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56" r:id="rId4"/>
    <p:sldId id="1115" r:id="rId6"/>
    <p:sldId id="344" r:id="rId7"/>
    <p:sldId id="345" r:id="rId8"/>
    <p:sldId id="346" r:id="rId9"/>
    <p:sldId id="349" r:id="rId10"/>
    <p:sldId id="350" r:id="rId11"/>
    <p:sldId id="351" r:id="rId12"/>
    <p:sldId id="352" r:id="rId13"/>
    <p:sldId id="353" r:id="rId14"/>
    <p:sldId id="354" r:id="rId15"/>
    <p:sldId id="355" r:id="rId16"/>
    <p:sldId id="356" r:id="rId17"/>
    <p:sldId id="357" r:id="rId18"/>
    <p:sldId id="1116" r:id="rId19"/>
    <p:sldId id="358" r:id="rId20"/>
    <p:sldId id="359" r:id="rId21"/>
    <p:sldId id="360" r:id="rId22"/>
    <p:sldId id="364" r:id="rId23"/>
    <p:sldId id="365" r:id="rId24"/>
    <p:sldId id="366" r:id="rId25"/>
    <p:sldId id="367" r:id="rId26"/>
    <p:sldId id="369" r:id="rId27"/>
    <p:sldId id="370" r:id="rId28"/>
    <p:sldId id="371" r:id="rId29"/>
    <p:sldId id="368" r:id="rId30"/>
    <p:sldId id="372" r:id="rId31"/>
    <p:sldId id="374" r:id="rId32"/>
    <p:sldId id="262" r:id="rId33"/>
    <p:sldId id="377" r:id="rId34"/>
    <p:sldId id="378" r:id="rId35"/>
    <p:sldId id="379" r:id="rId36"/>
    <p:sldId id="383" r:id="rId37"/>
    <p:sldId id="381" r:id="rId38"/>
    <p:sldId id="382" r:id="rId39"/>
    <p:sldId id="380" r:id="rId40"/>
    <p:sldId id="375" r:id="rId41"/>
    <p:sldId id="376" r:id="rId42"/>
    <p:sldId id="1111" r:id="rId43"/>
    <p:sldId id="373" r:id="rId44"/>
    <p:sldId id="384" r:id="rId45"/>
    <p:sldId id="385" r:id="rId46"/>
    <p:sldId id="386" r:id="rId47"/>
    <p:sldId id="1140" r:id="rId48"/>
    <p:sldId id="387" r:id="rId49"/>
    <p:sldId id="388" r:id="rId50"/>
    <p:sldId id="389" r:id="rId51"/>
    <p:sldId id="390" r:id="rId52"/>
    <p:sldId id="391" r:id="rId53"/>
    <p:sldId id="1141" r:id="rId54"/>
    <p:sldId id="392" r:id="rId55"/>
    <p:sldId id="393" r:id="rId56"/>
    <p:sldId id="394" r:id="rId57"/>
    <p:sldId id="395" r:id="rId58"/>
    <p:sldId id="396" r:id="rId59"/>
    <p:sldId id="1095" r:id="rId60"/>
    <p:sldId id="1096" r:id="rId61"/>
    <p:sldId id="1139" r:id="rId62"/>
    <p:sldId id="1098" r:id="rId63"/>
    <p:sldId id="1099" r:id="rId64"/>
    <p:sldId id="1100" r:id="rId65"/>
    <p:sldId id="1102" r:id="rId66"/>
    <p:sldId id="1103" r:id="rId67"/>
    <p:sldId id="1104" r:id="rId68"/>
    <p:sldId id="1105" r:id="rId69"/>
    <p:sldId id="1106" r:id="rId70"/>
    <p:sldId id="1107" r:id="rId71"/>
    <p:sldId id="1108" r:id="rId72"/>
    <p:sldId id="1138" r:id="rId73"/>
    <p:sldId id="1117" r:id="rId74"/>
    <p:sldId id="1118" r:id="rId75"/>
    <p:sldId id="1119" r:id="rId76"/>
    <p:sldId id="1120" r:id="rId77"/>
    <p:sldId id="1121" r:id="rId78"/>
    <p:sldId id="1122" r:id="rId79"/>
    <p:sldId id="1123" r:id="rId80"/>
    <p:sldId id="1124" r:id="rId81"/>
    <p:sldId id="1137" r:id="rId82"/>
    <p:sldId id="1132" r:id="rId83"/>
    <p:sldId id="1133" r:id="rId84"/>
    <p:sldId id="1134" r:id="rId85"/>
    <p:sldId id="1135" r:id="rId86"/>
    <p:sldId id="1136" r:id="rId87"/>
    <p:sldId id="1125" r:id="rId88"/>
    <p:sldId id="1142" r:id="rId89"/>
    <p:sldId id="1126" r:id="rId90"/>
    <p:sldId id="1128" r:id="rId91"/>
    <p:sldId id="1129" r:id="rId92"/>
    <p:sldId id="1130" r:id="rId93"/>
  </p:sldIdLst>
  <p:sldSz cx="12192000" cy="6858000"/>
  <p:notesSz cx="6858000" cy="9144000"/>
  <p:custDataLst>
    <p:tags r:id="rId9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D0CECE"/>
    <a:srgbClr val="FFFFFF"/>
    <a:srgbClr val="262699"/>
    <a:srgbClr val="073291"/>
    <a:srgbClr val="FFDE20"/>
    <a:srgbClr val="E7E6E6"/>
    <a:srgbClr val="3E4095"/>
    <a:srgbClr val="FFF8D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70968" autoAdjust="0"/>
  </p:normalViewPr>
  <p:slideViewPr>
    <p:cSldViewPr snapToGrid="0" showGuides="1">
      <p:cViewPr varScale="1">
        <p:scale>
          <a:sx n="54" d="100"/>
          <a:sy n="54" d="100"/>
        </p:scale>
        <p:origin x="655" y="51"/>
      </p:cViewPr>
      <p:guideLst>
        <p:guide orient="horz" pos="504"/>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1.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delete val="1"/>
          </c:dLbls>
          <c:cat>
            <c:strRef>
              <c:f>Sheet1!$A$1:$A$5</c:f>
              <c:strCache>
                <c:ptCount val="5"/>
                <c:pt idx="0">
                  <c:v>A类</c:v>
                </c:pt>
                <c:pt idx="1">
                  <c:v>B类</c:v>
                </c:pt>
                <c:pt idx="2">
                  <c:v>C类</c:v>
                </c:pt>
                <c:pt idx="3">
                  <c:v>D类</c:v>
                </c:pt>
                <c:pt idx="4">
                  <c:v>E类</c:v>
                </c:pt>
              </c:strCache>
            </c:strRef>
          </c:cat>
          <c:val>
            <c:numRef>
              <c:f>Sheet1!$B$1:$B$5</c:f>
              <c:numCache>
                <c:formatCode>0.00_);[Red]\(0.00\)</c:formatCode>
                <c:ptCount val="5"/>
                <c:pt idx="0">
                  <c:v>0.5</c:v>
                </c:pt>
                <c:pt idx="1">
                  <c:v>0.25</c:v>
                </c:pt>
                <c:pt idx="2">
                  <c:v>0.125</c:v>
                </c:pt>
                <c:pt idx="3">
                  <c:v>0.0625</c:v>
                </c:pt>
                <c:pt idx="4">
                  <c:v>0.0625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delete val="1"/>
          </c:dLbls>
          <c:cat>
            <c:strRef>
              <c:f>Sheet1!$A$1:$A$5</c:f>
              <c:strCache>
                <c:ptCount val="5"/>
                <c:pt idx="0">
                  <c:v>A类</c:v>
                </c:pt>
                <c:pt idx="1">
                  <c:v>B类</c:v>
                </c:pt>
                <c:pt idx="2">
                  <c:v>C类</c:v>
                </c:pt>
                <c:pt idx="3">
                  <c:v>D类</c:v>
                </c:pt>
                <c:pt idx="4">
                  <c:v>E类</c:v>
                </c:pt>
              </c:strCache>
            </c:strRef>
          </c:cat>
          <c:val>
            <c:numRef>
              <c:f>Sheet1!$B$1:$B$5</c:f>
              <c:numCache>
                <c:formatCode>0.00_);[Red]\(0.00\)</c:formatCode>
                <c:ptCount val="5"/>
                <c:pt idx="0">
                  <c:v>0.5</c:v>
                </c:pt>
                <c:pt idx="1">
                  <c:v>0.25</c:v>
                </c:pt>
                <c:pt idx="2">
                  <c:v>0.125</c:v>
                </c:pt>
                <c:pt idx="3">
                  <c:v>0.0625</c:v>
                </c:pt>
                <c:pt idx="4">
                  <c:v>0.0625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76A4-C51F-48B2-92DF-DED52320BF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8BEDE-8E85-48AE-9BA5-005F8B2638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5" Type="http://schemas.openxmlformats.org/officeDocument/2006/relationships/hyperlink" Target="https://en.wikipedia.org/wiki/ICMP_Time_Exceeded" TargetMode="External"/><Relationship Id="rId4" Type="http://schemas.openxmlformats.org/officeDocument/2006/relationships/hyperlink" Target="https://en.wikipedia.org/wiki/Internet_Control_Message_Protocol" TargetMode="External"/><Relationship Id="rId3" Type="http://schemas.openxmlformats.org/officeDocument/2006/relationships/hyperlink" Target="https://en.wikipedia.org/wiki/Router_(computing)"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980 - 980 % 8</a:t>
            </a:r>
            <a:endParaRPr lang="en-US" altLang="zh-CN" dirty="0"/>
          </a:p>
          <a:p>
            <a:r>
              <a:rPr lang="en-US" altLang="zh-CN" dirty="0"/>
              <a:t>976</a:t>
            </a:r>
            <a:endParaRPr lang="en-US" altLang="zh-CN" dirty="0"/>
          </a:p>
          <a:p>
            <a:r>
              <a:rPr lang="en-US" altLang="zh-CN" dirty="0"/>
              <a:t>&gt;&gt;&gt; (2400-20) - 2 * 976</a:t>
            </a:r>
            <a:endParaRPr lang="en-US" altLang="zh-CN" dirty="0"/>
          </a:p>
          <a:p>
            <a:r>
              <a:rPr lang="en-US" altLang="zh-CN" dirty="0"/>
              <a:t>428</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设置 </a:t>
            </a:r>
            <a:r>
              <a:rPr lang="en-US" altLang="zh-CN" dirty="0"/>
              <a:t>--》 </a:t>
            </a:r>
            <a:r>
              <a:rPr lang="zh-CN" altLang="en-US" dirty="0"/>
              <a:t>网络和</a:t>
            </a:r>
            <a:r>
              <a:rPr lang="en-US" altLang="zh-CN" dirty="0"/>
              <a:t>Internet -</a:t>
            </a:r>
            <a:r>
              <a:rPr lang="en-US" altLang="zh-CN" dirty="0">
                <a:sym typeface="Wingdings" panose="05000000000000000000" pitchFamily="2" charset="2"/>
              </a:rPr>
              <a:t> WLAN</a:t>
            </a:r>
            <a:r>
              <a:rPr lang="zh-CN" altLang="en-US" dirty="0">
                <a:sym typeface="Wingdings" panose="05000000000000000000" pitchFamily="2" charset="2"/>
              </a:rPr>
              <a:t> </a:t>
            </a:r>
            <a:r>
              <a:rPr lang="en-US" altLang="zh-CN" dirty="0">
                <a:sym typeface="Wingdings" panose="05000000000000000000" pitchFamily="2" charset="2"/>
              </a:rPr>
              <a:t></a:t>
            </a:r>
            <a:r>
              <a:rPr lang="zh-CN" altLang="en-US" dirty="0">
                <a:sym typeface="Wingdings" panose="05000000000000000000" pitchFamily="2" charset="2"/>
              </a:rPr>
              <a:t> 随机硬件地址</a:t>
            </a:r>
            <a:endParaRPr lang="en-US" altLang="zh-CN" dirty="0">
              <a:sym typeface="Wingdings" panose="05000000000000000000" pitchFamily="2" charset="2"/>
            </a:endParaRPr>
          </a:p>
          <a:p>
            <a:r>
              <a:rPr lang="en-US" altLang="zh-CN" dirty="0"/>
              <a:t>mac address randomization</a:t>
            </a:r>
            <a:endParaRPr lang="en-US" altLang="zh-CN" dirty="0"/>
          </a:p>
          <a:p>
            <a:r>
              <a:rPr lang="en-US" altLang="zh-CN" dirty="0"/>
              <a:t>2014</a:t>
            </a:r>
            <a:r>
              <a:rPr lang="zh-CN" altLang="en-US" dirty="0"/>
              <a:t>年， </a:t>
            </a:r>
            <a:r>
              <a:rPr lang="en-US" altLang="zh-CN" dirty="0"/>
              <a:t>Apple</a:t>
            </a:r>
            <a:r>
              <a:rPr lang="zh-CN" altLang="en-US" dirty="0"/>
              <a:t>在</a:t>
            </a:r>
            <a:r>
              <a:rPr lang="en-US" altLang="zh-CN" dirty="0"/>
              <a:t>iOS 8</a:t>
            </a:r>
            <a:r>
              <a:rPr lang="zh-CN" altLang="en-US" dirty="0"/>
              <a:t>引入了</a:t>
            </a:r>
            <a:r>
              <a:rPr lang="en-US" altLang="zh-CN" dirty="0"/>
              <a:t>MAC</a:t>
            </a:r>
            <a:r>
              <a:rPr lang="zh-CN" altLang="en-US" dirty="0"/>
              <a:t>地址随机化，同时</a:t>
            </a:r>
            <a:r>
              <a:rPr lang="en-US" altLang="zh-CN" dirty="0"/>
              <a:t>Linux/Android/Win10</a:t>
            </a:r>
            <a:r>
              <a:rPr lang="zh-CN" altLang="en-US" dirty="0"/>
              <a:t>也逐渐引入，对于通过</a:t>
            </a:r>
            <a:r>
              <a:rPr lang="en-US" altLang="zh-CN" dirty="0" err="1"/>
              <a:t>wifi</a:t>
            </a:r>
            <a:r>
              <a:rPr lang="zh-CN" altLang="en-US" dirty="0"/>
              <a:t>连接时允许使用随机的</a:t>
            </a:r>
            <a:r>
              <a:rPr lang="en-US" altLang="zh-CN" dirty="0"/>
              <a:t>MAC</a:t>
            </a:r>
            <a:r>
              <a:rPr lang="zh-CN" altLang="en-US" dirty="0"/>
              <a:t>地址。</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42.9</a:t>
            </a:r>
            <a:r>
              <a:rPr lang="zh-CN" altLang="en-US" dirty="0"/>
              <a:t>亿个</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½ A </a:t>
            </a:r>
            <a:r>
              <a:rPr lang="zh-CN" altLang="en-US" dirty="0"/>
              <a:t>类</a:t>
            </a:r>
            <a:endParaRPr lang="en-US" altLang="zh-CN" dirty="0"/>
          </a:p>
          <a:p>
            <a:r>
              <a:rPr lang="en-US" altLang="zh-CN" dirty="0"/>
              <a:t>    ¼ B</a:t>
            </a:r>
            <a:r>
              <a:rPr lang="zh-CN" altLang="en-US" dirty="0"/>
              <a:t>类</a:t>
            </a:r>
            <a:endParaRPr lang="en-US" altLang="zh-CN" dirty="0"/>
          </a:p>
          <a:p>
            <a:r>
              <a:rPr lang="en-US" altLang="zh-CN" dirty="0"/>
              <a:t>         1/8 C</a:t>
            </a:r>
            <a:r>
              <a:rPr lang="zh-CN" altLang="en-US" dirty="0"/>
              <a:t>类</a:t>
            </a:r>
            <a:endParaRPr lang="en-US" altLang="zh-CN" dirty="0"/>
          </a:p>
          <a:p>
            <a:r>
              <a:rPr lang="en-US" altLang="zh-CN" dirty="0"/>
              <a:t>               1/16 D</a:t>
            </a:r>
            <a:r>
              <a:rPr lang="zh-CN" altLang="en-US" dirty="0"/>
              <a:t>类</a:t>
            </a:r>
            <a:endParaRPr lang="en-US" altLang="zh-CN" dirty="0"/>
          </a:p>
          <a:p>
            <a:r>
              <a:rPr lang="en-US" altLang="zh-CN" dirty="0"/>
              <a:t>               1/16 E </a:t>
            </a:r>
            <a:r>
              <a:rPr lang="zh-CN" altLang="en-US" dirty="0"/>
              <a:t>类</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 </a:t>
            </a:r>
            <a:r>
              <a:rPr lang="zh-CN" altLang="en-US" sz="1200" b="1" dirty="0">
                <a:solidFill>
                  <a:srgbClr val="FF0000"/>
                </a:solidFill>
              </a:rPr>
              <a:t>路由器的回环接口</a:t>
            </a:r>
            <a:r>
              <a:rPr lang="zh-CN" altLang="en-US" sz="1200" dirty="0"/>
              <a:t>用于保存路由器的</a:t>
            </a:r>
            <a:r>
              <a:rPr lang="en-US" altLang="zh-CN" sz="1200" dirty="0"/>
              <a:t>IP</a:t>
            </a:r>
            <a:r>
              <a:rPr lang="zh-CN" altLang="en-US" sz="1200" dirty="0"/>
              <a:t>地址，而不是路由器的某个端口的</a:t>
            </a:r>
            <a:r>
              <a:rPr lang="en-US" altLang="zh-CN" sz="1200" dirty="0"/>
              <a:t>IP</a:t>
            </a:r>
            <a:r>
              <a:rPr lang="zh-CN" altLang="en-US" sz="1200" dirty="0"/>
              <a:t>地址，这样不至于由于某个端口关闭导致无法访问该路由器</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/0 : </a:t>
            </a:r>
            <a:r>
              <a:rPr lang="zh-CN" altLang="en-US" dirty="0"/>
              <a:t>全部主机部分  </a:t>
            </a:r>
            <a:r>
              <a:rPr lang="en-US" altLang="zh-CN" dirty="0">
                <a:sym typeface="Wingdings" panose="05000000000000000000" pitchFamily="2" charset="2"/>
              </a:rPr>
              <a:t>  netmask:  default route </a:t>
            </a:r>
            <a:endParaRPr lang="en-US" altLang="zh-CN" dirty="0"/>
          </a:p>
          <a:p>
            <a:pPr eaLnBrk="1" hangingPunct="1"/>
            <a:r>
              <a:rPr lang="en-US" altLang="zh-CN" dirty="0"/>
              <a:t>/32  </a:t>
            </a:r>
            <a:r>
              <a:rPr lang="zh-CN" altLang="en-US" dirty="0"/>
              <a:t>全部网络部分 </a:t>
            </a:r>
            <a:r>
              <a:rPr lang="en-US" altLang="zh-CN" dirty="0"/>
              <a:t>255.255.255.255   </a:t>
            </a:r>
            <a:r>
              <a:rPr lang="en-US" altLang="zh-CN" dirty="0">
                <a:sym typeface="Wingdings" panose="05000000000000000000" pitchFamily="2" charset="2"/>
              </a:rPr>
              <a:t> host route </a:t>
            </a:r>
            <a:r>
              <a:rPr lang="en-US" altLang="zh-CN" dirty="0"/>
              <a:t> </a:t>
            </a:r>
            <a:endParaRPr lang="en-US" altLang="zh-CN" dirty="0"/>
          </a:p>
          <a:p>
            <a:pPr eaLnBrk="1" hangingPunct="1"/>
            <a:r>
              <a:rPr lang="en-US" altLang="zh-CN" dirty="0"/>
              <a:t>/31: 255.255.255.254</a:t>
            </a:r>
            <a:endParaRPr lang="en-US" altLang="zh-CN" dirty="0"/>
          </a:p>
          <a:p>
            <a:pPr eaLnBrk="1" hangingPunct="1"/>
            <a:r>
              <a:rPr lang="en-US" altLang="zh-CN" dirty="0"/>
              <a:t>/30: 255.255.255.252 </a:t>
            </a:r>
            <a:endParaRPr lang="en-US" altLang="zh-CN" dirty="0"/>
          </a:p>
          <a:p>
            <a:r>
              <a:rPr lang="en-US" altLang="zh-CN" dirty="0"/>
              <a:t>256 - 2^i   </a:t>
            </a:r>
            <a:r>
              <a:rPr lang="en-US" altLang="zh-CN" dirty="0" err="1"/>
              <a:t>i</a:t>
            </a:r>
            <a:r>
              <a:rPr lang="en-US" altLang="zh-CN" dirty="0"/>
              <a:t> = 0,1,...8</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/n   </a:t>
            </a:r>
            <a:r>
              <a:rPr lang="zh-CN" altLang="en-US" dirty="0"/>
              <a:t>地址 </a:t>
            </a:r>
            <a:r>
              <a:rPr lang="en-US" altLang="zh-CN" dirty="0"/>
              <a:t>2^(32-n)</a:t>
            </a:r>
            <a:r>
              <a:rPr lang="zh-CN" altLang="en-US" dirty="0"/>
              <a:t>个地址</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latin typeface="Consolas" panose="020B0609020204030204" pitchFamily="49" charset="0"/>
              </a:rPr>
              <a:t>https://www.iana.org/assignments/ipv4-address-space/ipv4-address-space.xhtml </a:t>
            </a:r>
            <a:endParaRPr lang="en-US" altLang="zh-CN" dirty="0">
              <a:solidFill>
                <a:srgbClr val="000000"/>
              </a:solidFill>
              <a:latin typeface="Consolas" panose="020B0609020204030204" pitchFamily="49" charset="0"/>
            </a:endParaRPr>
          </a:p>
          <a:p>
            <a:r>
              <a:rPr lang="en-US" altLang="zh-CN" dirty="0" err="1"/>
              <a:t>whois</a:t>
            </a:r>
            <a:r>
              <a:rPr lang="en-US" altLang="zh-CN" dirty="0"/>
              <a:t> -h whois.apnic.net 202.120.224.5</a:t>
            </a:r>
            <a:endParaRPr lang="en-US" altLang="zh-CN" dirty="0"/>
          </a:p>
          <a:p>
            <a:r>
              <a:rPr lang="en-US" altLang="zh-CN" dirty="0"/>
              <a:t>dig ANY fudan.edu.cn</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net.ipv4.neigh.default.base_reachable_time_ms = 30000   # 30</a:t>
            </a:r>
            <a:r>
              <a:rPr lang="zh-CN" altLang="en-US" sz="1200" dirty="0"/>
              <a:t>秒</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5</a:t>
            </a:r>
            <a:r>
              <a:rPr lang="zh-CN" altLang="en-US" dirty="0"/>
              <a:t>分钟</a:t>
            </a:r>
            <a:r>
              <a:rPr lang="en-US" altLang="zh-CN" dirty="0"/>
              <a:t>?20</a:t>
            </a:r>
            <a:r>
              <a:rPr lang="zh-CN" altLang="en-US" dirty="0"/>
              <a:t>分钟</a:t>
            </a:r>
            <a:r>
              <a:rPr lang="en-US"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RFC 1122</a:t>
            </a:r>
            <a:endParaRPr lang="en-US" altLang="zh-CN" dirty="0"/>
          </a:p>
          <a:p>
            <a:r>
              <a:rPr lang="en-US" altLang="zh-CN" dirty="0"/>
              <a:t>18 + 46 = 64 (</a:t>
            </a:r>
            <a:r>
              <a:rPr lang="zh-CN" altLang="en-US" dirty="0"/>
              <a:t>填充</a:t>
            </a:r>
            <a:r>
              <a:rPr lang="en-US" altLang="zh-CN" dirty="0"/>
              <a:t>18</a:t>
            </a:r>
            <a:r>
              <a:rPr lang="zh-CN" altLang="en-US" dirty="0"/>
              <a:t>个字节）</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注：根据</a:t>
            </a:r>
            <a:r>
              <a:rPr lang="en-US" altLang="zh-CN" dirty="0"/>
              <a:t>RFC 6633</a:t>
            </a:r>
            <a:r>
              <a:rPr lang="zh-CN" altLang="en-US" dirty="0"/>
              <a:t>规定，已不再使用类型值为</a:t>
            </a:r>
            <a:r>
              <a:rPr lang="en-US" altLang="zh-CN" dirty="0"/>
              <a:t>4</a:t>
            </a:r>
            <a:r>
              <a:rPr lang="zh-CN" altLang="en-US" dirty="0">
                <a:latin typeface="+mn-ea"/>
              </a:rPr>
              <a:t>源点抑制报文：</a:t>
            </a:r>
            <a:r>
              <a:rPr lang="en-US" altLang="zh-CN" dirty="0">
                <a:latin typeface="+mn-ea"/>
              </a:rPr>
              <a:t>4</a:t>
            </a:r>
            <a:endParaRPr lang="zh-CN" altLang="en-US" dirty="0">
              <a:latin typeface="+mn-ea"/>
            </a:endParaRPr>
          </a:p>
          <a:p>
            <a:endParaRPr lang="en-US" altLang="zh-CN" dirty="0"/>
          </a:p>
          <a:p>
            <a:endParaRPr lang="en-US" altLang="zh-CN" dirty="0"/>
          </a:p>
          <a:p>
            <a:pPr lvl="1">
              <a:lnSpc>
                <a:spcPct val="140000"/>
              </a:lnSpc>
              <a:buClr>
                <a:srgbClr val="0070C0"/>
              </a:buClr>
            </a:pPr>
            <a:r>
              <a:rPr lang="zh-CN" altLang="en-US" dirty="0">
                <a:latin typeface="+mn-ea"/>
              </a:rPr>
              <a:t>信息请求与回答报文：</a:t>
            </a:r>
            <a:r>
              <a:rPr lang="en-US" altLang="zh-CN" dirty="0">
                <a:latin typeface="+mn-ea"/>
              </a:rPr>
              <a:t>15</a:t>
            </a:r>
            <a:r>
              <a:rPr lang="zh-CN" altLang="en-US" dirty="0">
                <a:latin typeface="+mn-ea"/>
              </a:rPr>
              <a:t>或</a:t>
            </a:r>
            <a:r>
              <a:rPr lang="en-US" altLang="zh-CN" dirty="0">
                <a:latin typeface="+mn-ea"/>
              </a:rPr>
              <a:t>16</a:t>
            </a:r>
            <a:endParaRPr lang="zh-CN" altLang="en-US" dirty="0">
              <a:latin typeface="+mn-ea"/>
            </a:endParaRPr>
          </a:p>
          <a:p>
            <a:pPr lvl="1">
              <a:lnSpc>
                <a:spcPct val="140000"/>
              </a:lnSpc>
              <a:buClr>
                <a:srgbClr val="0070C0"/>
              </a:buClr>
            </a:pPr>
            <a:r>
              <a:rPr lang="zh-CN" altLang="en-US" dirty="0">
                <a:latin typeface="+mn-ea"/>
              </a:rPr>
              <a:t>掩码地址请求和回答报文：</a:t>
            </a:r>
            <a:r>
              <a:rPr lang="en-US" altLang="zh-CN" dirty="0">
                <a:latin typeface="+mn-ea"/>
              </a:rPr>
              <a:t>17</a:t>
            </a:r>
            <a:r>
              <a:rPr lang="zh-CN" altLang="en-US" dirty="0">
                <a:latin typeface="+mn-ea"/>
              </a:rPr>
              <a:t>或</a:t>
            </a:r>
            <a:r>
              <a:rPr lang="en-US" altLang="zh-CN" dirty="0">
                <a:latin typeface="+mn-ea"/>
              </a:rPr>
              <a:t>18</a:t>
            </a:r>
            <a:endParaRPr lang="zh-CN" altLang="en-US" dirty="0">
              <a:latin typeface="+mn-ea"/>
            </a:endParaRPr>
          </a:p>
          <a:p>
            <a:pPr lvl="1">
              <a:lnSpc>
                <a:spcPct val="140000"/>
              </a:lnSpc>
              <a:buClr>
                <a:srgbClr val="0070C0"/>
              </a:buClr>
            </a:pPr>
            <a:r>
              <a:rPr lang="zh-CN" altLang="en-US" dirty="0">
                <a:latin typeface="+mn-ea"/>
              </a:rPr>
              <a:t>路由器询问和通告报文 ：</a:t>
            </a:r>
            <a:r>
              <a:rPr lang="en-US" altLang="zh-CN" dirty="0">
                <a:latin typeface="+mn-ea"/>
              </a:rPr>
              <a:t>10</a:t>
            </a:r>
            <a:r>
              <a:rPr lang="zh-CN" altLang="en-US" dirty="0">
                <a:latin typeface="+mn-ea"/>
              </a:rPr>
              <a:t>或</a:t>
            </a:r>
            <a:r>
              <a:rPr lang="en-US" altLang="zh-CN" dirty="0">
                <a:latin typeface="+mn-ea"/>
              </a:rPr>
              <a:t>9</a:t>
            </a:r>
            <a:endParaRPr lang="zh-CN" altLang="en-US" dirty="0">
              <a:latin typeface="+mn-ea"/>
            </a:endParaRPr>
          </a:p>
          <a:p>
            <a:endParaRPr lang="zh-CN" altLang="en-US" dirty="0"/>
          </a:p>
          <a:p>
            <a:pPr marL="0" lvl="2">
              <a:lnSpc>
                <a:spcPct val="150000"/>
              </a:lnSpc>
              <a:buClr>
                <a:srgbClr val="0070C0"/>
              </a:buClr>
            </a:pPr>
            <a:r>
              <a:rPr lang="zh-CN" altLang="en-US" dirty="0"/>
              <a:t>目前在使用的差错报告报文：</a:t>
            </a:r>
            <a:r>
              <a:rPr lang="zh-CN" altLang="en-US" dirty="0">
                <a:latin typeface="+mn-ea"/>
              </a:rPr>
              <a:t>终点不可达、时间超过、参数问题、</a:t>
            </a:r>
            <a:r>
              <a:rPr lang="zh-CN" altLang="en-US" dirty="0"/>
              <a:t>改变路由（重定向 </a:t>
            </a:r>
            <a:r>
              <a:rPr lang="en-US" altLang="zh-CN" dirty="0"/>
              <a:t>Redirect) </a:t>
            </a:r>
            <a:endParaRPr lang="en-US" altLang="zh-CN" dirty="0"/>
          </a:p>
          <a:p>
            <a:pPr marL="174625" lvl="2" indent="-174625">
              <a:lnSpc>
                <a:spcPct val="150000"/>
              </a:lnSpc>
              <a:buClr>
                <a:srgbClr val="0070C0"/>
              </a:buClr>
            </a:pPr>
            <a:r>
              <a:rPr lang="zh-CN" altLang="en-US" dirty="0"/>
              <a:t>目前在使用的询问报文：</a:t>
            </a:r>
            <a:r>
              <a:rPr lang="zh-CN" altLang="en-US" dirty="0">
                <a:latin typeface="+mn-ea"/>
              </a:rPr>
              <a:t>回送请求和回答报文、时间戳请求和回答报文</a:t>
            </a:r>
            <a:endParaRPr lang="en-US" altLang="zh-CN" dirty="0">
              <a:latin typeface="+mn-ea"/>
            </a:endParaRP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ping -R -c &lt;count&gt; -t &lt;</a:t>
            </a:r>
            <a:r>
              <a:rPr lang="en-US" altLang="zh-CN" dirty="0" err="1"/>
              <a:t>ttl</a:t>
            </a:r>
            <a:r>
              <a:rPr lang="en-US" altLang="zh-CN" dirty="0"/>
              <a:t>&gt; -s &lt;</a:t>
            </a:r>
            <a:r>
              <a:rPr lang="en-US" altLang="zh-CN" dirty="0" err="1"/>
              <a:t>packetsize</a:t>
            </a:r>
            <a:r>
              <a:rPr lang="en-US" altLang="zh-CN" dirty="0"/>
              <a:t>&gt;  </a:t>
            </a:r>
            <a:r>
              <a:rPr lang="zh-CN" altLang="en-US" dirty="0"/>
              <a:t>缺省</a:t>
            </a:r>
            <a:r>
              <a:rPr lang="en-US" altLang="zh-CN" dirty="0"/>
              <a:t>56</a:t>
            </a:r>
            <a:r>
              <a:rPr lang="zh-CN" altLang="en-US" dirty="0"/>
              <a:t>字节， </a:t>
            </a:r>
            <a:r>
              <a:rPr lang="en-US" altLang="zh-CN" dirty="0"/>
              <a:t>ICMP</a:t>
            </a:r>
            <a:r>
              <a:rPr lang="zh-CN" altLang="en-US" dirty="0"/>
              <a:t>消息 </a:t>
            </a:r>
            <a:r>
              <a:rPr lang="en-US" altLang="zh-CN" dirty="0"/>
              <a:t>56 + 8</a:t>
            </a:r>
            <a:r>
              <a:rPr lang="zh-CN" altLang="en-US" dirty="0"/>
              <a:t>字节 头部 </a:t>
            </a:r>
            <a:r>
              <a:rPr lang="en-US" altLang="zh-CN" dirty="0"/>
              <a:t>= 64</a:t>
            </a:r>
            <a:r>
              <a:rPr lang="zh-CN" altLang="en-US" dirty="0"/>
              <a:t>字节</a:t>
            </a:r>
            <a:endParaRPr lang="en-US" altLang="zh-CN" dirty="0"/>
          </a:p>
          <a:p>
            <a:r>
              <a:rPr lang="en-US" altLang="zh-CN" dirty="0" err="1"/>
              <a:t>fping</a:t>
            </a:r>
            <a:r>
              <a:rPr lang="en-US" altLang="zh-CN" dirty="0"/>
              <a:t> -g start end  or </a:t>
            </a:r>
            <a:r>
              <a:rPr lang="en-US" altLang="zh-CN" dirty="0" err="1"/>
              <a:t>fping</a:t>
            </a:r>
            <a:r>
              <a:rPr lang="en-US" altLang="zh-CN" dirty="0"/>
              <a:t> -g network/mask</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RFC 1191 Path MTU Discovery</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en-US" altLang="zh-CN" sz="1200" dirty="0"/>
              <a:t>IPv6</a:t>
            </a:r>
            <a:r>
              <a:rPr lang="zh-CN" altLang="en-US" sz="1200" dirty="0"/>
              <a:t>协议：途中不允许进行分段，仅允许发送端分段，接收方重组</a:t>
            </a:r>
            <a:endParaRPr lang="zh-CN" altLang="en-US" sz="1200" dirty="0"/>
          </a:p>
          <a:p>
            <a:pPr marL="285750" indent="-285750">
              <a:buFont typeface="Arial" panose="020B0604020202020204" pitchFamily="34" charset="0"/>
              <a:buChar char="•"/>
            </a:pPr>
            <a:r>
              <a:rPr lang="en-US" altLang="zh-CN" sz="1200" dirty="0"/>
              <a:t>TCP</a:t>
            </a:r>
            <a:r>
              <a:rPr lang="zh-CN" altLang="en-US" sz="1200" dirty="0"/>
              <a:t>： 建立连接时协商</a:t>
            </a:r>
            <a:r>
              <a:rPr lang="en-US" altLang="zh-CN" sz="1200" dirty="0"/>
              <a:t>MSS</a:t>
            </a:r>
            <a:r>
              <a:rPr lang="zh-CN" altLang="en-US" sz="1200" dirty="0"/>
              <a:t>，目的是希望发送的</a:t>
            </a:r>
            <a:r>
              <a:rPr lang="en-US" altLang="zh-CN" sz="1200" dirty="0"/>
              <a:t>TCP</a:t>
            </a:r>
            <a:r>
              <a:rPr lang="zh-CN" altLang="en-US" sz="1200" dirty="0"/>
              <a:t>段通过</a:t>
            </a:r>
            <a:r>
              <a:rPr lang="en-US" altLang="zh-CN" sz="1200" dirty="0"/>
              <a:t>IP</a:t>
            </a:r>
            <a:r>
              <a:rPr lang="zh-CN" altLang="en-US" sz="1200" dirty="0"/>
              <a:t>协议传输时不需要分段</a:t>
            </a:r>
            <a:endParaRPr lang="en-US" altLang="zh-CN" sz="1200" dirty="0"/>
          </a:p>
          <a:p>
            <a:pPr marL="285750" indent="-285750">
              <a:buFont typeface="Arial" panose="020B0604020202020204" pitchFamily="34" charset="0"/>
              <a:buChar char="•"/>
            </a:pPr>
            <a:r>
              <a:rPr lang="en-US" altLang="zh-CN" sz="1200" dirty="0"/>
              <a:t>PATH MTU Discovery</a:t>
            </a:r>
            <a:r>
              <a:rPr lang="zh-CN" altLang="en-US" sz="1200" dirty="0"/>
              <a:t>：通过</a:t>
            </a:r>
            <a:r>
              <a:rPr lang="en-US" altLang="zh-CN" sz="1200" dirty="0"/>
              <a:t>ICMP</a:t>
            </a:r>
            <a:r>
              <a:rPr lang="zh-CN" altLang="en-US" sz="1200" dirty="0"/>
              <a:t>协议探测途中允许的</a:t>
            </a:r>
            <a:r>
              <a:rPr lang="en-US" altLang="zh-CN" sz="1200" dirty="0"/>
              <a:t>MTU</a:t>
            </a:r>
            <a:r>
              <a:rPr lang="zh-CN" altLang="en-US" sz="1200" dirty="0"/>
              <a:t>的下界</a:t>
            </a:r>
            <a:endParaRPr lang="en-US" altLang="zh-CN" sz="1200" dirty="0"/>
          </a:p>
          <a:p>
            <a:r>
              <a:rPr lang="en-US" altLang="zh-CN" dirty="0">
                <a:solidFill>
                  <a:srgbClr val="000000"/>
                </a:solidFill>
                <a:latin typeface="Consolas" panose="020B0609020204030204" pitchFamily="49" charset="0"/>
              </a:rPr>
              <a:t>RFC 1191, Path MTU Discovery</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RFC 4821, Packetization Layer Path MTU Discovery</a:t>
            </a:r>
            <a:endParaRPr lang="en-US" altLang="zh-CN" b="0" dirty="0">
              <a:solidFill>
                <a:srgbClr val="000000"/>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DHCPDISCOVER/DHCPREQUEST/DHCPINFORM</a:t>
            </a:r>
            <a:r>
              <a:rPr lang="zh-CN" altLang="en-US" dirty="0"/>
              <a:t>，如果已经知道</a:t>
            </a:r>
            <a:r>
              <a:rPr lang="en-US" altLang="zh-CN" dirty="0"/>
              <a:t>DHCP</a:t>
            </a:r>
            <a:r>
              <a:rPr lang="zh-CN" altLang="en-US" dirty="0"/>
              <a:t>服务器的地址，可以通过</a:t>
            </a:r>
            <a:r>
              <a:rPr lang="en-US" altLang="zh-CN" dirty="0"/>
              <a:t>unicast</a:t>
            </a:r>
            <a:r>
              <a:rPr lang="zh-CN" altLang="en-US" dirty="0"/>
              <a:t>发送，在没有收到响应时再发送到</a:t>
            </a:r>
            <a:r>
              <a:rPr lang="en-US" altLang="zh-CN" dirty="0"/>
              <a:t>255.255.255.255</a:t>
            </a:r>
            <a:endParaRPr lang="en-US" altLang="zh-CN" dirty="0"/>
          </a:p>
          <a:p>
            <a:endParaRPr lang="en-US" altLang="zh-CN" dirty="0"/>
          </a:p>
          <a:p>
            <a:endParaRPr lang="en-US" altLang="zh-CN" dirty="0"/>
          </a:p>
          <a:p>
            <a:r>
              <a:rPr lang="en-US" altLang="zh-CN" dirty="0"/>
              <a:t>DHCPINFORM:  </a:t>
            </a:r>
            <a:endParaRPr lang="en-US" altLang="zh-CN" dirty="0"/>
          </a:p>
          <a:p>
            <a:r>
              <a:rPr lang="zh-CN" altLang="en-US" dirty="0"/>
              <a:t>已经通过其他方式获得了合法的</a:t>
            </a:r>
            <a:r>
              <a:rPr lang="en-US" altLang="zh-CN" dirty="0"/>
              <a:t>IP</a:t>
            </a:r>
            <a:r>
              <a:rPr lang="zh-CN" altLang="en-US" dirty="0"/>
              <a:t>地址，通过</a:t>
            </a:r>
            <a:r>
              <a:rPr lang="en-US" altLang="zh-CN" dirty="0"/>
              <a:t>DHCPINFORM</a:t>
            </a:r>
            <a:r>
              <a:rPr lang="zh-CN" altLang="en-US" dirty="0"/>
              <a:t>获得其他参数</a:t>
            </a:r>
            <a:endParaRPr lang="en-US" altLang="zh-CN" dirty="0"/>
          </a:p>
          <a:p>
            <a:r>
              <a:rPr lang="en-US" altLang="zh-CN" dirty="0"/>
              <a:t>1. </a:t>
            </a:r>
            <a:r>
              <a:rPr lang="zh-CN" altLang="en-US" dirty="0"/>
              <a:t>首先发送</a:t>
            </a:r>
            <a:r>
              <a:rPr lang="en-US" altLang="zh-CN" dirty="0"/>
              <a:t>DHCPINFORM</a:t>
            </a:r>
            <a:r>
              <a:rPr lang="zh-CN" altLang="en-US" dirty="0"/>
              <a:t>，如果知道了</a:t>
            </a:r>
            <a:r>
              <a:rPr lang="en-US" altLang="zh-CN" dirty="0"/>
              <a:t>DHCP</a:t>
            </a:r>
            <a:r>
              <a:rPr lang="zh-CN" altLang="en-US" dirty="0"/>
              <a:t>服务器的</a:t>
            </a:r>
            <a:r>
              <a:rPr lang="en-US" altLang="zh-CN" dirty="0"/>
              <a:t>IP</a:t>
            </a:r>
            <a:r>
              <a:rPr lang="zh-CN" altLang="en-US" dirty="0"/>
              <a:t>地址，则采用单播方式</a:t>
            </a:r>
            <a:r>
              <a:rPr lang="en-US" altLang="zh-CN" dirty="0"/>
              <a:t>(Client</a:t>
            </a:r>
            <a:r>
              <a:rPr lang="en-US" altLang="zh-CN" dirty="0">
                <a:sym typeface="Wingdings" panose="05000000000000000000" pitchFamily="2" charset="2"/>
              </a:rPr>
              <a:t>--&gt;Server)</a:t>
            </a:r>
            <a:r>
              <a:rPr lang="zh-CN" altLang="en-US" dirty="0">
                <a:sym typeface="Wingdings" panose="05000000000000000000" pitchFamily="2" charset="2"/>
              </a:rPr>
              <a:t>，否则广播</a:t>
            </a:r>
            <a:r>
              <a:rPr lang="en-US" altLang="zh-CN" dirty="0">
                <a:sym typeface="Wingdings" panose="05000000000000000000" pitchFamily="2" charset="2"/>
              </a:rPr>
              <a:t>(</a:t>
            </a:r>
            <a:r>
              <a:rPr lang="en-US" altLang="zh-CN" dirty="0" err="1">
                <a:sym typeface="Wingdings" panose="05000000000000000000" pitchFamily="2" charset="2"/>
              </a:rPr>
              <a:t>CLient</a:t>
            </a:r>
            <a:r>
              <a:rPr lang="en-US" altLang="zh-CN" dirty="0">
                <a:sym typeface="Wingdings" panose="05000000000000000000" pitchFamily="2" charset="2"/>
              </a:rPr>
              <a:t>--&gt;255.255.255.255)</a:t>
            </a:r>
            <a:r>
              <a:rPr lang="zh-CN" altLang="en-US" dirty="0">
                <a:sym typeface="Wingdings" panose="05000000000000000000" pitchFamily="2" charset="2"/>
              </a:rPr>
              <a:t>，给出要请求的参数列表</a:t>
            </a:r>
            <a:endParaRPr lang="en-US" altLang="zh-CN" dirty="0">
              <a:sym typeface="Wingdings" panose="05000000000000000000" pitchFamily="2" charset="2"/>
            </a:endParaRPr>
          </a:p>
          <a:p>
            <a:r>
              <a:rPr lang="en-US" altLang="zh-CN" dirty="0">
                <a:sym typeface="Wingdings" panose="05000000000000000000" pitchFamily="2" charset="2"/>
              </a:rPr>
              <a:t>2. DHCP</a:t>
            </a:r>
            <a:r>
              <a:rPr lang="zh-CN" altLang="en-US" dirty="0">
                <a:sym typeface="Wingdings" panose="05000000000000000000" pitchFamily="2" charset="2"/>
              </a:rPr>
              <a:t>服务器收到</a:t>
            </a:r>
            <a:r>
              <a:rPr lang="en-US" altLang="zh-CN" dirty="0">
                <a:sym typeface="Wingdings" panose="05000000000000000000" pitchFamily="2" charset="2"/>
              </a:rPr>
              <a:t>DHCPINFORM</a:t>
            </a:r>
            <a:r>
              <a:rPr lang="zh-CN" altLang="en-US" dirty="0">
                <a:sym typeface="Wingdings" panose="05000000000000000000" pitchFamily="2" charset="2"/>
              </a:rPr>
              <a:t>，发送</a:t>
            </a:r>
            <a:r>
              <a:rPr lang="en-US" altLang="zh-CN" dirty="0">
                <a:sym typeface="Wingdings" panose="05000000000000000000" pitchFamily="2" charset="2"/>
              </a:rPr>
              <a:t>DHCPACK</a:t>
            </a:r>
            <a:r>
              <a:rPr lang="zh-CN" altLang="en-US" dirty="0">
                <a:sym typeface="Wingdings" panose="05000000000000000000" pitchFamily="2" charset="2"/>
              </a:rPr>
              <a:t>（</a:t>
            </a:r>
            <a:r>
              <a:rPr lang="en-US" altLang="zh-CN" dirty="0">
                <a:sym typeface="Wingdings" panose="05000000000000000000" pitchFamily="2" charset="2"/>
              </a:rPr>
              <a:t>Server--&gt;Client)</a:t>
            </a:r>
            <a:r>
              <a:rPr lang="zh-CN" altLang="en-US" dirty="0">
                <a:sym typeface="Wingdings" panose="05000000000000000000" pitchFamily="2" charset="2"/>
              </a:rPr>
              <a:t>，给出相应的参数</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拓展的内容：</a:t>
            </a:r>
            <a:endParaRPr lang="en-US" altLang="zh-CN" dirty="0">
              <a:sym typeface="Wingdings" panose="05000000000000000000" pitchFamily="2" charset="2"/>
            </a:endParaRPr>
          </a:p>
          <a:p>
            <a:r>
              <a:rPr lang="en-US" altLang="zh-CN" dirty="0">
                <a:sym typeface="Wingdings" panose="05000000000000000000" pitchFamily="2" charset="2"/>
              </a:rPr>
              <a:t>DHCPOFFER/DHCPACK/DHCPNAT</a:t>
            </a:r>
            <a:r>
              <a:rPr lang="zh-CN" altLang="en-US" dirty="0">
                <a:sym typeface="Wingdings" panose="05000000000000000000" pitchFamily="2" charset="2"/>
              </a:rPr>
              <a:t>消息的发送可采用单播或广播形式</a:t>
            </a:r>
            <a:endParaRPr lang="en-US" altLang="zh-CN" dirty="0">
              <a:sym typeface="Wingdings" panose="05000000000000000000" pitchFamily="2" charset="2"/>
            </a:endParaRPr>
          </a:p>
          <a:p>
            <a:r>
              <a:rPr lang="zh-CN" altLang="en-US" dirty="0">
                <a:sym typeface="Wingdings" panose="05000000000000000000" pitchFamily="2" charset="2"/>
              </a:rPr>
              <a:t>如果</a:t>
            </a:r>
            <a:r>
              <a:rPr lang="en-US" altLang="zh-CN" dirty="0">
                <a:sym typeface="Wingdings" panose="05000000000000000000" pitchFamily="2" charset="2"/>
              </a:rPr>
              <a:t>DHCP Client</a:t>
            </a:r>
            <a:r>
              <a:rPr lang="zh-CN" altLang="en-US" dirty="0">
                <a:sym typeface="Wingdings" panose="05000000000000000000" pitchFamily="2" charset="2"/>
              </a:rPr>
              <a:t>的协议栈实现允许在尚未正式获得</a:t>
            </a:r>
            <a:r>
              <a:rPr lang="en-US" altLang="zh-CN" dirty="0">
                <a:sym typeface="Wingdings" panose="05000000000000000000" pitchFamily="2" charset="2"/>
              </a:rPr>
              <a:t>IP</a:t>
            </a:r>
            <a:r>
              <a:rPr lang="zh-CN" altLang="en-US" dirty="0">
                <a:sym typeface="Wingdings" panose="05000000000000000000" pitchFamily="2" charset="2"/>
              </a:rPr>
              <a:t>地址之前，可以接收那些发给准备分配给</a:t>
            </a:r>
            <a:r>
              <a:rPr lang="en-US" altLang="zh-CN" dirty="0">
                <a:sym typeface="Wingdings" panose="05000000000000000000" pitchFamily="2" charset="2"/>
              </a:rPr>
              <a:t>Client</a:t>
            </a:r>
            <a:r>
              <a:rPr lang="zh-CN" altLang="en-US" dirty="0">
                <a:sym typeface="Wingdings" panose="05000000000000000000" pitchFamily="2" charset="2"/>
              </a:rPr>
              <a:t>的</a:t>
            </a:r>
            <a:r>
              <a:rPr lang="en-US" altLang="zh-CN" dirty="0">
                <a:sym typeface="Wingdings" panose="05000000000000000000" pitchFamily="2" charset="2"/>
              </a:rPr>
              <a:t>IP</a:t>
            </a:r>
            <a:r>
              <a:rPr lang="zh-CN" altLang="en-US" dirty="0">
                <a:sym typeface="Wingdings" panose="05000000000000000000" pitchFamily="2" charset="2"/>
              </a:rPr>
              <a:t>地址的单播帧时，可以在请求中设置</a:t>
            </a:r>
            <a:r>
              <a:rPr lang="en-US" altLang="zh-CN" dirty="0">
                <a:sym typeface="Wingdings" panose="05000000000000000000" pitchFamily="2" charset="2"/>
              </a:rPr>
              <a:t>broadcast bit=0</a:t>
            </a:r>
            <a:r>
              <a:rPr lang="zh-CN" altLang="en-US" dirty="0">
                <a:sym typeface="Wingdings" panose="05000000000000000000" pitchFamily="2" charset="2"/>
              </a:rPr>
              <a:t>，要求服务方以单播形式发送响应。 </a:t>
            </a:r>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Client</a:t>
            </a:r>
            <a:r>
              <a:rPr lang="zh-CN" altLang="en-US" dirty="0">
                <a:sym typeface="Wingdings" panose="05000000000000000000" pitchFamily="2" charset="2"/>
              </a:rPr>
              <a:t>发送的</a:t>
            </a:r>
            <a:r>
              <a:rPr lang="en-US" altLang="zh-CN" dirty="0">
                <a:sym typeface="Wingdings" panose="05000000000000000000" pitchFamily="2" charset="2"/>
              </a:rPr>
              <a:t>DHCPDISCOVER/DHCPREQUEST</a:t>
            </a:r>
            <a:r>
              <a:rPr lang="zh-CN" altLang="en-US" dirty="0">
                <a:sym typeface="Wingdings" panose="05000000000000000000" pitchFamily="2" charset="2"/>
              </a:rPr>
              <a:t>消息中， </a:t>
            </a:r>
            <a:r>
              <a:rPr lang="en-US" altLang="zh-CN" dirty="0">
                <a:sym typeface="Wingdings" panose="05000000000000000000" pitchFamily="2" charset="2"/>
              </a:rPr>
              <a:t>broadcast bit = 0</a:t>
            </a:r>
            <a:r>
              <a:rPr lang="zh-CN" altLang="en-US" dirty="0">
                <a:sym typeface="Wingdings" panose="05000000000000000000" pitchFamily="2" charset="2"/>
              </a:rPr>
              <a:t>，则</a:t>
            </a:r>
            <a:r>
              <a:rPr lang="en-US" altLang="zh-CN" dirty="0">
                <a:sym typeface="Wingdings" panose="05000000000000000000" pitchFamily="2" charset="2"/>
              </a:rPr>
              <a:t>DHCP</a:t>
            </a:r>
            <a:r>
              <a:rPr lang="zh-CN" altLang="en-US">
                <a:sym typeface="Wingdings" panose="05000000000000000000" pitchFamily="2" charset="2"/>
              </a:rPr>
              <a:t>服务器在发送</a:t>
            </a:r>
            <a:r>
              <a:rPr lang="en-US" altLang="zh-CN" dirty="0">
                <a:sym typeface="Wingdings" panose="05000000000000000000" pitchFamily="2" charset="2"/>
              </a:rPr>
              <a:t>DHCPOFFER/DHCPACK</a:t>
            </a:r>
            <a:r>
              <a:rPr lang="zh-CN" altLang="en-US" dirty="0">
                <a:sym typeface="Wingdings" panose="05000000000000000000" pitchFamily="2" charset="2"/>
              </a:rPr>
              <a:t>等消息时采用单播方式发送，即：</a:t>
            </a:r>
            <a:endParaRPr lang="en-US" altLang="zh-CN" dirty="0">
              <a:sym typeface="Wingdings" panose="05000000000000000000" pitchFamily="2" charset="2"/>
            </a:endParaRPr>
          </a:p>
          <a:p>
            <a:r>
              <a:rPr lang="en-US" altLang="zh-CN" dirty="0">
                <a:sym typeface="Wingdings" panose="05000000000000000000" pitchFamily="2" charset="2"/>
              </a:rPr>
              <a:t>Server--&gt;</a:t>
            </a:r>
            <a:r>
              <a:rPr lang="zh-CN" altLang="en-US" dirty="0">
                <a:sym typeface="Wingdings" panose="05000000000000000000" pitchFamily="2" charset="2"/>
              </a:rPr>
              <a:t>打算分配给</a:t>
            </a:r>
            <a:r>
              <a:rPr lang="en-US" altLang="zh-CN" dirty="0">
                <a:sym typeface="Wingdings" panose="05000000000000000000" pitchFamily="2" charset="2"/>
              </a:rPr>
              <a:t>Client</a:t>
            </a:r>
            <a:r>
              <a:rPr lang="zh-CN" altLang="en-US" dirty="0">
                <a:sym typeface="Wingdings" panose="05000000000000000000" pitchFamily="2" charset="2"/>
              </a:rPr>
              <a:t>的</a:t>
            </a:r>
            <a:r>
              <a:rPr lang="en-US" altLang="zh-CN" dirty="0">
                <a:sym typeface="Wingdings" panose="05000000000000000000" pitchFamily="2" charset="2"/>
              </a:rPr>
              <a:t>IP</a:t>
            </a:r>
            <a:r>
              <a:rPr lang="zh-CN" altLang="en-US" dirty="0">
                <a:sym typeface="Wingdings" panose="05000000000000000000" pitchFamily="2" charset="2"/>
              </a:rPr>
              <a:t>地址，但与普通的</a:t>
            </a:r>
            <a:r>
              <a:rPr lang="en-US" altLang="zh-CN" dirty="0">
                <a:sym typeface="Wingdings" panose="05000000000000000000" pitchFamily="2" charset="2"/>
              </a:rPr>
              <a:t>IP</a:t>
            </a:r>
            <a:r>
              <a:rPr lang="zh-CN" altLang="en-US" dirty="0">
                <a:sym typeface="Wingdings" panose="05000000000000000000" pitchFamily="2" charset="2"/>
              </a:rPr>
              <a:t>分组的转发（需要查找转发表决定下一跳或者是否直接递交，然后</a:t>
            </a:r>
            <a:r>
              <a:rPr lang="en-US" altLang="zh-CN" dirty="0">
                <a:sym typeface="Wingdings" panose="05000000000000000000" pitchFamily="2" charset="2"/>
              </a:rPr>
              <a:t>ARP</a:t>
            </a:r>
            <a:r>
              <a:rPr lang="zh-CN" altLang="en-US" dirty="0">
                <a:sym typeface="Wingdings" panose="05000000000000000000" pitchFamily="2" charset="2"/>
              </a:rPr>
              <a:t>解析获得</a:t>
            </a:r>
            <a:r>
              <a:rPr lang="en-US" altLang="zh-CN" dirty="0">
                <a:sym typeface="Wingdings" panose="05000000000000000000" pitchFamily="2" charset="2"/>
              </a:rPr>
              <a:t>MAC</a:t>
            </a:r>
            <a:r>
              <a:rPr lang="zh-CN" altLang="en-US" dirty="0">
                <a:sym typeface="Wingdings" panose="05000000000000000000" pitchFamily="2" charset="2"/>
              </a:rPr>
              <a:t>地址）不同，收到的</a:t>
            </a:r>
            <a:r>
              <a:rPr lang="en-US" altLang="zh-CN" dirty="0">
                <a:sym typeface="Wingdings" panose="05000000000000000000" pitchFamily="2" charset="2"/>
              </a:rPr>
              <a:t>DHCP</a:t>
            </a:r>
            <a:r>
              <a:rPr lang="zh-CN" altLang="en-US" dirty="0">
                <a:sym typeface="Wingdings" panose="05000000000000000000" pitchFamily="2" charset="2"/>
              </a:rPr>
              <a:t>消息中已经包含了对方的</a:t>
            </a:r>
            <a:r>
              <a:rPr lang="en-US" altLang="zh-CN" dirty="0">
                <a:sym typeface="Wingdings" panose="05000000000000000000" pitchFamily="2" charset="2"/>
              </a:rPr>
              <a:t>MAC</a:t>
            </a:r>
            <a:r>
              <a:rPr lang="zh-CN" altLang="en-US" dirty="0">
                <a:sym typeface="Wingdings" panose="05000000000000000000" pitchFamily="2" charset="2"/>
              </a:rPr>
              <a:t>地址，所以直接组装</a:t>
            </a:r>
            <a:r>
              <a:rPr lang="en-US" altLang="zh-CN" dirty="0">
                <a:sym typeface="Wingdings" panose="05000000000000000000" pitchFamily="2" charset="2"/>
              </a:rPr>
              <a:t>MAC</a:t>
            </a:r>
            <a:r>
              <a:rPr lang="zh-CN" altLang="en-US" dirty="0">
                <a:sym typeface="Wingdings" panose="05000000000000000000" pitchFamily="2" charset="2"/>
              </a:rPr>
              <a:t>帧（</a:t>
            </a:r>
            <a:r>
              <a:rPr lang="en-US" altLang="zh-CN" dirty="0">
                <a:sym typeface="Wingdings" panose="05000000000000000000" pitchFamily="2" charset="2"/>
              </a:rPr>
              <a:t>Server</a:t>
            </a:r>
            <a:r>
              <a:rPr lang="zh-CN" altLang="en-US" dirty="0">
                <a:sym typeface="Wingdings" panose="05000000000000000000" pitchFamily="2" charset="2"/>
              </a:rPr>
              <a:t>的</a:t>
            </a:r>
            <a:r>
              <a:rPr lang="en-US" altLang="zh-CN" dirty="0">
                <a:sym typeface="Wingdings" panose="05000000000000000000" pitchFamily="2" charset="2"/>
              </a:rPr>
              <a:t>MAC</a:t>
            </a:r>
            <a:r>
              <a:rPr lang="zh-CN" altLang="en-US" dirty="0">
                <a:sym typeface="Wingdings" panose="05000000000000000000" pitchFamily="2" charset="2"/>
              </a:rPr>
              <a:t>地址</a:t>
            </a:r>
            <a:r>
              <a:rPr lang="en-US" altLang="zh-CN" dirty="0">
                <a:sym typeface="Wingdings" panose="05000000000000000000" pitchFamily="2" charset="2"/>
              </a:rPr>
              <a:t>--&gt;Client</a:t>
            </a:r>
            <a:r>
              <a:rPr lang="zh-CN" altLang="en-US" dirty="0">
                <a:sym typeface="Wingdings" panose="05000000000000000000" pitchFamily="2" charset="2"/>
              </a:rPr>
              <a:t>的</a:t>
            </a:r>
            <a:r>
              <a:rPr lang="en-US" altLang="zh-CN" dirty="0">
                <a:sym typeface="Wingdings" panose="05000000000000000000" pitchFamily="2" charset="2"/>
              </a:rPr>
              <a:t>MAC</a:t>
            </a:r>
            <a:r>
              <a:rPr lang="zh-CN" altLang="en-US" dirty="0">
                <a:sym typeface="Wingdings" panose="05000000000000000000" pitchFamily="2" charset="2"/>
              </a:rPr>
              <a:t>地址，携带的</a:t>
            </a:r>
            <a:r>
              <a:rPr lang="en-US" altLang="zh-CN" dirty="0">
                <a:sym typeface="Wingdings" panose="05000000000000000000" pitchFamily="2" charset="2"/>
              </a:rPr>
              <a:t>IP</a:t>
            </a:r>
            <a:r>
              <a:rPr lang="zh-CN" altLang="en-US" dirty="0">
                <a:sym typeface="Wingdings" panose="05000000000000000000" pitchFamily="2" charset="2"/>
              </a:rPr>
              <a:t>分组头部为</a:t>
            </a:r>
            <a:r>
              <a:rPr lang="en-US" altLang="zh-CN" dirty="0">
                <a:sym typeface="Wingdings" panose="05000000000000000000" pitchFamily="2" charset="2"/>
              </a:rPr>
              <a:t>Server --&gt; </a:t>
            </a:r>
            <a:r>
              <a:rPr lang="zh-CN" altLang="en-US" dirty="0">
                <a:sym typeface="Wingdings" panose="05000000000000000000" pitchFamily="2" charset="2"/>
              </a:rPr>
              <a:t>打算分配给</a:t>
            </a:r>
            <a:r>
              <a:rPr lang="en-US" altLang="zh-CN" dirty="0">
                <a:sym typeface="Wingdings" panose="05000000000000000000" pitchFamily="2" charset="2"/>
              </a:rPr>
              <a:t>Client</a:t>
            </a:r>
            <a:r>
              <a:rPr lang="zh-CN" altLang="en-US" dirty="0">
                <a:sym typeface="Wingdings" panose="05000000000000000000" pitchFamily="2" charset="2"/>
              </a:rPr>
              <a:t>的</a:t>
            </a:r>
            <a:r>
              <a:rPr lang="en-US" altLang="zh-CN" dirty="0">
                <a:sym typeface="Wingdings" panose="05000000000000000000" pitchFamily="2" charset="2"/>
              </a:rPr>
              <a:t>IP</a:t>
            </a:r>
            <a:r>
              <a:rPr lang="zh-CN" altLang="en-US" dirty="0">
                <a:sym typeface="Wingdings" panose="05000000000000000000" pitchFamily="2" charset="2"/>
              </a:rPr>
              <a:t>地址</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也就是： </a:t>
            </a:r>
            <a:endParaRPr lang="en-US" altLang="zh-CN" dirty="0">
              <a:sym typeface="Wingdings" panose="05000000000000000000" pitchFamily="2" charset="2"/>
            </a:endParaRPr>
          </a:p>
          <a:p>
            <a:r>
              <a:rPr lang="en-US" altLang="zh-CN" dirty="0">
                <a:sym typeface="Wingdings" panose="05000000000000000000" pitchFamily="2" charset="2"/>
              </a:rPr>
              <a:t>Client:   DHCPDISCOVER: 0.0.0.0 --&gt;255.255.255.255, broadcast bit = 0</a:t>
            </a:r>
            <a:endParaRPr lang="en-US" altLang="zh-CN" dirty="0">
              <a:sym typeface="Wingdings" panose="05000000000000000000" pitchFamily="2" charset="2"/>
            </a:endParaRPr>
          </a:p>
          <a:p>
            <a:r>
              <a:rPr lang="en-US" altLang="zh-CN" dirty="0">
                <a:sym typeface="Wingdings" panose="05000000000000000000" pitchFamily="2" charset="2"/>
              </a:rPr>
              <a:t>Server:  DHCPOFFER:    Server --&gt; 192.168.1.2</a:t>
            </a:r>
            <a:r>
              <a:rPr lang="zh-CN" altLang="en-US" dirty="0">
                <a:sym typeface="Wingdings" panose="05000000000000000000" pitchFamily="2" charset="2"/>
              </a:rPr>
              <a:t>（准备分配给</a:t>
            </a:r>
            <a:r>
              <a:rPr lang="en-US" altLang="zh-CN" dirty="0">
                <a:sym typeface="Wingdings" panose="05000000000000000000" pitchFamily="2" charset="2"/>
              </a:rPr>
              <a:t>Client</a:t>
            </a:r>
            <a:r>
              <a:rPr lang="zh-CN" altLang="en-US" dirty="0">
                <a:sym typeface="Wingdings" panose="05000000000000000000" pitchFamily="2" charset="2"/>
              </a:rPr>
              <a:t>的地址），不进行</a:t>
            </a:r>
            <a:r>
              <a:rPr lang="en-US" altLang="zh-CN" dirty="0">
                <a:sym typeface="Wingdings" panose="05000000000000000000" pitchFamily="2" charset="2"/>
              </a:rPr>
              <a:t>ARP</a:t>
            </a:r>
            <a:r>
              <a:rPr lang="zh-CN" altLang="en-US" dirty="0">
                <a:sym typeface="Wingdings" panose="05000000000000000000" pitchFamily="2" charset="2"/>
              </a:rPr>
              <a:t>解析，该消息对应的</a:t>
            </a:r>
            <a:r>
              <a:rPr lang="en-US" altLang="zh-CN" dirty="0">
                <a:sym typeface="Wingdings" panose="05000000000000000000" pitchFamily="2" charset="2"/>
              </a:rPr>
              <a:t>MAC</a:t>
            </a:r>
            <a:r>
              <a:rPr lang="zh-CN" altLang="en-US" dirty="0">
                <a:sym typeface="Wingdings" panose="05000000000000000000" pitchFamily="2" charset="2"/>
              </a:rPr>
              <a:t>帧头部为：</a:t>
            </a:r>
            <a:r>
              <a:rPr lang="en-US" altLang="zh-CN" dirty="0">
                <a:sym typeface="Wingdings" panose="05000000000000000000" pitchFamily="2" charset="2"/>
              </a:rPr>
              <a:t>Server's MAC address --&gt; </a:t>
            </a:r>
            <a:r>
              <a:rPr lang="en-US" altLang="zh-CN" dirty="0" err="1">
                <a:sym typeface="Wingdings" panose="05000000000000000000" pitchFamily="2" charset="2"/>
              </a:rPr>
              <a:t>CLient's</a:t>
            </a:r>
            <a:r>
              <a:rPr lang="en-US" altLang="zh-CN" dirty="0">
                <a:sym typeface="Wingdings" panose="05000000000000000000" pitchFamily="2" charset="2"/>
              </a:rPr>
              <a:t> MAC address(</a:t>
            </a:r>
            <a:r>
              <a:rPr lang="zh-CN" altLang="en-US" dirty="0">
                <a:sym typeface="Wingdings" panose="05000000000000000000" pitchFamily="2" charset="2"/>
              </a:rPr>
              <a:t>来自于</a:t>
            </a:r>
            <a:r>
              <a:rPr lang="en-US" altLang="zh-CN" dirty="0">
                <a:sym typeface="Wingdings" panose="05000000000000000000" pitchFamily="2" charset="2"/>
              </a:rPr>
              <a:t>DHCPDISCOVER</a:t>
            </a:r>
            <a:r>
              <a:rPr lang="zh-CN" altLang="en-US" dirty="0">
                <a:sym typeface="Wingdings" panose="05000000000000000000" pitchFamily="2" charset="2"/>
              </a:rPr>
              <a:t>消息中的字段）</a:t>
            </a:r>
            <a:endParaRPr lang="en-US" altLang="zh-CN" dirty="0">
              <a:sym typeface="Wingdings" panose="05000000000000000000" pitchFamily="2" charset="2"/>
            </a:endParaRPr>
          </a:p>
          <a:p>
            <a:r>
              <a:rPr lang="en-US" altLang="zh-CN" dirty="0">
                <a:sym typeface="Wingdings" panose="05000000000000000000" pitchFamily="2" charset="2"/>
              </a:rPr>
              <a:t>Client:  DHCPREQUEST: 0.0.0.0 --&gt;255.255.255.255, broadcast bit = 0</a:t>
            </a:r>
            <a:endParaRPr lang="en-US" altLang="zh-CN" dirty="0">
              <a:sym typeface="Wingdings" panose="05000000000000000000" pitchFamily="2" charset="2"/>
            </a:endParaRPr>
          </a:p>
          <a:p>
            <a:r>
              <a:rPr lang="en-US" altLang="zh-CN" dirty="0">
                <a:sym typeface="Wingdings" panose="05000000000000000000" pitchFamily="2" charset="2"/>
              </a:rPr>
              <a:t>Server:  DHCPACK:  Server --&gt;192.168.1.2</a:t>
            </a:r>
            <a:r>
              <a:rPr lang="zh-CN" altLang="en-US" dirty="0">
                <a:sym typeface="Wingdings" panose="05000000000000000000" pitchFamily="2" charset="2"/>
              </a:rPr>
              <a:t>，不进行</a:t>
            </a:r>
            <a:r>
              <a:rPr lang="en-US" altLang="zh-CN" dirty="0">
                <a:sym typeface="Wingdings" panose="05000000000000000000" pitchFamily="2" charset="2"/>
              </a:rPr>
              <a:t>ARP</a:t>
            </a:r>
            <a:r>
              <a:rPr lang="zh-CN" altLang="en-US" dirty="0">
                <a:sym typeface="Wingdings" panose="05000000000000000000" pitchFamily="2" charset="2"/>
              </a:rPr>
              <a:t>解析，与上面的</a:t>
            </a:r>
            <a:r>
              <a:rPr lang="en-US" altLang="zh-CN" dirty="0">
                <a:sym typeface="Wingdings" panose="05000000000000000000" pitchFamily="2" charset="2"/>
              </a:rPr>
              <a:t>DHCPOFFER</a:t>
            </a:r>
            <a:r>
              <a:rPr lang="zh-CN" altLang="en-US" dirty="0">
                <a:sym typeface="Wingdings" panose="05000000000000000000" pitchFamily="2" charset="2"/>
              </a:rPr>
              <a:t>类似</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介绍到这里</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A7C37-8899-4CB5-BFE5-C5E346F16B3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A7C37-8899-4CB5-BFE5-C5E346F16B3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RFC 6598, </a:t>
            </a:r>
            <a:r>
              <a:rPr lang="en-US" altLang="zh-CN" sz="1200" b="0" i="1" u="none" strike="noStrike" kern="1200" baseline="0" dirty="0">
                <a:solidFill>
                  <a:schemeClr val="tx1"/>
                </a:solidFill>
                <a:latin typeface="+mn-lt"/>
                <a:ea typeface="+mn-ea"/>
                <a:cs typeface="+mn-cs"/>
              </a:rPr>
              <a:t>IANA-Reserved IPv4 Prefix for Shared Address Space</a:t>
            </a:r>
            <a:r>
              <a:rPr lang="en-US" altLang="zh-CN" sz="1200" b="0" i="0" u="none" strike="noStrike" kern="1200" baseline="0" dirty="0">
                <a:solidFill>
                  <a:schemeClr val="tx1"/>
                </a:solidFill>
                <a:latin typeface="+mn-lt"/>
                <a:ea typeface="+mn-ea"/>
                <a:cs typeface="+mn-cs"/>
              </a:rPr>
              <a:t>, assigns</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another block of shared address space, 100.64.0.0/10. Shared address space is distinct from</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RFC 1918 private address space because it is intended for use on service provider networks.</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However, it can be used in a manner similar to an RFC 1918 private address space</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stun.ideasip.com</a:t>
            </a:r>
            <a:endParaRPr lang="en-US" altLang="zh-CN" dirty="0"/>
          </a:p>
          <a:p>
            <a:endParaRPr lang="en-US" altLang="zh-CN" dirty="0"/>
          </a:p>
          <a:p>
            <a:r>
              <a:rPr lang="en-US" altLang="zh-CN" dirty="0"/>
              <a:t>A</a:t>
            </a:r>
            <a:r>
              <a:rPr lang="zh-CN" altLang="en-US" dirty="0"/>
              <a:t>发送给</a:t>
            </a:r>
            <a:r>
              <a:rPr lang="en-US" altLang="zh-CN" dirty="0" err="1"/>
              <a:t>B'hole</a:t>
            </a:r>
            <a:r>
              <a:rPr lang="zh-CN" altLang="en-US" dirty="0"/>
              <a:t>的分组：打开门，允许进入</a:t>
            </a:r>
            <a:r>
              <a:rPr lang="en-US" altLang="zh-CN" dirty="0"/>
              <a:t>A</a:t>
            </a:r>
            <a:endParaRPr lang="en-US" altLang="zh-CN" dirty="0"/>
          </a:p>
          <a:p>
            <a:r>
              <a:rPr lang="en-US" altLang="zh-CN" dirty="0"/>
              <a:t>B</a:t>
            </a:r>
            <a:r>
              <a:rPr lang="zh-CN" altLang="en-US" dirty="0"/>
              <a:t>发送给</a:t>
            </a:r>
            <a:r>
              <a:rPr lang="en-US" altLang="zh-CN" dirty="0" err="1"/>
              <a:t>A'hole</a:t>
            </a:r>
            <a:r>
              <a:rPr lang="zh-CN" altLang="en-US" dirty="0"/>
              <a:t>的分组：打开门，允许进入</a:t>
            </a:r>
            <a:r>
              <a:rPr lang="en-US" altLang="zh-CN" dirty="0"/>
              <a:t>B</a:t>
            </a:r>
            <a:endParaRPr lang="en-US" altLang="zh-CN" dirty="0"/>
          </a:p>
          <a:p>
            <a:r>
              <a:rPr lang="zh-CN" altLang="en-US" dirty="0"/>
              <a:t>现在</a:t>
            </a:r>
            <a:r>
              <a:rPr lang="en-US" altLang="zh-CN" dirty="0"/>
              <a:t>A</a:t>
            </a:r>
            <a:r>
              <a:rPr lang="zh-CN" altLang="en-US" dirty="0"/>
              <a:t>发送</a:t>
            </a:r>
            <a:r>
              <a:rPr lang="en-US" altLang="zh-CN" dirty="0" err="1"/>
              <a:t>B'hole</a:t>
            </a:r>
            <a:r>
              <a:rPr lang="zh-CN" altLang="en-US" dirty="0"/>
              <a:t>的分组可以进入</a:t>
            </a:r>
            <a:r>
              <a:rPr lang="en-US" altLang="zh-CN" dirty="0"/>
              <a:t>B</a:t>
            </a:r>
            <a:r>
              <a:rPr lang="zh-CN" altLang="en-US" dirty="0"/>
              <a:t>的门，最后到达</a:t>
            </a:r>
            <a:r>
              <a:rPr lang="en-US" altLang="zh-CN" dirty="0"/>
              <a:t>B</a:t>
            </a:r>
            <a:r>
              <a:rPr lang="zh-CN" altLang="en-US" dirty="0"/>
              <a:t>，同样</a:t>
            </a:r>
            <a:r>
              <a:rPr lang="en-US" altLang="zh-CN" dirty="0"/>
              <a:t>B</a:t>
            </a:r>
            <a:r>
              <a:rPr lang="zh-CN" altLang="en-US" dirty="0"/>
              <a:t>发送给</a:t>
            </a:r>
            <a:r>
              <a:rPr lang="en-US" altLang="zh-CN" dirty="0" err="1"/>
              <a:t>A'hole</a:t>
            </a:r>
            <a:r>
              <a:rPr lang="zh-CN" altLang="en-US" dirty="0"/>
              <a:t>的分组可以进入</a:t>
            </a:r>
            <a:r>
              <a:rPr lang="en-US" altLang="zh-CN" dirty="0"/>
              <a:t>A</a:t>
            </a:r>
            <a:r>
              <a:rPr lang="zh-CN" altLang="en-US" dirty="0"/>
              <a:t>的门，最后到达</a:t>
            </a:r>
            <a:r>
              <a:rPr lang="en-US" altLang="zh-CN" dirty="0"/>
              <a:t>A</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 </a:t>
            </a:r>
            <a:r>
              <a:rPr lang="en-US" altLang="zh-CN" dirty="0" err="1"/>
              <a:t>ip</a:t>
            </a:r>
            <a:r>
              <a:rPr lang="en-US" altLang="zh-CN" dirty="0"/>
              <a:t>-tunnel</a:t>
            </a:r>
            <a:endParaRPr lang="en-US" altLang="zh-CN" dirty="0"/>
          </a:p>
          <a:p>
            <a:r>
              <a:rPr lang="en-US" altLang="zh-CN" dirty="0"/>
              <a:t>R1: </a:t>
            </a:r>
            <a:endParaRPr lang="en-US" altLang="zh-CN" dirty="0"/>
          </a:p>
          <a:p>
            <a:r>
              <a:rPr lang="en-US" altLang="zh-CN" dirty="0" err="1"/>
              <a:t>ip</a:t>
            </a:r>
            <a:r>
              <a:rPr lang="en-US" altLang="zh-CN" dirty="0"/>
              <a:t> tunnel add tun0 mode </a:t>
            </a:r>
            <a:r>
              <a:rPr lang="en-US" altLang="zh-CN" dirty="0" err="1"/>
              <a:t>gre</a:t>
            </a:r>
            <a:r>
              <a:rPr lang="en-US" altLang="zh-CN" dirty="0"/>
              <a:t> remote R2 local R1</a:t>
            </a:r>
            <a:endParaRPr lang="en-US" altLang="zh-CN" dirty="0"/>
          </a:p>
          <a:p>
            <a:r>
              <a:rPr lang="en-US" altLang="zh-CN" dirty="0" err="1"/>
              <a:t>ip</a:t>
            </a:r>
            <a:r>
              <a:rPr lang="en-US" altLang="zh-CN" dirty="0"/>
              <a:t> link set tun0 up # </a:t>
            </a:r>
            <a:r>
              <a:rPr lang="zh-CN" altLang="en-US" dirty="0"/>
              <a:t>创建设备</a:t>
            </a:r>
            <a:r>
              <a:rPr lang="en-US" altLang="zh-CN" dirty="0"/>
              <a:t>tun0</a:t>
            </a:r>
            <a:r>
              <a:rPr lang="zh-CN" altLang="en-US" dirty="0"/>
              <a:t>，并且启动接口</a:t>
            </a:r>
            <a:endParaRPr lang="en-US" altLang="zh-CN" dirty="0"/>
          </a:p>
          <a:p>
            <a:r>
              <a:rPr lang="en-US" altLang="zh-CN" dirty="0" err="1"/>
              <a:t>ip</a:t>
            </a:r>
            <a:r>
              <a:rPr lang="en-US" altLang="zh-CN" dirty="0"/>
              <a:t> </a:t>
            </a:r>
            <a:r>
              <a:rPr lang="en-US" altLang="zh-CN" dirty="0" err="1"/>
              <a:t>addr</a:t>
            </a:r>
            <a:r>
              <a:rPr lang="en-US" altLang="zh-CN" dirty="0"/>
              <a:t> add tun0_ip1 peer tun0_ip2 dev tun0 # </a:t>
            </a:r>
            <a:r>
              <a:rPr lang="zh-CN" altLang="en-US" dirty="0"/>
              <a:t>设置</a:t>
            </a:r>
            <a:r>
              <a:rPr lang="en-US" altLang="zh-CN" dirty="0"/>
              <a:t>p2p</a:t>
            </a:r>
            <a:r>
              <a:rPr lang="zh-CN" altLang="en-US" dirty="0"/>
              <a:t>链路</a:t>
            </a:r>
            <a:r>
              <a:rPr lang="en-US" altLang="zh-CN" dirty="0"/>
              <a:t>tun0</a:t>
            </a:r>
            <a:r>
              <a:rPr lang="zh-CN" altLang="en-US" dirty="0"/>
              <a:t>的</a:t>
            </a:r>
            <a:r>
              <a:rPr lang="en-US" altLang="zh-CN" dirty="0"/>
              <a:t>IP</a:t>
            </a:r>
            <a:r>
              <a:rPr lang="zh-CN" altLang="en-US" dirty="0"/>
              <a:t>地址</a:t>
            </a:r>
            <a:endParaRPr lang="en-US" altLang="zh-CN" dirty="0"/>
          </a:p>
          <a:p>
            <a:r>
              <a:rPr lang="en-US" altLang="zh-CN" dirty="0" err="1"/>
              <a:t>ip</a:t>
            </a:r>
            <a:r>
              <a:rPr lang="en-US" altLang="zh-CN" dirty="0"/>
              <a:t> route add N2 dev tun0  # </a:t>
            </a:r>
            <a:r>
              <a:rPr lang="zh-CN" altLang="en-US" dirty="0"/>
              <a:t>到</a:t>
            </a:r>
            <a:r>
              <a:rPr lang="en-US" altLang="zh-CN" dirty="0"/>
              <a:t>N2</a:t>
            </a:r>
            <a:r>
              <a:rPr lang="zh-CN" altLang="en-US" dirty="0"/>
              <a:t>的路由通过</a:t>
            </a:r>
            <a:r>
              <a:rPr lang="en-US" altLang="zh-CN" dirty="0"/>
              <a:t>tun0</a:t>
            </a:r>
            <a:endParaRPr lang="zh-CN" altLang="en-US" dirty="0"/>
          </a:p>
          <a:p>
            <a:endParaRPr lang="en-US" altLang="zh-CN" dirty="0"/>
          </a:p>
          <a:p>
            <a:r>
              <a:rPr lang="en-US" altLang="zh-CN" dirty="0"/>
              <a:t>R2: </a:t>
            </a:r>
            <a:endParaRPr lang="en-US" altLang="zh-CN" dirty="0"/>
          </a:p>
          <a:p>
            <a:r>
              <a:rPr lang="en-US" altLang="zh-CN" dirty="0" err="1"/>
              <a:t>ip</a:t>
            </a:r>
            <a:r>
              <a:rPr lang="en-US" altLang="zh-CN" dirty="0"/>
              <a:t> tunnel add tun0 mode </a:t>
            </a:r>
            <a:r>
              <a:rPr lang="en-US" altLang="zh-CN" dirty="0" err="1"/>
              <a:t>gre</a:t>
            </a:r>
            <a:r>
              <a:rPr lang="en-US" altLang="zh-CN" dirty="0"/>
              <a:t> remote R1 local R2</a:t>
            </a:r>
            <a:endParaRPr lang="en-US" altLang="zh-CN" dirty="0"/>
          </a:p>
          <a:p>
            <a:r>
              <a:rPr lang="en-US" altLang="zh-CN" dirty="0" err="1"/>
              <a:t>ip</a:t>
            </a:r>
            <a:r>
              <a:rPr lang="en-US" altLang="zh-CN" dirty="0"/>
              <a:t> link set tun0 up </a:t>
            </a:r>
            <a:endParaRPr lang="en-US" altLang="zh-CN" dirty="0"/>
          </a:p>
          <a:p>
            <a:r>
              <a:rPr lang="en-US" altLang="zh-CN" dirty="0" err="1"/>
              <a:t>ip</a:t>
            </a:r>
            <a:r>
              <a:rPr lang="en-US" altLang="zh-CN" dirty="0"/>
              <a:t> </a:t>
            </a:r>
            <a:r>
              <a:rPr lang="en-US" altLang="zh-CN" dirty="0" err="1"/>
              <a:t>addr</a:t>
            </a:r>
            <a:r>
              <a:rPr lang="en-US" altLang="zh-CN" dirty="0"/>
              <a:t> add tun0_ip2 peer tun0_ip1 dev tun0</a:t>
            </a:r>
            <a:endParaRPr lang="en-US" altLang="zh-CN" dirty="0"/>
          </a:p>
          <a:p>
            <a:r>
              <a:rPr lang="en-US" altLang="zh-CN" dirty="0" err="1"/>
              <a:t>ip</a:t>
            </a:r>
            <a:r>
              <a:rPr lang="en-US" altLang="zh-CN" dirty="0"/>
              <a:t> route add N1 dev tun0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组播要解决的问题：</a:t>
            </a:r>
            <a:endParaRPr lang="en-US" altLang="zh-CN" dirty="0"/>
          </a:p>
          <a:p>
            <a:pPr marL="228600" indent="-228600">
              <a:buAutoNum type="arabicPeriod"/>
            </a:pPr>
            <a:r>
              <a:rPr lang="zh-CN" altLang="en-US" dirty="0"/>
              <a:t>组播服务模型，发送者要发送给</a:t>
            </a:r>
            <a:r>
              <a:rPr lang="en-US" altLang="zh-CN" dirty="0"/>
              <a:t>Internet</a:t>
            </a:r>
            <a:r>
              <a:rPr lang="zh-CN" altLang="en-US" dirty="0"/>
              <a:t>上任意位置的多个接收者。通过组播地址标识接收者，成员动态可变，可限定发送者，也可是任意发送者</a:t>
            </a:r>
            <a:endParaRPr lang="en-US" altLang="zh-CN" dirty="0"/>
          </a:p>
          <a:p>
            <a:pPr marL="228600" indent="-228600">
              <a:buAutoNum type="arabicPeriod"/>
            </a:pPr>
            <a:r>
              <a:rPr lang="en-US" altLang="zh-CN" dirty="0"/>
              <a:t>Host-Group Membership, IGMP: </a:t>
            </a:r>
            <a:r>
              <a:rPr lang="zh-CN" altLang="en-US" dirty="0"/>
              <a:t>每个路由器需要了解其直接连接的接口上是否有成员存在</a:t>
            </a:r>
            <a:endParaRPr lang="en-US" altLang="zh-CN" dirty="0"/>
          </a:p>
          <a:p>
            <a:pPr marL="228600" indent="-228600">
              <a:buAutoNum type="arabicPeriod"/>
            </a:pPr>
            <a:r>
              <a:rPr lang="en-US" altLang="zh-CN" dirty="0"/>
              <a:t>Multicast Routing </a:t>
            </a:r>
            <a:r>
              <a:rPr lang="zh-CN" altLang="en-US" dirty="0"/>
              <a:t>每个路由器需要了解其接口方向是否有成员存在（是否需要往那个方向转发组播分组）</a:t>
            </a:r>
            <a:endParaRPr lang="en-US" altLang="zh-CN" dirty="0"/>
          </a:p>
          <a:p>
            <a:pPr marL="228600" indent="-228600">
              <a:buAutoNum type="arabicPeriod"/>
            </a:pPr>
            <a:r>
              <a:rPr lang="zh-CN" altLang="en-US" dirty="0"/>
              <a:t>如何通过链路发送和接收组播分组？需要将</a:t>
            </a:r>
            <a:r>
              <a:rPr lang="en-US" altLang="zh-CN" dirty="0"/>
              <a:t>IP</a:t>
            </a:r>
            <a:r>
              <a:rPr lang="zh-CN" altLang="en-US" dirty="0"/>
              <a:t>组播地址映射为链路层组播地址</a:t>
            </a:r>
            <a:endParaRPr lang="en-US" altLang="zh-CN" dirty="0"/>
          </a:p>
          <a:p>
            <a:pPr marL="228600" indent="-228600">
              <a:buAutoNum type="arabicPeriod"/>
            </a:pPr>
            <a:endParaRPr lang="en-US" altLang="zh-CN" dirty="0"/>
          </a:p>
          <a:p>
            <a:pPr marL="0" indent="0">
              <a:buNone/>
            </a:pPr>
            <a:r>
              <a:rPr lang="zh-CN" altLang="en-US" dirty="0"/>
              <a:t>单播要解决的问题</a:t>
            </a:r>
            <a:endParaRPr lang="en-US" altLang="zh-CN" dirty="0"/>
          </a:p>
          <a:p>
            <a:pPr marL="228600" indent="-228600">
              <a:buAutoNum type="arabicPeriod"/>
            </a:pPr>
            <a:r>
              <a:rPr lang="en-US" altLang="zh-CN" dirty="0"/>
              <a:t>IP</a:t>
            </a:r>
            <a:r>
              <a:rPr lang="zh-CN" altLang="en-US" dirty="0"/>
              <a:t>协议：</a:t>
            </a:r>
            <a:r>
              <a:rPr lang="en-US" altLang="zh-CN" dirty="0"/>
              <a:t>IP</a:t>
            </a:r>
            <a:r>
              <a:rPr lang="zh-CN" altLang="en-US" dirty="0"/>
              <a:t>地址唯一标识，发送者发送给某个接收者</a:t>
            </a:r>
            <a:endParaRPr lang="en-US" altLang="zh-CN" dirty="0"/>
          </a:p>
          <a:p>
            <a:pPr marL="228600" indent="-228600">
              <a:buAutoNum type="arabicPeriod"/>
            </a:pPr>
            <a:r>
              <a:rPr lang="zh-CN" altLang="en-US" dirty="0"/>
              <a:t>路由器知道其接口上的主机的网络部分</a:t>
            </a:r>
            <a:endParaRPr lang="en-US" altLang="zh-CN" dirty="0"/>
          </a:p>
          <a:p>
            <a:pPr marL="228600" indent="-228600">
              <a:buAutoNum type="arabicPeriod"/>
            </a:pPr>
            <a:r>
              <a:rPr lang="zh-CN" altLang="en-US" dirty="0"/>
              <a:t>路由协议</a:t>
            </a:r>
            <a:endParaRPr lang="en-US" altLang="zh-CN" dirty="0"/>
          </a:p>
          <a:p>
            <a:pPr marL="228600" indent="-228600">
              <a:buAutoNum type="arabicPeriod"/>
            </a:pPr>
            <a:r>
              <a:rPr lang="en-US" altLang="zh-CN" dirty="0"/>
              <a:t>IP</a:t>
            </a:r>
            <a:r>
              <a:rPr lang="zh-CN" altLang="en-US" dirty="0"/>
              <a:t>地址转换为网卡地址</a:t>
            </a:r>
            <a:endParaRPr lang="en-US" altLang="zh-CN" dirty="0"/>
          </a:p>
          <a:p>
            <a:pPr marL="228600" indent="-228600">
              <a:buAutoNum type="arabicPeriod"/>
            </a:pPr>
            <a:endParaRPr lang="en-US" altLang="zh-CN" dirty="0"/>
          </a:p>
          <a:p>
            <a:pPr marL="228600" indent="-228600">
              <a:buAutoNum type="arabicPeriod"/>
            </a:pP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RFC 4607 Source-Specific Multicast Block (232/8)</a:t>
            </a:r>
            <a:r>
              <a:rPr lang="en-US" altLang="zh-CN" dirty="0"/>
              <a:t> </a:t>
            </a:r>
            <a:br>
              <a:rPr lang="en-US" altLang="zh-CN" dirty="0"/>
            </a:br>
            <a:r>
              <a:rPr lang="en-US" altLang="zh-CN" dirty="0"/>
              <a:t>RFC 2365 239.0.0.0/8</a:t>
            </a:r>
            <a:endParaRPr lang="en-US" altLang="zh-CN" dirty="0"/>
          </a:p>
          <a:p>
            <a:r>
              <a:rPr lang="en-US" altLang="zh-CN" sz="1200" dirty="0">
                <a:solidFill>
                  <a:srgbClr val="FF0000"/>
                </a:solidFill>
              </a:rPr>
              <a:t>224.0.0.22</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16 + 16 + 8 = 40</a:t>
            </a:r>
            <a:r>
              <a:rPr lang="zh-CN" altLang="en-US" dirty="0"/>
              <a:t>字节</a:t>
            </a:r>
            <a:endParaRPr lang="en-US" altLang="zh-CN" dirty="0"/>
          </a:p>
          <a:p>
            <a:endParaRPr lang="en-US" altLang="zh-CN" dirty="0"/>
          </a:p>
          <a:p>
            <a:r>
              <a:rPr lang="en-US" altLang="zh-CN" sz="1200" b="0" i="0" u="none" strike="noStrike" kern="1200" baseline="0" dirty="0">
                <a:solidFill>
                  <a:schemeClr val="tx1"/>
                </a:solidFill>
                <a:latin typeface="+mn-lt"/>
                <a:ea typeface="+mn-ea"/>
                <a:cs typeface="+mn-cs"/>
              </a:rPr>
              <a:t>Although 64-bit CPUs were not common at the time IPv6 was being defined, the</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designers of IPv6 decided to take advantage of 64-bit CPUs. As a result, all IPv6 fields</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start on an even 64-bit boundary or a multiple of 64  ( 8byte)</a:t>
            </a:r>
            <a:endParaRPr lang="en-US" altLang="zh-CN" sz="1200" b="0" i="0" u="none" strike="noStrike" kern="1200" baseline="0" dirty="0">
              <a:solidFill>
                <a:schemeClr val="tx1"/>
              </a:solidFill>
              <a:latin typeface="+mn-lt"/>
              <a:ea typeface="+mn-ea"/>
              <a:cs typeface="+mn-cs"/>
            </a:endParaRPr>
          </a:p>
          <a:p>
            <a:endParaRPr lang="zh-CN" altLang="en-US"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从链路</a:t>
            </a:r>
            <a:r>
              <a:rPr lang="en-US" altLang="zh-CN" sz="1200" dirty="0"/>
              <a:t>45</a:t>
            </a:r>
            <a:r>
              <a:rPr lang="zh-CN" altLang="en-US" sz="1200" dirty="0"/>
              <a:t>收到分组，查找虚电路表时，也是查看是否有 前一节点为</a:t>
            </a:r>
            <a:r>
              <a:rPr lang="en-US" altLang="zh-CN" sz="1200" dirty="0"/>
              <a:t>5</a:t>
            </a:r>
            <a:r>
              <a:rPr lang="zh-CN" altLang="en-US" sz="1200" dirty="0"/>
              <a:t>且相应虚电路号是否相等以及后一节点为</a:t>
            </a:r>
            <a:r>
              <a:rPr lang="en-US" altLang="zh-CN" sz="1200" dirty="0"/>
              <a:t>5</a:t>
            </a:r>
            <a:r>
              <a:rPr lang="zh-CN" altLang="en-US" sz="1200" dirty="0"/>
              <a:t>，且相应虚电路号相等</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逐跳选项</a:t>
            </a:r>
            <a:r>
              <a:rPr lang="zh-CN" altLang="en-US" dirty="0"/>
              <a:t>：如果有，</a:t>
            </a:r>
            <a:r>
              <a:rPr lang="zh-CN" altLang="en-US" b="1" dirty="0">
                <a:solidFill>
                  <a:srgbClr val="FF0000"/>
                </a:solidFill>
              </a:rPr>
              <a:t>则为第一个选项</a:t>
            </a:r>
            <a:r>
              <a:rPr lang="zh-CN" altLang="en-US" dirty="0"/>
              <a:t>。一般在要发送超过</a:t>
            </a:r>
            <a:r>
              <a:rPr lang="en-US" altLang="zh-CN" dirty="0"/>
              <a:t>65535</a:t>
            </a:r>
            <a:r>
              <a:rPr lang="zh-CN" altLang="en-US" dirty="0"/>
              <a:t>字节的</a:t>
            </a:r>
            <a:r>
              <a:rPr lang="en-US" altLang="zh-CN" dirty="0"/>
              <a:t>jumbo(</a:t>
            </a:r>
            <a:r>
              <a:rPr lang="zh-CN" altLang="en-US" dirty="0"/>
              <a:t>巨大）分组时使用</a:t>
            </a:r>
            <a:endParaRPr lang="en-US" altLang="zh-CN" dirty="0"/>
          </a:p>
          <a:p>
            <a:endParaRPr lang="en-US" altLang="zh-CN" dirty="0"/>
          </a:p>
          <a:p>
            <a:r>
              <a:rPr lang="zh-CN" altLang="en-US" sz="1800" dirty="0"/>
              <a:t>路由头部：支持源路由和移动</a:t>
            </a:r>
            <a:r>
              <a:rPr lang="en-US" altLang="zh-CN" sz="1800" dirty="0"/>
              <a:t>IP</a:t>
            </a:r>
            <a:r>
              <a:rPr lang="zh-CN" altLang="en-US" sz="1800" dirty="0"/>
              <a:t>。</a:t>
            </a:r>
            <a:r>
              <a:rPr lang="en-US" altLang="zh-CN" sz="1800" baseline="0" dirty="0"/>
              <a:t>RH0</a:t>
            </a:r>
            <a:r>
              <a:rPr lang="zh-CN" altLang="en-US" sz="1800" baseline="0" dirty="0"/>
              <a:t>提供源路由，考虑到安全问题现在不用。</a:t>
            </a:r>
            <a:r>
              <a:rPr lang="zh-CN" altLang="en-US" sz="1800" dirty="0"/>
              <a:t>目前仅支持</a:t>
            </a:r>
            <a:r>
              <a:rPr lang="en-US" altLang="zh-CN" sz="1800" dirty="0"/>
              <a:t>2</a:t>
            </a:r>
            <a:r>
              <a:rPr lang="zh-CN" altLang="en-US" sz="1800" dirty="0"/>
              <a:t>类路由头部</a:t>
            </a:r>
            <a:r>
              <a:rPr lang="en-US" altLang="zh-CN" sz="1800" dirty="0"/>
              <a:t>RH2(</a:t>
            </a:r>
            <a:r>
              <a:rPr lang="zh-CN" altLang="en-US" sz="1800" dirty="0"/>
              <a:t>包含</a:t>
            </a:r>
            <a:r>
              <a:rPr lang="en-US" altLang="zh-CN" sz="1800" dirty="0"/>
              <a:t>MH</a:t>
            </a:r>
            <a:r>
              <a:rPr lang="zh-CN" altLang="en-US" sz="1800" dirty="0"/>
              <a:t>的归属地址</a:t>
            </a:r>
            <a:r>
              <a:rPr lang="en-US" altLang="zh-CN" sz="1800" dirty="0"/>
              <a:t>)</a:t>
            </a:r>
            <a:r>
              <a:rPr lang="zh-CN" altLang="en-US" sz="1800" dirty="0"/>
              <a:t>，到达目的地</a:t>
            </a:r>
            <a:r>
              <a:rPr lang="en-US" altLang="zh-CN" sz="1800" dirty="0"/>
              <a:t>(CoA)</a:t>
            </a:r>
            <a:r>
              <a:rPr lang="zh-CN" altLang="en-US" sz="1800" dirty="0"/>
              <a:t>后改变分组目的地址继续转发（</a:t>
            </a:r>
            <a:r>
              <a:rPr lang="en-US" altLang="zh-CN" sz="1800" dirty="0" err="1"/>
              <a:t>CN</a:t>
            </a:r>
            <a:r>
              <a:rPr lang="en-US" altLang="zh-CN" sz="1800" dirty="0" err="1">
                <a:sym typeface="Wingdings" panose="05000000000000000000" pitchFamily="2" charset="2"/>
              </a:rPr>
              <a:t>CoA</a:t>
            </a:r>
            <a:r>
              <a:rPr lang="en-US" altLang="zh-CN" sz="1800" dirty="0">
                <a:sym typeface="Wingdings" panose="05000000000000000000" pitchFamily="2" charset="2"/>
              </a:rPr>
              <a:t>(FA)MH)</a:t>
            </a:r>
            <a:endParaRPr lang="en-US" altLang="zh-CN" sz="1800" dirty="0"/>
          </a:p>
          <a:p>
            <a:r>
              <a:rPr lang="zh-CN" altLang="en-US" sz="1800" dirty="0"/>
              <a:t>移动头部：</a:t>
            </a:r>
            <a:r>
              <a:rPr lang="zh-CN" altLang="en-US" sz="1800" baseline="0" dirty="0">
                <a:sym typeface="Wingdings" panose="05000000000000000000" pitchFamily="2" charset="2"/>
              </a:rPr>
              <a:t>携带其他与移动</a:t>
            </a:r>
            <a:r>
              <a:rPr lang="en-US" altLang="zh-CN" sz="1800" baseline="0" dirty="0">
                <a:sym typeface="Wingdings" panose="05000000000000000000" pitchFamily="2" charset="2"/>
              </a:rPr>
              <a:t>IP</a:t>
            </a:r>
            <a:r>
              <a:rPr lang="zh-CN" altLang="en-US" sz="1800" baseline="0" dirty="0">
                <a:sym typeface="Wingdings" panose="05000000000000000000" pitchFamily="2" charset="2"/>
              </a:rPr>
              <a:t>有关的信息，包括 </a:t>
            </a:r>
            <a:r>
              <a:rPr lang="en-US" altLang="zh-CN" sz="1800" baseline="0" dirty="0">
                <a:sym typeface="Wingdings" panose="05000000000000000000" pitchFamily="2" charset="2"/>
              </a:rPr>
              <a:t>binding ACK</a:t>
            </a:r>
            <a:r>
              <a:rPr lang="zh-CN" altLang="en-US" sz="1800" baseline="0" dirty="0">
                <a:sym typeface="Wingdings" panose="05000000000000000000" pitchFamily="2" charset="2"/>
              </a:rPr>
              <a:t>等，</a:t>
            </a:r>
            <a:r>
              <a:rPr lang="zh-CN" altLang="en-US" sz="1800" dirty="0"/>
              <a:t>与路由头部一起提供</a:t>
            </a:r>
            <a:r>
              <a:rPr lang="en-US" altLang="zh-CN" sz="1800" dirty="0"/>
              <a:t>IP</a:t>
            </a:r>
            <a:r>
              <a:rPr lang="zh-CN" altLang="en-US" sz="1800" dirty="0"/>
              <a:t>移动支持</a:t>
            </a:r>
            <a:endParaRPr lang="en-US" altLang="zh-CN" sz="1800" dirty="0"/>
          </a:p>
          <a:p>
            <a:r>
              <a:rPr lang="zh-CN" altLang="en-US" sz="1800" dirty="0"/>
              <a:t>目的选项：可以出现最多</a:t>
            </a:r>
            <a:r>
              <a:rPr lang="en-US" altLang="zh-CN" sz="1800" dirty="0"/>
              <a:t>2</a:t>
            </a:r>
            <a:r>
              <a:rPr lang="zh-CN" altLang="en-US" sz="1800" dirty="0"/>
              <a:t>次</a:t>
            </a:r>
            <a:endParaRPr lang="en-US" altLang="zh-CN" sz="1800" dirty="0"/>
          </a:p>
          <a:p>
            <a:pPr lvl="1"/>
            <a:r>
              <a:rPr lang="zh-CN" altLang="en-US" sz="1800" dirty="0">
                <a:solidFill>
                  <a:schemeClr val="tx1"/>
                </a:solidFill>
              </a:rPr>
              <a:t>分组到达目的地时使用</a:t>
            </a:r>
            <a:endParaRPr lang="en-US" altLang="zh-CN" sz="1800" dirty="0">
              <a:solidFill>
                <a:schemeClr val="tx1"/>
              </a:solidFill>
            </a:endParaRPr>
          </a:p>
          <a:p>
            <a:r>
              <a:rPr lang="zh-CN" altLang="en-US" baseline="0" dirty="0">
                <a:sym typeface="Wingdings" panose="05000000000000000000" pitchFamily="2" charset="2"/>
              </a:rPr>
              <a:t>第一个用于在途中到达目的地（接下来通过路由头部确定下一个目的地时）在该目的地解释的选项 ，第二个用于最终目的地</a:t>
            </a:r>
            <a:endParaRPr lang="en-US" altLang="zh-CN" baseline="0" dirty="0">
              <a:sym typeface="Wingdings" panose="05000000000000000000" pitchFamily="2" charset="2"/>
            </a:endParaRP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RFC 4291 </a:t>
            </a:r>
            <a:r>
              <a:rPr lang="en-US" altLang="zh-CN" sz="1200" b="1" kern="1200" dirty="0">
                <a:solidFill>
                  <a:schemeClr val="tx1"/>
                </a:solidFill>
                <a:effectLst/>
                <a:latin typeface="+mn-lt"/>
                <a:ea typeface="+mn-ea"/>
                <a:cs typeface="+mn-cs"/>
              </a:rPr>
              <a:t>IP Version 6 Addressing Architecture</a:t>
            </a:r>
            <a:endParaRPr lang="en-US" altLang="zh-CN" sz="1200" b="1" kern="1200" dirty="0">
              <a:solidFill>
                <a:schemeClr val="tx1"/>
              </a:solidFill>
              <a:effectLst/>
              <a:latin typeface="+mn-lt"/>
              <a:ea typeface="+mn-ea"/>
              <a:cs typeface="+mn-cs"/>
            </a:endParaRPr>
          </a:p>
          <a:p>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RFC3956</a:t>
            </a:r>
            <a:r>
              <a:rPr lang="zh-CN" altLang="en-US" sz="1200" b="1" kern="1200" dirty="0">
                <a:solidFill>
                  <a:schemeClr val="tx1"/>
                </a:solidFill>
                <a:effectLst/>
                <a:latin typeface="+mn-lt"/>
                <a:ea typeface="+mn-ea"/>
                <a:cs typeface="+mn-cs"/>
              </a:rPr>
              <a:t>定义了</a:t>
            </a:r>
            <a:r>
              <a:rPr lang="en-US" altLang="zh-CN" sz="1200" b="1" kern="1200" dirty="0">
                <a:solidFill>
                  <a:schemeClr val="tx1"/>
                </a:solidFill>
                <a:effectLst/>
                <a:latin typeface="+mn-lt"/>
                <a:ea typeface="+mn-ea"/>
                <a:cs typeface="+mn-cs"/>
              </a:rPr>
              <a:t>flags</a:t>
            </a:r>
            <a:r>
              <a:rPr lang="zh-CN" altLang="en-US" sz="1200" b="1" kern="1200" dirty="0">
                <a:solidFill>
                  <a:schemeClr val="tx1"/>
                </a:solidFill>
                <a:effectLst/>
                <a:latin typeface="+mn-lt"/>
                <a:ea typeface="+mn-ea"/>
                <a:cs typeface="+mn-cs"/>
              </a:rPr>
              <a:t>中</a:t>
            </a:r>
            <a:r>
              <a:rPr lang="en-US" altLang="zh-CN" sz="1200" b="1" kern="1200" dirty="0">
                <a:solidFill>
                  <a:schemeClr val="tx1"/>
                </a:solidFill>
                <a:effectLst/>
                <a:latin typeface="+mn-lt"/>
                <a:ea typeface="+mn-ea"/>
                <a:cs typeface="+mn-cs"/>
              </a:rPr>
              <a:t>R/P</a:t>
            </a:r>
            <a:r>
              <a:rPr lang="zh-CN" altLang="en-US" sz="1200" b="1" kern="1200" dirty="0">
                <a:solidFill>
                  <a:schemeClr val="tx1"/>
                </a:solidFill>
                <a:effectLst/>
                <a:latin typeface="+mn-lt"/>
                <a:ea typeface="+mn-ea"/>
                <a:cs typeface="+mn-cs"/>
              </a:rPr>
              <a:t>的含义</a:t>
            </a:r>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flags = 0011(P=1,T=1)</a:t>
            </a:r>
            <a:r>
              <a:rPr lang="zh-CN" altLang="en-US" sz="1200" b="1" kern="1200" dirty="0">
                <a:solidFill>
                  <a:schemeClr val="tx1"/>
                </a:solidFill>
                <a:effectLst/>
                <a:latin typeface="+mn-lt"/>
                <a:ea typeface="+mn-ea"/>
                <a:cs typeface="+mn-cs"/>
              </a:rPr>
              <a:t>，称为</a:t>
            </a:r>
            <a:r>
              <a:rPr lang="en-US" altLang="zh-CN" sz="1200" b="1" kern="1200" dirty="0">
                <a:solidFill>
                  <a:schemeClr val="tx1"/>
                </a:solidFill>
                <a:effectLst/>
                <a:latin typeface="+mn-lt"/>
                <a:ea typeface="+mn-ea"/>
                <a:cs typeface="+mn-cs"/>
              </a:rPr>
              <a:t>Unicast-Prefix-based Multicast Address</a:t>
            </a:r>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R=1</a:t>
            </a:r>
            <a:r>
              <a:rPr lang="zh-CN" altLang="en-US" sz="1200" b="1" kern="1200" dirty="0">
                <a:solidFill>
                  <a:schemeClr val="tx1"/>
                </a:solidFill>
                <a:effectLst/>
                <a:latin typeface="+mn-lt"/>
                <a:ea typeface="+mn-ea"/>
                <a:cs typeface="+mn-cs"/>
              </a:rPr>
              <a:t>，组播地址嵌入了</a:t>
            </a:r>
            <a:r>
              <a:rPr lang="en-US" altLang="zh-CN" sz="1200" b="1" kern="1200" dirty="0">
                <a:solidFill>
                  <a:schemeClr val="tx1"/>
                </a:solidFill>
                <a:effectLst/>
                <a:latin typeface="+mn-lt"/>
                <a:ea typeface="+mn-ea"/>
                <a:cs typeface="+mn-cs"/>
              </a:rPr>
              <a:t>RP(Rendezvous Point)</a:t>
            </a:r>
            <a:r>
              <a:rPr lang="zh-CN" altLang="en-US" sz="1200" b="1" kern="1200" dirty="0">
                <a:solidFill>
                  <a:schemeClr val="tx1"/>
                </a:solidFill>
                <a:effectLst/>
                <a:latin typeface="+mn-lt"/>
                <a:ea typeface="+mn-ea"/>
                <a:cs typeface="+mn-cs"/>
              </a:rPr>
              <a:t>的接口</a:t>
            </a:r>
            <a:r>
              <a:rPr lang="en-US" altLang="zh-CN" sz="1200" b="1" kern="1200" dirty="0">
                <a:solidFill>
                  <a:schemeClr val="tx1"/>
                </a:solidFill>
                <a:effectLst/>
                <a:latin typeface="+mn-lt"/>
                <a:ea typeface="+mn-ea"/>
                <a:cs typeface="+mn-cs"/>
              </a:rPr>
              <a:t>ID,</a:t>
            </a:r>
            <a:r>
              <a:rPr lang="zh-CN" altLang="en-US" sz="1200" b="1" kern="1200" dirty="0">
                <a:solidFill>
                  <a:schemeClr val="tx1"/>
                </a:solidFill>
                <a:effectLst/>
                <a:latin typeface="+mn-lt"/>
                <a:ea typeface="+mn-ea"/>
                <a:cs typeface="+mn-cs"/>
              </a:rPr>
              <a:t>隐含</a:t>
            </a:r>
            <a:r>
              <a:rPr lang="en-US" altLang="zh-CN" sz="1200" b="1" kern="1200" dirty="0">
                <a:solidFill>
                  <a:schemeClr val="tx1"/>
                </a:solidFill>
                <a:effectLst/>
                <a:latin typeface="+mn-lt"/>
                <a:ea typeface="+mn-ea"/>
                <a:cs typeface="+mn-cs"/>
              </a:rPr>
              <a:t>P=1, T=1</a:t>
            </a:r>
            <a:r>
              <a:rPr lang="zh-CN" altLang="en-US" sz="1200" b="1" kern="1200" dirty="0">
                <a:solidFill>
                  <a:schemeClr val="tx1"/>
                </a:solidFill>
                <a:effectLst/>
                <a:latin typeface="+mn-lt"/>
                <a:ea typeface="+mn-ea"/>
                <a:cs typeface="+mn-cs"/>
              </a:rPr>
              <a:t>，即</a:t>
            </a:r>
            <a:r>
              <a:rPr lang="en-US" altLang="zh-CN" sz="1200" b="1" kern="1200" dirty="0">
                <a:solidFill>
                  <a:schemeClr val="tx1"/>
                </a:solidFill>
                <a:effectLst/>
                <a:latin typeface="+mn-lt"/>
                <a:ea typeface="+mn-ea"/>
                <a:cs typeface="+mn-cs"/>
              </a:rPr>
              <a:t>Flags= 0111  </a:t>
            </a:r>
            <a:r>
              <a:rPr lang="zh-CN" altLang="en-US"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FF70::/12)</a:t>
            </a:r>
            <a:endParaRPr lang="en-US" altLang="zh-CN" sz="1200" b="1" kern="1200" dirty="0">
              <a:solidFill>
                <a:schemeClr val="tx1"/>
              </a:solidFill>
              <a:effectLst/>
              <a:latin typeface="+mn-lt"/>
              <a:ea typeface="+mn-ea"/>
              <a:cs typeface="+mn-cs"/>
            </a:endParaRPr>
          </a:p>
          <a:p>
            <a:endParaRPr lang="en-US" altLang="zh-CN" dirty="0"/>
          </a:p>
          <a:p>
            <a:r>
              <a:rPr lang="en-US" altLang="zh-CN" dirty="0"/>
              <a:t>RFC 7346 </a:t>
            </a:r>
            <a:r>
              <a:rPr lang="en-US" altLang="zh-CN" sz="1200" b="1" kern="1200" dirty="0">
                <a:solidFill>
                  <a:schemeClr val="tx1"/>
                </a:solidFill>
                <a:effectLst/>
                <a:latin typeface="+mn-lt"/>
                <a:ea typeface="+mn-ea"/>
                <a:cs typeface="+mn-cs"/>
              </a:rPr>
              <a:t>IPv6 Multicast Address Scopes</a:t>
            </a:r>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0x5:</a:t>
            </a:r>
            <a:r>
              <a:rPr lang="zh-CN" altLang="en-US" dirty="0"/>
              <a:t>内部网络</a:t>
            </a:r>
            <a:r>
              <a:rPr lang="en-US" altLang="zh-CN" dirty="0"/>
              <a:t> (site-local </a:t>
            </a:r>
            <a:r>
              <a:rPr lang="zh-CN" altLang="en-US" dirty="0"/>
              <a:t>）</a:t>
            </a:r>
            <a:endParaRPr lang="en-US" altLang="zh-CN" dirty="0"/>
          </a:p>
          <a:p>
            <a:endParaRPr lang="en-US" altLang="zh-CN" dirty="0"/>
          </a:p>
          <a:p>
            <a:endParaRPr lang="en-US" altLang="zh-CN" dirty="0"/>
          </a:p>
          <a:p>
            <a:r>
              <a:rPr lang="en-US" altLang="zh-CN" dirty="0"/>
              <a:t>ping -I eno1 ff02::1   </a:t>
            </a:r>
            <a:r>
              <a:rPr lang="zh-CN" altLang="en-US" dirty="0"/>
              <a:t>可以查看接口上的所有其他</a:t>
            </a:r>
            <a:r>
              <a:rPr lang="en-US" altLang="zh-CN" dirty="0"/>
              <a:t>IPv6</a:t>
            </a:r>
            <a:r>
              <a:rPr lang="zh-CN" altLang="en-US" dirty="0"/>
              <a:t>节点</a:t>
            </a:r>
            <a:endParaRPr lang="en-US" altLang="zh-CN" dirty="0"/>
          </a:p>
          <a:p>
            <a:endParaRPr lang="en-US" altLang="zh-CN" dirty="0"/>
          </a:p>
          <a:p>
            <a:pPr algn="just">
              <a:lnSpc>
                <a:spcPct val="120000"/>
              </a:lnSpc>
            </a:pPr>
            <a:r>
              <a:rPr lang="zh-CN" altLang="en-US" sz="2400" dirty="0">
                <a:latin typeface="微软雅黑" panose="020B0503020204020204" pitchFamily="34" charset="-122"/>
                <a:ea typeface="微软雅黑" panose="020B0503020204020204" pitchFamily="34" charset="-122"/>
              </a:rPr>
              <a:t>邻居发现协议（</a:t>
            </a:r>
            <a:r>
              <a:rPr lang="en-US" altLang="zh-CN" sz="2400" dirty="0">
                <a:latin typeface="微软雅黑" panose="020B0503020204020204" pitchFamily="34" charset="-122"/>
                <a:ea typeface="微软雅黑" panose="020B0503020204020204" pitchFamily="34" charset="-122"/>
              </a:rPr>
              <a:t>Neighbor Discovery Protocol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ND</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邻居发现基于</a:t>
            </a:r>
            <a:r>
              <a:rPr lang="en-US" altLang="zh-CN" sz="2000" dirty="0">
                <a:latin typeface="微软雅黑" panose="020B0503020204020204" pitchFamily="34" charset="-122"/>
                <a:ea typeface="微软雅黑" panose="020B0503020204020204" pitchFamily="34" charset="-122"/>
              </a:rPr>
              <a:t>ICMPv6</a:t>
            </a:r>
            <a:r>
              <a:rPr lang="zh-CN" altLang="en-US" sz="2000" dirty="0">
                <a:latin typeface="微软雅黑" panose="020B0503020204020204" pitchFamily="34" charset="-122"/>
                <a:ea typeface="微软雅黑" panose="020B0503020204020204" pitchFamily="34" charset="-122"/>
              </a:rPr>
              <a:t>实现，不同的</a:t>
            </a:r>
            <a:r>
              <a:rPr lang="en-US" altLang="zh-CN" sz="2000" dirty="0">
                <a:latin typeface="微软雅黑" panose="020B0503020204020204" pitchFamily="34" charset="-122"/>
                <a:ea typeface="微软雅黑" panose="020B0503020204020204" pitchFamily="34" charset="-122"/>
              </a:rPr>
              <a:t>Type</a:t>
            </a:r>
            <a:r>
              <a:rPr lang="zh-CN" altLang="en-US" sz="2000" dirty="0">
                <a:latin typeface="微软雅黑" panose="020B0503020204020204" pitchFamily="34" charset="-122"/>
                <a:ea typeface="微软雅黑" panose="020B0503020204020204" pitchFamily="34" charset="-122"/>
              </a:rPr>
              <a:t>值和</a:t>
            </a:r>
            <a:r>
              <a:rPr lang="en-US" altLang="zh-CN" sz="2000" dirty="0">
                <a:latin typeface="微软雅黑" panose="020B0503020204020204" pitchFamily="34" charset="-122"/>
                <a:ea typeface="微软雅黑" panose="020B0503020204020204" pitchFamily="34" charset="-122"/>
              </a:rPr>
              <a:t>Code</a:t>
            </a:r>
            <a:r>
              <a:rPr lang="zh-CN" altLang="en-US" sz="2000" dirty="0">
                <a:latin typeface="微软雅黑" panose="020B0503020204020204" pitchFamily="34" charset="-122"/>
                <a:ea typeface="微软雅黑" panose="020B0503020204020204" pitchFamily="34" charset="-122"/>
              </a:rPr>
              <a:t>值表示不同的</a:t>
            </a:r>
            <a:r>
              <a:rPr lang="en-US" altLang="zh-CN" sz="2000" dirty="0">
                <a:latin typeface="微软雅黑" panose="020B0503020204020204" pitchFamily="34" charset="-122"/>
                <a:ea typeface="微软雅黑" panose="020B0503020204020204" pitchFamily="34" charset="-122"/>
              </a:rPr>
              <a:t>ND</a:t>
            </a:r>
            <a:r>
              <a:rPr lang="zh-CN" altLang="en-US" sz="2000" dirty="0">
                <a:latin typeface="微软雅黑" panose="020B0503020204020204" pitchFamily="34" charset="-122"/>
                <a:ea typeface="微软雅黑" panose="020B0503020204020204" pitchFamily="34" charset="-122"/>
              </a:rPr>
              <a:t>消息</a:t>
            </a:r>
            <a:endParaRPr lang="en-US" altLang="zh-CN" sz="20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：邻居请求</a:t>
            </a:r>
            <a:r>
              <a:rPr lang="en-US" altLang="zh-CN" sz="2400" dirty="0">
                <a:latin typeface="微软雅黑" panose="020B0503020204020204" pitchFamily="34" charset="-122"/>
                <a:ea typeface="微软雅黑" panose="020B0503020204020204" pitchFamily="34" charset="-122"/>
              </a:rPr>
              <a:t>(Neighbor Solicitation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NS)</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类似于</a:t>
            </a:r>
            <a:r>
              <a:rPr lang="en-US" altLang="zh-CN" sz="2000" dirty="0">
                <a:latin typeface="微软雅黑" panose="020B0503020204020204" pitchFamily="34" charset="-122"/>
                <a:ea typeface="微软雅黑" panose="020B0503020204020204" pitchFamily="34" charset="-122"/>
              </a:rPr>
              <a:t>IPv4</a:t>
            </a:r>
            <a:r>
              <a:rPr lang="zh-CN" altLang="en-US" sz="2000" dirty="0">
                <a:latin typeface="微软雅黑" panose="020B0503020204020204" pitchFamily="34" charset="-122"/>
                <a:ea typeface="微软雅黑" panose="020B0503020204020204" pitchFamily="34" charset="-122"/>
              </a:rPr>
              <a:t>中的</a:t>
            </a:r>
            <a:r>
              <a:rPr lang="en-US" altLang="zh-CN" sz="2000" dirty="0">
                <a:solidFill>
                  <a:srgbClr val="C00000"/>
                </a:solidFill>
                <a:latin typeface="微软雅黑" panose="020B0503020204020204" pitchFamily="34" charset="-122"/>
                <a:ea typeface="微软雅黑" panose="020B0503020204020204" pitchFamily="34" charset="-122"/>
              </a:rPr>
              <a:t>ARP</a:t>
            </a:r>
            <a:r>
              <a:rPr lang="zh-CN" altLang="en-US" sz="2000" dirty="0">
                <a:solidFill>
                  <a:srgbClr val="C00000"/>
                </a:solidFill>
                <a:latin typeface="微软雅黑" panose="020B0503020204020204" pitchFamily="34" charset="-122"/>
                <a:ea typeface="微软雅黑" panose="020B0503020204020204" pitchFamily="34" charset="-122"/>
              </a:rPr>
              <a:t>请求报文</a:t>
            </a:r>
            <a:r>
              <a:rPr lang="zh-CN" altLang="en-US" sz="2000" dirty="0">
                <a:latin typeface="微软雅黑" panose="020B0503020204020204" pitchFamily="34" charset="-122"/>
                <a:ea typeface="微软雅黑" panose="020B0503020204020204" pitchFamily="34" charset="-122"/>
              </a:rPr>
              <a:t>，获取邻居的链路层地址，验证邻居可达，</a:t>
            </a:r>
            <a:r>
              <a:rPr lang="zh-CN" altLang="en-US" sz="2000" dirty="0">
                <a:solidFill>
                  <a:srgbClr val="C00000"/>
                </a:solidFill>
                <a:latin typeface="微软雅黑" panose="020B0503020204020204" pitchFamily="34" charset="-122"/>
                <a:ea typeface="微软雅黑" panose="020B0503020204020204" pitchFamily="34" charset="-122"/>
              </a:rPr>
              <a:t>重复地址检测</a:t>
            </a:r>
            <a:endParaRPr lang="en-US" altLang="zh-CN" sz="1600" dirty="0">
              <a:solidFill>
                <a:srgbClr val="C00000"/>
              </a:solidFill>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：邻居通告</a:t>
            </a:r>
            <a:r>
              <a:rPr lang="en-US" altLang="zh-CN" sz="2400" dirty="0">
                <a:latin typeface="微软雅黑" panose="020B0503020204020204" pitchFamily="34" charset="-122"/>
                <a:ea typeface="微软雅黑" panose="020B0503020204020204" pitchFamily="34" charset="-122"/>
              </a:rPr>
              <a:t>(Neighbor </a:t>
            </a:r>
            <a:r>
              <a:rPr lang="en-US" altLang="zh-CN" sz="2400" dirty="0" err="1">
                <a:latin typeface="微软雅黑" panose="020B0503020204020204" pitchFamily="34" charset="-122"/>
                <a:ea typeface="微软雅黑" panose="020B0503020204020204" pitchFamily="34" charset="-122"/>
              </a:rPr>
              <a:t>Adivertisment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NA)</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类似于</a:t>
            </a:r>
            <a:r>
              <a:rPr lang="en-US" altLang="zh-CN" sz="2000" dirty="0">
                <a:latin typeface="微软雅黑" panose="020B0503020204020204" pitchFamily="34" charset="-122"/>
                <a:ea typeface="微软雅黑" panose="020B0503020204020204" pitchFamily="34" charset="-122"/>
              </a:rPr>
              <a:t>IPv4</a:t>
            </a:r>
            <a:r>
              <a:rPr lang="zh-CN" altLang="en-US" sz="2000" dirty="0">
                <a:latin typeface="微软雅黑" panose="020B0503020204020204" pitchFamily="34" charset="-122"/>
                <a:ea typeface="微软雅黑" panose="020B0503020204020204" pitchFamily="34" charset="-122"/>
              </a:rPr>
              <a:t>中的</a:t>
            </a:r>
            <a:r>
              <a:rPr lang="en-US" altLang="zh-CN" sz="2000" dirty="0">
                <a:solidFill>
                  <a:srgbClr val="C00000"/>
                </a:solidFill>
                <a:latin typeface="微软雅黑" panose="020B0503020204020204" pitchFamily="34" charset="-122"/>
                <a:ea typeface="微软雅黑" panose="020B0503020204020204" pitchFamily="34" charset="-122"/>
              </a:rPr>
              <a:t>ARP</a:t>
            </a:r>
            <a:r>
              <a:rPr lang="zh-CN" altLang="en-US" sz="2000" dirty="0">
                <a:solidFill>
                  <a:srgbClr val="C00000"/>
                </a:solidFill>
                <a:latin typeface="微软雅黑" panose="020B0503020204020204" pitchFamily="34" charset="-122"/>
                <a:ea typeface="微软雅黑" panose="020B0503020204020204" pitchFamily="34" charset="-122"/>
              </a:rPr>
              <a:t>应答报文</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NS</a:t>
            </a:r>
            <a:r>
              <a:rPr lang="zh-CN" altLang="en-US" sz="2000" dirty="0">
                <a:latin typeface="微软雅黑" panose="020B0503020204020204" pitchFamily="34" charset="-122"/>
                <a:ea typeface="微软雅黑" panose="020B0503020204020204" pitchFamily="34" charset="-122"/>
              </a:rPr>
              <a:t>消息进行响应</a:t>
            </a:r>
            <a:endParaRPr lang="en-US" altLang="zh-CN" sz="20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：路由器请求</a:t>
            </a:r>
            <a:r>
              <a:rPr lang="en-US" altLang="zh-CN" sz="2400" dirty="0">
                <a:latin typeface="微软雅黑" panose="020B0503020204020204" pitchFamily="34" charset="-122"/>
                <a:ea typeface="微软雅黑" panose="020B0503020204020204" pitchFamily="34" charset="-122"/>
              </a:rPr>
              <a:t>(Router Solicitation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RS)</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端系统通过</a:t>
            </a:r>
            <a:r>
              <a:rPr lang="en-US" altLang="zh-CN" sz="2000" dirty="0">
                <a:latin typeface="微软雅黑" panose="020B0503020204020204" pitchFamily="34" charset="-122"/>
                <a:ea typeface="微软雅黑" panose="020B0503020204020204" pitchFamily="34" charset="-122"/>
              </a:rPr>
              <a:t>RS</a:t>
            </a:r>
            <a:r>
              <a:rPr lang="zh-CN" altLang="en-US" sz="2000" dirty="0">
                <a:latin typeface="微软雅黑" panose="020B0503020204020204" pitchFamily="34" charset="-122"/>
                <a:ea typeface="微软雅黑" panose="020B0503020204020204" pitchFamily="34" charset="-122"/>
              </a:rPr>
              <a:t>消息向路由器发出请求，请求</a:t>
            </a:r>
            <a:r>
              <a:rPr lang="zh-CN" altLang="en-US" sz="2000" dirty="0">
                <a:solidFill>
                  <a:srgbClr val="C00000"/>
                </a:solidFill>
                <a:latin typeface="微软雅黑" panose="020B0503020204020204" pitchFamily="34" charset="-122"/>
                <a:ea typeface="微软雅黑" panose="020B0503020204020204" pitchFamily="34" charset="-122"/>
              </a:rPr>
              <a:t>地址前缀</a:t>
            </a:r>
            <a:r>
              <a:rPr lang="zh-CN" altLang="en-US" sz="2000" dirty="0">
                <a:latin typeface="微软雅黑" panose="020B0503020204020204" pitchFamily="34" charset="-122"/>
                <a:ea typeface="微软雅黑" panose="020B0503020204020204" pitchFamily="34" charset="-122"/>
              </a:rPr>
              <a:t>和其他信息，用于节点的自动配置</a:t>
            </a:r>
            <a:endParaRPr lang="en-US" altLang="zh-CN" sz="20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：路由器通告</a:t>
            </a:r>
            <a:r>
              <a:rPr lang="en-US" altLang="zh-CN" sz="2400" dirty="0">
                <a:latin typeface="微软雅黑" panose="020B0503020204020204" pitchFamily="34" charset="-122"/>
                <a:ea typeface="微软雅黑" panose="020B0503020204020204" pitchFamily="34" charset="-122"/>
              </a:rPr>
              <a:t>(Router Advertisement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路由器通过</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消息向端系统发布地址前缀（</a:t>
            </a:r>
            <a:r>
              <a:rPr lang="en-US" altLang="zh-CN" sz="2000" dirty="0">
                <a:latin typeface="微软雅黑" panose="020B0503020204020204" pitchFamily="34" charset="-122"/>
                <a:ea typeface="微软雅黑" panose="020B0503020204020204" pitchFamily="34" charset="-122"/>
              </a:rPr>
              <a:t>IPv6</a:t>
            </a:r>
            <a:r>
              <a:rPr lang="zh-CN" altLang="en-US" sz="2000" dirty="0">
                <a:latin typeface="微软雅黑" panose="020B0503020204020204" pitchFamily="34" charset="-122"/>
                <a:ea typeface="微软雅黑" panose="020B0503020204020204" pitchFamily="34" charset="-122"/>
              </a:rPr>
              <a:t>地址自动配置）和其他配置信息</a:t>
            </a:r>
            <a:endParaRPr lang="en-US" altLang="zh-CN" sz="20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：重定向</a:t>
            </a:r>
            <a:r>
              <a:rPr lang="en-US" altLang="zh-CN" sz="2400" dirty="0">
                <a:latin typeface="微软雅黑" panose="020B0503020204020204" pitchFamily="34" charset="-122"/>
                <a:ea typeface="微软雅黑" panose="020B0503020204020204" pitchFamily="34" charset="-122"/>
              </a:rPr>
              <a:t>(Redirect)</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通知主机重新选择正确的下一跳地址（针对某个目的</a:t>
            </a:r>
            <a:r>
              <a:rPr lang="en-US" altLang="zh-CN" sz="2000" dirty="0">
                <a:latin typeface="微软雅黑" panose="020B0503020204020204" pitchFamily="34" charset="-122"/>
                <a:ea typeface="微软雅黑" panose="020B0503020204020204" pitchFamily="34" charset="-122"/>
              </a:rPr>
              <a:t>IPv6</a:t>
            </a:r>
            <a:r>
              <a:rPr lang="zh-CN" altLang="en-US" sz="2000" dirty="0">
                <a:latin typeface="微软雅黑" panose="020B0503020204020204" pitchFamily="34" charset="-122"/>
                <a:ea typeface="微软雅黑" panose="020B0503020204020204" pitchFamily="34" charset="-122"/>
              </a:rPr>
              <a:t>地址）</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RFC 4291 </a:t>
            </a:r>
            <a:r>
              <a:rPr lang="en-US" altLang="zh-CN" sz="1200" b="1" kern="1200" dirty="0">
                <a:solidFill>
                  <a:schemeClr val="tx1"/>
                </a:solidFill>
                <a:effectLst/>
                <a:latin typeface="+mn-lt"/>
                <a:ea typeface="+mn-ea"/>
                <a:cs typeface="+mn-cs"/>
              </a:rPr>
              <a:t>IP Version 6 Addressing Architecture</a:t>
            </a:r>
            <a:endParaRPr lang="en-US" altLang="zh-CN" sz="1200" b="1" kern="1200" dirty="0">
              <a:solidFill>
                <a:schemeClr val="tx1"/>
              </a:solidFill>
              <a:effectLst/>
              <a:latin typeface="+mn-lt"/>
              <a:ea typeface="+mn-ea"/>
              <a:cs typeface="+mn-cs"/>
            </a:endParaRPr>
          </a:p>
          <a:p>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RFC3956</a:t>
            </a:r>
            <a:r>
              <a:rPr lang="zh-CN" altLang="en-US" sz="1200" b="1" kern="1200" dirty="0">
                <a:solidFill>
                  <a:schemeClr val="tx1"/>
                </a:solidFill>
                <a:effectLst/>
                <a:latin typeface="+mn-lt"/>
                <a:ea typeface="+mn-ea"/>
                <a:cs typeface="+mn-cs"/>
              </a:rPr>
              <a:t>定义了</a:t>
            </a:r>
            <a:r>
              <a:rPr lang="en-US" altLang="zh-CN" sz="1200" b="1" kern="1200" dirty="0">
                <a:solidFill>
                  <a:schemeClr val="tx1"/>
                </a:solidFill>
                <a:effectLst/>
                <a:latin typeface="+mn-lt"/>
                <a:ea typeface="+mn-ea"/>
                <a:cs typeface="+mn-cs"/>
              </a:rPr>
              <a:t>flags</a:t>
            </a:r>
            <a:r>
              <a:rPr lang="zh-CN" altLang="en-US" sz="1200" b="1" kern="1200" dirty="0">
                <a:solidFill>
                  <a:schemeClr val="tx1"/>
                </a:solidFill>
                <a:effectLst/>
                <a:latin typeface="+mn-lt"/>
                <a:ea typeface="+mn-ea"/>
                <a:cs typeface="+mn-cs"/>
              </a:rPr>
              <a:t>中</a:t>
            </a:r>
            <a:r>
              <a:rPr lang="en-US" altLang="zh-CN" sz="1200" b="1" kern="1200" dirty="0">
                <a:solidFill>
                  <a:schemeClr val="tx1"/>
                </a:solidFill>
                <a:effectLst/>
                <a:latin typeface="+mn-lt"/>
                <a:ea typeface="+mn-ea"/>
                <a:cs typeface="+mn-cs"/>
              </a:rPr>
              <a:t>R/P</a:t>
            </a:r>
            <a:r>
              <a:rPr lang="zh-CN" altLang="en-US" sz="1200" b="1" kern="1200" dirty="0">
                <a:solidFill>
                  <a:schemeClr val="tx1"/>
                </a:solidFill>
                <a:effectLst/>
                <a:latin typeface="+mn-lt"/>
                <a:ea typeface="+mn-ea"/>
                <a:cs typeface="+mn-cs"/>
              </a:rPr>
              <a:t>的含义</a:t>
            </a:r>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flags = 0011(P=1,T=1)</a:t>
            </a:r>
            <a:r>
              <a:rPr lang="zh-CN" altLang="en-US" sz="1200" b="1" kern="1200" dirty="0">
                <a:solidFill>
                  <a:schemeClr val="tx1"/>
                </a:solidFill>
                <a:effectLst/>
                <a:latin typeface="+mn-lt"/>
                <a:ea typeface="+mn-ea"/>
                <a:cs typeface="+mn-cs"/>
              </a:rPr>
              <a:t>，称为</a:t>
            </a:r>
            <a:r>
              <a:rPr lang="en-US" altLang="zh-CN" sz="1200" b="1" kern="1200" dirty="0">
                <a:solidFill>
                  <a:schemeClr val="tx1"/>
                </a:solidFill>
                <a:effectLst/>
                <a:latin typeface="+mn-lt"/>
                <a:ea typeface="+mn-ea"/>
                <a:cs typeface="+mn-cs"/>
              </a:rPr>
              <a:t>Unicast-Prefix-based Multicast Address</a:t>
            </a:r>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R=1</a:t>
            </a:r>
            <a:r>
              <a:rPr lang="zh-CN" altLang="en-US" sz="1200" b="1" kern="1200" dirty="0">
                <a:solidFill>
                  <a:schemeClr val="tx1"/>
                </a:solidFill>
                <a:effectLst/>
                <a:latin typeface="+mn-lt"/>
                <a:ea typeface="+mn-ea"/>
                <a:cs typeface="+mn-cs"/>
              </a:rPr>
              <a:t>，组播地址嵌入了</a:t>
            </a:r>
            <a:r>
              <a:rPr lang="en-US" altLang="zh-CN" sz="1200" b="1" kern="1200" dirty="0">
                <a:solidFill>
                  <a:schemeClr val="tx1"/>
                </a:solidFill>
                <a:effectLst/>
                <a:latin typeface="+mn-lt"/>
                <a:ea typeface="+mn-ea"/>
                <a:cs typeface="+mn-cs"/>
              </a:rPr>
              <a:t>RP(Rendezvous Point)</a:t>
            </a:r>
            <a:r>
              <a:rPr lang="zh-CN" altLang="en-US" sz="1200" b="1" kern="1200" dirty="0">
                <a:solidFill>
                  <a:schemeClr val="tx1"/>
                </a:solidFill>
                <a:effectLst/>
                <a:latin typeface="+mn-lt"/>
                <a:ea typeface="+mn-ea"/>
                <a:cs typeface="+mn-cs"/>
              </a:rPr>
              <a:t>的接口</a:t>
            </a:r>
            <a:r>
              <a:rPr lang="en-US" altLang="zh-CN" sz="1200" b="1" kern="1200" dirty="0">
                <a:solidFill>
                  <a:schemeClr val="tx1"/>
                </a:solidFill>
                <a:effectLst/>
                <a:latin typeface="+mn-lt"/>
                <a:ea typeface="+mn-ea"/>
                <a:cs typeface="+mn-cs"/>
              </a:rPr>
              <a:t>ID,</a:t>
            </a:r>
            <a:r>
              <a:rPr lang="zh-CN" altLang="en-US" sz="1200" b="1" kern="1200" dirty="0">
                <a:solidFill>
                  <a:schemeClr val="tx1"/>
                </a:solidFill>
                <a:effectLst/>
                <a:latin typeface="+mn-lt"/>
                <a:ea typeface="+mn-ea"/>
                <a:cs typeface="+mn-cs"/>
              </a:rPr>
              <a:t>隐含</a:t>
            </a:r>
            <a:r>
              <a:rPr lang="en-US" altLang="zh-CN" sz="1200" b="1" kern="1200" dirty="0">
                <a:solidFill>
                  <a:schemeClr val="tx1"/>
                </a:solidFill>
                <a:effectLst/>
                <a:latin typeface="+mn-lt"/>
                <a:ea typeface="+mn-ea"/>
                <a:cs typeface="+mn-cs"/>
              </a:rPr>
              <a:t>P=1, T=1</a:t>
            </a:r>
            <a:r>
              <a:rPr lang="zh-CN" altLang="en-US" sz="1200" b="1" kern="1200" dirty="0">
                <a:solidFill>
                  <a:schemeClr val="tx1"/>
                </a:solidFill>
                <a:effectLst/>
                <a:latin typeface="+mn-lt"/>
                <a:ea typeface="+mn-ea"/>
                <a:cs typeface="+mn-cs"/>
              </a:rPr>
              <a:t>，即</a:t>
            </a:r>
            <a:r>
              <a:rPr lang="en-US" altLang="zh-CN" sz="1200" b="1" kern="1200" dirty="0">
                <a:solidFill>
                  <a:schemeClr val="tx1"/>
                </a:solidFill>
                <a:effectLst/>
                <a:latin typeface="+mn-lt"/>
                <a:ea typeface="+mn-ea"/>
                <a:cs typeface="+mn-cs"/>
              </a:rPr>
              <a:t>Flags= 0111  </a:t>
            </a:r>
            <a:r>
              <a:rPr lang="zh-CN" altLang="en-US"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FF70::/12)</a:t>
            </a:r>
            <a:endParaRPr lang="en-US" altLang="zh-CN" sz="1200" b="1" kern="1200" dirty="0">
              <a:solidFill>
                <a:schemeClr val="tx1"/>
              </a:solidFill>
              <a:effectLst/>
              <a:latin typeface="+mn-lt"/>
              <a:ea typeface="+mn-ea"/>
              <a:cs typeface="+mn-cs"/>
            </a:endParaRPr>
          </a:p>
          <a:p>
            <a:endParaRPr lang="en-US" altLang="zh-CN" dirty="0"/>
          </a:p>
          <a:p>
            <a:r>
              <a:rPr lang="en-US" altLang="zh-CN" dirty="0"/>
              <a:t>RFC 7346 </a:t>
            </a:r>
            <a:r>
              <a:rPr lang="en-US" altLang="zh-CN" sz="1200" b="1" kern="1200" dirty="0">
                <a:solidFill>
                  <a:schemeClr val="tx1"/>
                </a:solidFill>
                <a:effectLst/>
                <a:latin typeface="+mn-lt"/>
                <a:ea typeface="+mn-ea"/>
                <a:cs typeface="+mn-cs"/>
              </a:rPr>
              <a:t>IPv6 Multicast Address Scopes</a:t>
            </a:r>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0x5:</a:t>
            </a:r>
            <a:r>
              <a:rPr lang="zh-CN" altLang="en-US" dirty="0"/>
              <a:t>内部网络</a:t>
            </a:r>
            <a:r>
              <a:rPr lang="en-US" altLang="zh-CN" dirty="0"/>
              <a:t> (site-local </a:t>
            </a:r>
            <a:r>
              <a:rPr lang="zh-CN" altLang="en-US" dirty="0"/>
              <a:t>）</a:t>
            </a:r>
            <a:endParaRPr lang="en-US" altLang="zh-CN" dirty="0"/>
          </a:p>
          <a:p>
            <a:endParaRPr lang="en-US" altLang="zh-CN" dirty="0"/>
          </a:p>
          <a:p>
            <a:endParaRPr lang="en-US" altLang="zh-CN" dirty="0"/>
          </a:p>
          <a:p>
            <a:r>
              <a:rPr lang="en-US" altLang="zh-CN" dirty="0"/>
              <a:t>ping -I eno1 ff02::1   </a:t>
            </a:r>
            <a:r>
              <a:rPr lang="zh-CN" altLang="en-US" dirty="0"/>
              <a:t>可以查看接口上的所有其他</a:t>
            </a:r>
            <a:r>
              <a:rPr lang="en-US" altLang="zh-CN" dirty="0"/>
              <a:t>IPv6</a:t>
            </a:r>
            <a:r>
              <a:rPr lang="zh-CN" altLang="en-US" dirty="0"/>
              <a:t>节点</a:t>
            </a:r>
            <a:endParaRPr lang="en-US" altLang="zh-CN" dirty="0"/>
          </a:p>
          <a:p>
            <a:endParaRPr lang="en-US" altLang="zh-CN" dirty="0"/>
          </a:p>
          <a:p>
            <a:pPr algn="just">
              <a:lnSpc>
                <a:spcPct val="120000"/>
              </a:lnSpc>
            </a:pPr>
            <a:r>
              <a:rPr lang="zh-CN" altLang="en-US" sz="2400" dirty="0">
                <a:latin typeface="微软雅黑" panose="020B0503020204020204" pitchFamily="34" charset="-122"/>
                <a:ea typeface="微软雅黑" panose="020B0503020204020204" pitchFamily="34" charset="-122"/>
              </a:rPr>
              <a:t>邻居发现协议（</a:t>
            </a:r>
            <a:r>
              <a:rPr lang="en-US" altLang="zh-CN" sz="2400" dirty="0">
                <a:latin typeface="微软雅黑" panose="020B0503020204020204" pitchFamily="34" charset="-122"/>
                <a:ea typeface="微软雅黑" panose="020B0503020204020204" pitchFamily="34" charset="-122"/>
              </a:rPr>
              <a:t>Neighbor Discovery Protocol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ND</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邻居发现基于</a:t>
            </a:r>
            <a:r>
              <a:rPr lang="en-US" altLang="zh-CN" sz="2000" dirty="0">
                <a:latin typeface="微软雅黑" panose="020B0503020204020204" pitchFamily="34" charset="-122"/>
                <a:ea typeface="微软雅黑" panose="020B0503020204020204" pitchFamily="34" charset="-122"/>
              </a:rPr>
              <a:t>ICMPv6</a:t>
            </a:r>
            <a:r>
              <a:rPr lang="zh-CN" altLang="en-US" sz="2000" dirty="0">
                <a:latin typeface="微软雅黑" panose="020B0503020204020204" pitchFamily="34" charset="-122"/>
                <a:ea typeface="微软雅黑" panose="020B0503020204020204" pitchFamily="34" charset="-122"/>
              </a:rPr>
              <a:t>实现，不同的</a:t>
            </a:r>
            <a:r>
              <a:rPr lang="en-US" altLang="zh-CN" sz="2000" dirty="0">
                <a:latin typeface="微软雅黑" panose="020B0503020204020204" pitchFamily="34" charset="-122"/>
                <a:ea typeface="微软雅黑" panose="020B0503020204020204" pitchFamily="34" charset="-122"/>
              </a:rPr>
              <a:t>Type</a:t>
            </a:r>
            <a:r>
              <a:rPr lang="zh-CN" altLang="en-US" sz="2000" dirty="0">
                <a:latin typeface="微软雅黑" panose="020B0503020204020204" pitchFamily="34" charset="-122"/>
                <a:ea typeface="微软雅黑" panose="020B0503020204020204" pitchFamily="34" charset="-122"/>
              </a:rPr>
              <a:t>值和</a:t>
            </a:r>
            <a:r>
              <a:rPr lang="en-US" altLang="zh-CN" sz="2000" dirty="0">
                <a:latin typeface="微软雅黑" panose="020B0503020204020204" pitchFamily="34" charset="-122"/>
                <a:ea typeface="微软雅黑" panose="020B0503020204020204" pitchFamily="34" charset="-122"/>
              </a:rPr>
              <a:t>Code</a:t>
            </a:r>
            <a:r>
              <a:rPr lang="zh-CN" altLang="en-US" sz="2000" dirty="0">
                <a:latin typeface="微软雅黑" panose="020B0503020204020204" pitchFamily="34" charset="-122"/>
                <a:ea typeface="微软雅黑" panose="020B0503020204020204" pitchFamily="34" charset="-122"/>
              </a:rPr>
              <a:t>值表示不同的</a:t>
            </a:r>
            <a:r>
              <a:rPr lang="en-US" altLang="zh-CN" sz="2000" dirty="0">
                <a:latin typeface="微软雅黑" panose="020B0503020204020204" pitchFamily="34" charset="-122"/>
                <a:ea typeface="微软雅黑" panose="020B0503020204020204" pitchFamily="34" charset="-122"/>
              </a:rPr>
              <a:t>ND</a:t>
            </a:r>
            <a:r>
              <a:rPr lang="zh-CN" altLang="en-US" sz="2000" dirty="0">
                <a:latin typeface="微软雅黑" panose="020B0503020204020204" pitchFamily="34" charset="-122"/>
                <a:ea typeface="微软雅黑" panose="020B0503020204020204" pitchFamily="34" charset="-122"/>
              </a:rPr>
              <a:t>消息</a:t>
            </a:r>
            <a:endParaRPr lang="en-US" altLang="zh-CN" sz="20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：邻居请求</a:t>
            </a:r>
            <a:r>
              <a:rPr lang="en-US" altLang="zh-CN" sz="2400" dirty="0">
                <a:latin typeface="微软雅黑" panose="020B0503020204020204" pitchFamily="34" charset="-122"/>
                <a:ea typeface="微软雅黑" panose="020B0503020204020204" pitchFamily="34" charset="-122"/>
              </a:rPr>
              <a:t>(Neighbor Solicitation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NS)</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类似于</a:t>
            </a:r>
            <a:r>
              <a:rPr lang="en-US" altLang="zh-CN" sz="2000" dirty="0">
                <a:latin typeface="微软雅黑" panose="020B0503020204020204" pitchFamily="34" charset="-122"/>
                <a:ea typeface="微软雅黑" panose="020B0503020204020204" pitchFamily="34" charset="-122"/>
              </a:rPr>
              <a:t>IPv4</a:t>
            </a:r>
            <a:r>
              <a:rPr lang="zh-CN" altLang="en-US" sz="2000" dirty="0">
                <a:latin typeface="微软雅黑" panose="020B0503020204020204" pitchFamily="34" charset="-122"/>
                <a:ea typeface="微软雅黑" panose="020B0503020204020204" pitchFamily="34" charset="-122"/>
              </a:rPr>
              <a:t>中的</a:t>
            </a:r>
            <a:r>
              <a:rPr lang="en-US" altLang="zh-CN" sz="2000" dirty="0">
                <a:solidFill>
                  <a:srgbClr val="C00000"/>
                </a:solidFill>
                <a:latin typeface="微软雅黑" panose="020B0503020204020204" pitchFamily="34" charset="-122"/>
                <a:ea typeface="微软雅黑" panose="020B0503020204020204" pitchFamily="34" charset="-122"/>
              </a:rPr>
              <a:t>ARP</a:t>
            </a:r>
            <a:r>
              <a:rPr lang="zh-CN" altLang="en-US" sz="2000" dirty="0">
                <a:solidFill>
                  <a:srgbClr val="C00000"/>
                </a:solidFill>
                <a:latin typeface="微软雅黑" panose="020B0503020204020204" pitchFamily="34" charset="-122"/>
                <a:ea typeface="微软雅黑" panose="020B0503020204020204" pitchFamily="34" charset="-122"/>
              </a:rPr>
              <a:t>请求报文</a:t>
            </a:r>
            <a:r>
              <a:rPr lang="zh-CN" altLang="en-US" sz="2000" dirty="0">
                <a:latin typeface="微软雅黑" panose="020B0503020204020204" pitchFamily="34" charset="-122"/>
                <a:ea typeface="微软雅黑" panose="020B0503020204020204" pitchFamily="34" charset="-122"/>
              </a:rPr>
              <a:t>，获取邻居的链路层地址，验证邻居可达，</a:t>
            </a:r>
            <a:r>
              <a:rPr lang="zh-CN" altLang="en-US" sz="2000" dirty="0">
                <a:solidFill>
                  <a:srgbClr val="C00000"/>
                </a:solidFill>
                <a:latin typeface="微软雅黑" panose="020B0503020204020204" pitchFamily="34" charset="-122"/>
                <a:ea typeface="微软雅黑" panose="020B0503020204020204" pitchFamily="34" charset="-122"/>
              </a:rPr>
              <a:t>重复地址检测</a:t>
            </a:r>
            <a:endParaRPr lang="en-US" altLang="zh-CN" sz="1600" dirty="0">
              <a:solidFill>
                <a:srgbClr val="C00000"/>
              </a:solidFill>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：邻居通告</a:t>
            </a:r>
            <a:r>
              <a:rPr lang="en-US" altLang="zh-CN" sz="2400" dirty="0">
                <a:latin typeface="微软雅黑" panose="020B0503020204020204" pitchFamily="34" charset="-122"/>
                <a:ea typeface="微软雅黑" panose="020B0503020204020204" pitchFamily="34" charset="-122"/>
              </a:rPr>
              <a:t>(Neighbor </a:t>
            </a:r>
            <a:r>
              <a:rPr lang="en-US" altLang="zh-CN" sz="2400" dirty="0" err="1">
                <a:latin typeface="微软雅黑" panose="020B0503020204020204" pitchFamily="34" charset="-122"/>
                <a:ea typeface="微软雅黑" panose="020B0503020204020204" pitchFamily="34" charset="-122"/>
              </a:rPr>
              <a:t>Adivertisment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NA)</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类似于</a:t>
            </a:r>
            <a:r>
              <a:rPr lang="en-US" altLang="zh-CN" sz="2000" dirty="0">
                <a:latin typeface="微软雅黑" panose="020B0503020204020204" pitchFamily="34" charset="-122"/>
                <a:ea typeface="微软雅黑" panose="020B0503020204020204" pitchFamily="34" charset="-122"/>
              </a:rPr>
              <a:t>IPv4</a:t>
            </a:r>
            <a:r>
              <a:rPr lang="zh-CN" altLang="en-US" sz="2000" dirty="0">
                <a:latin typeface="微软雅黑" panose="020B0503020204020204" pitchFamily="34" charset="-122"/>
                <a:ea typeface="微软雅黑" panose="020B0503020204020204" pitchFamily="34" charset="-122"/>
              </a:rPr>
              <a:t>中的</a:t>
            </a:r>
            <a:r>
              <a:rPr lang="en-US" altLang="zh-CN" sz="2000" dirty="0">
                <a:solidFill>
                  <a:srgbClr val="C00000"/>
                </a:solidFill>
                <a:latin typeface="微软雅黑" panose="020B0503020204020204" pitchFamily="34" charset="-122"/>
                <a:ea typeface="微软雅黑" panose="020B0503020204020204" pitchFamily="34" charset="-122"/>
              </a:rPr>
              <a:t>ARP</a:t>
            </a:r>
            <a:r>
              <a:rPr lang="zh-CN" altLang="en-US" sz="2000" dirty="0">
                <a:solidFill>
                  <a:srgbClr val="C00000"/>
                </a:solidFill>
                <a:latin typeface="微软雅黑" panose="020B0503020204020204" pitchFamily="34" charset="-122"/>
                <a:ea typeface="微软雅黑" panose="020B0503020204020204" pitchFamily="34" charset="-122"/>
              </a:rPr>
              <a:t>应答报文</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NS</a:t>
            </a:r>
            <a:r>
              <a:rPr lang="zh-CN" altLang="en-US" sz="2000" dirty="0">
                <a:latin typeface="微软雅黑" panose="020B0503020204020204" pitchFamily="34" charset="-122"/>
                <a:ea typeface="微软雅黑" panose="020B0503020204020204" pitchFamily="34" charset="-122"/>
              </a:rPr>
              <a:t>消息进行响应</a:t>
            </a:r>
            <a:endParaRPr lang="en-US" altLang="zh-CN" sz="20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：路由器请求</a:t>
            </a:r>
            <a:r>
              <a:rPr lang="en-US" altLang="zh-CN" sz="2400" dirty="0">
                <a:latin typeface="微软雅黑" panose="020B0503020204020204" pitchFamily="34" charset="-122"/>
                <a:ea typeface="微软雅黑" panose="020B0503020204020204" pitchFamily="34" charset="-122"/>
              </a:rPr>
              <a:t>(Router Solicitation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RS)</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端系统通过</a:t>
            </a:r>
            <a:r>
              <a:rPr lang="en-US" altLang="zh-CN" sz="2000" dirty="0">
                <a:latin typeface="微软雅黑" panose="020B0503020204020204" pitchFamily="34" charset="-122"/>
                <a:ea typeface="微软雅黑" panose="020B0503020204020204" pitchFamily="34" charset="-122"/>
              </a:rPr>
              <a:t>RS</a:t>
            </a:r>
            <a:r>
              <a:rPr lang="zh-CN" altLang="en-US" sz="2000" dirty="0">
                <a:latin typeface="微软雅黑" panose="020B0503020204020204" pitchFamily="34" charset="-122"/>
                <a:ea typeface="微软雅黑" panose="020B0503020204020204" pitchFamily="34" charset="-122"/>
              </a:rPr>
              <a:t>消息向路由器发出请求，请求</a:t>
            </a:r>
            <a:r>
              <a:rPr lang="zh-CN" altLang="en-US" sz="2000" dirty="0">
                <a:solidFill>
                  <a:srgbClr val="C00000"/>
                </a:solidFill>
                <a:latin typeface="微软雅黑" panose="020B0503020204020204" pitchFamily="34" charset="-122"/>
                <a:ea typeface="微软雅黑" panose="020B0503020204020204" pitchFamily="34" charset="-122"/>
              </a:rPr>
              <a:t>地址前缀</a:t>
            </a:r>
            <a:r>
              <a:rPr lang="zh-CN" altLang="en-US" sz="2000" dirty="0">
                <a:latin typeface="微软雅黑" panose="020B0503020204020204" pitchFamily="34" charset="-122"/>
                <a:ea typeface="微软雅黑" panose="020B0503020204020204" pitchFamily="34" charset="-122"/>
              </a:rPr>
              <a:t>和其他信息，用于节点的自动配置</a:t>
            </a:r>
            <a:endParaRPr lang="en-US" altLang="zh-CN" sz="20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：路由器通告</a:t>
            </a:r>
            <a:r>
              <a:rPr lang="en-US" altLang="zh-CN" sz="2400" dirty="0">
                <a:latin typeface="微软雅黑" panose="020B0503020204020204" pitchFamily="34" charset="-122"/>
                <a:ea typeface="微软雅黑" panose="020B0503020204020204" pitchFamily="34" charset="-122"/>
              </a:rPr>
              <a:t>(Router Advertisement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路由器通过</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消息向端系统发布地址前缀（</a:t>
            </a:r>
            <a:r>
              <a:rPr lang="en-US" altLang="zh-CN" sz="2000" dirty="0">
                <a:latin typeface="微软雅黑" panose="020B0503020204020204" pitchFamily="34" charset="-122"/>
                <a:ea typeface="微软雅黑" panose="020B0503020204020204" pitchFamily="34" charset="-122"/>
              </a:rPr>
              <a:t>IPv6</a:t>
            </a:r>
            <a:r>
              <a:rPr lang="zh-CN" altLang="en-US" sz="2000" dirty="0">
                <a:latin typeface="微软雅黑" panose="020B0503020204020204" pitchFamily="34" charset="-122"/>
                <a:ea typeface="微软雅黑" panose="020B0503020204020204" pitchFamily="34" charset="-122"/>
              </a:rPr>
              <a:t>地址自动配置）和其他配置信息</a:t>
            </a:r>
            <a:endParaRPr lang="en-US" altLang="zh-CN" sz="20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rPr>
              <a:t>消息类型</a:t>
            </a: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：重定向</a:t>
            </a:r>
            <a:r>
              <a:rPr lang="en-US" altLang="zh-CN" sz="2400" dirty="0">
                <a:latin typeface="微软雅黑" panose="020B0503020204020204" pitchFamily="34" charset="-122"/>
                <a:ea typeface="微软雅黑" panose="020B0503020204020204" pitchFamily="34" charset="-122"/>
              </a:rPr>
              <a:t>(Redirect)</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通知主机重新选择正确的下一跳地址（针对某个目的</a:t>
            </a:r>
            <a:r>
              <a:rPr lang="en-US" altLang="zh-CN" sz="2000" dirty="0">
                <a:latin typeface="微软雅黑" panose="020B0503020204020204" pitchFamily="34" charset="-122"/>
                <a:ea typeface="微软雅黑" panose="020B0503020204020204" pitchFamily="34" charset="-122"/>
              </a:rPr>
              <a:t>IPv6</a:t>
            </a:r>
            <a:r>
              <a:rPr lang="zh-CN" altLang="en-US" sz="2000" dirty="0">
                <a:latin typeface="微软雅黑" panose="020B0503020204020204" pitchFamily="34" charset="-122"/>
                <a:ea typeface="微软雅黑" panose="020B0503020204020204" pitchFamily="34" charset="-122"/>
              </a:rPr>
              <a:t>地址）</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kern="100" dirty="0">
                <a:solidFill>
                  <a:schemeClr val="accent6"/>
                </a:solidFill>
              </a:rPr>
              <a:t>Unique-local</a:t>
            </a:r>
            <a:r>
              <a:rPr lang="zh-CN" altLang="en-US" b="1" kern="100" dirty="0">
                <a:solidFill>
                  <a:schemeClr val="accent6"/>
                </a:solidFill>
              </a:rPr>
              <a:t>地址在</a:t>
            </a:r>
            <a:r>
              <a:rPr lang="en-US" altLang="zh-CN" b="1" kern="100" dirty="0">
                <a:solidFill>
                  <a:schemeClr val="accent6"/>
                </a:solidFill>
              </a:rPr>
              <a:t>RFC 4193</a:t>
            </a:r>
            <a:r>
              <a:rPr lang="zh-CN" altLang="en-US" b="1" kern="100" dirty="0">
                <a:solidFill>
                  <a:schemeClr val="accent6"/>
                </a:solidFill>
              </a:rPr>
              <a:t>中定义，类似于</a:t>
            </a:r>
            <a:r>
              <a:rPr lang="en-US" altLang="zh-CN" b="1" kern="100" dirty="0">
                <a:solidFill>
                  <a:schemeClr val="accent6"/>
                </a:solidFill>
              </a:rPr>
              <a:t>IPv4</a:t>
            </a:r>
            <a:r>
              <a:rPr lang="zh-CN" altLang="en-US" b="1" kern="100" dirty="0">
                <a:solidFill>
                  <a:schemeClr val="accent6"/>
                </a:solidFill>
              </a:rPr>
              <a:t>内部网络地址，通过</a:t>
            </a:r>
            <a:r>
              <a:rPr lang="en-US" altLang="zh-CN" b="1" kern="100" dirty="0">
                <a:solidFill>
                  <a:schemeClr val="accent6"/>
                </a:solidFill>
              </a:rPr>
              <a:t>SHA(time+EUI-64)</a:t>
            </a:r>
            <a:r>
              <a:rPr lang="zh-CN" altLang="en-US" b="1" kern="100" dirty="0">
                <a:solidFill>
                  <a:schemeClr val="accent6"/>
                </a:solidFill>
              </a:rPr>
              <a:t>产生一个</a:t>
            </a:r>
            <a:r>
              <a:rPr lang="en-US" altLang="zh-CN" b="1" kern="100" dirty="0">
                <a:solidFill>
                  <a:schemeClr val="accent6"/>
                </a:solidFill>
              </a:rPr>
              <a:t>41</a:t>
            </a:r>
            <a:r>
              <a:rPr lang="zh-CN" altLang="en-US" b="1" kern="100" dirty="0">
                <a:solidFill>
                  <a:schemeClr val="accent6"/>
                </a:solidFill>
              </a:rPr>
              <a:t>比特的</a:t>
            </a:r>
            <a:r>
              <a:rPr lang="en-US" altLang="zh-CN" b="1" kern="100" dirty="0">
                <a:solidFill>
                  <a:schemeClr val="accent6"/>
                </a:solidFill>
              </a:rPr>
              <a:t>global ID</a:t>
            </a:r>
            <a:r>
              <a:rPr lang="zh-CN" altLang="en-US" b="1" kern="100" dirty="0">
                <a:solidFill>
                  <a:schemeClr val="accent6"/>
                </a:solidFill>
              </a:rPr>
              <a:t>，任意两个网络选用同一个</a:t>
            </a:r>
            <a:r>
              <a:rPr lang="en-US" altLang="zh-CN" b="1" kern="100" dirty="0">
                <a:solidFill>
                  <a:schemeClr val="accent6"/>
                </a:solidFill>
              </a:rPr>
              <a:t>global ID</a:t>
            </a:r>
            <a:r>
              <a:rPr lang="zh-CN" altLang="en-US" b="1" kern="100" dirty="0">
                <a:solidFill>
                  <a:schemeClr val="accent6"/>
                </a:solidFill>
              </a:rPr>
              <a:t>的概率非常小</a:t>
            </a:r>
            <a:endParaRPr lang="zh-CN" altLang="en-US" b="1" dirty="0">
              <a:solidFill>
                <a:schemeClr val="accent6"/>
              </a:solidFill>
            </a:endParaRPr>
          </a:p>
          <a:p>
            <a:pPr marL="285750" indent="-285750">
              <a:buFont typeface="Arial" panose="020B0604020202020204" pitchFamily="34" charset="0"/>
              <a:buChar char="•"/>
            </a:pPr>
            <a:r>
              <a:rPr lang="en-US" altLang="zh-CN" dirty="0"/>
              <a:t>RIR</a:t>
            </a:r>
            <a:r>
              <a:rPr lang="zh-CN" altLang="en-US" dirty="0"/>
              <a:t>一般分配</a:t>
            </a:r>
            <a:r>
              <a:rPr lang="en-US" altLang="zh-CN" dirty="0"/>
              <a:t>/32 /35</a:t>
            </a:r>
            <a:r>
              <a:rPr lang="zh-CN" altLang="en-US" dirty="0"/>
              <a:t>给</a:t>
            </a:r>
            <a:r>
              <a:rPr lang="en-US" altLang="zh-CN" dirty="0"/>
              <a:t>LIR( Local Internet Registries)</a:t>
            </a:r>
            <a:endParaRPr lang="en-US" altLang="zh-CN" dirty="0"/>
          </a:p>
          <a:p>
            <a:pPr marL="285750" indent="-285750">
              <a:buFont typeface="Arial" panose="020B0604020202020204" pitchFamily="34" charset="0"/>
              <a:buChar char="•"/>
            </a:pPr>
            <a:r>
              <a:rPr lang="en-US" altLang="zh-CN" dirty="0"/>
              <a:t>LIR</a:t>
            </a:r>
            <a:r>
              <a:rPr lang="zh-CN" altLang="en-US" dirty="0"/>
              <a:t>一般分配</a:t>
            </a:r>
            <a:r>
              <a:rPr lang="en-US" altLang="zh-CN" dirty="0"/>
              <a:t>/48</a:t>
            </a:r>
            <a:r>
              <a:rPr lang="zh-CN" altLang="en-US" dirty="0"/>
              <a:t>给用户</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RFC 4941:  Privacy Extensions for Stateless Address Autoconfiguration in IPv6</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类似于 电路交换和分组交换的比较</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This is because an internet header may be up to 60 octets, and the minimum fragment is 8 octets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The number 576 is selected to allow a reasonable sized data block to be transmitted in addition to the required header information. For example, this size allows a data block of 512 octets plus 64 header octets to fit in a datagram. The maximal internet header is 60 octets, and a typical internet header is 20 octets, allowing a margin for headers of higher level protocols.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2"/>
                </a:solidFill>
                <a:effectLst/>
                <a:latin typeface="Arial" panose="020B0604020202020204" pitchFamily="34" charset="0"/>
              </a:rPr>
              <a:t>The TTL field is set by the sender of the datagram, and reduced by every </a:t>
            </a:r>
            <a:r>
              <a:rPr lang="en-US" altLang="zh-CN" b="0" i="0" u="none" strike="noStrike" dirty="0">
                <a:solidFill>
                  <a:srgbClr val="3366CC"/>
                </a:solidFill>
                <a:effectLst/>
                <a:latin typeface="Arial" panose="020B0604020202020204" pitchFamily="34" charset="0"/>
                <a:hlinkClick r:id="rId3" tooltip="Router (computing)"/>
              </a:rPr>
              <a:t>router</a:t>
            </a:r>
            <a:r>
              <a:rPr lang="en-US" altLang="zh-CN" b="0" i="0" dirty="0">
                <a:solidFill>
                  <a:srgbClr val="202122"/>
                </a:solidFill>
                <a:effectLst/>
                <a:latin typeface="Arial" panose="020B0604020202020204" pitchFamily="34" charset="0"/>
              </a:rPr>
              <a:t> on the route to its destination. If the TTL field reaches zero before the datagram arrives at its destination, then the datagram is discarded and an </a:t>
            </a:r>
            <a:r>
              <a:rPr lang="en-US" altLang="zh-CN" b="0" i="0" u="none" strike="noStrike" dirty="0">
                <a:solidFill>
                  <a:srgbClr val="3366CC"/>
                </a:solidFill>
                <a:effectLst/>
                <a:latin typeface="Arial" panose="020B0604020202020204" pitchFamily="34" charset="0"/>
                <a:hlinkClick r:id="rId4" tooltip="Internet Control Message Protocol"/>
              </a:rPr>
              <a:t>Internet Control Message Protocol</a:t>
            </a:r>
            <a:r>
              <a:rPr lang="en-US" altLang="zh-CN" b="0" i="0" dirty="0">
                <a:solidFill>
                  <a:srgbClr val="202122"/>
                </a:solidFill>
                <a:effectLst/>
                <a:latin typeface="Arial" panose="020B0604020202020204" pitchFamily="34" charset="0"/>
              </a:rPr>
              <a:t> (ICMP) error datagram (</a:t>
            </a:r>
            <a:r>
              <a:rPr lang="en-US" altLang="zh-CN" b="0" i="0" u="none" strike="noStrike" dirty="0">
                <a:solidFill>
                  <a:srgbClr val="3366CC"/>
                </a:solidFill>
                <a:effectLst/>
                <a:latin typeface="Arial" panose="020B0604020202020204" pitchFamily="34" charset="0"/>
                <a:hlinkClick r:id="rId5" tooltip="ICMP Time Exceeded"/>
              </a:rPr>
              <a:t>11 - Time Exceeded</a:t>
            </a:r>
            <a:r>
              <a:rPr lang="en-US" altLang="zh-CN" b="0" i="0" dirty="0">
                <a:solidFill>
                  <a:srgbClr val="202122"/>
                </a:solidFill>
                <a:effectLst/>
                <a:latin typeface="Arial" panose="020B0604020202020204" pitchFamily="34" charset="0"/>
              </a:rPr>
              <a:t>) is sent back to the sender.</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注意与</a:t>
            </a:r>
            <a:r>
              <a:rPr lang="en-US" altLang="zh-CN" dirty="0"/>
              <a:t>TCP Timestamp</a:t>
            </a:r>
            <a:r>
              <a:rPr lang="zh-CN" altLang="en-US" dirty="0"/>
              <a:t>选项的区别 </a:t>
            </a:r>
            <a:endParaRPr lang="en-US" altLang="zh-CN" dirty="0"/>
          </a:p>
          <a:p>
            <a:endParaRPr lang="en-US" altLang="zh-CN" dirty="0"/>
          </a:p>
          <a:p>
            <a:r>
              <a:rPr lang="en-US" altLang="zh-CN" dirty="0"/>
              <a:t>ping -R 202.120.224.26</a:t>
            </a:r>
            <a:endParaRPr lang="en-US" altLang="zh-CN" dirty="0"/>
          </a:p>
          <a:p>
            <a:r>
              <a:rPr lang="en-US" altLang="zh-CN" dirty="0"/>
              <a:t>ping -T </a:t>
            </a:r>
            <a:r>
              <a:rPr lang="en-US" altLang="zh-CN" dirty="0" err="1"/>
              <a:t>tsonly</a:t>
            </a:r>
            <a:r>
              <a:rPr lang="en-US" altLang="zh-CN" dirty="0"/>
              <a:t> 202.120.224.26</a:t>
            </a:r>
            <a:endParaRPr lang="en-US" altLang="zh-CN" dirty="0"/>
          </a:p>
          <a:p>
            <a:r>
              <a:rPr lang="en-US" altLang="zh-CN" dirty="0"/>
              <a:t>ping -T </a:t>
            </a:r>
            <a:r>
              <a:rPr lang="en-US" altLang="zh-CN" dirty="0" err="1"/>
              <a:t>tsandaddr</a:t>
            </a:r>
            <a:r>
              <a:rPr lang="en-US" altLang="zh-CN" dirty="0"/>
              <a:t> 202.120.224.26</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9057730" y="6492875"/>
            <a:ext cx="2743200" cy="365125"/>
          </a:xfrm>
          <a:prstGeom prst="rect">
            <a:avLst/>
          </a:prstGeom>
        </p:spPr>
        <p:txBody>
          <a:bodyPr/>
          <a:lstStyle>
            <a:lvl1pPr algn="r">
              <a:defRPr/>
            </a:lvl1pPr>
          </a:lstStyle>
          <a:p>
            <a:fld id="{D9D1AFC0-80D2-4D2C-A7C8-5A0F0248062E}"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
        <p:nvSpPr>
          <p:cNvPr id="5" name="标题 4"/>
          <p:cNvSpPr>
            <a:spLocks noGrp="1"/>
          </p:cNvSpPr>
          <p:nvPr>
            <p:ph type="title"/>
          </p:nvPr>
        </p:nvSpPr>
        <p:spPr/>
        <p:txBody>
          <a:bodyPr/>
          <a:lstStyle/>
          <a:p>
            <a:r>
              <a:rPr lang="zh-CN" altLang="en-US" dirty="0"/>
              <a:t>单击此处编辑母版标题样式</a:t>
            </a:r>
            <a:endParaRPr lang="zh-CN" altLang="en-US" dirty="0"/>
          </a:p>
        </p:txBody>
      </p:sp>
      <p:sp>
        <p:nvSpPr>
          <p:cNvPr id="7" name="内容占位符 6"/>
          <p:cNvSpPr>
            <a:spLocks noGrp="1"/>
          </p:cNvSpPr>
          <p:nvPr>
            <p:ph sz="quarter" idx="13" hasCustomPrompt="1"/>
          </p:nvPr>
        </p:nvSpPr>
        <p:spPr>
          <a:xfrm>
            <a:off x="844296" y="2039143"/>
            <a:ext cx="4694110" cy="2414587"/>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hasCustomPrompt="1"/>
          </p:nvPr>
        </p:nvSpPr>
        <p:spPr>
          <a:xfrm>
            <a:off x="6210300" y="2162175"/>
            <a:ext cx="4962525" cy="22907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 name="表格占位符 10"/>
          <p:cNvSpPr>
            <a:spLocks noGrp="1"/>
          </p:cNvSpPr>
          <p:nvPr>
            <p:ph type="tbl" sz="quarter" idx="15"/>
          </p:nvPr>
        </p:nvSpPr>
        <p:spPr>
          <a:xfrm>
            <a:off x="838200" y="4522791"/>
            <a:ext cx="4694110" cy="1590675"/>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4027"/>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4400">
                <a:latin typeface="+mj-lt"/>
              </a:defRPr>
            </a:lvl1pPr>
          </a:lstStyle>
          <a:p>
            <a:r>
              <a:rPr lang="en-US" dirty="0"/>
              <a:t>Click to edit Master title style</a:t>
            </a:r>
            <a:endParaRPr lang="en-US" dirty="0"/>
          </a:p>
        </p:txBody>
      </p:sp>
      <p:sp>
        <p:nvSpPr>
          <p:cNvPr id="5"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solidFill>
                  <a:srgbClr val="3E4095"/>
                </a:solidFill>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442913" y="728663"/>
            <a:ext cx="11289710" cy="5617710"/>
          </a:xfrm>
        </p:spPr>
        <p:txBody>
          <a:bodyPr/>
          <a:lstStyle>
            <a:lvl1pPr>
              <a:lnSpc>
                <a:spcPct val="110000"/>
              </a:lnSpc>
              <a:defRPr sz="2000"/>
            </a:lvl1pPr>
            <a:lvl2pPr>
              <a:lnSpc>
                <a:spcPct val="110000"/>
              </a:lnSpc>
              <a:defRPr sz="1800"/>
            </a:lvl2pPr>
            <a:lvl3pPr>
              <a:lnSpc>
                <a:spcPct val="110000"/>
              </a:lnSpc>
              <a:defRPr sz="2000"/>
            </a:lvl3pPr>
            <a:lvl4pPr>
              <a:lnSpc>
                <a:spcPct val="110000"/>
              </a:lnSpc>
              <a:defRPr sz="2000"/>
            </a:lvl4pPr>
            <a:lvl5pPr>
              <a:lnSpc>
                <a:spcPct val="110000"/>
              </a:lnSpc>
              <a:defRPr sz="20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矩形 7"/>
          <p:cNvSpPr/>
          <p:nvPr userDrawn="1"/>
        </p:nvSpPr>
        <p:spPr>
          <a:xfrm>
            <a:off x="-1" y="6581000"/>
            <a:ext cx="12192000" cy="277000"/>
          </a:xfrm>
          <a:prstGeom prst="rect">
            <a:avLst/>
          </a:prstGeom>
          <a:solidFill>
            <a:srgbClr val="0732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95" y="6565660"/>
            <a:ext cx="989557" cy="305786"/>
          </a:xfrm>
          <a:prstGeom prst="rect">
            <a:avLst/>
          </a:prstGeom>
        </p:spPr>
      </p:pic>
      <p:sp>
        <p:nvSpPr>
          <p:cNvPr id="6" name="文本框 5"/>
          <p:cNvSpPr txBox="1"/>
          <p:nvPr userDrawn="1"/>
        </p:nvSpPr>
        <p:spPr>
          <a:xfrm>
            <a:off x="11752125" y="6569455"/>
            <a:ext cx="701299" cy="276999"/>
          </a:xfrm>
          <a:prstGeom prst="rect">
            <a:avLst/>
          </a:prstGeom>
          <a:noFill/>
        </p:spPr>
        <p:txBody>
          <a:bodyPr wrap="square" rtlCol="0">
            <a:spAutoFit/>
          </a:bodyPr>
          <a:lstStyle/>
          <a:p>
            <a:fld id="{C3858DE9-7500-4A07-AB29-178CE3CB0F4B}" type="slidenum">
              <a:rPr lang="zh-CN" altLang="en-US" sz="1200" smtClean="0">
                <a:solidFill>
                  <a:schemeClr val="bg1"/>
                </a:solidFill>
              </a:rPr>
            </a:fld>
            <a:endParaRPr lang="zh-CN" altLang="en-US" sz="1200" dirty="0">
              <a:solidFill>
                <a:schemeClr val="bg1"/>
              </a:solidFill>
            </a:endParaRPr>
          </a:p>
        </p:txBody>
      </p:sp>
      <p:sp>
        <p:nvSpPr>
          <p:cNvPr id="11" name="Rectangle 2"/>
          <p:cNvSpPr/>
          <p:nvPr userDrawn="1"/>
        </p:nvSpPr>
        <p:spPr>
          <a:xfrm>
            <a:off x="-3175" y="6581000"/>
            <a:ext cx="82070" cy="277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144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09034" y="1085850"/>
            <a:ext cx="11573933" cy="5010150"/>
          </a:xfrm>
        </p:spPr>
        <p:txBody>
          <a:bodyPr/>
          <a:lstStyle/>
          <a:p>
            <a:pPr lvl="0"/>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9046" y="40957"/>
            <a:ext cx="11203577" cy="644434"/>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529046" y="905691"/>
            <a:ext cx="11044645" cy="5294811"/>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矩形 3"/>
          <p:cNvSpPr/>
          <p:nvPr userDrawn="1"/>
        </p:nvSpPr>
        <p:spPr>
          <a:xfrm>
            <a:off x="11662257" y="6517865"/>
            <a:ext cx="439544" cy="276999"/>
          </a:xfrm>
          <a:prstGeom prst="rect">
            <a:avLst/>
          </a:prstGeom>
        </p:spPr>
        <p:txBody>
          <a:bodyPr wrap="none">
            <a:spAutoFit/>
          </a:bodyPr>
          <a:lstStyle/>
          <a:p>
            <a:fld id="{F99400D7-9113-4B59-A3BD-69C3B8176E59}" type="slidenum">
              <a:rPr lang="zh-CN" altLang="en-US" sz="1200" smtClean="0">
                <a:solidFill>
                  <a:schemeClr val="bg1"/>
                </a:solidFill>
              </a:rPr>
            </a:fld>
            <a:endParaRPr lang="zh-CN" altLang="en-US"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07B23-25EA-4EC1-9BB6-5D264260B18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9E36F-F09E-40DD-AC2B-36279B91E7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hyperlink" Target="http://standards.ieee.org/regauth/oui/index.shtml"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6.xml"/><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2.xml"/><Relationship Id="rId7" Type="http://schemas.openxmlformats.org/officeDocument/2006/relationships/hyperlink" Target="http://www.ripe.net/" TargetMode="External"/><Relationship Id="rId6" Type="http://schemas.openxmlformats.org/officeDocument/2006/relationships/hyperlink" Target="http://www.lacnic.net/" TargetMode="External"/><Relationship Id="rId5" Type="http://schemas.openxmlformats.org/officeDocument/2006/relationships/hyperlink" Target="http://www.arin.net/" TargetMode="External"/><Relationship Id="rId4" Type="http://schemas.openxmlformats.org/officeDocument/2006/relationships/hyperlink" Target="http://www.apnic.net/" TargetMode="External"/><Relationship Id="rId3" Type="http://schemas.openxmlformats.org/officeDocument/2006/relationships/hyperlink" Target="http://www.afrinic.net/" TargetMode="External"/><Relationship Id="rId2" Type="http://schemas.openxmlformats.org/officeDocument/2006/relationships/image" Target="../media/image11.png"/><Relationship Id="rId1" Type="http://schemas.openxmlformats.org/officeDocument/2006/relationships/hyperlink" Target="http://www.cnnic.cn/"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zeroconf.or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image" Target="../media/image15.png"/></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image" Target="../media/image1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2.emf"/></Relationships>
</file>

<file path=ppt/slides/_rels/slide7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oleObject" Target="../embeddings/oleObject3.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oleObject" Target="../embeddings/oleObject9.bin"/><Relationship Id="rId7" Type="http://schemas.openxmlformats.org/officeDocument/2006/relationships/oleObject" Target="../embeddings/oleObject8.bin"/><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 Id="rId3" Type="http://schemas.openxmlformats.org/officeDocument/2006/relationships/image" Target="../media/image23.emf"/><Relationship Id="rId2" Type="http://schemas.openxmlformats.org/officeDocument/2006/relationships/oleObject" Target="../embeddings/oleObject4.bin"/><Relationship Id="rId13" Type="http://schemas.openxmlformats.org/officeDocument/2006/relationships/vmlDrawing" Target="../drawings/vmlDrawing4.vml"/><Relationship Id="rId12" Type="http://schemas.openxmlformats.org/officeDocument/2006/relationships/slideLayout" Target="../slideLayouts/slideLayout2.xml"/><Relationship Id="rId11" Type="http://schemas.openxmlformats.org/officeDocument/2006/relationships/oleObject" Target="../embeddings/oleObject12.bin"/><Relationship Id="rId10" Type="http://schemas.openxmlformats.org/officeDocument/2006/relationships/oleObject" Target="../embeddings/oleObject11.bin"/><Relationship Id="rId1" Type="http://schemas.openxmlformats.org/officeDocument/2006/relationships/image" Target="../media/image22.emf"/></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网络互连</a:t>
            </a:r>
            <a:endParaRPr lang="zh-CN" altLang="en-US" dirty="0"/>
          </a:p>
        </p:txBody>
      </p:sp>
      <p:sp>
        <p:nvSpPr>
          <p:cNvPr id="3" name="副标题 2"/>
          <p:cNvSpPr>
            <a:spLocks noGrp="1"/>
          </p:cNvSpPr>
          <p:nvPr>
            <p:ph type="subTitle" idx="1"/>
          </p:nvPr>
        </p:nvSpPr>
        <p:spPr/>
        <p:txBody>
          <a:bodyPr>
            <a:normAutofit/>
          </a:bodyPr>
          <a:lstStyle/>
          <a:p>
            <a:endParaRPr lang="zh-CN" altLang="en-US" sz="3200" dirty="0"/>
          </a:p>
        </p:txBody>
      </p:sp>
      <p:sp>
        <p:nvSpPr>
          <p:cNvPr id="5" name="文本框 4"/>
          <p:cNvSpPr txBox="1"/>
          <p:nvPr/>
        </p:nvSpPr>
        <p:spPr>
          <a:xfrm>
            <a:off x="-1256665" y="4599305"/>
            <a:ext cx="4064000" cy="368300"/>
          </a:xfrm>
          <a:prstGeom prst="rect">
            <a:avLst/>
          </a:prstGeom>
          <a:noFill/>
        </p:spPr>
        <p:txBody>
          <a:bodyPr wrap="squar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互连网</a:t>
            </a:r>
            <a:r>
              <a:rPr lang="en-US" altLang="zh-CN" dirty="0"/>
              <a:t>(internet)</a:t>
            </a:r>
            <a:r>
              <a:rPr lang="zh-CN" altLang="en-US" dirty="0"/>
              <a:t>的工作方式：数据报和虚电路</a:t>
            </a:r>
            <a:endParaRPr lang="zh-CN" altLang="en-US" dirty="0"/>
          </a:p>
        </p:txBody>
      </p:sp>
      <p:graphicFrame>
        <p:nvGraphicFramePr>
          <p:cNvPr id="4" name="Group 4"/>
          <p:cNvGraphicFramePr/>
          <p:nvPr/>
        </p:nvGraphicFramePr>
        <p:xfrm>
          <a:off x="164717" y="1326627"/>
          <a:ext cx="11846101" cy="4803140"/>
        </p:xfrm>
        <a:graphic>
          <a:graphicData uri="http://schemas.openxmlformats.org/drawingml/2006/table">
            <a:tbl>
              <a:tblPr/>
              <a:tblGrid>
                <a:gridCol w="2316117"/>
                <a:gridCol w="4310714"/>
                <a:gridCol w="5219270"/>
              </a:tblGrid>
              <a:tr h="366357">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0"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kern="1200" dirty="0">
                          <a:solidFill>
                            <a:schemeClr val="tx2"/>
                          </a:solidFill>
                          <a:latin typeface="+mn-lt"/>
                          <a:ea typeface="+mn-ea"/>
                          <a:cs typeface="+mn-cs"/>
                        </a:rPr>
                        <a:t>数据报</a:t>
                      </a:r>
                      <a:endParaRPr kumimoji="0" lang="zh-CN" altLang="en-US" sz="2000" kern="1200" dirty="0">
                        <a:solidFill>
                          <a:schemeClr val="tx2"/>
                        </a:solidFill>
                        <a:latin typeface="+mn-lt"/>
                        <a:ea typeface="+mn-ea"/>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虚电路</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6531">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rPr>
                        <a:t>路由选择</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每个分组</a:t>
                      </a:r>
                      <a:r>
                        <a:rPr kumimoji="0" lang="zh-CN" altLang="en-US" sz="20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单独选择路由，查找转发表</a:t>
                      </a:r>
                      <a:endParaRPr kumimoji="0" lang="zh-CN" altLang="en-US" sz="2000" b="1"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kern="1200" cap="none" normalizeH="0" baseline="0" dirty="0">
                          <a:ln>
                            <a:noFill/>
                          </a:ln>
                          <a:solidFill>
                            <a:srgbClr val="FFFF00"/>
                          </a:solidFill>
                          <a:effectLst/>
                          <a:latin typeface="Arial" panose="020B0604020202020204" pitchFamily="34" charset="0"/>
                          <a:ea typeface="宋体" panose="02010600030101010101" pitchFamily="2" charset="-122"/>
                          <a:cs typeface="+mn-cs"/>
                        </a:rPr>
                        <a:t>建立虚电路</a:t>
                      </a:r>
                      <a:r>
                        <a:rPr kumimoji="0" lang="zh-CN" altLang="en-US" sz="20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rPr>
                        <a:t>时选择路由，构建虚电路表，以后所有分组都使用该路由</a:t>
                      </a:r>
                      <a:endParaRPr kumimoji="0" lang="zh-CN" altLang="en-US" sz="20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65000"/>
                        <a:lumOff val="35000"/>
                      </a:schemeClr>
                    </a:solidFill>
                  </a:tcPr>
                </a:tc>
              </a:tr>
              <a:tr h="648755">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延时</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分组传输延时</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虚电路建立，分组传输延时</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节点失败的影响</a:t>
                      </a:r>
                      <a:endParaRPr kumimoji="0" lang="zh-CN" altLang="en-US"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endParaRPr kumimoji="0" lang="zh-CN" altLang="en-US"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cs typeface="Times New Roman" panose="02020603050405020304" pitchFamily="18" charset="0"/>
                        </a:rPr>
                        <a:t>除了在崩溃时正在由该节点</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cs typeface="Times New Roman" panose="02020603050405020304" pitchFamily="18" charset="0"/>
                        </a:rPr>
                        <a:t>处理的分组会丢失，其他分组无影响</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所有经过失效节点的虚电路都要被终止</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8755">
                <a:tc>
                  <a:txBody>
                    <a:bodyPr/>
                    <a:lstStyle/>
                    <a:p>
                      <a:pPr marL="0" marR="0" lvl="0" indent="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拥塞控制和服务质量</a:t>
                      </a:r>
                      <a:r>
                        <a:rPr kumimoji="0" lang="en-US" altLang="zh-CN"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QoS</a:t>
                      </a:r>
                      <a:endParaRPr kumimoji="0" lang="en-US" altLang="zh-CN"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en-US" altLang="zh-CN"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Quality of Service</a:t>
                      </a:r>
                      <a:r>
                        <a:rPr kumimoji="0" lang="en-US" altLang="zh-CN"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难，分组可能失序到达</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可进行准入控制，可进行差错和流量控制</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8755">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地址（头部开销）</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每个分组包括源端和目的端的完整地址</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每个分组含有一个短的虚电路号</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8755">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状态信息</a:t>
                      </a:r>
                      <a:endParaRPr kumimoji="0" lang="zh-CN" altLang="en-US"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子网无需为分组流保存状态信息</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每个节点要保存一张虚电路表</a:t>
                      </a:r>
                      <a:endParaRPr kumimoji="0" lang="zh-CN" altLang="en-US" sz="2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互连网</a:t>
            </a:r>
            <a:r>
              <a:rPr lang="en-US" altLang="zh-CN" dirty="0"/>
              <a:t>(internet)</a:t>
            </a:r>
            <a:r>
              <a:rPr lang="zh-CN" altLang="en-US" dirty="0"/>
              <a:t>的工作方式</a:t>
            </a:r>
            <a:endParaRPr lang="zh-CN" altLang="en-US" dirty="0"/>
          </a:p>
        </p:txBody>
      </p:sp>
      <p:sp>
        <p:nvSpPr>
          <p:cNvPr id="3" name="内容占位符 2"/>
          <p:cNvSpPr>
            <a:spLocks noGrp="1"/>
          </p:cNvSpPr>
          <p:nvPr>
            <p:ph idx="1"/>
          </p:nvPr>
        </p:nvSpPr>
        <p:spPr>
          <a:xfrm>
            <a:off x="442913" y="728663"/>
            <a:ext cx="11289710" cy="5617710"/>
          </a:xfrm>
        </p:spPr>
        <p:txBody>
          <a:bodyPr>
            <a:normAutofit/>
          </a:bodyPr>
          <a:lstStyle/>
          <a:p>
            <a:r>
              <a:rPr lang="zh-CN" altLang="en-US" dirty="0"/>
              <a:t>互连网内部可以采取数据报或者虚电路方式实现</a:t>
            </a:r>
            <a:endParaRPr lang="en-US" altLang="zh-CN" dirty="0"/>
          </a:p>
          <a:p>
            <a:pPr lvl="1"/>
            <a:r>
              <a:rPr lang="en-US" altLang="zh-CN" sz="2000" dirty="0"/>
              <a:t>Internet</a:t>
            </a:r>
            <a:r>
              <a:rPr lang="zh-CN" altLang="en-US" sz="2000" dirty="0"/>
              <a:t>采用数据报方式</a:t>
            </a:r>
            <a:endParaRPr lang="en-US" altLang="zh-CN" sz="2000" dirty="0"/>
          </a:p>
          <a:p>
            <a:pPr lvl="1"/>
            <a:r>
              <a:rPr lang="en-US" altLang="zh-CN" sz="2000" dirty="0"/>
              <a:t>X.25</a:t>
            </a:r>
            <a:r>
              <a:rPr lang="zh-CN" altLang="en-US" sz="2000" dirty="0"/>
              <a:t>、帧中继、</a:t>
            </a:r>
            <a:r>
              <a:rPr lang="en-US" altLang="zh-CN" sz="2000" dirty="0"/>
              <a:t>ATM</a:t>
            </a:r>
            <a:r>
              <a:rPr lang="zh-CN" altLang="en-US" sz="2000" dirty="0"/>
              <a:t>采用虚电路方式</a:t>
            </a:r>
            <a:endParaRPr lang="en-US" altLang="zh-CN" sz="2000" dirty="0"/>
          </a:p>
          <a:p>
            <a:r>
              <a:rPr lang="zh-CN" altLang="en-US" dirty="0"/>
              <a:t>互连网向更高层提供的服务也可以采取面向连接或无连接的方式</a:t>
            </a:r>
            <a:endParaRPr lang="en-US" altLang="zh-CN" dirty="0"/>
          </a:p>
          <a:p>
            <a:pPr lvl="1"/>
            <a:r>
              <a:rPr lang="en-US" altLang="zh-CN" sz="2000" dirty="0"/>
              <a:t>Internet</a:t>
            </a:r>
            <a:r>
              <a:rPr lang="zh-CN" altLang="en-US" sz="2000" dirty="0"/>
              <a:t>可以连接</a:t>
            </a:r>
            <a:r>
              <a:rPr lang="en-US" altLang="zh-CN" sz="2000" dirty="0"/>
              <a:t>X.25</a:t>
            </a:r>
            <a:r>
              <a:rPr lang="zh-CN" altLang="en-US" sz="2000" dirty="0"/>
              <a:t>、帧中继、</a:t>
            </a:r>
            <a:r>
              <a:rPr lang="en-US" altLang="zh-CN" sz="2000" dirty="0"/>
              <a:t>ATM</a:t>
            </a:r>
            <a:r>
              <a:rPr lang="zh-CN" altLang="en-US" sz="2000" dirty="0"/>
              <a:t>等虚电路方式的网络</a:t>
            </a:r>
            <a:endParaRPr lang="en-US" altLang="zh-CN" sz="2000" dirty="0"/>
          </a:p>
          <a:p>
            <a:pPr lvl="1"/>
            <a:r>
              <a:rPr lang="zh-CN" altLang="en-US" sz="2000" dirty="0"/>
              <a:t>可以在</a:t>
            </a:r>
            <a:r>
              <a:rPr lang="en-US" altLang="zh-CN" sz="2000" dirty="0"/>
              <a:t>Internet</a:t>
            </a:r>
            <a:r>
              <a:rPr lang="zh-CN" altLang="en-US" sz="2000" dirty="0"/>
              <a:t>的一部分采用</a:t>
            </a:r>
            <a:r>
              <a:rPr lang="en-US" altLang="zh-CN" sz="2000" dirty="0"/>
              <a:t>MPLS</a:t>
            </a:r>
            <a:r>
              <a:rPr lang="zh-CN" altLang="en-US" sz="2000" dirty="0"/>
              <a:t>技术提供分组的更快转发，保证服务质量</a:t>
            </a:r>
            <a:endParaRPr lang="zh-CN" altLang="en-US" sz="2000" dirty="0"/>
          </a:p>
        </p:txBody>
      </p:sp>
      <p:grpSp>
        <p:nvGrpSpPr>
          <p:cNvPr id="25" name="组合 24"/>
          <p:cNvGrpSpPr/>
          <p:nvPr/>
        </p:nvGrpSpPr>
        <p:grpSpPr>
          <a:xfrm>
            <a:off x="2850539" y="3643437"/>
            <a:ext cx="5799762" cy="2118434"/>
            <a:chOff x="4956742" y="1948203"/>
            <a:chExt cx="5799762" cy="2118434"/>
          </a:xfrm>
        </p:grpSpPr>
        <p:sp>
          <p:nvSpPr>
            <p:cNvPr id="4" name="矩形 3"/>
            <p:cNvSpPr/>
            <p:nvPr/>
          </p:nvSpPr>
          <p:spPr>
            <a:xfrm>
              <a:off x="6965879" y="3192641"/>
              <a:ext cx="1489752" cy="7089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数据报</a:t>
              </a:r>
              <a:endParaRPr lang="zh-CN" altLang="en-US" sz="2000" b="1" dirty="0">
                <a:solidFill>
                  <a:schemeClr val="tx1"/>
                </a:solidFill>
              </a:endParaRPr>
            </a:p>
          </p:txBody>
        </p:sp>
        <p:sp>
          <p:nvSpPr>
            <p:cNvPr id="5" name="矩形 4"/>
            <p:cNvSpPr/>
            <p:nvPr/>
          </p:nvSpPr>
          <p:spPr>
            <a:xfrm>
              <a:off x="9040720" y="3170611"/>
              <a:ext cx="1489752" cy="70891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虚电路</a:t>
              </a:r>
              <a:endParaRPr lang="zh-CN" altLang="en-US" sz="2000" b="1" dirty="0">
                <a:solidFill>
                  <a:schemeClr val="bg1"/>
                </a:solidFill>
              </a:endParaRPr>
            </a:p>
          </p:txBody>
        </p:sp>
        <p:sp>
          <p:nvSpPr>
            <p:cNvPr id="6" name="矩形 5"/>
            <p:cNvSpPr/>
            <p:nvPr/>
          </p:nvSpPr>
          <p:spPr>
            <a:xfrm>
              <a:off x="6963040" y="1971373"/>
              <a:ext cx="1489752" cy="7089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无连接方式</a:t>
              </a:r>
              <a:endParaRPr lang="zh-CN" altLang="en-US" sz="2000" b="1" dirty="0">
                <a:solidFill>
                  <a:schemeClr val="tx1"/>
                </a:solidFill>
              </a:endParaRPr>
            </a:p>
          </p:txBody>
        </p:sp>
        <p:sp>
          <p:nvSpPr>
            <p:cNvPr id="7" name="矩形 6"/>
            <p:cNvSpPr/>
            <p:nvPr/>
          </p:nvSpPr>
          <p:spPr>
            <a:xfrm>
              <a:off x="9000162" y="1948203"/>
              <a:ext cx="1489752" cy="70891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面向连接的方式</a:t>
              </a:r>
              <a:endParaRPr lang="zh-CN" altLang="en-US" sz="2000" b="1" dirty="0">
                <a:solidFill>
                  <a:schemeClr val="bg1"/>
                </a:solidFill>
              </a:endParaRPr>
            </a:p>
          </p:txBody>
        </p:sp>
        <p:sp>
          <p:nvSpPr>
            <p:cNvPr id="10" name="矩形 9"/>
            <p:cNvSpPr/>
            <p:nvPr/>
          </p:nvSpPr>
          <p:spPr>
            <a:xfrm>
              <a:off x="6729034" y="3061358"/>
              <a:ext cx="4027470" cy="1005279"/>
            </a:xfrm>
            <a:prstGeom prst="rect">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56742" y="3188035"/>
              <a:ext cx="1842499" cy="708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互连网内部的工作方式</a:t>
              </a:r>
              <a:endParaRPr lang="zh-CN" altLang="en-US" sz="2000" dirty="0">
                <a:solidFill>
                  <a:schemeClr val="tx1"/>
                </a:solidFill>
              </a:endParaRPr>
            </a:p>
          </p:txBody>
        </p:sp>
        <p:sp>
          <p:nvSpPr>
            <p:cNvPr id="9" name="矩形 8"/>
            <p:cNvSpPr/>
            <p:nvPr/>
          </p:nvSpPr>
          <p:spPr>
            <a:xfrm>
              <a:off x="5102293" y="2098050"/>
              <a:ext cx="1626741" cy="708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互连网提供的服务</a:t>
              </a:r>
              <a:endParaRPr lang="zh-CN" altLang="en-US" sz="2000" dirty="0">
                <a:solidFill>
                  <a:schemeClr val="tx1"/>
                </a:solidFill>
              </a:endParaRPr>
            </a:p>
          </p:txBody>
        </p:sp>
        <p:cxnSp>
          <p:nvCxnSpPr>
            <p:cNvPr id="12" name="直接箭头连接符 11"/>
            <p:cNvCxnSpPr>
              <a:stCxn id="4" idx="0"/>
              <a:endCxn id="6" idx="2"/>
            </p:cNvCxnSpPr>
            <p:nvPr/>
          </p:nvCxnSpPr>
          <p:spPr>
            <a:xfrm flipH="1" flipV="1">
              <a:off x="7707916" y="2680289"/>
              <a:ext cx="2839" cy="51235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9785596" y="2647538"/>
              <a:ext cx="0" cy="5230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任意多边形: 形状 21"/>
            <p:cNvSpPr/>
            <p:nvPr/>
          </p:nvSpPr>
          <p:spPr>
            <a:xfrm>
              <a:off x="7798085" y="2640458"/>
              <a:ext cx="1767155" cy="554805"/>
            </a:xfrm>
            <a:custGeom>
              <a:avLst/>
              <a:gdLst>
                <a:gd name="connsiteX0" fmla="*/ 0 w 1767155"/>
                <a:gd name="connsiteY0" fmla="*/ 554805 h 554805"/>
                <a:gd name="connsiteX1" fmla="*/ 1767155 w 1767155"/>
                <a:gd name="connsiteY1" fmla="*/ 0 h 554805"/>
              </a:gdLst>
              <a:ahLst/>
              <a:cxnLst>
                <a:cxn ang="0">
                  <a:pos x="connsiteX0" y="connsiteY0"/>
                </a:cxn>
                <a:cxn ang="0">
                  <a:pos x="connsiteX1" y="connsiteY1"/>
                </a:cxn>
              </a:cxnLst>
              <a:rect l="l" t="t" r="r" b="b"/>
              <a:pathLst>
                <a:path w="1767155" h="554805">
                  <a:moveTo>
                    <a:pt x="0" y="554805"/>
                  </a:moveTo>
                  <a:lnTo>
                    <a:pt x="1767155" y="0"/>
                  </a:lnTo>
                </a:path>
              </a:pathLst>
            </a:custGeom>
            <a:noFill/>
            <a:ln w="1905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flipH="1">
              <a:off x="7869540" y="2669568"/>
              <a:ext cx="1767155" cy="497334"/>
            </a:xfrm>
            <a:custGeom>
              <a:avLst/>
              <a:gdLst>
                <a:gd name="connsiteX0" fmla="*/ 0 w 1767155"/>
                <a:gd name="connsiteY0" fmla="*/ 554805 h 554805"/>
                <a:gd name="connsiteX1" fmla="*/ 1767155 w 1767155"/>
                <a:gd name="connsiteY1" fmla="*/ 0 h 554805"/>
              </a:gdLst>
              <a:ahLst/>
              <a:cxnLst>
                <a:cxn ang="0">
                  <a:pos x="connsiteX0" y="connsiteY0"/>
                </a:cxn>
                <a:cxn ang="0">
                  <a:pos x="connsiteX1" y="connsiteY1"/>
                </a:cxn>
              </a:cxnLst>
              <a:rect l="l" t="t" r="r" b="b"/>
              <a:pathLst>
                <a:path w="1767155" h="554805">
                  <a:moveTo>
                    <a:pt x="0" y="554805"/>
                  </a:moveTo>
                  <a:lnTo>
                    <a:pt x="1767155" y="0"/>
                  </a:lnTo>
                </a:path>
              </a:pathLst>
            </a:custGeom>
            <a:noFill/>
            <a:ln w="19050">
              <a:solidFill>
                <a:schemeClr val="accent3">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互连网的路由方式</a:t>
            </a:r>
            <a:r>
              <a:rPr lang="en-US" altLang="zh-CN" dirty="0"/>
              <a:t>:</a:t>
            </a:r>
            <a:r>
              <a:rPr lang="zh-CN" altLang="en-US" dirty="0"/>
              <a:t>逐跳路由</a:t>
            </a:r>
            <a:endParaRPr lang="zh-CN" altLang="en-US" dirty="0"/>
          </a:p>
        </p:txBody>
      </p:sp>
      <p:sp>
        <p:nvSpPr>
          <p:cNvPr id="3" name="内容占位符 2"/>
          <p:cNvSpPr>
            <a:spLocks noGrp="1"/>
          </p:cNvSpPr>
          <p:nvPr>
            <p:ph idx="1"/>
          </p:nvPr>
        </p:nvSpPr>
        <p:spPr/>
        <p:txBody>
          <a:bodyPr>
            <a:normAutofit/>
          </a:bodyPr>
          <a:lstStyle/>
          <a:p>
            <a:pPr marL="0" indent="0">
              <a:lnSpc>
                <a:spcPct val="100000"/>
              </a:lnSpc>
              <a:buNone/>
            </a:pPr>
            <a:r>
              <a:rPr lang="zh-CN" altLang="en-US" dirty="0"/>
              <a:t>根据</a:t>
            </a:r>
            <a:r>
              <a:rPr lang="zh-CN" altLang="en-US" b="1" dirty="0">
                <a:solidFill>
                  <a:srgbClr val="FF0000"/>
                </a:solidFill>
              </a:rPr>
              <a:t>选择路由的方式</a:t>
            </a:r>
            <a:r>
              <a:rPr lang="zh-CN" altLang="en-US" dirty="0"/>
              <a:t>可以分为逐跳路由和源路由</a:t>
            </a:r>
            <a:endParaRPr lang="en-US" altLang="zh-CN" dirty="0"/>
          </a:p>
          <a:p>
            <a:pPr>
              <a:lnSpc>
                <a:spcPct val="100000"/>
              </a:lnSpc>
            </a:pPr>
            <a:r>
              <a:rPr lang="zh-CN" altLang="en-US" dirty="0"/>
              <a:t>逐跳</a:t>
            </a:r>
            <a:r>
              <a:rPr lang="en-US" altLang="zh-CN" dirty="0"/>
              <a:t>(per-hop)</a:t>
            </a:r>
            <a:r>
              <a:rPr lang="zh-CN" altLang="en-US" dirty="0"/>
              <a:t>路由：每个节点仅知道路径上的下一跳节点</a:t>
            </a:r>
            <a:endParaRPr lang="en-US" altLang="zh-CN" dirty="0"/>
          </a:p>
          <a:p>
            <a:pPr>
              <a:lnSpc>
                <a:spcPct val="100000"/>
              </a:lnSpc>
            </a:pPr>
            <a:r>
              <a:rPr lang="zh-CN" altLang="en-US" dirty="0"/>
              <a:t>假设</a:t>
            </a:r>
            <a:r>
              <a:rPr lang="en-US" altLang="zh-CN" dirty="0"/>
              <a:t>S</a:t>
            </a:r>
            <a:r>
              <a:rPr lang="zh-CN" altLang="en-US" dirty="0"/>
              <a:t>到</a:t>
            </a:r>
            <a:r>
              <a:rPr lang="en-US" altLang="zh-CN" dirty="0"/>
              <a:t>D</a:t>
            </a:r>
            <a:r>
              <a:rPr lang="zh-CN" altLang="en-US" dirty="0"/>
              <a:t>的路径： </a:t>
            </a:r>
            <a:r>
              <a:rPr lang="en-US" altLang="zh-CN" dirty="0"/>
              <a:t>S</a:t>
            </a:r>
            <a:r>
              <a:rPr lang="en-US" altLang="zh-CN" dirty="0">
                <a:sym typeface="Wingdings" panose="05000000000000000000" pitchFamily="2" charset="2"/>
              </a:rPr>
              <a:t>R1R2R3...</a:t>
            </a:r>
            <a:r>
              <a:rPr lang="en-US" altLang="zh-CN" dirty="0" err="1">
                <a:sym typeface="Wingdings" panose="05000000000000000000" pitchFamily="2" charset="2"/>
              </a:rPr>
              <a:t>RnD</a:t>
            </a:r>
            <a:endParaRPr lang="en-US" altLang="zh-CN" dirty="0">
              <a:sym typeface="Wingdings" panose="05000000000000000000" pitchFamily="2" charset="2"/>
            </a:endParaRPr>
          </a:p>
          <a:p>
            <a:pPr>
              <a:lnSpc>
                <a:spcPct val="100000"/>
              </a:lnSpc>
            </a:pPr>
            <a:r>
              <a:rPr lang="zh-CN" altLang="en-US" dirty="0"/>
              <a:t>每个节点只需要维护到目的地的下一跳节点信息即可</a:t>
            </a:r>
            <a:endParaRPr lang="en-US" altLang="zh-CN" dirty="0"/>
          </a:p>
          <a:p>
            <a:pPr lvl="1"/>
            <a:r>
              <a:rPr lang="zh-CN" altLang="en-US" sz="2000" dirty="0"/>
              <a:t>可能短暂出现</a:t>
            </a:r>
            <a:r>
              <a:rPr lang="zh-CN" altLang="en-US" sz="2000" b="1" dirty="0">
                <a:solidFill>
                  <a:srgbClr val="FF0000"/>
                </a:solidFill>
              </a:rPr>
              <a:t>路由回路</a:t>
            </a:r>
            <a:endParaRPr lang="en-US" altLang="zh-CN" sz="2000" b="1" dirty="0">
              <a:solidFill>
                <a:srgbClr val="FF0000"/>
              </a:solidFill>
            </a:endParaRPr>
          </a:p>
          <a:p>
            <a:r>
              <a:rPr lang="zh-CN" altLang="en-US" sz="2200" dirty="0"/>
              <a:t>单播</a:t>
            </a:r>
            <a:r>
              <a:rPr lang="en-US" altLang="zh-CN" sz="2200" dirty="0"/>
              <a:t>(unicast)</a:t>
            </a:r>
            <a:r>
              <a:rPr lang="zh-CN" altLang="en-US" sz="2200" dirty="0"/>
              <a:t>路由：</a:t>
            </a:r>
            <a:r>
              <a:rPr lang="zh-CN" altLang="en-US" sz="2200" b="1" dirty="0">
                <a:solidFill>
                  <a:schemeClr val="accent6"/>
                </a:solidFill>
              </a:rPr>
              <a:t>单个目的节点</a:t>
            </a:r>
            <a:endParaRPr lang="en-US" altLang="zh-CN" sz="2200" b="1" dirty="0">
              <a:solidFill>
                <a:schemeClr val="accent6"/>
              </a:solidFill>
            </a:endParaRPr>
          </a:p>
          <a:p>
            <a:r>
              <a:rPr lang="zh-CN" altLang="en-US" sz="2200" dirty="0"/>
              <a:t>多播（组播</a:t>
            </a:r>
            <a:r>
              <a:rPr lang="en-US" altLang="zh-CN" sz="2200" dirty="0"/>
              <a:t>, multicast</a:t>
            </a:r>
            <a:r>
              <a:rPr lang="zh-CN" altLang="en-US" sz="2200" dirty="0"/>
              <a:t>）路由：一个或者多个源发送分组给</a:t>
            </a:r>
            <a:r>
              <a:rPr lang="zh-CN" altLang="en-US" sz="2200" b="1" dirty="0">
                <a:solidFill>
                  <a:schemeClr val="accent6"/>
                </a:solidFill>
              </a:rPr>
              <a:t>多个目的节点</a:t>
            </a:r>
            <a:r>
              <a:rPr lang="zh-CN" altLang="en-US" sz="2200" dirty="0"/>
              <a:t>，多个节点共同维护一棵组播树</a:t>
            </a:r>
            <a:endParaRPr lang="en-US" altLang="zh-CN" sz="2200" dirty="0"/>
          </a:p>
          <a:p>
            <a:pPr>
              <a:lnSpc>
                <a:spcPct val="100000"/>
              </a:lnSpc>
            </a:pPr>
            <a:endParaRPr lang="en-US" altLang="zh-CN" dirty="0"/>
          </a:p>
          <a:p>
            <a:pPr marL="0" indent="0">
              <a:buNone/>
            </a:pPr>
            <a:endParaRPr lang="zh-CN" altLang="en-US" dirty="0"/>
          </a:p>
        </p:txBody>
      </p:sp>
      <p:grpSp>
        <p:nvGrpSpPr>
          <p:cNvPr id="4" name="组合 3"/>
          <p:cNvGrpSpPr/>
          <p:nvPr/>
        </p:nvGrpSpPr>
        <p:grpSpPr>
          <a:xfrm>
            <a:off x="2504606" y="4470491"/>
            <a:ext cx="7475092" cy="1658846"/>
            <a:chOff x="4731565" y="228184"/>
            <a:chExt cx="7475092" cy="1658846"/>
          </a:xfrm>
        </p:grpSpPr>
        <p:pic>
          <p:nvPicPr>
            <p:cNvPr id="5" name="图片 4"/>
            <p:cNvPicPr>
              <a:picLocks noChangeAspect="1"/>
            </p:cNvPicPr>
            <p:nvPr/>
          </p:nvPicPr>
          <p:blipFill>
            <a:blip r:embed="rId1"/>
            <a:stretch>
              <a:fillRect/>
            </a:stretch>
          </p:blipFill>
          <p:spPr>
            <a:xfrm>
              <a:off x="11472554" y="863917"/>
              <a:ext cx="524792" cy="435930"/>
            </a:xfrm>
            <a:prstGeom prst="rect">
              <a:avLst/>
            </a:prstGeom>
          </p:spPr>
        </p:pic>
        <p:pic>
          <p:nvPicPr>
            <p:cNvPr id="6" name="图片 5"/>
            <p:cNvPicPr>
              <a:picLocks noChangeAspect="1"/>
            </p:cNvPicPr>
            <p:nvPr/>
          </p:nvPicPr>
          <p:blipFill>
            <a:blip r:embed="rId2">
              <a:duotone>
                <a:prstClr val="black"/>
                <a:schemeClr val="accent1">
                  <a:tint val="45000"/>
                  <a:satMod val="400000"/>
                </a:schemeClr>
              </a:duotone>
            </a:blip>
            <a:stretch>
              <a:fillRect/>
            </a:stretch>
          </p:blipFill>
          <p:spPr>
            <a:xfrm>
              <a:off x="6313430" y="914401"/>
              <a:ext cx="772569" cy="334962"/>
            </a:xfrm>
            <a:prstGeom prst="rect">
              <a:avLst/>
            </a:prstGeom>
          </p:spPr>
        </p:pic>
        <p:pic>
          <p:nvPicPr>
            <p:cNvPr id="7" name="图片 6"/>
            <p:cNvPicPr>
              <a:picLocks noChangeAspect="1"/>
            </p:cNvPicPr>
            <p:nvPr/>
          </p:nvPicPr>
          <p:blipFill>
            <a:blip r:embed="rId2">
              <a:duotone>
                <a:prstClr val="black"/>
                <a:schemeClr val="accent1">
                  <a:tint val="45000"/>
                  <a:satMod val="400000"/>
                </a:schemeClr>
              </a:duotone>
            </a:blip>
            <a:stretch>
              <a:fillRect/>
            </a:stretch>
          </p:blipFill>
          <p:spPr>
            <a:xfrm>
              <a:off x="8061046" y="914401"/>
              <a:ext cx="772569" cy="334962"/>
            </a:xfrm>
            <a:prstGeom prst="rect">
              <a:avLst/>
            </a:prstGeom>
          </p:spPr>
        </p:pic>
        <p:pic>
          <p:nvPicPr>
            <p:cNvPr id="8" name="图片 7"/>
            <p:cNvPicPr>
              <a:picLocks noChangeAspect="1"/>
            </p:cNvPicPr>
            <p:nvPr/>
          </p:nvPicPr>
          <p:blipFill>
            <a:blip r:embed="rId2">
              <a:duotone>
                <a:prstClr val="black"/>
                <a:schemeClr val="accent1">
                  <a:tint val="45000"/>
                  <a:satMod val="400000"/>
                </a:schemeClr>
              </a:duotone>
            </a:blip>
            <a:stretch>
              <a:fillRect/>
            </a:stretch>
          </p:blipFill>
          <p:spPr>
            <a:xfrm>
              <a:off x="9595915" y="914401"/>
              <a:ext cx="772569" cy="334962"/>
            </a:xfrm>
            <a:prstGeom prst="rect">
              <a:avLst/>
            </a:prstGeom>
          </p:spPr>
        </p:pic>
        <p:pic>
          <p:nvPicPr>
            <p:cNvPr id="9" name="图片 8"/>
            <p:cNvPicPr>
              <a:picLocks noChangeAspect="1"/>
            </p:cNvPicPr>
            <p:nvPr/>
          </p:nvPicPr>
          <p:blipFill>
            <a:blip r:embed="rId1"/>
            <a:stretch>
              <a:fillRect/>
            </a:stretch>
          </p:blipFill>
          <p:spPr>
            <a:xfrm>
              <a:off x="4731565" y="878999"/>
              <a:ext cx="524792" cy="435930"/>
            </a:xfrm>
            <a:prstGeom prst="rect">
              <a:avLst/>
            </a:prstGeom>
          </p:spPr>
        </p:pic>
        <p:cxnSp>
          <p:nvCxnSpPr>
            <p:cNvPr id="10" name="直接箭头连接符 9"/>
            <p:cNvCxnSpPr>
              <a:endCxn id="6" idx="1"/>
            </p:cNvCxnSpPr>
            <p:nvPr/>
          </p:nvCxnSpPr>
          <p:spPr>
            <a:xfrm>
              <a:off x="5130800" y="1081882"/>
              <a:ext cx="118263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endCxn id="7" idx="1"/>
            </p:cNvCxnSpPr>
            <p:nvPr/>
          </p:nvCxnSpPr>
          <p:spPr>
            <a:xfrm>
              <a:off x="6946900" y="1081882"/>
              <a:ext cx="111414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7" idx="3"/>
              <a:endCxn id="8" idx="1"/>
            </p:cNvCxnSpPr>
            <p:nvPr/>
          </p:nvCxnSpPr>
          <p:spPr>
            <a:xfrm>
              <a:off x="8833615" y="1081882"/>
              <a:ext cx="76230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8" idx="3"/>
              <a:endCxn id="5" idx="1"/>
            </p:cNvCxnSpPr>
            <p:nvPr/>
          </p:nvCxnSpPr>
          <p:spPr>
            <a:xfrm>
              <a:off x="10368484" y="1081882"/>
              <a:ext cx="110407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6268752" y="228184"/>
              <a:ext cx="1935448" cy="584775"/>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600" dirty="0" err="1">
                  <a:highlight>
                    <a:srgbClr val="00FF00"/>
                  </a:highlight>
                </a:rPr>
                <a:t>Dest</a:t>
              </a:r>
              <a:r>
                <a:rPr lang="en-US" altLang="zh-CN" sz="1600" dirty="0">
                  <a:highlight>
                    <a:srgbClr val="00FF00"/>
                  </a:highlight>
                </a:rPr>
                <a:t>   </a:t>
              </a:r>
              <a:r>
                <a:rPr lang="en-US" altLang="zh-CN" sz="1600" dirty="0" err="1">
                  <a:highlight>
                    <a:srgbClr val="00FF00"/>
                  </a:highlight>
                </a:rPr>
                <a:t>NextHop</a:t>
              </a:r>
              <a:r>
                <a:rPr lang="en-US" altLang="zh-CN" sz="1600" dirty="0">
                  <a:highlight>
                    <a:srgbClr val="00FF00"/>
                  </a:highlight>
                </a:rPr>
                <a:t>   Cost</a:t>
              </a:r>
              <a:endParaRPr lang="en-US" altLang="zh-CN" sz="1600" dirty="0">
                <a:highlight>
                  <a:srgbClr val="00FF00"/>
                </a:highlight>
              </a:endParaRPr>
            </a:p>
            <a:p>
              <a:r>
                <a:rPr lang="en-US" altLang="zh-CN" sz="1600" dirty="0"/>
                <a:t>D        R2            </a:t>
              </a:r>
              <a:endParaRPr lang="zh-CN" altLang="en-US" sz="1600" dirty="0"/>
            </a:p>
          </p:txBody>
        </p:sp>
        <p:sp>
          <p:nvSpPr>
            <p:cNvPr id="15" name="文本框 14"/>
            <p:cNvSpPr txBox="1"/>
            <p:nvPr/>
          </p:nvSpPr>
          <p:spPr>
            <a:xfrm>
              <a:off x="8204200" y="1302255"/>
              <a:ext cx="1890769" cy="584775"/>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600" dirty="0" err="1">
                  <a:highlight>
                    <a:srgbClr val="00FF00"/>
                  </a:highlight>
                </a:rPr>
                <a:t>Dest</a:t>
              </a:r>
              <a:r>
                <a:rPr lang="en-US" altLang="zh-CN" sz="1600" dirty="0">
                  <a:highlight>
                    <a:srgbClr val="00FF00"/>
                  </a:highlight>
                </a:rPr>
                <a:t>  </a:t>
              </a:r>
              <a:r>
                <a:rPr lang="en-US" altLang="zh-CN" sz="1600" dirty="0" err="1">
                  <a:highlight>
                    <a:srgbClr val="00FF00"/>
                  </a:highlight>
                </a:rPr>
                <a:t>NextHop</a:t>
              </a:r>
              <a:r>
                <a:rPr lang="en-US" altLang="zh-CN" sz="1600" dirty="0">
                  <a:highlight>
                    <a:srgbClr val="00FF00"/>
                  </a:highlight>
                </a:rPr>
                <a:t>  Cost</a:t>
              </a:r>
              <a:endParaRPr lang="en-US" altLang="zh-CN" sz="1600" dirty="0">
                <a:highlight>
                  <a:srgbClr val="00FF00"/>
                </a:highlight>
              </a:endParaRPr>
            </a:p>
            <a:p>
              <a:r>
                <a:rPr lang="en-US" altLang="zh-CN" sz="1600" dirty="0"/>
                <a:t>D        R3            </a:t>
              </a:r>
              <a:endParaRPr lang="zh-CN" altLang="en-US" sz="1600" dirty="0"/>
            </a:p>
          </p:txBody>
        </p:sp>
        <p:sp>
          <p:nvSpPr>
            <p:cNvPr id="16" name="文本框 15"/>
            <p:cNvSpPr txBox="1"/>
            <p:nvPr/>
          </p:nvSpPr>
          <p:spPr>
            <a:xfrm>
              <a:off x="6419429" y="1250175"/>
              <a:ext cx="621699"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8257997" y="564662"/>
              <a:ext cx="621699"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9659908" y="549885"/>
              <a:ext cx="621699" cy="369332"/>
            </a:xfrm>
            <a:prstGeom prst="rect">
              <a:avLst/>
            </a:prstGeom>
            <a:noFill/>
          </p:spPr>
          <p:txBody>
            <a:bodyPr wrap="square" rtlCol="0">
              <a:spAutoFit/>
            </a:bodyPr>
            <a:lstStyle/>
            <a:p>
              <a:r>
                <a:rPr lang="en-US" altLang="zh-CN" dirty="0"/>
                <a:t>R3</a:t>
              </a:r>
              <a:endParaRPr lang="zh-CN" altLang="en-US" dirty="0"/>
            </a:p>
          </p:txBody>
        </p:sp>
        <p:sp>
          <p:nvSpPr>
            <p:cNvPr id="19" name="文本框 18"/>
            <p:cNvSpPr txBox="1"/>
            <p:nvPr/>
          </p:nvSpPr>
          <p:spPr>
            <a:xfrm>
              <a:off x="4819950" y="1314929"/>
              <a:ext cx="621699" cy="369332"/>
            </a:xfrm>
            <a:prstGeom prst="rect">
              <a:avLst/>
            </a:prstGeom>
            <a:noFill/>
          </p:spPr>
          <p:txBody>
            <a:bodyPr wrap="square" rtlCol="0">
              <a:spAutoFit/>
            </a:bodyPr>
            <a:lstStyle/>
            <a:p>
              <a:r>
                <a:rPr lang="en-US" altLang="zh-CN" dirty="0"/>
                <a:t>S</a:t>
              </a:r>
              <a:endParaRPr lang="zh-CN" altLang="en-US" dirty="0"/>
            </a:p>
          </p:txBody>
        </p:sp>
        <p:sp>
          <p:nvSpPr>
            <p:cNvPr id="20" name="文本框 19"/>
            <p:cNvSpPr txBox="1"/>
            <p:nvPr/>
          </p:nvSpPr>
          <p:spPr>
            <a:xfrm>
              <a:off x="11584958" y="1343119"/>
              <a:ext cx="621699" cy="369332"/>
            </a:xfrm>
            <a:prstGeom prst="rect">
              <a:avLst/>
            </a:prstGeom>
            <a:noFill/>
          </p:spPr>
          <p:txBody>
            <a:bodyPr wrap="square" rtlCol="0">
              <a:spAutoFit/>
            </a:bodyPr>
            <a:lstStyle/>
            <a:p>
              <a:r>
                <a:rPr lang="en-US" altLang="zh-CN" dirty="0"/>
                <a:t>D</a:t>
              </a:r>
              <a:endParaRPr lang="zh-CN" alt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互连网的路由方式</a:t>
            </a:r>
            <a:r>
              <a:rPr lang="en-US" altLang="zh-CN" dirty="0"/>
              <a:t>:</a:t>
            </a:r>
            <a:r>
              <a:rPr lang="zh-CN" altLang="en-US" dirty="0"/>
              <a:t>源路由</a:t>
            </a:r>
            <a:endParaRPr lang="zh-CN" altLang="en-US" dirty="0"/>
          </a:p>
        </p:txBody>
      </p:sp>
      <p:sp>
        <p:nvSpPr>
          <p:cNvPr id="3" name="内容占位符 2"/>
          <p:cNvSpPr>
            <a:spLocks noGrp="1"/>
          </p:cNvSpPr>
          <p:nvPr>
            <p:ph idx="1"/>
          </p:nvPr>
        </p:nvSpPr>
        <p:spPr/>
        <p:txBody>
          <a:bodyPr>
            <a:normAutofit/>
          </a:bodyPr>
          <a:lstStyle/>
          <a:p>
            <a:pPr marL="0" indent="0">
              <a:lnSpc>
                <a:spcPct val="100000"/>
              </a:lnSpc>
              <a:buNone/>
            </a:pPr>
            <a:r>
              <a:rPr lang="zh-CN" altLang="en-US" sz="2400" dirty="0"/>
              <a:t>逐跳路由：每个节点仅知道路径上的下一跳节点</a:t>
            </a:r>
            <a:endParaRPr lang="en-US" altLang="zh-CN" sz="2400" dirty="0"/>
          </a:p>
          <a:p>
            <a:pPr marL="0" indent="0">
              <a:lnSpc>
                <a:spcPct val="100000"/>
              </a:lnSpc>
              <a:buNone/>
            </a:pPr>
            <a:r>
              <a:rPr lang="zh-CN" altLang="en-US" sz="2400" dirty="0"/>
              <a:t>源路由：</a:t>
            </a:r>
            <a:endParaRPr lang="en-US" altLang="zh-CN" sz="2400" dirty="0"/>
          </a:p>
          <a:p>
            <a:pPr>
              <a:lnSpc>
                <a:spcPct val="100000"/>
              </a:lnSpc>
            </a:pPr>
            <a:r>
              <a:rPr lang="zh-CN" altLang="en-US" sz="2400" b="1" dirty="0">
                <a:solidFill>
                  <a:schemeClr val="accent6"/>
                </a:solidFill>
              </a:rPr>
              <a:t>发送者</a:t>
            </a:r>
            <a:r>
              <a:rPr lang="en-US" altLang="zh-CN" sz="2400" b="1" dirty="0">
                <a:solidFill>
                  <a:schemeClr val="accent6"/>
                </a:solidFill>
              </a:rPr>
              <a:t>(</a:t>
            </a:r>
            <a:r>
              <a:rPr lang="zh-CN" altLang="en-US" sz="2400" b="1" dirty="0">
                <a:solidFill>
                  <a:schemeClr val="accent6"/>
                </a:solidFill>
              </a:rPr>
              <a:t>源）决定</a:t>
            </a:r>
            <a:r>
              <a:rPr lang="zh-CN" altLang="en-US" sz="2400" dirty="0"/>
              <a:t>途中经过的节点，并将其</a:t>
            </a:r>
            <a:r>
              <a:rPr lang="zh-CN" altLang="en-US" sz="2400" b="1" dirty="0">
                <a:solidFill>
                  <a:schemeClr val="accent6"/>
                </a:solidFill>
              </a:rPr>
              <a:t>记录在分组头部</a:t>
            </a:r>
            <a:endParaRPr lang="en-US" altLang="zh-CN" sz="2400" b="1" dirty="0">
              <a:solidFill>
                <a:schemeClr val="accent6"/>
              </a:solidFill>
            </a:endParaRPr>
          </a:p>
          <a:p>
            <a:pPr lvl="1">
              <a:lnSpc>
                <a:spcPct val="100000"/>
              </a:lnSpc>
            </a:pPr>
            <a:r>
              <a:rPr lang="zh-CN" altLang="en-US" sz="2400" dirty="0"/>
              <a:t>通过第三方（如人工配置）获得网络的拓扑，决定路径</a:t>
            </a:r>
            <a:endParaRPr lang="en-US" altLang="zh-CN" sz="2400" dirty="0"/>
          </a:p>
          <a:p>
            <a:pPr lvl="1">
              <a:lnSpc>
                <a:spcPct val="100000"/>
              </a:lnSpc>
            </a:pPr>
            <a:r>
              <a:rPr lang="zh-CN" altLang="en-US" sz="2400" dirty="0"/>
              <a:t>或通过扩散等动态发现协议发现路径</a:t>
            </a:r>
            <a:endParaRPr lang="en-US" altLang="zh-CN" sz="2400" dirty="0"/>
          </a:p>
          <a:p>
            <a:pPr lvl="1">
              <a:lnSpc>
                <a:spcPct val="100000"/>
              </a:lnSpc>
            </a:pPr>
            <a:r>
              <a:rPr lang="zh-CN" altLang="en-US" sz="2400" dirty="0"/>
              <a:t>分组头部长度限制了源路由的规模</a:t>
            </a:r>
            <a:endParaRPr lang="en-US" altLang="zh-CN" sz="2400" dirty="0"/>
          </a:p>
          <a:p>
            <a:pPr>
              <a:lnSpc>
                <a:spcPct val="100000"/>
              </a:lnSpc>
            </a:pPr>
            <a:r>
              <a:rPr lang="zh-CN" altLang="en-US" sz="2400" dirty="0"/>
              <a:t>途中节点根据分组中的源路由信息，决定下一跳节点</a:t>
            </a:r>
            <a:endParaRPr lang="en-US" altLang="zh-CN" sz="2400" dirty="0"/>
          </a:p>
          <a:p>
            <a:pPr>
              <a:lnSpc>
                <a:spcPct val="100000"/>
              </a:lnSpc>
            </a:pPr>
            <a:r>
              <a:rPr lang="zh-CN" altLang="en-US" sz="2400" dirty="0"/>
              <a:t>源路由可用于</a:t>
            </a:r>
            <a:r>
              <a:rPr lang="zh-CN" altLang="en-US" sz="2400" dirty="0">
                <a:highlight>
                  <a:srgbClr val="FFFF00"/>
                </a:highlight>
              </a:rPr>
              <a:t>数据报和虚电路网络</a:t>
            </a:r>
            <a:r>
              <a:rPr lang="zh-CN" altLang="en-US" sz="2400" dirty="0"/>
              <a:t>等</a:t>
            </a:r>
            <a:endParaRPr lang="en-US" altLang="zh-CN" sz="2400" dirty="0"/>
          </a:p>
          <a:p>
            <a:pPr>
              <a:lnSpc>
                <a:spcPct val="100000"/>
              </a:lnSpc>
            </a:pPr>
            <a:r>
              <a:rPr lang="zh-CN" altLang="en-US" sz="2400" dirty="0"/>
              <a:t>适合</a:t>
            </a:r>
            <a:r>
              <a:rPr lang="zh-CN" altLang="en-US" sz="2400" b="1" dirty="0">
                <a:solidFill>
                  <a:schemeClr val="accent6"/>
                </a:solidFill>
              </a:rPr>
              <a:t>流量工程</a:t>
            </a:r>
            <a:r>
              <a:rPr lang="en-US" altLang="zh-CN" sz="2400" b="1" dirty="0">
                <a:solidFill>
                  <a:schemeClr val="accent6"/>
                </a:solidFill>
              </a:rPr>
              <a:t>(traffic engineering)</a:t>
            </a:r>
            <a:r>
              <a:rPr lang="zh-CN" altLang="en-US" sz="2400" dirty="0"/>
              <a:t>，可以根据网络的拓扑和流量情况，决定分组流所经过的路径</a:t>
            </a:r>
            <a:endParaRPr lang="zh-CN" altLang="en-US" sz="2400" dirty="0"/>
          </a:p>
          <a:p>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互连网的路由方式</a:t>
            </a:r>
            <a:r>
              <a:rPr lang="en-US" altLang="zh-CN" dirty="0"/>
              <a:t>:</a:t>
            </a:r>
            <a:r>
              <a:rPr lang="zh-CN" altLang="en-US" dirty="0"/>
              <a:t>严格和松散源路由</a:t>
            </a:r>
            <a:endParaRPr lang="zh-CN" altLang="en-US" dirty="0"/>
          </a:p>
        </p:txBody>
      </p:sp>
      <p:sp>
        <p:nvSpPr>
          <p:cNvPr id="3" name="内容占位符 2"/>
          <p:cNvSpPr>
            <a:spLocks noGrp="1"/>
          </p:cNvSpPr>
          <p:nvPr>
            <p:ph idx="1"/>
          </p:nvPr>
        </p:nvSpPr>
        <p:spPr>
          <a:xfrm>
            <a:off x="442913" y="740136"/>
            <a:ext cx="11289710" cy="5617710"/>
          </a:xfrm>
        </p:spPr>
        <p:txBody>
          <a:bodyPr/>
          <a:lstStyle/>
          <a:p>
            <a:r>
              <a:rPr lang="zh-CN" altLang="en-US" dirty="0"/>
              <a:t>严格源路由</a:t>
            </a:r>
            <a:r>
              <a:rPr lang="en-US" altLang="zh-CN" dirty="0"/>
              <a:t>(strict source routing)</a:t>
            </a:r>
            <a:r>
              <a:rPr lang="zh-CN" altLang="en-US" dirty="0"/>
              <a:t>：发送方给出路径上</a:t>
            </a:r>
            <a:r>
              <a:rPr lang="zh-CN" altLang="en-US" u="sng" dirty="0">
                <a:solidFill>
                  <a:srgbClr val="FF0000"/>
                </a:solidFill>
              </a:rPr>
              <a:t>每个节点</a:t>
            </a:r>
            <a:r>
              <a:rPr lang="zh-CN" altLang="en-US" dirty="0"/>
              <a:t>列表，要求严格按照列表进行转发，途中</a:t>
            </a:r>
            <a:r>
              <a:rPr lang="zh-CN" altLang="en-US" b="1" u="sng" dirty="0">
                <a:solidFill>
                  <a:schemeClr val="accent6"/>
                </a:solidFill>
              </a:rPr>
              <a:t>不允许经过其他节点</a:t>
            </a:r>
            <a:r>
              <a:rPr lang="zh-CN" altLang="en-US" dirty="0"/>
              <a:t>。即要求节点列表中的相邻节点也是路径上的邻居节点</a:t>
            </a:r>
            <a:endParaRPr lang="en-US" altLang="zh-CN" dirty="0"/>
          </a:p>
          <a:p>
            <a:r>
              <a:rPr lang="zh-CN" altLang="en-US" dirty="0"/>
              <a:t>松散源路由</a:t>
            </a:r>
            <a:r>
              <a:rPr lang="en-US" altLang="zh-CN" dirty="0"/>
              <a:t>(loose source routing)</a:t>
            </a:r>
            <a:r>
              <a:rPr lang="zh-CN" altLang="en-US" dirty="0"/>
              <a:t>：给出路径上</a:t>
            </a:r>
            <a:r>
              <a:rPr lang="zh-CN" altLang="en-US" u="sng" dirty="0">
                <a:solidFill>
                  <a:srgbClr val="FF0000"/>
                </a:solidFill>
              </a:rPr>
              <a:t>需要途经的节点</a:t>
            </a:r>
            <a:r>
              <a:rPr lang="zh-CN" altLang="en-US" dirty="0"/>
              <a:t>列表，</a:t>
            </a:r>
            <a:r>
              <a:rPr lang="zh-CN" altLang="en-US" b="1" dirty="0">
                <a:solidFill>
                  <a:schemeClr val="accent6"/>
                </a:solidFill>
              </a:rPr>
              <a:t>允许通过不在列表中的节点</a:t>
            </a:r>
            <a:endParaRPr lang="en-US" altLang="zh-CN" dirty="0">
              <a:solidFill>
                <a:schemeClr val="accent6"/>
              </a:solidFill>
            </a:endParaRPr>
          </a:p>
          <a:p>
            <a:r>
              <a:rPr lang="zh-CN" altLang="en-US" dirty="0"/>
              <a:t>可结合在一起，通过位图</a:t>
            </a:r>
            <a:r>
              <a:rPr lang="en-US" altLang="zh-CN" dirty="0"/>
              <a:t>(bit map)</a:t>
            </a:r>
            <a:r>
              <a:rPr lang="zh-CN" altLang="en-US" dirty="0"/>
              <a:t>来说明哪一段为严格或松散源路由</a:t>
            </a:r>
            <a:endParaRPr lang="zh-CN" altLang="en-US" dirty="0"/>
          </a:p>
          <a:p>
            <a:endParaRPr lang="zh-CN" altLang="en-US" dirty="0"/>
          </a:p>
        </p:txBody>
      </p:sp>
      <p:grpSp>
        <p:nvGrpSpPr>
          <p:cNvPr id="4" name="组合 3"/>
          <p:cNvGrpSpPr/>
          <p:nvPr/>
        </p:nvGrpSpPr>
        <p:grpSpPr>
          <a:xfrm>
            <a:off x="5967949" y="3357484"/>
            <a:ext cx="6224051" cy="3285131"/>
            <a:chOff x="3040302" y="3528245"/>
            <a:chExt cx="6224051" cy="3285131"/>
          </a:xfrm>
        </p:grpSpPr>
        <p:graphicFrame>
          <p:nvGraphicFramePr>
            <p:cNvPr id="5" name="对象 4"/>
            <p:cNvGraphicFramePr>
              <a:graphicFrameLocks noChangeAspect="1"/>
            </p:cNvGraphicFramePr>
            <p:nvPr/>
          </p:nvGraphicFramePr>
          <p:xfrm>
            <a:off x="3040302" y="3645024"/>
            <a:ext cx="6224051" cy="3168352"/>
          </p:xfrm>
          <a:graphic>
            <a:graphicData uri="http://schemas.openxmlformats.org/presentationml/2006/ole">
              <mc:AlternateContent xmlns:mc="http://schemas.openxmlformats.org/markup-compatibility/2006">
                <mc:Choice xmlns:v="urn:schemas-microsoft-com:vml" Requires="v">
                  <p:oleObj spid="_x0000_s1116" name="Visio" r:id="rId1" imgW="5930900" imgH="3022600" progId="Visio.Drawing.11">
                    <p:embed/>
                  </p:oleObj>
                </mc:Choice>
                <mc:Fallback>
                  <p:oleObj name="Visio" r:id="rId1" imgW="5930900" imgH="3022600" progId="Visio.Drawing.11">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302" y="3645024"/>
                          <a:ext cx="6224051" cy="3168352"/>
                        </a:xfrm>
                        <a:prstGeom prst="rect">
                          <a:avLst/>
                        </a:prstGeom>
                        <a:noFill/>
                      </p:spPr>
                    </p:pic>
                  </p:oleObj>
                </mc:Fallback>
              </mc:AlternateContent>
            </a:graphicData>
          </a:graphic>
        </p:graphicFrame>
        <p:grpSp>
          <p:nvGrpSpPr>
            <p:cNvPr id="6" name="组合 5"/>
            <p:cNvGrpSpPr/>
            <p:nvPr/>
          </p:nvGrpSpPr>
          <p:grpSpPr>
            <a:xfrm>
              <a:off x="3289796" y="3528245"/>
              <a:ext cx="1385888" cy="1680526"/>
              <a:chOff x="3289796" y="3528245"/>
              <a:chExt cx="1385888" cy="1680526"/>
            </a:xfrm>
          </p:grpSpPr>
          <p:sp>
            <p:nvSpPr>
              <p:cNvPr id="10" name="文本框 9"/>
              <p:cNvSpPr txBox="1"/>
              <p:nvPr/>
            </p:nvSpPr>
            <p:spPr>
              <a:xfrm>
                <a:off x="3289796" y="3528245"/>
                <a:ext cx="1385888" cy="369332"/>
              </a:xfrm>
              <a:prstGeom prst="rect">
                <a:avLst/>
              </a:prstGeom>
              <a:noFill/>
            </p:spPr>
            <p:txBody>
              <a:bodyPr wrap="square" rtlCol="0">
                <a:spAutoFit/>
              </a:bodyPr>
              <a:lstStyle/>
              <a:p>
                <a:r>
                  <a:rPr lang="zh-CN" altLang="en-US" dirty="0">
                    <a:solidFill>
                      <a:srgbClr val="FF0000"/>
                    </a:solidFill>
                  </a:rPr>
                  <a:t>严格源路由</a:t>
                </a:r>
                <a:endParaRPr lang="zh-CN" altLang="en-US" dirty="0">
                  <a:solidFill>
                    <a:srgbClr val="FF0000"/>
                  </a:solidFill>
                </a:endParaRPr>
              </a:p>
            </p:txBody>
          </p:sp>
          <p:cxnSp>
            <p:nvCxnSpPr>
              <p:cNvPr id="11" name="直接箭头连接符 10"/>
              <p:cNvCxnSpPr/>
              <p:nvPr/>
            </p:nvCxnSpPr>
            <p:spPr>
              <a:xfrm flipH="1">
                <a:off x="3774554" y="3829690"/>
                <a:ext cx="134345" cy="1379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5300663" y="5772150"/>
              <a:ext cx="1652587" cy="653349"/>
              <a:chOff x="1947863" y="4202260"/>
              <a:chExt cx="1652587" cy="653349"/>
            </a:xfrm>
          </p:grpSpPr>
          <p:sp>
            <p:nvSpPr>
              <p:cNvPr id="8" name="文本框 7"/>
              <p:cNvSpPr txBox="1"/>
              <p:nvPr/>
            </p:nvSpPr>
            <p:spPr>
              <a:xfrm>
                <a:off x="2214562" y="4486277"/>
                <a:ext cx="1385888" cy="369332"/>
              </a:xfrm>
              <a:prstGeom prst="rect">
                <a:avLst/>
              </a:prstGeom>
              <a:noFill/>
            </p:spPr>
            <p:txBody>
              <a:bodyPr wrap="square" rtlCol="0">
                <a:spAutoFit/>
              </a:bodyPr>
              <a:lstStyle/>
              <a:p>
                <a:r>
                  <a:rPr lang="zh-CN" altLang="en-US" dirty="0">
                    <a:solidFill>
                      <a:srgbClr val="0070C0"/>
                    </a:solidFill>
                  </a:rPr>
                  <a:t>松散源路由</a:t>
                </a:r>
                <a:endParaRPr lang="zh-CN" altLang="en-US" dirty="0">
                  <a:solidFill>
                    <a:srgbClr val="0070C0"/>
                  </a:solidFill>
                </a:endParaRPr>
              </a:p>
            </p:txBody>
          </p:sp>
          <p:cxnSp>
            <p:nvCxnSpPr>
              <p:cNvPr id="9" name="直接箭头连接符 8"/>
              <p:cNvCxnSpPr/>
              <p:nvPr/>
            </p:nvCxnSpPr>
            <p:spPr>
              <a:xfrm flipH="1" flipV="1">
                <a:off x="1947863" y="4202260"/>
                <a:ext cx="441721" cy="30771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2" name="文本框 11"/>
          <p:cNvSpPr txBox="1"/>
          <p:nvPr/>
        </p:nvSpPr>
        <p:spPr>
          <a:xfrm>
            <a:off x="191309" y="2535090"/>
            <a:ext cx="5937498" cy="4093428"/>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altLang="zh-CN" sz="2000" dirty="0"/>
              <a:t>X</a:t>
            </a:r>
            <a:r>
              <a:rPr lang="en-US" altLang="zh-CN" sz="2000" dirty="0">
                <a:sym typeface="Wingdings" panose="05000000000000000000" pitchFamily="2" charset="2"/>
              </a:rPr>
              <a:t>Y</a:t>
            </a:r>
            <a:r>
              <a:rPr lang="zh-CN" altLang="en-US" sz="2000" dirty="0">
                <a:sym typeface="Wingdings" panose="05000000000000000000" pitchFamily="2" charset="2"/>
              </a:rPr>
              <a:t>，松散</a:t>
            </a:r>
            <a:r>
              <a:rPr lang="zh-CN" altLang="en-US" sz="2000" dirty="0"/>
              <a:t>源路由为</a:t>
            </a:r>
            <a:r>
              <a:rPr lang="en-US" altLang="zh-CN" sz="2000" dirty="0"/>
              <a:t>AEY </a:t>
            </a:r>
            <a:r>
              <a:rPr lang="zh-CN" altLang="en-US" sz="2000" dirty="0"/>
              <a:t>，</a:t>
            </a:r>
            <a:r>
              <a:rPr lang="en-US" altLang="zh-CN" sz="2000" dirty="0"/>
              <a:t>X</a:t>
            </a:r>
            <a:r>
              <a:rPr lang="zh-CN" altLang="en-US" sz="2000" dirty="0"/>
              <a:t>查找路由</a:t>
            </a:r>
            <a:r>
              <a:rPr lang="en-US" altLang="zh-CN" sz="2000" dirty="0"/>
              <a:t>(</a:t>
            </a:r>
            <a:r>
              <a:rPr lang="zh-CN" altLang="en-US" sz="2000" dirty="0"/>
              <a:t>转发</a:t>
            </a:r>
            <a:r>
              <a:rPr lang="en-US" altLang="zh-CN" sz="2000" dirty="0"/>
              <a:t>)</a:t>
            </a:r>
            <a:r>
              <a:rPr lang="zh-CN" altLang="en-US" sz="2000" dirty="0"/>
              <a:t>表以匹配</a:t>
            </a:r>
            <a:r>
              <a:rPr lang="en-US" altLang="zh-CN" sz="2000" dirty="0"/>
              <a:t>A</a:t>
            </a:r>
            <a:r>
              <a:rPr lang="zh-CN" altLang="en-US" sz="2000" dirty="0"/>
              <a:t>，</a:t>
            </a:r>
            <a:r>
              <a:rPr lang="en-US" altLang="zh-CN" sz="2000" dirty="0"/>
              <a:t>A</a:t>
            </a:r>
            <a:r>
              <a:rPr lang="zh-CN" altLang="en-US" sz="2000" dirty="0"/>
              <a:t>为下一跳</a:t>
            </a:r>
            <a:endParaRPr lang="en-US" altLang="zh-CN" sz="2000" dirty="0"/>
          </a:p>
          <a:p>
            <a:pPr marL="285750" indent="-285750">
              <a:buFont typeface="Arial" panose="020B0604020202020204" pitchFamily="34" charset="0"/>
              <a:buChar char="•"/>
            </a:pPr>
            <a:r>
              <a:rPr lang="en-US" altLang="zh-CN" sz="2000" dirty="0"/>
              <a:t>A</a:t>
            </a:r>
            <a:r>
              <a:rPr lang="zh-CN" altLang="en-US" sz="2000" dirty="0"/>
              <a:t>收到后</a:t>
            </a:r>
            <a:endParaRPr lang="en-US" altLang="zh-CN" sz="2000" dirty="0"/>
          </a:p>
          <a:p>
            <a:pPr marL="742950" lvl="1" indent="-285750">
              <a:buFont typeface="Arial" panose="020B0604020202020204" pitchFamily="34" charset="0"/>
              <a:buChar char="•"/>
            </a:pPr>
            <a:r>
              <a:rPr lang="zh-CN" altLang="en-US" sz="2000" b="1" dirty="0">
                <a:solidFill>
                  <a:schemeClr val="accent6"/>
                </a:solidFill>
              </a:rPr>
              <a:t>已经到达源路由的当前节点，将指针指向下一个节点</a:t>
            </a:r>
            <a:r>
              <a:rPr lang="en-US" altLang="zh-CN" sz="2000" b="1" dirty="0">
                <a:solidFill>
                  <a:schemeClr val="accent6"/>
                </a:solidFill>
              </a:rPr>
              <a:t>E</a:t>
            </a:r>
            <a:r>
              <a:rPr lang="zh-CN" altLang="en-US" sz="2000" dirty="0"/>
              <a:t>，</a:t>
            </a:r>
            <a:endParaRPr lang="en-US" altLang="zh-CN" sz="2000" dirty="0"/>
          </a:p>
          <a:p>
            <a:pPr marL="742950" lvl="1" indent="-285750">
              <a:buFont typeface="Arial" panose="020B0604020202020204" pitchFamily="34" charset="0"/>
              <a:buChar char="•"/>
            </a:pPr>
            <a:r>
              <a:rPr lang="zh-CN" altLang="en-US" sz="2000" dirty="0"/>
              <a:t>查找路由</a:t>
            </a:r>
            <a:r>
              <a:rPr lang="en-US" altLang="zh-CN" sz="2000" dirty="0"/>
              <a:t>(</a:t>
            </a:r>
            <a:r>
              <a:rPr lang="zh-CN" altLang="en-US" sz="2000" dirty="0"/>
              <a:t>转发</a:t>
            </a:r>
            <a:r>
              <a:rPr lang="en-US" altLang="zh-CN" sz="2000" dirty="0"/>
              <a:t>)</a:t>
            </a:r>
            <a:r>
              <a:rPr lang="zh-CN" altLang="en-US" sz="2000" dirty="0"/>
              <a:t>表以匹配</a:t>
            </a:r>
            <a:r>
              <a:rPr lang="en-US" altLang="zh-CN" sz="2000" dirty="0"/>
              <a:t>E</a:t>
            </a:r>
            <a:r>
              <a:rPr lang="zh-CN" altLang="en-US" sz="2000" dirty="0"/>
              <a:t>，下一跳为</a:t>
            </a:r>
            <a:r>
              <a:rPr lang="en-US" altLang="zh-CN" sz="2000" dirty="0"/>
              <a:t>D</a:t>
            </a:r>
            <a:endParaRPr lang="en-US" altLang="zh-CN" sz="2000" dirty="0"/>
          </a:p>
          <a:p>
            <a:pPr marL="285750" indent="-285750">
              <a:buFont typeface="Arial" panose="020B0604020202020204" pitchFamily="34" charset="0"/>
              <a:buChar char="•"/>
            </a:pPr>
            <a:r>
              <a:rPr lang="en-US" altLang="zh-CN" sz="2000" dirty="0"/>
              <a:t>D</a:t>
            </a:r>
            <a:r>
              <a:rPr lang="zh-CN" altLang="en-US" sz="2000" dirty="0"/>
              <a:t>收到后：</a:t>
            </a:r>
            <a:endParaRPr lang="en-US" altLang="zh-CN" sz="2000" dirty="0"/>
          </a:p>
          <a:p>
            <a:pPr marL="742950" lvl="1" indent="-285750">
              <a:buFont typeface="Arial" panose="020B0604020202020204" pitchFamily="34" charset="0"/>
              <a:buChar char="•"/>
            </a:pPr>
            <a:r>
              <a:rPr lang="zh-CN" altLang="en-US" sz="2000" dirty="0"/>
              <a:t>当前指针指向的不是</a:t>
            </a:r>
            <a:r>
              <a:rPr lang="en-US" altLang="zh-CN" sz="2000" dirty="0"/>
              <a:t>D</a:t>
            </a:r>
            <a:r>
              <a:rPr lang="zh-CN" altLang="en-US" sz="2000" dirty="0"/>
              <a:t>，查找转发表匹配</a:t>
            </a:r>
            <a:r>
              <a:rPr lang="en-US" altLang="zh-CN" sz="2000" dirty="0"/>
              <a:t>E</a:t>
            </a:r>
            <a:r>
              <a:rPr lang="zh-CN" altLang="en-US" sz="2000" dirty="0"/>
              <a:t>，下一跳为</a:t>
            </a:r>
            <a:r>
              <a:rPr lang="en-US" altLang="zh-CN" sz="2000" dirty="0"/>
              <a:t>E</a:t>
            </a:r>
            <a:endParaRPr lang="en-US" altLang="zh-CN" sz="2000" dirty="0"/>
          </a:p>
          <a:p>
            <a:pPr marL="285750" indent="-285750">
              <a:buFont typeface="Arial" panose="020B0604020202020204" pitchFamily="34" charset="0"/>
              <a:buChar char="•"/>
            </a:pPr>
            <a:r>
              <a:rPr lang="en-US" altLang="zh-CN" sz="2000" dirty="0"/>
              <a:t>E</a:t>
            </a:r>
            <a:r>
              <a:rPr lang="zh-CN" altLang="en-US" sz="2000" dirty="0"/>
              <a:t>收到后：</a:t>
            </a:r>
            <a:endParaRPr lang="en-US" altLang="zh-CN" sz="2000" dirty="0"/>
          </a:p>
          <a:p>
            <a:pPr marL="742950" lvl="1" indent="-285750">
              <a:buFont typeface="Arial" panose="020B0604020202020204" pitchFamily="34" charset="0"/>
              <a:buChar char="•"/>
            </a:pPr>
            <a:r>
              <a:rPr lang="zh-CN" altLang="en-US" sz="2000" b="1" dirty="0">
                <a:solidFill>
                  <a:schemeClr val="accent6"/>
                </a:solidFill>
              </a:rPr>
              <a:t>已经到达源路由的当前节点，指针指向下一个节点</a:t>
            </a:r>
            <a:r>
              <a:rPr lang="en-US" altLang="zh-CN" sz="2000" b="1" dirty="0">
                <a:solidFill>
                  <a:schemeClr val="accent6"/>
                </a:solidFill>
              </a:rPr>
              <a:t>Y</a:t>
            </a:r>
            <a:r>
              <a:rPr lang="zh-CN" altLang="en-US" sz="2000" dirty="0"/>
              <a:t>，查找转发表匹配</a:t>
            </a:r>
            <a:r>
              <a:rPr lang="en-US" altLang="zh-CN" sz="2000" dirty="0"/>
              <a:t>Y</a:t>
            </a:r>
            <a:r>
              <a:rPr lang="zh-CN" altLang="en-US" sz="2000" dirty="0"/>
              <a:t>，下一跳为</a:t>
            </a:r>
            <a:r>
              <a:rPr lang="en-US" altLang="zh-CN" sz="2000" dirty="0"/>
              <a:t>Y</a:t>
            </a:r>
            <a:endParaRPr lang="en-US" altLang="zh-CN" sz="2000" dirty="0"/>
          </a:p>
          <a:p>
            <a:pPr marL="285750" indent="-285750">
              <a:buFont typeface="Arial" panose="020B0604020202020204" pitchFamily="34" charset="0"/>
              <a:buChar char="•"/>
            </a:pPr>
            <a:r>
              <a:rPr lang="en-US" altLang="zh-CN" sz="2000" dirty="0"/>
              <a:t>Y</a:t>
            </a:r>
            <a:r>
              <a:rPr lang="zh-CN" altLang="en-US" sz="2000" dirty="0"/>
              <a:t>收到，到达目的地</a:t>
            </a:r>
            <a:endParaRPr lang="zh-CN" altLang="en-US" sz="2000" dirty="0"/>
          </a:p>
        </p:txBody>
      </p:sp>
      <p:grpSp>
        <p:nvGrpSpPr>
          <p:cNvPr id="13" name="组合 12"/>
          <p:cNvGrpSpPr/>
          <p:nvPr/>
        </p:nvGrpSpPr>
        <p:grpSpPr>
          <a:xfrm>
            <a:off x="9153715" y="2417109"/>
            <a:ext cx="2578908" cy="686521"/>
            <a:chOff x="1176607" y="4118296"/>
            <a:chExt cx="2578908" cy="686521"/>
          </a:xfrm>
        </p:grpSpPr>
        <p:sp>
          <p:nvSpPr>
            <p:cNvPr id="14" name="箭头: 下 13"/>
            <p:cNvSpPr/>
            <p:nvPr/>
          </p:nvSpPr>
          <p:spPr>
            <a:xfrm>
              <a:off x="1527467" y="4118296"/>
              <a:ext cx="65783" cy="300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176607" y="4435485"/>
              <a:ext cx="2578908" cy="369332"/>
              <a:chOff x="1994140" y="5689600"/>
              <a:chExt cx="2578908" cy="369332"/>
            </a:xfrm>
          </p:grpSpPr>
          <p:sp>
            <p:nvSpPr>
              <p:cNvPr id="16" name="文本框 15"/>
              <p:cNvSpPr txBox="1"/>
              <p:nvPr/>
            </p:nvSpPr>
            <p:spPr>
              <a:xfrm>
                <a:off x="1994140" y="5689600"/>
                <a:ext cx="863600" cy="369332"/>
              </a:xfrm>
              <a:prstGeom prst="rect">
                <a:avLst/>
              </a:prstGeom>
              <a:noFill/>
              <a:ln>
                <a:solidFill>
                  <a:schemeClr val="tx1"/>
                </a:solidFill>
              </a:ln>
            </p:spPr>
            <p:txBody>
              <a:bodyPr wrap="square" rtlCol="0">
                <a:spAutoFit/>
              </a:bodyPr>
              <a:lstStyle/>
              <a:p>
                <a:pPr algn="ctr"/>
                <a:r>
                  <a:rPr lang="en-US" altLang="zh-CN" dirty="0"/>
                  <a:t>A</a:t>
                </a:r>
                <a:endParaRPr lang="zh-CN" altLang="en-US" dirty="0"/>
              </a:p>
            </p:txBody>
          </p:sp>
          <p:sp>
            <p:nvSpPr>
              <p:cNvPr id="17" name="文本框 16"/>
              <p:cNvSpPr txBox="1"/>
              <p:nvPr/>
            </p:nvSpPr>
            <p:spPr>
              <a:xfrm>
                <a:off x="2862948" y="5689600"/>
                <a:ext cx="855050" cy="369332"/>
              </a:xfrm>
              <a:prstGeom prst="rect">
                <a:avLst/>
              </a:prstGeom>
              <a:noFill/>
              <a:ln>
                <a:solidFill>
                  <a:schemeClr val="tx1"/>
                </a:solidFill>
              </a:ln>
            </p:spPr>
            <p:txBody>
              <a:bodyPr wrap="square" rtlCol="0">
                <a:spAutoFit/>
              </a:bodyPr>
              <a:lstStyle/>
              <a:p>
                <a:pPr algn="ctr"/>
                <a:r>
                  <a:rPr lang="en-US" altLang="zh-CN" dirty="0"/>
                  <a:t>E</a:t>
                </a:r>
                <a:endParaRPr lang="zh-CN" altLang="en-US" dirty="0"/>
              </a:p>
            </p:txBody>
          </p:sp>
          <p:sp>
            <p:nvSpPr>
              <p:cNvPr id="18" name="文本框 17"/>
              <p:cNvSpPr txBox="1"/>
              <p:nvPr/>
            </p:nvSpPr>
            <p:spPr>
              <a:xfrm>
                <a:off x="3717998" y="5689600"/>
                <a:ext cx="855050" cy="369332"/>
              </a:xfrm>
              <a:prstGeom prst="rect">
                <a:avLst/>
              </a:prstGeom>
              <a:noFill/>
              <a:ln>
                <a:solidFill>
                  <a:schemeClr val="tx1"/>
                </a:solidFill>
              </a:ln>
            </p:spPr>
            <p:txBody>
              <a:bodyPr wrap="square" rtlCol="0">
                <a:spAutoFit/>
              </a:bodyPr>
              <a:lstStyle/>
              <a:p>
                <a:pPr algn="ctr"/>
                <a:r>
                  <a:rPr lang="en-US" altLang="zh-CN" dirty="0"/>
                  <a:t>Y</a:t>
                </a:r>
                <a:endParaRPr lang="zh-CN" altLang="en-US" dirty="0"/>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sz="2400" b="1" dirty="0">
                <a:solidFill>
                  <a:srgbClr val="0070C0"/>
                </a:solidFill>
              </a:rPr>
              <a:t>网络层提供的服务：为高层提供节点到节点的传输，经过多跳传输最终到达目的地</a:t>
            </a:r>
            <a:endParaRPr lang="en-US" altLang="zh-CN" sz="2400" dirty="0"/>
          </a:p>
          <a:p>
            <a:pPr marL="0" indent="0">
              <a:lnSpc>
                <a:spcPct val="120000"/>
              </a:lnSpc>
              <a:buNone/>
            </a:pPr>
            <a:r>
              <a:rPr lang="en-US" altLang="zh-CN" sz="2400" dirty="0"/>
              <a:t>5.1 </a:t>
            </a:r>
            <a:r>
              <a:rPr lang="zh-CN" altLang="en-US" sz="2400" dirty="0"/>
              <a:t>交换和路由：</a:t>
            </a:r>
            <a:r>
              <a:rPr lang="en-US" altLang="zh-CN" sz="2400" dirty="0"/>
              <a:t>internet</a:t>
            </a:r>
            <a:r>
              <a:rPr lang="zh-CN" altLang="en-US" sz="2400" dirty="0"/>
              <a:t>的工作方式（虚电路和数据报）</a:t>
            </a:r>
            <a:endParaRPr lang="en-US" altLang="zh-CN" sz="2400" dirty="0"/>
          </a:p>
          <a:p>
            <a:pPr marL="0" indent="0">
              <a:lnSpc>
                <a:spcPct val="120000"/>
              </a:lnSpc>
              <a:buNone/>
            </a:pPr>
            <a:r>
              <a:rPr lang="en-US" altLang="zh-CN" sz="2400" dirty="0"/>
              <a:t>5.1</a:t>
            </a:r>
            <a:r>
              <a:rPr lang="zh-CN" altLang="en-US" sz="2400" dirty="0"/>
              <a:t>交换和路由：路由方式</a:t>
            </a:r>
            <a:endParaRPr lang="en-US" altLang="zh-CN" sz="2400" dirty="0"/>
          </a:p>
          <a:p>
            <a:pPr lvl="1">
              <a:lnSpc>
                <a:spcPct val="120000"/>
              </a:lnSpc>
            </a:pPr>
            <a:r>
              <a:rPr lang="zh-CN" altLang="en-US" sz="2000" dirty="0"/>
              <a:t>源路由和逐跳路由</a:t>
            </a:r>
            <a:endParaRPr lang="en-US" altLang="zh-CN" sz="2000" dirty="0"/>
          </a:p>
          <a:p>
            <a:pPr lvl="1">
              <a:lnSpc>
                <a:spcPct val="120000"/>
              </a:lnSpc>
            </a:pPr>
            <a:r>
              <a:rPr lang="zh-CN" altLang="en-US" sz="2000" strike="sngStrike" dirty="0"/>
              <a:t>扩散法</a:t>
            </a:r>
            <a:endParaRPr lang="en-US" altLang="zh-CN" sz="2000" strike="sngStrike" dirty="0"/>
          </a:p>
          <a:p>
            <a:pPr lvl="1">
              <a:lnSpc>
                <a:spcPct val="120000"/>
              </a:lnSpc>
            </a:pPr>
            <a:r>
              <a:rPr lang="zh-CN" altLang="en-US" sz="2000" strike="sngStrike" dirty="0"/>
              <a:t>逆向学习法</a:t>
            </a:r>
            <a:endParaRPr lang="en-US" altLang="zh-CN" sz="2000" strike="sngStrike" dirty="0"/>
          </a:p>
          <a:p>
            <a:pPr marL="0" indent="0">
              <a:buNone/>
            </a:pPr>
            <a:r>
              <a:rPr lang="en-US" altLang="zh-CN" sz="2400" strike="sngStrike" dirty="0"/>
              <a:t>5.2 </a:t>
            </a:r>
            <a:r>
              <a:rPr lang="zh-CN" altLang="en-US" sz="2400" strike="sngStrike" dirty="0"/>
              <a:t>网桥</a:t>
            </a:r>
            <a:endParaRPr lang="en-US" altLang="zh-CN" sz="2400" strike="sngStrike" dirty="0"/>
          </a:p>
          <a:p>
            <a:pPr marL="0" indent="0">
              <a:buNone/>
            </a:pPr>
            <a:r>
              <a:rPr lang="en-US" altLang="zh-CN" sz="2400" b="1" dirty="0">
                <a:solidFill>
                  <a:srgbClr val="FF0000"/>
                </a:solidFill>
              </a:rPr>
              <a:t>5.3 Internet</a:t>
            </a:r>
            <a:r>
              <a:rPr lang="zh-CN" altLang="en-US" sz="2400" b="1" dirty="0">
                <a:solidFill>
                  <a:srgbClr val="FF0000"/>
                </a:solidFill>
              </a:rPr>
              <a:t>网络层</a:t>
            </a:r>
            <a:endParaRPr lang="zh-CN" altLang="en-US" sz="2400" b="1" dirty="0">
              <a:solidFill>
                <a:srgbClr val="FF0000"/>
              </a:solidFill>
            </a:endParaRPr>
          </a:p>
        </p:txBody>
      </p:sp>
      <p:sp>
        <p:nvSpPr>
          <p:cNvPr id="5" name="Rectangle 1"/>
          <p:cNvSpPr>
            <a:spLocks noChangeArrowheads="1"/>
          </p:cNvSpPr>
          <p:nvPr/>
        </p:nvSpPr>
        <p:spPr bwMode="auto">
          <a:xfrm>
            <a:off x="4123267" y="2157698"/>
            <a:ext cx="2836333" cy="446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IP协议</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ARP</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ICMP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DHCP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NAT</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IP隧道</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zh-CN" sz="2400" dirty="0">
                <a:solidFill>
                  <a:srgbClr val="333333"/>
                </a:solidFill>
                <a:latin typeface="Open Sans" panose="020B0606030504020204" pitchFamily="34" charset="0"/>
                <a:cs typeface="Open Sans" panose="020B0606030504020204" pitchFamily="34" charset="0"/>
              </a:rPr>
              <a:t>IP</a:t>
            </a:r>
            <a:r>
              <a:rPr lang="zh-CN" altLang="en-US" sz="2400" dirty="0">
                <a:solidFill>
                  <a:srgbClr val="333333"/>
                </a:solidFill>
                <a:latin typeface="Open Sans" panose="020B0606030504020204" pitchFamily="34" charset="0"/>
                <a:cs typeface="Open Sans" panose="020B0606030504020204" pitchFamily="34" charset="0"/>
              </a:rPr>
              <a:t>组播</a:t>
            </a:r>
            <a:endParaRPr lang="en-US"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IPv6</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左大括号 5"/>
          <p:cNvSpPr/>
          <p:nvPr/>
        </p:nvSpPr>
        <p:spPr>
          <a:xfrm>
            <a:off x="3361267" y="2582333"/>
            <a:ext cx="465666" cy="380731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网络层</a:t>
            </a:r>
            <a:r>
              <a:rPr lang="en-US" altLang="zh-CN" dirty="0"/>
              <a:t>: Internet</a:t>
            </a:r>
            <a:r>
              <a:rPr lang="zh-CN" altLang="en-US" dirty="0"/>
              <a:t>设计原则</a:t>
            </a:r>
            <a:endParaRPr lang="zh-CN" altLang="en-US" dirty="0"/>
          </a:p>
        </p:txBody>
      </p:sp>
      <p:sp>
        <p:nvSpPr>
          <p:cNvPr id="3" name="内容占位符 2"/>
          <p:cNvSpPr>
            <a:spLocks noGrp="1"/>
          </p:cNvSpPr>
          <p:nvPr>
            <p:ph idx="1"/>
          </p:nvPr>
        </p:nvSpPr>
        <p:spPr/>
        <p:txBody>
          <a:bodyPr>
            <a:noAutofit/>
          </a:bodyPr>
          <a:lstStyle/>
          <a:p>
            <a:pPr marL="0" indent="0">
              <a:lnSpc>
                <a:spcPct val="92000"/>
              </a:lnSpc>
              <a:buNone/>
            </a:pPr>
            <a:r>
              <a:rPr lang="zh-CN" altLang="en-US" dirty="0"/>
              <a:t>目标</a:t>
            </a:r>
            <a:r>
              <a:rPr lang="en-US" altLang="zh-CN" dirty="0"/>
              <a:t>1</a:t>
            </a:r>
            <a:r>
              <a:rPr lang="zh-CN" altLang="en-US" dirty="0"/>
              <a:t>：连接各种类型的异构网络</a:t>
            </a:r>
            <a:endParaRPr lang="en-US" altLang="zh-CN" dirty="0"/>
          </a:p>
          <a:p>
            <a:pPr marL="0" indent="0">
              <a:lnSpc>
                <a:spcPct val="92000"/>
              </a:lnSpc>
              <a:buNone/>
            </a:pPr>
            <a:r>
              <a:rPr lang="zh-CN" altLang="en-US" dirty="0"/>
              <a:t>目标</a:t>
            </a:r>
            <a:r>
              <a:rPr lang="en-US" altLang="zh-CN" dirty="0"/>
              <a:t>2</a:t>
            </a:r>
            <a:r>
              <a:rPr lang="zh-CN" altLang="en-US" dirty="0"/>
              <a:t>：路由器和链路故障仍能通信</a:t>
            </a:r>
            <a:endParaRPr lang="en-US" altLang="zh-CN" dirty="0"/>
          </a:p>
          <a:p>
            <a:pPr marL="0" indent="0">
              <a:lnSpc>
                <a:spcPct val="92000"/>
              </a:lnSpc>
              <a:buNone/>
            </a:pPr>
            <a:r>
              <a:rPr lang="zh-CN" altLang="en-US" dirty="0"/>
              <a:t>目标</a:t>
            </a:r>
            <a:r>
              <a:rPr lang="en-US" altLang="zh-CN" dirty="0"/>
              <a:t>3</a:t>
            </a:r>
            <a:r>
              <a:rPr lang="zh-CN" altLang="en-US" dirty="0"/>
              <a:t>：有效利用网络的资源，支持各种类型的应用</a:t>
            </a:r>
            <a:endParaRPr lang="en-US" altLang="zh-CN" dirty="0"/>
          </a:p>
          <a:p>
            <a:pPr>
              <a:lnSpc>
                <a:spcPct val="92000"/>
              </a:lnSpc>
            </a:pPr>
            <a:r>
              <a:rPr lang="en-US" altLang="zh-CN" dirty="0"/>
              <a:t>(</a:t>
            </a:r>
            <a:r>
              <a:rPr lang="zh-CN" altLang="en-US" dirty="0"/>
              <a:t>目标</a:t>
            </a:r>
            <a:r>
              <a:rPr lang="en-US" altLang="zh-CN" dirty="0"/>
              <a:t>1)</a:t>
            </a:r>
            <a:r>
              <a:rPr lang="zh-CN" altLang="en-US" b="1" dirty="0">
                <a:solidFill>
                  <a:schemeClr val="accent6"/>
                </a:solidFill>
              </a:rPr>
              <a:t>沙漏模型，</a:t>
            </a:r>
            <a:r>
              <a:rPr lang="en-US" altLang="zh-CN" b="1" dirty="0">
                <a:solidFill>
                  <a:schemeClr val="accent6"/>
                </a:solidFill>
              </a:rPr>
              <a:t>IP</a:t>
            </a:r>
            <a:r>
              <a:rPr lang="zh-CN" altLang="en-US" b="1" dirty="0">
                <a:solidFill>
                  <a:schemeClr val="accent6"/>
                </a:solidFill>
              </a:rPr>
              <a:t>是核心</a:t>
            </a:r>
            <a:r>
              <a:rPr lang="zh-CN" altLang="en-US" dirty="0"/>
              <a:t>，要求下层物理网络提供基本数据递交功能、</a:t>
            </a:r>
            <a:r>
              <a:rPr lang="en-US" altLang="zh-CN" dirty="0"/>
              <a:t>MTU</a:t>
            </a:r>
            <a:r>
              <a:rPr lang="zh-CN" altLang="en-US" dirty="0"/>
              <a:t>至少</a:t>
            </a:r>
            <a:r>
              <a:rPr lang="en-US" altLang="zh-CN" dirty="0"/>
              <a:t>68</a:t>
            </a:r>
            <a:r>
              <a:rPr lang="zh-CN" altLang="en-US" dirty="0"/>
              <a:t>字节，一般不低于</a:t>
            </a:r>
            <a:r>
              <a:rPr lang="en-US" altLang="zh-CN" dirty="0"/>
              <a:t>576</a:t>
            </a:r>
            <a:r>
              <a:rPr lang="zh-CN" altLang="en-US" dirty="0"/>
              <a:t>字节</a:t>
            </a:r>
            <a:endParaRPr lang="en-US" altLang="zh-CN" dirty="0"/>
          </a:p>
          <a:p>
            <a:pPr lvl="1">
              <a:lnSpc>
                <a:spcPct val="92000"/>
              </a:lnSpc>
            </a:pPr>
            <a:r>
              <a:rPr lang="en-US" altLang="zh-CN" sz="2000" dirty="0"/>
              <a:t>IP</a:t>
            </a:r>
            <a:r>
              <a:rPr lang="zh-CN" altLang="en-US" sz="2000" dirty="0"/>
              <a:t>地址唯一标识</a:t>
            </a:r>
            <a:r>
              <a:rPr lang="en-US" altLang="zh-CN" sz="2000" dirty="0"/>
              <a:t>Internet</a:t>
            </a:r>
            <a:r>
              <a:rPr lang="zh-CN" altLang="en-US" sz="2000" dirty="0"/>
              <a:t>上某台主机</a:t>
            </a:r>
            <a:endParaRPr lang="en-US" altLang="zh-CN" sz="2000" dirty="0"/>
          </a:p>
          <a:p>
            <a:pPr>
              <a:lnSpc>
                <a:spcPct val="92000"/>
              </a:lnSpc>
            </a:pPr>
            <a:r>
              <a:rPr lang="en-US" altLang="zh-CN" dirty="0"/>
              <a:t>(</a:t>
            </a:r>
            <a:r>
              <a:rPr lang="zh-CN" altLang="en-US" dirty="0"/>
              <a:t>目标</a:t>
            </a:r>
            <a:r>
              <a:rPr lang="en-US" altLang="zh-CN" dirty="0"/>
              <a:t>1)</a:t>
            </a:r>
            <a:r>
              <a:rPr lang="zh-CN" altLang="en-US" b="1" dirty="0">
                <a:solidFill>
                  <a:schemeClr val="accent6"/>
                </a:solidFill>
              </a:rPr>
              <a:t>无连接方式，</a:t>
            </a:r>
            <a:r>
              <a:rPr lang="en-US" altLang="zh-CN" b="1" dirty="0">
                <a:solidFill>
                  <a:schemeClr val="accent6"/>
                </a:solidFill>
              </a:rPr>
              <a:t>IP</a:t>
            </a:r>
            <a:r>
              <a:rPr lang="zh-CN" altLang="en-US" b="1" dirty="0">
                <a:solidFill>
                  <a:schemeClr val="accent6"/>
                </a:solidFill>
              </a:rPr>
              <a:t>提供尽力递交（</a:t>
            </a:r>
            <a:r>
              <a:rPr lang="en-US" altLang="zh-CN" b="1" dirty="0">
                <a:solidFill>
                  <a:schemeClr val="accent6"/>
                </a:solidFill>
              </a:rPr>
              <a:t>best-effort</a:t>
            </a:r>
            <a:r>
              <a:rPr lang="zh-CN" altLang="en-US" b="1" dirty="0">
                <a:solidFill>
                  <a:schemeClr val="accent6"/>
                </a:solidFill>
              </a:rPr>
              <a:t>）的数据传输服务</a:t>
            </a:r>
            <a:r>
              <a:rPr lang="zh-CN" altLang="en-US" dirty="0"/>
              <a:t>：无带宽保证，分组可能丢失、失序、延迟，无拥塞指示</a:t>
            </a:r>
            <a:endParaRPr lang="en-US" altLang="zh-CN" dirty="0"/>
          </a:p>
          <a:p>
            <a:pPr>
              <a:lnSpc>
                <a:spcPct val="92000"/>
              </a:lnSpc>
            </a:pPr>
            <a:r>
              <a:rPr lang="en-US" altLang="zh-CN" dirty="0"/>
              <a:t>(</a:t>
            </a:r>
            <a:r>
              <a:rPr lang="zh-CN" altLang="en-US" dirty="0"/>
              <a:t>目标</a:t>
            </a:r>
            <a:r>
              <a:rPr lang="en-US" altLang="zh-CN" dirty="0"/>
              <a:t>2)</a:t>
            </a:r>
            <a:r>
              <a:rPr lang="zh-CN" altLang="en-US" dirty="0"/>
              <a:t>命运共享</a:t>
            </a:r>
            <a:r>
              <a:rPr lang="en-US" altLang="zh-CN" dirty="0"/>
              <a:t>(fate-sharing)</a:t>
            </a:r>
            <a:r>
              <a:rPr lang="zh-CN" altLang="en-US" dirty="0"/>
              <a:t>策略：</a:t>
            </a:r>
            <a:r>
              <a:rPr lang="zh-CN" altLang="en-US" dirty="0">
                <a:highlight>
                  <a:srgbClr val="FFFF00"/>
                </a:highlight>
              </a:rPr>
              <a:t>只要网络连通，端系统间的通信仍然可继续</a:t>
            </a:r>
            <a:endParaRPr lang="en-US" altLang="zh-CN" dirty="0"/>
          </a:p>
          <a:p>
            <a:pPr lvl="1">
              <a:lnSpc>
                <a:spcPct val="92000"/>
              </a:lnSpc>
            </a:pPr>
            <a:r>
              <a:rPr lang="zh-CN" altLang="en-US" sz="2000" dirty="0"/>
              <a:t>无状态的路由设计：路由器不需要为端系统间的</a:t>
            </a:r>
            <a:r>
              <a:rPr lang="zh-CN" altLang="en-US" sz="2000" b="1" dirty="0">
                <a:solidFill>
                  <a:schemeClr val="accent6"/>
                </a:solidFill>
              </a:rPr>
              <a:t>分组流</a:t>
            </a:r>
            <a:r>
              <a:rPr lang="zh-CN" altLang="en-US" sz="2000" dirty="0"/>
              <a:t>维护状态信息</a:t>
            </a:r>
            <a:endParaRPr lang="en-US" altLang="zh-CN" sz="2000" dirty="0"/>
          </a:p>
          <a:p>
            <a:pPr lvl="1">
              <a:lnSpc>
                <a:spcPct val="92000"/>
              </a:lnSpc>
            </a:pPr>
            <a:r>
              <a:rPr lang="zh-CN" altLang="en-US" sz="2000" dirty="0"/>
              <a:t>软状态机制：路由表的维护通过</a:t>
            </a:r>
            <a:r>
              <a:rPr lang="zh-CN" altLang="en-US" sz="2000" b="1" dirty="0">
                <a:solidFill>
                  <a:schemeClr val="accent6"/>
                </a:solidFill>
              </a:rPr>
              <a:t>定期地刷新</a:t>
            </a:r>
            <a:r>
              <a:rPr lang="zh-CN" altLang="en-US" sz="2000" dirty="0"/>
              <a:t>（路由信息交换）来完成，</a:t>
            </a:r>
            <a:r>
              <a:rPr lang="zh-CN" altLang="en-US" sz="2000" b="1" dirty="0">
                <a:solidFill>
                  <a:schemeClr val="accent6"/>
                </a:solidFill>
              </a:rPr>
              <a:t>超时</a:t>
            </a:r>
            <a:r>
              <a:rPr lang="zh-CN" altLang="en-US" sz="2000" dirty="0"/>
              <a:t>时状态被移走</a:t>
            </a:r>
            <a:endParaRPr lang="en-US" altLang="zh-CN" sz="2000" dirty="0"/>
          </a:p>
          <a:p>
            <a:pPr lvl="1">
              <a:lnSpc>
                <a:spcPct val="92000"/>
              </a:lnSpc>
            </a:pPr>
            <a:r>
              <a:rPr lang="zh-CN" altLang="en-US" sz="2000" dirty="0"/>
              <a:t>端到端的设计原则（</a:t>
            </a:r>
            <a:r>
              <a:rPr lang="en-US" altLang="zh-CN" sz="2000" dirty="0"/>
              <a:t>end-to-end argument)</a:t>
            </a:r>
            <a:r>
              <a:rPr lang="zh-CN" altLang="en-US" sz="2000" dirty="0"/>
              <a:t>：</a:t>
            </a:r>
            <a:endParaRPr lang="en-US" altLang="zh-CN" sz="2000" dirty="0"/>
          </a:p>
          <a:p>
            <a:pPr lvl="2">
              <a:lnSpc>
                <a:spcPct val="92000"/>
              </a:lnSpc>
            </a:pPr>
            <a:r>
              <a:rPr lang="zh-CN" altLang="en-US" dirty="0"/>
              <a:t>逐跳的差错控制和流量控制仍然会由于中间节点的问题需要在端系统实现这些复杂的功能</a:t>
            </a:r>
            <a:endParaRPr lang="en-US" altLang="zh-CN" dirty="0"/>
          </a:p>
          <a:p>
            <a:pPr lvl="2">
              <a:lnSpc>
                <a:spcPct val="92000"/>
              </a:lnSpc>
            </a:pPr>
            <a:r>
              <a:rPr lang="zh-CN" altLang="en-US" dirty="0"/>
              <a:t>在某跳中实现复杂的功能仅仅优化性能，而不是保证正确性</a:t>
            </a:r>
            <a:endParaRPr lang="en-US" altLang="zh-CN" dirty="0"/>
          </a:p>
          <a:p>
            <a:pPr>
              <a:lnSpc>
                <a:spcPct val="92000"/>
              </a:lnSpc>
            </a:pPr>
            <a:r>
              <a:rPr lang="en-US" altLang="zh-CN" dirty="0"/>
              <a:t>(</a:t>
            </a:r>
            <a:r>
              <a:rPr lang="zh-CN" altLang="en-US" dirty="0"/>
              <a:t>目标</a:t>
            </a:r>
            <a:r>
              <a:rPr lang="en-US" altLang="zh-CN" dirty="0"/>
              <a:t>3)</a:t>
            </a:r>
            <a:r>
              <a:rPr lang="zh-CN" altLang="en-US" dirty="0"/>
              <a:t> 端系统提供面向连接的可靠、按序递交的</a:t>
            </a:r>
            <a:r>
              <a:rPr lang="en-US" altLang="zh-CN" b="1" dirty="0">
                <a:solidFill>
                  <a:schemeClr val="accent6"/>
                </a:solidFill>
              </a:rPr>
              <a:t>TCP</a:t>
            </a:r>
            <a:r>
              <a:rPr lang="zh-CN" altLang="en-US" b="1" dirty="0">
                <a:solidFill>
                  <a:schemeClr val="accent6"/>
                </a:solidFill>
              </a:rPr>
              <a:t>服务</a:t>
            </a:r>
            <a:r>
              <a:rPr lang="zh-CN" altLang="en-US" dirty="0"/>
              <a:t>和无连接方式的不可靠</a:t>
            </a:r>
            <a:r>
              <a:rPr lang="en-US" altLang="zh-CN" b="1" dirty="0">
                <a:solidFill>
                  <a:schemeClr val="accent6"/>
                </a:solidFill>
              </a:rPr>
              <a:t>UDP</a:t>
            </a:r>
            <a:r>
              <a:rPr lang="zh-CN" altLang="en-US" b="1" dirty="0">
                <a:solidFill>
                  <a:schemeClr val="accent6"/>
                </a:solidFill>
              </a:rPr>
              <a:t>服务</a:t>
            </a:r>
            <a:endParaRPr lang="en-US" altLang="zh-CN" b="1" dirty="0">
              <a:solidFill>
                <a:schemeClr val="accent6"/>
              </a:solidFill>
            </a:endParaRPr>
          </a:p>
          <a:p>
            <a:pPr>
              <a:lnSpc>
                <a:spcPct val="92000"/>
              </a:lnSpc>
            </a:pPr>
            <a:endParaRPr lang="zh-CN" altLang="en-US" dirty="0"/>
          </a:p>
        </p:txBody>
      </p:sp>
      <p:grpSp>
        <p:nvGrpSpPr>
          <p:cNvPr id="6" name="组合 5"/>
          <p:cNvGrpSpPr/>
          <p:nvPr/>
        </p:nvGrpSpPr>
        <p:grpSpPr>
          <a:xfrm>
            <a:off x="6328881" y="873303"/>
            <a:ext cx="2563449" cy="976045"/>
            <a:chOff x="6328881" y="873303"/>
            <a:chExt cx="2563449" cy="976045"/>
          </a:xfrm>
        </p:grpSpPr>
        <p:sp>
          <p:nvSpPr>
            <p:cNvPr id="4" name="矩形 3"/>
            <p:cNvSpPr/>
            <p:nvPr/>
          </p:nvSpPr>
          <p:spPr>
            <a:xfrm>
              <a:off x="6816954" y="1176659"/>
              <a:ext cx="2075376" cy="400110"/>
            </a:xfrm>
            <a:prstGeom prst="rect">
              <a:avLst/>
            </a:prstGeom>
          </p:spPr>
          <p:txBody>
            <a:bodyPr wrap="none">
              <a:spAutoFit/>
            </a:bodyPr>
            <a:lstStyle/>
            <a:p>
              <a:r>
                <a:rPr lang="en-US" altLang="zh-CN" sz="2000" b="1" dirty="0">
                  <a:solidFill>
                    <a:schemeClr val="accent6"/>
                  </a:solidFill>
                </a:rPr>
                <a:t>Internet</a:t>
              </a:r>
              <a:r>
                <a:rPr lang="zh-CN" altLang="en-US" sz="2000" b="1" dirty="0">
                  <a:solidFill>
                    <a:schemeClr val="accent6"/>
                  </a:solidFill>
                </a:rPr>
                <a:t>设计原则</a:t>
              </a:r>
              <a:endParaRPr lang="en-US" altLang="zh-CN" sz="2000" b="1" dirty="0">
                <a:solidFill>
                  <a:schemeClr val="accent6"/>
                </a:solidFill>
              </a:endParaRPr>
            </a:p>
          </p:txBody>
        </p:sp>
        <p:sp>
          <p:nvSpPr>
            <p:cNvPr id="5" name="右大括号 4"/>
            <p:cNvSpPr/>
            <p:nvPr/>
          </p:nvSpPr>
          <p:spPr>
            <a:xfrm>
              <a:off x="6328881" y="873303"/>
              <a:ext cx="380144" cy="9760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 name="矩形 6"/>
          <p:cNvSpPr/>
          <p:nvPr/>
        </p:nvSpPr>
        <p:spPr>
          <a:xfrm>
            <a:off x="1509094" y="6156330"/>
            <a:ext cx="9639573" cy="707886"/>
          </a:xfrm>
          <a:prstGeom prst="rect">
            <a:avLst/>
          </a:prstGeom>
          <a:solidFill>
            <a:schemeClr val="tx2">
              <a:lumMod val="75000"/>
            </a:schemeClr>
          </a:solidFill>
        </p:spPr>
        <p:txBody>
          <a:bodyPr wrap="square">
            <a:spAutoFit/>
          </a:bodyPr>
          <a:lstStyle/>
          <a:p>
            <a:r>
              <a:rPr lang="en-US" altLang="zh-CN" sz="2000" dirty="0">
                <a:solidFill>
                  <a:schemeClr val="bg1"/>
                </a:solidFill>
              </a:rPr>
              <a:t>Internet</a:t>
            </a:r>
            <a:r>
              <a:rPr lang="zh-CN" altLang="zh-CN" sz="2000" dirty="0">
                <a:solidFill>
                  <a:schemeClr val="bg1"/>
                </a:solidFill>
              </a:rPr>
              <a:t>可用于连接各种异构网络，遵循命运共享、软状态和端到端的设计原则，采取松散、分布式、无状态的网络架构</a:t>
            </a:r>
            <a:r>
              <a:rPr lang="zh-CN" altLang="en-US" sz="2000" dirty="0">
                <a:solidFill>
                  <a:schemeClr val="bg1"/>
                </a:solidFill>
              </a:rPr>
              <a:t>，提供无连接方式的尽力递交的数据传输服务</a:t>
            </a:r>
            <a:endParaRPr lang="en-US" altLang="zh-CN" sz="20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网络层：转发和路由</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数据平面：如何</a:t>
            </a:r>
            <a:r>
              <a:rPr lang="zh-CN" altLang="en-US" b="1" dirty="0">
                <a:solidFill>
                  <a:srgbClr val="FF0000"/>
                </a:solidFill>
              </a:rPr>
              <a:t>转发</a:t>
            </a:r>
            <a:r>
              <a:rPr lang="zh-CN" altLang="en-US" dirty="0"/>
              <a:t>分组，尽可能快转发，</a:t>
            </a:r>
            <a:r>
              <a:rPr lang="zh-CN" altLang="en-US" b="1" dirty="0">
                <a:solidFill>
                  <a:schemeClr val="accent6"/>
                </a:solidFill>
              </a:rPr>
              <a:t>微秒或纳秒级的延迟</a:t>
            </a:r>
            <a:endParaRPr lang="en-US" altLang="zh-CN" b="1" dirty="0">
              <a:solidFill>
                <a:schemeClr val="accent6"/>
              </a:solidFill>
            </a:endParaRPr>
          </a:p>
          <a:p>
            <a:pPr lvl="1">
              <a:lnSpc>
                <a:spcPct val="100000"/>
              </a:lnSpc>
            </a:pPr>
            <a:r>
              <a:rPr lang="en-US" altLang="zh-CN" sz="2000" dirty="0"/>
              <a:t>IP</a:t>
            </a:r>
            <a:r>
              <a:rPr lang="zh-CN" altLang="en-US" sz="2000" dirty="0"/>
              <a:t>协议：给出了</a:t>
            </a:r>
            <a:r>
              <a:rPr lang="en-US" altLang="zh-CN" sz="2000" dirty="0"/>
              <a:t>IP</a:t>
            </a:r>
            <a:r>
              <a:rPr lang="zh-CN" altLang="en-US" sz="2000" dirty="0"/>
              <a:t>分组的格式，以及如何处理</a:t>
            </a:r>
            <a:r>
              <a:rPr lang="en-US" altLang="zh-CN" sz="2000" dirty="0"/>
              <a:t>IP</a:t>
            </a:r>
            <a:r>
              <a:rPr lang="zh-CN" altLang="en-US" sz="2000" dirty="0"/>
              <a:t>分组</a:t>
            </a:r>
            <a:endParaRPr lang="en-US" altLang="zh-CN" sz="2000" dirty="0"/>
          </a:p>
          <a:p>
            <a:pPr lvl="1">
              <a:lnSpc>
                <a:spcPct val="100000"/>
              </a:lnSpc>
            </a:pPr>
            <a:r>
              <a:rPr lang="en-US" altLang="zh-CN" sz="2000" dirty="0"/>
              <a:t>NAT</a:t>
            </a:r>
            <a:r>
              <a:rPr lang="zh-CN" altLang="en-US" sz="2000" dirty="0"/>
              <a:t>转换：内部网络中的主机的分组经过</a:t>
            </a:r>
            <a:r>
              <a:rPr lang="en-US" altLang="zh-CN" sz="2000" dirty="0"/>
              <a:t>NAT</a:t>
            </a:r>
            <a:r>
              <a:rPr lang="zh-CN" altLang="en-US" sz="2000" dirty="0"/>
              <a:t>设备如何出现在</a:t>
            </a:r>
            <a:r>
              <a:rPr lang="en-US" altLang="zh-CN" sz="2000" dirty="0"/>
              <a:t>Internet</a:t>
            </a:r>
            <a:r>
              <a:rPr lang="zh-CN" altLang="en-US" sz="2000" dirty="0"/>
              <a:t>上</a:t>
            </a:r>
            <a:endParaRPr lang="en-US" altLang="zh-CN" sz="2000" dirty="0"/>
          </a:p>
          <a:p>
            <a:pPr lvl="1">
              <a:lnSpc>
                <a:spcPct val="100000"/>
              </a:lnSpc>
            </a:pPr>
            <a:r>
              <a:rPr lang="en-US" altLang="zh-CN" sz="2000" dirty="0"/>
              <a:t>IPv6</a:t>
            </a:r>
            <a:r>
              <a:rPr lang="zh-CN" altLang="en-US" sz="2000" dirty="0"/>
              <a:t>协议：下一代的</a:t>
            </a:r>
            <a:r>
              <a:rPr lang="en-US" altLang="zh-CN" sz="2000" dirty="0"/>
              <a:t>IP</a:t>
            </a:r>
            <a:r>
              <a:rPr lang="zh-CN" altLang="en-US" sz="2000" dirty="0"/>
              <a:t>协议</a:t>
            </a:r>
            <a:endParaRPr lang="en-US" altLang="zh-CN" sz="2000" dirty="0"/>
          </a:p>
          <a:p>
            <a:pPr>
              <a:lnSpc>
                <a:spcPct val="100000"/>
              </a:lnSpc>
            </a:pPr>
            <a:r>
              <a:rPr lang="zh-CN" altLang="en-US" dirty="0"/>
              <a:t>控制平面：为数据平面的分组转发提供支持</a:t>
            </a:r>
            <a:endParaRPr lang="en-US" altLang="zh-CN" dirty="0"/>
          </a:p>
          <a:p>
            <a:pPr lvl="1">
              <a:lnSpc>
                <a:spcPct val="100000"/>
              </a:lnSpc>
            </a:pPr>
            <a:r>
              <a:rPr lang="zh-CN" altLang="en-US" sz="2000" b="1" dirty="0">
                <a:solidFill>
                  <a:srgbClr val="FF0000"/>
                </a:solidFill>
              </a:rPr>
              <a:t>路由</a:t>
            </a:r>
            <a:r>
              <a:rPr lang="zh-CN" altLang="en-US" sz="2000" dirty="0"/>
              <a:t>协议：</a:t>
            </a:r>
            <a:endParaRPr lang="en-US" altLang="zh-CN" sz="2000" dirty="0"/>
          </a:p>
          <a:p>
            <a:pPr lvl="2">
              <a:lnSpc>
                <a:spcPct val="100000"/>
              </a:lnSpc>
            </a:pPr>
            <a:r>
              <a:rPr lang="zh-CN" altLang="en-US" dirty="0"/>
              <a:t>如何为</a:t>
            </a:r>
            <a:r>
              <a:rPr lang="en-US" altLang="zh-CN" dirty="0"/>
              <a:t>IP</a:t>
            </a:r>
            <a:r>
              <a:rPr lang="zh-CN" altLang="en-US" dirty="0"/>
              <a:t>分组找到到目的端的路径，能够</a:t>
            </a:r>
            <a:r>
              <a:rPr lang="zh-CN" altLang="en-US" dirty="0">
                <a:highlight>
                  <a:srgbClr val="FFFF00"/>
                </a:highlight>
              </a:rPr>
              <a:t>处理网络的变化</a:t>
            </a:r>
            <a:r>
              <a:rPr lang="zh-CN" altLang="en-US" dirty="0"/>
              <a:t>，</a:t>
            </a:r>
            <a:r>
              <a:rPr lang="zh-CN" altLang="en-US" b="1" dirty="0">
                <a:solidFill>
                  <a:schemeClr val="accent6"/>
                </a:solidFill>
              </a:rPr>
              <a:t>毫秒甚至是秒级的延迟</a:t>
            </a:r>
            <a:r>
              <a:rPr lang="zh-CN" altLang="en-US" dirty="0"/>
              <a:t>都是可以接受的</a:t>
            </a:r>
            <a:endParaRPr lang="en-US" altLang="zh-CN" dirty="0"/>
          </a:p>
          <a:p>
            <a:pPr lvl="2">
              <a:lnSpc>
                <a:spcPct val="100000"/>
              </a:lnSpc>
            </a:pPr>
            <a:r>
              <a:rPr lang="zh-CN" altLang="en-US" dirty="0"/>
              <a:t>传统上，路由器之间交换路由信息，按照相应的路由算法</a:t>
            </a:r>
            <a:r>
              <a:rPr lang="zh-CN" altLang="en-US" dirty="0">
                <a:highlight>
                  <a:srgbClr val="FFFF00"/>
                </a:highlight>
              </a:rPr>
              <a:t>构造路由表</a:t>
            </a:r>
            <a:endParaRPr lang="en-US" altLang="zh-CN" dirty="0"/>
          </a:p>
          <a:p>
            <a:pPr lvl="2">
              <a:lnSpc>
                <a:spcPct val="100000"/>
              </a:lnSpc>
            </a:pPr>
            <a:r>
              <a:rPr lang="zh-CN" altLang="en-US" dirty="0"/>
              <a:t>软件定义网络</a:t>
            </a:r>
            <a:r>
              <a:rPr lang="en-US" altLang="zh-CN" dirty="0"/>
              <a:t>(Software-Defined Networking): </a:t>
            </a:r>
            <a:r>
              <a:rPr lang="zh-CN" altLang="en-US" dirty="0"/>
              <a:t>原来的各个路由器的控制平面功能都集中到一个控制器，由一个集中的控制器为每个路由器计算路由，并分发到路由器</a:t>
            </a:r>
            <a:endParaRPr lang="en-US" altLang="zh-CN" dirty="0"/>
          </a:p>
          <a:p>
            <a:pPr lvl="1">
              <a:lnSpc>
                <a:spcPct val="100000"/>
              </a:lnSpc>
            </a:pPr>
            <a:r>
              <a:rPr lang="en-US" altLang="zh-CN" sz="2000" dirty="0"/>
              <a:t>ARP</a:t>
            </a:r>
            <a:r>
              <a:rPr lang="zh-CN" altLang="en-US" sz="2000" dirty="0"/>
              <a:t>协议：在通过物理链路传输</a:t>
            </a:r>
            <a:r>
              <a:rPr lang="en-US" altLang="zh-CN" sz="2000" dirty="0"/>
              <a:t>IP</a:t>
            </a:r>
            <a:r>
              <a:rPr lang="zh-CN" altLang="en-US" sz="2000" dirty="0"/>
              <a:t>分组前首先知道下一跳节点的硬件地址</a:t>
            </a:r>
            <a:endParaRPr lang="en-US" altLang="zh-CN" sz="2000" dirty="0"/>
          </a:p>
          <a:p>
            <a:pPr lvl="1">
              <a:lnSpc>
                <a:spcPct val="100000"/>
              </a:lnSpc>
            </a:pPr>
            <a:r>
              <a:rPr lang="en-US" altLang="zh-CN" sz="2000" dirty="0"/>
              <a:t>ICMP</a:t>
            </a:r>
            <a:r>
              <a:rPr lang="zh-CN" altLang="en-US" sz="2000" dirty="0"/>
              <a:t>协议：</a:t>
            </a:r>
            <a:r>
              <a:rPr lang="en-US" altLang="zh-CN" sz="2000" dirty="0"/>
              <a:t>IP</a:t>
            </a:r>
            <a:r>
              <a:rPr lang="zh-CN" altLang="en-US" sz="2000" dirty="0"/>
              <a:t>分组递交出错时报告差错给源端</a:t>
            </a:r>
            <a:endParaRPr lang="en-US" altLang="zh-CN" sz="2000" dirty="0"/>
          </a:p>
          <a:p>
            <a:pPr lvl="1">
              <a:lnSpc>
                <a:spcPct val="100000"/>
              </a:lnSpc>
            </a:pPr>
            <a:r>
              <a:rPr lang="en-US" altLang="zh-CN" sz="2000" dirty="0"/>
              <a:t>IGMP</a:t>
            </a:r>
            <a:r>
              <a:rPr lang="zh-CN" altLang="en-US" sz="2000" dirty="0"/>
              <a:t>协议： 路由器了解到其连接的接口是否有</a:t>
            </a:r>
            <a:r>
              <a:rPr lang="zh-CN" altLang="en-US" sz="2000" b="1" dirty="0">
                <a:solidFill>
                  <a:schemeClr val="accent6"/>
                </a:solidFill>
              </a:rPr>
              <a:t>组播组成员存在</a:t>
            </a:r>
            <a:endParaRPr lang="en-US" altLang="zh-CN" sz="2000" b="1" dirty="0">
              <a:solidFill>
                <a:schemeClr val="accent6"/>
              </a:solidFill>
            </a:endParaRPr>
          </a:p>
          <a:p>
            <a:pPr lvl="1">
              <a:lnSpc>
                <a:spcPct val="100000"/>
              </a:lnSpc>
            </a:pPr>
            <a:endParaRPr lang="en-US" altLang="zh-CN" sz="2000" dirty="0">
              <a:solidFill>
                <a:schemeClr val="accent5"/>
              </a:solidFill>
            </a:endParaRPr>
          </a:p>
          <a:p>
            <a:endParaRPr lang="zh-CN" altLang="en-US" dirty="0"/>
          </a:p>
        </p:txBody>
      </p:sp>
      <p:grpSp>
        <p:nvGrpSpPr>
          <p:cNvPr id="4" name="Group 8"/>
          <p:cNvGrpSpPr/>
          <p:nvPr/>
        </p:nvGrpSpPr>
        <p:grpSpPr bwMode="auto">
          <a:xfrm>
            <a:off x="8644827" y="228191"/>
            <a:ext cx="3547173" cy="914400"/>
            <a:chOff x="938213" y="5436399"/>
            <a:chExt cx="3548006" cy="914549"/>
          </a:xfrm>
        </p:grpSpPr>
        <p:sp>
          <p:nvSpPr>
            <p:cNvPr id="5" name="Freeform 2"/>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cxnSp>
          <p:nvCxnSpPr>
            <p:cNvPr id="6" name="Straight Connector 35"/>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7" name="Straight Connector 36"/>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8" name="Straight Connector 37"/>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9" name="Straight Connector 38"/>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10"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rPr>
                <a:t>1</a:t>
              </a:r>
              <a:endPar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sp>
          <p:nvSpPr>
            <p:cNvPr id="11"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rPr>
                <a:t>2</a:t>
              </a:r>
              <a:endPar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sp>
          <p:nvSpPr>
            <p:cNvPr id="12"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rPr>
                <a:t>3</a:t>
              </a:r>
              <a:endPar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grpSp>
          <p:nvGrpSpPr>
            <p:cNvPr id="13" name="Group 5"/>
            <p:cNvGrpSpPr/>
            <p:nvPr/>
          </p:nvGrpSpPr>
          <p:grpSpPr bwMode="auto">
            <a:xfrm>
              <a:off x="938213" y="5484309"/>
              <a:ext cx="1616075" cy="240210"/>
              <a:chOff x="-4079003" y="2965119"/>
              <a:chExt cx="1616718" cy="240759"/>
            </a:xfrm>
          </p:grpSpPr>
          <p:sp>
            <p:nvSpPr>
              <p:cNvPr id="25" name="Rectangle 97"/>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sp>
            <p:nvSpPr>
              <p:cNvPr id="26" name="Rectangle 98"/>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sp>
            <p:nvSpPr>
              <p:cNvPr id="27" name="Line 99"/>
              <p:cNvSpPr>
                <a:spLocks noChangeShapeType="1"/>
              </p:cNvSpPr>
              <p:nvPr/>
            </p:nvSpPr>
            <p:spPr bwMode="auto">
              <a:xfrm>
                <a:off x="-2933828" y="3101502"/>
                <a:ext cx="471543" cy="0"/>
              </a:xfrm>
              <a:prstGeom prst="line">
                <a:avLst/>
              </a:prstGeom>
              <a:noFill/>
              <a:ln w="9525">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sp>
            <p:nvSpPr>
              <p:cNvPr id="28" name="Rectangle 104"/>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sp>
            <p:nvSpPr>
              <p:cNvPr id="29"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rPr>
                  <a:t>0111</a:t>
                </a:r>
                <a:endPar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grpSp>
        <p:grpSp>
          <p:nvGrpSpPr>
            <p:cNvPr id="14" name="Group 357"/>
            <p:cNvGrpSpPr/>
            <p:nvPr/>
          </p:nvGrpSpPr>
          <p:grpSpPr bwMode="auto">
            <a:xfrm>
              <a:off x="2714625" y="5659438"/>
              <a:ext cx="565150" cy="293687"/>
              <a:chOff x="1871277" y="1576300"/>
              <a:chExt cx="1128371" cy="437861"/>
            </a:xfrm>
          </p:grpSpPr>
          <p:sp>
            <p:nvSpPr>
              <p:cNvPr id="16" name="Oval 46"/>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panose="020B0502020104020203"/>
                  <a:ea typeface="MS PGothic" panose="020B0600070205080204" charset="-128"/>
                  <a:cs typeface="+mn-cs"/>
                </a:endParaRPr>
              </a:p>
            </p:txBody>
          </p:sp>
          <p:sp>
            <p:nvSpPr>
              <p:cNvPr id="17" name="Rectangle 47"/>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Gill Sans MT" panose="020B0502020104020203"/>
                  <a:ea typeface="+mn-ea"/>
                  <a:cs typeface="+mn-cs"/>
                </a:endParaRPr>
              </a:p>
            </p:txBody>
          </p:sp>
          <p:sp>
            <p:nvSpPr>
              <p:cNvPr id="18" name="Oval 48"/>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panose="020B0502020104020203"/>
                  <a:ea typeface="MS PGothic" panose="020B0600070205080204" charset="-128"/>
                  <a:cs typeface="+mn-cs"/>
                </a:endParaRPr>
              </a:p>
            </p:txBody>
          </p:sp>
          <p:sp>
            <p:nvSpPr>
              <p:cNvPr id="19" name="Freeform 49"/>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Gill Sans MT" panose="020B0502020104020203"/>
                  <a:ea typeface="+mn-ea"/>
                  <a:cs typeface="+mn-cs"/>
                </a:endParaRPr>
              </a:p>
            </p:txBody>
          </p:sp>
          <p:sp>
            <p:nvSpPr>
              <p:cNvPr id="20" name="Freeform 50"/>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prstDash val="solid"/>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sp>
            <p:nvSpPr>
              <p:cNvPr id="21" name="Freeform 51"/>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prstDash val="solid"/>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sp>
            <p:nvSpPr>
              <p:cNvPr id="22" name="Freeform 52"/>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prstDash val="solid"/>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cxnSp>
            <p:nvCxnSpPr>
              <p:cNvPr id="23" name="Straight Connector 53"/>
              <p:cNvCxnSpPr>
                <a:cxnSpLocks noChangeShapeType="1"/>
                <a:endCxn id="18" idx="2"/>
              </p:cNvCxnSpPr>
              <p:nvPr/>
            </p:nvCxnSpPr>
            <p:spPr bwMode="auto">
              <a:xfrm flipH="1" flipV="1">
                <a:off x="1870334" y="1736147"/>
                <a:ext cx="3169" cy="123095"/>
              </a:xfrm>
              <a:prstGeom prst="line">
                <a:avLst/>
              </a:prstGeom>
              <a:noFill/>
              <a:ln w="6350">
                <a:solidFill>
                  <a:srgbClr val="000000"/>
                </a:solidFill>
                <a:rou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Connector 54"/>
              <p:cNvCxnSpPr>
                <a:cxnSpLocks noChangeShapeType="1"/>
              </p:cNvCxnSpPr>
              <p:nvPr/>
            </p:nvCxnSpPr>
            <p:spPr bwMode="auto">
              <a:xfrm flipH="1" flipV="1">
                <a:off x="2995800" y="1733779"/>
                <a:ext cx="3171" cy="123095"/>
              </a:xfrm>
              <a:prstGeom prst="line">
                <a:avLst/>
              </a:prstGeom>
              <a:noFill/>
              <a:ln w="6350">
                <a:solidFill>
                  <a:srgbClr val="000000"/>
                </a:solidFill>
                <a:rou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5" name="Freeform 120"/>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charset="-128"/>
                <a:cs typeface="+mn-cs"/>
              </a:endParaRPr>
            </a:p>
          </p:txBody>
        </p:sp>
      </p:grpSp>
      <p:sp>
        <p:nvSpPr>
          <p:cNvPr id="30" name="文本框 29"/>
          <p:cNvSpPr txBox="1"/>
          <p:nvPr/>
        </p:nvSpPr>
        <p:spPr>
          <a:xfrm>
            <a:off x="9830026" y="1273499"/>
            <a:ext cx="2149739" cy="1477328"/>
          </a:xfrm>
          <a:prstGeom prst="rect">
            <a:avLst/>
          </a:prstGeom>
          <a:solidFill>
            <a:schemeClr val="tx2">
              <a:lumMod val="75000"/>
            </a:schemeClr>
          </a:solidFill>
        </p:spPr>
        <p:txBody>
          <a:bodyPr wrap="square" rtlCol="0">
            <a:spAutoFit/>
          </a:bodyPr>
          <a:lstStyle/>
          <a:p>
            <a:pPr marL="285750" indent="-285750">
              <a:buFont typeface="Arial" panose="020B0604020202020204" pitchFamily="34" charset="0"/>
              <a:buChar char="•"/>
            </a:pPr>
            <a:r>
              <a:rPr lang="zh-CN" altLang="en-US" dirty="0">
                <a:solidFill>
                  <a:schemeClr val="bg1"/>
                </a:solidFill>
              </a:rPr>
              <a:t>分析头部</a:t>
            </a:r>
            <a:endParaRPr lang="en-US" altLang="zh-CN" dirty="0">
              <a:solidFill>
                <a:schemeClr val="bg1"/>
              </a:solidFill>
            </a:endParaRPr>
          </a:p>
          <a:p>
            <a:pPr marL="285750" indent="-285750">
              <a:buFont typeface="Arial" panose="020B0604020202020204" pitchFamily="34" charset="0"/>
              <a:buChar char="•"/>
            </a:pPr>
            <a:r>
              <a:rPr lang="zh-CN" altLang="en-US" dirty="0">
                <a:solidFill>
                  <a:schemeClr val="bg1"/>
                </a:solidFill>
              </a:rPr>
              <a:t>查找转发表</a:t>
            </a:r>
            <a:endParaRPr lang="en-US" altLang="zh-CN" dirty="0">
              <a:solidFill>
                <a:schemeClr val="bg1"/>
              </a:solidFill>
            </a:endParaRPr>
          </a:p>
          <a:p>
            <a:pPr marL="285750" indent="-285750">
              <a:buFont typeface="Arial" panose="020B0604020202020204" pitchFamily="34" charset="0"/>
              <a:buChar char="•"/>
            </a:pPr>
            <a:r>
              <a:rPr lang="zh-CN" altLang="en-US" dirty="0">
                <a:solidFill>
                  <a:schemeClr val="bg1"/>
                </a:solidFill>
              </a:rPr>
              <a:t>从输入端口转发到输出端口，排队等待链路空闲</a:t>
            </a:r>
            <a:endParaRPr lang="zh-CN" alt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IP(Internet Protocol)</a:t>
            </a:r>
            <a:r>
              <a:rPr lang="zh-CN" altLang="en-US" dirty="0"/>
              <a:t>协议</a:t>
            </a:r>
            <a:endParaRPr lang="zh-CN" altLang="en-US" dirty="0"/>
          </a:p>
        </p:txBody>
      </p:sp>
      <p:sp>
        <p:nvSpPr>
          <p:cNvPr id="3" name="内容占位符 2"/>
          <p:cNvSpPr>
            <a:spLocks noGrp="1"/>
          </p:cNvSpPr>
          <p:nvPr>
            <p:ph idx="1"/>
          </p:nvPr>
        </p:nvSpPr>
        <p:spPr/>
        <p:txBody>
          <a:bodyPr>
            <a:noAutofit/>
          </a:bodyPr>
          <a:lstStyle/>
          <a:p>
            <a:pPr>
              <a:lnSpc>
                <a:spcPct val="100000"/>
              </a:lnSpc>
            </a:pPr>
            <a:r>
              <a:rPr lang="en-US" altLang="zh-CN" dirty="0"/>
              <a:t>IP </a:t>
            </a:r>
            <a:r>
              <a:rPr lang="zh-CN" altLang="en-US" dirty="0"/>
              <a:t>只要求下层物理网络提供基本的数据递交功能以及</a:t>
            </a:r>
            <a:r>
              <a:rPr lang="en-US" altLang="zh-CN" dirty="0"/>
              <a:t>MTU</a:t>
            </a:r>
            <a:r>
              <a:rPr lang="zh-CN" altLang="en-US" dirty="0"/>
              <a:t>一般不低于</a:t>
            </a:r>
            <a:r>
              <a:rPr lang="en-US" altLang="zh-CN" dirty="0"/>
              <a:t>576</a:t>
            </a:r>
            <a:r>
              <a:rPr lang="zh-CN" altLang="en-US" dirty="0"/>
              <a:t>字节，提供不可靠无连接方式的数据递交服务：</a:t>
            </a:r>
            <a:endParaRPr lang="en-US" altLang="zh-CN" dirty="0"/>
          </a:p>
          <a:p>
            <a:pPr lvl="1">
              <a:lnSpc>
                <a:spcPct val="100000"/>
              </a:lnSpc>
            </a:pPr>
            <a:r>
              <a:rPr lang="zh-CN" altLang="en-US" sz="2000" dirty="0"/>
              <a:t>单播（</a:t>
            </a:r>
            <a:r>
              <a:rPr lang="en-US" altLang="zh-CN" sz="2000" dirty="0"/>
              <a:t>unicast</a:t>
            </a:r>
            <a:r>
              <a:rPr lang="zh-CN" altLang="en-US" sz="2000" dirty="0"/>
              <a:t>）：一到一</a:t>
            </a:r>
            <a:endParaRPr lang="en-US" altLang="zh-CN" sz="2000" dirty="0"/>
          </a:p>
          <a:p>
            <a:pPr lvl="1">
              <a:lnSpc>
                <a:spcPct val="100000"/>
              </a:lnSpc>
            </a:pPr>
            <a:r>
              <a:rPr lang="zh-CN" altLang="en-US" sz="2000" dirty="0"/>
              <a:t>组播</a:t>
            </a:r>
            <a:r>
              <a:rPr lang="en-US" altLang="zh-CN" sz="2000" dirty="0"/>
              <a:t>/</a:t>
            </a:r>
            <a:r>
              <a:rPr lang="zh-CN" altLang="en-US" sz="2000" dirty="0"/>
              <a:t>多播（</a:t>
            </a:r>
            <a:r>
              <a:rPr lang="en-US" altLang="zh-CN" sz="2000" dirty="0"/>
              <a:t>multicast</a:t>
            </a:r>
            <a:r>
              <a:rPr lang="zh-CN" altLang="en-US" sz="2000" dirty="0"/>
              <a:t>）：一到多或者多到多</a:t>
            </a:r>
            <a:endParaRPr lang="en-US" altLang="zh-CN" sz="2000" dirty="0"/>
          </a:p>
          <a:p>
            <a:pPr lvl="1">
              <a:lnSpc>
                <a:spcPct val="100000"/>
              </a:lnSpc>
            </a:pPr>
            <a:r>
              <a:rPr lang="zh-CN" altLang="en-US" sz="2000" dirty="0"/>
              <a:t>广播（</a:t>
            </a:r>
            <a:r>
              <a:rPr lang="en-US" altLang="zh-CN" sz="2000" dirty="0"/>
              <a:t>broadcast</a:t>
            </a:r>
            <a:r>
              <a:rPr lang="zh-CN" altLang="en-US" sz="2000" dirty="0"/>
              <a:t>）：一到所有</a:t>
            </a:r>
            <a:endParaRPr lang="en-US" altLang="zh-CN" sz="2000" dirty="0"/>
          </a:p>
          <a:p>
            <a:pPr lvl="1">
              <a:lnSpc>
                <a:spcPct val="100000"/>
              </a:lnSpc>
            </a:pPr>
            <a:r>
              <a:rPr lang="zh-CN" altLang="en-US" sz="2000" dirty="0"/>
              <a:t>联播</a:t>
            </a:r>
            <a:r>
              <a:rPr lang="en-US" altLang="zh-CN" sz="2000" dirty="0"/>
              <a:t>/</a:t>
            </a:r>
            <a:r>
              <a:rPr lang="zh-CN" altLang="en-US" sz="2000" dirty="0"/>
              <a:t>任播（</a:t>
            </a:r>
            <a:r>
              <a:rPr lang="en-US" altLang="zh-CN" sz="2000" dirty="0"/>
              <a:t>anycast</a:t>
            </a:r>
            <a:r>
              <a:rPr lang="zh-CN" altLang="en-US" sz="2000" dirty="0"/>
              <a:t>）：一到多中任意一个</a:t>
            </a:r>
            <a:endParaRPr lang="en-US" altLang="zh-CN" sz="2000" dirty="0"/>
          </a:p>
          <a:p>
            <a:pPr>
              <a:lnSpc>
                <a:spcPct val="100000"/>
              </a:lnSpc>
            </a:pPr>
            <a:r>
              <a:rPr lang="en-US" altLang="zh-CN" dirty="0"/>
              <a:t>RFC 791</a:t>
            </a:r>
            <a:r>
              <a:rPr lang="zh-CN" altLang="en-US" dirty="0"/>
              <a:t>定义了</a:t>
            </a:r>
            <a:r>
              <a:rPr lang="en-US" altLang="zh-CN" dirty="0"/>
              <a:t>IP</a:t>
            </a:r>
            <a:r>
              <a:rPr lang="zh-CN" altLang="en-US" dirty="0"/>
              <a:t>协议。</a:t>
            </a:r>
            <a:r>
              <a:rPr lang="en-US" altLang="zh-CN" dirty="0"/>
              <a:t>IP</a:t>
            </a:r>
            <a:r>
              <a:rPr lang="zh-CN" altLang="en-US" dirty="0"/>
              <a:t>协议分组格式的设计考虑到：</a:t>
            </a:r>
            <a:endParaRPr lang="en-US" altLang="zh-CN" dirty="0"/>
          </a:p>
          <a:p>
            <a:pPr lvl="1">
              <a:lnSpc>
                <a:spcPct val="100000"/>
              </a:lnSpc>
            </a:pPr>
            <a:r>
              <a:rPr lang="zh-CN" altLang="en-US" sz="2000" dirty="0"/>
              <a:t>无连接方式，提供转发支持：</a:t>
            </a:r>
            <a:r>
              <a:rPr lang="zh-CN" altLang="en-US" sz="2000" b="1" dirty="0">
                <a:solidFill>
                  <a:schemeClr val="accent6"/>
                </a:solidFill>
              </a:rPr>
              <a:t>源地址和目的地址</a:t>
            </a:r>
            <a:endParaRPr lang="en-US" altLang="zh-CN" sz="2000" b="1" dirty="0">
              <a:solidFill>
                <a:schemeClr val="accent6"/>
              </a:solidFill>
            </a:endParaRPr>
          </a:p>
          <a:p>
            <a:pPr lvl="1">
              <a:lnSpc>
                <a:spcPct val="100000"/>
              </a:lnSpc>
            </a:pPr>
            <a:r>
              <a:rPr lang="zh-CN" altLang="en-US" sz="2000" dirty="0"/>
              <a:t>多个高层协议：</a:t>
            </a:r>
            <a:r>
              <a:rPr lang="zh-CN" altLang="en-US" sz="2000" b="1" dirty="0">
                <a:solidFill>
                  <a:schemeClr val="accent6"/>
                </a:solidFill>
              </a:rPr>
              <a:t>协议</a:t>
            </a:r>
            <a:r>
              <a:rPr lang="zh-CN" altLang="en-US" sz="2000" dirty="0"/>
              <a:t>（</a:t>
            </a:r>
            <a:r>
              <a:rPr lang="en-US" altLang="zh-CN" sz="2000" dirty="0"/>
              <a:t> ICMP 0x01 </a:t>
            </a:r>
            <a:r>
              <a:rPr lang="zh-CN" altLang="en-US" sz="2000" dirty="0"/>
              <a:t>、</a:t>
            </a:r>
            <a:r>
              <a:rPr lang="en-US" altLang="zh-CN" sz="2000" dirty="0"/>
              <a:t>TCP 0x06</a:t>
            </a:r>
            <a:r>
              <a:rPr lang="zh-CN" altLang="en-US" sz="2000" dirty="0"/>
              <a:t>、</a:t>
            </a:r>
            <a:r>
              <a:rPr lang="en-US" altLang="zh-CN" sz="2000" dirty="0"/>
              <a:t>UDP 0x11</a:t>
            </a:r>
            <a:r>
              <a:rPr lang="zh-CN" altLang="en-US" sz="2000" dirty="0"/>
              <a:t>）</a:t>
            </a:r>
            <a:endParaRPr lang="en-US" altLang="zh-CN" sz="2000" dirty="0"/>
          </a:p>
          <a:p>
            <a:pPr lvl="1">
              <a:lnSpc>
                <a:spcPct val="100000"/>
              </a:lnSpc>
            </a:pPr>
            <a:r>
              <a:rPr lang="zh-CN" altLang="en-US" sz="2000" dirty="0"/>
              <a:t>路由回路：</a:t>
            </a:r>
            <a:r>
              <a:rPr lang="zh-CN" altLang="en-US" sz="2000" b="1" dirty="0">
                <a:solidFill>
                  <a:schemeClr val="accent6"/>
                </a:solidFill>
              </a:rPr>
              <a:t>生命期</a:t>
            </a:r>
            <a:r>
              <a:rPr lang="en-US" altLang="zh-CN" sz="2000" b="1" dirty="0">
                <a:solidFill>
                  <a:schemeClr val="accent6"/>
                </a:solidFill>
              </a:rPr>
              <a:t>TTL(Time</a:t>
            </a:r>
            <a:r>
              <a:rPr lang="zh-CN" altLang="en-US" sz="2000" b="1" dirty="0">
                <a:solidFill>
                  <a:schemeClr val="accent6"/>
                </a:solidFill>
              </a:rPr>
              <a:t> </a:t>
            </a:r>
            <a:r>
              <a:rPr lang="en-US" altLang="zh-CN" sz="2000" b="1" dirty="0">
                <a:solidFill>
                  <a:schemeClr val="accent6"/>
                </a:solidFill>
              </a:rPr>
              <a:t>to</a:t>
            </a:r>
            <a:r>
              <a:rPr lang="zh-CN" altLang="en-US" sz="2000" b="1" dirty="0">
                <a:solidFill>
                  <a:schemeClr val="accent6"/>
                </a:solidFill>
              </a:rPr>
              <a:t> </a:t>
            </a:r>
            <a:r>
              <a:rPr lang="en-US" altLang="zh-CN" sz="2000" b="1" dirty="0">
                <a:solidFill>
                  <a:schemeClr val="accent6"/>
                </a:solidFill>
              </a:rPr>
              <a:t>Live) </a:t>
            </a:r>
            <a:r>
              <a:rPr lang="zh-CN" altLang="en-US" sz="2000" dirty="0"/>
              <a:t>字段</a:t>
            </a:r>
            <a:r>
              <a:rPr lang="en-US" altLang="zh-CN" sz="2000" dirty="0"/>
              <a:t>(</a:t>
            </a:r>
            <a:r>
              <a:rPr lang="zh-CN" altLang="en-US" sz="2000" dirty="0"/>
              <a:t>一般初始设置为</a:t>
            </a:r>
            <a:r>
              <a:rPr lang="en-US" altLang="zh-CN" sz="2000" dirty="0"/>
              <a:t>64</a:t>
            </a:r>
            <a:r>
              <a:rPr lang="zh-CN" altLang="en-US" sz="2000" dirty="0"/>
              <a:t>或</a:t>
            </a:r>
            <a:r>
              <a:rPr lang="en-US" altLang="zh-CN" sz="2000" dirty="0"/>
              <a:t>128</a:t>
            </a:r>
            <a:r>
              <a:rPr lang="zh-CN" altLang="en-US" sz="2000" dirty="0"/>
              <a:t>）。</a:t>
            </a:r>
            <a:r>
              <a:rPr lang="zh-CN" altLang="en-US" sz="2000" dirty="0">
                <a:highlight>
                  <a:srgbClr val="FFFF00"/>
                </a:highlight>
              </a:rPr>
              <a:t>每经过一个节点</a:t>
            </a:r>
            <a:r>
              <a:rPr lang="zh-CN" altLang="en-US" sz="2000" b="1" dirty="0">
                <a:solidFill>
                  <a:schemeClr val="accent6"/>
                </a:solidFill>
                <a:highlight>
                  <a:srgbClr val="FFFF00"/>
                </a:highlight>
              </a:rPr>
              <a:t>转发时，</a:t>
            </a:r>
            <a:r>
              <a:rPr lang="en-US" altLang="zh-CN" sz="2000" b="1" dirty="0">
                <a:solidFill>
                  <a:schemeClr val="accent6"/>
                </a:solidFill>
                <a:highlight>
                  <a:srgbClr val="FFFF00"/>
                </a:highlight>
              </a:rPr>
              <a:t>TTL</a:t>
            </a:r>
            <a:r>
              <a:rPr lang="zh-CN" altLang="en-US" sz="2000" b="1" dirty="0">
                <a:solidFill>
                  <a:schemeClr val="accent6"/>
                </a:solidFill>
                <a:highlight>
                  <a:srgbClr val="FFFF00"/>
                </a:highlight>
              </a:rPr>
              <a:t>减</a:t>
            </a:r>
            <a:r>
              <a:rPr lang="en-US" altLang="zh-CN" sz="2000" b="1" dirty="0">
                <a:solidFill>
                  <a:schemeClr val="accent6"/>
                </a:solidFill>
                <a:highlight>
                  <a:srgbClr val="FFFF00"/>
                </a:highlight>
              </a:rPr>
              <a:t>1</a:t>
            </a:r>
            <a:r>
              <a:rPr lang="zh-CN" altLang="en-US" sz="2000" dirty="0">
                <a:highlight>
                  <a:srgbClr val="FFFF00"/>
                </a:highlight>
              </a:rPr>
              <a:t>，为</a:t>
            </a:r>
            <a:r>
              <a:rPr lang="en-US" altLang="zh-CN" sz="2000" dirty="0">
                <a:highlight>
                  <a:srgbClr val="FFFF00"/>
                </a:highlight>
              </a:rPr>
              <a:t>0</a:t>
            </a:r>
            <a:r>
              <a:rPr lang="zh-CN" altLang="en-US" sz="2000" dirty="0">
                <a:highlight>
                  <a:srgbClr val="FFFF00"/>
                </a:highlight>
              </a:rPr>
              <a:t>时丢弃</a:t>
            </a:r>
            <a:r>
              <a:rPr lang="zh-CN" altLang="en-US" sz="2000" dirty="0"/>
              <a:t>，通过</a:t>
            </a:r>
            <a:r>
              <a:rPr lang="en-US" altLang="zh-CN" sz="2000" dirty="0"/>
              <a:t>ICMP</a:t>
            </a:r>
            <a:r>
              <a:rPr lang="zh-CN" altLang="en-US" sz="2000" dirty="0"/>
              <a:t>协议发送通知给发送者。目的地收到</a:t>
            </a:r>
            <a:r>
              <a:rPr lang="en-US" altLang="zh-CN" sz="2000" dirty="0"/>
              <a:t>TTL=0</a:t>
            </a:r>
            <a:r>
              <a:rPr lang="zh-CN" altLang="en-US" sz="2000" dirty="0"/>
              <a:t>的分组不会丢弃！</a:t>
            </a:r>
            <a:endParaRPr lang="en-US" altLang="zh-CN" sz="2000" dirty="0"/>
          </a:p>
          <a:p>
            <a:pPr lvl="1">
              <a:lnSpc>
                <a:spcPct val="100000"/>
              </a:lnSpc>
            </a:pPr>
            <a:r>
              <a:rPr lang="zh-CN" altLang="en-US" sz="2000" dirty="0"/>
              <a:t>分组出错：</a:t>
            </a:r>
            <a:r>
              <a:rPr lang="zh-CN" altLang="en-US" sz="2000" b="1" dirty="0">
                <a:solidFill>
                  <a:schemeClr val="accent6"/>
                </a:solidFill>
              </a:rPr>
              <a:t>头部检验和</a:t>
            </a:r>
            <a:r>
              <a:rPr lang="zh-CN" altLang="en-US" sz="2000" dirty="0"/>
              <a:t>字段，每跳都要重新计算</a:t>
            </a:r>
            <a:endParaRPr lang="en-US" altLang="zh-CN" sz="2000" dirty="0"/>
          </a:p>
          <a:p>
            <a:pPr lvl="1">
              <a:lnSpc>
                <a:spcPct val="100000"/>
              </a:lnSpc>
            </a:pPr>
            <a:r>
              <a:rPr lang="en-US" altLang="zh-CN" sz="2000" dirty="0"/>
              <a:t>MTU</a:t>
            </a:r>
            <a:r>
              <a:rPr lang="zh-CN" altLang="en-US" sz="2000" dirty="0"/>
              <a:t>限制：</a:t>
            </a:r>
            <a:r>
              <a:rPr lang="zh-CN" altLang="en-US" sz="2000" b="1" dirty="0">
                <a:solidFill>
                  <a:schemeClr val="accent6"/>
                </a:solidFill>
              </a:rPr>
              <a:t>分段和重组</a:t>
            </a:r>
            <a:endParaRPr lang="en-US" altLang="zh-CN" sz="2000" b="1" dirty="0">
              <a:solidFill>
                <a:schemeClr val="accent6"/>
              </a:solidFill>
            </a:endParaRPr>
          </a:p>
          <a:p>
            <a:pPr lvl="1">
              <a:lnSpc>
                <a:spcPct val="100000"/>
              </a:lnSpc>
            </a:pPr>
            <a:r>
              <a:rPr lang="zh-CN" altLang="en-US" sz="2000" dirty="0"/>
              <a:t>扩展性：支持</a:t>
            </a:r>
            <a:r>
              <a:rPr lang="en-US" altLang="zh-CN" sz="2000" dirty="0"/>
              <a:t>IP</a:t>
            </a:r>
            <a:r>
              <a:rPr lang="zh-CN" altLang="en-US" sz="2000" dirty="0"/>
              <a:t>选项，固定</a:t>
            </a:r>
            <a:r>
              <a:rPr lang="en-US" altLang="zh-CN" sz="2000" dirty="0"/>
              <a:t>+</a:t>
            </a:r>
            <a:r>
              <a:rPr lang="zh-CN" altLang="en-US" sz="2000" dirty="0"/>
              <a:t>可选</a:t>
            </a:r>
            <a:r>
              <a:rPr lang="en-US" altLang="zh-CN" sz="2000" dirty="0"/>
              <a:t>+</a:t>
            </a:r>
            <a:r>
              <a:rPr lang="zh-CN" altLang="en-US" sz="2000" dirty="0"/>
              <a:t>数据，通过头部长度确定可选部分。总长度和头部长度确定数据部分的长度</a:t>
            </a:r>
            <a:endParaRPr lang="en-US" altLang="zh-CN" sz="2000" dirty="0"/>
          </a:p>
          <a:p>
            <a:pPr lvl="1">
              <a:lnSpc>
                <a:spcPct val="100000"/>
              </a:lnSpc>
            </a:pPr>
            <a:r>
              <a:rPr lang="zh-CN" altLang="en-US" sz="2000" dirty="0"/>
              <a:t>服务质量：服务类型</a:t>
            </a:r>
            <a:r>
              <a:rPr lang="en-US" altLang="zh-CN" sz="2000" dirty="0"/>
              <a:t>(</a:t>
            </a:r>
            <a:r>
              <a:rPr lang="en-US" altLang="zh-CN" sz="2000" dirty="0" err="1"/>
              <a:t>ToS</a:t>
            </a:r>
            <a:r>
              <a:rPr lang="en-US" altLang="zh-CN" sz="2000" dirty="0"/>
              <a:t>)</a:t>
            </a:r>
            <a:r>
              <a:rPr lang="zh-CN" altLang="en-US" sz="2000" dirty="0"/>
              <a:t>字段，早期忽略，后为区分服务码字</a:t>
            </a:r>
            <a:r>
              <a:rPr lang="en-US" altLang="zh-CN" sz="2000" dirty="0"/>
              <a:t>DSCP</a:t>
            </a:r>
            <a:r>
              <a:rPr lang="zh-CN" altLang="en-US" sz="2000" dirty="0"/>
              <a:t>和拥塞通知相关字段</a:t>
            </a:r>
            <a:endParaRPr lang="en-US" altLang="zh-CN" sz="2000" dirty="0"/>
          </a:p>
          <a:p>
            <a:pPr>
              <a:lnSpc>
                <a:spcPct val="100000"/>
              </a:lnSpc>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总长度：</a:t>
            </a:r>
            <a:r>
              <a:rPr lang="en-US" altLang="zh-CN" dirty="0"/>
              <a:t>IP</a:t>
            </a:r>
            <a:r>
              <a:rPr lang="zh-CN" altLang="en-US" dirty="0"/>
              <a:t>分组长度，最长</a:t>
            </a:r>
            <a:r>
              <a:rPr lang="en-US" altLang="zh-CN" dirty="0"/>
              <a:t>65535</a:t>
            </a:r>
            <a:r>
              <a:rPr lang="zh-CN" altLang="en-US" dirty="0"/>
              <a:t>字节</a:t>
            </a:r>
            <a:endParaRPr lang="en-US" altLang="zh-CN" dirty="0"/>
          </a:p>
          <a:p>
            <a:r>
              <a:rPr lang="en-US" altLang="zh-CN" dirty="0"/>
              <a:t>IP</a:t>
            </a:r>
            <a:r>
              <a:rPr lang="zh-CN" altLang="en-US" dirty="0"/>
              <a:t>头部长度：</a:t>
            </a:r>
            <a:r>
              <a:rPr lang="en-US" altLang="zh-CN" dirty="0"/>
              <a:t>4</a:t>
            </a:r>
            <a:r>
              <a:rPr lang="zh-CN" altLang="en-US" dirty="0"/>
              <a:t>个比特，单位为</a:t>
            </a:r>
            <a:r>
              <a:rPr lang="en-US" altLang="zh-CN" dirty="0"/>
              <a:t>32</a:t>
            </a:r>
            <a:r>
              <a:rPr lang="zh-CN" altLang="en-US" dirty="0"/>
              <a:t>比特，取值</a:t>
            </a:r>
            <a:r>
              <a:rPr lang="en-US" altLang="zh-CN" dirty="0"/>
              <a:t>5-15</a:t>
            </a:r>
            <a:r>
              <a:rPr lang="zh-CN" altLang="en-US" dirty="0"/>
              <a:t>，对应长度</a:t>
            </a:r>
            <a:r>
              <a:rPr lang="en-US" altLang="zh-CN" dirty="0"/>
              <a:t>20-60</a:t>
            </a:r>
            <a:r>
              <a:rPr lang="zh-CN" altLang="en-US" dirty="0"/>
              <a:t>字节</a:t>
            </a:r>
            <a:endParaRPr lang="en-US" altLang="zh-CN" dirty="0"/>
          </a:p>
          <a:p>
            <a:r>
              <a:rPr lang="zh-CN" altLang="en-US" dirty="0"/>
              <a:t>选项：可选的，可变长，最多</a:t>
            </a:r>
            <a:r>
              <a:rPr lang="en-US" altLang="zh-CN" dirty="0"/>
              <a:t>40</a:t>
            </a:r>
            <a:r>
              <a:rPr lang="zh-CN" altLang="en-US" dirty="0"/>
              <a:t>字节</a:t>
            </a:r>
            <a:endParaRPr lang="en-US" altLang="zh-CN" dirty="0"/>
          </a:p>
          <a:p>
            <a:r>
              <a:rPr lang="zh-CN" altLang="en-US" dirty="0"/>
              <a:t>填充：保证用户数据部分以</a:t>
            </a:r>
            <a:r>
              <a:rPr lang="en-US" altLang="zh-CN" dirty="0"/>
              <a:t>32</a:t>
            </a:r>
            <a:r>
              <a:rPr lang="zh-CN" altLang="en-US" dirty="0"/>
              <a:t>比特边界开始</a:t>
            </a:r>
            <a:endParaRPr lang="en-US" altLang="zh-CN" dirty="0"/>
          </a:p>
          <a:p>
            <a:r>
              <a:rPr lang="en-US" altLang="zh-CN" dirty="0"/>
              <a:t>TTL(Time to Live): IP</a:t>
            </a:r>
            <a:r>
              <a:rPr lang="zh-CN" altLang="en-US" dirty="0"/>
              <a:t>分组的生命期，经过中间节点转发时：</a:t>
            </a:r>
            <a:r>
              <a:rPr lang="en-US" altLang="zh-CN" dirty="0"/>
              <a:t>TTL</a:t>
            </a:r>
            <a:r>
              <a:rPr lang="zh-CN" altLang="en-US" dirty="0"/>
              <a:t>减</a:t>
            </a:r>
            <a:r>
              <a:rPr lang="en-US" altLang="zh-CN" dirty="0"/>
              <a:t>1</a:t>
            </a:r>
            <a:r>
              <a:rPr lang="zh-CN" altLang="en-US" dirty="0"/>
              <a:t>，为</a:t>
            </a:r>
            <a:r>
              <a:rPr lang="en-US" altLang="zh-CN" dirty="0"/>
              <a:t>0</a:t>
            </a:r>
            <a:r>
              <a:rPr lang="zh-CN" altLang="en-US" dirty="0"/>
              <a:t>时丢弃并发送通知给发送者</a:t>
            </a:r>
            <a:endParaRPr lang="en-US" altLang="zh-CN" dirty="0"/>
          </a:p>
          <a:p>
            <a:endParaRPr lang="zh-CN" altLang="en-US" dirty="0"/>
          </a:p>
        </p:txBody>
      </p:sp>
      <p:grpSp>
        <p:nvGrpSpPr>
          <p:cNvPr id="4" name="组合 3"/>
          <p:cNvGrpSpPr/>
          <p:nvPr/>
        </p:nvGrpSpPr>
        <p:grpSpPr>
          <a:xfrm>
            <a:off x="6713965" y="2921015"/>
            <a:ext cx="5487660" cy="4011902"/>
            <a:chOff x="659322" y="1001999"/>
            <a:chExt cx="5487660" cy="4011902"/>
          </a:xfrm>
        </p:grpSpPr>
        <p:sp>
          <p:nvSpPr>
            <p:cNvPr id="5" name="矩形 4"/>
            <p:cNvSpPr/>
            <p:nvPr/>
          </p:nvSpPr>
          <p:spPr>
            <a:xfrm>
              <a:off x="659322" y="4363088"/>
              <a:ext cx="4984898" cy="650813"/>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用户数据</a:t>
              </a:r>
              <a:endParaRPr lang="zh-CN" altLang="en-US" sz="1600" b="1" dirty="0">
                <a:solidFill>
                  <a:srgbClr val="002060"/>
                </a:solidFill>
              </a:endParaRPr>
            </a:p>
          </p:txBody>
        </p:sp>
        <p:sp>
          <p:nvSpPr>
            <p:cNvPr id="6" name="矩形 5"/>
            <p:cNvSpPr/>
            <p:nvPr/>
          </p:nvSpPr>
          <p:spPr>
            <a:xfrm>
              <a:off x="659322" y="3857736"/>
              <a:ext cx="3917517"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2060"/>
                  </a:solidFill>
                </a:rPr>
                <a:t>IP</a:t>
              </a:r>
              <a:r>
                <a:rPr lang="zh-CN" altLang="en-US" sz="1600" b="1" dirty="0">
                  <a:solidFill>
                    <a:srgbClr val="002060"/>
                  </a:solidFill>
                </a:rPr>
                <a:t>选项（如果有，长度可变）</a:t>
              </a:r>
              <a:endParaRPr lang="zh-CN" altLang="en-US" sz="1600" b="1" dirty="0">
                <a:solidFill>
                  <a:srgbClr val="002060"/>
                </a:solidFill>
              </a:endParaRPr>
            </a:p>
          </p:txBody>
        </p:sp>
        <p:sp>
          <p:nvSpPr>
            <p:cNvPr id="7" name="矩形 6"/>
            <p:cNvSpPr/>
            <p:nvPr/>
          </p:nvSpPr>
          <p:spPr>
            <a:xfrm>
              <a:off x="661616" y="2854588"/>
              <a:ext cx="4984896"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源地址</a:t>
              </a:r>
              <a:endParaRPr lang="zh-CN" altLang="en-US" sz="1600" b="1" dirty="0">
                <a:solidFill>
                  <a:srgbClr val="002060"/>
                </a:solidFill>
              </a:endParaRPr>
            </a:p>
          </p:txBody>
        </p:sp>
        <p:sp>
          <p:nvSpPr>
            <p:cNvPr id="8" name="矩形 7"/>
            <p:cNvSpPr/>
            <p:nvPr/>
          </p:nvSpPr>
          <p:spPr>
            <a:xfrm>
              <a:off x="669870" y="1826457"/>
              <a:ext cx="2529532"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标识</a:t>
              </a:r>
              <a:endParaRPr lang="zh-CN" altLang="en-US" dirty="0"/>
            </a:p>
          </p:txBody>
        </p:sp>
        <p:sp>
          <p:nvSpPr>
            <p:cNvPr id="9" name="矩形 8"/>
            <p:cNvSpPr/>
            <p:nvPr/>
          </p:nvSpPr>
          <p:spPr>
            <a:xfrm>
              <a:off x="3191768" y="1826457"/>
              <a:ext cx="2455364"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               分段偏移</a:t>
              </a:r>
              <a:endParaRPr lang="zh-CN" altLang="en-US" sz="1600" b="1" dirty="0">
                <a:solidFill>
                  <a:srgbClr val="002060"/>
                </a:solidFill>
              </a:endParaRPr>
            </a:p>
          </p:txBody>
        </p:sp>
        <p:sp>
          <p:nvSpPr>
            <p:cNvPr id="10" name="矩形 9"/>
            <p:cNvSpPr/>
            <p:nvPr/>
          </p:nvSpPr>
          <p:spPr>
            <a:xfrm>
              <a:off x="3191768" y="1317627"/>
              <a:ext cx="2455364" cy="506442"/>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总长度</a:t>
              </a:r>
              <a:endParaRPr lang="zh-CN" altLang="en-US" sz="1600" b="1" dirty="0">
                <a:solidFill>
                  <a:srgbClr val="002060"/>
                </a:solidFill>
              </a:endParaRPr>
            </a:p>
          </p:txBody>
        </p:sp>
        <p:sp>
          <p:nvSpPr>
            <p:cNvPr id="11" name="矩形 10"/>
            <p:cNvSpPr/>
            <p:nvPr/>
          </p:nvSpPr>
          <p:spPr>
            <a:xfrm>
              <a:off x="669870" y="1322788"/>
              <a:ext cx="592253"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版本</a:t>
              </a:r>
              <a:endParaRPr lang="zh-CN" altLang="en-US" sz="1600" b="1" dirty="0">
                <a:solidFill>
                  <a:srgbClr val="002060"/>
                </a:solidFill>
              </a:endParaRPr>
            </a:p>
          </p:txBody>
        </p:sp>
        <p:sp>
          <p:nvSpPr>
            <p:cNvPr id="12" name="矩形 11"/>
            <p:cNvSpPr/>
            <p:nvPr/>
          </p:nvSpPr>
          <p:spPr>
            <a:xfrm>
              <a:off x="1935114" y="1317253"/>
              <a:ext cx="1256653"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服务类型</a:t>
              </a:r>
              <a:endParaRPr lang="zh-CN" altLang="en-US" sz="1600" b="1" dirty="0">
                <a:solidFill>
                  <a:srgbClr val="002060"/>
                </a:solidFill>
              </a:endParaRPr>
            </a:p>
          </p:txBody>
        </p:sp>
        <p:sp>
          <p:nvSpPr>
            <p:cNvPr id="13" name="矩形 12"/>
            <p:cNvSpPr/>
            <p:nvPr/>
          </p:nvSpPr>
          <p:spPr>
            <a:xfrm>
              <a:off x="1264621" y="1320349"/>
              <a:ext cx="670494"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头部长度</a:t>
              </a:r>
              <a:endParaRPr lang="zh-CN" altLang="en-US" sz="1600" b="1" dirty="0">
                <a:solidFill>
                  <a:srgbClr val="002060"/>
                </a:solidFill>
              </a:endParaRPr>
            </a:p>
          </p:txBody>
        </p:sp>
        <p:sp>
          <p:nvSpPr>
            <p:cNvPr id="14" name="矩形 13"/>
            <p:cNvSpPr/>
            <p:nvPr/>
          </p:nvSpPr>
          <p:spPr>
            <a:xfrm>
              <a:off x="665017" y="2339216"/>
              <a:ext cx="1335486"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生命期</a:t>
              </a:r>
              <a:endParaRPr lang="zh-CN" altLang="en-US" sz="1600" b="1" dirty="0">
                <a:solidFill>
                  <a:srgbClr val="002060"/>
                </a:solidFill>
              </a:endParaRPr>
            </a:p>
          </p:txBody>
        </p:sp>
        <p:sp>
          <p:nvSpPr>
            <p:cNvPr id="15" name="矩形 14"/>
            <p:cNvSpPr/>
            <p:nvPr/>
          </p:nvSpPr>
          <p:spPr>
            <a:xfrm>
              <a:off x="3186915" y="2339215"/>
              <a:ext cx="2455364"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头部校验和</a:t>
              </a:r>
              <a:endParaRPr lang="zh-CN" altLang="en-US" sz="1600" b="1" dirty="0">
                <a:solidFill>
                  <a:srgbClr val="002060"/>
                </a:solidFill>
              </a:endParaRPr>
            </a:p>
          </p:txBody>
        </p:sp>
        <p:sp>
          <p:nvSpPr>
            <p:cNvPr id="16" name="矩形 15"/>
            <p:cNvSpPr/>
            <p:nvPr/>
          </p:nvSpPr>
          <p:spPr>
            <a:xfrm>
              <a:off x="1935114" y="2339216"/>
              <a:ext cx="1252439"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协议</a:t>
              </a:r>
              <a:endParaRPr lang="zh-CN" altLang="en-US" sz="1600" b="1" dirty="0">
                <a:solidFill>
                  <a:srgbClr val="002060"/>
                </a:solidFill>
              </a:endParaRPr>
            </a:p>
          </p:txBody>
        </p:sp>
        <p:sp>
          <p:nvSpPr>
            <p:cNvPr id="17" name="矩形 16"/>
            <p:cNvSpPr/>
            <p:nvPr/>
          </p:nvSpPr>
          <p:spPr>
            <a:xfrm>
              <a:off x="661616" y="3356358"/>
              <a:ext cx="4984896"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目的地址</a:t>
              </a:r>
              <a:endParaRPr lang="zh-CN" altLang="en-US" sz="1600" b="1" dirty="0">
                <a:solidFill>
                  <a:srgbClr val="002060"/>
                </a:solidFill>
              </a:endParaRPr>
            </a:p>
          </p:txBody>
        </p:sp>
        <p:sp>
          <p:nvSpPr>
            <p:cNvPr id="18" name="矩形 17"/>
            <p:cNvSpPr/>
            <p:nvPr/>
          </p:nvSpPr>
          <p:spPr>
            <a:xfrm>
              <a:off x="4576839" y="3861969"/>
              <a:ext cx="1069673"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填充</a:t>
              </a:r>
              <a:endParaRPr lang="zh-CN" altLang="en-US" sz="1600" b="1" dirty="0">
                <a:solidFill>
                  <a:srgbClr val="002060"/>
                </a:solidFill>
              </a:endParaRPr>
            </a:p>
          </p:txBody>
        </p:sp>
        <p:grpSp>
          <p:nvGrpSpPr>
            <p:cNvPr id="19" name="组合 44"/>
            <p:cNvGrpSpPr/>
            <p:nvPr/>
          </p:nvGrpSpPr>
          <p:grpSpPr>
            <a:xfrm>
              <a:off x="689888" y="1001999"/>
              <a:ext cx="5457094" cy="400110"/>
              <a:chOff x="-140908" y="229930"/>
              <a:chExt cx="6106960" cy="447269"/>
            </a:xfrm>
          </p:grpSpPr>
          <p:sp>
            <p:nvSpPr>
              <p:cNvPr id="24" name="TextBox 20"/>
              <p:cNvSpPr txBox="1"/>
              <p:nvPr/>
            </p:nvSpPr>
            <p:spPr>
              <a:xfrm>
                <a:off x="4868271" y="229930"/>
                <a:ext cx="1097781" cy="447269"/>
              </a:xfrm>
              <a:prstGeom prst="rect">
                <a:avLst/>
              </a:prstGeom>
              <a:noFill/>
            </p:spPr>
            <p:txBody>
              <a:bodyPr wrap="square" rtlCol="0">
                <a:spAutoFit/>
              </a:bodyPr>
              <a:lstStyle/>
              <a:p>
                <a:pPr algn="ctr"/>
                <a:r>
                  <a:rPr lang="en-US" altLang="zh-CN" sz="2000" b="1" dirty="0">
                    <a:solidFill>
                      <a:srgbClr val="C00000"/>
                    </a:solidFill>
                    <a:latin typeface="Arial" panose="020B0604020202020204" pitchFamily="34" charset="0"/>
                    <a:ea typeface="黑体" panose="02010609060101010101" pitchFamily="2" charset="-122"/>
                  </a:rPr>
                  <a:t>32</a:t>
                </a:r>
                <a:endParaRPr lang="zh-CN" altLang="en-US" sz="2000" b="1" dirty="0">
                  <a:solidFill>
                    <a:srgbClr val="C00000"/>
                  </a:solidFill>
                  <a:latin typeface="Arial" panose="020B0604020202020204" pitchFamily="34" charset="0"/>
                  <a:ea typeface="黑体" panose="02010609060101010101" pitchFamily="2" charset="-122"/>
                </a:endParaRPr>
              </a:p>
            </p:txBody>
          </p:sp>
          <p:sp>
            <p:nvSpPr>
              <p:cNvPr id="25" name="TextBox 20"/>
              <p:cNvSpPr txBox="1"/>
              <p:nvPr/>
            </p:nvSpPr>
            <p:spPr>
              <a:xfrm>
                <a:off x="2003615" y="229930"/>
                <a:ext cx="1316181" cy="447269"/>
              </a:xfrm>
              <a:prstGeom prst="rect">
                <a:avLst/>
              </a:prstGeom>
              <a:noFill/>
            </p:spPr>
            <p:txBody>
              <a:bodyPr wrap="square" rtlCol="0">
                <a:spAutoFit/>
              </a:bodyPr>
              <a:lstStyle/>
              <a:p>
                <a:pPr algn="ctr"/>
                <a:r>
                  <a:rPr lang="en-US" altLang="zh-CN" sz="2000" b="1" dirty="0">
                    <a:solidFill>
                      <a:srgbClr val="C00000"/>
                    </a:solidFill>
                    <a:latin typeface="Arial" panose="020B0604020202020204" pitchFamily="34" charset="0"/>
                    <a:ea typeface="黑体" panose="02010609060101010101" pitchFamily="2" charset="-122"/>
                  </a:rPr>
                  <a:t>16</a:t>
                </a:r>
                <a:endParaRPr lang="zh-CN" altLang="en-US" sz="2000" b="1" dirty="0">
                  <a:solidFill>
                    <a:srgbClr val="C00000"/>
                  </a:solidFill>
                  <a:latin typeface="Arial" panose="020B0604020202020204" pitchFamily="34" charset="0"/>
                  <a:ea typeface="黑体" panose="02010609060101010101" pitchFamily="2" charset="-122"/>
                </a:endParaRPr>
              </a:p>
            </p:txBody>
          </p:sp>
          <p:sp>
            <p:nvSpPr>
              <p:cNvPr id="26" name="TextBox 20"/>
              <p:cNvSpPr txBox="1"/>
              <p:nvPr/>
            </p:nvSpPr>
            <p:spPr>
              <a:xfrm>
                <a:off x="586312" y="229930"/>
                <a:ext cx="1316181" cy="447269"/>
              </a:xfrm>
              <a:prstGeom prst="rect">
                <a:avLst/>
              </a:prstGeom>
              <a:noFill/>
            </p:spPr>
            <p:txBody>
              <a:bodyPr wrap="square" rtlCol="0">
                <a:spAutoFit/>
              </a:bodyPr>
              <a:lstStyle/>
              <a:p>
                <a:pPr algn="ctr"/>
                <a:r>
                  <a:rPr lang="en-US" altLang="zh-CN" sz="2000" b="1" dirty="0">
                    <a:solidFill>
                      <a:srgbClr val="C00000"/>
                    </a:solidFill>
                    <a:latin typeface="Arial" panose="020B0604020202020204" pitchFamily="34" charset="0"/>
                    <a:ea typeface="黑体" panose="02010609060101010101" pitchFamily="2" charset="-122"/>
                  </a:rPr>
                  <a:t>8</a:t>
                </a:r>
                <a:endParaRPr lang="zh-CN" altLang="en-US" sz="2000" b="1" dirty="0">
                  <a:solidFill>
                    <a:srgbClr val="C00000"/>
                  </a:solidFill>
                  <a:latin typeface="Arial" panose="020B0604020202020204" pitchFamily="34" charset="0"/>
                  <a:ea typeface="黑体" panose="02010609060101010101" pitchFamily="2" charset="-122"/>
                </a:endParaRPr>
              </a:p>
            </p:txBody>
          </p:sp>
          <p:sp>
            <p:nvSpPr>
              <p:cNvPr id="27" name="TextBox 20"/>
              <p:cNvSpPr txBox="1"/>
              <p:nvPr/>
            </p:nvSpPr>
            <p:spPr>
              <a:xfrm>
                <a:off x="-140908" y="229930"/>
                <a:ext cx="1316181" cy="447269"/>
              </a:xfrm>
              <a:prstGeom prst="rect">
                <a:avLst/>
              </a:prstGeom>
              <a:noFill/>
            </p:spPr>
            <p:txBody>
              <a:bodyPr wrap="square" rtlCol="0">
                <a:spAutoFit/>
              </a:bodyPr>
              <a:lstStyle/>
              <a:p>
                <a:pPr algn="ctr"/>
                <a:r>
                  <a:rPr lang="en-US" altLang="zh-CN" sz="2000" b="1" dirty="0">
                    <a:solidFill>
                      <a:srgbClr val="C00000"/>
                    </a:solidFill>
                    <a:latin typeface="Arial" panose="020B0604020202020204" pitchFamily="34" charset="0"/>
                    <a:ea typeface="黑体" panose="02010609060101010101" pitchFamily="2" charset="-122"/>
                  </a:rPr>
                  <a:t>4</a:t>
                </a:r>
                <a:endParaRPr lang="zh-CN" altLang="en-US" sz="2000" b="1" dirty="0">
                  <a:solidFill>
                    <a:srgbClr val="C00000"/>
                  </a:solidFill>
                  <a:latin typeface="Arial" panose="020B0604020202020204" pitchFamily="34" charset="0"/>
                  <a:ea typeface="黑体" panose="02010609060101010101" pitchFamily="2" charset="-122"/>
                </a:endParaRPr>
              </a:p>
            </p:txBody>
          </p:sp>
        </p:grpSp>
        <p:grpSp>
          <p:nvGrpSpPr>
            <p:cNvPr id="20" name="组合 19"/>
            <p:cNvGrpSpPr/>
            <p:nvPr/>
          </p:nvGrpSpPr>
          <p:grpSpPr>
            <a:xfrm>
              <a:off x="3196953" y="1827209"/>
              <a:ext cx="810747" cy="508661"/>
              <a:chOff x="2157572" y="1983612"/>
              <a:chExt cx="830869" cy="508661"/>
            </a:xfrm>
          </p:grpSpPr>
          <p:sp>
            <p:nvSpPr>
              <p:cNvPr id="21" name="矩形 20"/>
              <p:cNvSpPr/>
              <p:nvPr/>
            </p:nvSpPr>
            <p:spPr>
              <a:xfrm>
                <a:off x="2701312" y="1983612"/>
                <a:ext cx="287129"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altLang="zh-CN" sz="1600" b="1" dirty="0">
                    <a:solidFill>
                      <a:srgbClr val="002060"/>
                    </a:solidFill>
                  </a:rPr>
                  <a:t>M</a:t>
                </a:r>
                <a:endParaRPr lang="en-US" altLang="zh-CN" sz="1600" b="1" dirty="0">
                  <a:solidFill>
                    <a:srgbClr val="002060"/>
                  </a:solidFill>
                </a:endParaRPr>
              </a:p>
              <a:p>
                <a:pPr algn="ctr">
                  <a:lnSpc>
                    <a:spcPct val="80000"/>
                  </a:lnSpc>
                </a:pPr>
                <a:r>
                  <a:rPr lang="en-US" altLang="zh-CN" sz="1600" b="1" dirty="0">
                    <a:solidFill>
                      <a:srgbClr val="002060"/>
                    </a:solidFill>
                  </a:rPr>
                  <a:t>F</a:t>
                </a:r>
                <a:endParaRPr lang="en-US" altLang="zh-CN" sz="1600" b="1" dirty="0">
                  <a:solidFill>
                    <a:srgbClr val="002060"/>
                  </a:solidFill>
                </a:endParaRPr>
              </a:p>
            </p:txBody>
          </p:sp>
          <p:sp>
            <p:nvSpPr>
              <p:cNvPr id="22" name="矩形 21"/>
              <p:cNvSpPr/>
              <p:nvPr/>
            </p:nvSpPr>
            <p:spPr>
              <a:xfrm>
                <a:off x="2430112" y="1983612"/>
                <a:ext cx="287129"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altLang="zh-CN" sz="1600" b="1" dirty="0">
                    <a:solidFill>
                      <a:srgbClr val="002060"/>
                    </a:solidFill>
                  </a:rPr>
                  <a:t>D</a:t>
                </a:r>
                <a:endParaRPr lang="en-US" altLang="zh-CN" sz="1600" b="1" dirty="0">
                  <a:solidFill>
                    <a:srgbClr val="002060"/>
                  </a:solidFill>
                </a:endParaRPr>
              </a:p>
              <a:p>
                <a:pPr algn="ctr">
                  <a:lnSpc>
                    <a:spcPct val="80000"/>
                  </a:lnSpc>
                </a:pPr>
                <a:r>
                  <a:rPr lang="en-US" altLang="zh-CN" sz="1600" b="1" dirty="0">
                    <a:solidFill>
                      <a:srgbClr val="002060"/>
                    </a:solidFill>
                  </a:rPr>
                  <a:t>F</a:t>
                </a:r>
                <a:endParaRPr lang="en-US" altLang="zh-CN" sz="1600" b="1" dirty="0">
                  <a:solidFill>
                    <a:srgbClr val="002060"/>
                  </a:solidFill>
                </a:endParaRPr>
              </a:p>
            </p:txBody>
          </p:sp>
          <p:sp>
            <p:nvSpPr>
              <p:cNvPr id="23" name="矩形 22"/>
              <p:cNvSpPr/>
              <p:nvPr/>
            </p:nvSpPr>
            <p:spPr>
              <a:xfrm>
                <a:off x="2157572" y="1983612"/>
                <a:ext cx="278795" cy="508661"/>
              </a:xfrm>
              <a:prstGeom prst="rect">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altLang="zh-CN" sz="1600" b="1" dirty="0">
                  <a:solidFill>
                    <a:srgbClr val="002060"/>
                  </a:solidFill>
                </a:endParaRPr>
              </a:p>
            </p:txBody>
          </p:sp>
        </p:grpSp>
      </p:grpSp>
      <p:sp>
        <p:nvSpPr>
          <p:cNvPr id="28" name="矩形 27"/>
          <p:cNvSpPr/>
          <p:nvPr/>
        </p:nvSpPr>
        <p:spPr>
          <a:xfrm>
            <a:off x="445589" y="3013507"/>
            <a:ext cx="6262221" cy="2554545"/>
          </a:xfrm>
          <a:prstGeom prst="rect">
            <a:avLst/>
          </a:prstGeom>
        </p:spPr>
        <p:txBody>
          <a:bodyPr wrap="square">
            <a:spAutoFit/>
          </a:bodyPr>
          <a:lstStyle/>
          <a:p>
            <a:pPr marL="285750" indent="-285750">
              <a:buFont typeface="Arial" panose="020B0604020202020204" pitchFamily="34" charset="0"/>
              <a:buChar char="•"/>
            </a:pPr>
            <a:r>
              <a:rPr lang="zh-CN" altLang="en-US" sz="2000" dirty="0"/>
              <a:t>头部检验和：采用</a:t>
            </a:r>
            <a:r>
              <a:rPr lang="en-US" altLang="zh-CN" sz="2000" dirty="0"/>
              <a:t>Internet</a:t>
            </a:r>
            <a:r>
              <a:rPr lang="zh-CN" altLang="en-US" sz="2000" dirty="0"/>
              <a:t>检验和算法</a:t>
            </a:r>
            <a:endParaRPr lang="en-US" altLang="zh-CN" sz="2000" dirty="0"/>
          </a:p>
          <a:p>
            <a:pPr marL="742950" lvl="1" indent="-285750">
              <a:buFont typeface="Arial" panose="020B0604020202020204" pitchFamily="34" charset="0"/>
              <a:buChar char="•"/>
            </a:pPr>
            <a:r>
              <a:rPr lang="en-US" altLang="zh-CN" sz="2000" dirty="0"/>
              <a:t>16-bit word</a:t>
            </a:r>
            <a:r>
              <a:rPr lang="zh-CN" altLang="en-US" sz="2000" dirty="0"/>
              <a:t>反码加法求和后取反码</a:t>
            </a:r>
            <a:endParaRPr lang="en-US" altLang="zh-CN" sz="2000" dirty="0"/>
          </a:p>
          <a:p>
            <a:pPr marL="742950" lvl="1" indent="-285750">
              <a:buFont typeface="Arial" panose="020B0604020202020204" pitchFamily="34" charset="0"/>
              <a:buChar char="•"/>
            </a:pPr>
            <a:r>
              <a:rPr lang="zh-CN" altLang="en-US" sz="2000" dirty="0"/>
              <a:t>检验：反码加法后验证是否为全</a:t>
            </a:r>
            <a:r>
              <a:rPr lang="en-US" altLang="zh-CN" sz="2000" dirty="0"/>
              <a:t>1</a:t>
            </a:r>
            <a:endParaRPr lang="en-US" altLang="zh-CN" sz="2000" dirty="0"/>
          </a:p>
          <a:p>
            <a:pPr marL="742950" lvl="1" indent="-285750">
              <a:buFont typeface="Arial" panose="020B0604020202020204" pitchFamily="34" charset="0"/>
              <a:buChar char="•"/>
            </a:pPr>
            <a:r>
              <a:rPr lang="zh-CN" altLang="en-US" sz="2000" dirty="0"/>
              <a:t>途中路由器转发时</a:t>
            </a:r>
            <a:r>
              <a:rPr lang="en-US" altLang="zh-CN" sz="2000" dirty="0"/>
              <a:t>TTL</a:t>
            </a:r>
            <a:r>
              <a:rPr lang="zh-CN" altLang="en-US" sz="2000" dirty="0"/>
              <a:t>减</a:t>
            </a:r>
            <a:r>
              <a:rPr lang="en-US" altLang="zh-CN" sz="2000" dirty="0"/>
              <a:t>1</a:t>
            </a:r>
            <a:r>
              <a:rPr lang="zh-CN" altLang="en-US" sz="2000" dirty="0"/>
              <a:t>，需要重新计算检验和</a:t>
            </a:r>
            <a:endParaRPr lang="en-US" altLang="zh-CN" sz="2000" dirty="0"/>
          </a:p>
          <a:p>
            <a:pPr marL="285750" indent="-285750">
              <a:buFont typeface="Arial" panose="020B0604020202020204" pitchFamily="34" charset="0"/>
              <a:buChar char="•"/>
            </a:pPr>
            <a:r>
              <a:rPr lang="zh-CN" altLang="en-US" sz="2000" dirty="0"/>
              <a:t>服务类型</a:t>
            </a:r>
            <a:r>
              <a:rPr lang="en-US" altLang="zh-CN" sz="2000" dirty="0"/>
              <a:t>(Type of Service)</a:t>
            </a:r>
            <a:r>
              <a:rPr lang="zh-CN" altLang="en-US" sz="2000" dirty="0"/>
              <a:t> </a:t>
            </a:r>
            <a:r>
              <a:rPr lang="en-US" altLang="zh-CN" sz="2000" dirty="0"/>
              <a:t>==&gt; Class of Service</a:t>
            </a:r>
            <a:endParaRPr lang="en-US" altLang="zh-CN" sz="2000" dirty="0"/>
          </a:p>
          <a:p>
            <a:pPr marL="742950" lvl="1" indent="-285750">
              <a:buFont typeface="Arial" panose="020B0604020202020204" pitchFamily="34" charset="0"/>
              <a:buChar char="•"/>
            </a:pPr>
            <a:r>
              <a:rPr lang="zh-CN" altLang="en-US" sz="2000" dirty="0"/>
              <a:t>早期忽略，一般为</a:t>
            </a:r>
            <a:r>
              <a:rPr lang="en-US" altLang="zh-CN" sz="2000" dirty="0"/>
              <a:t>0</a:t>
            </a:r>
            <a:endParaRPr lang="en-US" altLang="zh-CN" sz="2000" dirty="0"/>
          </a:p>
          <a:p>
            <a:pPr marL="742950" lvl="1" indent="-285750">
              <a:buFont typeface="Arial" panose="020B0604020202020204" pitchFamily="34" charset="0"/>
              <a:buChar char="•"/>
            </a:pPr>
            <a:r>
              <a:rPr lang="zh-CN" altLang="en-US" sz="2000" dirty="0"/>
              <a:t>前面</a:t>
            </a:r>
            <a:r>
              <a:rPr lang="en-US" altLang="zh-CN" sz="2000" dirty="0"/>
              <a:t>6</a:t>
            </a:r>
            <a:r>
              <a:rPr lang="zh-CN" altLang="en-US" sz="2000" dirty="0"/>
              <a:t>个比特用于区分服务，属于哪个负载类</a:t>
            </a:r>
            <a:endParaRPr lang="en-US" altLang="zh-CN" sz="2000" dirty="0"/>
          </a:p>
          <a:p>
            <a:pPr marL="742950" lvl="1" indent="-285750">
              <a:buFont typeface="Arial" panose="020B0604020202020204" pitchFamily="34" charset="0"/>
              <a:buChar char="•"/>
            </a:pPr>
            <a:r>
              <a:rPr lang="zh-CN" altLang="en-US" sz="2000" dirty="0"/>
              <a:t>后面</a:t>
            </a:r>
            <a:r>
              <a:rPr lang="en-US" altLang="zh-CN" sz="2000" dirty="0"/>
              <a:t>2</a:t>
            </a:r>
            <a:r>
              <a:rPr lang="zh-CN" altLang="en-US" sz="2000" dirty="0"/>
              <a:t>个比特用于</a:t>
            </a:r>
            <a:r>
              <a:rPr lang="en-US" altLang="zh-CN" sz="2000" dirty="0"/>
              <a:t>ECN</a:t>
            </a:r>
            <a:endParaRPr lang="en-US" altLang="zh-CN" sz="2000" dirty="0"/>
          </a:p>
        </p:txBody>
      </p:sp>
      <p:graphicFrame>
        <p:nvGraphicFramePr>
          <p:cNvPr id="29" name="表格 28"/>
          <p:cNvGraphicFramePr>
            <a:graphicFrameLocks noGrp="1"/>
          </p:cNvGraphicFramePr>
          <p:nvPr/>
        </p:nvGraphicFramePr>
        <p:xfrm>
          <a:off x="767645" y="5529704"/>
          <a:ext cx="4984896" cy="1097280"/>
        </p:xfrm>
        <a:graphic>
          <a:graphicData uri="http://schemas.openxmlformats.org/drawingml/2006/table">
            <a:tbl>
              <a:tblPr firstRow="1" bandRow="1">
                <a:tableStyleId>{2D5ABB26-0587-4C30-8999-92F81FD0307C}</a:tableStyleId>
              </a:tblPr>
              <a:tblGrid>
                <a:gridCol w="2185402"/>
                <a:gridCol w="1222409"/>
                <a:gridCol w="1577085"/>
              </a:tblGrid>
              <a:tr h="359425">
                <a:tc>
                  <a:txBody>
                    <a:bodyPr/>
                    <a:lstStyle/>
                    <a:p>
                      <a:r>
                        <a:rPr lang="en-US" altLang="zh-CN" dirty="0"/>
                        <a:t>          6bit</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1bit</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1bit</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9425">
                <a:tc>
                  <a:txBody>
                    <a:bodyPr/>
                    <a:lstStyle/>
                    <a:p>
                      <a:pPr algn="ctr"/>
                      <a:r>
                        <a:rPr lang="en-US" altLang="zh-CN" dirty="0"/>
                        <a:t>DSCP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ECN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ECT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9425">
                <a:tc>
                  <a:txBody>
                    <a:bodyPr/>
                    <a:lstStyle/>
                    <a:p>
                      <a:pPr algn="ctr"/>
                      <a:r>
                        <a:rPr lang="zh-CN" altLang="en-US" dirty="0"/>
                        <a:t>负载类</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a:t>拥塞通知</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a:t>是否支持</a:t>
                      </a:r>
                      <a:r>
                        <a:rPr lang="en-US" altLang="zh-CN" dirty="0"/>
                        <a:t>ECN</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0" name="矩形 29"/>
          <p:cNvSpPr/>
          <p:nvPr/>
        </p:nvSpPr>
        <p:spPr>
          <a:xfrm>
            <a:off x="8360046" y="1591539"/>
            <a:ext cx="3607078"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zh-CN" dirty="0"/>
              <a:t>DSCP: </a:t>
            </a:r>
            <a:r>
              <a:rPr lang="en-US" altLang="zh-CN" dirty="0" err="1"/>
              <a:t>Diffserv</a:t>
            </a:r>
            <a:r>
              <a:rPr lang="en-US" altLang="zh-CN" dirty="0"/>
              <a:t> Code Point</a:t>
            </a:r>
            <a:endParaRPr lang="en-US" altLang="zh-CN" dirty="0"/>
          </a:p>
          <a:p>
            <a:r>
              <a:rPr lang="en-US" altLang="zh-CN" dirty="0"/>
              <a:t>ECN: Explicit Congestion Notification</a:t>
            </a:r>
            <a:endParaRPr lang="en-US" altLang="zh-CN" dirty="0"/>
          </a:p>
          <a:p>
            <a:r>
              <a:rPr lang="en-US" altLang="zh-CN" dirty="0"/>
              <a:t>ECT: ECN-capable terminal </a:t>
            </a:r>
            <a:endParaRPr lang="en-US" altLang="zh-CN" dirty="0"/>
          </a:p>
        </p:txBody>
      </p:sp>
      <p:sp>
        <p:nvSpPr>
          <p:cNvPr id="50" name="标题 49"/>
          <p:cNvSpPr>
            <a:spLocks noGrp="1"/>
          </p:cNvSpPr>
          <p:nvPr>
            <p:ph type="title"/>
          </p:nvPr>
        </p:nvSpPr>
        <p:spPr/>
        <p:txBody>
          <a:bodyPr/>
          <a:lstStyle/>
          <a:p>
            <a:r>
              <a:rPr lang="en-US" altLang="zh-CN" dirty="0"/>
              <a:t>IP</a:t>
            </a:r>
            <a:r>
              <a:rPr lang="zh-CN" altLang="en-US" dirty="0"/>
              <a:t>分组格式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sz="2400" b="1" dirty="0">
                <a:solidFill>
                  <a:srgbClr val="0070C0"/>
                </a:solidFill>
              </a:rPr>
              <a:t>网络层提供的服务：为高层提供节点到节点的传输，经过多跳传输最终到达目的地</a:t>
            </a:r>
            <a:endParaRPr lang="en-US" altLang="zh-CN" sz="2400" dirty="0"/>
          </a:p>
          <a:p>
            <a:pPr marL="0" indent="0">
              <a:lnSpc>
                <a:spcPct val="120000"/>
              </a:lnSpc>
              <a:buNone/>
            </a:pPr>
            <a:r>
              <a:rPr lang="en-US" altLang="zh-CN" sz="2400" dirty="0"/>
              <a:t>5.1 </a:t>
            </a:r>
            <a:r>
              <a:rPr lang="zh-CN" altLang="en-US" sz="2400" dirty="0"/>
              <a:t>交换和路由：</a:t>
            </a:r>
            <a:r>
              <a:rPr lang="en-US" altLang="zh-CN" sz="2400" dirty="0"/>
              <a:t>internet</a:t>
            </a:r>
            <a:r>
              <a:rPr lang="zh-CN" altLang="en-US" sz="2400" dirty="0"/>
              <a:t>的工作方式（虚电路和数据报）</a:t>
            </a:r>
            <a:endParaRPr lang="en-US" altLang="zh-CN" sz="2400" dirty="0"/>
          </a:p>
          <a:p>
            <a:pPr marL="0" indent="0">
              <a:lnSpc>
                <a:spcPct val="120000"/>
              </a:lnSpc>
              <a:buNone/>
            </a:pPr>
            <a:r>
              <a:rPr lang="en-US" altLang="zh-CN" sz="2400" dirty="0"/>
              <a:t>5.1</a:t>
            </a:r>
            <a:r>
              <a:rPr lang="zh-CN" altLang="en-US" sz="2400" dirty="0"/>
              <a:t>交换和路由：路由方式</a:t>
            </a:r>
            <a:endParaRPr lang="en-US" altLang="zh-CN" sz="2400" dirty="0"/>
          </a:p>
          <a:p>
            <a:pPr lvl="1">
              <a:lnSpc>
                <a:spcPct val="120000"/>
              </a:lnSpc>
            </a:pPr>
            <a:r>
              <a:rPr lang="zh-CN" altLang="en-US" sz="2000" dirty="0"/>
              <a:t>源路由和逐跳路由</a:t>
            </a:r>
            <a:endParaRPr lang="en-US" altLang="zh-CN" sz="2000" dirty="0"/>
          </a:p>
          <a:p>
            <a:pPr lvl="1">
              <a:lnSpc>
                <a:spcPct val="120000"/>
              </a:lnSpc>
            </a:pPr>
            <a:r>
              <a:rPr lang="zh-CN" altLang="en-US" sz="2000" strike="sngStrike" dirty="0"/>
              <a:t>扩散法</a:t>
            </a:r>
            <a:endParaRPr lang="en-US" altLang="zh-CN" sz="2000" strike="sngStrike" dirty="0"/>
          </a:p>
          <a:p>
            <a:pPr lvl="1">
              <a:lnSpc>
                <a:spcPct val="120000"/>
              </a:lnSpc>
            </a:pPr>
            <a:r>
              <a:rPr lang="zh-CN" altLang="en-US" sz="2000" strike="sngStrike" dirty="0"/>
              <a:t>逆向学习法</a:t>
            </a:r>
            <a:endParaRPr lang="en-US" altLang="zh-CN" sz="2000" strike="sngStrike" dirty="0"/>
          </a:p>
          <a:p>
            <a:pPr marL="0" indent="0">
              <a:buNone/>
            </a:pPr>
            <a:r>
              <a:rPr lang="en-US" altLang="zh-CN" sz="2400" strike="sngStrike" dirty="0"/>
              <a:t>5.2 </a:t>
            </a:r>
            <a:r>
              <a:rPr lang="zh-CN" altLang="en-US" sz="2400" strike="sngStrike" dirty="0"/>
              <a:t>网桥</a:t>
            </a:r>
            <a:endParaRPr lang="en-US" altLang="zh-CN" sz="2400" strike="sngStrike" dirty="0"/>
          </a:p>
          <a:p>
            <a:pPr marL="0" indent="0">
              <a:buNone/>
            </a:pPr>
            <a:r>
              <a:rPr lang="en-US" altLang="zh-CN" sz="2400" dirty="0"/>
              <a:t>5.3 Internet</a:t>
            </a:r>
            <a:r>
              <a:rPr lang="zh-CN" altLang="en-US" sz="2400" dirty="0"/>
              <a:t>网络层</a:t>
            </a:r>
            <a:endParaRPr lang="zh-CN" altLang="en-US" sz="2400" dirty="0"/>
          </a:p>
        </p:txBody>
      </p:sp>
      <p:sp>
        <p:nvSpPr>
          <p:cNvPr id="5" name="Rectangle 1"/>
          <p:cNvSpPr>
            <a:spLocks noChangeArrowheads="1"/>
          </p:cNvSpPr>
          <p:nvPr/>
        </p:nvSpPr>
        <p:spPr bwMode="auto">
          <a:xfrm>
            <a:off x="4123267" y="2157698"/>
            <a:ext cx="2836333" cy="446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IP协议</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ARP</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ICMP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DHCP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NAT</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IP隧道</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zh-CN" sz="2400" dirty="0">
                <a:solidFill>
                  <a:srgbClr val="333333"/>
                </a:solidFill>
                <a:latin typeface="Open Sans" panose="020B0606030504020204" pitchFamily="34" charset="0"/>
                <a:cs typeface="Open Sans" panose="020B0606030504020204" pitchFamily="34" charset="0"/>
              </a:rPr>
              <a:t>IP</a:t>
            </a:r>
            <a:r>
              <a:rPr lang="zh-CN" altLang="en-US" sz="2400" dirty="0">
                <a:solidFill>
                  <a:srgbClr val="333333"/>
                </a:solidFill>
                <a:latin typeface="Open Sans" panose="020B0606030504020204" pitchFamily="34" charset="0"/>
                <a:cs typeface="Open Sans" panose="020B0606030504020204" pitchFamily="34" charset="0"/>
              </a:rPr>
              <a:t>组播</a:t>
            </a:r>
            <a:endParaRPr lang="en-US"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IPv6</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左大括号 5"/>
          <p:cNvSpPr/>
          <p:nvPr/>
        </p:nvSpPr>
        <p:spPr>
          <a:xfrm>
            <a:off x="3361267" y="2582333"/>
            <a:ext cx="465666" cy="380731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046" y="40957"/>
            <a:ext cx="11203577" cy="644434"/>
          </a:xfrm>
        </p:spPr>
        <p:txBody>
          <a:bodyPr/>
          <a:lstStyle/>
          <a:p>
            <a:r>
              <a:rPr lang="en-US" altLang="zh-CN" dirty="0"/>
              <a:t>IP</a:t>
            </a:r>
            <a:r>
              <a:rPr lang="zh-CN" altLang="en-US" dirty="0"/>
              <a:t>分组格式：</a:t>
            </a:r>
            <a:r>
              <a:rPr lang="en-US" altLang="zh-CN" dirty="0"/>
              <a:t>IP</a:t>
            </a:r>
            <a:r>
              <a:rPr lang="zh-CN" altLang="en-US" dirty="0"/>
              <a:t>选项</a:t>
            </a:r>
            <a:endParaRPr lang="zh-CN" altLang="en-US" dirty="0"/>
          </a:p>
        </p:txBody>
      </p:sp>
      <p:sp>
        <p:nvSpPr>
          <p:cNvPr id="3" name="内容占位符 2"/>
          <p:cNvSpPr>
            <a:spLocks noGrp="1"/>
          </p:cNvSpPr>
          <p:nvPr>
            <p:ph idx="1"/>
          </p:nvPr>
        </p:nvSpPr>
        <p:spPr>
          <a:xfrm>
            <a:off x="442913" y="1009572"/>
            <a:ext cx="11289710" cy="5617710"/>
          </a:xfrm>
        </p:spPr>
        <p:txBody>
          <a:bodyPr>
            <a:normAutofit fontScale="92500" lnSpcReduction="10000"/>
          </a:bodyPr>
          <a:lstStyle/>
          <a:p>
            <a:pPr marL="0" indent="0">
              <a:lnSpc>
                <a:spcPct val="100000"/>
              </a:lnSpc>
              <a:buNone/>
            </a:pPr>
            <a:r>
              <a:rPr lang="en-US" altLang="zh-CN" dirty="0"/>
              <a:t>IP</a:t>
            </a:r>
            <a:r>
              <a:rPr lang="zh-CN" altLang="en-US" dirty="0"/>
              <a:t>选项最长</a:t>
            </a:r>
            <a:r>
              <a:rPr lang="en-US" altLang="zh-CN" dirty="0"/>
              <a:t>40</a:t>
            </a:r>
            <a:r>
              <a:rPr lang="zh-CN" altLang="en-US" dirty="0"/>
              <a:t>字节</a:t>
            </a:r>
            <a:endParaRPr lang="en-US" altLang="zh-CN" dirty="0"/>
          </a:p>
          <a:p>
            <a:pPr>
              <a:lnSpc>
                <a:spcPct val="100000"/>
              </a:lnSpc>
            </a:pPr>
            <a:r>
              <a:rPr lang="zh-CN" altLang="en-US" sz="2000" dirty="0">
                <a:solidFill>
                  <a:srgbClr val="FF0000"/>
                </a:solidFill>
              </a:rPr>
              <a:t>当前实践中许多防火墙会过滤包含</a:t>
            </a:r>
            <a:r>
              <a:rPr lang="en-US" altLang="zh-CN" sz="2000" dirty="0">
                <a:solidFill>
                  <a:srgbClr val="FF0000"/>
                </a:solidFill>
              </a:rPr>
              <a:t>IP</a:t>
            </a:r>
            <a:r>
              <a:rPr lang="zh-CN" altLang="en-US" sz="2000" dirty="0">
                <a:solidFill>
                  <a:srgbClr val="FF0000"/>
                </a:solidFill>
              </a:rPr>
              <a:t>选项的分组</a:t>
            </a:r>
            <a:endParaRPr lang="en-US" altLang="zh-CN" dirty="0"/>
          </a:p>
          <a:p>
            <a:pPr>
              <a:lnSpc>
                <a:spcPct val="100000"/>
              </a:lnSpc>
            </a:pPr>
            <a:r>
              <a:rPr lang="zh-CN" altLang="en-US" dirty="0"/>
              <a:t>单字节选项：仅仅包含类型，与</a:t>
            </a:r>
            <a:r>
              <a:rPr lang="en-US" altLang="zh-CN" dirty="0"/>
              <a:t>TCP</a:t>
            </a:r>
            <a:r>
              <a:rPr lang="zh-CN" altLang="en-US" dirty="0"/>
              <a:t>选项类似</a:t>
            </a:r>
            <a:endParaRPr lang="en-US" altLang="zh-CN" dirty="0"/>
          </a:p>
          <a:p>
            <a:pPr lvl="1">
              <a:lnSpc>
                <a:spcPct val="100000"/>
              </a:lnSpc>
            </a:pPr>
            <a:r>
              <a:rPr lang="en-US" altLang="zh-CN" sz="2000" dirty="0"/>
              <a:t>type=0</a:t>
            </a:r>
            <a:r>
              <a:rPr lang="zh-CN" altLang="en-US" sz="2000" dirty="0"/>
              <a:t>：</a:t>
            </a:r>
            <a:r>
              <a:rPr lang="en-US" altLang="zh-CN" sz="2000" dirty="0"/>
              <a:t>EOOL(End Of Option List)</a:t>
            </a:r>
            <a:r>
              <a:rPr lang="zh-CN" altLang="en-US" sz="2000" dirty="0"/>
              <a:t>，表示选项结束</a:t>
            </a:r>
            <a:endParaRPr lang="en-US" altLang="zh-CN" sz="2000" dirty="0"/>
          </a:p>
          <a:p>
            <a:pPr lvl="1">
              <a:lnSpc>
                <a:spcPct val="100000"/>
              </a:lnSpc>
            </a:pPr>
            <a:r>
              <a:rPr lang="en-US" altLang="zh-CN" sz="2000" dirty="0"/>
              <a:t>type=1</a:t>
            </a:r>
            <a:r>
              <a:rPr lang="zh-CN" altLang="en-US" sz="2000" dirty="0"/>
              <a:t>：</a:t>
            </a:r>
            <a:r>
              <a:rPr lang="en-US" altLang="zh-CN" sz="2000" dirty="0"/>
              <a:t>NOP(No Operation)</a:t>
            </a:r>
            <a:r>
              <a:rPr lang="zh-CN" altLang="en-US" sz="2000" dirty="0"/>
              <a:t>，用于选项之间填充 </a:t>
            </a:r>
            <a:endParaRPr lang="en-US" altLang="zh-CN" sz="2000" dirty="0"/>
          </a:p>
          <a:p>
            <a:pPr>
              <a:lnSpc>
                <a:spcPct val="100000"/>
              </a:lnSpc>
            </a:pPr>
            <a:r>
              <a:rPr lang="zh-CN" altLang="en-US" dirty="0"/>
              <a:t>多字节选项：采用</a:t>
            </a:r>
            <a:r>
              <a:rPr lang="en-US" altLang="zh-CN" dirty="0"/>
              <a:t>TLV</a:t>
            </a:r>
            <a:r>
              <a:rPr lang="zh-CN" altLang="en-US" dirty="0"/>
              <a:t>方式描述</a:t>
            </a:r>
            <a:endParaRPr lang="en-US" altLang="zh-CN" dirty="0"/>
          </a:p>
          <a:p>
            <a:pPr lvl="1">
              <a:lnSpc>
                <a:spcPct val="100000"/>
              </a:lnSpc>
            </a:pPr>
            <a:r>
              <a:rPr lang="en-US" altLang="zh-CN" sz="2000" dirty="0"/>
              <a:t>type</a:t>
            </a:r>
            <a:r>
              <a:rPr lang="zh-CN" altLang="en-US" sz="2000" dirty="0"/>
              <a:t>的第一个比特（最高位）称为</a:t>
            </a:r>
            <a:r>
              <a:rPr lang="en-US" altLang="en-US" sz="2000" dirty="0"/>
              <a:t>Copied</a:t>
            </a:r>
            <a:r>
              <a:rPr lang="zh-CN" altLang="en-US" sz="2000" dirty="0"/>
              <a:t>标志，为</a:t>
            </a:r>
            <a:r>
              <a:rPr lang="en-US" altLang="zh-CN" sz="2000" dirty="0"/>
              <a:t>1</a:t>
            </a:r>
            <a:r>
              <a:rPr lang="zh-CN" altLang="en-US" sz="2000" dirty="0"/>
              <a:t>时所有分段都应该包含该选项，否则仅第</a:t>
            </a:r>
            <a:r>
              <a:rPr lang="en-US" altLang="zh-CN" sz="2000" dirty="0"/>
              <a:t>1</a:t>
            </a:r>
            <a:r>
              <a:rPr lang="zh-CN" altLang="en-US" sz="2000" dirty="0"/>
              <a:t>分段</a:t>
            </a:r>
            <a:endParaRPr lang="en-US" altLang="zh-CN" sz="2000" dirty="0"/>
          </a:p>
          <a:p>
            <a:pPr lvl="1">
              <a:lnSpc>
                <a:spcPct val="100000"/>
              </a:lnSpc>
            </a:pPr>
            <a:r>
              <a:rPr lang="zh-CN" altLang="en-US" sz="2000" dirty="0"/>
              <a:t>主要用来进行网络测试或调试</a:t>
            </a:r>
            <a:endParaRPr lang="en-US" altLang="zh-CN" sz="2000" dirty="0">
              <a:solidFill>
                <a:srgbClr val="FF0000"/>
              </a:solidFill>
            </a:endParaRPr>
          </a:p>
          <a:p>
            <a:pPr>
              <a:lnSpc>
                <a:spcPct val="100000"/>
              </a:lnSpc>
            </a:pPr>
            <a:r>
              <a:rPr lang="zh-CN" altLang="en-US" dirty="0"/>
              <a:t>记录路由</a:t>
            </a:r>
            <a:r>
              <a:rPr lang="en-US" altLang="zh-CN" dirty="0"/>
              <a:t>RR</a:t>
            </a:r>
            <a:r>
              <a:rPr lang="zh-CN" altLang="en-US" dirty="0"/>
              <a:t>选项</a:t>
            </a:r>
            <a:r>
              <a:rPr lang="en-US" altLang="zh-CN" dirty="0"/>
              <a:t>(type=7)</a:t>
            </a:r>
            <a:r>
              <a:rPr lang="zh-CN" altLang="en-US" dirty="0"/>
              <a:t>：</a:t>
            </a:r>
            <a:endParaRPr lang="en-US" altLang="zh-CN" dirty="0"/>
          </a:p>
          <a:p>
            <a:pPr lvl="1">
              <a:lnSpc>
                <a:spcPct val="100000"/>
              </a:lnSpc>
            </a:pPr>
            <a:r>
              <a:rPr lang="zh-CN" altLang="en-US" sz="2000" dirty="0"/>
              <a:t>指针给出目前尚未使用的第一个</a:t>
            </a:r>
            <a:r>
              <a:rPr lang="en-US" altLang="zh-CN" sz="2000" dirty="0"/>
              <a:t>IP</a:t>
            </a:r>
            <a:r>
              <a:rPr lang="zh-CN" altLang="en-US" sz="2000" dirty="0"/>
              <a:t>地址槽的偏移，初始为</a:t>
            </a:r>
            <a:r>
              <a:rPr lang="en-US" altLang="zh-CN" sz="2000" dirty="0"/>
              <a:t>4</a:t>
            </a:r>
            <a:endParaRPr lang="en-US" altLang="zh-CN" sz="2000" dirty="0"/>
          </a:p>
          <a:p>
            <a:pPr lvl="1">
              <a:lnSpc>
                <a:spcPct val="100000"/>
              </a:lnSpc>
            </a:pPr>
            <a:r>
              <a:rPr lang="zh-CN" altLang="en-US" sz="2000" dirty="0"/>
              <a:t>路由器转发时将</a:t>
            </a:r>
            <a:r>
              <a:rPr lang="zh-CN" altLang="en-US" sz="2000" u="sng" dirty="0">
                <a:solidFill>
                  <a:srgbClr val="FF0000"/>
                </a:solidFill>
              </a:rPr>
              <a:t>外出链路的</a:t>
            </a:r>
            <a:r>
              <a:rPr lang="en-US" altLang="zh-CN" sz="2000" u="sng" dirty="0">
                <a:solidFill>
                  <a:srgbClr val="FF0000"/>
                </a:solidFill>
              </a:rPr>
              <a:t>IP</a:t>
            </a:r>
            <a:r>
              <a:rPr lang="zh-CN" altLang="en-US" sz="2000" u="sng" dirty="0">
                <a:solidFill>
                  <a:srgbClr val="FF0000"/>
                </a:solidFill>
              </a:rPr>
              <a:t>地址</a:t>
            </a:r>
            <a:r>
              <a:rPr lang="zh-CN" altLang="en-US" sz="2000" dirty="0"/>
              <a:t>加入到列表中，指针</a:t>
            </a:r>
            <a:r>
              <a:rPr lang="en-US" altLang="zh-CN" sz="2000" dirty="0"/>
              <a:t>+4</a:t>
            </a:r>
            <a:r>
              <a:rPr lang="zh-CN" altLang="en-US" sz="2000" dirty="0"/>
              <a:t>。最多</a:t>
            </a:r>
            <a:r>
              <a:rPr lang="en-US" altLang="zh-CN" sz="2000" dirty="0"/>
              <a:t>9</a:t>
            </a:r>
            <a:r>
              <a:rPr lang="zh-CN" altLang="en-US" sz="2000" dirty="0"/>
              <a:t>个地址</a:t>
            </a:r>
            <a:endParaRPr lang="en-US" altLang="zh-CN" sz="2000" dirty="0"/>
          </a:p>
          <a:p>
            <a:pPr>
              <a:lnSpc>
                <a:spcPct val="100000"/>
              </a:lnSpc>
            </a:pPr>
            <a:r>
              <a:rPr lang="zh-CN" altLang="en-US" dirty="0"/>
              <a:t>源路由：指定该</a:t>
            </a:r>
            <a:r>
              <a:rPr lang="en-US" altLang="en-US" dirty="0"/>
              <a:t>IP</a:t>
            </a:r>
            <a:r>
              <a:rPr lang="zh-CN" altLang="en-US" dirty="0"/>
              <a:t>分组从源到目的端必须经过的路由器列表</a:t>
            </a:r>
            <a:endParaRPr lang="en-US" altLang="zh-CN" dirty="0"/>
          </a:p>
          <a:p>
            <a:pPr lvl="1">
              <a:lnSpc>
                <a:spcPct val="100000"/>
              </a:lnSpc>
            </a:pPr>
            <a:r>
              <a:rPr lang="zh-CN" altLang="en-US" sz="2000" dirty="0"/>
              <a:t>严格源路由</a:t>
            </a:r>
            <a:r>
              <a:rPr lang="en-US" altLang="zh-CN" sz="2000" dirty="0"/>
              <a:t>(type=9)</a:t>
            </a:r>
            <a:r>
              <a:rPr lang="zh-CN" altLang="en-US" sz="2000" dirty="0"/>
              <a:t>：分组经过的路径必须与选项中给出的路径严格一致</a:t>
            </a:r>
            <a:endParaRPr lang="en-US" altLang="zh-CN" sz="2000" dirty="0"/>
          </a:p>
          <a:p>
            <a:pPr lvl="1">
              <a:lnSpc>
                <a:spcPct val="100000"/>
              </a:lnSpc>
            </a:pPr>
            <a:r>
              <a:rPr lang="zh-CN" altLang="en-US" sz="2000" dirty="0"/>
              <a:t>松散源路由</a:t>
            </a:r>
            <a:r>
              <a:rPr lang="en-US" altLang="zh-CN" sz="2000" dirty="0"/>
              <a:t>(type=3)</a:t>
            </a:r>
            <a:r>
              <a:rPr lang="zh-CN" altLang="en-US" sz="2000" dirty="0"/>
              <a:t>：分组转发时应该按照顺序经过那些路由器，但其中可经过其他路由器</a:t>
            </a:r>
            <a:endParaRPr lang="en-US" altLang="zh-CN" sz="2000" dirty="0"/>
          </a:p>
          <a:p>
            <a:pPr>
              <a:lnSpc>
                <a:spcPct val="100000"/>
              </a:lnSpc>
            </a:pPr>
            <a:r>
              <a:rPr lang="zh-CN" altLang="en-US" dirty="0"/>
              <a:t>时间戳</a:t>
            </a:r>
            <a:r>
              <a:rPr lang="en-US" altLang="zh-CN" dirty="0"/>
              <a:t>(type=68)</a:t>
            </a:r>
            <a:r>
              <a:rPr lang="zh-CN" altLang="en-US" dirty="0"/>
              <a:t>：与</a:t>
            </a:r>
            <a:r>
              <a:rPr lang="en-US" altLang="zh-CN" dirty="0"/>
              <a:t>RR</a:t>
            </a:r>
            <a:r>
              <a:rPr lang="zh-CN" altLang="en-US" dirty="0"/>
              <a:t>选项类似，纪录</a:t>
            </a:r>
            <a:r>
              <a:rPr lang="en-US" altLang="zh-CN" dirty="0"/>
              <a:t>IP</a:t>
            </a:r>
            <a:r>
              <a:rPr lang="zh-CN" altLang="en-US" dirty="0"/>
              <a:t>地址和路由器的当前时间。</a:t>
            </a:r>
            <a:r>
              <a:rPr lang="en-US" altLang="zh-CN" dirty="0"/>
              <a:t> TCP</a:t>
            </a:r>
            <a:r>
              <a:rPr lang="zh-CN" altLang="en-US" dirty="0"/>
              <a:t>有一个</a:t>
            </a:r>
            <a:r>
              <a:rPr lang="en-US" altLang="zh-CN" dirty="0"/>
              <a:t>timestamp</a:t>
            </a:r>
            <a:r>
              <a:rPr lang="zh-CN" altLang="en-US" dirty="0"/>
              <a:t>选项</a:t>
            </a:r>
            <a:endParaRPr lang="en-US" altLang="zh-CN" dirty="0"/>
          </a:p>
          <a:p>
            <a:pPr marL="0" indent="0">
              <a:lnSpc>
                <a:spcPct val="100000"/>
              </a:lnSpc>
              <a:buNone/>
            </a:pPr>
            <a:endParaRPr lang="zh-CN" altLang="en-US" dirty="0"/>
          </a:p>
          <a:p>
            <a:pPr lvl="1">
              <a:lnSpc>
                <a:spcPct val="100000"/>
              </a:lnSpc>
            </a:pPr>
            <a:endParaRPr lang="zh-CN" altLang="en-US" sz="2000" dirty="0"/>
          </a:p>
        </p:txBody>
      </p:sp>
      <p:graphicFrame>
        <p:nvGraphicFramePr>
          <p:cNvPr id="4" name="内容占位符 7"/>
          <p:cNvGraphicFramePr/>
          <p:nvPr/>
        </p:nvGraphicFramePr>
        <p:xfrm>
          <a:off x="7354797" y="899461"/>
          <a:ext cx="5404255" cy="1796415"/>
        </p:xfrm>
        <a:graphic>
          <a:graphicData uri="http://schemas.openxmlformats.org/drawingml/2006/table">
            <a:tbl>
              <a:tblPr firstCol="1">
                <a:tableStyleId>{2D5ABB26-0587-4C30-8999-92F81FD0307C}</a:tableStyleId>
              </a:tblPr>
              <a:tblGrid>
                <a:gridCol w="1015122"/>
                <a:gridCol w="1145073"/>
                <a:gridCol w="1080098"/>
                <a:gridCol w="1081981"/>
                <a:gridCol w="1081981"/>
              </a:tblGrid>
              <a:tr h="359283">
                <a:tc>
                  <a:txBody>
                    <a:bodyPr/>
                    <a:lstStyle/>
                    <a:p>
                      <a:pPr algn="just">
                        <a:lnSpc>
                          <a:spcPct val="150000"/>
                        </a:lnSpc>
                        <a:spcAft>
                          <a:spcPts val="0"/>
                        </a:spcAft>
                      </a:pPr>
                      <a:r>
                        <a:rPr lang="en-US" sz="1400" kern="100" dirty="0">
                          <a:effectLst/>
                        </a:rPr>
                        <a:t>0</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a:effectLst/>
                        </a:rPr>
                        <a:t>8</a:t>
                      </a:r>
                      <a:endParaRPr lang="zh-CN" sz="1400" kern="10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dirty="0">
                          <a:effectLst/>
                        </a:rPr>
                        <a:t>16</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a:effectLst/>
                        </a:rPr>
                        <a:t>24 </a:t>
                      </a:r>
                      <a:endParaRPr lang="zh-CN" sz="1400" kern="10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dirty="0">
                          <a:effectLst/>
                        </a:rPr>
                        <a:t>31</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359283">
                <a:tc>
                  <a:txBody>
                    <a:bodyPr/>
                    <a:lstStyle/>
                    <a:p>
                      <a:pPr algn="ctr">
                        <a:lnSpc>
                          <a:spcPct val="150000"/>
                        </a:lnSpc>
                        <a:spcAft>
                          <a:spcPts val="0"/>
                        </a:spcAft>
                      </a:pPr>
                      <a:r>
                        <a:rPr lang="zh-CN" sz="1600" kern="100" dirty="0">
                          <a:effectLst/>
                        </a:rPr>
                        <a:t>类型</a:t>
                      </a:r>
                      <a:r>
                        <a:rPr lang="en-US" sz="1600" kern="100" dirty="0">
                          <a:effectLst/>
                        </a:rPr>
                        <a:t>(7</a:t>
                      </a:r>
                      <a:r>
                        <a:rPr lang="zh-CN" sz="1600" kern="100" dirty="0">
                          <a:effectLst/>
                        </a:rPr>
                        <a:t>）</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长度</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指针</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全</a:t>
                      </a:r>
                      <a:r>
                        <a:rPr lang="en-US" sz="1600" kern="100" dirty="0">
                          <a:effectLst/>
                        </a:rPr>
                        <a:t>0</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400" kern="100" dirty="0">
                          <a:effectLst/>
                        </a:rPr>
                        <a:t> </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tcPr>
                </a:tc>
              </a:tr>
              <a:tr h="359283">
                <a:tc gridSpan="4">
                  <a:txBody>
                    <a:bodyPr/>
                    <a:lstStyle/>
                    <a:p>
                      <a:pPr algn="ctr">
                        <a:lnSpc>
                          <a:spcPct val="150000"/>
                        </a:lnSpc>
                        <a:spcAft>
                          <a:spcPts val="0"/>
                        </a:spcAft>
                      </a:pPr>
                      <a:r>
                        <a:rPr lang="zh-CN" sz="1600" kern="100" dirty="0">
                          <a:effectLst/>
                        </a:rPr>
                        <a:t>第一个</a:t>
                      </a:r>
                      <a:r>
                        <a:rPr lang="en-US" sz="1600" kern="100" dirty="0">
                          <a:effectLst/>
                        </a:rPr>
                        <a:t>IP</a:t>
                      </a:r>
                      <a:r>
                        <a:rPr lang="zh-CN" sz="1600" kern="100" dirty="0">
                          <a:effectLst/>
                        </a:rPr>
                        <a:t>地址</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a:txBody>
                    <a:bodyPr/>
                    <a:lstStyle/>
                    <a:p>
                      <a:pPr algn="just">
                        <a:lnSpc>
                          <a:spcPct val="150000"/>
                        </a:lnSpc>
                        <a:spcAft>
                          <a:spcPts val="0"/>
                        </a:spcAft>
                      </a:pPr>
                      <a:r>
                        <a:rPr lang="en-US" sz="1400" kern="100" dirty="0">
                          <a:effectLst/>
                        </a:rPr>
                        <a:t> </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tcPr>
                </a:tc>
              </a:tr>
              <a:tr h="359283">
                <a:tc gridSpan="4">
                  <a:txBody>
                    <a:bodyPr/>
                    <a:lstStyle/>
                    <a:p>
                      <a:pPr algn="ctr">
                        <a:lnSpc>
                          <a:spcPct val="150000"/>
                        </a:lnSpc>
                        <a:spcAft>
                          <a:spcPts val="0"/>
                        </a:spcAft>
                      </a:pPr>
                      <a:r>
                        <a:rPr lang="zh-CN" sz="1600" kern="100" dirty="0">
                          <a:effectLst/>
                        </a:rPr>
                        <a:t>第二个</a:t>
                      </a:r>
                      <a:r>
                        <a:rPr lang="en-US" sz="1600" kern="100" dirty="0">
                          <a:effectLst/>
                        </a:rPr>
                        <a:t>IP</a:t>
                      </a:r>
                      <a:r>
                        <a:rPr lang="zh-CN" sz="1600" kern="100" dirty="0">
                          <a:effectLst/>
                        </a:rPr>
                        <a:t>地址</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a:txBody>
                    <a:bodyPr/>
                    <a:lstStyle/>
                    <a:p>
                      <a:pPr algn="just">
                        <a:lnSpc>
                          <a:spcPct val="150000"/>
                        </a:lnSpc>
                        <a:spcAft>
                          <a:spcPts val="0"/>
                        </a:spcAft>
                      </a:pPr>
                      <a:r>
                        <a:rPr lang="en-US" sz="1400" kern="100" dirty="0">
                          <a:effectLst/>
                        </a:rPr>
                        <a:t> </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tcPr>
                </a:tc>
              </a:tr>
              <a:tr h="359283">
                <a:tc gridSpan="4">
                  <a:txBody>
                    <a:bodyPr/>
                    <a:lstStyle/>
                    <a:p>
                      <a:pPr algn="ctr">
                        <a:lnSpc>
                          <a:spcPct val="150000"/>
                        </a:lnSpc>
                        <a:spcAft>
                          <a:spcPts val="0"/>
                        </a:spcAft>
                      </a:pPr>
                      <a:r>
                        <a:rPr lang="en-US" sz="1600" kern="100" dirty="0">
                          <a:effectLst/>
                        </a:rPr>
                        <a:t>…</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a:txBody>
                    <a:bodyPr/>
                    <a:lstStyle/>
                    <a:p>
                      <a:pPr algn="just">
                        <a:lnSpc>
                          <a:spcPct val="150000"/>
                        </a:lnSpc>
                        <a:spcAft>
                          <a:spcPts val="0"/>
                        </a:spcAft>
                      </a:pPr>
                      <a:r>
                        <a:rPr lang="en-US" sz="1400" kern="100" dirty="0">
                          <a:effectLst/>
                        </a:rPr>
                        <a:t> </a:t>
                      </a:r>
                      <a:endParaRPr lang="zh-CN" sz="14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grpSp>
        <p:nvGrpSpPr>
          <p:cNvPr id="34" name="组合 33"/>
          <p:cNvGrpSpPr/>
          <p:nvPr/>
        </p:nvGrpSpPr>
        <p:grpSpPr>
          <a:xfrm>
            <a:off x="5119540" y="-17673"/>
            <a:ext cx="6418339" cy="1297452"/>
            <a:chOff x="5119540" y="-17673"/>
            <a:chExt cx="6418339" cy="1297452"/>
          </a:xfrm>
        </p:grpSpPr>
        <p:grpSp>
          <p:nvGrpSpPr>
            <p:cNvPr id="31" name="组合 30"/>
            <p:cNvGrpSpPr/>
            <p:nvPr/>
          </p:nvGrpSpPr>
          <p:grpSpPr>
            <a:xfrm>
              <a:off x="5208998" y="-17673"/>
              <a:ext cx="6328881" cy="973030"/>
              <a:chOff x="5208998" y="-17673"/>
              <a:chExt cx="6328881" cy="973030"/>
            </a:xfrm>
          </p:grpSpPr>
          <p:sp>
            <p:nvSpPr>
              <p:cNvPr id="29" name="矩形 28"/>
              <p:cNvSpPr/>
              <p:nvPr/>
            </p:nvSpPr>
            <p:spPr>
              <a:xfrm>
                <a:off x="5208998" y="23284"/>
                <a:ext cx="6328881" cy="891116"/>
              </a:xfrm>
              <a:prstGeom prst="rect">
                <a:avLst/>
              </a:prstGeom>
              <a:solidFill>
                <a:schemeClr val="accent2">
                  <a:lumMod val="40000"/>
                  <a:lumOff val="60000"/>
                  <a:alpha val="27059"/>
                </a:schemeClr>
              </a:solidFill>
              <a:ln>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39696" y="-17673"/>
                <a:ext cx="6017788" cy="973030"/>
                <a:chOff x="4681870" y="650214"/>
                <a:chExt cx="6017788" cy="973030"/>
              </a:xfrm>
            </p:grpSpPr>
            <p:pic>
              <p:nvPicPr>
                <p:cNvPr id="7" name="图片 6"/>
                <p:cNvPicPr>
                  <a:picLocks noChangeAspect="1"/>
                </p:cNvPicPr>
                <p:nvPr/>
              </p:nvPicPr>
              <p:blipFill>
                <a:blip r:embed="rId1"/>
                <a:stretch>
                  <a:fillRect/>
                </a:stretch>
              </p:blipFill>
              <p:spPr>
                <a:xfrm>
                  <a:off x="9965610" y="804016"/>
                  <a:ext cx="524792" cy="435930"/>
                </a:xfrm>
                <a:prstGeom prst="rect">
                  <a:avLst/>
                </a:prstGeom>
              </p:spPr>
            </p:pic>
            <p:pic>
              <p:nvPicPr>
                <p:cNvPr id="8" name="图片 7"/>
                <p:cNvPicPr>
                  <a:picLocks noChangeAspect="1"/>
                </p:cNvPicPr>
                <p:nvPr/>
              </p:nvPicPr>
              <p:blipFill>
                <a:blip r:embed="rId2">
                  <a:duotone>
                    <a:prstClr val="black"/>
                    <a:schemeClr val="accent1">
                      <a:tint val="45000"/>
                      <a:satMod val="400000"/>
                    </a:schemeClr>
                  </a:duotone>
                </a:blip>
                <a:stretch>
                  <a:fillRect/>
                </a:stretch>
              </p:blipFill>
              <p:spPr>
                <a:xfrm>
                  <a:off x="6313430" y="914401"/>
                  <a:ext cx="772569" cy="334962"/>
                </a:xfrm>
                <a:prstGeom prst="rect">
                  <a:avLst/>
                </a:prstGeom>
              </p:spPr>
            </p:pic>
            <p:pic>
              <p:nvPicPr>
                <p:cNvPr id="9" name="图片 8"/>
                <p:cNvPicPr>
                  <a:picLocks noChangeAspect="1"/>
                </p:cNvPicPr>
                <p:nvPr/>
              </p:nvPicPr>
              <p:blipFill>
                <a:blip r:embed="rId2">
                  <a:duotone>
                    <a:prstClr val="black"/>
                    <a:schemeClr val="accent1">
                      <a:tint val="45000"/>
                      <a:satMod val="400000"/>
                    </a:schemeClr>
                  </a:duotone>
                </a:blip>
                <a:stretch>
                  <a:fillRect/>
                </a:stretch>
              </p:blipFill>
              <p:spPr>
                <a:xfrm>
                  <a:off x="8061046" y="914401"/>
                  <a:ext cx="772569" cy="334962"/>
                </a:xfrm>
                <a:prstGeom prst="rect">
                  <a:avLst/>
                </a:prstGeom>
              </p:spPr>
            </p:pic>
            <p:pic>
              <p:nvPicPr>
                <p:cNvPr id="10" name="图片 9"/>
                <p:cNvPicPr>
                  <a:picLocks noChangeAspect="1"/>
                </p:cNvPicPr>
                <p:nvPr/>
              </p:nvPicPr>
              <p:blipFill>
                <a:blip r:embed="rId1"/>
                <a:stretch>
                  <a:fillRect/>
                </a:stretch>
              </p:blipFill>
              <p:spPr>
                <a:xfrm>
                  <a:off x="4681870" y="878999"/>
                  <a:ext cx="524792" cy="435930"/>
                </a:xfrm>
                <a:prstGeom prst="rect">
                  <a:avLst/>
                </a:prstGeom>
              </p:spPr>
            </p:pic>
            <p:cxnSp>
              <p:nvCxnSpPr>
                <p:cNvPr id="11" name="直接箭头连接符 10"/>
                <p:cNvCxnSpPr>
                  <a:endCxn id="8" idx="1"/>
                </p:cNvCxnSpPr>
                <p:nvPr/>
              </p:nvCxnSpPr>
              <p:spPr>
                <a:xfrm>
                  <a:off x="5130800" y="1081882"/>
                  <a:ext cx="118263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endCxn id="9" idx="1"/>
                </p:cNvCxnSpPr>
                <p:nvPr/>
              </p:nvCxnSpPr>
              <p:spPr>
                <a:xfrm>
                  <a:off x="6946900" y="1081882"/>
                  <a:ext cx="111414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9" idx="3"/>
                </p:cNvCxnSpPr>
                <p:nvPr/>
              </p:nvCxnSpPr>
              <p:spPr>
                <a:xfrm>
                  <a:off x="8833615" y="1081882"/>
                  <a:ext cx="1131995"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6450814" y="1209002"/>
                  <a:ext cx="621699" cy="369332"/>
                </a:xfrm>
                <a:prstGeom prst="rect">
                  <a:avLst/>
                </a:prstGeom>
                <a:noFill/>
              </p:spPr>
              <p:txBody>
                <a:bodyPr wrap="square" rtlCol="0">
                  <a:spAutoFit/>
                </a:bodyPr>
                <a:lstStyle/>
                <a:p>
                  <a:r>
                    <a:rPr lang="en-US" altLang="zh-CN" dirty="0"/>
                    <a:t>R1</a:t>
                  </a:r>
                  <a:endParaRPr lang="zh-CN" altLang="en-US" dirty="0"/>
                </a:p>
              </p:txBody>
            </p:sp>
            <p:sp>
              <p:nvSpPr>
                <p:cNvPr id="16" name="文本框 15"/>
                <p:cNvSpPr txBox="1"/>
                <p:nvPr/>
              </p:nvSpPr>
              <p:spPr>
                <a:xfrm>
                  <a:off x="8289910" y="1159604"/>
                  <a:ext cx="621699" cy="369332"/>
                </a:xfrm>
                <a:prstGeom prst="rect">
                  <a:avLst/>
                </a:prstGeom>
                <a:noFill/>
              </p:spPr>
              <p:txBody>
                <a:bodyPr wrap="square" rtlCol="0">
                  <a:spAutoFit/>
                </a:bodyPr>
                <a:lstStyle/>
                <a:p>
                  <a:r>
                    <a:rPr lang="en-US" altLang="zh-CN" dirty="0"/>
                    <a:t>R2</a:t>
                  </a:r>
                  <a:endParaRPr lang="zh-CN" altLang="en-US" dirty="0"/>
                </a:p>
              </p:txBody>
            </p:sp>
            <p:sp>
              <p:nvSpPr>
                <p:cNvPr id="17" name="文本框 16"/>
                <p:cNvSpPr txBox="1"/>
                <p:nvPr/>
              </p:nvSpPr>
              <p:spPr>
                <a:xfrm>
                  <a:off x="4791307" y="1253912"/>
                  <a:ext cx="621699" cy="369332"/>
                </a:xfrm>
                <a:prstGeom prst="rect">
                  <a:avLst/>
                </a:prstGeom>
                <a:noFill/>
              </p:spPr>
              <p:txBody>
                <a:bodyPr wrap="square" rtlCol="0">
                  <a:spAutoFit/>
                </a:bodyPr>
                <a:lstStyle/>
                <a:p>
                  <a:r>
                    <a:rPr lang="en-US" altLang="zh-CN" dirty="0"/>
                    <a:t>S</a:t>
                  </a:r>
                  <a:endParaRPr lang="zh-CN" altLang="en-US" dirty="0"/>
                </a:p>
              </p:txBody>
            </p:sp>
            <p:sp>
              <p:nvSpPr>
                <p:cNvPr id="20" name="文本框 19"/>
                <p:cNvSpPr txBox="1"/>
                <p:nvPr/>
              </p:nvSpPr>
              <p:spPr>
                <a:xfrm>
                  <a:off x="5213717" y="701372"/>
                  <a:ext cx="621699" cy="369332"/>
                </a:xfrm>
                <a:prstGeom prst="rect">
                  <a:avLst/>
                </a:prstGeom>
                <a:noFill/>
              </p:spPr>
              <p:txBody>
                <a:bodyPr wrap="square" rtlCol="0">
                  <a:spAutoFit/>
                </a:bodyPr>
                <a:lstStyle/>
                <a:p>
                  <a:r>
                    <a:rPr lang="en-US" altLang="zh-CN" dirty="0"/>
                    <a:t>RR-1</a:t>
                  </a:r>
                  <a:endParaRPr lang="zh-CN" altLang="en-US" dirty="0"/>
                </a:p>
              </p:txBody>
            </p:sp>
            <p:sp>
              <p:nvSpPr>
                <p:cNvPr id="21" name="文本框 20"/>
                <p:cNvSpPr txBox="1"/>
                <p:nvPr/>
              </p:nvSpPr>
              <p:spPr>
                <a:xfrm>
                  <a:off x="6958140" y="653718"/>
                  <a:ext cx="621699" cy="369332"/>
                </a:xfrm>
                <a:prstGeom prst="rect">
                  <a:avLst/>
                </a:prstGeom>
                <a:noFill/>
              </p:spPr>
              <p:txBody>
                <a:bodyPr wrap="square" rtlCol="0">
                  <a:spAutoFit/>
                </a:bodyPr>
                <a:lstStyle/>
                <a:p>
                  <a:r>
                    <a:rPr lang="en-US" altLang="zh-CN" dirty="0"/>
                    <a:t>RR-2</a:t>
                  </a:r>
                  <a:endParaRPr lang="zh-CN" altLang="en-US" dirty="0"/>
                </a:p>
              </p:txBody>
            </p:sp>
            <p:sp>
              <p:nvSpPr>
                <p:cNvPr id="22" name="文本框 21"/>
                <p:cNvSpPr txBox="1"/>
                <p:nvPr/>
              </p:nvSpPr>
              <p:spPr>
                <a:xfrm>
                  <a:off x="8677131" y="661048"/>
                  <a:ext cx="621699" cy="369332"/>
                </a:xfrm>
                <a:prstGeom prst="rect">
                  <a:avLst/>
                </a:prstGeom>
                <a:noFill/>
              </p:spPr>
              <p:txBody>
                <a:bodyPr wrap="square" rtlCol="0">
                  <a:spAutoFit/>
                </a:bodyPr>
                <a:lstStyle/>
                <a:p>
                  <a:r>
                    <a:rPr lang="en-US" altLang="zh-CN" dirty="0"/>
                    <a:t>RR-3</a:t>
                  </a:r>
                  <a:endParaRPr lang="zh-CN" altLang="en-US" dirty="0"/>
                </a:p>
              </p:txBody>
            </p:sp>
            <p:sp>
              <p:nvSpPr>
                <p:cNvPr id="23" name="文本框 22"/>
                <p:cNvSpPr txBox="1"/>
                <p:nvPr/>
              </p:nvSpPr>
              <p:spPr>
                <a:xfrm>
                  <a:off x="9428342" y="690914"/>
                  <a:ext cx="621699" cy="369332"/>
                </a:xfrm>
                <a:prstGeom prst="rect">
                  <a:avLst/>
                </a:prstGeom>
                <a:noFill/>
              </p:spPr>
              <p:txBody>
                <a:bodyPr wrap="square" rtlCol="0">
                  <a:spAutoFit/>
                </a:bodyPr>
                <a:lstStyle/>
                <a:p>
                  <a:r>
                    <a:rPr lang="en-US" altLang="zh-CN" dirty="0"/>
                    <a:t>RR-4</a:t>
                  </a:r>
                  <a:endParaRPr lang="zh-CN" altLang="en-US" dirty="0"/>
                </a:p>
              </p:txBody>
            </p:sp>
            <p:sp>
              <p:nvSpPr>
                <p:cNvPr id="24" name="文本框 23"/>
                <p:cNvSpPr txBox="1"/>
                <p:nvPr/>
              </p:nvSpPr>
              <p:spPr>
                <a:xfrm>
                  <a:off x="7636298" y="650214"/>
                  <a:ext cx="621699" cy="369332"/>
                </a:xfrm>
                <a:prstGeom prst="rect">
                  <a:avLst/>
                </a:prstGeom>
                <a:noFill/>
              </p:spPr>
              <p:txBody>
                <a:bodyPr wrap="square" rtlCol="0">
                  <a:spAutoFit/>
                </a:bodyPr>
                <a:lstStyle/>
                <a:p>
                  <a:r>
                    <a:rPr lang="en-US" altLang="zh-CN" dirty="0"/>
                    <a:t>RR-5</a:t>
                  </a:r>
                  <a:endParaRPr lang="zh-CN" altLang="en-US" dirty="0"/>
                </a:p>
              </p:txBody>
            </p:sp>
            <p:sp>
              <p:nvSpPr>
                <p:cNvPr id="25" name="文本框 24"/>
                <p:cNvSpPr txBox="1"/>
                <p:nvPr/>
              </p:nvSpPr>
              <p:spPr>
                <a:xfrm>
                  <a:off x="5813150" y="692426"/>
                  <a:ext cx="621699" cy="369332"/>
                </a:xfrm>
                <a:prstGeom prst="rect">
                  <a:avLst/>
                </a:prstGeom>
                <a:noFill/>
              </p:spPr>
              <p:txBody>
                <a:bodyPr wrap="square" rtlCol="0">
                  <a:spAutoFit/>
                </a:bodyPr>
                <a:lstStyle/>
                <a:p>
                  <a:r>
                    <a:rPr lang="en-US" altLang="zh-CN" dirty="0"/>
                    <a:t>RR-6</a:t>
                  </a:r>
                  <a:endParaRPr lang="zh-CN" altLang="en-US" dirty="0"/>
                </a:p>
              </p:txBody>
            </p:sp>
            <p:sp>
              <p:nvSpPr>
                <p:cNvPr id="30" name="文本框 29"/>
                <p:cNvSpPr txBox="1"/>
                <p:nvPr/>
              </p:nvSpPr>
              <p:spPr>
                <a:xfrm>
                  <a:off x="10077959" y="1182435"/>
                  <a:ext cx="621699" cy="369332"/>
                </a:xfrm>
                <a:prstGeom prst="rect">
                  <a:avLst/>
                </a:prstGeom>
                <a:noFill/>
              </p:spPr>
              <p:txBody>
                <a:bodyPr wrap="square" rtlCol="0">
                  <a:spAutoFit/>
                </a:bodyPr>
                <a:lstStyle/>
                <a:p>
                  <a:r>
                    <a:rPr lang="en-US" altLang="zh-CN" dirty="0"/>
                    <a:t>D</a:t>
                  </a:r>
                  <a:endParaRPr lang="zh-CN" altLang="en-US" dirty="0"/>
                </a:p>
              </p:txBody>
            </p:sp>
          </p:grpSp>
        </p:grpSp>
        <p:sp>
          <p:nvSpPr>
            <p:cNvPr id="33" name="矩形 32"/>
            <p:cNvSpPr/>
            <p:nvPr/>
          </p:nvSpPr>
          <p:spPr>
            <a:xfrm>
              <a:off x="5119540" y="910447"/>
              <a:ext cx="1819729" cy="369332"/>
            </a:xfrm>
            <a:prstGeom prst="rect">
              <a:avLst/>
            </a:prstGeom>
          </p:spPr>
          <p:txBody>
            <a:bodyPr wrap="none">
              <a:spAutoFit/>
            </a:bodyPr>
            <a:lstStyle/>
            <a:p>
              <a:r>
                <a:rPr lang="zh-CN" altLang="en-US" b="1" dirty="0">
                  <a:solidFill>
                    <a:schemeClr val="accent6"/>
                  </a:solidFill>
                </a:rPr>
                <a:t>记录路由</a:t>
              </a:r>
              <a:r>
                <a:rPr lang="en-US" altLang="zh-CN" b="1" dirty="0">
                  <a:solidFill>
                    <a:schemeClr val="accent6"/>
                  </a:solidFill>
                </a:rPr>
                <a:t>RR</a:t>
              </a:r>
              <a:r>
                <a:rPr lang="zh-CN" altLang="en-US" b="1" dirty="0">
                  <a:solidFill>
                    <a:schemeClr val="accent6"/>
                  </a:solidFill>
                </a:rPr>
                <a:t>选项</a:t>
              </a:r>
              <a:endParaRPr lang="zh-CN" altLang="en-US" b="1" dirty="0">
                <a:solidFill>
                  <a:schemeClr val="accent6"/>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分组格式：分段和重组</a:t>
            </a:r>
            <a:endParaRPr lang="zh-CN" altLang="en-US" dirty="0"/>
          </a:p>
        </p:txBody>
      </p:sp>
      <p:sp>
        <p:nvSpPr>
          <p:cNvPr id="3" name="内容占位符 2"/>
          <p:cNvSpPr>
            <a:spLocks noGrp="1"/>
          </p:cNvSpPr>
          <p:nvPr>
            <p:ph idx="1"/>
          </p:nvPr>
        </p:nvSpPr>
        <p:spPr/>
        <p:txBody>
          <a:bodyPr>
            <a:normAutofit lnSpcReduction="10000"/>
          </a:bodyPr>
          <a:lstStyle/>
          <a:p>
            <a:pPr>
              <a:lnSpc>
                <a:spcPct val="100000"/>
              </a:lnSpc>
              <a:spcBef>
                <a:spcPts val="500"/>
              </a:spcBef>
            </a:pPr>
            <a:r>
              <a:rPr lang="zh-CN" altLang="en-US" dirty="0"/>
              <a:t>分组传输经过的物理网络都有</a:t>
            </a:r>
            <a:r>
              <a:rPr lang="en-US" altLang="zh-CN" dirty="0"/>
              <a:t>MTU</a:t>
            </a:r>
            <a:r>
              <a:rPr lang="zh-CN" altLang="en-US" dirty="0"/>
              <a:t>（帧携带的数据大小）</a:t>
            </a:r>
            <a:r>
              <a:rPr lang="en-US" altLang="zh-CN" dirty="0"/>
              <a:t>, </a:t>
            </a:r>
            <a:r>
              <a:rPr lang="zh-CN" altLang="en-US" dirty="0"/>
              <a:t>至少</a:t>
            </a:r>
            <a:r>
              <a:rPr lang="en-US" altLang="zh-CN" dirty="0"/>
              <a:t>68</a:t>
            </a:r>
            <a:r>
              <a:rPr lang="zh-CN" altLang="en-US" dirty="0"/>
              <a:t>字节，一般超过</a:t>
            </a:r>
            <a:r>
              <a:rPr lang="en-US" altLang="zh-CN" dirty="0"/>
              <a:t>576</a:t>
            </a:r>
            <a:r>
              <a:rPr lang="zh-CN" altLang="en-US" dirty="0"/>
              <a:t>字节</a:t>
            </a:r>
            <a:endParaRPr lang="zh-CN" altLang="en-US" dirty="0"/>
          </a:p>
          <a:p>
            <a:pPr lvl="1">
              <a:lnSpc>
                <a:spcPct val="100000"/>
              </a:lnSpc>
            </a:pPr>
            <a:r>
              <a:rPr lang="zh-CN" altLang="en-US" sz="2000" dirty="0">
                <a:highlight>
                  <a:srgbClr val="FFFF00"/>
                </a:highlight>
              </a:rPr>
              <a:t>逐跳重组（透明分段法）：可能多次分段和重组，每跳必须是同一个出口</a:t>
            </a:r>
            <a:endParaRPr lang="zh-CN" altLang="en-US" sz="2000" dirty="0">
              <a:highlight>
                <a:srgbClr val="FFFF00"/>
              </a:highlight>
            </a:endParaRPr>
          </a:p>
          <a:p>
            <a:pPr lvl="1">
              <a:lnSpc>
                <a:spcPct val="100000"/>
              </a:lnSpc>
            </a:pPr>
            <a:r>
              <a:rPr lang="zh-CN" altLang="en-US" sz="2000" dirty="0">
                <a:highlight>
                  <a:srgbClr val="FFFF00"/>
                </a:highlight>
              </a:rPr>
              <a:t>接收方重组：途中可分段，最后在接收方重组</a:t>
            </a:r>
            <a:endParaRPr lang="zh-CN" altLang="en-US" sz="2000" dirty="0">
              <a:highlight>
                <a:srgbClr val="FFFF00"/>
              </a:highlight>
            </a:endParaRPr>
          </a:p>
          <a:p>
            <a:pPr>
              <a:lnSpc>
                <a:spcPct val="100000"/>
              </a:lnSpc>
              <a:spcBef>
                <a:spcPts val="500"/>
              </a:spcBef>
              <a:buFont typeface="Wingdings" panose="05000000000000000000" pitchFamily="2" charset="2"/>
              <a:buChar char="ü"/>
            </a:pPr>
            <a:r>
              <a:rPr lang="en-US" altLang="zh-CN" dirty="0"/>
              <a:t>IP</a:t>
            </a:r>
            <a:r>
              <a:rPr lang="zh-CN" altLang="en-US" dirty="0"/>
              <a:t>采用</a:t>
            </a:r>
            <a:r>
              <a:rPr lang="zh-CN" altLang="en-US" b="1" dirty="0">
                <a:solidFill>
                  <a:schemeClr val="accent6"/>
                </a:solidFill>
              </a:rPr>
              <a:t>接收方重组</a:t>
            </a:r>
            <a:r>
              <a:rPr lang="zh-CN" altLang="en-US" dirty="0"/>
              <a:t>的策略，</a:t>
            </a:r>
            <a:r>
              <a:rPr lang="en-US" altLang="zh-CN" dirty="0"/>
              <a:t> </a:t>
            </a:r>
            <a:r>
              <a:rPr lang="zh-CN" altLang="en-US" dirty="0"/>
              <a:t>接收方要求能够处理长度至少为</a:t>
            </a:r>
            <a:r>
              <a:rPr lang="en-US" altLang="zh-CN" dirty="0"/>
              <a:t>576</a:t>
            </a:r>
            <a:r>
              <a:rPr lang="zh-CN" altLang="en-US" dirty="0"/>
              <a:t>字节的分段</a:t>
            </a:r>
            <a:endParaRPr lang="zh-CN" altLang="en-US" dirty="0"/>
          </a:p>
          <a:p>
            <a:pPr>
              <a:lnSpc>
                <a:spcPct val="100000"/>
              </a:lnSpc>
              <a:spcBef>
                <a:spcPts val="500"/>
              </a:spcBef>
            </a:pPr>
            <a:r>
              <a:rPr lang="zh-CN" altLang="en-US" dirty="0"/>
              <a:t>源端和目的端之间会发送多个</a:t>
            </a:r>
            <a:r>
              <a:rPr lang="en-US" altLang="zh-CN" dirty="0"/>
              <a:t>IP</a:t>
            </a:r>
            <a:r>
              <a:rPr lang="zh-CN" altLang="en-US" dirty="0"/>
              <a:t>分组，如何知道分段是属于哪个原始的</a:t>
            </a:r>
            <a:r>
              <a:rPr lang="en-US" altLang="zh-CN" dirty="0"/>
              <a:t>IP</a:t>
            </a:r>
            <a:r>
              <a:rPr lang="zh-CN" altLang="en-US" dirty="0"/>
              <a:t>分组？</a:t>
            </a:r>
            <a:endParaRPr lang="zh-CN" altLang="en-US" dirty="0"/>
          </a:p>
          <a:p>
            <a:pPr lvl="1">
              <a:lnSpc>
                <a:spcPct val="100000"/>
              </a:lnSpc>
            </a:pPr>
            <a:r>
              <a:rPr lang="en-US" altLang="zh-CN" sz="2000" dirty="0"/>
              <a:t>IP</a:t>
            </a:r>
            <a:r>
              <a:rPr lang="zh-CN" altLang="en-US" sz="2000" dirty="0"/>
              <a:t>源地址和目的地址</a:t>
            </a:r>
            <a:r>
              <a:rPr lang="en-US" altLang="zh-CN" sz="2000" dirty="0"/>
              <a:t>+</a:t>
            </a:r>
            <a:r>
              <a:rPr lang="zh-CN" altLang="en-US" sz="2000" b="1" dirty="0">
                <a:solidFill>
                  <a:schemeClr val="accent6"/>
                </a:solidFill>
              </a:rPr>
              <a:t>分段标识（</a:t>
            </a:r>
            <a:r>
              <a:rPr lang="en-US" altLang="zh-CN" sz="2000" b="1" dirty="0">
                <a:solidFill>
                  <a:schemeClr val="accent6"/>
                </a:solidFill>
              </a:rPr>
              <a:t>16bit</a:t>
            </a:r>
            <a:r>
              <a:rPr lang="zh-CN" altLang="en-US" sz="2000" b="1" dirty="0">
                <a:solidFill>
                  <a:schemeClr val="accent6"/>
                </a:solidFill>
              </a:rPr>
              <a:t>）</a:t>
            </a:r>
            <a:r>
              <a:rPr lang="zh-CN" altLang="en-US" sz="2000" dirty="0"/>
              <a:t>：标识原始分组。不是所有的分组可以分段</a:t>
            </a:r>
            <a:endParaRPr lang="zh-CN" altLang="en-US" sz="2000" dirty="0"/>
          </a:p>
          <a:p>
            <a:pPr>
              <a:lnSpc>
                <a:spcPct val="100000"/>
              </a:lnSpc>
              <a:spcBef>
                <a:spcPts val="500"/>
              </a:spcBef>
            </a:pPr>
            <a:r>
              <a:rPr lang="zh-CN" altLang="en-US" dirty="0"/>
              <a:t>分段是原始</a:t>
            </a:r>
            <a:r>
              <a:rPr lang="en-US" altLang="zh-CN" dirty="0"/>
              <a:t>IP</a:t>
            </a:r>
            <a:r>
              <a:rPr lang="zh-CN" altLang="en-US" dirty="0"/>
              <a:t>分组的哪个部分？</a:t>
            </a:r>
            <a:endParaRPr lang="zh-CN" altLang="en-US" dirty="0"/>
          </a:p>
          <a:p>
            <a:pPr lvl="1">
              <a:lnSpc>
                <a:spcPct val="100000"/>
              </a:lnSpc>
            </a:pPr>
            <a:r>
              <a:rPr lang="zh-CN" altLang="en-US" sz="2000" dirty="0"/>
              <a:t>每个分段包含</a:t>
            </a:r>
            <a:r>
              <a:rPr lang="zh-CN" altLang="en-US" sz="2000" b="1" dirty="0">
                <a:solidFill>
                  <a:schemeClr val="accent6"/>
                </a:solidFill>
              </a:rPr>
              <a:t>分段偏移（</a:t>
            </a:r>
            <a:r>
              <a:rPr lang="en-US" altLang="zh-CN" sz="2000" b="1" dirty="0">
                <a:solidFill>
                  <a:schemeClr val="accent6"/>
                </a:solidFill>
              </a:rPr>
              <a:t>13bit</a:t>
            </a:r>
            <a:r>
              <a:rPr lang="zh-CN" altLang="en-US" sz="2000" b="1" dirty="0">
                <a:solidFill>
                  <a:schemeClr val="accent6"/>
                </a:solidFill>
              </a:rPr>
              <a:t>）</a:t>
            </a:r>
            <a:r>
              <a:rPr lang="zh-CN" altLang="en-US" sz="2000" dirty="0"/>
              <a:t>：分段携带的数据在原始</a:t>
            </a:r>
            <a:r>
              <a:rPr lang="en-US" altLang="zh-CN" sz="2000" dirty="0"/>
              <a:t>IP</a:t>
            </a:r>
            <a:r>
              <a:rPr lang="zh-CN" altLang="en-US" sz="2000" dirty="0"/>
              <a:t>分组中携带的数据部分所处位置的偏移量。</a:t>
            </a:r>
            <a:r>
              <a:rPr lang="zh-CN" altLang="en-US" sz="2000" b="1" dirty="0">
                <a:solidFill>
                  <a:schemeClr val="accent6"/>
                </a:solidFill>
              </a:rPr>
              <a:t>单位为</a:t>
            </a:r>
            <a:r>
              <a:rPr lang="en-US" altLang="zh-CN" sz="2000" b="1" dirty="0">
                <a:solidFill>
                  <a:schemeClr val="accent6"/>
                </a:solidFill>
              </a:rPr>
              <a:t>8</a:t>
            </a:r>
            <a:r>
              <a:rPr lang="zh-CN" altLang="en-US" sz="2000" b="1" dirty="0">
                <a:solidFill>
                  <a:schemeClr val="accent6"/>
                </a:solidFill>
              </a:rPr>
              <a:t>个字节</a:t>
            </a:r>
            <a:endParaRPr lang="zh-CN" altLang="en-US" sz="2000" b="1" dirty="0">
              <a:solidFill>
                <a:schemeClr val="accent6"/>
              </a:solidFill>
            </a:endParaRPr>
          </a:p>
          <a:p>
            <a:pPr lvl="2">
              <a:lnSpc>
                <a:spcPct val="100000"/>
              </a:lnSpc>
            </a:pPr>
            <a:r>
              <a:rPr lang="zh-CN" altLang="en-US" dirty="0"/>
              <a:t>前面的分段携带数据长度为</a:t>
            </a:r>
            <a:r>
              <a:rPr lang="en-US" altLang="zh-CN" dirty="0"/>
              <a:t>8</a:t>
            </a:r>
            <a:r>
              <a:rPr lang="zh-CN" altLang="en-US" dirty="0"/>
              <a:t>的倍数</a:t>
            </a:r>
            <a:endParaRPr lang="zh-CN" altLang="en-US" dirty="0"/>
          </a:p>
          <a:p>
            <a:pPr lvl="1">
              <a:lnSpc>
                <a:spcPct val="100000"/>
              </a:lnSpc>
            </a:pPr>
            <a:r>
              <a:rPr lang="en-US" altLang="zh-CN" sz="2000" dirty="0"/>
              <a:t>IP</a:t>
            </a:r>
            <a:r>
              <a:rPr lang="zh-CN" altLang="en-US" sz="2000" dirty="0"/>
              <a:t>头部中的总长度与头部长度可知道分段携带的数据部分长度</a:t>
            </a:r>
            <a:endParaRPr lang="zh-CN" altLang="en-US" sz="2000" dirty="0"/>
          </a:p>
          <a:p>
            <a:pPr>
              <a:lnSpc>
                <a:spcPct val="100000"/>
              </a:lnSpc>
              <a:spcBef>
                <a:spcPts val="500"/>
              </a:spcBef>
            </a:pPr>
            <a:r>
              <a:rPr lang="zh-CN" altLang="en-US" dirty="0"/>
              <a:t>接收端怎么知道所有的分段都已经到来？</a:t>
            </a:r>
            <a:endParaRPr lang="zh-CN" altLang="en-US" dirty="0"/>
          </a:p>
          <a:p>
            <a:pPr lvl="1">
              <a:lnSpc>
                <a:spcPct val="100000"/>
              </a:lnSpc>
            </a:pPr>
            <a:r>
              <a:rPr lang="en-US" altLang="zh-CN" sz="2000" b="1" dirty="0">
                <a:solidFill>
                  <a:schemeClr val="accent6"/>
                </a:solidFill>
              </a:rPr>
              <a:t>MF:</a:t>
            </a:r>
            <a:r>
              <a:rPr lang="zh-CN" altLang="en-US" sz="2000" dirty="0"/>
              <a:t>后面是否还有分段</a:t>
            </a:r>
            <a:endParaRPr lang="zh-CN" altLang="en-US" sz="2000" dirty="0"/>
          </a:p>
          <a:p>
            <a:pPr lvl="2">
              <a:lnSpc>
                <a:spcPct val="100000"/>
              </a:lnSpc>
            </a:pPr>
            <a:r>
              <a:rPr lang="zh-CN" altLang="en-US" dirty="0"/>
              <a:t>收到</a:t>
            </a:r>
            <a:r>
              <a:rPr lang="en-US" altLang="zh-CN" dirty="0">
                <a:highlight>
                  <a:srgbClr val="FFFF00"/>
                </a:highlight>
              </a:rPr>
              <a:t>MF=0</a:t>
            </a:r>
            <a:r>
              <a:rPr lang="zh-CN" altLang="en-US" dirty="0"/>
              <a:t>的分段，且之前所有的分段都已到来，可以重组</a:t>
            </a:r>
            <a:endParaRPr lang="zh-CN" altLang="en-US" dirty="0"/>
          </a:p>
          <a:p>
            <a:pPr lvl="2">
              <a:lnSpc>
                <a:spcPct val="100000"/>
              </a:lnSpc>
            </a:pPr>
            <a:r>
              <a:rPr lang="zh-CN" altLang="en-US" dirty="0"/>
              <a:t>重组计时器超时时丢弃所有的分段</a:t>
            </a:r>
            <a:endParaRPr lang="zh-CN" altLang="en-US" dirty="0"/>
          </a:p>
          <a:p>
            <a:pPr lvl="1">
              <a:lnSpc>
                <a:spcPct val="100000"/>
              </a:lnSpc>
            </a:pPr>
            <a:r>
              <a:rPr lang="en-US" altLang="zh-CN" sz="2000" b="1" dirty="0">
                <a:solidFill>
                  <a:schemeClr val="accent6"/>
                </a:solidFill>
              </a:rPr>
              <a:t>DF</a:t>
            </a:r>
            <a:r>
              <a:rPr lang="zh-CN" altLang="en-US" sz="2000" b="1" dirty="0">
                <a:solidFill>
                  <a:schemeClr val="accent6"/>
                </a:solidFill>
              </a:rPr>
              <a:t>：不允许分段</a:t>
            </a:r>
            <a:r>
              <a:rPr lang="zh-CN" altLang="en-US" sz="2000" dirty="0"/>
              <a:t>，如果必须分段，则丢弃该分组并发送</a:t>
            </a:r>
            <a:r>
              <a:rPr lang="en-US" altLang="zh-CN" sz="2000" dirty="0"/>
              <a:t>ICMP</a:t>
            </a:r>
            <a:r>
              <a:rPr lang="zh-CN" altLang="en-US" sz="2000" dirty="0"/>
              <a:t>差错报告给发送者</a:t>
            </a:r>
            <a:endParaRPr lang="zh-CN" altLang="en-US" sz="2000" dirty="0"/>
          </a:p>
          <a:p>
            <a:pPr marL="0" indent="0">
              <a:lnSpc>
                <a:spcPct val="100000"/>
              </a:lnSpc>
              <a:spcBef>
                <a:spcPts val="500"/>
              </a:spcBef>
              <a:buNone/>
            </a:pPr>
            <a:endParaRPr lang="zh-CN" altLang="en-US" dirty="0"/>
          </a:p>
        </p:txBody>
      </p:sp>
      <p:grpSp>
        <p:nvGrpSpPr>
          <p:cNvPr id="9" name="组合 8"/>
          <p:cNvGrpSpPr/>
          <p:nvPr/>
        </p:nvGrpSpPr>
        <p:grpSpPr>
          <a:xfrm>
            <a:off x="6685692" y="158765"/>
            <a:ext cx="4977262" cy="509413"/>
            <a:chOff x="6505852" y="3795168"/>
            <a:chExt cx="4977262" cy="509413"/>
          </a:xfrm>
        </p:grpSpPr>
        <p:sp>
          <p:nvSpPr>
            <p:cNvPr id="4" name="矩形 3"/>
            <p:cNvSpPr/>
            <p:nvPr/>
          </p:nvSpPr>
          <p:spPr>
            <a:xfrm>
              <a:off x="6505852" y="3795168"/>
              <a:ext cx="2529532"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标识</a:t>
              </a:r>
              <a:endParaRPr lang="zh-CN" altLang="en-US" dirty="0"/>
            </a:p>
          </p:txBody>
        </p:sp>
        <p:sp>
          <p:nvSpPr>
            <p:cNvPr id="5" name="矩形 4"/>
            <p:cNvSpPr/>
            <p:nvPr/>
          </p:nvSpPr>
          <p:spPr>
            <a:xfrm>
              <a:off x="9027750" y="3795168"/>
              <a:ext cx="2455364"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               分段偏移</a:t>
              </a:r>
              <a:endParaRPr lang="zh-CN" altLang="en-US" sz="1600" b="1" dirty="0">
                <a:solidFill>
                  <a:srgbClr val="002060"/>
                </a:solidFill>
              </a:endParaRPr>
            </a:p>
          </p:txBody>
        </p:sp>
        <p:sp>
          <p:nvSpPr>
            <p:cNvPr id="6" name="矩形 5"/>
            <p:cNvSpPr/>
            <p:nvPr/>
          </p:nvSpPr>
          <p:spPr>
            <a:xfrm>
              <a:off x="9563507" y="3795920"/>
              <a:ext cx="280175"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altLang="zh-CN" sz="1600" b="1" dirty="0">
                  <a:solidFill>
                    <a:srgbClr val="002060"/>
                  </a:solidFill>
                </a:rPr>
                <a:t>M</a:t>
              </a:r>
              <a:endParaRPr lang="en-US" altLang="zh-CN" sz="1600" b="1" dirty="0">
                <a:solidFill>
                  <a:srgbClr val="002060"/>
                </a:solidFill>
              </a:endParaRPr>
            </a:p>
            <a:p>
              <a:pPr algn="ctr">
                <a:lnSpc>
                  <a:spcPct val="80000"/>
                </a:lnSpc>
              </a:pPr>
              <a:r>
                <a:rPr lang="en-US" altLang="zh-CN" sz="1600" b="1" dirty="0">
                  <a:solidFill>
                    <a:srgbClr val="002060"/>
                  </a:solidFill>
                </a:rPr>
                <a:t>F</a:t>
              </a:r>
              <a:endParaRPr lang="en-US" altLang="zh-CN" sz="1600" b="1" dirty="0">
                <a:solidFill>
                  <a:srgbClr val="002060"/>
                </a:solidFill>
              </a:endParaRPr>
            </a:p>
          </p:txBody>
        </p:sp>
        <p:sp>
          <p:nvSpPr>
            <p:cNvPr id="7" name="矩形 6"/>
            <p:cNvSpPr/>
            <p:nvPr/>
          </p:nvSpPr>
          <p:spPr>
            <a:xfrm>
              <a:off x="9298875" y="3795920"/>
              <a:ext cx="280175"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altLang="zh-CN" sz="1600" b="1" dirty="0">
                  <a:solidFill>
                    <a:srgbClr val="002060"/>
                  </a:solidFill>
                </a:rPr>
                <a:t>D</a:t>
              </a:r>
              <a:endParaRPr lang="en-US" altLang="zh-CN" sz="1600" b="1" dirty="0">
                <a:solidFill>
                  <a:srgbClr val="002060"/>
                </a:solidFill>
              </a:endParaRPr>
            </a:p>
            <a:p>
              <a:pPr algn="ctr">
                <a:lnSpc>
                  <a:spcPct val="80000"/>
                </a:lnSpc>
              </a:pPr>
              <a:r>
                <a:rPr lang="en-US" altLang="zh-CN" sz="1600" b="1" dirty="0">
                  <a:solidFill>
                    <a:srgbClr val="002060"/>
                  </a:solidFill>
                </a:rPr>
                <a:t>F</a:t>
              </a:r>
              <a:endParaRPr lang="en-US" altLang="zh-CN" sz="1600" b="1" dirty="0">
                <a:solidFill>
                  <a:srgbClr val="002060"/>
                </a:solidFill>
              </a:endParaRPr>
            </a:p>
          </p:txBody>
        </p:sp>
        <p:sp>
          <p:nvSpPr>
            <p:cNvPr id="8" name="矩形 7"/>
            <p:cNvSpPr/>
            <p:nvPr/>
          </p:nvSpPr>
          <p:spPr>
            <a:xfrm>
              <a:off x="9032935" y="3795920"/>
              <a:ext cx="272043" cy="508661"/>
            </a:xfrm>
            <a:prstGeom prst="rect">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altLang="zh-CN" sz="1600" b="1" dirty="0">
                <a:solidFill>
                  <a:srgbClr val="002060"/>
                </a:solidFill>
              </a:endParaRPr>
            </a:p>
          </p:txBody>
        </p:sp>
      </p:grpSp>
      <p:grpSp>
        <p:nvGrpSpPr>
          <p:cNvPr id="10" name="组合 9"/>
          <p:cNvGrpSpPr/>
          <p:nvPr/>
        </p:nvGrpSpPr>
        <p:grpSpPr>
          <a:xfrm>
            <a:off x="8368389" y="3943246"/>
            <a:ext cx="3069523" cy="508882"/>
            <a:chOff x="8601065" y="4257875"/>
            <a:chExt cx="3069523" cy="508882"/>
          </a:xfrm>
        </p:grpSpPr>
        <p:sp>
          <p:nvSpPr>
            <p:cNvPr id="11" name="矩形 10"/>
            <p:cNvSpPr/>
            <p:nvPr/>
          </p:nvSpPr>
          <p:spPr>
            <a:xfrm>
              <a:off x="8601065" y="4258096"/>
              <a:ext cx="614159"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头部</a:t>
              </a:r>
              <a:endParaRPr lang="zh-CN" altLang="en-US" sz="1600" b="1" dirty="0">
                <a:solidFill>
                  <a:srgbClr val="002060"/>
                </a:solidFill>
              </a:endParaRPr>
            </a:p>
          </p:txBody>
        </p:sp>
        <p:sp>
          <p:nvSpPr>
            <p:cNvPr id="12" name="矩形 11"/>
            <p:cNvSpPr/>
            <p:nvPr/>
          </p:nvSpPr>
          <p:spPr>
            <a:xfrm>
              <a:off x="9215224" y="4257875"/>
              <a:ext cx="2455364" cy="508661"/>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  用户数据</a:t>
              </a:r>
              <a:endParaRPr lang="zh-CN" altLang="en-US" sz="1600" b="1" dirty="0">
                <a:solidFill>
                  <a:srgbClr val="002060"/>
                </a:solidFill>
              </a:endParaRPr>
            </a:p>
          </p:txBody>
        </p:sp>
      </p:grpSp>
      <p:grpSp>
        <p:nvGrpSpPr>
          <p:cNvPr id="27" name="组合 26"/>
          <p:cNvGrpSpPr/>
          <p:nvPr/>
        </p:nvGrpSpPr>
        <p:grpSpPr>
          <a:xfrm>
            <a:off x="6446917" y="4502394"/>
            <a:ext cx="5521345" cy="522531"/>
            <a:chOff x="6323313" y="4826816"/>
            <a:chExt cx="5521345" cy="522531"/>
          </a:xfrm>
        </p:grpSpPr>
        <p:grpSp>
          <p:nvGrpSpPr>
            <p:cNvPr id="18" name="组合 17"/>
            <p:cNvGrpSpPr/>
            <p:nvPr/>
          </p:nvGrpSpPr>
          <p:grpSpPr>
            <a:xfrm>
              <a:off x="6323313" y="4827037"/>
              <a:ext cx="1739921" cy="508882"/>
              <a:chOff x="6774159" y="4991585"/>
              <a:chExt cx="1739921" cy="508882"/>
            </a:xfrm>
          </p:grpSpPr>
          <p:sp>
            <p:nvSpPr>
              <p:cNvPr id="16" name="矩形 15"/>
              <p:cNvSpPr/>
              <p:nvPr/>
            </p:nvSpPr>
            <p:spPr>
              <a:xfrm>
                <a:off x="6774159" y="4991806"/>
                <a:ext cx="614159"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头部</a:t>
                </a:r>
                <a:endParaRPr lang="zh-CN" altLang="en-US" sz="1600" b="1" dirty="0">
                  <a:solidFill>
                    <a:srgbClr val="002060"/>
                  </a:solidFill>
                </a:endParaRPr>
              </a:p>
            </p:txBody>
          </p:sp>
          <p:sp>
            <p:nvSpPr>
              <p:cNvPr id="17" name="矩形 16"/>
              <p:cNvSpPr/>
              <p:nvPr/>
            </p:nvSpPr>
            <p:spPr>
              <a:xfrm>
                <a:off x="7388318" y="4991585"/>
                <a:ext cx="1125762" cy="508661"/>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  </a:t>
                </a:r>
                <a:r>
                  <a:rPr lang="zh-CN" altLang="en-US" sz="1400" b="1" dirty="0">
                    <a:solidFill>
                      <a:srgbClr val="002060"/>
                    </a:solidFill>
                  </a:rPr>
                  <a:t>用户数据</a:t>
                </a:r>
                <a:r>
                  <a:rPr lang="en-US" altLang="zh-CN" sz="1400" b="1" dirty="0">
                    <a:solidFill>
                      <a:srgbClr val="002060"/>
                    </a:solidFill>
                  </a:rPr>
                  <a:t>1</a:t>
                </a:r>
                <a:endParaRPr lang="zh-CN" altLang="en-US" sz="1600" b="1" dirty="0">
                  <a:solidFill>
                    <a:srgbClr val="002060"/>
                  </a:solidFill>
                </a:endParaRPr>
              </a:p>
            </p:txBody>
          </p:sp>
        </p:grpSp>
        <p:grpSp>
          <p:nvGrpSpPr>
            <p:cNvPr id="19" name="组合 18"/>
            <p:cNvGrpSpPr/>
            <p:nvPr/>
          </p:nvGrpSpPr>
          <p:grpSpPr>
            <a:xfrm>
              <a:off x="8247780" y="4840465"/>
              <a:ext cx="1739921" cy="508882"/>
              <a:chOff x="6774159" y="4991585"/>
              <a:chExt cx="1739921" cy="508882"/>
            </a:xfrm>
          </p:grpSpPr>
          <p:sp>
            <p:nvSpPr>
              <p:cNvPr id="20" name="矩形 19"/>
              <p:cNvSpPr/>
              <p:nvPr/>
            </p:nvSpPr>
            <p:spPr>
              <a:xfrm>
                <a:off x="6774159" y="4991806"/>
                <a:ext cx="614159"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头部</a:t>
                </a:r>
                <a:endParaRPr lang="zh-CN" altLang="en-US" sz="1600" b="1" dirty="0">
                  <a:solidFill>
                    <a:srgbClr val="002060"/>
                  </a:solidFill>
                </a:endParaRPr>
              </a:p>
            </p:txBody>
          </p:sp>
          <p:sp>
            <p:nvSpPr>
              <p:cNvPr id="21" name="矩形 20"/>
              <p:cNvSpPr/>
              <p:nvPr/>
            </p:nvSpPr>
            <p:spPr>
              <a:xfrm>
                <a:off x="7388318" y="4991585"/>
                <a:ext cx="1125762" cy="508661"/>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  </a:t>
                </a:r>
                <a:r>
                  <a:rPr lang="zh-CN" altLang="en-US" sz="1400" b="1" dirty="0">
                    <a:solidFill>
                      <a:srgbClr val="002060"/>
                    </a:solidFill>
                  </a:rPr>
                  <a:t>用户数据</a:t>
                </a:r>
                <a:r>
                  <a:rPr lang="en-US" altLang="zh-CN" sz="1400" b="1" dirty="0">
                    <a:solidFill>
                      <a:srgbClr val="002060"/>
                    </a:solidFill>
                  </a:rPr>
                  <a:t>2</a:t>
                </a:r>
                <a:endParaRPr lang="zh-CN" altLang="en-US" sz="1600" b="1" dirty="0">
                  <a:solidFill>
                    <a:srgbClr val="002060"/>
                  </a:solidFill>
                </a:endParaRPr>
              </a:p>
            </p:txBody>
          </p:sp>
        </p:grpSp>
        <p:grpSp>
          <p:nvGrpSpPr>
            <p:cNvPr id="23" name="组合 22"/>
            <p:cNvGrpSpPr/>
            <p:nvPr/>
          </p:nvGrpSpPr>
          <p:grpSpPr>
            <a:xfrm>
              <a:off x="10104737" y="4826816"/>
              <a:ext cx="1739921" cy="508882"/>
              <a:chOff x="6774159" y="4991585"/>
              <a:chExt cx="1739921" cy="508882"/>
            </a:xfrm>
          </p:grpSpPr>
          <p:sp>
            <p:nvSpPr>
              <p:cNvPr id="24" name="矩形 23"/>
              <p:cNvSpPr/>
              <p:nvPr/>
            </p:nvSpPr>
            <p:spPr>
              <a:xfrm>
                <a:off x="6774159" y="4991806"/>
                <a:ext cx="614159" cy="508661"/>
              </a:xfrm>
              <a:prstGeom prst="rect">
                <a:avLst/>
              </a:prstGeom>
              <a:solidFill>
                <a:srgbClr val="CCE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头部</a:t>
                </a:r>
                <a:endParaRPr lang="zh-CN" altLang="en-US" sz="1600" b="1" dirty="0">
                  <a:solidFill>
                    <a:srgbClr val="002060"/>
                  </a:solidFill>
                </a:endParaRPr>
              </a:p>
            </p:txBody>
          </p:sp>
          <p:sp>
            <p:nvSpPr>
              <p:cNvPr id="25" name="矩形 24"/>
              <p:cNvSpPr/>
              <p:nvPr/>
            </p:nvSpPr>
            <p:spPr>
              <a:xfrm>
                <a:off x="7388318" y="4991585"/>
                <a:ext cx="1125762" cy="508661"/>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rPr>
                  <a:t>  </a:t>
                </a:r>
                <a:r>
                  <a:rPr lang="zh-CN" altLang="en-US" sz="1400" b="1" dirty="0">
                    <a:solidFill>
                      <a:srgbClr val="002060"/>
                    </a:solidFill>
                  </a:rPr>
                  <a:t>用户数据</a:t>
                </a:r>
                <a:r>
                  <a:rPr lang="en-US" altLang="zh-CN" sz="1400" b="1" dirty="0">
                    <a:solidFill>
                      <a:srgbClr val="002060"/>
                    </a:solidFill>
                  </a:rPr>
                  <a:t>3</a:t>
                </a:r>
                <a:endParaRPr lang="zh-CN" altLang="en-US" sz="1600" b="1" dirty="0">
                  <a:solidFill>
                    <a:srgbClr val="002060"/>
                  </a:solidFill>
                </a:endParaRPr>
              </a:p>
            </p:txBody>
          </p:sp>
        </p:grpSp>
      </p:grpSp>
      <p:sp>
        <p:nvSpPr>
          <p:cNvPr id="26" name="矩形 25"/>
          <p:cNvSpPr/>
          <p:nvPr/>
        </p:nvSpPr>
        <p:spPr>
          <a:xfrm>
            <a:off x="6990898" y="3499542"/>
            <a:ext cx="4806124" cy="369332"/>
          </a:xfrm>
          <a:prstGeom prst="rect">
            <a:avLst/>
          </a:prstGeom>
          <a:solidFill>
            <a:schemeClr val="accent5"/>
          </a:solidFill>
        </p:spPr>
        <p:txBody>
          <a:bodyPr wrap="none">
            <a:spAutoFit/>
          </a:bodyPr>
          <a:lstStyle/>
          <a:p>
            <a:r>
              <a:rPr lang="zh-CN" altLang="en-US" b="1" dirty="0">
                <a:solidFill>
                  <a:srgbClr val="002060"/>
                </a:solidFill>
              </a:rPr>
              <a:t>用户数据</a:t>
            </a:r>
            <a:r>
              <a:rPr lang="en-US" altLang="zh-CN" b="1" dirty="0">
                <a:solidFill>
                  <a:srgbClr val="002060"/>
                </a:solidFill>
              </a:rPr>
              <a:t>==&gt;</a:t>
            </a:r>
            <a:r>
              <a:rPr lang="zh-CN" altLang="en-US" b="1" dirty="0">
                <a:solidFill>
                  <a:srgbClr val="002060"/>
                </a:solidFill>
              </a:rPr>
              <a:t>用户数据</a:t>
            </a:r>
            <a:r>
              <a:rPr lang="en-US" altLang="zh-CN" b="1" dirty="0">
                <a:solidFill>
                  <a:srgbClr val="002060"/>
                </a:solidFill>
              </a:rPr>
              <a:t>1+</a:t>
            </a:r>
            <a:r>
              <a:rPr lang="zh-CN" altLang="en-US" b="1" dirty="0">
                <a:solidFill>
                  <a:srgbClr val="002060"/>
                </a:solidFill>
              </a:rPr>
              <a:t>用户数据</a:t>
            </a:r>
            <a:r>
              <a:rPr lang="en-US" altLang="zh-CN" b="1" dirty="0">
                <a:solidFill>
                  <a:srgbClr val="002060"/>
                </a:solidFill>
              </a:rPr>
              <a:t>2+</a:t>
            </a:r>
            <a:r>
              <a:rPr lang="zh-CN" altLang="en-US" b="1" dirty="0">
                <a:solidFill>
                  <a:srgbClr val="002060"/>
                </a:solidFill>
              </a:rPr>
              <a:t>用户数据</a:t>
            </a:r>
            <a:r>
              <a:rPr lang="en-US" altLang="zh-CN" b="1" dirty="0">
                <a:solidFill>
                  <a:srgbClr val="002060"/>
                </a:solidFill>
              </a:rPr>
              <a:t>3</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分组格式：分段和重组</a:t>
            </a:r>
            <a:endParaRPr lang="zh-CN" altLang="en-US" dirty="0"/>
          </a:p>
        </p:txBody>
      </p:sp>
      <p:sp>
        <p:nvSpPr>
          <p:cNvPr id="3" name="内容占位符 2"/>
          <p:cNvSpPr>
            <a:spLocks noGrp="1"/>
          </p:cNvSpPr>
          <p:nvPr>
            <p:ph idx="1"/>
          </p:nvPr>
        </p:nvSpPr>
        <p:spPr/>
        <p:txBody>
          <a:bodyPr/>
          <a:lstStyle/>
          <a:p>
            <a:pPr marL="0" indent="0">
              <a:buNone/>
            </a:pPr>
            <a:r>
              <a:rPr lang="en-US" altLang="zh-CN" dirty="0"/>
              <a:t>2400</a:t>
            </a:r>
            <a:r>
              <a:rPr lang="zh-CN" altLang="en-US" dirty="0"/>
              <a:t>字节的</a:t>
            </a:r>
            <a:r>
              <a:rPr lang="en-US" altLang="zh-CN" dirty="0"/>
              <a:t>IP</a:t>
            </a:r>
            <a:r>
              <a:rPr lang="zh-CN" altLang="en-US" dirty="0"/>
              <a:t>分组（无</a:t>
            </a:r>
            <a:r>
              <a:rPr lang="en-US" altLang="zh-CN" dirty="0"/>
              <a:t>IP</a:t>
            </a:r>
            <a:r>
              <a:rPr lang="zh-CN" altLang="en-US" dirty="0"/>
              <a:t>选项）经过一个</a:t>
            </a:r>
            <a:r>
              <a:rPr lang="en-US" altLang="zh-CN" dirty="0"/>
              <a:t>MTU</a:t>
            </a:r>
            <a:r>
              <a:rPr lang="zh-CN" altLang="en-US" dirty="0"/>
              <a:t>为</a:t>
            </a:r>
            <a:r>
              <a:rPr lang="en-US" altLang="zh-CN" dirty="0"/>
              <a:t>1000</a:t>
            </a:r>
            <a:r>
              <a:rPr lang="zh-CN" altLang="en-US" dirty="0"/>
              <a:t>字节的网络，需要进行分段</a:t>
            </a:r>
            <a:endParaRPr lang="en-US" altLang="zh-CN" dirty="0"/>
          </a:p>
          <a:p>
            <a:pPr marL="0" indent="0">
              <a:buNone/>
            </a:pPr>
            <a:r>
              <a:rPr lang="zh-CN" altLang="en-US" dirty="0"/>
              <a:t>前面的段：携带的数据长度为</a:t>
            </a:r>
            <a:r>
              <a:rPr lang="en-US" altLang="zh-CN" dirty="0"/>
              <a:t>(1000-20) // 8  </a:t>
            </a:r>
            <a:r>
              <a:rPr lang="zh-CN" altLang="en-US" dirty="0"/>
              <a:t>* </a:t>
            </a:r>
            <a:r>
              <a:rPr lang="en-US" altLang="zh-CN" dirty="0"/>
              <a:t>8 = 122 </a:t>
            </a:r>
            <a:r>
              <a:rPr lang="zh-CN" altLang="en-US" dirty="0"/>
              <a:t>* </a:t>
            </a:r>
            <a:r>
              <a:rPr lang="en-US" altLang="zh-CN" dirty="0"/>
              <a:t>8 = 976</a:t>
            </a:r>
            <a:r>
              <a:rPr lang="zh-CN" altLang="en-US" dirty="0"/>
              <a:t>字节</a:t>
            </a:r>
            <a:r>
              <a:rPr lang="en-US" altLang="zh-CN" dirty="0"/>
              <a:t>  </a:t>
            </a:r>
            <a:endParaRPr lang="zh-CN" altLang="en-US" dirty="0"/>
          </a:p>
          <a:p>
            <a:endParaRPr lang="zh-CN" altLang="en-US" dirty="0"/>
          </a:p>
        </p:txBody>
      </p:sp>
      <p:graphicFrame>
        <p:nvGraphicFramePr>
          <p:cNvPr id="4" name="内容占位符 4"/>
          <p:cNvGraphicFramePr/>
          <p:nvPr/>
        </p:nvGraphicFramePr>
        <p:xfrm>
          <a:off x="945874" y="1662444"/>
          <a:ext cx="9134477" cy="2406680"/>
        </p:xfrm>
        <a:graphic>
          <a:graphicData uri="http://schemas.openxmlformats.org/drawingml/2006/table">
            <a:tbl>
              <a:tblPr firstRow="1" firstCol="1" bandRow="1">
                <a:tableStyleId>{B301B821-A1FF-4177-AEE7-76D212191A09}</a:tableStyleId>
              </a:tblPr>
              <a:tblGrid>
                <a:gridCol w="946955"/>
                <a:gridCol w="1442284"/>
                <a:gridCol w="1282031"/>
                <a:gridCol w="1500560"/>
                <a:gridCol w="1500434"/>
                <a:gridCol w="1228725"/>
                <a:gridCol w="1233488"/>
              </a:tblGrid>
              <a:tr h="559946">
                <a:tc>
                  <a:txBody>
                    <a:bodyPr/>
                    <a:lstStyle/>
                    <a:p>
                      <a:pPr algn="ctr">
                        <a:lnSpc>
                          <a:spcPct val="150000"/>
                        </a:lnSpc>
                        <a:spcAft>
                          <a:spcPts val="0"/>
                        </a:spcAft>
                      </a:pPr>
                      <a:r>
                        <a:rPr lang="zh-CN" sz="2000" kern="100" dirty="0">
                          <a:effectLst/>
                        </a:rPr>
                        <a:t>分段</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100" dirty="0">
                          <a:effectLst/>
                        </a:rPr>
                        <a:t>头部长度</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100" dirty="0">
                          <a:effectLst/>
                        </a:rPr>
                        <a:t>总长度</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100" dirty="0">
                          <a:effectLst/>
                        </a:rPr>
                        <a:t>分段标识</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100" dirty="0">
                          <a:effectLst/>
                        </a:rPr>
                        <a:t>分段偏移</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dirty="0">
                          <a:effectLst/>
                        </a:rPr>
                        <a:t>DF</a:t>
                      </a:r>
                      <a:r>
                        <a:rPr lang="zh-CN" sz="2000" kern="100" dirty="0">
                          <a:effectLst/>
                        </a:rPr>
                        <a:t>标志</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dirty="0">
                          <a:effectLst/>
                        </a:rPr>
                        <a:t>MF</a:t>
                      </a:r>
                      <a:r>
                        <a:rPr lang="zh-CN" sz="2000" kern="100" dirty="0">
                          <a:effectLst/>
                        </a:rPr>
                        <a:t>标志</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888">
                <a:tc>
                  <a:txBody>
                    <a:bodyPr/>
                    <a:lstStyle/>
                    <a:p>
                      <a:pPr algn="ctr">
                        <a:lnSpc>
                          <a:spcPct val="150000"/>
                        </a:lnSpc>
                        <a:spcAft>
                          <a:spcPts val="0"/>
                        </a:spcAft>
                      </a:pPr>
                      <a:r>
                        <a:rPr lang="zh-CN" sz="2000" kern="100" dirty="0">
                          <a:effectLst/>
                        </a:rPr>
                        <a:t>原始</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en-US" sz="2000" kern="100" dirty="0">
                          <a:effectLst/>
                        </a:rPr>
                        <a:t>20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en-US" sz="2000" kern="100" dirty="0">
                          <a:effectLst/>
                        </a:rPr>
                        <a:t>2400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en-US" sz="2000" kern="100" dirty="0">
                          <a:effectLst/>
                        </a:rPr>
                        <a:t>0xa767</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en-US" sz="2000" kern="100" dirty="0">
                          <a:effectLst/>
                        </a:rPr>
                        <a:t>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en-US" sz="2000" kern="100" dirty="0">
                          <a:effectLst/>
                        </a:rPr>
                        <a:t>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en-US" sz="2000" kern="100" dirty="0">
                          <a:effectLst/>
                        </a:rPr>
                        <a:t>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58282">
                <a:tc>
                  <a:txBody>
                    <a:bodyPr/>
                    <a:lstStyle/>
                    <a:p>
                      <a:pPr algn="ctr">
                        <a:lnSpc>
                          <a:spcPct val="150000"/>
                        </a:lnSpc>
                        <a:spcAft>
                          <a:spcPts val="0"/>
                        </a:spcAft>
                      </a:pPr>
                      <a:r>
                        <a:rPr lang="en-US" sz="2000" kern="100" dirty="0">
                          <a:effectLst/>
                        </a:rPr>
                        <a:t>1</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kern="100" dirty="0">
                          <a:effectLst/>
                        </a:rPr>
                        <a:t>20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b="1" kern="100" dirty="0">
                          <a:effectLst/>
                        </a:rPr>
                        <a:t>996</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kern="100" dirty="0">
                          <a:effectLst/>
                        </a:rPr>
                        <a:t>0xa767</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b="1" kern="100" dirty="0">
                          <a:effectLst/>
                        </a:rPr>
                        <a:t>0</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kern="100" dirty="0">
                          <a:effectLst/>
                        </a:rPr>
                        <a:t>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b="1" kern="100" dirty="0">
                          <a:effectLst/>
                        </a:rPr>
                        <a:t>1</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58282">
                <a:tc>
                  <a:txBody>
                    <a:bodyPr/>
                    <a:lstStyle/>
                    <a:p>
                      <a:pPr algn="ctr">
                        <a:lnSpc>
                          <a:spcPct val="150000"/>
                        </a:lnSpc>
                        <a:spcAft>
                          <a:spcPts val="0"/>
                        </a:spcAft>
                      </a:pPr>
                      <a:r>
                        <a:rPr lang="en-US" sz="2000" kern="100" dirty="0">
                          <a:effectLst/>
                        </a:rPr>
                        <a:t>2</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kern="100" dirty="0">
                          <a:effectLst/>
                        </a:rPr>
                        <a:t>20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b="1" kern="100" dirty="0">
                          <a:effectLst/>
                        </a:rPr>
                        <a:t>996</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kern="100" dirty="0">
                          <a:effectLst/>
                        </a:rPr>
                        <a:t>0xa767</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b="1" kern="100" dirty="0">
                          <a:effectLst/>
                        </a:rPr>
                        <a:t>122</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kern="100" dirty="0">
                          <a:effectLst/>
                        </a:rPr>
                        <a:t>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2000" b="1" kern="100" dirty="0">
                          <a:effectLst/>
                        </a:rPr>
                        <a:t>1</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58282">
                <a:tc>
                  <a:txBody>
                    <a:bodyPr/>
                    <a:lstStyle/>
                    <a:p>
                      <a:pPr algn="ctr">
                        <a:lnSpc>
                          <a:spcPct val="150000"/>
                        </a:lnSpc>
                        <a:spcAft>
                          <a:spcPts val="0"/>
                        </a:spcAft>
                      </a:pPr>
                      <a:r>
                        <a:rPr lang="en-US" sz="2000" kern="100" dirty="0">
                          <a:effectLst/>
                        </a:rPr>
                        <a:t>3</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spcAft>
                          <a:spcPts val="0"/>
                        </a:spcAft>
                      </a:pPr>
                      <a:r>
                        <a:rPr lang="en-US" sz="2000" kern="100" dirty="0">
                          <a:effectLst/>
                        </a:rPr>
                        <a:t>20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spcAft>
                          <a:spcPts val="0"/>
                        </a:spcAft>
                      </a:pPr>
                      <a:r>
                        <a:rPr lang="en-US" sz="2000" b="1" kern="100" dirty="0">
                          <a:effectLst/>
                        </a:rPr>
                        <a:t>448</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spcAft>
                          <a:spcPts val="0"/>
                        </a:spcAft>
                      </a:pPr>
                      <a:r>
                        <a:rPr lang="en-US" sz="2000" kern="100" dirty="0">
                          <a:effectLst/>
                        </a:rPr>
                        <a:t>0xa767</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spcAft>
                          <a:spcPts val="0"/>
                        </a:spcAft>
                      </a:pPr>
                      <a:r>
                        <a:rPr lang="en-US" sz="2000" b="1" kern="100" dirty="0">
                          <a:effectLst/>
                        </a:rPr>
                        <a:t>244</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spcAft>
                          <a:spcPts val="0"/>
                        </a:spcAft>
                      </a:pPr>
                      <a:r>
                        <a:rPr lang="en-US" sz="2000" kern="100" dirty="0">
                          <a:effectLst/>
                        </a:rPr>
                        <a:t>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spcAft>
                          <a:spcPts val="0"/>
                        </a:spcAft>
                      </a:pPr>
                      <a:r>
                        <a:rPr lang="en-US" sz="2000" b="1" kern="100" dirty="0">
                          <a:effectLst/>
                        </a:rPr>
                        <a:t>0</a:t>
                      </a:r>
                      <a:endParaRPr lang="zh-CN" sz="2000" b="1"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6" name="矩形 5"/>
          <p:cNvSpPr/>
          <p:nvPr/>
        </p:nvSpPr>
        <p:spPr>
          <a:xfrm>
            <a:off x="529046" y="4112396"/>
            <a:ext cx="11203577" cy="2554545"/>
          </a:xfrm>
          <a:prstGeom prst="rect">
            <a:avLst/>
          </a:prstGeom>
        </p:spPr>
        <p:txBody>
          <a:bodyPr wrap="square">
            <a:spAutoFit/>
          </a:bodyPr>
          <a:lstStyle/>
          <a:p>
            <a:pPr marL="285750" indent="-285750">
              <a:buFont typeface="Arial" panose="020B0604020202020204" pitchFamily="34" charset="0"/>
              <a:buChar char="•"/>
            </a:pPr>
            <a:r>
              <a:rPr lang="zh-CN" altLang="en-US" sz="2000" dirty="0">
                <a:highlight>
                  <a:srgbClr val="FFFF00"/>
                </a:highlight>
              </a:rPr>
              <a:t>分段是有害的，尽量避免</a:t>
            </a:r>
            <a:endParaRPr lang="en-US" altLang="zh-CN" sz="2000" dirty="0">
              <a:highlight>
                <a:srgbClr val="FFFF00"/>
              </a:highlight>
            </a:endParaRPr>
          </a:p>
          <a:p>
            <a:pPr marL="742950" lvl="1" indent="-285750">
              <a:buFont typeface="Arial" panose="020B0604020202020204" pitchFamily="34" charset="0"/>
              <a:buChar char="•"/>
            </a:pPr>
            <a:r>
              <a:rPr lang="zh-CN" altLang="en-US" sz="2000" dirty="0"/>
              <a:t>头部开销，带宽浪费</a:t>
            </a:r>
            <a:endParaRPr lang="en-US" altLang="zh-CN" sz="2000" dirty="0"/>
          </a:p>
          <a:p>
            <a:pPr marL="742950" lvl="1" indent="-285750">
              <a:buFont typeface="Arial" panose="020B0604020202020204" pitchFamily="34" charset="0"/>
              <a:buChar char="•"/>
            </a:pPr>
            <a:r>
              <a:rPr lang="zh-CN" altLang="en-US" sz="2000" dirty="0"/>
              <a:t>每个分段的转发开销：独立选择路由，需要计算检验和</a:t>
            </a:r>
            <a:endParaRPr lang="en-US" altLang="zh-CN" sz="2000" dirty="0"/>
          </a:p>
          <a:p>
            <a:pPr marL="742950" lvl="1" indent="-285750">
              <a:buFont typeface="Arial" panose="020B0604020202020204" pitchFamily="34" charset="0"/>
              <a:buChar char="•"/>
            </a:pPr>
            <a:r>
              <a:rPr lang="zh-CN" altLang="en-US" sz="2000" dirty="0"/>
              <a:t>重组开销：需要缓存，一个分段丢失导致所有分段丢弃</a:t>
            </a:r>
            <a:endParaRPr lang="en-US" altLang="zh-CN" sz="2000" dirty="0"/>
          </a:p>
          <a:p>
            <a:pPr marL="742950" lvl="1" indent="-285750">
              <a:buFont typeface="Arial" panose="020B0604020202020204" pitchFamily="34" charset="0"/>
              <a:buChar char="•"/>
            </a:pPr>
            <a:r>
              <a:rPr lang="zh-CN" altLang="en-US" sz="2000" dirty="0"/>
              <a:t>分段</a:t>
            </a:r>
            <a:r>
              <a:rPr lang="en-US" altLang="zh-CN" sz="2000" dirty="0"/>
              <a:t>ID</a:t>
            </a:r>
            <a:r>
              <a:rPr lang="zh-CN" altLang="en-US" sz="2000" dirty="0"/>
              <a:t>只有</a:t>
            </a:r>
            <a:r>
              <a:rPr lang="en-US" altLang="zh-CN" sz="2000" dirty="0"/>
              <a:t>16</a:t>
            </a:r>
            <a:r>
              <a:rPr lang="zh-CN" altLang="en-US" sz="2000" dirty="0"/>
              <a:t>比特，限制了源和目的端允许分组的发送速度</a:t>
            </a:r>
            <a:endParaRPr lang="en-US" altLang="zh-CN" sz="2000" dirty="0"/>
          </a:p>
          <a:p>
            <a:pPr marL="285750" indent="-285750">
              <a:buFont typeface="Arial" panose="020B0604020202020204" pitchFamily="34" charset="0"/>
              <a:buChar char="•"/>
            </a:pPr>
            <a:r>
              <a:rPr lang="en-US" altLang="zh-CN" sz="2000" dirty="0"/>
              <a:t>IPv6</a:t>
            </a:r>
            <a:r>
              <a:rPr lang="zh-CN" altLang="en-US" sz="2000" dirty="0"/>
              <a:t>协议：途中不允许进行分段，仅允许发送端分段，接收方重组</a:t>
            </a:r>
            <a:endParaRPr lang="zh-CN" altLang="en-US" sz="2000" dirty="0"/>
          </a:p>
          <a:p>
            <a:pPr marL="285750" indent="-285750">
              <a:buFont typeface="Arial" panose="020B0604020202020204" pitchFamily="34" charset="0"/>
              <a:buChar char="•"/>
            </a:pPr>
            <a:r>
              <a:rPr lang="en-US" altLang="zh-CN" sz="2000" dirty="0"/>
              <a:t>TCP</a:t>
            </a:r>
            <a:r>
              <a:rPr lang="zh-CN" altLang="en-US" sz="2000" dirty="0"/>
              <a:t>： 建立连接时协商</a:t>
            </a:r>
            <a:r>
              <a:rPr lang="en-US" altLang="zh-CN" sz="2000" dirty="0"/>
              <a:t>MSS</a:t>
            </a:r>
            <a:r>
              <a:rPr lang="zh-CN" altLang="en-US" sz="2000" dirty="0"/>
              <a:t>，目的是希望发送的</a:t>
            </a:r>
            <a:r>
              <a:rPr lang="en-US" altLang="zh-CN" sz="2000" dirty="0"/>
              <a:t>TCP</a:t>
            </a:r>
            <a:r>
              <a:rPr lang="zh-CN" altLang="en-US" sz="2000" dirty="0"/>
              <a:t>段通过</a:t>
            </a:r>
            <a:r>
              <a:rPr lang="en-US" altLang="zh-CN" sz="2000" dirty="0"/>
              <a:t>IP</a:t>
            </a:r>
            <a:r>
              <a:rPr lang="zh-CN" altLang="en-US" sz="2000" dirty="0"/>
              <a:t>协议传输时不需要分段</a:t>
            </a:r>
            <a:endParaRPr lang="en-US" altLang="zh-CN" sz="2000" dirty="0"/>
          </a:p>
          <a:p>
            <a:pPr marL="285750" indent="-285750">
              <a:buFont typeface="Arial" panose="020B0604020202020204" pitchFamily="34" charset="0"/>
              <a:buChar char="•"/>
            </a:pPr>
            <a:r>
              <a:rPr lang="en-US" altLang="zh-CN" sz="2000" dirty="0"/>
              <a:t>PATH MTU Discovery</a:t>
            </a:r>
            <a:r>
              <a:rPr lang="zh-CN" altLang="en-US" sz="2000" dirty="0"/>
              <a:t>：通过</a:t>
            </a:r>
            <a:r>
              <a:rPr lang="en-US" altLang="zh-CN" sz="2000" dirty="0"/>
              <a:t>ICMP</a:t>
            </a:r>
            <a:r>
              <a:rPr lang="zh-CN" altLang="en-US" sz="2000" dirty="0"/>
              <a:t>协议探测途中允许的</a:t>
            </a:r>
            <a:r>
              <a:rPr lang="en-US" altLang="zh-CN" sz="2000" dirty="0"/>
              <a:t>MTU</a:t>
            </a:r>
            <a:r>
              <a:rPr lang="zh-CN" altLang="en-US" sz="2000" dirty="0"/>
              <a:t>的下界</a:t>
            </a:r>
            <a:endParaRPr lang="en-US" altLang="zh-CN" sz="2000" dirty="0"/>
          </a:p>
        </p:txBody>
      </p:sp>
      <p:sp>
        <p:nvSpPr>
          <p:cNvPr id="5" name="文本框 4"/>
          <p:cNvSpPr txBox="1"/>
          <p:nvPr/>
        </p:nvSpPr>
        <p:spPr>
          <a:xfrm>
            <a:off x="9768840" y="1017270"/>
            <a:ext cx="2235200" cy="645160"/>
          </a:xfrm>
          <a:prstGeom prst="rect">
            <a:avLst/>
          </a:prstGeom>
          <a:noFill/>
        </p:spPr>
        <p:txBody>
          <a:bodyPr wrap="square" rtlCol="0">
            <a:spAutoFit/>
          </a:bodyPr>
          <a:p>
            <a:r>
              <a:rPr lang="zh-CN" altLang="en-US"/>
              <a:t>偏移且</a:t>
            </a:r>
            <a:r>
              <a:rPr lang="en-US" altLang="zh-CN"/>
              <a:t>MF=1 </a:t>
            </a:r>
            <a:r>
              <a:rPr lang="zh-CN" altLang="en-US"/>
              <a:t>说明是</a:t>
            </a:r>
            <a:r>
              <a:rPr lang="zh-CN" altLang="en-US"/>
              <a:t>头部</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IP</a:t>
            </a:r>
            <a:r>
              <a:rPr lang="zh-CN" altLang="en-US" dirty="0"/>
              <a:t>地址：</a:t>
            </a:r>
            <a:r>
              <a:rPr lang="en-US" altLang="zh-CN" dirty="0"/>
              <a:t>MAC</a:t>
            </a:r>
            <a:r>
              <a:rPr lang="zh-CN" altLang="en-US" dirty="0"/>
              <a:t>地址</a:t>
            </a:r>
            <a:r>
              <a:rPr lang="en-US" altLang="zh-CN" dirty="0"/>
              <a:t>(4.2.2)</a:t>
            </a:r>
            <a:r>
              <a:rPr lang="zh-CN" altLang="en-US" dirty="0"/>
              <a:t>， 了解链路层如何发送和接收分组</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一个局域网中有多个节点</a:t>
            </a:r>
            <a:endParaRPr lang="en-US" altLang="zh-CN" dirty="0"/>
          </a:p>
          <a:p>
            <a:r>
              <a:rPr lang="zh-CN" altLang="en-US" dirty="0"/>
              <a:t>节点通过网卡</a:t>
            </a:r>
            <a:r>
              <a:rPr lang="en-US" altLang="zh-CN" dirty="0"/>
              <a:t>(Network Interface Card)</a:t>
            </a:r>
            <a:r>
              <a:rPr lang="zh-CN" altLang="en-US" dirty="0"/>
              <a:t>连接到局域网</a:t>
            </a:r>
            <a:endParaRPr lang="en-US" altLang="zh-CN" dirty="0"/>
          </a:p>
          <a:p>
            <a:r>
              <a:rPr lang="zh-CN" altLang="en-US" dirty="0"/>
              <a:t>媒体访问控制</a:t>
            </a:r>
            <a:r>
              <a:rPr lang="en-US" altLang="zh-CN" dirty="0"/>
              <a:t>(Medium Access Control)</a:t>
            </a:r>
            <a:r>
              <a:rPr lang="zh-CN" altLang="en-US" dirty="0"/>
              <a:t>机制保证某个时刻只能有</a:t>
            </a:r>
            <a:r>
              <a:rPr lang="en-US" altLang="zh-CN" dirty="0"/>
              <a:t>1</a:t>
            </a:r>
            <a:r>
              <a:rPr lang="zh-CN" altLang="en-US" dirty="0"/>
              <a:t>个发送者</a:t>
            </a:r>
            <a:endParaRPr lang="en-US" altLang="zh-CN" dirty="0"/>
          </a:p>
          <a:p>
            <a:r>
              <a:rPr lang="zh-CN" altLang="en-US" dirty="0"/>
              <a:t>每个网卡</a:t>
            </a:r>
            <a:r>
              <a:rPr lang="en-US" altLang="zh-CN" dirty="0"/>
              <a:t>(</a:t>
            </a:r>
            <a:r>
              <a:rPr lang="zh-CN" altLang="en-US" dirty="0"/>
              <a:t>接口）有一个在该局域网上唯一的</a:t>
            </a:r>
            <a:r>
              <a:rPr lang="en-US" altLang="zh-CN" dirty="0"/>
              <a:t>MAC</a:t>
            </a:r>
            <a:r>
              <a:rPr lang="zh-CN" altLang="en-US" dirty="0"/>
              <a:t>地址</a:t>
            </a:r>
            <a:endParaRPr lang="en-US" altLang="zh-CN" dirty="0"/>
          </a:p>
          <a:p>
            <a:r>
              <a:rPr lang="zh-CN" altLang="en-US" dirty="0"/>
              <a:t>帧的头部中包括了</a:t>
            </a:r>
            <a:r>
              <a:rPr lang="zh-CN" altLang="en-US" u="sng" dirty="0"/>
              <a:t>源</a:t>
            </a:r>
            <a:r>
              <a:rPr lang="en-US" altLang="zh-CN" u="sng" dirty="0"/>
              <a:t>MAC</a:t>
            </a:r>
            <a:r>
              <a:rPr lang="zh-CN" altLang="en-US" u="sng" dirty="0"/>
              <a:t>地址和目的</a:t>
            </a:r>
            <a:r>
              <a:rPr lang="en-US" altLang="zh-CN" u="sng" dirty="0"/>
              <a:t>MAC</a:t>
            </a:r>
            <a:r>
              <a:rPr lang="zh-CN" altLang="en-US" u="sng" dirty="0"/>
              <a:t>地址</a:t>
            </a:r>
            <a:r>
              <a:rPr lang="zh-CN" altLang="en-US" dirty="0"/>
              <a:t>，通过</a:t>
            </a:r>
            <a:r>
              <a:rPr lang="en-US" altLang="zh-CN" dirty="0"/>
              <a:t>MAC</a:t>
            </a:r>
            <a:r>
              <a:rPr lang="zh-CN" altLang="en-US" dirty="0"/>
              <a:t>地址标识是哪个</a:t>
            </a:r>
            <a:r>
              <a:rPr lang="en-US" altLang="zh-CN" dirty="0"/>
              <a:t>(</a:t>
            </a:r>
            <a:r>
              <a:rPr lang="zh-CN" altLang="en-US" dirty="0"/>
              <a:t>节点的</a:t>
            </a:r>
            <a:r>
              <a:rPr lang="en-US" altLang="zh-CN" dirty="0"/>
              <a:t>)</a:t>
            </a:r>
            <a:r>
              <a:rPr lang="zh-CN" altLang="en-US" dirty="0"/>
              <a:t>接口发送，发送给哪个</a:t>
            </a:r>
            <a:r>
              <a:rPr lang="en-US" altLang="zh-CN" dirty="0"/>
              <a:t>(</a:t>
            </a:r>
            <a:r>
              <a:rPr lang="zh-CN" altLang="en-US" dirty="0"/>
              <a:t>节点的</a:t>
            </a:r>
            <a:r>
              <a:rPr lang="en-US" altLang="zh-CN" dirty="0"/>
              <a:t>)</a:t>
            </a:r>
            <a:r>
              <a:rPr lang="zh-CN" altLang="en-US" dirty="0"/>
              <a:t>接口</a:t>
            </a:r>
            <a:endParaRPr lang="en-US" altLang="zh-CN" dirty="0"/>
          </a:p>
          <a:p>
            <a:r>
              <a:rPr lang="zh-CN" altLang="en-US" dirty="0"/>
              <a:t>为了保证任何两块网卡在一个局域网中唯一的</a:t>
            </a:r>
            <a:r>
              <a:rPr lang="en-US" altLang="zh-CN" dirty="0"/>
              <a:t>MAC</a:t>
            </a:r>
            <a:r>
              <a:rPr lang="zh-CN" altLang="en-US" dirty="0"/>
              <a:t>地址，每个网卡有一个在</a:t>
            </a:r>
            <a:r>
              <a:rPr lang="zh-CN" altLang="en-US" dirty="0">
                <a:highlight>
                  <a:srgbClr val="FFFF00"/>
                </a:highlight>
              </a:rPr>
              <a:t>世界上唯一</a:t>
            </a:r>
            <a:r>
              <a:rPr lang="zh-CN" altLang="en-US" dirty="0"/>
              <a:t>的</a:t>
            </a:r>
            <a:r>
              <a:rPr lang="en-US" altLang="zh-CN" dirty="0"/>
              <a:t>MAC</a:t>
            </a:r>
            <a:r>
              <a:rPr lang="zh-CN" altLang="en-US" dirty="0"/>
              <a:t>地址。</a:t>
            </a:r>
            <a:r>
              <a:rPr lang="en-US" altLang="zh-CN" dirty="0"/>
              <a:t>MAC</a:t>
            </a:r>
            <a:r>
              <a:rPr lang="zh-CN" altLang="en-US" dirty="0"/>
              <a:t>地址有的时候也称为网卡地址、硬件地址等</a:t>
            </a:r>
            <a:endParaRPr lang="en-US" altLang="zh-CN" dirty="0"/>
          </a:p>
          <a:p>
            <a:r>
              <a:rPr lang="en-US" altLang="zh-CN" dirty="0"/>
              <a:t>MAC</a:t>
            </a:r>
            <a:r>
              <a:rPr lang="zh-CN" altLang="en-US" dirty="0"/>
              <a:t>地址用于标识某个网卡，并不需要描述是哪个局域网上的网卡，采用</a:t>
            </a:r>
            <a:r>
              <a:rPr lang="zh-CN" altLang="en-US" u="sng" dirty="0">
                <a:solidFill>
                  <a:srgbClr val="FF0000"/>
                </a:solidFill>
              </a:rPr>
              <a:t>平坦地址空间</a:t>
            </a:r>
            <a:endParaRPr lang="en-US" altLang="zh-CN" u="sng" dirty="0">
              <a:solidFill>
                <a:srgbClr val="FF0000"/>
              </a:solidFill>
            </a:endParaRPr>
          </a:p>
          <a:p>
            <a:r>
              <a:rPr lang="en-US" altLang="zh-CN" dirty="0"/>
              <a:t>MAC</a:t>
            </a:r>
            <a:r>
              <a:rPr lang="zh-CN" altLang="en-US" dirty="0"/>
              <a:t>地址为</a:t>
            </a:r>
            <a:r>
              <a:rPr lang="en-US" altLang="zh-CN" dirty="0">
                <a:highlight>
                  <a:srgbClr val="FFFF00"/>
                </a:highlight>
              </a:rPr>
              <a:t>6</a:t>
            </a:r>
            <a:r>
              <a:rPr lang="zh-CN" altLang="en-US" dirty="0">
                <a:highlight>
                  <a:srgbClr val="FFFF00"/>
                </a:highlight>
              </a:rPr>
              <a:t>个字节</a:t>
            </a:r>
            <a:r>
              <a:rPr lang="en-US" altLang="zh-CN" dirty="0">
                <a:highlight>
                  <a:srgbClr val="FFFF00"/>
                </a:highlight>
              </a:rPr>
              <a:t>(48</a:t>
            </a:r>
            <a:r>
              <a:rPr lang="zh-CN" altLang="en-US" dirty="0">
                <a:highlight>
                  <a:srgbClr val="FFFF00"/>
                </a:highlight>
              </a:rPr>
              <a:t>比特</a:t>
            </a:r>
            <a:r>
              <a:rPr lang="en-US" altLang="zh-CN" dirty="0">
                <a:highlight>
                  <a:srgbClr val="FFFF00"/>
                </a:highlight>
              </a:rPr>
              <a:t>)</a:t>
            </a:r>
            <a:r>
              <a:rPr lang="zh-CN" altLang="en-US" dirty="0"/>
              <a:t>，也称为</a:t>
            </a:r>
            <a:r>
              <a:rPr lang="en-US" altLang="zh-CN" dirty="0"/>
              <a:t>EUI-48</a:t>
            </a:r>
            <a:r>
              <a:rPr lang="zh-CN" altLang="en-US" dirty="0"/>
              <a:t>地址（</a:t>
            </a:r>
            <a:r>
              <a:rPr lang="en-US" altLang="zh-CN" dirty="0"/>
              <a:t>Extended Unique Identifier</a:t>
            </a:r>
            <a:r>
              <a:rPr lang="zh-CN" altLang="en-US" dirty="0"/>
              <a:t>），其中前面</a:t>
            </a:r>
            <a:r>
              <a:rPr lang="en-US" altLang="zh-CN" dirty="0"/>
              <a:t>24</a:t>
            </a:r>
            <a:r>
              <a:rPr lang="zh-CN" altLang="en-US" dirty="0"/>
              <a:t>个比特分配给某个厂商或机构</a:t>
            </a:r>
            <a:r>
              <a:rPr lang="en-US" altLang="zh-CN" dirty="0"/>
              <a:t>(</a:t>
            </a:r>
            <a:r>
              <a:rPr lang="en-US" altLang="zh-CN" dirty="0">
                <a:hlinkClick r:id="rId1"/>
              </a:rPr>
              <a:t>http://standards.ieee.org/regauth/oui/index.shtml</a:t>
            </a:r>
            <a:r>
              <a:rPr lang="en-US" altLang="zh-CN" dirty="0"/>
              <a:t>), </a:t>
            </a:r>
            <a:r>
              <a:rPr lang="zh-CN" altLang="en-US" dirty="0"/>
              <a:t>由其保证在同一机构名下的网卡地址的不同</a:t>
            </a:r>
            <a:endParaRPr lang="en-US" altLang="zh-CN" dirty="0"/>
          </a:p>
          <a:p>
            <a:endParaRPr lang="en-US" altLang="zh-CN" dirty="0"/>
          </a:p>
          <a:p>
            <a:endParaRPr lang="en-US" altLang="zh-CN" dirty="0"/>
          </a:p>
          <a:p>
            <a:pPr lvl="1"/>
            <a:endParaRPr lang="en-US" altLang="zh-CN" sz="2000" dirty="0"/>
          </a:p>
          <a:p>
            <a:pPr lvl="1"/>
            <a:endParaRPr lang="en-US" altLang="zh-CN" sz="2000" dirty="0"/>
          </a:p>
          <a:p>
            <a:pPr lvl="1"/>
            <a:endParaRPr lang="en-US" altLang="zh-C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MAC</a:t>
            </a:r>
            <a:r>
              <a:rPr lang="zh-CN" altLang="en-US" dirty="0"/>
              <a:t>地址</a:t>
            </a:r>
            <a:endParaRPr lang="zh-CN" altLang="en-US" dirty="0"/>
          </a:p>
        </p:txBody>
      </p:sp>
      <p:sp>
        <p:nvSpPr>
          <p:cNvPr id="3" name="内容占位符 2"/>
          <p:cNvSpPr>
            <a:spLocks noGrp="1"/>
          </p:cNvSpPr>
          <p:nvPr>
            <p:ph idx="1"/>
          </p:nvPr>
        </p:nvSpPr>
        <p:spPr/>
        <p:txBody>
          <a:bodyPr/>
          <a:lstStyle/>
          <a:p>
            <a:r>
              <a:rPr lang="en-US" altLang="zh-CN" dirty="0"/>
              <a:t>48</a:t>
            </a:r>
            <a:r>
              <a:rPr lang="zh-CN" altLang="en-US" dirty="0"/>
              <a:t>比特的</a:t>
            </a:r>
            <a:r>
              <a:rPr lang="en-US" altLang="zh-CN" dirty="0"/>
              <a:t>MAC</a:t>
            </a:r>
            <a:r>
              <a:rPr lang="zh-CN" altLang="en-US" dirty="0"/>
              <a:t>地址常以易于阅读的方式来表示：每个字节用</a:t>
            </a:r>
            <a:r>
              <a:rPr lang="en-US" altLang="zh-CN" dirty="0"/>
              <a:t>16</a:t>
            </a:r>
            <a:r>
              <a:rPr lang="zh-CN" altLang="en-US" dirty="0"/>
              <a:t>进制表示，之间通过连字符或冒号隔开，比如</a:t>
            </a:r>
            <a:r>
              <a:rPr lang="en-US" altLang="zh-CN" dirty="0"/>
              <a:t>AC:DE:48:12:78:80</a:t>
            </a:r>
            <a:r>
              <a:rPr lang="zh-CN" altLang="en-US" dirty="0"/>
              <a:t>或</a:t>
            </a:r>
            <a:r>
              <a:rPr lang="en-US" altLang="zh-CN" dirty="0"/>
              <a:t>AC-DE-48-12-78-80</a:t>
            </a:r>
            <a:endParaRPr lang="en-US" altLang="zh-CN" dirty="0"/>
          </a:p>
          <a:p>
            <a:r>
              <a:rPr lang="en-US" altLang="zh-CN" b="1" dirty="0">
                <a:solidFill>
                  <a:srgbClr val="FF3300"/>
                </a:solidFill>
              </a:rPr>
              <a:t>IEEE 802</a:t>
            </a:r>
            <a:r>
              <a:rPr lang="zh-CN" altLang="en-US" b="1" dirty="0">
                <a:solidFill>
                  <a:srgbClr val="FF3300"/>
                </a:solidFill>
              </a:rPr>
              <a:t>标准中在描述</a:t>
            </a:r>
            <a:r>
              <a:rPr lang="en-US" altLang="zh-CN" b="1" dirty="0">
                <a:solidFill>
                  <a:srgbClr val="FF3300"/>
                </a:solidFill>
              </a:rPr>
              <a:t>MAC</a:t>
            </a:r>
            <a:r>
              <a:rPr lang="zh-CN" altLang="en-US" b="1" dirty="0">
                <a:solidFill>
                  <a:srgbClr val="FF3300"/>
                </a:solidFill>
              </a:rPr>
              <a:t>地址时采用最低位在前的顺序。</a:t>
            </a:r>
            <a:r>
              <a:rPr lang="zh-CN" altLang="en-US" dirty="0"/>
              <a:t>第</a:t>
            </a:r>
            <a:r>
              <a:rPr lang="en-US" altLang="zh-CN" dirty="0"/>
              <a:t>1</a:t>
            </a:r>
            <a:r>
              <a:rPr lang="zh-CN" altLang="en-US" dirty="0"/>
              <a:t>个字节的最低两位</a:t>
            </a:r>
            <a:r>
              <a:rPr lang="en-US" altLang="zh-CN" dirty="0"/>
              <a:t>(LSB)</a:t>
            </a:r>
            <a:r>
              <a:rPr lang="zh-CN" altLang="en-US" dirty="0"/>
              <a:t>有特殊含义：</a:t>
            </a:r>
            <a:endParaRPr lang="en-US" altLang="zh-CN" dirty="0"/>
          </a:p>
          <a:p>
            <a:pPr lvl="1"/>
            <a:r>
              <a:rPr lang="zh-CN" altLang="en-US" sz="2000" dirty="0">
                <a:highlight>
                  <a:srgbClr val="FFFF00"/>
                </a:highlight>
              </a:rPr>
              <a:t>最低位为</a:t>
            </a:r>
            <a:r>
              <a:rPr lang="en-US" altLang="zh-CN" sz="2000" dirty="0">
                <a:highlight>
                  <a:srgbClr val="FFFF00"/>
                </a:highlight>
              </a:rPr>
              <a:t>I/G(Individual/Group)</a:t>
            </a:r>
            <a:r>
              <a:rPr lang="zh-CN" altLang="en-US" sz="2000" dirty="0">
                <a:highlight>
                  <a:srgbClr val="FFFF00"/>
                </a:highlight>
              </a:rPr>
              <a:t>，为</a:t>
            </a:r>
            <a:r>
              <a:rPr lang="en-US" altLang="zh-CN" sz="2000" dirty="0">
                <a:highlight>
                  <a:srgbClr val="FFFF00"/>
                </a:highlight>
              </a:rPr>
              <a:t>0</a:t>
            </a:r>
            <a:r>
              <a:rPr lang="zh-CN" altLang="en-US" sz="2000" dirty="0">
                <a:highlight>
                  <a:srgbClr val="FFFF00"/>
                </a:highlight>
              </a:rPr>
              <a:t>时表示单播地址，为</a:t>
            </a:r>
            <a:r>
              <a:rPr lang="en-US" altLang="zh-CN" sz="2000" dirty="0">
                <a:highlight>
                  <a:srgbClr val="FFFF00"/>
                </a:highlight>
              </a:rPr>
              <a:t>1</a:t>
            </a:r>
            <a:r>
              <a:rPr lang="zh-CN" altLang="en-US" sz="2000" dirty="0">
                <a:highlight>
                  <a:srgbClr val="FFFF00"/>
                </a:highlight>
              </a:rPr>
              <a:t>时表示组播地址</a:t>
            </a:r>
            <a:endParaRPr lang="en-US" altLang="zh-CN" sz="2000" dirty="0">
              <a:highlight>
                <a:srgbClr val="FFFF00"/>
              </a:highlight>
            </a:endParaRPr>
          </a:p>
          <a:p>
            <a:pPr lvl="1"/>
            <a:r>
              <a:rPr lang="zh-CN" altLang="en-US" sz="2000" dirty="0">
                <a:highlight>
                  <a:srgbClr val="FFFF00"/>
                </a:highlight>
              </a:rPr>
              <a:t>次低位为</a:t>
            </a:r>
            <a:r>
              <a:rPr lang="en-US" altLang="zh-CN" sz="2000" dirty="0">
                <a:highlight>
                  <a:srgbClr val="FFFF00"/>
                </a:highlight>
              </a:rPr>
              <a:t>U/L(Universal/Local)</a:t>
            </a:r>
            <a:r>
              <a:rPr lang="zh-CN" altLang="en-US" sz="2000" dirty="0">
                <a:highlight>
                  <a:srgbClr val="FFFF00"/>
                </a:highlight>
              </a:rPr>
              <a:t>，为</a:t>
            </a:r>
            <a:r>
              <a:rPr lang="en-US" altLang="zh-CN" sz="2000" dirty="0">
                <a:highlight>
                  <a:srgbClr val="FFFF00"/>
                </a:highlight>
              </a:rPr>
              <a:t>0</a:t>
            </a:r>
            <a:r>
              <a:rPr lang="zh-CN" altLang="en-US" sz="2000" dirty="0">
                <a:highlight>
                  <a:srgbClr val="FFFF00"/>
                </a:highlight>
              </a:rPr>
              <a:t>时为全局地址，为</a:t>
            </a:r>
            <a:r>
              <a:rPr lang="en-US" altLang="zh-CN" sz="2000" dirty="0">
                <a:highlight>
                  <a:srgbClr val="FFFF00"/>
                </a:highlight>
              </a:rPr>
              <a:t>1</a:t>
            </a:r>
            <a:r>
              <a:rPr lang="zh-CN" altLang="en-US" sz="2000" dirty="0">
                <a:highlight>
                  <a:srgbClr val="FFFF00"/>
                </a:highlight>
              </a:rPr>
              <a:t>时是本地管理地址</a:t>
            </a:r>
            <a:endParaRPr lang="en-US" altLang="zh-CN" sz="2000" dirty="0">
              <a:highlight>
                <a:srgbClr val="FFFF00"/>
              </a:highlight>
            </a:endParaRPr>
          </a:p>
          <a:p>
            <a:pPr lvl="1"/>
            <a:r>
              <a:rPr lang="zh-CN" altLang="en-US" sz="2000" b="1" dirty="0">
                <a:solidFill>
                  <a:schemeClr val="tx2"/>
                </a:solidFill>
              </a:rPr>
              <a:t>比如：</a:t>
            </a:r>
            <a:r>
              <a:rPr lang="zh-CN" altLang="en-US" sz="2000" dirty="0"/>
              <a:t>AC-DE-48-12-7B-80，该地址并不是组播地址</a:t>
            </a:r>
            <a:r>
              <a:rPr lang="en-US" altLang="zh-CN" sz="2000" dirty="0"/>
              <a:t>!!!</a:t>
            </a:r>
            <a:endParaRPr lang="zh-CN" altLang="en-US" sz="2000" dirty="0"/>
          </a:p>
          <a:p>
            <a:pPr lvl="1"/>
            <a:endParaRPr lang="en-US" altLang="zh-CN" sz="2000" dirty="0"/>
          </a:p>
          <a:p>
            <a:endParaRPr lang="en-US" altLang="zh-CN" dirty="0"/>
          </a:p>
          <a:p>
            <a:endParaRPr lang="zh-CN" altLang="en-US" dirty="0"/>
          </a:p>
        </p:txBody>
      </p:sp>
      <p:grpSp>
        <p:nvGrpSpPr>
          <p:cNvPr id="29" name="组合 28"/>
          <p:cNvGrpSpPr/>
          <p:nvPr/>
        </p:nvGrpSpPr>
        <p:grpSpPr>
          <a:xfrm>
            <a:off x="3598172" y="-53798"/>
            <a:ext cx="8133912" cy="1130849"/>
            <a:chOff x="2221918" y="5070114"/>
            <a:chExt cx="8133912" cy="1130849"/>
          </a:xfrm>
        </p:grpSpPr>
        <p:sp>
          <p:nvSpPr>
            <p:cNvPr id="30" name="Rectangle 150"/>
            <p:cNvSpPr>
              <a:spLocks noChangeArrowheads="1"/>
            </p:cNvSpPr>
            <p:nvPr/>
          </p:nvSpPr>
          <p:spPr bwMode="auto">
            <a:xfrm>
              <a:off x="7301486" y="5509042"/>
              <a:ext cx="12148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ea typeface="宋体" panose="02010600030101010101" pitchFamily="2" charset="-122"/>
                  <a:cs typeface="Times New Roman" panose="02020603050405020304"/>
                </a:rPr>
                <a:t> </a:t>
              </a:r>
              <a:endParaRPr kumimoji="0" lang="zh-CN" alt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endParaRPr>
            </a:p>
          </p:txBody>
        </p:sp>
        <p:sp>
          <p:nvSpPr>
            <p:cNvPr id="31" name="Rectangle 151"/>
            <p:cNvSpPr>
              <a:spLocks noChangeArrowheads="1"/>
            </p:cNvSpPr>
            <p:nvPr/>
          </p:nvSpPr>
          <p:spPr bwMode="auto">
            <a:xfrm>
              <a:off x="6680576" y="5421044"/>
              <a:ext cx="3289507" cy="353519"/>
            </a:xfrm>
            <a:prstGeom prst="rect">
              <a:avLst/>
            </a:prstGeom>
            <a:noFill/>
            <a:ln w="14">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32" name="Rectangle 152"/>
            <p:cNvSpPr>
              <a:spLocks noChangeArrowheads="1"/>
            </p:cNvSpPr>
            <p:nvPr/>
          </p:nvSpPr>
          <p:spPr bwMode="auto">
            <a:xfrm>
              <a:off x="6754511" y="5475239"/>
              <a:ext cx="3601319" cy="22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100" cap="none" spc="0" normalizeH="0" baseline="0" noProof="0" dirty="0">
                  <a:ln>
                    <a:noFill/>
                  </a:ln>
                  <a:solidFill>
                    <a:prstClr val="black"/>
                  </a:solidFill>
                  <a:effectLst/>
                  <a:uLnTx/>
                  <a:uFillTx/>
                  <a:ea typeface="宋体" panose="02010600030101010101" pitchFamily="2" charset="-122"/>
                  <a:cs typeface="Times New Roman" panose="02020603050405020304"/>
                </a:rPr>
                <a:t>Organizationally Unique Address</a:t>
              </a:r>
              <a:endParaRPr kumimoji="0" lang="zh-CN" altLang="en-US" sz="1800" b="0" i="0" u="none" strike="noStrike" kern="100" cap="none" spc="0" normalizeH="0" baseline="0" noProof="0" dirty="0">
                <a:ln>
                  <a:noFill/>
                </a:ln>
                <a:solidFill>
                  <a:prstClr val="black"/>
                </a:solidFill>
                <a:effectLst/>
                <a:uLnTx/>
                <a:uFillTx/>
                <a:ea typeface="宋体" panose="02010600030101010101" pitchFamily="2" charset="-122"/>
                <a:cs typeface="Times New Roman" panose="02020603050405020304"/>
              </a:endParaRPr>
            </a:p>
          </p:txBody>
        </p:sp>
        <p:sp>
          <p:nvSpPr>
            <p:cNvPr id="33" name="Rectangle 154"/>
            <p:cNvSpPr>
              <a:spLocks noChangeArrowheads="1"/>
            </p:cNvSpPr>
            <p:nvPr/>
          </p:nvSpPr>
          <p:spPr bwMode="auto">
            <a:xfrm>
              <a:off x="2221918" y="5418434"/>
              <a:ext cx="876866" cy="35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34" name="Rectangle 155"/>
            <p:cNvSpPr>
              <a:spLocks noChangeArrowheads="1"/>
            </p:cNvSpPr>
            <p:nvPr/>
          </p:nvSpPr>
          <p:spPr bwMode="auto">
            <a:xfrm>
              <a:off x="2396284" y="5498503"/>
              <a:ext cx="305520"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rgbClr val="000000"/>
                  </a:solidFill>
                  <a:effectLst/>
                  <a:uLnTx/>
                  <a:uFillTx/>
                  <a:ea typeface="宋体" panose="02010600030101010101" pitchFamily="2" charset="-122"/>
                  <a:cs typeface="Times New Roman" panose="02020603050405020304"/>
                </a:rPr>
                <a:t>I/G</a:t>
              </a:r>
              <a:endParaRPr kumimoji="0" lang="zh-CN" altLang="en-US" sz="1800" b="0" i="0" u="none" strike="noStrike" kern="100" cap="none" spc="0" normalizeH="0" baseline="0" noProof="0" dirty="0">
                <a:ln>
                  <a:noFill/>
                </a:ln>
                <a:solidFill>
                  <a:prstClr val="black"/>
                </a:solidFill>
                <a:effectLst/>
                <a:uLnTx/>
                <a:uFillTx/>
                <a:ea typeface="宋体" panose="02010600030101010101" pitchFamily="2" charset="-122"/>
                <a:cs typeface="Times New Roman" panose="02020603050405020304"/>
              </a:endParaRPr>
            </a:p>
          </p:txBody>
        </p:sp>
        <p:sp>
          <p:nvSpPr>
            <p:cNvPr id="35" name="Rectangle 156"/>
            <p:cNvSpPr>
              <a:spLocks noChangeArrowheads="1"/>
            </p:cNvSpPr>
            <p:nvPr/>
          </p:nvSpPr>
          <p:spPr bwMode="auto">
            <a:xfrm>
              <a:off x="2725906" y="5498645"/>
              <a:ext cx="12148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ea typeface="宋体" panose="02010600030101010101" pitchFamily="2" charset="-122"/>
                  <a:cs typeface="Times New Roman" panose="02020603050405020304"/>
                </a:rPr>
                <a:t> </a:t>
              </a:r>
              <a:endParaRPr kumimoji="0" lang="zh-CN" alt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endParaRPr>
            </a:p>
          </p:txBody>
        </p:sp>
        <p:sp>
          <p:nvSpPr>
            <p:cNvPr id="36" name="Rectangle 157"/>
            <p:cNvSpPr>
              <a:spLocks noChangeArrowheads="1"/>
            </p:cNvSpPr>
            <p:nvPr/>
          </p:nvSpPr>
          <p:spPr bwMode="auto">
            <a:xfrm>
              <a:off x="2221918" y="5418434"/>
              <a:ext cx="1042857" cy="356129"/>
            </a:xfrm>
            <a:prstGeom prst="rect">
              <a:avLst/>
            </a:prstGeom>
            <a:noFill/>
            <a:ln w="14">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37" name="Rectangle 158"/>
            <p:cNvSpPr>
              <a:spLocks noChangeArrowheads="1"/>
            </p:cNvSpPr>
            <p:nvPr/>
          </p:nvSpPr>
          <p:spPr bwMode="auto">
            <a:xfrm>
              <a:off x="2873854" y="5418434"/>
              <a:ext cx="453114" cy="35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38" name="Rectangle 159"/>
            <p:cNvSpPr>
              <a:spLocks noChangeArrowheads="1"/>
            </p:cNvSpPr>
            <p:nvPr/>
          </p:nvSpPr>
          <p:spPr bwMode="auto">
            <a:xfrm>
              <a:off x="2884227" y="5498563"/>
              <a:ext cx="348822"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rgbClr val="000000"/>
                  </a:solidFill>
                  <a:effectLst/>
                  <a:uLnTx/>
                  <a:uFillTx/>
                  <a:ea typeface="宋体" panose="02010600030101010101" pitchFamily="2" charset="-122"/>
                  <a:cs typeface="Times New Roman" panose="02020603050405020304"/>
                </a:rPr>
                <a:t>U/L</a:t>
              </a:r>
              <a:endParaRPr kumimoji="0" lang="zh-CN" altLang="en-US" sz="1800" b="0" i="0" u="none" strike="noStrike" kern="100" cap="none" spc="0" normalizeH="0" baseline="0" noProof="0" dirty="0">
                <a:ln>
                  <a:noFill/>
                </a:ln>
                <a:solidFill>
                  <a:prstClr val="black"/>
                </a:solidFill>
                <a:effectLst/>
                <a:uLnTx/>
                <a:uFillTx/>
                <a:ea typeface="宋体" panose="02010600030101010101" pitchFamily="2" charset="-122"/>
                <a:cs typeface="Times New Roman" panose="02020603050405020304"/>
              </a:endParaRPr>
            </a:p>
          </p:txBody>
        </p:sp>
        <p:cxnSp>
          <p:nvCxnSpPr>
            <p:cNvPr id="39" name="Line 161"/>
            <p:cNvCxnSpPr/>
            <p:nvPr/>
          </p:nvCxnSpPr>
          <p:spPr bwMode="auto">
            <a:xfrm>
              <a:off x="2774443" y="5418434"/>
              <a:ext cx="0" cy="347578"/>
            </a:xfrm>
            <a:prstGeom prst="line">
              <a:avLst/>
            </a:prstGeom>
            <a:noFill/>
            <a:ln w="14">
              <a:solidFill>
                <a:srgbClr val="000000"/>
              </a:solidFill>
              <a:prstDash val="solid"/>
              <a:round/>
            </a:ln>
            <a:extLst>
              <a:ext uri="{909E8E84-426E-40DD-AFC4-6F175D3DCCD1}">
                <a14:hiddenFill xmlns:a14="http://schemas.microsoft.com/office/drawing/2010/main">
                  <a:noFill/>
                </a14:hiddenFill>
              </a:ext>
            </a:extLst>
          </p:spPr>
        </p:cxnSp>
        <p:sp>
          <p:nvSpPr>
            <p:cNvPr id="40" name="Rectangle 162"/>
            <p:cNvSpPr>
              <a:spLocks noChangeArrowheads="1"/>
            </p:cNvSpPr>
            <p:nvPr/>
          </p:nvSpPr>
          <p:spPr bwMode="auto">
            <a:xfrm>
              <a:off x="2439631" y="5070114"/>
              <a:ext cx="876866" cy="35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41" name="Rectangle 163"/>
            <p:cNvSpPr>
              <a:spLocks noChangeArrowheads="1"/>
            </p:cNvSpPr>
            <p:nvPr/>
          </p:nvSpPr>
          <p:spPr bwMode="auto">
            <a:xfrm>
              <a:off x="2498462" y="5150324"/>
              <a:ext cx="12148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rgbClr val="000000"/>
                  </a:solidFill>
                  <a:effectLst/>
                  <a:uLnTx/>
                  <a:uFillTx/>
                  <a:ea typeface="宋体" panose="02010600030101010101" pitchFamily="2" charset="-122"/>
                  <a:cs typeface="Times New Roman" panose="02020603050405020304"/>
                </a:rPr>
                <a:t>1</a:t>
              </a:r>
              <a:endParaRPr kumimoji="0" lang="zh-CN" altLang="en-US" sz="1800" b="0" i="0" u="none" strike="noStrike" kern="100" cap="none" spc="0" normalizeH="0" baseline="0" noProof="0" dirty="0">
                <a:ln>
                  <a:noFill/>
                </a:ln>
                <a:solidFill>
                  <a:prstClr val="black"/>
                </a:solidFill>
                <a:effectLst/>
                <a:uLnTx/>
                <a:uFillTx/>
                <a:ea typeface="宋体" panose="02010600030101010101" pitchFamily="2" charset="-122"/>
                <a:cs typeface="Times New Roman" panose="02020603050405020304"/>
              </a:endParaRPr>
            </a:p>
          </p:txBody>
        </p:sp>
        <p:sp>
          <p:nvSpPr>
            <p:cNvPr id="42" name="Rectangle 164"/>
            <p:cNvSpPr>
              <a:spLocks noChangeArrowheads="1"/>
            </p:cNvSpPr>
            <p:nvPr/>
          </p:nvSpPr>
          <p:spPr bwMode="auto">
            <a:xfrm>
              <a:off x="2734325" y="5150324"/>
              <a:ext cx="12148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ea typeface="宋体" panose="02010600030101010101" pitchFamily="2" charset="-122"/>
                  <a:cs typeface="Times New Roman" panose="02020603050405020304"/>
                </a:rPr>
                <a:t> </a:t>
              </a:r>
              <a:endParaRPr kumimoji="0" lang="zh-CN" alt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endParaRPr>
            </a:p>
          </p:txBody>
        </p:sp>
        <p:sp>
          <p:nvSpPr>
            <p:cNvPr id="43" name="Rectangle 165"/>
            <p:cNvSpPr>
              <a:spLocks noChangeArrowheads="1"/>
            </p:cNvSpPr>
            <p:nvPr/>
          </p:nvSpPr>
          <p:spPr bwMode="auto">
            <a:xfrm>
              <a:off x="3090364" y="5070114"/>
              <a:ext cx="876866" cy="35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44" name="Rectangle 166"/>
            <p:cNvSpPr>
              <a:spLocks noChangeArrowheads="1"/>
            </p:cNvSpPr>
            <p:nvPr/>
          </p:nvSpPr>
          <p:spPr bwMode="auto">
            <a:xfrm>
              <a:off x="2894383" y="5150324"/>
              <a:ext cx="12148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rgbClr val="000000"/>
                  </a:solidFill>
                  <a:effectLst/>
                  <a:uLnTx/>
                  <a:uFillTx/>
                  <a:ea typeface="宋体" panose="02010600030101010101" pitchFamily="2" charset="-122"/>
                  <a:cs typeface="Times New Roman" panose="02020603050405020304"/>
                </a:rPr>
                <a:t>1</a:t>
              </a:r>
              <a:endParaRPr kumimoji="0" lang="zh-CN" altLang="en-US" sz="1800" b="0" i="0" u="none" strike="noStrike" kern="100" cap="none" spc="0" normalizeH="0" baseline="0" noProof="0" dirty="0">
                <a:ln>
                  <a:noFill/>
                </a:ln>
                <a:solidFill>
                  <a:prstClr val="black"/>
                </a:solidFill>
                <a:effectLst/>
                <a:uLnTx/>
                <a:uFillTx/>
                <a:ea typeface="宋体" panose="02010600030101010101" pitchFamily="2" charset="-122"/>
                <a:cs typeface="Times New Roman" panose="02020603050405020304"/>
              </a:endParaRPr>
            </a:p>
          </p:txBody>
        </p:sp>
        <p:sp>
          <p:nvSpPr>
            <p:cNvPr id="45" name="Rectangle 167"/>
            <p:cNvSpPr>
              <a:spLocks noChangeArrowheads="1"/>
            </p:cNvSpPr>
            <p:nvPr/>
          </p:nvSpPr>
          <p:spPr bwMode="auto">
            <a:xfrm>
              <a:off x="3386261" y="5150324"/>
              <a:ext cx="12148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ea typeface="宋体" panose="02010600030101010101" pitchFamily="2" charset="-122"/>
                  <a:cs typeface="Times New Roman" panose="02020603050405020304"/>
                </a:rPr>
                <a:t> </a:t>
              </a:r>
              <a:endParaRPr kumimoji="0" lang="zh-CN" alt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endParaRPr>
            </a:p>
          </p:txBody>
        </p:sp>
        <p:sp>
          <p:nvSpPr>
            <p:cNvPr id="46" name="Rectangle 168"/>
            <p:cNvSpPr>
              <a:spLocks noChangeArrowheads="1"/>
            </p:cNvSpPr>
            <p:nvPr/>
          </p:nvSpPr>
          <p:spPr bwMode="auto">
            <a:xfrm>
              <a:off x="5043767" y="5070114"/>
              <a:ext cx="876866" cy="35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47" name="Rectangle 169"/>
            <p:cNvSpPr>
              <a:spLocks noChangeArrowheads="1"/>
            </p:cNvSpPr>
            <p:nvPr/>
          </p:nvSpPr>
          <p:spPr bwMode="auto">
            <a:xfrm>
              <a:off x="5167590" y="5150273"/>
              <a:ext cx="454402"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a:ln>
                    <a:noFill/>
                  </a:ln>
                  <a:solidFill>
                    <a:srgbClr val="000000"/>
                  </a:solidFill>
                  <a:effectLst/>
                  <a:uLnTx/>
                  <a:uFillTx/>
                  <a:ea typeface="宋体" panose="02010600030101010101" pitchFamily="2" charset="-122"/>
                  <a:cs typeface="Times New Roman" panose="02020603050405020304"/>
                </a:rPr>
                <a:t>22</a:t>
              </a:r>
              <a:endParaRPr kumimoji="0" lang="zh-CN" alt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endParaRPr>
            </a:p>
          </p:txBody>
        </p:sp>
        <p:sp>
          <p:nvSpPr>
            <p:cNvPr id="48" name="Rectangle 171"/>
            <p:cNvSpPr>
              <a:spLocks noChangeArrowheads="1"/>
            </p:cNvSpPr>
            <p:nvPr/>
          </p:nvSpPr>
          <p:spPr bwMode="auto">
            <a:xfrm>
              <a:off x="8950571" y="5070114"/>
              <a:ext cx="876866" cy="35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49" name="Rectangle 172"/>
            <p:cNvSpPr>
              <a:spLocks noChangeArrowheads="1"/>
            </p:cNvSpPr>
            <p:nvPr/>
          </p:nvSpPr>
          <p:spPr bwMode="auto">
            <a:xfrm>
              <a:off x="8763528" y="5160359"/>
              <a:ext cx="61361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a:ln>
                    <a:noFill/>
                  </a:ln>
                  <a:solidFill>
                    <a:srgbClr val="000000"/>
                  </a:solidFill>
                  <a:effectLst/>
                  <a:uLnTx/>
                  <a:uFillTx/>
                  <a:ea typeface="宋体" panose="02010600030101010101" pitchFamily="2" charset="-122"/>
                  <a:cs typeface="Times New Roman" panose="02020603050405020304"/>
                </a:rPr>
                <a:t>24</a:t>
              </a:r>
              <a:endParaRPr kumimoji="0" lang="zh-CN" alt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endParaRPr>
            </a:p>
          </p:txBody>
        </p:sp>
        <p:sp>
          <p:nvSpPr>
            <p:cNvPr id="50" name="Rectangle 176"/>
            <p:cNvSpPr>
              <a:spLocks noChangeArrowheads="1"/>
            </p:cNvSpPr>
            <p:nvPr/>
          </p:nvSpPr>
          <p:spPr bwMode="auto">
            <a:xfrm>
              <a:off x="2569473" y="5969245"/>
              <a:ext cx="217713"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rPr>
                <a:t> </a:t>
              </a:r>
              <a:endParaRPr kumimoji="0" lang="zh-CN" alt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endParaRPr>
            </a:p>
          </p:txBody>
        </p:sp>
        <p:sp>
          <p:nvSpPr>
            <p:cNvPr id="51" name="Rectangle 179"/>
            <p:cNvSpPr>
              <a:spLocks noChangeArrowheads="1"/>
            </p:cNvSpPr>
            <p:nvPr/>
          </p:nvSpPr>
          <p:spPr bwMode="auto">
            <a:xfrm>
              <a:off x="5017304" y="5964310"/>
              <a:ext cx="12148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ea typeface="宋体" panose="02010600030101010101" pitchFamily="2" charset="-122"/>
                  <a:cs typeface="Times New Roman" panose="02020603050405020304"/>
                </a:rPr>
                <a:t> </a:t>
              </a:r>
              <a:endParaRPr kumimoji="0" lang="zh-CN" altLang="en-US" sz="1800" b="0" i="0" u="none" strike="noStrike" kern="100" cap="none" spc="0" normalizeH="0" baseline="0" noProof="0">
                <a:ln>
                  <a:noFill/>
                </a:ln>
                <a:solidFill>
                  <a:prstClr val="black"/>
                </a:solidFill>
                <a:effectLst/>
                <a:uLnTx/>
                <a:uFillTx/>
                <a:ea typeface="宋体" panose="02010600030101010101" pitchFamily="2" charset="-122"/>
                <a:cs typeface="Times New Roman" panose="02020603050405020304"/>
              </a:endParaRPr>
            </a:p>
          </p:txBody>
        </p:sp>
        <p:sp>
          <p:nvSpPr>
            <p:cNvPr id="52" name="Rectangle 148"/>
            <p:cNvSpPr>
              <a:spLocks noChangeArrowheads="1"/>
            </p:cNvSpPr>
            <p:nvPr/>
          </p:nvSpPr>
          <p:spPr bwMode="auto">
            <a:xfrm>
              <a:off x="3270844" y="5420263"/>
              <a:ext cx="3415310" cy="356130"/>
            </a:xfrm>
            <a:prstGeom prst="rect">
              <a:avLst/>
            </a:prstGeom>
            <a:solidFill>
              <a:srgbClr val="ED7D31">
                <a:lumMod val="75000"/>
              </a:srgbClr>
            </a:solidFill>
            <a:ln w="14">
              <a:solidFill>
                <a:srgbClr val="000000"/>
              </a:solidFill>
              <a:prstDash val="solid"/>
              <a:miter lim="800000"/>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endParaRPr>
            </a:p>
          </p:txBody>
        </p:sp>
        <p:sp>
          <p:nvSpPr>
            <p:cNvPr id="53" name="Rectangle 149"/>
            <p:cNvSpPr>
              <a:spLocks noChangeArrowheads="1"/>
            </p:cNvSpPr>
            <p:nvPr/>
          </p:nvSpPr>
          <p:spPr bwMode="auto">
            <a:xfrm>
              <a:off x="3403394" y="5445496"/>
              <a:ext cx="3150209" cy="25936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white"/>
                  </a:solidFill>
                  <a:effectLst/>
                  <a:uLnTx/>
                  <a:uFillTx/>
                  <a:ea typeface="宋体" panose="02010600030101010101" pitchFamily="2" charset="-122"/>
                  <a:cs typeface="Times New Roman" panose="02020603050405020304"/>
                </a:rPr>
                <a:t>Organizationally Unique Identifier</a:t>
              </a:r>
              <a:endParaRPr kumimoji="0" lang="zh-CN" altLang="en-US" sz="1800" b="0" i="0" u="none" strike="noStrike" kern="100" cap="none" spc="0" normalizeH="0" baseline="0" noProof="0" dirty="0">
                <a:ln>
                  <a:noFill/>
                </a:ln>
                <a:solidFill>
                  <a:prstClr val="white"/>
                </a:solidFill>
                <a:effectLst/>
                <a:uLnTx/>
                <a:uFillTx/>
                <a:ea typeface="宋体" panose="02010600030101010101" pitchFamily="2" charset="-122"/>
                <a:cs typeface="Times New Roman" panose="02020603050405020304"/>
              </a:endParaRPr>
            </a:p>
          </p:txBody>
        </p:sp>
      </p:grpSp>
      <p:pic>
        <p:nvPicPr>
          <p:cNvPr id="55" name="图片 54"/>
          <p:cNvPicPr>
            <a:picLocks noChangeAspect="1"/>
          </p:cNvPicPr>
          <p:nvPr/>
        </p:nvPicPr>
        <p:blipFill>
          <a:blip r:embed="rId1"/>
          <a:stretch>
            <a:fillRect/>
          </a:stretch>
        </p:blipFill>
        <p:spPr>
          <a:xfrm>
            <a:off x="759303" y="4714330"/>
            <a:ext cx="9078825" cy="2157292"/>
          </a:xfrm>
          <a:prstGeom prst="rect">
            <a:avLst/>
          </a:prstGeom>
        </p:spPr>
      </p:pic>
      <p:graphicFrame>
        <p:nvGraphicFramePr>
          <p:cNvPr id="67" name="表格 66"/>
          <p:cNvGraphicFramePr>
            <a:graphicFrameLocks noGrp="1"/>
          </p:cNvGraphicFramePr>
          <p:nvPr/>
        </p:nvGraphicFramePr>
        <p:xfrm>
          <a:off x="706442" y="3901147"/>
          <a:ext cx="10805412" cy="731520"/>
        </p:xfrm>
        <a:graphic>
          <a:graphicData uri="http://schemas.openxmlformats.org/drawingml/2006/table">
            <a:tbl>
              <a:tblPr firstRow="1" bandRow="1"/>
              <a:tblGrid>
                <a:gridCol w="1872000"/>
                <a:gridCol w="744451"/>
                <a:gridCol w="744451"/>
                <a:gridCol w="744451"/>
                <a:gridCol w="744451"/>
                <a:gridCol w="744451"/>
                <a:gridCol w="744451"/>
                <a:gridCol w="744451"/>
                <a:gridCol w="744451"/>
                <a:gridCol w="744451"/>
                <a:gridCol w="744451"/>
                <a:gridCol w="744451"/>
                <a:gridCol w="744451"/>
              </a:tblGrid>
              <a:tr h="360000">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t>IEEE802</a:t>
                      </a:r>
                      <a:r>
                        <a:rPr lang="zh-CN" altLang="en-US" dirty="0"/>
                        <a:t>地址格式</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solidFill>
                            <a:schemeClr val="bg1"/>
                          </a:solidFill>
                        </a:rPr>
                        <a:t>0011</a:t>
                      </a:r>
                      <a:endParaRPr lang="zh-CN" altLang="en-US" dirty="0">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D7D31">
                        <a:lumMod val="75000"/>
                      </a:srgbClr>
                    </a:solid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solidFill>
                            <a:schemeClr val="bg1"/>
                          </a:solidFill>
                        </a:rPr>
                        <a:t>0101</a:t>
                      </a:r>
                      <a:endParaRPr lang="zh-CN" altLang="en-US" dirty="0">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D7D31">
                        <a:lumMod val="75000"/>
                      </a:srgbClr>
                    </a:solid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solidFill>
                            <a:schemeClr val="bg1"/>
                          </a:solidFill>
                        </a:rPr>
                        <a:t>0111</a:t>
                      </a:r>
                      <a:endParaRPr lang="zh-CN" altLang="en-US" dirty="0">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D7D31">
                        <a:lumMod val="75000"/>
                      </a:srgbClr>
                    </a:solid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solidFill>
                            <a:schemeClr val="bg1"/>
                          </a:solidFill>
                        </a:rPr>
                        <a:t>1011</a:t>
                      </a:r>
                      <a:endParaRPr lang="zh-CN" altLang="en-US" dirty="0">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D7D31">
                        <a:lumMod val="75000"/>
                      </a:srgbClr>
                    </a:solid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solidFill>
                            <a:schemeClr val="bg1"/>
                          </a:solidFill>
                        </a:rPr>
                        <a:t>0001</a:t>
                      </a:r>
                      <a:endParaRPr lang="zh-CN" altLang="en-US" dirty="0">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D7D31">
                        <a:lumMod val="75000"/>
                      </a:srgbClr>
                    </a:solid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solidFill>
                            <a:schemeClr val="bg1"/>
                          </a:solidFill>
                        </a:rPr>
                        <a:t>0010</a:t>
                      </a:r>
                      <a:endParaRPr lang="zh-CN" altLang="en-US" dirty="0">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D7D31">
                        <a:lumMod val="75000"/>
                      </a:srgbClr>
                    </a:solid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t>0100</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t>1000</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t>1101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t>1110</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t>0000</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en-US" altLang="zh-CN" dirty="0"/>
                        <a:t>0001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360000">
                <a:tc>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r>
                        <a:rPr lang="zh-CN" altLang="en-US" dirty="0"/>
                        <a:t>十六进制表示</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lumMod val="20000"/>
                        <a:lumOff val="80000"/>
                      </a:srgbClr>
                    </a:solidFill>
                  </a:tcPr>
                </a:tc>
                <a:tc gridSpan="2">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pPr algn="ctr"/>
                      <a:r>
                        <a:rPr lang="en-US" altLang="zh-CN" dirty="0"/>
                        <a:t>AC</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hMerge="1">
                  <a:tcPr/>
                </a:tc>
                <a:tc gridSpan="2">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pPr algn="ctr"/>
                      <a:r>
                        <a:rPr lang="en-US" altLang="zh-CN" dirty="0"/>
                        <a:t>DE</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hMerge="1">
                  <a:tcPr/>
                </a:tc>
                <a:tc gridSpan="2">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pPr algn="ctr"/>
                      <a:r>
                        <a:rPr lang="en-US" altLang="zh-CN" dirty="0"/>
                        <a:t>48</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hMerge="1">
                  <a:tcPr/>
                </a:tc>
                <a:tc gridSpan="2">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pPr algn="ctr"/>
                      <a:r>
                        <a:rPr lang="en-US" altLang="zh-CN" dirty="0"/>
                        <a:t>12</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hMerge="1">
                  <a:tcPr/>
                </a:tc>
                <a:tc gridSpan="2">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pPr algn="ctr"/>
                      <a:r>
                        <a:rPr lang="en-US" altLang="zh-CN" dirty="0"/>
                        <a:t>78</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hMerge="1">
                  <a:tcPr/>
                </a:tc>
                <a:tc gridSpan="2">
                  <a:txBody>
                    <a:bodyPr/>
                    <a:lstStyle>
                      <a:lvl1pPr marL="0" algn="l" defTabSz="914400" rtl="0" eaLnBrk="1" latinLnBrk="0" hangingPunct="1">
                        <a:defRPr sz="1800" kern="1200">
                          <a:solidFill>
                            <a:schemeClr val="tx1"/>
                          </a:solidFill>
                          <a:latin typeface="等线" panose="02010600030101010101" charset="-122"/>
                        </a:defRPr>
                      </a:lvl1pPr>
                      <a:lvl2pPr marL="457200" algn="l" defTabSz="914400" rtl="0" eaLnBrk="1" latinLnBrk="0" hangingPunct="1">
                        <a:defRPr sz="1800" kern="1200">
                          <a:solidFill>
                            <a:schemeClr val="tx1"/>
                          </a:solidFill>
                          <a:latin typeface="等线" panose="02010600030101010101" charset="-122"/>
                        </a:defRPr>
                      </a:lvl2pPr>
                      <a:lvl3pPr marL="914400" algn="l" defTabSz="914400" rtl="0" eaLnBrk="1" latinLnBrk="0" hangingPunct="1">
                        <a:defRPr sz="1800" kern="1200">
                          <a:solidFill>
                            <a:schemeClr val="tx1"/>
                          </a:solidFill>
                          <a:latin typeface="等线" panose="02010600030101010101" charset="-122"/>
                        </a:defRPr>
                      </a:lvl3pPr>
                      <a:lvl4pPr marL="1371600" algn="l" defTabSz="914400" rtl="0" eaLnBrk="1" latinLnBrk="0" hangingPunct="1">
                        <a:defRPr sz="1800" kern="1200">
                          <a:solidFill>
                            <a:schemeClr val="tx1"/>
                          </a:solidFill>
                          <a:latin typeface="等线" panose="02010600030101010101" charset="-122"/>
                        </a:defRPr>
                      </a:lvl4pPr>
                      <a:lvl5pPr marL="1828800" algn="l" defTabSz="914400" rtl="0" eaLnBrk="1" latinLnBrk="0" hangingPunct="1">
                        <a:defRPr sz="1800" kern="1200">
                          <a:solidFill>
                            <a:schemeClr val="tx1"/>
                          </a:solidFill>
                          <a:latin typeface="等线" panose="02010600030101010101" charset="-122"/>
                        </a:defRPr>
                      </a:lvl5pPr>
                      <a:lvl6pPr marL="2286000" algn="l" defTabSz="914400" rtl="0" eaLnBrk="1" latinLnBrk="0" hangingPunct="1">
                        <a:defRPr sz="1800" kern="1200">
                          <a:solidFill>
                            <a:schemeClr val="tx1"/>
                          </a:solidFill>
                          <a:latin typeface="等线" panose="02010600030101010101" charset="-122"/>
                        </a:defRPr>
                      </a:lvl6pPr>
                      <a:lvl7pPr marL="2743200" algn="l" defTabSz="914400" rtl="0" eaLnBrk="1" latinLnBrk="0" hangingPunct="1">
                        <a:defRPr sz="1800" kern="1200">
                          <a:solidFill>
                            <a:schemeClr val="tx1"/>
                          </a:solidFill>
                          <a:latin typeface="等线" panose="02010600030101010101" charset="-122"/>
                        </a:defRPr>
                      </a:lvl7pPr>
                      <a:lvl8pPr marL="3200400" algn="l" defTabSz="914400" rtl="0" eaLnBrk="1" latinLnBrk="0" hangingPunct="1">
                        <a:defRPr sz="1800" kern="1200">
                          <a:solidFill>
                            <a:schemeClr val="tx1"/>
                          </a:solidFill>
                          <a:latin typeface="等线" panose="02010600030101010101" charset="-122"/>
                        </a:defRPr>
                      </a:lvl8pPr>
                      <a:lvl9pPr marL="3657600" algn="l" defTabSz="914400" rtl="0" eaLnBrk="1" latinLnBrk="0" hangingPunct="1">
                        <a:defRPr sz="1800" kern="1200">
                          <a:solidFill>
                            <a:schemeClr val="tx1"/>
                          </a:solidFill>
                          <a:latin typeface="等线" panose="02010600030101010101" charset="-122"/>
                        </a:defRPr>
                      </a:lvl9pPr>
                    </a:lstStyle>
                    <a:p>
                      <a:pPr algn="ctr"/>
                      <a:r>
                        <a:rPr lang="en-US" altLang="zh-CN" dirty="0"/>
                        <a:t>80</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hMerge="1">
                  <a:tcPr/>
                </a:tc>
              </a:tr>
            </a:tbl>
          </a:graphicData>
        </a:graphic>
      </p:graphicFrame>
      <p:grpSp>
        <p:nvGrpSpPr>
          <p:cNvPr id="68" name="组合 67"/>
          <p:cNvGrpSpPr/>
          <p:nvPr/>
        </p:nvGrpSpPr>
        <p:grpSpPr>
          <a:xfrm>
            <a:off x="1810064" y="3069834"/>
            <a:ext cx="5188182" cy="789581"/>
            <a:chOff x="1941822" y="4375305"/>
            <a:chExt cx="5188182" cy="789581"/>
          </a:xfrm>
        </p:grpSpPr>
        <p:sp>
          <p:nvSpPr>
            <p:cNvPr id="69" name="左大括号 68"/>
            <p:cNvSpPr/>
            <p:nvPr/>
          </p:nvSpPr>
          <p:spPr>
            <a:xfrm rot="5400000">
              <a:off x="4949773" y="2951377"/>
              <a:ext cx="328113" cy="4032348"/>
            </a:xfrm>
            <a:prstGeom prst="leftBrac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文本框 69"/>
            <p:cNvSpPr txBox="1"/>
            <p:nvPr/>
          </p:nvSpPr>
          <p:spPr>
            <a:xfrm>
              <a:off x="4522976" y="4375305"/>
              <a:ext cx="1188677"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rPr>
                <a:t>OUI</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endParaRPr>
            </a:p>
          </p:txBody>
        </p:sp>
        <p:grpSp>
          <p:nvGrpSpPr>
            <p:cNvPr id="71" name="组合 70"/>
            <p:cNvGrpSpPr/>
            <p:nvPr/>
          </p:nvGrpSpPr>
          <p:grpSpPr>
            <a:xfrm>
              <a:off x="1941822" y="4407867"/>
              <a:ext cx="1280364" cy="757019"/>
              <a:chOff x="1941822" y="4407867"/>
              <a:chExt cx="1280364" cy="757019"/>
            </a:xfrm>
          </p:grpSpPr>
          <p:grpSp>
            <p:nvGrpSpPr>
              <p:cNvPr id="72" name="组合 71"/>
              <p:cNvGrpSpPr/>
              <p:nvPr/>
            </p:nvGrpSpPr>
            <p:grpSpPr>
              <a:xfrm>
                <a:off x="1941822" y="4407867"/>
                <a:ext cx="1280364" cy="375346"/>
                <a:chOff x="1941822" y="4407867"/>
                <a:chExt cx="1280364" cy="375346"/>
              </a:xfrm>
            </p:grpSpPr>
            <p:sp>
              <p:nvSpPr>
                <p:cNvPr id="75" name="文本框 74"/>
                <p:cNvSpPr txBox="1"/>
                <p:nvPr/>
              </p:nvSpPr>
              <p:spPr>
                <a:xfrm>
                  <a:off x="1941822" y="4407867"/>
                  <a:ext cx="73192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rPr>
                    <a:t>I/G</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endParaRPr>
                </a:p>
              </p:txBody>
            </p:sp>
            <p:sp>
              <p:nvSpPr>
                <p:cNvPr id="76" name="文本框 75"/>
                <p:cNvSpPr txBox="1"/>
                <p:nvPr/>
              </p:nvSpPr>
              <p:spPr>
                <a:xfrm>
                  <a:off x="2490257" y="4413881"/>
                  <a:ext cx="73192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rPr>
                    <a:t>U/L</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endParaRPr>
                </a:p>
              </p:txBody>
            </p:sp>
          </p:grpSp>
          <p:cxnSp>
            <p:nvCxnSpPr>
              <p:cNvPr id="73" name="直接箭头连接符 72"/>
              <p:cNvCxnSpPr>
                <a:stCxn id="75" idx="2"/>
              </p:cNvCxnSpPr>
              <p:nvPr/>
            </p:nvCxnSpPr>
            <p:spPr>
              <a:xfrm>
                <a:off x="2307787" y="4777199"/>
                <a:ext cx="548434" cy="387687"/>
              </a:xfrm>
              <a:prstGeom prst="straightConnector1">
                <a:avLst/>
              </a:prstGeom>
              <a:noFill/>
              <a:ln w="28575" cap="flat" cmpd="sng" algn="ctr">
                <a:solidFill>
                  <a:sysClr val="windowText" lastClr="000000"/>
                </a:solidFill>
                <a:prstDash val="solid"/>
                <a:miter lim="800000"/>
                <a:tailEnd type="triangle"/>
              </a:ln>
              <a:effectLst/>
            </p:spPr>
          </p:cxnSp>
          <p:cxnSp>
            <p:nvCxnSpPr>
              <p:cNvPr id="74" name="直接箭头连接符 73"/>
              <p:cNvCxnSpPr/>
              <p:nvPr/>
            </p:nvCxnSpPr>
            <p:spPr>
              <a:xfrm>
                <a:off x="2823438" y="4768041"/>
                <a:ext cx="182470" cy="387687"/>
              </a:xfrm>
              <a:prstGeom prst="straightConnector1">
                <a:avLst/>
              </a:prstGeom>
              <a:noFill/>
              <a:ln w="28575" cap="flat" cmpd="sng" algn="ctr">
                <a:solidFill>
                  <a:sysClr val="windowText" lastClr="000000"/>
                </a:solidFill>
                <a:prstDash val="solid"/>
                <a:miter lim="800000"/>
                <a:tailEnd type="triangle"/>
              </a:ln>
              <a:effectLst/>
            </p:spPr>
          </p:cxnSp>
        </p:grpSp>
      </p:grpSp>
      <p:sp>
        <p:nvSpPr>
          <p:cNvPr id="77" name="Rectangle 183"/>
          <p:cNvSpPr>
            <a:spLocks noChangeArrowheads="1"/>
          </p:cNvSpPr>
          <p:nvPr/>
        </p:nvSpPr>
        <p:spPr bwMode="auto">
          <a:xfrm>
            <a:off x="5880113" y="5350906"/>
            <a:ext cx="121486" cy="23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kern="0">
                <a:solidFill>
                  <a:srgbClr val="000000"/>
                </a:solidFill>
                <a:ea typeface="宋体" panose="02010600030101010101" pitchFamily="2" charset="-122"/>
                <a:cs typeface="Times New Roman" panose="02020603050405020304"/>
              </a:rPr>
              <a:t> </a:t>
            </a:r>
            <a:endParaRPr lang="zh-CN" altLang="en-US" kern="100">
              <a:solidFill>
                <a:prstClr val="black"/>
              </a:solidFill>
              <a:ea typeface="宋体" panose="02010600030101010101" pitchFamily="2" charset="-122"/>
              <a:cs typeface="Times New Roman" panose="02020603050405020304"/>
            </a:endParaRPr>
          </a:p>
        </p:txBody>
      </p:sp>
      <p:sp>
        <p:nvSpPr>
          <p:cNvPr id="78" name="矩形 77"/>
          <p:cNvSpPr/>
          <p:nvPr/>
        </p:nvSpPr>
        <p:spPr>
          <a:xfrm>
            <a:off x="2156282" y="272768"/>
            <a:ext cx="1338828" cy="369332"/>
          </a:xfrm>
          <a:prstGeom prst="rect">
            <a:avLst/>
          </a:prstGeom>
        </p:spPr>
        <p:txBody>
          <a:bodyPr wrap="none">
            <a:spAutoFit/>
          </a:bodyPr>
          <a:lstStyle/>
          <a:p>
            <a:r>
              <a:rPr lang="zh-CN" altLang="en-US" b="1" dirty="0">
                <a:solidFill>
                  <a:srgbClr val="FF3300"/>
                </a:solidFill>
              </a:rPr>
              <a:t>最低位在前</a:t>
            </a:r>
            <a:endParaRPr lang="zh-CN" altLang="en-US" dirty="0"/>
          </a:p>
        </p:txBody>
      </p:sp>
      <p:sp>
        <p:nvSpPr>
          <p:cNvPr id="4" name="文本框 3"/>
          <p:cNvSpPr txBox="1"/>
          <p:nvPr/>
        </p:nvSpPr>
        <p:spPr>
          <a:xfrm>
            <a:off x="7385413" y="2700818"/>
            <a:ext cx="4642092" cy="120032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zh-CN" altLang="en-US" dirty="0"/>
              <a:t>网络字节顺序：</a:t>
            </a:r>
            <a:r>
              <a:rPr lang="en-US" altLang="zh-CN" dirty="0"/>
              <a:t>Most Significant Byte first, Most Significant Bit first</a:t>
            </a:r>
            <a:endParaRPr lang="en-US" altLang="zh-CN" dirty="0"/>
          </a:p>
          <a:p>
            <a:pPr marL="285750" indent="-285750">
              <a:buFont typeface="Arial" panose="020B0604020202020204" pitchFamily="34" charset="0"/>
              <a:buChar char="•"/>
            </a:pPr>
            <a:r>
              <a:rPr lang="en-US" altLang="zh-CN" dirty="0"/>
              <a:t>IEEE</a:t>
            </a:r>
            <a:r>
              <a:rPr lang="zh-CN" altLang="en-US" dirty="0"/>
              <a:t>标准：</a:t>
            </a:r>
            <a:r>
              <a:rPr lang="en-US" altLang="zh-CN" dirty="0"/>
              <a:t> Most Significant Byte first, Least Significant Bit first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MAC</a:t>
            </a:r>
            <a:r>
              <a:rPr lang="zh-CN" altLang="en-US" dirty="0"/>
              <a:t>地址</a:t>
            </a:r>
            <a:endParaRPr lang="zh-CN" altLang="en-US" dirty="0"/>
          </a:p>
        </p:txBody>
      </p:sp>
      <p:sp>
        <p:nvSpPr>
          <p:cNvPr id="3" name="内容占位符 2"/>
          <p:cNvSpPr>
            <a:spLocks noGrp="1"/>
          </p:cNvSpPr>
          <p:nvPr>
            <p:ph idx="1"/>
          </p:nvPr>
        </p:nvSpPr>
        <p:spPr/>
        <p:txBody>
          <a:bodyPr>
            <a:normAutofit lnSpcReduction="10000"/>
          </a:bodyPr>
          <a:lstStyle/>
          <a:p>
            <a:pPr marL="342900" indent="-342900">
              <a:lnSpc>
                <a:spcPct val="100000"/>
              </a:lnSpc>
            </a:pPr>
            <a:r>
              <a:rPr lang="zh-CN" altLang="en-US" dirty="0"/>
              <a:t>局域网</a:t>
            </a:r>
            <a:r>
              <a:rPr lang="en-US" altLang="zh-CN" dirty="0"/>
              <a:t>(</a:t>
            </a:r>
            <a:r>
              <a:rPr lang="zh-CN" altLang="en-US" dirty="0"/>
              <a:t>以太网</a:t>
            </a:r>
            <a:r>
              <a:rPr lang="en-US" altLang="zh-CN" dirty="0"/>
              <a:t>)</a:t>
            </a:r>
            <a:r>
              <a:rPr lang="zh-CN" altLang="en-US" dirty="0"/>
              <a:t>支持三种数据传输模式：</a:t>
            </a:r>
            <a:endParaRPr lang="en-US" altLang="zh-CN" dirty="0"/>
          </a:p>
          <a:p>
            <a:pPr marL="800100" lvl="1" indent="-342900">
              <a:lnSpc>
                <a:spcPct val="100000"/>
              </a:lnSpc>
            </a:pPr>
            <a:r>
              <a:rPr lang="zh-CN" altLang="en-US" sz="2000" dirty="0"/>
              <a:t>单播： 发送帧给指定的接收者</a:t>
            </a:r>
            <a:endParaRPr lang="en-US" altLang="zh-CN" sz="2000" dirty="0"/>
          </a:p>
          <a:p>
            <a:pPr marL="800100" lvl="1" indent="-342900">
              <a:lnSpc>
                <a:spcPct val="100000"/>
              </a:lnSpc>
            </a:pPr>
            <a:r>
              <a:rPr lang="zh-CN" altLang="en-US" sz="2000" dirty="0"/>
              <a:t>广播：发送帧给链路上的所有接收者，广播帧的目的地址为全</a:t>
            </a:r>
            <a:r>
              <a:rPr lang="en-US" altLang="zh-CN" sz="2000" dirty="0"/>
              <a:t>1</a:t>
            </a:r>
            <a:r>
              <a:rPr lang="zh-CN" altLang="en-US" sz="2000" dirty="0"/>
              <a:t>，即</a:t>
            </a:r>
            <a:r>
              <a:rPr lang="en-US" altLang="zh-CN" sz="2000" dirty="0"/>
              <a:t>FF-FF-FF-FF-FF-FF</a:t>
            </a:r>
            <a:endParaRPr lang="en-US" altLang="zh-CN" sz="2000" dirty="0"/>
          </a:p>
          <a:p>
            <a:pPr marL="800100" lvl="1" indent="-342900">
              <a:lnSpc>
                <a:spcPct val="100000"/>
              </a:lnSpc>
            </a:pPr>
            <a:r>
              <a:rPr lang="zh-CN" altLang="en-US" sz="2000" dirty="0"/>
              <a:t>组播：发送帧给链路上的某些接收者，组播地址中的第一个字节的最低位为</a:t>
            </a:r>
            <a:r>
              <a:rPr lang="en-US" altLang="zh-CN" sz="2000" dirty="0"/>
              <a:t>1</a:t>
            </a:r>
            <a:endParaRPr lang="en-US" altLang="zh-CN" sz="2000" dirty="0"/>
          </a:p>
          <a:p>
            <a:pPr>
              <a:lnSpc>
                <a:spcPct val="100000"/>
              </a:lnSpc>
            </a:pPr>
            <a:r>
              <a:rPr lang="zh-CN" altLang="en-US" dirty="0"/>
              <a:t>节点</a:t>
            </a:r>
            <a:r>
              <a:rPr lang="en-US" altLang="zh-CN" dirty="0"/>
              <a:t>(</a:t>
            </a:r>
            <a:r>
              <a:rPr lang="zh-CN" altLang="en-US" dirty="0"/>
              <a:t>网卡</a:t>
            </a:r>
            <a:r>
              <a:rPr lang="en-US" altLang="zh-CN" dirty="0"/>
              <a:t>)</a:t>
            </a:r>
            <a:r>
              <a:rPr lang="zh-CN" altLang="en-US" dirty="0"/>
              <a:t>从链路上收到一个单播帧之后，进行</a:t>
            </a:r>
            <a:r>
              <a:rPr lang="zh-CN" altLang="en-US" u="sng" dirty="0">
                <a:solidFill>
                  <a:srgbClr val="FF0000"/>
                </a:solidFill>
              </a:rPr>
              <a:t>过滤</a:t>
            </a:r>
            <a:endParaRPr lang="zh-CN" altLang="en-US" u="sng" dirty="0">
              <a:solidFill>
                <a:srgbClr val="FF0000"/>
              </a:solidFill>
            </a:endParaRPr>
          </a:p>
          <a:p>
            <a:pPr marL="742950" lvl="1" indent="-285750">
              <a:lnSpc>
                <a:spcPct val="100000"/>
              </a:lnSpc>
            </a:pPr>
            <a:r>
              <a:rPr lang="zh-CN" altLang="en-US" sz="2000" dirty="0"/>
              <a:t>如果帧的目的地址和节点的</a:t>
            </a:r>
            <a:r>
              <a:rPr lang="en-US" altLang="zh-CN" sz="2000" dirty="0"/>
              <a:t>MAC</a:t>
            </a:r>
            <a:r>
              <a:rPr lang="zh-CN" altLang="en-US" sz="2000" dirty="0"/>
              <a:t>地址匹配，则其递交给高层</a:t>
            </a:r>
            <a:endParaRPr lang="en-US" altLang="zh-CN" sz="2000" dirty="0"/>
          </a:p>
          <a:p>
            <a:pPr marL="742950" lvl="1" indent="-285750">
              <a:lnSpc>
                <a:spcPct val="100000"/>
              </a:lnSpc>
            </a:pPr>
            <a:r>
              <a:rPr lang="zh-CN" altLang="en-US" sz="2000" dirty="0"/>
              <a:t>如果不匹配，则丢弃该帧</a:t>
            </a:r>
            <a:endParaRPr lang="zh-CN" altLang="en-US" sz="2000" dirty="0"/>
          </a:p>
          <a:p>
            <a:pPr marL="285750" indent="-285750">
              <a:lnSpc>
                <a:spcPct val="100000"/>
              </a:lnSpc>
            </a:pPr>
            <a:r>
              <a:rPr lang="zh-CN" altLang="en-US" dirty="0"/>
              <a:t>网卡可设置为混杂</a:t>
            </a:r>
            <a:r>
              <a:rPr lang="en-US" altLang="zh-CN" dirty="0"/>
              <a:t>(promiscuous)</a:t>
            </a:r>
            <a:r>
              <a:rPr lang="zh-CN" altLang="en-US" dirty="0"/>
              <a:t>模式：所有收到的帧都交给高层</a:t>
            </a:r>
            <a:endParaRPr lang="zh-CN" altLang="en-US" dirty="0"/>
          </a:p>
          <a:p>
            <a:pPr>
              <a:lnSpc>
                <a:spcPct val="100000"/>
              </a:lnSpc>
            </a:pPr>
            <a:r>
              <a:rPr lang="zh-CN" altLang="en-US" dirty="0"/>
              <a:t>收到广播帧时</a:t>
            </a:r>
            <a:r>
              <a:rPr lang="zh-CN" altLang="en-US" dirty="0">
                <a:highlight>
                  <a:srgbClr val="FFFF00"/>
                </a:highlight>
              </a:rPr>
              <a:t>接收并递交给高层</a:t>
            </a:r>
            <a:endParaRPr lang="en-US" altLang="zh-CN" dirty="0"/>
          </a:p>
          <a:p>
            <a:pPr>
              <a:lnSpc>
                <a:spcPct val="100000"/>
              </a:lnSpc>
            </a:pPr>
            <a:r>
              <a:rPr lang="zh-CN" altLang="en-US" dirty="0"/>
              <a:t>收到组播帧时：</a:t>
            </a:r>
            <a:endParaRPr lang="en-US" altLang="zh-CN" dirty="0"/>
          </a:p>
          <a:p>
            <a:pPr marL="742950" lvl="1" indent="-285750">
              <a:lnSpc>
                <a:spcPct val="100000"/>
              </a:lnSpc>
            </a:pPr>
            <a:r>
              <a:rPr lang="zh-CN" altLang="en-US" sz="2000" dirty="0"/>
              <a:t>网卡想要接收某些组播帧，必须通知网卡对哪些组播地址感兴趣</a:t>
            </a:r>
            <a:endParaRPr lang="en-US" altLang="zh-CN" sz="2000" dirty="0"/>
          </a:p>
          <a:p>
            <a:pPr marL="742950" lvl="1" indent="-285750">
              <a:lnSpc>
                <a:spcPct val="100000"/>
              </a:lnSpc>
            </a:pPr>
            <a:r>
              <a:rPr lang="zh-CN" altLang="en-US" sz="2000" dirty="0"/>
              <a:t>网卡维护少数几个</a:t>
            </a:r>
            <a:r>
              <a:rPr lang="zh-CN" altLang="en-US" sz="2000" dirty="0">
                <a:solidFill>
                  <a:srgbClr val="FF0000"/>
                </a:solidFill>
              </a:rPr>
              <a:t>感兴趣的组播地址列表</a:t>
            </a:r>
            <a:endParaRPr lang="en-US" altLang="zh-CN" sz="2000" dirty="0">
              <a:solidFill>
                <a:srgbClr val="FF0000"/>
              </a:solidFill>
            </a:endParaRPr>
          </a:p>
          <a:p>
            <a:pPr marL="742950" lvl="1" indent="-285750">
              <a:lnSpc>
                <a:spcPct val="100000"/>
              </a:lnSpc>
            </a:pPr>
            <a:r>
              <a:rPr lang="zh-CN" altLang="en-US" sz="2000" dirty="0"/>
              <a:t>网卡还可纪录多个</a:t>
            </a:r>
            <a:r>
              <a:rPr lang="zh-CN" altLang="en-US" sz="2000" dirty="0">
                <a:solidFill>
                  <a:srgbClr val="FF0000"/>
                </a:solidFill>
              </a:rPr>
              <a:t>感兴趣的组播地址的散列值</a:t>
            </a:r>
            <a:endParaRPr lang="en-US" altLang="zh-CN" sz="2000" dirty="0">
              <a:solidFill>
                <a:srgbClr val="FF0000"/>
              </a:solidFill>
            </a:endParaRPr>
          </a:p>
          <a:p>
            <a:pPr marL="742950" lvl="1" indent="-285750">
              <a:lnSpc>
                <a:spcPct val="100000"/>
              </a:lnSpc>
            </a:pPr>
            <a:r>
              <a:rPr lang="zh-CN" altLang="en-US" sz="2000" dirty="0"/>
              <a:t>首先将帧中的</a:t>
            </a:r>
            <a:r>
              <a:rPr lang="zh-CN" altLang="en-US" sz="2000" u="sng" dirty="0"/>
              <a:t>目的组播地址</a:t>
            </a:r>
            <a:r>
              <a:rPr lang="zh-CN" altLang="en-US" sz="2000" dirty="0"/>
              <a:t>与</a:t>
            </a:r>
            <a:r>
              <a:rPr lang="zh-CN" altLang="en-US" sz="2000" u="sng" dirty="0"/>
              <a:t>感兴趣的组播地址列表匹配</a:t>
            </a:r>
            <a:r>
              <a:rPr lang="zh-CN" altLang="en-US" sz="2000" dirty="0"/>
              <a:t>；如果不匹配时，计算</a:t>
            </a:r>
            <a:r>
              <a:rPr lang="zh-CN" altLang="en-US" sz="2000" u="sng" dirty="0"/>
              <a:t>目的组播地址的散列值</a:t>
            </a:r>
            <a:r>
              <a:rPr lang="en-US" altLang="zh-CN" sz="2000" dirty="0"/>
              <a:t>, </a:t>
            </a:r>
            <a:r>
              <a:rPr lang="zh-CN" altLang="en-US" sz="2000" dirty="0"/>
              <a:t>然后与保存的散列值比较，如果匹配，则接收并递交给高层</a:t>
            </a:r>
            <a:endParaRPr lang="en-US" altLang="zh-C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a:t>
            </a:r>
            <a:endParaRPr lang="zh-CN" altLang="en-US" dirty="0"/>
          </a:p>
        </p:txBody>
      </p:sp>
      <p:sp>
        <p:nvSpPr>
          <p:cNvPr id="3" name="内容占位符 2"/>
          <p:cNvSpPr>
            <a:spLocks noGrp="1"/>
          </p:cNvSpPr>
          <p:nvPr>
            <p:ph idx="1"/>
          </p:nvPr>
        </p:nvSpPr>
        <p:spPr>
          <a:xfrm>
            <a:off x="442913" y="728663"/>
            <a:ext cx="11289710" cy="5617710"/>
          </a:xfrm>
        </p:spPr>
        <p:txBody>
          <a:bodyPr/>
          <a:lstStyle/>
          <a:p>
            <a:pPr>
              <a:lnSpc>
                <a:spcPct val="100000"/>
              </a:lnSpc>
            </a:pPr>
            <a:r>
              <a:rPr lang="zh-CN" altLang="en-US" dirty="0"/>
              <a:t>每个节点</a:t>
            </a:r>
            <a:r>
              <a:rPr lang="en-US" altLang="zh-CN" dirty="0"/>
              <a:t>(</a:t>
            </a:r>
            <a:r>
              <a:rPr lang="zh-CN" altLang="en-US" dirty="0"/>
              <a:t>主机和路由器</a:t>
            </a:r>
            <a:r>
              <a:rPr lang="en-US" altLang="zh-CN" dirty="0"/>
              <a:t>)</a:t>
            </a:r>
            <a:r>
              <a:rPr lang="zh-CN" altLang="en-US" dirty="0"/>
              <a:t>的网络接口</a:t>
            </a:r>
            <a:r>
              <a:rPr lang="en-US" altLang="zh-CN" dirty="0"/>
              <a:t>(</a:t>
            </a:r>
            <a:r>
              <a:rPr lang="zh-CN" altLang="en-US" dirty="0"/>
              <a:t>网卡）都有一个</a:t>
            </a:r>
            <a:r>
              <a:rPr lang="en-US" altLang="zh-CN" dirty="0"/>
              <a:t>IP</a:t>
            </a:r>
            <a:r>
              <a:rPr lang="zh-CN" altLang="en-US" dirty="0"/>
              <a:t>地址：</a:t>
            </a:r>
            <a:r>
              <a:rPr lang="en-US" altLang="zh-CN" b="1" dirty="0">
                <a:solidFill>
                  <a:srgbClr val="FF0000"/>
                </a:solidFill>
              </a:rPr>
              <a:t>ID + Locator</a:t>
            </a:r>
            <a:endParaRPr lang="en-US" altLang="zh-CN" b="1" dirty="0">
              <a:solidFill>
                <a:srgbClr val="FF0000"/>
              </a:solidFill>
            </a:endParaRPr>
          </a:p>
          <a:p>
            <a:pPr lvl="1">
              <a:lnSpc>
                <a:spcPct val="100000"/>
              </a:lnSpc>
            </a:pPr>
            <a:r>
              <a:rPr lang="zh-CN" altLang="en-US" sz="2000" dirty="0"/>
              <a:t>唯一标识连接到</a:t>
            </a:r>
            <a:r>
              <a:rPr lang="en-US" altLang="zh-CN" sz="2000" dirty="0"/>
              <a:t>IP</a:t>
            </a:r>
            <a:r>
              <a:rPr lang="zh-CN" altLang="en-US" sz="2000" dirty="0"/>
              <a:t>网络的接口</a:t>
            </a:r>
            <a:endParaRPr lang="en-US" altLang="zh-CN" sz="2000" dirty="0"/>
          </a:p>
          <a:p>
            <a:pPr lvl="1">
              <a:lnSpc>
                <a:spcPct val="100000"/>
              </a:lnSpc>
            </a:pPr>
            <a:r>
              <a:rPr lang="zh-CN" altLang="en-US" sz="2000" dirty="0"/>
              <a:t>描述该接口所在的位置（网络）</a:t>
            </a:r>
            <a:endParaRPr lang="en-US" altLang="zh-CN" sz="2000" dirty="0"/>
          </a:p>
          <a:p>
            <a:pPr lvl="2">
              <a:lnSpc>
                <a:spcPct val="100000"/>
              </a:lnSpc>
            </a:pPr>
            <a:r>
              <a:rPr lang="en-US" altLang="zh-CN" dirty="0"/>
              <a:t>IP</a:t>
            </a:r>
            <a:r>
              <a:rPr lang="zh-CN" altLang="en-US" dirty="0"/>
              <a:t>地址分为网络号和主机号，</a:t>
            </a:r>
            <a:r>
              <a:rPr lang="zh-CN" altLang="en-US" dirty="0">
                <a:highlight>
                  <a:srgbClr val="FFFF00"/>
                </a:highlight>
              </a:rPr>
              <a:t>网络号标识某个</a:t>
            </a:r>
            <a:r>
              <a:rPr lang="en-US" altLang="zh-CN" dirty="0">
                <a:highlight>
                  <a:srgbClr val="FFFF00"/>
                </a:highlight>
              </a:rPr>
              <a:t>"</a:t>
            </a:r>
            <a:r>
              <a:rPr lang="zh-CN" altLang="en-US" dirty="0">
                <a:highlight>
                  <a:srgbClr val="FFFF00"/>
                </a:highlight>
              </a:rPr>
              <a:t>物理</a:t>
            </a:r>
            <a:r>
              <a:rPr lang="en-US" altLang="zh-CN" dirty="0">
                <a:highlight>
                  <a:srgbClr val="FFFF00"/>
                </a:highlight>
              </a:rPr>
              <a:t>"</a:t>
            </a:r>
            <a:r>
              <a:rPr lang="zh-CN" altLang="en-US" dirty="0">
                <a:highlight>
                  <a:srgbClr val="FFFF00"/>
                </a:highlight>
              </a:rPr>
              <a:t>网络，主机号标识该网络中的主机</a:t>
            </a:r>
            <a:endParaRPr lang="en-US" altLang="zh-CN" dirty="0">
              <a:highlight>
                <a:srgbClr val="FFFF00"/>
              </a:highlight>
            </a:endParaRPr>
          </a:p>
          <a:p>
            <a:pPr lvl="2">
              <a:lnSpc>
                <a:spcPct val="100000"/>
              </a:lnSpc>
            </a:pPr>
            <a:r>
              <a:rPr lang="zh-CN" altLang="en-US" dirty="0"/>
              <a:t>路由时只需了解如何到达接口所在的</a:t>
            </a:r>
            <a:r>
              <a:rPr lang="en-US" altLang="zh-CN" dirty="0"/>
              <a:t>(</a:t>
            </a:r>
            <a:r>
              <a:rPr lang="zh-CN" altLang="en-US" dirty="0"/>
              <a:t>物理</a:t>
            </a:r>
            <a:r>
              <a:rPr lang="en-US" altLang="zh-CN" dirty="0"/>
              <a:t>)</a:t>
            </a:r>
            <a:r>
              <a:rPr lang="zh-CN" altLang="en-US" dirty="0"/>
              <a:t>网络，而不必了解该网络的每一台主机</a:t>
            </a:r>
            <a:endParaRPr lang="zh-CN" altLang="en-US" dirty="0"/>
          </a:p>
          <a:p>
            <a:pPr lvl="2">
              <a:lnSpc>
                <a:spcPct val="100000"/>
              </a:lnSpc>
            </a:pPr>
            <a:r>
              <a:rPr lang="zh-CN" altLang="en-US" dirty="0"/>
              <a:t>第二层物理网络可以直接递交给其所在物理网络中的其他节点</a:t>
            </a:r>
            <a:endParaRPr lang="en-US" altLang="zh-CN" dirty="0"/>
          </a:p>
          <a:p>
            <a:pPr lvl="2">
              <a:lnSpc>
                <a:spcPct val="100000"/>
              </a:lnSpc>
            </a:pPr>
            <a:r>
              <a:rPr lang="zh-CN" altLang="en-US" dirty="0"/>
              <a:t>需要将</a:t>
            </a:r>
            <a:r>
              <a:rPr lang="en-US" altLang="zh-CN" dirty="0"/>
              <a:t>IP</a:t>
            </a:r>
            <a:r>
              <a:rPr lang="zh-CN" altLang="en-US" dirty="0"/>
              <a:t>地址映射为物理地址</a:t>
            </a:r>
            <a:r>
              <a:rPr lang="en-US" altLang="zh-CN" dirty="0">
                <a:sym typeface="Wingdings" panose="05000000000000000000" pitchFamily="2" charset="2"/>
              </a:rPr>
              <a:t>ARP</a:t>
            </a:r>
            <a:r>
              <a:rPr lang="zh-CN" altLang="en-US" dirty="0">
                <a:sym typeface="Wingdings" panose="05000000000000000000" pitchFamily="2" charset="2"/>
              </a:rPr>
              <a:t>协议</a:t>
            </a:r>
            <a:endParaRPr lang="en-US" altLang="zh-CN" dirty="0">
              <a:sym typeface="Wingdings" panose="05000000000000000000" pitchFamily="2" charset="2"/>
            </a:endParaRPr>
          </a:p>
          <a:p>
            <a:pPr lvl="3">
              <a:lnSpc>
                <a:spcPct val="100000"/>
              </a:lnSpc>
            </a:pPr>
            <a:r>
              <a:rPr lang="zh-CN" altLang="en-US" dirty="0">
                <a:sym typeface="Wingdings" panose="05000000000000000000" pitchFamily="2" charset="2"/>
              </a:rPr>
              <a:t>网卡地址为</a:t>
            </a:r>
            <a:r>
              <a:rPr lang="en-US" altLang="zh-CN" dirty="0">
                <a:sym typeface="Wingdings" panose="05000000000000000000" pitchFamily="2" charset="2"/>
              </a:rPr>
              <a:t>48</a:t>
            </a:r>
            <a:r>
              <a:rPr lang="zh-CN" altLang="en-US" dirty="0">
                <a:sym typeface="Wingdings" panose="05000000000000000000" pitchFamily="2" charset="2"/>
              </a:rPr>
              <a:t>比特的整数，描述时一般将每个字节转换为十六进制，中间以</a:t>
            </a:r>
            <a:r>
              <a:rPr lang="en-US" altLang="zh-CN" dirty="0">
                <a:sym typeface="Wingdings" panose="05000000000000000000" pitchFamily="2" charset="2"/>
              </a:rPr>
              <a:t>-</a:t>
            </a:r>
            <a:r>
              <a:rPr lang="zh-CN" altLang="en-US" dirty="0">
                <a:sym typeface="Wingdings" panose="05000000000000000000" pitchFamily="2" charset="2"/>
              </a:rPr>
              <a:t>或</a:t>
            </a:r>
            <a:r>
              <a:rPr lang="en-US" altLang="zh-CN" dirty="0">
                <a:sym typeface="Wingdings" panose="05000000000000000000" pitchFamily="2" charset="2"/>
              </a:rPr>
              <a:t>:</a:t>
            </a:r>
            <a:r>
              <a:rPr lang="zh-CN" altLang="en-US" dirty="0">
                <a:sym typeface="Wingdings" panose="05000000000000000000" pitchFamily="2" charset="2"/>
              </a:rPr>
              <a:t>隔开</a:t>
            </a:r>
            <a:endParaRPr lang="zh-CN" altLang="en-US" dirty="0"/>
          </a:p>
          <a:p>
            <a:pPr>
              <a:lnSpc>
                <a:spcPct val="100000"/>
              </a:lnSpc>
            </a:pPr>
            <a:r>
              <a:rPr lang="zh-CN" altLang="en-US" dirty="0"/>
              <a:t>目前的</a:t>
            </a:r>
            <a:r>
              <a:rPr lang="en-US" altLang="zh-CN" dirty="0"/>
              <a:t>Internet(</a:t>
            </a:r>
            <a:r>
              <a:rPr lang="zh-CN" altLang="en-US" dirty="0"/>
              <a:t>采用</a:t>
            </a:r>
            <a:r>
              <a:rPr lang="en-US" altLang="zh-CN" dirty="0"/>
              <a:t>IPv4</a:t>
            </a:r>
            <a:r>
              <a:rPr lang="zh-CN" altLang="en-US" dirty="0"/>
              <a:t>协议</a:t>
            </a:r>
            <a:r>
              <a:rPr lang="en-US" altLang="zh-CN" dirty="0"/>
              <a:t>)</a:t>
            </a:r>
            <a:r>
              <a:rPr lang="zh-CN" altLang="en-US" dirty="0"/>
              <a:t>使用的</a:t>
            </a:r>
            <a:r>
              <a:rPr lang="en-US" altLang="zh-CN" dirty="0"/>
              <a:t>IP</a:t>
            </a:r>
            <a:r>
              <a:rPr lang="zh-CN" altLang="en-US" dirty="0"/>
              <a:t>地址为</a:t>
            </a:r>
            <a:r>
              <a:rPr lang="en-US" altLang="zh-CN" b="1" dirty="0">
                <a:solidFill>
                  <a:srgbClr val="FF0000"/>
                </a:solidFill>
              </a:rPr>
              <a:t>32</a:t>
            </a:r>
            <a:r>
              <a:rPr lang="zh-CN" altLang="en-US" b="1" dirty="0">
                <a:solidFill>
                  <a:srgbClr val="FF0000"/>
                </a:solidFill>
              </a:rPr>
              <a:t>比特的整数，</a:t>
            </a:r>
            <a:r>
              <a:rPr lang="zh-CN" altLang="en-US" dirty="0"/>
              <a:t>总共</a:t>
            </a:r>
            <a:r>
              <a:rPr lang="en-US" altLang="zh-CN" dirty="0"/>
              <a:t>4,294,967,296 (2</a:t>
            </a:r>
            <a:r>
              <a:rPr lang="en-US" altLang="zh-CN" baseline="30000" dirty="0"/>
              <a:t>32</a:t>
            </a:r>
            <a:r>
              <a:rPr lang="en-US" altLang="zh-CN" dirty="0"/>
              <a:t>)</a:t>
            </a:r>
            <a:r>
              <a:rPr lang="zh-CN" altLang="en-US" dirty="0"/>
              <a:t>个地址</a:t>
            </a:r>
            <a:endParaRPr lang="en-US" altLang="zh-CN" b="1" dirty="0">
              <a:solidFill>
                <a:srgbClr val="FF0000"/>
              </a:solidFill>
            </a:endParaRPr>
          </a:p>
          <a:p>
            <a:pPr lvl="1">
              <a:lnSpc>
                <a:spcPct val="100000"/>
              </a:lnSpc>
            </a:pPr>
            <a:r>
              <a:rPr lang="zh-CN" altLang="en-US" dirty="0"/>
              <a:t>采用</a:t>
            </a:r>
            <a:r>
              <a:rPr lang="zh-CN" altLang="en-US" b="1" dirty="0">
                <a:solidFill>
                  <a:srgbClr val="FF0000"/>
                </a:solidFill>
              </a:rPr>
              <a:t>点十进制方法描述：</a:t>
            </a:r>
            <a:r>
              <a:rPr lang="zh-CN" altLang="en-US" sz="2000" dirty="0"/>
              <a:t>每个字节转换为十进制数字，中间以</a:t>
            </a:r>
            <a:r>
              <a:rPr lang="en-US" altLang="zh-CN" sz="2000" dirty="0"/>
              <a:t>.</a:t>
            </a:r>
            <a:r>
              <a:rPr lang="zh-CN" altLang="en-US" sz="2000" dirty="0"/>
              <a:t>隔开</a:t>
            </a:r>
            <a:endParaRPr lang="zh-CN" altLang="en-US" sz="2000" dirty="0"/>
          </a:p>
          <a:p>
            <a:endParaRPr lang="zh-CN" altLang="en-US" dirty="0"/>
          </a:p>
        </p:txBody>
      </p:sp>
      <p:grpSp>
        <p:nvGrpSpPr>
          <p:cNvPr id="8" name="组合 7"/>
          <p:cNvGrpSpPr/>
          <p:nvPr/>
        </p:nvGrpSpPr>
        <p:grpSpPr>
          <a:xfrm>
            <a:off x="268624" y="4563991"/>
            <a:ext cx="5325497" cy="1183170"/>
            <a:chOff x="1212513" y="4946167"/>
            <a:chExt cx="5325497" cy="1183170"/>
          </a:xfrm>
        </p:grpSpPr>
        <p:sp>
          <p:nvSpPr>
            <p:cNvPr id="4" name="矩形 3"/>
            <p:cNvSpPr/>
            <p:nvPr/>
          </p:nvSpPr>
          <p:spPr>
            <a:xfrm>
              <a:off x="1212513" y="4946167"/>
              <a:ext cx="5224507" cy="40011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en-US" sz="2000" dirty="0"/>
                <a:t>11001010　</a:t>
              </a:r>
              <a:r>
                <a:rPr lang="en-US" altLang="zh-CN" sz="2000" dirty="0"/>
                <a:t>0</a:t>
              </a:r>
              <a:r>
                <a:rPr lang="zh-CN" altLang="en-US" sz="2000" dirty="0"/>
                <a:t>1111000　11100000 　</a:t>
              </a:r>
              <a:r>
                <a:rPr lang="en-US" altLang="zh-CN" sz="2000" dirty="0"/>
                <a:t> 01010001</a:t>
              </a:r>
              <a:endParaRPr lang="zh-CN" altLang="en-US" sz="2000" dirty="0"/>
            </a:p>
          </p:txBody>
        </p:sp>
        <p:sp>
          <p:nvSpPr>
            <p:cNvPr id="5" name="矩形 4"/>
            <p:cNvSpPr/>
            <p:nvPr/>
          </p:nvSpPr>
          <p:spPr>
            <a:xfrm>
              <a:off x="1212513" y="5325083"/>
              <a:ext cx="5251246"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sz="2000" dirty="0"/>
                <a:t>        ca</a:t>
              </a:r>
              <a:r>
                <a:rPr lang="zh-CN" altLang="en-US" sz="2000" dirty="0"/>
                <a:t>　             </a:t>
              </a:r>
              <a:r>
                <a:rPr lang="en-US" altLang="zh-CN" sz="2000" dirty="0"/>
                <a:t>78</a:t>
              </a:r>
              <a:r>
                <a:rPr lang="zh-CN" altLang="en-US" sz="2000" dirty="0"/>
                <a:t>　              </a:t>
              </a:r>
              <a:r>
                <a:rPr lang="en-US" altLang="zh-CN" sz="2000" dirty="0"/>
                <a:t>e0</a:t>
              </a:r>
              <a:r>
                <a:rPr lang="zh-CN" altLang="en-US" sz="2000" dirty="0"/>
                <a:t> 　           </a:t>
              </a:r>
              <a:r>
                <a:rPr lang="en-US" altLang="zh-CN" sz="2000" dirty="0"/>
                <a:t>51          </a:t>
              </a:r>
              <a:endParaRPr lang="zh-CN" altLang="en-US" sz="2000" dirty="0"/>
            </a:p>
          </p:txBody>
        </p:sp>
        <p:sp>
          <p:nvSpPr>
            <p:cNvPr id="6" name="矩形 5"/>
            <p:cNvSpPr/>
            <p:nvPr/>
          </p:nvSpPr>
          <p:spPr>
            <a:xfrm>
              <a:off x="1212513" y="5729227"/>
              <a:ext cx="532549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sz="2000" dirty="0"/>
                <a:t>       202</a:t>
              </a:r>
              <a:r>
                <a:rPr lang="zh-CN" altLang="en-US" sz="2000" dirty="0"/>
                <a:t>　          </a:t>
              </a:r>
              <a:r>
                <a:rPr lang="en-US" altLang="zh-CN" sz="2000" dirty="0"/>
                <a:t>120</a:t>
              </a:r>
              <a:r>
                <a:rPr lang="zh-CN" altLang="en-US" sz="2000" dirty="0"/>
                <a:t>　            </a:t>
              </a:r>
              <a:r>
                <a:rPr lang="en-US" altLang="zh-CN" sz="2000" dirty="0"/>
                <a:t>224</a:t>
              </a:r>
              <a:r>
                <a:rPr lang="zh-CN" altLang="en-US" sz="2000" dirty="0"/>
                <a:t> 　           </a:t>
              </a:r>
              <a:r>
                <a:rPr lang="en-US" altLang="zh-CN" sz="2000" dirty="0"/>
                <a:t>81          </a:t>
              </a:r>
              <a:endParaRPr lang="zh-CN" altLang="en-US" sz="2000" dirty="0"/>
            </a:p>
          </p:txBody>
        </p:sp>
      </p:grpSp>
      <p:sp>
        <p:nvSpPr>
          <p:cNvPr id="7" name="矩形 6"/>
          <p:cNvSpPr/>
          <p:nvPr/>
        </p:nvSpPr>
        <p:spPr>
          <a:xfrm>
            <a:off x="1015432" y="5790433"/>
            <a:ext cx="2733441" cy="830997"/>
          </a:xfrm>
          <a:prstGeom prst="rect">
            <a:avLst/>
          </a:prstGeom>
          <a:solidFill>
            <a:schemeClr val="accent5"/>
          </a:solidFill>
        </p:spPr>
        <p:txBody>
          <a:bodyPr wrap="square">
            <a:spAutoFit/>
          </a:bodyPr>
          <a:lstStyle/>
          <a:p>
            <a:r>
              <a:rPr lang="zh-CN" altLang="en-US" sz="2400" dirty="0"/>
              <a:t>ping 0xca78e051</a:t>
            </a:r>
            <a:endParaRPr lang="en-US" altLang="zh-CN" sz="2400" dirty="0"/>
          </a:p>
          <a:p>
            <a:r>
              <a:rPr lang="en-US" altLang="zh-CN" sz="2400" dirty="0"/>
              <a:t>ping 202.120.224.81</a:t>
            </a:r>
            <a:endParaRPr lang="zh-CN" altLang="en-US" sz="2400" dirty="0"/>
          </a:p>
        </p:txBody>
      </p:sp>
      <p:grpSp>
        <p:nvGrpSpPr>
          <p:cNvPr id="81" name="组合 80"/>
          <p:cNvGrpSpPr/>
          <p:nvPr/>
        </p:nvGrpSpPr>
        <p:grpSpPr>
          <a:xfrm>
            <a:off x="7423596" y="4523719"/>
            <a:ext cx="4679345" cy="1603793"/>
            <a:chOff x="6102189" y="4250596"/>
            <a:chExt cx="4679345" cy="1603793"/>
          </a:xfrm>
        </p:grpSpPr>
        <p:grpSp>
          <p:nvGrpSpPr>
            <p:cNvPr id="13" name="组合 12"/>
            <p:cNvGrpSpPr/>
            <p:nvPr/>
          </p:nvGrpSpPr>
          <p:grpSpPr>
            <a:xfrm>
              <a:off x="8524812" y="4250596"/>
              <a:ext cx="524792" cy="1603793"/>
              <a:chOff x="7866986" y="4918483"/>
              <a:chExt cx="524792" cy="1603793"/>
            </a:xfrm>
          </p:grpSpPr>
          <p:pic>
            <p:nvPicPr>
              <p:cNvPr id="49" name="图片 48"/>
              <p:cNvPicPr>
                <a:picLocks noChangeAspect="1"/>
              </p:cNvPicPr>
              <p:nvPr/>
            </p:nvPicPr>
            <p:blipFill>
              <a:blip r:embed="rId1"/>
              <a:stretch>
                <a:fillRect/>
              </a:stretch>
            </p:blipFill>
            <p:spPr>
              <a:xfrm>
                <a:off x="7866986" y="4918483"/>
                <a:ext cx="524792" cy="435930"/>
              </a:xfrm>
              <a:prstGeom prst="rect">
                <a:avLst/>
              </a:prstGeom>
            </p:spPr>
          </p:pic>
          <p:pic>
            <p:nvPicPr>
              <p:cNvPr id="50" name="图片 49"/>
              <p:cNvPicPr>
                <a:picLocks noChangeAspect="1"/>
              </p:cNvPicPr>
              <p:nvPr/>
            </p:nvPicPr>
            <p:blipFill>
              <a:blip r:embed="rId1"/>
              <a:stretch>
                <a:fillRect/>
              </a:stretch>
            </p:blipFill>
            <p:spPr>
              <a:xfrm>
                <a:off x="7866986" y="5483831"/>
                <a:ext cx="524792" cy="435930"/>
              </a:xfrm>
              <a:prstGeom prst="rect">
                <a:avLst/>
              </a:prstGeom>
            </p:spPr>
          </p:pic>
          <p:pic>
            <p:nvPicPr>
              <p:cNvPr id="51" name="图片 50"/>
              <p:cNvPicPr>
                <a:picLocks noChangeAspect="1"/>
              </p:cNvPicPr>
              <p:nvPr/>
            </p:nvPicPr>
            <p:blipFill>
              <a:blip r:embed="rId1"/>
              <a:stretch>
                <a:fillRect/>
              </a:stretch>
            </p:blipFill>
            <p:spPr>
              <a:xfrm>
                <a:off x="7866986" y="6086346"/>
                <a:ext cx="524792" cy="435930"/>
              </a:xfrm>
              <a:prstGeom prst="rect">
                <a:avLst/>
              </a:prstGeom>
            </p:spPr>
          </p:pic>
        </p:grpSp>
        <p:grpSp>
          <p:nvGrpSpPr>
            <p:cNvPr id="80" name="组合 79"/>
            <p:cNvGrpSpPr/>
            <p:nvPr/>
          </p:nvGrpSpPr>
          <p:grpSpPr>
            <a:xfrm>
              <a:off x="6102189" y="4326455"/>
              <a:ext cx="4679345" cy="1461336"/>
              <a:chOff x="6102189" y="4326455"/>
              <a:chExt cx="4679345" cy="1461336"/>
            </a:xfrm>
          </p:grpSpPr>
          <p:grpSp>
            <p:nvGrpSpPr>
              <p:cNvPr id="33" name="组合 32"/>
              <p:cNvGrpSpPr/>
              <p:nvPr/>
            </p:nvGrpSpPr>
            <p:grpSpPr>
              <a:xfrm>
                <a:off x="6102189" y="4699236"/>
                <a:ext cx="1213608" cy="369332"/>
                <a:chOff x="6651636" y="5072783"/>
                <a:chExt cx="1213608" cy="369332"/>
              </a:xfrm>
            </p:grpSpPr>
            <p:pic>
              <p:nvPicPr>
                <p:cNvPr id="31" name="图片 30"/>
                <p:cNvPicPr>
                  <a:picLocks noChangeAspect="1"/>
                </p:cNvPicPr>
                <p:nvPr/>
              </p:nvPicPr>
              <p:blipFill>
                <a:blip r:embed="rId2">
                  <a:duotone>
                    <a:prstClr val="black"/>
                    <a:schemeClr val="accent1">
                      <a:tint val="45000"/>
                      <a:satMod val="400000"/>
                    </a:schemeClr>
                  </a:duotone>
                </a:blip>
                <a:stretch>
                  <a:fillRect/>
                </a:stretch>
              </p:blipFill>
              <p:spPr>
                <a:xfrm>
                  <a:off x="7092675" y="5103173"/>
                  <a:ext cx="772569" cy="334962"/>
                </a:xfrm>
                <a:prstGeom prst="rect">
                  <a:avLst/>
                </a:prstGeom>
              </p:spPr>
            </p:pic>
            <p:sp>
              <p:nvSpPr>
                <p:cNvPr id="32" name="文本框 31"/>
                <p:cNvSpPr txBox="1"/>
                <p:nvPr/>
              </p:nvSpPr>
              <p:spPr>
                <a:xfrm>
                  <a:off x="6651636" y="5072783"/>
                  <a:ext cx="621699" cy="369332"/>
                </a:xfrm>
                <a:prstGeom prst="rect">
                  <a:avLst/>
                </a:prstGeom>
                <a:noFill/>
              </p:spPr>
              <p:txBody>
                <a:bodyPr wrap="square" rtlCol="0">
                  <a:spAutoFit/>
                </a:bodyPr>
                <a:lstStyle/>
                <a:p>
                  <a:r>
                    <a:rPr lang="en-US" altLang="zh-CN" dirty="0"/>
                    <a:t>R1</a:t>
                  </a:r>
                  <a:endParaRPr lang="zh-CN" altLang="en-US" dirty="0"/>
                </a:p>
              </p:txBody>
            </p:sp>
          </p:grpSp>
          <p:grpSp>
            <p:nvGrpSpPr>
              <p:cNvPr id="40" name="组合 39"/>
              <p:cNvGrpSpPr/>
              <p:nvPr/>
            </p:nvGrpSpPr>
            <p:grpSpPr>
              <a:xfrm>
                <a:off x="9170635" y="4329615"/>
                <a:ext cx="1610899" cy="369332"/>
                <a:chOff x="6379941" y="5547106"/>
                <a:chExt cx="1610899" cy="369332"/>
              </a:xfrm>
            </p:grpSpPr>
            <p:sp>
              <p:nvSpPr>
                <p:cNvPr id="41" name="矩形 40"/>
                <p:cNvSpPr/>
                <p:nvPr/>
              </p:nvSpPr>
              <p:spPr>
                <a:xfrm>
                  <a:off x="6379941" y="5547106"/>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42" name="矩形 41"/>
                <p:cNvSpPr/>
                <p:nvPr/>
              </p:nvSpPr>
              <p:spPr>
                <a:xfrm>
                  <a:off x="7329048" y="5547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grpSp>
          <p:grpSp>
            <p:nvGrpSpPr>
              <p:cNvPr id="43" name="组合 42"/>
              <p:cNvGrpSpPr/>
              <p:nvPr/>
            </p:nvGrpSpPr>
            <p:grpSpPr>
              <a:xfrm>
                <a:off x="9170635" y="4849512"/>
                <a:ext cx="1610899" cy="369332"/>
                <a:chOff x="6379941" y="5547106"/>
                <a:chExt cx="1610899" cy="369332"/>
              </a:xfrm>
            </p:grpSpPr>
            <p:sp>
              <p:nvSpPr>
                <p:cNvPr id="44" name="矩形 43"/>
                <p:cNvSpPr/>
                <p:nvPr/>
              </p:nvSpPr>
              <p:spPr>
                <a:xfrm>
                  <a:off x="6379941" y="5547106"/>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45" name="矩形 44"/>
                <p:cNvSpPr/>
                <p:nvPr/>
              </p:nvSpPr>
              <p:spPr>
                <a:xfrm>
                  <a:off x="7329048" y="5547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grpSp>
          <p:grpSp>
            <p:nvGrpSpPr>
              <p:cNvPr id="46" name="组合 45"/>
              <p:cNvGrpSpPr/>
              <p:nvPr/>
            </p:nvGrpSpPr>
            <p:grpSpPr>
              <a:xfrm>
                <a:off x="9170635" y="5418459"/>
                <a:ext cx="1610899" cy="369332"/>
                <a:chOff x="6379941" y="5547106"/>
                <a:chExt cx="1610899" cy="369332"/>
              </a:xfrm>
            </p:grpSpPr>
            <p:sp>
              <p:nvSpPr>
                <p:cNvPr id="47" name="矩形 46"/>
                <p:cNvSpPr/>
                <p:nvPr/>
              </p:nvSpPr>
              <p:spPr>
                <a:xfrm>
                  <a:off x="6379941" y="5547106"/>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48" name="矩形 47"/>
                <p:cNvSpPr/>
                <p:nvPr/>
              </p:nvSpPr>
              <p:spPr>
                <a:xfrm>
                  <a:off x="7329048" y="5547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grpSp>
          <p:cxnSp>
            <p:nvCxnSpPr>
              <p:cNvPr id="53" name="直接连接符 52"/>
              <p:cNvCxnSpPr/>
              <p:nvPr/>
            </p:nvCxnSpPr>
            <p:spPr>
              <a:xfrm>
                <a:off x="7315797" y="4897107"/>
                <a:ext cx="5621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7877916" y="4443267"/>
                <a:ext cx="0" cy="11619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877916" y="4460095"/>
                <a:ext cx="646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877916" y="5064588"/>
                <a:ext cx="646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894448" y="5598241"/>
                <a:ext cx="646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6133819" y="4326455"/>
                <a:ext cx="1610899" cy="369332"/>
                <a:chOff x="6379941" y="5547106"/>
                <a:chExt cx="1610899" cy="369332"/>
              </a:xfrm>
            </p:grpSpPr>
            <p:sp>
              <p:nvSpPr>
                <p:cNvPr id="68" name="矩形 67"/>
                <p:cNvSpPr/>
                <p:nvPr/>
              </p:nvSpPr>
              <p:spPr>
                <a:xfrm>
                  <a:off x="6379941" y="5547106"/>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69" name="矩形 68"/>
                <p:cNvSpPr/>
                <p:nvPr/>
              </p:nvSpPr>
              <p:spPr>
                <a:xfrm>
                  <a:off x="7329048" y="5547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grpSp>
          <p:sp>
            <p:nvSpPr>
              <p:cNvPr id="71" name="矩形 70"/>
              <p:cNvSpPr/>
              <p:nvPr/>
            </p:nvSpPr>
            <p:spPr>
              <a:xfrm>
                <a:off x="7246730" y="4855346"/>
                <a:ext cx="614655" cy="369332"/>
              </a:xfrm>
              <a:prstGeom prst="rect">
                <a:avLst/>
              </a:prstGeom>
            </p:spPr>
            <p:txBody>
              <a:bodyPr wrap="none">
                <a:spAutoFit/>
              </a:bodyPr>
              <a:lstStyle/>
              <a:p>
                <a:pPr algn="ctr"/>
                <a:r>
                  <a:rPr lang="en-US" altLang="zh-CN" b="1" dirty="0">
                    <a:solidFill>
                      <a:schemeClr val="accent6"/>
                    </a:solidFill>
                  </a:rPr>
                  <a:t>eth0</a:t>
                </a:r>
                <a:endParaRPr lang="zh-CN" altLang="en-US" b="1" dirty="0">
                  <a:solidFill>
                    <a:schemeClr val="accent6"/>
                  </a:solidFill>
                </a:endParaRPr>
              </a:p>
            </p:txBody>
          </p:sp>
        </p:grpSp>
      </p:grpSp>
      <p:grpSp>
        <p:nvGrpSpPr>
          <p:cNvPr id="86" name="组合 85"/>
          <p:cNvGrpSpPr/>
          <p:nvPr/>
        </p:nvGrpSpPr>
        <p:grpSpPr>
          <a:xfrm>
            <a:off x="5308738" y="5439101"/>
            <a:ext cx="3432564" cy="1206878"/>
            <a:chOff x="5570222" y="5411733"/>
            <a:chExt cx="3432564" cy="1206878"/>
          </a:xfrm>
        </p:grpSpPr>
        <p:grpSp>
          <p:nvGrpSpPr>
            <p:cNvPr id="79" name="组合 78"/>
            <p:cNvGrpSpPr/>
            <p:nvPr/>
          </p:nvGrpSpPr>
          <p:grpSpPr>
            <a:xfrm>
              <a:off x="5570222" y="5411733"/>
              <a:ext cx="3432564" cy="1206878"/>
              <a:chOff x="4873835" y="5634799"/>
              <a:chExt cx="3432564" cy="1206878"/>
            </a:xfrm>
          </p:grpSpPr>
          <p:grpSp>
            <p:nvGrpSpPr>
              <p:cNvPr id="77" name="组合 76"/>
              <p:cNvGrpSpPr/>
              <p:nvPr/>
            </p:nvGrpSpPr>
            <p:grpSpPr>
              <a:xfrm>
                <a:off x="4910122" y="5646947"/>
                <a:ext cx="3251677" cy="767826"/>
                <a:chOff x="5054773" y="5626534"/>
                <a:chExt cx="3251677" cy="767826"/>
              </a:xfrm>
            </p:grpSpPr>
            <p:grpSp>
              <p:nvGrpSpPr>
                <p:cNvPr id="73" name="组合 72"/>
                <p:cNvGrpSpPr/>
                <p:nvPr/>
              </p:nvGrpSpPr>
              <p:grpSpPr>
                <a:xfrm>
                  <a:off x="5054773" y="6017502"/>
                  <a:ext cx="3251677" cy="376858"/>
                  <a:chOff x="4792768" y="5926943"/>
                  <a:chExt cx="3251677" cy="376858"/>
                </a:xfrm>
              </p:grpSpPr>
              <p:sp>
                <p:nvSpPr>
                  <p:cNvPr id="38" name="矩形 37"/>
                  <p:cNvSpPr/>
                  <p:nvPr/>
                </p:nvSpPr>
                <p:spPr>
                  <a:xfrm>
                    <a:off x="4792768" y="5926943"/>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39" name="矩形 38"/>
                  <p:cNvSpPr/>
                  <p:nvPr/>
                </p:nvSpPr>
                <p:spPr>
                  <a:xfrm>
                    <a:off x="5741875" y="5926943"/>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全</a:t>
                    </a:r>
                    <a:r>
                      <a:rPr lang="en-US" altLang="zh-CN" dirty="0">
                        <a:solidFill>
                          <a:schemeClr val="tx1"/>
                        </a:solidFill>
                      </a:rPr>
                      <a:t>0</a:t>
                    </a:r>
                    <a:endParaRPr lang="zh-CN" altLang="en-US" dirty="0">
                      <a:solidFill>
                        <a:schemeClr val="tx1"/>
                      </a:solidFill>
                    </a:endParaRPr>
                  </a:p>
                </p:txBody>
              </p:sp>
              <p:sp>
                <p:nvSpPr>
                  <p:cNvPr id="70" name="矩形 69"/>
                  <p:cNvSpPr/>
                  <p:nvPr/>
                </p:nvSpPr>
                <p:spPr>
                  <a:xfrm>
                    <a:off x="6562264" y="5934469"/>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Direct</a:t>
                    </a:r>
                    <a:endParaRPr lang="zh-CN" altLang="en-US" sz="1400" dirty="0">
                      <a:solidFill>
                        <a:schemeClr val="tx1"/>
                      </a:solidFill>
                    </a:endParaRPr>
                  </a:p>
                </p:txBody>
              </p:sp>
              <p:sp>
                <p:nvSpPr>
                  <p:cNvPr id="72" name="矩形 71"/>
                  <p:cNvSpPr/>
                  <p:nvPr/>
                </p:nvSpPr>
                <p:spPr>
                  <a:xfrm>
                    <a:off x="7382653" y="5926943"/>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eth0</a:t>
                    </a:r>
                    <a:endParaRPr lang="zh-CN" altLang="en-US" dirty="0">
                      <a:solidFill>
                        <a:schemeClr val="tx1"/>
                      </a:solidFill>
                    </a:endParaRPr>
                  </a:p>
                </p:txBody>
              </p:sp>
            </p:grpSp>
            <p:sp>
              <p:nvSpPr>
                <p:cNvPr id="74" name="矩形 73"/>
                <p:cNvSpPr/>
                <p:nvPr/>
              </p:nvSpPr>
              <p:spPr>
                <a:xfrm>
                  <a:off x="5272771" y="5648170"/>
                  <a:ext cx="877164" cy="369332"/>
                </a:xfrm>
                <a:prstGeom prst="rect">
                  <a:avLst/>
                </a:prstGeom>
              </p:spPr>
              <p:txBody>
                <a:bodyPr wrap="none">
                  <a:spAutoFit/>
                </a:bodyPr>
                <a:lstStyle/>
                <a:p>
                  <a:pPr algn="ctr"/>
                  <a:r>
                    <a:rPr lang="zh-CN" altLang="en-US" b="1" dirty="0"/>
                    <a:t>目的地</a:t>
                  </a:r>
                  <a:endParaRPr lang="zh-CN" altLang="en-US" b="1" dirty="0"/>
                </a:p>
              </p:txBody>
            </p:sp>
            <p:sp>
              <p:nvSpPr>
                <p:cNvPr id="75" name="矩形 74"/>
                <p:cNvSpPr/>
                <p:nvPr/>
              </p:nvSpPr>
              <p:spPr>
                <a:xfrm>
                  <a:off x="6706496" y="5638281"/>
                  <a:ext cx="877163" cy="369332"/>
                </a:xfrm>
                <a:prstGeom prst="rect">
                  <a:avLst/>
                </a:prstGeom>
              </p:spPr>
              <p:txBody>
                <a:bodyPr wrap="none">
                  <a:spAutoFit/>
                </a:bodyPr>
                <a:lstStyle/>
                <a:p>
                  <a:pPr algn="ctr"/>
                  <a:r>
                    <a:rPr lang="zh-CN" altLang="en-US" b="1" dirty="0"/>
                    <a:t>下一跳</a:t>
                  </a:r>
                  <a:endParaRPr lang="zh-CN" altLang="en-US" b="1" dirty="0"/>
                </a:p>
              </p:txBody>
            </p:sp>
            <p:sp>
              <p:nvSpPr>
                <p:cNvPr id="76" name="矩形 75"/>
                <p:cNvSpPr/>
                <p:nvPr/>
              </p:nvSpPr>
              <p:spPr>
                <a:xfrm>
                  <a:off x="7660119" y="5626534"/>
                  <a:ext cx="646331" cy="369332"/>
                </a:xfrm>
                <a:prstGeom prst="rect">
                  <a:avLst/>
                </a:prstGeom>
              </p:spPr>
              <p:txBody>
                <a:bodyPr wrap="none">
                  <a:spAutoFit/>
                </a:bodyPr>
                <a:lstStyle/>
                <a:p>
                  <a:pPr algn="ctr"/>
                  <a:r>
                    <a:rPr lang="zh-CN" altLang="en-US" b="1" dirty="0"/>
                    <a:t>接口</a:t>
                  </a:r>
                  <a:endParaRPr lang="zh-CN" altLang="en-US" b="1" dirty="0"/>
                </a:p>
              </p:txBody>
            </p:sp>
          </p:grpSp>
          <p:sp>
            <p:nvSpPr>
              <p:cNvPr id="78" name="矩形 77"/>
              <p:cNvSpPr/>
              <p:nvPr/>
            </p:nvSpPr>
            <p:spPr>
              <a:xfrm>
                <a:off x="4873835" y="5634799"/>
                <a:ext cx="3432564" cy="1206878"/>
              </a:xfrm>
              <a:prstGeom prst="rect">
                <a:avLst/>
              </a:prstGeom>
              <a:solidFill>
                <a:srgbClr val="E7E6E6">
                  <a:alpha val="34902"/>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矩形 84"/>
            <p:cNvSpPr/>
            <p:nvPr/>
          </p:nvSpPr>
          <p:spPr>
            <a:xfrm>
              <a:off x="6135000" y="6244939"/>
              <a:ext cx="1710726" cy="369332"/>
            </a:xfrm>
            <a:prstGeom prst="rect">
              <a:avLst/>
            </a:prstGeom>
          </p:spPr>
          <p:txBody>
            <a:bodyPr wrap="none">
              <a:spAutoFit/>
            </a:bodyPr>
            <a:lstStyle/>
            <a:p>
              <a:pPr algn="ctr"/>
              <a:r>
                <a:rPr lang="zh-CN" altLang="en-US" dirty="0"/>
                <a:t>转发表</a:t>
              </a:r>
              <a:r>
                <a:rPr lang="en-US" altLang="zh-CN" dirty="0"/>
                <a:t>(</a:t>
              </a:r>
              <a:r>
                <a:rPr lang="zh-CN" altLang="en-US" dirty="0"/>
                <a:t>路由表</a:t>
              </a:r>
              <a:r>
                <a:rPr lang="en-US" altLang="zh-CN" dirty="0"/>
                <a:t>)</a:t>
              </a:r>
              <a:endParaRPr lang="zh-CN" altLang="en-US" b="1" dirty="0">
                <a:solidFill>
                  <a:schemeClr val="accent6"/>
                </a:solidFill>
              </a:endParaRPr>
            </a:p>
          </p:txBody>
        </p:sp>
      </p:grpSp>
      <p:grpSp>
        <p:nvGrpSpPr>
          <p:cNvPr id="87" name="组合 86"/>
          <p:cNvGrpSpPr/>
          <p:nvPr/>
        </p:nvGrpSpPr>
        <p:grpSpPr>
          <a:xfrm>
            <a:off x="5917794" y="1333931"/>
            <a:ext cx="1610899" cy="369332"/>
            <a:chOff x="8110373" y="1356106"/>
            <a:chExt cx="1610899" cy="369332"/>
          </a:xfrm>
        </p:grpSpPr>
        <p:sp>
          <p:nvSpPr>
            <p:cNvPr id="88" name="矩形 87"/>
            <p:cNvSpPr/>
            <p:nvPr/>
          </p:nvSpPr>
          <p:spPr>
            <a:xfrm>
              <a:off x="8110373" y="1356106"/>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89" name="矩形 88"/>
            <p:cNvSpPr/>
            <p:nvPr/>
          </p:nvSpPr>
          <p:spPr>
            <a:xfrm>
              <a:off x="9059480" y="1356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地址类</a:t>
            </a:r>
            <a:endParaRPr lang="zh-CN" altLang="en-US" dirty="0"/>
          </a:p>
        </p:txBody>
      </p:sp>
      <p:sp>
        <p:nvSpPr>
          <p:cNvPr id="3" name="内容占位符 2"/>
          <p:cNvSpPr>
            <a:spLocks noGrp="1"/>
          </p:cNvSpPr>
          <p:nvPr>
            <p:ph idx="1"/>
          </p:nvPr>
        </p:nvSpPr>
        <p:spPr/>
        <p:txBody>
          <a:bodyPr>
            <a:normAutofit/>
          </a:bodyPr>
          <a:lstStyle/>
          <a:p>
            <a:r>
              <a:rPr lang="zh-CN" altLang="en-US" dirty="0"/>
              <a:t>如何知道</a:t>
            </a:r>
            <a:r>
              <a:rPr lang="en-US" altLang="zh-CN" dirty="0"/>
              <a:t>IP</a:t>
            </a:r>
            <a:r>
              <a:rPr lang="zh-CN" altLang="en-US" dirty="0"/>
              <a:t>地址哪些属于网络部分和主机部分？</a:t>
            </a:r>
            <a:endParaRPr lang="en-US" altLang="zh-CN" dirty="0"/>
          </a:p>
          <a:p>
            <a:r>
              <a:rPr lang="zh-CN" altLang="en-US" dirty="0"/>
              <a:t>最初的设计，根据</a:t>
            </a:r>
            <a:r>
              <a:rPr lang="en-US" altLang="zh-CN" dirty="0"/>
              <a:t>IP</a:t>
            </a:r>
            <a:r>
              <a:rPr lang="zh-CN" altLang="en-US" dirty="0"/>
              <a:t>地址的前面几个比特的取值判断</a:t>
            </a:r>
            <a:endParaRPr lang="en-US" altLang="zh-CN" dirty="0"/>
          </a:p>
          <a:p>
            <a:pPr lvl="1"/>
            <a:r>
              <a:rPr lang="zh-CN" altLang="en-US" sz="2000" dirty="0"/>
              <a:t>考虑到不同的网络规模，引入</a:t>
            </a:r>
            <a:r>
              <a:rPr lang="en-US" altLang="zh-CN" sz="2000" dirty="0"/>
              <a:t>A</a:t>
            </a:r>
            <a:r>
              <a:rPr lang="zh-CN" altLang="en-US" sz="2000" dirty="0"/>
              <a:t>类、</a:t>
            </a:r>
            <a:r>
              <a:rPr lang="en-US" altLang="zh-CN" sz="2000" dirty="0"/>
              <a:t>B</a:t>
            </a:r>
            <a:r>
              <a:rPr lang="zh-CN" altLang="en-US" sz="2000" dirty="0"/>
              <a:t>类和</a:t>
            </a:r>
            <a:r>
              <a:rPr lang="en-US" altLang="zh-CN" sz="2000" dirty="0"/>
              <a:t>C</a:t>
            </a:r>
            <a:r>
              <a:rPr lang="zh-CN" altLang="en-US" sz="2000" dirty="0"/>
              <a:t>类地址，主机部分可以</a:t>
            </a:r>
            <a:r>
              <a:rPr lang="en-US" altLang="zh-CN" sz="2000" dirty="0"/>
              <a:t>1</a:t>
            </a:r>
            <a:r>
              <a:rPr lang="zh-CN" altLang="en-US" sz="2000" dirty="0"/>
              <a:t>、</a:t>
            </a:r>
            <a:r>
              <a:rPr lang="en-US" altLang="zh-CN" sz="2000" dirty="0"/>
              <a:t>2</a:t>
            </a:r>
            <a:r>
              <a:rPr lang="zh-CN" altLang="en-US" sz="2000" dirty="0"/>
              <a:t>或</a:t>
            </a:r>
            <a:r>
              <a:rPr lang="en-US" altLang="zh-CN" sz="2000" dirty="0"/>
              <a:t>3</a:t>
            </a:r>
            <a:r>
              <a:rPr lang="zh-CN" altLang="en-US" sz="2000" dirty="0"/>
              <a:t>个字节</a:t>
            </a:r>
            <a:endParaRPr lang="en-US" altLang="zh-CN" sz="2000" dirty="0"/>
          </a:p>
          <a:p>
            <a:pPr lvl="1"/>
            <a:r>
              <a:rPr lang="en-US" altLang="zh-CN" sz="2000" dirty="0"/>
              <a:t>A</a:t>
            </a:r>
            <a:r>
              <a:rPr lang="zh-CN" altLang="en-US" sz="2000" dirty="0"/>
              <a:t>类</a:t>
            </a:r>
            <a:r>
              <a:rPr lang="zh-CN" altLang="en-US" sz="2000" dirty="0">
                <a:sym typeface="Wingdings" panose="05000000000000000000" pitchFamily="2" charset="2"/>
              </a:rPr>
              <a:t>：</a:t>
            </a:r>
            <a:r>
              <a:rPr lang="en-US" altLang="zh-CN" sz="2000" dirty="0">
                <a:sym typeface="Wingdings" panose="05000000000000000000" pitchFamily="2" charset="2"/>
              </a:rPr>
              <a:t>1/2</a:t>
            </a:r>
            <a:r>
              <a:rPr lang="zh-CN" altLang="en-US" sz="2000" dirty="0">
                <a:sym typeface="Wingdings" panose="05000000000000000000" pitchFamily="2" charset="2"/>
              </a:rPr>
              <a:t>地址空间，网络号全</a:t>
            </a:r>
            <a:r>
              <a:rPr lang="en-US" altLang="zh-CN" sz="2000" dirty="0">
                <a:sym typeface="Wingdings" panose="05000000000000000000" pitchFamily="2" charset="2"/>
              </a:rPr>
              <a:t>0</a:t>
            </a:r>
            <a:r>
              <a:rPr lang="zh-CN" altLang="en-US" sz="2000" dirty="0">
                <a:sym typeface="Wingdings" panose="05000000000000000000" pitchFamily="2" charset="2"/>
              </a:rPr>
              <a:t>和</a:t>
            </a:r>
            <a:r>
              <a:rPr lang="en-US" altLang="zh-CN" sz="2000" dirty="0">
                <a:sym typeface="Wingdings" panose="05000000000000000000" pitchFamily="2" charset="2"/>
              </a:rPr>
              <a:t>127</a:t>
            </a:r>
            <a:r>
              <a:rPr lang="zh-CN" altLang="en-US" sz="2000" dirty="0">
                <a:sym typeface="Wingdings" panose="05000000000000000000" pitchFamily="2" charset="2"/>
              </a:rPr>
              <a:t>有特殊含义，支持</a:t>
            </a:r>
            <a:r>
              <a:rPr lang="en-US" altLang="zh-CN" sz="2000" dirty="0">
                <a:sym typeface="Wingdings" panose="05000000000000000000" pitchFamily="2" charset="2"/>
              </a:rPr>
              <a:t>1</a:t>
            </a:r>
            <a:r>
              <a:rPr lang="zh-CN" altLang="en-US" sz="2000" dirty="0">
                <a:sym typeface="Wingdings" panose="05000000000000000000" pitchFamily="2" charset="2"/>
              </a:rPr>
              <a:t>千</a:t>
            </a:r>
            <a:r>
              <a:rPr lang="en-US" altLang="zh-CN" sz="2000" dirty="0">
                <a:sym typeface="Wingdings" panose="05000000000000000000" pitchFamily="2" charset="2"/>
              </a:rPr>
              <a:t>6</a:t>
            </a:r>
            <a:r>
              <a:rPr lang="zh-CN" altLang="en-US" sz="2000" dirty="0">
                <a:sym typeface="Wingdings" panose="05000000000000000000" pitchFamily="2" charset="2"/>
              </a:rPr>
              <a:t>百多万</a:t>
            </a:r>
            <a:r>
              <a:rPr lang="en-US" altLang="zh-CN" sz="2000" dirty="0">
                <a:sym typeface="Wingdings" panose="05000000000000000000" pitchFamily="2" charset="2"/>
              </a:rPr>
              <a:t>(2</a:t>
            </a:r>
            <a:r>
              <a:rPr lang="en-US" altLang="zh-CN" sz="2000" baseline="30000" dirty="0">
                <a:sym typeface="Wingdings" panose="05000000000000000000" pitchFamily="2" charset="2"/>
              </a:rPr>
              <a:t>24</a:t>
            </a:r>
            <a:r>
              <a:rPr lang="en-US" altLang="zh-CN" sz="2000" dirty="0">
                <a:sym typeface="Wingdings" panose="05000000000000000000" pitchFamily="2" charset="2"/>
              </a:rPr>
              <a:t>-2)</a:t>
            </a:r>
            <a:r>
              <a:rPr lang="zh-CN" altLang="en-US" sz="2000" dirty="0">
                <a:sym typeface="Wingdings" panose="05000000000000000000" pitchFamily="2" charset="2"/>
              </a:rPr>
              <a:t>主机</a:t>
            </a:r>
            <a:endParaRPr lang="en-US" altLang="zh-CN" sz="2000" dirty="0">
              <a:sym typeface="Wingdings" panose="05000000000000000000" pitchFamily="2" charset="2"/>
            </a:endParaRPr>
          </a:p>
          <a:p>
            <a:pPr lvl="1"/>
            <a:r>
              <a:rPr lang="en-US" altLang="zh-CN" sz="2000" dirty="0">
                <a:sym typeface="Wingdings" panose="05000000000000000000" pitchFamily="2" charset="2"/>
              </a:rPr>
              <a:t>B</a:t>
            </a:r>
            <a:r>
              <a:rPr lang="zh-CN" altLang="en-US" sz="2000" dirty="0">
                <a:sym typeface="Wingdings" panose="05000000000000000000" pitchFamily="2" charset="2"/>
              </a:rPr>
              <a:t>类：</a:t>
            </a:r>
            <a:r>
              <a:rPr lang="en-US" altLang="zh-CN" sz="2000" dirty="0">
                <a:sym typeface="Wingdings" panose="05000000000000000000" pitchFamily="2" charset="2"/>
              </a:rPr>
              <a:t>1/4</a:t>
            </a:r>
            <a:r>
              <a:rPr lang="zh-CN" altLang="en-US" sz="2000" dirty="0">
                <a:sym typeface="Wingdings" panose="05000000000000000000" pitchFamily="2" charset="2"/>
              </a:rPr>
              <a:t>地址空间，</a:t>
            </a:r>
            <a:r>
              <a:rPr lang="en-US" altLang="zh-CN" sz="2000" dirty="0">
                <a:sym typeface="Wingdings" panose="05000000000000000000" pitchFamily="2" charset="2"/>
              </a:rPr>
              <a:t>16384</a:t>
            </a:r>
            <a:r>
              <a:rPr lang="zh-CN" altLang="en-US" sz="2000" dirty="0">
                <a:sym typeface="Wingdings" panose="05000000000000000000" pitchFamily="2" charset="2"/>
              </a:rPr>
              <a:t>（</a:t>
            </a:r>
            <a:r>
              <a:rPr lang="en-US" altLang="zh-CN" sz="2000" dirty="0">
                <a:sym typeface="Wingdings" panose="05000000000000000000" pitchFamily="2" charset="2"/>
              </a:rPr>
              <a:t>2</a:t>
            </a:r>
            <a:r>
              <a:rPr lang="en-US" altLang="zh-CN" sz="2000" baseline="30000" dirty="0">
                <a:sym typeface="Wingdings" panose="05000000000000000000" pitchFamily="2" charset="2"/>
              </a:rPr>
              <a:t>14</a:t>
            </a:r>
            <a:r>
              <a:rPr lang="zh-CN" altLang="en-US" sz="2000" dirty="0">
                <a:sym typeface="Wingdings" panose="05000000000000000000" pitchFamily="2" charset="2"/>
              </a:rPr>
              <a:t>）个网络，</a:t>
            </a:r>
            <a:r>
              <a:rPr lang="en-US" altLang="zh-CN" sz="2000" dirty="0">
                <a:sym typeface="Wingdings" panose="05000000000000000000" pitchFamily="2" charset="2"/>
              </a:rPr>
              <a:t>65534(2</a:t>
            </a:r>
            <a:r>
              <a:rPr lang="en-US" altLang="zh-CN" sz="2000" baseline="30000" dirty="0">
                <a:sym typeface="Wingdings" panose="05000000000000000000" pitchFamily="2" charset="2"/>
              </a:rPr>
              <a:t>16</a:t>
            </a:r>
            <a:r>
              <a:rPr lang="en-US" altLang="zh-CN" sz="2000" dirty="0">
                <a:sym typeface="Wingdings" panose="05000000000000000000" pitchFamily="2" charset="2"/>
              </a:rPr>
              <a:t>-2)</a:t>
            </a:r>
            <a:r>
              <a:rPr lang="zh-CN" altLang="en-US" sz="2000" dirty="0">
                <a:sym typeface="Wingdings" panose="05000000000000000000" pitchFamily="2" charset="2"/>
              </a:rPr>
              <a:t>个主机</a:t>
            </a:r>
            <a:endParaRPr lang="en-US" altLang="zh-CN" sz="2000" dirty="0">
              <a:sym typeface="Wingdings" panose="05000000000000000000" pitchFamily="2" charset="2"/>
            </a:endParaRPr>
          </a:p>
          <a:p>
            <a:pPr lvl="1"/>
            <a:r>
              <a:rPr lang="en-US" altLang="zh-CN" sz="2000" dirty="0">
                <a:sym typeface="Wingdings" panose="05000000000000000000" pitchFamily="2" charset="2"/>
              </a:rPr>
              <a:t>C</a:t>
            </a:r>
            <a:r>
              <a:rPr lang="zh-CN" altLang="en-US" sz="2000" dirty="0">
                <a:sym typeface="Wingdings" panose="05000000000000000000" pitchFamily="2" charset="2"/>
              </a:rPr>
              <a:t>类：</a:t>
            </a:r>
            <a:r>
              <a:rPr lang="en-US" altLang="zh-CN" sz="2000" dirty="0">
                <a:sym typeface="Wingdings" panose="05000000000000000000" pitchFamily="2" charset="2"/>
              </a:rPr>
              <a:t>1/8</a:t>
            </a:r>
            <a:r>
              <a:rPr lang="zh-CN" altLang="en-US" sz="2000" dirty="0">
                <a:sym typeface="Wingdings" panose="05000000000000000000" pitchFamily="2" charset="2"/>
              </a:rPr>
              <a:t>地址空间，</a:t>
            </a:r>
            <a:r>
              <a:rPr lang="en-US" altLang="zh-CN" sz="2000" dirty="0">
                <a:sym typeface="Wingdings" panose="05000000000000000000" pitchFamily="2" charset="2"/>
              </a:rPr>
              <a:t>200</a:t>
            </a:r>
            <a:r>
              <a:rPr lang="zh-CN" altLang="en-US" sz="2000" dirty="0">
                <a:sym typeface="Wingdings" panose="05000000000000000000" pitchFamily="2" charset="2"/>
              </a:rPr>
              <a:t>多万（</a:t>
            </a:r>
            <a:r>
              <a:rPr lang="en-US" altLang="zh-CN" sz="2000" dirty="0">
                <a:sym typeface="Wingdings" panose="05000000000000000000" pitchFamily="2" charset="2"/>
              </a:rPr>
              <a:t>2</a:t>
            </a:r>
            <a:r>
              <a:rPr lang="en-US" altLang="zh-CN" sz="2000" baseline="30000" dirty="0">
                <a:sym typeface="Wingdings" panose="05000000000000000000" pitchFamily="2" charset="2"/>
              </a:rPr>
              <a:t>21</a:t>
            </a:r>
            <a:r>
              <a:rPr lang="zh-CN" altLang="en-US" sz="2000" dirty="0">
                <a:sym typeface="Wingdings" panose="05000000000000000000" pitchFamily="2" charset="2"/>
              </a:rPr>
              <a:t>）个</a:t>
            </a:r>
            <a:r>
              <a:rPr lang="en-US" altLang="zh-CN" sz="2000" dirty="0">
                <a:sym typeface="Wingdings" panose="05000000000000000000" pitchFamily="2" charset="2"/>
              </a:rPr>
              <a:t>C</a:t>
            </a:r>
            <a:r>
              <a:rPr lang="zh-CN" altLang="en-US" sz="2000" dirty="0">
                <a:sym typeface="Wingdings" panose="05000000000000000000" pitchFamily="2" charset="2"/>
              </a:rPr>
              <a:t>类网络，</a:t>
            </a:r>
            <a:r>
              <a:rPr lang="en-US" altLang="zh-CN" sz="2000" dirty="0">
                <a:sym typeface="Wingdings" panose="05000000000000000000" pitchFamily="2" charset="2"/>
              </a:rPr>
              <a:t>254</a:t>
            </a:r>
            <a:r>
              <a:rPr lang="zh-CN" altLang="en-US" sz="2000" dirty="0">
                <a:sym typeface="Wingdings" panose="05000000000000000000" pitchFamily="2" charset="2"/>
              </a:rPr>
              <a:t>台主机</a:t>
            </a:r>
            <a:endParaRPr lang="zh-CN" altLang="en-US" sz="2000" dirty="0"/>
          </a:p>
          <a:p>
            <a:pPr lvl="1"/>
            <a:endParaRPr lang="en-US" altLang="zh-CN" sz="2000" dirty="0"/>
          </a:p>
          <a:p>
            <a:endParaRPr lang="zh-CN" altLang="en-US" dirty="0"/>
          </a:p>
        </p:txBody>
      </p:sp>
      <p:grpSp>
        <p:nvGrpSpPr>
          <p:cNvPr id="7" name="组合 6"/>
          <p:cNvGrpSpPr/>
          <p:nvPr/>
        </p:nvGrpSpPr>
        <p:grpSpPr>
          <a:xfrm>
            <a:off x="8180132" y="685391"/>
            <a:ext cx="1610899" cy="369332"/>
            <a:chOff x="8110373" y="1356106"/>
            <a:chExt cx="1610899" cy="369332"/>
          </a:xfrm>
        </p:grpSpPr>
        <p:sp>
          <p:nvSpPr>
            <p:cNvPr id="8" name="矩形 7"/>
            <p:cNvSpPr/>
            <p:nvPr/>
          </p:nvSpPr>
          <p:spPr>
            <a:xfrm>
              <a:off x="8110373" y="1356106"/>
              <a:ext cx="965076"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9" name="矩形 8"/>
            <p:cNvSpPr/>
            <p:nvPr/>
          </p:nvSpPr>
          <p:spPr>
            <a:xfrm>
              <a:off x="9059480" y="1356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grpSp>
      <p:grpSp>
        <p:nvGrpSpPr>
          <p:cNvPr id="73" name="组合 72"/>
          <p:cNvGrpSpPr/>
          <p:nvPr/>
        </p:nvGrpSpPr>
        <p:grpSpPr>
          <a:xfrm>
            <a:off x="218647" y="3283368"/>
            <a:ext cx="8834579" cy="3533675"/>
            <a:chOff x="218647" y="3283368"/>
            <a:chExt cx="8834579" cy="3533675"/>
          </a:xfrm>
        </p:grpSpPr>
        <p:sp>
          <p:nvSpPr>
            <p:cNvPr id="72" name="矩形 71"/>
            <p:cNvSpPr/>
            <p:nvPr/>
          </p:nvSpPr>
          <p:spPr>
            <a:xfrm>
              <a:off x="773428" y="6121244"/>
              <a:ext cx="8279798" cy="6835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218647" y="3283368"/>
              <a:ext cx="8778100" cy="3533675"/>
              <a:chOff x="23913" y="3063325"/>
              <a:chExt cx="8778100" cy="3533675"/>
            </a:xfrm>
          </p:grpSpPr>
          <p:sp>
            <p:nvSpPr>
              <p:cNvPr id="10" name="Text Box 5"/>
              <p:cNvSpPr txBox="1">
                <a:spLocks noChangeArrowheads="1"/>
              </p:cNvSpPr>
              <p:nvPr/>
            </p:nvSpPr>
            <p:spPr bwMode="auto">
              <a:xfrm>
                <a:off x="3774442" y="5465436"/>
                <a:ext cx="2568575" cy="488950"/>
              </a:xfrm>
              <a:prstGeom prst="rect">
                <a:avLst/>
              </a:prstGeom>
              <a:noFill/>
              <a:ln w="9525">
                <a:noFill/>
                <a:miter lim="800000"/>
              </a:ln>
            </p:spPr>
            <p:txBody>
              <a:bodyPr/>
              <a:lstStyle/>
              <a:p>
                <a:pPr algn="just" eaLnBrk="1" hangingPunct="1"/>
                <a:r>
                  <a:rPr kumimoji="1" lang="zh-CN" altLang="en-US" sz="2000" dirty="0">
                    <a:latin typeface="Times New Roman" panose="02020603050405020304" pitchFamily="18" charset="0"/>
                  </a:rPr>
                  <a:t>组播地址</a:t>
                </a:r>
                <a:endParaRPr kumimoji="1" lang="zh-CN" altLang="en-US" sz="4400" dirty="0">
                  <a:latin typeface="Times New Roman" panose="02020603050405020304" pitchFamily="18" charset="0"/>
                </a:endParaRPr>
              </a:p>
            </p:txBody>
          </p:sp>
          <p:sp>
            <p:nvSpPr>
              <p:cNvPr id="11" name="Text Box 6"/>
              <p:cNvSpPr txBox="1">
                <a:spLocks noChangeArrowheads="1"/>
              </p:cNvSpPr>
              <p:nvPr/>
            </p:nvSpPr>
            <p:spPr bwMode="auto">
              <a:xfrm>
                <a:off x="6785887" y="3063325"/>
                <a:ext cx="1847850" cy="423863"/>
              </a:xfrm>
              <a:prstGeom prst="rect">
                <a:avLst/>
              </a:prstGeom>
              <a:noFill/>
              <a:ln w="9525">
                <a:noFill/>
                <a:miter lim="800000"/>
              </a:ln>
            </p:spPr>
            <p:txBody>
              <a:bodyPr/>
              <a:lstStyle/>
              <a:p>
                <a:pPr algn="just" eaLnBrk="1" hangingPunct="1"/>
                <a:r>
                  <a:rPr kumimoji="1" lang="en-US" altLang="zh-CN" sz="2000" dirty="0">
                    <a:latin typeface="Times New Roman" panose="02020603050405020304" pitchFamily="18" charset="0"/>
                  </a:rPr>
                  <a:t>IP</a:t>
                </a:r>
                <a:r>
                  <a:rPr kumimoji="1" lang="zh-CN" altLang="en-US" sz="2000" dirty="0">
                    <a:latin typeface="Times New Roman" panose="02020603050405020304" pitchFamily="18" charset="0"/>
                  </a:rPr>
                  <a:t>地址范围</a:t>
                </a:r>
                <a:endParaRPr kumimoji="1" lang="zh-CN" altLang="en-US" sz="4400" dirty="0">
                  <a:latin typeface="Times New Roman" panose="02020603050405020304" pitchFamily="18" charset="0"/>
                </a:endParaRPr>
              </a:p>
            </p:txBody>
          </p:sp>
          <p:sp>
            <p:nvSpPr>
              <p:cNvPr id="12" name="Text Box 7"/>
              <p:cNvSpPr txBox="1">
                <a:spLocks noChangeArrowheads="1"/>
              </p:cNvSpPr>
              <p:nvPr/>
            </p:nvSpPr>
            <p:spPr bwMode="auto">
              <a:xfrm>
                <a:off x="1408232" y="5407027"/>
                <a:ext cx="2184400"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1 1 1 0</a:t>
                </a:r>
                <a:endParaRPr kumimoji="1" lang="en-US" altLang="zh-CN" sz="4400">
                  <a:latin typeface="Times New Roman" panose="02020603050405020304" pitchFamily="18" charset="0"/>
                </a:endParaRPr>
              </a:p>
            </p:txBody>
          </p:sp>
          <p:sp>
            <p:nvSpPr>
              <p:cNvPr id="13" name="Rectangle 8"/>
              <p:cNvSpPr>
                <a:spLocks noChangeArrowheads="1"/>
              </p:cNvSpPr>
              <p:nvPr/>
            </p:nvSpPr>
            <p:spPr bwMode="auto">
              <a:xfrm>
                <a:off x="1409026" y="3487187"/>
                <a:ext cx="5376863" cy="425450"/>
              </a:xfrm>
              <a:prstGeom prst="rect">
                <a:avLst/>
              </a:prstGeom>
              <a:noFill/>
              <a:ln w="9525">
                <a:solidFill>
                  <a:srgbClr val="000000"/>
                </a:solidFill>
                <a:miter lim="800000"/>
              </a:ln>
            </p:spPr>
            <p:txBody>
              <a:bodyPr/>
              <a:lstStyle/>
              <a:p>
                <a:endParaRPr lang="zh-CN" altLang="en-US"/>
              </a:p>
            </p:txBody>
          </p:sp>
          <p:sp>
            <p:nvSpPr>
              <p:cNvPr id="14" name="Text Box 9"/>
              <p:cNvSpPr txBox="1">
                <a:spLocks noChangeArrowheads="1"/>
              </p:cNvSpPr>
              <p:nvPr/>
            </p:nvSpPr>
            <p:spPr bwMode="auto">
              <a:xfrm>
                <a:off x="6785888" y="3345900"/>
                <a:ext cx="2016125" cy="708025"/>
              </a:xfrm>
              <a:prstGeom prst="rect">
                <a:avLst/>
              </a:prstGeom>
              <a:noFill/>
              <a:ln w="9525">
                <a:noFill/>
                <a:miter lim="800000"/>
              </a:ln>
            </p:spPr>
            <p:txBody>
              <a:bodyPr/>
              <a:lstStyle/>
              <a:p>
                <a:pPr algn="just" eaLnBrk="1" hangingPunct="1"/>
                <a:r>
                  <a:rPr kumimoji="1" lang="en-US" altLang="zh-CN" sz="2000" dirty="0">
                    <a:latin typeface="Times New Roman" panose="02020603050405020304" pitchFamily="18" charset="0"/>
                  </a:rPr>
                  <a:t>0.0.0.0</a:t>
                </a:r>
                <a:r>
                  <a:rPr kumimoji="1" lang="zh-CN" altLang="en-US" sz="2000" dirty="0">
                    <a:latin typeface="Times New Roman" panose="02020603050405020304" pitchFamily="18" charset="0"/>
                  </a:rPr>
                  <a:t>～</a:t>
                </a:r>
                <a:endParaRPr kumimoji="1" lang="zh-CN" altLang="en-US" sz="2000" dirty="0">
                  <a:latin typeface="Times New Roman" panose="02020603050405020304" pitchFamily="18" charset="0"/>
                </a:endParaRPr>
              </a:p>
              <a:p>
                <a:pPr algn="just" eaLnBrk="1" hangingPunct="1"/>
                <a:r>
                  <a:rPr kumimoji="1" lang="en-US" altLang="zh-CN" sz="2000" dirty="0">
                    <a:latin typeface="Times New Roman" panose="02020603050405020304" pitchFamily="18" charset="0"/>
                  </a:rPr>
                  <a:t>127.255.255.255</a:t>
                </a:r>
                <a:endParaRPr kumimoji="1" lang="en-US" altLang="zh-CN" sz="4400" dirty="0">
                  <a:latin typeface="Times New Roman" panose="02020603050405020304" pitchFamily="18" charset="0"/>
                </a:endParaRPr>
              </a:p>
            </p:txBody>
          </p:sp>
          <p:sp>
            <p:nvSpPr>
              <p:cNvPr id="15" name="Text Box 10"/>
              <p:cNvSpPr txBox="1">
                <a:spLocks noChangeArrowheads="1"/>
              </p:cNvSpPr>
              <p:nvPr/>
            </p:nvSpPr>
            <p:spPr bwMode="auto">
              <a:xfrm>
                <a:off x="737513" y="3487187"/>
                <a:ext cx="671513" cy="425450"/>
              </a:xfrm>
              <a:prstGeom prst="rect">
                <a:avLst/>
              </a:prstGeom>
              <a:noFill/>
              <a:ln w="9525">
                <a:noFill/>
                <a:miter lim="800000"/>
              </a:ln>
            </p:spPr>
            <p:txBody>
              <a:bodyPr/>
              <a:lstStyle/>
              <a:p>
                <a:pPr algn="just" eaLnBrk="1" hangingPunct="1"/>
                <a:r>
                  <a:rPr kumimoji="1" lang="en-US" altLang="zh-CN" sz="2000" dirty="0">
                    <a:latin typeface="Times New Roman" panose="02020603050405020304" pitchFamily="18" charset="0"/>
                  </a:rPr>
                  <a:t>A</a:t>
                </a:r>
                <a:r>
                  <a:rPr kumimoji="1" lang="zh-CN" altLang="en-US" sz="2000" dirty="0">
                    <a:latin typeface="Times New Roman" panose="02020603050405020304" pitchFamily="18" charset="0"/>
                  </a:rPr>
                  <a:t>类</a:t>
                </a:r>
                <a:endParaRPr kumimoji="1" lang="zh-CN" altLang="en-US" sz="4400" dirty="0">
                  <a:latin typeface="Times New Roman" panose="02020603050405020304" pitchFamily="18" charset="0"/>
                </a:endParaRPr>
              </a:p>
            </p:txBody>
          </p:sp>
          <p:sp>
            <p:nvSpPr>
              <p:cNvPr id="16" name="Text Box 11"/>
              <p:cNvSpPr txBox="1">
                <a:spLocks noChangeArrowheads="1"/>
              </p:cNvSpPr>
              <p:nvPr/>
            </p:nvSpPr>
            <p:spPr bwMode="auto">
              <a:xfrm>
                <a:off x="1409026" y="3143518"/>
                <a:ext cx="1344613" cy="423863"/>
              </a:xfrm>
              <a:prstGeom prst="rect">
                <a:avLst/>
              </a:prstGeom>
              <a:noFill/>
              <a:ln w="9525">
                <a:noFill/>
                <a:miter lim="800000"/>
              </a:ln>
            </p:spPr>
            <p:txBody>
              <a:bodyPr/>
              <a:lstStyle/>
              <a:p>
                <a:pPr algn="just" eaLnBrk="1" hangingPunct="1"/>
                <a:r>
                  <a:rPr kumimoji="1" lang="en-US" altLang="zh-CN" sz="2000" dirty="0">
                    <a:latin typeface="Times New Roman" panose="02020603050405020304" pitchFamily="18" charset="0"/>
                  </a:rPr>
                  <a:t>0 1 2 3 4 </a:t>
                </a:r>
                <a:endParaRPr kumimoji="1" lang="en-US" altLang="zh-CN" sz="4400" dirty="0">
                  <a:latin typeface="Times New Roman" panose="02020603050405020304" pitchFamily="18" charset="0"/>
                </a:endParaRPr>
              </a:p>
            </p:txBody>
          </p:sp>
          <p:sp>
            <p:nvSpPr>
              <p:cNvPr id="17" name="Text Box 12"/>
              <p:cNvSpPr txBox="1">
                <a:spLocks noChangeArrowheads="1"/>
              </p:cNvSpPr>
              <p:nvPr/>
            </p:nvSpPr>
            <p:spPr bwMode="auto">
              <a:xfrm>
                <a:off x="2921913" y="3143518"/>
                <a:ext cx="671513"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8</a:t>
                </a:r>
                <a:endParaRPr kumimoji="1" lang="en-US" altLang="zh-CN" sz="4400">
                  <a:latin typeface="Times New Roman" panose="02020603050405020304" pitchFamily="18" charset="0"/>
                </a:endParaRPr>
              </a:p>
            </p:txBody>
          </p:sp>
          <p:sp>
            <p:nvSpPr>
              <p:cNvPr id="18" name="Text Box 13"/>
              <p:cNvSpPr txBox="1">
                <a:spLocks noChangeArrowheads="1"/>
              </p:cNvSpPr>
              <p:nvPr/>
            </p:nvSpPr>
            <p:spPr bwMode="auto">
              <a:xfrm>
                <a:off x="5274588" y="3143518"/>
                <a:ext cx="671513"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24</a:t>
                </a:r>
                <a:endParaRPr kumimoji="1" lang="en-US" altLang="zh-CN" sz="4400">
                  <a:latin typeface="Times New Roman" panose="02020603050405020304" pitchFamily="18" charset="0"/>
                </a:endParaRPr>
              </a:p>
            </p:txBody>
          </p:sp>
          <p:sp>
            <p:nvSpPr>
              <p:cNvPr id="19" name="Text Box 14"/>
              <p:cNvSpPr txBox="1">
                <a:spLocks noChangeArrowheads="1"/>
              </p:cNvSpPr>
              <p:nvPr/>
            </p:nvSpPr>
            <p:spPr bwMode="auto">
              <a:xfrm>
                <a:off x="6449337" y="3143518"/>
                <a:ext cx="673100"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31</a:t>
                </a:r>
                <a:endParaRPr kumimoji="1" lang="en-US" altLang="zh-CN" sz="4400">
                  <a:latin typeface="Times New Roman" panose="02020603050405020304" pitchFamily="18" charset="0"/>
                </a:endParaRPr>
              </a:p>
            </p:txBody>
          </p:sp>
          <p:sp>
            <p:nvSpPr>
              <p:cNvPr id="20" name="Text Box 15"/>
              <p:cNvSpPr txBox="1">
                <a:spLocks noChangeArrowheads="1"/>
              </p:cNvSpPr>
              <p:nvPr/>
            </p:nvSpPr>
            <p:spPr bwMode="auto">
              <a:xfrm>
                <a:off x="4098251" y="3143518"/>
                <a:ext cx="671513"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16</a:t>
                </a:r>
                <a:endParaRPr kumimoji="1" lang="en-US" altLang="zh-CN" sz="4400">
                  <a:latin typeface="Times New Roman" panose="02020603050405020304" pitchFamily="18" charset="0"/>
                </a:endParaRPr>
              </a:p>
            </p:txBody>
          </p:sp>
          <p:sp>
            <p:nvSpPr>
              <p:cNvPr id="21" name="Line 16"/>
              <p:cNvSpPr>
                <a:spLocks noChangeShapeType="1"/>
              </p:cNvSpPr>
              <p:nvPr/>
            </p:nvSpPr>
            <p:spPr bwMode="auto">
              <a:xfrm>
                <a:off x="2963187" y="3487187"/>
                <a:ext cx="0" cy="425450"/>
              </a:xfrm>
              <a:prstGeom prst="line">
                <a:avLst/>
              </a:prstGeom>
              <a:noFill/>
              <a:ln w="9525">
                <a:solidFill>
                  <a:srgbClr val="000000"/>
                </a:solidFill>
                <a:round/>
              </a:ln>
            </p:spPr>
            <p:txBody>
              <a:bodyPr/>
              <a:lstStyle/>
              <a:p>
                <a:endParaRPr lang="zh-CN" altLang="en-US"/>
              </a:p>
            </p:txBody>
          </p:sp>
          <p:sp>
            <p:nvSpPr>
              <p:cNvPr id="22" name="Line 17"/>
              <p:cNvSpPr>
                <a:spLocks noChangeShapeType="1"/>
              </p:cNvSpPr>
              <p:nvPr/>
            </p:nvSpPr>
            <p:spPr bwMode="auto">
              <a:xfrm>
                <a:off x="4097458" y="4131771"/>
                <a:ext cx="0" cy="423863"/>
              </a:xfrm>
              <a:prstGeom prst="line">
                <a:avLst/>
              </a:prstGeom>
              <a:noFill/>
              <a:ln w="9525">
                <a:solidFill>
                  <a:srgbClr val="000000"/>
                </a:solidFill>
                <a:round/>
              </a:ln>
            </p:spPr>
            <p:txBody>
              <a:bodyPr/>
              <a:lstStyle/>
              <a:p>
                <a:endParaRPr lang="zh-CN" altLang="en-US"/>
              </a:p>
            </p:txBody>
          </p:sp>
          <p:sp>
            <p:nvSpPr>
              <p:cNvPr id="23" name="Line 18"/>
              <p:cNvSpPr>
                <a:spLocks noChangeShapeType="1"/>
              </p:cNvSpPr>
              <p:nvPr/>
            </p:nvSpPr>
            <p:spPr bwMode="auto">
              <a:xfrm>
                <a:off x="5285702" y="4762990"/>
                <a:ext cx="0" cy="425450"/>
              </a:xfrm>
              <a:prstGeom prst="line">
                <a:avLst/>
              </a:prstGeom>
              <a:noFill/>
              <a:ln w="9525">
                <a:solidFill>
                  <a:srgbClr val="000000"/>
                </a:solidFill>
                <a:round/>
              </a:ln>
            </p:spPr>
            <p:txBody>
              <a:bodyPr/>
              <a:lstStyle/>
              <a:p>
                <a:endParaRPr lang="zh-CN" altLang="en-US"/>
              </a:p>
            </p:txBody>
          </p:sp>
          <p:sp>
            <p:nvSpPr>
              <p:cNvPr id="24" name="Rectangle 19"/>
              <p:cNvSpPr>
                <a:spLocks noChangeArrowheads="1"/>
              </p:cNvSpPr>
              <p:nvPr/>
            </p:nvSpPr>
            <p:spPr bwMode="auto">
              <a:xfrm>
                <a:off x="1408234" y="4131771"/>
                <a:ext cx="5376863" cy="423863"/>
              </a:xfrm>
              <a:prstGeom prst="rect">
                <a:avLst/>
              </a:prstGeom>
              <a:noFill/>
              <a:ln w="9525">
                <a:solidFill>
                  <a:srgbClr val="000000"/>
                </a:solidFill>
                <a:miter lim="800000"/>
              </a:ln>
            </p:spPr>
            <p:txBody>
              <a:bodyPr/>
              <a:lstStyle/>
              <a:p>
                <a:endParaRPr lang="zh-CN" altLang="en-US"/>
              </a:p>
            </p:txBody>
          </p:sp>
          <p:sp>
            <p:nvSpPr>
              <p:cNvPr id="25" name="Text Box 20"/>
              <p:cNvSpPr txBox="1">
                <a:spLocks noChangeArrowheads="1"/>
              </p:cNvSpPr>
              <p:nvPr/>
            </p:nvSpPr>
            <p:spPr bwMode="auto">
              <a:xfrm>
                <a:off x="6785096" y="3990482"/>
                <a:ext cx="2016125" cy="706438"/>
              </a:xfrm>
              <a:prstGeom prst="rect">
                <a:avLst/>
              </a:prstGeom>
              <a:noFill/>
              <a:ln w="9525">
                <a:noFill/>
                <a:miter lim="800000"/>
              </a:ln>
            </p:spPr>
            <p:txBody>
              <a:bodyPr/>
              <a:lstStyle/>
              <a:p>
                <a:pPr algn="just" eaLnBrk="1" hangingPunct="1"/>
                <a:r>
                  <a:rPr kumimoji="1" lang="en-US" altLang="zh-CN" sz="2000" dirty="0">
                    <a:latin typeface="Times New Roman" panose="02020603050405020304" pitchFamily="18" charset="0"/>
                  </a:rPr>
                  <a:t>128.0.0.0</a:t>
                </a:r>
                <a:r>
                  <a:rPr kumimoji="1" lang="zh-CN" altLang="en-US" sz="2000" dirty="0">
                    <a:latin typeface="Times New Roman" panose="02020603050405020304" pitchFamily="18" charset="0"/>
                  </a:rPr>
                  <a:t>～</a:t>
                </a:r>
                <a:endParaRPr kumimoji="1" lang="zh-CN" altLang="en-US" sz="2000" dirty="0">
                  <a:latin typeface="Times New Roman" panose="02020603050405020304" pitchFamily="18" charset="0"/>
                </a:endParaRPr>
              </a:p>
              <a:p>
                <a:pPr algn="just" eaLnBrk="1" hangingPunct="1"/>
                <a:r>
                  <a:rPr kumimoji="1" lang="en-US" altLang="zh-CN" sz="2000" dirty="0">
                    <a:latin typeface="Times New Roman" panose="02020603050405020304" pitchFamily="18" charset="0"/>
                  </a:rPr>
                  <a:t>191.255.255.255</a:t>
                </a:r>
                <a:endParaRPr kumimoji="1" lang="en-US" altLang="zh-CN" sz="4400" dirty="0">
                  <a:latin typeface="Times New Roman" panose="02020603050405020304" pitchFamily="18" charset="0"/>
                </a:endParaRPr>
              </a:p>
            </p:txBody>
          </p:sp>
          <p:sp>
            <p:nvSpPr>
              <p:cNvPr id="26" name="Text Box 21"/>
              <p:cNvSpPr txBox="1">
                <a:spLocks noChangeArrowheads="1"/>
              </p:cNvSpPr>
              <p:nvPr/>
            </p:nvSpPr>
            <p:spPr bwMode="auto">
              <a:xfrm>
                <a:off x="736721" y="4131771"/>
                <a:ext cx="671513"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B</a:t>
                </a:r>
                <a:r>
                  <a:rPr kumimoji="1" lang="zh-CN" altLang="en-US" sz="2000">
                    <a:latin typeface="Times New Roman" panose="02020603050405020304" pitchFamily="18" charset="0"/>
                  </a:rPr>
                  <a:t>类</a:t>
                </a:r>
                <a:endParaRPr kumimoji="1" lang="zh-CN" altLang="en-US" sz="4400">
                  <a:latin typeface="Times New Roman" panose="02020603050405020304" pitchFamily="18" charset="0"/>
                </a:endParaRPr>
              </a:p>
            </p:txBody>
          </p:sp>
          <p:sp>
            <p:nvSpPr>
              <p:cNvPr id="27" name="Rectangle 22"/>
              <p:cNvSpPr>
                <a:spLocks noChangeArrowheads="1"/>
              </p:cNvSpPr>
              <p:nvPr/>
            </p:nvSpPr>
            <p:spPr bwMode="auto">
              <a:xfrm>
                <a:off x="1407441" y="4762990"/>
                <a:ext cx="5376863" cy="425450"/>
              </a:xfrm>
              <a:prstGeom prst="rect">
                <a:avLst/>
              </a:prstGeom>
              <a:noFill/>
              <a:ln w="9525">
                <a:solidFill>
                  <a:srgbClr val="000000"/>
                </a:solidFill>
                <a:miter lim="800000"/>
              </a:ln>
            </p:spPr>
            <p:txBody>
              <a:bodyPr/>
              <a:lstStyle/>
              <a:p>
                <a:endParaRPr lang="zh-CN" altLang="en-US"/>
              </a:p>
            </p:txBody>
          </p:sp>
          <p:sp>
            <p:nvSpPr>
              <p:cNvPr id="28" name="Text Box 23"/>
              <p:cNvSpPr txBox="1">
                <a:spLocks noChangeArrowheads="1"/>
              </p:cNvSpPr>
              <p:nvPr/>
            </p:nvSpPr>
            <p:spPr bwMode="auto">
              <a:xfrm>
                <a:off x="6784303" y="4621704"/>
                <a:ext cx="2016125" cy="708025"/>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192.0.0.0</a:t>
                </a:r>
                <a:r>
                  <a:rPr kumimoji="1" lang="zh-CN" altLang="en-US" sz="2000">
                    <a:latin typeface="Times New Roman" panose="02020603050405020304" pitchFamily="18" charset="0"/>
                  </a:rPr>
                  <a:t>～</a:t>
                </a:r>
                <a:endParaRPr kumimoji="1" lang="zh-CN" altLang="en-US" sz="2000">
                  <a:latin typeface="Times New Roman" panose="02020603050405020304" pitchFamily="18" charset="0"/>
                </a:endParaRPr>
              </a:p>
              <a:p>
                <a:pPr algn="just" eaLnBrk="1" hangingPunct="1"/>
                <a:r>
                  <a:rPr kumimoji="1" lang="en-US" altLang="zh-CN" sz="2000">
                    <a:latin typeface="Times New Roman" panose="02020603050405020304" pitchFamily="18" charset="0"/>
                  </a:rPr>
                  <a:t>223.255.255.255</a:t>
                </a:r>
                <a:endParaRPr kumimoji="1" lang="en-US" altLang="zh-CN" sz="4400">
                  <a:latin typeface="Times New Roman" panose="02020603050405020304" pitchFamily="18" charset="0"/>
                </a:endParaRPr>
              </a:p>
            </p:txBody>
          </p:sp>
          <p:sp>
            <p:nvSpPr>
              <p:cNvPr id="29" name="Text Box 24"/>
              <p:cNvSpPr txBox="1">
                <a:spLocks noChangeArrowheads="1"/>
              </p:cNvSpPr>
              <p:nvPr/>
            </p:nvSpPr>
            <p:spPr bwMode="auto">
              <a:xfrm>
                <a:off x="735928" y="4762990"/>
                <a:ext cx="671513" cy="425450"/>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C</a:t>
                </a:r>
                <a:r>
                  <a:rPr kumimoji="1" lang="zh-CN" altLang="en-US" sz="2000">
                    <a:latin typeface="Times New Roman" panose="02020603050405020304" pitchFamily="18" charset="0"/>
                  </a:rPr>
                  <a:t>类</a:t>
                </a:r>
                <a:endParaRPr kumimoji="1" lang="zh-CN" altLang="en-US" sz="4400">
                  <a:latin typeface="Times New Roman" panose="02020603050405020304" pitchFamily="18" charset="0"/>
                </a:endParaRPr>
              </a:p>
            </p:txBody>
          </p:sp>
          <p:sp>
            <p:nvSpPr>
              <p:cNvPr id="30" name="Rectangle 25"/>
              <p:cNvSpPr>
                <a:spLocks noChangeArrowheads="1"/>
              </p:cNvSpPr>
              <p:nvPr/>
            </p:nvSpPr>
            <p:spPr bwMode="auto">
              <a:xfrm>
                <a:off x="1408233" y="5407027"/>
                <a:ext cx="5376863" cy="423863"/>
              </a:xfrm>
              <a:prstGeom prst="rect">
                <a:avLst/>
              </a:prstGeom>
              <a:noFill/>
              <a:ln w="9525">
                <a:solidFill>
                  <a:srgbClr val="000000"/>
                </a:solidFill>
                <a:miter lim="800000"/>
              </a:ln>
            </p:spPr>
            <p:txBody>
              <a:bodyPr/>
              <a:lstStyle/>
              <a:p>
                <a:endParaRPr lang="zh-CN" altLang="en-US"/>
              </a:p>
            </p:txBody>
          </p:sp>
          <p:sp>
            <p:nvSpPr>
              <p:cNvPr id="31" name="Text Box 26"/>
              <p:cNvSpPr txBox="1">
                <a:spLocks noChangeArrowheads="1"/>
              </p:cNvSpPr>
              <p:nvPr/>
            </p:nvSpPr>
            <p:spPr bwMode="auto">
              <a:xfrm>
                <a:off x="6785095" y="5265738"/>
                <a:ext cx="2016125" cy="706438"/>
              </a:xfrm>
              <a:prstGeom prst="rect">
                <a:avLst/>
              </a:prstGeom>
              <a:noFill/>
              <a:ln w="9525">
                <a:noFill/>
                <a:miter lim="800000"/>
              </a:ln>
            </p:spPr>
            <p:txBody>
              <a:bodyPr/>
              <a:lstStyle/>
              <a:p>
                <a:pPr algn="just" eaLnBrk="1" hangingPunct="1"/>
                <a:r>
                  <a:rPr kumimoji="1" lang="en-US" altLang="zh-CN" sz="2000" dirty="0">
                    <a:latin typeface="Times New Roman" panose="02020603050405020304" pitchFamily="18" charset="0"/>
                  </a:rPr>
                  <a:t>224.0.0.0</a:t>
                </a:r>
                <a:r>
                  <a:rPr kumimoji="1" lang="zh-CN" altLang="en-US" sz="2000" dirty="0">
                    <a:latin typeface="Times New Roman" panose="02020603050405020304" pitchFamily="18" charset="0"/>
                  </a:rPr>
                  <a:t>～</a:t>
                </a:r>
                <a:endParaRPr kumimoji="1" lang="zh-CN" altLang="en-US" sz="2000" dirty="0">
                  <a:latin typeface="Times New Roman" panose="02020603050405020304" pitchFamily="18" charset="0"/>
                </a:endParaRPr>
              </a:p>
              <a:p>
                <a:pPr algn="just" eaLnBrk="1" hangingPunct="1"/>
                <a:r>
                  <a:rPr kumimoji="1" lang="en-US" altLang="zh-CN" sz="2000" dirty="0">
                    <a:latin typeface="Times New Roman" panose="02020603050405020304" pitchFamily="18" charset="0"/>
                  </a:rPr>
                  <a:t>239.255.255.255</a:t>
                </a:r>
                <a:endParaRPr kumimoji="1" lang="en-US" altLang="zh-CN" sz="4400" dirty="0">
                  <a:latin typeface="Times New Roman" panose="02020603050405020304" pitchFamily="18" charset="0"/>
                </a:endParaRPr>
              </a:p>
            </p:txBody>
          </p:sp>
          <p:sp>
            <p:nvSpPr>
              <p:cNvPr id="32" name="Text Box 27"/>
              <p:cNvSpPr txBox="1">
                <a:spLocks noChangeArrowheads="1"/>
              </p:cNvSpPr>
              <p:nvPr/>
            </p:nvSpPr>
            <p:spPr bwMode="auto">
              <a:xfrm>
                <a:off x="736720" y="5407027"/>
                <a:ext cx="671513"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D</a:t>
                </a:r>
                <a:r>
                  <a:rPr kumimoji="1" lang="zh-CN" altLang="en-US" sz="2000">
                    <a:latin typeface="Times New Roman" panose="02020603050405020304" pitchFamily="18" charset="0"/>
                  </a:rPr>
                  <a:t>类</a:t>
                </a:r>
                <a:endParaRPr kumimoji="1" lang="zh-CN" altLang="en-US" sz="4400">
                  <a:latin typeface="Times New Roman" panose="02020603050405020304" pitchFamily="18" charset="0"/>
                </a:endParaRPr>
              </a:p>
            </p:txBody>
          </p:sp>
          <p:sp>
            <p:nvSpPr>
              <p:cNvPr id="33" name="Rectangle 28"/>
              <p:cNvSpPr>
                <a:spLocks noChangeArrowheads="1"/>
              </p:cNvSpPr>
              <p:nvPr/>
            </p:nvSpPr>
            <p:spPr bwMode="auto">
              <a:xfrm>
                <a:off x="1407441" y="6031850"/>
                <a:ext cx="5376863" cy="423863"/>
              </a:xfrm>
              <a:prstGeom prst="rect">
                <a:avLst/>
              </a:prstGeom>
              <a:noFill/>
              <a:ln w="9525">
                <a:solidFill>
                  <a:srgbClr val="000000"/>
                </a:solidFill>
                <a:miter lim="800000"/>
              </a:ln>
            </p:spPr>
            <p:txBody>
              <a:bodyPr/>
              <a:lstStyle/>
              <a:p>
                <a:endParaRPr lang="zh-CN" altLang="en-US"/>
              </a:p>
            </p:txBody>
          </p:sp>
          <p:sp>
            <p:nvSpPr>
              <p:cNvPr id="34" name="Text Box 29"/>
              <p:cNvSpPr txBox="1">
                <a:spLocks noChangeArrowheads="1"/>
              </p:cNvSpPr>
              <p:nvPr/>
            </p:nvSpPr>
            <p:spPr bwMode="auto">
              <a:xfrm>
                <a:off x="6784303" y="5888975"/>
                <a:ext cx="2016125" cy="708025"/>
              </a:xfrm>
              <a:prstGeom prst="rect">
                <a:avLst/>
              </a:prstGeom>
              <a:noFill/>
              <a:ln w="9525">
                <a:noFill/>
                <a:miter lim="800000"/>
              </a:ln>
            </p:spPr>
            <p:txBody>
              <a:bodyPr/>
              <a:lstStyle/>
              <a:p>
                <a:pPr algn="just" eaLnBrk="1" hangingPunct="1"/>
                <a:r>
                  <a:rPr kumimoji="1" lang="en-US" altLang="zh-CN" sz="2000" dirty="0">
                    <a:latin typeface="Times New Roman" panose="02020603050405020304" pitchFamily="18" charset="0"/>
                  </a:rPr>
                  <a:t>240.0.0.0</a:t>
                </a:r>
                <a:r>
                  <a:rPr kumimoji="1" lang="zh-CN" altLang="en-US" sz="2000" dirty="0">
                    <a:latin typeface="Times New Roman" panose="02020603050405020304" pitchFamily="18" charset="0"/>
                  </a:rPr>
                  <a:t>～</a:t>
                </a:r>
                <a:endParaRPr kumimoji="1" lang="zh-CN" altLang="en-US" sz="2000" dirty="0">
                  <a:latin typeface="Times New Roman" panose="02020603050405020304" pitchFamily="18" charset="0"/>
                </a:endParaRPr>
              </a:p>
              <a:p>
                <a:pPr algn="just" eaLnBrk="1" hangingPunct="1"/>
                <a:r>
                  <a:rPr kumimoji="1" lang="en-US" altLang="zh-CN" sz="2000" dirty="0">
                    <a:latin typeface="Times New Roman" panose="02020603050405020304" pitchFamily="18" charset="0"/>
                  </a:rPr>
                  <a:t>255.255.255.255</a:t>
                </a:r>
                <a:endParaRPr kumimoji="1" lang="en-US" altLang="zh-CN" sz="4400" dirty="0">
                  <a:latin typeface="Times New Roman" panose="02020603050405020304" pitchFamily="18" charset="0"/>
                </a:endParaRPr>
              </a:p>
            </p:txBody>
          </p:sp>
          <p:sp>
            <p:nvSpPr>
              <p:cNvPr id="35" name="Text Box 30"/>
              <p:cNvSpPr txBox="1">
                <a:spLocks noChangeArrowheads="1"/>
              </p:cNvSpPr>
              <p:nvPr/>
            </p:nvSpPr>
            <p:spPr bwMode="auto">
              <a:xfrm>
                <a:off x="735928" y="6031850"/>
                <a:ext cx="671513"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E</a:t>
                </a:r>
                <a:r>
                  <a:rPr kumimoji="1" lang="zh-CN" altLang="en-US" sz="2000">
                    <a:latin typeface="Times New Roman" panose="02020603050405020304" pitchFamily="18" charset="0"/>
                  </a:rPr>
                  <a:t>类</a:t>
                </a:r>
                <a:endParaRPr kumimoji="1" lang="zh-CN" altLang="en-US" sz="4400">
                  <a:latin typeface="Times New Roman" panose="02020603050405020304" pitchFamily="18" charset="0"/>
                </a:endParaRPr>
              </a:p>
            </p:txBody>
          </p:sp>
          <p:sp>
            <p:nvSpPr>
              <p:cNvPr id="36" name="Text Box 31"/>
              <p:cNvSpPr txBox="1">
                <a:spLocks noChangeArrowheads="1"/>
              </p:cNvSpPr>
              <p:nvPr/>
            </p:nvSpPr>
            <p:spPr bwMode="auto">
              <a:xfrm>
                <a:off x="1353463" y="3487187"/>
                <a:ext cx="671513" cy="425450"/>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0</a:t>
                </a:r>
                <a:endParaRPr kumimoji="1" lang="en-US" altLang="zh-CN" sz="4400">
                  <a:latin typeface="Times New Roman" panose="02020603050405020304" pitchFamily="18" charset="0"/>
                </a:endParaRPr>
              </a:p>
            </p:txBody>
          </p:sp>
          <p:sp>
            <p:nvSpPr>
              <p:cNvPr id="37" name="Line 32"/>
              <p:cNvSpPr>
                <a:spLocks noChangeShapeType="1"/>
              </p:cNvSpPr>
              <p:nvPr/>
            </p:nvSpPr>
            <p:spPr bwMode="auto">
              <a:xfrm>
                <a:off x="1690012" y="3487187"/>
                <a:ext cx="0" cy="425450"/>
              </a:xfrm>
              <a:prstGeom prst="line">
                <a:avLst/>
              </a:prstGeom>
              <a:noFill/>
              <a:ln w="9525">
                <a:solidFill>
                  <a:srgbClr val="000000"/>
                </a:solidFill>
                <a:round/>
              </a:ln>
            </p:spPr>
            <p:txBody>
              <a:bodyPr/>
              <a:lstStyle/>
              <a:p>
                <a:endParaRPr lang="zh-CN" altLang="en-US"/>
              </a:p>
            </p:txBody>
          </p:sp>
          <p:sp>
            <p:nvSpPr>
              <p:cNvPr id="38" name="Text Box 33"/>
              <p:cNvSpPr txBox="1">
                <a:spLocks noChangeArrowheads="1"/>
              </p:cNvSpPr>
              <p:nvPr/>
            </p:nvSpPr>
            <p:spPr bwMode="auto">
              <a:xfrm>
                <a:off x="1366959" y="4131771"/>
                <a:ext cx="1008063" cy="423863"/>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1 0</a:t>
                </a:r>
                <a:endParaRPr kumimoji="1" lang="en-US" altLang="zh-CN" sz="4400">
                  <a:latin typeface="Times New Roman" panose="02020603050405020304" pitchFamily="18" charset="0"/>
                </a:endParaRPr>
              </a:p>
            </p:txBody>
          </p:sp>
          <p:sp>
            <p:nvSpPr>
              <p:cNvPr id="39" name="Text Box 34"/>
              <p:cNvSpPr txBox="1">
                <a:spLocks noChangeArrowheads="1"/>
              </p:cNvSpPr>
              <p:nvPr/>
            </p:nvSpPr>
            <p:spPr bwMode="auto">
              <a:xfrm>
                <a:off x="1351877" y="4762990"/>
                <a:ext cx="1847850" cy="425450"/>
              </a:xfrm>
              <a:prstGeom prst="rect">
                <a:avLst/>
              </a:prstGeom>
              <a:noFill/>
              <a:ln w="9525">
                <a:noFill/>
                <a:miter lim="800000"/>
              </a:ln>
            </p:spPr>
            <p:txBody>
              <a:bodyPr/>
              <a:lstStyle/>
              <a:p>
                <a:pPr algn="just" eaLnBrk="1" hangingPunct="1"/>
                <a:r>
                  <a:rPr kumimoji="1" lang="en-US" altLang="zh-CN" sz="2000">
                    <a:latin typeface="Times New Roman" panose="02020603050405020304" pitchFamily="18" charset="0"/>
                  </a:rPr>
                  <a:t>1 1 0</a:t>
                </a:r>
                <a:endParaRPr kumimoji="1" lang="en-US" altLang="zh-CN" sz="4400">
                  <a:latin typeface="Times New Roman" panose="02020603050405020304" pitchFamily="18" charset="0"/>
                </a:endParaRPr>
              </a:p>
            </p:txBody>
          </p:sp>
          <p:sp>
            <p:nvSpPr>
              <p:cNvPr id="40" name="Text Box 35"/>
              <p:cNvSpPr txBox="1">
                <a:spLocks noChangeArrowheads="1"/>
              </p:cNvSpPr>
              <p:nvPr/>
            </p:nvSpPr>
            <p:spPr bwMode="auto">
              <a:xfrm>
                <a:off x="1351878" y="6031850"/>
                <a:ext cx="1344613" cy="423863"/>
              </a:xfrm>
              <a:prstGeom prst="rect">
                <a:avLst/>
              </a:prstGeom>
              <a:noFill/>
              <a:ln w="9525">
                <a:noFill/>
                <a:miter lim="800000"/>
              </a:ln>
            </p:spPr>
            <p:txBody>
              <a:bodyPr/>
              <a:lstStyle/>
              <a:p>
                <a:pPr algn="just" eaLnBrk="1" hangingPunct="1"/>
                <a:r>
                  <a:rPr kumimoji="1" lang="en-US" altLang="zh-CN" sz="2000" dirty="0">
                    <a:latin typeface="Times New Roman" panose="02020603050405020304" pitchFamily="18" charset="0"/>
                  </a:rPr>
                  <a:t>1 1  1 1 </a:t>
                </a:r>
                <a:endParaRPr kumimoji="1" lang="en-US" altLang="zh-CN" sz="4400" dirty="0">
                  <a:latin typeface="Times New Roman" panose="02020603050405020304" pitchFamily="18" charset="0"/>
                </a:endParaRPr>
              </a:p>
            </p:txBody>
          </p:sp>
          <p:sp>
            <p:nvSpPr>
              <p:cNvPr id="41" name="Line 36"/>
              <p:cNvSpPr>
                <a:spLocks noChangeShapeType="1"/>
              </p:cNvSpPr>
              <p:nvPr/>
            </p:nvSpPr>
            <p:spPr bwMode="auto">
              <a:xfrm>
                <a:off x="1646358" y="4131771"/>
                <a:ext cx="0" cy="423863"/>
              </a:xfrm>
              <a:prstGeom prst="line">
                <a:avLst/>
              </a:prstGeom>
              <a:noFill/>
              <a:ln w="9525">
                <a:solidFill>
                  <a:srgbClr val="000000"/>
                </a:solidFill>
                <a:round/>
              </a:ln>
            </p:spPr>
            <p:txBody>
              <a:bodyPr/>
              <a:lstStyle/>
              <a:p>
                <a:endParaRPr lang="zh-CN" altLang="en-US"/>
              </a:p>
            </p:txBody>
          </p:sp>
          <p:sp>
            <p:nvSpPr>
              <p:cNvPr id="42" name="Line 37"/>
              <p:cNvSpPr>
                <a:spLocks noChangeShapeType="1"/>
              </p:cNvSpPr>
              <p:nvPr/>
            </p:nvSpPr>
            <p:spPr bwMode="auto">
              <a:xfrm>
                <a:off x="1884483" y="4131771"/>
                <a:ext cx="0" cy="423863"/>
              </a:xfrm>
              <a:prstGeom prst="line">
                <a:avLst/>
              </a:prstGeom>
              <a:noFill/>
              <a:ln w="9525">
                <a:solidFill>
                  <a:srgbClr val="000000"/>
                </a:solidFill>
                <a:round/>
              </a:ln>
            </p:spPr>
            <p:txBody>
              <a:bodyPr/>
              <a:lstStyle/>
              <a:p>
                <a:endParaRPr lang="zh-CN" altLang="en-US"/>
              </a:p>
            </p:txBody>
          </p:sp>
          <p:sp>
            <p:nvSpPr>
              <p:cNvPr id="43" name="Line 38"/>
              <p:cNvSpPr>
                <a:spLocks noChangeShapeType="1"/>
              </p:cNvSpPr>
              <p:nvPr/>
            </p:nvSpPr>
            <p:spPr bwMode="auto">
              <a:xfrm>
                <a:off x="1618577" y="4762990"/>
                <a:ext cx="0" cy="425450"/>
              </a:xfrm>
              <a:prstGeom prst="line">
                <a:avLst/>
              </a:prstGeom>
              <a:noFill/>
              <a:ln w="9525">
                <a:solidFill>
                  <a:srgbClr val="000000"/>
                </a:solidFill>
                <a:round/>
              </a:ln>
            </p:spPr>
            <p:txBody>
              <a:bodyPr/>
              <a:lstStyle/>
              <a:p>
                <a:endParaRPr lang="zh-CN" altLang="en-US"/>
              </a:p>
            </p:txBody>
          </p:sp>
          <p:sp>
            <p:nvSpPr>
              <p:cNvPr id="44" name="Line 39"/>
              <p:cNvSpPr>
                <a:spLocks noChangeShapeType="1"/>
              </p:cNvSpPr>
              <p:nvPr/>
            </p:nvSpPr>
            <p:spPr bwMode="auto">
              <a:xfrm>
                <a:off x="1813840" y="4762990"/>
                <a:ext cx="0" cy="425450"/>
              </a:xfrm>
              <a:prstGeom prst="line">
                <a:avLst/>
              </a:prstGeom>
              <a:noFill/>
              <a:ln w="9525">
                <a:solidFill>
                  <a:srgbClr val="000000"/>
                </a:solidFill>
                <a:round/>
              </a:ln>
            </p:spPr>
            <p:txBody>
              <a:bodyPr/>
              <a:lstStyle/>
              <a:p>
                <a:endParaRPr lang="zh-CN" altLang="en-US"/>
              </a:p>
            </p:txBody>
          </p:sp>
          <p:sp>
            <p:nvSpPr>
              <p:cNvPr id="45" name="Line 40"/>
              <p:cNvSpPr>
                <a:spLocks noChangeShapeType="1"/>
              </p:cNvSpPr>
              <p:nvPr/>
            </p:nvSpPr>
            <p:spPr bwMode="auto">
              <a:xfrm>
                <a:off x="2037677" y="4762990"/>
                <a:ext cx="0" cy="425450"/>
              </a:xfrm>
              <a:prstGeom prst="line">
                <a:avLst/>
              </a:prstGeom>
              <a:noFill/>
              <a:ln w="9525">
                <a:solidFill>
                  <a:srgbClr val="000000"/>
                </a:solidFill>
                <a:round/>
              </a:ln>
            </p:spPr>
            <p:txBody>
              <a:bodyPr/>
              <a:lstStyle/>
              <a:p>
                <a:endParaRPr lang="zh-CN" altLang="en-US"/>
              </a:p>
            </p:txBody>
          </p:sp>
          <p:sp>
            <p:nvSpPr>
              <p:cNvPr id="46" name="Line 41"/>
              <p:cNvSpPr>
                <a:spLocks noChangeShapeType="1"/>
              </p:cNvSpPr>
              <p:nvPr/>
            </p:nvSpPr>
            <p:spPr bwMode="auto">
              <a:xfrm>
                <a:off x="1619369" y="5407027"/>
                <a:ext cx="0" cy="423863"/>
              </a:xfrm>
              <a:prstGeom prst="line">
                <a:avLst/>
              </a:prstGeom>
              <a:noFill/>
              <a:ln w="9525">
                <a:solidFill>
                  <a:srgbClr val="000000"/>
                </a:solidFill>
                <a:round/>
              </a:ln>
            </p:spPr>
            <p:txBody>
              <a:bodyPr/>
              <a:lstStyle/>
              <a:p>
                <a:endParaRPr lang="zh-CN" altLang="en-US"/>
              </a:p>
            </p:txBody>
          </p:sp>
          <p:sp>
            <p:nvSpPr>
              <p:cNvPr id="47" name="Line 42"/>
              <p:cNvSpPr>
                <a:spLocks noChangeShapeType="1"/>
              </p:cNvSpPr>
              <p:nvPr/>
            </p:nvSpPr>
            <p:spPr bwMode="auto">
              <a:xfrm>
                <a:off x="1828919" y="5407027"/>
                <a:ext cx="0" cy="423863"/>
              </a:xfrm>
              <a:prstGeom prst="line">
                <a:avLst/>
              </a:prstGeom>
              <a:noFill/>
              <a:ln w="9525">
                <a:solidFill>
                  <a:srgbClr val="000000"/>
                </a:solidFill>
                <a:round/>
              </a:ln>
            </p:spPr>
            <p:txBody>
              <a:bodyPr/>
              <a:lstStyle/>
              <a:p>
                <a:endParaRPr lang="zh-CN" altLang="en-US"/>
              </a:p>
            </p:txBody>
          </p:sp>
          <p:sp>
            <p:nvSpPr>
              <p:cNvPr id="48" name="Line 43"/>
              <p:cNvSpPr>
                <a:spLocks noChangeShapeType="1"/>
              </p:cNvSpPr>
              <p:nvPr/>
            </p:nvSpPr>
            <p:spPr bwMode="auto">
              <a:xfrm>
                <a:off x="2011482" y="5407027"/>
                <a:ext cx="0" cy="423863"/>
              </a:xfrm>
              <a:prstGeom prst="line">
                <a:avLst/>
              </a:prstGeom>
              <a:noFill/>
              <a:ln w="9525">
                <a:solidFill>
                  <a:srgbClr val="000000"/>
                </a:solidFill>
                <a:round/>
              </a:ln>
            </p:spPr>
            <p:txBody>
              <a:bodyPr/>
              <a:lstStyle/>
              <a:p>
                <a:endParaRPr lang="zh-CN" altLang="en-US"/>
              </a:p>
            </p:txBody>
          </p:sp>
          <p:sp>
            <p:nvSpPr>
              <p:cNvPr id="49" name="Line 44"/>
              <p:cNvSpPr>
                <a:spLocks noChangeShapeType="1"/>
              </p:cNvSpPr>
              <p:nvPr/>
            </p:nvSpPr>
            <p:spPr bwMode="auto">
              <a:xfrm>
                <a:off x="2221032" y="5407027"/>
                <a:ext cx="0" cy="423863"/>
              </a:xfrm>
              <a:prstGeom prst="line">
                <a:avLst/>
              </a:prstGeom>
              <a:noFill/>
              <a:ln w="9525">
                <a:solidFill>
                  <a:srgbClr val="000000"/>
                </a:solidFill>
                <a:round/>
              </a:ln>
            </p:spPr>
            <p:txBody>
              <a:bodyPr/>
              <a:lstStyle/>
              <a:p>
                <a:endParaRPr lang="zh-CN" altLang="en-US"/>
              </a:p>
            </p:txBody>
          </p:sp>
          <p:sp>
            <p:nvSpPr>
              <p:cNvPr id="50" name="Line 45"/>
              <p:cNvSpPr>
                <a:spLocks noChangeShapeType="1"/>
              </p:cNvSpPr>
              <p:nvPr/>
            </p:nvSpPr>
            <p:spPr bwMode="auto">
              <a:xfrm>
                <a:off x="1618577" y="6031850"/>
                <a:ext cx="0" cy="423863"/>
              </a:xfrm>
              <a:prstGeom prst="line">
                <a:avLst/>
              </a:prstGeom>
              <a:noFill/>
              <a:ln w="9525">
                <a:solidFill>
                  <a:srgbClr val="000000"/>
                </a:solidFill>
                <a:round/>
              </a:ln>
            </p:spPr>
            <p:txBody>
              <a:bodyPr/>
              <a:lstStyle/>
              <a:p>
                <a:endParaRPr lang="zh-CN" altLang="en-US"/>
              </a:p>
            </p:txBody>
          </p:sp>
          <p:sp>
            <p:nvSpPr>
              <p:cNvPr id="51" name="Line 46"/>
              <p:cNvSpPr>
                <a:spLocks noChangeShapeType="1"/>
              </p:cNvSpPr>
              <p:nvPr/>
            </p:nvSpPr>
            <p:spPr bwMode="auto">
              <a:xfrm>
                <a:off x="1828127" y="6031850"/>
                <a:ext cx="0" cy="423863"/>
              </a:xfrm>
              <a:prstGeom prst="line">
                <a:avLst/>
              </a:prstGeom>
              <a:noFill/>
              <a:ln w="9525">
                <a:solidFill>
                  <a:srgbClr val="000000"/>
                </a:solidFill>
                <a:round/>
              </a:ln>
            </p:spPr>
            <p:txBody>
              <a:bodyPr/>
              <a:lstStyle/>
              <a:p>
                <a:endParaRPr lang="zh-CN" altLang="en-US"/>
              </a:p>
            </p:txBody>
          </p:sp>
          <p:sp>
            <p:nvSpPr>
              <p:cNvPr id="52" name="Line 47"/>
              <p:cNvSpPr>
                <a:spLocks noChangeShapeType="1"/>
              </p:cNvSpPr>
              <p:nvPr/>
            </p:nvSpPr>
            <p:spPr bwMode="auto">
              <a:xfrm>
                <a:off x="2037677" y="6031850"/>
                <a:ext cx="0" cy="423863"/>
              </a:xfrm>
              <a:prstGeom prst="line">
                <a:avLst/>
              </a:prstGeom>
              <a:noFill/>
              <a:ln w="9525">
                <a:solidFill>
                  <a:srgbClr val="000000"/>
                </a:solidFill>
                <a:round/>
              </a:ln>
            </p:spPr>
            <p:txBody>
              <a:bodyPr/>
              <a:lstStyle/>
              <a:p>
                <a:endParaRPr lang="zh-CN" altLang="en-US"/>
              </a:p>
            </p:txBody>
          </p:sp>
          <p:sp>
            <p:nvSpPr>
              <p:cNvPr id="53" name="Line 48"/>
              <p:cNvSpPr>
                <a:spLocks noChangeShapeType="1"/>
              </p:cNvSpPr>
              <p:nvPr/>
            </p:nvSpPr>
            <p:spPr bwMode="auto">
              <a:xfrm>
                <a:off x="2205952" y="6031850"/>
                <a:ext cx="0" cy="423863"/>
              </a:xfrm>
              <a:prstGeom prst="line">
                <a:avLst/>
              </a:prstGeom>
              <a:noFill/>
              <a:ln w="9525">
                <a:solidFill>
                  <a:srgbClr val="000000"/>
                </a:solidFill>
                <a:round/>
              </a:ln>
            </p:spPr>
            <p:txBody>
              <a:bodyPr/>
              <a:lstStyle/>
              <a:p>
                <a:endParaRPr lang="zh-CN" altLang="en-US"/>
              </a:p>
            </p:txBody>
          </p:sp>
          <p:sp>
            <p:nvSpPr>
              <p:cNvPr id="55" name="Text Box 50"/>
              <p:cNvSpPr txBox="1">
                <a:spLocks noChangeArrowheads="1"/>
              </p:cNvSpPr>
              <p:nvPr/>
            </p:nvSpPr>
            <p:spPr bwMode="auto">
              <a:xfrm>
                <a:off x="1745575" y="3487187"/>
                <a:ext cx="1455738" cy="490538"/>
              </a:xfrm>
              <a:prstGeom prst="rect">
                <a:avLst/>
              </a:prstGeom>
              <a:noFill/>
              <a:ln w="9525">
                <a:noFill/>
                <a:miter lim="800000"/>
              </a:ln>
            </p:spPr>
            <p:txBody>
              <a:bodyPr/>
              <a:lstStyle/>
              <a:p>
                <a:pPr algn="just" eaLnBrk="1" hangingPunct="1"/>
                <a:r>
                  <a:rPr kumimoji="1" lang="zh-CN" altLang="en-US" sz="2000" dirty="0">
                    <a:latin typeface="Times New Roman" panose="02020603050405020304" pitchFamily="18" charset="0"/>
                  </a:rPr>
                  <a:t>网络号</a:t>
                </a:r>
                <a:endParaRPr kumimoji="1" lang="zh-CN" altLang="en-US" sz="4400" dirty="0">
                  <a:latin typeface="Times New Roman" panose="02020603050405020304" pitchFamily="18" charset="0"/>
                </a:endParaRPr>
              </a:p>
            </p:txBody>
          </p:sp>
          <p:sp>
            <p:nvSpPr>
              <p:cNvPr id="56" name="Text Box 51"/>
              <p:cNvSpPr txBox="1">
                <a:spLocks noChangeArrowheads="1"/>
              </p:cNvSpPr>
              <p:nvPr/>
            </p:nvSpPr>
            <p:spPr bwMode="auto">
              <a:xfrm>
                <a:off x="4266525" y="3487187"/>
                <a:ext cx="1455738" cy="490538"/>
              </a:xfrm>
              <a:prstGeom prst="rect">
                <a:avLst/>
              </a:prstGeom>
              <a:noFill/>
              <a:ln w="9525">
                <a:noFill/>
                <a:miter lim="800000"/>
              </a:ln>
            </p:spPr>
            <p:txBody>
              <a:bodyPr/>
              <a:lstStyle/>
              <a:p>
                <a:pPr algn="just" eaLnBrk="1" hangingPunct="1"/>
                <a:r>
                  <a:rPr kumimoji="1" lang="zh-CN" altLang="en-US" sz="2000">
                    <a:latin typeface="Times New Roman" panose="02020603050405020304" pitchFamily="18" charset="0"/>
                  </a:rPr>
                  <a:t>主机号</a:t>
                </a:r>
                <a:endParaRPr kumimoji="1" lang="zh-CN" altLang="en-US" sz="4400">
                  <a:latin typeface="Times New Roman" panose="02020603050405020304" pitchFamily="18" charset="0"/>
                </a:endParaRPr>
              </a:p>
            </p:txBody>
          </p:sp>
          <p:sp>
            <p:nvSpPr>
              <p:cNvPr id="57" name="Text Box 52"/>
              <p:cNvSpPr txBox="1">
                <a:spLocks noChangeArrowheads="1"/>
              </p:cNvSpPr>
              <p:nvPr/>
            </p:nvSpPr>
            <p:spPr bwMode="auto">
              <a:xfrm>
                <a:off x="2920327" y="4762990"/>
                <a:ext cx="1455738" cy="490538"/>
              </a:xfrm>
              <a:prstGeom prst="rect">
                <a:avLst/>
              </a:prstGeom>
              <a:noFill/>
              <a:ln w="9525">
                <a:noFill/>
                <a:miter lim="800000"/>
              </a:ln>
            </p:spPr>
            <p:txBody>
              <a:bodyPr/>
              <a:lstStyle/>
              <a:p>
                <a:pPr algn="just" eaLnBrk="1" hangingPunct="1"/>
                <a:r>
                  <a:rPr kumimoji="1" lang="zh-CN" altLang="en-US" sz="2000">
                    <a:latin typeface="Times New Roman" panose="02020603050405020304" pitchFamily="18" charset="0"/>
                  </a:rPr>
                  <a:t>网络号</a:t>
                </a:r>
                <a:endParaRPr kumimoji="1" lang="zh-CN" altLang="en-US" sz="4400">
                  <a:latin typeface="Times New Roman" panose="02020603050405020304" pitchFamily="18" charset="0"/>
                </a:endParaRPr>
              </a:p>
            </p:txBody>
          </p:sp>
          <p:sp>
            <p:nvSpPr>
              <p:cNvPr id="58" name="Text Box 53"/>
              <p:cNvSpPr txBox="1">
                <a:spLocks noChangeArrowheads="1"/>
              </p:cNvSpPr>
              <p:nvPr/>
            </p:nvSpPr>
            <p:spPr bwMode="auto">
              <a:xfrm>
                <a:off x="5049959" y="4146982"/>
                <a:ext cx="1455738" cy="488950"/>
              </a:xfrm>
              <a:prstGeom prst="rect">
                <a:avLst/>
              </a:prstGeom>
              <a:noFill/>
              <a:ln w="9525">
                <a:noFill/>
                <a:miter lim="800000"/>
              </a:ln>
            </p:spPr>
            <p:txBody>
              <a:bodyPr/>
              <a:lstStyle/>
              <a:p>
                <a:pPr algn="just" eaLnBrk="1" hangingPunct="1"/>
                <a:r>
                  <a:rPr kumimoji="1" lang="zh-CN" altLang="en-US" sz="2000" dirty="0">
                    <a:latin typeface="Times New Roman" panose="02020603050405020304" pitchFamily="18" charset="0"/>
                  </a:rPr>
                  <a:t>主机号</a:t>
                </a:r>
                <a:endParaRPr kumimoji="1" lang="zh-CN" altLang="en-US" sz="4400" dirty="0">
                  <a:latin typeface="Times New Roman" panose="02020603050405020304" pitchFamily="18" charset="0"/>
                </a:endParaRPr>
              </a:p>
            </p:txBody>
          </p:sp>
          <p:sp>
            <p:nvSpPr>
              <p:cNvPr id="59" name="Text Box 54"/>
              <p:cNvSpPr txBox="1">
                <a:spLocks noChangeArrowheads="1"/>
              </p:cNvSpPr>
              <p:nvPr/>
            </p:nvSpPr>
            <p:spPr bwMode="auto">
              <a:xfrm>
                <a:off x="2249608" y="4131770"/>
                <a:ext cx="1455738" cy="488950"/>
              </a:xfrm>
              <a:prstGeom prst="rect">
                <a:avLst/>
              </a:prstGeom>
              <a:noFill/>
              <a:ln w="9525">
                <a:noFill/>
                <a:miter lim="800000"/>
              </a:ln>
            </p:spPr>
            <p:txBody>
              <a:bodyPr/>
              <a:lstStyle/>
              <a:p>
                <a:pPr algn="just" eaLnBrk="1" hangingPunct="1"/>
                <a:r>
                  <a:rPr kumimoji="1" lang="zh-CN" altLang="en-US" sz="2000">
                    <a:latin typeface="Times New Roman" panose="02020603050405020304" pitchFamily="18" charset="0"/>
                  </a:rPr>
                  <a:t>网络号</a:t>
                </a:r>
                <a:endParaRPr kumimoji="1" lang="zh-CN" altLang="en-US" sz="4400">
                  <a:latin typeface="Times New Roman" panose="02020603050405020304" pitchFamily="18" charset="0"/>
                </a:endParaRPr>
              </a:p>
            </p:txBody>
          </p:sp>
          <p:sp>
            <p:nvSpPr>
              <p:cNvPr id="60" name="Text Box 55"/>
              <p:cNvSpPr txBox="1">
                <a:spLocks noChangeArrowheads="1"/>
              </p:cNvSpPr>
              <p:nvPr/>
            </p:nvSpPr>
            <p:spPr bwMode="auto">
              <a:xfrm>
                <a:off x="5538392" y="4762990"/>
                <a:ext cx="1190348" cy="488950"/>
              </a:xfrm>
              <a:prstGeom prst="rect">
                <a:avLst/>
              </a:prstGeom>
              <a:noFill/>
              <a:ln w="9525">
                <a:noFill/>
                <a:miter lim="800000"/>
              </a:ln>
            </p:spPr>
            <p:txBody>
              <a:bodyPr/>
              <a:lstStyle/>
              <a:p>
                <a:pPr algn="just" eaLnBrk="1" hangingPunct="1"/>
                <a:r>
                  <a:rPr kumimoji="1" lang="zh-CN" altLang="en-US" sz="2000" dirty="0">
                    <a:latin typeface="Times New Roman" panose="02020603050405020304" pitchFamily="18" charset="0"/>
                  </a:rPr>
                  <a:t>主机号</a:t>
                </a:r>
                <a:endParaRPr kumimoji="1" lang="zh-CN" altLang="en-US" sz="4400" dirty="0">
                  <a:latin typeface="Times New Roman" panose="02020603050405020304" pitchFamily="18" charset="0"/>
                </a:endParaRPr>
              </a:p>
            </p:txBody>
          </p:sp>
          <p:sp>
            <p:nvSpPr>
              <p:cNvPr id="61" name="Text Box 56"/>
              <p:cNvSpPr txBox="1">
                <a:spLocks noChangeArrowheads="1"/>
              </p:cNvSpPr>
              <p:nvPr/>
            </p:nvSpPr>
            <p:spPr bwMode="auto">
              <a:xfrm>
                <a:off x="3100508" y="6081517"/>
                <a:ext cx="2328863" cy="423863"/>
              </a:xfrm>
              <a:prstGeom prst="rect">
                <a:avLst/>
              </a:prstGeom>
              <a:noFill/>
              <a:ln w="9525">
                <a:noFill/>
                <a:miter lim="800000"/>
              </a:ln>
            </p:spPr>
            <p:txBody>
              <a:bodyPr/>
              <a:lstStyle/>
              <a:p>
                <a:pPr algn="just" eaLnBrk="1" hangingPunct="1"/>
                <a:r>
                  <a:rPr kumimoji="1" lang="zh-CN" altLang="en-US" sz="2000" dirty="0">
                    <a:latin typeface="Times New Roman" panose="02020603050405020304" pitchFamily="18" charset="0"/>
                  </a:rPr>
                  <a:t>保留供将来使用</a:t>
                </a:r>
                <a:endParaRPr kumimoji="1" lang="zh-CN" altLang="en-US" sz="4400" dirty="0">
                  <a:latin typeface="Times New Roman" panose="02020603050405020304" pitchFamily="18" charset="0"/>
                </a:endParaRPr>
              </a:p>
            </p:txBody>
          </p:sp>
          <p:sp>
            <p:nvSpPr>
              <p:cNvPr id="62" name="矩形 61"/>
              <p:cNvSpPr/>
              <p:nvPr/>
            </p:nvSpPr>
            <p:spPr>
              <a:xfrm>
                <a:off x="2963187" y="3487187"/>
                <a:ext cx="3821108" cy="423863"/>
              </a:xfrm>
              <a:prstGeom prst="rect">
                <a:avLst/>
              </a:prstGeom>
              <a:solidFill>
                <a:srgbClr val="FFDE2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098926" y="4129215"/>
                <a:ext cx="2685774" cy="423863"/>
              </a:xfrm>
              <a:prstGeom prst="rect">
                <a:avLst/>
              </a:prstGeom>
              <a:solidFill>
                <a:srgbClr val="FFDE2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289527" y="4762413"/>
                <a:ext cx="1496735" cy="423863"/>
              </a:xfrm>
              <a:prstGeom prst="rect">
                <a:avLst/>
              </a:prstGeom>
              <a:solidFill>
                <a:srgbClr val="FFDE2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411266" y="4762348"/>
                <a:ext cx="3873236" cy="423863"/>
              </a:xfrm>
              <a:prstGeom prst="rect">
                <a:avLst/>
              </a:prstGeom>
              <a:solidFill>
                <a:srgbClr val="0066CC">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1415078" y="4134282"/>
                <a:ext cx="2685774" cy="423863"/>
              </a:xfrm>
              <a:prstGeom prst="rect">
                <a:avLst/>
              </a:prstGeom>
              <a:solidFill>
                <a:srgbClr val="0066CC">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407437" y="3480763"/>
                <a:ext cx="1549542" cy="423863"/>
              </a:xfrm>
              <a:prstGeom prst="rect">
                <a:avLst/>
              </a:prstGeom>
              <a:solidFill>
                <a:srgbClr val="0066CC">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左大括号 67"/>
              <p:cNvSpPr/>
              <p:nvPr/>
            </p:nvSpPr>
            <p:spPr>
              <a:xfrm>
                <a:off x="421460" y="3695700"/>
                <a:ext cx="314468" cy="128270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9" name="Text Box 27"/>
              <p:cNvSpPr txBox="1">
                <a:spLocks noChangeArrowheads="1"/>
              </p:cNvSpPr>
              <p:nvPr/>
            </p:nvSpPr>
            <p:spPr bwMode="auto">
              <a:xfrm>
                <a:off x="23913" y="3978214"/>
                <a:ext cx="671513" cy="423863"/>
              </a:xfrm>
              <a:prstGeom prst="rect">
                <a:avLst/>
              </a:prstGeom>
              <a:noFill/>
              <a:ln w="9525">
                <a:noFill/>
                <a:miter lim="800000"/>
              </a:ln>
            </p:spPr>
            <p:txBody>
              <a:bodyPr/>
              <a:lstStyle/>
              <a:p>
                <a:pPr algn="just" eaLnBrk="1" hangingPunct="1"/>
                <a:r>
                  <a:rPr kumimoji="1" lang="zh-CN" altLang="en-US" sz="2000" b="1" dirty="0">
                    <a:latin typeface="Times New Roman" panose="02020603050405020304" pitchFamily="18" charset="0"/>
                  </a:rPr>
                  <a:t>单播</a:t>
                </a:r>
                <a:endParaRPr kumimoji="1" lang="zh-CN" altLang="en-US" sz="4400" b="1" dirty="0">
                  <a:latin typeface="Times New Roman" panose="02020603050405020304" pitchFamily="18" charset="0"/>
                </a:endParaRPr>
              </a:p>
            </p:txBody>
          </p:sp>
          <p:sp>
            <p:nvSpPr>
              <p:cNvPr id="70" name="Text Box 27"/>
              <p:cNvSpPr txBox="1">
                <a:spLocks noChangeArrowheads="1"/>
              </p:cNvSpPr>
              <p:nvPr/>
            </p:nvSpPr>
            <p:spPr bwMode="auto">
              <a:xfrm>
                <a:off x="36633" y="5234478"/>
                <a:ext cx="483993" cy="691416"/>
              </a:xfrm>
              <a:prstGeom prst="rect">
                <a:avLst/>
              </a:prstGeom>
              <a:noFill/>
              <a:ln w="9525">
                <a:noFill/>
                <a:miter lim="800000"/>
              </a:ln>
            </p:spPr>
            <p:txBody>
              <a:bodyPr/>
              <a:lstStyle/>
              <a:p>
                <a:pPr algn="just" eaLnBrk="1" hangingPunct="1"/>
                <a:r>
                  <a:rPr kumimoji="1" lang="zh-CN" altLang="en-US" sz="2000" b="1" dirty="0">
                    <a:latin typeface="Times New Roman" panose="02020603050405020304" pitchFamily="18" charset="0"/>
                  </a:rPr>
                  <a:t>组</a:t>
                </a:r>
                <a:endParaRPr kumimoji="1" lang="en-US" altLang="zh-CN" sz="2000" b="1" dirty="0">
                  <a:latin typeface="Times New Roman" panose="02020603050405020304" pitchFamily="18" charset="0"/>
                </a:endParaRPr>
              </a:p>
              <a:p>
                <a:pPr algn="just" eaLnBrk="1" hangingPunct="1"/>
                <a:r>
                  <a:rPr kumimoji="1" lang="zh-CN" altLang="en-US" sz="2000" b="1" dirty="0">
                    <a:latin typeface="Times New Roman" panose="02020603050405020304" pitchFamily="18" charset="0"/>
                  </a:rPr>
                  <a:t>播</a:t>
                </a:r>
                <a:endParaRPr kumimoji="1" lang="zh-CN" altLang="en-US" sz="4400" b="1" dirty="0">
                  <a:latin typeface="Times New Roman" panose="02020603050405020304" pitchFamily="18" charset="0"/>
                </a:endParaRPr>
              </a:p>
            </p:txBody>
          </p:sp>
        </p:grpSp>
      </p:grpSp>
      <p:graphicFrame>
        <p:nvGraphicFramePr>
          <p:cNvPr id="74" name="图表 73"/>
          <p:cNvGraphicFramePr/>
          <p:nvPr/>
        </p:nvGraphicFramePr>
        <p:xfrm>
          <a:off x="8650239" y="2129229"/>
          <a:ext cx="3992021" cy="2898110"/>
        </p:xfrm>
        <a:graphic>
          <a:graphicData uri="http://schemas.openxmlformats.org/drawingml/2006/chart">
            <c:chart xmlns:c="http://schemas.openxmlformats.org/drawingml/2006/chart" xmlns:r="http://schemas.openxmlformats.org/officeDocument/2006/relationships" r:id="rId1"/>
          </a:graphicData>
        </a:graphic>
      </p:graphicFrame>
      <p:grpSp>
        <p:nvGrpSpPr>
          <p:cNvPr id="78" name="组合 77"/>
          <p:cNvGrpSpPr/>
          <p:nvPr/>
        </p:nvGrpSpPr>
        <p:grpSpPr>
          <a:xfrm>
            <a:off x="9527745" y="2410264"/>
            <a:ext cx="2055130" cy="1863704"/>
            <a:chOff x="9527745" y="2410264"/>
            <a:chExt cx="2055130" cy="1863704"/>
          </a:xfrm>
        </p:grpSpPr>
        <p:sp>
          <p:nvSpPr>
            <p:cNvPr id="75" name="文本框 74"/>
            <p:cNvSpPr txBox="1"/>
            <p:nvPr/>
          </p:nvSpPr>
          <p:spPr>
            <a:xfrm>
              <a:off x="11039045" y="3310633"/>
              <a:ext cx="543830" cy="369332"/>
            </a:xfrm>
            <a:prstGeom prst="rect">
              <a:avLst/>
            </a:prstGeom>
            <a:noFill/>
          </p:spPr>
          <p:txBody>
            <a:bodyPr wrap="square" rtlCol="0">
              <a:spAutoFit/>
            </a:bodyPr>
            <a:lstStyle/>
            <a:p>
              <a:r>
                <a:rPr lang="en-US" altLang="zh-CN" dirty="0">
                  <a:solidFill>
                    <a:schemeClr val="bg1"/>
                  </a:solidFill>
                </a:rPr>
                <a:t>A</a:t>
              </a:r>
              <a:r>
                <a:rPr lang="zh-CN" altLang="en-US" dirty="0">
                  <a:solidFill>
                    <a:schemeClr val="bg1"/>
                  </a:solidFill>
                </a:rPr>
                <a:t>类</a:t>
              </a:r>
              <a:endParaRPr lang="zh-CN" altLang="en-US" dirty="0">
                <a:solidFill>
                  <a:schemeClr val="bg1"/>
                </a:solidFill>
              </a:endParaRPr>
            </a:p>
          </p:txBody>
        </p:sp>
        <p:sp>
          <p:nvSpPr>
            <p:cNvPr id="76" name="文本框 75"/>
            <p:cNvSpPr txBox="1"/>
            <p:nvPr/>
          </p:nvSpPr>
          <p:spPr>
            <a:xfrm>
              <a:off x="9833121" y="3904636"/>
              <a:ext cx="543830" cy="369332"/>
            </a:xfrm>
            <a:prstGeom prst="rect">
              <a:avLst/>
            </a:prstGeom>
            <a:noFill/>
          </p:spPr>
          <p:txBody>
            <a:bodyPr wrap="square" rtlCol="0">
              <a:spAutoFit/>
            </a:bodyPr>
            <a:lstStyle/>
            <a:p>
              <a:r>
                <a:rPr lang="en-US" altLang="zh-CN" dirty="0">
                  <a:solidFill>
                    <a:schemeClr val="bg1"/>
                  </a:solidFill>
                </a:rPr>
                <a:t>B</a:t>
              </a:r>
              <a:r>
                <a:rPr lang="zh-CN" altLang="en-US" dirty="0">
                  <a:solidFill>
                    <a:schemeClr val="bg1"/>
                  </a:solidFill>
                </a:rPr>
                <a:t>类</a:t>
              </a:r>
              <a:endParaRPr lang="zh-CN" altLang="en-US" dirty="0">
                <a:solidFill>
                  <a:schemeClr val="bg1"/>
                </a:solidFill>
              </a:endParaRPr>
            </a:p>
          </p:txBody>
        </p:sp>
        <p:sp>
          <p:nvSpPr>
            <p:cNvPr id="77" name="文本框 76"/>
            <p:cNvSpPr txBox="1"/>
            <p:nvPr/>
          </p:nvSpPr>
          <p:spPr>
            <a:xfrm>
              <a:off x="9527745" y="3088461"/>
              <a:ext cx="543830" cy="369332"/>
            </a:xfrm>
            <a:prstGeom prst="rect">
              <a:avLst/>
            </a:prstGeom>
            <a:noFill/>
          </p:spPr>
          <p:txBody>
            <a:bodyPr wrap="square" rtlCol="0">
              <a:spAutoFit/>
            </a:bodyPr>
            <a:lstStyle/>
            <a:p>
              <a:r>
                <a:rPr lang="en-US" altLang="zh-CN" dirty="0">
                  <a:solidFill>
                    <a:schemeClr val="bg1"/>
                  </a:solidFill>
                </a:rPr>
                <a:t>C</a:t>
              </a:r>
              <a:r>
                <a:rPr lang="zh-CN" altLang="en-US" dirty="0">
                  <a:solidFill>
                    <a:schemeClr val="bg1"/>
                  </a:solidFill>
                </a:rPr>
                <a:t>类</a:t>
              </a:r>
              <a:endParaRPr lang="zh-CN" altLang="en-US" dirty="0">
                <a:solidFill>
                  <a:schemeClr val="bg1"/>
                </a:solidFill>
              </a:endParaRPr>
            </a:p>
          </p:txBody>
        </p:sp>
        <p:sp>
          <p:nvSpPr>
            <p:cNvPr id="79" name="文本框 78"/>
            <p:cNvSpPr txBox="1"/>
            <p:nvPr/>
          </p:nvSpPr>
          <p:spPr>
            <a:xfrm rot="19453902">
              <a:off x="9959009" y="2566028"/>
              <a:ext cx="151026" cy="646331"/>
            </a:xfrm>
            <a:prstGeom prst="rect">
              <a:avLst/>
            </a:prstGeom>
            <a:noFill/>
          </p:spPr>
          <p:txBody>
            <a:bodyPr wrap="square" rtlCol="0">
              <a:spAutoFit/>
            </a:bodyPr>
            <a:lstStyle/>
            <a:p>
              <a:r>
                <a:rPr lang="en-US" altLang="zh-CN" dirty="0">
                  <a:solidFill>
                    <a:schemeClr val="bg1"/>
                  </a:solidFill>
                </a:rPr>
                <a:t>D</a:t>
              </a:r>
              <a:r>
                <a:rPr lang="zh-CN" altLang="en-US" dirty="0">
                  <a:solidFill>
                    <a:schemeClr val="bg1"/>
                  </a:solidFill>
                </a:rPr>
                <a:t>类</a:t>
              </a:r>
              <a:endParaRPr lang="zh-CN" altLang="en-US" dirty="0">
                <a:solidFill>
                  <a:schemeClr val="bg1"/>
                </a:solidFill>
              </a:endParaRPr>
            </a:p>
          </p:txBody>
        </p:sp>
        <p:sp>
          <p:nvSpPr>
            <p:cNvPr id="80" name="文本框 79"/>
            <p:cNvSpPr txBox="1"/>
            <p:nvPr/>
          </p:nvSpPr>
          <p:spPr>
            <a:xfrm rot="21026210">
              <a:off x="10305286" y="2410264"/>
              <a:ext cx="151026" cy="646331"/>
            </a:xfrm>
            <a:prstGeom prst="rect">
              <a:avLst/>
            </a:prstGeom>
            <a:noFill/>
          </p:spPr>
          <p:txBody>
            <a:bodyPr wrap="square" rtlCol="0">
              <a:spAutoFit/>
            </a:bodyPr>
            <a:lstStyle/>
            <a:p>
              <a:r>
                <a:rPr lang="en-US" altLang="zh-CN" dirty="0"/>
                <a:t>E</a:t>
              </a:r>
              <a:r>
                <a:rPr lang="zh-CN" altLang="en-US" dirty="0"/>
                <a:t>类</a:t>
              </a:r>
              <a:endParaRPr lang="zh-CN" altLang="en-US"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特殊的</a:t>
            </a:r>
            <a:r>
              <a:rPr lang="en-US" altLang="zh-CN" dirty="0"/>
              <a:t>IP</a:t>
            </a:r>
            <a:r>
              <a:rPr lang="zh-CN" altLang="en-US" dirty="0"/>
              <a:t>地址</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全</a:t>
            </a:r>
            <a:r>
              <a:rPr lang="en-US" altLang="zh-CN" dirty="0"/>
              <a:t>0</a:t>
            </a:r>
            <a:r>
              <a:rPr lang="zh-CN" altLang="en-US" dirty="0"/>
              <a:t>表示</a:t>
            </a:r>
            <a:r>
              <a:rPr lang="en-US" altLang="zh-CN" dirty="0"/>
              <a:t>this</a:t>
            </a:r>
            <a:r>
              <a:rPr lang="zh-CN" altLang="en-US" dirty="0"/>
              <a:t>，全</a:t>
            </a:r>
            <a:r>
              <a:rPr lang="en-US" altLang="zh-CN" dirty="0"/>
              <a:t>1</a:t>
            </a:r>
            <a:r>
              <a:rPr lang="zh-CN" altLang="en-US" dirty="0"/>
              <a:t>表示</a:t>
            </a:r>
            <a:r>
              <a:rPr lang="en-US" altLang="zh-CN" dirty="0"/>
              <a:t>all</a:t>
            </a:r>
            <a:endParaRPr lang="en-US" altLang="zh-CN" dirty="0"/>
          </a:p>
          <a:p>
            <a:r>
              <a:rPr lang="zh-CN" altLang="en-US" dirty="0"/>
              <a:t>主机部分</a:t>
            </a:r>
            <a:endParaRPr lang="en-US" altLang="zh-CN" dirty="0"/>
          </a:p>
          <a:p>
            <a:pPr lvl="1"/>
            <a:r>
              <a:rPr lang="zh-CN" altLang="en-US" sz="2000" dirty="0"/>
              <a:t>全</a:t>
            </a:r>
            <a:r>
              <a:rPr lang="en-US" altLang="zh-CN" sz="2000" dirty="0"/>
              <a:t>0</a:t>
            </a:r>
            <a:r>
              <a:rPr lang="zh-CN" altLang="en-US" sz="2000" dirty="0"/>
              <a:t>：表示本网络</a:t>
            </a:r>
            <a:r>
              <a:rPr lang="en-US" altLang="zh-CN" sz="2000" dirty="0"/>
              <a:t>,  </a:t>
            </a:r>
            <a:r>
              <a:rPr lang="zh-CN" altLang="en-US" sz="2000" dirty="0"/>
              <a:t>比如  </a:t>
            </a:r>
            <a:r>
              <a:rPr lang="en-US" altLang="zh-CN" sz="2000" dirty="0"/>
              <a:t>202.120.224.0</a:t>
            </a:r>
            <a:endParaRPr lang="en-US" altLang="zh-CN" sz="2000" dirty="0"/>
          </a:p>
          <a:p>
            <a:pPr lvl="1"/>
            <a:r>
              <a:rPr lang="zh-CN" altLang="en-US" sz="2000" dirty="0"/>
              <a:t>全</a:t>
            </a:r>
            <a:r>
              <a:rPr lang="en-US" altLang="zh-CN" sz="2000" dirty="0"/>
              <a:t>1</a:t>
            </a:r>
            <a:r>
              <a:rPr lang="zh-CN" altLang="en-US" sz="2000" dirty="0"/>
              <a:t>：可作为目的地址，表示网络中的所有主机，定向广播地址，比如</a:t>
            </a:r>
            <a:r>
              <a:rPr lang="en-US" altLang="zh-CN" sz="2000" dirty="0"/>
              <a:t>202.120.224.255</a:t>
            </a:r>
            <a:endParaRPr lang="en-US" altLang="zh-CN" sz="2000" dirty="0"/>
          </a:p>
          <a:p>
            <a:r>
              <a:rPr lang="zh-CN" altLang="en-US" dirty="0"/>
              <a:t>网络部分和主机部分：</a:t>
            </a:r>
            <a:endParaRPr lang="en-US" altLang="zh-CN" dirty="0"/>
          </a:p>
          <a:p>
            <a:pPr lvl="1"/>
            <a:r>
              <a:rPr lang="zh-CN" altLang="en-US" sz="2000" dirty="0"/>
              <a:t>全</a:t>
            </a:r>
            <a:r>
              <a:rPr lang="en-US" altLang="zh-CN" sz="2000" dirty="0"/>
              <a:t>1</a:t>
            </a:r>
            <a:r>
              <a:rPr lang="zh-CN" altLang="en-US" sz="2000" dirty="0"/>
              <a:t>：</a:t>
            </a:r>
            <a:r>
              <a:rPr lang="en-US" altLang="zh-CN" sz="2000" dirty="0"/>
              <a:t> 255.255.255.255</a:t>
            </a:r>
            <a:r>
              <a:rPr lang="zh-CN" altLang="en-US" sz="2000" dirty="0"/>
              <a:t>，可作为目的地址，本地</a:t>
            </a:r>
            <a:r>
              <a:rPr lang="en-US" altLang="zh-CN" sz="2000" dirty="0"/>
              <a:t>/</a:t>
            </a:r>
            <a:r>
              <a:rPr lang="zh-CN" altLang="en-US" sz="2000" dirty="0"/>
              <a:t>有限</a:t>
            </a:r>
            <a:r>
              <a:rPr lang="en-US" altLang="zh-CN" sz="2000" dirty="0"/>
              <a:t>(limited) </a:t>
            </a:r>
            <a:r>
              <a:rPr lang="zh-CN" altLang="en-US" sz="2000" dirty="0"/>
              <a:t>广播地址，表示接口上的所有</a:t>
            </a:r>
            <a:r>
              <a:rPr lang="en-US" altLang="zh-CN" sz="2000" dirty="0"/>
              <a:t>IP</a:t>
            </a:r>
            <a:r>
              <a:rPr lang="zh-CN" altLang="en-US" sz="2000" dirty="0"/>
              <a:t>主机</a:t>
            </a:r>
            <a:endParaRPr lang="en-US" altLang="zh-CN" sz="2000" dirty="0"/>
          </a:p>
          <a:p>
            <a:pPr lvl="1"/>
            <a:r>
              <a:rPr lang="zh-CN" altLang="en-US" sz="2000" dirty="0"/>
              <a:t>全</a:t>
            </a:r>
            <a:r>
              <a:rPr lang="en-US" altLang="zh-CN" sz="2000" dirty="0"/>
              <a:t>0</a:t>
            </a:r>
            <a:r>
              <a:rPr lang="zh-CN" altLang="en-US" sz="2000" dirty="0"/>
              <a:t>：</a:t>
            </a:r>
            <a:r>
              <a:rPr lang="en-US" altLang="zh-CN" sz="2000" dirty="0"/>
              <a:t>0.0.0.0</a:t>
            </a:r>
            <a:endParaRPr lang="en-US" altLang="zh-CN" sz="2000" dirty="0"/>
          </a:p>
          <a:p>
            <a:pPr lvl="2"/>
            <a:r>
              <a:rPr lang="en-US" altLang="zh-CN" dirty="0"/>
              <a:t>IP</a:t>
            </a:r>
            <a:r>
              <a:rPr lang="zh-CN" altLang="en-US" dirty="0"/>
              <a:t>分组头部的源地址：表示尚未知道所用的</a:t>
            </a:r>
            <a:r>
              <a:rPr lang="en-US" altLang="zh-CN" dirty="0"/>
              <a:t>IP</a:t>
            </a:r>
            <a:r>
              <a:rPr lang="zh-CN" altLang="en-US" dirty="0"/>
              <a:t>地址</a:t>
            </a:r>
            <a:endParaRPr lang="en-US" altLang="zh-CN" dirty="0"/>
          </a:p>
          <a:p>
            <a:pPr lvl="2"/>
            <a:r>
              <a:rPr lang="zh-CN" altLang="en-US" dirty="0"/>
              <a:t>路由表中的目的网络地址：表示缺省路由</a:t>
            </a:r>
            <a:endParaRPr lang="en-US" altLang="zh-CN" dirty="0"/>
          </a:p>
          <a:p>
            <a:r>
              <a:rPr lang="zh-CN" altLang="en-US" dirty="0"/>
              <a:t>网络部分：</a:t>
            </a:r>
            <a:endParaRPr lang="en-US" altLang="zh-CN" dirty="0"/>
          </a:p>
          <a:p>
            <a:pPr lvl="1"/>
            <a:r>
              <a:rPr lang="zh-CN" altLang="en-US" sz="2000" dirty="0"/>
              <a:t>全</a:t>
            </a:r>
            <a:r>
              <a:rPr lang="en-US" altLang="zh-CN" sz="2000" dirty="0"/>
              <a:t>0</a:t>
            </a:r>
            <a:r>
              <a:rPr lang="zh-CN" altLang="en-US" sz="2000" dirty="0"/>
              <a:t>：表示尚未知道网络部分的地址，很少使用</a:t>
            </a:r>
            <a:endParaRPr lang="en-US" altLang="zh-CN" sz="2000" dirty="0"/>
          </a:p>
          <a:p>
            <a:r>
              <a:rPr lang="en-US" altLang="zh-CN" dirty="0"/>
              <a:t>A</a:t>
            </a:r>
            <a:r>
              <a:rPr lang="zh-CN" altLang="en-US" dirty="0"/>
              <a:t>类地址</a:t>
            </a:r>
            <a:r>
              <a:rPr lang="en-US" altLang="zh-CN" dirty="0"/>
              <a:t>127.0.0.0</a:t>
            </a:r>
            <a:r>
              <a:rPr lang="zh-CN" altLang="en-US" dirty="0"/>
              <a:t>为</a:t>
            </a:r>
            <a:r>
              <a:rPr lang="en-US" altLang="zh-CN" dirty="0"/>
              <a:t>loopback</a:t>
            </a:r>
            <a:r>
              <a:rPr lang="zh-CN" altLang="en-US" dirty="0"/>
              <a:t>地址</a:t>
            </a:r>
            <a:endParaRPr lang="en-US" altLang="zh-CN" dirty="0"/>
          </a:p>
        </p:txBody>
      </p:sp>
      <p:grpSp>
        <p:nvGrpSpPr>
          <p:cNvPr id="4" name="组合 3"/>
          <p:cNvGrpSpPr/>
          <p:nvPr/>
        </p:nvGrpSpPr>
        <p:grpSpPr>
          <a:xfrm>
            <a:off x="3588254" y="142295"/>
            <a:ext cx="1610899" cy="369332"/>
            <a:chOff x="8110373" y="1356106"/>
            <a:chExt cx="1610899" cy="369332"/>
          </a:xfrm>
        </p:grpSpPr>
        <p:sp>
          <p:nvSpPr>
            <p:cNvPr id="5" name="矩形 4"/>
            <p:cNvSpPr/>
            <p:nvPr/>
          </p:nvSpPr>
          <p:spPr>
            <a:xfrm>
              <a:off x="8110373" y="1356106"/>
              <a:ext cx="965076"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6" name="矩形 5"/>
            <p:cNvSpPr/>
            <p:nvPr/>
          </p:nvSpPr>
          <p:spPr>
            <a:xfrm>
              <a:off x="9059480" y="1356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grpSp>
      <p:grpSp>
        <p:nvGrpSpPr>
          <p:cNvPr id="7" name="组合 6"/>
          <p:cNvGrpSpPr/>
          <p:nvPr/>
        </p:nvGrpSpPr>
        <p:grpSpPr>
          <a:xfrm>
            <a:off x="8329220" y="922346"/>
            <a:ext cx="1610899" cy="369332"/>
            <a:chOff x="8110373" y="1356106"/>
            <a:chExt cx="1610899" cy="369332"/>
          </a:xfrm>
        </p:grpSpPr>
        <p:sp>
          <p:nvSpPr>
            <p:cNvPr id="8" name="矩形 7"/>
            <p:cNvSpPr/>
            <p:nvPr/>
          </p:nvSpPr>
          <p:spPr>
            <a:xfrm>
              <a:off x="8110373" y="1356106"/>
              <a:ext cx="965076"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9" name="矩形 8"/>
            <p:cNvSpPr/>
            <p:nvPr/>
          </p:nvSpPr>
          <p:spPr>
            <a:xfrm>
              <a:off x="9059480" y="1356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0000</a:t>
              </a:r>
              <a:endParaRPr lang="zh-CN" altLang="en-US" dirty="0">
                <a:solidFill>
                  <a:schemeClr val="tx1"/>
                </a:solidFill>
              </a:endParaRPr>
            </a:p>
          </p:txBody>
        </p:sp>
      </p:grpSp>
      <p:grpSp>
        <p:nvGrpSpPr>
          <p:cNvPr id="11" name="组合 10"/>
          <p:cNvGrpSpPr/>
          <p:nvPr/>
        </p:nvGrpSpPr>
        <p:grpSpPr>
          <a:xfrm>
            <a:off x="8309341" y="1429242"/>
            <a:ext cx="1610899" cy="369332"/>
            <a:chOff x="8110373" y="1356106"/>
            <a:chExt cx="1610899" cy="369332"/>
          </a:xfrm>
        </p:grpSpPr>
        <p:sp>
          <p:nvSpPr>
            <p:cNvPr id="12" name="矩形 11"/>
            <p:cNvSpPr/>
            <p:nvPr/>
          </p:nvSpPr>
          <p:spPr>
            <a:xfrm>
              <a:off x="8110373" y="1356106"/>
              <a:ext cx="965076"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13" name="矩形 12"/>
            <p:cNvSpPr/>
            <p:nvPr/>
          </p:nvSpPr>
          <p:spPr>
            <a:xfrm>
              <a:off x="9059480" y="1356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1111</a:t>
              </a:r>
              <a:endParaRPr lang="zh-CN" altLang="en-US" dirty="0">
                <a:solidFill>
                  <a:schemeClr val="tx1"/>
                </a:solidFill>
              </a:endParaRPr>
            </a:p>
          </p:txBody>
        </p:sp>
      </p:grpSp>
      <p:grpSp>
        <p:nvGrpSpPr>
          <p:cNvPr id="14" name="组合 13"/>
          <p:cNvGrpSpPr/>
          <p:nvPr/>
        </p:nvGrpSpPr>
        <p:grpSpPr>
          <a:xfrm>
            <a:off x="8925568" y="4169315"/>
            <a:ext cx="1610899" cy="369332"/>
            <a:chOff x="8110373" y="1356106"/>
            <a:chExt cx="1610899" cy="369332"/>
          </a:xfrm>
        </p:grpSpPr>
        <p:sp>
          <p:nvSpPr>
            <p:cNvPr id="15" name="矩形 14"/>
            <p:cNvSpPr/>
            <p:nvPr/>
          </p:nvSpPr>
          <p:spPr>
            <a:xfrm>
              <a:off x="8110373" y="1356106"/>
              <a:ext cx="965076"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000000</a:t>
              </a:r>
              <a:endParaRPr lang="zh-CN" altLang="en-US" dirty="0"/>
            </a:p>
          </p:txBody>
        </p:sp>
        <p:sp>
          <p:nvSpPr>
            <p:cNvPr id="16" name="矩形 15"/>
            <p:cNvSpPr/>
            <p:nvPr/>
          </p:nvSpPr>
          <p:spPr>
            <a:xfrm>
              <a:off x="9059480" y="1356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0000</a:t>
              </a:r>
              <a:endParaRPr lang="zh-CN" altLang="en-US" dirty="0">
                <a:solidFill>
                  <a:schemeClr val="tx1"/>
                </a:solidFill>
              </a:endParaRPr>
            </a:p>
          </p:txBody>
        </p:sp>
      </p:grpSp>
      <p:grpSp>
        <p:nvGrpSpPr>
          <p:cNvPr id="17" name="组合 16"/>
          <p:cNvGrpSpPr/>
          <p:nvPr/>
        </p:nvGrpSpPr>
        <p:grpSpPr>
          <a:xfrm>
            <a:off x="8925568" y="3606300"/>
            <a:ext cx="1610899" cy="369332"/>
            <a:chOff x="8110373" y="1356106"/>
            <a:chExt cx="1610899" cy="369332"/>
          </a:xfrm>
        </p:grpSpPr>
        <p:sp>
          <p:nvSpPr>
            <p:cNvPr id="18" name="矩形 17"/>
            <p:cNvSpPr/>
            <p:nvPr/>
          </p:nvSpPr>
          <p:spPr>
            <a:xfrm>
              <a:off x="8110373" y="1356106"/>
              <a:ext cx="965076"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111111</a:t>
              </a:r>
              <a:endParaRPr lang="zh-CN" altLang="en-US" dirty="0"/>
            </a:p>
          </p:txBody>
        </p:sp>
        <p:sp>
          <p:nvSpPr>
            <p:cNvPr id="19" name="矩形 18"/>
            <p:cNvSpPr/>
            <p:nvPr/>
          </p:nvSpPr>
          <p:spPr>
            <a:xfrm>
              <a:off x="9059480" y="1356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1111</a:t>
              </a:r>
              <a:endParaRPr lang="zh-CN" altLang="en-US" dirty="0">
                <a:solidFill>
                  <a:schemeClr val="tx1"/>
                </a:solidFill>
              </a:endParaRPr>
            </a:p>
          </p:txBody>
        </p:sp>
      </p:grpSp>
      <p:grpSp>
        <p:nvGrpSpPr>
          <p:cNvPr id="20" name="组合 19"/>
          <p:cNvGrpSpPr/>
          <p:nvPr/>
        </p:nvGrpSpPr>
        <p:grpSpPr>
          <a:xfrm>
            <a:off x="8925568" y="5465600"/>
            <a:ext cx="1610899" cy="369332"/>
            <a:chOff x="8110373" y="1356106"/>
            <a:chExt cx="1610899" cy="369332"/>
          </a:xfrm>
        </p:grpSpPr>
        <p:sp>
          <p:nvSpPr>
            <p:cNvPr id="21" name="矩形 20"/>
            <p:cNvSpPr/>
            <p:nvPr/>
          </p:nvSpPr>
          <p:spPr>
            <a:xfrm>
              <a:off x="8110373" y="1356106"/>
              <a:ext cx="965076"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000000</a:t>
              </a:r>
              <a:endParaRPr lang="zh-CN" altLang="en-US" dirty="0"/>
            </a:p>
          </p:txBody>
        </p:sp>
        <p:sp>
          <p:nvSpPr>
            <p:cNvPr id="22" name="矩形 21"/>
            <p:cNvSpPr/>
            <p:nvPr/>
          </p:nvSpPr>
          <p:spPr>
            <a:xfrm>
              <a:off x="9059480" y="1356106"/>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地址：回环地址</a:t>
            </a:r>
            <a:r>
              <a:rPr lang="en-US" altLang="zh-CN" dirty="0"/>
              <a:t>(loopback address)</a:t>
            </a:r>
            <a:endParaRPr lang="zh-CN" altLang="en-US" dirty="0"/>
          </a:p>
        </p:txBody>
      </p:sp>
      <p:sp>
        <p:nvSpPr>
          <p:cNvPr id="3" name="内容占位符 2"/>
          <p:cNvSpPr>
            <a:spLocks noGrp="1"/>
          </p:cNvSpPr>
          <p:nvPr>
            <p:ph idx="1"/>
          </p:nvPr>
        </p:nvSpPr>
        <p:spPr>
          <a:xfrm>
            <a:off x="442913" y="728663"/>
            <a:ext cx="8081199" cy="5617710"/>
          </a:xfrm>
        </p:spPr>
        <p:txBody>
          <a:bodyPr>
            <a:normAutofit/>
          </a:bodyPr>
          <a:lstStyle/>
          <a:p>
            <a:pPr>
              <a:defRPr/>
            </a:pPr>
            <a:r>
              <a:rPr lang="en-US" altLang="zh-CN" b="1" dirty="0">
                <a:solidFill>
                  <a:srgbClr val="FF0000"/>
                </a:solidFill>
              </a:rPr>
              <a:t>127.0.0.1</a:t>
            </a:r>
            <a:r>
              <a:rPr lang="en-US" altLang="zh-CN" dirty="0"/>
              <a:t>(</a:t>
            </a:r>
            <a:r>
              <a:rPr lang="zh-CN" altLang="en-US" dirty="0"/>
              <a:t>实际上</a:t>
            </a:r>
            <a:r>
              <a:rPr lang="en-US" altLang="zh-CN" dirty="0"/>
              <a:t>127.x.x.x)</a:t>
            </a:r>
            <a:r>
              <a:rPr lang="zh-CN" altLang="en-US" dirty="0"/>
              <a:t>为回环</a:t>
            </a:r>
            <a:r>
              <a:rPr lang="en-US" altLang="zh-CN" dirty="0"/>
              <a:t>(loopback)</a:t>
            </a:r>
            <a:r>
              <a:rPr lang="zh-CN" altLang="en-US" dirty="0"/>
              <a:t>地址，对应名字</a:t>
            </a:r>
            <a:r>
              <a:rPr lang="en-US" altLang="zh-CN" dirty="0"/>
              <a:t>localhost</a:t>
            </a:r>
            <a:endParaRPr lang="en-US" altLang="zh-CN" dirty="0"/>
          </a:p>
          <a:p>
            <a:pPr lvl="1">
              <a:defRPr/>
            </a:pPr>
            <a:r>
              <a:rPr lang="zh-CN" altLang="en-US" sz="2000" dirty="0"/>
              <a:t>任何发送到该地址的</a:t>
            </a:r>
            <a:r>
              <a:rPr lang="en-US" altLang="zh-CN" sz="2000" dirty="0"/>
              <a:t>IP</a:t>
            </a:r>
            <a:r>
              <a:rPr lang="zh-CN" altLang="en-US" sz="2000" dirty="0"/>
              <a:t>分组不会发送到实际的网卡上，而是由</a:t>
            </a:r>
            <a:r>
              <a:rPr lang="en-US" altLang="zh-CN" sz="2000" dirty="0"/>
              <a:t>IP</a:t>
            </a:r>
            <a:r>
              <a:rPr lang="zh-CN" altLang="en-US" sz="2000" dirty="0"/>
              <a:t>模块递交给高层相应的协议</a:t>
            </a:r>
            <a:r>
              <a:rPr lang="en-US" altLang="zh-CN" sz="2000" dirty="0"/>
              <a:t>(TCP</a:t>
            </a:r>
            <a:r>
              <a:rPr lang="zh-CN" altLang="en-US" sz="2000" dirty="0"/>
              <a:t>或者</a:t>
            </a:r>
            <a:r>
              <a:rPr lang="en-US" altLang="zh-CN" sz="2000" dirty="0"/>
              <a:t>UDP)</a:t>
            </a:r>
            <a:r>
              <a:rPr lang="zh-CN" altLang="en-US" sz="2000" dirty="0"/>
              <a:t>模块</a:t>
            </a:r>
            <a:endParaRPr lang="en-US" altLang="zh-CN" sz="2000" dirty="0"/>
          </a:p>
          <a:p>
            <a:pPr lvl="1">
              <a:defRPr/>
            </a:pPr>
            <a:r>
              <a:rPr lang="zh-CN" altLang="en-US" sz="2000" dirty="0"/>
              <a:t>可测试协议栈，可用于主机内不同进程间的通信</a:t>
            </a:r>
            <a:endParaRPr lang="en-US" altLang="zh-CN" sz="2000" dirty="0"/>
          </a:p>
          <a:p>
            <a:pPr lvl="1">
              <a:defRPr/>
            </a:pPr>
            <a:r>
              <a:rPr lang="en-US" altLang="zh-CN" sz="2000" dirty="0"/>
              <a:t>IP</a:t>
            </a:r>
            <a:r>
              <a:rPr lang="zh-CN" altLang="en-US" sz="2000" dirty="0"/>
              <a:t>模块从高层收到目的地为</a:t>
            </a:r>
            <a:r>
              <a:rPr lang="zh-CN" altLang="en-US" sz="2000" b="1" dirty="0">
                <a:solidFill>
                  <a:srgbClr val="FF0000"/>
                </a:solidFill>
              </a:rPr>
              <a:t>本机某个接口的</a:t>
            </a:r>
            <a:r>
              <a:rPr lang="en-US" altLang="zh-CN" sz="2000" b="1" dirty="0">
                <a:solidFill>
                  <a:srgbClr val="FF0000"/>
                </a:solidFill>
              </a:rPr>
              <a:t>IP</a:t>
            </a:r>
            <a:r>
              <a:rPr lang="zh-CN" altLang="en-US" sz="2000" b="1" dirty="0">
                <a:solidFill>
                  <a:srgbClr val="FF0000"/>
                </a:solidFill>
              </a:rPr>
              <a:t>地址</a:t>
            </a:r>
            <a:r>
              <a:rPr lang="zh-CN" altLang="en-US" sz="2000" dirty="0"/>
              <a:t>时通过回环接口递交给高层协议模块</a:t>
            </a:r>
            <a:endParaRPr lang="zh-CN" altLang="en-US" sz="2000" dirty="0"/>
          </a:p>
          <a:p>
            <a:pPr lvl="1">
              <a:defRPr/>
            </a:pPr>
            <a:endParaRPr lang="en-US" altLang="zh-CN" sz="2000" dirty="0"/>
          </a:p>
          <a:p>
            <a:pPr>
              <a:defRPr/>
            </a:pPr>
            <a:endParaRPr lang="zh-CN" altLang="zh-CN" dirty="0">
              <a:solidFill>
                <a:schemeClr val="dk1"/>
              </a:solidFill>
            </a:endParaRPr>
          </a:p>
          <a:p>
            <a:pPr>
              <a:defRPr/>
            </a:pPr>
            <a:endParaRPr lang="en-US" altLang="zh-CN" dirty="0"/>
          </a:p>
          <a:p>
            <a:endParaRPr lang="zh-CN" altLang="en-US" dirty="0"/>
          </a:p>
        </p:txBody>
      </p:sp>
      <p:pic>
        <p:nvPicPr>
          <p:cNvPr id="4" name="图片 3"/>
          <p:cNvPicPr>
            <a:picLocks noChangeAspect="1"/>
          </p:cNvPicPr>
          <p:nvPr/>
        </p:nvPicPr>
        <p:blipFill>
          <a:blip r:embed="rId1" cstate="print"/>
          <a:stretch>
            <a:fillRect/>
          </a:stretch>
        </p:blipFill>
        <p:spPr>
          <a:xfrm>
            <a:off x="442913" y="3235134"/>
            <a:ext cx="6292059" cy="3111239"/>
          </a:xfrm>
          <a:prstGeom prst="rect">
            <a:avLst/>
          </a:prstGeom>
        </p:spPr>
      </p:pic>
      <p:sp>
        <p:nvSpPr>
          <p:cNvPr id="5" name="文本框 4"/>
          <p:cNvSpPr txBox="1"/>
          <p:nvPr/>
        </p:nvSpPr>
        <p:spPr>
          <a:xfrm>
            <a:off x="7018171" y="3269897"/>
            <a:ext cx="5173829"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Windows</a:t>
            </a:r>
            <a:r>
              <a:rPr lang="zh-CN" altLang="en-US" sz="2000" dirty="0"/>
              <a:t>命令： </a:t>
            </a:r>
            <a:r>
              <a:rPr lang="en-US" altLang="zh-CN" sz="2000" b="1" dirty="0">
                <a:solidFill>
                  <a:srgbClr val="FF0000"/>
                </a:solidFill>
              </a:rPr>
              <a:t>ipconfig</a:t>
            </a:r>
            <a:r>
              <a:rPr lang="en-US" altLang="zh-CN" sz="2000" dirty="0"/>
              <a:t>/route/</a:t>
            </a:r>
            <a:r>
              <a:rPr lang="en-US" altLang="zh-CN" sz="2000" dirty="0" err="1"/>
              <a:t>netstat</a:t>
            </a:r>
            <a:r>
              <a:rPr lang="en-US" altLang="zh-CN" sz="2000" dirty="0"/>
              <a:t>/</a:t>
            </a:r>
            <a:r>
              <a:rPr lang="en-US" altLang="zh-CN" sz="2000" dirty="0" err="1"/>
              <a:t>arp</a:t>
            </a:r>
            <a:endParaRPr lang="en-US" altLang="zh-CN" sz="2000" dirty="0"/>
          </a:p>
          <a:p>
            <a:pPr marL="285750" indent="-285750">
              <a:buFont typeface="Arial" panose="020B0604020202020204" pitchFamily="34" charset="0"/>
              <a:buChar char="•"/>
            </a:pPr>
            <a:r>
              <a:rPr lang="en-US" altLang="zh-CN" sz="2000" dirty="0"/>
              <a:t>Linux</a:t>
            </a:r>
            <a:r>
              <a:rPr lang="zh-CN" altLang="en-US" sz="2000" dirty="0"/>
              <a:t>的</a:t>
            </a:r>
            <a:r>
              <a:rPr lang="en-US" altLang="zh-CN" sz="2000" dirty="0" err="1"/>
              <a:t>ip</a:t>
            </a:r>
            <a:r>
              <a:rPr lang="zh-CN" altLang="en-US" sz="2000" dirty="0"/>
              <a:t>命令提供了查看和修改网络配置的功能，用于替代</a:t>
            </a:r>
            <a:r>
              <a:rPr lang="en-US" altLang="zh-CN" sz="2000" dirty="0" err="1"/>
              <a:t>ifconfig</a:t>
            </a:r>
            <a:r>
              <a:rPr lang="en-US" altLang="zh-CN" sz="2000" dirty="0"/>
              <a:t>/</a:t>
            </a:r>
            <a:r>
              <a:rPr lang="en-US" altLang="zh-CN" sz="2000" dirty="0" err="1"/>
              <a:t>arp</a:t>
            </a:r>
            <a:r>
              <a:rPr lang="en-US" altLang="zh-CN" sz="2000" dirty="0"/>
              <a:t>/route</a:t>
            </a:r>
            <a:r>
              <a:rPr lang="zh-CN" altLang="en-US" sz="2000" dirty="0"/>
              <a:t>等</a:t>
            </a:r>
            <a:endParaRPr lang="en-US" altLang="zh-CN" sz="2000" dirty="0"/>
          </a:p>
          <a:p>
            <a:pPr marL="742950" lvl="1" indent="-285750">
              <a:buFont typeface="Arial" panose="020B0604020202020204" pitchFamily="34" charset="0"/>
              <a:buChar char="•"/>
            </a:pPr>
            <a:r>
              <a:rPr lang="en-US" altLang="zh-CN" sz="2000" dirty="0" err="1"/>
              <a:t>ip</a:t>
            </a:r>
            <a:r>
              <a:rPr lang="en-US" altLang="zh-CN" sz="2000" dirty="0"/>
              <a:t> link: </a:t>
            </a:r>
            <a:r>
              <a:rPr lang="zh-CN" altLang="en-US" sz="2000" dirty="0"/>
              <a:t>网络接口</a:t>
            </a:r>
            <a:endParaRPr lang="en-US" altLang="zh-CN" sz="2000" dirty="0"/>
          </a:p>
          <a:p>
            <a:pPr marL="742950" lvl="1" indent="-285750">
              <a:buFont typeface="Arial" panose="020B0604020202020204" pitchFamily="34" charset="0"/>
              <a:buChar char="•"/>
            </a:pPr>
            <a:r>
              <a:rPr lang="en-US" altLang="zh-CN" sz="2000" b="1" dirty="0" err="1">
                <a:solidFill>
                  <a:srgbClr val="FF0000"/>
                </a:solidFill>
              </a:rPr>
              <a:t>ip</a:t>
            </a:r>
            <a:r>
              <a:rPr lang="en-US" altLang="zh-CN" sz="2000" b="1" dirty="0">
                <a:solidFill>
                  <a:srgbClr val="FF0000"/>
                </a:solidFill>
              </a:rPr>
              <a:t> address: </a:t>
            </a:r>
            <a:r>
              <a:rPr lang="zh-CN" altLang="en-US" sz="2000" b="1" dirty="0">
                <a:solidFill>
                  <a:srgbClr val="FF0000"/>
                </a:solidFill>
              </a:rPr>
              <a:t>网络接口</a:t>
            </a:r>
            <a:r>
              <a:rPr lang="en-US" altLang="zh-CN" sz="2000" b="1" dirty="0">
                <a:solidFill>
                  <a:srgbClr val="FF0000"/>
                </a:solidFill>
              </a:rPr>
              <a:t>IP</a:t>
            </a:r>
            <a:r>
              <a:rPr lang="zh-CN" altLang="en-US" sz="2000" b="1" dirty="0">
                <a:solidFill>
                  <a:srgbClr val="FF0000"/>
                </a:solidFill>
              </a:rPr>
              <a:t>地址</a:t>
            </a:r>
            <a:endParaRPr lang="en-US" altLang="zh-CN" sz="2000" b="1" dirty="0">
              <a:solidFill>
                <a:srgbClr val="FF0000"/>
              </a:solidFill>
            </a:endParaRPr>
          </a:p>
          <a:p>
            <a:pPr marL="742950" lvl="1" indent="-285750">
              <a:buFont typeface="Arial" panose="020B0604020202020204" pitchFamily="34" charset="0"/>
              <a:buChar char="•"/>
            </a:pPr>
            <a:r>
              <a:rPr lang="en-US" altLang="zh-CN" sz="2000" dirty="0" err="1"/>
              <a:t>ip</a:t>
            </a:r>
            <a:r>
              <a:rPr lang="en-US" altLang="zh-CN" sz="2000" dirty="0"/>
              <a:t> route: </a:t>
            </a:r>
            <a:r>
              <a:rPr lang="zh-CN" altLang="en-US" sz="2000" dirty="0"/>
              <a:t>路由表，替代</a:t>
            </a:r>
            <a:r>
              <a:rPr lang="en-US" altLang="zh-CN" sz="2000" dirty="0"/>
              <a:t>route</a:t>
            </a:r>
            <a:endParaRPr lang="en-US" altLang="zh-CN" sz="2000" dirty="0"/>
          </a:p>
          <a:p>
            <a:pPr marL="742950" lvl="1" indent="-285750">
              <a:buFont typeface="Arial" panose="020B0604020202020204" pitchFamily="34" charset="0"/>
              <a:buChar char="•"/>
            </a:pPr>
            <a:r>
              <a:rPr lang="en-US" altLang="zh-CN" sz="2000" dirty="0" err="1"/>
              <a:t>ip</a:t>
            </a:r>
            <a:r>
              <a:rPr lang="en-US" altLang="zh-CN" sz="2000" dirty="0"/>
              <a:t> neighbor: </a:t>
            </a:r>
            <a:r>
              <a:rPr lang="zh-CN" altLang="en-US" sz="2000" dirty="0"/>
              <a:t>邻居，替代</a:t>
            </a:r>
            <a:r>
              <a:rPr lang="en-US" altLang="zh-CN" sz="2000" dirty="0" err="1"/>
              <a:t>arp</a:t>
            </a:r>
            <a:endParaRPr lang="zh-CN" altLang="en-US" sz="2000" dirty="0"/>
          </a:p>
        </p:txBody>
      </p:sp>
      <p:graphicFrame>
        <p:nvGraphicFramePr>
          <p:cNvPr id="16" name="表格 15"/>
          <p:cNvGraphicFramePr>
            <a:graphicFrameLocks noGrp="1"/>
          </p:cNvGraphicFramePr>
          <p:nvPr/>
        </p:nvGraphicFramePr>
        <p:xfrm>
          <a:off x="8601166" y="545632"/>
          <a:ext cx="2937117" cy="1849120"/>
        </p:xfrm>
        <a:graphic>
          <a:graphicData uri="http://schemas.openxmlformats.org/drawingml/2006/table">
            <a:tbl>
              <a:tblPr firstRow="1" bandRow="1">
                <a:tableStyleId>{5940675A-B579-460E-94D1-54222C63F5DA}</a:tableStyleId>
              </a:tblPr>
              <a:tblGrid>
                <a:gridCol w="2937117"/>
              </a:tblGrid>
              <a:tr h="370840">
                <a:tc>
                  <a:txBody>
                    <a:bodyPr/>
                    <a:lstStyle/>
                    <a:p>
                      <a:pPr algn="ctr"/>
                      <a:r>
                        <a:rPr lang="zh-CN" altLang="en-US" dirty="0"/>
                        <a:t>网络应用</a:t>
                      </a:r>
                      <a:endParaRPr lang="zh-CN" altLang="en-US" dirty="0"/>
                    </a:p>
                  </a:txBody>
                  <a:tcPr/>
                </a:tc>
              </a:tr>
              <a:tr h="370840">
                <a:tc>
                  <a:txBody>
                    <a:bodyPr/>
                    <a:lstStyle/>
                    <a:p>
                      <a:pPr algn="ctr"/>
                      <a:r>
                        <a:rPr lang="en-US" altLang="zh-CN" dirty="0"/>
                        <a:t>TCP   UDP</a:t>
                      </a:r>
                      <a:endParaRPr lang="zh-CN" altLang="en-US" dirty="0"/>
                    </a:p>
                  </a:txBody>
                  <a:tcPr/>
                </a:tc>
              </a:tr>
              <a:tr h="370840">
                <a:tc>
                  <a:txBody>
                    <a:bodyPr/>
                    <a:lstStyle/>
                    <a:p>
                      <a:pPr algn="ctr"/>
                      <a:r>
                        <a:rPr lang="en-US" altLang="zh-CN" dirty="0"/>
                        <a:t>IP</a:t>
                      </a:r>
                      <a:endParaRPr lang="zh-CN" altLang="en-US" dirty="0"/>
                    </a:p>
                  </a:txBody>
                  <a:tcPr/>
                </a:tc>
              </a:tr>
              <a:tr h="370840">
                <a:tc>
                  <a:txBody>
                    <a:bodyPr/>
                    <a:lstStyle/>
                    <a:p>
                      <a:pPr algn="ctr"/>
                      <a:r>
                        <a:rPr lang="en-US" altLang="zh-CN" dirty="0"/>
                        <a:t>Link</a:t>
                      </a:r>
                      <a:endParaRPr lang="zh-CN" altLang="en-US" dirty="0"/>
                    </a:p>
                  </a:txBody>
                  <a:tcPr/>
                </a:tc>
              </a:tr>
              <a:tr h="0">
                <a:tc>
                  <a:txBody>
                    <a:bodyPr/>
                    <a:lstStyle/>
                    <a:p>
                      <a:pPr algn="ctr"/>
                      <a:r>
                        <a:rPr lang="en-US" altLang="zh-CN" dirty="0"/>
                        <a:t>Physical</a:t>
                      </a:r>
                      <a:endParaRPr lang="zh-CN" altLang="en-US" dirty="0"/>
                    </a:p>
                  </a:txBody>
                  <a:tcPr/>
                </a:tc>
              </a:tr>
            </a:tbl>
          </a:graphicData>
        </a:graphic>
      </p:graphicFrame>
      <p:sp>
        <p:nvSpPr>
          <p:cNvPr id="20" name="任意多边形: 形状 19"/>
          <p:cNvSpPr/>
          <p:nvPr/>
        </p:nvSpPr>
        <p:spPr>
          <a:xfrm>
            <a:off x="8925156" y="685391"/>
            <a:ext cx="2035465" cy="2050386"/>
          </a:xfrm>
          <a:custGeom>
            <a:avLst/>
            <a:gdLst>
              <a:gd name="connsiteX0" fmla="*/ 159767 w 1820124"/>
              <a:gd name="connsiteY0" fmla="*/ 0 h 2273968"/>
              <a:gd name="connsiteX1" fmla="*/ 159767 w 1820124"/>
              <a:gd name="connsiteY1" fmla="*/ 1888957 h 2273968"/>
              <a:gd name="connsiteX2" fmla="*/ 1820124 w 1820124"/>
              <a:gd name="connsiteY2" fmla="*/ 2273968 h 2273968"/>
              <a:gd name="connsiteX3" fmla="*/ 1820124 w 1820124"/>
              <a:gd name="connsiteY3" fmla="*/ 2273968 h 2273968"/>
              <a:gd name="connsiteX0-1" fmla="*/ 113866 w 1870476"/>
              <a:gd name="connsiteY0-2" fmla="*/ 0 h 2273968"/>
              <a:gd name="connsiteX1-3" fmla="*/ 210119 w 1870476"/>
              <a:gd name="connsiteY1-4" fmla="*/ 1888957 h 2273968"/>
              <a:gd name="connsiteX2-5" fmla="*/ 1870476 w 1870476"/>
              <a:gd name="connsiteY2-6" fmla="*/ 2273968 h 2273968"/>
              <a:gd name="connsiteX3-7" fmla="*/ 1870476 w 1870476"/>
              <a:gd name="connsiteY3-8" fmla="*/ 2273968 h 2273968"/>
              <a:gd name="connsiteX0-9" fmla="*/ 88263 w 1917063"/>
              <a:gd name="connsiteY0-10" fmla="*/ 0 h 2273968"/>
              <a:gd name="connsiteX1-11" fmla="*/ 256706 w 1917063"/>
              <a:gd name="connsiteY1-12" fmla="*/ 1888957 h 2273968"/>
              <a:gd name="connsiteX2-13" fmla="*/ 1917063 w 1917063"/>
              <a:gd name="connsiteY2-14" fmla="*/ 2273968 h 2273968"/>
              <a:gd name="connsiteX3-15" fmla="*/ 1917063 w 1917063"/>
              <a:gd name="connsiteY3-16" fmla="*/ 2273968 h 2273968"/>
              <a:gd name="connsiteX0-17" fmla="*/ 77673 w 1906473"/>
              <a:gd name="connsiteY0-18" fmla="*/ 0 h 2273968"/>
              <a:gd name="connsiteX1-19" fmla="*/ 5485 w 1906473"/>
              <a:gd name="connsiteY1-20" fmla="*/ 1046747 h 2273968"/>
              <a:gd name="connsiteX2-21" fmla="*/ 246116 w 1906473"/>
              <a:gd name="connsiteY2-22" fmla="*/ 1888957 h 2273968"/>
              <a:gd name="connsiteX3-23" fmla="*/ 1906473 w 1906473"/>
              <a:gd name="connsiteY3-24" fmla="*/ 2273968 h 2273968"/>
              <a:gd name="connsiteX4" fmla="*/ 1906473 w 1906473"/>
              <a:gd name="connsiteY4" fmla="*/ 2273968 h 2273968"/>
              <a:gd name="connsiteX0-25" fmla="*/ 146537 w 1975337"/>
              <a:gd name="connsiteY0-26" fmla="*/ 0 h 2364873"/>
              <a:gd name="connsiteX1-27" fmla="*/ 74349 w 1975337"/>
              <a:gd name="connsiteY1-28" fmla="*/ 1046747 h 2364873"/>
              <a:gd name="connsiteX2-29" fmla="*/ 158569 w 1975337"/>
              <a:gd name="connsiteY2-30" fmla="*/ 2273968 h 2364873"/>
              <a:gd name="connsiteX3-31" fmla="*/ 1975337 w 1975337"/>
              <a:gd name="connsiteY3-32" fmla="*/ 2273968 h 2364873"/>
              <a:gd name="connsiteX4-33" fmla="*/ 1975337 w 1975337"/>
              <a:gd name="connsiteY4-34" fmla="*/ 2273968 h 2364873"/>
              <a:gd name="connsiteX0-35" fmla="*/ 206665 w 2035465"/>
              <a:gd name="connsiteY0-36" fmla="*/ 0 h 2364873"/>
              <a:gd name="connsiteX1-37" fmla="*/ 14162 w 2035465"/>
              <a:gd name="connsiteY1-38" fmla="*/ 1046747 h 2364873"/>
              <a:gd name="connsiteX2-39" fmla="*/ 218697 w 2035465"/>
              <a:gd name="connsiteY2-40" fmla="*/ 2273968 h 2364873"/>
              <a:gd name="connsiteX3-41" fmla="*/ 2035465 w 2035465"/>
              <a:gd name="connsiteY3-42" fmla="*/ 2273968 h 2364873"/>
              <a:gd name="connsiteX4-43" fmla="*/ 2035465 w 2035465"/>
              <a:gd name="connsiteY4-44" fmla="*/ 2273968 h 2364873"/>
              <a:gd name="connsiteX0-45" fmla="*/ 38223 w 2035465"/>
              <a:gd name="connsiteY0-46" fmla="*/ 0 h 2316747"/>
              <a:gd name="connsiteX1-47" fmla="*/ 14162 w 2035465"/>
              <a:gd name="connsiteY1-48" fmla="*/ 998621 h 2316747"/>
              <a:gd name="connsiteX2-49" fmla="*/ 218697 w 2035465"/>
              <a:gd name="connsiteY2-50" fmla="*/ 2225842 h 2316747"/>
              <a:gd name="connsiteX3-51" fmla="*/ 2035465 w 2035465"/>
              <a:gd name="connsiteY3-52" fmla="*/ 2225842 h 2316747"/>
              <a:gd name="connsiteX4-53" fmla="*/ 2035465 w 2035465"/>
              <a:gd name="connsiteY4-54" fmla="*/ 2225842 h 2316747"/>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035465" h="2316747">
                <a:moveTo>
                  <a:pt x="38223" y="0"/>
                </a:moveTo>
                <a:cubicBezTo>
                  <a:pt x="26192" y="174458"/>
                  <a:pt x="-13912" y="683795"/>
                  <a:pt x="14162" y="998621"/>
                </a:cubicBezTo>
                <a:cubicBezTo>
                  <a:pt x="42236" y="1313447"/>
                  <a:pt x="-118187" y="2021305"/>
                  <a:pt x="218697" y="2225842"/>
                </a:cubicBezTo>
                <a:cubicBezTo>
                  <a:pt x="555581" y="2430379"/>
                  <a:pt x="1732670" y="2225842"/>
                  <a:pt x="2035465" y="2225842"/>
                </a:cubicBezTo>
                <a:lnTo>
                  <a:pt x="2035465" y="2225842"/>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连接符: 曲线 25"/>
          <p:cNvCxnSpPr/>
          <p:nvPr/>
        </p:nvCxnSpPr>
        <p:spPr>
          <a:xfrm rot="5400000">
            <a:off x="10525576" y="1118553"/>
            <a:ext cx="703282" cy="12700"/>
          </a:xfrm>
          <a:prstGeom prst="curvedConnector3">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0852333" y="1476544"/>
            <a:ext cx="361099"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11201397" y="773262"/>
            <a:ext cx="12035" cy="703282"/>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203622" y="5427458"/>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7" name="矩形 56"/>
          <p:cNvSpPr/>
          <p:nvPr/>
        </p:nvSpPr>
        <p:spPr>
          <a:xfrm>
            <a:off x="189912" y="169553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矩形 50"/>
          <p:cNvSpPr/>
          <p:nvPr/>
        </p:nvSpPr>
        <p:spPr>
          <a:xfrm>
            <a:off x="140662" y="123089"/>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4" name="图片 3"/>
          <p:cNvPicPr>
            <a:picLocks noChangeAspect="1"/>
          </p:cNvPicPr>
          <p:nvPr/>
        </p:nvPicPr>
        <p:blipFill>
          <a:blip r:embed="rId1">
            <a:duotone>
              <a:prstClr val="black"/>
              <a:schemeClr val="accent1">
                <a:tint val="45000"/>
                <a:satMod val="400000"/>
              </a:schemeClr>
            </a:duotone>
          </a:blip>
          <a:stretch>
            <a:fillRect/>
          </a:stretch>
        </p:blipFill>
        <p:spPr>
          <a:xfrm>
            <a:off x="3004818" y="1903224"/>
            <a:ext cx="807788" cy="435699"/>
          </a:xfrm>
          <a:prstGeom prst="rect">
            <a:avLst/>
          </a:prstGeom>
        </p:spPr>
      </p:pic>
      <p:pic>
        <p:nvPicPr>
          <p:cNvPr id="5" name="图片 4"/>
          <p:cNvPicPr>
            <a:picLocks noChangeAspect="1"/>
          </p:cNvPicPr>
          <p:nvPr/>
        </p:nvPicPr>
        <p:blipFill>
          <a:blip r:embed="rId2"/>
          <a:stretch>
            <a:fillRect/>
          </a:stretch>
        </p:blipFill>
        <p:spPr>
          <a:xfrm>
            <a:off x="527538" y="223180"/>
            <a:ext cx="524792" cy="435930"/>
          </a:xfrm>
          <a:prstGeom prst="rect">
            <a:avLst/>
          </a:prstGeom>
        </p:spPr>
      </p:pic>
      <p:pic>
        <p:nvPicPr>
          <p:cNvPr id="6" name="图片 5"/>
          <p:cNvPicPr>
            <a:picLocks noChangeAspect="1"/>
          </p:cNvPicPr>
          <p:nvPr/>
        </p:nvPicPr>
        <p:blipFill>
          <a:blip r:embed="rId3"/>
          <a:stretch>
            <a:fillRect/>
          </a:stretch>
        </p:blipFill>
        <p:spPr>
          <a:xfrm>
            <a:off x="1204516" y="671765"/>
            <a:ext cx="862433" cy="315654"/>
          </a:xfrm>
          <a:prstGeom prst="rect">
            <a:avLst/>
          </a:prstGeom>
        </p:spPr>
      </p:pic>
      <p:grpSp>
        <p:nvGrpSpPr>
          <p:cNvPr id="7" name="Group 248"/>
          <p:cNvGrpSpPr/>
          <p:nvPr/>
        </p:nvGrpSpPr>
        <p:grpSpPr bwMode="auto">
          <a:xfrm>
            <a:off x="3477849" y="5587633"/>
            <a:ext cx="396950" cy="634466"/>
            <a:chOff x="4140" y="429"/>
            <a:chExt cx="1425" cy="2396"/>
          </a:xfrm>
        </p:grpSpPr>
        <p:sp>
          <p:nvSpPr>
            <p:cNvPr id="8" name="Freeform 148"/>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10" name="Freeform 150"/>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 name="Freeform 151"/>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3" name="Group 153"/>
            <p:cNvGrpSpPr/>
            <p:nvPr/>
          </p:nvGrpSpPr>
          <p:grpSpPr bwMode="auto">
            <a:xfrm>
              <a:off x="4749" y="668"/>
              <a:ext cx="581" cy="145"/>
              <a:chOff x="614" y="2568"/>
              <a:chExt cx="725" cy="139"/>
            </a:xfrm>
          </p:grpSpPr>
          <p:sp>
            <p:nvSpPr>
              <p:cNvPr id="38"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4"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5" name="Group 157"/>
            <p:cNvGrpSpPr/>
            <p:nvPr/>
          </p:nvGrpSpPr>
          <p:grpSpPr bwMode="auto">
            <a:xfrm>
              <a:off x="4747" y="994"/>
              <a:ext cx="581" cy="134"/>
              <a:chOff x="614" y="2568"/>
              <a:chExt cx="725" cy="139"/>
            </a:xfrm>
          </p:grpSpPr>
          <p:sp>
            <p:nvSpPr>
              <p:cNvPr id="36"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6"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17"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8" name="Group 162"/>
            <p:cNvGrpSpPr/>
            <p:nvPr/>
          </p:nvGrpSpPr>
          <p:grpSpPr bwMode="auto">
            <a:xfrm>
              <a:off x="4735" y="1627"/>
              <a:ext cx="582" cy="151"/>
              <a:chOff x="614" y="2568"/>
              <a:chExt cx="725" cy="139"/>
            </a:xfrm>
          </p:grpSpPr>
          <p:sp>
            <p:nvSpPr>
              <p:cNvPr id="34"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9" name="Freeform 165"/>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20" name="Group 166"/>
            <p:cNvGrpSpPr/>
            <p:nvPr/>
          </p:nvGrpSpPr>
          <p:grpSpPr bwMode="auto">
            <a:xfrm>
              <a:off x="4739" y="1327"/>
              <a:ext cx="582" cy="139"/>
              <a:chOff x="614" y="2568"/>
              <a:chExt cx="725" cy="139"/>
            </a:xfrm>
          </p:grpSpPr>
          <p:sp>
            <p:nvSpPr>
              <p:cNvPr id="32"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2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2" name="Freeform 170"/>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171"/>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5" name="Freeform 173"/>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7"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0000"/>
                </a:solidFill>
                <a:effectLst/>
                <a:uLnTx/>
                <a:uFillTx/>
                <a:latin typeface="Comic Sans MS" panose="030F0702030302020204" charset="0"/>
                <a:ea typeface="MS PGothic" panose="020B0600070205080204" charset="-128"/>
                <a:cs typeface="+mn-cs"/>
              </a:endParaRPr>
            </a:p>
          </p:txBody>
        </p:sp>
        <p:sp>
          <p:nvSpPr>
            <p:cNvPr id="3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1"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pic>
        <p:nvPicPr>
          <p:cNvPr id="40" name="图片 39"/>
          <p:cNvPicPr>
            <a:picLocks noChangeAspect="1"/>
          </p:cNvPicPr>
          <p:nvPr/>
        </p:nvPicPr>
        <p:blipFill>
          <a:blip r:embed="rId2"/>
          <a:stretch>
            <a:fillRect/>
          </a:stretch>
        </p:blipFill>
        <p:spPr>
          <a:xfrm>
            <a:off x="2137322" y="193275"/>
            <a:ext cx="524792" cy="435930"/>
          </a:xfrm>
          <a:prstGeom prst="rect">
            <a:avLst/>
          </a:prstGeom>
        </p:spPr>
      </p:pic>
      <p:cxnSp>
        <p:nvCxnSpPr>
          <p:cNvPr id="42" name="肘形连接符 41"/>
          <p:cNvCxnSpPr>
            <a:stCxn id="5" idx="2"/>
            <a:endCxn id="6" idx="1"/>
          </p:cNvCxnSpPr>
          <p:nvPr/>
        </p:nvCxnSpPr>
        <p:spPr>
          <a:xfrm rot="16200000" flipH="1">
            <a:off x="911984" y="537060"/>
            <a:ext cx="170482" cy="41458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肘形连接符 46"/>
          <p:cNvCxnSpPr>
            <a:stCxn id="40" idx="2"/>
            <a:endCxn id="6" idx="3"/>
          </p:cNvCxnSpPr>
          <p:nvPr/>
        </p:nvCxnSpPr>
        <p:spPr>
          <a:xfrm rot="5400000">
            <a:off x="2133141" y="563014"/>
            <a:ext cx="200387" cy="33276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89548" y="254467"/>
            <a:ext cx="4923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52" name="图片 51"/>
          <p:cNvPicPr>
            <a:picLocks noChangeAspect="1"/>
          </p:cNvPicPr>
          <p:nvPr/>
        </p:nvPicPr>
        <p:blipFill>
          <a:blip r:embed="rId1">
            <a:duotone>
              <a:prstClr val="black"/>
              <a:schemeClr val="accent1">
                <a:tint val="45000"/>
                <a:satMod val="400000"/>
              </a:schemeClr>
            </a:duotone>
          </a:blip>
          <a:stretch>
            <a:fillRect/>
          </a:stretch>
        </p:blipFill>
        <p:spPr>
          <a:xfrm>
            <a:off x="1246130" y="1903224"/>
            <a:ext cx="772569" cy="416703"/>
          </a:xfrm>
          <a:prstGeom prst="rect">
            <a:avLst/>
          </a:prstGeom>
        </p:spPr>
      </p:pic>
      <p:cxnSp>
        <p:nvCxnSpPr>
          <p:cNvPr id="54" name="直接连接符 53"/>
          <p:cNvCxnSpPr>
            <a:stCxn id="4" idx="1"/>
            <a:endCxn id="52" idx="3"/>
          </p:cNvCxnSpPr>
          <p:nvPr/>
        </p:nvCxnSpPr>
        <p:spPr>
          <a:xfrm flipH="1" flipV="1">
            <a:off x="2018699" y="2111576"/>
            <a:ext cx="986119" cy="94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99" idx="2"/>
            <a:endCxn id="4" idx="0"/>
          </p:cNvCxnSpPr>
          <p:nvPr/>
        </p:nvCxnSpPr>
        <p:spPr>
          <a:xfrm>
            <a:off x="2936498" y="1339705"/>
            <a:ext cx="472214" cy="5635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11954" y="1024612"/>
            <a:ext cx="8280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rPr>
              <a:t>Fudan</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9" name="文本框 58"/>
          <p:cNvSpPr txBox="1"/>
          <p:nvPr/>
        </p:nvSpPr>
        <p:spPr>
          <a:xfrm>
            <a:off x="207255" y="2175027"/>
            <a:ext cx="1038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接入</a:t>
            </a: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0" name="矩形 59"/>
          <p:cNvSpPr/>
          <p:nvPr/>
        </p:nvSpPr>
        <p:spPr>
          <a:xfrm>
            <a:off x="655312" y="2948725"/>
            <a:ext cx="4347591" cy="95856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61" name="图片 60"/>
          <p:cNvPicPr>
            <a:picLocks noChangeAspect="1"/>
          </p:cNvPicPr>
          <p:nvPr/>
        </p:nvPicPr>
        <p:blipFill>
          <a:blip r:embed="rId1">
            <a:duotone>
              <a:prstClr val="black"/>
              <a:schemeClr val="accent1">
                <a:tint val="45000"/>
                <a:satMod val="400000"/>
              </a:schemeClr>
            </a:duotone>
          </a:blip>
          <a:stretch>
            <a:fillRect/>
          </a:stretch>
        </p:blipFill>
        <p:spPr>
          <a:xfrm>
            <a:off x="3716414" y="3156419"/>
            <a:ext cx="846296" cy="456469"/>
          </a:xfrm>
          <a:prstGeom prst="rect">
            <a:avLst/>
          </a:prstGeom>
        </p:spPr>
      </p:pic>
      <p:pic>
        <p:nvPicPr>
          <p:cNvPr id="62" name="图片 61"/>
          <p:cNvPicPr>
            <a:picLocks noChangeAspect="1"/>
          </p:cNvPicPr>
          <p:nvPr/>
        </p:nvPicPr>
        <p:blipFill>
          <a:blip r:embed="rId1">
            <a:duotone>
              <a:prstClr val="black"/>
              <a:schemeClr val="accent1">
                <a:tint val="45000"/>
                <a:satMod val="400000"/>
              </a:schemeClr>
            </a:duotone>
          </a:blip>
          <a:stretch>
            <a:fillRect/>
          </a:stretch>
        </p:blipFill>
        <p:spPr>
          <a:xfrm>
            <a:off x="1957726" y="3156419"/>
            <a:ext cx="846296" cy="456469"/>
          </a:xfrm>
          <a:prstGeom prst="rect">
            <a:avLst/>
          </a:prstGeom>
        </p:spPr>
      </p:pic>
      <p:cxnSp>
        <p:nvCxnSpPr>
          <p:cNvPr id="63" name="直接连接符 62"/>
          <p:cNvCxnSpPr>
            <a:stCxn id="61" idx="1"/>
            <a:endCxn id="62" idx="3"/>
          </p:cNvCxnSpPr>
          <p:nvPr/>
        </p:nvCxnSpPr>
        <p:spPr>
          <a:xfrm flipH="1">
            <a:off x="2804022" y="3384654"/>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69736" y="3483458"/>
            <a:ext cx="15932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5" name="直接连接符 64"/>
          <p:cNvCxnSpPr/>
          <p:nvPr/>
        </p:nvCxnSpPr>
        <p:spPr>
          <a:xfrm flipH="1">
            <a:off x="-115851" y="211544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3249478" y="211544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 idx="2"/>
            <a:endCxn id="61" idx="0"/>
          </p:cNvCxnSpPr>
          <p:nvPr/>
        </p:nvCxnSpPr>
        <p:spPr>
          <a:xfrm>
            <a:off x="3408712" y="2338923"/>
            <a:ext cx="730850" cy="817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2" idx="1"/>
          </p:cNvCxnSpPr>
          <p:nvPr/>
        </p:nvCxnSpPr>
        <p:spPr>
          <a:xfrm flipH="1">
            <a:off x="268769" y="3384654"/>
            <a:ext cx="1688957" cy="443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1" idx="3"/>
          </p:cNvCxnSpPr>
          <p:nvPr/>
        </p:nvCxnSpPr>
        <p:spPr>
          <a:xfrm flipH="1">
            <a:off x="4562710" y="3383968"/>
            <a:ext cx="912392" cy="6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08542" y="423240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78" name="图片 77"/>
          <p:cNvPicPr>
            <a:picLocks noChangeAspect="1"/>
          </p:cNvPicPr>
          <p:nvPr/>
        </p:nvPicPr>
        <p:blipFill>
          <a:blip r:embed="rId1">
            <a:duotone>
              <a:prstClr val="black"/>
              <a:schemeClr val="accent1">
                <a:tint val="45000"/>
                <a:satMod val="400000"/>
              </a:schemeClr>
            </a:duotone>
          </a:blip>
          <a:stretch>
            <a:fillRect/>
          </a:stretch>
        </p:blipFill>
        <p:spPr>
          <a:xfrm>
            <a:off x="3723448" y="4440094"/>
            <a:ext cx="846296" cy="456469"/>
          </a:xfrm>
          <a:prstGeom prst="rect">
            <a:avLst/>
          </a:prstGeom>
        </p:spPr>
      </p:pic>
      <p:pic>
        <p:nvPicPr>
          <p:cNvPr id="79" name="图片 78"/>
          <p:cNvPicPr>
            <a:picLocks noChangeAspect="1"/>
          </p:cNvPicPr>
          <p:nvPr/>
        </p:nvPicPr>
        <p:blipFill>
          <a:blip r:embed="rId1">
            <a:duotone>
              <a:prstClr val="black"/>
              <a:schemeClr val="accent1">
                <a:tint val="45000"/>
                <a:satMod val="400000"/>
              </a:schemeClr>
            </a:duotone>
          </a:blip>
          <a:stretch>
            <a:fillRect/>
          </a:stretch>
        </p:blipFill>
        <p:spPr>
          <a:xfrm>
            <a:off x="1964760" y="4440094"/>
            <a:ext cx="846296" cy="456469"/>
          </a:xfrm>
          <a:prstGeom prst="rect">
            <a:avLst/>
          </a:prstGeom>
        </p:spPr>
      </p:pic>
      <p:cxnSp>
        <p:nvCxnSpPr>
          <p:cNvPr id="80" name="直接连接符 79"/>
          <p:cNvCxnSpPr>
            <a:stCxn id="78" idx="1"/>
            <a:endCxn id="79" idx="3"/>
          </p:cNvCxnSpPr>
          <p:nvPr/>
        </p:nvCxnSpPr>
        <p:spPr>
          <a:xfrm flipH="1">
            <a:off x="2811056" y="4668329"/>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5885" y="4711897"/>
            <a:ext cx="1038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接入</a:t>
            </a: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2" name="直接连接符 81"/>
          <p:cNvCxnSpPr/>
          <p:nvPr/>
        </p:nvCxnSpPr>
        <p:spPr>
          <a:xfrm flipH="1">
            <a:off x="602779" y="465231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4516749" y="465231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61043" y="6369942"/>
            <a:ext cx="113223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Tsinghua</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92" name="直接连接符 91"/>
          <p:cNvCxnSpPr>
            <a:stCxn id="61" idx="2"/>
            <a:endCxn id="78" idx="0"/>
          </p:cNvCxnSpPr>
          <p:nvPr/>
        </p:nvCxnSpPr>
        <p:spPr>
          <a:xfrm>
            <a:off x="4139562" y="3612888"/>
            <a:ext cx="7034" cy="8272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9" name="图片 98"/>
          <p:cNvPicPr>
            <a:picLocks noChangeAspect="1"/>
          </p:cNvPicPr>
          <p:nvPr/>
        </p:nvPicPr>
        <p:blipFill>
          <a:blip r:embed="rId1">
            <a:duotone>
              <a:prstClr val="black"/>
              <a:schemeClr val="accent1">
                <a:tint val="45000"/>
                <a:satMod val="400000"/>
              </a:schemeClr>
            </a:duotone>
          </a:blip>
          <a:stretch>
            <a:fillRect/>
          </a:stretch>
        </p:blipFill>
        <p:spPr>
          <a:xfrm>
            <a:off x="2639979" y="1019836"/>
            <a:ext cx="593038" cy="319869"/>
          </a:xfrm>
          <a:prstGeom prst="rect">
            <a:avLst/>
          </a:prstGeom>
        </p:spPr>
      </p:pic>
      <p:cxnSp>
        <p:nvCxnSpPr>
          <p:cNvPr id="109" name="肘形连接符 108"/>
          <p:cNvCxnSpPr>
            <a:stCxn id="99" idx="1"/>
            <a:endCxn id="6" idx="2"/>
          </p:cNvCxnSpPr>
          <p:nvPr/>
        </p:nvCxnSpPr>
        <p:spPr>
          <a:xfrm rot="10800000">
            <a:off x="1635733" y="987419"/>
            <a:ext cx="1004246" cy="19235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4" name="图片 123"/>
          <p:cNvPicPr>
            <a:picLocks noChangeAspect="1"/>
          </p:cNvPicPr>
          <p:nvPr/>
        </p:nvPicPr>
        <p:blipFill>
          <a:blip r:embed="rId2"/>
          <a:stretch>
            <a:fillRect/>
          </a:stretch>
        </p:blipFill>
        <p:spPr>
          <a:xfrm>
            <a:off x="895981" y="5758501"/>
            <a:ext cx="524792" cy="435930"/>
          </a:xfrm>
          <a:prstGeom prst="rect">
            <a:avLst/>
          </a:prstGeom>
        </p:spPr>
      </p:pic>
      <p:pic>
        <p:nvPicPr>
          <p:cNvPr id="125" name="图片 124"/>
          <p:cNvPicPr>
            <a:picLocks noChangeAspect="1"/>
          </p:cNvPicPr>
          <p:nvPr/>
        </p:nvPicPr>
        <p:blipFill>
          <a:blip r:embed="rId3"/>
          <a:stretch>
            <a:fillRect/>
          </a:stretch>
        </p:blipFill>
        <p:spPr>
          <a:xfrm>
            <a:off x="2201972" y="6207411"/>
            <a:ext cx="862433" cy="315654"/>
          </a:xfrm>
          <a:prstGeom prst="rect">
            <a:avLst/>
          </a:prstGeom>
        </p:spPr>
      </p:pic>
      <p:cxnSp>
        <p:nvCxnSpPr>
          <p:cNvPr id="127" name="肘形连接符 126"/>
          <p:cNvCxnSpPr>
            <a:stCxn id="124" idx="2"/>
            <a:endCxn id="125" idx="1"/>
          </p:cNvCxnSpPr>
          <p:nvPr/>
        </p:nvCxnSpPr>
        <p:spPr>
          <a:xfrm rot="16200000" flipH="1">
            <a:off x="1594771" y="5758036"/>
            <a:ext cx="170807" cy="1043595"/>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肘形连接符 127"/>
          <p:cNvCxnSpPr>
            <a:stCxn id="27" idx="2"/>
            <a:endCxn id="125" idx="3"/>
          </p:cNvCxnSpPr>
          <p:nvPr/>
        </p:nvCxnSpPr>
        <p:spPr>
          <a:xfrm rot="5400000">
            <a:off x="3278882" y="5999413"/>
            <a:ext cx="151348" cy="58030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1" name="图片 130"/>
          <p:cNvPicPr>
            <a:picLocks noChangeAspect="1"/>
          </p:cNvPicPr>
          <p:nvPr/>
        </p:nvPicPr>
        <p:blipFill>
          <a:blip r:embed="rId1">
            <a:duotone>
              <a:prstClr val="black"/>
              <a:schemeClr val="accent1">
                <a:tint val="45000"/>
                <a:satMod val="400000"/>
              </a:schemeClr>
            </a:duotone>
          </a:blip>
          <a:stretch>
            <a:fillRect/>
          </a:stretch>
        </p:blipFill>
        <p:spPr>
          <a:xfrm>
            <a:off x="1751664" y="5541467"/>
            <a:ext cx="593038" cy="319869"/>
          </a:xfrm>
          <a:prstGeom prst="rect">
            <a:avLst/>
          </a:prstGeom>
        </p:spPr>
      </p:pic>
      <p:cxnSp>
        <p:nvCxnSpPr>
          <p:cNvPr id="132" name="肘形连接符 131"/>
          <p:cNvCxnSpPr>
            <a:stCxn id="131" idx="2"/>
            <a:endCxn id="125" idx="0"/>
          </p:cNvCxnSpPr>
          <p:nvPr/>
        </p:nvCxnSpPr>
        <p:spPr>
          <a:xfrm>
            <a:off x="2048183" y="5861336"/>
            <a:ext cx="585006" cy="346075"/>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78" idx="2"/>
          </p:cNvCxnSpPr>
          <p:nvPr/>
        </p:nvCxnSpPr>
        <p:spPr>
          <a:xfrm flipH="1">
            <a:off x="2201972" y="4896563"/>
            <a:ext cx="1944624" cy="6728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3" name="Rectangle 23"/>
          <p:cNvSpPr>
            <a:spLocks noChangeArrowheads="1"/>
          </p:cNvSpPr>
          <p:nvPr/>
        </p:nvSpPr>
        <p:spPr bwMode="auto">
          <a:xfrm>
            <a:off x="4669192" y="6014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4" name="Rectangle 24"/>
          <p:cNvSpPr>
            <a:spLocks noChangeArrowheads="1"/>
          </p:cNvSpPr>
          <p:nvPr/>
        </p:nvSpPr>
        <p:spPr bwMode="auto">
          <a:xfrm>
            <a:off x="4621567" y="131582"/>
            <a:ext cx="1273175" cy="1536700"/>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5" name="Line 25"/>
          <p:cNvSpPr>
            <a:spLocks noChangeShapeType="1"/>
          </p:cNvSpPr>
          <p:nvPr/>
        </p:nvSpPr>
        <p:spPr bwMode="auto">
          <a:xfrm>
            <a:off x="4621567" y="449082"/>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 name="Text Box 26"/>
          <p:cNvSpPr txBox="1">
            <a:spLocks noChangeArrowheads="1"/>
          </p:cNvSpPr>
          <p:nvPr/>
        </p:nvSpPr>
        <p:spPr bwMode="auto">
          <a:xfrm>
            <a:off x="4578705" y="9824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application</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transport</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7" name="Line 27"/>
          <p:cNvSpPr>
            <a:spLocks noChangeShapeType="1"/>
          </p:cNvSpPr>
          <p:nvPr/>
        </p:nvSpPr>
        <p:spPr bwMode="auto">
          <a:xfrm>
            <a:off x="4629505" y="769757"/>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 name="Line 28"/>
          <p:cNvSpPr>
            <a:spLocks noChangeShapeType="1"/>
          </p:cNvSpPr>
          <p:nvPr/>
        </p:nvSpPr>
        <p:spPr bwMode="auto">
          <a:xfrm>
            <a:off x="4634267" y="105074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 name="Line 29"/>
          <p:cNvSpPr>
            <a:spLocks noChangeShapeType="1"/>
          </p:cNvSpPr>
          <p:nvPr/>
        </p:nvSpPr>
        <p:spPr bwMode="auto">
          <a:xfrm>
            <a:off x="4634267" y="132696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160" name="Group 88"/>
          <p:cNvGrpSpPr/>
          <p:nvPr/>
        </p:nvGrpSpPr>
        <p:grpSpPr bwMode="auto">
          <a:xfrm>
            <a:off x="7370119" y="1985286"/>
            <a:ext cx="1387475" cy="1035050"/>
            <a:chOff x="3601" y="168"/>
            <a:chExt cx="874" cy="652"/>
          </a:xfrm>
        </p:grpSpPr>
        <p:sp>
          <p:nvSpPr>
            <p:cNvPr id="161"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2"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3" name="Line 91"/>
            <p:cNvSpPr>
              <a:spLocks noChangeShapeType="1"/>
            </p:cNvSpPr>
            <p:nvPr/>
          </p:nvSpPr>
          <p:spPr bwMode="auto">
            <a:xfrm>
              <a:off x="3628" y="413"/>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5" name="Line 93"/>
            <p:cNvSpPr>
              <a:spLocks noChangeShapeType="1"/>
            </p:cNvSpPr>
            <p:nvPr/>
          </p:nvSpPr>
          <p:spPr bwMode="auto">
            <a:xfrm>
              <a:off x="3633" y="615"/>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66" name="Group 88"/>
          <p:cNvGrpSpPr/>
          <p:nvPr/>
        </p:nvGrpSpPr>
        <p:grpSpPr bwMode="auto">
          <a:xfrm>
            <a:off x="8881728" y="3703246"/>
            <a:ext cx="1387475" cy="1035050"/>
            <a:chOff x="3601" y="168"/>
            <a:chExt cx="874" cy="652"/>
          </a:xfrm>
        </p:grpSpPr>
        <p:sp>
          <p:nvSpPr>
            <p:cNvPr id="167"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8"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9" name="Line 91"/>
            <p:cNvSpPr>
              <a:spLocks noChangeShapeType="1"/>
            </p:cNvSpPr>
            <p:nvPr/>
          </p:nvSpPr>
          <p:spPr bwMode="auto">
            <a:xfrm>
              <a:off x="3628" y="413"/>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71" name="Line 93"/>
            <p:cNvSpPr>
              <a:spLocks noChangeShapeType="1"/>
            </p:cNvSpPr>
            <p:nvPr/>
          </p:nvSpPr>
          <p:spPr bwMode="auto">
            <a:xfrm>
              <a:off x="3633" y="615"/>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78" name="Rectangle 23"/>
          <p:cNvSpPr>
            <a:spLocks noChangeArrowheads="1"/>
          </p:cNvSpPr>
          <p:nvPr/>
        </p:nvSpPr>
        <p:spPr bwMode="auto">
          <a:xfrm>
            <a:off x="10749365" y="501443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79" name="Rectangle 24"/>
          <p:cNvSpPr>
            <a:spLocks noChangeArrowheads="1"/>
          </p:cNvSpPr>
          <p:nvPr/>
        </p:nvSpPr>
        <p:spPr bwMode="auto">
          <a:xfrm>
            <a:off x="10701740" y="5085872"/>
            <a:ext cx="1273175" cy="1536700"/>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80" name="Line 25"/>
          <p:cNvSpPr>
            <a:spLocks noChangeShapeType="1"/>
          </p:cNvSpPr>
          <p:nvPr/>
        </p:nvSpPr>
        <p:spPr bwMode="auto">
          <a:xfrm>
            <a:off x="10701740" y="5403372"/>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 name="Text Box 26"/>
          <p:cNvSpPr txBox="1">
            <a:spLocks noChangeArrowheads="1"/>
          </p:cNvSpPr>
          <p:nvPr/>
        </p:nvSpPr>
        <p:spPr bwMode="auto">
          <a:xfrm>
            <a:off x="10658878" y="505253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application</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transport</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82" name="Line 27"/>
          <p:cNvSpPr>
            <a:spLocks noChangeShapeType="1"/>
          </p:cNvSpPr>
          <p:nvPr/>
        </p:nvSpPr>
        <p:spPr bwMode="auto">
          <a:xfrm>
            <a:off x="10709678" y="5724047"/>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 name="Line 28"/>
          <p:cNvSpPr>
            <a:spLocks noChangeShapeType="1"/>
          </p:cNvSpPr>
          <p:nvPr/>
        </p:nvSpPr>
        <p:spPr bwMode="auto">
          <a:xfrm>
            <a:off x="10714440" y="600503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 name="Line 29"/>
          <p:cNvSpPr>
            <a:spLocks noChangeShapeType="1"/>
          </p:cNvSpPr>
          <p:nvPr/>
        </p:nvSpPr>
        <p:spPr bwMode="auto">
          <a:xfrm>
            <a:off x="10714440" y="628125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 name="文本框 185"/>
          <p:cNvSpPr txBox="1"/>
          <p:nvPr/>
        </p:nvSpPr>
        <p:spPr>
          <a:xfrm>
            <a:off x="8408141" y="5092067"/>
            <a:ext cx="17067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1" name="文本框 190"/>
          <p:cNvSpPr txBox="1"/>
          <p:nvPr/>
        </p:nvSpPr>
        <p:spPr>
          <a:xfrm>
            <a:off x="6237731" y="34899"/>
            <a:ext cx="58086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Client/</a:t>
            </a:r>
            <a:r>
              <a:rPr lang="en-US" altLang="zh-CN" dirty="0"/>
              <a:t>Server</a:t>
            </a:r>
            <a:r>
              <a:rPr lang="zh-CN" altLang="en-US" b="1" dirty="0">
                <a:solidFill>
                  <a:srgbClr val="FF0000"/>
                </a:solidFill>
              </a:rPr>
              <a:t>建立</a:t>
            </a:r>
            <a:r>
              <a:rPr lang="en-US" altLang="zh-CN" b="1" dirty="0">
                <a:solidFill>
                  <a:srgbClr val="FF0000"/>
                </a:solidFill>
              </a:rPr>
              <a:t>TCP</a:t>
            </a:r>
            <a:r>
              <a:rPr lang="zh-CN" altLang="en-US" b="1" dirty="0">
                <a:solidFill>
                  <a:srgbClr val="FF0000"/>
                </a:solidFill>
              </a:rPr>
              <a:t>连接</a:t>
            </a:r>
            <a:r>
              <a:rPr lang="zh-CN" altLang="en-US" dirty="0"/>
              <a:t>，交换</a:t>
            </a:r>
            <a:r>
              <a:rPr lang="en-US" altLang="zh-CN" dirty="0"/>
              <a:t>HTTP</a:t>
            </a:r>
            <a:r>
              <a:rPr lang="zh-CN" altLang="en-US" dirty="0"/>
              <a:t>消息</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GET / …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4" name="下箭头 193"/>
          <p:cNvSpPr/>
          <p:nvPr/>
        </p:nvSpPr>
        <p:spPr>
          <a:xfrm>
            <a:off x="6036520" y="60145"/>
            <a:ext cx="120249" cy="388938"/>
          </a:xfrm>
          <a:prstGeom prst="down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5" name="上箭头 194"/>
          <p:cNvSpPr/>
          <p:nvPr/>
        </p:nvSpPr>
        <p:spPr>
          <a:xfrm>
            <a:off x="10507866" y="5043816"/>
            <a:ext cx="137145" cy="299524"/>
          </a:xfrm>
          <a:prstGeom prst="up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6" name="文本框 195"/>
          <p:cNvSpPr txBox="1"/>
          <p:nvPr/>
        </p:nvSpPr>
        <p:spPr>
          <a:xfrm>
            <a:off x="3260218" y="911451"/>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R1</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7" name="文本框 196"/>
          <p:cNvSpPr txBox="1"/>
          <p:nvPr/>
        </p:nvSpPr>
        <p:spPr>
          <a:xfrm>
            <a:off x="3794016" y="1742136"/>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R2</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1" name="文本框 200"/>
          <p:cNvSpPr txBox="1"/>
          <p:nvPr/>
        </p:nvSpPr>
        <p:spPr>
          <a:xfrm>
            <a:off x="4516749" y="2964822"/>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R3</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2" name="文本框 196"/>
          <p:cNvSpPr txBox="1"/>
          <p:nvPr/>
        </p:nvSpPr>
        <p:spPr>
          <a:xfrm>
            <a:off x="4503855" y="4284195"/>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R4</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3" name="文本框 196"/>
          <p:cNvSpPr txBox="1"/>
          <p:nvPr/>
        </p:nvSpPr>
        <p:spPr>
          <a:xfrm>
            <a:off x="1318571" y="5412272"/>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R5</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1" name="左右箭头 40"/>
          <p:cNvSpPr/>
          <p:nvPr/>
        </p:nvSpPr>
        <p:spPr>
          <a:xfrm rot="2727781">
            <a:off x="4746105" y="3012425"/>
            <a:ext cx="7060986" cy="2490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55" name="组合 54"/>
          <p:cNvGrpSpPr/>
          <p:nvPr/>
        </p:nvGrpSpPr>
        <p:grpSpPr>
          <a:xfrm>
            <a:off x="7241931" y="431809"/>
            <a:ext cx="4689698" cy="1741561"/>
            <a:chOff x="7241931" y="431809"/>
            <a:chExt cx="4689698" cy="1741561"/>
          </a:xfrm>
        </p:grpSpPr>
        <p:grpSp>
          <p:nvGrpSpPr>
            <p:cNvPr id="49" name="组合 48"/>
            <p:cNvGrpSpPr/>
            <p:nvPr/>
          </p:nvGrpSpPr>
          <p:grpSpPr>
            <a:xfrm>
              <a:off x="7241931" y="431809"/>
              <a:ext cx="4689698" cy="1741561"/>
              <a:chOff x="7241931" y="431809"/>
              <a:chExt cx="4689698" cy="1741561"/>
            </a:xfrm>
          </p:grpSpPr>
          <p:sp>
            <p:nvSpPr>
              <p:cNvPr id="114" name="文本框 113"/>
              <p:cNvSpPr txBox="1"/>
              <p:nvPr/>
            </p:nvSpPr>
            <p:spPr>
              <a:xfrm>
                <a:off x="8877629" y="431809"/>
                <a:ext cx="2998421"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GET / HTTP/1.1</a:t>
                </a:r>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等线" panose="02010600030101010101" charset="-122"/>
                    <a:ea typeface="等线" panose="02010600030101010101" charset="-122"/>
                  </a:rPr>
                  <a:t>Host: www.tsinghua.edu.cn</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 name="直接箭头连接符 2"/>
              <p:cNvCxnSpPr/>
              <p:nvPr/>
            </p:nvCxnSpPr>
            <p:spPr>
              <a:xfrm flipV="1">
                <a:off x="8832275" y="1090272"/>
                <a:ext cx="3099354" cy="174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904140" y="1527039"/>
                <a:ext cx="2998421"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等线" panose="02010600030101010101" charset="-122"/>
                    <a:ea typeface="等线" panose="02010600030101010101" charset="-122"/>
                  </a:rPr>
                  <a:t>HTTP/1.1 200 OK</a:t>
                </a:r>
                <a:endParaRPr lang="en-US" altLang="zh-CN"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19" name="直接箭头连接符 118"/>
              <p:cNvCxnSpPr/>
              <p:nvPr/>
            </p:nvCxnSpPr>
            <p:spPr>
              <a:xfrm>
                <a:off x="8872873" y="1455601"/>
                <a:ext cx="3003177" cy="0"/>
              </a:xfrm>
              <a:prstGeom prst="straightConnector1">
                <a:avLst/>
              </a:prstGeom>
              <a:ln w="57150">
                <a:solidFill>
                  <a:schemeClr val="accent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flipH="1">
                <a:off x="7241931" y="865507"/>
                <a:ext cx="1571420" cy="400110"/>
              </a:xfrm>
              <a:prstGeom prst="rect">
                <a:avLst/>
              </a:prstGeom>
            </p:spPr>
            <p:txBody>
              <a:bodyPr wrap="square">
                <a:spAutoFit/>
              </a:bodyPr>
              <a:lstStyle/>
              <a:p>
                <a:r>
                  <a:rPr lang="en-US" altLang="zh-CN" sz="2000" b="1" dirty="0">
                    <a:solidFill>
                      <a:schemeClr val="accent2"/>
                    </a:solidFill>
                  </a:rPr>
                  <a:t>HTTP</a:t>
                </a:r>
                <a:r>
                  <a:rPr lang="zh-CN" altLang="en-US" sz="2000" b="1" dirty="0">
                    <a:solidFill>
                      <a:schemeClr val="accent2"/>
                    </a:solidFill>
                  </a:rPr>
                  <a:t>协议</a:t>
                </a:r>
                <a:endParaRPr lang="zh-CN" altLang="en-US" sz="2000" b="1" dirty="0">
                  <a:solidFill>
                    <a:schemeClr val="accent2"/>
                  </a:solidFill>
                </a:endParaRPr>
              </a:p>
            </p:txBody>
          </p:sp>
        </p:grpSp>
        <p:sp>
          <p:nvSpPr>
            <p:cNvPr id="53" name="左大括号 52"/>
            <p:cNvSpPr/>
            <p:nvPr/>
          </p:nvSpPr>
          <p:spPr>
            <a:xfrm>
              <a:off x="8614015" y="584679"/>
              <a:ext cx="135057" cy="129004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地址：子网地址</a:t>
            </a:r>
            <a:endParaRPr lang="zh-CN" altLang="en-US" dirty="0"/>
          </a:p>
        </p:txBody>
      </p:sp>
      <p:sp>
        <p:nvSpPr>
          <p:cNvPr id="3" name="内容占位符 2"/>
          <p:cNvSpPr>
            <a:spLocks noGrp="1"/>
          </p:cNvSpPr>
          <p:nvPr>
            <p:ph idx="1"/>
          </p:nvPr>
        </p:nvSpPr>
        <p:spPr>
          <a:xfrm>
            <a:off x="442912" y="685391"/>
            <a:ext cx="11289710" cy="5617710"/>
          </a:xfrm>
        </p:spPr>
        <p:txBody>
          <a:bodyPr>
            <a:normAutofit/>
          </a:bodyPr>
          <a:lstStyle/>
          <a:p>
            <a:pPr marL="0" indent="0">
              <a:buNone/>
            </a:pPr>
            <a:r>
              <a:rPr lang="en-US" altLang="zh-CN" dirty="0"/>
              <a:t>A</a:t>
            </a:r>
            <a:r>
              <a:rPr lang="zh-CN" altLang="en-US" dirty="0"/>
              <a:t>类</a:t>
            </a:r>
            <a:r>
              <a:rPr lang="en-US" altLang="zh-CN" dirty="0"/>
              <a:t>/B</a:t>
            </a:r>
            <a:r>
              <a:rPr lang="zh-CN" altLang="en-US" dirty="0"/>
              <a:t>类</a:t>
            </a:r>
            <a:r>
              <a:rPr lang="en-US" altLang="zh-CN" dirty="0"/>
              <a:t>/C</a:t>
            </a:r>
            <a:r>
              <a:rPr lang="zh-CN" altLang="en-US" dirty="0"/>
              <a:t>类网络内部进一步划分子网</a:t>
            </a:r>
            <a:endParaRPr lang="en-US" altLang="zh-CN" dirty="0"/>
          </a:p>
          <a:p>
            <a:r>
              <a:rPr lang="zh-CN" altLang="en-US" dirty="0"/>
              <a:t>三层层次结构：网络</a:t>
            </a:r>
            <a:r>
              <a:rPr lang="en-US" altLang="zh-CN" dirty="0"/>
              <a:t>ID</a:t>
            </a:r>
            <a:r>
              <a:rPr lang="zh-CN" altLang="en-US" dirty="0"/>
              <a:t>＋子网</a:t>
            </a:r>
            <a:r>
              <a:rPr lang="en-US" altLang="zh-CN" dirty="0"/>
              <a:t>ID</a:t>
            </a:r>
            <a:r>
              <a:rPr lang="zh-CN" altLang="en-US" dirty="0"/>
              <a:t>＋主机</a:t>
            </a:r>
            <a:r>
              <a:rPr lang="en-US" altLang="zh-CN" dirty="0"/>
              <a:t>ID</a:t>
            </a:r>
            <a:endParaRPr lang="en-US" altLang="zh-CN" dirty="0"/>
          </a:p>
          <a:p>
            <a:r>
              <a:rPr lang="zh-CN" altLang="en-US" dirty="0"/>
              <a:t>外部路由器知道怎么到达网络</a:t>
            </a:r>
            <a:r>
              <a:rPr lang="en-US" altLang="zh-CN" dirty="0"/>
              <a:t>ID</a:t>
            </a:r>
            <a:r>
              <a:rPr lang="zh-CN" altLang="en-US" dirty="0"/>
              <a:t>，而本地路由器知道子网怎么划分，知道怎么到达子网中的主机</a:t>
            </a:r>
            <a:endParaRPr lang="zh-CN" altLang="en-US" dirty="0"/>
          </a:p>
          <a:p>
            <a:pPr marL="274320" lvl="2" indent="-274320">
              <a:spcBef>
                <a:spcPts val="600"/>
              </a:spcBef>
              <a:buClr>
                <a:schemeClr val="accent1"/>
              </a:buClr>
            </a:pPr>
            <a:r>
              <a:rPr lang="zh-CN" altLang="en-US" dirty="0"/>
              <a:t>引入子网掩码知道子网的网络部分和主机部分</a:t>
            </a:r>
            <a:endParaRPr lang="en-US" altLang="zh-CN" dirty="0"/>
          </a:p>
          <a:p>
            <a:pPr marL="548640" lvl="3" indent="-274320">
              <a:spcBef>
                <a:spcPts val="600"/>
              </a:spcBef>
              <a:buClr>
                <a:schemeClr val="accent1"/>
              </a:buClr>
            </a:pPr>
            <a:r>
              <a:rPr lang="en-US" altLang="zh-CN" dirty="0"/>
              <a:t>32</a:t>
            </a:r>
            <a:r>
              <a:rPr lang="zh-CN" altLang="en-US" dirty="0"/>
              <a:t>比特的整数，可采用点十进制方法描述</a:t>
            </a:r>
            <a:endParaRPr lang="en-US" altLang="zh-CN" dirty="0"/>
          </a:p>
          <a:p>
            <a:pPr marL="548640" lvl="3" indent="-274320">
              <a:spcBef>
                <a:spcPts val="600"/>
              </a:spcBef>
              <a:buClr>
                <a:schemeClr val="accent1"/>
              </a:buClr>
            </a:pPr>
            <a:r>
              <a:rPr lang="zh-CN" altLang="en-US" dirty="0"/>
              <a:t>如果为主机部分，则对应的比特为</a:t>
            </a:r>
            <a:r>
              <a:rPr lang="en-US" altLang="zh-CN" dirty="0"/>
              <a:t>0</a:t>
            </a:r>
            <a:r>
              <a:rPr lang="zh-CN" altLang="en-US" dirty="0"/>
              <a:t>，否则为</a:t>
            </a:r>
            <a:r>
              <a:rPr lang="en-US" altLang="zh-CN" dirty="0"/>
              <a:t>1</a:t>
            </a:r>
            <a:endParaRPr lang="en-US" altLang="zh-CN" dirty="0"/>
          </a:p>
          <a:p>
            <a:pPr marL="548640" lvl="3" indent="-274320">
              <a:spcBef>
                <a:spcPts val="600"/>
              </a:spcBef>
              <a:buClr>
                <a:schemeClr val="accent1"/>
              </a:buClr>
            </a:pPr>
            <a:r>
              <a:rPr lang="zh-CN" altLang="en-US" dirty="0"/>
              <a:t>可采用</a:t>
            </a:r>
            <a:r>
              <a:rPr lang="zh-CN" altLang="en-US" b="1" dirty="0">
                <a:solidFill>
                  <a:srgbClr val="FF0000"/>
                </a:solidFill>
              </a:rPr>
              <a:t>按位与</a:t>
            </a:r>
            <a:r>
              <a:rPr lang="zh-CN" altLang="en-US" dirty="0"/>
              <a:t>运算来截取网络部分</a:t>
            </a:r>
            <a:endParaRPr lang="en-US" altLang="zh-CN" dirty="0"/>
          </a:p>
          <a:p>
            <a:pPr marL="548640" lvl="3" indent="-274320">
              <a:spcBef>
                <a:spcPts val="600"/>
              </a:spcBef>
              <a:buClr>
                <a:schemeClr val="accent1"/>
              </a:buClr>
            </a:pPr>
            <a:r>
              <a:rPr lang="zh-CN" altLang="en-US" dirty="0"/>
              <a:t>实践中一般主机部分为最后的一些比特，用</a:t>
            </a:r>
            <a:r>
              <a:rPr lang="en-US" altLang="zh-CN" dirty="0"/>
              <a:t>/n</a:t>
            </a:r>
            <a:r>
              <a:rPr lang="zh-CN" altLang="en-US" dirty="0"/>
              <a:t>描述，</a:t>
            </a:r>
            <a:r>
              <a:rPr lang="en-US" altLang="zh-CN" dirty="0"/>
              <a:t>n</a:t>
            </a:r>
            <a:r>
              <a:rPr lang="zh-CN" altLang="en-US" dirty="0"/>
              <a:t>表示前面</a:t>
            </a:r>
            <a:r>
              <a:rPr lang="en-US" altLang="zh-CN" dirty="0"/>
              <a:t>n</a:t>
            </a:r>
            <a:r>
              <a:rPr lang="zh-CN" altLang="en-US" dirty="0"/>
              <a:t>个比特（前缀）都为网络部分</a:t>
            </a:r>
            <a:endParaRPr lang="en-US" altLang="zh-CN" dirty="0"/>
          </a:p>
          <a:p>
            <a:endParaRPr lang="en-US" altLang="zh-CN" dirty="0"/>
          </a:p>
          <a:p>
            <a:endParaRPr lang="zh-CN" altLang="en-US" dirty="0"/>
          </a:p>
        </p:txBody>
      </p:sp>
      <p:grpSp>
        <p:nvGrpSpPr>
          <p:cNvPr id="4" name="组合 3"/>
          <p:cNvGrpSpPr/>
          <p:nvPr/>
        </p:nvGrpSpPr>
        <p:grpSpPr>
          <a:xfrm>
            <a:off x="8176671" y="2292920"/>
            <a:ext cx="3053079" cy="369332"/>
            <a:chOff x="7613855" y="1356106"/>
            <a:chExt cx="2752471" cy="369332"/>
          </a:xfrm>
        </p:grpSpPr>
        <p:sp>
          <p:nvSpPr>
            <p:cNvPr id="5" name="矩形 4"/>
            <p:cNvSpPr/>
            <p:nvPr/>
          </p:nvSpPr>
          <p:spPr>
            <a:xfrm>
              <a:off x="7613855" y="1356106"/>
              <a:ext cx="1461594"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6" name="矩形 5"/>
            <p:cNvSpPr/>
            <p:nvPr/>
          </p:nvSpPr>
          <p:spPr>
            <a:xfrm>
              <a:off x="9059479" y="1356106"/>
              <a:ext cx="130684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grpSp>
      <p:grpSp>
        <p:nvGrpSpPr>
          <p:cNvPr id="7" name="组合 6"/>
          <p:cNvGrpSpPr/>
          <p:nvPr/>
        </p:nvGrpSpPr>
        <p:grpSpPr>
          <a:xfrm>
            <a:off x="8171591" y="2799803"/>
            <a:ext cx="3053079" cy="369332"/>
            <a:chOff x="7613855" y="1356106"/>
            <a:chExt cx="2752471" cy="369332"/>
          </a:xfrm>
        </p:grpSpPr>
        <p:sp>
          <p:nvSpPr>
            <p:cNvPr id="8" name="矩形 7"/>
            <p:cNvSpPr/>
            <p:nvPr/>
          </p:nvSpPr>
          <p:spPr>
            <a:xfrm>
              <a:off x="7613855" y="1356106"/>
              <a:ext cx="1461594"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9" name="矩形 8"/>
            <p:cNvSpPr/>
            <p:nvPr/>
          </p:nvSpPr>
          <p:spPr>
            <a:xfrm>
              <a:off x="9807589" y="1356106"/>
              <a:ext cx="558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sp>
          <p:nvSpPr>
            <p:cNvPr id="10" name="矩形 9"/>
            <p:cNvSpPr/>
            <p:nvPr/>
          </p:nvSpPr>
          <p:spPr>
            <a:xfrm>
              <a:off x="9075449" y="1356106"/>
              <a:ext cx="732140" cy="3693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subnet</a:t>
              </a:r>
              <a:endParaRPr lang="zh-CN" altLang="en-US" sz="1600" dirty="0">
                <a:solidFill>
                  <a:schemeClr val="tx1"/>
                </a:solidFill>
              </a:endParaRPr>
            </a:p>
          </p:txBody>
        </p:sp>
      </p:grpSp>
      <p:graphicFrame>
        <p:nvGraphicFramePr>
          <p:cNvPr id="38" name="表格 37"/>
          <p:cNvGraphicFramePr>
            <a:graphicFrameLocks noGrp="1"/>
          </p:cNvGraphicFramePr>
          <p:nvPr/>
        </p:nvGraphicFramePr>
        <p:xfrm>
          <a:off x="268419" y="4309495"/>
          <a:ext cx="7022205" cy="1728192"/>
        </p:xfrm>
        <a:graphic>
          <a:graphicData uri="http://schemas.openxmlformats.org/drawingml/2006/table">
            <a:tbl>
              <a:tblPr firstRow="1" firstCol="1" bandRow="1">
                <a:tableStyleId>{2D5ABB26-0587-4C30-8999-92F81FD0307C}</a:tableStyleId>
              </a:tblPr>
              <a:tblGrid>
                <a:gridCol w="3721470"/>
                <a:gridCol w="1819175"/>
                <a:gridCol w="1481560"/>
              </a:tblGrid>
              <a:tr h="432048">
                <a:tc>
                  <a:txBody>
                    <a:bodyPr/>
                    <a:lstStyle/>
                    <a:p>
                      <a:pPr algn="just">
                        <a:lnSpc>
                          <a:spcPct val="150000"/>
                        </a:lnSpc>
                        <a:spcAft>
                          <a:spcPts val="0"/>
                        </a:spcAft>
                      </a:pPr>
                      <a:r>
                        <a:rPr lang="en-US" sz="1600" kern="100" dirty="0">
                          <a:effectLst/>
                        </a:rPr>
                        <a:t>11001010.01111000.11100000.10100000</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dirty="0">
                          <a:effectLst/>
                        </a:rPr>
                        <a:t>202.120.224.160</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a:effectLst/>
                        </a:rPr>
                        <a:t>IP</a:t>
                      </a:r>
                      <a:r>
                        <a:rPr lang="zh-CN" sz="1600" kern="100">
                          <a:effectLst/>
                        </a:rPr>
                        <a:t>地址</a:t>
                      </a:r>
                      <a:endParaRPr lang="zh-CN" sz="1600" kern="100">
                        <a:effectLst/>
                        <a:latin typeface="Times New Roman" panose="02020603050405020304"/>
                        <a:ea typeface="宋体" panose="02010600030101010101" pitchFamily="2" charset="-122"/>
                        <a:cs typeface="Times New Roman" panose="02020603050405020304"/>
                      </a:endParaRPr>
                    </a:p>
                  </a:txBody>
                  <a:tcPr marL="68580" marR="68580" marT="0" marB="0"/>
                </a:tc>
              </a:tr>
              <a:tr h="432048">
                <a:tc>
                  <a:txBody>
                    <a:bodyPr/>
                    <a:lstStyle/>
                    <a:p>
                      <a:pPr algn="just">
                        <a:lnSpc>
                          <a:spcPct val="150000"/>
                        </a:lnSpc>
                        <a:spcAft>
                          <a:spcPts val="0"/>
                        </a:spcAft>
                      </a:pPr>
                      <a:r>
                        <a:rPr lang="en-US" sz="1600" kern="100" dirty="0">
                          <a:effectLst/>
                        </a:rPr>
                        <a:t>11111111.11111111.11111111.11000000</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600" kern="100">
                          <a:effectLst/>
                        </a:rPr>
                        <a:t>255.255.255.192</a:t>
                      </a:r>
                      <a:endParaRPr lang="zh-CN" sz="1600" kern="10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zh-CN" sz="1600" kern="100">
                          <a:effectLst/>
                        </a:rPr>
                        <a:t>子网掩码</a:t>
                      </a:r>
                      <a:endParaRPr lang="zh-CN" sz="1600" kern="10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r>
              <a:tr h="432048">
                <a:tc>
                  <a:txBody>
                    <a:bodyPr/>
                    <a:lstStyle/>
                    <a:p>
                      <a:pPr algn="just">
                        <a:lnSpc>
                          <a:spcPct val="150000"/>
                        </a:lnSpc>
                        <a:spcAft>
                          <a:spcPts val="0"/>
                        </a:spcAft>
                      </a:pPr>
                      <a:r>
                        <a:rPr lang="en-US" sz="1600" kern="100" dirty="0">
                          <a:effectLst/>
                        </a:rPr>
                        <a:t>11001010.01111000.11100000.10000000</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just">
                        <a:lnSpc>
                          <a:spcPct val="150000"/>
                        </a:lnSpc>
                        <a:spcAft>
                          <a:spcPts val="0"/>
                        </a:spcAft>
                      </a:pPr>
                      <a:r>
                        <a:rPr lang="en-US" sz="1600" kern="100" dirty="0">
                          <a:effectLst/>
                        </a:rPr>
                        <a:t>202.120.224.128</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just">
                        <a:lnSpc>
                          <a:spcPct val="150000"/>
                        </a:lnSpc>
                        <a:spcAft>
                          <a:spcPts val="0"/>
                        </a:spcAft>
                      </a:pPr>
                      <a:r>
                        <a:rPr lang="zh-CN" sz="1600" kern="100" dirty="0">
                          <a:effectLst/>
                        </a:rPr>
                        <a:t>子网地址</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lnT w="12700" cap="flat" cmpd="sng" algn="ctr">
                      <a:solidFill>
                        <a:schemeClr val="tx1"/>
                      </a:solidFill>
                      <a:prstDash val="solid"/>
                      <a:round/>
                      <a:headEnd type="none" w="med" len="med"/>
                      <a:tailEnd type="none" w="med" len="med"/>
                    </a:lnT>
                  </a:tcPr>
                </a:tc>
              </a:tr>
              <a:tr h="432048">
                <a:tc>
                  <a:txBody>
                    <a:bodyPr/>
                    <a:lstStyle/>
                    <a:p>
                      <a:pPr algn="just">
                        <a:lnSpc>
                          <a:spcPct val="150000"/>
                        </a:lnSpc>
                        <a:spcAft>
                          <a:spcPts val="0"/>
                        </a:spcAft>
                      </a:pPr>
                      <a:r>
                        <a:rPr lang="en-US" sz="1600" kern="100" dirty="0">
                          <a:effectLst/>
                        </a:rPr>
                        <a:t>11001010.01111000.11100000.10111111</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dirty="0">
                          <a:effectLst/>
                        </a:rPr>
                        <a:t>202.120.224.191</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zh-CN" sz="1600" kern="100" dirty="0">
                          <a:effectLst/>
                        </a:rPr>
                        <a:t>子网广播地址</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grpSp>
        <p:nvGrpSpPr>
          <p:cNvPr id="65" name="组合 64"/>
          <p:cNvGrpSpPr/>
          <p:nvPr/>
        </p:nvGrpSpPr>
        <p:grpSpPr>
          <a:xfrm>
            <a:off x="7463903" y="4035680"/>
            <a:ext cx="4729206" cy="2144245"/>
            <a:chOff x="7463903" y="4035680"/>
            <a:chExt cx="4729206" cy="2144245"/>
          </a:xfrm>
        </p:grpSpPr>
        <p:sp>
          <p:nvSpPr>
            <p:cNvPr id="40" name="矩形 39"/>
            <p:cNvSpPr/>
            <p:nvPr/>
          </p:nvSpPr>
          <p:spPr>
            <a:xfrm>
              <a:off x="7463903" y="5476443"/>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41" name="矩形 40"/>
            <p:cNvSpPr/>
            <p:nvPr/>
          </p:nvSpPr>
          <p:spPr>
            <a:xfrm>
              <a:off x="8413010" y="5476443"/>
              <a:ext cx="661792"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pic>
          <p:nvPicPr>
            <p:cNvPr id="39" name="图片 38"/>
            <p:cNvPicPr>
              <a:picLocks noChangeAspect="1"/>
            </p:cNvPicPr>
            <p:nvPr/>
          </p:nvPicPr>
          <p:blipFill>
            <a:blip r:embed="rId1">
              <a:duotone>
                <a:prstClr val="black"/>
                <a:schemeClr val="accent1">
                  <a:tint val="45000"/>
                  <a:satMod val="400000"/>
                </a:schemeClr>
              </a:duotone>
            </a:blip>
            <a:stretch>
              <a:fillRect/>
            </a:stretch>
          </p:blipFill>
          <p:spPr>
            <a:xfrm>
              <a:off x="7626330" y="5095935"/>
              <a:ext cx="772569" cy="334962"/>
            </a:xfrm>
            <a:prstGeom prst="rect">
              <a:avLst/>
            </a:prstGeom>
          </p:spPr>
        </p:pic>
        <p:pic>
          <p:nvPicPr>
            <p:cNvPr id="42" name="图片 41"/>
            <p:cNvPicPr>
              <a:picLocks noChangeAspect="1"/>
            </p:cNvPicPr>
            <p:nvPr/>
          </p:nvPicPr>
          <p:blipFill>
            <a:blip r:embed="rId1">
              <a:duotone>
                <a:prstClr val="black"/>
                <a:schemeClr val="accent1">
                  <a:tint val="45000"/>
                  <a:satMod val="400000"/>
                </a:schemeClr>
              </a:duotone>
            </a:blip>
            <a:stretch>
              <a:fillRect/>
            </a:stretch>
          </p:blipFill>
          <p:spPr>
            <a:xfrm>
              <a:off x="9215339" y="4916285"/>
              <a:ext cx="772569" cy="334962"/>
            </a:xfrm>
            <a:prstGeom prst="rect">
              <a:avLst/>
            </a:prstGeom>
          </p:spPr>
        </p:pic>
        <p:grpSp>
          <p:nvGrpSpPr>
            <p:cNvPr id="46" name="组合 45"/>
            <p:cNvGrpSpPr/>
            <p:nvPr/>
          </p:nvGrpSpPr>
          <p:grpSpPr>
            <a:xfrm>
              <a:off x="9698132" y="5810592"/>
              <a:ext cx="2396936" cy="369333"/>
              <a:chOff x="8205393" y="1356105"/>
              <a:chExt cx="2160933" cy="369333"/>
            </a:xfrm>
          </p:grpSpPr>
          <p:sp>
            <p:nvSpPr>
              <p:cNvPr id="47" name="矩形 46"/>
              <p:cNvSpPr/>
              <p:nvPr/>
            </p:nvSpPr>
            <p:spPr>
              <a:xfrm>
                <a:off x="8205393" y="1356105"/>
                <a:ext cx="870054" cy="369333"/>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48" name="矩形 47"/>
              <p:cNvSpPr/>
              <p:nvPr/>
            </p:nvSpPr>
            <p:spPr>
              <a:xfrm>
                <a:off x="9807589" y="1356106"/>
                <a:ext cx="558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9" name="矩形 48"/>
              <p:cNvSpPr/>
              <p:nvPr/>
            </p:nvSpPr>
            <p:spPr>
              <a:xfrm>
                <a:off x="9075449" y="1356106"/>
                <a:ext cx="732140" cy="3693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subnet</a:t>
                </a:r>
                <a:endParaRPr lang="zh-CN" altLang="en-US" sz="1600" dirty="0">
                  <a:solidFill>
                    <a:schemeClr val="tx1"/>
                  </a:solidFill>
                </a:endParaRPr>
              </a:p>
            </p:txBody>
          </p:sp>
        </p:grpSp>
        <p:cxnSp>
          <p:nvCxnSpPr>
            <p:cNvPr id="51" name="直接连接符 50"/>
            <p:cNvCxnSpPr>
              <a:stCxn id="42" idx="1"/>
              <a:endCxn id="39" idx="3"/>
            </p:cNvCxnSpPr>
            <p:nvPr/>
          </p:nvCxnSpPr>
          <p:spPr>
            <a:xfrm flipH="1">
              <a:off x="8398899" y="5083766"/>
              <a:ext cx="816440" cy="1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1">
              <a:duotone>
                <a:prstClr val="black"/>
                <a:schemeClr val="accent1">
                  <a:tint val="45000"/>
                  <a:satMod val="400000"/>
                </a:schemeClr>
              </a:duotone>
            </a:blip>
            <a:stretch>
              <a:fillRect/>
            </a:stretch>
          </p:blipFill>
          <p:spPr>
            <a:xfrm>
              <a:off x="10700515" y="4317820"/>
              <a:ext cx="772569" cy="334962"/>
            </a:xfrm>
            <a:prstGeom prst="rect">
              <a:avLst/>
            </a:prstGeom>
          </p:spPr>
        </p:pic>
        <p:pic>
          <p:nvPicPr>
            <p:cNvPr id="55" name="图片 54"/>
            <p:cNvPicPr>
              <a:picLocks noChangeAspect="1"/>
            </p:cNvPicPr>
            <p:nvPr/>
          </p:nvPicPr>
          <p:blipFill>
            <a:blip r:embed="rId1">
              <a:duotone>
                <a:prstClr val="black"/>
                <a:schemeClr val="accent1">
                  <a:tint val="45000"/>
                  <a:satMod val="400000"/>
                </a:schemeClr>
              </a:duotone>
            </a:blip>
            <a:stretch>
              <a:fillRect/>
            </a:stretch>
          </p:blipFill>
          <p:spPr>
            <a:xfrm>
              <a:off x="10820481" y="5266297"/>
              <a:ext cx="772569" cy="334962"/>
            </a:xfrm>
            <a:prstGeom prst="rect">
              <a:avLst/>
            </a:prstGeom>
          </p:spPr>
        </p:pic>
        <p:cxnSp>
          <p:nvCxnSpPr>
            <p:cNvPr id="57" name="直接连接符 56"/>
            <p:cNvCxnSpPr>
              <a:stCxn id="53" idx="1"/>
              <a:endCxn id="42" idx="3"/>
            </p:cNvCxnSpPr>
            <p:nvPr/>
          </p:nvCxnSpPr>
          <p:spPr>
            <a:xfrm flipH="1">
              <a:off x="9987908" y="4485301"/>
              <a:ext cx="712607" cy="598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5" idx="1"/>
              <a:endCxn id="42" idx="3"/>
            </p:cNvCxnSpPr>
            <p:nvPr/>
          </p:nvCxnSpPr>
          <p:spPr>
            <a:xfrm flipH="1" flipV="1">
              <a:off x="9987908" y="5083766"/>
              <a:ext cx="832573" cy="350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云形 63"/>
            <p:cNvSpPr/>
            <p:nvPr/>
          </p:nvSpPr>
          <p:spPr>
            <a:xfrm>
              <a:off x="9794696" y="4035680"/>
              <a:ext cx="2398413" cy="1728686"/>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5139 h 43219"/>
                <a:gd name="connsiteX4-97" fmla="*/ 16514 w 43256"/>
                <a:gd name="connsiteY4-98" fmla="*/ 38949 h 43219"/>
                <a:gd name="connsiteX5-99" fmla="*/ 15846 w 43256"/>
                <a:gd name="connsiteY5-100" fmla="*/ 37209 h 43219"/>
                <a:gd name="connsiteX6-101" fmla="*/ 34165 w 43256"/>
                <a:gd name="connsiteY6-102" fmla="*/ 22813 h 43219"/>
                <a:gd name="connsiteX7-103" fmla="*/ 37416 w 43256"/>
                <a:gd name="connsiteY7-104" fmla="*/ 29949 h 43219"/>
                <a:gd name="connsiteX8-105" fmla="*/ 41834 w 43256"/>
                <a:gd name="connsiteY8-106" fmla="*/ 15213 h 43219"/>
                <a:gd name="connsiteX9-107" fmla="*/ 40386 w 43256"/>
                <a:gd name="connsiteY9-108" fmla="*/ 17889 h 43219"/>
                <a:gd name="connsiteX10-109" fmla="*/ 38360 w 43256"/>
                <a:gd name="connsiteY10-110" fmla="*/ 5285 h 43219"/>
                <a:gd name="connsiteX11-111" fmla="*/ 38436 w 43256"/>
                <a:gd name="connsiteY11-112" fmla="*/ 6549 h 43219"/>
                <a:gd name="connsiteX12-113" fmla="*/ 29114 w 43256"/>
                <a:gd name="connsiteY12-114" fmla="*/ 3811 h 43219"/>
                <a:gd name="connsiteX13-115" fmla="*/ 29856 w 43256"/>
                <a:gd name="connsiteY13-116" fmla="*/ 2199 h 43219"/>
                <a:gd name="connsiteX14-117" fmla="*/ 22177 w 43256"/>
                <a:gd name="connsiteY14-118" fmla="*/ 4579 h 43219"/>
                <a:gd name="connsiteX15-119" fmla="*/ 22536 w 43256"/>
                <a:gd name="connsiteY15-120" fmla="*/ 3189 h 43219"/>
                <a:gd name="connsiteX16-121" fmla="*/ 14036 w 43256"/>
                <a:gd name="connsiteY16-122" fmla="*/ 5051 h 43219"/>
                <a:gd name="connsiteX17-123" fmla="*/ 15336 w 43256"/>
                <a:gd name="connsiteY17-124" fmla="*/ 6399 h 43219"/>
                <a:gd name="connsiteX18-125" fmla="*/ 4163 w 43256"/>
                <a:gd name="connsiteY18-126" fmla="*/ 15648 h 43219"/>
                <a:gd name="connsiteX19-127" fmla="*/ 3936 w 43256"/>
                <a:gd name="connsiteY19-128" fmla="*/ 14229 h 43219"/>
                <a:gd name="connsiteX0-129" fmla="*/ 3936 w 43256"/>
                <a:gd name="connsiteY0-130" fmla="*/ 14229 h 42987"/>
                <a:gd name="connsiteX1-131" fmla="*/ 5659 w 43256"/>
                <a:gd name="connsiteY1-132" fmla="*/ 6766 h 42987"/>
                <a:gd name="connsiteX2-133" fmla="*/ 14041 w 43256"/>
                <a:gd name="connsiteY2-134" fmla="*/ 5061 h 42987"/>
                <a:gd name="connsiteX3-135" fmla="*/ 22492 w 43256"/>
                <a:gd name="connsiteY3-136" fmla="*/ 3291 h 42987"/>
                <a:gd name="connsiteX4-137" fmla="*/ 25785 w 43256"/>
                <a:gd name="connsiteY4-138" fmla="*/ 59 h 42987"/>
                <a:gd name="connsiteX5-139" fmla="*/ 29869 w 43256"/>
                <a:gd name="connsiteY5-140" fmla="*/ 2340 h 42987"/>
                <a:gd name="connsiteX6-141" fmla="*/ 35499 w 43256"/>
                <a:gd name="connsiteY6-142" fmla="*/ 549 h 42987"/>
                <a:gd name="connsiteX7-143" fmla="*/ 38354 w 43256"/>
                <a:gd name="connsiteY7-144" fmla="*/ 5435 h 42987"/>
                <a:gd name="connsiteX8-145" fmla="*/ 42018 w 43256"/>
                <a:gd name="connsiteY8-146" fmla="*/ 10177 h 42987"/>
                <a:gd name="connsiteX9-147" fmla="*/ 41854 w 43256"/>
                <a:gd name="connsiteY9-148" fmla="*/ 15319 h 42987"/>
                <a:gd name="connsiteX10-149" fmla="*/ 43052 w 43256"/>
                <a:gd name="connsiteY10-150" fmla="*/ 23181 h 42987"/>
                <a:gd name="connsiteX11-151" fmla="*/ 37440 w 43256"/>
                <a:gd name="connsiteY11-152" fmla="*/ 30063 h 42987"/>
                <a:gd name="connsiteX12-153" fmla="*/ 35431 w 43256"/>
                <a:gd name="connsiteY12-154" fmla="*/ 35960 h 42987"/>
                <a:gd name="connsiteX13-155" fmla="*/ 31096 w 43256"/>
                <a:gd name="connsiteY13-156" fmla="*/ 39775 h 42987"/>
                <a:gd name="connsiteX14-157" fmla="*/ 23703 w 43256"/>
                <a:gd name="connsiteY14-158" fmla="*/ 42965 h 42987"/>
                <a:gd name="connsiteX15-159" fmla="*/ 16516 w 43256"/>
                <a:gd name="connsiteY15-160" fmla="*/ 39125 h 42987"/>
                <a:gd name="connsiteX16-161" fmla="*/ 5840 w 43256"/>
                <a:gd name="connsiteY16-162" fmla="*/ 35331 h 42987"/>
                <a:gd name="connsiteX17-163" fmla="*/ 1146 w 43256"/>
                <a:gd name="connsiteY17-164" fmla="*/ 31109 h 42987"/>
                <a:gd name="connsiteX18-165" fmla="*/ 2149 w 43256"/>
                <a:gd name="connsiteY18-166" fmla="*/ 25410 h 42987"/>
                <a:gd name="connsiteX19-167" fmla="*/ 31 w 43256"/>
                <a:gd name="connsiteY19-168" fmla="*/ 19563 h 42987"/>
                <a:gd name="connsiteX20-169" fmla="*/ 3899 w 43256"/>
                <a:gd name="connsiteY20-170" fmla="*/ 14366 h 42987"/>
                <a:gd name="connsiteX21-171" fmla="*/ 3936 w 43256"/>
                <a:gd name="connsiteY21-172" fmla="*/ 14229 h 42987"/>
                <a:gd name="connsiteX0-173" fmla="*/ 4729 w 43256"/>
                <a:gd name="connsiteY0-174" fmla="*/ 26036 h 42987"/>
                <a:gd name="connsiteX1-175" fmla="*/ 2196 w 43256"/>
                <a:gd name="connsiteY1-176" fmla="*/ 25239 h 42987"/>
                <a:gd name="connsiteX2-177" fmla="*/ 6964 w 43256"/>
                <a:gd name="connsiteY2-178" fmla="*/ 34758 h 42987"/>
                <a:gd name="connsiteX3-179" fmla="*/ 5856 w 43256"/>
                <a:gd name="connsiteY3-180" fmla="*/ 35139 h 42987"/>
                <a:gd name="connsiteX4-181" fmla="*/ 16514 w 43256"/>
                <a:gd name="connsiteY4-182" fmla="*/ 38949 h 42987"/>
                <a:gd name="connsiteX5-183" fmla="*/ 15846 w 43256"/>
                <a:gd name="connsiteY5-184" fmla="*/ 37209 h 42987"/>
                <a:gd name="connsiteX6-185" fmla="*/ 34165 w 43256"/>
                <a:gd name="connsiteY6-186" fmla="*/ 22813 h 42987"/>
                <a:gd name="connsiteX7-187" fmla="*/ 37416 w 43256"/>
                <a:gd name="connsiteY7-188" fmla="*/ 29949 h 42987"/>
                <a:gd name="connsiteX8-189" fmla="*/ 41834 w 43256"/>
                <a:gd name="connsiteY8-190" fmla="*/ 15213 h 42987"/>
                <a:gd name="connsiteX9-191" fmla="*/ 40386 w 43256"/>
                <a:gd name="connsiteY9-192" fmla="*/ 17889 h 42987"/>
                <a:gd name="connsiteX10-193" fmla="*/ 38360 w 43256"/>
                <a:gd name="connsiteY10-194" fmla="*/ 5285 h 42987"/>
                <a:gd name="connsiteX11-195" fmla="*/ 38436 w 43256"/>
                <a:gd name="connsiteY11-196" fmla="*/ 6549 h 42987"/>
                <a:gd name="connsiteX12-197" fmla="*/ 29114 w 43256"/>
                <a:gd name="connsiteY12-198" fmla="*/ 3811 h 42987"/>
                <a:gd name="connsiteX13-199" fmla="*/ 29856 w 43256"/>
                <a:gd name="connsiteY13-200" fmla="*/ 2199 h 42987"/>
                <a:gd name="connsiteX14-201" fmla="*/ 22177 w 43256"/>
                <a:gd name="connsiteY14-202" fmla="*/ 4579 h 42987"/>
                <a:gd name="connsiteX15-203" fmla="*/ 22536 w 43256"/>
                <a:gd name="connsiteY15-204" fmla="*/ 3189 h 42987"/>
                <a:gd name="connsiteX16-205" fmla="*/ 14036 w 43256"/>
                <a:gd name="connsiteY16-206" fmla="*/ 5051 h 42987"/>
                <a:gd name="connsiteX17-207" fmla="*/ 15336 w 43256"/>
                <a:gd name="connsiteY17-208" fmla="*/ 6399 h 42987"/>
                <a:gd name="connsiteX18-209" fmla="*/ 4163 w 43256"/>
                <a:gd name="connsiteY18-210" fmla="*/ 15648 h 42987"/>
                <a:gd name="connsiteX19-211" fmla="*/ 3936 w 43256"/>
                <a:gd name="connsiteY19-212" fmla="*/ 14229 h 42987"/>
                <a:gd name="connsiteX0-213" fmla="*/ 3936 w 43256"/>
                <a:gd name="connsiteY0-214" fmla="*/ 14229 h 42987"/>
                <a:gd name="connsiteX1-215" fmla="*/ 5659 w 43256"/>
                <a:gd name="connsiteY1-216" fmla="*/ 6766 h 42987"/>
                <a:gd name="connsiteX2-217" fmla="*/ 14041 w 43256"/>
                <a:gd name="connsiteY2-218" fmla="*/ 5061 h 42987"/>
                <a:gd name="connsiteX3-219" fmla="*/ 22492 w 43256"/>
                <a:gd name="connsiteY3-220" fmla="*/ 3291 h 42987"/>
                <a:gd name="connsiteX4-221" fmla="*/ 25785 w 43256"/>
                <a:gd name="connsiteY4-222" fmla="*/ 59 h 42987"/>
                <a:gd name="connsiteX5-223" fmla="*/ 29869 w 43256"/>
                <a:gd name="connsiteY5-224" fmla="*/ 2340 h 42987"/>
                <a:gd name="connsiteX6-225" fmla="*/ 35499 w 43256"/>
                <a:gd name="connsiteY6-226" fmla="*/ 549 h 42987"/>
                <a:gd name="connsiteX7-227" fmla="*/ 38354 w 43256"/>
                <a:gd name="connsiteY7-228" fmla="*/ 5435 h 42987"/>
                <a:gd name="connsiteX8-229" fmla="*/ 42018 w 43256"/>
                <a:gd name="connsiteY8-230" fmla="*/ 10177 h 42987"/>
                <a:gd name="connsiteX9-231" fmla="*/ 41854 w 43256"/>
                <a:gd name="connsiteY9-232" fmla="*/ 15319 h 42987"/>
                <a:gd name="connsiteX10-233" fmla="*/ 43052 w 43256"/>
                <a:gd name="connsiteY10-234" fmla="*/ 23181 h 42987"/>
                <a:gd name="connsiteX11-235" fmla="*/ 37440 w 43256"/>
                <a:gd name="connsiteY11-236" fmla="*/ 30063 h 42987"/>
                <a:gd name="connsiteX12-237" fmla="*/ 35431 w 43256"/>
                <a:gd name="connsiteY12-238" fmla="*/ 35960 h 42987"/>
                <a:gd name="connsiteX13-239" fmla="*/ 31096 w 43256"/>
                <a:gd name="connsiteY13-240" fmla="*/ 39775 h 42987"/>
                <a:gd name="connsiteX14-241" fmla="*/ 23703 w 43256"/>
                <a:gd name="connsiteY14-242" fmla="*/ 42965 h 42987"/>
                <a:gd name="connsiteX15-243" fmla="*/ 16516 w 43256"/>
                <a:gd name="connsiteY15-244" fmla="*/ 39125 h 42987"/>
                <a:gd name="connsiteX16-245" fmla="*/ 5840 w 43256"/>
                <a:gd name="connsiteY16-246" fmla="*/ 35331 h 42987"/>
                <a:gd name="connsiteX17-247" fmla="*/ 1146 w 43256"/>
                <a:gd name="connsiteY17-248" fmla="*/ 31109 h 42987"/>
                <a:gd name="connsiteX18-249" fmla="*/ 2149 w 43256"/>
                <a:gd name="connsiteY18-250" fmla="*/ 25410 h 42987"/>
                <a:gd name="connsiteX19-251" fmla="*/ 31 w 43256"/>
                <a:gd name="connsiteY19-252" fmla="*/ 19563 h 42987"/>
                <a:gd name="connsiteX20-253" fmla="*/ 3899 w 43256"/>
                <a:gd name="connsiteY20-254" fmla="*/ 14366 h 42987"/>
                <a:gd name="connsiteX21-255" fmla="*/ 3936 w 43256"/>
                <a:gd name="connsiteY21-256" fmla="*/ 14229 h 42987"/>
                <a:gd name="connsiteX0-257" fmla="*/ 4729 w 43256"/>
                <a:gd name="connsiteY0-258" fmla="*/ 26036 h 42987"/>
                <a:gd name="connsiteX1-259" fmla="*/ 2196 w 43256"/>
                <a:gd name="connsiteY1-260" fmla="*/ 25239 h 42987"/>
                <a:gd name="connsiteX2-261" fmla="*/ 6964 w 43256"/>
                <a:gd name="connsiteY2-262" fmla="*/ 34758 h 42987"/>
                <a:gd name="connsiteX3-263" fmla="*/ 5856 w 43256"/>
                <a:gd name="connsiteY3-264" fmla="*/ 35139 h 42987"/>
                <a:gd name="connsiteX4-265" fmla="*/ 16514 w 43256"/>
                <a:gd name="connsiteY4-266" fmla="*/ 38949 h 42987"/>
                <a:gd name="connsiteX5-267" fmla="*/ 15637 w 43256"/>
                <a:gd name="connsiteY5-268" fmla="*/ 39464 h 42987"/>
                <a:gd name="connsiteX6-269" fmla="*/ 34165 w 43256"/>
                <a:gd name="connsiteY6-270" fmla="*/ 22813 h 42987"/>
                <a:gd name="connsiteX7-271" fmla="*/ 37416 w 43256"/>
                <a:gd name="connsiteY7-272" fmla="*/ 29949 h 42987"/>
                <a:gd name="connsiteX8-273" fmla="*/ 41834 w 43256"/>
                <a:gd name="connsiteY8-274" fmla="*/ 15213 h 42987"/>
                <a:gd name="connsiteX9-275" fmla="*/ 40386 w 43256"/>
                <a:gd name="connsiteY9-276" fmla="*/ 17889 h 42987"/>
                <a:gd name="connsiteX10-277" fmla="*/ 38360 w 43256"/>
                <a:gd name="connsiteY10-278" fmla="*/ 5285 h 42987"/>
                <a:gd name="connsiteX11-279" fmla="*/ 38436 w 43256"/>
                <a:gd name="connsiteY11-280" fmla="*/ 6549 h 42987"/>
                <a:gd name="connsiteX12-281" fmla="*/ 29114 w 43256"/>
                <a:gd name="connsiteY12-282" fmla="*/ 3811 h 42987"/>
                <a:gd name="connsiteX13-283" fmla="*/ 29856 w 43256"/>
                <a:gd name="connsiteY13-284" fmla="*/ 2199 h 42987"/>
                <a:gd name="connsiteX14-285" fmla="*/ 22177 w 43256"/>
                <a:gd name="connsiteY14-286" fmla="*/ 4579 h 42987"/>
                <a:gd name="connsiteX15-287" fmla="*/ 22536 w 43256"/>
                <a:gd name="connsiteY15-288" fmla="*/ 3189 h 42987"/>
                <a:gd name="connsiteX16-289" fmla="*/ 14036 w 43256"/>
                <a:gd name="connsiteY16-290" fmla="*/ 5051 h 42987"/>
                <a:gd name="connsiteX17-291" fmla="*/ 15336 w 43256"/>
                <a:gd name="connsiteY17-292" fmla="*/ 6399 h 42987"/>
                <a:gd name="connsiteX18-293" fmla="*/ 4163 w 43256"/>
                <a:gd name="connsiteY18-294" fmla="*/ 15648 h 42987"/>
                <a:gd name="connsiteX19-295" fmla="*/ 3936 w 43256"/>
                <a:gd name="connsiteY19-296" fmla="*/ 14229 h 42987"/>
                <a:gd name="connsiteX0-297" fmla="*/ 3936 w 43256"/>
                <a:gd name="connsiteY0-298" fmla="*/ 14229 h 42987"/>
                <a:gd name="connsiteX1-299" fmla="*/ 5659 w 43256"/>
                <a:gd name="connsiteY1-300" fmla="*/ 6766 h 42987"/>
                <a:gd name="connsiteX2-301" fmla="*/ 14041 w 43256"/>
                <a:gd name="connsiteY2-302" fmla="*/ 5061 h 42987"/>
                <a:gd name="connsiteX3-303" fmla="*/ 22492 w 43256"/>
                <a:gd name="connsiteY3-304" fmla="*/ 3291 h 42987"/>
                <a:gd name="connsiteX4-305" fmla="*/ 25785 w 43256"/>
                <a:gd name="connsiteY4-306" fmla="*/ 59 h 42987"/>
                <a:gd name="connsiteX5-307" fmla="*/ 29869 w 43256"/>
                <a:gd name="connsiteY5-308" fmla="*/ 2340 h 42987"/>
                <a:gd name="connsiteX6-309" fmla="*/ 35499 w 43256"/>
                <a:gd name="connsiteY6-310" fmla="*/ 549 h 42987"/>
                <a:gd name="connsiteX7-311" fmla="*/ 38354 w 43256"/>
                <a:gd name="connsiteY7-312" fmla="*/ 5435 h 42987"/>
                <a:gd name="connsiteX8-313" fmla="*/ 42018 w 43256"/>
                <a:gd name="connsiteY8-314" fmla="*/ 10177 h 42987"/>
                <a:gd name="connsiteX9-315" fmla="*/ 41854 w 43256"/>
                <a:gd name="connsiteY9-316" fmla="*/ 15319 h 42987"/>
                <a:gd name="connsiteX10-317" fmla="*/ 43052 w 43256"/>
                <a:gd name="connsiteY10-318" fmla="*/ 23181 h 42987"/>
                <a:gd name="connsiteX11-319" fmla="*/ 37440 w 43256"/>
                <a:gd name="connsiteY11-320" fmla="*/ 30063 h 42987"/>
                <a:gd name="connsiteX12-321" fmla="*/ 35431 w 43256"/>
                <a:gd name="connsiteY12-322" fmla="*/ 35960 h 42987"/>
                <a:gd name="connsiteX13-323" fmla="*/ 31096 w 43256"/>
                <a:gd name="connsiteY13-324" fmla="*/ 39775 h 42987"/>
                <a:gd name="connsiteX14-325" fmla="*/ 23703 w 43256"/>
                <a:gd name="connsiteY14-326" fmla="*/ 42965 h 42987"/>
                <a:gd name="connsiteX15-327" fmla="*/ 16516 w 43256"/>
                <a:gd name="connsiteY15-328" fmla="*/ 39125 h 42987"/>
                <a:gd name="connsiteX16-329" fmla="*/ 5840 w 43256"/>
                <a:gd name="connsiteY16-330" fmla="*/ 35331 h 42987"/>
                <a:gd name="connsiteX17-331" fmla="*/ 1146 w 43256"/>
                <a:gd name="connsiteY17-332" fmla="*/ 31109 h 42987"/>
                <a:gd name="connsiteX18-333" fmla="*/ 2149 w 43256"/>
                <a:gd name="connsiteY18-334" fmla="*/ 25410 h 42987"/>
                <a:gd name="connsiteX19-335" fmla="*/ 31 w 43256"/>
                <a:gd name="connsiteY19-336" fmla="*/ 19563 h 42987"/>
                <a:gd name="connsiteX20-337" fmla="*/ 3899 w 43256"/>
                <a:gd name="connsiteY20-338" fmla="*/ 14366 h 42987"/>
                <a:gd name="connsiteX21-339" fmla="*/ 3936 w 43256"/>
                <a:gd name="connsiteY21-340" fmla="*/ 14229 h 42987"/>
                <a:gd name="connsiteX0-341" fmla="*/ 4729 w 43256"/>
                <a:gd name="connsiteY0-342" fmla="*/ 26036 h 42987"/>
                <a:gd name="connsiteX1-343" fmla="*/ 2196 w 43256"/>
                <a:gd name="connsiteY1-344" fmla="*/ 25239 h 42987"/>
                <a:gd name="connsiteX2-345" fmla="*/ 6964 w 43256"/>
                <a:gd name="connsiteY2-346" fmla="*/ 34758 h 42987"/>
                <a:gd name="connsiteX3-347" fmla="*/ 5856 w 43256"/>
                <a:gd name="connsiteY3-348" fmla="*/ 35139 h 42987"/>
                <a:gd name="connsiteX4-349" fmla="*/ 16514 w 43256"/>
                <a:gd name="connsiteY4-350" fmla="*/ 38949 h 42987"/>
                <a:gd name="connsiteX5-351" fmla="*/ 15637 w 43256"/>
                <a:gd name="connsiteY5-352" fmla="*/ 39464 h 42987"/>
                <a:gd name="connsiteX6-353" fmla="*/ 36879 w 43256"/>
                <a:gd name="connsiteY6-354" fmla="*/ 27323 h 42987"/>
                <a:gd name="connsiteX7-355" fmla="*/ 37416 w 43256"/>
                <a:gd name="connsiteY7-356" fmla="*/ 29949 h 42987"/>
                <a:gd name="connsiteX8-357" fmla="*/ 41834 w 43256"/>
                <a:gd name="connsiteY8-358" fmla="*/ 15213 h 42987"/>
                <a:gd name="connsiteX9-359" fmla="*/ 40386 w 43256"/>
                <a:gd name="connsiteY9-360" fmla="*/ 17889 h 42987"/>
                <a:gd name="connsiteX10-361" fmla="*/ 38360 w 43256"/>
                <a:gd name="connsiteY10-362" fmla="*/ 5285 h 42987"/>
                <a:gd name="connsiteX11-363" fmla="*/ 38436 w 43256"/>
                <a:gd name="connsiteY11-364" fmla="*/ 6549 h 42987"/>
                <a:gd name="connsiteX12-365" fmla="*/ 29114 w 43256"/>
                <a:gd name="connsiteY12-366" fmla="*/ 3811 h 42987"/>
                <a:gd name="connsiteX13-367" fmla="*/ 29856 w 43256"/>
                <a:gd name="connsiteY13-368" fmla="*/ 2199 h 42987"/>
                <a:gd name="connsiteX14-369" fmla="*/ 22177 w 43256"/>
                <a:gd name="connsiteY14-370" fmla="*/ 4579 h 42987"/>
                <a:gd name="connsiteX15-371" fmla="*/ 22536 w 43256"/>
                <a:gd name="connsiteY15-372" fmla="*/ 3189 h 42987"/>
                <a:gd name="connsiteX16-373" fmla="*/ 14036 w 43256"/>
                <a:gd name="connsiteY16-374" fmla="*/ 5051 h 42987"/>
                <a:gd name="connsiteX17-375" fmla="*/ 15336 w 43256"/>
                <a:gd name="connsiteY17-376" fmla="*/ 6399 h 42987"/>
                <a:gd name="connsiteX18-377" fmla="*/ 4163 w 43256"/>
                <a:gd name="connsiteY18-378" fmla="*/ 15648 h 42987"/>
                <a:gd name="connsiteX19-379" fmla="*/ 3936 w 43256"/>
                <a:gd name="connsiteY19-380" fmla="*/ 14229 h 42987"/>
                <a:gd name="connsiteX0-381" fmla="*/ 3936 w 43256"/>
                <a:gd name="connsiteY0-382" fmla="*/ 14221 h 42979"/>
                <a:gd name="connsiteX1-383" fmla="*/ 5659 w 43256"/>
                <a:gd name="connsiteY1-384" fmla="*/ 6758 h 42979"/>
                <a:gd name="connsiteX2-385" fmla="*/ 14041 w 43256"/>
                <a:gd name="connsiteY2-386" fmla="*/ 5053 h 42979"/>
                <a:gd name="connsiteX3-387" fmla="*/ 22492 w 43256"/>
                <a:gd name="connsiteY3-388" fmla="*/ 3283 h 42979"/>
                <a:gd name="connsiteX4-389" fmla="*/ 26203 w 43256"/>
                <a:gd name="connsiteY4-390" fmla="*/ 2870 h 42979"/>
                <a:gd name="connsiteX5-391" fmla="*/ 29869 w 43256"/>
                <a:gd name="connsiteY5-392" fmla="*/ 2332 h 42979"/>
                <a:gd name="connsiteX6-393" fmla="*/ 35499 w 43256"/>
                <a:gd name="connsiteY6-394" fmla="*/ 541 h 42979"/>
                <a:gd name="connsiteX7-395" fmla="*/ 38354 w 43256"/>
                <a:gd name="connsiteY7-396" fmla="*/ 5427 h 42979"/>
                <a:gd name="connsiteX8-397" fmla="*/ 42018 w 43256"/>
                <a:gd name="connsiteY8-398" fmla="*/ 10169 h 42979"/>
                <a:gd name="connsiteX9-399" fmla="*/ 41854 w 43256"/>
                <a:gd name="connsiteY9-400" fmla="*/ 15311 h 42979"/>
                <a:gd name="connsiteX10-401" fmla="*/ 43052 w 43256"/>
                <a:gd name="connsiteY10-402" fmla="*/ 23173 h 42979"/>
                <a:gd name="connsiteX11-403" fmla="*/ 37440 w 43256"/>
                <a:gd name="connsiteY11-404" fmla="*/ 30055 h 42979"/>
                <a:gd name="connsiteX12-405" fmla="*/ 35431 w 43256"/>
                <a:gd name="connsiteY12-406" fmla="*/ 35952 h 42979"/>
                <a:gd name="connsiteX13-407" fmla="*/ 31096 w 43256"/>
                <a:gd name="connsiteY13-408" fmla="*/ 39767 h 42979"/>
                <a:gd name="connsiteX14-409" fmla="*/ 23703 w 43256"/>
                <a:gd name="connsiteY14-410" fmla="*/ 42957 h 42979"/>
                <a:gd name="connsiteX15-411" fmla="*/ 16516 w 43256"/>
                <a:gd name="connsiteY15-412" fmla="*/ 39117 h 42979"/>
                <a:gd name="connsiteX16-413" fmla="*/ 5840 w 43256"/>
                <a:gd name="connsiteY16-414" fmla="*/ 35323 h 42979"/>
                <a:gd name="connsiteX17-415" fmla="*/ 1146 w 43256"/>
                <a:gd name="connsiteY17-416" fmla="*/ 31101 h 42979"/>
                <a:gd name="connsiteX18-417" fmla="*/ 2149 w 43256"/>
                <a:gd name="connsiteY18-418" fmla="*/ 25402 h 42979"/>
                <a:gd name="connsiteX19-419" fmla="*/ 31 w 43256"/>
                <a:gd name="connsiteY19-420" fmla="*/ 19555 h 42979"/>
                <a:gd name="connsiteX20-421" fmla="*/ 3899 w 43256"/>
                <a:gd name="connsiteY20-422" fmla="*/ 14358 h 42979"/>
                <a:gd name="connsiteX21-423" fmla="*/ 3936 w 43256"/>
                <a:gd name="connsiteY21-424" fmla="*/ 14221 h 42979"/>
                <a:gd name="connsiteX0-425" fmla="*/ 4729 w 43256"/>
                <a:gd name="connsiteY0-426" fmla="*/ 26028 h 42979"/>
                <a:gd name="connsiteX1-427" fmla="*/ 2196 w 43256"/>
                <a:gd name="connsiteY1-428" fmla="*/ 25231 h 42979"/>
                <a:gd name="connsiteX2-429" fmla="*/ 6964 w 43256"/>
                <a:gd name="connsiteY2-430" fmla="*/ 34750 h 42979"/>
                <a:gd name="connsiteX3-431" fmla="*/ 5856 w 43256"/>
                <a:gd name="connsiteY3-432" fmla="*/ 35131 h 42979"/>
                <a:gd name="connsiteX4-433" fmla="*/ 16514 w 43256"/>
                <a:gd name="connsiteY4-434" fmla="*/ 38941 h 42979"/>
                <a:gd name="connsiteX5-435" fmla="*/ 15637 w 43256"/>
                <a:gd name="connsiteY5-436" fmla="*/ 39456 h 42979"/>
                <a:gd name="connsiteX6-437" fmla="*/ 36879 w 43256"/>
                <a:gd name="connsiteY6-438" fmla="*/ 27315 h 42979"/>
                <a:gd name="connsiteX7-439" fmla="*/ 37416 w 43256"/>
                <a:gd name="connsiteY7-440" fmla="*/ 29941 h 42979"/>
                <a:gd name="connsiteX8-441" fmla="*/ 41834 w 43256"/>
                <a:gd name="connsiteY8-442" fmla="*/ 15205 h 42979"/>
                <a:gd name="connsiteX9-443" fmla="*/ 40386 w 43256"/>
                <a:gd name="connsiteY9-444" fmla="*/ 17881 h 42979"/>
                <a:gd name="connsiteX10-445" fmla="*/ 38360 w 43256"/>
                <a:gd name="connsiteY10-446" fmla="*/ 5277 h 42979"/>
                <a:gd name="connsiteX11-447" fmla="*/ 38436 w 43256"/>
                <a:gd name="connsiteY11-448" fmla="*/ 6541 h 42979"/>
                <a:gd name="connsiteX12-449" fmla="*/ 29114 w 43256"/>
                <a:gd name="connsiteY12-450" fmla="*/ 3803 h 42979"/>
                <a:gd name="connsiteX13-451" fmla="*/ 29856 w 43256"/>
                <a:gd name="connsiteY13-452" fmla="*/ 2191 h 42979"/>
                <a:gd name="connsiteX14-453" fmla="*/ 22177 w 43256"/>
                <a:gd name="connsiteY14-454" fmla="*/ 4571 h 42979"/>
                <a:gd name="connsiteX15-455" fmla="*/ 22536 w 43256"/>
                <a:gd name="connsiteY15-456" fmla="*/ 3181 h 42979"/>
                <a:gd name="connsiteX16-457" fmla="*/ 14036 w 43256"/>
                <a:gd name="connsiteY16-458" fmla="*/ 5043 h 42979"/>
                <a:gd name="connsiteX17-459" fmla="*/ 15336 w 43256"/>
                <a:gd name="connsiteY17-460" fmla="*/ 6391 h 42979"/>
                <a:gd name="connsiteX18-461" fmla="*/ 4163 w 43256"/>
                <a:gd name="connsiteY18-462" fmla="*/ 15640 h 42979"/>
                <a:gd name="connsiteX19-463" fmla="*/ 3936 w 43256"/>
                <a:gd name="connsiteY19-464" fmla="*/ 14221 h 42979"/>
                <a:gd name="connsiteX0-465" fmla="*/ 3936 w 43256"/>
                <a:gd name="connsiteY0-466" fmla="*/ 13344 h 42102"/>
                <a:gd name="connsiteX1-467" fmla="*/ 5659 w 43256"/>
                <a:gd name="connsiteY1-468" fmla="*/ 5881 h 42102"/>
                <a:gd name="connsiteX2-469" fmla="*/ 14041 w 43256"/>
                <a:gd name="connsiteY2-470" fmla="*/ 4176 h 42102"/>
                <a:gd name="connsiteX3-471" fmla="*/ 22492 w 43256"/>
                <a:gd name="connsiteY3-472" fmla="*/ 2406 h 42102"/>
                <a:gd name="connsiteX4-473" fmla="*/ 26203 w 43256"/>
                <a:gd name="connsiteY4-474" fmla="*/ 1993 h 42102"/>
                <a:gd name="connsiteX5-475" fmla="*/ 29869 w 43256"/>
                <a:gd name="connsiteY5-476" fmla="*/ 1455 h 42102"/>
                <a:gd name="connsiteX6-477" fmla="*/ 35290 w 43256"/>
                <a:gd name="connsiteY6-478" fmla="*/ 1073 h 42102"/>
                <a:gd name="connsiteX7-479" fmla="*/ 38354 w 43256"/>
                <a:gd name="connsiteY7-480" fmla="*/ 4550 h 42102"/>
                <a:gd name="connsiteX8-481" fmla="*/ 42018 w 43256"/>
                <a:gd name="connsiteY8-482" fmla="*/ 9292 h 42102"/>
                <a:gd name="connsiteX9-483" fmla="*/ 41854 w 43256"/>
                <a:gd name="connsiteY9-484" fmla="*/ 14434 h 42102"/>
                <a:gd name="connsiteX10-485" fmla="*/ 43052 w 43256"/>
                <a:gd name="connsiteY10-486" fmla="*/ 22296 h 42102"/>
                <a:gd name="connsiteX11-487" fmla="*/ 37440 w 43256"/>
                <a:gd name="connsiteY11-488" fmla="*/ 29178 h 42102"/>
                <a:gd name="connsiteX12-489" fmla="*/ 35431 w 43256"/>
                <a:gd name="connsiteY12-490" fmla="*/ 35075 h 42102"/>
                <a:gd name="connsiteX13-491" fmla="*/ 31096 w 43256"/>
                <a:gd name="connsiteY13-492" fmla="*/ 38890 h 42102"/>
                <a:gd name="connsiteX14-493" fmla="*/ 23703 w 43256"/>
                <a:gd name="connsiteY14-494" fmla="*/ 42080 h 42102"/>
                <a:gd name="connsiteX15-495" fmla="*/ 16516 w 43256"/>
                <a:gd name="connsiteY15-496" fmla="*/ 38240 h 42102"/>
                <a:gd name="connsiteX16-497" fmla="*/ 5840 w 43256"/>
                <a:gd name="connsiteY16-498" fmla="*/ 34446 h 42102"/>
                <a:gd name="connsiteX17-499" fmla="*/ 1146 w 43256"/>
                <a:gd name="connsiteY17-500" fmla="*/ 30224 h 42102"/>
                <a:gd name="connsiteX18-501" fmla="*/ 2149 w 43256"/>
                <a:gd name="connsiteY18-502" fmla="*/ 24525 h 42102"/>
                <a:gd name="connsiteX19-503" fmla="*/ 31 w 43256"/>
                <a:gd name="connsiteY19-504" fmla="*/ 18678 h 42102"/>
                <a:gd name="connsiteX20-505" fmla="*/ 3899 w 43256"/>
                <a:gd name="connsiteY20-506" fmla="*/ 13481 h 42102"/>
                <a:gd name="connsiteX21-507" fmla="*/ 3936 w 43256"/>
                <a:gd name="connsiteY21-508" fmla="*/ 13344 h 42102"/>
                <a:gd name="connsiteX0-509" fmla="*/ 4729 w 43256"/>
                <a:gd name="connsiteY0-510" fmla="*/ 25151 h 42102"/>
                <a:gd name="connsiteX1-511" fmla="*/ 2196 w 43256"/>
                <a:gd name="connsiteY1-512" fmla="*/ 24354 h 42102"/>
                <a:gd name="connsiteX2-513" fmla="*/ 6964 w 43256"/>
                <a:gd name="connsiteY2-514" fmla="*/ 33873 h 42102"/>
                <a:gd name="connsiteX3-515" fmla="*/ 5856 w 43256"/>
                <a:gd name="connsiteY3-516" fmla="*/ 34254 h 42102"/>
                <a:gd name="connsiteX4-517" fmla="*/ 16514 w 43256"/>
                <a:gd name="connsiteY4-518" fmla="*/ 38064 h 42102"/>
                <a:gd name="connsiteX5-519" fmla="*/ 15637 w 43256"/>
                <a:gd name="connsiteY5-520" fmla="*/ 38579 h 42102"/>
                <a:gd name="connsiteX6-521" fmla="*/ 36879 w 43256"/>
                <a:gd name="connsiteY6-522" fmla="*/ 26438 h 42102"/>
                <a:gd name="connsiteX7-523" fmla="*/ 37416 w 43256"/>
                <a:gd name="connsiteY7-524" fmla="*/ 29064 h 42102"/>
                <a:gd name="connsiteX8-525" fmla="*/ 41834 w 43256"/>
                <a:gd name="connsiteY8-526" fmla="*/ 14328 h 42102"/>
                <a:gd name="connsiteX9-527" fmla="*/ 40386 w 43256"/>
                <a:gd name="connsiteY9-528" fmla="*/ 17004 h 42102"/>
                <a:gd name="connsiteX10-529" fmla="*/ 38360 w 43256"/>
                <a:gd name="connsiteY10-530" fmla="*/ 4400 h 42102"/>
                <a:gd name="connsiteX11-531" fmla="*/ 38436 w 43256"/>
                <a:gd name="connsiteY11-532" fmla="*/ 5664 h 42102"/>
                <a:gd name="connsiteX12-533" fmla="*/ 29114 w 43256"/>
                <a:gd name="connsiteY12-534" fmla="*/ 2926 h 42102"/>
                <a:gd name="connsiteX13-535" fmla="*/ 29856 w 43256"/>
                <a:gd name="connsiteY13-536" fmla="*/ 1314 h 42102"/>
                <a:gd name="connsiteX14-537" fmla="*/ 22177 w 43256"/>
                <a:gd name="connsiteY14-538" fmla="*/ 3694 h 42102"/>
                <a:gd name="connsiteX15-539" fmla="*/ 22536 w 43256"/>
                <a:gd name="connsiteY15-540" fmla="*/ 2304 h 42102"/>
                <a:gd name="connsiteX16-541" fmla="*/ 14036 w 43256"/>
                <a:gd name="connsiteY16-542" fmla="*/ 4166 h 42102"/>
                <a:gd name="connsiteX17-543" fmla="*/ 15336 w 43256"/>
                <a:gd name="connsiteY17-544" fmla="*/ 5514 h 42102"/>
                <a:gd name="connsiteX18-545" fmla="*/ 4163 w 43256"/>
                <a:gd name="connsiteY18-546" fmla="*/ 14763 h 42102"/>
                <a:gd name="connsiteX19-547" fmla="*/ 3936 w 43256"/>
                <a:gd name="connsiteY19-548" fmla="*/ 13344 h 42102"/>
                <a:gd name="connsiteX0-549" fmla="*/ 3936 w 43256"/>
                <a:gd name="connsiteY0-550" fmla="*/ 13344 h 42102"/>
                <a:gd name="connsiteX1-551" fmla="*/ 5659 w 43256"/>
                <a:gd name="connsiteY1-552" fmla="*/ 5881 h 42102"/>
                <a:gd name="connsiteX2-553" fmla="*/ 14041 w 43256"/>
                <a:gd name="connsiteY2-554" fmla="*/ 4176 h 42102"/>
                <a:gd name="connsiteX3-555" fmla="*/ 22492 w 43256"/>
                <a:gd name="connsiteY3-556" fmla="*/ 2406 h 42102"/>
                <a:gd name="connsiteX4-557" fmla="*/ 26203 w 43256"/>
                <a:gd name="connsiteY4-558" fmla="*/ 1993 h 42102"/>
                <a:gd name="connsiteX5-559" fmla="*/ 29869 w 43256"/>
                <a:gd name="connsiteY5-560" fmla="*/ 1455 h 42102"/>
                <a:gd name="connsiteX6-561" fmla="*/ 35290 w 43256"/>
                <a:gd name="connsiteY6-562" fmla="*/ 1073 h 42102"/>
                <a:gd name="connsiteX7-563" fmla="*/ 38354 w 43256"/>
                <a:gd name="connsiteY7-564" fmla="*/ 4550 h 42102"/>
                <a:gd name="connsiteX8-565" fmla="*/ 42018 w 43256"/>
                <a:gd name="connsiteY8-566" fmla="*/ 9292 h 42102"/>
                <a:gd name="connsiteX9-567" fmla="*/ 41854 w 43256"/>
                <a:gd name="connsiteY9-568" fmla="*/ 14434 h 42102"/>
                <a:gd name="connsiteX10-569" fmla="*/ 43052 w 43256"/>
                <a:gd name="connsiteY10-570" fmla="*/ 22296 h 42102"/>
                <a:gd name="connsiteX11-571" fmla="*/ 37440 w 43256"/>
                <a:gd name="connsiteY11-572" fmla="*/ 29178 h 42102"/>
                <a:gd name="connsiteX12-573" fmla="*/ 35431 w 43256"/>
                <a:gd name="connsiteY12-574" fmla="*/ 35075 h 42102"/>
                <a:gd name="connsiteX13-575" fmla="*/ 31096 w 43256"/>
                <a:gd name="connsiteY13-576" fmla="*/ 38890 h 42102"/>
                <a:gd name="connsiteX14-577" fmla="*/ 23703 w 43256"/>
                <a:gd name="connsiteY14-578" fmla="*/ 42080 h 42102"/>
                <a:gd name="connsiteX15-579" fmla="*/ 16516 w 43256"/>
                <a:gd name="connsiteY15-580" fmla="*/ 38240 h 42102"/>
                <a:gd name="connsiteX16-581" fmla="*/ 5840 w 43256"/>
                <a:gd name="connsiteY16-582" fmla="*/ 34446 h 42102"/>
                <a:gd name="connsiteX17-583" fmla="*/ 1146 w 43256"/>
                <a:gd name="connsiteY17-584" fmla="*/ 30224 h 42102"/>
                <a:gd name="connsiteX18-585" fmla="*/ 2149 w 43256"/>
                <a:gd name="connsiteY18-586" fmla="*/ 24525 h 42102"/>
                <a:gd name="connsiteX19-587" fmla="*/ 31 w 43256"/>
                <a:gd name="connsiteY19-588" fmla="*/ 18678 h 42102"/>
                <a:gd name="connsiteX20-589" fmla="*/ 3899 w 43256"/>
                <a:gd name="connsiteY20-590" fmla="*/ 13481 h 42102"/>
                <a:gd name="connsiteX21-591" fmla="*/ 3936 w 43256"/>
                <a:gd name="connsiteY21-592" fmla="*/ 13344 h 42102"/>
                <a:gd name="connsiteX0-593" fmla="*/ 4729 w 43256"/>
                <a:gd name="connsiteY0-594" fmla="*/ 25151 h 42102"/>
                <a:gd name="connsiteX1-595" fmla="*/ 2196 w 43256"/>
                <a:gd name="connsiteY1-596" fmla="*/ 24354 h 42102"/>
                <a:gd name="connsiteX2-597" fmla="*/ 6964 w 43256"/>
                <a:gd name="connsiteY2-598" fmla="*/ 33873 h 42102"/>
                <a:gd name="connsiteX3-599" fmla="*/ 5856 w 43256"/>
                <a:gd name="connsiteY3-600" fmla="*/ 34254 h 42102"/>
                <a:gd name="connsiteX4-601" fmla="*/ 16514 w 43256"/>
                <a:gd name="connsiteY4-602" fmla="*/ 38064 h 42102"/>
                <a:gd name="connsiteX5-603" fmla="*/ 15637 w 43256"/>
                <a:gd name="connsiteY5-604" fmla="*/ 38579 h 42102"/>
                <a:gd name="connsiteX6-605" fmla="*/ 36879 w 43256"/>
                <a:gd name="connsiteY6-606" fmla="*/ 26438 h 42102"/>
                <a:gd name="connsiteX7-607" fmla="*/ 37416 w 43256"/>
                <a:gd name="connsiteY7-608" fmla="*/ 29064 h 42102"/>
                <a:gd name="connsiteX8-609" fmla="*/ 41834 w 43256"/>
                <a:gd name="connsiteY8-610" fmla="*/ 14328 h 42102"/>
                <a:gd name="connsiteX9-611" fmla="*/ 40386 w 43256"/>
                <a:gd name="connsiteY9-612" fmla="*/ 17004 h 42102"/>
                <a:gd name="connsiteX10-613" fmla="*/ 38360 w 43256"/>
                <a:gd name="connsiteY10-614" fmla="*/ 4400 h 42102"/>
                <a:gd name="connsiteX11-615" fmla="*/ 38436 w 43256"/>
                <a:gd name="connsiteY11-616" fmla="*/ 5664 h 42102"/>
                <a:gd name="connsiteX12-617" fmla="*/ 29114 w 43256"/>
                <a:gd name="connsiteY12-618" fmla="*/ 2926 h 42102"/>
                <a:gd name="connsiteX13-619" fmla="*/ 29856 w 43256"/>
                <a:gd name="connsiteY13-620" fmla="*/ 1314 h 42102"/>
                <a:gd name="connsiteX14-621" fmla="*/ 22177 w 43256"/>
                <a:gd name="connsiteY14-622" fmla="*/ 3694 h 42102"/>
                <a:gd name="connsiteX15-623" fmla="*/ 22536 w 43256"/>
                <a:gd name="connsiteY15-624" fmla="*/ 2304 h 42102"/>
                <a:gd name="connsiteX16-625" fmla="*/ 14036 w 43256"/>
                <a:gd name="connsiteY16-626" fmla="*/ 4166 h 42102"/>
                <a:gd name="connsiteX17-627" fmla="*/ 15127 w 43256"/>
                <a:gd name="connsiteY17-628" fmla="*/ 7487 h 42102"/>
                <a:gd name="connsiteX18-629" fmla="*/ 4163 w 43256"/>
                <a:gd name="connsiteY18-630" fmla="*/ 14763 h 42102"/>
                <a:gd name="connsiteX19-631" fmla="*/ 3936 w 43256"/>
                <a:gd name="connsiteY19-632" fmla="*/ 13344 h 42102"/>
                <a:gd name="connsiteX0-633" fmla="*/ 3936 w 43256"/>
                <a:gd name="connsiteY0-634" fmla="*/ 13344 h 42102"/>
                <a:gd name="connsiteX1-635" fmla="*/ 5659 w 43256"/>
                <a:gd name="connsiteY1-636" fmla="*/ 5881 h 42102"/>
                <a:gd name="connsiteX2-637" fmla="*/ 14041 w 43256"/>
                <a:gd name="connsiteY2-638" fmla="*/ 4176 h 42102"/>
                <a:gd name="connsiteX3-639" fmla="*/ 18325 w 43256"/>
                <a:gd name="connsiteY3-640" fmla="*/ 940 h 42102"/>
                <a:gd name="connsiteX4-641" fmla="*/ 22492 w 43256"/>
                <a:gd name="connsiteY4-642" fmla="*/ 2406 h 42102"/>
                <a:gd name="connsiteX5-643" fmla="*/ 26203 w 43256"/>
                <a:gd name="connsiteY5-644" fmla="*/ 1993 h 42102"/>
                <a:gd name="connsiteX6-645" fmla="*/ 29869 w 43256"/>
                <a:gd name="connsiteY6-646" fmla="*/ 1455 h 42102"/>
                <a:gd name="connsiteX7-647" fmla="*/ 35290 w 43256"/>
                <a:gd name="connsiteY7-648" fmla="*/ 1073 h 42102"/>
                <a:gd name="connsiteX8-649" fmla="*/ 38354 w 43256"/>
                <a:gd name="connsiteY8-650" fmla="*/ 4550 h 42102"/>
                <a:gd name="connsiteX9-651" fmla="*/ 42018 w 43256"/>
                <a:gd name="connsiteY9-652" fmla="*/ 9292 h 42102"/>
                <a:gd name="connsiteX10-653" fmla="*/ 41854 w 43256"/>
                <a:gd name="connsiteY10-654" fmla="*/ 14434 h 42102"/>
                <a:gd name="connsiteX11-655" fmla="*/ 43052 w 43256"/>
                <a:gd name="connsiteY11-656" fmla="*/ 22296 h 42102"/>
                <a:gd name="connsiteX12-657" fmla="*/ 37440 w 43256"/>
                <a:gd name="connsiteY12-658" fmla="*/ 29178 h 42102"/>
                <a:gd name="connsiteX13-659" fmla="*/ 35431 w 43256"/>
                <a:gd name="connsiteY13-660" fmla="*/ 35075 h 42102"/>
                <a:gd name="connsiteX14-661" fmla="*/ 31096 w 43256"/>
                <a:gd name="connsiteY14-662" fmla="*/ 38890 h 42102"/>
                <a:gd name="connsiteX15-663" fmla="*/ 23703 w 43256"/>
                <a:gd name="connsiteY15-664" fmla="*/ 42080 h 42102"/>
                <a:gd name="connsiteX16-665" fmla="*/ 16516 w 43256"/>
                <a:gd name="connsiteY16-666" fmla="*/ 38240 h 42102"/>
                <a:gd name="connsiteX17-667" fmla="*/ 5840 w 43256"/>
                <a:gd name="connsiteY17-668" fmla="*/ 34446 h 42102"/>
                <a:gd name="connsiteX18-669" fmla="*/ 1146 w 43256"/>
                <a:gd name="connsiteY18-670" fmla="*/ 30224 h 42102"/>
                <a:gd name="connsiteX19-671" fmla="*/ 2149 w 43256"/>
                <a:gd name="connsiteY19-672" fmla="*/ 24525 h 42102"/>
                <a:gd name="connsiteX20-673" fmla="*/ 31 w 43256"/>
                <a:gd name="connsiteY20-674" fmla="*/ 18678 h 42102"/>
                <a:gd name="connsiteX21-675" fmla="*/ 3899 w 43256"/>
                <a:gd name="connsiteY21-676" fmla="*/ 13481 h 42102"/>
                <a:gd name="connsiteX22" fmla="*/ 3936 w 43256"/>
                <a:gd name="connsiteY22" fmla="*/ 13344 h 42102"/>
                <a:gd name="connsiteX0-677" fmla="*/ 4729 w 43256"/>
                <a:gd name="connsiteY0-678" fmla="*/ 25151 h 42102"/>
                <a:gd name="connsiteX1-679" fmla="*/ 2196 w 43256"/>
                <a:gd name="connsiteY1-680" fmla="*/ 24354 h 42102"/>
                <a:gd name="connsiteX2-681" fmla="*/ 6964 w 43256"/>
                <a:gd name="connsiteY2-682" fmla="*/ 33873 h 42102"/>
                <a:gd name="connsiteX3-683" fmla="*/ 5856 w 43256"/>
                <a:gd name="connsiteY3-684" fmla="*/ 34254 h 42102"/>
                <a:gd name="connsiteX4-685" fmla="*/ 16514 w 43256"/>
                <a:gd name="connsiteY4-686" fmla="*/ 38064 h 42102"/>
                <a:gd name="connsiteX5-687" fmla="*/ 15637 w 43256"/>
                <a:gd name="connsiteY5-688" fmla="*/ 38579 h 42102"/>
                <a:gd name="connsiteX6-689" fmla="*/ 36879 w 43256"/>
                <a:gd name="connsiteY6-690" fmla="*/ 26438 h 42102"/>
                <a:gd name="connsiteX7-691" fmla="*/ 37416 w 43256"/>
                <a:gd name="connsiteY7-692" fmla="*/ 29064 h 42102"/>
                <a:gd name="connsiteX8-693" fmla="*/ 41834 w 43256"/>
                <a:gd name="connsiteY8-694" fmla="*/ 14328 h 42102"/>
                <a:gd name="connsiteX9-695" fmla="*/ 40386 w 43256"/>
                <a:gd name="connsiteY9-696" fmla="*/ 17004 h 42102"/>
                <a:gd name="connsiteX10-697" fmla="*/ 38360 w 43256"/>
                <a:gd name="connsiteY10-698" fmla="*/ 4400 h 42102"/>
                <a:gd name="connsiteX11-699" fmla="*/ 38436 w 43256"/>
                <a:gd name="connsiteY11-700" fmla="*/ 5664 h 42102"/>
                <a:gd name="connsiteX12-701" fmla="*/ 29114 w 43256"/>
                <a:gd name="connsiteY12-702" fmla="*/ 2926 h 42102"/>
                <a:gd name="connsiteX13-703" fmla="*/ 29856 w 43256"/>
                <a:gd name="connsiteY13-704" fmla="*/ 1314 h 42102"/>
                <a:gd name="connsiteX14-705" fmla="*/ 22177 w 43256"/>
                <a:gd name="connsiteY14-706" fmla="*/ 3694 h 42102"/>
                <a:gd name="connsiteX15-707" fmla="*/ 22536 w 43256"/>
                <a:gd name="connsiteY15-708" fmla="*/ 2304 h 42102"/>
                <a:gd name="connsiteX16-709" fmla="*/ 14036 w 43256"/>
                <a:gd name="connsiteY16-710" fmla="*/ 4166 h 42102"/>
                <a:gd name="connsiteX17-711" fmla="*/ 15127 w 43256"/>
                <a:gd name="connsiteY17-712" fmla="*/ 7487 h 42102"/>
                <a:gd name="connsiteX18-713" fmla="*/ 4163 w 43256"/>
                <a:gd name="connsiteY18-714" fmla="*/ 14763 h 42102"/>
                <a:gd name="connsiteX19-715" fmla="*/ 3936 w 43256"/>
                <a:gd name="connsiteY19-716" fmla="*/ 13344 h 42102"/>
                <a:gd name="connsiteX0-717" fmla="*/ 3936 w 43256"/>
                <a:gd name="connsiteY0-718" fmla="*/ 13344 h 42102"/>
                <a:gd name="connsiteX1-719" fmla="*/ 5659 w 43256"/>
                <a:gd name="connsiteY1-720" fmla="*/ 5881 h 42102"/>
                <a:gd name="connsiteX2-721" fmla="*/ 14041 w 43256"/>
                <a:gd name="connsiteY2-722" fmla="*/ 4176 h 42102"/>
                <a:gd name="connsiteX3-723" fmla="*/ 18116 w 43256"/>
                <a:gd name="connsiteY3-724" fmla="*/ 4323 h 42102"/>
                <a:gd name="connsiteX4-725" fmla="*/ 22492 w 43256"/>
                <a:gd name="connsiteY4-726" fmla="*/ 2406 h 42102"/>
                <a:gd name="connsiteX5-727" fmla="*/ 26203 w 43256"/>
                <a:gd name="connsiteY5-728" fmla="*/ 1993 h 42102"/>
                <a:gd name="connsiteX6-729" fmla="*/ 29869 w 43256"/>
                <a:gd name="connsiteY6-730" fmla="*/ 1455 h 42102"/>
                <a:gd name="connsiteX7-731" fmla="*/ 35290 w 43256"/>
                <a:gd name="connsiteY7-732" fmla="*/ 1073 h 42102"/>
                <a:gd name="connsiteX8-733" fmla="*/ 38354 w 43256"/>
                <a:gd name="connsiteY8-734" fmla="*/ 4550 h 42102"/>
                <a:gd name="connsiteX9-735" fmla="*/ 42018 w 43256"/>
                <a:gd name="connsiteY9-736" fmla="*/ 9292 h 42102"/>
                <a:gd name="connsiteX10-737" fmla="*/ 41854 w 43256"/>
                <a:gd name="connsiteY10-738" fmla="*/ 14434 h 42102"/>
                <a:gd name="connsiteX11-739" fmla="*/ 43052 w 43256"/>
                <a:gd name="connsiteY11-740" fmla="*/ 22296 h 42102"/>
                <a:gd name="connsiteX12-741" fmla="*/ 37440 w 43256"/>
                <a:gd name="connsiteY12-742" fmla="*/ 29178 h 42102"/>
                <a:gd name="connsiteX13-743" fmla="*/ 35431 w 43256"/>
                <a:gd name="connsiteY13-744" fmla="*/ 35075 h 42102"/>
                <a:gd name="connsiteX14-745" fmla="*/ 31096 w 43256"/>
                <a:gd name="connsiteY14-746" fmla="*/ 38890 h 42102"/>
                <a:gd name="connsiteX15-747" fmla="*/ 23703 w 43256"/>
                <a:gd name="connsiteY15-748" fmla="*/ 42080 h 42102"/>
                <a:gd name="connsiteX16-749" fmla="*/ 16516 w 43256"/>
                <a:gd name="connsiteY16-750" fmla="*/ 38240 h 42102"/>
                <a:gd name="connsiteX17-751" fmla="*/ 5840 w 43256"/>
                <a:gd name="connsiteY17-752" fmla="*/ 34446 h 42102"/>
                <a:gd name="connsiteX18-753" fmla="*/ 1146 w 43256"/>
                <a:gd name="connsiteY18-754" fmla="*/ 30224 h 42102"/>
                <a:gd name="connsiteX19-755" fmla="*/ 2149 w 43256"/>
                <a:gd name="connsiteY19-756" fmla="*/ 24525 h 42102"/>
                <a:gd name="connsiteX20-757" fmla="*/ 31 w 43256"/>
                <a:gd name="connsiteY20-758" fmla="*/ 18678 h 42102"/>
                <a:gd name="connsiteX21-759" fmla="*/ 3899 w 43256"/>
                <a:gd name="connsiteY21-760" fmla="*/ 13481 h 42102"/>
                <a:gd name="connsiteX22-761" fmla="*/ 3936 w 43256"/>
                <a:gd name="connsiteY22-762" fmla="*/ 13344 h 42102"/>
                <a:gd name="connsiteX0-763" fmla="*/ 4729 w 43256"/>
                <a:gd name="connsiteY0-764" fmla="*/ 25151 h 42102"/>
                <a:gd name="connsiteX1-765" fmla="*/ 2196 w 43256"/>
                <a:gd name="connsiteY1-766" fmla="*/ 24354 h 42102"/>
                <a:gd name="connsiteX2-767" fmla="*/ 6964 w 43256"/>
                <a:gd name="connsiteY2-768" fmla="*/ 33873 h 42102"/>
                <a:gd name="connsiteX3-769" fmla="*/ 5856 w 43256"/>
                <a:gd name="connsiteY3-770" fmla="*/ 34254 h 42102"/>
                <a:gd name="connsiteX4-771" fmla="*/ 16514 w 43256"/>
                <a:gd name="connsiteY4-772" fmla="*/ 38064 h 42102"/>
                <a:gd name="connsiteX5-773" fmla="*/ 15637 w 43256"/>
                <a:gd name="connsiteY5-774" fmla="*/ 38579 h 42102"/>
                <a:gd name="connsiteX6-775" fmla="*/ 36879 w 43256"/>
                <a:gd name="connsiteY6-776" fmla="*/ 26438 h 42102"/>
                <a:gd name="connsiteX7-777" fmla="*/ 37416 w 43256"/>
                <a:gd name="connsiteY7-778" fmla="*/ 29064 h 42102"/>
                <a:gd name="connsiteX8-779" fmla="*/ 41834 w 43256"/>
                <a:gd name="connsiteY8-780" fmla="*/ 14328 h 42102"/>
                <a:gd name="connsiteX9-781" fmla="*/ 40386 w 43256"/>
                <a:gd name="connsiteY9-782" fmla="*/ 17004 h 42102"/>
                <a:gd name="connsiteX10-783" fmla="*/ 38360 w 43256"/>
                <a:gd name="connsiteY10-784" fmla="*/ 4400 h 42102"/>
                <a:gd name="connsiteX11-785" fmla="*/ 38436 w 43256"/>
                <a:gd name="connsiteY11-786" fmla="*/ 5664 h 42102"/>
                <a:gd name="connsiteX12-787" fmla="*/ 29114 w 43256"/>
                <a:gd name="connsiteY12-788" fmla="*/ 2926 h 42102"/>
                <a:gd name="connsiteX13-789" fmla="*/ 29856 w 43256"/>
                <a:gd name="connsiteY13-790" fmla="*/ 1314 h 42102"/>
                <a:gd name="connsiteX14-791" fmla="*/ 22177 w 43256"/>
                <a:gd name="connsiteY14-792" fmla="*/ 3694 h 42102"/>
                <a:gd name="connsiteX15-793" fmla="*/ 22536 w 43256"/>
                <a:gd name="connsiteY15-794" fmla="*/ 2304 h 42102"/>
                <a:gd name="connsiteX16-795" fmla="*/ 14036 w 43256"/>
                <a:gd name="connsiteY16-796" fmla="*/ 4166 h 42102"/>
                <a:gd name="connsiteX17-797" fmla="*/ 15127 w 43256"/>
                <a:gd name="connsiteY17-798" fmla="*/ 7487 h 42102"/>
                <a:gd name="connsiteX18-799" fmla="*/ 4163 w 43256"/>
                <a:gd name="connsiteY18-800" fmla="*/ 14763 h 42102"/>
                <a:gd name="connsiteX19-801" fmla="*/ 3936 w 43256"/>
                <a:gd name="connsiteY19-802" fmla="*/ 13344 h 421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Lst>
              <a:rect l="l" t="t" r="r" b="b"/>
              <a:pathLst>
                <a:path w="43256" h="42102">
                  <a:moveTo>
                    <a:pt x="3936" y="13344"/>
                  </a:moveTo>
                  <a:cubicBezTo>
                    <a:pt x="3665" y="10631"/>
                    <a:pt x="4297" y="7895"/>
                    <a:pt x="5659" y="5881"/>
                  </a:cubicBezTo>
                  <a:cubicBezTo>
                    <a:pt x="7811" y="2700"/>
                    <a:pt x="11300" y="1991"/>
                    <a:pt x="14041" y="4176"/>
                  </a:cubicBezTo>
                  <a:cubicBezTo>
                    <a:pt x="16152" y="3353"/>
                    <a:pt x="16708" y="4618"/>
                    <a:pt x="18116" y="4323"/>
                  </a:cubicBezTo>
                  <a:cubicBezTo>
                    <a:pt x="19524" y="4028"/>
                    <a:pt x="21179" y="2230"/>
                    <a:pt x="22492" y="2406"/>
                  </a:cubicBezTo>
                  <a:cubicBezTo>
                    <a:pt x="23133" y="657"/>
                    <a:pt x="24782" y="2267"/>
                    <a:pt x="26203" y="1993"/>
                  </a:cubicBezTo>
                  <a:cubicBezTo>
                    <a:pt x="27767" y="1691"/>
                    <a:pt x="28911" y="-256"/>
                    <a:pt x="29869" y="1455"/>
                  </a:cubicBezTo>
                  <a:cubicBezTo>
                    <a:pt x="31251" y="-759"/>
                    <a:pt x="33328" y="-77"/>
                    <a:pt x="35290" y="1073"/>
                  </a:cubicBezTo>
                  <a:cubicBezTo>
                    <a:pt x="36785" y="1949"/>
                    <a:pt x="38066" y="2374"/>
                    <a:pt x="38354" y="4550"/>
                  </a:cubicBezTo>
                  <a:cubicBezTo>
                    <a:pt x="40082" y="5192"/>
                    <a:pt x="41458" y="6972"/>
                    <a:pt x="42018" y="9292"/>
                  </a:cubicBezTo>
                  <a:cubicBezTo>
                    <a:pt x="42425" y="10976"/>
                    <a:pt x="42367" y="12805"/>
                    <a:pt x="41854" y="14434"/>
                  </a:cubicBezTo>
                  <a:cubicBezTo>
                    <a:pt x="43115" y="16668"/>
                    <a:pt x="43556" y="19564"/>
                    <a:pt x="43052" y="22296"/>
                  </a:cubicBezTo>
                  <a:cubicBezTo>
                    <a:pt x="42382" y="25928"/>
                    <a:pt x="40164" y="28648"/>
                    <a:pt x="37440" y="29178"/>
                  </a:cubicBezTo>
                  <a:cubicBezTo>
                    <a:pt x="37427" y="31445"/>
                    <a:pt x="36488" y="33456"/>
                    <a:pt x="35431" y="35075"/>
                  </a:cubicBezTo>
                  <a:cubicBezTo>
                    <a:pt x="34374" y="36694"/>
                    <a:pt x="33245" y="40714"/>
                    <a:pt x="31096" y="38890"/>
                  </a:cubicBezTo>
                  <a:cubicBezTo>
                    <a:pt x="30401" y="42023"/>
                    <a:pt x="26133" y="42188"/>
                    <a:pt x="23703" y="42080"/>
                  </a:cubicBezTo>
                  <a:cubicBezTo>
                    <a:pt x="21273" y="41972"/>
                    <a:pt x="18087" y="41447"/>
                    <a:pt x="16516" y="38240"/>
                  </a:cubicBezTo>
                  <a:cubicBezTo>
                    <a:pt x="12808" y="41284"/>
                    <a:pt x="7992" y="39573"/>
                    <a:pt x="5840" y="34446"/>
                  </a:cubicBezTo>
                  <a:cubicBezTo>
                    <a:pt x="3726" y="34783"/>
                    <a:pt x="1741" y="32998"/>
                    <a:pt x="1146" y="30224"/>
                  </a:cubicBezTo>
                  <a:cubicBezTo>
                    <a:pt x="715" y="28217"/>
                    <a:pt x="1096" y="26051"/>
                    <a:pt x="2149" y="24525"/>
                  </a:cubicBezTo>
                  <a:cubicBezTo>
                    <a:pt x="655" y="23328"/>
                    <a:pt x="-177" y="21031"/>
                    <a:pt x="31" y="18678"/>
                  </a:cubicBezTo>
                  <a:cubicBezTo>
                    <a:pt x="275" y="15923"/>
                    <a:pt x="1881" y="13765"/>
                    <a:pt x="3899" y="13481"/>
                  </a:cubicBezTo>
                  <a:cubicBezTo>
                    <a:pt x="3911" y="13435"/>
                    <a:pt x="3924" y="13390"/>
                    <a:pt x="3936" y="13344"/>
                  </a:cubicBezTo>
                  <a:close/>
                </a:path>
                <a:path w="43256" h="42102" fill="none" extrusionOk="0">
                  <a:moveTo>
                    <a:pt x="4729" y="25151"/>
                  </a:moveTo>
                  <a:cubicBezTo>
                    <a:pt x="3845" y="25245"/>
                    <a:pt x="2961" y="24967"/>
                    <a:pt x="2196" y="24354"/>
                  </a:cubicBezTo>
                  <a:moveTo>
                    <a:pt x="6964" y="33873"/>
                  </a:moveTo>
                  <a:cubicBezTo>
                    <a:pt x="6609" y="34066"/>
                    <a:pt x="6236" y="34194"/>
                    <a:pt x="5856" y="34254"/>
                  </a:cubicBezTo>
                  <a:moveTo>
                    <a:pt x="16514" y="38064"/>
                  </a:moveTo>
                  <a:cubicBezTo>
                    <a:pt x="16247" y="37518"/>
                    <a:pt x="15814" y="39190"/>
                    <a:pt x="15637" y="38579"/>
                  </a:cubicBezTo>
                  <a:moveTo>
                    <a:pt x="36879" y="26438"/>
                  </a:moveTo>
                  <a:cubicBezTo>
                    <a:pt x="38883" y="27766"/>
                    <a:pt x="37434" y="26032"/>
                    <a:pt x="37416" y="29064"/>
                  </a:cubicBezTo>
                  <a:moveTo>
                    <a:pt x="41834" y="14328"/>
                  </a:moveTo>
                  <a:cubicBezTo>
                    <a:pt x="41509" y="15360"/>
                    <a:pt x="41014" y="16276"/>
                    <a:pt x="40386" y="17004"/>
                  </a:cubicBezTo>
                  <a:moveTo>
                    <a:pt x="38360" y="4400"/>
                  </a:moveTo>
                  <a:cubicBezTo>
                    <a:pt x="38415" y="4817"/>
                    <a:pt x="38441" y="5240"/>
                    <a:pt x="38436" y="5664"/>
                  </a:cubicBezTo>
                  <a:moveTo>
                    <a:pt x="29114" y="2926"/>
                  </a:moveTo>
                  <a:cubicBezTo>
                    <a:pt x="29303" y="2343"/>
                    <a:pt x="29552" y="1800"/>
                    <a:pt x="29856" y="1314"/>
                  </a:cubicBezTo>
                  <a:moveTo>
                    <a:pt x="22177" y="3694"/>
                  </a:moveTo>
                  <a:cubicBezTo>
                    <a:pt x="22254" y="3212"/>
                    <a:pt x="22375" y="2745"/>
                    <a:pt x="22536" y="2304"/>
                  </a:cubicBezTo>
                  <a:moveTo>
                    <a:pt x="14036" y="4166"/>
                  </a:moveTo>
                  <a:cubicBezTo>
                    <a:pt x="14508" y="4542"/>
                    <a:pt x="14735" y="6968"/>
                    <a:pt x="15127" y="7487"/>
                  </a:cubicBezTo>
                  <a:moveTo>
                    <a:pt x="4163" y="14763"/>
                  </a:moveTo>
                  <a:cubicBezTo>
                    <a:pt x="4060" y="14299"/>
                    <a:pt x="3984" y="13825"/>
                    <a:pt x="3936" y="13344"/>
                  </a:cubicBezTo>
                </a:path>
              </a:pathLst>
            </a:custGeom>
            <a:solidFill>
              <a:srgbClr val="D0CEC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7093245" y="265187"/>
            <a:ext cx="4639378" cy="1167437"/>
            <a:chOff x="7392224" y="180459"/>
            <a:chExt cx="4639378" cy="1167437"/>
          </a:xfrm>
        </p:grpSpPr>
        <p:sp>
          <p:nvSpPr>
            <p:cNvPr id="67" name="文本框 66"/>
            <p:cNvSpPr txBox="1"/>
            <p:nvPr/>
          </p:nvSpPr>
          <p:spPr>
            <a:xfrm>
              <a:off x="7392225" y="180459"/>
              <a:ext cx="4639377" cy="369332"/>
            </a:xfrm>
            <a:prstGeom prst="rect">
              <a:avLst/>
            </a:prstGeom>
            <a:solidFill>
              <a:schemeClr val="accent2">
                <a:lumMod val="75000"/>
              </a:schemeClr>
            </a:solidFill>
          </p:spPr>
          <p:txBody>
            <a:bodyPr wrap="square" rtlCol="0">
              <a:spAutoFit/>
            </a:bodyPr>
            <a:lstStyle/>
            <a:p>
              <a:r>
                <a:rPr lang="zh-CN" altLang="en-US" dirty="0">
                  <a:solidFill>
                    <a:schemeClr val="bg1"/>
                  </a:solidFill>
                </a:rPr>
                <a:t>目的</a:t>
              </a:r>
              <a:r>
                <a:rPr lang="en-US" altLang="zh-CN" dirty="0">
                  <a:solidFill>
                    <a:schemeClr val="bg1"/>
                  </a:solidFill>
                </a:rPr>
                <a:t>IP</a:t>
              </a:r>
              <a:r>
                <a:rPr lang="zh-CN" altLang="en-US" dirty="0">
                  <a:solidFill>
                    <a:schemeClr val="bg1"/>
                  </a:solidFill>
                </a:rPr>
                <a:t>地址是</a:t>
              </a:r>
              <a:r>
                <a:rPr lang="en-US" altLang="zh-CN" dirty="0">
                  <a:solidFill>
                    <a:schemeClr val="bg1"/>
                  </a:solidFill>
                </a:rPr>
                <a:t>A/B/C</a:t>
              </a:r>
              <a:r>
                <a:rPr lang="zh-CN" altLang="en-US" dirty="0">
                  <a:solidFill>
                    <a:schemeClr val="bg1"/>
                  </a:solidFill>
                </a:rPr>
                <a:t>类地址，确定网络部分</a:t>
              </a:r>
              <a:endParaRPr lang="zh-CN" altLang="en-US" dirty="0">
                <a:solidFill>
                  <a:schemeClr val="bg1"/>
                </a:solidFill>
              </a:endParaRPr>
            </a:p>
          </p:txBody>
        </p:sp>
        <p:sp>
          <p:nvSpPr>
            <p:cNvPr id="68" name="文本框 67"/>
            <p:cNvSpPr txBox="1"/>
            <p:nvPr/>
          </p:nvSpPr>
          <p:spPr>
            <a:xfrm>
              <a:off x="7392224" y="978564"/>
              <a:ext cx="4639377" cy="369332"/>
            </a:xfrm>
            <a:prstGeom prst="rect">
              <a:avLst/>
            </a:prstGeom>
            <a:solidFill>
              <a:schemeClr val="accent2">
                <a:lumMod val="75000"/>
              </a:schemeClr>
            </a:solidFill>
          </p:spPr>
          <p:txBody>
            <a:bodyPr wrap="square" rtlCol="0">
              <a:spAutoFit/>
            </a:bodyPr>
            <a:lstStyle/>
            <a:p>
              <a:r>
                <a:rPr lang="zh-CN" altLang="en-US" dirty="0">
                  <a:solidFill>
                    <a:schemeClr val="bg1"/>
                  </a:solidFill>
                </a:rPr>
                <a:t>目的</a:t>
              </a:r>
              <a:r>
                <a:rPr lang="en-US" altLang="zh-CN" dirty="0">
                  <a:solidFill>
                    <a:schemeClr val="bg1"/>
                  </a:solidFill>
                </a:rPr>
                <a:t>IP</a:t>
              </a:r>
              <a:r>
                <a:rPr lang="zh-CN" altLang="en-US" dirty="0">
                  <a:solidFill>
                    <a:schemeClr val="bg1"/>
                  </a:solidFill>
                </a:rPr>
                <a:t>地址 </a:t>
              </a:r>
              <a:r>
                <a:rPr lang="en-US" altLang="zh-CN" dirty="0">
                  <a:solidFill>
                    <a:schemeClr val="bg1"/>
                  </a:solidFill>
                </a:rPr>
                <a:t>+ </a:t>
              </a:r>
              <a:r>
                <a:rPr lang="zh-CN" altLang="en-US" dirty="0">
                  <a:solidFill>
                    <a:schemeClr val="bg1"/>
                  </a:solidFill>
                </a:rPr>
                <a:t>网络掩码，确定网络部分</a:t>
              </a:r>
              <a:endParaRPr lang="zh-CN" altLang="en-US" dirty="0">
                <a:solidFill>
                  <a:schemeClr val="bg1"/>
                </a:solidFill>
              </a:endParaRPr>
            </a:p>
          </p:txBody>
        </p:sp>
        <p:sp>
          <p:nvSpPr>
            <p:cNvPr id="69" name="箭头: 下 68"/>
            <p:cNvSpPr/>
            <p:nvPr/>
          </p:nvSpPr>
          <p:spPr>
            <a:xfrm>
              <a:off x="9201751" y="594410"/>
              <a:ext cx="327259" cy="411781"/>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地址：变长子网掩码</a:t>
            </a:r>
            <a:r>
              <a:rPr lang="en-US" altLang="zh-CN" dirty="0"/>
              <a:t>VLSM</a:t>
            </a:r>
            <a:endParaRPr lang="zh-CN" altLang="en-US" dirty="0"/>
          </a:p>
        </p:txBody>
      </p:sp>
      <p:sp>
        <p:nvSpPr>
          <p:cNvPr id="3" name="内容占位符 2"/>
          <p:cNvSpPr>
            <a:spLocks noGrp="1"/>
          </p:cNvSpPr>
          <p:nvPr>
            <p:ph idx="1"/>
          </p:nvPr>
        </p:nvSpPr>
        <p:spPr/>
        <p:txBody>
          <a:bodyPr/>
          <a:lstStyle/>
          <a:p>
            <a:r>
              <a:rPr lang="zh-CN" altLang="zh-CN" dirty="0"/>
              <a:t>固定长度的子网划分</a:t>
            </a:r>
            <a:r>
              <a:rPr lang="zh-CN" altLang="en-US" dirty="0"/>
              <a:t>的子网规模差不多，实践中容易造成</a:t>
            </a:r>
            <a:r>
              <a:rPr lang="en-US" altLang="zh-CN" dirty="0"/>
              <a:t>IP</a:t>
            </a:r>
            <a:r>
              <a:rPr lang="zh-CN" altLang="en-US" dirty="0"/>
              <a:t>地址空间的浪费</a:t>
            </a:r>
            <a:endParaRPr lang="en-US" altLang="zh-CN" dirty="0"/>
          </a:p>
          <a:p>
            <a:r>
              <a:rPr lang="zh-CN" altLang="en-US" dirty="0"/>
              <a:t>变长子网掩码（</a:t>
            </a:r>
            <a:r>
              <a:rPr lang="en-US" altLang="zh-CN" dirty="0"/>
              <a:t>Variable Length Subnet Mask</a:t>
            </a:r>
            <a:r>
              <a:rPr lang="zh-CN" altLang="en-US" dirty="0"/>
              <a:t>）：</a:t>
            </a:r>
            <a:endParaRPr lang="en-US" altLang="zh-CN" dirty="0"/>
          </a:p>
          <a:p>
            <a:pPr lvl="1"/>
            <a:r>
              <a:rPr lang="zh-CN" altLang="en-US" sz="2000" dirty="0"/>
              <a:t>不同子网可采用不同长度的子网掩码。</a:t>
            </a:r>
            <a:endParaRPr lang="en-US" altLang="zh-CN" sz="2000" dirty="0"/>
          </a:p>
          <a:p>
            <a:pPr lvl="1"/>
            <a:r>
              <a:rPr lang="zh-CN" altLang="en-US" sz="2000" dirty="0"/>
              <a:t>假设</a:t>
            </a:r>
            <a:r>
              <a:rPr lang="en-US" altLang="zh-CN" sz="2000" dirty="0"/>
              <a:t>202.120.224.0/24</a:t>
            </a:r>
            <a:r>
              <a:rPr lang="zh-CN" altLang="en-US" sz="2000" dirty="0"/>
              <a:t>要分配给</a:t>
            </a:r>
            <a:r>
              <a:rPr lang="en-US" altLang="zh-CN" sz="2000" dirty="0"/>
              <a:t>5</a:t>
            </a:r>
            <a:r>
              <a:rPr lang="zh-CN" altLang="en-US" sz="2000" dirty="0"/>
              <a:t>个子网，其中</a:t>
            </a:r>
            <a:r>
              <a:rPr lang="en-US" altLang="zh-CN" sz="2000" dirty="0"/>
              <a:t>3</a:t>
            </a:r>
            <a:r>
              <a:rPr lang="zh-CN" altLang="en-US" sz="2000" dirty="0"/>
              <a:t>个子网要支持</a:t>
            </a:r>
            <a:r>
              <a:rPr lang="en-US" altLang="zh-CN" sz="2000" dirty="0"/>
              <a:t>50</a:t>
            </a:r>
            <a:r>
              <a:rPr lang="zh-CN" altLang="en-US" sz="2000" dirty="0"/>
              <a:t>台，另外</a:t>
            </a:r>
            <a:r>
              <a:rPr lang="en-US" altLang="zh-CN" sz="2000" dirty="0"/>
              <a:t>2</a:t>
            </a:r>
            <a:r>
              <a:rPr lang="zh-CN" altLang="en-US" sz="2000" dirty="0"/>
              <a:t>个子网支持</a:t>
            </a:r>
            <a:r>
              <a:rPr lang="en-US" altLang="zh-CN" sz="2000" dirty="0"/>
              <a:t>30</a:t>
            </a:r>
            <a:r>
              <a:rPr lang="zh-CN" altLang="en-US" sz="2000" dirty="0"/>
              <a:t>台主机</a:t>
            </a:r>
            <a:endParaRPr lang="zh-CN" altLang="en-US" sz="2000" dirty="0"/>
          </a:p>
          <a:p>
            <a:endParaRPr lang="zh-CN" altLang="en-US" dirty="0"/>
          </a:p>
        </p:txBody>
      </p:sp>
      <p:graphicFrame>
        <p:nvGraphicFramePr>
          <p:cNvPr id="4" name="表格 3"/>
          <p:cNvGraphicFramePr>
            <a:graphicFrameLocks noGrp="1"/>
          </p:cNvGraphicFramePr>
          <p:nvPr/>
        </p:nvGraphicFramePr>
        <p:xfrm>
          <a:off x="223663" y="2526097"/>
          <a:ext cx="11814342" cy="4007353"/>
        </p:xfrm>
        <a:graphic>
          <a:graphicData uri="http://schemas.openxmlformats.org/drawingml/2006/table">
            <a:tbl>
              <a:tblPr firstRow="1" firstCol="1" bandRow="1">
                <a:tableStyleId>{5C22544A-7EE6-4342-B048-85BDC9FD1C3A}</a:tableStyleId>
              </a:tblPr>
              <a:tblGrid>
                <a:gridCol w="825985"/>
                <a:gridCol w="2484437"/>
                <a:gridCol w="2026920"/>
                <a:gridCol w="2164080"/>
                <a:gridCol w="4312920"/>
              </a:tblGrid>
              <a:tr h="349753">
                <a:tc>
                  <a:txBody>
                    <a:bodyPr/>
                    <a:lstStyle/>
                    <a:p>
                      <a:pPr algn="ctr">
                        <a:spcAft>
                          <a:spcPts val="0"/>
                        </a:spcAft>
                      </a:pPr>
                      <a:r>
                        <a:rPr lang="zh-CN" sz="2000" kern="100" dirty="0">
                          <a:effectLst/>
                        </a:rPr>
                        <a:t>网络</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2000" kern="100" dirty="0">
                          <a:effectLst/>
                        </a:rPr>
                        <a:t>网络（子网）地址</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2000" kern="100">
                          <a:effectLst/>
                        </a:rPr>
                        <a:t>网络掩码</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2000" kern="100">
                          <a:effectLst/>
                        </a:rPr>
                        <a:t>广播地址</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2000" kern="100">
                          <a:effectLst/>
                        </a:rPr>
                        <a:t>主机可用地址范围</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r>
              <a:tr h="442335">
                <a:tc>
                  <a:txBody>
                    <a:bodyPr/>
                    <a:lstStyle/>
                    <a:p>
                      <a:pPr algn="ctr">
                        <a:spcAft>
                          <a:spcPts val="0"/>
                        </a:spcAft>
                      </a:pPr>
                      <a:r>
                        <a:rPr lang="en-US" sz="2000" kern="100">
                          <a:effectLst/>
                        </a:rPr>
                        <a:t>N</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202.120.224.0/24</a:t>
                      </a:r>
                      <a:endParaRPr lang="zh-CN" sz="2000" b="1" kern="100" dirty="0">
                        <a:solidFill>
                          <a:srgbClr val="FF0000"/>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5"/>
                    </a:solidFill>
                  </a:tcPr>
                </a:tc>
                <a:tc>
                  <a:txBody>
                    <a:bodyPr/>
                    <a:lstStyle/>
                    <a:p>
                      <a:pPr algn="ctr">
                        <a:spcAft>
                          <a:spcPts val="0"/>
                        </a:spcAft>
                      </a:pPr>
                      <a:r>
                        <a:rPr lang="en-US" sz="2000" kern="100" dirty="0">
                          <a:effectLst/>
                        </a:rPr>
                        <a:t>255.255.255.0</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u="sng" kern="100" dirty="0">
                          <a:solidFill>
                            <a:schemeClr val="bg1"/>
                          </a:solidFill>
                          <a:effectLst/>
                        </a:rPr>
                        <a:t>202.120.224.255</a:t>
                      </a:r>
                      <a:endParaRPr lang="zh-CN" sz="2000" b="1" u="sng"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rgbClr val="00B050"/>
                    </a:solidFill>
                  </a:tcPr>
                </a:tc>
                <a:tc>
                  <a:txBody>
                    <a:bodyPr/>
                    <a:lstStyle/>
                    <a:p>
                      <a:pPr algn="ctr">
                        <a:spcAft>
                          <a:spcPts val="0"/>
                        </a:spcAft>
                      </a:pPr>
                      <a:r>
                        <a:rPr lang="en-US" sz="2000" kern="100" dirty="0">
                          <a:effectLst/>
                        </a:rPr>
                        <a:t>202.120.224.1</a:t>
                      </a:r>
                      <a:endParaRPr lang="zh-CN" sz="2000" kern="100" dirty="0">
                        <a:effectLst/>
                      </a:endParaRPr>
                    </a:p>
                    <a:p>
                      <a:pPr algn="ctr">
                        <a:spcAft>
                          <a:spcPts val="0"/>
                        </a:spcAft>
                      </a:pPr>
                      <a:r>
                        <a:rPr lang="zh-CN" sz="2000" kern="100" dirty="0">
                          <a:effectLst/>
                        </a:rPr>
                        <a:t>～</a:t>
                      </a:r>
                      <a:r>
                        <a:rPr lang="en-US" sz="2000" kern="100" dirty="0">
                          <a:effectLst/>
                        </a:rPr>
                        <a:t>202.120.224.254</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432048">
                <a:tc>
                  <a:txBody>
                    <a:bodyPr/>
                    <a:lstStyle/>
                    <a:p>
                      <a:pPr algn="ctr">
                        <a:spcAft>
                          <a:spcPts val="0"/>
                        </a:spcAft>
                      </a:pPr>
                      <a:r>
                        <a:rPr lang="en-US" sz="2000" kern="100">
                          <a:effectLst/>
                        </a:rPr>
                        <a:t>A</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202.120.224.0/26</a:t>
                      </a:r>
                      <a:endParaRPr lang="zh-CN" sz="2000" b="1" kern="100" dirty="0">
                        <a:solidFill>
                          <a:srgbClr val="FF0000"/>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5"/>
                    </a:solidFill>
                  </a:tcPr>
                </a:tc>
                <a:tc>
                  <a:txBody>
                    <a:bodyPr/>
                    <a:lstStyle/>
                    <a:p>
                      <a:pPr algn="ctr">
                        <a:spcAft>
                          <a:spcPts val="0"/>
                        </a:spcAft>
                      </a:pPr>
                      <a:r>
                        <a:rPr lang="en-US" sz="2000" kern="100">
                          <a:effectLst/>
                        </a:rPr>
                        <a:t>255.255.255.192</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202.120.224.63</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202.120.224.1</a:t>
                      </a:r>
                      <a:endParaRPr lang="zh-CN" sz="2000" kern="100" dirty="0">
                        <a:effectLst/>
                      </a:endParaRPr>
                    </a:p>
                    <a:p>
                      <a:pPr algn="ctr">
                        <a:spcAft>
                          <a:spcPts val="0"/>
                        </a:spcAft>
                      </a:pPr>
                      <a:r>
                        <a:rPr lang="zh-CN" sz="2000" kern="100" dirty="0">
                          <a:effectLst/>
                        </a:rPr>
                        <a:t>～</a:t>
                      </a:r>
                      <a:r>
                        <a:rPr lang="en-US" sz="2000" kern="100" dirty="0">
                          <a:effectLst/>
                        </a:rPr>
                        <a:t>202.120.224.62</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504056">
                <a:tc>
                  <a:txBody>
                    <a:bodyPr/>
                    <a:lstStyle/>
                    <a:p>
                      <a:pPr algn="ctr">
                        <a:spcAft>
                          <a:spcPts val="0"/>
                        </a:spcAft>
                      </a:pPr>
                      <a:r>
                        <a:rPr lang="en-US" sz="2000" kern="100">
                          <a:effectLst/>
                        </a:rPr>
                        <a:t>B</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202.120.224.64/26</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a:effectLst/>
                        </a:rPr>
                        <a:t>255.255.255.192</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a:effectLst/>
                        </a:rPr>
                        <a:t>202.120.224.127</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a:effectLst/>
                        </a:rPr>
                        <a:t>202.120.224.65</a:t>
                      </a:r>
                      <a:endParaRPr lang="zh-CN" sz="2000" kern="100">
                        <a:effectLst/>
                      </a:endParaRPr>
                    </a:p>
                    <a:p>
                      <a:pPr algn="ctr">
                        <a:spcAft>
                          <a:spcPts val="0"/>
                        </a:spcAft>
                      </a:pPr>
                      <a:r>
                        <a:rPr lang="zh-CN" sz="2000" kern="100">
                          <a:effectLst/>
                        </a:rPr>
                        <a:t>～</a:t>
                      </a:r>
                      <a:r>
                        <a:rPr lang="en-US" sz="2000" kern="100">
                          <a:effectLst/>
                        </a:rPr>
                        <a:t>202.120.224.126</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r>
              <a:tr h="504056">
                <a:tc>
                  <a:txBody>
                    <a:bodyPr/>
                    <a:lstStyle/>
                    <a:p>
                      <a:pPr algn="ctr">
                        <a:spcAft>
                          <a:spcPts val="0"/>
                        </a:spcAft>
                      </a:pPr>
                      <a:r>
                        <a:rPr lang="en-US" sz="2000" kern="100">
                          <a:effectLst/>
                        </a:rPr>
                        <a:t>C</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202.120.224.128/26</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255.255.255.192</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202.120.224.191</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a:effectLst/>
                        </a:rPr>
                        <a:t>202.120.224.129</a:t>
                      </a:r>
                      <a:endParaRPr lang="zh-CN" sz="2000" kern="100">
                        <a:effectLst/>
                      </a:endParaRPr>
                    </a:p>
                    <a:p>
                      <a:pPr algn="ctr">
                        <a:spcAft>
                          <a:spcPts val="0"/>
                        </a:spcAft>
                      </a:pPr>
                      <a:r>
                        <a:rPr lang="zh-CN" sz="2000" kern="100">
                          <a:effectLst/>
                        </a:rPr>
                        <a:t>～</a:t>
                      </a:r>
                      <a:r>
                        <a:rPr lang="en-US" sz="2000" kern="100">
                          <a:effectLst/>
                        </a:rPr>
                        <a:t>202.120.224.190</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r>
              <a:tr h="504056">
                <a:tc>
                  <a:txBody>
                    <a:bodyPr/>
                    <a:lstStyle/>
                    <a:p>
                      <a:pPr algn="ctr">
                        <a:spcAft>
                          <a:spcPts val="0"/>
                        </a:spcAft>
                      </a:pPr>
                      <a:r>
                        <a:rPr lang="en-US" sz="2000" kern="100">
                          <a:effectLst/>
                        </a:rPr>
                        <a:t>D</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a:effectLst/>
                        </a:rPr>
                        <a:t>202.120.224.192/27</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255.255.255.224</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202.120.224.223</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a:effectLst/>
                        </a:rPr>
                        <a:t>202.120.224.193</a:t>
                      </a:r>
                      <a:endParaRPr lang="zh-CN" sz="2000" kern="100">
                        <a:effectLst/>
                      </a:endParaRPr>
                    </a:p>
                    <a:p>
                      <a:pPr algn="ctr">
                        <a:spcAft>
                          <a:spcPts val="0"/>
                        </a:spcAft>
                      </a:pPr>
                      <a:r>
                        <a:rPr lang="zh-CN" sz="2000" kern="100">
                          <a:effectLst/>
                        </a:rPr>
                        <a:t>～</a:t>
                      </a:r>
                      <a:r>
                        <a:rPr lang="en-US" sz="2000" kern="100">
                          <a:effectLst/>
                        </a:rPr>
                        <a:t>202.120.224.222</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r>
              <a:tr h="576064">
                <a:tc>
                  <a:txBody>
                    <a:bodyPr/>
                    <a:lstStyle/>
                    <a:p>
                      <a:pPr algn="ctr">
                        <a:spcAft>
                          <a:spcPts val="0"/>
                        </a:spcAft>
                      </a:pPr>
                      <a:r>
                        <a:rPr lang="en-US" sz="2000" kern="100">
                          <a:effectLst/>
                        </a:rPr>
                        <a:t>E</a:t>
                      </a:r>
                      <a:endParaRPr lang="zh-CN" sz="20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202.120.224.224/27</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kern="100" dirty="0">
                          <a:effectLst/>
                        </a:rPr>
                        <a:t>255.255.255.224</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2000" u="sng" kern="100" dirty="0">
                          <a:solidFill>
                            <a:schemeClr val="bg1"/>
                          </a:solidFill>
                          <a:effectLst/>
                        </a:rPr>
                        <a:t>202.120.224.255</a:t>
                      </a:r>
                      <a:endParaRPr lang="zh-CN" sz="2000" b="1" u="sng"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rgbClr val="00B050"/>
                    </a:solidFill>
                  </a:tcPr>
                </a:tc>
                <a:tc>
                  <a:txBody>
                    <a:bodyPr/>
                    <a:lstStyle/>
                    <a:p>
                      <a:pPr algn="ctr">
                        <a:spcAft>
                          <a:spcPts val="0"/>
                        </a:spcAft>
                      </a:pPr>
                      <a:r>
                        <a:rPr lang="en-US" sz="2000" kern="100" dirty="0">
                          <a:effectLst/>
                        </a:rPr>
                        <a:t>202.120.224.225</a:t>
                      </a:r>
                      <a:endParaRPr lang="zh-CN" sz="2000" kern="100" dirty="0">
                        <a:effectLst/>
                      </a:endParaRPr>
                    </a:p>
                    <a:p>
                      <a:pPr algn="ctr">
                        <a:spcAft>
                          <a:spcPts val="0"/>
                        </a:spcAft>
                      </a:pPr>
                      <a:r>
                        <a:rPr lang="zh-CN" sz="2000" kern="100" dirty="0">
                          <a:effectLst/>
                        </a:rPr>
                        <a:t>～</a:t>
                      </a:r>
                      <a:r>
                        <a:rPr lang="en-US" sz="2000" kern="100" dirty="0">
                          <a:effectLst/>
                        </a:rPr>
                        <a:t>202.120.224.254</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sp>
        <p:nvSpPr>
          <p:cNvPr id="5" name="内容占位符 3"/>
          <p:cNvSpPr txBox="1"/>
          <p:nvPr/>
        </p:nvSpPr>
        <p:spPr>
          <a:xfrm>
            <a:off x="6191941" y="1179423"/>
            <a:ext cx="5661319" cy="644434"/>
          </a:xfrm>
          <a:prstGeom prst="rect">
            <a:avLst/>
          </a:prstGeom>
          <a:solidFill>
            <a:schemeClr val="accent1">
              <a:lumMod val="50000"/>
            </a:schemeClr>
          </a:solidFill>
        </p:spPr>
        <p:txBody>
          <a:bodyPr vert="horz">
            <a:noAutofit/>
          </a:bodyPr>
          <a:lst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0" indent="0">
              <a:buNone/>
            </a:pPr>
            <a:r>
              <a:rPr lang="en-US" altLang="zh-CN" sz="2000" dirty="0">
                <a:solidFill>
                  <a:schemeClr val="bg1"/>
                </a:solidFill>
              </a:rPr>
              <a:t>RFC 980</a:t>
            </a:r>
            <a:r>
              <a:rPr lang="zh-CN" altLang="en-US" sz="2000" dirty="0">
                <a:solidFill>
                  <a:schemeClr val="bg1"/>
                </a:solidFill>
              </a:rPr>
              <a:t>建议不使用全</a:t>
            </a:r>
            <a:r>
              <a:rPr lang="en-US" altLang="zh-CN" sz="2000" dirty="0">
                <a:solidFill>
                  <a:schemeClr val="bg1"/>
                </a:solidFill>
              </a:rPr>
              <a:t>0</a:t>
            </a:r>
            <a:r>
              <a:rPr lang="zh-CN" altLang="en-US" sz="2000" dirty="0">
                <a:solidFill>
                  <a:schemeClr val="bg1"/>
                </a:solidFill>
              </a:rPr>
              <a:t>和全</a:t>
            </a:r>
            <a:r>
              <a:rPr lang="en-US" altLang="zh-CN" sz="2000" dirty="0">
                <a:solidFill>
                  <a:schemeClr val="bg1"/>
                </a:solidFill>
              </a:rPr>
              <a:t>1</a:t>
            </a:r>
            <a:r>
              <a:rPr lang="zh-CN" altLang="en-US" sz="2000" dirty="0">
                <a:solidFill>
                  <a:schemeClr val="bg1"/>
                </a:solidFill>
              </a:rPr>
              <a:t>的子网，是因为早期的路由消息不包含掩码</a:t>
            </a:r>
            <a:endParaRPr lang="zh-CN" altLang="en-US" sz="200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a:t>
            </a:r>
            <a:r>
              <a:rPr lang="en-US" altLang="zh-CN" dirty="0"/>
              <a:t>CIDR</a:t>
            </a:r>
            <a:endParaRPr lang="zh-CN" altLang="en-US" dirty="0"/>
          </a:p>
        </p:txBody>
      </p:sp>
      <p:sp>
        <p:nvSpPr>
          <p:cNvPr id="3" name="内容占位符 2"/>
          <p:cNvSpPr>
            <a:spLocks noGrp="1"/>
          </p:cNvSpPr>
          <p:nvPr>
            <p:ph idx="1"/>
          </p:nvPr>
        </p:nvSpPr>
        <p:spPr/>
        <p:txBody>
          <a:bodyPr>
            <a:normAutofit lnSpcReduction="10000"/>
          </a:bodyPr>
          <a:lstStyle/>
          <a:p>
            <a:pPr>
              <a:lnSpc>
                <a:spcPct val="100000"/>
              </a:lnSpc>
            </a:pPr>
            <a:r>
              <a:rPr lang="zh-CN" altLang="en-US" sz="2200" dirty="0"/>
              <a:t>原有的</a:t>
            </a:r>
            <a:r>
              <a:rPr lang="en-US" altLang="zh-CN" sz="2200" dirty="0"/>
              <a:t>IP</a:t>
            </a:r>
            <a:r>
              <a:rPr lang="zh-CN" altLang="en-US" sz="2200" dirty="0"/>
              <a:t>地址类引入了子网，但</a:t>
            </a:r>
            <a:r>
              <a:rPr lang="en-US" altLang="zh-CN" sz="2200" dirty="0"/>
              <a:t>IP</a:t>
            </a:r>
            <a:r>
              <a:rPr lang="zh-CN" altLang="en-US" sz="2200" dirty="0"/>
              <a:t>地址仍然有很大一部分被浪费</a:t>
            </a:r>
            <a:endParaRPr lang="en-US" altLang="zh-CN" sz="2200" dirty="0"/>
          </a:p>
          <a:p>
            <a:pPr lvl="1">
              <a:lnSpc>
                <a:spcPct val="100000"/>
              </a:lnSpc>
            </a:pPr>
            <a:r>
              <a:rPr lang="en-US" altLang="zh-CN" sz="2200" dirty="0"/>
              <a:t>A</a:t>
            </a:r>
            <a:r>
              <a:rPr lang="zh-CN" altLang="en-US" sz="2200" dirty="0"/>
              <a:t>类网络主机数太多（地址浪费）</a:t>
            </a:r>
            <a:endParaRPr lang="zh-CN" altLang="en-US" sz="2200" dirty="0"/>
          </a:p>
          <a:p>
            <a:pPr lvl="1">
              <a:lnSpc>
                <a:spcPct val="100000"/>
              </a:lnSpc>
            </a:pPr>
            <a:r>
              <a:rPr lang="en-US" altLang="zh-CN" sz="2200" dirty="0"/>
              <a:t>B</a:t>
            </a:r>
            <a:r>
              <a:rPr lang="zh-CN" altLang="en-US" sz="2200" dirty="0"/>
              <a:t>类网络主机</a:t>
            </a:r>
            <a:r>
              <a:rPr lang="en-US" altLang="zh-CN" sz="2200" dirty="0"/>
              <a:t>64K</a:t>
            </a:r>
            <a:r>
              <a:rPr lang="zh-CN" altLang="en-US" sz="2200" dirty="0"/>
              <a:t>，但只有</a:t>
            </a:r>
            <a:r>
              <a:rPr lang="en-US" altLang="zh-CN" sz="2200" dirty="0"/>
              <a:t>16k</a:t>
            </a:r>
            <a:r>
              <a:rPr lang="zh-CN" altLang="en-US" sz="2200" dirty="0"/>
              <a:t>个</a:t>
            </a:r>
            <a:r>
              <a:rPr lang="en-US" altLang="zh-CN" sz="2200" dirty="0"/>
              <a:t>B</a:t>
            </a:r>
            <a:r>
              <a:rPr lang="zh-CN" altLang="en-US" sz="2200" dirty="0"/>
              <a:t>类地址</a:t>
            </a:r>
            <a:endParaRPr lang="en-US" altLang="zh-CN" sz="2200" dirty="0"/>
          </a:p>
          <a:p>
            <a:pPr lvl="1">
              <a:lnSpc>
                <a:spcPct val="100000"/>
              </a:lnSpc>
            </a:pPr>
            <a:r>
              <a:rPr lang="en-US" altLang="zh-CN" sz="2200" dirty="0"/>
              <a:t>C</a:t>
            </a:r>
            <a:r>
              <a:rPr lang="zh-CN" altLang="en-US" sz="2200" dirty="0"/>
              <a:t>类网络主机数太少（增加路由负担，需要合并）</a:t>
            </a:r>
            <a:endParaRPr lang="en-US" altLang="zh-CN" sz="2200" dirty="0"/>
          </a:p>
          <a:p>
            <a:pPr>
              <a:lnSpc>
                <a:spcPct val="100000"/>
              </a:lnSpc>
            </a:pPr>
            <a:r>
              <a:rPr lang="zh-CN" altLang="en-US" sz="2200" dirty="0">
                <a:highlight>
                  <a:srgbClr val="FFFF00"/>
                </a:highlight>
              </a:rPr>
              <a:t>主干路由器的路由表越来越庞大，占用空间，增加查找开销</a:t>
            </a:r>
            <a:endParaRPr lang="zh-CN" altLang="en-US" sz="2200" dirty="0">
              <a:highlight>
                <a:srgbClr val="FFFF00"/>
              </a:highlight>
            </a:endParaRPr>
          </a:p>
          <a:p>
            <a:pPr>
              <a:lnSpc>
                <a:spcPct val="100000"/>
              </a:lnSpc>
            </a:pPr>
            <a:r>
              <a:rPr lang="zh-CN" altLang="en-US" sz="2200" dirty="0"/>
              <a:t>引入</a:t>
            </a:r>
            <a:r>
              <a:rPr lang="en-US" altLang="zh-CN" sz="2200" dirty="0"/>
              <a:t>CIDR</a:t>
            </a:r>
            <a:r>
              <a:rPr lang="zh-CN" altLang="en-US" sz="2200" dirty="0"/>
              <a:t>，抛弃</a:t>
            </a:r>
            <a:r>
              <a:rPr lang="en-US" altLang="zh-CN" sz="2200" dirty="0"/>
              <a:t>IP</a:t>
            </a:r>
            <a:r>
              <a:rPr lang="zh-CN" altLang="en-US" sz="2200" dirty="0"/>
              <a:t>地址类的边界，通过</a:t>
            </a:r>
            <a:r>
              <a:rPr lang="zh-CN" altLang="en-US" sz="2200" b="1" dirty="0">
                <a:solidFill>
                  <a:schemeClr val="accent6"/>
                </a:solidFill>
              </a:rPr>
              <a:t>地址汇集</a:t>
            </a:r>
            <a:r>
              <a:rPr lang="zh-CN" altLang="en-US" sz="2200" dirty="0"/>
              <a:t>的方法来描述连续地址块</a:t>
            </a:r>
            <a:r>
              <a:rPr lang="en-US" altLang="zh-CN" sz="2200" dirty="0"/>
              <a:t>(</a:t>
            </a:r>
            <a:r>
              <a:rPr lang="zh-CN" altLang="en-US" sz="2200" dirty="0"/>
              <a:t>某个网络）</a:t>
            </a:r>
            <a:endParaRPr lang="zh-CN" altLang="en-US" sz="2200" dirty="0"/>
          </a:p>
          <a:p>
            <a:pPr lvl="1">
              <a:lnSpc>
                <a:spcPct val="100000"/>
              </a:lnSpc>
            </a:pPr>
            <a:r>
              <a:rPr lang="zh-CN" altLang="en-US" sz="2200" dirty="0"/>
              <a:t>用于描述网络部分的</a:t>
            </a:r>
            <a:r>
              <a:rPr lang="zh-CN" altLang="en-US" sz="2200" b="1" dirty="0">
                <a:solidFill>
                  <a:schemeClr val="accent6"/>
                </a:solidFill>
              </a:rPr>
              <a:t>网络掩码可以是任意长度</a:t>
            </a:r>
            <a:r>
              <a:rPr lang="zh-CN" altLang="en-US" sz="2200" dirty="0"/>
              <a:t>，从</a:t>
            </a:r>
            <a:r>
              <a:rPr lang="en-US" altLang="zh-CN" sz="2200" dirty="0"/>
              <a:t>0</a:t>
            </a:r>
            <a:r>
              <a:rPr lang="zh-CN" altLang="en-US" sz="2200" dirty="0"/>
              <a:t>到</a:t>
            </a:r>
            <a:r>
              <a:rPr lang="en-US" altLang="zh-CN" sz="2200" dirty="0"/>
              <a:t>32</a:t>
            </a:r>
            <a:endParaRPr lang="en-US" altLang="zh-CN" sz="2200" dirty="0"/>
          </a:p>
          <a:p>
            <a:pPr lvl="1">
              <a:lnSpc>
                <a:spcPct val="100000"/>
              </a:lnSpc>
            </a:pPr>
            <a:r>
              <a:rPr lang="en-US" altLang="zh-CN" sz="2200" dirty="0"/>
              <a:t>/32</a:t>
            </a:r>
            <a:r>
              <a:rPr lang="zh-CN" altLang="en-US" sz="2200" dirty="0"/>
              <a:t>只有一个地址，表示主机</a:t>
            </a:r>
            <a:endParaRPr lang="en-US" altLang="zh-CN" sz="2200" dirty="0"/>
          </a:p>
          <a:p>
            <a:pPr lvl="1">
              <a:lnSpc>
                <a:spcPct val="100000"/>
              </a:lnSpc>
            </a:pPr>
            <a:r>
              <a:rPr lang="zh-CN" altLang="en-US" sz="2200" dirty="0"/>
              <a:t>长度为</a:t>
            </a:r>
            <a:r>
              <a:rPr lang="en-US" altLang="zh-CN" sz="2200" dirty="0"/>
              <a:t>31</a:t>
            </a:r>
            <a:r>
              <a:rPr lang="zh-CN" altLang="en-US" sz="2200" dirty="0"/>
              <a:t>的掩码有两个地址，常用于路由器之间的点到点链路上。</a:t>
            </a:r>
            <a:r>
              <a:rPr lang="zh-CN" altLang="en-US" sz="2200" b="1" dirty="0">
                <a:solidFill>
                  <a:schemeClr val="accent6"/>
                </a:solidFill>
              </a:rPr>
              <a:t>主机部分为</a:t>
            </a:r>
            <a:r>
              <a:rPr lang="en-US" altLang="zh-CN" sz="2200" b="1" dirty="0">
                <a:solidFill>
                  <a:schemeClr val="accent6"/>
                </a:solidFill>
              </a:rPr>
              <a:t>0</a:t>
            </a:r>
            <a:r>
              <a:rPr lang="zh-CN" altLang="en-US" sz="2200" b="1" dirty="0">
                <a:solidFill>
                  <a:schemeClr val="accent6"/>
                </a:solidFill>
              </a:rPr>
              <a:t>和</a:t>
            </a:r>
            <a:r>
              <a:rPr lang="en-US" altLang="zh-CN" sz="2200" b="1" dirty="0">
                <a:solidFill>
                  <a:schemeClr val="accent6"/>
                </a:solidFill>
              </a:rPr>
              <a:t>1</a:t>
            </a:r>
            <a:r>
              <a:rPr lang="zh-CN" altLang="en-US" sz="2200" dirty="0"/>
              <a:t>不被解释为网络或广播地址</a:t>
            </a:r>
            <a:endParaRPr lang="en-US" altLang="zh-CN" sz="2200" dirty="0"/>
          </a:p>
          <a:p>
            <a:pPr lvl="1">
              <a:lnSpc>
                <a:spcPct val="100000"/>
              </a:lnSpc>
            </a:pPr>
            <a:r>
              <a:rPr lang="zh-CN" altLang="en-US" sz="2200" dirty="0"/>
              <a:t>长度为</a:t>
            </a:r>
            <a:r>
              <a:rPr lang="en-US" altLang="zh-CN" sz="2200" dirty="0"/>
              <a:t>0</a:t>
            </a:r>
            <a:r>
              <a:rPr lang="zh-CN" altLang="en-US" sz="2200" dirty="0"/>
              <a:t>的掩码相当于任意</a:t>
            </a:r>
            <a:r>
              <a:rPr lang="en-US" altLang="zh-CN" sz="2200" dirty="0"/>
              <a:t>IP</a:t>
            </a:r>
            <a:r>
              <a:rPr lang="zh-CN" altLang="en-US" sz="2200" dirty="0"/>
              <a:t>地址，表示缺省路由</a:t>
            </a:r>
            <a:endParaRPr lang="en-US" altLang="zh-CN" sz="2200" dirty="0"/>
          </a:p>
          <a:p>
            <a:pPr>
              <a:lnSpc>
                <a:spcPct val="100000"/>
              </a:lnSpc>
            </a:pPr>
            <a:r>
              <a:rPr lang="zh-CN" altLang="en-US" sz="2200" dirty="0"/>
              <a:t>子网</a:t>
            </a:r>
            <a:r>
              <a:rPr lang="en-US" altLang="zh-CN" sz="2200" dirty="0"/>
              <a:t>(subnet)</a:t>
            </a:r>
            <a:r>
              <a:rPr lang="zh-CN" altLang="en-US" sz="2200" dirty="0"/>
              <a:t>和超网</a:t>
            </a:r>
            <a:r>
              <a:rPr lang="en-US" altLang="zh-CN" sz="2200" dirty="0"/>
              <a:t>(</a:t>
            </a:r>
            <a:r>
              <a:rPr lang="en-US" altLang="zh-CN" sz="2200" dirty="0" err="1"/>
              <a:t>supernet</a:t>
            </a:r>
            <a:r>
              <a:rPr lang="en-US" altLang="zh-CN" sz="2200" dirty="0"/>
              <a:t>)</a:t>
            </a:r>
            <a:endParaRPr lang="en-US" altLang="zh-CN" sz="2200" dirty="0"/>
          </a:p>
          <a:p>
            <a:pPr lvl="1">
              <a:lnSpc>
                <a:spcPct val="100000"/>
              </a:lnSpc>
            </a:pPr>
            <a:r>
              <a:rPr lang="zh-CN" altLang="en-US" sz="2200" dirty="0"/>
              <a:t>决定网络部分和主机部分的分界线从原来的</a:t>
            </a:r>
            <a:r>
              <a:rPr lang="en-US" altLang="zh-CN" sz="2200" dirty="0"/>
              <a:t>IP</a:t>
            </a:r>
            <a:r>
              <a:rPr lang="zh-CN" altLang="en-US" sz="2200" dirty="0"/>
              <a:t>地址类确定的界限往右移动，称为子网，往左边移动称为超网</a:t>
            </a:r>
            <a:endParaRPr lang="en-US" altLang="zh-CN" sz="2200" dirty="0"/>
          </a:p>
        </p:txBody>
      </p:sp>
      <p:grpSp>
        <p:nvGrpSpPr>
          <p:cNvPr id="20" name="组合 19"/>
          <p:cNvGrpSpPr/>
          <p:nvPr/>
        </p:nvGrpSpPr>
        <p:grpSpPr>
          <a:xfrm>
            <a:off x="8690927" y="40957"/>
            <a:ext cx="3058159" cy="2451027"/>
            <a:chOff x="8690927" y="40957"/>
            <a:chExt cx="3058159" cy="2451027"/>
          </a:xfrm>
        </p:grpSpPr>
        <p:grpSp>
          <p:nvGrpSpPr>
            <p:cNvPr id="16" name="组合 15"/>
            <p:cNvGrpSpPr/>
            <p:nvPr/>
          </p:nvGrpSpPr>
          <p:grpSpPr>
            <a:xfrm>
              <a:off x="8690927" y="409435"/>
              <a:ext cx="3058159" cy="1897883"/>
              <a:chOff x="8690927" y="409435"/>
              <a:chExt cx="3058159" cy="1897883"/>
            </a:xfrm>
          </p:grpSpPr>
          <p:grpSp>
            <p:nvGrpSpPr>
              <p:cNvPr id="4" name="组合 3"/>
              <p:cNvGrpSpPr/>
              <p:nvPr/>
            </p:nvGrpSpPr>
            <p:grpSpPr>
              <a:xfrm>
                <a:off x="8690927" y="511627"/>
                <a:ext cx="3058159" cy="1612952"/>
                <a:chOff x="7609275" y="1356106"/>
                <a:chExt cx="2757051" cy="1612952"/>
              </a:xfrm>
            </p:grpSpPr>
            <p:sp>
              <p:nvSpPr>
                <p:cNvPr id="5" name="矩形 4"/>
                <p:cNvSpPr/>
                <p:nvPr/>
              </p:nvSpPr>
              <p:spPr>
                <a:xfrm>
                  <a:off x="7613855" y="1356106"/>
                  <a:ext cx="1461594"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6" name="矩形 5"/>
                <p:cNvSpPr/>
                <p:nvPr/>
              </p:nvSpPr>
              <p:spPr>
                <a:xfrm>
                  <a:off x="9059479" y="1356106"/>
                  <a:ext cx="130684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sp>
              <p:nvSpPr>
                <p:cNvPr id="11" name="矩形 10"/>
                <p:cNvSpPr/>
                <p:nvPr/>
              </p:nvSpPr>
              <p:spPr>
                <a:xfrm>
                  <a:off x="7609275" y="2599726"/>
                  <a:ext cx="1122095"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12" name="矩形 11"/>
                <p:cNvSpPr/>
                <p:nvPr/>
              </p:nvSpPr>
              <p:spPr>
                <a:xfrm>
                  <a:off x="8731371" y="2599726"/>
                  <a:ext cx="1630376"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grpSp>
          <p:grpSp>
            <p:nvGrpSpPr>
              <p:cNvPr id="7" name="组合 6"/>
              <p:cNvGrpSpPr/>
              <p:nvPr/>
            </p:nvGrpSpPr>
            <p:grpSpPr>
              <a:xfrm>
                <a:off x="8690928" y="1018510"/>
                <a:ext cx="3053079" cy="369332"/>
                <a:chOff x="7613855" y="1356106"/>
                <a:chExt cx="2752471" cy="369332"/>
              </a:xfrm>
            </p:grpSpPr>
            <p:sp>
              <p:nvSpPr>
                <p:cNvPr id="8" name="矩形 7"/>
                <p:cNvSpPr/>
                <p:nvPr/>
              </p:nvSpPr>
              <p:spPr>
                <a:xfrm>
                  <a:off x="7613855" y="1356106"/>
                  <a:ext cx="1461594" cy="369332"/>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endParaRPr lang="zh-CN" altLang="en-US" dirty="0"/>
                </a:p>
              </p:txBody>
            </p:sp>
            <p:sp>
              <p:nvSpPr>
                <p:cNvPr id="9" name="矩形 8"/>
                <p:cNvSpPr/>
                <p:nvPr/>
              </p:nvSpPr>
              <p:spPr>
                <a:xfrm>
                  <a:off x="9807589" y="1356106"/>
                  <a:ext cx="558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a:t>
                  </a:r>
                  <a:endParaRPr lang="zh-CN" altLang="en-US" dirty="0">
                    <a:solidFill>
                      <a:schemeClr val="tx1"/>
                    </a:solidFill>
                  </a:endParaRPr>
                </a:p>
              </p:txBody>
            </p:sp>
            <p:sp>
              <p:nvSpPr>
                <p:cNvPr id="10" name="矩形 9"/>
                <p:cNvSpPr/>
                <p:nvPr/>
              </p:nvSpPr>
              <p:spPr>
                <a:xfrm>
                  <a:off x="9075449" y="1356106"/>
                  <a:ext cx="732140" cy="3693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subnet</a:t>
                  </a:r>
                  <a:endParaRPr lang="zh-CN" altLang="en-US" sz="1600" dirty="0">
                    <a:solidFill>
                      <a:schemeClr val="tx1"/>
                    </a:solidFill>
                  </a:endParaRPr>
                </a:p>
              </p:txBody>
            </p:sp>
          </p:grpSp>
          <p:cxnSp>
            <p:nvCxnSpPr>
              <p:cNvPr id="14" name="直接连接符 13"/>
              <p:cNvCxnSpPr/>
              <p:nvPr/>
            </p:nvCxnSpPr>
            <p:spPr>
              <a:xfrm>
                <a:off x="10312148" y="409435"/>
                <a:ext cx="0" cy="18978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732118" y="40957"/>
              <a:ext cx="1392130" cy="369332"/>
            </a:xfrm>
            <a:prstGeom prst="rect">
              <a:avLst/>
            </a:prstGeom>
            <a:noFill/>
          </p:spPr>
          <p:txBody>
            <a:bodyPr wrap="square" rtlCol="0">
              <a:spAutoFit/>
            </a:bodyPr>
            <a:lstStyle/>
            <a:p>
              <a:r>
                <a:rPr lang="en-US" altLang="zh-CN" b="1" dirty="0"/>
                <a:t>/8</a:t>
              </a:r>
              <a:r>
                <a:rPr lang="zh-CN" altLang="en-US" b="1" dirty="0"/>
                <a:t> </a:t>
              </a:r>
              <a:r>
                <a:rPr lang="en-US" altLang="zh-CN" b="1" dirty="0"/>
                <a:t>/16</a:t>
              </a:r>
              <a:r>
                <a:rPr lang="zh-CN" altLang="en-US" b="1" dirty="0"/>
                <a:t> </a:t>
              </a:r>
              <a:r>
                <a:rPr lang="en-US" altLang="zh-CN" b="1" dirty="0"/>
                <a:t>/24</a:t>
              </a:r>
              <a:endParaRPr lang="zh-CN" altLang="en-US" b="1" dirty="0"/>
            </a:p>
          </p:txBody>
        </p:sp>
        <p:sp>
          <p:nvSpPr>
            <p:cNvPr id="18" name="文本框 17"/>
            <p:cNvSpPr txBox="1"/>
            <p:nvPr/>
          </p:nvSpPr>
          <p:spPr>
            <a:xfrm>
              <a:off x="9123472" y="2122652"/>
              <a:ext cx="562389" cy="369332"/>
            </a:xfrm>
            <a:prstGeom prst="rect">
              <a:avLst/>
            </a:prstGeom>
            <a:noFill/>
          </p:spPr>
          <p:txBody>
            <a:bodyPr wrap="square" rtlCol="0">
              <a:spAutoFit/>
            </a:bodyPr>
            <a:lstStyle/>
            <a:p>
              <a:r>
                <a:rPr lang="en-US" altLang="zh-CN" b="1" dirty="0"/>
                <a:t>/n  </a:t>
              </a:r>
              <a:endParaRPr lang="zh-CN" altLang="en-US" b="1" dirty="0"/>
            </a:p>
          </p:txBody>
        </p:sp>
      </p:grpSp>
      <p:sp>
        <p:nvSpPr>
          <p:cNvPr id="21" name="文本框 20"/>
          <p:cNvSpPr txBox="1"/>
          <p:nvPr/>
        </p:nvSpPr>
        <p:spPr>
          <a:xfrm>
            <a:off x="7369923" y="4319762"/>
            <a:ext cx="4724390" cy="723275"/>
          </a:xfrm>
          <a:prstGeom prst="rect">
            <a:avLst/>
          </a:prstGeom>
          <a:solidFill>
            <a:schemeClr val="tx1">
              <a:lumMod val="85000"/>
              <a:lumOff val="15000"/>
            </a:schemeClr>
          </a:solidFill>
        </p:spPr>
        <p:txBody>
          <a:bodyPr wrap="square" rtlCol="0">
            <a:spAutoFit/>
          </a:bodyPr>
          <a:lstStyle/>
          <a:p>
            <a:pPr>
              <a:spcAft>
                <a:spcPts val="600"/>
              </a:spcAft>
            </a:pPr>
            <a:r>
              <a:rPr lang="zh-CN" altLang="en-US" dirty="0">
                <a:solidFill>
                  <a:schemeClr val="bg1"/>
                </a:solidFill>
              </a:rPr>
              <a:t>根据转发表确定网络部分以进行匹配：</a:t>
            </a:r>
            <a:endParaRPr lang="en-US" altLang="zh-CN" dirty="0">
              <a:solidFill>
                <a:schemeClr val="bg1"/>
              </a:solidFill>
            </a:endParaRPr>
          </a:p>
          <a:p>
            <a:pPr>
              <a:spcAft>
                <a:spcPts val="600"/>
              </a:spcAft>
            </a:pPr>
            <a:r>
              <a:rPr lang="zh-CN" altLang="en-US" dirty="0">
                <a:solidFill>
                  <a:schemeClr val="accent5"/>
                </a:solidFill>
              </a:rPr>
              <a:t>目的</a:t>
            </a:r>
            <a:r>
              <a:rPr lang="en-US" altLang="zh-CN" dirty="0">
                <a:solidFill>
                  <a:schemeClr val="accent5"/>
                </a:solidFill>
              </a:rPr>
              <a:t>IP</a:t>
            </a:r>
            <a:r>
              <a:rPr lang="zh-CN" altLang="en-US" dirty="0">
                <a:solidFill>
                  <a:schemeClr val="accent5"/>
                </a:solidFill>
              </a:rPr>
              <a:t>地址 </a:t>
            </a:r>
            <a:r>
              <a:rPr lang="en-US" altLang="zh-CN" dirty="0">
                <a:solidFill>
                  <a:schemeClr val="accent5"/>
                </a:solidFill>
              </a:rPr>
              <a:t>+ </a:t>
            </a:r>
            <a:r>
              <a:rPr lang="zh-CN" altLang="en-US" dirty="0">
                <a:solidFill>
                  <a:schemeClr val="accent5"/>
                </a:solidFill>
              </a:rPr>
              <a:t>网络掩码 </a:t>
            </a:r>
            <a:r>
              <a:rPr lang="en-US" altLang="zh-CN" dirty="0">
                <a:solidFill>
                  <a:schemeClr val="accent5"/>
                </a:solidFill>
              </a:rPr>
              <a:t>= </a:t>
            </a:r>
            <a:r>
              <a:rPr lang="zh-CN" altLang="en-US" dirty="0">
                <a:solidFill>
                  <a:schemeClr val="accent5"/>
                </a:solidFill>
              </a:rPr>
              <a:t>目的网络 </a:t>
            </a:r>
            <a:r>
              <a:rPr lang="en-US" altLang="zh-CN" dirty="0">
                <a:solidFill>
                  <a:schemeClr val="accent5"/>
                </a:solidFill>
              </a:rPr>
              <a:t>+ </a:t>
            </a:r>
            <a:r>
              <a:rPr lang="zh-CN" altLang="en-US" dirty="0">
                <a:solidFill>
                  <a:schemeClr val="accent5"/>
                </a:solidFill>
              </a:rPr>
              <a:t>网络掩码</a:t>
            </a:r>
            <a:endParaRPr lang="en-US" altLang="zh-CN" dirty="0">
              <a:solidFill>
                <a:schemeClr val="accent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地址：常用</a:t>
            </a:r>
            <a:r>
              <a:rPr lang="en-US" altLang="zh-CN" dirty="0"/>
              <a:t>CIDR</a:t>
            </a:r>
            <a:r>
              <a:rPr lang="zh-CN" altLang="en-US" dirty="0"/>
              <a:t>地址块</a:t>
            </a:r>
            <a:endParaRPr lang="zh-CN" altLang="en-US" dirty="0"/>
          </a:p>
        </p:txBody>
      </p:sp>
      <p:graphicFrame>
        <p:nvGraphicFramePr>
          <p:cNvPr id="5" name="表格 5"/>
          <p:cNvGraphicFramePr>
            <a:graphicFrameLocks noGrp="1"/>
          </p:cNvGraphicFramePr>
          <p:nvPr>
            <p:ph idx="1"/>
          </p:nvPr>
        </p:nvGraphicFramePr>
        <p:xfrm>
          <a:off x="705163" y="594932"/>
          <a:ext cx="10480072" cy="6339840"/>
        </p:xfrm>
        <a:graphic>
          <a:graphicData uri="http://schemas.openxmlformats.org/drawingml/2006/table">
            <a:tbl>
              <a:tblPr firstRow="1" bandRow="1">
                <a:tableStyleId>{5C22544A-7EE6-4342-B048-85BDC9FD1C3A}</a:tableStyleId>
              </a:tblPr>
              <a:tblGrid>
                <a:gridCol w="2620018"/>
                <a:gridCol w="2620018"/>
                <a:gridCol w="2620018"/>
                <a:gridCol w="2620018"/>
              </a:tblGrid>
              <a:tr h="361135">
                <a:tc>
                  <a:txBody>
                    <a:bodyPr/>
                    <a:lstStyle/>
                    <a:p>
                      <a:r>
                        <a:rPr lang="en-US" altLang="zh-CN" sz="2000" dirty="0"/>
                        <a:t>CIDR</a:t>
                      </a:r>
                      <a:r>
                        <a:rPr lang="zh-CN" altLang="en-US" sz="2000" dirty="0"/>
                        <a:t>前缀长度 </a:t>
                      </a:r>
                      <a:endParaRPr lang="zh-CN" altLang="en-US" sz="2000" dirty="0"/>
                    </a:p>
                  </a:txBody>
                  <a:tcPr/>
                </a:tc>
                <a:tc>
                  <a:txBody>
                    <a:bodyPr/>
                    <a:lstStyle/>
                    <a:p>
                      <a:r>
                        <a:rPr lang="zh-CN" altLang="en-US" sz="2000" dirty="0"/>
                        <a:t>点十进制</a:t>
                      </a:r>
                      <a:endParaRPr lang="zh-CN" altLang="en-US" sz="2000" dirty="0"/>
                    </a:p>
                  </a:txBody>
                  <a:tcPr/>
                </a:tc>
                <a:tc>
                  <a:txBody>
                    <a:bodyPr/>
                    <a:lstStyle/>
                    <a:p>
                      <a:r>
                        <a:rPr lang="zh-CN" altLang="en-US" sz="2000" dirty="0"/>
                        <a:t>地址个数</a:t>
                      </a:r>
                      <a:endParaRPr lang="zh-CN" altLang="en-US" sz="2000" dirty="0"/>
                    </a:p>
                  </a:txBody>
                  <a:tcPr/>
                </a:tc>
                <a:tc>
                  <a:txBody>
                    <a:bodyPr/>
                    <a:lstStyle/>
                    <a:p>
                      <a:r>
                        <a:rPr lang="zh-CN" altLang="en-US" sz="2000" dirty="0"/>
                        <a:t>类地址个数</a:t>
                      </a:r>
                      <a:endParaRPr lang="zh-CN" altLang="en-US" sz="2000" dirty="0"/>
                    </a:p>
                  </a:txBody>
                  <a:tcPr/>
                </a:tc>
              </a:tr>
              <a:tr h="361135">
                <a:tc>
                  <a:txBody>
                    <a:bodyPr/>
                    <a:lstStyle/>
                    <a:p>
                      <a:r>
                        <a:rPr lang="en-US" altLang="zh-CN" sz="2000" dirty="0"/>
                        <a:t>/13</a:t>
                      </a:r>
                      <a:endParaRPr lang="zh-CN" altLang="en-US" sz="2000" dirty="0"/>
                    </a:p>
                  </a:txBody>
                  <a:tcPr/>
                </a:tc>
                <a:tc>
                  <a:txBody>
                    <a:bodyPr/>
                    <a:lstStyle/>
                    <a:p>
                      <a:r>
                        <a:rPr lang="en-US" altLang="zh-CN" sz="2000" dirty="0"/>
                        <a:t>255.248.0.0</a:t>
                      </a:r>
                      <a:endParaRPr lang="zh-CN" altLang="en-US" sz="2000" dirty="0"/>
                    </a:p>
                  </a:txBody>
                  <a:tcPr/>
                </a:tc>
                <a:tc>
                  <a:txBody>
                    <a:bodyPr/>
                    <a:lstStyle/>
                    <a:p>
                      <a:r>
                        <a:rPr lang="en-US" altLang="zh-CN" sz="2000" dirty="0"/>
                        <a:t>512 K</a:t>
                      </a:r>
                      <a:endParaRPr lang="zh-CN" altLang="en-US" sz="2000" dirty="0"/>
                    </a:p>
                  </a:txBody>
                  <a:tcPr/>
                </a:tc>
                <a:tc>
                  <a:txBody>
                    <a:bodyPr/>
                    <a:lstStyle/>
                    <a:p>
                      <a:r>
                        <a:rPr lang="en-US" altLang="zh-CN" sz="2000" dirty="0"/>
                        <a:t>8</a:t>
                      </a:r>
                      <a:r>
                        <a:rPr lang="zh-CN" altLang="en-US" sz="2000" dirty="0"/>
                        <a:t>个</a:t>
                      </a:r>
                      <a:r>
                        <a:rPr lang="en-US" altLang="zh-CN" sz="2000" dirty="0"/>
                        <a:t>B</a:t>
                      </a:r>
                      <a:r>
                        <a:rPr lang="zh-CN" altLang="en-US" sz="2000" dirty="0"/>
                        <a:t>类或</a:t>
                      </a:r>
                      <a:r>
                        <a:rPr lang="en-US" altLang="zh-CN" sz="2000" dirty="0"/>
                        <a:t>2048</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/14</a:t>
                      </a:r>
                      <a:endParaRPr lang="zh-CN" altLang="en-US" sz="2000" dirty="0"/>
                    </a:p>
                  </a:txBody>
                  <a:tcPr/>
                </a:tc>
                <a:tc>
                  <a:txBody>
                    <a:bodyPr/>
                    <a:lstStyle/>
                    <a:p>
                      <a:r>
                        <a:rPr lang="en-US" altLang="zh-CN" sz="2000" dirty="0"/>
                        <a:t>255.252.0.0</a:t>
                      </a:r>
                      <a:endParaRPr lang="zh-CN" altLang="en-US" sz="2000" dirty="0"/>
                    </a:p>
                  </a:txBody>
                  <a:tcPr/>
                </a:tc>
                <a:tc>
                  <a:txBody>
                    <a:bodyPr/>
                    <a:lstStyle/>
                    <a:p>
                      <a:r>
                        <a:rPr lang="en-US" altLang="zh-CN" sz="2000" dirty="0"/>
                        <a:t>256 K</a:t>
                      </a:r>
                      <a:endParaRPr lang="zh-CN" altLang="en-US" sz="2000" dirty="0"/>
                    </a:p>
                  </a:txBody>
                  <a:tcPr/>
                </a:tc>
                <a:tc>
                  <a:txBody>
                    <a:bodyPr/>
                    <a:lstStyle/>
                    <a:p>
                      <a:r>
                        <a:rPr lang="en-US" altLang="zh-CN" sz="2000" dirty="0"/>
                        <a:t>4</a:t>
                      </a:r>
                      <a:r>
                        <a:rPr lang="zh-CN" altLang="en-US" sz="2000" dirty="0"/>
                        <a:t>个</a:t>
                      </a:r>
                      <a:r>
                        <a:rPr lang="en-US" altLang="zh-CN" sz="2000" dirty="0"/>
                        <a:t>B</a:t>
                      </a:r>
                      <a:r>
                        <a:rPr lang="zh-CN" altLang="en-US" sz="2000" dirty="0"/>
                        <a:t>类或</a:t>
                      </a:r>
                      <a:r>
                        <a:rPr lang="en-US" altLang="zh-CN" sz="2000" dirty="0"/>
                        <a:t>1024</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/15</a:t>
                      </a:r>
                      <a:endParaRPr lang="zh-CN" altLang="en-US" sz="2000" dirty="0"/>
                    </a:p>
                  </a:txBody>
                  <a:tcPr/>
                </a:tc>
                <a:tc>
                  <a:txBody>
                    <a:bodyPr/>
                    <a:lstStyle/>
                    <a:p>
                      <a:r>
                        <a:rPr lang="en-US" altLang="zh-CN" sz="2000" dirty="0"/>
                        <a:t>255.254.0.0</a:t>
                      </a:r>
                      <a:endParaRPr lang="zh-CN" altLang="en-US" sz="2000" dirty="0"/>
                    </a:p>
                  </a:txBody>
                  <a:tcPr/>
                </a:tc>
                <a:tc>
                  <a:txBody>
                    <a:bodyPr/>
                    <a:lstStyle/>
                    <a:p>
                      <a:r>
                        <a:rPr lang="en-US" altLang="zh-CN" sz="2000" dirty="0"/>
                        <a:t>128 K</a:t>
                      </a:r>
                      <a:endParaRPr lang="zh-CN" altLang="en-US" sz="2000" dirty="0"/>
                    </a:p>
                  </a:txBody>
                  <a:tcPr/>
                </a:tc>
                <a:tc>
                  <a:txBody>
                    <a:bodyPr/>
                    <a:lstStyle/>
                    <a:p>
                      <a:r>
                        <a:rPr lang="en-US" altLang="zh-CN" sz="2000" dirty="0"/>
                        <a:t>2</a:t>
                      </a:r>
                      <a:r>
                        <a:rPr lang="zh-CN" altLang="en-US" sz="2000" dirty="0"/>
                        <a:t>个</a:t>
                      </a:r>
                      <a:r>
                        <a:rPr lang="en-US" altLang="zh-CN" sz="2000" dirty="0"/>
                        <a:t>B</a:t>
                      </a:r>
                      <a:r>
                        <a:rPr lang="zh-CN" altLang="en-US" sz="2000" dirty="0"/>
                        <a:t>类或</a:t>
                      </a:r>
                      <a:r>
                        <a:rPr lang="en-US" altLang="zh-CN" sz="2000" dirty="0"/>
                        <a:t>512</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/16</a:t>
                      </a:r>
                      <a:endParaRPr lang="zh-CN" altLang="en-US" sz="2000" dirty="0"/>
                    </a:p>
                  </a:txBody>
                  <a:tcPr/>
                </a:tc>
                <a:tc>
                  <a:txBody>
                    <a:bodyPr/>
                    <a:lstStyle/>
                    <a:p>
                      <a:r>
                        <a:rPr lang="en-US" altLang="zh-CN" sz="2000" dirty="0"/>
                        <a:t>255.255.0.0</a:t>
                      </a:r>
                      <a:endParaRPr lang="zh-CN" altLang="en-US" sz="2000" dirty="0"/>
                    </a:p>
                  </a:txBody>
                  <a:tcPr/>
                </a:tc>
                <a:tc>
                  <a:txBody>
                    <a:bodyPr/>
                    <a:lstStyle/>
                    <a:p>
                      <a:r>
                        <a:rPr lang="en-US" altLang="zh-CN" sz="2000" dirty="0"/>
                        <a:t>64 K</a:t>
                      </a:r>
                      <a:endParaRPr lang="zh-CN" altLang="en-US" sz="2000" dirty="0"/>
                    </a:p>
                  </a:txBody>
                  <a:tcPr/>
                </a:tc>
                <a:tc>
                  <a:txBody>
                    <a:bodyPr/>
                    <a:lstStyle/>
                    <a:p>
                      <a:r>
                        <a:rPr lang="en-US" altLang="zh-CN" sz="2000" dirty="0"/>
                        <a:t>1</a:t>
                      </a:r>
                      <a:r>
                        <a:rPr lang="zh-CN" altLang="en-US" sz="2000" dirty="0"/>
                        <a:t>个</a:t>
                      </a:r>
                      <a:r>
                        <a:rPr lang="en-US" altLang="zh-CN" sz="2000" dirty="0"/>
                        <a:t>B</a:t>
                      </a:r>
                      <a:r>
                        <a:rPr lang="zh-CN" altLang="en-US" sz="2000" dirty="0"/>
                        <a:t>类或</a:t>
                      </a:r>
                      <a:r>
                        <a:rPr lang="en-US" altLang="zh-CN" sz="2000" dirty="0"/>
                        <a:t>256</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/17</a:t>
                      </a:r>
                      <a:endParaRPr lang="zh-CN" altLang="en-US" sz="2000" dirty="0"/>
                    </a:p>
                  </a:txBody>
                  <a:tcPr/>
                </a:tc>
                <a:tc>
                  <a:txBody>
                    <a:bodyPr/>
                    <a:lstStyle/>
                    <a:p>
                      <a:r>
                        <a:rPr lang="en-US" altLang="zh-CN" sz="2000" dirty="0"/>
                        <a:t>255.255.128.0</a:t>
                      </a:r>
                      <a:endParaRPr lang="zh-CN" altLang="en-US" sz="2000" dirty="0"/>
                    </a:p>
                  </a:txBody>
                  <a:tcPr/>
                </a:tc>
                <a:tc>
                  <a:txBody>
                    <a:bodyPr/>
                    <a:lstStyle/>
                    <a:p>
                      <a:r>
                        <a:rPr lang="en-US" altLang="zh-CN" sz="2000" dirty="0"/>
                        <a:t>32 K</a:t>
                      </a:r>
                      <a:endParaRPr lang="zh-CN" altLang="en-US" sz="2000" dirty="0"/>
                    </a:p>
                  </a:txBody>
                  <a:tcPr/>
                </a:tc>
                <a:tc>
                  <a:txBody>
                    <a:bodyPr/>
                    <a:lstStyle/>
                    <a:p>
                      <a:r>
                        <a:rPr lang="en-US" altLang="zh-CN" sz="2000" dirty="0"/>
                        <a:t>128</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/18</a:t>
                      </a:r>
                      <a:endParaRPr lang="zh-CN" altLang="en-US" sz="2000" dirty="0"/>
                    </a:p>
                  </a:txBody>
                  <a:tcPr/>
                </a:tc>
                <a:tc>
                  <a:txBody>
                    <a:bodyPr/>
                    <a:lstStyle/>
                    <a:p>
                      <a:r>
                        <a:rPr lang="en-US" altLang="zh-CN" sz="2000" dirty="0"/>
                        <a:t>255.255.192.0</a:t>
                      </a:r>
                      <a:endParaRPr lang="zh-CN" altLang="en-US" sz="2000" dirty="0"/>
                    </a:p>
                  </a:txBody>
                  <a:tcPr/>
                </a:tc>
                <a:tc>
                  <a:txBody>
                    <a:bodyPr/>
                    <a:lstStyle/>
                    <a:p>
                      <a:r>
                        <a:rPr lang="en-US" altLang="zh-CN" sz="2000" dirty="0"/>
                        <a:t>16 K</a:t>
                      </a:r>
                      <a:endParaRPr lang="zh-CN" altLang="en-US" sz="2000" dirty="0"/>
                    </a:p>
                  </a:txBody>
                  <a:tcPr/>
                </a:tc>
                <a:tc>
                  <a:txBody>
                    <a:bodyPr/>
                    <a:lstStyle/>
                    <a:p>
                      <a:r>
                        <a:rPr lang="en-US" altLang="zh-CN" sz="2000" dirty="0"/>
                        <a:t>64</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/19</a:t>
                      </a:r>
                      <a:endParaRPr lang="zh-CN" altLang="en-US" sz="2000" dirty="0"/>
                    </a:p>
                  </a:txBody>
                  <a:tcPr/>
                </a:tc>
                <a:tc>
                  <a:txBody>
                    <a:bodyPr/>
                    <a:lstStyle/>
                    <a:p>
                      <a:r>
                        <a:rPr lang="en-US" altLang="zh-CN" sz="2000" dirty="0"/>
                        <a:t>255.255.224.0</a:t>
                      </a:r>
                      <a:endParaRPr lang="zh-CN" altLang="en-US" sz="2000" dirty="0"/>
                    </a:p>
                  </a:txBody>
                  <a:tcPr/>
                </a:tc>
                <a:tc>
                  <a:txBody>
                    <a:bodyPr/>
                    <a:lstStyle/>
                    <a:p>
                      <a:r>
                        <a:rPr lang="en-US" altLang="zh-CN" sz="2000" dirty="0"/>
                        <a:t>8 K</a:t>
                      </a:r>
                      <a:endParaRPr lang="zh-CN" altLang="en-US" sz="2000" dirty="0"/>
                    </a:p>
                  </a:txBody>
                  <a:tcPr/>
                </a:tc>
                <a:tc>
                  <a:txBody>
                    <a:bodyPr/>
                    <a:lstStyle/>
                    <a:p>
                      <a:r>
                        <a:rPr lang="en-US" altLang="zh-CN" sz="2000" dirty="0"/>
                        <a:t>32</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/20</a:t>
                      </a:r>
                      <a:endParaRPr lang="zh-CN" altLang="en-US" sz="2000" dirty="0"/>
                    </a:p>
                  </a:txBody>
                  <a:tcPr/>
                </a:tc>
                <a:tc>
                  <a:txBody>
                    <a:bodyPr/>
                    <a:lstStyle/>
                    <a:p>
                      <a:r>
                        <a:rPr lang="en-US" altLang="zh-CN" sz="2000" dirty="0"/>
                        <a:t>255.255.240.0</a:t>
                      </a:r>
                      <a:endParaRPr lang="zh-CN" altLang="en-US" sz="2000" dirty="0"/>
                    </a:p>
                  </a:txBody>
                  <a:tcPr/>
                </a:tc>
                <a:tc>
                  <a:txBody>
                    <a:bodyPr/>
                    <a:lstStyle/>
                    <a:p>
                      <a:r>
                        <a:rPr lang="en-US" altLang="zh-CN" sz="2000" dirty="0"/>
                        <a:t>4 K</a:t>
                      </a:r>
                      <a:endParaRPr lang="zh-CN" altLang="en-US" sz="2000" dirty="0"/>
                    </a:p>
                  </a:txBody>
                  <a:tcPr/>
                </a:tc>
                <a:tc>
                  <a:txBody>
                    <a:bodyPr/>
                    <a:lstStyle/>
                    <a:p>
                      <a:r>
                        <a:rPr lang="en-US" altLang="zh-CN" sz="2000" dirty="0"/>
                        <a:t>16</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/21</a:t>
                      </a:r>
                      <a:endParaRPr lang="zh-CN" altLang="en-US" sz="2000" dirty="0"/>
                    </a:p>
                  </a:txBody>
                  <a:tcPr/>
                </a:tc>
                <a:tc>
                  <a:txBody>
                    <a:bodyPr/>
                    <a:lstStyle/>
                    <a:p>
                      <a:r>
                        <a:rPr lang="en-US" altLang="zh-CN" sz="2000" dirty="0"/>
                        <a:t>255.255.248.0</a:t>
                      </a:r>
                      <a:endParaRPr lang="zh-CN" altLang="en-US" sz="2000" dirty="0"/>
                    </a:p>
                  </a:txBody>
                  <a:tcPr/>
                </a:tc>
                <a:tc>
                  <a:txBody>
                    <a:bodyPr/>
                    <a:lstStyle/>
                    <a:p>
                      <a:r>
                        <a:rPr lang="en-US" altLang="zh-CN" sz="2000" dirty="0"/>
                        <a:t>2 K</a:t>
                      </a:r>
                      <a:endParaRPr lang="zh-CN" altLang="en-US" sz="2000" dirty="0"/>
                    </a:p>
                  </a:txBody>
                  <a:tcPr/>
                </a:tc>
                <a:tc>
                  <a:txBody>
                    <a:bodyPr/>
                    <a:lstStyle/>
                    <a:p>
                      <a:r>
                        <a:rPr lang="en-US" altLang="zh-CN" sz="2000" dirty="0"/>
                        <a:t>8</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/22</a:t>
                      </a:r>
                      <a:endParaRPr lang="zh-CN" altLang="en-US" sz="2000" dirty="0"/>
                    </a:p>
                  </a:txBody>
                  <a:tcPr/>
                </a:tc>
                <a:tc>
                  <a:txBody>
                    <a:bodyPr/>
                    <a:lstStyle/>
                    <a:p>
                      <a:r>
                        <a:rPr lang="en-US" altLang="zh-CN" sz="2000" dirty="0"/>
                        <a:t>255.255.252.0</a:t>
                      </a:r>
                      <a:endParaRPr lang="zh-CN" altLang="en-US" sz="2000" dirty="0"/>
                    </a:p>
                  </a:txBody>
                  <a:tcPr/>
                </a:tc>
                <a:tc>
                  <a:txBody>
                    <a:bodyPr/>
                    <a:lstStyle/>
                    <a:p>
                      <a:r>
                        <a:rPr lang="en-US" altLang="zh-CN" sz="2000" dirty="0"/>
                        <a:t>1 K</a:t>
                      </a:r>
                      <a:endParaRPr lang="zh-CN" altLang="en-US" sz="2000" dirty="0"/>
                    </a:p>
                  </a:txBody>
                  <a:tcPr/>
                </a:tc>
                <a:tc>
                  <a:txBody>
                    <a:bodyPr/>
                    <a:lstStyle/>
                    <a:p>
                      <a:r>
                        <a:rPr lang="en-US" altLang="zh-CN" sz="2000" dirty="0"/>
                        <a:t>4</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/23</a:t>
                      </a:r>
                      <a:endParaRPr lang="zh-CN" altLang="en-US" sz="2000" dirty="0"/>
                    </a:p>
                  </a:txBody>
                  <a:tcPr/>
                </a:tc>
                <a:tc>
                  <a:txBody>
                    <a:bodyPr/>
                    <a:lstStyle/>
                    <a:p>
                      <a:r>
                        <a:rPr lang="en-US" altLang="zh-CN" sz="2000" dirty="0"/>
                        <a:t>255.255.254.0</a:t>
                      </a:r>
                      <a:endParaRPr lang="zh-CN" altLang="en-US" sz="2000" dirty="0"/>
                    </a:p>
                  </a:txBody>
                  <a:tcPr/>
                </a:tc>
                <a:tc>
                  <a:txBody>
                    <a:bodyPr/>
                    <a:lstStyle/>
                    <a:p>
                      <a:r>
                        <a:rPr lang="en-US" altLang="zh-CN" sz="2000" dirty="0"/>
                        <a:t>512</a:t>
                      </a:r>
                      <a:endParaRPr lang="zh-CN" altLang="en-US" sz="2000" dirty="0"/>
                    </a:p>
                  </a:txBody>
                  <a:tcPr/>
                </a:tc>
                <a:tc>
                  <a:txBody>
                    <a:bodyPr/>
                    <a:lstStyle/>
                    <a:p>
                      <a:r>
                        <a:rPr lang="en-US" altLang="zh-CN" sz="2000" dirty="0"/>
                        <a:t>2</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/24</a:t>
                      </a:r>
                      <a:endParaRPr lang="zh-CN" altLang="en-US" sz="2000" dirty="0"/>
                    </a:p>
                  </a:txBody>
                  <a:tcPr/>
                </a:tc>
                <a:tc>
                  <a:txBody>
                    <a:bodyPr/>
                    <a:lstStyle/>
                    <a:p>
                      <a:r>
                        <a:rPr lang="en-US" altLang="zh-CN" sz="2000" dirty="0"/>
                        <a:t>255.255.255.0</a:t>
                      </a:r>
                      <a:endParaRPr lang="zh-CN" altLang="en-US" sz="2000" dirty="0"/>
                    </a:p>
                  </a:txBody>
                  <a:tcPr/>
                </a:tc>
                <a:tc>
                  <a:txBody>
                    <a:bodyPr/>
                    <a:lstStyle/>
                    <a:p>
                      <a:r>
                        <a:rPr lang="en-US" altLang="zh-CN" sz="2000" dirty="0"/>
                        <a:t>256</a:t>
                      </a:r>
                      <a:endParaRPr lang="zh-CN" altLang="en-US" sz="2000" dirty="0"/>
                    </a:p>
                  </a:txBody>
                  <a:tcPr/>
                </a:tc>
                <a:tc>
                  <a:txBody>
                    <a:bodyPr/>
                    <a:lstStyle/>
                    <a:p>
                      <a:r>
                        <a:rPr lang="en-US" altLang="zh-CN" sz="2000" dirty="0"/>
                        <a:t>1</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/25</a:t>
                      </a:r>
                      <a:endParaRPr lang="zh-CN" altLang="en-US" sz="2000" dirty="0"/>
                    </a:p>
                  </a:txBody>
                  <a:tcPr/>
                </a:tc>
                <a:tc>
                  <a:txBody>
                    <a:bodyPr/>
                    <a:lstStyle/>
                    <a:p>
                      <a:r>
                        <a:rPr lang="en-US" altLang="zh-CN" sz="2000" dirty="0"/>
                        <a:t>255.255.255.128</a:t>
                      </a:r>
                      <a:endParaRPr lang="zh-CN" altLang="en-US" sz="2000" dirty="0"/>
                    </a:p>
                  </a:txBody>
                  <a:tcPr/>
                </a:tc>
                <a:tc>
                  <a:txBody>
                    <a:bodyPr/>
                    <a:lstStyle/>
                    <a:p>
                      <a:r>
                        <a:rPr lang="en-US" altLang="zh-CN" sz="2000" dirty="0"/>
                        <a:t>128</a:t>
                      </a:r>
                      <a:endParaRPr lang="zh-CN" altLang="en-US" sz="2000" dirty="0"/>
                    </a:p>
                  </a:txBody>
                  <a:tcPr/>
                </a:tc>
                <a:tc>
                  <a:txBody>
                    <a:bodyPr/>
                    <a:lstStyle/>
                    <a:p>
                      <a:r>
                        <a:rPr lang="en-US" altLang="zh-CN" sz="2000" dirty="0"/>
                        <a:t>1/2</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/26</a:t>
                      </a:r>
                      <a:endParaRPr lang="zh-CN" altLang="en-US" sz="2000" dirty="0"/>
                    </a:p>
                  </a:txBody>
                  <a:tcPr/>
                </a:tc>
                <a:tc>
                  <a:txBody>
                    <a:bodyPr/>
                    <a:lstStyle/>
                    <a:p>
                      <a:r>
                        <a:rPr lang="en-US" altLang="zh-CN" sz="2000" dirty="0"/>
                        <a:t>255.255.255.192</a:t>
                      </a:r>
                      <a:endParaRPr lang="zh-CN" altLang="en-US" sz="2000" dirty="0"/>
                    </a:p>
                  </a:txBody>
                  <a:tcPr/>
                </a:tc>
                <a:tc>
                  <a:txBody>
                    <a:bodyPr/>
                    <a:lstStyle/>
                    <a:p>
                      <a:r>
                        <a:rPr lang="en-US" altLang="zh-CN" sz="2000" dirty="0"/>
                        <a:t>64</a:t>
                      </a:r>
                      <a:endParaRPr lang="zh-CN" altLang="en-US" sz="2000" dirty="0"/>
                    </a:p>
                  </a:txBody>
                  <a:tcPr/>
                </a:tc>
                <a:tc>
                  <a:txBody>
                    <a:bodyPr/>
                    <a:lstStyle/>
                    <a:p>
                      <a:r>
                        <a:rPr lang="en-US" altLang="zh-CN" sz="2000" dirty="0"/>
                        <a:t>1/4</a:t>
                      </a:r>
                      <a:r>
                        <a:rPr lang="zh-CN" altLang="en-US" sz="2000" dirty="0"/>
                        <a:t>个</a:t>
                      </a:r>
                      <a:r>
                        <a:rPr lang="en-US" altLang="zh-CN" sz="2000" dirty="0"/>
                        <a:t>C</a:t>
                      </a:r>
                      <a:r>
                        <a:rPr lang="zh-CN" altLang="en-US" sz="2000" dirty="0"/>
                        <a:t>类</a:t>
                      </a:r>
                      <a:endParaRPr lang="zh-CN" altLang="en-US" sz="2000" dirty="0"/>
                    </a:p>
                  </a:txBody>
                  <a:tcPr/>
                </a:tc>
              </a:tr>
              <a:tr h="361135">
                <a:tc>
                  <a:txBody>
                    <a:bodyPr/>
                    <a:lstStyle/>
                    <a:p>
                      <a:r>
                        <a:rPr lang="en-US" altLang="zh-CN" sz="2000" dirty="0"/>
                        <a:t>/27</a:t>
                      </a:r>
                      <a:endParaRPr lang="zh-CN" altLang="en-US" sz="2000" dirty="0"/>
                    </a:p>
                  </a:txBody>
                  <a:tcPr/>
                </a:tc>
                <a:tc>
                  <a:txBody>
                    <a:bodyPr/>
                    <a:lstStyle/>
                    <a:p>
                      <a:r>
                        <a:rPr lang="en-US" altLang="zh-CN" sz="2000" dirty="0"/>
                        <a:t>255.255.255.224</a:t>
                      </a:r>
                      <a:endParaRPr lang="zh-CN" altLang="en-US" sz="2000" dirty="0"/>
                    </a:p>
                  </a:txBody>
                  <a:tcPr/>
                </a:tc>
                <a:tc>
                  <a:txBody>
                    <a:bodyPr/>
                    <a:lstStyle/>
                    <a:p>
                      <a:r>
                        <a:rPr lang="en-US" altLang="zh-CN" sz="2000" dirty="0"/>
                        <a:t>32</a:t>
                      </a:r>
                      <a:endParaRPr lang="zh-CN" altLang="en-US" sz="2000" dirty="0"/>
                    </a:p>
                  </a:txBody>
                  <a:tcPr/>
                </a:tc>
                <a:tc>
                  <a:txBody>
                    <a:bodyPr/>
                    <a:lstStyle/>
                    <a:p>
                      <a:r>
                        <a:rPr lang="en-US" altLang="zh-CN" sz="2000" dirty="0"/>
                        <a:t>1/8</a:t>
                      </a:r>
                      <a:r>
                        <a:rPr lang="zh-CN" altLang="en-US" sz="2000" dirty="0"/>
                        <a:t>个</a:t>
                      </a:r>
                      <a:r>
                        <a:rPr lang="en-US" altLang="zh-CN" sz="2000" dirty="0"/>
                        <a:t>C</a:t>
                      </a:r>
                      <a:r>
                        <a:rPr lang="zh-CN" altLang="en-US" sz="2000" dirty="0"/>
                        <a:t>类</a:t>
                      </a:r>
                      <a:endParaRPr lang="zh-CN" altLang="en-US" sz="2000"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a:t>
            </a:r>
            <a:r>
              <a:rPr lang="en-US" altLang="zh-CN" dirty="0"/>
              <a:t>CIDR</a:t>
            </a:r>
            <a:r>
              <a:rPr lang="zh-CN" altLang="en-US" dirty="0"/>
              <a:t>示例</a:t>
            </a:r>
            <a:endParaRPr lang="zh-CN" altLang="en-US" dirty="0"/>
          </a:p>
        </p:txBody>
      </p:sp>
      <p:sp>
        <p:nvSpPr>
          <p:cNvPr id="3" name="内容占位符 2"/>
          <p:cNvSpPr>
            <a:spLocks noGrp="1"/>
          </p:cNvSpPr>
          <p:nvPr>
            <p:ph idx="1"/>
          </p:nvPr>
        </p:nvSpPr>
        <p:spPr>
          <a:xfrm>
            <a:off x="442913" y="728663"/>
            <a:ext cx="11289710" cy="5617710"/>
          </a:xfrm>
        </p:spPr>
        <p:txBody>
          <a:bodyPr/>
          <a:lstStyle/>
          <a:p>
            <a:pPr marL="0" indent="0">
              <a:buNone/>
            </a:pPr>
            <a:r>
              <a:rPr lang="en-US" altLang="zh-CN" dirty="0"/>
              <a:t>ISP</a:t>
            </a:r>
            <a:r>
              <a:rPr lang="zh-CN" altLang="en-US" dirty="0"/>
              <a:t>拥有</a:t>
            </a:r>
            <a:r>
              <a:rPr lang="en-US" altLang="zh-CN" dirty="0"/>
              <a:t>16</a:t>
            </a:r>
            <a:r>
              <a:rPr lang="zh-CN" altLang="en-US" dirty="0"/>
              <a:t>个</a:t>
            </a:r>
            <a:r>
              <a:rPr lang="en-US" altLang="zh-CN" dirty="0"/>
              <a:t>C</a:t>
            </a:r>
            <a:r>
              <a:rPr lang="zh-CN" altLang="en-US" dirty="0"/>
              <a:t>类地址，</a:t>
            </a:r>
            <a:r>
              <a:rPr lang="en-US" altLang="zh-CN" dirty="0"/>
              <a:t>192.60.128.0/20</a:t>
            </a:r>
            <a:r>
              <a:rPr lang="zh-CN" altLang="en-US" dirty="0"/>
              <a:t>。假设某个用户需要</a:t>
            </a:r>
            <a:r>
              <a:rPr lang="en-US" altLang="zh-CN" dirty="0"/>
              <a:t>1000</a:t>
            </a:r>
            <a:r>
              <a:rPr lang="zh-CN" altLang="en-US" dirty="0"/>
              <a:t>个左右的</a:t>
            </a:r>
            <a:r>
              <a:rPr lang="en-US" altLang="zh-CN" dirty="0"/>
              <a:t>IP</a:t>
            </a:r>
            <a:r>
              <a:rPr lang="zh-CN" altLang="en-US" dirty="0"/>
              <a:t>地址，可以分配</a:t>
            </a:r>
            <a:r>
              <a:rPr lang="en-US" altLang="zh-CN" dirty="0"/>
              <a:t>4</a:t>
            </a:r>
            <a:r>
              <a:rPr lang="zh-CN" altLang="en-US" dirty="0"/>
              <a:t>个连续的</a:t>
            </a:r>
            <a:r>
              <a:rPr lang="en-US" altLang="zh-CN" dirty="0"/>
              <a:t>C</a:t>
            </a:r>
            <a:r>
              <a:rPr lang="zh-CN" altLang="en-US" dirty="0"/>
              <a:t>类地址</a:t>
            </a:r>
            <a:endParaRPr lang="en-US" altLang="zh-CN" dirty="0"/>
          </a:p>
          <a:p>
            <a:pPr marL="0" indent="0">
              <a:buNone/>
            </a:pPr>
            <a:r>
              <a:rPr lang="en-US" altLang="zh-CN" dirty="0"/>
              <a:t>4</a:t>
            </a:r>
            <a:r>
              <a:rPr lang="zh-CN" altLang="en-US" dirty="0"/>
              <a:t>个</a:t>
            </a:r>
            <a:r>
              <a:rPr lang="en-US" altLang="zh-CN" dirty="0"/>
              <a:t>C</a:t>
            </a:r>
            <a:r>
              <a:rPr lang="zh-CN" altLang="en-US" dirty="0"/>
              <a:t>类地址被汇集成为：</a:t>
            </a:r>
            <a:r>
              <a:rPr lang="en-US" altLang="zh-CN" dirty="0"/>
              <a:t>192.60.128.0/22</a:t>
            </a:r>
            <a:endParaRPr lang="en-US" altLang="zh-CN" dirty="0"/>
          </a:p>
          <a:p>
            <a:pPr marL="0" indent="0">
              <a:buNone/>
            </a:pPr>
            <a:endParaRPr lang="zh-CN" altLang="en-US" dirty="0"/>
          </a:p>
          <a:p>
            <a:endParaRPr lang="zh-CN" altLang="en-US" dirty="0"/>
          </a:p>
        </p:txBody>
      </p:sp>
      <p:graphicFrame>
        <p:nvGraphicFramePr>
          <p:cNvPr id="4" name="Group 112"/>
          <p:cNvGraphicFramePr/>
          <p:nvPr/>
        </p:nvGraphicFramePr>
        <p:xfrm>
          <a:off x="442913" y="1970975"/>
          <a:ext cx="8851212" cy="2916050"/>
        </p:xfrm>
        <a:graphic>
          <a:graphicData uri="http://schemas.openxmlformats.org/drawingml/2006/table">
            <a:tbl>
              <a:tblPr/>
              <a:tblGrid>
                <a:gridCol w="2286638"/>
                <a:gridCol w="5145206"/>
                <a:gridCol w="1419368"/>
              </a:tblGrid>
              <a:tr h="376810">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192.60.128.0/24</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11000000.00111100.100000</a:t>
                      </a:r>
                      <a:r>
                        <a:rPr kumimoji="1" lang="en-US" altLang="zh-CN" sz="2000" b="1" i="0" u="none" strike="noStrike" cap="none" normalizeH="0" baseline="0" dirty="0">
                          <a:ln>
                            <a:noFill/>
                          </a:ln>
                          <a:solidFill>
                            <a:srgbClr val="FF0000"/>
                          </a:solidFill>
                          <a:effectLst/>
                          <a:latin typeface="Consolas" panose="020B0609020204030204" pitchFamily="49" charset="0"/>
                          <a:ea typeface="宋体" panose="02010600030101010101" pitchFamily="2" charset="-122"/>
                        </a:rPr>
                        <a:t>00</a:t>
                      </a: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.00000000</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2000" b="1" i="0" u="none" strike="noStrike" cap="none" normalizeH="0" baseline="0">
                          <a:ln>
                            <a:noFill/>
                          </a:ln>
                          <a:solidFill>
                            <a:schemeClr val="tx1"/>
                          </a:solidFill>
                          <a:effectLst/>
                          <a:latin typeface="Consolas" panose="020B0609020204030204" pitchFamily="49" charset="0"/>
                          <a:ea typeface="宋体" panose="02010600030101010101" pitchFamily="2" charset="-122"/>
                        </a:rPr>
                        <a:t>C</a:t>
                      </a:r>
                      <a:r>
                        <a:rPr kumimoji="0" lang="zh-CN" altLang="en-US" sz="2000" b="1" i="0" u="none" strike="noStrike" cap="none" normalizeH="0" baseline="0">
                          <a:ln>
                            <a:noFill/>
                          </a:ln>
                          <a:solidFill>
                            <a:schemeClr val="tx1"/>
                          </a:solidFill>
                          <a:effectLst/>
                          <a:latin typeface="Consolas" panose="020B0609020204030204" pitchFamily="49" charset="0"/>
                          <a:ea typeface="宋体" panose="02010600030101010101" pitchFamily="2" charset="-122"/>
                        </a:rPr>
                        <a:t>类地址</a:t>
                      </a:r>
                      <a:endParaRPr kumimoji="0" lang="en-US" altLang="zh-CN" sz="2000" b="1" i="0" u="none" strike="noStrike" cap="none" normalizeH="0" baseline="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cap="flat">
                      <a:noFill/>
                    </a:lnR>
                    <a:lnT cap="flat">
                      <a:noFill/>
                    </a:lnT>
                    <a:lnB>
                      <a:noFill/>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192.60.129.0/24</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11000000.00111100.100000</a:t>
                      </a:r>
                      <a:r>
                        <a:rPr kumimoji="1" lang="en-US" altLang="zh-CN" sz="2000" b="1" i="0" u="none" strike="noStrike" cap="none" normalizeH="0" baseline="0" dirty="0">
                          <a:ln>
                            <a:noFill/>
                          </a:ln>
                          <a:solidFill>
                            <a:srgbClr val="FF0000"/>
                          </a:solidFill>
                          <a:effectLst/>
                          <a:latin typeface="Consolas" panose="020B0609020204030204" pitchFamily="49" charset="0"/>
                          <a:ea typeface="宋体" panose="02010600030101010101" pitchFamily="2" charset="-122"/>
                        </a:rPr>
                        <a:t>01</a:t>
                      </a: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.00000000</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a:noFill/>
                    </a:lnR>
                    <a:lnT>
                      <a:noFill/>
                    </a:lnT>
                    <a:lnB>
                      <a:noFill/>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0" lang="zh-CN" altLang="en-US" sz="2800" b="1" i="0" u="none" strike="noStrike" cap="none" normalizeH="0" baseline="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192.60.130.0/24</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11000000.00111100.100000</a:t>
                      </a:r>
                      <a:r>
                        <a:rPr kumimoji="1" lang="en-US" altLang="zh-CN" sz="2000" b="1" i="0" u="none" strike="noStrike" cap="none" normalizeH="0" baseline="0" dirty="0">
                          <a:ln>
                            <a:noFill/>
                          </a:ln>
                          <a:solidFill>
                            <a:srgbClr val="FF0000"/>
                          </a:solidFill>
                          <a:effectLst/>
                          <a:latin typeface="Consolas" panose="020B0609020204030204" pitchFamily="49" charset="0"/>
                          <a:ea typeface="宋体" panose="02010600030101010101" pitchFamily="2" charset="-122"/>
                        </a:rPr>
                        <a:t>10</a:t>
                      </a: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.00000000</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a:noFill/>
                    </a:lnR>
                    <a:lnT>
                      <a:noFill/>
                    </a:lnT>
                    <a:lnB>
                      <a:noFill/>
                    </a:lnB>
                    <a:lnTlToBr>
                      <a:noFill/>
                    </a:lnTlToBr>
                    <a:lnBlToTr>
                      <a:noFill/>
                    </a:lnBlToTr>
                    <a:noFill/>
                  </a:tcPr>
                </a:tc>
                <a:tc vMerge="1">
                  <a:tcPr/>
                </a:tc>
              </a:tr>
              <a:tr h="444500">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192.60.131.0/24</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11000000.00111100.100000</a:t>
                      </a:r>
                      <a:r>
                        <a:rPr kumimoji="1" lang="en-US" altLang="zh-CN" sz="2000" b="1" i="0" u="none" strike="noStrike" cap="none" normalizeH="0" baseline="0" dirty="0">
                          <a:ln>
                            <a:noFill/>
                          </a:ln>
                          <a:solidFill>
                            <a:srgbClr val="FF0000"/>
                          </a:solidFill>
                          <a:effectLst/>
                          <a:latin typeface="Consolas" panose="020B0609020204030204" pitchFamily="49" charset="0"/>
                          <a:ea typeface="宋体" panose="02010600030101010101" pitchFamily="2" charset="-122"/>
                        </a:rPr>
                        <a:t>11</a:t>
                      </a: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.00000000</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vMerge="1">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192.60.128.0/22</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0" i="0" u="none" strike="noStrike" cap="none" normalizeH="0" baseline="0" dirty="0">
                          <a:ln>
                            <a:noFill/>
                          </a:ln>
                          <a:solidFill>
                            <a:schemeClr val="accent6"/>
                          </a:solidFill>
                          <a:effectLst/>
                          <a:latin typeface="Consolas" panose="020B0609020204030204" pitchFamily="49" charset="0"/>
                          <a:ea typeface="宋体" panose="02010600030101010101" pitchFamily="2" charset="-122"/>
                        </a:rPr>
                        <a:t>11000000.00111100.100000</a:t>
                      </a: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00.00000000</a:t>
                      </a:r>
                      <a:endParaRPr kumimoji="0"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zh-CN" altLang="en-US" sz="2000" b="1" i="0" u="none" strike="noStrike" cap="none" normalizeH="0" baseline="0">
                          <a:ln>
                            <a:noFill/>
                          </a:ln>
                          <a:solidFill>
                            <a:schemeClr val="tx1"/>
                          </a:solidFill>
                          <a:effectLst/>
                          <a:latin typeface="Consolas" panose="020B0609020204030204" pitchFamily="49" charset="0"/>
                          <a:ea typeface="宋体" panose="02010600030101010101" pitchFamily="2" charset="-122"/>
                        </a:rPr>
                        <a:t>超网地址</a:t>
                      </a:r>
                      <a:endParaRPr kumimoji="0" lang="en-US" altLang="zh-CN" sz="2000" b="1" i="0" u="none" strike="noStrike" cap="none" normalizeH="0" baseline="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255.255.252.0</a:t>
                      </a:r>
                      <a:endParaRPr kumimoji="0"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11111111.11111111.11111100.00000000</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zh-CN" altLang="en-US" sz="2000" b="1" i="0" u="none" strike="noStrike" cap="none" normalizeH="0" baseline="0">
                          <a:ln>
                            <a:noFill/>
                          </a:ln>
                          <a:solidFill>
                            <a:schemeClr val="tx1"/>
                          </a:solidFill>
                          <a:effectLst/>
                          <a:latin typeface="Consolas" panose="020B0609020204030204" pitchFamily="49" charset="0"/>
                          <a:ea typeface="宋体" panose="02010600030101010101" pitchFamily="2" charset="-122"/>
                        </a:rPr>
                        <a:t>网络掩码</a:t>
                      </a:r>
                      <a:endParaRPr kumimoji="0" lang="en-US" altLang="zh-CN" sz="2000" b="1" i="0" u="none" strike="noStrike" cap="none" normalizeH="0" baseline="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cap="flat">
                      <a:noFill/>
                    </a:lnR>
                    <a:lnT>
                      <a:noFill/>
                    </a:lnT>
                    <a:lnB>
                      <a:noFill/>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192.60.131.255</a:t>
                      </a:r>
                      <a:endParaRPr kumimoji="1"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11000000.00111100.100000</a:t>
                      </a:r>
                      <a:r>
                        <a:rPr kumimoji="1" lang="en-US" altLang="zh-CN" sz="2000" b="1" i="0" u="none" strike="noStrike" cap="none" normalizeH="0" baseline="0" dirty="0">
                          <a:ln>
                            <a:noFill/>
                          </a:ln>
                          <a:solidFill>
                            <a:srgbClr val="FF0000"/>
                          </a:solidFill>
                          <a:effectLst/>
                          <a:latin typeface="Consolas" panose="020B0609020204030204" pitchFamily="49" charset="0"/>
                          <a:ea typeface="宋体" panose="02010600030101010101" pitchFamily="2" charset="-122"/>
                        </a:rPr>
                        <a:t>11.11111111</a:t>
                      </a:r>
                      <a:endParaRPr kumimoji="1" lang="zh-CN" altLang="en-US" sz="2000" b="1" i="0" u="none" strike="noStrike" cap="none" normalizeH="0" baseline="0" dirty="0">
                        <a:ln>
                          <a:noFill/>
                        </a:ln>
                        <a:solidFill>
                          <a:srgbClr val="FF0000"/>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zh-CN" altLang="en-US"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广播地址</a:t>
                      </a:r>
                      <a:endParaRPr kumimoji="0" lang="en-US" altLang="zh-CN" sz="20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90000" marR="90000" marT="46800" marB="46800" horzOverflow="overflow">
                    <a:lnL>
                      <a:noFill/>
                    </a:lnL>
                    <a:lnR cap="flat">
                      <a:noFill/>
                    </a:lnR>
                    <a:lnT>
                      <a:noFill/>
                    </a:lnT>
                    <a:lnB cap="flat">
                      <a:noFill/>
                    </a:lnB>
                    <a:lnTlToBr>
                      <a:noFill/>
                    </a:lnTlToBr>
                    <a:lnBlToTr>
                      <a:noFill/>
                    </a:lnBlToTr>
                    <a:noFill/>
                  </a:tcPr>
                </a:tc>
              </a:tr>
            </a:tbl>
          </a:graphicData>
        </a:graphic>
      </p:graphicFrame>
      <p:sp>
        <p:nvSpPr>
          <p:cNvPr id="5" name="云形 18"/>
          <p:cNvSpPr/>
          <p:nvPr/>
        </p:nvSpPr>
        <p:spPr>
          <a:xfrm>
            <a:off x="9206298" y="2257747"/>
            <a:ext cx="2366297"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178828" y="1271463"/>
            <a:ext cx="2748266" cy="923330"/>
          </a:xfrm>
          <a:prstGeom prst="rect">
            <a:avLst/>
          </a:prstGeom>
          <a:solidFill>
            <a:schemeClr val="accent3">
              <a:lumMod val="20000"/>
              <a:lumOff val="80000"/>
            </a:schemeClr>
          </a:solidFill>
        </p:spPr>
        <p:txBody>
          <a:bodyPr wrap="square" rtlCol="0">
            <a:spAutoFit/>
          </a:bodyPr>
          <a:lstStyle/>
          <a:p>
            <a:r>
              <a:rPr lang="en-US" altLang="zh-CN" b="1" dirty="0" err="1"/>
              <a:t>Dest</a:t>
            </a:r>
            <a:r>
              <a:rPr lang="en-US" altLang="zh-CN" b="1" dirty="0"/>
              <a:t>	             Next Hop</a:t>
            </a:r>
            <a:endParaRPr lang="en-US" altLang="zh-CN" b="1" dirty="0"/>
          </a:p>
          <a:p>
            <a:r>
              <a:rPr lang="en-US" altLang="zh-CN" dirty="0"/>
              <a:t>192.60.128.0/20   ISP A</a:t>
            </a:r>
            <a:endParaRPr lang="en-US" altLang="zh-CN" dirty="0"/>
          </a:p>
          <a:p>
            <a:r>
              <a:rPr lang="en-US" altLang="zh-CN" dirty="0"/>
              <a:t>192.60.128.0/22   Client</a:t>
            </a:r>
            <a:endParaRPr lang="zh-CN" altLang="en-US" dirty="0"/>
          </a:p>
        </p:txBody>
      </p:sp>
      <p:sp>
        <p:nvSpPr>
          <p:cNvPr id="7" name="云形 6"/>
          <p:cNvSpPr/>
          <p:nvPr/>
        </p:nvSpPr>
        <p:spPr>
          <a:xfrm>
            <a:off x="9878629" y="3858061"/>
            <a:ext cx="2125363" cy="747139"/>
          </a:xfrm>
          <a:prstGeom prst="clou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014554" y="3958869"/>
            <a:ext cx="1797907" cy="646331"/>
          </a:xfrm>
          <a:prstGeom prst="rect">
            <a:avLst/>
          </a:prstGeom>
          <a:noFill/>
        </p:spPr>
        <p:txBody>
          <a:bodyPr wrap="square" rtlCol="0">
            <a:spAutoFit/>
          </a:bodyPr>
          <a:lstStyle/>
          <a:p>
            <a:r>
              <a:rPr lang="en-US" altLang="zh-CN" dirty="0"/>
              <a:t>192.60.128.0/20</a:t>
            </a:r>
            <a:endParaRPr lang="en-US" altLang="zh-CN" dirty="0"/>
          </a:p>
          <a:p>
            <a:pPr algn="ctr"/>
            <a:r>
              <a:rPr lang="en-US" altLang="zh-CN" dirty="0"/>
              <a:t>ISP A</a:t>
            </a:r>
            <a:endParaRPr lang="en-US" altLang="zh-CN" dirty="0"/>
          </a:p>
        </p:txBody>
      </p:sp>
      <p:sp>
        <p:nvSpPr>
          <p:cNvPr id="9" name="云形 8"/>
          <p:cNvSpPr/>
          <p:nvPr/>
        </p:nvSpPr>
        <p:spPr>
          <a:xfrm>
            <a:off x="9532635" y="5192653"/>
            <a:ext cx="1878227" cy="747139"/>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670348" y="5282700"/>
            <a:ext cx="1765227" cy="646331"/>
          </a:xfrm>
          <a:prstGeom prst="rect">
            <a:avLst/>
          </a:prstGeom>
        </p:spPr>
        <p:txBody>
          <a:bodyPr wrap="none">
            <a:spAutoFit/>
          </a:bodyPr>
          <a:lstStyle/>
          <a:p>
            <a:r>
              <a:rPr lang="en-US" altLang="zh-CN" dirty="0"/>
              <a:t>192.60.128.0/22</a:t>
            </a:r>
            <a:endParaRPr lang="en-US" altLang="zh-CN" dirty="0"/>
          </a:p>
          <a:p>
            <a:pPr algn="ctr"/>
            <a:r>
              <a:rPr lang="en-US" altLang="zh-CN" dirty="0"/>
              <a:t>Client</a:t>
            </a:r>
            <a:endParaRPr lang="zh-CN" altLang="en-US" dirty="0"/>
          </a:p>
        </p:txBody>
      </p:sp>
      <p:cxnSp>
        <p:nvCxnSpPr>
          <p:cNvPr id="11" name="直接连接符 10"/>
          <p:cNvCxnSpPr>
            <a:stCxn id="7" idx="1"/>
            <a:endCxn id="9" idx="3"/>
          </p:cNvCxnSpPr>
          <p:nvPr/>
        </p:nvCxnSpPr>
        <p:spPr>
          <a:xfrm flipH="1">
            <a:off x="10471749" y="4604404"/>
            <a:ext cx="469562" cy="6309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706530" y="3015529"/>
            <a:ext cx="395415" cy="893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2"/>
          </p:cNvCxnSpPr>
          <p:nvPr/>
        </p:nvCxnSpPr>
        <p:spPr>
          <a:xfrm>
            <a:off x="9587260" y="2945896"/>
            <a:ext cx="172432" cy="24403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5092" y="5185509"/>
            <a:ext cx="8970785"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转发表中可能会有多个表项匹配，需要采取最长前缀匹配原则：网络掩码最长的匹配</a:t>
            </a:r>
            <a:endParaRPr lang="zh-CN" alt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转发</a:t>
            </a:r>
            <a:endParaRPr lang="zh-CN" altLang="en-US" dirty="0"/>
          </a:p>
        </p:txBody>
      </p:sp>
      <p:sp>
        <p:nvSpPr>
          <p:cNvPr id="3" name="内容占位符 2"/>
          <p:cNvSpPr>
            <a:spLocks noGrp="1"/>
          </p:cNvSpPr>
          <p:nvPr>
            <p:ph idx="1"/>
          </p:nvPr>
        </p:nvSpPr>
        <p:spPr/>
        <p:txBody>
          <a:bodyPr>
            <a:normAutofit/>
          </a:bodyPr>
          <a:lstStyle/>
          <a:p>
            <a:r>
              <a:rPr lang="zh-CN" altLang="en-US" dirty="0"/>
              <a:t>接收分组，查找转发表将分组转发到相应的外出接口</a:t>
            </a:r>
            <a:endParaRPr lang="en-US" altLang="zh-CN" dirty="0"/>
          </a:p>
          <a:p>
            <a:pPr lvl="1"/>
            <a:r>
              <a:rPr lang="zh-CN" altLang="en-US" sz="2000" dirty="0"/>
              <a:t>路由：节点之间交换路由信息建立路由表</a:t>
            </a:r>
            <a:endParaRPr lang="en-US" altLang="zh-CN" sz="2000" dirty="0"/>
          </a:p>
          <a:p>
            <a:pPr lvl="1"/>
            <a:r>
              <a:rPr lang="zh-CN" altLang="en-US" sz="2000" u="sng" dirty="0">
                <a:solidFill>
                  <a:srgbClr val="FF0000"/>
                </a:solidFill>
              </a:rPr>
              <a:t>转发表根据路由表来确定</a:t>
            </a:r>
            <a:endParaRPr lang="en-US" altLang="zh-CN" sz="2000" u="sng" dirty="0">
              <a:solidFill>
                <a:srgbClr val="FF0000"/>
              </a:solidFill>
            </a:endParaRPr>
          </a:p>
          <a:p>
            <a:r>
              <a:rPr lang="zh-CN" altLang="en-US" dirty="0"/>
              <a:t>转发表一般包含：</a:t>
            </a:r>
            <a:r>
              <a:rPr lang="zh-CN" altLang="en-US" b="1" dirty="0">
                <a:solidFill>
                  <a:srgbClr val="C00000"/>
                </a:solidFill>
              </a:rPr>
              <a:t>目的网络</a:t>
            </a:r>
            <a:r>
              <a:rPr lang="en-US" altLang="zh-CN" b="1" dirty="0">
                <a:solidFill>
                  <a:srgbClr val="C00000"/>
                </a:solidFill>
              </a:rPr>
              <a:t>/</a:t>
            </a:r>
            <a:r>
              <a:rPr lang="zh-CN" altLang="en-US" b="1" dirty="0">
                <a:solidFill>
                  <a:srgbClr val="C00000"/>
                </a:solidFill>
              </a:rPr>
              <a:t>网络掩码</a:t>
            </a:r>
            <a:r>
              <a:rPr lang="en-US" altLang="zh-CN" dirty="0"/>
              <a:t>/</a:t>
            </a:r>
            <a:r>
              <a:rPr lang="zh-CN" altLang="en-US" dirty="0"/>
              <a:t>下一跳</a:t>
            </a:r>
            <a:r>
              <a:rPr lang="en-US" altLang="zh-CN" dirty="0"/>
              <a:t>/</a:t>
            </a:r>
            <a:r>
              <a:rPr lang="zh-CN" altLang="en-US" dirty="0"/>
              <a:t>网络接口</a:t>
            </a:r>
            <a:endParaRPr lang="en-US" altLang="zh-CN" dirty="0"/>
          </a:p>
          <a:p>
            <a:pPr lvl="1"/>
            <a:r>
              <a:rPr lang="zh-CN" altLang="en-US" sz="2000" dirty="0"/>
              <a:t>网络掩码为</a:t>
            </a:r>
            <a:r>
              <a:rPr lang="en-US" altLang="zh-CN" sz="2000" dirty="0"/>
              <a:t>255.255.255.255(/32)</a:t>
            </a:r>
            <a:r>
              <a:rPr lang="zh-CN" altLang="en-US" sz="2000" dirty="0"/>
              <a:t>的路由为</a:t>
            </a:r>
            <a:r>
              <a:rPr lang="zh-CN" altLang="en-US" sz="2000" b="1" dirty="0">
                <a:solidFill>
                  <a:schemeClr val="accent6"/>
                </a:solidFill>
              </a:rPr>
              <a:t>主机路由</a:t>
            </a:r>
            <a:endParaRPr lang="en-US" altLang="zh-CN" sz="2000" b="1" dirty="0">
              <a:solidFill>
                <a:schemeClr val="accent6"/>
              </a:solidFill>
            </a:endParaRPr>
          </a:p>
          <a:p>
            <a:pPr lvl="1"/>
            <a:r>
              <a:rPr lang="zh-CN" altLang="en-US" sz="2000" dirty="0"/>
              <a:t>网络掩码为</a:t>
            </a:r>
            <a:r>
              <a:rPr lang="en-US" altLang="zh-CN" sz="2000" dirty="0"/>
              <a:t>0.0.0.0(/0)</a:t>
            </a:r>
            <a:r>
              <a:rPr lang="zh-CN" altLang="en-US" sz="2000" dirty="0"/>
              <a:t>的路由为</a:t>
            </a:r>
            <a:r>
              <a:rPr lang="zh-CN" altLang="en-US" sz="2000" b="1" dirty="0">
                <a:solidFill>
                  <a:schemeClr val="accent6"/>
                </a:solidFill>
              </a:rPr>
              <a:t>缺省路由</a:t>
            </a:r>
            <a:r>
              <a:rPr lang="zh-CN" altLang="en-US" sz="2000" dirty="0"/>
              <a:t>，当转发表中找不到路由时采用</a:t>
            </a:r>
            <a:endParaRPr lang="zh-CN" altLang="en-US" sz="2000" dirty="0"/>
          </a:p>
          <a:p>
            <a:pPr lvl="1"/>
            <a:r>
              <a:rPr lang="zh-CN" altLang="en-US" sz="2000" b="1" dirty="0">
                <a:solidFill>
                  <a:schemeClr val="accent6"/>
                </a:solidFill>
              </a:rPr>
              <a:t>直接路由</a:t>
            </a:r>
            <a:r>
              <a:rPr lang="zh-CN" altLang="en-US" sz="2000" dirty="0"/>
              <a:t>：目的节点和当前主机在同一网络，可直接通过对应的接口递交</a:t>
            </a:r>
            <a:endParaRPr lang="en-US" altLang="zh-CN" sz="2000" dirty="0"/>
          </a:p>
          <a:p>
            <a:pPr lvl="1"/>
            <a:r>
              <a:rPr lang="zh-CN" altLang="en-US" sz="2000" b="1" dirty="0">
                <a:solidFill>
                  <a:schemeClr val="accent6"/>
                </a:solidFill>
              </a:rPr>
              <a:t>间接路由</a:t>
            </a:r>
            <a:r>
              <a:rPr lang="zh-CN" altLang="en-US" sz="2000" dirty="0"/>
              <a:t>：需要通过下一跳路由器转发</a:t>
            </a:r>
            <a:endParaRPr lang="en-US" altLang="zh-CN" sz="2000" dirty="0"/>
          </a:p>
          <a:p>
            <a:r>
              <a:rPr lang="zh-CN" altLang="en-US" dirty="0"/>
              <a:t>转发过程中不改变源和目的</a:t>
            </a:r>
            <a:r>
              <a:rPr lang="en-US" altLang="zh-CN" dirty="0"/>
              <a:t>IP</a:t>
            </a:r>
            <a:r>
              <a:rPr lang="zh-CN" altLang="en-US" dirty="0"/>
              <a:t>地址，改变的是</a:t>
            </a:r>
            <a:r>
              <a:rPr lang="en-US" altLang="zh-CN" dirty="0"/>
              <a:t>MAC</a:t>
            </a:r>
            <a:r>
              <a:rPr lang="zh-CN" altLang="en-US" dirty="0"/>
              <a:t>地址</a:t>
            </a:r>
            <a:endParaRPr lang="en-US" altLang="zh-CN" dirty="0"/>
          </a:p>
          <a:p>
            <a:endParaRPr lang="zh-CN" altLang="en-US" dirty="0"/>
          </a:p>
        </p:txBody>
      </p:sp>
      <p:graphicFrame>
        <p:nvGraphicFramePr>
          <p:cNvPr id="4" name="表格 3"/>
          <p:cNvGraphicFramePr>
            <a:graphicFrameLocks noGrp="1"/>
          </p:cNvGraphicFramePr>
          <p:nvPr/>
        </p:nvGraphicFramePr>
        <p:xfrm>
          <a:off x="949607" y="4504306"/>
          <a:ext cx="5766485" cy="2016696"/>
        </p:xfrm>
        <a:graphic>
          <a:graphicData uri="http://schemas.openxmlformats.org/drawingml/2006/table">
            <a:tbl>
              <a:tblPr firstRow="1" firstCol="1" bandRow="1">
                <a:tableStyleId>{17292A2E-F333-43FB-9621-5CBBE7FDCDCB}</a:tableStyleId>
              </a:tblPr>
              <a:tblGrid>
                <a:gridCol w="1581664"/>
                <a:gridCol w="1717590"/>
                <a:gridCol w="1470454"/>
                <a:gridCol w="996777"/>
              </a:tblGrid>
              <a:tr h="336116">
                <a:tc>
                  <a:txBody>
                    <a:bodyPr/>
                    <a:lstStyle/>
                    <a:p>
                      <a:pPr algn="ctr">
                        <a:lnSpc>
                          <a:spcPct val="150000"/>
                        </a:lnSpc>
                        <a:spcAft>
                          <a:spcPts val="0"/>
                        </a:spcAft>
                      </a:pPr>
                      <a:r>
                        <a:rPr lang="zh-CN" sz="1600" kern="100" dirty="0">
                          <a:effectLst/>
                        </a:rPr>
                        <a:t>目的网络</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1600" kern="100" dirty="0">
                          <a:effectLst/>
                        </a:rPr>
                        <a:t>网络掩码</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1600" kern="100">
                          <a:effectLst/>
                        </a:rPr>
                        <a:t>下一跳路由器</a:t>
                      </a:r>
                      <a:endParaRPr lang="zh-CN" sz="160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1600" kern="100" dirty="0">
                          <a:effectLst/>
                        </a:rPr>
                        <a:t>网络接口</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336116">
                <a:tc>
                  <a:txBody>
                    <a:bodyPr/>
                    <a:lstStyle/>
                    <a:p>
                      <a:pPr algn="just">
                        <a:lnSpc>
                          <a:spcPct val="150000"/>
                        </a:lnSpc>
                        <a:spcAft>
                          <a:spcPts val="0"/>
                        </a:spcAft>
                      </a:pPr>
                      <a:r>
                        <a:rPr lang="en-US" sz="1600" kern="100" dirty="0">
                          <a:effectLst/>
                        </a:rPr>
                        <a:t>10.11.12.0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bg1">
                        <a:lumMod val="95000"/>
                      </a:schemeClr>
                    </a:solidFill>
                  </a:tcPr>
                </a:tc>
                <a:tc>
                  <a:txBody>
                    <a:bodyPr/>
                    <a:lstStyle/>
                    <a:p>
                      <a:pPr algn="just">
                        <a:lnSpc>
                          <a:spcPct val="150000"/>
                        </a:lnSpc>
                        <a:spcAft>
                          <a:spcPts val="0"/>
                        </a:spcAft>
                      </a:pPr>
                      <a:r>
                        <a:rPr lang="en-US" sz="1600" kern="100" dirty="0">
                          <a:effectLst/>
                        </a:rPr>
                        <a:t>255.255.255.0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bg1">
                        <a:lumMod val="95000"/>
                      </a:schemeClr>
                    </a:solidFill>
                  </a:tcPr>
                </a:tc>
                <a:tc>
                  <a:txBody>
                    <a:bodyPr/>
                    <a:lstStyle/>
                    <a:p>
                      <a:pPr algn="just">
                        <a:lnSpc>
                          <a:spcPct val="150000"/>
                        </a:lnSpc>
                        <a:spcAft>
                          <a:spcPts val="0"/>
                        </a:spcAft>
                      </a:pPr>
                      <a:r>
                        <a:rPr lang="en-US" sz="1600" kern="100" dirty="0">
                          <a:effectLst/>
                        </a:rPr>
                        <a:t>0.0.0.0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bg1">
                        <a:lumMod val="95000"/>
                      </a:schemeClr>
                    </a:solidFill>
                  </a:tcPr>
                </a:tc>
                <a:tc>
                  <a:txBody>
                    <a:bodyPr/>
                    <a:lstStyle/>
                    <a:p>
                      <a:pPr algn="just">
                        <a:lnSpc>
                          <a:spcPct val="150000"/>
                        </a:lnSpc>
                        <a:spcAft>
                          <a:spcPts val="0"/>
                        </a:spcAft>
                      </a:pPr>
                      <a:r>
                        <a:rPr lang="en-US" sz="1600" kern="100" dirty="0">
                          <a:effectLst/>
                        </a:rPr>
                        <a:t>eth0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bg1">
                        <a:lumMod val="95000"/>
                      </a:schemeClr>
                    </a:solidFill>
                  </a:tcPr>
                </a:tc>
              </a:tr>
              <a:tr h="336116">
                <a:tc>
                  <a:txBody>
                    <a:bodyPr/>
                    <a:lstStyle/>
                    <a:p>
                      <a:pPr algn="just">
                        <a:lnSpc>
                          <a:spcPct val="150000"/>
                        </a:lnSpc>
                        <a:spcAft>
                          <a:spcPts val="0"/>
                        </a:spcAft>
                      </a:pPr>
                      <a:r>
                        <a:rPr lang="en-US" sz="1600" kern="100" dirty="0">
                          <a:effectLst/>
                        </a:rPr>
                        <a:t>127.0.0.0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bg1">
                        <a:lumMod val="95000"/>
                      </a:schemeClr>
                    </a:solidFill>
                  </a:tcPr>
                </a:tc>
                <a:tc>
                  <a:txBody>
                    <a:bodyPr/>
                    <a:lstStyle/>
                    <a:p>
                      <a:pPr algn="just">
                        <a:lnSpc>
                          <a:spcPct val="150000"/>
                        </a:lnSpc>
                        <a:spcAft>
                          <a:spcPts val="0"/>
                        </a:spcAft>
                      </a:pPr>
                      <a:r>
                        <a:rPr lang="en-US" sz="1600" kern="100" dirty="0">
                          <a:effectLst/>
                        </a:rPr>
                        <a:t>255.0.0.0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bg1">
                        <a:lumMod val="95000"/>
                      </a:schemeClr>
                    </a:solidFill>
                  </a:tcPr>
                </a:tc>
                <a:tc>
                  <a:txBody>
                    <a:bodyPr/>
                    <a:lstStyle/>
                    <a:p>
                      <a:pPr algn="just">
                        <a:lnSpc>
                          <a:spcPct val="150000"/>
                        </a:lnSpc>
                        <a:spcAft>
                          <a:spcPts val="0"/>
                        </a:spcAft>
                      </a:pPr>
                      <a:r>
                        <a:rPr lang="en-US" sz="1600" kern="100">
                          <a:effectLst/>
                        </a:rPr>
                        <a:t>0.0.0.0</a:t>
                      </a:r>
                      <a:endParaRPr lang="zh-CN" sz="1600" b="1" kern="10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bg1">
                        <a:lumMod val="95000"/>
                      </a:schemeClr>
                    </a:solidFill>
                  </a:tcPr>
                </a:tc>
                <a:tc>
                  <a:txBody>
                    <a:bodyPr/>
                    <a:lstStyle/>
                    <a:p>
                      <a:pPr algn="just">
                        <a:lnSpc>
                          <a:spcPct val="150000"/>
                        </a:lnSpc>
                        <a:spcAft>
                          <a:spcPts val="0"/>
                        </a:spcAft>
                      </a:pPr>
                      <a:r>
                        <a:rPr lang="en-US" sz="1600" kern="100" dirty="0">
                          <a:effectLst/>
                        </a:rPr>
                        <a:t>lo</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bg1">
                        <a:lumMod val="95000"/>
                      </a:schemeClr>
                    </a:solidFill>
                  </a:tcPr>
                </a:tc>
              </a:tr>
              <a:tr h="336116">
                <a:tc>
                  <a:txBody>
                    <a:bodyPr/>
                    <a:lstStyle/>
                    <a:p>
                      <a:pPr algn="just">
                        <a:lnSpc>
                          <a:spcPct val="150000"/>
                        </a:lnSpc>
                        <a:spcAft>
                          <a:spcPts val="0"/>
                        </a:spcAft>
                      </a:pPr>
                      <a:r>
                        <a:rPr lang="en-US" sz="1600" kern="100" dirty="0">
                          <a:effectLst/>
                        </a:rPr>
                        <a:t>10.11.0.0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dirty="0">
                          <a:effectLst/>
                        </a:rPr>
                        <a:t>255.255.0.0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a:effectLst/>
                        </a:rPr>
                        <a:t>10.11.12.2</a:t>
                      </a:r>
                      <a:endParaRPr lang="zh-CN" sz="1600" b="1" kern="10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dirty="0">
                          <a:effectLst/>
                        </a:rPr>
                        <a:t>eth0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336116">
                <a:tc>
                  <a:txBody>
                    <a:bodyPr/>
                    <a:lstStyle/>
                    <a:p>
                      <a:pPr algn="just">
                        <a:lnSpc>
                          <a:spcPct val="150000"/>
                        </a:lnSpc>
                        <a:spcAft>
                          <a:spcPts val="0"/>
                        </a:spcAft>
                      </a:pPr>
                      <a:r>
                        <a:rPr lang="en-US" sz="1600" kern="100" dirty="0">
                          <a:effectLst/>
                        </a:rPr>
                        <a:t>202.120.224.4</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b="1" kern="100" dirty="0">
                          <a:solidFill>
                            <a:schemeClr val="accent6"/>
                          </a:solidFill>
                          <a:effectLst/>
                        </a:rPr>
                        <a:t>255.255.255.255</a:t>
                      </a:r>
                      <a:endParaRPr lang="zh-CN" sz="1600" b="1"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dirty="0">
                          <a:effectLst/>
                        </a:rPr>
                        <a:t>10.11.12.2</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a:effectLst/>
                        </a:rPr>
                        <a:t>eth0</a:t>
                      </a:r>
                      <a:endParaRPr lang="zh-CN" sz="1600" b="1" kern="10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336116">
                <a:tc>
                  <a:txBody>
                    <a:bodyPr/>
                    <a:lstStyle/>
                    <a:p>
                      <a:pPr algn="just">
                        <a:lnSpc>
                          <a:spcPct val="150000"/>
                        </a:lnSpc>
                        <a:spcAft>
                          <a:spcPts val="0"/>
                        </a:spcAft>
                      </a:pPr>
                      <a:r>
                        <a:rPr lang="en-US" sz="1600" kern="100" dirty="0">
                          <a:effectLst/>
                        </a:rPr>
                        <a:t>0.0.0.0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a:effectLst/>
                        </a:rPr>
                        <a:t>0.0.0.0</a:t>
                      </a:r>
                      <a:endParaRPr lang="zh-CN" sz="1600" b="1" kern="10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dirty="0">
                          <a:effectLst/>
                        </a:rPr>
                        <a:t>10.11.12.1</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dirty="0">
                          <a:effectLst/>
                        </a:rPr>
                        <a:t>eth0</a:t>
                      </a:r>
                      <a:endParaRPr lang="zh-CN" sz="1600" b="1"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sp>
        <p:nvSpPr>
          <p:cNvPr id="5" name="文本框 4"/>
          <p:cNvSpPr txBox="1"/>
          <p:nvPr/>
        </p:nvSpPr>
        <p:spPr>
          <a:xfrm>
            <a:off x="208323" y="4910865"/>
            <a:ext cx="641445" cy="646331"/>
          </a:xfrm>
          <a:prstGeom prst="rect">
            <a:avLst/>
          </a:prstGeom>
          <a:noFill/>
        </p:spPr>
        <p:txBody>
          <a:bodyPr wrap="square" rtlCol="0">
            <a:spAutoFit/>
          </a:bodyPr>
          <a:lstStyle/>
          <a:p>
            <a:r>
              <a:rPr lang="zh-CN" altLang="en-US" b="1" dirty="0"/>
              <a:t>直接路由</a:t>
            </a:r>
            <a:endParaRPr lang="zh-CN" altLang="en-US" b="1" dirty="0"/>
          </a:p>
        </p:txBody>
      </p:sp>
      <p:sp>
        <p:nvSpPr>
          <p:cNvPr id="6" name="文本框 5"/>
          <p:cNvSpPr txBox="1"/>
          <p:nvPr/>
        </p:nvSpPr>
        <p:spPr>
          <a:xfrm>
            <a:off x="0" y="6182448"/>
            <a:ext cx="1078172" cy="338554"/>
          </a:xfrm>
          <a:prstGeom prst="rect">
            <a:avLst/>
          </a:prstGeom>
          <a:noFill/>
        </p:spPr>
        <p:txBody>
          <a:bodyPr wrap="square" rtlCol="0">
            <a:spAutoFit/>
          </a:bodyPr>
          <a:lstStyle/>
          <a:p>
            <a:r>
              <a:rPr lang="zh-CN" altLang="en-US" sz="1600" b="1" dirty="0"/>
              <a:t>缺省路由</a:t>
            </a:r>
            <a:endParaRPr lang="zh-CN" altLang="en-US" sz="1600" b="1" dirty="0"/>
          </a:p>
        </p:txBody>
      </p:sp>
      <p:sp>
        <p:nvSpPr>
          <p:cNvPr id="7" name="矩形 6"/>
          <p:cNvSpPr/>
          <p:nvPr/>
        </p:nvSpPr>
        <p:spPr>
          <a:xfrm>
            <a:off x="7088035" y="3791828"/>
            <a:ext cx="5087501" cy="2554545"/>
          </a:xfrm>
          <a:prstGeom prst="rect">
            <a:avLst/>
          </a:prstGeom>
        </p:spPr>
        <p:txBody>
          <a:bodyPr wrap="square">
            <a:spAutoFit/>
          </a:bodyPr>
          <a:lstStyle/>
          <a:p>
            <a:pPr marL="285750" indent="-285750">
              <a:buFont typeface="Arial" panose="020B0604020202020204" pitchFamily="34" charset="0"/>
              <a:buChar char="•"/>
            </a:pPr>
            <a:r>
              <a:rPr lang="zh-CN" altLang="en-US" sz="2000" dirty="0"/>
              <a:t>收到</a:t>
            </a:r>
            <a:r>
              <a:rPr lang="en-US" altLang="zh-CN" sz="2000" dirty="0"/>
              <a:t>IP</a:t>
            </a:r>
            <a:r>
              <a:rPr lang="zh-CN" altLang="en-US" sz="2000" dirty="0"/>
              <a:t>分组后如何匹配转发表中的表项？</a:t>
            </a:r>
            <a:endParaRPr lang="zh-CN" altLang="en-US" sz="2000" dirty="0"/>
          </a:p>
          <a:p>
            <a:pPr marL="742950" lvl="1" indent="-285750">
              <a:buFont typeface="Arial" panose="020B0604020202020204" pitchFamily="34" charset="0"/>
              <a:buChar char="•"/>
            </a:pPr>
            <a:r>
              <a:rPr lang="zh-CN" altLang="en-US" sz="2000" dirty="0"/>
              <a:t>目的</a:t>
            </a:r>
            <a:r>
              <a:rPr lang="en-US" altLang="zh-CN" sz="2000" dirty="0"/>
              <a:t>IP</a:t>
            </a:r>
            <a:r>
              <a:rPr lang="zh-CN" altLang="en-US" sz="2000" dirty="0"/>
              <a:t>地址 </a:t>
            </a:r>
            <a:r>
              <a:rPr lang="en-US" altLang="zh-CN" sz="2000" dirty="0"/>
              <a:t>&amp; </a:t>
            </a:r>
            <a:r>
              <a:rPr lang="zh-CN" altLang="en-US" sz="2000" dirty="0"/>
              <a:t>表项的网络掩码 是否等于</a:t>
            </a:r>
            <a:r>
              <a:rPr lang="en-US" altLang="zh-CN" sz="2000" dirty="0"/>
              <a:t> </a:t>
            </a:r>
            <a:r>
              <a:rPr lang="zh-CN" altLang="en-US" sz="2000" dirty="0"/>
              <a:t>目的网络</a:t>
            </a:r>
            <a:r>
              <a:rPr lang="en-US" altLang="zh-CN" sz="2000" dirty="0"/>
              <a:t>&amp;</a:t>
            </a:r>
            <a:r>
              <a:rPr lang="zh-CN" altLang="en-US" sz="2000" dirty="0"/>
              <a:t>网络掩码</a:t>
            </a:r>
            <a:endParaRPr lang="zh-CN" altLang="en-US"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zh-CN" altLang="en-US" sz="2000" dirty="0"/>
              <a:t>最长匹配原则：网络掩码最长的匹配</a:t>
            </a:r>
            <a:endParaRPr lang="en-US" altLang="zh-CN" sz="2000" dirty="0"/>
          </a:p>
          <a:p>
            <a:pPr marL="742950" lvl="1" indent="-285750">
              <a:buFont typeface="Arial" panose="020B0604020202020204" pitchFamily="34" charset="0"/>
              <a:buChar char="•"/>
            </a:pPr>
            <a:r>
              <a:rPr lang="en-US" altLang="zh-CN" sz="2000" dirty="0"/>
              <a:t>10.11.12.8  </a:t>
            </a:r>
            <a:r>
              <a:rPr lang="zh-CN" altLang="en-US" sz="2000" dirty="0"/>
              <a:t>通过</a:t>
            </a:r>
            <a:r>
              <a:rPr lang="en-US" altLang="zh-CN" sz="2000" dirty="0"/>
              <a:t>eth0</a:t>
            </a:r>
            <a:r>
              <a:rPr lang="zh-CN" altLang="en-US" sz="2000" dirty="0"/>
              <a:t>直接递交</a:t>
            </a:r>
            <a:endParaRPr lang="en-US" altLang="zh-CN" sz="2000" dirty="0"/>
          </a:p>
          <a:p>
            <a:pPr marL="742950" lvl="1" indent="-285750">
              <a:buFont typeface="Arial" panose="020B0604020202020204" pitchFamily="34" charset="0"/>
              <a:buChar char="•"/>
            </a:pPr>
            <a:r>
              <a:rPr lang="en-US" altLang="zh-CN" sz="2000" dirty="0"/>
              <a:t>10.11.4.5 </a:t>
            </a:r>
            <a:r>
              <a:rPr lang="zh-CN" altLang="en-US" sz="2000" dirty="0"/>
              <a:t>下一跳 </a:t>
            </a:r>
            <a:r>
              <a:rPr lang="en-US" altLang="zh-CN" sz="2000" dirty="0"/>
              <a:t>10.11.12.2</a:t>
            </a:r>
            <a:endParaRPr lang="en-US" altLang="zh-CN" sz="2000" dirty="0"/>
          </a:p>
          <a:p>
            <a:pPr marL="742950" lvl="1" indent="-285750">
              <a:buFont typeface="Arial" panose="020B0604020202020204" pitchFamily="34" charset="0"/>
              <a:buChar char="•"/>
            </a:pPr>
            <a:r>
              <a:rPr lang="en-US" altLang="zh-CN" sz="2000" dirty="0"/>
              <a:t>10.12.2.2  </a:t>
            </a:r>
            <a:r>
              <a:rPr lang="zh-CN" altLang="en-US" sz="2000" dirty="0"/>
              <a:t>下一跳 </a:t>
            </a:r>
            <a:r>
              <a:rPr lang="en-US" altLang="zh-CN" sz="2000" dirty="0"/>
              <a:t>10.11.12.1 </a:t>
            </a:r>
            <a:endParaRPr lang="zh-CN" altLang="en-US" sz="2000" dirty="0"/>
          </a:p>
        </p:txBody>
      </p:sp>
      <p:grpSp>
        <p:nvGrpSpPr>
          <p:cNvPr id="22" name="组合 21"/>
          <p:cNvGrpSpPr/>
          <p:nvPr/>
        </p:nvGrpSpPr>
        <p:grpSpPr>
          <a:xfrm>
            <a:off x="6829816" y="232962"/>
            <a:ext cx="5226561" cy="1790995"/>
            <a:chOff x="6839976" y="243122"/>
            <a:chExt cx="5226561" cy="1790995"/>
          </a:xfrm>
        </p:grpSpPr>
        <p:pic>
          <p:nvPicPr>
            <p:cNvPr id="8" name="图片 7"/>
            <p:cNvPicPr>
              <a:picLocks noChangeAspect="1"/>
            </p:cNvPicPr>
            <p:nvPr/>
          </p:nvPicPr>
          <p:blipFill>
            <a:blip r:embed="rId1">
              <a:duotone>
                <a:prstClr val="black"/>
                <a:schemeClr val="accent1">
                  <a:tint val="45000"/>
                  <a:satMod val="400000"/>
                </a:schemeClr>
              </a:duotone>
            </a:blip>
            <a:stretch>
              <a:fillRect/>
            </a:stretch>
          </p:blipFill>
          <p:spPr>
            <a:xfrm>
              <a:off x="8800038" y="561182"/>
              <a:ext cx="772569" cy="334962"/>
            </a:xfrm>
            <a:prstGeom prst="rect">
              <a:avLst/>
            </a:prstGeom>
          </p:spPr>
        </p:pic>
        <p:cxnSp>
          <p:nvCxnSpPr>
            <p:cNvPr id="9" name="直接连接符 8"/>
            <p:cNvCxnSpPr>
              <a:endCxn id="8" idx="3"/>
            </p:cNvCxnSpPr>
            <p:nvPr/>
          </p:nvCxnSpPr>
          <p:spPr>
            <a:xfrm flipH="1">
              <a:off x="9572607" y="728663"/>
              <a:ext cx="1031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a:duotone>
                <a:prstClr val="black"/>
                <a:schemeClr val="accent1">
                  <a:tint val="45000"/>
                  <a:satMod val="400000"/>
                </a:schemeClr>
              </a:duotone>
            </a:blip>
            <a:stretch>
              <a:fillRect/>
            </a:stretch>
          </p:blipFill>
          <p:spPr>
            <a:xfrm>
              <a:off x="10580142" y="561182"/>
              <a:ext cx="772569" cy="334962"/>
            </a:xfrm>
            <a:prstGeom prst="rect">
              <a:avLst/>
            </a:prstGeom>
          </p:spPr>
        </p:pic>
        <p:cxnSp>
          <p:nvCxnSpPr>
            <p:cNvPr id="12" name="直接连接符 11"/>
            <p:cNvCxnSpPr/>
            <p:nvPr/>
          </p:nvCxnSpPr>
          <p:spPr>
            <a:xfrm flipH="1">
              <a:off x="7768334" y="728663"/>
              <a:ext cx="1031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duotone>
                <a:prstClr val="black"/>
                <a:schemeClr val="accent1">
                  <a:tint val="45000"/>
                  <a:satMod val="400000"/>
                </a:schemeClr>
              </a:duotone>
            </a:blip>
            <a:stretch>
              <a:fillRect/>
            </a:stretch>
          </p:blipFill>
          <p:spPr>
            <a:xfrm>
              <a:off x="7019606" y="569005"/>
              <a:ext cx="772569" cy="334962"/>
            </a:xfrm>
            <a:prstGeom prst="rect">
              <a:avLst/>
            </a:prstGeom>
          </p:spPr>
        </p:pic>
        <p:sp>
          <p:nvSpPr>
            <p:cNvPr id="14" name="文本框 13"/>
            <p:cNvSpPr txBox="1"/>
            <p:nvPr/>
          </p:nvSpPr>
          <p:spPr>
            <a:xfrm>
              <a:off x="7099805" y="270958"/>
              <a:ext cx="612169" cy="338554"/>
            </a:xfrm>
            <a:prstGeom prst="rect">
              <a:avLst/>
            </a:prstGeom>
            <a:noFill/>
          </p:spPr>
          <p:txBody>
            <a:bodyPr wrap="square" rtlCol="0">
              <a:spAutoFit/>
            </a:bodyPr>
            <a:lstStyle/>
            <a:p>
              <a:pPr algn="ctr"/>
              <a:r>
                <a:rPr lang="en-US" altLang="zh-CN" sz="1600" b="1" dirty="0"/>
                <a:t>R1</a:t>
              </a:r>
              <a:endParaRPr lang="zh-CN" altLang="en-US" sz="1600" b="1" dirty="0"/>
            </a:p>
          </p:txBody>
        </p:sp>
        <p:sp>
          <p:nvSpPr>
            <p:cNvPr id="15" name="文本框 14"/>
            <p:cNvSpPr txBox="1"/>
            <p:nvPr/>
          </p:nvSpPr>
          <p:spPr>
            <a:xfrm>
              <a:off x="8804045" y="261300"/>
              <a:ext cx="612169" cy="338554"/>
            </a:xfrm>
            <a:prstGeom prst="rect">
              <a:avLst/>
            </a:prstGeom>
            <a:noFill/>
          </p:spPr>
          <p:txBody>
            <a:bodyPr wrap="square" rtlCol="0">
              <a:spAutoFit/>
            </a:bodyPr>
            <a:lstStyle/>
            <a:p>
              <a:pPr algn="ctr"/>
              <a:r>
                <a:rPr lang="en-US" altLang="zh-CN" sz="1600" b="1" dirty="0"/>
                <a:t>R2</a:t>
              </a:r>
              <a:endParaRPr lang="zh-CN" altLang="en-US" sz="1600" b="1" dirty="0"/>
            </a:p>
          </p:txBody>
        </p:sp>
        <p:sp>
          <p:nvSpPr>
            <p:cNvPr id="16" name="文本框 15"/>
            <p:cNvSpPr txBox="1"/>
            <p:nvPr/>
          </p:nvSpPr>
          <p:spPr>
            <a:xfrm>
              <a:off x="10660341" y="243122"/>
              <a:ext cx="612169" cy="338554"/>
            </a:xfrm>
            <a:prstGeom prst="rect">
              <a:avLst/>
            </a:prstGeom>
            <a:noFill/>
          </p:spPr>
          <p:txBody>
            <a:bodyPr wrap="square" rtlCol="0">
              <a:spAutoFit/>
            </a:bodyPr>
            <a:lstStyle/>
            <a:p>
              <a:pPr algn="ctr"/>
              <a:r>
                <a:rPr lang="en-US" altLang="zh-CN" sz="1600" b="1" dirty="0"/>
                <a:t>R3</a:t>
              </a:r>
              <a:endParaRPr lang="zh-CN" altLang="en-US" sz="1600" b="1" dirty="0"/>
            </a:p>
          </p:txBody>
        </p:sp>
        <p:sp>
          <p:nvSpPr>
            <p:cNvPr id="17" name="矩形 16"/>
            <p:cNvSpPr/>
            <p:nvPr/>
          </p:nvSpPr>
          <p:spPr>
            <a:xfrm>
              <a:off x="6839976" y="968195"/>
              <a:ext cx="1422779" cy="369331"/>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MAC:  R1</a:t>
              </a:r>
              <a:r>
                <a:rPr lang="en-US" altLang="zh-CN" sz="1600" dirty="0">
                  <a:sym typeface="Wingdings" panose="05000000000000000000" pitchFamily="2" charset="2"/>
                </a:rPr>
                <a:t>R2</a:t>
              </a:r>
              <a:endParaRPr lang="zh-CN" altLang="en-US" sz="1600" dirty="0"/>
            </a:p>
          </p:txBody>
        </p:sp>
        <p:sp>
          <p:nvSpPr>
            <p:cNvPr id="18" name="矩形 17"/>
            <p:cNvSpPr/>
            <p:nvPr/>
          </p:nvSpPr>
          <p:spPr>
            <a:xfrm>
              <a:off x="8266169" y="965477"/>
              <a:ext cx="1067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IP</a:t>
              </a:r>
              <a:r>
                <a:rPr lang="zh-CN" altLang="en-US" dirty="0">
                  <a:solidFill>
                    <a:schemeClr val="tx1"/>
                  </a:solidFill>
                </a:rPr>
                <a:t>：</a:t>
              </a:r>
              <a:r>
                <a:rPr lang="en-US" altLang="zh-CN" dirty="0">
                  <a:solidFill>
                    <a:schemeClr val="tx1"/>
                  </a:solidFill>
                </a:rPr>
                <a:t>S</a:t>
              </a:r>
              <a:r>
                <a:rPr lang="en-US" altLang="zh-CN" dirty="0">
                  <a:solidFill>
                    <a:schemeClr val="tx1"/>
                  </a:solidFill>
                  <a:sym typeface="Wingdings" panose="05000000000000000000" pitchFamily="2" charset="2"/>
                </a:rPr>
                <a:t>D</a:t>
              </a:r>
              <a:endParaRPr lang="zh-CN" altLang="en-US" dirty="0">
                <a:solidFill>
                  <a:schemeClr val="tx1"/>
                </a:solidFill>
              </a:endParaRPr>
            </a:p>
          </p:txBody>
        </p:sp>
        <p:sp>
          <p:nvSpPr>
            <p:cNvPr id="19" name="矩形 18"/>
            <p:cNvSpPr/>
            <p:nvPr/>
          </p:nvSpPr>
          <p:spPr>
            <a:xfrm>
              <a:off x="9572607" y="963396"/>
              <a:ext cx="1422779" cy="369331"/>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MAC:  R2</a:t>
              </a:r>
              <a:r>
                <a:rPr lang="en-US" altLang="zh-CN" sz="1600" dirty="0">
                  <a:sym typeface="Wingdings" panose="05000000000000000000" pitchFamily="2" charset="2"/>
                </a:rPr>
                <a:t>R3</a:t>
              </a:r>
              <a:endParaRPr lang="zh-CN" altLang="en-US" sz="1600" dirty="0"/>
            </a:p>
          </p:txBody>
        </p:sp>
        <p:sp>
          <p:nvSpPr>
            <p:cNvPr id="20" name="矩形 19"/>
            <p:cNvSpPr/>
            <p:nvPr/>
          </p:nvSpPr>
          <p:spPr>
            <a:xfrm>
              <a:off x="10998800" y="960678"/>
              <a:ext cx="1067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IP</a:t>
              </a:r>
              <a:r>
                <a:rPr lang="zh-CN" altLang="en-US" dirty="0">
                  <a:solidFill>
                    <a:schemeClr val="tx1"/>
                  </a:solidFill>
                </a:rPr>
                <a:t>：</a:t>
              </a:r>
              <a:r>
                <a:rPr lang="en-US" altLang="zh-CN" dirty="0">
                  <a:solidFill>
                    <a:schemeClr val="tx1"/>
                  </a:solidFill>
                </a:rPr>
                <a:t>S</a:t>
              </a:r>
              <a:r>
                <a:rPr lang="en-US" altLang="zh-CN" dirty="0">
                  <a:solidFill>
                    <a:schemeClr val="tx1"/>
                  </a:solidFill>
                  <a:sym typeface="Wingdings" panose="05000000000000000000" pitchFamily="2" charset="2"/>
                </a:rPr>
                <a:t>D</a:t>
              </a:r>
              <a:endParaRPr lang="zh-CN" altLang="en-US" dirty="0">
                <a:solidFill>
                  <a:schemeClr val="tx1"/>
                </a:solidFill>
              </a:endParaRPr>
            </a:p>
          </p:txBody>
        </p:sp>
        <p:sp>
          <p:nvSpPr>
            <p:cNvPr id="21" name="文本框 20"/>
            <p:cNvSpPr txBox="1"/>
            <p:nvPr/>
          </p:nvSpPr>
          <p:spPr>
            <a:xfrm>
              <a:off x="8402321" y="1449342"/>
              <a:ext cx="3664216" cy="584775"/>
            </a:xfrm>
            <a:prstGeom prst="rect">
              <a:avLst/>
            </a:prstGeom>
            <a:noFill/>
          </p:spPr>
          <p:txBody>
            <a:bodyPr wrap="square" rtlCol="0">
              <a:spAutoFit/>
            </a:bodyPr>
            <a:lstStyle/>
            <a:p>
              <a:r>
                <a:rPr lang="en-US" altLang="zh-CN" sz="1600" b="1" dirty="0"/>
                <a:t>R2</a:t>
              </a:r>
              <a:r>
                <a:rPr lang="zh-CN" altLang="en-US" sz="1600" b="1" dirty="0"/>
                <a:t>：根据</a:t>
              </a:r>
              <a:r>
                <a:rPr lang="en-US" altLang="zh-CN" sz="1600" b="1" dirty="0"/>
                <a:t>D</a:t>
              </a:r>
              <a:r>
                <a:rPr lang="zh-CN" altLang="en-US" sz="1600" b="1" dirty="0"/>
                <a:t>查找转发表，下一跳为</a:t>
              </a:r>
              <a:r>
                <a:rPr lang="en-US" altLang="zh-CN" sz="1600" b="1" dirty="0"/>
                <a:t>R3</a:t>
              </a:r>
              <a:r>
                <a:rPr lang="zh-CN" altLang="en-US" sz="1600" b="1" dirty="0"/>
                <a:t>，通过</a:t>
              </a:r>
              <a:r>
                <a:rPr lang="en-US" altLang="zh-CN" sz="1600" b="1" dirty="0"/>
                <a:t>ARP</a:t>
              </a:r>
              <a:r>
                <a:rPr lang="zh-CN" altLang="en-US" sz="1600" b="1" dirty="0"/>
                <a:t>获得</a:t>
              </a:r>
              <a:r>
                <a:rPr lang="en-US" altLang="zh-CN" sz="1600" b="1" dirty="0"/>
                <a:t>R3</a:t>
              </a:r>
              <a:r>
                <a:rPr lang="zh-CN" altLang="en-US" sz="1600" b="1" dirty="0"/>
                <a:t>的</a:t>
              </a:r>
              <a:r>
                <a:rPr lang="en-US" altLang="zh-CN" sz="1600" b="1" dirty="0"/>
                <a:t>MAC</a:t>
              </a:r>
              <a:r>
                <a:rPr lang="zh-CN" altLang="en-US" sz="1600" b="1" dirty="0"/>
                <a:t>地址，转发给</a:t>
              </a:r>
              <a:r>
                <a:rPr lang="en-US" altLang="zh-CN" sz="1600" b="1" dirty="0"/>
                <a:t>R3</a:t>
              </a:r>
              <a:endParaRPr lang="zh-CN" altLang="en-US" sz="1600" b="1" dirty="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1"/>
          <p:cNvGrpSpPr/>
          <p:nvPr/>
        </p:nvGrpSpPr>
        <p:grpSpPr bwMode="auto">
          <a:xfrm>
            <a:off x="6322605" y="3101246"/>
            <a:ext cx="5869395" cy="3448202"/>
            <a:chOff x="250" y="647"/>
            <a:chExt cx="52429" cy="27026"/>
          </a:xfrm>
        </p:grpSpPr>
        <p:pic>
          <p:nvPicPr>
            <p:cNvPr id="5"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0" y="667"/>
              <a:ext cx="24842" cy="2387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3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94" y="3722"/>
              <a:ext cx="26785" cy="1756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36"/>
            <p:cNvSpPr txBox="1">
              <a:spLocks noChangeArrowheads="1"/>
            </p:cNvSpPr>
            <p:nvPr/>
          </p:nvSpPr>
          <p:spPr bwMode="auto">
            <a:xfrm>
              <a:off x="18045" y="647"/>
              <a:ext cx="20837" cy="5525"/>
            </a:xfrm>
            <a:prstGeom prst="rect">
              <a:avLst/>
            </a:prstGeom>
            <a:no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algn="just" fontAlgn="base">
                <a:spcBef>
                  <a:spcPct val="0"/>
                </a:spcBef>
                <a:spcAft>
                  <a:spcPct val="0"/>
                </a:spcAft>
              </a:pPr>
              <a:r>
                <a:rPr lang="zh-CN" altLang="en-US" sz="1400" dirty="0">
                  <a:latin typeface="Calibri" panose="020F0502020204030204" charset="0"/>
                  <a:ea typeface="宋体" panose="02010600030101010101" pitchFamily="2" charset="-122"/>
                  <a:cs typeface="宋体" panose="02010600030101010101" pitchFamily="2" charset="-122"/>
                </a:rPr>
                <a:t>词典： </a:t>
              </a:r>
              <a:endParaRPr lang="zh-CN" altLang="en-US" sz="1400" dirty="0">
                <a:latin typeface="Times New Roman" panose="02020603050405020304" pitchFamily="18" charset="0"/>
                <a:ea typeface="宋体" panose="02010600030101010101" pitchFamily="2" charset="-122"/>
                <a:cs typeface="宋体" panose="02010600030101010101" pitchFamily="2" charset="-122"/>
              </a:endParaRPr>
            </a:p>
            <a:p>
              <a:pPr algn="just" fontAlgn="base">
                <a:spcBef>
                  <a:spcPct val="0"/>
                </a:spcBef>
                <a:spcAft>
                  <a:spcPct val="0"/>
                </a:spcAft>
              </a:pPr>
              <a:r>
                <a:rPr lang="zh-CN" altLang="en-US" sz="1400" dirty="0">
                  <a:latin typeface="Calibri" panose="020F0502020204030204" charset="0"/>
                  <a:ea typeface="宋体" panose="02010600030101010101" pitchFamily="2" charset="-122"/>
                  <a:cs typeface="宋体" panose="02010600030101010101" pitchFamily="2" charset="-122"/>
                </a:rPr>
                <a:t>*</a:t>
              </a:r>
              <a:r>
                <a:rPr lang="en-US" altLang="zh-CN" sz="1400" dirty="0">
                  <a:latin typeface="Calibri" panose="020F0502020204030204" charset="0"/>
                  <a:ea typeface="宋体" panose="02010600030101010101" pitchFamily="2" charset="-122"/>
                  <a:cs typeface="宋体" panose="02010600030101010101" pitchFamily="2" charset="-122"/>
                </a:rPr>
                <a:t>, 00*, 001*, 0001*,11*,</a:t>
              </a:r>
              <a:endParaRPr lang="en-US" altLang="zh-CN" sz="1400" dirty="0">
                <a:latin typeface="Times New Roman" panose="02020603050405020304" pitchFamily="18" charset="0"/>
                <a:ea typeface="宋体" panose="02010600030101010101" pitchFamily="2" charset="-122"/>
                <a:cs typeface="宋体" panose="02010600030101010101" pitchFamily="2" charset="-122"/>
              </a:endParaRPr>
            </a:p>
            <a:p>
              <a:pPr algn="just" fontAlgn="base">
                <a:spcBef>
                  <a:spcPct val="0"/>
                </a:spcBef>
                <a:spcAft>
                  <a:spcPct val="0"/>
                </a:spcAft>
              </a:pPr>
              <a:r>
                <a:rPr lang="en-US" altLang="zh-CN" sz="1400" dirty="0">
                  <a:latin typeface="Calibri" panose="020F0502020204030204" charset="0"/>
                  <a:ea typeface="宋体" panose="02010600030101010101" pitchFamily="2" charset="-122"/>
                  <a:cs typeface="宋体" panose="02010600030101010101" pitchFamily="2" charset="-122"/>
                </a:rPr>
                <a:t>101*, 0101*, 111*, 10100*</a:t>
              </a:r>
              <a:endParaRPr lang="en-US" altLang="zh-CN" sz="1400" dirty="0">
                <a:latin typeface="Calibri" panose="020F0502020204030204" charset="0"/>
                <a:ea typeface="宋体" panose="02010600030101010101" pitchFamily="2" charset="-122"/>
                <a:cs typeface="宋体" panose="02010600030101010101" pitchFamily="2" charset="-122"/>
              </a:endParaRPr>
            </a:p>
            <a:p>
              <a:pPr fontAlgn="base">
                <a:spcBef>
                  <a:spcPct val="0"/>
                </a:spcBef>
                <a:spcAft>
                  <a:spcPct val="0"/>
                </a:spcAft>
              </a:pPr>
              <a:endParaRPr lang="zh-CN" altLang="zh-CN" sz="3200" dirty="0">
                <a:latin typeface="Arial" panose="020B0604020202020204" pitchFamily="34" charset="0"/>
                <a:ea typeface="宋体" panose="02010600030101010101" pitchFamily="2" charset="-122"/>
                <a:cs typeface="宋体" panose="02010600030101010101" pitchFamily="2" charset="-122"/>
              </a:endParaRPr>
            </a:p>
          </p:txBody>
        </p:sp>
        <p:sp>
          <p:nvSpPr>
            <p:cNvPr id="8" name="文本框 38"/>
            <p:cNvSpPr txBox="1">
              <a:spLocks noChangeArrowheads="1"/>
            </p:cNvSpPr>
            <p:nvPr/>
          </p:nvSpPr>
          <p:spPr bwMode="auto">
            <a:xfrm>
              <a:off x="8334" y="24276"/>
              <a:ext cx="6877" cy="339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algn="just" fontAlgn="base">
                <a:spcBef>
                  <a:spcPct val="0"/>
                </a:spcBef>
                <a:spcAft>
                  <a:spcPct val="0"/>
                </a:spcAft>
              </a:pPr>
              <a:r>
                <a:rPr lang="en-US" altLang="zh-CN" sz="1000">
                  <a:latin typeface="Calibri" panose="020F0502020204030204" charset="0"/>
                  <a:ea typeface="宋体" panose="02010600030101010101" pitchFamily="2" charset="-122"/>
                  <a:cs typeface="宋体" panose="02010600030101010101" pitchFamily="2" charset="-122"/>
                </a:rPr>
                <a:t>(a)</a:t>
              </a:r>
              <a:endParaRPr lang="en-US" altLang="zh-CN" sz="1000">
                <a:latin typeface="Times New Roman" panose="02020603050405020304" pitchFamily="18" charset="0"/>
                <a:ea typeface="宋体" panose="02010600030101010101" pitchFamily="2" charset="-122"/>
                <a:cs typeface="宋体" panose="02010600030101010101" pitchFamily="2" charset="-122"/>
              </a:endParaRPr>
            </a:p>
            <a:p>
              <a:pPr fontAlgn="base">
                <a:spcBef>
                  <a:spcPct val="0"/>
                </a:spcBef>
                <a:spcAft>
                  <a:spcPct val="0"/>
                </a:spcAft>
              </a:pPr>
              <a:endParaRPr lang="zh-CN" altLang="zh-CN">
                <a:latin typeface="Arial" panose="020B0604020202020204" pitchFamily="34" charset="0"/>
                <a:ea typeface="宋体" panose="02010600030101010101" pitchFamily="2" charset="-122"/>
                <a:cs typeface="宋体" panose="02010600030101010101" pitchFamily="2" charset="-122"/>
              </a:endParaRPr>
            </a:p>
          </p:txBody>
        </p:sp>
        <p:sp>
          <p:nvSpPr>
            <p:cNvPr id="9" name="文本框 39"/>
            <p:cNvSpPr txBox="1">
              <a:spLocks noChangeArrowheads="1"/>
            </p:cNvSpPr>
            <p:nvPr/>
          </p:nvSpPr>
          <p:spPr bwMode="auto">
            <a:xfrm>
              <a:off x="35119" y="23709"/>
              <a:ext cx="6877" cy="339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algn="just" fontAlgn="base">
                <a:spcBef>
                  <a:spcPct val="0"/>
                </a:spcBef>
                <a:spcAft>
                  <a:spcPct val="0"/>
                </a:spcAft>
              </a:pPr>
              <a:r>
                <a:rPr lang="en-US" altLang="zh-CN" sz="1000">
                  <a:latin typeface="Calibri" panose="020F0502020204030204" charset="0"/>
                  <a:ea typeface="宋体" panose="02010600030101010101" pitchFamily="2" charset="-122"/>
                  <a:cs typeface="宋体" panose="02010600030101010101" pitchFamily="2" charset="-122"/>
                </a:rPr>
                <a:t>(b)</a:t>
              </a:r>
              <a:endParaRPr lang="en-US" altLang="zh-CN" sz="1000">
                <a:latin typeface="Times New Roman" panose="02020603050405020304" pitchFamily="18" charset="0"/>
                <a:ea typeface="宋体" panose="02010600030101010101" pitchFamily="2" charset="-122"/>
                <a:cs typeface="宋体" panose="02010600030101010101" pitchFamily="2" charset="-122"/>
              </a:endParaRPr>
            </a:p>
            <a:p>
              <a:pPr fontAlgn="base">
                <a:spcBef>
                  <a:spcPct val="0"/>
                </a:spcBef>
                <a:spcAft>
                  <a:spcPct val="0"/>
                </a:spcAft>
              </a:pPr>
              <a:endParaRPr lang="zh-CN" altLang="zh-CN">
                <a:latin typeface="Arial" panose="020B0604020202020204" pitchFamily="34" charset="0"/>
                <a:ea typeface="宋体" panose="02010600030101010101" pitchFamily="2" charset="-122"/>
                <a:cs typeface="宋体" panose="02010600030101010101" pitchFamily="2" charset="-122"/>
              </a:endParaRPr>
            </a:p>
          </p:txBody>
        </p:sp>
      </p:grpSp>
      <p:sp>
        <p:nvSpPr>
          <p:cNvPr id="10" name="文本框 9"/>
          <p:cNvSpPr txBox="1"/>
          <p:nvPr/>
        </p:nvSpPr>
        <p:spPr>
          <a:xfrm>
            <a:off x="9481090" y="2626281"/>
            <a:ext cx="1934331" cy="369332"/>
          </a:xfrm>
          <a:prstGeom prst="rect">
            <a:avLst/>
          </a:prstGeom>
          <a:noFill/>
        </p:spPr>
        <p:txBody>
          <a:bodyPr wrap="square" rtlCol="0">
            <a:spAutoFit/>
          </a:bodyPr>
          <a:lstStyle/>
          <a:p>
            <a:r>
              <a:rPr lang="zh-CN" altLang="en-US" u="sng" dirty="0">
                <a:solidFill>
                  <a:srgbClr val="FF0000"/>
                </a:solidFill>
              </a:rPr>
              <a:t>目的： </a:t>
            </a:r>
            <a:r>
              <a:rPr lang="en-US" altLang="zh-CN" u="sng" dirty="0">
                <a:solidFill>
                  <a:srgbClr val="FF0000"/>
                </a:solidFill>
              </a:rPr>
              <a:t>10101101</a:t>
            </a:r>
            <a:endParaRPr lang="zh-CN" altLang="en-US" u="sng" dirty="0">
              <a:solidFill>
                <a:srgbClr val="FF0000"/>
              </a:solidFill>
            </a:endParaRPr>
          </a:p>
        </p:txBody>
      </p:sp>
      <p:sp>
        <p:nvSpPr>
          <p:cNvPr id="2" name="标题 1"/>
          <p:cNvSpPr>
            <a:spLocks noGrp="1"/>
          </p:cNvSpPr>
          <p:nvPr>
            <p:ph type="title"/>
          </p:nvPr>
        </p:nvSpPr>
        <p:spPr/>
        <p:txBody>
          <a:bodyPr/>
          <a:lstStyle/>
          <a:p>
            <a:r>
              <a:rPr lang="en-US" altLang="zh-CN" dirty="0"/>
              <a:t>IP</a:t>
            </a:r>
            <a:r>
              <a:rPr lang="zh-CN" altLang="en-US" dirty="0"/>
              <a:t>转发：最长前缀匹配</a:t>
            </a:r>
            <a:endParaRPr lang="zh-CN" altLang="en-US" dirty="0"/>
          </a:p>
        </p:txBody>
      </p:sp>
      <p:sp>
        <p:nvSpPr>
          <p:cNvPr id="3" name="内容占位符 2"/>
          <p:cNvSpPr>
            <a:spLocks noGrp="1"/>
          </p:cNvSpPr>
          <p:nvPr>
            <p:ph idx="1"/>
          </p:nvPr>
        </p:nvSpPr>
        <p:spPr/>
        <p:txBody>
          <a:bodyPr/>
          <a:lstStyle/>
          <a:p>
            <a:r>
              <a:rPr lang="zh-CN" altLang="zh-CN" dirty="0"/>
              <a:t>传统的</a:t>
            </a:r>
            <a:r>
              <a:rPr lang="en-US" altLang="zh-CN" dirty="0"/>
              <a:t>BSD Unix</a:t>
            </a:r>
            <a:r>
              <a:rPr lang="zh-CN" altLang="zh-CN" dirty="0"/>
              <a:t>系统</a:t>
            </a:r>
            <a:r>
              <a:rPr lang="zh-CN" altLang="en-US" dirty="0"/>
              <a:t>采用一个</a:t>
            </a:r>
            <a:r>
              <a:rPr lang="zh-CN" altLang="zh-CN" dirty="0"/>
              <a:t>称为</a:t>
            </a:r>
            <a:r>
              <a:rPr lang="en-US" altLang="zh-CN" dirty="0" err="1"/>
              <a:t>Trie</a:t>
            </a:r>
            <a:r>
              <a:rPr lang="zh-CN" altLang="zh-CN" dirty="0"/>
              <a:t>的前缀树的数据结构</a:t>
            </a:r>
            <a:endParaRPr lang="en-US" altLang="zh-CN" dirty="0"/>
          </a:p>
          <a:p>
            <a:r>
              <a:rPr lang="zh-CN" altLang="en-US" dirty="0"/>
              <a:t>网络地址</a:t>
            </a:r>
            <a:r>
              <a:rPr lang="en-US" altLang="zh-CN" dirty="0"/>
              <a:t>/</a:t>
            </a:r>
            <a:r>
              <a:rPr lang="zh-CN" altLang="en-US" dirty="0"/>
              <a:t>掩码用前缀</a:t>
            </a:r>
            <a:r>
              <a:rPr lang="en-US" altLang="zh-CN" dirty="0"/>
              <a:t>*</a:t>
            </a:r>
            <a:r>
              <a:rPr lang="zh-CN" altLang="en-US" dirty="0"/>
              <a:t>表示，所有前缀构成词典</a:t>
            </a:r>
            <a:endParaRPr lang="en-US" altLang="zh-CN" dirty="0"/>
          </a:p>
          <a:p>
            <a:r>
              <a:rPr lang="zh-CN" altLang="en-US" dirty="0"/>
              <a:t>相当于二叉树，从根开始根据前缀的每个比特取值来决定所在的分支</a:t>
            </a:r>
            <a:endParaRPr lang="en-US" altLang="zh-CN" dirty="0"/>
          </a:p>
          <a:p>
            <a:r>
              <a:rPr lang="zh-CN" altLang="en-US" dirty="0"/>
              <a:t>匹配时根据目的地址的每个比特决定从根开始经过的节点，直到所有比特匹配完或者无法进一步匹配时结束</a:t>
            </a:r>
            <a:endParaRPr lang="en-US" altLang="zh-CN" dirty="0"/>
          </a:p>
          <a:p>
            <a:pPr lvl="1"/>
            <a:r>
              <a:rPr lang="zh-CN" altLang="en-US" sz="2000" dirty="0"/>
              <a:t>如果没有经过带</a:t>
            </a:r>
            <a:r>
              <a:rPr lang="en-US" altLang="zh-CN" sz="2000" dirty="0"/>
              <a:t>*</a:t>
            </a:r>
            <a:r>
              <a:rPr lang="zh-CN" altLang="en-US" sz="2000" dirty="0"/>
              <a:t>的节点，无法匹配</a:t>
            </a:r>
            <a:endParaRPr lang="en-US" altLang="zh-CN" sz="2000" dirty="0"/>
          </a:p>
          <a:p>
            <a:pPr lvl="1"/>
            <a:r>
              <a:rPr lang="zh-CN" altLang="en-US" sz="2000" dirty="0"/>
              <a:t>否则</a:t>
            </a:r>
            <a:r>
              <a:rPr lang="zh-CN" altLang="en-US" sz="2000" b="1" dirty="0">
                <a:solidFill>
                  <a:schemeClr val="accent6"/>
                </a:solidFill>
              </a:rPr>
              <a:t>最后一个带</a:t>
            </a:r>
            <a:r>
              <a:rPr lang="en-US" altLang="zh-CN" sz="2000" b="1" dirty="0">
                <a:solidFill>
                  <a:schemeClr val="accent6"/>
                </a:solidFill>
              </a:rPr>
              <a:t>*</a:t>
            </a:r>
            <a:r>
              <a:rPr lang="zh-CN" altLang="en-US" sz="2000" b="1" dirty="0">
                <a:solidFill>
                  <a:schemeClr val="accent6"/>
                </a:solidFill>
              </a:rPr>
              <a:t>节点对应前缀</a:t>
            </a:r>
            <a:r>
              <a:rPr lang="zh-CN" altLang="en-US" sz="2000" dirty="0"/>
              <a:t>就是最长前缀匹配</a:t>
            </a:r>
            <a:r>
              <a:rPr lang="en-US" altLang="zh-CN" sz="2000" dirty="0"/>
              <a:t>	</a:t>
            </a:r>
            <a:endParaRPr lang="en-US" altLang="zh-CN" sz="2000" dirty="0"/>
          </a:p>
          <a:p>
            <a:endParaRPr lang="en-US" altLang="zh-CN" dirty="0"/>
          </a:p>
          <a:p>
            <a:endParaRPr lang="zh-CN" altLang="en-US" dirty="0"/>
          </a:p>
        </p:txBody>
      </p:sp>
      <p:sp>
        <p:nvSpPr>
          <p:cNvPr id="11" name="矩形 10"/>
          <p:cNvSpPr/>
          <p:nvPr/>
        </p:nvSpPr>
        <p:spPr>
          <a:xfrm>
            <a:off x="442913" y="3828962"/>
            <a:ext cx="5678519" cy="2431435"/>
          </a:xfrm>
          <a:prstGeom prst="rect">
            <a:avLst/>
          </a:prstGeom>
        </p:spPr>
        <p:txBody>
          <a:bodyPr wrap="square">
            <a:spAutoFit/>
          </a:bodyPr>
          <a:lstStyle/>
          <a:p>
            <a:pPr>
              <a:lnSpc>
                <a:spcPct val="110000"/>
              </a:lnSpc>
            </a:pPr>
            <a:r>
              <a:rPr lang="zh-CN" altLang="en-US" sz="2000" dirty="0"/>
              <a:t>二叉树可以压缩：</a:t>
            </a:r>
            <a:endParaRPr lang="en-US" altLang="zh-CN" sz="2000" dirty="0"/>
          </a:p>
          <a:p>
            <a:pPr marL="285750" indent="-285750">
              <a:lnSpc>
                <a:spcPct val="110000"/>
              </a:lnSpc>
              <a:buFont typeface="Arial" panose="020B0604020202020204" pitchFamily="34" charset="0"/>
              <a:buChar char="•"/>
            </a:pPr>
            <a:r>
              <a:rPr lang="zh-CN" altLang="en-US" sz="2000" dirty="0"/>
              <a:t>如果</a:t>
            </a:r>
            <a:r>
              <a:rPr lang="en-US" altLang="zh-CN" sz="2000" dirty="0" err="1"/>
              <a:t>Trie</a:t>
            </a:r>
            <a:r>
              <a:rPr lang="zh-CN" altLang="en-US" sz="2000" dirty="0"/>
              <a:t>中的某个节点下面只有一条路径，而且途中没有带*的节点，那么这段路径可以压缩为该节点的子节点</a:t>
            </a:r>
            <a:endParaRPr lang="en-US" altLang="zh-CN" sz="2000" dirty="0"/>
          </a:p>
          <a:p>
            <a:pPr marL="285750" indent="-285750">
              <a:lnSpc>
                <a:spcPct val="110000"/>
              </a:lnSpc>
              <a:buFont typeface="Arial" panose="020B0604020202020204" pitchFamily="34" charset="0"/>
              <a:buChar char="•"/>
            </a:pPr>
            <a:r>
              <a:rPr lang="zh-CN" altLang="en-US" sz="2000" dirty="0"/>
              <a:t>在匹配时可以一次匹配多个比特而不是一定要逐个逐个比特地匹配</a:t>
            </a:r>
            <a:endParaRPr lang="zh-CN" altLang="en-US" sz="2000" dirty="0"/>
          </a:p>
          <a:p>
            <a:pPr marL="800100" lvl="1" indent="-342900">
              <a:buFont typeface="Arial" panose="020B0604020202020204" pitchFamily="34" charset="0"/>
              <a:buChar char="•"/>
            </a:pPr>
            <a:endParaRPr lang="en-US" altLang="zh-C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地址分配</a:t>
            </a:r>
            <a:endParaRPr lang="zh-CN" altLang="en-US" dirty="0"/>
          </a:p>
        </p:txBody>
      </p:sp>
      <p:sp>
        <p:nvSpPr>
          <p:cNvPr id="3" name="内容占位符 2"/>
          <p:cNvSpPr>
            <a:spLocks noGrp="1"/>
          </p:cNvSpPr>
          <p:nvPr>
            <p:ph idx="1"/>
          </p:nvPr>
        </p:nvSpPr>
        <p:spPr>
          <a:xfrm>
            <a:off x="442913" y="728663"/>
            <a:ext cx="11289710" cy="5617710"/>
          </a:xfrm>
        </p:spPr>
        <p:txBody>
          <a:bodyPr/>
          <a:lstStyle/>
          <a:p>
            <a:r>
              <a:rPr lang="zh-CN" altLang="en-US" dirty="0"/>
              <a:t>公网</a:t>
            </a:r>
            <a:r>
              <a:rPr lang="en-US" altLang="zh-CN" dirty="0"/>
              <a:t>IP</a:t>
            </a:r>
            <a:r>
              <a:rPr lang="zh-CN" altLang="en-US" dirty="0"/>
              <a:t>地址由互联网号码分配机构</a:t>
            </a:r>
            <a:r>
              <a:rPr lang="en-US" altLang="zh-CN" dirty="0"/>
              <a:t>IANA(Internet Assigned Number Authority)</a:t>
            </a:r>
            <a:r>
              <a:rPr lang="zh-CN" altLang="en-US" dirty="0"/>
              <a:t>分配，保证其在</a:t>
            </a:r>
            <a:r>
              <a:rPr lang="en-US" altLang="zh-CN" dirty="0"/>
              <a:t>Internet</a:t>
            </a:r>
            <a:r>
              <a:rPr lang="zh-CN" altLang="en-US" dirty="0"/>
              <a:t>上唯一</a:t>
            </a:r>
            <a:endParaRPr lang="en-US" altLang="zh-CN" dirty="0"/>
          </a:p>
          <a:p>
            <a:r>
              <a:rPr lang="en-US" altLang="zh-CN" dirty="0"/>
              <a:t>IANA</a:t>
            </a:r>
            <a:r>
              <a:rPr lang="zh-CN" altLang="en-US" dirty="0"/>
              <a:t>进一步把</a:t>
            </a:r>
            <a:r>
              <a:rPr lang="en-US" altLang="zh-CN" dirty="0"/>
              <a:t>IP</a:t>
            </a:r>
            <a:r>
              <a:rPr lang="zh-CN" altLang="en-US" dirty="0"/>
              <a:t>地址的分配分别授权给多个区域互联网注册管理机构</a:t>
            </a:r>
            <a:r>
              <a:rPr lang="en-US" altLang="zh-CN" dirty="0"/>
              <a:t>RIR(regional Internet registries)</a:t>
            </a:r>
            <a:r>
              <a:rPr lang="zh-CN" altLang="en-US" dirty="0"/>
              <a:t>，包括</a:t>
            </a:r>
            <a:r>
              <a:rPr lang="en-US" altLang="zh-CN" dirty="0"/>
              <a:t>APNIC</a:t>
            </a:r>
            <a:r>
              <a:rPr lang="zh-CN" altLang="en-US" dirty="0"/>
              <a:t>、</a:t>
            </a:r>
            <a:r>
              <a:rPr lang="en-US" altLang="zh-CN" dirty="0"/>
              <a:t>ARIN</a:t>
            </a:r>
            <a:r>
              <a:rPr lang="zh-CN" altLang="en-US" dirty="0"/>
              <a:t>等</a:t>
            </a:r>
            <a:endParaRPr lang="en-US" altLang="zh-CN" dirty="0"/>
          </a:p>
          <a:p>
            <a:r>
              <a:rPr lang="en-US" altLang="zh-CN" dirty="0"/>
              <a:t> RIR</a:t>
            </a:r>
            <a:r>
              <a:rPr lang="zh-CN" altLang="en-US" dirty="0"/>
              <a:t>进一步授权给更低等级的注册管理机构</a:t>
            </a:r>
            <a:r>
              <a:rPr lang="en-US" altLang="zh-CN" dirty="0"/>
              <a:t>(National Internet Registry</a:t>
            </a:r>
            <a:r>
              <a:rPr lang="zh-CN" altLang="en-US" dirty="0"/>
              <a:t>或</a:t>
            </a:r>
            <a:r>
              <a:rPr lang="en-US" altLang="zh-CN" dirty="0"/>
              <a:t>Local Internet Registry)</a:t>
            </a:r>
            <a:r>
              <a:rPr lang="zh-CN" altLang="en-US" dirty="0"/>
              <a:t>，比如中国互联网络信息中心 </a:t>
            </a:r>
            <a:r>
              <a:rPr lang="zh-CN" altLang="en-US" dirty="0">
                <a:hlinkClick r:id="rId1"/>
              </a:rPr>
              <a:t>http://www.cnnic.cn/</a:t>
            </a:r>
            <a:r>
              <a:rPr lang="zh-CN" altLang="en-US" dirty="0"/>
              <a:t> </a:t>
            </a:r>
            <a:endParaRPr lang="zh-CN" altLang="en-US" dirty="0"/>
          </a:p>
          <a:p>
            <a:endParaRPr lang="en-US" altLang="zh-CN" dirty="0"/>
          </a:p>
          <a:p>
            <a:endParaRPr lang="zh-CN" altLang="en-US" dirty="0"/>
          </a:p>
          <a:p>
            <a:endParaRPr lang="zh-CN" altLang="en-US" dirty="0"/>
          </a:p>
          <a:p>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6597129" y="3294943"/>
            <a:ext cx="5437324" cy="2690552"/>
          </a:xfrm>
          <a:prstGeom prst="rect">
            <a:avLst/>
          </a:prstGeom>
        </p:spPr>
      </p:pic>
      <p:graphicFrame>
        <p:nvGraphicFramePr>
          <p:cNvPr id="5" name="表格 4"/>
          <p:cNvGraphicFramePr>
            <a:graphicFrameLocks noGrp="1"/>
          </p:cNvGraphicFramePr>
          <p:nvPr/>
        </p:nvGraphicFramePr>
        <p:xfrm>
          <a:off x="529046" y="3294943"/>
          <a:ext cx="5981950" cy="2422284"/>
        </p:xfrm>
        <a:graphic>
          <a:graphicData uri="http://schemas.openxmlformats.org/drawingml/2006/table">
            <a:tbl>
              <a:tblPr>
                <a:tableStyleId>{5940675A-B579-460E-94D1-54222C63F5DA}</a:tableStyleId>
              </a:tblPr>
              <a:tblGrid>
                <a:gridCol w="1218763"/>
                <a:gridCol w="4763187"/>
              </a:tblGrid>
              <a:tr h="403714">
                <a:tc>
                  <a:txBody>
                    <a:bodyPr/>
                    <a:lstStyle/>
                    <a:p>
                      <a:pPr fontAlgn="b"/>
                      <a:r>
                        <a:rPr lang="en-US" sz="2000" cap="all">
                          <a:effectLst/>
                        </a:rPr>
                        <a:t>REGISTRY</a:t>
                      </a:r>
                      <a:endParaRPr lang="en-US" sz="2000" b="0" i="0" cap="all">
                        <a:solidFill>
                          <a:srgbClr val="9D9D9D"/>
                        </a:solidFill>
                        <a:effectLst/>
                        <a:latin typeface="inherit"/>
                      </a:endParaRPr>
                    </a:p>
                  </a:txBody>
                  <a:tcPr marL="48891" marR="48891" marT="24446" marB="24446" anchor="b"/>
                </a:tc>
                <a:tc>
                  <a:txBody>
                    <a:bodyPr/>
                    <a:lstStyle/>
                    <a:p>
                      <a:pPr fontAlgn="b"/>
                      <a:r>
                        <a:rPr lang="en-US" sz="2000" cap="all">
                          <a:effectLst/>
                        </a:rPr>
                        <a:t>AREA COVERED</a:t>
                      </a:r>
                      <a:endParaRPr lang="en-US" sz="2000" b="0" i="0" cap="all">
                        <a:solidFill>
                          <a:srgbClr val="9D9D9D"/>
                        </a:solidFill>
                        <a:effectLst/>
                        <a:latin typeface="inherit"/>
                      </a:endParaRPr>
                    </a:p>
                  </a:txBody>
                  <a:tcPr marL="24446" marR="48891" marT="24446" marB="24446" anchor="b"/>
                </a:tc>
              </a:tr>
              <a:tr h="403714">
                <a:tc>
                  <a:txBody>
                    <a:bodyPr/>
                    <a:lstStyle/>
                    <a:p>
                      <a:pPr fontAlgn="t"/>
                      <a:r>
                        <a:rPr lang="en-US" sz="2000" u="none" strike="noStrike" dirty="0">
                          <a:effectLst/>
                          <a:hlinkClick r:id="rId3"/>
                        </a:rPr>
                        <a:t>AFRINIC</a:t>
                      </a:r>
                      <a:endParaRPr lang="en-US" sz="2000" b="0" i="0" dirty="0">
                        <a:effectLst/>
                        <a:latin typeface="inherit"/>
                      </a:endParaRPr>
                    </a:p>
                  </a:txBody>
                  <a:tcPr marL="48891" marR="48891" marT="24446" marB="24446"/>
                </a:tc>
                <a:tc>
                  <a:txBody>
                    <a:bodyPr/>
                    <a:lstStyle/>
                    <a:p>
                      <a:pPr fontAlgn="t"/>
                      <a:r>
                        <a:rPr lang="en-US" sz="2000" dirty="0">
                          <a:effectLst/>
                        </a:rPr>
                        <a:t>Africa Region</a:t>
                      </a:r>
                      <a:endParaRPr lang="en-US" sz="2000" b="0" i="0" dirty="0">
                        <a:effectLst/>
                        <a:latin typeface="inherit"/>
                      </a:endParaRPr>
                    </a:p>
                  </a:txBody>
                  <a:tcPr marL="24446" marR="48891" marT="24446" marB="24446"/>
                </a:tc>
              </a:tr>
              <a:tr h="403714">
                <a:tc>
                  <a:txBody>
                    <a:bodyPr/>
                    <a:lstStyle/>
                    <a:p>
                      <a:pPr fontAlgn="t"/>
                      <a:r>
                        <a:rPr lang="en-US" sz="2000" u="none" strike="noStrike" dirty="0">
                          <a:effectLst/>
                          <a:hlinkClick r:id="rId4"/>
                        </a:rPr>
                        <a:t>APNIC</a:t>
                      </a:r>
                      <a:endParaRPr lang="en-US" sz="2000" b="0" i="0" dirty="0">
                        <a:effectLst/>
                        <a:latin typeface="inherit"/>
                      </a:endParaRPr>
                    </a:p>
                  </a:txBody>
                  <a:tcPr marL="48891" marR="48891" marT="24446" marB="24446"/>
                </a:tc>
                <a:tc>
                  <a:txBody>
                    <a:bodyPr/>
                    <a:lstStyle/>
                    <a:p>
                      <a:pPr fontAlgn="t"/>
                      <a:r>
                        <a:rPr lang="en-US" sz="2000">
                          <a:effectLst/>
                        </a:rPr>
                        <a:t>Asia/Pacific Region</a:t>
                      </a:r>
                      <a:endParaRPr lang="en-US" sz="2000" b="0" i="0">
                        <a:effectLst/>
                        <a:latin typeface="inherit"/>
                      </a:endParaRPr>
                    </a:p>
                  </a:txBody>
                  <a:tcPr marL="24446" marR="48891" marT="24446" marB="24446"/>
                </a:tc>
              </a:tr>
              <a:tr h="403714">
                <a:tc>
                  <a:txBody>
                    <a:bodyPr/>
                    <a:lstStyle/>
                    <a:p>
                      <a:pPr fontAlgn="t"/>
                      <a:r>
                        <a:rPr lang="en-US" sz="2000" u="none" strike="noStrike" dirty="0">
                          <a:effectLst/>
                          <a:hlinkClick r:id="rId5"/>
                        </a:rPr>
                        <a:t>ARIN</a:t>
                      </a:r>
                      <a:endParaRPr lang="en-US" sz="2000" b="0" i="0" dirty="0">
                        <a:effectLst/>
                        <a:latin typeface="inherit"/>
                      </a:endParaRPr>
                    </a:p>
                  </a:txBody>
                  <a:tcPr marL="48891" marR="48891" marT="24446" marB="24446"/>
                </a:tc>
                <a:tc>
                  <a:txBody>
                    <a:bodyPr/>
                    <a:lstStyle/>
                    <a:p>
                      <a:pPr fontAlgn="t"/>
                      <a:r>
                        <a:rPr lang="en-US" sz="2000" dirty="0">
                          <a:effectLst/>
                        </a:rPr>
                        <a:t>Canada, USA, and some Caribbean Islands</a:t>
                      </a:r>
                      <a:endParaRPr lang="en-US" sz="2000" b="0" i="0" dirty="0">
                        <a:effectLst/>
                        <a:latin typeface="inherit"/>
                      </a:endParaRPr>
                    </a:p>
                  </a:txBody>
                  <a:tcPr marL="24446" marR="48891" marT="24446" marB="24446"/>
                </a:tc>
              </a:tr>
              <a:tr h="403714">
                <a:tc>
                  <a:txBody>
                    <a:bodyPr/>
                    <a:lstStyle/>
                    <a:p>
                      <a:pPr fontAlgn="t"/>
                      <a:r>
                        <a:rPr lang="en-US" sz="2000" u="none" strike="noStrike" dirty="0">
                          <a:effectLst/>
                          <a:hlinkClick r:id="rId6"/>
                        </a:rPr>
                        <a:t>LACNIC</a:t>
                      </a:r>
                      <a:endParaRPr lang="en-US" sz="2000" b="0" i="0" dirty="0">
                        <a:effectLst/>
                        <a:latin typeface="inherit"/>
                      </a:endParaRPr>
                    </a:p>
                  </a:txBody>
                  <a:tcPr marL="48891" marR="48891" marT="24446" marB="24446"/>
                </a:tc>
                <a:tc>
                  <a:txBody>
                    <a:bodyPr/>
                    <a:lstStyle/>
                    <a:p>
                      <a:pPr fontAlgn="t"/>
                      <a:r>
                        <a:rPr lang="en-US" sz="2000" dirty="0">
                          <a:effectLst/>
                        </a:rPr>
                        <a:t>Latin America and some Caribbean Islands</a:t>
                      </a:r>
                      <a:endParaRPr lang="en-US" sz="2000" b="0" i="0" dirty="0">
                        <a:effectLst/>
                        <a:latin typeface="inherit"/>
                      </a:endParaRPr>
                    </a:p>
                  </a:txBody>
                  <a:tcPr marL="24446" marR="48891" marT="24446" marB="24446"/>
                </a:tc>
              </a:tr>
              <a:tr h="403714">
                <a:tc>
                  <a:txBody>
                    <a:bodyPr/>
                    <a:lstStyle/>
                    <a:p>
                      <a:pPr fontAlgn="t"/>
                      <a:r>
                        <a:rPr lang="en-US" sz="2000" u="none" strike="noStrike" dirty="0">
                          <a:effectLst/>
                          <a:hlinkClick r:id="rId7"/>
                        </a:rPr>
                        <a:t>RIPE NCC</a:t>
                      </a:r>
                      <a:endParaRPr lang="en-US" sz="2000" b="0" i="0" dirty="0">
                        <a:effectLst/>
                        <a:latin typeface="inherit"/>
                      </a:endParaRPr>
                    </a:p>
                  </a:txBody>
                  <a:tcPr marL="48891" marR="48891" marT="24446" marB="24446"/>
                </a:tc>
                <a:tc>
                  <a:txBody>
                    <a:bodyPr/>
                    <a:lstStyle/>
                    <a:p>
                      <a:pPr fontAlgn="t"/>
                      <a:r>
                        <a:rPr lang="en-US" sz="2000" dirty="0">
                          <a:effectLst/>
                        </a:rPr>
                        <a:t>Europe, the Middle East, and Central Asia</a:t>
                      </a:r>
                      <a:endParaRPr lang="en-US" sz="2000" b="0" i="0" dirty="0">
                        <a:effectLst/>
                        <a:latin typeface="inherit"/>
                      </a:endParaRPr>
                    </a:p>
                  </a:txBody>
                  <a:tcPr marL="24446" marR="48891" marT="24446" marB="24446"/>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内部</a:t>
            </a:r>
            <a:r>
              <a:rPr lang="en-US" altLang="zh-CN" dirty="0"/>
              <a:t>IP</a:t>
            </a:r>
            <a:r>
              <a:rPr lang="zh-CN" altLang="en-US" dirty="0"/>
              <a:t>地址</a:t>
            </a:r>
            <a:endParaRPr lang="zh-CN" altLang="en-US" dirty="0"/>
          </a:p>
        </p:txBody>
      </p:sp>
      <p:sp>
        <p:nvSpPr>
          <p:cNvPr id="3" name="内容占位符 2"/>
          <p:cNvSpPr>
            <a:spLocks noGrp="1"/>
          </p:cNvSpPr>
          <p:nvPr>
            <p:ph idx="1"/>
          </p:nvPr>
        </p:nvSpPr>
        <p:spPr/>
        <p:txBody>
          <a:bodyPr>
            <a:normAutofit/>
          </a:bodyPr>
          <a:lstStyle/>
          <a:p>
            <a:r>
              <a:rPr lang="zh-CN" altLang="en-US" dirty="0"/>
              <a:t>内网</a:t>
            </a:r>
            <a:r>
              <a:rPr lang="en-US" altLang="zh-CN" dirty="0"/>
              <a:t>IP</a:t>
            </a:r>
            <a:r>
              <a:rPr lang="zh-CN" altLang="en-US" dirty="0"/>
              <a:t>地址给内部网络使用，在内部网络中唯一</a:t>
            </a:r>
            <a:endParaRPr lang="en-US" altLang="zh-CN" dirty="0"/>
          </a:p>
          <a:p>
            <a:r>
              <a:rPr lang="en-US" altLang="zh-CN" dirty="0"/>
              <a:t>RFC 1918 Address Allocation for Private Internets</a:t>
            </a:r>
            <a:r>
              <a:rPr lang="zh-CN" altLang="en-US" dirty="0"/>
              <a:t>给出了可供内部网络使用的地址</a:t>
            </a:r>
            <a:endParaRPr lang="en-US" altLang="zh-CN" dirty="0"/>
          </a:p>
          <a:p>
            <a:pPr lvl="1"/>
            <a:r>
              <a:rPr lang="en-US" altLang="zh-CN" sz="2000" dirty="0"/>
              <a:t>1</a:t>
            </a:r>
            <a:r>
              <a:rPr lang="zh-CN" altLang="en-US" sz="2000" dirty="0"/>
              <a:t>个</a:t>
            </a:r>
            <a:r>
              <a:rPr lang="en-US" altLang="zh-CN" sz="2000" dirty="0"/>
              <a:t>A</a:t>
            </a:r>
            <a:r>
              <a:rPr lang="zh-CN" altLang="en-US" sz="2000" dirty="0"/>
              <a:t>类地址：</a:t>
            </a:r>
            <a:r>
              <a:rPr lang="en-US" altLang="zh-CN" sz="2000" dirty="0"/>
              <a:t>10.0.0.0~10.255.255.255</a:t>
            </a:r>
            <a:r>
              <a:rPr lang="zh-CN" altLang="en-US" sz="2000" dirty="0"/>
              <a:t>，可用</a:t>
            </a:r>
            <a:r>
              <a:rPr lang="en-US" altLang="zh-CN" sz="2000" dirty="0"/>
              <a:t>10.0.0.0/8</a:t>
            </a:r>
            <a:r>
              <a:rPr lang="zh-CN" altLang="en-US" sz="2000" dirty="0"/>
              <a:t>表示</a:t>
            </a:r>
            <a:endParaRPr lang="en-US" altLang="zh-CN" sz="2000" dirty="0"/>
          </a:p>
          <a:p>
            <a:pPr lvl="1"/>
            <a:r>
              <a:rPr lang="en-US" altLang="zh-CN" sz="2000" dirty="0"/>
              <a:t>16</a:t>
            </a:r>
            <a:r>
              <a:rPr lang="zh-CN" altLang="en-US" sz="2000" dirty="0"/>
              <a:t>个</a:t>
            </a:r>
            <a:r>
              <a:rPr lang="en-US" altLang="zh-CN" sz="2000" dirty="0"/>
              <a:t>B</a:t>
            </a:r>
            <a:r>
              <a:rPr lang="zh-CN" altLang="en-US" sz="2000" dirty="0"/>
              <a:t>类地址：</a:t>
            </a:r>
            <a:r>
              <a:rPr lang="en-US" altLang="zh-CN" sz="2000" dirty="0"/>
              <a:t>172.16.0.0~172.31.255.255</a:t>
            </a:r>
            <a:r>
              <a:rPr lang="zh-CN" altLang="en-US" sz="2000" dirty="0"/>
              <a:t>，可用</a:t>
            </a:r>
            <a:r>
              <a:rPr lang="en-US" altLang="zh-CN" sz="2000" dirty="0"/>
              <a:t>172.16.0.0/12</a:t>
            </a:r>
            <a:r>
              <a:rPr lang="zh-CN" altLang="en-US" sz="2000" dirty="0"/>
              <a:t>表示</a:t>
            </a:r>
            <a:endParaRPr lang="en-US" altLang="zh-CN" sz="2000" dirty="0"/>
          </a:p>
          <a:p>
            <a:pPr lvl="1"/>
            <a:r>
              <a:rPr lang="en-US" altLang="zh-CN" sz="2000" dirty="0"/>
              <a:t>256</a:t>
            </a:r>
            <a:r>
              <a:rPr lang="zh-CN" altLang="en-US" sz="2000" dirty="0"/>
              <a:t>个</a:t>
            </a:r>
            <a:r>
              <a:rPr lang="en-US" altLang="zh-CN" sz="2000" dirty="0"/>
              <a:t>C</a:t>
            </a:r>
            <a:r>
              <a:rPr lang="zh-CN" altLang="en-US" sz="2000" dirty="0"/>
              <a:t>类地址：</a:t>
            </a:r>
            <a:r>
              <a:rPr lang="en-US" altLang="zh-CN" sz="2000" dirty="0"/>
              <a:t>192.168.0.0~192.168.255.255</a:t>
            </a:r>
            <a:r>
              <a:rPr lang="zh-CN" altLang="en-US" sz="2000" dirty="0"/>
              <a:t>，可用</a:t>
            </a:r>
            <a:r>
              <a:rPr lang="en-US" altLang="zh-CN" sz="2000" dirty="0"/>
              <a:t>192.168.0.0/16</a:t>
            </a:r>
            <a:r>
              <a:rPr lang="zh-CN" altLang="en-US" sz="2000" dirty="0"/>
              <a:t>表示</a:t>
            </a:r>
            <a:endParaRPr lang="en-US" altLang="zh-CN" sz="2000" dirty="0"/>
          </a:p>
          <a:p>
            <a:r>
              <a:rPr lang="zh-CN" altLang="en-US" dirty="0"/>
              <a:t>内部网络中的主机可采用内部</a:t>
            </a:r>
            <a:r>
              <a:rPr lang="en-US" altLang="zh-CN" dirty="0"/>
              <a:t>IP</a:t>
            </a:r>
            <a:r>
              <a:rPr lang="zh-CN" altLang="en-US" dirty="0"/>
              <a:t>地址，甚至可采用其他合法的</a:t>
            </a:r>
            <a:r>
              <a:rPr lang="en-US" altLang="zh-CN" dirty="0"/>
              <a:t>IP</a:t>
            </a:r>
            <a:r>
              <a:rPr lang="zh-CN" altLang="en-US" dirty="0"/>
              <a:t>地址，但是这些特殊的地址：</a:t>
            </a:r>
            <a:endParaRPr lang="en-US" altLang="zh-CN" dirty="0"/>
          </a:p>
          <a:p>
            <a:pPr lvl="1"/>
            <a:r>
              <a:rPr lang="zh-CN" altLang="en-US" sz="2000" dirty="0"/>
              <a:t>在出口路由器处会被过滤掉，不允许出现在</a:t>
            </a:r>
            <a:r>
              <a:rPr lang="en-US" altLang="zh-CN" sz="2000" dirty="0"/>
              <a:t>Internet</a:t>
            </a:r>
            <a:r>
              <a:rPr lang="zh-CN" altLang="en-US" sz="2000" dirty="0"/>
              <a:t>上</a:t>
            </a:r>
            <a:endParaRPr lang="en-US" altLang="zh-CN" sz="2000" dirty="0"/>
          </a:p>
          <a:p>
            <a:pPr lvl="1"/>
            <a:r>
              <a:rPr lang="zh-CN" altLang="en-US" sz="2000" dirty="0"/>
              <a:t>或者经过</a:t>
            </a:r>
            <a:r>
              <a:rPr lang="en-US" altLang="zh-CN" sz="2000" dirty="0"/>
              <a:t>NAT</a:t>
            </a:r>
            <a:r>
              <a:rPr lang="zh-CN" altLang="en-US" sz="2000" dirty="0"/>
              <a:t>设备映射为公网</a:t>
            </a:r>
            <a:r>
              <a:rPr lang="en-US" altLang="zh-CN" sz="2000" dirty="0"/>
              <a:t>IP</a:t>
            </a:r>
            <a:r>
              <a:rPr lang="zh-CN" altLang="en-US" sz="2000" dirty="0"/>
              <a:t>地址</a:t>
            </a:r>
            <a:endParaRPr lang="en-US" altLang="zh-CN" sz="2000" dirty="0"/>
          </a:p>
          <a:p>
            <a:r>
              <a:rPr lang="zh-CN" altLang="en-US" b="1" dirty="0">
                <a:solidFill>
                  <a:schemeClr val="accent6"/>
                </a:solidFill>
              </a:rPr>
              <a:t>拓展：</a:t>
            </a:r>
            <a:r>
              <a:rPr lang="en-US" altLang="zh-CN" dirty="0"/>
              <a:t>Link-local</a:t>
            </a:r>
            <a:r>
              <a:rPr lang="zh-CN" altLang="en-US" dirty="0"/>
              <a:t>地址：</a:t>
            </a:r>
            <a:r>
              <a:rPr lang="en-US" altLang="zh-CN" dirty="0"/>
              <a:t>169.254.0.0/16</a:t>
            </a:r>
            <a:r>
              <a:rPr lang="zh-CN" altLang="en-US" dirty="0"/>
              <a:t>， </a:t>
            </a:r>
            <a:r>
              <a:rPr lang="en-US" altLang="zh-CN" dirty="0"/>
              <a:t>RFC3927</a:t>
            </a:r>
            <a:r>
              <a:rPr lang="zh-CN" altLang="en-US" dirty="0"/>
              <a:t>定义，用于</a:t>
            </a:r>
            <a:r>
              <a:rPr lang="en-US" altLang="zh-CN" dirty="0"/>
              <a:t>IP</a:t>
            </a:r>
            <a:r>
              <a:rPr lang="zh-CN" altLang="en-US" dirty="0"/>
              <a:t>地址的自动配置（</a:t>
            </a:r>
            <a:r>
              <a:rPr lang="en-US" altLang="zh-CN" dirty="0">
                <a:hlinkClick r:id="rId1"/>
              </a:rPr>
              <a:t>www.zeroconf.org</a:t>
            </a:r>
            <a:r>
              <a:rPr lang="en-US" altLang="zh-CN" dirty="0"/>
              <a:t>) </a:t>
            </a:r>
            <a:r>
              <a:rPr lang="zh-CN" altLang="en-US" dirty="0"/>
              <a:t>，</a:t>
            </a:r>
            <a:r>
              <a:rPr lang="en-US" altLang="zh-CN" dirty="0"/>
              <a:t> </a:t>
            </a:r>
            <a:r>
              <a:rPr lang="zh-CN" altLang="en-US" dirty="0"/>
              <a:t>仅仅在链路上使用，不允许转发到其他链路</a:t>
            </a:r>
            <a:endParaRPr lang="en-US" altLang="zh-CN" dirty="0"/>
          </a:p>
          <a:p>
            <a:r>
              <a:rPr lang="zh-CN" altLang="en-US" b="1" dirty="0">
                <a:solidFill>
                  <a:schemeClr val="accent6"/>
                </a:solidFill>
              </a:rPr>
              <a:t>拓展：</a:t>
            </a:r>
            <a:r>
              <a:rPr lang="en-US" altLang="zh-CN" dirty="0"/>
              <a:t>Shared</a:t>
            </a:r>
            <a:r>
              <a:rPr lang="zh-CN" altLang="en-US" dirty="0"/>
              <a:t>地址：</a:t>
            </a:r>
            <a:r>
              <a:rPr lang="en-US" altLang="zh-CN" dirty="0"/>
              <a:t>100.64.0.0/10</a:t>
            </a:r>
            <a:r>
              <a:rPr lang="zh-CN" altLang="en-US" dirty="0"/>
              <a:t>，</a:t>
            </a:r>
            <a:r>
              <a:rPr lang="en-US" altLang="zh-CN" dirty="0"/>
              <a:t>RFC 6598</a:t>
            </a:r>
            <a:r>
              <a:rPr lang="zh-CN" altLang="en-US" dirty="0"/>
              <a:t>定义，为运营商级</a:t>
            </a:r>
            <a:r>
              <a:rPr lang="en-US" altLang="zh-CN" dirty="0"/>
              <a:t>(Carrier-grade)</a:t>
            </a:r>
            <a:r>
              <a:rPr lang="zh-CN" altLang="en-US" dirty="0"/>
              <a:t>的</a:t>
            </a:r>
            <a:r>
              <a:rPr lang="en-US" altLang="zh-CN" dirty="0"/>
              <a:t>NAT</a:t>
            </a:r>
            <a:r>
              <a:rPr lang="zh-CN" altLang="en-US" dirty="0"/>
              <a:t>设备使用，运营商应该确保其不会出现在</a:t>
            </a:r>
            <a:r>
              <a:rPr lang="en-US" altLang="zh-CN" dirty="0"/>
              <a:t>Internet</a:t>
            </a:r>
            <a:r>
              <a:rPr lang="zh-CN" altLang="en-US" dirty="0"/>
              <a:t>上</a:t>
            </a:r>
            <a:endParaRPr lang="zh-CN" altLang="en-US" dirty="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sz="2400" b="1" dirty="0">
                <a:solidFill>
                  <a:srgbClr val="0070C0"/>
                </a:solidFill>
              </a:rPr>
              <a:t>网络层提供的服务：为高层提供节点到节点的传输，经过多跳传输最终到达目的地</a:t>
            </a:r>
            <a:endParaRPr lang="en-US" altLang="zh-CN" sz="2400" dirty="0"/>
          </a:p>
          <a:p>
            <a:pPr marL="0" indent="0">
              <a:lnSpc>
                <a:spcPct val="120000"/>
              </a:lnSpc>
              <a:buNone/>
            </a:pPr>
            <a:r>
              <a:rPr lang="en-US" altLang="zh-CN" sz="2400" dirty="0"/>
              <a:t>5.1 </a:t>
            </a:r>
            <a:r>
              <a:rPr lang="zh-CN" altLang="en-US" sz="2400" dirty="0"/>
              <a:t>交换和路由：</a:t>
            </a:r>
            <a:r>
              <a:rPr lang="en-US" altLang="zh-CN" sz="2400" dirty="0"/>
              <a:t>internet</a:t>
            </a:r>
            <a:r>
              <a:rPr lang="zh-CN" altLang="en-US" sz="2400" dirty="0"/>
              <a:t>的工作方式（虚电路和数据报）</a:t>
            </a:r>
            <a:endParaRPr lang="en-US" altLang="zh-CN" sz="2400" dirty="0"/>
          </a:p>
          <a:p>
            <a:pPr marL="0" indent="0">
              <a:lnSpc>
                <a:spcPct val="120000"/>
              </a:lnSpc>
              <a:buNone/>
            </a:pPr>
            <a:r>
              <a:rPr lang="en-US" altLang="zh-CN" sz="2400" dirty="0"/>
              <a:t>5.1</a:t>
            </a:r>
            <a:r>
              <a:rPr lang="zh-CN" altLang="en-US" sz="2400" dirty="0"/>
              <a:t>交换和路由：路由方式</a:t>
            </a:r>
            <a:endParaRPr lang="en-US" altLang="zh-CN" sz="2400" dirty="0"/>
          </a:p>
          <a:p>
            <a:pPr lvl="1">
              <a:lnSpc>
                <a:spcPct val="120000"/>
              </a:lnSpc>
            </a:pPr>
            <a:r>
              <a:rPr lang="zh-CN" altLang="en-US" sz="2000" dirty="0"/>
              <a:t>源路由和逐跳路由</a:t>
            </a:r>
            <a:endParaRPr lang="en-US" altLang="zh-CN" sz="2000" dirty="0"/>
          </a:p>
          <a:p>
            <a:pPr lvl="1">
              <a:lnSpc>
                <a:spcPct val="120000"/>
              </a:lnSpc>
            </a:pPr>
            <a:r>
              <a:rPr lang="zh-CN" altLang="en-US" sz="2000" strike="sngStrike" dirty="0"/>
              <a:t>扩散法</a:t>
            </a:r>
            <a:endParaRPr lang="en-US" altLang="zh-CN" sz="2000" strike="sngStrike" dirty="0"/>
          </a:p>
          <a:p>
            <a:pPr lvl="1">
              <a:lnSpc>
                <a:spcPct val="120000"/>
              </a:lnSpc>
            </a:pPr>
            <a:r>
              <a:rPr lang="zh-CN" altLang="en-US" sz="2000" strike="sngStrike" dirty="0"/>
              <a:t>逆向学习法</a:t>
            </a:r>
            <a:endParaRPr lang="en-US" altLang="zh-CN" sz="2000" strike="sngStrike" dirty="0"/>
          </a:p>
          <a:p>
            <a:pPr marL="0" indent="0">
              <a:buNone/>
            </a:pPr>
            <a:r>
              <a:rPr lang="en-US" altLang="zh-CN" sz="2400" strike="sngStrike" dirty="0"/>
              <a:t>5.2 </a:t>
            </a:r>
            <a:r>
              <a:rPr lang="zh-CN" altLang="en-US" sz="2400" strike="sngStrike" dirty="0"/>
              <a:t>网桥</a:t>
            </a:r>
            <a:endParaRPr lang="en-US" altLang="zh-CN" sz="2400" strike="sngStrike" dirty="0"/>
          </a:p>
          <a:p>
            <a:pPr marL="0" indent="0">
              <a:buNone/>
            </a:pPr>
            <a:r>
              <a:rPr lang="en-US" altLang="zh-CN" sz="2400" dirty="0"/>
              <a:t>5.3 Internet</a:t>
            </a:r>
            <a:r>
              <a:rPr lang="zh-CN" altLang="en-US" sz="2400" dirty="0"/>
              <a:t>网络层</a:t>
            </a:r>
            <a:endParaRPr lang="zh-CN" altLang="en-US" sz="2400" dirty="0"/>
          </a:p>
        </p:txBody>
      </p:sp>
      <p:sp>
        <p:nvSpPr>
          <p:cNvPr id="5" name="Rectangle 1"/>
          <p:cNvSpPr>
            <a:spLocks noChangeArrowheads="1"/>
          </p:cNvSpPr>
          <p:nvPr/>
        </p:nvSpPr>
        <p:spPr bwMode="auto">
          <a:xfrm>
            <a:off x="4123267" y="2157698"/>
            <a:ext cx="2836333" cy="446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IP协议</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1" i="0" u="none" strike="noStrike" cap="none" normalizeH="0" baseline="0" dirty="0">
                <a:ln>
                  <a:noFill/>
                </a:ln>
                <a:solidFill>
                  <a:schemeClr val="accent6"/>
                </a:solidFill>
                <a:effectLst/>
                <a:latin typeface="Open Sans" panose="020B0606030504020204" pitchFamily="34" charset="0"/>
                <a:cs typeface="Open Sans" panose="020B0606030504020204" pitchFamily="34" charset="0"/>
              </a:rPr>
              <a:t>ARP</a:t>
            </a:r>
            <a:endParaRPr kumimoji="0" lang="zh-CN" altLang="zh-CN" sz="2400" b="1" i="0" u="none" strike="noStrike" cap="none" normalizeH="0" baseline="0" dirty="0">
              <a:ln>
                <a:noFill/>
              </a:ln>
              <a:solidFill>
                <a:schemeClr val="accent6"/>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ICMP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DHCP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NAT</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IP隧道</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zh-CN" sz="2400" dirty="0">
                <a:solidFill>
                  <a:srgbClr val="333333"/>
                </a:solidFill>
                <a:latin typeface="Open Sans" panose="020B0606030504020204" pitchFamily="34" charset="0"/>
                <a:cs typeface="Open Sans" panose="020B0606030504020204" pitchFamily="34" charset="0"/>
              </a:rPr>
              <a:t>IP</a:t>
            </a:r>
            <a:r>
              <a:rPr lang="zh-CN" altLang="en-US" sz="2400" dirty="0">
                <a:solidFill>
                  <a:srgbClr val="333333"/>
                </a:solidFill>
                <a:latin typeface="Open Sans" panose="020B0606030504020204" pitchFamily="34" charset="0"/>
                <a:cs typeface="Open Sans" panose="020B0606030504020204" pitchFamily="34" charset="0"/>
              </a:rPr>
              <a:t>组播</a:t>
            </a:r>
            <a:endParaRPr lang="en-US"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IPv6</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左大括号 5"/>
          <p:cNvSpPr/>
          <p:nvPr/>
        </p:nvSpPr>
        <p:spPr>
          <a:xfrm>
            <a:off x="3361267" y="2582333"/>
            <a:ext cx="465666" cy="380731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203622" y="5427458"/>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7" name="矩形 56"/>
          <p:cNvSpPr/>
          <p:nvPr/>
        </p:nvSpPr>
        <p:spPr>
          <a:xfrm>
            <a:off x="189912" y="169553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矩形 50"/>
          <p:cNvSpPr/>
          <p:nvPr/>
        </p:nvSpPr>
        <p:spPr>
          <a:xfrm>
            <a:off x="140662" y="123089"/>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4" name="图片 3"/>
          <p:cNvPicPr>
            <a:picLocks noChangeAspect="1"/>
          </p:cNvPicPr>
          <p:nvPr/>
        </p:nvPicPr>
        <p:blipFill>
          <a:blip r:embed="rId1">
            <a:duotone>
              <a:prstClr val="black"/>
              <a:schemeClr val="accent1">
                <a:tint val="45000"/>
                <a:satMod val="400000"/>
              </a:schemeClr>
            </a:duotone>
          </a:blip>
          <a:stretch>
            <a:fillRect/>
          </a:stretch>
        </p:blipFill>
        <p:spPr>
          <a:xfrm>
            <a:off x="3004818" y="1903224"/>
            <a:ext cx="807788" cy="435699"/>
          </a:xfrm>
          <a:prstGeom prst="rect">
            <a:avLst/>
          </a:prstGeom>
        </p:spPr>
      </p:pic>
      <p:pic>
        <p:nvPicPr>
          <p:cNvPr id="5" name="图片 4"/>
          <p:cNvPicPr>
            <a:picLocks noChangeAspect="1"/>
          </p:cNvPicPr>
          <p:nvPr/>
        </p:nvPicPr>
        <p:blipFill>
          <a:blip r:embed="rId2"/>
          <a:stretch>
            <a:fillRect/>
          </a:stretch>
        </p:blipFill>
        <p:spPr>
          <a:xfrm>
            <a:off x="527538" y="223180"/>
            <a:ext cx="524792" cy="435930"/>
          </a:xfrm>
          <a:prstGeom prst="rect">
            <a:avLst/>
          </a:prstGeom>
        </p:spPr>
      </p:pic>
      <p:pic>
        <p:nvPicPr>
          <p:cNvPr id="6" name="图片 5"/>
          <p:cNvPicPr>
            <a:picLocks noChangeAspect="1"/>
          </p:cNvPicPr>
          <p:nvPr/>
        </p:nvPicPr>
        <p:blipFill>
          <a:blip r:embed="rId3"/>
          <a:stretch>
            <a:fillRect/>
          </a:stretch>
        </p:blipFill>
        <p:spPr>
          <a:xfrm>
            <a:off x="1204516" y="671765"/>
            <a:ext cx="862433" cy="315654"/>
          </a:xfrm>
          <a:prstGeom prst="rect">
            <a:avLst/>
          </a:prstGeom>
        </p:spPr>
      </p:pic>
      <p:grpSp>
        <p:nvGrpSpPr>
          <p:cNvPr id="7" name="Group 248"/>
          <p:cNvGrpSpPr/>
          <p:nvPr/>
        </p:nvGrpSpPr>
        <p:grpSpPr bwMode="auto">
          <a:xfrm>
            <a:off x="3477849" y="5587633"/>
            <a:ext cx="396950" cy="634466"/>
            <a:chOff x="4140" y="429"/>
            <a:chExt cx="1425" cy="2396"/>
          </a:xfrm>
        </p:grpSpPr>
        <p:sp>
          <p:nvSpPr>
            <p:cNvPr id="8" name="Freeform 148"/>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10" name="Freeform 150"/>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 name="Freeform 151"/>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3" name="Group 153"/>
            <p:cNvGrpSpPr/>
            <p:nvPr/>
          </p:nvGrpSpPr>
          <p:grpSpPr bwMode="auto">
            <a:xfrm>
              <a:off x="4749" y="668"/>
              <a:ext cx="581" cy="145"/>
              <a:chOff x="614" y="2568"/>
              <a:chExt cx="725" cy="139"/>
            </a:xfrm>
          </p:grpSpPr>
          <p:sp>
            <p:nvSpPr>
              <p:cNvPr id="38"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4"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5" name="Group 157"/>
            <p:cNvGrpSpPr/>
            <p:nvPr/>
          </p:nvGrpSpPr>
          <p:grpSpPr bwMode="auto">
            <a:xfrm>
              <a:off x="4747" y="994"/>
              <a:ext cx="581" cy="134"/>
              <a:chOff x="614" y="2568"/>
              <a:chExt cx="725" cy="139"/>
            </a:xfrm>
          </p:grpSpPr>
          <p:sp>
            <p:nvSpPr>
              <p:cNvPr id="36"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6"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17"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8" name="Group 162"/>
            <p:cNvGrpSpPr/>
            <p:nvPr/>
          </p:nvGrpSpPr>
          <p:grpSpPr bwMode="auto">
            <a:xfrm>
              <a:off x="4735" y="1627"/>
              <a:ext cx="582" cy="151"/>
              <a:chOff x="614" y="2568"/>
              <a:chExt cx="725" cy="139"/>
            </a:xfrm>
          </p:grpSpPr>
          <p:sp>
            <p:nvSpPr>
              <p:cNvPr id="34"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9" name="Freeform 165"/>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20" name="Group 166"/>
            <p:cNvGrpSpPr/>
            <p:nvPr/>
          </p:nvGrpSpPr>
          <p:grpSpPr bwMode="auto">
            <a:xfrm>
              <a:off x="4739" y="1327"/>
              <a:ext cx="582" cy="139"/>
              <a:chOff x="614" y="2568"/>
              <a:chExt cx="725" cy="139"/>
            </a:xfrm>
          </p:grpSpPr>
          <p:sp>
            <p:nvSpPr>
              <p:cNvPr id="32"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2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2" name="Freeform 170"/>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171"/>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5" name="Freeform 173"/>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7"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0000"/>
                </a:solidFill>
                <a:effectLst/>
                <a:uLnTx/>
                <a:uFillTx/>
                <a:latin typeface="Comic Sans MS" panose="030F0702030302020204" charset="0"/>
                <a:ea typeface="MS PGothic" panose="020B0600070205080204" charset="-128"/>
                <a:cs typeface="+mn-cs"/>
              </a:endParaRPr>
            </a:p>
          </p:txBody>
        </p:sp>
        <p:sp>
          <p:nvSpPr>
            <p:cNvPr id="3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1"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pic>
        <p:nvPicPr>
          <p:cNvPr id="40" name="图片 39"/>
          <p:cNvPicPr>
            <a:picLocks noChangeAspect="1"/>
          </p:cNvPicPr>
          <p:nvPr/>
        </p:nvPicPr>
        <p:blipFill>
          <a:blip r:embed="rId2"/>
          <a:stretch>
            <a:fillRect/>
          </a:stretch>
        </p:blipFill>
        <p:spPr>
          <a:xfrm>
            <a:off x="2137322" y="193275"/>
            <a:ext cx="524792" cy="435930"/>
          </a:xfrm>
          <a:prstGeom prst="rect">
            <a:avLst/>
          </a:prstGeom>
        </p:spPr>
      </p:pic>
      <p:cxnSp>
        <p:nvCxnSpPr>
          <p:cNvPr id="42" name="肘形连接符 41"/>
          <p:cNvCxnSpPr>
            <a:stCxn id="5" idx="2"/>
            <a:endCxn id="6" idx="1"/>
          </p:cNvCxnSpPr>
          <p:nvPr/>
        </p:nvCxnSpPr>
        <p:spPr>
          <a:xfrm rot="16200000" flipH="1">
            <a:off x="911984" y="537060"/>
            <a:ext cx="170482" cy="41458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肘形连接符 46"/>
          <p:cNvCxnSpPr>
            <a:stCxn id="40" idx="2"/>
            <a:endCxn id="6" idx="3"/>
          </p:cNvCxnSpPr>
          <p:nvPr/>
        </p:nvCxnSpPr>
        <p:spPr>
          <a:xfrm rot="5400000">
            <a:off x="2133141" y="563014"/>
            <a:ext cx="200387" cy="33276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89548" y="254467"/>
            <a:ext cx="4923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52" name="图片 51"/>
          <p:cNvPicPr>
            <a:picLocks noChangeAspect="1"/>
          </p:cNvPicPr>
          <p:nvPr/>
        </p:nvPicPr>
        <p:blipFill>
          <a:blip r:embed="rId1">
            <a:duotone>
              <a:prstClr val="black"/>
              <a:schemeClr val="accent1">
                <a:tint val="45000"/>
                <a:satMod val="400000"/>
              </a:schemeClr>
            </a:duotone>
          </a:blip>
          <a:stretch>
            <a:fillRect/>
          </a:stretch>
        </p:blipFill>
        <p:spPr>
          <a:xfrm>
            <a:off x="1246130" y="1903224"/>
            <a:ext cx="772569" cy="416703"/>
          </a:xfrm>
          <a:prstGeom prst="rect">
            <a:avLst/>
          </a:prstGeom>
        </p:spPr>
      </p:pic>
      <p:cxnSp>
        <p:nvCxnSpPr>
          <p:cNvPr id="54" name="直接连接符 53"/>
          <p:cNvCxnSpPr>
            <a:stCxn id="4" idx="1"/>
            <a:endCxn id="52" idx="3"/>
          </p:cNvCxnSpPr>
          <p:nvPr/>
        </p:nvCxnSpPr>
        <p:spPr>
          <a:xfrm flipH="1" flipV="1">
            <a:off x="2018699" y="2111576"/>
            <a:ext cx="986119" cy="94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99" idx="2"/>
            <a:endCxn id="4" idx="0"/>
          </p:cNvCxnSpPr>
          <p:nvPr/>
        </p:nvCxnSpPr>
        <p:spPr>
          <a:xfrm>
            <a:off x="2936498" y="1339705"/>
            <a:ext cx="472214" cy="5635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11954" y="1024612"/>
            <a:ext cx="8280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rPr>
              <a:t>Fudan</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9" name="文本框 58"/>
          <p:cNvSpPr txBox="1"/>
          <p:nvPr/>
        </p:nvSpPr>
        <p:spPr>
          <a:xfrm>
            <a:off x="207255" y="2175027"/>
            <a:ext cx="1038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接入</a:t>
            </a: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0" name="矩形 59"/>
          <p:cNvSpPr/>
          <p:nvPr/>
        </p:nvSpPr>
        <p:spPr>
          <a:xfrm>
            <a:off x="655312" y="2948725"/>
            <a:ext cx="4347591" cy="95856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61" name="图片 60"/>
          <p:cNvPicPr>
            <a:picLocks noChangeAspect="1"/>
          </p:cNvPicPr>
          <p:nvPr/>
        </p:nvPicPr>
        <p:blipFill>
          <a:blip r:embed="rId1">
            <a:duotone>
              <a:prstClr val="black"/>
              <a:schemeClr val="accent1">
                <a:tint val="45000"/>
                <a:satMod val="400000"/>
              </a:schemeClr>
            </a:duotone>
          </a:blip>
          <a:stretch>
            <a:fillRect/>
          </a:stretch>
        </p:blipFill>
        <p:spPr>
          <a:xfrm>
            <a:off x="3716414" y="3156419"/>
            <a:ext cx="846296" cy="456469"/>
          </a:xfrm>
          <a:prstGeom prst="rect">
            <a:avLst/>
          </a:prstGeom>
        </p:spPr>
      </p:pic>
      <p:pic>
        <p:nvPicPr>
          <p:cNvPr id="62" name="图片 61"/>
          <p:cNvPicPr>
            <a:picLocks noChangeAspect="1"/>
          </p:cNvPicPr>
          <p:nvPr/>
        </p:nvPicPr>
        <p:blipFill>
          <a:blip r:embed="rId1">
            <a:duotone>
              <a:prstClr val="black"/>
              <a:schemeClr val="accent1">
                <a:tint val="45000"/>
                <a:satMod val="400000"/>
              </a:schemeClr>
            </a:duotone>
          </a:blip>
          <a:stretch>
            <a:fillRect/>
          </a:stretch>
        </p:blipFill>
        <p:spPr>
          <a:xfrm>
            <a:off x="1957726" y="3156419"/>
            <a:ext cx="846296" cy="456469"/>
          </a:xfrm>
          <a:prstGeom prst="rect">
            <a:avLst/>
          </a:prstGeom>
        </p:spPr>
      </p:pic>
      <p:cxnSp>
        <p:nvCxnSpPr>
          <p:cNvPr id="63" name="直接连接符 62"/>
          <p:cNvCxnSpPr>
            <a:stCxn id="61" idx="1"/>
            <a:endCxn id="62" idx="3"/>
          </p:cNvCxnSpPr>
          <p:nvPr/>
        </p:nvCxnSpPr>
        <p:spPr>
          <a:xfrm flipH="1">
            <a:off x="2804022" y="3384654"/>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69736" y="3483458"/>
            <a:ext cx="15932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5" name="直接连接符 64"/>
          <p:cNvCxnSpPr/>
          <p:nvPr/>
        </p:nvCxnSpPr>
        <p:spPr>
          <a:xfrm flipH="1">
            <a:off x="-115851" y="211544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3249478" y="211544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 idx="2"/>
            <a:endCxn id="61" idx="0"/>
          </p:cNvCxnSpPr>
          <p:nvPr/>
        </p:nvCxnSpPr>
        <p:spPr>
          <a:xfrm>
            <a:off x="3408712" y="2338923"/>
            <a:ext cx="730850" cy="817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2" idx="1"/>
          </p:cNvCxnSpPr>
          <p:nvPr/>
        </p:nvCxnSpPr>
        <p:spPr>
          <a:xfrm flipH="1">
            <a:off x="268769" y="3384654"/>
            <a:ext cx="1688957" cy="443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1" idx="3"/>
          </p:cNvCxnSpPr>
          <p:nvPr/>
        </p:nvCxnSpPr>
        <p:spPr>
          <a:xfrm flipH="1">
            <a:off x="4562710" y="3383968"/>
            <a:ext cx="912392" cy="6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08542" y="423240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78" name="图片 77"/>
          <p:cNvPicPr>
            <a:picLocks noChangeAspect="1"/>
          </p:cNvPicPr>
          <p:nvPr/>
        </p:nvPicPr>
        <p:blipFill>
          <a:blip r:embed="rId1">
            <a:duotone>
              <a:prstClr val="black"/>
              <a:schemeClr val="accent1">
                <a:tint val="45000"/>
                <a:satMod val="400000"/>
              </a:schemeClr>
            </a:duotone>
          </a:blip>
          <a:stretch>
            <a:fillRect/>
          </a:stretch>
        </p:blipFill>
        <p:spPr>
          <a:xfrm>
            <a:off x="3723448" y="4440094"/>
            <a:ext cx="846296" cy="456469"/>
          </a:xfrm>
          <a:prstGeom prst="rect">
            <a:avLst/>
          </a:prstGeom>
        </p:spPr>
      </p:pic>
      <p:pic>
        <p:nvPicPr>
          <p:cNvPr id="79" name="图片 78"/>
          <p:cNvPicPr>
            <a:picLocks noChangeAspect="1"/>
          </p:cNvPicPr>
          <p:nvPr/>
        </p:nvPicPr>
        <p:blipFill>
          <a:blip r:embed="rId1">
            <a:duotone>
              <a:prstClr val="black"/>
              <a:schemeClr val="accent1">
                <a:tint val="45000"/>
                <a:satMod val="400000"/>
              </a:schemeClr>
            </a:duotone>
          </a:blip>
          <a:stretch>
            <a:fillRect/>
          </a:stretch>
        </p:blipFill>
        <p:spPr>
          <a:xfrm>
            <a:off x="1964760" y="4440094"/>
            <a:ext cx="846296" cy="456469"/>
          </a:xfrm>
          <a:prstGeom prst="rect">
            <a:avLst/>
          </a:prstGeom>
        </p:spPr>
      </p:pic>
      <p:cxnSp>
        <p:nvCxnSpPr>
          <p:cNvPr id="80" name="直接连接符 79"/>
          <p:cNvCxnSpPr>
            <a:stCxn id="78" idx="1"/>
            <a:endCxn id="79" idx="3"/>
          </p:cNvCxnSpPr>
          <p:nvPr/>
        </p:nvCxnSpPr>
        <p:spPr>
          <a:xfrm flipH="1">
            <a:off x="2811056" y="4668329"/>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5885" y="4711897"/>
            <a:ext cx="1038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接入</a:t>
            </a: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2" name="直接连接符 81"/>
          <p:cNvCxnSpPr/>
          <p:nvPr/>
        </p:nvCxnSpPr>
        <p:spPr>
          <a:xfrm flipH="1">
            <a:off x="602779" y="465231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4516749" y="465231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61043" y="6369942"/>
            <a:ext cx="113223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Tsinghua</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92" name="直接连接符 91"/>
          <p:cNvCxnSpPr>
            <a:stCxn id="61" idx="2"/>
            <a:endCxn id="78" idx="0"/>
          </p:cNvCxnSpPr>
          <p:nvPr/>
        </p:nvCxnSpPr>
        <p:spPr>
          <a:xfrm>
            <a:off x="4139562" y="3612888"/>
            <a:ext cx="7034" cy="8272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9" name="图片 98"/>
          <p:cNvPicPr>
            <a:picLocks noChangeAspect="1"/>
          </p:cNvPicPr>
          <p:nvPr/>
        </p:nvPicPr>
        <p:blipFill>
          <a:blip r:embed="rId1">
            <a:duotone>
              <a:prstClr val="black"/>
              <a:schemeClr val="accent1">
                <a:tint val="45000"/>
                <a:satMod val="400000"/>
              </a:schemeClr>
            </a:duotone>
          </a:blip>
          <a:stretch>
            <a:fillRect/>
          </a:stretch>
        </p:blipFill>
        <p:spPr>
          <a:xfrm>
            <a:off x="2639979" y="1019836"/>
            <a:ext cx="593038" cy="319869"/>
          </a:xfrm>
          <a:prstGeom prst="rect">
            <a:avLst/>
          </a:prstGeom>
        </p:spPr>
      </p:pic>
      <p:cxnSp>
        <p:nvCxnSpPr>
          <p:cNvPr id="109" name="肘形连接符 108"/>
          <p:cNvCxnSpPr>
            <a:stCxn id="99" idx="1"/>
            <a:endCxn id="6" idx="2"/>
          </p:cNvCxnSpPr>
          <p:nvPr/>
        </p:nvCxnSpPr>
        <p:spPr>
          <a:xfrm rot="10800000">
            <a:off x="1635733" y="987419"/>
            <a:ext cx="1004246" cy="19235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4" name="图片 123"/>
          <p:cNvPicPr>
            <a:picLocks noChangeAspect="1"/>
          </p:cNvPicPr>
          <p:nvPr/>
        </p:nvPicPr>
        <p:blipFill>
          <a:blip r:embed="rId2"/>
          <a:stretch>
            <a:fillRect/>
          </a:stretch>
        </p:blipFill>
        <p:spPr>
          <a:xfrm>
            <a:off x="895981" y="5758501"/>
            <a:ext cx="524792" cy="435930"/>
          </a:xfrm>
          <a:prstGeom prst="rect">
            <a:avLst/>
          </a:prstGeom>
        </p:spPr>
      </p:pic>
      <p:pic>
        <p:nvPicPr>
          <p:cNvPr id="125" name="图片 124"/>
          <p:cNvPicPr>
            <a:picLocks noChangeAspect="1"/>
          </p:cNvPicPr>
          <p:nvPr/>
        </p:nvPicPr>
        <p:blipFill>
          <a:blip r:embed="rId3"/>
          <a:stretch>
            <a:fillRect/>
          </a:stretch>
        </p:blipFill>
        <p:spPr>
          <a:xfrm>
            <a:off x="2201972" y="6207411"/>
            <a:ext cx="862433" cy="315654"/>
          </a:xfrm>
          <a:prstGeom prst="rect">
            <a:avLst/>
          </a:prstGeom>
        </p:spPr>
      </p:pic>
      <p:cxnSp>
        <p:nvCxnSpPr>
          <p:cNvPr id="127" name="肘形连接符 126"/>
          <p:cNvCxnSpPr>
            <a:stCxn id="124" idx="2"/>
            <a:endCxn id="125" idx="1"/>
          </p:cNvCxnSpPr>
          <p:nvPr/>
        </p:nvCxnSpPr>
        <p:spPr>
          <a:xfrm rot="16200000" flipH="1">
            <a:off x="1594771" y="5758036"/>
            <a:ext cx="170807" cy="1043595"/>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肘形连接符 127"/>
          <p:cNvCxnSpPr>
            <a:stCxn id="27" idx="2"/>
            <a:endCxn id="125" idx="3"/>
          </p:cNvCxnSpPr>
          <p:nvPr/>
        </p:nvCxnSpPr>
        <p:spPr>
          <a:xfrm rot="5400000">
            <a:off x="3278882" y="5999413"/>
            <a:ext cx="151348" cy="58030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1" name="图片 130"/>
          <p:cNvPicPr>
            <a:picLocks noChangeAspect="1"/>
          </p:cNvPicPr>
          <p:nvPr/>
        </p:nvPicPr>
        <p:blipFill>
          <a:blip r:embed="rId1">
            <a:duotone>
              <a:prstClr val="black"/>
              <a:schemeClr val="accent1">
                <a:tint val="45000"/>
                <a:satMod val="400000"/>
              </a:schemeClr>
            </a:duotone>
          </a:blip>
          <a:stretch>
            <a:fillRect/>
          </a:stretch>
        </p:blipFill>
        <p:spPr>
          <a:xfrm>
            <a:off x="1751664" y="5541467"/>
            <a:ext cx="593038" cy="319869"/>
          </a:xfrm>
          <a:prstGeom prst="rect">
            <a:avLst/>
          </a:prstGeom>
        </p:spPr>
      </p:pic>
      <p:cxnSp>
        <p:nvCxnSpPr>
          <p:cNvPr id="132" name="肘形连接符 131"/>
          <p:cNvCxnSpPr>
            <a:stCxn id="131" idx="2"/>
            <a:endCxn id="125" idx="0"/>
          </p:cNvCxnSpPr>
          <p:nvPr/>
        </p:nvCxnSpPr>
        <p:spPr>
          <a:xfrm>
            <a:off x="2048183" y="5861336"/>
            <a:ext cx="585006" cy="346075"/>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78" idx="2"/>
          </p:cNvCxnSpPr>
          <p:nvPr/>
        </p:nvCxnSpPr>
        <p:spPr>
          <a:xfrm flipH="1">
            <a:off x="2201972" y="4896563"/>
            <a:ext cx="1944624" cy="6728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3" name="Rectangle 23"/>
          <p:cNvSpPr>
            <a:spLocks noChangeArrowheads="1"/>
          </p:cNvSpPr>
          <p:nvPr/>
        </p:nvSpPr>
        <p:spPr bwMode="auto">
          <a:xfrm>
            <a:off x="4669192" y="6014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4" name="Rectangle 24"/>
          <p:cNvSpPr>
            <a:spLocks noChangeArrowheads="1"/>
          </p:cNvSpPr>
          <p:nvPr/>
        </p:nvSpPr>
        <p:spPr bwMode="auto">
          <a:xfrm>
            <a:off x="4621567" y="131582"/>
            <a:ext cx="1273175" cy="1536700"/>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5" name="Line 25"/>
          <p:cNvSpPr>
            <a:spLocks noChangeShapeType="1"/>
          </p:cNvSpPr>
          <p:nvPr/>
        </p:nvSpPr>
        <p:spPr bwMode="auto">
          <a:xfrm>
            <a:off x="4621567" y="449082"/>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 name="Text Box 26"/>
          <p:cNvSpPr txBox="1">
            <a:spLocks noChangeArrowheads="1"/>
          </p:cNvSpPr>
          <p:nvPr/>
        </p:nvSpPr>
        <p:spPr bwMode="auto">
          <a:xfrm>
            <a:off x="4578705" y="9824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application</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transport</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7" name="Line 27"/>
          <p:cNvSpPr>
            <a:spLocks noChangeShapeType="1"/>
          </p:cNvSpPr>
          <p:nvPr/>
        </p:nvSpPr>
        <p:spPr bwMode="auto">
          <a:xfrm>
            <a:off x="4629505" y="769757"/>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 name="Line 28"/>
          <p:cNvSpPr>
            <a:spLocks noChangeShapeType="1"/>
          </p:cNvSpPr>
          <p:nvPr/>
        </p:nvSpPr>
        <p:spPr bwMode="auto">
          <a:xfrm>
            <a:off x="4634267" y="105074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 name="Line 29"/>
          <p:cNvSpPr>
            <a:spLocks noChangeShapeType="1"/>
          </p:cNvSpPr>
          <p:nvPr/>
        </p:nvSpPr>
        <p:spPr bwMode="auto">
          <a:xfrm>
            <a:off x="4634267" y="132696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160" name="Group 88"/>
          <p:cNvGrpSpPr/>
          <p:nvPr/>
        </p:nvGrpSpPr>
        <p:grpSpPr bwMode="auto">
          <a:xfrm>
            <a:off x="7370119" y="1985286"/>
            <a:ext cx="1387475" cy="1035050"/>
            <a:chOff x="3601" y="168"/>
            <a:chExt cx="874" cy="652"/>
          </a:xfrm>
        </p:grpSpPr>
        <p:sp>
          <p:nvSpPr>
            <p:cNvPr id="161"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2"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3" name="Line 91"/>
            <p:cNvSpPr>
              <a:spLocks noChangeShapeType="1"/>
            </p:cNvSpPr>
            <p:nvPr/>
          </p:nvSpPr>
          <p:spPr bwMode="auto">
            <a:xfrm>
              <a:off x="3628" y="413"/>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5" name="Line 93"/>
            <p:cNvSpPr>
              <a:spLocks noChangeShapeType="1"/>
            </p:cNvSpPr>
            <p:nvPr/>
          </p:nvSpPr>
          <p:spPr bwMode="auto">
            <a:xfrm>
              <a:off x="3633" y="615"/>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66" name="Group 88"/>
          <p:cNvGrpSpPr/>
          <p:nvPr/>
        </p:nvGrpSpPr>
        <p:grpSpPr bwMode="auto">
          <a:xfrm>
            <a:off x="8881728" y="3703246"/>
            <a:ext cx="1387475" cy="1035050"/>
            <a:chOff x="3601" y="168"/>
            <a:chExt cx="874" cy="652"/>
          </a:xfrm>
        </p:grpSpPr>
        <p:sp>
          <p:nvSpPr>
            <p:cNvPr id="167"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8"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9" name="Line 91"/>
            <p:cNvSpPr>
              <a:spLocks noChangeShapeType="1"/>
            </p:cNvSpPr>
            <p:nvPr/>
          </p:nvSpPr>
          <p:spPr bwMode="auto">
            <a:xfrm>
              <a:off x="3628" y="413"/>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71" name="Line 93"/>
            <p:cNvSpPr>
              <a:spLocks noChangeShapeType="1"/>
            </p:cNvSpPr>
            <p:nvPr/>
          </p:nvSpPr>
          <p:spPr bwMode="auto">
            <a:xfrm>
              <a:off x="3633" y="615"/>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78" name="Rectangle 23"/>
          <p:cNvSpPr>
            <a:spLocks noChangeArrowheads="1"/>
          </p:cNvSpPr>
          <p:nvPr/>
        </p:nvSpPr>
        <p:spPr bwMode="auto">
          <a:xfrm>
            <a:off x="10749365" y="501443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79" name="Rectangle 24"/>
          <p:cNvSpPr>
            <a:spLocks noChangeArrowheads="1"/>
          </p:cNvSpPr>
          <p:nvPr/>
        </p:nvSpPr>
        <p:spPr bwMode="auto">
          <a:xfrm>
            <a:off x="10701740" y="5085872"/>
            <a:ext cx="1273175" cy="1536700"/>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80" name="Line 25"/>
          <p:cNvSpPr>
            <a:spLocks noChangeShapeType="1"/>
          </p:cNvSpPr>
          <p:nvPr/>
        </p:nvSpPr>
        <p:spPr bwMode="auto">
          <a:xfrm>
            <a:off x="10701740" y="5403372"/>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 name="Text Box 26"/>
          <p:cNvSpPr txBox="1">
            <a:spLocks noChangeArrowheads="1"/>
          </p:cNvSpPr>
          <p:nvPr/>
        </p:nvSpPr>
        <p:spPr bwMode="auto">
          <a:xfrm>
            <a:off x="10658878" y="505253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application</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transport</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82" name="Line 27"/>
          <p:cNvSpPr>
            <a:spLocks noChangeShapeType="1"/>
          </p:cNvSpPr>
          <p:nvPr/>
        </p:nvSpPr>
        <p:spPr bwMode="auto">
          <a:xfrm>
            <a:off x="10709678" y="5724047"/>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 name="Line 28"/>
          <p:cNvSpPr>
            <a:spLocks noChangeShapeType="1"/>
          </p:cNvSpPr>
          <p:nvPr/>
        </p:nvSpPr>
        <p:spPr bwMode="auto">
          <a:xfrm>
            <a:off x="10714440" y="600503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 name="Line 29"/>
          <p:cNvSpPr>
            <a:spLocks noChangeShapeType="1"/>
          </p:cNvSpPr>
          <p:nvPr/>
        </p:nvSpPr>
        <p:spPr bwMode="auto">
          <a:xfrm>
            <a:off x="10714440" y="628125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 name="文本框 185"/>
          <p:cNvSpPr txBox="1"/>
          <p:nvPr/>
        </p:nvSpPr>
        <p:spPr>
          <a:xfrm>
            <a:off x="6140723" y="5104703"/>
            <a:ext cx="17067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1" name="文本框 190"/>
          <p:cNvSpPr txBox="1"/>
          <p:nvPr/>
        </p:nvSpPr>
        <p:spPr>
          <a:xfrm>
            <a:off x="6237732" y="34899"/>
            <a:ext cx="17067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4" name="下箭头 193"/>
          <p:cNvSpPr/>
          <p:nvPr/>
        </p:nvSpPr>
        <p:spPr>
          <a:xfrm>
            <a:off x="6036520" y="60145"/>
            <a:ext cx="120249" cy="388938"/>
          </a:xfrm>
          <a:prstGeom prst="down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5" name="上箭头 194"/>
          <p:cNvSpPr/>
          <p:nvPr/>
        </p:nvSpPr>
        <p:spPr>
          <a:xfrm>
            <a:off x="10451883" y="5099799"/>
            <a:ext cx="137145" cy="299524"/>
          </a:xfrm>
          <a:prstGeom prst="up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6" name="文本框 195"/>
          <p:cNvSpPr txBox="1"/>
          <p:nvPr/>
        </p:nvSpPr>
        <p:spPr>
          <a:xfrm>
            <a:off x="3260218" y="911451"/>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R1</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7" name="文本框 196"/>
          <p:cNvSpPr txBox="1"/>
          <p:nvPr/>
        </p:nvSpPr>
        <p:spPr>
          <a:xfrm>
            <a:off x="3794016" y="1742136"/>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R2</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1" name="文本框 200"/>
          <p:cNvSpPr txBox="1"/>
          <p:nvPr/>
        </p:nvSpPr>
        <p:spPr>
          <a:xfrm>
            <a:off x="4516749" y="2964822"/>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R3</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2" name="文本框 196"/>
          <p:cNvSpPr txBox="1"/>
          <p:nvPr/>
        </p:nvSpPr>
        <p:spPr>
          <a:xfrm>
            <a:off x="4503855" y="4284195"/>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R4</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3" name="文本框 196"/>
          <p:cNvSpPr txBox="1"/>
          <p:nvPr/>
        </p:nvSpPr>
        <p:spPr>
          <a:xfrm>
            <a:off x="1318571" y="5412272"/>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R5</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1" name="左右箭头 40"/>
          <p:cNvSpPr/>
          <p:nvPr/>
        </p:nvSpPr>
        <p:spPr>
          <a:xfrm rot="2611815">
            <a:off x="4658165" y="3346033"/>
            <a:ext cx="7197240" cy="15668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文本框 113"/>
          <p:cNvSpPr txBox="1"/>
          <p:nvPr/>
        </p:nvSpPr>
        <p:spPr>
          <a:xfrm>
            <a:off x="6130497" y="5409887"/>
            <a:ext cx="4363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TCP: &lt;port: 1234</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80&gt;,  </a:t>
            </a: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115" name="文本框 114"/>
          <p:cNvSpPr txBox="1"/>
          <p:nvPr/>
        </p:nvSpPr>
        <p:spPr>
          <a:xfrm>
            <a:off x="6234890" y="369486"/>
            <a:ext cx="58451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TCP</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在网络层提供的节点间</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(C--S) </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的数据传输服务基础上实现可靠的数据传输。</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&lt;port: 1234</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80&gt;,  </a:t>
            </a: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grpSp>
        <p:nvGrpSpPr>
          <p:cNvPr id="116" name="组合 115"/>
          <p:cNvGrpSpPr/>
          <p:nvPr/>
        </p:nvGrpSpPr>
        <p:grpSpPr>
          <a:xfrm>
            <a:off x="7219965" y="1001364"/>
            <a:ext cx="4788084" cy="1396214"/>
            <a:chOff x="6774347" y="584679"/>
            <a:chExt cx="4788084" cy="1396214"/>
          </a:xfrm>
        </p:grpSpPr>
        <p:grpSp>
          <p:nvGrpSpPr>
            <p:cNvPr id="117" name="组合 116"/>
            <p:cNvGrpSpPr/>
            <p:nvPr/>
          </p:nvGrpSpPr>
          <p:grpSpPr>
            <a:xfrm>
              <a:off x="6774347" y="596370"/>
              <a:ext cx="4788084" cy="1384523"/>
              <a:chOff x="6774347" y="596370"/>
              <a:chExt cx="4788084" cy="1384523"/>
            </a:xfrm>
          </p:grpSpPr>
          <p:sp>
            <p:nvSpPr>
              <p:cNvPr id="119" name="文本框 118"/>
              <p:cNvSpPr txBox="1"/>
              <p:nvPr/>
            </p:nvSpPr>
            <p:spPr>
              <a:xfrm>
                <a:off x="8872540" y="596370"/>
                <a:ext cx="2689891"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prstClr val="black"/>
                    </a:solidFill>
                    <a:latin typeface="等线" panose="02010600030101010101" charset="-122"/>
                    <a:ea typeface="等线" panose="02010600030101010101" charset="-122"/>
                  </a:rPr>
                  <a:t>三次握手过程建立连接</a:t>
                </a:r>
                <a:endParaRPr lang="zh-CN" altLang="en-US" dirty="0"/>
              </a:p>
            </p:txBody>
          </p:sp>
          <p:sp>
            <p:nvSpPr>
              <p:cNvPr id="121" name="文本框 120"/>
              <p:cNvSpPr txBox="1"/>
              <p:nvPr/>
            </p:nvSpPr>
            <p:spPr>
              <a:xfrm>
                <a:off x="8902864" y="1599373"/>
                <a:ext cx="1211318" cy="38152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prstClr val="black"/>
                    </a:solidFill>
                    <a:latin typeface="等线" panose="02010600030101010101" charset="-122"/>
                    <a:ea typeface="等线" panose="02010600030101010101" charset="-122"/>
                  </a:rPr>
                  <a:t>释放连接</a:t>
                </a:r>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3" name="矩形 122"/>
              <p:cNvSpPr/>
              <p:nvPr/>
            </p:nvSpPr>
            <p:spPr>
              <a:xfrm flipH="1">
                <a:off x="7166268" y="718518"/>
                <a:ext cx="1571420" cy="400110"/>
              </a:xfrm>
              <a:prstGeom prst="rect">
                <a:avLst/>
              </a:prstGeom>
            </p:spPr>
            <p:txBody>
              <a:bodyPr wrap="square">
                <a:spAutoFit/>
              </a:bodyPr>
              <a:lstStyle/>
              <a:p>
                <a:r>
                  <a:rPr lang="en-US" altLang="zh-CN" sz="2000" b="1" dirty="0">
                    <a:solidFill>
                      <a:schemeClr val="accent2"/>
                    </a:solidFill>
                  </a:rPr>
                  <a:t>TCP</a:t>
                </a:r>
                <a:r>
                  <a:rPr lang="zh-CN" altLang="en-US" sz="2000" b="1" dirty="0">
                    <a:solidFill>
                      <a:schemeClr val="accent2"/>
                    </a:solidFill>
                  </a:rPr>
                  <a:t>协议</a:t>
                </a:r>
                <a:endParaRPr lang="zh-CN" altLang="en-US" sz="2000" b="1" dirty="0">
                  <a:solidFill>
                    <a:schemeClr val="accent2"/>
                  </a:solidFill>
                </a:endParaRPr>
              </a:p>
            </p:txBody>
          </p:sp>
          <p:sp>
            <p:nvSpPr>
              <p:cNvPr id="126" name="文本框 125"/>
              <p:cNvSpPr txBox="1"/>
              <p:nvPr/>
            </p:nvSpPr>
            <p:spPr>
              <a:xfrm>
                <a:off x="8872540" y="1082340"/>
                <a:ext cx="1607314" cy="38152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prstClr val="black"/>
                    </a:solidFill>
                    <a:latin typeface="等线" panose="02010600030101010101" charset="-122"/>
                    <a:ea typeface="等线" panose="02010600030101010101" charset="-122"/>
                  </a:rPr>
                  <a:t>可靠传输数据</a:t>
                </a:r>
                <a:endParaRPr lang="zh-CN" altLang="en-US" dirty="0"/>
              </a:p>
            </p:txBody>
          </p:sp>
          <p:sp>
            <p:nvSpPr>
              <p:cNvPr id="129" name="文本框 128"/>
              <p:cNvSpPr txBox="1"/>
              <p:nvPr/>
            </p:nvSpPr>
            <p:spPr>
              <a:xfrm>
                <a:off x="6774347" y="1040100"/>
                <a:ext cx="2142523"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TCP Segment</a:t>
                </a:r>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sp>
          <p:nvSpPr>
            <p:cNvPr id="118" name="左大括号 117"/>
            <p:cNvSpPr/>
            <p:nvPr/>
          </p:nvSpPr>
          <p:spPr>
            <a:xfrm>
              <a:off x="8614015" y="584679"/>
              <a:ext cx="135057" cy="129004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b="1" dirty="0"/>
              <a:t>地址</a:t>
            </a:r>
            <a:r>
              <a:rPr lang="zh-CN" altLang="zh-CN" b="1" dirty="0"/>
              <a:t>解析协议</a:t>
            </a:r>
            <a:r>
              <a:rPr lang="en-US" altLang="zh-CN" b="1" dirty="0"/>
              <a:t>ARP</a:t>
            </a:r>
            <a:r>
              <a:rPr lang="zh-CN" altLang="zh-CN" dirty="0"/>
              <a:t>（</a:t>
            </a:r>
            <a:r>
              <a:rPr lang="en-US" altLang="zh-CN" dirty="0"/>
              <a:t>Address Resolution Protocol</a:t>
            </a:r>
            <a:r>
              <a:rPr lang="zh-CN" altLang="zh-CN" dirty="0"/>
              <a: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用于以太网等广播网络中，</a:t>
            </a:r>
            <a:r>
              <a:rPr lang="zh-CN" altLang="en-US" b="1" dirty="0">
                <a:solidFill>
                  <a:schemeClr val="accent6"/>
                </a:solidFill>
              </a:rPr>
              <a:t>将</a:t>
            </a:r>
            <a:r>
              <a:rPr lang="en-US" altLang="zh-CN" b="1" dirty="0">
                <a:solidFill>
                  <a:schemeClr val="accent6"/>
                </a:solidFill>
              </a:rPr>
              <a:t>IP</a:t>
            </a:r>
            <a:r>
              <a:rPr lang="zh-CN" altLang="en-US" b="1" dirty="0">
                <a:solidFill>
                  <a:schemeClr val="accent6"/>
                </a:solidFill>
              </a:rPr>
              <a:t>地址映射为</a:t>
            </a:r>
            <a:r>
              <a:rPr lang="en-US" altLang="zh-CN" b="1" dirty="0">
                <a:solidFill>
                  <a:schemeClr val="accent6"/>
                </a:solidFill>
                <a:sym typeface="Wingdings" panose="05000000000000000000" pitchFamily="2" charset="2"/>
              </a:rPr>
              <a:t>MAC</a:t>
            </a:r>
            <a:r>
              <a:rPr lang="zh-CN" altLang="en-US" b="1" dirty="0">
                <a:solidFill>
                  <a:schemeClr val="accent6"/>
                </a:solidFill>
                <a:sym typeface="Wingdings" panose="05000000000000000000" pitchFamily="2" charset="2"/>
              </a:rPr>
              <a:t>地址。</a:t>
            </a:r>
            <a:r>
              <a:rPr lang="en-US" altLang="zh-CN" b="1" dirty="0">
                <a:solidFill>
                  <a:schemeClr val="accent6"/>
                </a:solidFill>
                <a:sym typeface="Wingdings" panose="05000000000000000000" pitchFamily="2" charset="2"/>
              </a:rPr>
              <a:t>RFC 826</a:t>
            </a:r>
            <a:endParaRPr lang="zh-CN" altLang="en-US" b="1" dirty="0">
              <a:solidFill>
                <a:schemeClr val="accent6"/>
              </a:solidFill>
              <a:sym typeface="Wingdings" panose="05000000000000000000" pitchFamily="2" charset="2"/>
            </a:endParaRPr>
          </a:p>
          <a:p>
            <a:r>
              <a:rPr lang="zh-CN" altLang="en-US" dirty="0"/>
              <a:t>如果不知道</a:t>
            </a:r>
            <a:r>
              <a:rPr lang="en-US" altLang="zh-CN" dirty="0"/>
              <a:t>IP</a:t>
            </a:r>
            <a:r>
              <a:rPr lang="zh-CN" altLang="en-US" dirty="0"/>
              <a:t>地址对应的</a:t>
            </a:r>
            <a:r>
              <a:rPr lang="en-US" altLang="zh-CN" dirty="0"/>
              <a:t>MAC</a:t>
            </a:r>
            <a:r>
              <a:rPr lang="zh-CN" altLang="en-US" dirty="0"/>
              <a:t>地址，发送</a:t>
            </a:r>
            <a:r>
              <a:rPr lang="en-US" altLang="zh-CN" dirty="0"/>
              <a:t>ARP</a:t>
            </a:r>
            <a:r>
              <a:rPr lang="zh-CN" altLang="en-US" dirty="0"/>
              <a:t>请求，暂时保留</a:t>
            </a:r>
            <a:r>
              <a:rPr lang="en-US" altLang="zh-CN" dirty="0"/>
              <a:t>IP</a:t>
            </a:r>
            <a:r>
              <a:rPr lang="zh-CN" altLang="en-US" dirty="0"/>
              <a:t>分组在缓冲区</a:t>
            </a:r>
            <a:endParaRPr lang="zh-CN" altLang="en-US" dirty="0"/>
          </a:p>
          <a:p>
            <a:pPr lvl="1"/>
            <a:r>
              <a:rPr lang="en-US" altLang="zh-CN" sz="2000" dirty="0"/>
              <a:t>ARP</a:t>
            </a:r>
            <a:r>
              <a:rPr lang="zh-CN" altLang="en-US" sz="2000" dirty="0"/>
              <a:t>请求采用链路层广播发送：</a:t>
            </a:r>
            <a:r>
              <a:rPr lang="en-US" altLang="zh-CN" sz="2000" dirty="0">
                <a:solidFill>
                  <a:srgbClr val="FF3300"/>
                </a:solidFill>
              </a:rPr>
              <a:t>Sender IP</a:t>
            </a:r>
            <a:r>
              <a:rPr lang="zh-CN" altLang="en-US" sz="2000" dirty="0">
                <a:solidFill>
                  <a:srgbClr val="FF3300"/>
                </a:solidFill>
              </a:rPr>
              <a:t>、</a:t>
            </a:r>
            <a:r>
              <a:rPr lang="en-US" altLang="zh-CN" sz="2000" dirty="0">
                <a:solidFill>
                  <a:srgbClr val="FF3300"/>
                </a:solidFill>
              </a:rPr>
              <a:t>MAC address</a:t>
            </a:r>
            <a:r>
              <a:rPr lang="en-US" altLang="zh-CN" sz="2000" dirty="0"/>
              <a:t>; </a:t>
            </a:r>
            <a:r>
              <a:rPr lang="en-US" altLang="zh-CN" sz="2000" dirty="0">
                <a:solidFill>
                  <a:srgbClr val="FF3300"/>
                </a:solidFill>
              </a:rPr>
              <a:t>Target IP</a:t>
            </a:r>
            <a:r>
              <a:rPr lang="zh-CN" altLang="en-US" sz="2000" dirty="0"/>
              <a:t>、</a:t>
            </a:r>
            <a:r>
              <a:rPr lang="en-US" altLang="zh-CN" sz="2000" dirty="0"/>
              <a:t>MAC address=?(</a:t>
            </a:r>
            <a:r>
              <a:rPr lang="zh-CN" altLang="en-US" sz="2000" dirty="0"/>
              <a:t>全</a:t>
            </a:r>
            <a:r>
              <a:rPr lang="en-US" altLang="zh-CN" sz="2000" dirty="0"/>
              <a:t>0)</a:t>
            </a:r>
            <a:endParaRPr lang="en-US" altLang="zh-CN" sz="2000" dirty="0"/>
          </a:p>
          <a:p>
            <a:r>
              <a:rPr lang="en-US" altLang="zh-CN" dirty="0"/>
              <a:t>Target IP</a:t>
            </a:r>
            <a:r>
              <a:rPr lang="zh-CN" altLang="en-US" dirty="0"/>
              <a:t>节点单播发送响应给发送者，源和目的字段对调，并且填写源</a:t>
            </a:r>
            <a:r>
              <a:rPr lang="en-US" altLang="zh-CN" dirty="0"/>
              <a:t>MAC</a:t>
            </a:r>
            <a:r>
              <a:rPr lang="zh-CN" altLang="en-US" dirty="0"/>
              <a:t>地址</a:t>
            </a:r>
            <a:r>
              <a:rPr lang="en-US" altLang="zh-CN" dirty="0"/>
              <a:t>: </a:t>
            </a:r>
            <a:r>
              <a:rPr lang="en-US" altLang="zh-CN" dirty="0">
                <a:solidFill>
                  <a:srgbClr val="FF3300"/>
                </a:solidFill>
              </a:rPr>
              <a:t>Sender IP</a:t>
            </a:r>
            <a:r>
              <a:rPr lang="zh-CN" altLang="en-US" dirty="0">
                <a:solidFill>
                  <a:srgbClr val="FF3300"/>
                </a:solidFill>
              </a:rPr>
              <a:t>、</a:t>
            </a:r>
            <a:r>
              <a:rPr lang="en-US" altLang="zh-CN" b="1" dirty="0">
                <a:solidFill>
                  <a:srgbClr val="002060"/>
                </a:solidFill>
              </a:rPr>
              <a:t>MAC address</a:t>
            </a:r>
            <a:r>
              <a:rPr lang="en-US" altLang="zh-CN" dirty="0"/>
              <a:t>; </a:t>
            </a:r>
            <a:r>
              <a:rPr lang="en-US" altLang="zh-CN" dirty="0">
                <a:solidFill>
                  <a:srgbClr val="FF3300"/>
                </a:solidFill>
              </a:rPr>
              <a:t>Target IP</a:t>
            </a:r>
            <a:r>
              <a:rPr lang="zh-CN" altLang="en-US" dirty="0"/>
              <a:t>、</a:t>
            </a:r>
            <a:r>
              <a:rPr lang="en-US" altLang="zh-CN" dirty="0">
                <a:solidFill>
                  <a:srgbClr val="FF3300"/>
                </a:solidFill>
              </a:rPr>
              <a:t>MAC address</a:t>
            </a:r>
            <a:endParaRPr lang="en-US" altLang="zh-CN" dirty="0">
              <a:solidFill>
                <a:srgbClr val="FF3300"/>
              </a:solidFill>
            </a:endParaRPr>
          </a:p>
          <a:p>
            <a:r>
              <a:rPr lang="en-US" altLang="zh-CN" dirty="0">
                <a:highlight>
                  <a:srgbClr val="FFFF00"/>
                </a:highlight>
              </a:rPr>
              <a:t>IP</a:t>
            </a:r>
            <a:r>
              <a:rPr lang="zh-CN" altLang="en-US" dirty="0">
                <a:highlight>
                  <a:srgbClr val="FFFF00"/>
                </a:highlight>
              </a:rPr>
              <a:t>地址和</a:t>
            </a:r>
            <a:r>
              <a:rPr lang="en-US" altLang="zh-CN" dirty="0">
                <a:highlight>
                  <a:srgbClr val="FFFF00"/>
                </a:highlight>
              </a:rPr>
              <a:t>MAC</a:t>
            </a:r>
            <a:r>
              <a:rPr lang="zh-CN" altLang="en-US" dirty="0">
                <a:highlight>
                  <a:srgbClr val="FFFF00"/>
                </a:highlight>
              </a:rPr>
              <a:t>地址映射保存在</a:t>
            </a:r>
            <a:r>
              <a:rPr lang="en-US" altLang="zh-CN" u="sng" dirty="0">
                <a:solidFill>
                  <a:srgbClr val="FF0000"/>
                </a:solidFill>
                <a:highlight>
                  <a:srgbClr val="FFFF00"/>
                </a:highlight>
              </a:rPr>
              <a:t>ARP</a:t>
            </a:r>
            <a:r>
              <a:rPr lang="zh-CN" altLang="en-US" u="sng" dirty="0">
                <a:solidFill>
                  <a:srgbClr val="FF0000"/>
                </a:solidFill>
                <a:highlight>
                  <a:srgbClr val="FFFF00"/>
                </a:highlight>
              </a:rPr>
              <a:t>缓存</a:t>
            </a:r>
            <a:r>
              <a:rPr lang="zh-CN" altLang="en-US" dirty="0">
                <a:highlight>
                  <a:srgbClr val="FFFF00"/>
                </a:highlight>
              </a:rPr>
              <a:t>中，一定时间（</a:t>
            </a:r>
            <a:r>
              <a:rPr lang="en-US" altLang="zh-CN" dirty="0">
                <a:highlight>
                  <a:srgbClr val="FFFF00"/>
                </a:highlight>
              </a:rPr>
              <a:t>60</a:t>
            </a:r>
            <a:r>
              <a:rPr lang="zh-CN" altLang="en-US" dirty="0">
                <a:highlight>
                  <a:srgbClr val="FFFF00"/>
                </a:highlight>
              </a:rPr>
              <a:t>秒或</a:t>
            </a:r>
            <a:r>
              <a:rPr lang="en-US" altLang="zh-CN" dirty="0">
                <a:highlight>
                  <a:srgbClr val="FFFF00"/>
                </a:highlight>
              </a:rPr>
              <a:t>30</a:t>
            </a:r>
            <a:r>
              <a:rPr lang="zh-CN" altLang="en-US" dirty="0">
                <a:highlight>
                  <a:srgbClr val="FFFF00"/>
                </a:highlight>
              </a:rPr>
              <a:t>秒）后移走</a:t>
            </a:r>
            <a:endParaRPr lang="en-US" altLang="zh-CN" dirty="0">
              <a:highlight>
                <a:srgbClr val="FFFF00"/>
              </a:highlight>
            </a:endParaRPr>
          </a:p>
          <a:p>
            <a:pPr lvl="1"/>
            <a:r>
              <a:rPr lang="en-US" altLang="zh-CN" sz="2000" dirty="0"/>
              <a:t>ARP</a:t>
            </a:r>
            <a:r>
              <a:rPr lang="zh-CN" altLang="en-US" sz="2000" dirty="0"/>
              <a:t>请求的目的站点</a:t>
            </a:r>
            <a:r>
              <a:rPr lang="en-US" altLang="zh-CN" sz="2000" dirty="0"/>
              <a:t>B</a:t>
            </a:r>
            <a:r>
              <a:rPr lang="zh-CN" altLang="en-US" sz="2000" dirty="0"/>
              <a:t>（</a:t>
            </a:r>
            <a:r>
              <a:rPr lang="en-US" altLang="zh-CN" sz="2000" dirty="0"/>
              <a:t>A</a:t>
            </a:r>
            <a:r>
              <a:rPr lang="en-US" altLang="zh-CN" sz="2000" dirty="0">
                <a:sym typeface="Wingdings" panose="05000000000000000000" pitchFamily="2" charset="2"/>
              </a:rPr>
              <a:t>B</a:t>
            </a:r>
            <a:r>
              <a:rPr lang="zh-CN" altLang="en-US" sz="2000" dirty="0"/>
              <a:t>）缓存</a:t>
            </a:r>
            <a:r>
              <a:rPr lang="en-US" altLang="zh-CN" sz="2000" dirty="0"/>
              <a:t>A</a:t>
            </a:r>
            <a:r>
              <a:rPr lang="zh-CN" altLang="en-US" sz="2000" dirty="0"/>
              <a:t>的映射</a:t>
            </a:r>
            <a:endParaRPr lang="zh-CN" altLang="en-US" sz="2000" dirty="0"/>
          </a:p>
          <a:p>
            <a:pPr lvl="1"/>
            <a:r>
              <a:rPr lang="en-US" altLang="zh-CN" sz="2000" b="1" dirty="0">
                <a:solidFill>
                  <a:schemeClr val="accent6"/>
                </a:solidFill>
              </a:rPr>
              <a:t>ARP</a:t>
            </a:r>
            <a:r>
              <a:rPr lang="zh-CN" altLang="en-US" sz="2000" b="1" dirty="0">
                <a:solidFill>
                  <a:schemeClr val="accent6"/>
                </a:solidFill>
              </a:rPr>
              <a:t>响应的接收者</a:t>
            </a:r>
            <a:r>
              <a:rPr lang="en-US" altLang="zh-CN" sz="2000" b="1" dirty="0">
                <a:solidFill>
                  <a:schemeClr val="accent6"/>
                </a:solidFill>
              </a:rPr>
              <a:t>A</a:t>
            </a:r>
            <a:r>
              <a:rPr lang="zh-CN" altLang="en-US" sz="2000" b="1" dirty="0">
                <a:solidFill>
                  <a:schemeClr val="accent6"/>
                </a:solidFill>
              </a:rPr>
              <a:t>缓存</a:t>
            </a:r>
            <a:r>
              <a:rPr lang="en-US" altLang="zh-CN" sz="2000" b="1" dirty="0">
                <a:solidFill>
                  <a:schemeClr val="accent6"/>
                </a:solidFill>
              </a:rPr>
              <a:t>B</a:t>
            </a:r>
            <a:r>
              <a:rPr lang="zh-CN" altLang="en-US" sz="2000" b="1" dirty="0">
                <a:solidFill>
                  <a:schemeClr val="accent6"/>
                </a:solidFill>
              </a:rPr>
              <a:t>的映射</a:t>
            </a:r>
            <a:r>
              <a:rPr lang="zh-CN" altLang="en-US" sz="2000" b="1" dirty="0">
                <a:solidFill>
                  <a:schemeClr val="accent5"/>
                </a:solidFill>
              </a:rPr>
              <a:t>，</a:t>
            </a:r>
            <a:r>
              <a:rPr lang="en-US" altLang="zh-CN" sz="2000" dirty="0"/>
              <a:t>ARP</a:t>
            </a:r>
            <a:r>
              <a:rPr lang="zh-CN" altLang="en-US" sz="2000" dirty="0"/>
              <a:t>是</a:t>
            </a:r>
            <a:r>
              <a:rPr lang="zh-CN" altLang="en-US" sz="2000" dirty="0">
                <a:solidFill>
                  <a:srgbClr val="FF0000"/>
                </a:solidFill>
              </a:rPr>
              <a:t>无状态协议</a:t>
            </a:r>
            <a:r>
              <a:rPr lang="zh-CN" altLang="en-US" sz="2000" dirty="0"/>
              <a:t>，并不记录是否发送过请求</a:t>
            </a:r>
            <a:endParaRPr lang="zh-CN" altLang="en-US" sz="2000" dirty="0"/>
          </a:p>
          <a:p>
            <a:pPr lvl="1"/>
            <a:r>
              <a:rPr lang="zh-CN" altLang="en-US" sz="2000" dirty="0"/>
              <a:t>其他接收到</a:t>
            </a:r>
            <a:r>
              <a:rPr lang="en-US" altLang="zh-CN" sz="2000" dirty="0"/>
              <a:t>ARP</a:t>
            </a:r>
            <a:r>
              <a:rPr lang="zh-CN" altLang="en-US" sz="2000" dirty="0"/>
              <a:t>请求的站点在缓存中已包含</a:t>
            </a:r>
            <a:r>
              <a:rPr lang="en-US" altLang="zh-CN" sz="2000" dirty="0"/>
              <a:t>A</a:t>
            </a:r>
            <a:r>
              <a:rPr lang="zh-CN" altLang="en-US" sz="2000" dirty="0"/>
              <a:t>的映射时更新映射</a:t>
            </a:r>
            <a:endParaRPr lang="zh-CN" altLang="en-US" sz="2000" dirty="0"/>
          </a:p>
          <a:p>
            <a:pPr lvl="1"/>
            <a:r>
              <a:rPr lang="zh-CN" altLang="en-US" sz="2000" dirty="0">
                <a:highlight>
                  <a:srgbClr val="FFFF00"/>
                </a:highlight>
              </a:rPr>
              <a:t>拓展：</a:t>
            </a:r>
            <a:r>
              <a:rPr lang="zh-CN" altLang="en-US" sz="2000" dirty="0"/>
              <a:t>刷新</a:t>
            </a:r>
            <a:r>
              <a:rPr lang="en-US" altLang="zh-CN" sz="2000" dirty="0"/>
              <a:t>ARP</a:t>
            </a:r>
            <a:r>
              <a:rPr lang="zh-CN" altLang="en-US" sz="2000" dirty="0"/>
              <a:t>缓存时，可以</a:t>
            </a:r>
            <a:r>
              <a:rPr lang="zh-CN" altLang="en-US" sz="2000" b="1" dirty="0">
                <a:solidFill>
                  <a:srgbClr val="FF0000"/>
                </a:solidFill>
              </a:rPr>
              <a:t>单播发送</a:t>
            </a:r>
            <a:r>
              <a:rPr lang="en-US" altLang="zh-CN" sz="2000" b="1" dirty="0">
                <a:solidFill>
                  <a:srgbClr val="FF0000"/>
                </a:solidFill>
              </a:rPr>
              <a:t>ARP</a:t>
            </a:r>
            <a:r>
              <a:rPr lang="zh-CN" altLang="en-US" sz="2000" b="1" dirty="0">
                <a:solidFill>
                  <a:srgbClr val="FF0000"/>
                </a:solidFill>
              </a:rPr>
              <a:t>请求</a:t>
            </a:r>
            <a:r>
              <a:rPr lang="zh-CN" altLang="en-US" sz="2000" dirty="0"/>
              <a:t>，确认以前的缓存是否仍然活跃。</a:t>
            </a:r>
            <a:endParaRPr lang="en-US" altLang="zh-CN" sz="2000" dirty="0"/>
          </a:p>
          <a:p>
            <a:endParaRPr lang="en-US" altLang="zh-CN" dirty="0">
              <a:solidFill>
                <a:srgbClr val="FF3300"/>
              </a:solidFill>
            </a:endParaRPr>
          </a:p>
        </p:txBody>
      </p:sp>
      <p:grpSp>
        <p:nvGrpSpPr>
          <p:cNvPr id="4" name="组合 3"/>
          <p:cNvGrpSpPr/>
          <p:nvPr/>
        </p:nvGrpSpPr>
        <p:grpSpPr>
          <a:xfrm>
            <a:off x="972267" y="5009192"/>
            <a:ext cx="8059973" cy="1380453"/>
            <a:chOff x="3888187" y="5379720"/>
            <a:chExt cx="8059973" cy="1380453"/>
          </a:xfrm>
          <a:solidFill>
            <a:schemeClr val="bg1"/>
          </a:solidFill>
        </p:grpSpPr>
        <p:pic>
          <p:nvPicPr>
            <p:cNvPr id="5" name="图片 4"/>
            <p:cNvPicPr>
              <a:picLocks noChangeAspect="1"/>
            </p:cNvPicPr>
            <p:nvPr/>
          </p:nvPicPr>
          <p:blipFill>
            <a:blip r:embed="rId1"/>
            <a:stretch>
              <a:fillRect/>
            </a:stretch>
          </p:blipFill>
          <p:spPr>
            <a:xfrm>
              <a:off x="11250466" y="5435644"/>
              <a:ext cx="524792" cy="435930"/>
            </a:xfrm>
            <a:prstGeom prst="rect">
              <a:avLst/>
            </a:prstGeom>
            <a:grpFill/>
          </p:spPr>
        </p:pic>
        <p:pic>
          <p:nvPicPr>
            <p:cNvPr id="6" name="图片 5"/>
            <p:cNvPicPr>
              <a:picLocks noChangeAspect="1"/>
            </p:cNvPicPr>
            <p:nvPr/>
          </p:nvPicPr>
          <p:blipFill>
            <a:blip r:embed="rId1"/>
            <a:stretch>
              <a:fillRect/>
            </a:stretch>
          </p:blipFill>
          <p:spPr>
            <a:xfrm>
              <a:off x="4370637" y="5429268"/>
              <a:ext cx="524792" cy="435930"/>
            </a:xfrm>
            <a:prstGeom prst="rect">
              <a:avLst/>
            </a:prstGeom>
            <a:grpFill/>
          </p:spPr>
        </p:pic>
        <p:cxnSp>
          <p:nvCxnSpPr>
            <p:cNvPr id="7" name="直接箭头连接符 6"/>
            <p:cNvCxnSpPr/>
            <p:nvPr/>
          </p:nvCxnSpPr>
          <p:spPr>
            <a:xfrm flipV="1">
              <a:off x="3888187" y="6735092"/>
              <a:ext cx="8059973" cy="25081"/>
            </a:xfrm>
            <a:prstGeom prst="straightConnector1">
              <a:avLst/>
            </a:prstGeom>
            <a:grpFill/>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endCxn id="6" idx="2"/>
            </p:cNvCxnSpPr>
            <p:nvPr/>
          </p:nvCxnSpPr>
          <p:spPr>
            <a:xfrm flipV="1">
              <a:off x="4633033" y="5865198"/>
              <a:ext cx="0" cy="837322"/>
            </a:xfrm>
            <a:prstGeom prst="straightConnector1">
              <a:avLst/>
            </a:prstGeom>
            <a:grpFill/>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11467215" y="5881464"/>
              <a:ext cx="0" cy="837322"/>
            </a:xfrm>
            <a:prstGeom prst="straightConnector1">
              <a:avLst/>
            </a:prstGeom>
            <a:grpFill/>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图片 9"/>
            <p:cNvPicPr>
              <a:picLocks noChangeAspect="1"/>
            </p:cNvPicPr>
            <p:nvPr/>
          </p:nvPicPr>
          <p:blipFill>
            <a:blip r:embed="rId1"/>
            <a:stretch>
              <a:fillRect/>
            </a:stretch>
          </p:blipFill>
          <p:spPr>
            <a:xfrm>
              <a:off x="10309433" y="5435644"/>
              <a:ext cx="524792" cy="435930"/>
            </a:xfrm>
            <a:prstGeom prst="rect">
              <a:avLst/>
            </a:prstGeom>
            <a:grpFill/>
          </p:spPr>
        </p:pic>
        <p:cxnSp>
          <p:nvCxnSpPr>
            <p:cNvPr id="11" name="直接箭头连接符 10"/>
            <p:cNvCxnSpPr/>
            <p:nvPr/>
          </p:nvCxnSpPr>
          <p:spPr>
            <a:xfrm flipV="1">
              <a:off x="10526182" y="5881464"/>
              <a:ext cx="0" cy="837322"/>
            </a:xfrm>
            <a:prstGeom prst="straightConnector1">
              <a:avLst/>
            </a:prstGeom>
            <a:grpFill/>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954396" y="5379720"/>
              <a:ext cx="609600" cy="369332"/>
            </a:xfrm>
            <a:prstGeom prst="rect">
              <a:avLst/>
            </a:prstGeom>
            <a:grpFill/>
          </p:spPr>
          <p:txBody>
            <a:bodyPr wrap="square" rtlCol="0">
              <a:spAutoFit/>
            </a:bodyPr>
            <a:lstStyle/>
            <a:p>
              <a:pPr algn="ctr"/>
              <a:r>
                <a:rPr lang="en-US" altLang="zh-CN" b="1" dirty="0"/>
                <a:t>A</a:t>
              </a:r>
              <a:endParaRPr lang="zh-CN" altLang="en-US" b="1" dirty="0"/>
            </a:p>
          </p:txBody>
        </p:sp>
        <p:sp>
          <p:nvSpPr>
            <p:cNvPr id="13" name="文本框 12"/>
            <p:cNvSpPr txBox="1"/>
            <p:nvPr/>
          </p:nvSpPr>
          <p:spPr>
            <a:xfrm>
              <a:off x="9826413" y="5438848"/>
              <a:ext cx="609600" cy="369332"/>
            </a:xfrm>
            <a:prstGeom prst="rect">
              <a:avLst/>
            </a:prstGeom>
            <a:grpFill/>
          </p:spPr>
          <p:txBody>
            <a:bodyPr wrap="square" rtlCol="0">
              <a:spAutoFit/>
            </a:bodyPr>
            <a:lstStyle/>
            <a:p>
              <a:pPr algn="ctr"/>
              <a:r>
                <a:rPr lang="en-US" altLang="zh-CN" b="1" dirty="0"/>
                <a:t>B</a:t>
              </a:r>
              <a:endParaRPr lang="zh-CN" altLang="en-US" b="1" dirty="0"/>
            </a:p>
          </p:txBody>
        </p:sp>
        <p:sp>
          <p:nvSpPr>
            <p:cNvPr id="14" name="文本框 13"/>
            <p:cNvSpPr txBox="1"/>
            <p:nvPr/>
          </p:nvSpPr>
          <p:spPr>
            <a:xfrm>
              <a:off x="10834225" y="5423747"/>
              <a:ext cx="609600" cy="369332"/>
            </a:xfrm>
            <a:prstGeom prst="rect">
              <a:avLst/>
            </a:prstGeom>
            <a:grpFill/>
          </p:spPr>
          <p:txBody>
            <a:bodyPr wrap="square" rtlCol="0">
              <a:spAutoFit/>
            </a:bodyPr>
            <a:lstStyle/>
            <a:p>
              <a:pPr algn="ctr"/>
              <a:r>
                <a:rPr lang="en-US" altLang="zh-CN" b="1" dirty="0"/>
                <a:t>C</a:t>
              </a:r>
              <a:endParaRPr lang="zh-CN" altLang="en-US" b="1" dirty="0"/>
            </a:p>
          </p:txBody>
        </p:sp>
        <p:sp>
          <p:nvSpPr>
            <p:cNvPr id="15" name="文本框 14"/>
            <p:cNvSpPr txBox="1"/>
            <p:nvPr/>
          </p:nvSpPr>
          <p:spPr>
            <a:xfrm>
              <a:off x="4654047" y="5899289"/>
              <a:ext cx="3423152" cy="646331"/>
            </a:xfrm>
            <a:prstGeom prst="rect">
              <a:avLst/>
            </a:prstGeom>
            <a:grpFill/>
          </p:spPr>
          <p:txBody>
            <a:bodyPr wrap="square" rtlCol="0">
              <a:spAutoFit/>
            </a:bodyPr>
            <a:lstStyle/>
            <a:p>
              <a:r>
                <a:rPr lang="en-US" altLang="zh-CN" b="1" dirty="0"/>
                <a:t>① A-&gt;all: </a:t>
              </a:r>
              <a:r>
                <a:rPr lang="zh-CN" altLang="en-US" b="1" dirty="0"/>
                <a:t>谁的</a:t>
              </a:r>
              <a:r>
                <a:rPr lang="en-US" altLang="zh-CN" b="1" dirty="0"/>
                <a:t>IP</a:t>
              </a:r>
              <a:r>
                <a:rPr lang="zh-CN" altLang="en-US" b="1" dirty="0"/>
                <a:t>地址是</a:t>
              </a:r>
              <a:r>
                <a:rPr lang="en-US" altLang="zh-CN" b="1" dirty="0"/>
                <a:t>B</a:t>
              </a:r>
              <a:r>
                <a:rPr lang="zh-CN" altLang="en-US" b="1" dirty="0"/>
                <a:t>？</a:t>
              </a:r>
              <a:endParaRPr lang="en-US" altLang="zh-CN" b="1" dirty="0"/>
            </a:p>
            <a:p>
              <a:r>
                <a:rPr lang="en-US" altLang="zh-CN" b="1" dirty="0">
                  <a:solidFill>
                    <a:schemeClr val="accent6"/>
                  </a:solidFill>
                </a:rPr>
                <a:t>+</a:t>
              </a:r>
              <a:r>
                <a:rPr lang="zh-CN" altLang="en-US" b="1" dirty="0">
                  <a:solidFill>
                    <a:schemeClr val="accent6"/>
                  </a:solidFill>
                </a:rPr>
                <a:t>我的</a:t>
              </a:r>
              <a:r>
                <a:rPr lang="en-US" altLang="zh-CN" b="1" dirty="0">
                  <a:solidFill>
                    <a:schemeClr val="accent6"/>
                  </a:solidFill>
                </a:rPr>
                <a:t>IP</a:t>
              </a:r>
              <a:r>
                <a:rPr lang="zh-CN" altLang="en-US" b="1" dirty="0">
                  <a:solidFill>
                    <a:schemeClr val="accent6"/>
                  </a:solidFill>
                </a:rPr>
                <a:t>地址为</a:t>
              </a:r>
              <a:r>
                <a:rPr lang="en-US" altLang="zh-CN" b="1" dirty="0">
                  <a:solidFill>
                    <a:schemeClr val="accent6"/>
                  </a:solidFill>
                </a:rPr>
                <a:t>A,</a:t>
              </a:r>
              <a:r>
                <a:rPr lang="zh-CN" altLang="en-US" b="1" dirty="0">
                  <a:solidFill>
                    <a:schemeClr val="accent6"/>
                  </a:solidFill>
                </a:rPr>
                <a:t> </a:t>
              </a:r>
              <a:r>
                <a:rPr lang="en-US" altLang="zh-CN" b="1" dirty="0">
                  <a:solidFill>
                    <a:schemeClr val="accent6"/>
                  </a:solidFill>
                </a:rPr>
                <a:t>MAC</a:t>
              </a:r>
              <a:r>
                <a:rPr lang="zh-CN" altLang="en-US" b="1" dirty="0">
                  <a:solidFill>
                    <a:schemeClr val="accent6"/>
                  </a:solidFill>
                </a:rPr>
                <a:t>地址为</a:t>
              </a:r>
              <a:r>
                <a:rPr lang="en-US" altLang="zh-CN" b="1" dirty="0">
                  <a:solidFill>
                    <a:schemeClr val="accent6"/>
                  </a:solidFill>
                </a:rPr>
                <a:t>...</a:t>
              </a:r>
              <a:endParaRPr lang="zh-CN" altLang="en-US" b="1" dirty="0">
                <a:solidFill>
                  <a:schemeClr val="accent6"/>
                </a:solidFill>
              </a:endParaRPr>
            </a:p>
          </p:txBody>
        </p:sp>
        <p:sp>
          <p:nvSpPr>
            <p:cNvPr id="16" name="文本框 15"/>
            <p:cNvSpPr txBox="1"/>
            <p:nvPr/>
          </p:nvSpPr>
          <p:spPr>
            <a:xfrm>
              <a:off x="7847870" y="5855964"/>
              <a:ext cx="3148829" cy="369332"/>
            </a:xfrm>
            <a:prstGeom prst="rect">
              <a:avLst/>
            </a:prstGeom>
            <a:grpFill/>
          </p:spPr>
          <p:txBody>
            <a:bodyPr wrap="square" rtlCol="0">
              <a:spAutoFit/>
            </a:bodyPr>
            <a:lstStyle/>
            <a:p>
              <a:r>
                <a:rPr lang="en-US" altLang="zh-CN" b="1" dirty="0"/>
                <a:t>② B-&gt;A: </a:t>
              </a:r>
              <a:r>
                <a:rPr lang="zh-CN" altLang="en-US" b="1" dirty="0"/>
                <a:t>我的</a:t>
              </a:r>
              <a:r>
                <a:rPr lang="en-US" altLang="zh-CN" b="1" dirty="0"/>
                <a:t>IP</a:t>
              </a:r>
              <a:r>
                <a:rPr lang="zh-CN" altLang="en-US" b="1" dirty="0"/>
                <a:t>地址是</a:t>
              </a:r>
              <a:r>
                <a:rPr lang="en-US" altLang="zh-CN" b="1" dirty="0"/>
                <a:t>B</a:t>
              </a:r>
              <a:endParaRPr lang="en-US" altLang="zh-CN" b="1" dirty="0"/>
            </a:p>
          </p:txBody>
        </p:sp>
      </p:grpSp>
      <p:sp>
        <p:nvSpPr>
          <p:cNvPr id="17" name="文本框 16"/>
          <p:cNvSpPr txBox="1"/>
          <p:nvPr/>
        </p:nvSpPr>
        <p:spPr>
          <a:xfrm>
            <a:off x="8596942" y="5528761"/>
            <a:ext cx="2360233" cy="646331"/>
          </a:xfrm>
          <a:prstGeom prst="rect">
            <a:avLst/>
          </a:prstGeom>
          <a:solidFill>
            <a:schemeClr val="bg1"/>
          </a:solidFill>
        </p:spPr>
        <p:txBody>
          <a:bodyPr wrap="square" rtlCol="0">
            <a:spAutoFit/>
          </a:bodyPr>
          <a:lstStyle/>
          <a:p>
            <a:r>
              <a:rPr lang="zh-CN" altLang="en-US" b="1" dirty="0"/>
              <a:t>如果缓存中有</a:t>
            </a:r>
            <a:r>
              <a:rPr lang="en-US" altLang="zh-CN" b="1" dirty="0"/>
              <a:t>A</a:t>
            </a:r>
            <a:r>
              <a:rPr lang="zh-CN" altLang="en-US" b="1" dirty="0"/>
              <a:t>，则更新相应的</a:t>
            </a:r>
            <a:r>
              <a:rPr lang="en-US" altLang="zh-CN" b="1" dirty="0"/>
              <a:t>MAC</a:t>
            </a:r>
            <a:r>
              <a:rPr lang="zh-CN" altLang="en-US" b="1" dirty="0"/>
              <a:t>地址</a:t>
            </a:r>
            <a:endParaRPr lang="en-US" altLang="zh-CN"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b="1" dirty="0"/>
              <a:t>地址</a:t>
            </a:r>
            <a:r>
              <a:rPr lang="zh-CN" altLang="zh-CN" b="1" dirty="0"/>
              <a:t>解析协议</a:t>
            </a:r>
            <a:r>
              <a:rPr lang="en-US" altLang="zh-CN" b="1" dirty="0"/>
              <a:t>ARP: ARP</a:t>
            </a:r>
            <a:r>
              <a:rPr lang="zh-CN" altLang="en-US" b="1" dirty="0"/>
              <a:t>分组格式</a:t>
            </a:r>
            <a:endParaRPr lang="zh-CN" altLang="en-US" dirty="0"/>
          </a:p>
        </p:txBody>
      </p:sp>
      <p:sp>
        <p:nvSpPr>
          <p:cNvPr id="3" name="内容占位符 2"/>
          <p:cNvSpPr>
            <a:spLocks noGrp="1"/>
          </p:cNvSpPr>
          <p:nvPr>
            <p:ph idx="1"/>
          </p:nvPr>
        </p:nvSpPr>
        <p:spPr/>
        <p:txBody>
          <a:bodyPr/>
          <a:lstStyle/>
          <a:p>
            <a:r>
              <a:rPr lang="en-US" altLang="zh-CN" dirty="0"/>
              <a:t>ARP</a:t>
            </a:r>
            <a:r>
              <a:rPr lang="zh-CN" altLang="en-US" dirty="0"/>
              <a:t>请求：</a:t>
            </a:r>
            <a:endParaRPr lang="en-US" altLang="zh-CN" dirty="0"/>
          </a:p>
          <a:p>
            <a:pPr lvl="1"/>
            <a:r>
              <a:rPr lang="zh-CN" altLang="en-US" dirty="0"/>
              <a:t>要解析地址时：在广播网络</a:t>
            </a:r>
            <a:r>
              <a:rPr lang="en-US" altLang="zh-CN" dirty="0"/>
              <a:t>(Ethernet)</a:t>
            </a:r>
            <a:r>
              <a:rPr lang="zh-CN" altLang="en-US" dirty="0"/>
              <a:t>中广播发送，目的</a:t>
            </a:r>
            <a:r>
              <a:rPr lang="en-US" altLang="zh-CN" dirty="0"/>
              <a:t>MAC</a:t>
            </a:r>
            <a:r>
              <a:rPr lang="zh-CN" altLang="en-US" dirty="0"/>
              <a:t>地址为全</a:t>
            </a:r>
            <a:r>
              <a:rPr lang="en-US" altLang="zh-CN" dirty="0"/>
              <a:t>1</a:t>
            </a:r>
            <a:endParaRPr lang="en-US" altLang="zh-CN" dirty="0"/>
          </a:p>
          <a:p>
            <a:r>
              <a:rPr lang="en-US" altLang="zh-CN" dirty="0"/>
              <a:t>ARP</a:t>
            </a:r>
            <a:r>
              <a:rPr lang="zh-CN" altLang="en-US" dirty="0"/>
              <a:t>响应：单播发送，</a:t>
            </a:r>
            <a:r>
              <a:rPr lang="zh-CN" altLang="en-US" b="1" dirty="0">
                <a:solidFill>
                  <a:srgbClr val="FF0000"/>
                </a:solidFill>
              </a:rPr>
              <a:t>源</a:t>
            </a:r>
            <a:r>
              <a:rPr lang="en-US" altLang="zh-CN" b="1" dirty="0">
                <a:solidFill>
                  <a:srgbClr val="FF0000"/>
                </a:solidFill>
              </a:rPr>
              <a:t>MAC</a:t>
            </a:r>
            <a:r>
              <a:rPr lang="zh-CN" altLang="en-US" b="1" dirty="0">
                <a:solidFill>
                  <a:srgbClr val="FF0000"/>
                </a:solidFill>
              </a:rPr>
              <a:t>地址为答案</a:t>
            </a:r>
            <a:r>
              <a:rPr lang="zh-CN" altLang="en-US" dirty="0"/>
              <a:t>，目的</a:t>
            </a:r>
            <a:r>
              <a:rPr lang="en-US" altLang="zh-CN" dirty="0"/>
              <a:t>MAC</a:t>
            </a:r>
            <a:r>
              <a:rPr lang="zh-CN" altLang="en-US" dirty="0"/>
              <a:t>地址为收到</a:t>
            </a:r>
            <a:r>
              <a:rPr lang="en-US" altLang="zh-CN" dirty="0"/>
              <a:t>ARP</a:t>
            </a:r>
            <a:r>
              <a:rPr lang="zh-CN" altLang="en-US" dirty="0"/>
              <a:t>请求中的发送者硬件地址</a:t>
            </a:r>
            <a:endParaRPr lang="zh-CN" altLang="en-US" dirty="0"/>
          </a:p>
        </p:txBody>
      </p:sp>
      <p:graphicFrame>
        <p:nvGraphicFramePr>
          <p:cNvPr id="5" name="内容占位符 4"/>
          <p:cNvGraphicFramePr/>
          <p:nvPr/>
        </p:nvGraphicFramePr>
        <p:xfrm>
          <a:off x="833120" y="2290740"/>
          <a:ext cx="9326879" cy="1019207"/>
        </p:xfrm>
        <a:graphic>
          <a:graphicData uri="http://schemas.openxmlformats.org/drawingml/2006/table">
            <a:tbl>
              <a:tblPr firstRow="1" firstCol="1" bandRow="1">
                <a:tableStyleId>{2D5ABB26-0587-4C30-8999-92F81FD0307C}</a:tableStyleId>
              </a:tblPr>
              <a:tblGrid>
                <a:gridCol w="1748788"/>
                <a:gridCol w="1554480"/>
                <a:gridCol w="1845945"/>
                <a:gridCol w="2105877"/>
                <a:gridCol w="1085691"/>
                <a:gridCol w="986098"/>
              </a:tblGrid>
              <a:tr h="455619">
                <a:tc>
                  <a:txBody>
                    <a:bodyPr/>
                    <a:lstStyle/>
                    <a:p>
                      <a:pPr algn="ctr">
                        <a:lnSpc>
                          <a:spcPct val="150000"/>
                        </a:lnSpc>
                        <a:spcAft>
                          <a:spcPts val="0"/>
                        </a:spcAft>
                      </a:pPr>
                      <a:r>
                        <a:rPr lang="en-US" sz="1800" kern="100" dirty="0">
                          <a:effectLst/>
                        </a:rPr>
                        <a:t>48</a:t>
                      </a:r>
                      <a:r>
                        <a:rPr lang="zh-CN" sz="1800" kern="100" dirty="0">
                          <a:effectLst/>
                        </a:rPr>
                        <a:t>比特</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800" kern="100" dirty="0">
                          <a:effectLst/>
                        </a:rPr>
                        <a:t>48</a:t>
                      </a:r>
                      <a:r>
                        <a:rPr lang="zh-CN" sz="1800" kern="100" dirty="0">
                          <a:effectLst/>
                        </a:rPr>
                        <a:t>比特</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800" kern="100" dirty="0">
                          <a:effectLst/>
                        </a:rPr>
                        <a:t>16</a:t>
                      </a:r>
                      <a:r>
                        <a:rPr lang="zh-CN" sz="1800" kern="100" dirty="0">
                          <a:effectLst/>
                        </a:rPr>
                        <a:t>比特</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800" kern="100" dirty="0">
                          <a:effectLst/>
                        </a:rPr>
                        <a:t>28</a:t>
                      </a:r>
                      <a:r>
                        <a:rPr lang="zh-CN" sz="1800" kern="100" dirty="0">
                          <a:effectLst/>
                        </a:rPr>
                        <a:t>字节</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800" kern="100" dirty="0">
                          <a:effectLst/>
                        </a:rPr>
                        <a:t>18</a:t>
                      </a:r>
                      <a:r>
                        <a:rPr lang="zh-CN" sz="1800" kern="100" dirty="0">
                          <a:effectLst/>
                        </a:rPr>
                        <a:t>字节</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800" kern="100" dirty="0">
                          <a:effectLst/>
                        </a:rPr>
                        <a:t>32</a:t>
                      </a:r>
                      <a:r>
                        <a:rPr lang="zh-CN" sz="1800" kern="100" dirty="0">
                          <a:effectLst/>
                        </a:rPr>
                        <a:t>比特</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lnB w="12700" cap="flat" cmpd="sng" algn="ctr">
                      <a:solidFill>
                        <a:schemeClr val="tx1"/>
                      </a:solidFill>
                      <a:prstDash val="solid"/>
                      <a:round/>
                      <a:headEnd type="none" w="med" len="med"/>
                      <a:tailEnd type="none" w="med" len="med"/>
                    </a:lnB>
                  </a:tcPr>
                </a:tc>
              </a:tr>
              <a:tr h="563588">
                <a:tc>
                  <a:txBody>
                    <a:bodyPr/>
                    <a:lstStyle/>
                    <a:p>
                      <a:pPr algn="ctr">
                        <a:lnSpc>
                          <a:spcPct val="150000"/>
                        </a:lnSpc>
                        <a:spcAft>
                          <a:spcPts val="0"/>
                        </a:spcAft>
                      </a:pPr>
                      <a:r>
                        <a:rPr lang="zh-CN" sz="2000" kern="100" dirty="0">
                          <a:effectLst/>
                        </a:rPr>
                        <a:t>目的</a:t>
                      </a:r>
                      <a:r>
                        <a:rPr lang="en-US" sz="2000" kern="100" dirty="0">
                          <a:effectLst/>
                        </a:rPr>
                        <a:t>MAC</a:t>
                      </a:r>
                      <a:r>
                        <a:rPr lang="zh-CN" sz="2000" kern="100" dirty="0">
                          <a:effectLst/>
                        </a:rPr>
                        <a:t>地址</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100" dirty="0">
                          <a:effectLst/>
                        </a:rPr>
                        <a:t>源</a:t>
                      </a:r>
                      <a:r>
                        <a:rPr lang="en-US" sz="2000" kern="100" dirty="0">
                          <a:effectLst/>
                        </a:rPr>
                        <a:t>MAC</a:t>
                      </a:r>
                      <a:r>
                        <a:rPr lang="zh-CN" sz="2000" kern="100" dirty="0">
                          <a:effectLst/>
                        </a:rPr>
                        <a:t>地址</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100" dirty="0">
                          <a:effectLst/>
                        </a:rPr>
                        <a:t>协议（</a:t>
                      </a:r>
                      <a:r>
                        <a:rPr lang="en-US" sz="2000" kern="100" dirty="0">
                          <a:effectLst/>
                        </a:rPr>
                        <a:t>0x0806</a:t>
                      </a:r>
                      <a:r>
                        <a:rPr lang="zh-CN" sz="2000" kern="100" dirty="0">
                          <a:effectLst/>
                        </a:rPr>
                        <a:t>）</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dirty="0">
                          <a:effectLst/>
                        </a:rPr>
                        <a:t>ARP</a:t>
                      </a:r>
                      <a:r>
                        <a:rPr lang="zh-CN" sz="2000" kern="100" dirty="0">
                          <a:effectLst/>
                        </a:rPr>
                        <a:t>分组</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ct val="150000"/>
                        </a:lnSpc>
                        <a:spcAft>
                          <a:spcPts val="0"/>
                        </a:spcAft>
                      </a:pPr>
                      <a:r>
                        <a:rPr lang="zh-CN" sz="2000" kern="100" dirty="0">
                          <a:effectLst/>
                        </a:rPr>
                        <a:t>填充</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dirty="0">
                          <a:effectLst/>
                        </a:rPr>
                        <a:t>CRC</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2990196" y="3614950"/>
          <a:ext cx="8031480" cy="3184788"/>
        </p:xfrm>
        <a:graphic>
          <a:graphicData uri="http://schemas.openxmlformats.org/drawingml/2006/table">
            <a:tbl>
              <a:tblPr firstRow="1" firstCol="1" bandRow="1">
                <a:tableStyleId>{2D5ABB26-0587-4C30-8999-92F81FD0307C}</a:tableStyleId>
              </a:tblPr>
              <a:tblGrid>
                <a:gridCol w="1716366"/>
                <a:gridCol w="1994871"/>
                <a:gridCol w="4320243"/>
              </a:tblGrid>
              <a:tr h="558078">
                <a:tc gridSpan="2">
                  <a:txBody>
                    <a:bodyPr/>
                    <a:lstStyle/>
                    <a:p>
                      <a:pPr algn="ctr">
                        <a:lnSpc>
                          <a:spcPct val="150000"/>
                        </a:lnSpc>
                        <a:spcAft>
                          <a:spcPts val="0"/>
                        </a:spcAft>
                      </a:pPr>
                      <a:r>
                        <a:rPr lang="zh-CN" sz="2000" kern="100" dirty="0">
                          <a:effectLst/>
                        </a:rPr>
                        <a:t>硬件类型</a:t>
                      </a:r>
                      <a:r>
                        <a:rPr lang="en-US" altLang="zh-CN" sz="2000" kern="100" dirty="0">
                          <a:effectLst/>
                        </a:rPr>
                        <a:t>(=1, Ethernet)</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a:txBody>
                    <a:bodyPr/>
                    <a:lstStyle/>
                    <a:p>
                      <a:pPr algn="ctr">
                        <a:lnSpc>
                          <a:spcPct val="150000"/>
                        </a:lnSpc>
                        <a:spcAft>
                          <a:spcPts val="0"/>
                        </a:spcAft>
                      </a:pPr>
                      <a:r>
                        <a:rPr lang="zh-CN" sz="2000" kern="100" dirty="0">
                          <a:effectLst/>
                        </a:rPr>
                        <a:t>协议类型</a:t>
                      </a:r>
                      <a:r>
                        <a:rPr lang="en-US" altLang="zh-CN" sz="2000" kern="100" dirty="0">
                          <a:effectLst/>
                        </a:rPr>
                        <a:t>(=0x0800, IP)</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75136">
                <a:tc>
                  <a:txBody>
                    <a:bodyPr/>
                    <a:lstStyle/>
                    <a:p>
                      <a:pPr algn="ctr">
                        <a:lnSpc>
                          <a:spcPct val="150000"/>
                        </a:lnSpc>
                        <a:spcAft>
                          <a:spcPts val="0"/>
                        </a:spcAft>
                      </a:pPr>
                      <a:r>
                        <a:rPr lang="zh-CN" sz="2000" kern="100" dirty="0">
                          <a:effectLst/>
                        </a:rPr>
                        <a:t>硬件地址长度</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zh-CN" sz="2000" kern="100" dirty="0">
                          <a:effectLst/>
                        </a:rPr>
                        <a:t>协议地址长度</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zh-CN" sz="2000" kern="100" dirty="0">
                          <a:effectLst/>
                        </a:rPr>
                        <a:t>操作（请求为</a:t>
                      </a:r>
                      <a:r>
                        <a:rPr lang="en-US" sz="2000" kern="100" dirty="0">
                          <a:effectLst/>
                        </a:rPr>
                        <a:t>1</a:t>
                      </a:r>
                      <a:r>
                        <a:rPr lang="zh-CN" sz="2000" kern="100" dirty="0">
                          <a:effectLst/>
                        </a:rPr>
                        <a:t>，响应为</a:t>
                      </a:r>
                      <a:r>
                        <a:rPr lang="en-US" sz="2000" kern="100" dirty="0">
                          <a:effectLst/>
                        </a:rPr>
                        <a:t>2</a:t>
                      </a:r>
                      <a:r>
                        <a:rPr lang="zh-CN" sz="2000" kern="100" dirty="0">
                          <a:effectLst/>
                        </a:rPr>
                        <a:t>）</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45288">
                <a:tc gridSpan="3">
                  <a:txBody>
                    <a:bodyPr/>
                    <a:lstStyle/>
                    <a:p>
                      <a:pPr algn="ctr">
                        <a:lnSpc>
                          <a:spcPct val="150000"/>
                        </a:lnSpc>
                        <a:spcAft>
                          <a:spcPts val="0"/>
                        </a:spcAft>
                      </a:pPr>
                      <a:r>
                        <a:rPr lang="zh-CN" sz="2000" kern="100" dirty="0">
                          <a:effectLst/>
                        </a:rPr>
                        <a:t>发送者硬件地址（</a:t>
                      </a:r>
                      <a:r>
                        <a:rPr lang="en-US" sz="2000" kern="100" dirty="0">
                          <a:effectLst/>
                        </a:rPr>
                        <a:t>Ethernet</a:t>
                      </a:r>
                      <a:r>
                        <a:rPr lang="zh-CN" sz="2000" kern="100" dirty="0">
                          <a:effectLst/>
                        </a:rPr>
                        <a:t>：</a:t>
                      </a:r>
                      <a:r>
                        <a:rPr lang="en-US" sz="2000" kern="100" dirty="0">
                          <a:effectLst/>
                        </a:rPr>
                        <a:t>6</a:t>
                      </a:r>
                      <a:r>
                        <a:rPr lang="zh-CN" sz="2000" kern="100" dirty="0">
                          <a:effectLst/>
                        </a:rPr>
                        <a:t>个字节）</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hMerge="1">
                  <a:tcPr/>
                </a:tc>
              </a:tr>
              <a:tr h="485780">
                <a:tc gridSpan="3">
                  <a:txBody>
                    <a:bodyPr/>
                    <a:lstStyle/>
                    <a:p>
                      <a:pPr algn="ctr">
                        <a:lnSpc>
                          <a:spcPct val="150000"/>
                        </a:lnSpc>
                        <a:spcAft>
                          <a:spcPts val="0"/>
                        </a:spcAft>
                      </a:pPr>
                      <a:r>
                        <a:rPr lang="zh-CN" sz="2000" kern="100" dirty="0">
                          <a:effectLst/>
                        </a:rPr>
                        <a:t>发送者协议地址（</a:t>
                      </a:r>
                      <a:r>
                        <a:rPr lang="en-US" sz="2000" kern="100" dirty="0">
                          <a:effectLst/>
                        </a:rPr>
                        <a:t>IP</a:t>
                      </a:r>
                      <a:r>
                        <a:rPr lang="zh-CN" sz="2000" kern="100" dirty="0">
                          <a:effectLst/>
                        </a:rPr>
                        <a:t>：</a:t>
                      </a:r>
                      <a:r>
                        <a:rPr lang="en-US" sz="2000" kern="100" dirty="0">
                          <a:effectLst/>
                        </a:rPr>
                        <a:t>4</a:t>
                      </a:r>
                      <a:r>
                        <a:rPr lang="zh-CN" sz="2000" kern="100" dirty="0">
                          <a:effectLst/>
                        </a:rPr>
                        <a:t>个字节）</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hMerge="1">
                  <a:tcPr/>
                </a:tc>
              </a:tr>
              <a:tr h="586003">
                <a:tc gridSpan="3">
                  <a:txBody>
                    <a:bodyPr/>
                    <a:lstStyle/>
                    <a:p>
                      <a:pPr algn="ctr">
                        <a:lnSpc>
                          <a:spcPct val="150000"/>
                        </a:lnSpc>
                        <a:spcAft>
                          <a:spcPts val="0"/>
                        </a:spcAft>
                      </a:pPr>
                      <a:r>
                        <a:rPr lang="zh-CN" sz="2000" kern="100" dirty="0">
                          <a:effectLst/>
                        </a:rPr>
                        <a:t>目标硬件地址（</a:t>
                      </a:r>
                      <a:r>
                        <a:rPr lang="en-US" sz="2000" kern="100" dirty="0">
                          <a:effectLst/>
                        </a:rPr>
                        <a:t>Ethernet</a:t>
                      </a:r>
                      <a:r>
                        <a:rPr lang="zh-CN" sz="2000" kern="100" dirty="0">
                          <a:effectLst/>
                        </a:rPr>
                        <a:t>：</a:t>
                      </a:r>
                      <a:r>
                        <a:rPr lang="en-US" sz="2000" kern="100" dirty="0">
                          <a:effectLst/>
                        </a:rPr>
                        <a:t>6</a:t>
                      </a:r>
                      <a:r>
                        <a:rPr lang="zh-CN" sz="2000" kern="100" dirty="0">
                          <a:effectLst/>
                        </a:rPr>
                        <a:t>个字节）</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hMerge="1">
                  <a:tcPr/>
                </a:tc>
              </a:tr>
              <a:tr h="434503">
                <a:tc gridSpan="3">
                  <a:txBody>
                    <a:bodyPr/>
                    <a:lstStyle/>
                    <a:p>
                      <a:pPr algn="ctr">
                        <a:lnSpc>
                          <a:spcPct val="150000"/>
                        </a:lnSpc>
                        <a:spcAft>
                          <a:spcPts val="0"/>
                        </a:spcAft>
                      </a:pPr>
                      <a:r>
                        <a:rPr lang="zh-CN" sz="2000" kern="100" dirty="0">
                          <a:effectLst/>
                        </a:rPr>
                        <a:t>目标协议地址（</a:t>
                      </a:r>
                      <a:r>
                        <a:rPr lang="en-US" sz="2000" kern="100" dirty="0">
                          <a:effectLst/>
                        </a:rPr>
                        <a:t>IP</a:t>
                      </a:r>
                      <a:r>
                        <a:rPr lang="zh-CN" sz="2000" kern="100" dirty="0">
                          <a:effectLst/>
                        </a:rPr>
                        <a:t>：</a:t>
                      </a:r>
                      <a:r>
                        <a:rPr lang="en-US" sz="2000" kern="100" dirty="0">
                          <a:effectLst/>
                        </a:rPr>
                        <a:t>4</a:t>
                      </a:r>
                      <a:r>
                        <a:rPr lang="zh-CN" sz="2000" kern="100" dirty="0">
                          <a:effectLst/>
                        </a:rPr>
                        <a:t>个字节）</a:t>
                      </a:r>
                      <a:endParaRPr lang="zh-CN" sz="2000" kern="100" dirty="0">
                        <a:effectLst/>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hMerge="1">
                  <a:tcPr/>
                </a:tc>
              </a:tr>
            </a:tbl>
          </a:graphicData>
        </a:graphic>
      </p:graphicFrame>
      <p:sp>
        <p:nvSpPr>
          <p:cNvPr id="7" name="直接连接符 58"/>
          <p:cNvSpPr>
            <a:spLocks noChangeShapeType="1"/>
          </p:cNvSpPr>
          <p:nvPr/>
        </p:nvSpPr>
        <p:spPr bwMode="auto">
          <a:xfrm flipH="1">
            <a:off x="2990195" y="3324440"/>
            <a:ext cx="2939396" cy="276015"/>
          </a:xfrm>
          <a:prstGeom prst="line">
            <a:avLst/>
          </a:prstGeom>
          <a:noFill/>
          <a:ln w="19050">
            <a:solidFill>
              <a:srgbClr val="4579B8"/>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直接连接符 59"/>
          <p:cNvSpPr>
            <a:spLocks noChangeShapeType="1"/>
          </p:cNvSpPr>
          <p:nvPr/>
        </p:nvSpPr>
        <p:spPr bwMode="auto">
          <a:xfrm>
            <a:off x="8117839" y="3309946"/>
            <a:ext cx="2864857" cy="290509"/>
          </a:xfrm>
          <a:prstGeom prst="line">
            <a:avLst/>
          </a:prstGeom>
          <a:noFill/>
          <a:ln w="19050">
            <a:solidFill>
              <a:srgbClr val="4579B8"/>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Rectangle 3"/>
          <p:cNvSpPr>
            <a:spLocks noChangeArrowheads="1"/>
          </p:cNvSpPr>
          <p:nvPr/>
        </p:nvSpPr>
        <p:spPr bwMode="auto">
          <a:xfrm>
            <a:off x="3963972"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3"/>
          <p:cNvSpPr txBox="1"/>
          <p:nvPr/>
        </p:nvSpPr>
        <p:spPr>
          <a:xfrm>
            <a:off x="205377" y="3856361"/>
            <a:ext cx="2354943"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以太网帧携带用户数据：</a:t>
            </a:r>
            <a:r>
              <a:rPr lang="en-US" altLang="zh-CN" dirty="0"/>
              <a:t>28</a:t>
            </a:r>
            <a:r>
              <a:rPr lang="zh-CN" altLang="en-US" dirty="0"/>
              <a:t>字节</a:t>
            </a:r>
            <a:r>
              <a:rPr lang="en-US" altLang="zh-CN" dirty="0"/>
              <a:t>ARP+18</a:t>
            </a:r>
            <a:r>
              <a:rPr lang="zh-CN" altLang="en-US" dirty="0"/>
              <a:t>字节填充</a:t>
            </a:r>
            <a:r>
              <a:rPr lang="en-US" altLang="zh-CN" dirty="0"/>
              <a:t>=46</a:t>
            </a:r>
            <a:r>
              <a:rPr lang="zh-CN" altLang="en-US" dirty="0"/>
              <a:t>字节</a:t>
            </a:r>
            <a:endParaRPr lang="en-US" altLang="zh-CN" dirty="0"/>
          </a:p>
          <a:p>
            <a:pPr marL="285750" indent="-285750">
              <a:buFont typeface="Arial" panose="020B0604020202020204" pitchFamily="34" charset="0"/>
              <a:buChar char="•"/>
            </a:pPr>
            <a:r>
              <a:rPr lang="en-US" altLang="zh-CN" dirty="0"/>
              <a:t>46 + 18</a:t>
            </a:r>
            <a:r>
              <a:rPr lang="zh-CN" altLang="en-US" dirty="0"/>
              <a:t>字节</a:t>
            </a:r>
            <a:r>
              <a:rPr lang="en-US" altLang="zh-CN" dirty="0"/>
              <a:t>Ethernet</a:t>
            </a:r>
            <a:r>
              <a:rPr lang="zh-CN" altLang="en-US" dirty="0"/>
              <a:t>头部 </a:t>
            </a:r>
            <a:r>
              <a:rPr lang="en-US" altLang="zh-CN" dirty="0"/>
              <a:t>= 64</a:t>
            </a:r>
            <a:r>
              <a:rPr lang="zh-CN" altLang="en-US" dirty="0"/>
              <a:t>字节</a:t>
            </a:r>
            <a:r>
              <a:rPr lang="en-US" altLang="zh-CN" dirty="0"/>
              <a:t>=512</a:t>
            </a:r>
            <a:r>
              <a:rPr lang="zh-CN" altLang="en-US" dirty="0"/>
              <a:t>比特</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b="1" dirty="0"/>
              <a:t>地址</a:t>
            </a:r>
            <a:r>
              <a:rPr lang="zh-CN" altLang="zh-CN" b="1" dirty="0"/>
              <a:t>解析协议</a:t>
            </a:r>
            <a:r>
              <a:rPr lang="en-US" altLang="zh-CN" b="1" dirty="0"/>
              <a:t>ARP</a:t>
            </a:r>
            <a:endParaRPr lang="zh-CN" altLang="en-US" dirty="0"/>
          </a:p>
        </p:txBody>
      </p:sp>
      <p:sp>
        <p:nvSpPr>
          <p:cNvPr id="3" name="内容占位符 2"/>
          <p:cNvSpPr>
            <a:spLocks noGrp="1"/>
          </p:cNvSpPr>
          <p:nvPr>
            <p:ph idx="1"/>
          </p:nvPr>
        </p:nvSpPr>
        <p:spPr/>
        <p:txBody>
          <a:bodyPr>
            <a:normAutofit/>
          </a:bodyPr>
          <a:lstStyle/>
          <a:p>
            <a:r>
              <a:rPr lang="zh-CN" altLang="en-US" sz="1800" dirty="0">
                <a:highlight>
                  <a:srgbClr val="FFFF00"/>
                </a:highlight>
              </a:rPr>
              <a:t>拓展：无故（</a:t>
            </a:r>
            <a:r>
              <a:rPr lang="en-US" altLang="zh-CN" sz="1800" dirty="0">
                <a:highlight>
                  <a:srgbClr val="FFFF00"/>
                </a:highlight>
              </a:rPr>
              <a:t>Gratuitous</a:t>
            </a:r>
            <a:r>
              <a:rPr lang="zh-CN" altLang="en-US" sz="1800" dirty="0">
                <a:highlight>
                  <a:srgbClr val="FFFF00"/>
                </a:highlight>
              </a:rPr>
              <a:t>）</a:t>
            </a:r>
            <a:r>
              <a:rPr lang="en-US" altLang="zh-CN" sz="1800" dirty="0">
                <a:highlight>
                  <a:srgbClr val="FFFF00"/>
                </a:highlight>
              </a:rPr>
              <a:t>ARP</a:t>
            </a:r>
            <a:endParaRPr lang="zh-CN" altLang="en-US" sz="1800" dirty="0">
              <a:highlight>
                <a:srgbClr val="FFFF00"/>
              </a:highlight>
            </a:endParaRPr>
          </a:p>
          <a:p>
            <a:pPr lvl="1"/>
            <a:r>
              <a:rPr lang="zh-CN" altLang="en-US" dirty="0"/>
              <a:t>广播一个要求解析自己</a:t>
            </a:r>
            <a:r>
              <a:rPr lang="en-US" altLang="zh-CN" dirty="0"/>
              <a:t>IP</a:t>
            </a:r>
            <a:r>
              <a:rPr lang="zh-CN" altLang="en-US" dirty="0"/>
              <a:t>地址的</a:t>
            </a:r>
            <a:r>
              <a:rPr lang="en-US" altLang="zh-CN" dirty="0"/>
              <a:t>ARP</a:t>
            </a:r>
            <a:r>
              <a:rPr lang="zh-CN" altLang="en-US" dirty="0"/>
              <a:t>请求</a:t>
            </a:r>
            <a:r>
              <a:rPr lang="en-US" altLang="zh-CN" dirty="0"/>
              <a:t>: </a:t>
            </a:r>
            <a:r>
              <a:rPr lang="en-US" altLang="zh-CN" dirty="0">
                <a:solidFill>
                  <a:srgbClr val="FF0000"/>
                </a:solidFill>
              </a:rPr>
              <a:t>sender IP</a:t>
            </a:r>
            <a:r>
              <a:rPr lang="en-US" altLang="zh-CN" dirty="0"/>
              <a:t>, MAC address; </a:t>
            </a:r>
            <a:r>
              <a:rPr lang="en-US" altLang="zh-CN" dirty="0">
                <a:solidFill>
                  <a:srgbClr val="FF0000"/>
                </a:solidFill>
              </a:rPr>
              <a:t>sender IP</a:t>
            </a:r>
            <a:r>
              <a:rPr lang="en-US" altLang="zh-CN" dirty="0"/>
              <a:t>, MAC address=</a:t>
            </a:r>
            <a:r>
              <a:rPr lang="zh-CN" altLang="en-US" dirty="0"/>
              <a:t>？</a:t>
            </a:r>
            <a:endParaRPr lang="en-US" altLang="zh-CN" dirty="0"/>
          </a:p>
          <a:p>
            <a:pPr lvl="1"/>
            <a:r>
              <a:rPr lang="zh-CN" altLang="en-US" dirty="0"/>
              <a:t>可以让其他节点更新发送者的</a:t>
            </a:r>
            <a:r>
              <a:rPr lang="en-US" altLang="zh-CN" dirty="0"/>
              <a:t>MAC</a:t>
            </a:r>
            <a:r>
              <a:rPr lang="zh-CN" altLang="en-US" dirty="0"/>
              <a:t>地址。如在</a:t>
            </a:r>
            <a:r>
              <a:rPr lang="en-US" altLang="zh-CN" dirty="0"/>
              <a:t>Mobile IP</a:t>
            </a:r>
            <a:r>
              <a:rPr lang="zh-CN" altLang="en-US" dirty="0"/>
              <a:t>中</a:t>
            </a:r>
            <a:r>
              <a:rPr lang="en-US" altLang="zh-CN" dirty="0"/>
              <a:t>MH</a:t>
            </a:r>
            <a:r>
              <a:rPr lang="zh-CN" altLang="en-US" dirty="0"/>
              <a:t>主机回到</a:t>
            </a:r>
            <a:r>
              <a:rPr lang="en-US" altLang="zh-CN" dirty="0"/>
              <a:t>Home Network</a:t>
            </a:r>
            <a:r>
              <a:rPr lang="zh-CN" altLang="en-US" dirty="0"/>
              <a:t>时发送</a:t>
            </a:r>
            <a:endParaRPr lang="en-US" altLang="zh-CN" dirty="0"/>
          </a:p>
          <a:p>
            <a:pPr lvl="1"/>
            <a:r>
              <a:rPr lang="zh-CN" altLang="en-US" dirty="0"/>
              <a:t>在启动或者改变</a:t>
            </a:r>
            <a:r>
              <a:rPr lang="en-US" altLang="zh-CN" dirty="0"/>
              <a:t>IP</a:t>
            </a:r>
            <a:r>
              <a:rPr lang="zh-CN" altLang="en-US" dirty="0"/>
              <a:t>地址时，如果要检查</a:t>
            </a:r>
            <a:r>
              <a:rPr lang="en-US" altLang="zh-CN" dirty="0"/>
              <a:t>IP</a:t>
            </a:r>
            <a:r>
              <a:rPr lang="zh-CN" altLang="en-US" dirty="0"/>
              <a:t>地址是否已经使用： </a:t>
            </a:r>
            <a:r>
              <a:rPr lang="en-US" altLang="zh-CN" dirty="0"/>
              <a:t>RFC5227</a:t>
            </a:r>
            <a:endParaRPr lang="en-US" altLang="zh-CN" dirty="0"/>
          </a:p>
          <a:p>
            <a:pPr lvl="2"/>
            <a:r>
              <a:rPr lang="zh-CN" altLang="en-US" sz="1800" dirty="0"/>
              <a:t>广播</a:t>
            </a:r>
            <a:r>
              <a:rPr lang="en-US" altLang="zh-CN" sz="1800" dirty="0"/>
              <a:t>ARP Probe</a:t>
            </a:r>
            <a:r>
              <a:rPr lang="zh-CN" altLang="en-US" sz="1800" dirty="0"/>
              <a:t>请求： </a:t>
            </a:r>
            <a:r>
              <a:rPr lang="en-US" altLang="zh-CN" sz="1800" dirty="0">
                <a:solidFill>
                  <a:srgbClr val="FF0000"/>
                </a:solidFill>
              </a:rPr>
              <a:t>sender IP=0.0.0.0</a:t>
            </a:r>
            <a:r>
              <a:rPr lang="en-US" altLang="zh-CN" sz="1800" dirty="0"/>
              <a:t>, MAC address; </a:t>
            </a:r>
            <a:r>
              <a:rPr lang="en-US" altLang="zh-CN" sz="1800" dirty="0">
                <a:solidFill>
                  <a:srgbClr val="FF0000"/>
                </a:solidFill>
              </a:rPr>
              <a:t>sender IP</a:t>
            </a:r>
            <a:r>
              <a:rPr lang="en-US" altLang="zh-CN" sz="1800" dirty="0"/>
              <a:t>, MAC address=</a:t>
            </a:r>
            <a:r>
              <a:rPr lang="zh-CN" altLang="en-US" sz="1800" dirty="0"/>
              <a:t>？</a:t>
            </a:r>
            <a:endParaRPr lang="en-US" altLang="zh-CN" sz="1800" dirty="0"/>
          </a:p>
          <a:p>
            <a:pPr lvl="2"/>
            <a:r>
              <a:rPr lang="zh-CN" altLang="en-US" sz="1800" dirty="0"/>
              <a:t>如果连续</a:t>
            </a:r>
            <a:r>
              <a:rPr lang="en-US" altLang="zh-CN" sz="1800" dirty="0"/>
              <a:t>3</a:t>
            </a:r>
            <a:r>
              <a:rPr lang="zh-CN" altLang="en-US" sz="1800" dirty="0"/>
              <a:t>个</a:t>
            </a:r>
            <a:r>
              <a:rPr lang="en-US" altLang="zh-CN" sz="1800" dirty="0"/>
              <a:t>probe</a:t>
            </a:r>
            <a:r>
              <a:rPr lang="zh-CN" altLang="en-US" sz="1800" dirty="0"/>
              <a:t>请求都没有响应，接下来广播</a:t>
            </a:r>
            <a:r>
              <a:rPr lang="en-US" altLang="zh-CN" sz="1800" dirty="0"/>
              <a:t>ARP</a:t>
            </a:r>
            <a:r>
              <a:rPr lang="zh-CN" altLang="en-US" sz="1800" dirty="0"/>
              <a:t>请求（称为</a:t>
            </a:r>
            <a:r>
              <a:rPr lang="en-US" altLang="zh-CN" sz="1800" dirty="0"/>
              <a:t>ARP announcement): </a:t>
            </a:r>
            <a:r>
              <a:rPr lang="en-US" altLang="zh-CN" sz="1800" dirty="0">
                <a:solidFill>
                  <a:srgbClr val="FF0000"/>
                </a:solidFill>
              </a:rPr>
              <a:t>sender IP</a:t>
            </a:r>
            <a:r>
              <a:rPr lang="en-US" altLang="zh-CN" sz="1800" dirty="0"/>
              <a:t>, </a:t>
            </a:r>
            <a:r>
              <a:rPr lang="en-US" altLang="zh-CN" sz="1800" dirty="0">
                <a:highlight>
                  <a:srgbClr val="FFFF00"/>
                </a:highlight>
              </a:rPr>
              <a:t>MAC address</a:t>
            </a:r>
            <a:r>
              <a:rPr lang="en-US" altLang="zh-CN" sz="1800" dirty="0"/>
              <a:t>; </a:t>
            </a:r>
            <a:r>
              <a:rPr lang="en-US" altLang="zh-CN" sz="1800" dirty="0">
                <a:solidFill>
                  <a:srgbClr val="FF0000"/>
                </a:solidFill>
              </a:rPr>
              <a:t>sender IP</a:t>
            </a:r>
            <a:r>
              <a:rPr lang="en-US" altLang="zh-CN" sz="1800" dirty="0"/>
              <a:t>, MAC address=?</a:t>
            </a:r>
            <a:endParaRPr lang="en-US" altLang="zh-CN" sz="1800" dirty="0"/>
          </a:p>
          <a:p>
            <a:pPr lvl="3"/>
            <a:r>
              <a:rPr lang="zh-CN" altLang="en-US" sz="1800" dirty="0"/>
              <a:t>也可广播</a:t>
            </a:r>
            <a:r>
              <a:rPr lang="en-US" altLang="zh-CN" sz="1800" dirty="0"/>
              <a:t>ARP</a:t>
            </a:r>
            <a:r>
              <a:rPr lang="zh-CN" altLang="en-US" sz="1800" dirty="0"/>
              <a:t>响应</a:t>
            </a:r>
            <a:r>
              <a:rPr lang="en-US" altLang="zh-CN" sz="1800" dirty="0"/>
              <a:t>:</a:t>
            </a:r>
            <a:r>
              <a:rPr lang="en-US" altLang="zh-CN" sz="1800" b="1" dirty="0">
                <a:solidFill>
                  <a:srgbClr val="FF0000"/>
                </a:solidFill>
              </a:rPr>
              <a:t>sender IP,</a:t>
            </a:r>
            <a:r>
              <a:rPr lang="en-US" altLang="zh-CN" sz="1800" dirty="0"/>
              <a:t> </a:t>
            </a:r>
            <a:r>
              <a:rPr lang="en-US" altLang="zh-CN" sz="1800" dirty="0">
                <a:highlight>
                  <a:srgbClr val="FFFF00"/>
                </a:highlight>
              </a:rPr>
              <a:t>MAC address</a:t>
            </a:r>
            <a:r>
              <a:rPr lang="en-US" altLang="zh-CN" sz="1800" dirty="0"/>
              <a:t>; </a:t>
            </a:r>
            <a:r>
              <a:rPr lang="en-US" altLang="zh-CN" sz="1800" dirty="0">
                <a:solidFill>
                  <a:srgbClr val="FF0000"/>
                </a:solidFill>
              </a:rPr>
              <a:t>sender IP</a:t>
            </a:r>
            <a:r>
              <a:rPr lang="en-US" altLang="zh-CN" sz="1800" dirty="0"/>
              <a:t>, MAC address=</a:t>
            </a:r>
            <a:r>
              <a:rPr lang="zh-CN" altLang="en-US" sz="1800" dirty="0"/>
              <a:t>全</a:t>
            </a:r>
            <a:r>
              <a:rPr lang="en-US" altLang="zh-CN" sz="1800" dirty="0"/>
              <a:t>0</a:t>
            </a:r>
            <a:r>
              <a:rPr lang="zh-CN" altLang="en-US" sz="1800" dirty="0"/>
              <a:t>或全</a:t>
            </a:r>
            <a:r>
              <a:rPr lang="en-US" altLang="zh-CN" sz="1800" dirty="0"/>
              <a:t>1</a:t>
            </a:r>
            <a:r>
              <a:rPr lang="zh-CN" altLang="en-US" sz="1800" dirty="0"/>
              <a:t>，但考虑到历史因素以及与早期</a:t>
            </a:r>
            <a:r>
              <a:rPr lang="en-US" altLang="zh-CN" sz="1800" dirty="0"/>
              <a:t>ARP</a:t>
            </a:r>
            <a:r>
              <a:rPr lang="zh-CN" altLang="en-US" sz="1800" dirty="0"/>
              <a:t>实现的兼容，不建议</a:t>
            </a:r>
            <a:endParaRPr lang="en-US" altLang="zh-CN" sz="1800" dirty="0"/>
          </a:p>
          <a:p>
            <a:r>
              <a:rPr lang="zh-CN" altLang="en-US" sz="1800" dirty="0"/>
              <a:t>静态</a:t>
            </a:r>
            <a:r>
              <a:rPr lang="en-US" altLang="zh-CN" sz="1800" dirty="0"/>
              <a:t>ARP</a:t>
            </a:r>
            <a:r>
              <a:rPr lang="zh-CN" altLang="en-US" sz="1800" dirty="0"/>
              <a:t>映射可避免解析过程带来响应延迟，也可避免</a:t>
            </a:r>
            <a:r>
              <a:rPr lang="en-US" altLang="zh-CN" sz="1800" dirty="0"/>
              <a:t>ARP</a:t>
            </a:r>
            <a:r>
              <a:rPr lang="zh-CN" altLang="en-US" sz="1800" dirty="0"/>
              <a:t>攻击带来的安全威胁</a:t>
            </a:r>
            <a:endParaRPr lang="zh-CN" altLang="en-US" sz="1800" dirty="0"/>
          </a:p>
          <a:p>
            <a:pPr lvl="1"/>
            <a:r>
              <a:rPr lang="en-US" altLang="zh-CN" dirty="0" err="1"/>
              <a:t>arp</a:t>
            </a:r>
            <a:r>
              <a:rPr lang="zh-CN" altLang="en-US" dirty="0"/>
              <a:t>或</a:t>
            </a:r>
            <a:r>
              <a:rPr lang="en-US" altLang="zh-CN" dirty="0" err="1"/>
              <a:t>ip</a:t>
            </a:r>
            <a:r>
              <a:rPr lang="en-US" altLang="zh-CN" dirty="0"/>
              <a:t> neighbor</a:t>
            </a:r>
            <a:r>
              <a:rPr lang="zh-CN" altLang="en-US" dirty="0"/>
              <a:t>命令：显示和修改</a:t>
            </a:r>
            <a:r>
              <a:rPr lang="en-US" altLang="zh-CN" dirty="0"/>
              <a:t>ARP</a:t>
            </a:r>
            <a:r>
              <a:rPr lang="zh-CN" altLang="en-US" dirty="0"/>
              <a:t>缓存</a:t>
            </a:r>
            <a:endParaRPr lang="en-US" altLang="zh-CN" dirty="0"/>
          </a:p>
          <a:p>
            <a:pPr lvl="1"/>
            <a:r>
              <a:rPr lang="en-US" altLang="zh-CN" dirty="0" err="1"/>
              <a:t>arping</a:t>
            </a:r>
            <a:r>
              <a:rPr lang="zh-CN" altLang="en-US" dirty="0"/>
              <a:t>命令：通过</a:t>
            </a:r>
            <a:r>
              <a:rPr lang="en-US" altLang="zh-CN" dirty="0"/>
              <a:t>ARP</a:t>
            </a:r>
            <a:r>
              <a:rPr lang="zh-CN" altLang="en-US" dirty="0"/>
              <a:t>协议判断网段上对应</a:t>
            </a:r>
            <a:r>
              <a:rPr lang="en-US" altLang="zh-CN" dirty="0"/>
              <a:t>IP</a:t>
            </a:r>
            <a:r>
              <a:rPr lang="zh-CN" altLang="en-US" dirty="0"/>
              <a:t>地址的主机是否存在</a:t>
            </a:r>
            <a:endParaRPr lang="zh-CN" altLang="en-US" dirty="0"/>
          </a:p>
          <a:p>
            <a:endParaRPr lang="zh-CN" altLang="en-US" sz="1800" dirty="0"/>
          </a:p>
        </p:txBody>
      </p:sp>
      <p:grpSp>
        <p:nvGrpSpPr>
          <p:cNvPr id="4" name="组合 3"/>
          <p:cNvGrpSpPr/>
          <p:nvPr/>
        </p:nvGrpSpPr>
        <p:grpSpPr>
          <a:xfrm>
            <a:off x="1591480" y="4992273"/>
            <a:ext cx="8992575" cy="1795822"/>
            <a:chOff x="3888187" y="5379720"/>
            <a:chExt cx="8992575" cy="1795822"/>
          </a:xfrm>
        </p:grpSpPr>
        <p:pic>
          <p:nvPicPr>
            <p:cNvPr id="5" name="图片 4"/>
            <p:cNvPicPr>
              <a:picLocks noChangeAspect="1"/>
            </p:cNvPicPr>
            <p:nvPr/>
          </p:nvPicPr>
          <p:blipFill>
            <a:blip r:embed="rId1"/>
            <a:stretch>
              <a:fillRect/>
            </a:stretch>
          </p:blipFill>
          <p:spPr>
            <a:xfrm>
              <a:off x="11250466" y="5435644"/>
              <a:ext cx="524792" cy="435930"/>
            </a:xfrm>
            <a:prstGeom prst="rect">
              <a:avLst/>
            </a:prstGeom>
          </p:spPr>
        </p:pic>
        <p:pic>
          <p:nvPicPr>
            <p:cNvPr id="6" name="图片 5"/>
            <p:cNvPicPr>
              <a:picLocks noChangeAspect="1"/>
            </p:cNvPicPr>
            <p:nvPr/>
          </p:nvPicPr>
          <p:blipFill>
            <a:blip r:embed="rId1"/>
            <a:stretch>
              <a:fillRect/>
            </a:stretch>
          </p:blipFill>
          <p:spPr>
            <a:xfrm>
              <a:off x="4370637" y="5429268"/>
              <a:ext cx="524792" cy="435930"/>
            </a:xfrm>
            <a:prstGeom prst="rect">
              <a:avLst/>
            </a:prstGeom>
          </p:spPr>
        </p:pic>
        <p:cxnSp>
          <p:nvCxnSpPr>
            <p:cNvPr id="7" name="直接箭头连接符 6"/>
            <p:cNvCxnSpPr/>
            <p:nvPr/>
          </p:nvCxnSpPr>
          <p:spPr>
            <a:xfrm flipV="1">
              <a:off x="3888187" y="6735092"/>
              <a:ext cx="8059973" cy="25081"/>
            </a:xfrm>
            <a:prstGeom prst="straightConnector1">
              <a:avLst/>
            </a:prstGeom>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endCxn id="6" idx="2"/>
            </p:cNvCxnSpPr>
            <p:nvPr/>
          </p:nvCxnSpPr>
          <p:spPr>
            <a:xfrm flipV="1">
              <a:off x="4633033" y="5865198"/>
              <a:ext cx="0" cy="837322"/>
            </a:xfrm>
            <a:prstGeom prst="straightConnector1">
              <a:avLst/>
            </a:prstGeom>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11467215" y="5881464"/>
              <a:ext cx="0" cy="837322"/>
            </a:xfrm>
            <a:prstGeom prst="straightConnector1">
              <a:avLst/>
            </a:prstGeom>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图片 9"/>
            <p:cNvPicPr>
              <a:picLocks noChangeAspect="1"/>
            </p:cNvPicPr>
            <p:nvPr/>
          </p:nvPicPr>
          <p:blipFill>
            <a:blip r:embed="rId1"/>
            <a:stretch>
              <a:fillRect/>
            </a:stretch>
          </p:blipFill>
          <p:spPr>
            <a:xfrm>
              <a:off x="10309433" y="5435644"/>
              <a:ext cx="524792" cy="435930"/>
            </a:xfrm>
            <a:prstGeom prst="rect">
              <a:avLst/>
            </a:prstGeom>
          </p:spPr>
        </p:pic>
        <p:cxnSp>
          <p:nvCxnSpPr>
            <p:cNvPr id="11" name="直接箭头连接符 10"/>
            <p:cNvCxnSpPr/>
            <p:nvPr/>
          </p:nvCxnSpPr>
          <p:spPr>
            <a:xfrm flipV="1">
              <a:off x="10526182" y="5881464"/>
              <a:ext cx="0" cy="837322"/>
            </a:xfrm>
            <a:prstGeom prst="straightConnector1">
              <a:avLst/>
            </a:prstGeom>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954396" y="5379720"/>
              <a:ext cx="609600" cy="369332"/>
            </a:xfrm>
            <a:prstGeom prst="rect">
              <a:avLst/>
            </a:prstGeom>
            <a:noFill/>
          </p:spPr>
          <p:txBody>
            <a:bodyPr wrap="square" rtlCol="0">
              <a:spAutoFit/>
            </a:bodyPr>
            <a:lstStyle/>
            <a:p>
              <a:pPr algn="ctr"/>
              <a:r>
                <a:rPr lang="en-US" altLang="zh-CN" b="1" dirty="0"/>
                <a:t>A</a:t>
              </a:r>
              <a:endParaRPr lang="zh-CN" altLang="en-US" b="1" dirty="0"/>
            </a:p>
          </p:txBody>
        </p:sp>
        <p:sp>
          <p:nvSpPr>
            <p:cNvPr id="13" name="文本框 12"/>
            <p:cNvSpPr txBox="1"/>
            <p:nvPr/>
          </p:nvSpPr>
          <p:spPr>
            <a:xfrm>
              <a:off x="9826413" y="5438848"/>
              <a:ext cx="609600" cy="369332"/>
            </a:xfrm>
            <a:prstGeom prst="rect">
              <a:avLst/>
            </a:prstGeom>
            <a:noFill/>
          </p:spPr>
          <p:txBody>
            <a:bodyPr wrap="square" rtlCol="0">
              <a:spAutoFit/>
            </a:bodyPr>
            <a:lstStyle/>
            <a:p>
              <a:pPr algn="ctr"/>
              <a:r>
                <a:rPr lang="en-US" altLang="zh-CN" b="1" dirty="0"/>
                <a:t>B</a:t>
              </a:r>
              <a:endParaRPr lang="zh-CN" altLang="en-US" b="1" dirty="0"/>
            </a:p>
          </p:txBody>
        </p:sp>
        <p:sp>
          <p:nvSpPr>
            <p:cNvPr id="14" name="文本框 13"/>
            <p:cNvSpPr txBox="1"/>
            <p:nvPr/>
          </p:nvSpPr>
          <p:spPr>
            <a:xfrm>
              <a:off x="10834225" y="5423747"/>
              <a:ext cx="609600" cy="369332"/>
            </a:xfrm>
            <a:prstGeom prst="rect">
              <a:avLst/>
            </a:prstGeom>
            <a:noFill/>
          </p:spPr>
          <p:txBody>
            <a:bodyPr wrap="square" rtlCol="0">
              <a:spAutoFit/>
            </a:bodyPr>
            <a:lstStyle/>
            <a:p>
              <a:pPr algn="ctr"/>
              <a:r>
                <a:rPr lang="en-US" altLang="zh-CN" b="1" dirty="0"/>
                <a:t>C</a:t>
              </a:r>
              <a:endParaRPr lang="zh-CN" altLang="en-US" b="1" dirty="0"/>
            </a:p>
          </p:txBody>
        </p:sp>
        <p:sp>
          <p:nvSpPr>
            <p:cNvPr id="15" name="文本框 14"/>
            <p:cNvSpPr txBox="1"/>
            <p:nvPr/>
          </p:nvSpPr>
          <p:spPr>
            <a:xfrm>
              <a:off x="4654047" y="5899289"/>
              <a:ext cx="3423152" cy="646331"/>
            </a:xfrm>
            <a:prstGeom prst="rect">
              <a:avLst/>
            </a:prstGeom>
            <a:noFill/>
          </p:spPr>
          <p:txBody>
            <a:bodyPr wrap="square" rtlCol="0">
              <a:spAutoFit/>
            </a:bodyPr>
            <a:lstStyle/>
            <a:p>
              <a:r>
                <a:rPr lang="en-US" altLang="zh-CN" b="1" dirty="0"/>
                <a:t>① A-&gt;all: </a:t>
              </a:r>
              <a:r>
                <a:rPr lang="zh-CN" altLang="en-US" b="1" dirty="0"/>
                <a:t>谁的</a:t>
              </a:r>
              <a:r>
                <a:rPr lang="en-US" altLang="zh-CN" b="1" dirty="0"/>
                <a:t>IP</a:t>
              </a:r>
              <a:r>
                <a:rPr lang="zh-CN" altLang="en-US" b="1" dirty="0"/>
                <a:t>地址是</a:t>
              </a:r>
              <a:r>
                <a:rPr lang="en-US" altLang="zh-CN" b="1" dirty="0"/>
                <a:t>A</a:t>
              </a:r>
              <a:r>
                <a:rPr lang="zh-CN" altLang="en-US" b="1" dirty="0"/>
                <a:t>？</a:t>
              </a:r>
              <a:endParaRPr lang="en-US" altLang="zh-CN" b="1" dirty="0"/>
            </a:p>
            <a:p>
              <a:r>
                <a:rPr lang="en-US" altLang="zh-CN" b="1" dirty="0">
                  <a:solidFill>
                    <a:schemeClr val="accent5"/>
                  </a:solidFill>
                </a:rPr>
                <a:t>+</a:t>
              </a:r>
              <a:r>
                <a:rPr lang="zh-CN" altLang="en-US" b="1" dirty="0">
                  <a:solidFill>
                    <a:schemeClr val="accent6"/>
                  </a:solidFill>
                </a:rPr>
                <a:t>我的</a:t>
              </a:r>
              <a:r>
                <a:rPr lang="en-US" altLang="zh-CN" b="1" dirty="0">
                  <a:solidFill>
                    <a:schemeClr val="accent6"/>
                  </a:solidFill>
                </a:rPr>
                <a:t>IP</a:t>
              </a:r>
              <a:r>
                <a:rPr lang="zh-CN" altLang="en-US" b="1" dirty="0">
                  <a:solidFill>
                    <a:schemeClr val="accent6"/>
                  </a:solidFill>
                </a:rPr>
                <a:t>地址为</a:t>
              </a:r>
              <a:r>
                <a:rPr lang="en-US" altLang="zh-CN" b="1" dirty="0">
                  <a:solidFill>
                    <a:schemeClr val="accent6"/>
                  </a:solidFill>
                </a:rPr>
                <a:t>A,</a:t>
              </a:r>
              <a:r>
                <a:rPr lang="zh-CN" altLang="en-US" b="1" dirty="0">
                  <a:solidFill>
                    <a:schemeClr val="accent6"/>
                  </a:solidFill>
                </a:rPr>
                <a:t> </a:t>
              </a:r>
              <a:r>
                <a:rPr lang="en-US" altLang="zh-CN" b="1" dirty="0">
                  <a:solidFill>
                    <a:schemeClr val="accent6"/>
                  </a:solidFill>
                </a:rPr>
                <a:t>MAC</a:t>
              </a:r>
              <a:r>
                <a:rPr lang="zh-CN" altLang="en-US" b="1" dirty="0">
                  <a:solidFill>
                    <a:schemeClr val="accent6"/>
                  </a:solidFill>
                </a:rPr>
                <a:t>地址为</a:t>
              </a:r>
              <a:r>
                <a:rPr lang="en-US" altLang="zh-CN" b="1" dirty="0">
                  <a:solidFill>
                    <a:schemeClr val="accent6"/>
                  </a:solidFill>
                </a:rPr>
                <a:t>...</a:t>
              </a:r>
              <a:endParaRPr lang="zh-CN" altLang="en-US" b="1" dirty="0">
                <a:solidFill>
                  <a:schemeClr val="accent6"/>
                </a:solidFill>
              </a:endParaRPr>
            </a:p>
          </p:txBody>
        </p:sp>
        <p:sp>
          <p:nvSpPr>
            <p:cNvPr id="16" name="文本框 15"/>
            <p:cNvSpPr txBox="1"/>
            <p:nvPr/>
          </p:nvSpPr>
          <p:spPr>
            <a:xfrm>
              <a:off x="7893516" y="5840752"/>
              <a:ext cx="3148829" cy="646331"/>
            </a:xfrm>
            <a:prstGeom prst="rect">
              <a:avLst/>
            </a:prstGeom>
            <a:noFill/>
          </p:spPr>
          <p:txBody>
            <a:bodyPr wrap="square" rtlCol="0">
              <a:spAutoFit/>
            </a:bodyPr>
            <a:lstStyle/>
            <a:p>
              <a:r>
                <a:rPr lang="zh-CN" altLang="en-US" b="1" dirty="0"/>
                <a:t>如果地址已经使用，则</a:t>
              </a:r>
              <a:endParaRPr lang="en-US" altLang="zh-CN" b="1" dirty="0"/>
            </a:p>
            <a:p>
              <a:r>
                <a:rPr lang="en-US" altLang="zh-CN" b="1" dirty="0"/>
                <a:t>② B-&gt;A: </a:t>
              </a:r>
              <a:r>
                <a:rPr lang="zh-CN" altLang="en-US" b="1" dirty="0"/>
                <a:t>我的</a:t>
              </a:r>
              <a:r>
                <a:rPr lang="en-US" altLang="zh-CN" b="1" dirty="0"/>
                <a:t>IP</a:t>
              </a:r>
              <a:r>
                <a:rPr lang="zh-CN" altLang="en-US" b="1" dirty="0"/>
                <a:t>地址是</a:t>
              </a:r>
              <a:r>
                <a:rPr lang="en-US" altLang="zh-CN" b="1" dirty="0"/>
                <a:t>A</a:t>
              </a:r>
              <a:endParaRPr lang="en-US" altLang="zh-CN" b="1" dirty="0"/>
            </a:p>
          </p:txBody>
        </p:sp>
        <p:sp>
          <p:nvSpPr>
            <p:cNvPr id="17" name="文本框 16"/>
            <p:cNvSpPr txBox="1"/>
            <p:nvPr/>
          </p:nvSpPr>
          <p:spPr>
            <a:xfrm>
              <a:off x="8171601" y="6806210"/>
              <a:ext cx="4709161" cy="369332"/>
            </a:xfrm>
            <a:prstGeom prst="rect">
              <a:avLst/>
            </a:prstGeom>
            <a:solidFill>
              <a:schemeClr val="bg1"/>
            </a:solidFill>
          </p:spPr>
          <p:txBody>
            <a:bodyPr wrap="square" rtlCol="0">
              <a:spAutoFit/>
            </a:bodyPr>
            <a:lstStyle/>
            <a:p>
              <a:r>
                <a:rPr lang="zh-CN" altLang="en-US" b="1" dirty="0"/>
                <a:t>如果缓存中有</a:t>
              </a:r>
              <a:r>
                <a:rPr lang="en-US" altLang="zh-CN" b="1" dirty="0"/>
                <a:t>A</a:t>
              </a:r>
              <a:r>
                <a:rPr lang="zh-CN" altLang="en-US" b="1" dirty="0"/>
                <a:t>，则更新相应的</a:t>
              </a:r>
              <a:r>
                <a:rPr lang="en-US" altLang="zh-CN" b="1" dirty="0"/>
                <a:t>MAC</a:t>
              </a:r>
              <a:r>
                <a:rPr lang="zh-CN" altLang="en-US" b="1" dirty="0"/>
                <a:t>地址</a:t>
              </a:r>
              <a:endParaRPr lang="en-US" altLang="zh-CN" b="1" dirty="0"/>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ARP</a:t>
            </a:r>
            <a:r>
              <a:rPr lang="zh-CN" altLang="en-US" dirty="0"/>
              <a:t> </a:t>
            </a:r>
            <a:r>
              <a:rPr lang="en-US" altLang="zh-CN" dirty="0"/>
              <a:t>Spoofing Attack(Man-in-the-Middle)</a:t>
            </a:r>
            <a:endParaRPr lang="zh-CN" altLang="en-US" dirty="0"/>
          </a:p>
        </p:txBody>
      </p:sp>
      <p:sp>
        <p:nvSpPr>
          <p:cNvPr id="3" name="内容占位符 2"/>
          <p:cNvSpPr>
            <a:spLocks noGrp="1"/>
          </p:cNvSpPr>
          <p:nvPr>
            <p:ph idx="1"/>
          </p:nvPr>
        </p:nvSpPr>
        <p:spPr/>
        <p:txBody>
          <a:bodyPr/>
          <a:lstStyle/>
          <a:p>
            <a:r>
              <a:rPr lang="en-US" altLang="zh-CN" dirty="0"/>
              <a:t>A</a:t>
            </a:r>
            <a:r>
              <a:rPr lang="zh-CN" altLang="en-US" dirty="0"/>
              <a:t>要和</a:t>
            </a:r>
            <a:r>
              <a:rPr lang="en-US" altLang="zh-CN" dirty="0"/>
              <a:t>B</a:t>
            </a:r>
            <a:r>
              <a:rPr lang="zh-CN" altLang="en-US" dirty="0"/>
              <a:t>通信，首先</a:t>
            </a:r>
            <a:r>
              <a:rPr lang="en-US" altLang="zh-CN" dirty="0"/>
              <a:t>A</a:t>
            </a:r>
            <a:r>
              <a:rPr lang="zh-CN" altLang="en-US" dirty="0"/>
              <a:t>广播</a:t>
            </a:r>
            <a:r>
              <a:rPr lang="en-US" altLang="zh-CN" dirty="0"/>
              <a:t>ARP</a:t>
            </a:r>
            <a:r>
              <a:rPr lang="zh-CN" altLang="en-US" dirty="0"/>
              <a:t>请求，</a:t>
            </a:r>
            <a:r>
              <a:rPr lang="en-US" altLang="zh-CN" dirty="0"/>
              <a:t>B</a:t>
            </a:r>
            <a:r>
              <a:rPr lang="zh-CN" altLang="en-US" dirty="0"/>
              <a:t>发送响应给</a:t>
            </a:r>
            <a:r>
              <a:rPr lang="en-US" altLang="zh-CN" dirty="0"/>
              <a:t>A</a:t>
            </a:r>
            <a:endParaRPr lang="en-US" altLang="zh-CN" dirty="0"/>
          </a:p>
          <a:p>
            <a:r>
              <a:rPr lang="zh-CN" altLang="en-US" dirty="0"/>
              <a:t>攻击者伪造一个</a:t>
            </a:r>
            <a:r>
              <a:rPr lang="en-US" altLang="zh-CN" dirty="0"/>
              <a:t>ARP</a:t>
            </a:r>
            <a:r>
              <a:rPr lang="zh-CN" altLang="en-US" dirty="0"/>
              <a:t>响应，单播发送给被攻击者</a:t>
            </a:r>
            <a:endParaRPr lang="zh-CN" altLang="en-US" dirty="0"/>
          </a:p>
          <a:p>
            <a:r>
              <a:rPr lang="zh-CN" altLang="en-US" dirty="0"/>
              <a:t>节点收到伪造的响应后会更新缓存，即</a:t>
            </a:r>
            <a:r>
              <a:rPr lang="en-US" altLang="zh-CN" dirty="0"/>
              <a:t>poisoning ARP</a:t>
            </a:r>
            <a:r>
              <a:rPr lang="zh-CN" altLang="en-US" dirty="0"/>
              <a:t>缓存</a:t>
            </a:r>
            <a:endParaRPr lang="en-US" altLang="zh-CN" dirty="0"/>
          </a:p>
          <a:p>
            <a:endParaRPr lang="zh-CN" altLang="en-US" dirty="0"/>
          </a:p>
          <a:p>
            <a:endParaRPr lang="zh-CN" altLang="en-US" dirty="0"/>
          </a:p>
        </p:txBody>
      </p:sp>
      <p:sp>
        <p:nvSpPr>
          <p:cNvPr id="5" name="Rectangle 4"/>
          <p:cNvSpPr>
            <a:spLocks noChangeArrowheads="1"/>
          </p:cNvSpPr>
          <p:nvPr/>
        </p:nvSpPr>
        <p:spPr bwMode="auto">
          <a:xfrm>
            <a:off x="2445442" y="2821242"/>
            <a:ext cx="757238" cy="600075"/>
          </a:xfrm>
          <a:prstGeom prst="rect">
            <a:avLst/>
          </a:prstGeom>
          <a:solidFill>
            <a:schemeClr val="bg1"/>
          </a:solidFill>
          <a:ln w="127000">
            <a:solidFill>
              <a:srgbClr val="224568"/>
            </a:solidFill>
            <a:miter lim="800000"/>
          </a:ln>
        </p:spPr>
        <p:txBody>
          <a:bodyPr wrap="none" anchor="ctr"/>
          <a:lstStyle/>
          <a:p>
            <a:pPr algn="ctr" eaLnBrk="1" hangingPunct="1"/>
            <a:r>
              <a:rPr lang="en-US" altLang="zh-CN" sz="2000" b="1">
                <a:solidFill>
                  <a:srgbClr val="224568"/>
                </a:solidFill>
                <a:latin typeface="Trebuchet MS" panose="020B0603020202020204" pitchFamily="34" charset="0"/>
              </a:rPr>
              <a:t>A</a:t>
            </a:r>
            <a:endParaRPr lang="en-US" altLang="zh-CN" sz="2000" b="1">
              <a:solidFill>
                <a:srgbClr val="224568"/>
              </a:solidFill>
              <a:latin typeface="Trebuchet MS" panose="020B0603020202020204" pitchFamily="34" charset="0"/>
            </a:endParaRPr>
          </a:p>
        </p:txBody>
      </p:sp>
      <p:sp>
        <p:nvSpPr>
          <p:cNvPr id="6" name="Rectangle 5"/>
          <p:cNvSpPr>
            <a:spLocks noChangeArrowheads="1"/>
          </p:cNvSpPr>
          <p:nvPr/>
        </p:nvSpPr>
        <p:spPr bwMode="auto">
          <a:xfrm>
            <a:off x="2172393" y="3557841"/>
            <a:ext cx="1306513" cy="298450"/>
          </a:xfrm>
          <a:prstGeom prst="rect">
            <a:avLst/>
          </a:prstGeom>
          <a:solidFill>
            <a:srgbClr val="224568"/>
          </a:solidFill>
          <a:ln w="9525">
            <a:noFill/>
            <a:miter lim="800000"/>
          </a:ln>
        </p:spPr>
        <p:txBody>
          <a:bodyPr wrap="none" anchor="ctr"/>
          <a:lstStyle/>
          <a:p>
            <a:endParaRPr lang="zh-CN" altLang="en-US"/>
          </a:p>
        </p:txBody>
      </p:sp>
      <p:sp>
        <p:nvSpPr>
          <p:cNvPr id="7" name="Arc 6"/>
          <p:cNvSpPr/>
          <p:nvPr/>
        </p:nvSpPr>
        <p:spPr bwMode="auto">
          <a:xfrm>
            <a:off x="3345556" y="3372104"/>
            <a:ext cx="530225" cy="677863"/>
          </a:xfrm>
          <a:custGeom>
            <a:avLst/>
            <a:gdLst>
              <a:gd name="T0" fmla="*/ 0 w 32462"/>
              <a:gd name="T1" fmla="*/ 750491 h 42355"/>
              <a:gd name="T2" fmla="*/ 4493814 w 32462"/>
              <a:gd name="T3" fmla="*/ 10848737 h 42355"/>
              <a:gd name="T4" fmla="*/ 2897879 w 32462"/>
              <a:gd name="T5" fmla="*/ 5532582 h 42355"/>
              <a:gd name="T6" fmla="*/ 0 60000 65536"/>
              <a:gd name="T7" fmla="*/ 0 60000 65536"/>
              <a:gd name="T8" fmla="*/ 0 60000 65536"/>
              <a:gd name="T9" fmla="*/ 0 w 32462"/>
              <a:gd name="T10" fmla="*/ 0 h 42355"/>
              <a:gd name="T11" fmla="*/ 32462 w 32462"/>
              <a:gd name="T12" fmla="*/ 42355 h 42355"/>
            </a:gdLst>
            <a:ahLst/>
            <a:cxnLst>
              <a:cxn ang="T6">
                <a:pos x="T0" y="T1"/>
              </a:cxn>
              <a:cxn ang="T7">
                <a:pos x="T2" y="T3"/>
              </a:cxn>
              <a:cxn ang="T8">
                <a:pos x="T4" y="T5"/>
              </a:cxn>
            </a:cxnLst>
            <a:rect l="T9" t="T10" r="T11" b="T12"/>
            <a:pathLst>
              <a:path w="32462" h="42355" fill="none" extrusionOk="0">
                <a:moveTo>
                  <a:pt x="-1" y="2929"/>
                </a:moveTo>
                <a:cubicBezTo>
                  <a:pt x="3298" y="1010"/>
                  <a:pt x="7046" y="-1"/>
                  <a:pt x="10862" y="0"/>
                </a:cubicBezTo>
                <a:cubicBezTo>
                  <a:pt x="22791" y="0"/>
                  <a:pt x="32462" y="9670"/>
                  <a:pt x="32462" y="21600"/>
                </a:cubicBezTo>
                <a:cubicBezTo>
                  <a:pt x="32462" y="31225"/>
                  <a:pt x="26092" y="39689"/>
                  <a:pt x="16844" y="42355"/>
                </a:cubicBezTo>
              </a:path>
              <a:path w="32462" h="42355" stroke="0" extrusionOk="0">
                <a:moveTo>
                  <a:pt x="-1" y="2929"/>
                </a:moveTo>
                <a:cubicBezTo>
                  <a:pt x="3298" y="1010"/>
                  <a:pt x="7046" y="-1"/>
                  <a:pt x="10862" y="0"/>
                </a:cubicBezTo>
                <a:cubicBezTo>
                  <a:pt x="22791" y="0"/>
                  <a:pt x="32462" y="9670"/>
                  <a:pt x="32462" y="21600"/>
                </a:cubicBezTo>
                <a:cubicBezTo>
                  <a:pt x="32462" y="31225"/>
                  <a:pt x="26092" y="39689"/>
                  <a:pt x="16844" y="42355"/>
                </a:cubicBezTo>
                <a:lnTo>
                  <a:pt x="10862" y="21600"/>
                </a:lnTo>
                <a:close/>
              </a:path>
            </a:pathLst>
          </a:custGeom>
          <a:noFill/>
          <a:ln w="57150">
            <a:solidFill>
              <a:srgbClr val="224568"/>
            </a:solidFill>
            <a:miter lim="800000"/>
          </a:ln>
        </p:spPr>
        <p:txBody>
          <a:bodyPr wrap="none" anchor="ctr"/>
          <a:lstStyle/>
          <a:p>
            <a:endParaRPr lang="zh-CN" altLang="en-US"/>
          </a:p>
        </p:txBody>
      </p:sp>
      <p:sp>
        <p:nvSpPr>
          <p:cNvPr id="8" name="Oval 7"/>
          <p:cNvSpPr>
            <a:spLocks noChangeArrowheads="1"/>
          </p:cNvSpPr>
          <p:nvPr/>
        </p:nvSpPr>
        <p:spPr bwMode="auto">
          <a:xfrm rot="20539718">
            <a:off x="3259830" y="3975354"/>
            <a:ext cx="385762" cy="265113"/>
          </a:xfrm>
          <a:prstGeom prst="ellipse">
            <a:avLst/>
          </a:prstGeom>
          <a:solidFill>
            <a:srgbClr val="224568"/>
          </a:solidFill>
          <a:ln w="9525">
            <a:noFill/>
            <a:miter lim="800000"/>
          </a:ln>
        </p:spPr>
        <p:txBody>
          <a:bodyPr wrap="none" anchor="ctr"/>
          <a:lstStyle/>
          <a:p>
            <a:endParaRPr lang="zh-CN" altLang="en-US"/>
          </a:p>
        </p:txBody>
      </p:sp>
      <p:sp>
        <p:nvSpPr>
          <p:cNvPr id="9" name="Rectangle 8"/>
          <p:cNvSpPr>
            <a:spLocks noChangeArrowheads="1"/>
          </p:cNvSpPr>
          <p:nvPr/>
        </p:nvSpPr>
        <p:spPr bwMode="auto">
          <a:xfrm>
            <a:off x="8108056" y="2819654"/>
            <a:ext cx="757237" cy="600075"/>
          </a:xfrm>
          <a:prstGeom prst="rect">
            <a:avLst/>
          </a:prstGeom>
          <a:solidFill>
            <a:schemeClr val="bg1"/>
          </a:solidFill>
          <a:ln w="127000">
            <a:solidFill>
              <a:srgbClr val="003300"/>
            </a:solidFill>
            <a:miter lim="800000"/>
          </a:ln>
        </p:spPr>
        <p:txBody>
          <a:bodyPr wrap="none" anchor="ctr"/>
          <a:lstStyle/>
          <a:p>
            <a:pPr algn="ctr" eaLnBrk="1" hangingPunct="1"/>
            <a:r>
              <a:rPr lang="en-US" altLang="zh-CN" sz="2000" b="1">
                <a:solidFill>
                  <a:srgbClr val="003300"/>
                </a:solidFill>
                <a:latin typeface="Trebuchet MS" panose="020B0603020202020204" pitchFamily="34" charset="0"/>
              </a:rPr>
              <a:t>B</a:t>
            </a:r>
            <a:endParaRPr lang="en-US" altLang="zh-CN" sz="2000" b="1">
              <a:solidFill>
                <a:srgbClr val="003300"/>
              </a:solidFill>
              <a:latin typeface="Trebuchet MS" panose="020B0603020202020204" pitchFamily="34" charset="0"/>
            </a:endParaRPr>
          </a:p>
        </p:txBody>
      </p:sp>
      <p:sp>
        <p:nvSpPr>
          <p:cNvPr id="10" name="Rectangle 9"/>
          <p:cNvSpPr>
            <a:spLocks noChangeArrowheads="1"/>
          </p:cNvSpPr>
          <p:nvPr/>
        </p:nvSpPr>
        <p:spPr bwMode="auto">
          <a:xfrm>
            <a:off x="7835005" y="3556253"/>
            <a:ext cx="1306512" cy="298450"/>
          </a:xfrm>
          <a:prstGeom prst="rect">
            <a:avLst/>
          </a:prstGeom>
          <a:solidFill>
            <a:srgbClr val="003300"/>
          </a:solidFill>
          <a:ln w="9525">
            <a:noFill/>
            <a:miter lim="800000"/>
          </a:ln>
        </p:spPr>
        <p:txBody>
          <a:bodyPr wrap="none" anchor="ctr"/>
          <a:lstStyle/>
          <a:p>
            <a:endParaRPr lang="zh-CN" altLang="en-US"/>
          </a:p>
        </p:txBody>
      </p:sp>
      <p:sp>
        <p:nvSpPr>
          <p:cNvPr id="11" name="Arc 10"/>
          <p:cNvSpPr/>
          <p:nvPr/>
        </p:nvSpPr>
        <p:spPr bwMode="auto">
          <a:xfrm>
            <a:off x="9008168" y="3370516"/>
            <a:ext cx="530225" cy="677862"/>
          </a:xfrm>
          <a:custGeom>
            <a:avLst/>
            <a:gdLst>
              <a:gd name="T0" fmla="*/ 0 w 32462"/>
              <a:gd name="T1" fmla="*/ 750489 h 42355"/>
              <a:gd name="T2" fmla="*/ 4493814 w 32462"/>
              <a:gd name="T3" fmla="*/ 10848705 h 42355"/>
              <a:gd name="T4" fmla="*/ 2897879 w 32462"/>
              <a:gd name="T5" fmla="*/ 5532573 h 42355"/>
              <a:gd name="T6" fmla="*/ 0 60000 65536"/>
              <a:gd name="T7" fmla="*/ 0 60000 65536"/>
              <a:gd name="T8" fmla="*/ 0 60000 65536"/>
              <a:gd name="T9" fmla="*/ 0 w 32462"/>
              <a:gd name="T10" fmla="*/ 0 h 42355"/>
              <a:gd name="T11" fmla="*/ 32462 w 32462"/>
              <a:gd name="T12" fmla="*/ 42355 h 42355"/>
            </a:gdLst>
            <a:ahLst/>
            <a:cxnLst>
              <a:cxn ang="T6">
                <a:pos x="T0" y="T1"/>
              </a:cxn>
              <a:cxn ang="T7">
                <a:pos x="T2" y="T3"/>
              </a:cxn>
              <a:cxn ang="T8">
                <a:pos x="T4" y="T5"/>
              </a:cxn>
            </a:cxnLst>
            <a:rect l="T9" t="T10" r="T11" b="T12"/>
            <a:pathLst>
              <a:path w="32462" h="42355" fill="none" extrusionOk="0">
                <a:moveTo>
                  <a:pt x="-1" y="2929"/>
                </a:moveTo>
                <a:cubicBezTo>
                  <a:pt x="3298" y="1010"/>
                  <a:pt x="7046" y="-1"/>
                  <a:pt x="10862" y="0"/>
                </a:cubicBezTo>
                <a:cubicBezTo>
                  <a:pt x="22791" y="0"/>
                  <a:pt x="32462" y="9670"/>
                  <a:pt x="32462" y="21600"/>
                </a:cubicBezTo>
                <a:cubicBezTo>
                  <a:pt x="32462" y="31225"/>
                  <a:pt x="26092" y="39689"/>
                  <a:pt x="16844" y="42355"/>
                </a:cubicBezTo>
              </a:path>
              <a:path w="32462" h="42355" stroke="0" extrusionOk="0">
                <a:moveTo>
                  <a:pt x="-1" y="2929"/>
                </a:moveTo>
                <a:cubicBezTo>
                  <a:pt x="3298" y="1010"/>
                  <a:pt x="7046" y="-1"/>
                  <a:pt x="10862" y="0"/>
                </a:cubicBezTo>
                <a:cubicBezTo>
                  <a:pt x="22791" y="0"/>
                  <a:pt x="32462" y="9670"/>
                  <a:pt x="32462" y="21600"/>
                </a:cubicBezTo>
                <a:cubicBezTo>
                  <a:pt x="32462" y="31225"/>
                  <a:pt x="26092" y="39689"/>
                  <a:pt x="16844" y="42355"/>
                </a:cubicBezTo>
                <a:lnTo>
                  <a:pt x="10862" y="21600"/>
                </a:lnTo>
                <a:close/>
              </a:path>
            </a:pathLst>
          </a:custGeom>
          <a:noFill/>
          <a:ln w="57150">
            <a:solidFill>
              <a:srgbClr val="003300"/>
            </a:solidFill>
            <a:miter lim="800000"/>
          </a:ln>
        </p:spPr>
        <p:txBody>
          <a:bodyPr wrap="none" anchor="ctr"/>
          <a:lstStyle/>
          <a:p>
            <a:endParaRPr lang="zh-CN" altLang="en-US"/>
          </a:p>
        </p:txBody>
      </p:sp>
      <p:sp>
        <p:nvSpPr>
          <p:cNvPr id="12" name="Oval 11"/>
          <p:cNvSpPr>
            <a:spLocks noChangeArrowheads="1"/>
          </p:cNvSpPr>
          <p:nvPr/>
        </p:nvSpPr>
        <p:spPr bwMode="auto">
          <a:xfrm rot="20539718">
            <a:off x="8922443" y="3973766"/>
            <a:ext cx="385763" cy="265112"/>
          </a:xfrm>
          <a:prstGeom prst="ellipse">
            <a:avLst/>
          </a:prstGeom>
          <a:solidFill>
            <a:srgbClr val="003300"/>
          </a:solidFill>
          <a:ln w="9525">
            <a:noFill/>
            <a:miter lim="800000"/>
          </a:ln>
        </p:spPr>
        <p:txBody>
          <a:bodyPr wrap="none" anchor="ctr"/>
          <a:lstStyle/>
          <a:p>
            <a:endParaRPr lang="zh-CN" altLang="en-US"/>
          </a:p>
        </p:txBody>
      </p:sp>
      <p:sp>
        <p:nvSpPr>
          <p:cNvPr id="13" name="Text Box 12"/>
          <p:cNvSpPr txBox="1">
            <a:spLocks noChangeArrowheads="1"/>
          </p:cNvSpPr>
          <p:nvPr/>
        </p:nvSpPr>
        <p:spPr bwMode="auto">
          <a:xfrm>
            <a:off x="1926281" y="2262441"/>
            <a:ext cx="1782860" cy="523220"/>
          </a:xfrm>
          <a:prstGeom prst="rect">
            <a:avLst/>
          </a:prstGeom>
          <a:noFill/>
          <a:ln w="9525">
            <a:noFill/>
            <a:miter lim="800000"/>
          </a:ln>
        </p:spPr>
        <p:txBody>
          <a:bodyPr wrap="none">
            <a:spAutoFit/>
          </a:bodyPr>
          <a:lstStyle/>
          <a:p>
            <a:pPr algn="ctr" eaLnBrk="1" hangingPunct="1"/>
            <a:r>
              <a:rPr lang="en-US" altLang="zh-CN" sz="1400" b="1">
                <a:solidFill>
                  <a:srgbClr val="224568"/>
                </a:solidFill>
                <a:latin typeface="Trebuchet MS" panose="020B0603020202020204" pitchFamily="34" charset="0"/>
              </a:rPr>
              <a:t>10.0.0.1</a:t>
            </a:r>
            <a:endParaRPr lang="en-US" altLang="zh-CN" sz="1400" b="1">
              <a:solidFill>
                <a:srgbClr val="224568"/>
              </a:solidFill>
              <a:latin typeface="Trebuchet MS" panose="020B0603020202020204" pitchFamily="34" charset="0"/>
            </a:endParaRPr>
          </a:p>
          <a:p>
            <a:pPr algn="ctr" eaLnBrk="1" hangingPunct="1"/>
            <a:r>
              <a:rPr lang="en-US" altLang="zh-CN" sz="1400" b="1">
                <a:solidFill>
                  <a:srgbClr val="224568"/>
                </a:solidFill>
                <a:latin typeface="Trebuchet MS" panose="020B0603020202020204" pitchFamily="34" charset="0"/>
              </a:rPr>
              <a:t>00:00:00:00:00:01</a:t>
            </a:r>
            <a:endParaRPr lang="en-US" altLang="zh-CN" sz="1400" b="1">
              <a:solidFill>
                <a:srgbClr val="224568"/>
              </a:solidFill>
              <a:latin typeface="Trebuchet MS" panose="020B0603020202020204" pitchFamily="34" charset="0"/>
            </a:endParaRPr>
          </a:p>
        </p:txBody>
      </p:sp>
      <p:sp>
        <p:nvSpPr>
          <p:cNvPr id="14" name="Text Box 13"/>
          <p:cNvSpPr txBox="1">
            <a:spLocks noChangeArrowheads="1"/>
          </p:cNvSpPr>
          <p:nvPr/>
        </p:nvSpPr>
        <p:spPr bwMode="auto">
          <a:xfrm>
            <a:off x="7593656" y="2270378"/>
            <a:ext cx="1782860" cy="523220"/>
          </a:xfrm>
          <a:prstGeom prst="rect">
            <a:avLst/>
          </a:prstGeom>
          <a:noFill/>
          <a:ln w="9525">
            <a:noFill/>
            <a:miter lim="800000"/>
          </a:ln>
        </p:spPr>
        <p:txBody>
          <a:bodyPr wrap="none">
            <a:spAutoFit/>
          </a:bodyPr>
          <a:lstStyle/>
          <a:p>
            <a:pPr algn="ctr" eaLnBrk="1" hangingPunct="1"/>
            <a:r>
              <a:rPr lang="en-US" altLang="zh-CN" sz="1400" b="1">
                <a:solidFill>
                  <a:srgbClr val="003300"/>
                </a:solidFill>
                <a:latin typeface="Trebuchet MS" panose="020B0603020202020204" pitchFamily="34" charset="0"/>
              </a:rPr>
              <a:t>10.0.0.2</a:t>
            </a:r>
            <a:endParaRPr lang="en-US" altLang="zh-CN" sz="1400" b="1">
              <a:solidFill>
                <a:srgbClr val="003300"/>
              </a:solidFill>
              <a:latin typeface="Trebuchet MS" panose="020B0603020202020204" pitchFamily="34" charset="0"/>
            </a:endParaRPr>
          </a:p>
          <a:p>
            <a:pPr algn="ctr" eaLnBrk="1" hangingPunct="1"/>
            <a:r>
              <a:rPr lang="en-US" altLang="zh-CN" sz="1400" b="1">
                <a:solidFill>
                  <a:srgbClr val="003300"/>
                </a:solidFill>
                <a:latin typeface="Trebuchet MS" panose="020B0603020202020204" pitchFamily="34" charset="0"/>
              </a:rPr>
              <a:t>00:00:00:00:00:02</a:t>
            </a:r>
            <a:endParaRPr lang="en-US" altLang="zh-CN" sz="1400" b="1">
              <a:solidFill>
                <a:srgbClr val="003300"/>
              </a:solidFill>
              <a:latin typeface="Trebuchet MS" panose="020B0603020202020204" pitchFamily="34" charset="0"/>
            </a:endParaRPr>
          </a:p>
        </p:txBody>
      </p:sp>
      <p:graphicFrame>
        <p:nvGraphicFramePr>
          <p:cNvPr id="15" name="Group 14"/>
          <p:cNvGraphicFramePr>
            <a:graphicFrameLocks noGrp="1"/>
          </p:cNvGraphicFramePr>
          <p:nvPr/>
        </p:nvGraphicFramePr>
        <p:xfrm>
          <a:off x="1559617" y="4265867"/>
          <a:ext cx="2565400" cy="631825"/>
        </p:xfrm>
        <a:graphic>
          <a:graphicData uri="http://schemas.openxmlformats.org/drawingml/2006/table">
            <a:tbl>
              <a:tblPr/>
              <a:tblGrid>
                <a:gridCol w="928688"/>
                <a:gridCol w="1636712"/>
              </a:tblGrid>
              <a:tr h="317500">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1400" b="1" i="0" u="none" strike="noStrike" cap="none" normalizeH="0" baseline="0" dirty="0">
                          <a:ln>
                            <a:noFill/>
                          </a:ln>
                          <a:solidFill>
                            <a:srgbClr val="224568"/>
                          </a:solidFill>
                          <a:effectLst/>
                          <a:latin typeface="Arial" panose="020B0604020202020204" pitchFamily="34" charset="0"/>
                          <a:ea typeface="宋体" panose="02010600030101010101" pitchFamily="2" charset="-122"/>
                        </a:rPr>
                        <a:t>IP Address</a:t>
                      </a:r>
                      <a:endParaRPr kumimoji="0" lang="en-US" altLang="zh-CN" sz="1400" b="1" i="0" u="none" strike="noStrike" cap="none" normalizeH="0" baseline="0" dirty="0">
                        <a:ln>
                          <a:noFill/>
                        </a:ln>
                        <a:solidFill>
                          <a:srgbClr val="224568"/>
                        </a:solidFill>
                        <a:effectLst/>
                        <a:latin typeface="Arial" panose="020B0604020202020204" pitchFamily="34" charset="0"/>
                        <a:ea typeface="宋体" panose="02010600030101010101" pitchFamily="2" charset="-122"/>
                      </a:endParaRPr>
                    </a:p>
                  </a:txBody>
                  <a:tcPr marL="0" marR="0" marT="0" marB="0" anchor="ctr" anchorCtr="1"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1400" b="1" i="0" u="none" strike="noStrike" cap="none" normalizeH="0" baseline="0">
                          <a:ln>
                            <a:noFill/>
                          </a:ln>
                          <a:solidFill>
                            <a:srgbClr val="224568"/>
                          </a:solidFill>
                          <a:effectLst/>
                          <a:latin typeface="Arial" panose="020B0604020202020204" pitchFamily="34" charset="0"/>
                          <a:ea typeface="宋体" panose="02010600030101010101" pitchFamily="2" charset="-122"/>
                        </a:rPr>
                        <a:t>MAC Address</a:t>
                      </a:r>
                      <a:endParaRPr kumimoji="0" lang="en-US" altLang="zh-CN" sz="1400" b="1" i="0" u="none" strike="noStrike" cap="none" normalizeH="0" baseline="0">
                        <a:ln>
                          <a:noFill/>
                        </a:ln>
                        <a:solidFill>
                          <a:srgbClr val="224568"/>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10.0.0.2</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00:00:00:00:00:02</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graphicFrame>
        <p:nvGraphicFramePr>
          <p:cNvPr id="16" name="Group 29"/>
          <p:cNvGraphicFramePr>
            <a:graphicFrameLocks noGrp="1"/>
          </p:cNvGraphicFramePr>
          <p:nvPr/>
        </p:nvGraphicFramePr>
        <p:xfrm>
          <a:off x="7419080" y="4269042"/>
          <a:ext cx="2565400" cy="631825"/>
        </p:xfrm>
        <a:graphic>
          <a:graphicData uri="http://schemas.openxmlformats.org/drawingml/2006/table">
            <a:tbl>
              <a:tblPr/>
              <a:tblGrid>
                <a:gridCol w="928687"/>
                <a:gridCol w="1636713"/>
              </a:tblGrid>
              <a:tr h="317500">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1400" b="1" i="0" u="none" strike="noStrike" cap="none" normalizeH="0" baseline="0" dirty="0">
                          <a:ln>
                            <a:noFill/>
                          </a:ln>
                          <a:solidFill>
                            <a:srgbClr val="003300"/>
                          </a:solidFill>
                          <a:effectLst/>
                          <a:latin typeface="Arial" panose="020B0604020202020204" pitchFamily="34" charset="0"/>
                          <a:ea typeface="宋体" panose="02010600030101010101" pitchFamily="2" charset="-122"/>
                        </a:rPr>
                        <a:t>IP Address</a:t>
                      </a:r>
                      <a:endParaRPr kumimoji="0" lang="en-US" altLang="zh-CN" sz="1400" b="1" i="0" u="none" strike="noStrike" cap="none" normalizeH="0" baseline="0" dirty="0">
                        <a:ln>
                          <a:noFill/>
                        </a:ln>
                        <a:solidFill>
                          <a:srgbClr val="003300"/>
                        </a:solidFill>
                        <a:effectLst/>
                        <a:latin typeface="Arial" panose="020B0604020202020204" pitchFamily="34" charset="0"/>
                        <a:ea typeface="宋体" panose="02010600030101010101" pitchFamily="2" charset="-122"/>
                      </a:endParaRPr>
                    </a:p>
                  </a:txBody>
                  <a:tcPr marL="0" marR="0" marT="0" marB="0" anchor="ctr" anchorCtr="1"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1400" b="1" i="0" u="none" strike="noStrike" cap="none" normalizeH="0" baseline="0">
                          <a:ln>
                            <a:noFill/>
                          </a:ln>
                          <a:solidFill>
                            <a:srgbClr val="003300"/>
                          </a:solidFill>
                          <a:effectLst/>
                          <a:latin typeface="Arial" panose="020B0604020202020204" pitchFamily="34" charset="0"/>
                          <a:ea typeface="宋体" panose="02010600030101010101" pitchFamily="2" charset="-122"/>
                        </a:rPr>
                        <a:t>MAC Address</a:t>
                      </a:r>
                      <a:endParaRPr kumimoji="0" lang="en-US" altLang="zh-CN" sz="1400" b="1" i="0" u="none" strike="noStrike" cap="none" normalizeH="0" baseline="0">
                        <a:ln>
                          <a:noFill/>
                        </a:ln>
                        <a:solidFill>
                          <a:srgbClr val="003300"/>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10.0.0.1</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00:00:00:00:00:01</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sp>
        <p:nvSpPr>
          <p:cNvPr id="17" name="Rectangle 45"/>
          <p:cNvSpPr>
            <a:spLocks noChangeArrowheads="1"/>
          </p:cNvSpPr>
          <p:nvPr/>
        </p:nvSpPr>
        <p:spPr bwMode="auto">
          <a:xfrm>
            <a:off x="5275956" y="2819654"/>
            <a:ext cx="757237" cy="600075"/>
          </a:xfrm>
          <a:prstGeom prst="rect">
            <a:avLst/>
          </a:prstGeom>
          <a:noFill/>
          <a:ln w="127000">
            <a:solidFill>
              <a:srgbClr val="800000"/>
            </a:solidFill>
            <a:miter lim="800000"/>
          </a:ln>
        </p:spPr>
        <p:txBody>
          <a:bodyPr wrap="none" anchor="ctr"/>
          <a:lstStyle/>
          <a:p>
            <a:pPr algn="ctr" eaLnBrk="1" hangingPunct="1"/>
            <a:r>
              <a:rPr lang="en-US" altLang="zh-CN" sz="2000" b="1">
                <a:solidFill>
                  <a:srgbClr val="800000"/>
                </a:solidFill>
                <a:latin typeface="Trebuchet MS" panose="020B0603020202020204" pitchFamily="34" charset="0"/>
              </a:rPr>
              <a:t>X</a:t>
            </a:r>
            <a:endParaRPr lang="en-US" altLang="zh-CN" sz="2000" b="1">
              <a:solidFill>
                <a:srgbClr val="800000"/>
              </a:solidFill>
              <a:latin typeface="Trebuchet MS" panose="020B0603020202020204" pitchFamily="34" charset="0"/>
            </a:endParaRPr>
          </a:p>
        </p:txBody>
      </p:sp>
      <p:sp>
        <p:nvSpPr>
          <p:cNvPr id="18" name="Rectangle 46"/>
          <p:cNvSpPr>
            <a:spLocks noChangeArrowheads="1"/>
          </p:cNvSpPr>
          <p:nvPr/>
        </p:nvSpPr>
        <p:spPr bwMode="auto">
          <a:xfrm>
            <a:off x="5002905" y="3556253"/>
            <a:ext cx="1306512" cy="298450"/>
          </a:xfrm>
          <a:prstGeom prst="rect">
            <a:avLst/>
          </a:prstGeom>
          <a:solidFill>
            <a:srgbClr val="800000"/>
          </a:solidFill>
          <a:ln w="9525">
            <a:noFill/>
            <a:miter lim="800000"/>
          </a:ln>
        </p:spPr>
        <p:txBody>
          <a:bodyPr wrap="none" anchor="ctr"/>
          <a:lstStyle/>
          <a:p>
            <a:endParaRPr lang="zh-CN" altLang="en-US"/>
          </a:p>
        </p:txBody>
      </p:sp>
      <p:sp>
        <p:nvSpPr>
          <p:cNvPr id="19" name="Arc 47"/>
          <p:cNvSpPr/>
          <p:nvPr/>
        </p:nvSpPr>
        <p:spPr bwMode="auto">
          <a:xfrm>
            <a:off x="6176068" y="3370516"/>
            <a:ext cx="530225" cy="677862"/>
          </a:xfrm>
          <a:custGeom>
            <a:avLst/>
            <a:gdLst>
              <a:gd name="T0" fmla="*/ 0 w 32462"/>
              <a:gd name="T1" fmla="*/ 750489 h 42355"/>
              <a:gd name="T2" fmla="*/ 4493814 w 32462"/>
              <a:gd name="T3" fmla="*/ 10848705 h 42355"/>
              <a:gd name="T4" fmla="*/ 2897879 w 32462"/>
              <a:gd name="T5" fmla="*/ 5532573 h 42355"/>
              <a:gd name="T6" fmla="*/ 0 60000 65536"/>
              <a:gd name="T7" fmla="*/ 0 60000 65536"/>
              <a:gd name="T8" fmla="*/ 0 60000 65536"/>
              <a:gd name="T9" fmla="*/ 0 w 32462"/>
              <a:gd name="T10" fmla="*/ 0 h 42355"/>
              <a:gd name="T11" fmla="*/ 32462 w 32462"/>
              <a:gd name="T12" fmla="*/ 42355 h 42355"/>
            </a:gdLst>
            <a:ahLst/>
            <a:cxnLst>
              <a:cxn ang="T6">
                <a:pos x="T0" y="T1"/>
              </a:cxn>
              <a:cxn ang="T7">
                <a:pos x="T2" y="T3"/>
              </a:cxn>
              <a:cxn ang="T8">
                <a:pos x="T4" y="T5"/>
              </a:cxn>
            </a:cxnLst>
            <a:rect l="T9" t="T10" r="T11" b="T12"/>
            <a:pathLst>
              <a:path w="32462" h="42355" fill="none" extrusionOk="0">
                <a:moveTo>
                  <a:pt x="-1" y="2929"/>
                </a:moveTo>
                <a:cubicBezTo>
                  <a:pt x="3298" y="1010"/>
                  <a:pt x="7046" y="-1"/>
                  <a:pt x="10862" y="0"/>
                </a:cubicBezTo>
                <a:cubicBezTo>
                  <a:pt x="22791" y="0"/>
                  <a:pt x="32462" y="9670"/>
                  <a:pt x="32462" y="21600"/>
                </a:cubicBezTo>
                <a:cubicBezTo>
                  <a:pt x="32462" y="31225"/>
                  <a:pt x="26092" y="39689"/>
                  <a:pt x="16844" y="42355"/>
                </a:cubicBezTo>
              </a:path>
              <a:path w="32462" h="42355" stroke="0" extrusionOk="0">
                <a:moveTo>
                  <a:pt x="-1" y="2929"/>
                </a:moveTo>
                <a:cubicBezTo>
                  <a:pt x="3298" y="1010"/>
                  <a:pt x="7046" y="-1"/>
                  <a:pt x="10862" y="0"/>
                </a:cubicBezTo>
                <a:cubicBezTo>
                  <a:pt x="22791" y="0"/>
                  <a:pt x="32462" y="9670"/>
                  <a:pt x="32462" y="21600"/>
                </a:cubicBezTo>
                <a:cubicBezTo>
                  <a:pt x="32462" y="31225"/>
                  <a:pt x="26092" y="39689"/>
                  <a:pt x="16844" y="42355"/>
                </a:cubicBezTo>
                <a:lnTo>
                  <a:pt x="10862" y="21600"/>
                </a:lnTo>
                <a:close/>
              </a:path>
            </a:pathLst>
          </a:custGeom>
          <a:noFill/>
          <a:ln w="57150">
            <a:solidFill>
              <a:srgbClr val="800000"/>
            </a:solidFill>
            <a:miter lim="800000"/>
          </a:ln>
        </p:spPr>
        <p:txBody>
          <a:bodyPr wrap="none" anchor="ctr"/>
          <a:lstStyle/>
          <a:p>
            <a:endParaRPr lang="zh-CN" altLang="en-US"/>
          </a:p>
        </p:txBody>
      </p:sp>
      <p:sp>
        <p:nvSpPr>
          <p:cNvPr id="20" name="Oval 48"/>
          <p:cNvSpPr>
            <a:spLocks noChangeArrowheads="1"/>
          </p:cNvSpPr>
          <p:nvPr/>
        </p:nvSpPr>
        <p:spPr bwMode="auto">
          <a:xfrm rot="20539718">
            <a:off x="6090343" y="3973766"/>
            <a:ext cx="385763" cy="265112"/>
          </a:xfrm>
          <a:prstGeom prst="ellipse">
            <a:avLst/>
          </a:prstGeom>
          <a:solidFill>
            <a:srgbClr val="800000"/>
          </a:solidFill>
          <a:ln w="9525">
            <a:noFill/>
            <a:miter lim="800000"/>
          </a:ln>
        </p:spPr>
        <p:txBody>
          <a:bodyPr wrap="none" anchor="ctr"/>
          <a:lstStyle/>
          <a:p>
            <a:endParaRPr lang="zh-CN" altLang="en-US"/>
          </a:p>
        </p:txBody>
      </p:sp>
      <p:sp>
        <p:nvSpPr>
          <p:cNvPr id="21" name="Text Box 49"/>
          <p:cNvSpPr txBox="1">
            <a:spLocks noChangeArrowheads="1"/>
          </p:cNvSpPr>
          <p:nvPr/>
        </p:nvSpPr>
        <p:spPr bwMode="auto">
          <a:xfrm>
            <a:off x="4787328" y="2268791"/>
            <a:ext cx="1705916" cy="523220"/>
          </a:xfrm>
          <a:prstGeom prst="rect">
            <a:avLst/>
          </a:prstGeom>
          <a:noFill/>
          <a:ln w="9525">
            <a:noFill/>
            <a:miter lim="800000"/>
          </a:ln>
        </p:spPr>
        <p:txBody>
          <a:bodyPr wrap="none">
            <a:spAutoFit/>
          </a:bodyPr>
          <a:lstStyle/>
          <a:p>
            <a:pPr algn="ctr" eaLnBrk="1" hangingPunct="1"/>
            <a:r>
              <a:rPr lang="en-US" altLang="zh-CN" sz="1400" b="1">
                <a:solidFill>
                  <a:srgbClr val="800000"/>
                </a:solidFill>
                <a:latin typeface="Trebuchet MS" panose="020B0603020202020204" pitchFamily="34" charset="0"/>
              </a:rPr>
              <a:t>xx.xx.xx.xx</a:t>
            </a:r>
            <a:endParaRPr lang="en-US" altLang="zh-CN" sz="1400" b="1">
              <a:solidFill>
                <a:srgbClr val="800000"/>
              </a:solidFill>
              <a:latin typeface="Trebuchet MS" panose="020B0603020202020204" pitchFamily="34" charset="0"/>
            </a:endParaRPr>
          </a:p>
          <a:p>
            <a:pPr algn="ctr" eaLnBrk="1" hangingPunct="1"/>
            <a:r>
              <a:rPr lang="en-US" altLang="zh-CN" sz="1400" b="1">
                <a:solidFill>
                  <a:srgbClr val="800000"/>
                </a:solidFill>
                <a:latin typeface="Trebuchet MS" panose="020B0603020202020204" pitchFamily="34" charset="0"/>
              </a:rPr>
              <a:t>xx:xx:xx:xx:xx:xx</a:t>
            </a:r>
            <a:endParaRPr lang="en-US" altLang="zh-CN" sz="1400" b="1">
              <a:solidFill>
                <a:srgbClr val="800000"/>
              </a:solidFill>
              <a:latin typeface="Trebuchet MS" panose="020B0603020202020204" pitchFamily="34" charset="0"/>
            </a:endParaRPr>
          </a:p>
        </p:txBody>
      </p:sp>
      <p:sp>
        <p:nvSpPr>
          <p:cNvPr id="22" name="Rectangle 50"/>
          <p:cNvSpPr>
            <a:spLocks noChangeArrowheads="1"/>
          </p:cNvSpPr>
          <p:nvPr/>
        </p:nvSpPr>
        <p:spPr bwMode="auto">
          <a:xfrm>
            <a:off x="3682105" y="2941891"/>
            <a:ext cx="1071562" cy="273050"/>
          </a:xfrm>
          <a:prstGeom prst="rect">
            <a:avLst/>
          </a:prstGeom>
          <a:solidFill>
            <a:srgbClr val="003300"/>
          </a:solidFill>
          <a:ln w="9525">
            <a:noFill/>
            <a:miter lim="800000"/>
          </a:ln>
        </p:spPr>
        <p:txBody>
          <a:bodyPr wrap="none" anchor="ctr"/>
          <a:lstStyle/>
          <a:p>
            <a:pPr algn="ctr" eaLnBrk="1" hangingPunct="1"/>
            <a:r>
              <a:rPr lang="en-US" altLang="zh-CN" sz="1400">
                <a:solidFill>
                  <a:schemeClr val="bg1"/>
                </a:solidFill>
                <a:latin typeface="Trebuchet MS" panose="020B0603020202020204" pitchFamily="34" charset="0"/>
              </a:rPr>
              <a:t>&lt;- ARP Reply</a:t>
            </a:r>
            <a:endParaRPr lang="en-US" altLang="zh-CN" sz="1400">
              <a:solidFill>
                <a:schemeClr val="bg1"/>
              </a:solidFill>
              <a:latin typeface="Trebuchet MS" panose="020B0603020202020204" pitchFamily="34" charset="0"/>
            </a:endParaRPr>
          </a:p>
        </p:txBody>
      </p:sp>
      <p:sp>
        <p:nvSpPr>
          <p:cNvPr id="23" name="Rectangle 51"/>
          <p:cNvSpPr>
            <a:spLocks noChangeArrowheads="1"/>
          </p:cNvSpPr>
          <p:nvPr/>
        </p:nvSpPr>
        <p:spPr bwMode="auto">
          <a:xfrm>
            <a:off x="2525983" y="4619648"/>
            <a:ext cx="1593850" cy="241300"/>
          </a:xfrm>
          <a:prstGeom prst="rect">
            <a:avLst/>
          </a:prstGeom>
          <a:solidFill>
            <a:schemeClr val="bg1"/>
          </a:solidFill>
          <a:ln w="9525">
            <a:noFill/>
            <a:miter lim="800000"/>
          </a:ln>
        </p:spPr>
        <p:txBody>
          <a:bodyPr wrap="none" lIns="0" tIns="0" rIns="0" bIns="0" anchor="ctr" anchorCtr="1"/>
          <a:lstStyle/>
          <a:p>
            <a:pPr algn="ctr" eaLnBrk="1" hangingPunct="1"/>
            <a:r>
              <a:rPr lang="en-US" altLang="zh-CN" sz="1400" b="1" dirty="0" err="1">
                <a:solidFill>
                  <a:srgbClr val="FF0000"/>
                </a:solidFill>
                <a:latin typeface="Trebuchet MS" panose="020B0603020202020204" pitchFamily="34" charset="0"/>
              </a:rPr>
              <a:t>xx:xx:xx:xx:xx:xx</a:t>
            </a:r>
            <a:endParaRPr lang="en-US" altLang="zh-CN" sz="1400" b="1" dirty="0">
              <a:solidFill>
                <a:srgbClr val="FF0000"/>
              </a:solidFill>
              <a:latin typeface="Trebuchet MS" panose="020B0603020202020204" pitchFamily="34" charset="0"/>
            </a:endParaRPr>
          </a:p>
        </p:txBody>
      </p:sp>
      <p:sp>
        <p:nvSpPr>
          <p:cNvPr id="24" name="Rectangle 51"/>
          <p:cNvSpPr>
            <a:spLocks noChangeArrowheads="1"/>
          </p:cNvSpPr>
          <p:nvPr/>
        </p:nvSpPr>
        <p:spPr bwMode="auto">
          <a:xfrm>
            <a:off x="8344592" y="4619648"/>
            <a:ext cx="1593850" cy="241300"/>
          </a:xfrm>
          <a:prstGeom prst="rect">
            <a:avLst/>
          </a:prstGeom>
          <a:solidFill>
            <a:schemeClr val="bg1"/>
          </a:solidFill>
          <a:ln w="9525">
            <a:noFill/>
            <a:miter lim="800000"/>
          </a:ln>
        </p:spPr>
        <p:txBody>
          <a:bodyPr wrap="none" lIns="0" tIns="0" rIns="0" bIns="0" anchor="ctr" anchorCtr="1"/>
          <a:lstStyle/>
          <a:p>
            <a:pPr algn="ctr" eaLnBrk="1" hangingPunct="1"/>
            <a:r>
              <a:rPr lang="en-US" altLang="zh-CN" sz="1400" b="1" dirty="0" err="1">
                <a:solidFill>
                  <a:srgbClr val="FF0000"/>
                </a:solidFill>
                <a:latin typeface="Trebuchet MS" panose="020B0603020202020204" pitchFamily="34" charset="0"/>
              </a:rPr>
              <a:t>xx:xx:xx:xx:xx:xx</a:t>
            </a:r>
            <a:endParaRPr lang="en-US" altLang="zh-CN" sz="1400" b="1" dirty="0">
              <a:solidFill>
                <a:srgbClr val="FF0000"/>
              </a:solidFill>
              <a:latin typeface="Trebuchet MS" panose="020B0603020202020204" pitchFamily="34" charset="0"/>
            </a:endParaRPr>
          </a:p>
        </p:txBody>
      </p:sp>
      <p:sp>
        <p:nvSpPr>
          <p:cNvPr id="25" name="Rectangle 50"/>
          <p:cNvSpPr>
            <a:spLocks noChangeArrowheads="1"/>
          </p:cNvSpPr>
          <p:nvPr/>
        </p:nvSpPr>
        <p:spPr bwMode="auto">
          <a:xfrm>
            <a:off x="6504655" y="2925495"/>
            <a:ext cx="1071563" cy="273050"/>
          </a:xfrm>
          <a:prstGeom prst="rect">
            <a:avLst/>
          </a:prstGeom>
          <a:solidFill>
            <a:srgbClr val="003300"/>
          </a:solidFill>
          <a:ln w="9525">
            <a:noFill/>
            <a:miter lim="800000"/>
          </a:ln>
        </p:spPr>
        <p:txBody>
          <a:bodyPr wrap="none" anchor="ctr"/>
          <a:lstStyle/>
          <a:p>
            <a:pPr algn="ctr" eaLnBrk="1" hangingPunct="1"/>
            <a:r>
              <a:rPr lang="en-US" altLang="zh-CN" sz="1400">
                <a:solidFill>
                  <a:schemeClr val="bg1"/>
                </a:solidFill>
                <a:latin typeface="Trebuchet MS" panose="020B0603020202020204" pitchFamily="34" charset="0"/>
              </a:rPr>
              <a:t>ARP Reply -&gt;</a:t>
            </a:r>
            <a:endParaRPr lang="en-US" altLang="zh-CN" sz="1400">
              <a:solidFill>
                <a:schemeClr val="bg1"/>
              </a:solidFill>
              <a:latin typeface="Trebuchet MS" panose="020B0603020202020204" pitchFamily="34" charset="0"/>
            </a:endParaRPr>
          </a:p>
        </p:txBody>
      </p:sp>
      <p:sp>
        <p:nvSpPr>
          <p:cNvPr id="26" name="TextBox 25"/>
          <p:cNvSpPr txBox="1"/>
          <p:nvPr/>
        </p:nvSpPr>
        <p:spPr>
          <a:xfrm>
            <a:off x="2009285" y="5100258"/>
            <a:ext cx="7665430" cy="954107"/>
          </a:xfrm>
          <a:prstGeom prst="rect">
            <a:avLst/>
          </a:prstGeom>
          <a:noFill/>
        </p:spPr>
        <p:txBody>
          <a:bodyPr wrap="square" rtlCol="0">
            <a:spAutoFit/>
          </a:bodyPr>
          <a:lstStyle/>
          <a:p>
            <a:r>
              <a:rPr lang="en-US" altLang="zh-CN" sz="2800" dirty="0"/>
              <a:t>X</a:t>
            </a:r>
            <a:r>
              <a:rPr lang="zh-CN" altLang="en-US" sz="2800" dirty="0"/>
              <a:t>将收到的来自于</a:t>
            </a:r>
            <a:r>
              <a:rPr lang="en-US" altLang="zh-CN" sz="2800" dirty="0"/>
              <a:t>A</a:t>
            </a:r>
            <a:r>
              <a:rPr lang="zh-CN" altLang="en-US" sz="2800" dirty="0"/>
              <a:t>（或</a:t>
            </a:r>
            <a:r>
              <a:rPr lang="en-US" altLang="zh-CN" sz="2800" dirty="0"/>
              <a:t>B</a:t>
            </a:r>
            <a:r>
              <a:rPr lang="zh-CN" altLang="en-US" sz="2800" dirty="0"/>
              <a:t>）的分组转发给</a:t>
            </a:r>
            <a:r>
              <a:rPr lang="en-US" altLang="zh-CN" sz="2800" dirty="0"/>
              <a:t>B</a:t>
            </a:r>
            <a:r>
              <a:rPr lang="zh-CN" altLang="en-US" sz="2800" dirty="0"/>
              <a:t>（或</a:t>
            </a:r>
            <a:r>
              <a:rPr lang="en-US" altLang="zh-CN" sz="2800" dirty="0"/>
              <a:t>A</a:t>
            </a:r>
            <a:r>
              <a:rPr lang="zh-CN" altLang="en-US" sz="2800" dirty="0"/>
              <a:t>）</a:t>
            </a:r>
            <a:endParaRPr lang="en-US" altLang="zh-CN" sz="2800" dirty="0"/>
          </a:p>
          <a:p>
            <a:r>
              <a:rPr lang="en-US" altLang="zh-CN" sz="2800" dirty="0"/>
              <a:t>A</a:t>
            </a:r>
            <a:r>
              <a:rPr lang="zh-CN" altLang="en-US" sz="2800" dirty="0"/>
              <a:t>和</a:t>
            </a:r>
            <a:r>
              <a:rPr lang="en-US" altLang="zh-CN" sz="2800" dirty="0"/>
              <a:t>B</a:t>
            </a:r>
            <a:r>
              <a:rPr lang="zh-CN" altLang="en-US" sz="2800" dirty="0"/>
              <a:t>并没有觉察到中间人</a:t>
            </a:r>
            <a:r>
              <a:rPr lang="en-US" altLang="zh-CN" sz="2800" dirty="0"/>
              <a:t>X</a:t>
            </a:r>
            <a:r>
              <a:rPr lang="zh-CN" altLang="en-US" sz="2800" dirty="0"/>
              <a:t>的存在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Righ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slide(fromLeft)">
                                      <p:cBhvr>
                                        <p:cTn id="16" dur="500"/>
                                        <p:tgtEl>
                                          <p:spTgt spid="25"/>
                                        </p:tgtEl>
                                      </p:cBhvr>
                                    </p:animEffect>
                                  </p:childTnLst>
                                </p:cTn>
                              </p:par>
                            </p:childTnLst>
                          </p:cTn>
                        </p:par>
                        <p:par>
                          <p:cTn id="17" fill="hold">
                            <p:stCondLst>
                              <p:cond delay="500"/>
                            </p:stCondLst>
                            <p:childTnLst>
                              <p:par>
                                <p:cTn id="18" presetID="12" presetClass="entr" presetSubtype="2"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slide(fromRigh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23" grpId="0" animBg="1" autoUpdateAnimBg="0"/>
      <p:bldP spid="24" grpId="0" animBg="1" autoUpdateAnimBg="0"/>
      <p:bldP spid="25" grpId="0" animBg="1" autoUpdateAnimBg="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sz="2400" b="1" dirty="0">
                <a:solidFill>
                  <a:srgbClr val="0070C0"/>
                </a:solidFill>
              </a:rPr>
              <a:t>网络层提供的服务：为高层提供节点到节点的传输，经过多跳传输最终到达目的地</a:t>
            </a:r>
            <a:endParaRPr lang="en-US" altLang="zh-CN" sz="2400" dirty="0"/>
          </a:p>
          <a:p>
            <a:pPr marL="0" indent="0">
              <a:lnSpc>
                <a:spcPct val="120000"/>
              </a:lnSpc>
              <a:buNone/>
            </a:pPr>
            <a:r>
              <a:rPr lang="en-US" altLang="zh-CN" sz="2400" dirty="0"/>
              <a:t>5.1 </a:t>
            </a:r>
            <a:r>
              <a:rPr lang="zh-CN" altLang="en-US" sz="2400" dirty="0"/>
              <a:t>交换和路由：</a:t>
            </a:r>
            <a:r>
              <a:rPr lang="en-US" altLang="zh-CN" sz="2400" dirty="0"/>
              <a:t>internet</a:t>
            </a:r>
            <a:r>
              <a:rPr lang="zh-CN" altLang="en-US" sz="2400" dirty="0"/>
              <a:t>的工作方式（虚电路和数据报）</a:t>
            </a:r>
            <a:endParaRPr lang="en-US" altLang="zh-CN" sz="2400" dirty="0"/>
          </a:p>
          <a:p>
            <a:pPr marL="0" indent="0">
              <a:lnSpc>
                <a:spcPct val="120000"/>
              </a:lnSpc>
              <a:buNone/>
            </a:pPr>
            <a:r>
              <a:rPr lang="en-US" altLang="zh-CN" sz="2400" dirty="0"/>
              <a:t>5.1</a:t>
            </a:r>
            <a:r>
              <a:rPr lang="zh-CN" altLang="en-US" sz="2400" dirty="0"/>
              <a:t>交换和路由：路由方式</a:t>
            </a:r>
            <a:endParaRPr lang="en-US" altLang="zh-CN" sz="2400" dirty="0"/>
          </a:p>
          <a:p>
            <a:pPr lvl="1">
              <a:lnSpc>
                <a:spcPct val="120000"/>
              </a:lnSpc>
            </a:pPr>
            <a:r>
              <a:rPr lang="zh-CN" altLang="en-US" sz="2000" dirty="0"/>
              <a:t>源路由和逐跳路由</a:t>
            </a:r>
            <a:endParaRPr lang="en-US" altLang="zh-CN" sz="2000" dirty="0"/>
          </a:p>
          <a:p>
            <a:pPr lvl="1">
              <a:lnSpc>
                <a:spcPct val="120000"/>
              </a:lnSpc>
            </a:pPr>
            <a:r>
              <a:rPr lang="zh-CN" altLang="en-US" sz="2000" strike="sngStrike" dirty="0"/>
              <a:t>扩散法</a:t>
            </a:r>
            <a:endParaRPr lang="en-US" altLang="zh-CN" sz="2000" strike="sngStrike" dirty="0"/>
          </a:p>
          <a:p>
            <a:pPr lvl="1">
              <a:lnSpc>
                <a:spcPct val="120000"/>
              </a:lnSpc>
            </a:pPr>
            <a:r>
              <a:rPr lang="zh-CN" altLang="en-US" sz="2000" strike="sngStrike" dirty="0"/>
              <a:t>逆向学习法</a:t>
            </a:r>
            <a:endParaRPr lang="en-US" altLang="zh-CN" sz="2000" strike="sngStrike" dirty="0"/>
          </a:p>
          <a:p>
            <a:pPr marL="0" indent="0">
              <a:buNone/>
            </a:pPr>
            <a:r>
              <a:rPr lang="en-US" altLang="zh-CN" sz="2400" strike="sngStrike" dirty="0"/>
              <a:t>5.2 </a:t>
            </a:r>
            <a:r>
              <a:rPr lang="zh-CN" altLang="en-US" sz="2400" strike="sngStrike" dirty="0"/>
              <a:t>网桥</a:t>
            </a:r>
            <a:endParaRPr lang="en-US" altLang="zh-CN" sz="2400" strike="sngStrike" dirty="0"/>
          </a:p>
          <a:p>
            <a:pPr marL="0" indent="0">
              <a:buNone/>
            </a:pPr>
            <a:r>
              <a:rPr lang="en-US" altLang="zh-CN" sz="2400" dirty="0"/>
              <a:t>5.3 Internet</a:t>
            </a:r>
            <a:r>
              <a:rPr lang="zh-CN" altLang="en-US" sz="2400" dirty="0"/>
              <a:t>网络层</a:t>
            </a:r>
            <a:endParaRPr lang="zh-CN" altLang="en-US" sz="2400" dirty="0"/>
          </a:p>
        </p:txBody>
      </p:sp>
      <p:sp>
        <p:nvSpPr>
          <p:cNvPr id="5" name="Rectangle 1"/>
          <p:cNvSpPr>
            <a:spLocks noChangeArrowheads="1"/>
          </p:cNvSpPr>
          <p:nvPr/>
        </p:nvSpPr>
        <p:spPr bwMode="auto">
          <a:xfrm>
            <a:off x="4123267" y="2157698"/>
            <a:ext cx="2836333" cy="446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IP协议</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ARP</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ICMP</a:t>
            </a:r>
            <a:endParaRPr kumimoji="0" lang="zh-CN" altLang="zh-CN" sz="2400" b="1" i="0" u="none" strike="noStrike" cap="none" normalizeH="0" baseline="0" dirty="0">
              <a:ln>
                <a:noFill/>
              </a:ln>
              <a:solidFill>
                <a:srgbClr val="FF0000"/>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DHCP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NAT</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IP隧道</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zh-CN" sz="2400" dirty="0">
                <a:solidFill>
                  <a:srgbClr val="333333"/>
                </a:solidFill>
                <a:latin typeface="Open Sans" panose="020B0606030504020204" pitchFamily="34" charset="0"/>
                <a:cs typeface="Open Sans" panose="020B0606030504020204" pitchFamily="34" charset="0"/>
              </a:rPr>
              <a:t>IP</a:t>
            </a:r>
            <a:r>
              <a:rPr lang="zh-CN" altLang="en-US" sz="2400" dirty="0">
                <a:solidFill>
                  <a:srgbClr val="333333"/>
                </a:solidFill>
                <a:latin typeface="Open Sans" panose="020B0606030504020204" pitchFamily="34" charset="0"/>
                <a:cs typeface="Open Sans" panose="020B0606030504020204" pitchFamily="34" charset="0"/>
              </a:rPr>
              <a:t>组播</a:t>
            </a:r>
            <a:endParaRPr lang="en-US"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IPv6</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左大括号 5"/>
          <p:cNvSpPr/>
          <p:nvPr/>
        </p:nvSpPr>
        <p:spPr>
          <a:xfrm>
            <a:off x="3361267" y="2582333"/>
            <a:ext cx="465666" cy="380731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ICMP</a:t>
            </a:r>
            <a:r>
              <a:rPr lang="zh-CN" altLang="zh-CN" dirty="0"/>
              <a:t>（</a:t>
            </a:r>
            <a:r>
              <a:rPr lang="en-US" altLang="zh-CN" dirty="0"/>
              <a:t>Internet Control Message Protocol</a:t>
            </a:r>
            <a:r>
              <a:rPr lang="zh-CN" altLang="zh-CN" dirty="0"/>
              <a:t>）</a:t>
            </a:r>
            <a:endParaRPr lang="zh-CN" altLang="en-US" dirty="0"/>
          </a:p>
        </p:txBody>
      </p:sp>
      <p:sp>
        <p:nvSpPr>
          <p:cNvPr id="3" name="内容占位符 2"/>
          <p:cNvSpPr>
            <a:spLocks noGrp="1"/>
          </p:cNvSpPr>
          <p:nvPr>
            <p:ph idx="1"/>
          </p:nvPr>
        </p:nvSpPr>
        <p:spPr/>
        <p:txBody>
          <a:bodyPr>
            <a:normAutofit/>
          </a:bodyPr>
          <a:lstStyle/>
          <a:p>
            <a:pPr>
              <a:lnSpc>
                <a:spcPct val="80000"/>
              </a:lnSpc>
            </a:pPr>
            <a:r>
              <a:rPr lang="en-US" altLang="zh-CN" dirty="0"/>
              <a:t>ICMP</a:t>
            </a:r>
            <a:r>
              <a:rPr lang="zh-CN" altLang="en-US" dirty="0"/>
              <a:t>是</a:t>
            </a:r>
            <a:r>
              <a:rPr lang="en-US" altLang="zh-CN" dirty="0"/>
              <a:t>Internet</a:t>
            </a:r>
            <a:r>
              <a:rPr lang="zh-CN" altLang="en-US" dirty="0"/>
              <a:t>网络层协议的一部分，必须实现</a:t>
            </a:r>
            <a:r>
              <a:rPr lang="en-US" altLang="zh-CN" dirty="0"/>
              <a:t>, RFC 792</a:t>
            </a:r>
            <a:endParaRPr lang="en-US" altLang="zh-CN" dirty="0"/>
          </a:p>
          <a:p>
            <a:pPr lvl="1">
              <a:lnSpc>
                <a:spcPct val="80000"/>
              </a:lnSpc>
            </a:pPr>
            <a:r>
              <a:rPr lang="zh-CN" altLang="en-US" sz="2000" b="1" dirty="0">
                <a:solidFill>
                  <a:schemeClr val="accent6"/>
                </a:solidFill>
              </a:rPr>
              <a:t>差错报告</a:t>
            </a:r>
            <a:r>
              <a:rPr lang="zh-CN" altLang="en-US" sz="2000" dirty="0"/>
              <a:t>：在</a:t>
            </a:r>
            <a:r>
              <a:rPr lang="en-US" altLang="zh-CN" sz="2000" dirty="0"/>
              <a:t>IP</a:t>
            </a:r>
            <a:r>
              <a:rPr lang="zh-CN" altLang="en-US" sz="2000" dirty="0"/>
              <a:t>分组由于</a:t>
            </a:r>
            <a:r>
              <a:rPr lang="en-US" altLang="zh-CN" sz="2000" dirty="0"/>
              <a:t>TTL</a:t>
            </a:r>
            <a:r>
              <a:rPr lang="zh-CN" altLang="en-US" sz="2000" dirty="0"/>
              <a:t>超时，目的不可达，不能分段等无法递交时报告差错</a:t>
            </a:r>
            <a:endParaRPr lang="zh-CN" altLang="en-US" sz="2000" dirty="0"/>
          </a:p>
          <a:p>
            <a:pPr lvl="1">
              <a:lnSpc>
                <a:spcPct val="80000"/>
              </a:lnSpc>
            </a:pPr>
            <a:r>
              <a:rPr lang="zh-CN" altLang="en-US" sz="2000" dirty="0"/>
              <a:t>网络管理：判断目的地的连通情况以及途中经过的路由器（</a:t>
            </a:r>
            <a:r>
              <a:rPr lang="en-US" altLang="zh-CN" sz="2000" dirty="0"/>
              <a:t>ping/traceroute</a:t>
            </a:r>
            <a:r>
              <a:rPr lang="zh-CN" altLang="en-US" sz="2000" dirty="0"/>
              <a:t>）</a:t>
            </a:r>
            <a:endParaRPr lang="en-US" altLang="zh-CN" sz="2000" dirty="0"/>
          </a:p>
          <a:p>
            <a:pPr lvl="1">
              <a:lnSpc>
                <a:spcPct val="80000"/>
              </a:lnSpc>
            </a:pPr>
            <a:r>
              <a:rPr lang="zh-CN" altLang="en-US" sz="2000" dirty="0"/>
              <a:t>端系统配置：路由器和端系统之间通过</a:t>
            </a:r>
            <a:r>
              <a:rPr lang="en-US" altLang="zh-CN" sz="2000" dirty="0"/>
              <a:t>ICMP</a:t>
            </a:r>
            <a:r>
              <a:rPr lang="zh-CN" altLang="en-US" sz="2000" dirty="0"/>
              <a:t>消息为端系统配置某些协议参数</a:t>
            </a:r>
            <a:r>
              <a:rPr lang="en-US" altLang="zh-CN" sz="2000" dirty="0"/>
              <a:t>(</a:t>
            </a:r>
            <a:r>
              <a:rPr lang="zh-CN" altLang="en-US" sz="2000" dirty="0"/>
              <a:t>如缺省路由器）</a:t>
            </a:r>
            <a:endParaRPr lang="zh-CN" altLang="en-US" sz="2000" dirty="0"/>
          </a:p>
          <a:p>
            <a:pPr>
              <a:lnSpc>
                <a:spcPct val="80000"/>
              </a:lnSpc>
            </a:pPr>
            <a:r>
              <a:rPr lang="en-US" altLang="zh-CN" dirty="0"/>
              <a:t>ICMP</a:t>
            </a:r>
            <a:r>
              <a:rPr lang="zh-CN" altLang="en-US" dirty="0"/>
              <a:t>消息应该是可路由的，封装在</a:t>
            </a:r>
            <a:r>
              <a:rPr lang="en-US" altLang="zh-CN" dirty="0"/>
              <a:t>IP</a:t>
            </a:r>
            <a:r>
              <a:rPr lang="zh-CN" altLang="en-US" dirty="0"/>
              <a:t>分组</a:t>
            </a:r>
            <a:r>
              <a:rPr lang="en-US" altLang="zh-CN" dirty="0"/>
              <a:t>(</a:t>
            </a:r>
            <a:r>
              <a:rPr lang="zh-CN" altLang="en-US" b="1" dirty="0">
                <a:solidFill>
                  <a:srgbClr val="FF0000"/>
                </a:solidFill>
              </a:rPr>
              <a:t>协议号为</a:t>
            </a:r>
            <a:r>
              <a:rPr lang="en-US" altLang="zh-CN" b="1" dirty="0">
                <a:solidFill>
                  <a:srgbClr val="FF0000"/>
                </a:solidFill>
              </a:rPr>
              <a:t>1</a:t>
            </a:r>
            <a:r>
              <a:rPr lang="en-US" altLang="zh-CN" dirty="0"/>
              <a:t>)</a:t>
            </a:r>
            <a:r>
              <a:rPr lang="zh-CN" altLang="en-US" dirty="0"/>
              <a:t>传递</a:t>
            </a:r>
            <a:endParaRPr lang="en-US" altLang="zh-CN" dirty="0"/>
          </a:p>
          <a:p>
            <a:pPr lvl="1"/>
            <a:r>
              <a:rPr lang="zh-CN" altLang="en-US" sz="2000" dirty="0"/>
              <a:t>查询类消息：源发送</a:t>
            </a:r>
            <a:r>
              <a:rPr lang="en-US" altLang="zh-CN" sz="2000" dirty="0"/>
              <a:t>ICMP</a:t>
            </a:r>
            <a:r>
              <a:rPr lang="zh-CN" altLang="en-US" sz="2000" dirty="0"/>
              <a:t>请求到目的端，目的端回应以响应</a:t>
            </a:r>
            <a:endParaRPr lang="en-US" altLang="zh-CN" sz="2000" dirty="0"/>
          </a:p>
          <a:p>
            <a:pPr lvl="1"/>
            <a:r>
              <a:rPr lang="zh-CN" altLang="en-US" sz="2000" dirty="0"/>
              <a:t>差错报告类：收到</a:t>
            </a:r>
            <a:r>
              <a:rPr lang="en-US" altLang="zh-CN" sz="2000" dirty="0"/>
              <a:t>IP</a:t>
            </a:r>
            <a:r>
              <a:rPr lang="zh-CN" altLang="en-US" sz="2000" dirty="0"/>
              <a:t>分组后触发，应该包含原</a:t>
            </a:r>
            <a:r>
              <a:rPr lang="en-US" altLang="zh-CN" sz="2000" dirty="0"/>
              <a:t>IP</a:t>
            </a:r>
            <a:r>
              <a:rPr lang="zh-CN" altLang="en-US" sz="2000" dirty="0"/>
              <a:t>分组头部</a:t>
            </a:r>
            <a:r>
              <a:rPr lang="en-US" altLang="zh-CN" sz="2000" dirty="0"/>
              <a:t>+</a:t>
            </a:r>
            <a:r>
              <a:rPr lang="zh-CN" altLang="en-US" sz="2000" dirty="0"/>
              <a:t>数据部分的前</a:t>
            </a:r>
            <a:r>
              <a:rPr lang="en-US" altLang="zh-CN" sz="2000" dirty="0"/>
              <a:t>8</a:t>
            </a:r>
            <a:r>
              <a:rPr lang="zh-CN" altLang="en-US" sz="2000" dirty="0"/>
              <a:t>字节</a:t>
            </a:r>
            <a:r>
              <a:rPr lang="en-US" altLang="zh-CN" sz="2000" dirty="0"/>
              <a:t>(TCP</a:t>
            </a:r>
            <a:r>
              <a:rPr lang="zh-CN" altLang="en-US" sz="2000" dirty="0"/>
              <a:t>头部中的端口号和顺序号，</a:t>
            </a:r>
            <a:r>
              <a:rPr lang="en-US" altLang="zh-CN" sz="2000" dirty="0"/>
              <a:t>8</a:t>
            </a:r>
            <a:r>
              <a:rPr lang="zh-CN" altLang="en-US" sz="2000" dirty="0"/>
              <a:t>个字节的</a:t>
            </a:r>
            <a:r>
              <a:rPr lang="en-US" altLang="zh-CN" sz="2000" dirty="0"/>
              <a:t>UDP</a:t>
            </a:r>
            <a:r>
              <a:rPr lang="zh-CN" altLang="en-US" sz="2000" dirty="0"/>
              <a:t>头部的端口号等信息）</a:t>
            </a:r>
            <a:endParaRPr lang="zh-CN" altLang="en-US" sz="2000" dirty="0"/>
          </a:p>
          <a:p>
            <a:pPr>
              <a:lnSpc>
                <a:spcPct val="80000"/>
              </a:lnSpc>
            </a:pPr>
            <a:endParaRPr lang="en-US" altLang="zh-CN" dirty="0"/>
          </a:p>
          <a:p>
            <a:endParaRPr lang="zh-CN" altLang="en-US" dirty="0"/>
          </a:p>
        </p:txBody>
      </p:sp>
      <p:grpSp>
        <p:nvGrpSpPr>
          <p:cNvPr id="57" name="组合 56"/>
          <p:cNvGrpSpPr/>
          <p:nvPr/>
        </p:nvGrpSpPr>
        <p:grpSpPr>
          <a:xfrm>
            <a:off x="4559977" y="3429000"/>
            <a:ext cx="7748845" cy="3032153"/>
            <a:chOff x="4535142" y="3237843"/>
            <a:chExt cx="7748845" cy="3032153"/>
          </a:xfrm>
        </p:grpSpPr>
        <p:grpSp>
          <p:nvGrpSpPr>
            <p:cNvPr id="35" name="组合 34"/>
            <p:cNvGrpSpPr/>
            <p:nvPr/>
          </p:nvGrpSpPr>
          <p:grpSpPr>
            <a:xfrm>
              <a:off x="5689906" y="3237843"/>
              <a:ext cx="5532480" cy="437670"/>
              <a:chOff x="4387772" y="3307595"/>
              <a:chExt cx="5532480" cy="437670"/>
            </a:xfrm>
          </p:grpSpPr>
          <p:sp>
            <p:nvSpPr>
              <p:cNvPr id="6" name="Rectangle 2"/>
              <p:cNvSpPr>
                <a:spLocks noChangeArrowheads="1"/>
              </p:cNvSpPr>
              <p:nvPr/>
            </p:nvSpPr>
            <p:spPr bwMode="auto">
              <a:xfrm>
                <a:off x="4447281" y="3307596"/>
                <a:ext cx="5472971" cy="408369"/>
              </a:xfrm>
              <a:prstGeom prst="rect">
                <a:avLst/>
              </a:prstGeom>
              <a:solidFill>
                <a:srgbClr val="0000FF"/>
              </a:solidFill>
            </p:spPr>
            <p:style>
              <a:lnRef idx="2">
                <a:schemeClr val="dk1"/>
              </a:lnRef>
              <a:fillRef idx="1">
                <a:schemeClr val="lt1"/>
              </a:fillRef>
              <a:effectRef idx="0">
                <a:schemeClr val="dk1"/>
              </a:effectRef>
              <a:fontRef idx="minor">
                <a:schemeClr val="dk1"/>
              </a:fontRef>
            </p:style>
            <p:txBody>
              <a:bodyPr wrap="none" lIns="121917" tIns="60958" rIns="121917" bIns="60958" anchor="ctr"/>
              <a:lstStyle/>
              <a:p>
                <a:pPr algn="ctr"/>
                <a:endParaRPr lang="zh-CN" altLang="en-US" sz="1900" b="1">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6899113" y="3307595"/>
                <a:ext cx="3009736" cy="383468"/>
              </a:xfrm>
              <a:prstGeom prst="rect">
                <a:avLst/>
              </a:prstGeom>
              <a:solidFill>
                <a:srgbClr val="99FFCC"/>
              </a:solidFill>
              <a:ln>
                <a:noFill/>
              </a:ln>
              <a:effectLst/>
            </p:spPr>
            <p:txBody>
              <a:bodyPr wrap="none" lIns="121917" tIns="60958" rIns="121917" bIns="60958" anchor="ctr"/>
              <a:lstStyle/>
              <a:p>
                <a:pPr algn="ctr"/>
                <a:endParaRPr lang="zh-CN" altLang="en-US" sz="1900" b="1">
                  <a:latin typeface="微软雅黑" panose="020B0503020204020204" pitchFamily="34" charset="-122"/>
                  <a:ea typeface="微软雅黑" panose="020B0503020204020204" pitchFamily="34" charset="-122"/>
                </a:endParaRPr>
              </a:p>
            </p:txBody>
          </p:sp>
          <p:sp>
            <p:nvSpPr>
              <p:cNvPr id="10" name="Text Box 7"/>
              <p:cNvSpPr txBox="1">
                <a:spLocks noChangeArrowheads="1"/>
              </p:cNvSpPr>
              <p:nvPr/>
            </p:nvSpPr>
            <p:spPr bwMode="auto">
              <a:xfrm>
                <a:off x="4387772" y="3329771"/>
                <a:ext cx="2496319" cy="41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p>
                <a:pPr algn="ctr"/>
                <a:r>
                  <a:rPr kumimoji="1" lang="en-US" altLang="zh-CN" sz="1900" dirty="0">
                    <a:solidFill>
                      <a:schemeClr val="bg1"/>
                    </a:solidFill>
                    <a:latin typeface="微软雅黑" panose="020B0503020204020204" pitchFamily="34" charset="-122"/>
                    <a:ea typeface="微软雅黑" panose="020B0503020204020204" pitchFamily="34" charset="-122"/>
                  </a:rPr>
                  <a:t>IP</a:t>
                </a:r>
                <a:r>
                  <a:rPr kumimoji="1" lang="zh-CN" altLang="en-US" sz="1900" dirty="0">
                    <a:solidFill>
                      <a:schemeClr val="bg1"/>
                    </a:solidFill>
                    <a:latin typeface="微软雅黑" panose="020B0503020204020204" pitchFamily="34" charset="-122"/>
                    <a:ea typeface="微软雅黑" panose="020B0503020204020204" pitchFamily="34" charset="-122"/>
                  </a:rPr>
                  <a:t>分组头部</a:t>
                </a:r>
                <a:r>
                  <a:rPr kumimoji="1" lang="en-US" altLang="zh-CN" sz="1900" dirty="0">
                    <a:solidFill>
                      <a:schemeClr val="bg1"/>
                    </a:solidFill>
                    <a:latin typeface="微软雅黑" panose="020B0503020204020204" pitchFamily="34" charset="-122"/>
                    <a:ea typeface="微软雅黑" panose="020B0503020204020204" pitchFamily="34" charset="-122"/>
                  </a:rPr>
                  <a:t>(</a:t>
                </a:r>
                <a:r>
                  <a:rPr kumimoji="1" lang="zh-CN" altLang="en-US" sz="1900" dirty="0">
                    <a:solidFill>
                      <a:schemeClr val="bg1"/>
                    </a:solidFill>
                    <a:latin typeface="微软雅黑" panose="020B0503020204020204" pitchFamily="34" charset="-122"/>
                    <a:ea typeface="微软雅黑" panose="020B0503020204020204" pitchFamily="34" charset="-122"/>
                  </a:rPr>
                  <a:t>协议</a:t>
                </a:r>
                <a:r>
                  <a:rPr kumimoji="1" lang="en-US" altLang="zh-CN" sz="1900" dirty="0">
                    <a:solidFill>
                      <a:schemeClr val="bg1"/>
                    </a:solidFill>
                    <a:latin typeface="微软雅黑" panose="020B0503020204020204" pitchFamily="34" charset="-122"/>
                    <a:ea typeface="微软雅黑" panose="020B0503020204020204" pitchFamily="34" charset="-122"/>
                  </a:rPr>
                  <a:t>=1)</a:t>
                </a:r>
                <a:endParaRPr kumimoji="1" lang="zh-CN" altLang="en-US" sz="1900" dirty="0">
                  <a:solidFill>
                    <a:schemeClr val="bg1"/>
                  </a:solidFill>
                  <a:latin typeface="微软雅黑" panose="020B0503020204020204" pitchFamily="34" charset="-122"/>
                  <a:ea typeface="微软雅黑" panose="020B0503020204020204" pitchFamily="34" charset="-122"/>
                </a:endParaRPr>
              </a:p>
            </p:txBody>
          </p:sp>
          <p:sp>
            <p:nvSpPr>
              <p:cNvPr id="14" name="Text Box 11"/>
              <p:cNvSpPr txBox="1">
                <a:spLocks noChangeArrowheads="1"/>
              </p:cNvSpPr>
              <p:nvPr/>
            </p:nvSpPr>
            <p:spPr bwMode="auto">
              <a:xfrm>
                <a:off x="7551974" y="3308208"/>
                <a:ext cx="1389157" cy="41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p>
                <a:pPr algn="ctr"/>
                <a:r>
                  <a:rPr kumimoji="1" lang="en-US" altLang="zh-CN" sz="1900" b="1" dirty="0">
                    <a:latin typeface="微软雅黑" panose="020B0503020204020204" pitchFamily="34" charset="-122"/>
                    <a:ea typeface="微软雅黑" panose="020B0503020204020204" pitchFamily="34" charset="-122"/>
                  </a:rPr>
                  <a:t>ICMP</a:t>
                </a:r>
                <a:r>
                  <a:rPr kumimoji="1" lang="zh-CN" altLang="en-US" sz="1900" b="1" dirty="0">
                    <a:latin typeface="微软雅黑" panose="020B0503020204020204" pitchFamily="34" charset="-122"/>
                    <a:ea typeface="微软雅黑" panose="020B0503020204020204" pitchFamily="34" charset="-122"/>
                  </a:rPr>
                  <a:t>消息</a:t>
                </a:r>
                <a:endParaRPr kumimoji="1" lang="zh-CN" altLang="en-US" sz="1900" b="1" dirty="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535142" y="4131822"/>
              <a:ext cx="7748845" cy="2138174"/>
              <a:chOff x="4213409" y="3991163"/>
              <a:chExt cx="7748845" cy="2138174"/>
            </a:xfrm>
          </p:grpSpPr>
          <p:sp>
            <p:nvSpPr>
              <p:cNvPr id="12" name="Text Box 9"/>
              <p:cNvSpPr txBox="1">
                <a:spLocks noChangeArrowheads="1"/>
              </p:cNvSpPr>
              <p:nvPr/>
            </p:nvSpPr>
            <p:spPr bwMode="auto">
              <a:xfrm>
                <a:off x="4213409" y="3991163"/>
                <a:ext cx="423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p>
                <a:pPr algn="ctr"/>
                <a:r>
                  <a:rPr kumimoji="1" lang="en-US" altLang="zh-CN" sz="1600" b="1" dirty="0">
                    <a:solidFill>
                      <a:srgbClr val="0000FF"/>
                    </a:solidFill>
                    <a:latin typeface="微软雅黑" panose="020B0503020204020204" pitchFamily="34" charset="-122"/>
                    <a:ea typeface="微软雅黑" panose="020B0503020204020204" pitchFamily="34" charset="-122"/>
                  </a:rPr>
                  <a:t>0</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16" name="Rectangle 13"/>
              <p:cNvSpPr>
                <a:spLocks noChangeArrowheads="1"/>
              </p:cNvSpPr>
              <p:nvPr/>
            </p:nvSpPr>
            <p:spPr bwMode="auto">
              <a:xfrm>
                <a:off x="4399312" y="4329299"/>
                <a:ext cx="7215485" cy="894676"/>
              </a:xfrm>
              <a:prstGeom prst="rect">
                <a:avLst/>
              </a:prstGeom>
              <a:solidFill>
                <a:schemeClr val="accent5">
                  <a:lumMod val="40000"/>
                  <a:lumOff val="60000"/>
                </a:schemeClr>
              </a:solidFill>
              <a:ln w="9525">
                <a:solidFill>
                  <a:schemeClr val="tx1"/>
                </a:solidFill>
                <a:miter lim="800000"/>
              </a:ln>
              <a:effectLst/>
            </p:spPr>
            <p:txBody>
              <a:bodyPr wrap="none" lIns="121917" tIns="60958" rIns="121917" bIns="60958" anchor="ctr"/>
              <a:lstStyle/>
              <a:p>
                <a:pPr algn="ctr"/>
                <a:endParaRPr lang="zh-CN" altLang="en-US" sz="1900" b="1">
                  <a:latin typeface="微软雅黑" panose="020B0503020204020204" pitchFamily="34" charset="-122"/>
                  <a:ea typeface="微软雅黑" panose="020B0503020204020204" pitchFamily="34" charset="-122"/>
                </a:endParaRPr>
              </a:p>
            </p:txBody>
          </p:sp>
          <p:sp>
            <p:nvSpPr>
              <p:cNvPr id="17" name="Line 14"/>
              <p:cNvSpPr>
                <a:spLocks noChangeShapeType="1"/>
              </p:cNvSpPr>
              <p:nvPr/>
            </p:nvSpPr>
            <p:spPr bwMode="auto">
              <a:xfrm rot="5400000" flipV="1">
                <a:off x="8007055" y="1098383"/>
                <a:ext cx="0" cy="721548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endParaRPr lang="zh-CN" altLang="en-US" sz="1900" b="1">
                  <a:latin typeface="微软雅黑" panose="020B0503020204020204" pitchFamily="34" charset="-122"/>
                  <a:ea typeface="微软雅黑" panose="020B0503020204020204" pitchFamily="34" charset="-122"/>
                </a:endParaRPr>
              </a:p>
            </p:txBody>
          </p:sp>
          <p:sp>
            <p:nvSpPr>
              <p:cNvPr id="18" name="Line 15"/>
              <p:cNvSpPr>
                <a:spLocks noChangeShapeType="1"/>
              </p:cNvSpPr>
              <p:nvPr/>
            </p:nvSpPr>
            <p:spPr bwMode="auto">
              <a:xfrm flipV="1">
                <a:off x="6201138" y="4297758"/>
                <a:ext cx="0" cy="4083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endParaRPr lang="zh-CN" altLang="en-US" sz="1900" b="1">
                  <a:latin typeface="微软雅黑" panose="020B0503020204020204" pitchFamily="34" charset="-122"/>
                  <a:ea typeface="微软雅黑" panose="020B0503020204020204" pitchFamily="34" charset="-122"/>
                </a:endParaRPr>
              </a:p>
            </p:txBody>
          </p:sp>
          <p:sp>
            <p:nvSpPr>
              <p:cNvPr id="19" name="Line 16"/>
              <p:cNvSpPr>
                <a:spLocks noChangeShapeType="1"/>
              </p:cNvSpPr>
              <p:nvPr/>
            </p:nvSpPr>
            <p:spPr bwMode="auto">
              <a:xfrm flipV="1">
                <a:off x="8005008" y="4297758"/>
                <a:ext cx="0" cy="4083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endParaRPr lang="zh-CN" altLang="en-US" sz="1900" b="1">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flipV="1">
                <a:off x="8005008" y="4297758"/>
                <a:ext cx="0" cy="4083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endParaRPr lang="zh-CN" altLang="en-US" sz="1900" b="1">
                  <a:latin typeface="微软雅黑" panose="020B0503020204020204" pitchFamily="34" charset="-122"/>
                  <a:ea typeface="微软雅黑" panose="020B0503020204020204" pitchFamily="34" charset="-122"/>
                </a:endParaRPr>
              </a:p>
            </p:txBody>
          </p:sp>
          <p:sp>
            <p:nvSpPr>
              <p:cNvPr id="21" name="Text Box 21"/>
              <p:cNvSpPr txBox="1">
                <a:spLocks noChangeArrowheads="1"/>
              </p:cNvSpPr>
              <p:nvPr/>
            </p:nvSpPr>
            <p:spPr bwMode="auto">
              <a:xfrm>
                <a:off x="5219676" y="4731438"/>
                <a:ext cx="5829475" cy="41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p>
                <a:pPr algn="ctr"/>
                <a:r>
                  <a:rPr kumimoji="1" lang="zh-CN" altLang="en-US" sz="1900" dirty="0">
                    <a:latin typeface="微软雅黑" panose="020B0503020204020204" pitchFamily="34" charset="-122"/>
                    <a:ea typeface="微软雅黑" panose="020B0503020204020204" pitchFamily="34" charset="-122"/>
                  </a:rPr>
                  <a:t>（这 </a:t>
                </a:r>
                <a:r>
                  <a:rPr kumimoji="1" lang="en-US" altLang="zh-CN" sz="1900" dirty="0">
                    <a:latin typeface="微软雅黑" panose="020B0503020204020204" pitchFamily="34" charset="-122"/>
                    <a:ea typeface="微软雅黑" panose="020B0503020204020204" pitchFamily="34" charset="-122"/>
                  </a:rPr>
                  <a:t>4 </a:t>
                </a:r>
                <a:r>
                  <a:rPr kumimoji="1" lang="zh-CN" altLang="en-US" sz="1900" dirty="0">
                    <a:latin typeface="微软雅黑" panose="020B0503020204020204" pitchFamily="34" charset="-122"/>
                    <a:ea typeface="微软雅黑" panose="020B0503020204020204" pitchFamily="34" charset="-122"/>
                  </a:rPr>
                  <a:t>个字节取决于 </a:t>
                </a:r>
                <a:r>
                  <a:rPr kumimoji="1" lang="en-US" altLang="zh-CN" sz="1900" dirty="0">
                    <a:latin typeface="微软雅黑" panose="020B0503020204020204" pitchFamily="34" charset="-122"/>
                    <a:ea typeface="微软雅黑" panose="020B0503020204020204" pitchFamily="34" charset="-122"/>
                  </a:rPr>
                  <a:t>ICMP </a:t>
                </a:r>
                <a:r>
                  <a:rPr kumimoji="1" lang="zh-CN" altLang="en-US" sz="1900" dirty="0">
                    <a:latin typeface="微软雅黑" panose="020B0503020204020204" pitchFamily="34" charset="-122"/>
                    <a:ea typeface="微软雅黑" panose="020B0503020204020204" pitchFamily="34" charset="-122"/>
                  </a:rPr>
                  <a:t>报文的类型，可为全</a:t>
                </a:r>
                <a:r>
                  <a:rPr kumimoji="1" lang="en-US" altLang="zh-CN" sz="1900" dirty="0">
                    <a:latin typeface="微软雅黑" panose="020B0503020204020204" pitchFamily="34" charset="-122"/>
                    <a:ea typeface="微软雅黑" panose="020B0503020204020204" pitchFamily="34" charset="-122"/>
                  </a:rPr>
                  <a:t>0</a:t>
                </a:r>
                <a:r>
                  <a:rPr kumimoji="1" lang="zh-CN" altLang="en-US" sz="1900" dirty="0">
                    <a:latin typeface="微软雅黑" panose="020B0503020204020204" pitchFamily="34" charset="-122"/>
                    <a:ea typeface="微软雅黑" panose="020B0503020204020204" pitchFamily="34" charset="-122"/>
                  </a:rPr>
                  <a:t>）</a:t>
                </a:r>
                <a:endParaRPr kumimoji="1" lang="zh-CN" altLang="en-US" sz="1900" dirty="0">
                  <a:latin typeface="微软雅黑" panose="020B0503020204020204" pitchFamily="34" charset="-122"/>
                  <a:ea typeface="微软雅黑" panose="020B0503020204020204" pitchFamily="34" charset="-122"/>
                </a:endParaRPr>
              </a:p>
            </p:txBody>
          </p:sp>
          <p:sp>
            <p:nvSpPr>
              <p:cNvPr id="22" name="Text Box 22"/>
              <p:cNvSpPr txBox="1">
                <a:spLocks noChangeArrowheads="1"/>
              </p:cNvSpPr>
              <p:nvPr/>
            </p:nvSpPr>
            <p:spPr bwMode="auto">
              <a:xfrm>
                <a:off x="5992740" y="3991163"/>
                <a:ext cx="423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p>
                <a:pPr algn="ctr"/>
                <a:r>
                  <a:rPr kumimoji="1" lang="en-US" altLang="zh-CN" sz="1600" b="1">
                    <a:solidFill>
                      <a:srgbClr val="0000FF"/>
                    </a:solidFill>
                    <a:latin typeface="微软雅黑" panose="020B0503020204020204" pitchFamily="34" charset="-122"/>
                    <a:ea typeface="微软雅黑" panose="020B0503020204020204" pitchFamily="34" charset="-122"/>
                  </a:rPr>
                  <a:t>8</a:t>
                </a:r>
                <a:endParaRPr kumimoji="1" lang="en-US" altLang="zh-CN" sz="1600" b="1">
                  <a:solidFill>
                    <a:srgbClr val="0000FF"/>
                  </a:solidFill>
                  <a:latin typeface="微软雅黑" panose="020B0503020204020204" pitchFamily="34" charset="-122"/>
                  <a:ea typeface="微软雅黑" panose="020B0503020204020204" pitchFamily="34" charset="-122"/>
                </a:endParaRPr>
              </a:p>
            </p:txBody>
          </p:sp>
          <p:sp>
            <p:nvSpPr>
              <p:cNvPr id="23" name="Text Box 23"/>
              <p:cNvSpPr txBox="1">
                <a:spLocks noChangeArrowheads="1"/>
              </p:cNvSpPr>
              <p:nvPr/>
            </p:nvSpPr>
            <p:spPr bwMode="auto">
              <a:xfrm>
                <a:off x="7753189" y="3991163"/>
                <a:ext cx="566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p>
                <a:pPr algn="ctr"/>
                <a:r>
                  <a:rPr kumimoji="1" lang="en-US" altLang="zh-CN" sz="1600" b="1">
                    <a:solidFill>
                      <a:srgbClr val="0000FF"/>
                    </a:solidFill>
                    <a:latin typeface="微软雅黑" panose="020B0503020204020204" pitchFamily="34" charset="-122"/>
                    <a:ea typeface="微软雅黑" panose="020B0503020204020204" pitchFamily="34" charset="-122"/>
                  </a:rPr>
                  <a:t>16</a:t>
                </a:r>
                <a:endParaRPr kumimoji="1" lang="en-US" altLang="zh-CN" sz="1600" b="1">
                  <a:solidFill>
                    <a:srgbClr val="0000FF"/>
                  </a:solidFill>
                  <a:latin typeface="微软雅黑" panose="020B0503020204020204" pitchFamily="34" charset="-122"/>
                  <a:ea typeface="微软雅黑" panose="020B0503020204020204" pitchFamily="34" charset="-122"/>
                </a:endParaRPr>
              </a:p>
            </p:txBody>
          </p:sp>
          <p:sp>
            <p:nvSpPr>
              <p:cNvPr id="25" name="Text Box 25"/>
              <p:cNvSpPr txBox="1">
                <a:spLocks noChangeArrowheads="1"/>
              </p:cNvSpPr>
              <p:nvPr/>
            </p:nvSpPr>
            <p:spPr bwMode="auto">
              <a:xfrm>
                <a:off x="11395416" y="4003610"/>
                <a:ext cx="566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p>
                <a:pPr algn="ctr"/>
                <a:r>
                  <a:rPr kumimoji="1" lang="en-US" altLang="zh-CN" sz="1600" b="1" dirty="0">
                    <a:solidFill>
                      <a:srgbClr val="0000FF"/>
                    </a:solidFill>
                    <a:latin typeface="微软雅黑" panose="020B0503020204020204" pitchFamily="34" charset="-122"/>
                    <a:ea typeface="微软雅黑" panose="020B0503020204020204" pitchFamily="34" charset="-122"/>
                  </a:rPr>
                  <a:t>31</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4868007" y="4329299"/>
                <a:ext cx="5451454" cy="384723"/>
                <a:chOff x="3002229" y="1488315"/>
                <a:chExt cx="3595146" cy="288542"/>
              </a:xfrm>
            </p:grpSpPr>
            <p:sp>
              <p:nvSpPr>
                <p:cNvPr id="30" name="Text Box 18"/>
                <p:cNvSpPr txBox="1">
                  <a:spLocks noChangeArrowheads="1"/>
                </p:cNvSpPr>
                <p:nvPr/>
              </p:nvSpPr>
              <p:spPr bwMode="auto">
                <a:xfrm>
                  <a:off x="5910649" y="1488315"/>
                  <a:ext cx="686726"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900" dirty="0">
                      <a:latin typeface="微软雅黑" panose="020B0503020204020204" pitchFamily="34" charset="-122"/>
                      <a:ea typeface="微软雅黑" panose="020B0503020204020204" pitchFamily="34" charset="-122"/>
                    </a:rPr>
                    <a:t>检验和</a:t>
                  </a:r>
                  <a:endParaRPr kumimoji="1" lang="zh-CN" altLang="en-US" sz="1900" dirty="0">
                    <a:latin typeface="微软雅黑" panose="020B0503020204020204" pitchFamily="34" charset="-122"/>
                    <a:ea typeface="微软雅黑" panose="020B0503020204020204" pitchFamily="34" charset="-122"/>
                  </a:endParaRPr>
                </a:p>
              </p:txBody>
            </p:sp>
            <p:sp>
              <p:nvSpPr>
                <p:cNvPr id="31" name="Text Box 19"/>
                <p:cNvSpPr txBox="1">
                  <a:spLocks noChangeArrowheads="1"/>
                </p:cNvSpPr>
                <p:nvPr/>
              </p:nvSpPr>
              <p:spPr bwMode="auto">
                <a:xfrm>
                  <a:off x="3002229" y="1488316"/>
                  <a:ext cx="503984"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900" dirty="0">
                      <a:latin typeface="微软雅黑" panose="020B0503020204020204" pitchFamily="34" charset="-122"/>
                      <a:ea typeface="微软雅黑" panose="020B0503020204020204" pitchFamily="34" charset="-122"/>
                    </a:rPr>
                    <a:t>类型</a:t>
                  </a:r>
                  <a:endParaRPr kumimoji="1" lang="zh-CN" altLang="en-US" sz="1900" dirty="0">
                    <a:latin typeface="微软雅黑" panose="020B0503020204020204" pitchFamily="34" charset="-122"/>
                    <a:ea typeface="微软雅黑" panose="020B0503020204020204" pitchFamily="34" charset="-122"/>
                  </a:endParaRPr>
                </a:p>
              </p:txBody>
            </p:sp>
            <p:sp>
              <p:nvSpPr>
                <p:cNvPr id="32" name="Text Box 20"/>
                <p:cNvSpPr txBox="1">
                  <a:spLocks noChangeArrowheads="1"/>
                </p:cNvSpPr>
                <p:nvPr/>
              </p:nvSpPr>
              <p:spPr bwMode="auto">
                <a:xfrm>
                  <a:off x="4259292" y="1488315"/>
                  <a:ext cx="503984"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900" dirty="0">
                      <a:latin typeface="微软雅黑" panose="020B0503020204020204" pitchFamily="34" charset="-122"/>
                      <a:ea typeface="微软雅黑" panose="020B0503020204020204" pitchFamily="34" charset="-122"/>
                    </a:rPr>
                    <a:t>代码</a:t>
                  </a:r>
                  <a:endParaRPr kumimoji="1" lang="zh-CN" altLang="en-US" sz="1900" dirty="0">
                    <a:latin typeface="微软雅黑" panose="020B0503020204020204" pitchFamily="34" charset="-122"/>
                    <a:ea typeface="微软雅黑" panose="020B0503020204020204" pitchFamily="34" charset="-122"/>
                  </a:endParaRPr>
                </a:p>
              </p:txBody>
            </p:sp>
          </p:grpSp>
          <p:sp>
            <p:nvSpPr>
              <p:cNvPr id="33" name="Rectangle 13"/>
              <p:cNvSpPr>
                <a:spLocks noChangeArrowheads="1"/>
              </p:cNvSpPr>
              <p:nvPr/>
            </p:nvSpPr>
            <p:spPr bwMode="auto">
              <a:xfrm>
                <a:off x="4399721" y="5234661"/>
                <a:ext cx="7215485" cy="894676"/>
              </a:xfrm>
              <a:prstGeom prst="rect">
                <a:avLst/>
              </a:prstGeom>
              <a:solidFill>
                <a:schemeClr val="accent2">
                  <a:lumMod val="60000"/>
                  <a:lumOff val="40000"/>
                </a:schemeClr>
              </a:solidFill>
              <a:ln w="9525">
                <a:solidFill>
                  <a:schemeClr val="tx1"/>
                </a:solidFill>
                <a:miter lim="800000"/>
              </a:ln>
              <a:effectLst/>
            </p:spPr>
            <p:txBody>
              <a:bodyPr wrap="none" lIns="121917" tIns="60958" rIns="121917" bIns="60958" anchor="ctr"/>
              <a:lstStyle/>
              <a:p>
                <a:pPr algn="ctr"/>
                <a:endParaRPr lang="zh-CN" altLang="en-US" sz="1900" b="1">
                  <a:latin typeface="微软雅黑" panose="020B0503020204020204" pitchFamily="34" charset="-122"/>
                  <a:ea typeface="微软雅黑" panose="020B0503020204020204" pitchFamily="34" charset="-122"/>
                </a:endParaRPr>
              </a:p>
            </p:txBody>
          </p:sp>
          <p:sp>
            <p:nvSpPr>
              <p:cNvPr id="28" name="Text Box 29"/>
              <p:cNvSpPr txBox="1">
                <a:spLocks noChangeArrowheads="1"/>
              </p:cNvSpPr>
              <p:nvPr/>
            </p:nvSpPr>
            <p:spPr bwMode="auto">
              <a:xfrm>
                <a:off x="6899113" y="5474722"/>
                <a:ext cx="1708154" cy="41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p>
                <a:pPr algn="ctr"/>
                <a:r>
                  <a:rPr kumimoji="1" lang="zh-CN" altLang="en-US" sz="1900" b="1" dirty="0">
                    <a:latin typeface="微软雅黑" panose="020B0503020204020204" pitchFamily="34" charset="-122"/>
                    <a:ea typeface="微软雅黑" panose="020B0503020204020204" pitchFamily="34" charset="-122"/>
                  </a:rPr>
                  <a:t>数据（可选）</a:t>
                </a:r>
                <a:endParaRPr kumimoji="1" lang="zh-CN" altLang="en-US" sz="1900" b="1" dirty="0">
                  <a:latin typeface="微软雅黑" panose="020B0503020204020204" pitchFamily="34" charset="-122"/>
                  <a:ea typeface="微软雅黑" panose="020B0503020204020204" pitchFamily="34" charset="-122"/>
                </a:endParaRPr>
              </a:p>
            </p:txBody>
          </p:sp>
        </p:grpSp>
        <p:cxnSp>
          <p:nvCxnSpPr>
            <p:cNvPr id="37" name="直接连接符 36"/>
            <p:cNvCxnSpPr>
              <a:endCxn id="12" idx="2"/>
            </p:cNvCxnSpPr>
            <p:nvPr/>
          </p:nvCxnSpPr>
          <p:spPr>
            <a:xfrm flipH="1">
              <a:off x="4746856" y="3648720"/>
              <a:ext cx="3465811" cy="852434"/>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11196647" y="3615734"/>
              <a:ext cx="678600" cy="810952"/>
            </a:xfrm>
            <a:prstGeom prst="line">
              <a:avLst/>
            </a:prstGeom>
          </p:spPr>
          <p:style>
            <a:lnRef idx="1">
              <a:schemeClr val="dk1"/>
            </a:lnRef>
            <a:fillRef idx="0">
              <a:schemeClr val="dk1"/>
            </a:fillRef>
            <a:effectRef idx="0">
              <a:schemeClr val="dk1"/>
            </a:effectRef>
            <a:fontRef idx="minor">
              <a:schemeClr val="tx1"/>
            </a:fontRef>
          </p:style>
        </p:cxnSp>
        <p:sp>
          <p:nvSpPr>
            <p:cNvPr id="42" name="矩形 41"/>
            <p:cNvSpPr/>
            <p:nvPr/>
          </p:nvSpPr>
          <p:spPr>
            <a:xfrm>
              <a:off x="8519042" y="3732721"/>
              <a:ext cx="2425664" cy="341632"/>
            </a:xfrm>
            <a:prstGeom prst="rect">
              <a:avLst/>
            </a:prstGeom>
          </p:spPr>
          <p:txBody>
            <a:bodyPr wrap="none">
              <a:spAutoFit/>
            </a:bodyPr>
            <a:lstStyle/>
            <a:p>
              <a:pPr marL="342900" indent="-342900">
                <a:lnSpc>
                  <a:spcPct val="90000"/>
                </a:lnSpc>
                <a:spcBef>
                  <a:spcPct val="20000"/>
                </a:spcBef>
              </a:pPr>
              <a:r>
                <a:rPr lang="en-US" altLang="zh-CN" b="1" dirty="0"/>
                <a:t>ICMP</a:t>
              </a:r>
              <a:r>
                <a:rPr lang="zh-CN" altLang="en-US" b="1" dirty="0"/>
                <a:t>消息最少</a:t>
              </a:r>
              <a:r>
                <a:rPr lang="en-US" altLang="zh-CN" b="1" dirty="0"/>
                <a:t>8</a:t>
              </a:r>
              <a:r>
                <a:rPr lang="zh-CN" altLang="en-US" b="1" dirty="0"/>
                <a:t>个字节</a:t>
              </a:r>
              <a:endParaRPr lang="zh-CN" altLang="en-US" b="1" dirty="0"/>
            </a:p>
          </p:txBody>
        </p:sp>
      </p:grpSp>
      <p:sp>
        <p:nvSpPr>
          <p:cNvPr id="44" name="矩形 43"/>
          <p:cNvSpPr/>
          <p:nvPr/>
        </p:nvSpPr>
        <p:spPr>
          <a:xfrm>
            <a:off x="337450" y="4480170"/>
            <a:ext cx="1422779" cy="369331"/>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IP</a:t>
            </a:r>
            <a:r>
              <a:rPr lang="zh-CN" altLang="en-US" sz="1600" dirty="0"/>
              <a:t>分组头部</a:t>
            </a:r>
            <a:endParaRPr lang="zh-CN" altLang="en-US" sz="1600" dirty="0"/>
          </a:p>
        </p:txBody>
      </p:sp>
      <p:sp>
        <p:nvSpPr>
          <p:cNvPr id="45" name="矩形 44"/>
          <p:cNvSpPr/>
          <p:nvPr/>
        </p:nvSpPr>
        <p:spPr>
          <a:xfrm>
            <a:off x="1763643" y="4477452"/>
            <a:ext cx="1067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r>
              <a:rPr lang="zh-CN" altLang="en-US" dirty="0">
                <a:solidFill>
                  <a:schemeClr val="tx1"/>
                </a:solidFill>
              </a:rPr>
              <a:t>个字节</a:t>
            </a:r>
            <a:endParaRPr lang="zh-CN" altLang="en-US" dirty="0">
              <a:solidFill>
                <a:schemeClr val="tx1"/>
              </a:solidFill>
            </a:endParaRPr>
          </a:p>
        </p:txBody>
      </p:sp>
      <p:sp>
        <p:nvSpPr>
          <p:cNvPr id="46" name="矩形 45"/>
          <p:cNvSpPr/>
          <p:nvPr/>
        </p:nvSpPr>
        <p:spPr>
          <a:xfrm>
            <a:off x="2830833" y="4478425"/>
            <a:ext cx="1609648"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7" name="矩形 46"/>
          <p:cNvSpPr/>
          <p:nvPr/>
        </p:nvSpPr>
        <p:spPr>
          <a:xfrm>
            <a:off x="2408266" y="3889687"/>
            <a:ext cx="1422779" cy="369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用户数据</a:t>
            </a:r>
            <a:endParaRPr lang="zh-CN" altLang="en-US" sz="1600" b="1" dirty="0">
              <a:solidFill>
                <a:schemeClr val="tx1"/>
              </a:solidFill>
            </a:endParaRPr>
          </a:p>
        </p:txBody>
      </p:sp>
      <p:sp>
        <p:nvSpPr>
          <p:cNvPr id="48" name="AutoShape 31"/>
          <p:cNvSpPr/>
          <p:nvPr/>
        </p:nvSpPr>
        <p:spPr bwMode="auto">
          <a:xfrm rot="5400000">
            <a:off x="3003826" y="2990031"/>
            <a:ext cx="190738" cy="2682572"/>
          </a:xfrm>
          <a:prstGeom prst="leftBrace">
            <a:avLst>
              <a:gd name="adj1" fmla="val 213085"/>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00" b="1">
              <a:solidFill>
                <a:srgbClr val="0000CC"/>
              </a:solidFill>
              <a:latin typeface="微软雅黑" panose="020B0503020204020204" pitchFamily="34" charset="-122"/>
              <a:ea typeface="微软雅黑" panose="020B0503020204020204" pitchFamily="34" charset="-122"/>
            </a:endParaRPr>
          </a:p>
        </p:txBody>
      </p:sp>
      <p:sp>
        <p:nvSpPr>
          <p:cNvPr id="49" name="矩形 48"/>
          <p:cNvSpPr/>
          <p:nvPr/>
        </p:nvSpPr>
        <p:spPr>
          <a:xfrm>
            <a:off x="200286" y="5637632"/>
            <a:ext cx="3435371" cy="1034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b="1" dirty="0">
                <a:solidFill>
                  <a:schemeClr val="tx1"/>
                </a:solidFill>
              </a:rPr>
              <a:t>IP</a:t>
            </a:r>
            <a:r>
              <a:rPr lang="zh-CN" altLang="en-US" b="1" dirty="0">
                <a:solidFill>
                  <a:schemeClr val="tx1"/>
                </a:solidFill>
              </a:rPr>
              <a:t>分组递交出错时作为</a:t>
            </a:r>
            <a:r>
              <a:rPr lang="en-US" altLang="zh-CN" b="1" dirty="0">
                <a:solidFill>
                  <a:schemeClr val="tx1"/>
                </a:solidFill>
              </a:rPr>
              <a:t>ICMP</a:t>
            </a:r>
            <a:r>
              <a:rPr lang="zh-CN" altLang="en-US" b="1" dirty="0">
                <a:solidFill>
                  <a:schemeClr val="tx1"/>
                </a:solidFill>
              </a:rPr>
              <a:t>差错报告的数据部分</a:t>
            </a:r>
            <a:endParaRPr lang="en-US" altLang="zh-CN" b="1" dirty="0">
              <a:solidFill>
                <a:schemeClr val="tx1"/>
              </a:solidFill>
            </a:endParaRPr>
          </a:p>
          <a:p>
            <a:pPr marL="285750" indent="-285750">
              <a:buFont typeface="Arial" panose="020B0604020202020204" pitchFamily="34" charset="0"/>
              <a:buChar char="•"/>
            </a:pPr>
            <a:r>
              <a:rPr lang="zh-CN" altLang="en-US" b="1" dirty="0">
                <a:solidFill>
                  <a:schemeClr val="tx1"/>
                </a:solidFill>
              </a:rPr>
              <a:t>差错报告的目的地址为原</a:t>
            </a:r>
            <a:r>
              <a:rPr lang="en-US" altLang="zh-CN" b="1" dirty="0">
                <a:solidFill>
                  <a:schemeClr val="tx1"/>
                </a:solidFill>
              </a:rPr>
              <a:t>IP</a:t>
            </a:r>
            <a:r>
              <a:rPr lang="zh-CN" altLang="en-US" b="1" dirty="0">
                <a:solidFill>
                  <a:schemeClr val="tx1"/>
                </a:solidFill>
              </a:rPr>
              <a:t>分组的源</a:t>
            </a:r>
            <a:r>
              <a:rPr lang="en-US" altLang="zh-CN" b="1" dirty="0">
                <a:solidFill>
                  <a:schemeClr val="tx1"/>
                </a:solidFill>
              </a:rPr>
              <a:t>IP</a:t>
            </a:r>
            <a:r>
              <a:rPr lang="zh-CN" altLang="en-US" b="1" dirty="0">
                <a:solidFill>
                  <a:schemeClr val="tx1"/>
                </a:solidFill>
              </a:rPr>
              <a:t>地址</a:t>
            </a:r>
            <a:endParaRPr lang="en-US" altLang="zh-CN" b="1" dirty="0">
              <a:solidFill>
                <a:schemeClr val="tx1"/>
              </a:solidFill>
            </a:endParaRPr>
          </a:p>
          <a:p>
            <a:endParaRPr lang="zh-CN" altLang="en-US" b="1" dirty="0">
              <a:solidFill>
                <a:schemeClr val="tx1"/>
              </a:solidFill>
            </a:endParaRPr>
          </a:p>
        </p:txBody>
      </p:sp>
      <p:sp>
        <p:nvSpPr>
          <p:cNvPr id="50" name="AutoShape 31"/>
          <p:cNvSpPr/>
          <p:nvPr/>
        </p:nvSpPr>
        <p:spPr bwMode="auto">
          <a:xfrm rot="16200000">
            <a:off x="1527229" y="3825054"/>
            <a:ext cx="95369" cy="2414210"/>
          </a:xfrm>
          <a:prstGeom prst="leftBrace">
            <a:avLst>
              <a:gd name="adj1" fmla="val 213085"/>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00" b="1">
              <a:solidFill>
                <a:srgbClr val="0000CC"/>
              </a:solidFill>
              <a:latin typeface="微软雅黑" panose="020B0503020204020204" pitchFamily="34" charset="-122"/>
              <a:ea typeface="微软雅黑" panose="020B0503020204020204" pitchFamily="34" charset="-122"/>
            </a:endParaRPr>
          </a:p>
        </p:txBody>
      </p:sp>
      <p:cxnSp>
        <p:nvCxnSpPr>
          <p:cNvPr id="52" name="连接符: 肘形 51"/>
          <p:cNvCxnSpPr>
            <a:stCxn id="50" idx="1"/>
            <a:endCxn id="33" idx="1"/>
          </p:cNvCxnSpPr>
          <p:nvPr/>
        </p:nvCxnSpPr>
        <p:spPr>
          <a:xfrm rot="16200000" flipH="1">
            <a:off x="2693616" y="3961141"/>
            <a:ext cx="933971" cy="3171375"/>
          </a:xfrm>
          <a:prstGeom prst="bentConnector4">
            <a:avLst>
              <a:gd name="adj1" fmla="val 24476"/>
              <a:gd name="adj2" fmla="val 65969"/>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ICMP</a:t>
            </a:r>
            <a:r>
              <a:rPr lang="zh-CN" altLang="en-US" dirty="0"/>
              <a:t>消息</a:t>
            </a:r>
            <a:endParaRPr lang="zh-CN" altLang="en-US" dirty="0"/>
          </a:p>
        </p:txBody>
      </p:sp>
      <p:graphicFrame>
        <p:nvGraphicFramePr>
          <p:cNvPr id="4" name="内容占位符 3"/>
          <p:cNvGraphicFramePr>
            <a:graphicFrameLocks noGrp="1"/>
          </p:cNvGraphicFramePr>
          <p:nvPr>
            <p:ph idx="1"/>
          </p:nvPr>
        </p:nvGraphicFramePr>
        <p:xfrm>
          <a:off x="307446" y="685391"/>
          <a:ext cx="5976664" cy="5222240"/>
        </p:xfrm>
        <a:graphic>
          <a:graphicData uri="http://schemas.openxmlformats.org/drawingml/2006/table">
            <a:tbl>
              <a:tblPr firstRow="1" firstCol="1" bandRow="1">
                <a:tableStyleId>{7E9639D4-E3E2-4D34-9284-5A2195B3D0D7}</a:tableStyleId>
              </a:tblPr>
              <a:tblGrid>
                <a:gridCol w="1327296"/>
                <a:gridCol w="1265146"/>
                <a:gridCol w="3384222"/>
              </a:tblGrid>
              <a:tr h="253463">
                <a:tc>
                  <a:txBody>
                    <a:bodyPr/>
                    <a:lstStyle/>
                    <a:p>
                      <a:pPr algn="ctr">
                        <a:lnSpc>
                          <a:spcPct val="150000"/>
                        </a:lnSpc>
                        <a:spcAft>
                          <a:spcPts val="0"/>
                        </a:spcAft>
                      </a:pPr>
                      <a:r>
                        <a:rPr lang="zh-CN" sz="1600" kern="100" dirty="0">
                          <a:effectLst/>
                        </a:rPr>
                        <a:t>类型</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1600" kern="100" dirty="0">
                          <a:effectLst/>
                        </a:rPr>
                        <a:t>代码</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1600" kern="100" dirty="0">
                          <a:effectLst/>
                        </a:rPr>
                        <a:t>描述</a:t>
                      </a:r>
                      <a:endParaRPr lang="zh-CN" sz="160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251376">
                <a:tc>
                  <a:txBody>
                    <a:bodyPr/>
                    <a:lstStyle/>
                    <a:p>
                      <a:pPr algn="ctr">
                        <a:lnSpc>
                          <a:spcPct val="150000"/>
                        </a:lnSpc>
                        <a:spcAft>
                          <a:spcPts val="0"/>
                        </a:spcAft>
                      </a:pPr>
                      <a:r>
                        <a:rPr lang="en-US" sz="1600" b="1" kern="100" dirty="0">
                          <a:solidFill>
                            <a:schemeClr val="accent6"/>
                          </a:solidFill>
                          <a:effectLst/>
                        </a:rPr>
                        <a:t>0</a:t>
                      </a:r>
                      <a:endParaRPr lang="zh-CN" sz="1600" b="1"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en-US" sz="1600" b="1" kern="100" dirty="0">
                          <a:solidFill>
                            <a:schemeClr val="accent6"/>
                          </a:solidFill>
                          <a:effectLst/>
                        </a:rPr>
                        <a:t>0</a:t>
                      </a:r>
                      <a:endParaRPr lang="zh-CN" sz="1600" b="1"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b="1" kern="100">
                          <a:solidFill>
                            <a:schemeClr val="accent6"/>
                          </a:solidFill>
                          <a:effectLst/>
                        </a:rPr>
                        <a:t>Echo</a:t>
                      </a:r>
                      <a:r>
                        <a:rPr lang="zh-CN" sz="1600" b="1" kern="100">
                          <a:solidFill>
                            <a:schemeClr val="accent6"/>
                          </a:solidFill>
                          <a:effectLst/>
                        </a:rPr>
                        <a:t>请求</a:t>
                      </a:r>
                      <a:endParaRPr lang="zh-CN" sz="1600" b="1" kern="10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251376">
                <a:tc>
                  <a:txBody>
                    <a:bodyPr/>
                    <a:lstStyle/>
                    <a:p>
                      <a:pPr algn="ctr">
                        <a:lnSpc>
                          <a:spcPct val="150000"/>
                        </a:lnSpc>
                        <a:spcAft>
                          <a:spcPts val="0"/>
                        </a:spcAft>
                      </a:pPr>
                      <a:r>
                        <a:rPr lang="en-US" sz="1600" b="1" kern="100" dirty="0">
                          <a:solidFill>
                            <a:schemeClr val="accent6"/>
                          </a:solidFill>
                          <a:effectLst/>
                        </a:rPr>
                        <a:t>8</a:t>
                      </a:r>
                      <a:endParaRPr lang="zh-CN" sz="1600" b="1"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en-US" sz="1600" b="1" kern="100" dirty="0">
                          <a:solidFill>
                            <a:schemeClr val="accent6"/>
                          </a:solidFill>
                          <a:effectLst/>
                        </a:rPr>
                        <a:t>0</a:t>
                      </a:r>
                      <a:endParaRPr lang="zh-CN" sz="1600" b="1"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b="1" kern="100" dirty="0">
                          <a:solidFill>
                            <a:schemeClr val="accent6"/>
                          </a:solidFill>
                          <a:effectLst/>
                        </a:rPr>
                        <a:t>Echo</a:t>
                      </a:r>
                      <a:r>
                        <a:rPr lang="zh-CN" sz="1600" b="1" kern="100" dirty="0">
                          <a:solidFill>
                            <a:schemeClr val="accent6"/>
                          </a:solidFill>
                          <a:effectLst/>
                        </a:rPr>
                        <a:t>响应</a:t>
                      </a:r>
                      <a:endParaRPr lang="zh-CN" sz="1600" b="1"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251376">
                <a:tc>
                  <a:txBody>
                    <a:bodyPr/>
                    <a:lstStyle/>
                    <a:p>
                      <a:pPr algn="ctr">
                        <a:lnSpc>
                          <a:spcPct val="150000"/>
                        </a:lnSpc>
                        <a:spcAft>
                          <a:spcPts val="0"/>
                        </a:spcAft>
                      </a:pPr>
                      <a:r>
                        <a:rPr lang="en-US" sz="1600" kern="100" dirty="0">
                          <a:effectLst/>
                        </a:rPr>
                        <a:t>13</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en-US" sz="1600" kern="100" dirty="0">
                          <a:effectLst/>
                        </a:rPr>
                        <a:t>0</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a:effectLst/>
                        </a:rPr>
                        <a:t>Timestamp</a:t>
                      </a:r>
                      <a:r>
                        <a:rPr lang="zh-CN" sz="1600" kern="100">
                          <a:effectLst/>
                        </a:rPr>
                        <a:t>请求</a:t>
                      </a:r>
                      <a:endParaRPr lang="zh-CN" sz="1600" kern="10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251376">
                <a:tc>
                  <a:txBody>
                    <a:bodyPr/>
                    <a:lstStyle/>
                    <a:p>
                      <a:pPr algn="ctr">
                        <a:lnSpc>
                          <a:spcPct val="150000"/>
                        </a:lnSpc>
                        <a:spcAft>
                          <a:spcPts val="0"/>
                        </a:spcAft>
                      </a:pPr>
                      <a:r>
                        <a:rPr lang="en-US" sz="1600" kern="100" dirty="0">
                          <a:effectLst/>
                        </a:rPr>
                        <a:t>14</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en-US" sz="1600" kern="100" dirty="0">
                          <a:effectLst/>
                        </a:rPr>
                        <a:t>0</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600" kern="100" dirty="0">
                          <a:effectLst/>
                        </a:rPr>
                        <a:t>Timestamp</a:t>
                      </a:r>
                      <a:r>
                        <a:rPr lang="zh-CN" sz="1600" kern="100" dirty="0">
                          <a:effectLst/>
                        </a:rPr>
                        <a:t>响应</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253463">
                <a:tc>
                  <a:txBody>
                    <a:bodyPr/>
                    <a:lstStyle/>
                    <a:p>
                      <a:pPr algn="ctr">
                        <a:lnSpc>
                          <a:spcPct val="150000"/>
                        </a:lnSpc>
                        <a:spcAft>
                          <a:spcPts val="0"/>
                        </a:spcAft>
                      </a:pPr>
                      <a:r>
                        <a:rPr lang="en-US" sz="1600" kern="100" dirty="0">
                          <a:effectLst/>
                        </a:rPr>
                        <a:t>10</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en-US" sz="1600" kern="100" dirty="0">
                          <a:effectLst/>
                        </a:rPr>
                        <a:t>0</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zh-CN" sz="1600" kern="100" dirty="0">
                          <a:effectLst/>
                        </a:rPr>
                        <a:t>路由请求</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253463">
                <a:tc>
                  <a:txBody>
                    <a:bodyPr/>
                    <a:lstStyle/>
                    <a:p>
                      <a:pPr algn="ctr">
                        <a:lnSpc>
                          <a:spcPct val="150000"/>
                        </a:lnSpc>
                        <a:spcAft>
                          <a:spcPts val="0"/>
                        </a:spcAft>
                      </a:pPr>
                      <a:r>
                        <a:rPr lang="en-US" sz="1600" kern="100" dirty="0">
                          <a:effectLst/>
                        </a:rPr>
                        <a:t>9</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en-US" sz="1600" kern="100" dirty="0">
                          <a:effectLst/>
                        </a:rPr>
                        <a:t>0</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zh-CN" sz="1600" kern="100" dirty="0">
                          <a:effectLst/>
                        </a:rPr>
                        <a:t>路由通告</a:t>
                      </a:r>
                      <a:endParaRPr lang="zh-CN" sz="1600" kern="100" dirty="0">
                        <a:solidFill>
                          <a:schemeClr val="tx1"/>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251376">
                <a:tc>
                  <a:txBody>
                    <a:bodyPr/>
                    <a:lstStyle/>
                    <a:p>
                      <a:pPr algn="ctr">
                        <a:lnSpc>
                          <a:spcPct val="150000"/>
                        </a:lnSpc>
                        <a:spcAft>
                          <a:spcPts val="0"/>
                        </a:spcAft>
                      </a:pPr>
                      <a:r>
                        <a:rPr lang="en-US" sz="1600" kern="100" dirty="0">
                          <a:solidFill>
                            <a:schemeClr val="bg1"/>
                          </a:solidFill>
                          <a:effectLst/>
                        </a:rPr>
                        <a:t>3</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dirty="0">
                          <a:solidFill>
                            <a:schemeClr val="bg1"/>
                          </a:solidFill>
                          <a:effectLst/>
                        </a:rPr>
                        <a:t>0</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zh-CN" sz="1600" kern="100" dirty="0">
                          <a:solidFill>
                            <a:schemeClr val="bg1"/>
                          </a:solidFill>
                          <a:effectLst/>
                        </a:rPr>
                        <a:t>目的地不可达</a:t>
                      </a:r>
                      <a:r>
                        <a:rPr lang="en-US" sz="1600" kern="100" dirty="0">
                          <a:solidFill>
                            <a:schemeClr val="bg1"/>
                          </a:solidFill>
                          <a:effectLst/>
                        </a:rPr>
                        <a:t>/</a:t>
                      </a:r>
                      <a:r>
                        <a:rPr lang="zh-CN" sz="1600" kern="100" dirty="0">
                          <a:solidFill>
                            <a:schemeClr val="bg1"/>
                          </a:solidFill>
                          <a:effectLst/>
                        </a:rPr>
                        <a:t>网络不可达</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r h="251376">
                <a:tc>
                  <a:txBody>
                    <a:bodyPr/>
                    <a:lstStyle/>
                    <a:p>
                      <a:pPr algn="ctr">
                        <a:lnSpc>
                          <a:spcPct val="150000"/>
                        </a:lnSpc>
                        <a:spcAft>
                          <a:spcPts val="0"/>
                        </a:spcAft>
                      </a:pPr>
                      <a:r>
                        <a:rPr lang="en-US" sz="1600" kern="100" dirty="0">
                          <a:solidFill>
                            <a:schemeClr val="bg1"/>
                          </a:solidFill>
                          <a:effectLst/>
                        </a:rPr>
                        <a:t>3</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dirty="0">
                          <a:solidFill>
                            <a:schemeClr val="bg1"/>
                          </a:solidFill>
                          <a:effectLst/>
                        </a:rPr>
                        <a:t>1</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zh-CN" sz="1600" kern="100" dirty="0">
                          <a:solidFill>
                            <a:schemeClr val="bg1"/>
                          </a:solidFill>
                          <a:effectLst/>
                        </a:rPr>
                        <a:t>目的地不可达</a:t>
                      </a:r>
                      <a:r>
                        <a:rPr lang="en-US" sz="1600" kern="100" dirty="0">
                          <a:solidFill>
                            <a:schemeClr val="bg1"/>
                          </a:solidFill>
                          <a:effectLst/>
                        </a:rPr>
                        <a:t>/</a:t>
                      </a:r>
                      <a:r>
                        <a:rPr lang="zh-CN" sz="1600" kern="100" dirty="0">
                          <a:solidFill>
                            <a:schemeClr val="bg1"/>
                          </a:solidFill>
                          <a:effectLst/>
                        </a:rPr>
                        <a:t>主机不可达</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r h="251376">
                <a:tc>
                  <a:txBody>
                    <a:bodyPr/>
                    <a:lstStyle/>
                    <a:p>
                      <a:pPr algn="ctr">
                        <a:lnSpc>
                          <a:spcPct val="150000"/>
                        </a:lnSpc>
                        <a:spcAft>
                          <a:spcPts val="0"/>
                        </a:spcAft>
                      </a:pPr>
                      <a:r>
                        <a:rPr lang="en-US" sz="1600" kern="100" dirty="0">
                          <a:solidFill>
                            <a:schemeClr val="bg1"/>
                          </a:solidFill>
                          <a:effectLst/>
                        </a:rPr>
                        <a:t>3</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dirty="0">
                          <a:solidFill>
                            <a:schemeClr val="bg1"/>
                          </a:solidFill>
                          <a:effectLst/>
                        </a:rPr>
                        <a:t>2</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zh-CN" sz="1600" kern="100" dirty="0">
                          <a:solidFill>
                            <a:schemeClr val="bg1"/>
                          </a:solidFill>
                          <a:effectLst/>
                        </a:rPr>
                        <a:t>目的地不可达</a:t>
                      </a:r>
                      <a:r>
                        <a:rPr lang="en-US" sz="1600" kern="100" dirty="0">
                          <a:solidFill>
                            <a:schemeClr val="bg1"/>
                          </a:solidFill>
                          <a:effectLst/>
                        </a:rPr>
                        <a:t>/</a:t>
                      </a:r>
                      <a:r>
                        <a:rPr lang="zh-CN" sz="1600" kern="100" dirty="0">
                          <a:solidFill>
                            <a:schemeClr val="bg1"/>
                          </a:solidFill>
                          <a:effectLst/>
                        </a:rPr>
                        <a:t>协议不可达</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r h="251376">
                <a:tc>
                  <a:txBody>
                    <a:bodyPr/>
                    <a:lstStyle/>
                    <a:p>
                      <a:pPr algn="ctr">
                        <a:lnSpc>
                          <a:spcPct val="150000"/>
                        </a:lnSpc>
                        <a:spcAft>
                          <a:spcPts val="0"/>
                        </a:spcAft>
                      </a:pPr>
                      <a:r>
                        <a:rPr lang="en-US" sz="1600" kern="100" dirty="0">
                          <a:solidFill>
                            <a:schemeClr val="bg1"/>
                          </a:solidFill>
                          <a:effectLst/>
                        </a:rPr>
                        <a:t>3</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dirty="0">
                          <a:solidFill>
                            <a:schemeClr val="bg1"/>
                          </a:solidFill>
                          <a:effectLst/>
                        </a:rPr>
                        <a:t>3</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zh-CN" sz="1600" kern="100" dirty="0">
                          <a:solidFill>
                            <a:schemeClr val="bg1"/>
                          </a:solidFill>
                          <a:effectLst/>
                        </a:rPr>
                        <a:t>目的地不可达</a:t>
                      </a:r>
                      <a:r>
                        <a:rPr lang="en-US" sz="1600" kern="100" dirty="0">
                          <a:solidFill>
                            <a:schemeClr val="bg1"/>
                          </a:solidFill>
                          <a:effectLst/>
                        </a:rPr>
                        <a:t>/</a:t>
                      </a:r>
                      <a:r>
                        <a:rPr lang="zh-CN" sz="1600" kern="100" dirty="0">
                          <a:solidFill>
                            <a:schemeClr val="bg1"/>
                          </a:solidFill>
                          <a:effectLst/>
                        </a:rPr>
                        <a:t>端口不可达</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r h="251376">
                <a:tc>
                  <a:txBody>
                    <a:bodyPr/>
                    <a:lstStyle/>
                    <a:p>
                      <a:pPr algn="ctr">
                        <a:lnSpc>
                          <a:spcPct val="150000"/>
                        </a:lnSpc>
                        <a:spcAft>
                          <a:spcPts val="0"/>
                        </a:spcAft>
                      </a:pPr>
                      <a:r>
                        <a:rPr lang="en-US" sz="1600" kern="100" dirty="0">
                          <a:solidFill>
                            <a:schemeClr val="bg1"/>
                          </a:solidFill>
                          <a:effectLst/>
                        </a:rPr>
                        <a:t>3</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dirty="0">
                          <a:solidFill>
                            <a:schemeClr val="bg1"/>
                          </a:solidFill>
                          <a:effectLst/>
                        </a:rPr>
                        <a:t>4</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zh-CN" sz="1600" kern="100" dirty="0">
                          <a:solidFill>
                            <a:schemeClr val="bg1"/>
                          </a:solidFill>
                          <a:effectLst/>
                        </a:rPr>
                        <a:t>目的地不可达</a:t>
                      </a:r>
                      <a:r>
                        <a:rPr lang="en-US" sz="1600" kern="100" dirty="0">
                          <a:solidFill>
                            <a:schemeClr val="bg1"/>
                          </a:solidFill>
                          <a:effectLst/>
                        </a:rPr>
                        <a:t>/</a:t>
                      </a:r>
                      <a:r>
                        <a:rPr lang="zh-CN" sz="1600" kern="100" dirty="0">
                          <a:solidFill>
                            <a:schemeClr val="bg1"/>
                          </a:solidFill>
                          <a:effectLst/>
                        </a:rPr>
                        <a:t>需要分段但</a:t>
                      </a:r>
                      <a:r>
                        <a:rPr lang="en-US" sz="1600" kern="100" dirty="0">
                          <a:solidFill>
                            <a:schemeClr val="bg1"/>
                          </a:solidFill>
                          <a:effectLst/>
                        </a:rPr>
                        <a:t>DF</a:t>
                      </a:r>
                      <a:r>
                        <a:rPr lang="zh-CN" sz="1600" kern="100" dirty="0">
                          <a:solidFill>
                            <a:schemeClr val="bg1"/>
                          </a:solidFill>
                          <a:effectLst/>
                        </a:rPr>
                        <a:t>置位</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r h="253463">
                <a:tc>
                  <a:txBody>
                    <a:bodyPr/>
                    <a:lstStyle/>
                    <a:p>
                      <a:pPr algn="ctr">
                        <a:lnSpc>
                          <a:spcPct val="150000"/>
                        </a:lnSpc>
                        <a:spcAft>
                          <a:spcPts val="0"/>
                        </a:spcAft>
                      </a:pPr>
                      <a:r>
                        <a:rPr lang="en-US" sz="1600" kern="100" dirty="0">
                          <a:solidFill>
                            <a:schemeClr val="bg1"/>
                          </a:solidFill>
                          <a:effectLst/>
                        </a:rPr>
                        <a:t>5</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a:solidFill>
                            <a:schemeClr val="bg1"/>
                          </a:solidFill>
                          <a:effectLst/>
                        </a:rPr>
                        <a:t>0-3</a:t>
                      </a:r>
                      <a:endParaRPr lang="zh-CN" sz="1600" kern="10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zh-CN" sz="1600" kern="100" dirty="0">
                          <a:solidFill>
                            <a:schemeClr val="bg1"/>
                          </a:solidFill>
                          <a:effectLst/>
                        </a:rPr>
                        <a:t>路由重定向</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r h="251376">
                <a:tc>
                  <a:txBody>
                    <a:bodyPr/>
                    <a:lstStyle/>
                    <a:p>
                      <a:pPr algn="ctr">
                        <a:lnSpc>
                          <a:spcPct val="150000"/>
                        </a:lnSpc>
                        <a:spcAft>
                          <a:spcPts val="0"/>
                        </a:spcAft>
                      </a:pPr>
                      <a:r>
                        <a:rPr lang="en-US" sz="1600" kern="100" dirty="0">
                          <a:solidFill>
                            <a:schemeClr val="bg1"/>
                          </a:solidFill>
                          <a:effectLst/>
                        </a:rPr>
                        <a:t>11</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dirty="0">
                          <a:solidFill>
                            <a:schemeClr val="bg1"/>
                          </a:solidFill>
                          <a:effectLst/>
                        </a:rPr>
                        <a:t>0</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en-US" sz="1600" kern="100" dirty="0">
                          <a:solidFill>
                            <a:schemeClr val="bg1"/>
                          </a:solidFill>
                          <a:effectLst/>
                        </a:rPr>
                        <a:t>TTL</a:t>
                      </a:r>
                      <a:r>
                        <a:rPr lang="zh-CN" sz="1600" kern="100" dirty="0">
                          <a:solidFill>
                            <a:schemeClr val="bg1"/>
                          </a:solidFill>
                          <a:effectLst/>
                        </a:rPr>
                        <a:t>为</a:t>
                      </a:r>
                      <a:r>
                        <a:rPr lang="en-US" sz="1600" kern="100" dirty="0">
                          <a:solidFill>
                            <a:schemeClr val="bg1"/>
                          </a:solidFill>
                          <a:effectLst/>
                        </a:rPr>
                        <a:t>0</a:t>
                      </a:r>
                      <a:r>
                        <a:rPr lang="zh-CN" sz="1600" kern="100" dirty="0">
                          <a:solidFill>
                            <a:schemeClr val="bg1"/>
                          </a:solidFill>
                          <a:effectLst/>
                        </a:rPr>
                        <a:t>超时</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r h="253463">
                <a:tc>
                  <a:txBody>
                    <a:bodyPr/>
                    <a:lstStyle/>
                    <a:p>
                      <a:pPr algn="ctr">
                        <a:lnSpc>
                          <a:spcPct val="150000"/>
                        </a:lnSpc>
                        <a:spcAft>
                          <a:spcPts val="0"/>
                        </a:spcAft>
                      </a:pPr>
                      <a:r>
                        <a:rPr lang="en-US" sz="1600" kern="100" dirty="0">
                          <a:solidFill>
                            <a:schemeClr val="bg1"/>
                          </a:solidFill>
                          <a:effectLst/>
                        </a:rPr>
                        <a:t>11</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a:solidFill>
                            <a:schemeClr val="bg1"/>
                          </a:solidFill>
                          <a:effectLst/>
                        </a:rPr>
                        <a:t>1</a:t>
                      </a:r>
                      <a:endParaRPr lang="zh-CN" sz="1600" kern="10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zh-CN" sz="1600" kern="100" dirty="0">
                          <a:solidFill>
                            <a:schemeClr val="bg1"/>
                          </a:solidFill>
                          <a:effectLst/>
                        </a:rPr>
                        <a:t>重组超时</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r h="251376">
                <a:tc>
                  <a:txBody>
                    <a:bodyPr/>
                    <a:lstStyle/>
                    <a:p>
                      <a:pPr algn="ctr">
                        <a:lnSpc>
                          <a:spcPct val="150000"/>
                        </a:lnSpc>
                        <a:spcAft>
                          <a:spcPts val="0"/>
                        </a:spcAft>
                      </a:pPr>
                      <a:r>
                        <a:rPr lang="en-US" sz="1600" kern="100" dirty="0">
                          <a:solidFill>
                            <a:schemeClr val="bg1"/>
                          </a:solidFill>
                          <a:effectLst/>
                        </a:rPr>
                        <a:t>12</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ctr">
                        <a:lnSpc>
                          <a:spcPct val="150000"/>
                        </a:lnSpc>
                        <a:spcAft>
                          <a:spcPts val="0"/>
                        </a:spcAft>
                      </a:pPr>
                      <a:r>
                        <a:rPr lang="en-US" sz="1600" kern="100">
                          <a:solidFill>
                            <a:schemeClr val="bg1"/>
                          </a:solidFill>
                          <a:effectLst/>
                        </a:rPr>
                        <a:t>0,1</a:t>
                      </a:r>
                      <a:endParaRPr lang="zh-CN" sz="1600" kern="10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c>
                  <a:txBody>
                    <a:bodyPr/>
                    <a:lstStyle/>
                    <a:p>
                      <a:pPr algn="just">
                        <a:lnSpc>
                          <a:spcPct val="150000"/>
                        </a:lnSpc>
                        <a:spcAft>
                          <a:spcPts val="0"/>
                        </a:spcAft>
                      </a:pPr>
                      <a:r>
                        <a:rPr lang="en-US" sz="1600" kern="100" dirty="0">
                          <a:solidFill>
                            <a:schemeClr val="bg1"/>
                          </a:solidFill>
                          <a:effectLst/>
                        </a:rPr>
                        <a:t>IP</a:t>
                      </a:r>
                      <a:r>
                        <a:rPr lang="zh-CN" sz="1600" kern="100" dirty="0">
                          <a:solidFill>
                            <a:schemeClr val="bg1"/>
                          </a:solidFill>
                          <a:effectLst/>
                        </a:rPr>
                        <a:t>头部参数错误</a:t>
                      </a:r>
                      <a:endParaRPr lang="zh-CN" sz="16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4">
                        <a:lumMod val="75000"/>
                      </a:schemeClr>
                    </a:solidFill>
                  </a:tcPr>
                </a:tc>
              </a:tr>
            </a:tbl>
          </a:graphicData>
        </a:graphic>
      </p:graphicFrame>
      <p:grpSp>
        <p:nvGrpSpPr>
          <p:cNvPr id="5" name="组合 4"/>
          <p:cNvGrpSpPr/>
          <p:nvPr/>
        </p:nvGrpSpPr>
        <p:grpSpPr>
          <a:xfrm>
            <a:off x="7636131" y="204002"/>
            <a:ext cx="3758580" cy="1368152"/>
            <a:chOff x="4693096" y="116632"/>
            <a:chExt cx="3758580" cy="1368152"/>
          </a:xfrm>
        </p:grpSpPr>
        <p:sp>
          <p:nvSpPr>
            <p:cNvPr id="6" name="Rectangle 5"/>
            <p:cNvSpPr>
              <a:spLocks noChangeArrowheads="1"/>
            </p:cNvSpPr>
            <p:nvPr/>
          </p:nvSpPr>
          <p:spPr bwMode="auto">
            <a:xfrm>
              <a:off x="4693096" y="124529"/>
              <a:ext cx="495300" cy="1360255"/>
            </a:xfrm>
            <a:prstGeom prst="rect">
              <a:avLst/>
            </a:prstGeom>
            <a:solidFill>
              <a:srgbClr val="FFCCCC"/>
            </a:solidFill>
            <a:ln w="9525">
              <a:solidFill>
                <a:schemeClr val="tx1"/>
              </a:solidFill>
              <a:miter lim="800000"/>
            </a:ln>
            <a:effectLst>
              <a:outerShdw dist="107763" dir="13500000" algn="ctr" rotWithShape="0">
                <a:schemeClr val="bg2"/>
              </a:outerShdw>
            </a:effectLst>
          </p:spPr>
          <p:txBody>
            <a:bodyPr vert="eaVert" wrap="none" lIns="91433" tIns="45717" rIns="91433" bIns="45717" anchor="ctr"/>
            <a:lstStyle/>
            <a:p>
              <a:pPr algn="ctr">
                <a:spcBef>
                  <a:spcPts val="1000"/>
                </a:spcBef>
                <a:spcAft>
                  <a:spcPts val="1000"/>
                </a:spcAft>
                <a:defRPr/>
              </a:pPr>
              <a:r>
                <a:rPr lang="zh-CN" altLang="en-US" sz="1600" dirty="0">
                  <a:solidFill>
                    <a:srgbClr val="000000"/>
                  </a:solidFill>
                  <a:latin typeface="Courier New" panose="02070309020205020404" pitchFamily="49" charset="0"/>
                  <a:ea typeface="宋体" panose="02010600030101010101" pitchFamily="2" charset="-122"/>
                </a:rPr>
                <a:t>节点</a:t>
              </a:r>
              <a:endParaRPr lang="en-US" altLang="zh-CN" sz="1600" dirty="0">
                <a:solidFill>
                  <a:srgbClr val="000000"/>
                </a:solidFill>
                <a:latin typeface="Courier New" panose="02070309020205020404" pitchFamily="49" charset="0"/>
                <a:ea typeface="宋体" panose="02010600030101010101" pitchFamily="2" charset="-122"/>
              </a:endParaRPr>
            </a:p>
          </p:txBody>
        </p:sp>
        <p:sp>
          <p:nvSpPr>
            <p:cNvPr id="7" name="Line 6"/>
            <p:cNvSpPr>
              <a:spLocks noChangeShapeType="1"/>
            </p:cNvSpPr>
            <p:nvPr/>
          </p:nvSpPr>
          <p:spPr bwMode="auto">
            <a:xfrm>
              <a:off x="5188396" y="239688"/>
              <a:ext cx="2695972" cy="381000"/>
            </a:xfrm>
            <a:prstGeom prst="line">
              <a:avLst/>
            </a:prstGeom>
            <a:noFill/>
            <a:ln w="12700">
              <a:solidFill>
                <a:schemeClr val="tx1"/>
              </a:solidFill>
              <a:round/>
              <a:tailEnd type="triangle" w="med" len="med"/>
            </a:ln>
          </p:spPr>
          <p:txBody>
            <a:bodyPr wrap="none" lIns="91433" tIns="45717" rIns="91433" bIns="45717" anchor="ctr"/>
            <a:lstStyle/>
            <a:p>
              <a:endParaRPr lang="zh-CN" altLang="en-US" sz="1400"/>
            </a:p>
          </p:txBody>
        </p:sp>
        <p:sp>
          <p:nvSpPr>
            <p:cNvPr id="8" name="Text Box 7"/>
            <p:cNvSpPr txBox="1">
              <a:spLocks noChangeArrowheads="1"/>
            </p:cNvSpPr>
            <p:nvPr/>
          </p:nvSpPr>
          <p:spPr bwMode="auto">
            <a:xfrm rot="402346">
              <a:off x="5358050" y="139078"/>
              <a:ext cx="2589213" cy="307771"/>
            </a:xfrm>
            <a:prstGeom prst="rect">
              <a:avLst/>
            </a:prstGeom>
            <a:noFill/>
            <a:ln w="9525">
              <a:noFill/>
              <a:miter lim="800000"/>
            </a:ln>
          </p:spPr>
          <p:txBody>
            <a:bodyPr lIns="91433" tIns="45717" rIns="91433" bIns="45717">
              <a:spAutoFit/>
            </a:bodyPr>
            <a:lstStyle/>
            <a:p>
              <a:pPr>
                <a:spcBef>
                  <a:spcPts val="1000"/>
                </a:spcBef>
                <a:spcAft>
                  <a:spcPts val="1000"/>
                </a:spcAft>
              </a:pPr>
              <a:r>
                <a:rPr lang="en-US" altLang="zh-CN" sz="1400" b="1" dirty="0">
                  <a:solidFill>
                    <a:srgbClr val="FF0000"/>
                  </a:solidFill>
                  <a:latin typeface="Courier New" panose="02070309020205020404" pitchFamily="49" charset="0"/>
                </a:rPr>
                <a:t>ICMP ECHO REQUEST(8/0)</a:t>
              </a:r>
              <a:endParaRPr lang="en-US" altLang="zh-CN" sz="1600" dirty="0">
                <a:solidFill>
                  <a:srgbClr val="FF0000"/>
                </a:solidFill>
                <a:latin typeface="Courier New" panose="02070309020205020404" pitchFamily="49" charset="0"/>
              </a:endParaRPr>
            </a:p>
          </p:txBody>
        </p:sp>
        <p:sp>
          <p:nvSpPr>
            <p:cNvPr id="9" name="Rectangle 8"/>
            <p:cNvSpPr>
              <a:spLocks noChangeArrowheads="1"/>
            </p:cNvSpPr>
            <p:nvPr/>
          </p:nvSpPr>
          <p:spPr bwMode="auto">
            <a:xfrm>
              <a:off x="7956376" y="116632"/>
              <a:ext cx="495300" cy="1360255"/>
            </a:xfrm>
            <a:prstGeom prst="rect">
              <a:avLst/>
            </a:prstGeom>
            <a:solidFill>
              <a:srgbClr val="FFCCCC"/>
            </a:solidFill>
            <a:ln w="9525">
              <a:solidFill>
                <a:schemeClr val="tx1"/>
              </a:solidFill>
              <a:miter lim="800000"/>
            </a:ln>
            <a:effectLst>
              <a:outerShdw dist="107763" dir="13500000" algn="ctr" rotWithShape="0">
                <a:schemeClr val="bg2"/>
              </a:outerShdw>
            </a:effectLst>
          </p:spPr>
          <p:txBody>
            <a:bodyPr vert="eaVert" wrap="none" lIns="91433" tIns="45717" rIns="91433" bIns="45717" anchor="ctr"/>
            <a:lstStyle/>
            <a:p>
              <a:pPr algn="ctr">
                <a:spcBef>
                  <a:spcPts val="1000"/>
                </a:spcBef>
                <a:spcAft>
                  <a:spcPts val="1000"/>
                </a:spcAft>
                <a:defRPr/>
              </a:pPr>
              <a:r>
                <a:rPr lang="zh-CN" altLang="en-US" sz="1400" dirty="0">
                  <a:solidFill>
                    <a:srgbClr val="000000"/>
                  </a:solidFill>
                  <a:latin typeface="Courier New" panose="02070309020205020404" pitchFamily="49" charset="0"/>
                  <a:ea typeface="宋体" panose="02010600030101010101" pitchFamily="2" charset="-122"/>
                </a:rPr>
                <a:t>节点</a:t>
              </a:r>
              <a:endParaRPr lang="en-US" altLang="zh-CN" sz="1400" dirty="0">
                <a:solidFill>
                  <a:srgbClr val="000000"/>
                </a:solidFill>
                <a:latin typeface="Courier New" panose="02070309020205020404" pitchFamily="49" charset="0"/>
                <a:ea typeface="宋体" panose="02010600030101010101" pitchFamily="2" charset="-122"/>
              </a:endParaRPr>
            </a:p>
          </p:txBody>
        </p:sp>
        <p:sp>
          <p:nvSpPr>
            <p:cNvPr id="10" name="Line 9"/>
            <p:cNvSpPr>
              <a:spLocks noChangeShapeType="1"/>
            </p:cNvSpPr>
            <p:nvPr/>
          </p:nvSpPr>
          <p:spPr bwMode="auto">
            <a:xfrm flipV="1">
              <a:off x="5188396" y="620688"/>
              <a:ext cx="2695972" cy="694184"/>
            </a:xfrm>
            <a:prstGeom prst="line">
              <a:avLst/>
            </a:prstGeom>
            <a:noFill/>
            <a:ln w="12700">
              <a:solidFill>
                <a:schemeClr val="tx1"/>
              </a:solidFill>
              <a:round/>
              <a:headEnd type="triangle" w="med" len="med"/>
            </a:ln>
          </p:spPr>
          <p:txBody>
            <a:bodyPr wrap="none" lIns="91433" tIns="45717" rIns="91433" bIns="45717" anchor="ctr"/>
            <a:lstStyle/>
            <a:p>
              <a:endParaRPr lang="zh-CN" altLang="en-US" sz="1400"/>
            </a:p>
          </p:txBody>
        </p:sp>
        <p:sp>
          <p:nvSpPr>
            <p:cNvPr id="11" name="Text Box 10"/>
            <p:cNvSpPr txBox="1">
              <a:spLocks noChangeArrowheads="1"/>
            </p:cNvSpPr>
            <p:nvPr/>
          </p:nvSpPr>
          <p:spPr bwMode="auto">
            <a:xfrm rot="20728412">
              <a:off x="5191011" y="734333"/>
              <a:ext cx="2251075" cy="307771"/>
            </a:xfrm>
            <a:prstGeom prst="rect">
              <a:avLst/>
            </a:prstGeom>
            <a:noFill/>
            <a:ln w="9525">
              <a:noFill/>
              <a:miter lim="800000"/>
            </a:ln>
          </p:spPr>
          <p:txBody>
            <a:bodyPr lIns="91433" tIns="45717" rIns="91433" bIns="45717">
              <a:spAutoFit/>
            </a:bodyPr>
            <a:lstStyle/>
            <a:p>
              <a:pPr>
                <a:spcBef>
                  <a:spcPts val="1000"/>
                </a:spcBef>
                <a:spcAft>
                  <a:spcPts val="1000"/>
                </a:spcAft>
              </a:pPr>
              <a:r>
                <a:rPr lang="en-US" altLang="zh-CN" sz="1400" b="1" dirty="0">
                  <a:solidFill>
                    <a:srgbClr val="FF0000"/>
                  </a:solidFill>
                  <a:latin typeface="Courier New" panose="02070309020205020404" pitchFamily="49" charset="0"/>
                </a:rPr>
                <a:t>ICMP ECHO REPLY(0/0)</a:t>
              </a:r>
              <a:endParaRPr lang="en-US" altLang="zh-CN" sz="1600" dirty="0">
                <a:solidFill>
                  <a:srgbClr val="FF0000"/>
                </a:solidFill>
                <a:latin typeface="Courier New" panose="02070309020205020404" pitchFamily="49" charset="0"/>
              </a:endParaRPr>
            </a:p>
          </p:txBody>
        </p:sp>
      </p:grpSp>
      <p:sp>
        <p:nvSpPr>
          <p:cNvPr id="12" name="内容占位符 3"/>
          <p:cNvSpPr txBox="1"/>
          <p:nvPr/>
        </p:nvSpPr>
        <p:spPr>
          <a:xfrm>
            <a:off x="6433927" y="1743096"/>
            <a:ext cx="5450627" cy="2947662"/>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a:lnSpc>
                <a:spcPct val="110000"/>
              </a:lnSpc>
            </a:pPr>
            <a:r>
              <a:rPr lang="en-US" altLang="zh-CN" sz="2000" dirty="0"/>
              <a:t>ping host</a:t>
            </a:r>
            <a:endParaRPr lang="en-US" altLang="zh-CN" sz="2000" dirty="0"/>
          </a:p>
          <a:p>
            <a:pPr lvl="1">
              <a:lnSpc>
                <a:spcPct val="110000"/>
              </a:lnSpc>
            </a:pPr>
            <a:r>
              <a:rPr lang="zh-CN" altLang="en-US" sz="2000" dirty="0"/>
              <a:t>消息包括</a:t>
            </a:r>
            <a:r>
              <a:rPr lang="en-US" altLang="zh-CN" sz="2000" dirty="0"/>
              <a:t>ID</a:t>
            </a:r>
            <a:r>
              <a:rPr lang="zh-CN" altLang="en-US" sz="2000" dirty="0"/>
              <a:t>、顺序号和可选的数据部分</a:t>
            </a:r>
            <a:endParaRPr lang="en-US" altLang="zh-CN" sz="2000" dirty="0"/>
          </a:p>
          <a:p>
            <a:pPr lvl="1">
              <a:lnSpc>
                <a:spcPct val="110000"/>
              </a:lnSpc>
            </a:pPr>
            <a:r>
              <a:rPr lang="zh-CN" altLang="en-US" sz="2000" dirty="0"/>
              <a:t>测试节点之间是否可达</a:t>
            </a:r>
            <a:endParaRPr lang="en-US" altLang="zh-CN" sz="2000" dirty="0"/>
          </a:p>
          <a:p>
            <a:pPr lvl="1">
              <a:lnSpc>
                <a:spcPct val="110000"/>
              </a:lnSpc>
            </a:pPr>
            <a:r>
              <a:rPr lang="zh-CN" altLang="en-US" sz="2000" dirty="0"/>
              <a:t>测试</a:t>
            </a:r>
            <a:r>
              <a:rPr lang="en-US" altLang="zh-CN" sz="2000" dirty="0"/>
              <a:t>RTT</a:t>
            </a:r>
            <a:endParaRPr lang="en-US" altLang="zh-CN" sz="2000" dirty="0"/>
          </a:p>
          <a:p>
            <a:pPr lvl="1">
              <a:lnSpc>
                <a:spcPct val="110000"/>
              </a:lnSpc>
            </a:pPr>
            <a:r>
              <a:rPr lang="zh-CN" altLang="en-US" sz="2000" dirty="0"/>
              <a:t>测试丢包情况</a:t>
            </a:r>
            <a:endParaRPr lang="en-US" altLang="zh-CN" sz="2000" dirty="0"/>
          </a:p>
          <a:p>
            <a:pPr lvl="1">
              <a:lnSpc>
                <a:spcPct val="110000"/>
              </a:lnSpc>
            </a:pPr>
            <a:r>
              <a:rPr lang="en-US" altLang="zh-CN" sz="2000" dirty="0"/>
              <a:t>-R</a:t>
            </a:r>
            <a:r>
              <a:rPr lang="zh-CN" altLang="en-US" sz="2000" dirty="0"/>
              <a:t>选项使用</a:t>
            </a:r>
            <a:r>
              <a:rPr lang="en-US" altLang="zh-CN" sz="2000" dirty="0"/>
              <a:t>IP</a:t>
            </a:r>
            <a:r>
              <a:rPr lang="zh-CN" altLang="en-US" sz="2000" dirty="0"/>
              <a:t>选项纪录路由，可以记录途中经过的路由器，但最多</a:t>
            </a:r>
            <a:r>
              <a:rPr lang="en-US" altLang="zh-CN" sz="2000" dirty="0"/>
              <a:t>9</a:t>
            </a:r>
            <a:r>
              <a:rPr lang="zh-CN" altLang="en-US" sz="2000" dirty="0"/>
              <a:t>个路由器</a:t>
            </a:r>
            <a:endParaRPr lang="zh-CN" altLang="en-US" sz="2000" dirty="0"/>
          </a:p>
          <a:p>
            <a:pPr marL="0" indent="0">
              <a:lnSpc>
                <a:spcPct val="110000"/>
              </a:lnSpc>
              <a:buNone/>
            </a:pPr>
            <a:endParaRPr lang="en-US" altLang="zh-CN" sz="2000" dirty="0"/>
          </a:p>
        </p:txBody>
      </p:sp>
      <p:sp>
        <p:nvSpPr>
          <p:cNvPr id="13" name="矩形 12"/>
          <p:cNvSpPr/>
          <p:nvPr/>
        </p:nvSpPr>
        <p:spPr>
          <a:xfrm>
            <a:off x="6407033" y="4533621"/>
            <a:ext cx="5826421" cy="1938992"/>
          </a:xfrm>
          <a:prstGeom prst="rect">
            <a:avLst/>
          </a:prstGeom>
        </p:spPr>
        <p:txBody>
          <a:bodyPr wrap="square">
            <a:spAutoFit/>
          </a:bodyPr>
          <a:lstStyle/>
          <a:p>
            <a:r>
              <a:rPr lang="en-US" altLang="zh-CN" sz="2000" dirty="0"/>
              <a:t>ping -R -c &lt;count&gt; -t &lt;</a:t>
            </a:r>
            <a:r>
              <a:rPr lang="en-US" altLang="zh-CN" sz="2000" dirty="0" err="1"/>
              <a:t>ttl</a:t>
            </a:r>
            <a:r>
              <a:rPr lang="en-US" altLang="zh-CN" sz="2000" dirty="0"/>
              <a:t>&gt; -s &lt;</a:t>
            </a:r>
            <a:r>
              <a:rPr lang="en-US" altLang="zh-CN" sz="2000" dirty="0" err="1"/>
              <a:t>packetsize</a:t>
            </a:r>
            <a:r>
              <a:rPr lang="en-US" altLang="zh-CN" sz="2000" dirty="0"/>
              <a:t>&gt;</a:t>
            </a:r>
            <a:endParaRPr lang="en-US" altLang="zh-CN" sz="2000" dirty="0"/>
          </a:p>
          <a:p>
            <a:r>
              <a:rPr lang="en-US" altLang="zh-CN" sz="2000" dirty="0"/>
              <a:t>-R  </a:t>
            </a:r>
            <a:r>
              <a:rPr lang="zh-CN" altLang="en-US" sz="2000" dirty="0"/>
              <a:t>记录路由选项</a:t>
            </a:r>
            <a:endParaRPr lang="en-US" altLang="zh-CN" sz="2000" dirty="0"/>
          </a:p>
          <a:p>
            <a:r>
              <a:rPr lang="en-US" altLang="zh-CN" sz="2000" dirty="0"/>
              <a:t>-c &lt;count&gt; </a:t>
            </a:r>
            <a:r>
              <a:rPr lang="zh-CN" altLang="en-US" sz="2000" dirty="0"/>
              <a:t>发送几个</a:t>
            </a:r>
            <a:r>
              <a:rPr lang="en-US" altLang="zh-CN" sz="2000" dirty="0" err="1"/>
              <a:t>icmp</a:t>
            </a:r>
            <a:r>
              <a:rPr lang="en-US" altLang="zh-CN" sz="2000" dirty="0"/>
              <a:t> echo</a:t>
            </a:r>
            <a:r>
              <a:rPr lang="zh-CN" altLang="en-US" sz="2000" dirty="0"/>
              <a:t>请求后结束</a:t>
            </a:r>
            <a:endParaRPr lang="en-US" altLang="zh-CN" sz="2000" dirty="0"/>
          </a:p>
          <a:p>
            <a:r>
              <a:rPr lang="en-US" altLang="zh-CN" sz="2000" dirty="0"/>
              <a:t>-t &lt;</a:t>
            </a:r>
            <a:r>
              <a:rPr lang="en-US" altLang="zh-CN" sz="2000" dirty="0" err="1"/>
              <a:t>ttl</a:t>
            </a:r>
            <a:r>
              <a:rPr lang="en-US" altLang="zh-CN" sz="2000" dirty="0"/>
              <a:t>&gt; </a:t>
            </a:r>
            <a:r>
              <a:rPr lang="zh-CN" altLang="en-US" sz="2000" dirty="0"/>
              <a:t>发送的</a:t>
            </a:r>
            <a:r>
              <a:rPr lang="en-US" altLang="zh-CN" sz="2000" dirty="0"/>
              <a:t>ICMP</a:t>
            </a:r>
            <a:r>
              <a:rPr lang="zh-CN" altLang="en-US" sz="2000" dirty="0"/>
              <a:t>消息的</a:t>
            </a:r>
            <a:r>
              <a:rPr lang="en-US" altLang="zh-CN" sz="2000" dirty="0"/>
              <a:t>TTL</a:t>
            </a:r>
            <a:r>
              <a:rPr lang="zh-CN" altLang="en-US" sz="2000" dirty="0"/>
              <a:t>设置为</a:t>
            </a:r>
            <a:r>
              <a:rPr lang="en-US" altLang="zh-CN" sz="2000" dirty="0"/>
              <a:t>&lt;</a:t>
            </a:r>
            <a:r>
              <a:rPr lang="en-US" altLang="zh-CN" sz="2000" dirty="0" err="1"/>
              <a:t>ttl</a:t>
            </a:r>
            <a:r>
              <a:rPr lang="en-US" altLang="zh-CN" sz="2000" dirty="0"/>
              <a:t>&gt;</a:t>
            </a:r>
            <a:endParaRPr lang="en-US" altLang="zh-CN" sz="2000" dirty="0"/>
          </a:p>
          <a:p>
            <a:r>
              <a:rPr lang="en-US" altLang="zh-CN" sz="2000" dirty="0"/>
              <a:t>-s &lt;</a:t>
            </a:r>
            <a:r>
              <a:rPr lang="en-US" altLang="zh-CN" sz="2000" dirty="0" err="1"/>
              <a:t>packetsize</a:t>
            </a:r>
            <a:r>
              <a:rPr lang="en-US" altLang="zh-CN" sz="2000" dirty="0"/>
              <a:t>&gt; ICMP</a:t>
            </a:r>
            <a:r>
              <a:rPr lang="zh-CN" altLang="en-US" sz="2000" dirty="0"/>
              <a:t>请求中的数据部分长度，缺省</a:t>
            </a:r>
            <a:r>
              <a:rPr lang="en-US" altLang="zh-CN" sz="2000" dirty="0"/>
              <a:t>56</a:t>
            </a:r>
            <a:r>
              <a:rPr lang="zh-CN" altLang="en-US" sz="2000" dirty="0"/>
              <a:t>字节</a:t>
            </a:r>
            <a:r>
              <a:rPr lang="en-US" altLang="zh-CN" sz="2000" dirty="0"/>
              <a:t> </a:t>
            </a:r>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ICMP</a:t>
            </a:r>
            <a:r>
              <a:rPr lang="zh-CN" altLang="en-US" dirty="0"/>
              <a:t>差错报告</a:t>
            </a:r>
            <a:endParaRPr lang="zh-CN" altLang="en-US" dirty="0"/>
          </a:p>
        </p:txBody>
      </p:sp>
      <p:sp>
        <p:nvSpPr>
          <p:cNvPr id="3" name="内容占位符 2"/>
          <p:cNvSpPr>
            <a:spLocks noGrp="1"/>
          </p:cNvSpPr>
          <p:nvPr>
            <p:ph idx="1"/>
          </p:nvPr>
        </p:nvSpPr>
        <p:spPr/>
        <p:txBody>
          <a:bodyPr>
            <a:normAutofit/>
          </a:bodyPr>
          <a:lstStyle/>
          <a:p>
            <a:r>
              <a:rPr lang="zh-CN" altLang="en-US" dirty="0">
                <a:highlight>
                  <a:srgbClr val="FFFF00"/>
                </a:highlight>
              </a:rPr>
              <a:t>不是所有的</a:t>
            </a:r>
            <a:r>
              <a:rPr lang="en-US" altLang="zh-CN" dirty="0">
                <a:highlight>
                  <a:srgbClr val="FFFF00"/>
                </a:highlight>
              </a:rPr>
              <a:t>IP</a:t>
            </a:r>
            <a:r>
              <a:rPr lang="zh-CN" altLang="en-US" dirty="0">
                <a:highlight>
                  <a:srgbClr val="FFFF00"/>
                </a:highlight>
              </a:rPr>
              <a:t>分组在无法递交时都会触发</a:t>
            </a:r>
            <a:r>
              <a:rPr lang="en-US" altLang="zh-CN" dirty="0">
                <a:highlight>
                  <a:srgbClr val="FFFF00"/>
                </a:highlight>
              </a:rPr>
              <a:t>ICMP</a:t>
            </a:r>
            <a:r>
              <a:rPr lang="zh-CN" altLang="en-US" dirty="0">
                <a:highlight>
                  <a:srgbClr val="FFFF00"/>
                </a:highlight>
              </a:rPr>
              <a:t>差错报告</a:t>
            </a:r>
            <a:endParaRPr lang="zh-CN" altLang="en-US" dirty="0">
              <a:highlight>
                <a:srgbClr val="FFFF00"/>
              </a:highlight>
            </a:endParaRPr>
          </a:p>
          <a:p>
            <a:pPr marL="742950" lvl="1" indent="-285750"/>
            <a:r>
              <a:rPr lang="en-US" altLang="zh-CN" sz="2000" dirty="0"/>
              <a:t>ICMP</a:t>
            </a:r>
            <a:r>
              <a:rPr lang="zh-CN" altLang="en-US" sz="2000" dirty="0"/>
              <a:t>不报告</a:t>
            </a:r>
            <a:r>
              <a:rPr lang="en-US" altLang="zh-CN" sz="2000" dirty="0"/>
              <a:t>ICMP</a:t>
            </a:r>
            <a:r>
              <a:rPr lang="zh-CN" altLang="en-US" sz="2000" dirty="0"/>
              <a:t>消息本身的错误</a:t>
            </a:r>
            <a:endParaRPr lang="zh-CN" altLang="en-US" sz="2000" dirty="0"/>
          </a:p>
          <a:p>
            <a:pPr marL="742950" lvl="1" indent="-285750"/>
            <a:r>
              <a:rPr lang="en-US" altLang="zh-CN" sz="2000" dirty="0"/>
              <a:t>ICMP</a:t>
            </a:r>
            <a:r>
              <a:rPr lang="zh-CN" altLang="en-US" sz="2000" dirty="0"/>
              <a:t>不报告</a:t>
            </a:r>
            <a:r>
              <a:rPr lang="en-US" altLang="zh-CN" sz="2000" dirty="0"/>
              <a:t>IP</a:t>
            </a:r>
            <a:r>
              <a:rPr lang="zh-CN" altLang="en-US" sz="2000" dirty="0"/>
              <a:t>分组头部检验和错误</a:t>
            </a:r>
            <a:endParaRPr lang="zh-CN" altLang="en-US" sz="2000" dirty="0"/>
          </a:p>
          <a:p>
            <a:pPr marL="742950" lvl="1" indent="-285750"/>
            <a:r>
              <a:rPr lang="en-US" altLang="zh-CN" sz="2000" dirty="0"/>
              <a:t>ICMP</a:t>
            </a:r>
            <a:r>
              <a:rPr lang="zh-CN" altLang="en-US" sz="2000" dirty="0"/>
              <a:t>只报告</a:t>
            </a:r>
            <a:r>
              <a:rPr lang="en-US" altLang="zh-CN" sz="2000" dirty="0"/>
              <a:t>IP</a:t>
            </a:r>
            <a:r>
              <a:rPr lang="zh-CN" altLang="en-US" sz="2000" dirty="0"/>
              <a:t>分组的第一个分段的错误</a:t>
            </a:r>
            <a:endParaRPr lang="zh-CN" altLang="en-US" sz="2000" dirty="0"/>
          </a:p>
          <a:p>
            <a:pPr marL="742950" lvl="1" indent="-285750"/>
            <a:r>
              <a:rPr lang="en-US" altLang="zh-CN" sz="2000" dirty="0"/>
              <a:t>ICMP</a:t>
            </a:r>
            <a:r>
              <a:rPr lang="zh-CN" altLang="en-US" sz="2000" dirty="0"/>
              <a:t>不报告广播和组播分组的错误</a:t>
            </a:r>
            <a:endParaRPr lang="en-US" altLang="zh-CN" sz="2000" dirty="0"/>
          </a:p>
          <a:p>
            <a:pPr>
              <a:lnSpc>
                <a:spcPct val="90000"/>
              </a:lnSpc>
            </a:pPr>
            <a:r>
              <a:rPr lang="en-US" altLang="zh-CN" dirty="0"/>
              <a:t>Type 3: </a:t>
            </a:r>
            <a:r>
              <a:rPr lang="zh-CN" altLang="en-US" dirty="0"/>
              <a:t>目的地不可达</a:t>
            </a:r>
            <a:endParaRPr lang="zh-CN" altLang="en-US" dirty="0"/>
          </a:p>
          <a:p>
            <a:pPr lvl="1">
              <a:lnSpc>
                <a:spcPct val="90000"/>
              </a:lnSpc>
            </a:pPr>
            <a:r>
              <a:rPr lang="en-US" altLang="zh-CN" sz="2000" dirty="0"/>
              <a:t>Code 0: </a:t>
            </a:r>
            <a:r>
              <a:rPr lang="zh-CN" altLang="en-US" sz="2000" dirty="0"/>
              <a:t>网络不可达，找不到对应路由表项</a:t>
            </a:r>
            <a:endParaRPr lang="en-US" altLang="zh-CN" sz="2000" dirty="0"/>
          </a:p>
          <a:p>
            <a:pPr lvl="1">
              <a:lnSpc>
                <a:spcPct val="90000"/>
              </a:lnSpc>
            </a:pPr>
            <a:r>
              <a:rPr lang="en-US" altLang="zh-CN" sz="2000" dirty="0"/>
              <a:t>Code 1: </a:t>
            </a:r>
            <a:r>
              <a:rPr lang="zh-CN" altLang="en-US" sz="2000" dirty="0"/>
              <a:t>主机不可达，</a:t>
            </a:r>
            <a:r>
              <a:rPr lang="en-US" altLang="zh-CN" sz="2000" dirty="0"/>
              <a:t>ARP</a:t>
            </a:r>
            <a:r>
              <a:rPr lang="zh-CN" altLang="en-US" sz="2000" dirty="0"/>
              <a:t>请求没有响应</a:t>
            </a:r>
            <a:endParaRPr lang="zh-CN" altLang="en-US" sz="2000" dirty="0"/>
          </a:p>
          <a:p>
            <a:pPr lvl="1">
              <a:lnSpc>
                <a:spcPct val="90000"/>
              </a:lnSpc>
            </a:pPr>
            <a:r>
              <a:rPr lang="en-US" altLang="zh-CN" sz="2000" dirty="0"/>
              <a:t>Code 2: </a:t>
            </a:r>
            <a:r>
              <a:rPr lang="zh-CN" altLang="en-US" sz="2000" dirty="0"/>
              <a:t>协议不可达，目的地不支持</a:t>
            </a:r>
            <a:r>
              <a:rPr lang="en-US" altLang="zh-CN" sz="2000" dirty="0"/>
              <a:t>IP</a:t>
            </a:r>
            <a:r>
              <a:rPr lang="zh-CN" altLang="en-US" sz="2000" dirty="0"/>
              <a:t>头部中的</a:t>
            </a:r>
            <a:r>
              <a:rPr lang="en-US" altLang="zh-CN" sz="2000" dirty="0"/>
              <a:t>protocol</a:t>
            </a:r>
            <a:endParaRPr lang="en-US" altLang="zh-CN" sz="2000" dirty="0"/>
          </a:p>
          <a:p>
            <a:pPr lvl="1">
              <a:lnSpc>
                <a:spcPct val="90000"/>
              </a:lnSpc>
            </a:pPr>
            <a:r>
              <a:rPr lang="en-US" altLang="zh-CN" sz="2000" dirty="0"/>
              <a:t>Code 3: </a:t>
            </a:r>
            <a:r>
              <a:rPr lang="zh-CN" altLang="en-US" sz="2000" dirty="0"/>
              <a:t>端口不可达，没有应用程序绑定在该端口上</a:t>
            </a:r>
            <a:endParaRPr lang="zh-CN" altLang="en-US" sz="2000" dirty="0"/>
          </a:p>
          <a:p>
            <a:pPr lvl="1">
              <a:lnSpc>
                <a:spcPct val="90000"/>
              </a:lnSpc>
            </a:pPr>
            <a:r>
              <a:rPr lang="en-US" altLang="zh-CN" sz="2000" dirty="0"/>
              <a:t>Code 4: </a:t>
            </a:r>
            <a:r>
              <a:rPr lang="zh-CN" altLang="en-US" sz="2000" dirty="0"/>
              <a:t>需要分段但</a:t>
            </a:r>
            <a:r>
              <a:rPr lang="en-US" altLang="zh-CN" sz="2000" dirty="0"/>
              <a:t>DF</a:t>
            </a:r>
            <a:r>
              <a:rPr lang="zh-CN" altLang="en-US" sz="2000" dirty="0"/>
              <a:t>置位</a:t>
            </a:r>
            <a:endParaRPr lang="en-US" altLang="zh-CN" sz="2000" dirty="0"/>
          </a:p>
          <a:p>
            <a:pPr marL="285750" indent="-285750"/>
            <a:r>
              <a:rPr lang="en-US" altLang="zh-CN" dirty="0"/>
              <a:t>Type 5</a:t>
            </a:r>
            <a:r>
              <a:rPr lang="zh-CN" altLang="en-US" dirty="0"/>
              <a:t>：重定向，通知到某个目的地有一条更好的路由</a:t>
            </a:r>
            <a:endParaRPr lang="zh-CN" altLang="en-US" dirty="0"/>
          </a:p>
          <a:p>
            <a:pPr marL="285750" indent="-285750"/>
            <a:endParaRPr lang="zh-CN" altLang="en-US" dirty="0"/>
          </a:p>
          <a:p>
            <a:endParaRPr lang="zh-CN" altLang="en-US" dirty="0"/>
          </a:p>
        </p:txBody>
      </p:sp>
      <p:sp>
        <p:nvSpPr>
          <p:cNvPr id="4" name="Line 44"/>
          <p:cNvSpPr>
            <a:spLocks noChangeShapeType="1"/>
          </p:cNvSpPr>
          <p:nvPr/>
        </p:nvSpPr>
        <p:spPr bwMode="auto">
          <a:xfrm>
            <a:off x="8379823" y="2172094"/>
            <a:ext cx="2895600" cy="0"/>
          </a:xfrm>
          <a:prstGeom prst="line">
            <a:avLst/>
          </a:prstGeom>
          <a:noFill/>
          <a:ln w="9525">
            <a:solidFill>
              <a:schemeClr val="tx1"/>
            </a:solidFill>
            <a:round/>
          </a:ln>
        </p:spPr>
        <p:txBody>
          <a:bodyPr wrap="none"/>
          <a:lstStyle/>
          <a:p>
            <a:endParaRPr lang="zh-CN" altLang="en-US"/>
          </a:p>
        </p:txBody>
      </p:sp>
      <p:sp>
        <p:nvSpPr>
          <p:cNvPr id="5" name="Line 45"/>
          <p:cNvSpPr>
            <a:spLocks noChangeShapeType="1"/>
          </p:cNvSpPr>
          <p:nvPr/>
        </p:nvSpPr>
        <p:spPr bwMode="auto">
          <a:xfrm flipV="1">
            <a:off x="8913223" y="1714895"/>
            <a:ext cx="0" cy="457200"/>
          </a:xfrm>
          <a:prstGeom prst="line">
            <a:avLst/>
          </a:prstGeom>
          <a:noFill/>
          <a:ln w="9525">
            <a:solidFill>
              <a:schemeClr val="tx1"/>
            </a:solidFill>
            <a:round/>
          </a:ln>
        </p:spPr>
        <p:txBody>
          <a:bodyPr wrap="none"/>
          <a:lstStyle/>
          <a:p>
            <a:endParaRPr lang="zh-CN" altLang="en-US"/>
          </a:p>
        </p:txBody>
      </p:sp>
      <p:sp>
        <p:nvSpPr>
          <p:cNvPr id="6" name="Rectangle 46"/>
          <p:cNvSpPr>
            <a:spLocks noChangeArrowheads="1"/>
          </p:cNvSpPr>
          <p:nvPr/>
        </p:nvSpPr>
        <p:spPr bwMode="auto">
          <a:xfrm>
            <a:off x="8532223" y="1333895"/>
            <a:ext cx="685800" cy="3810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7" name="Line 47"/>
          <p:cNvSpPr>
            <a:spLocks noChangeShapeType="1"/>
          </p:cNvSpPr>
          <p:nvPr/>
        </p:nvSpPr>
        <p:spPr bwMode="auto">
          <a:xfrm>
            <a:off x="9446623" y="2172094"/>
            <a:ext cx="0" cy="381000"/>
          </a:xfrm>
          <a:prstGeom prst="line">
            <a:avLst/>
          </a:prstGeom>
          <a:noFill/>
          <a:ln w="9525">
            <a:solidFill>
              <a:schemeClr val="tx1"/>
            </a:solidFill>
            <a:round/>
          </a:ln>
        </p:spPr>
        <p:txBody>
          <a:bodyPr wrap="none"/>
          <a:lstStyle/>
          <a:p>
            <a:endParaRPr lang="zh-CN" altLang="en-US"/>
          </a:p>
        </p:txBody>
      </p:sp>
      <p:sp>
        <p:nvSpPr>
          <p:cNvPr id="8" name="Oval 48"/>
          <p:cNvSpPr>
            <a:spLocks noChangeArrowheads="1"/>
          </p:cNvSpPr>
          <p:nvPr/>
        </p:nvSpPr>
        <p:spPr bwMode="auto">
          <a:xfrm>
            <a:off x="9065623" y="2553094"/>
            <a:ext cx="762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9" name="Line 49"/>
          <p:cNvSpPr>
            <a:spLocks noChangeShapeType="1"/>
          </p:cNvSpPr>
          <p:nvPr/>
        </p:nvSpPr>
        <p:spPr bwMode="auto">
          <a:xfrm>
            <a:off x="10665823" y="2172094"/>
            <a:ext cx="0" cy="381000"/>
          </a:xfrm>
          <a:prstGeom prst="line">
            <a:avLst/>
          </a:prstGeom>
          <a:noFill/>
          <a:ln w="9525">
            <a:solidFill>
              <a:schemeClr val="tx1"/>
            </a:solidFill>
            <a:round/>
          </a:ln>
        </p:spPr>
        <p:txBody>
          <a:bodyPr wrap="none"/>
          <a:lstStyle/>
          <a:p>
            <a:endParaRPr lang="zh-CN" altLang="en-US"/>
          </a:p>
        </p:txBody>
      </p:sp>
      <p:sp>
        <p:nvSpPr>
          <p:cNvPr id="10" name="Oval 50"/>
          <p:cNvSpPr>
            <a:spLocks noChangeArrowheads="1"/>
          </p:cNvSpPr>
          <p:nvPr/>
        </p:nvSpPr>
        <p:spPr bwMode="auto">
          <a:xfrm>
            <a:off x="10284823" y="2553094"/>
            <a:ext cx="762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11" name="Text Box 51"/>
          <p:cNvSpPr txBox="1">
            <a:spLocks noChangeArrowheads="1"/>
          </p:cNvSpPr>
          <p:nvPr/>
        </p:nvSpPr>
        <p:spPr bwMode="auto">
          <a:xfrm>
            <a:off x="9195042" y="1194592"/>
            <a:ext cx="1143000" cy="457200"/>
          </a:xfrm>
          <a:prstGeom prst="rect">
            <a:avLst/>
          </a:prstGeom>
          <a:noFill/>
          <a:ln w="9525">
            <a:noFill/>
            <a:miter lim="800000"/>
          </a:ln>
        </p:spPr>
        <p:txBody>
          <a:bodyPr>
            <a:spAutoFit/>
          </a:bodyPr>
          <a:lstStyle/>
          <a:p>
            <a:pPr eaLnBrk="1" hangingPunct="1">
              <a:spcBef>
                <a:spcPct val="50000"/>
              </a:spcBef>
            </a:pPr>
            <a:r>
              <a:rPr kumimoji="1" lang="en-US" altLang="zh-CN" sz="2400" dirty="0">
                <a:latin typeface="Times New Roman" panose="02020603050405020304" pitchFamily="18" charset="0"/>
              </a:rPr>
              <a:t>A</a:t>
            </a:r>
            <a:r>
              <a:rPr kumimoji="1" lang="en-US" altLang="zh-CN" sz="2400" dirty="0">
                <a:latin typeface="Times New Roman" panose="02020603050405020304" pitchFamily="18" charset="0"/>
                <a:sym typeface="Wingdings" panose="05000000000000000000" pitchFamily="2" charset="2"/>
              </a:rPr>
              <a:t>B</a:t>
            </a:r>
            <a:endParaRPr kumimoji="1" lang="en-US" altLang="zh-CN" sz="2400" dirty="0">
              <a:latin typeface="Times New Roman" panose="02020603050405020304" pitchFamily="18" charset="0"/>
            </a:endParaRPr>
          </a:p>
        </p:txBody>
      </p:sp>
      <p:sp>
        <p:nvSpPr>
          <p:cNvPr id="12" name="Text Box 52"/>
          <p:cNvSpPr txBox="1">
            <a:spLocks noChangeArrowheads="1"/>
          </p:cNvSpPr>
          <p:nvPr/>
        </p:nvSpPr>
        <p:spPr bwMode="auto">
          <a:xfrm>
            <a:off x="8394582" y="2881707"/>
            <a:ext cx="2098674" cy="461665"/>
          </a:xfrm>
          <a:prstGeom prst="rect">
            <a:avLst/>
          </a:prstGeom>
          <a:noFill/>
          <a:ln w="9525">
            <a:noFill/>
            <a:miter lim="800000"/>
          </a:ln>
        </p:spPr>
        <p:txBody>
          <a:bodyPr wrap="square">
            <a:spAutoFit/>
          </a:bodyPr>
          <a:lstStyle/>
          <a:p>
            <a:pPr algn="ctr" eaLnBrk="1" hangingPunct="1"/>
            <a:r>
              <a:rPr kumimoji="1" lang="en-US" altLang="zh-CN" sz="2400" dirty="0">
                <a:latin typeface="Times New Roman" panose="02020603050405020304" pitchFamily="18" charset="0"/>
              </a:rPr>
              <a:t> default router </a:t>
            </a:r>
            <a:endParaRPr kumimoji="1" lang="en-US" altLang="zh-CN" sz="2400" dirty="0">
              <a:latin typeface="Times New Roman" panose="02020603050405020304" pitchFamily="18" charset="0"/>
            </a:endParaRPr>
          </a:p>
        </p:txBody>
      </p:sp>
      <p:sp>
        <p:nvSpPr>
          <p:cNvPr id="13" name="Text Box 53"/>
          <p:cNvSpPr txBox="1">
            <a:spLocks noChangeArrowheads="1"/>
          </p:cNvSpPr>
          <p:nvPr/>
        </p:nvSpPr>
        <p:spPr bwMode="auto">
          <a:xfrm>
            <a:off x="10417056" y="2522138"/>
            <a:ext cx="609600" cy="457200"/>
          </a:xfrm>
          <a:prstGeom prst="rect">
            <a:avLst/>
          </a:prstGeom>
          <a:noFill/>
          <a:ln w="9525">
            <a:noFill/>
            <a:miter lim="800000"/>
          </a:ln>
        </p:spPr>
        <p:txBody>
          <a:bodyPr>
            <a:spAutoFit/>
          </a:bodyPr>
          <a:lstStyle/>
          <a:p>
            <a:pPr eaLnBrk="1" hangingPunct="1">
              <a:spcBef>
                <a:spcPct val="50000"/>
              </a:spcBef>
            </a:pPr>
            <a:r>
              <a:rPr kumimoji="1" lang="en-US" altLang="zh-CN" sz="2400" dirty="0">
                <a:solidFill>
                  <a:schemeClr val="bg1"/>
                </a:solidFill>
                <a:latin typeface="Times New Roman" panose="02020603050405020304" pitchFamily="18" charset="0"/>
              </a:rPr>
              <a:t>R2</a:t>
            </a:r>
            <a:endParaRPr kumimoji="1" lang="en-US" altLang="zh-CN" sz="2400" dirty="0">
              <a:solidFill>
                <a:schemeClr val="bg1"/>
              </a:solidFill>
              <a:latin typeface="Times New Roman" panose="02020603050405020304" pitchFamily="18" charset="0"/>
            </a:endParaRPr>
          </a:p>
        </p:txBody>
      </p:sp>
      <p:sp>
        <p:nvSpPr>
          <p:cNvPr id="14" name="Line 54"/>
          <p:cNvSpPr>
            <a:spLocks noChangeShapeType="1"/>
          </p:cNvSpPr>
          <p:nvPr/>
        </p:nvSpPr>
        <p:spPr bwMode="auto">
          <a:xfrm>
            <a:off x="9065623" y="1791095"/>
            <a:ext cx="0" cy="304800"/>
          </a:xfrm>
          <a:prstGeom prst="line">
            <a:avLst/>
          </a:prstGeom>
          <a:noFill/>
          <a:ln w="9525">
            <a:solidFill>
              <a:schemeClr val="tx2"/>
            </a:solidFill>
            <a:round/>
            <a:tailEnd type="triangle" w="med" len="med"/>
          </a:ln>
        </p:spPr>
        <p:txBody>
          <a:bodyPr wrap="none"/>
          <a:lstStyle/>
          <a:p>
            <a:endParaRPr lang="zh-CN" altLang="en-US"/>
          </a:p>
        </p:txBody>
      </p:sp>
      <p:sp>
        <p:nvSpPr>
          <p:cNvPr id="15" name="Line 55"/>
          <p:cNvSpPr>
            <a:spLocks noChangeShapeType="1"/>
          </p:cNvSpPr>
          <p:nvPr/>
        </p:nvSpPr>
        <p:spPr bwMode="auto">
          <a:xfrm>
            <a:off x="9294223" y="2248294"/>
            <a:ext cx="0" cy="228600"/>
          </a:xfrm>
          <a:prstGeom prst="line">
            <a:avLst/>
          </a:prstGeom>
          <a:noFill/>
          <a:ln w="9525">
            <a:solidFill>
              <a:schemeClr val="tx2"/>
            </a:solidFill>
            <a:round/>
            <a:tailEnd type="triangle" w="med" len="med"/>
          </a:ln>
        </p:spPr>
        <p:txBody>
          <a:bodyPr wrap="none"/>
          <a:lstStyle/>
          <a:p>
            <a:endParaRPr lang="zh-CN" altLang="en-US"/>
          </a:p>
        </p:txBody>
      </p:sp>
      <p:sp>
        <p:nvSpPr>
          <p:cNvPr id="16" name="Text Box 56"/>
          <p:cNvSpPr txBox="1">
            <a:spLocks noChangeArrowheads="1"/>
          </p:cNvSpPr>
          <p:nvPr/>
        </p:nvSpPr>
        <p:spPr bwMode="auto">
          <a:xfrm>
            <a:off x="9675223" y="1638695"/>
            <a:ext cx="1905000" cy="466725"/>
          </a:xfrm>
          <a:prstGeom prst="rect">
            <a:avLst/>
          </a:prstGeom>
          <a:solidFill>
            <a:schemeClr val="accent5"/>
          </a:solidFill>
          <a:ln w="9525">
            <a:solidFill>
              <a:srgbClr val="0E02FE"/>
            </a:solidFill>
            <a:miter lim="800000"/>
          </a:ln>
        </p:spPr>
        <p:txBody>
          <a:bodyPr>
            <a:spAutoFit/>
          </a:bodyPr>
          <a:lstStyle/>
          <a:p>
            <a:pPr eaLnBrk="1" hangingPunct="1">
              <a:spcBef>
                <a:spcPct val="50000"/>
              </a:spcBef>
            </a:pPr>
            <a:r>
              <a:rPr kumimoji="1" lang="en-US" altLang="zh-CN" sz="2400" dirty="0">
                <a:latin typeface="Times New Roman" panose="02020603050405020304" pitchFamily="18" charset="0"/>
              </a:rPr>
              <a:t>Next Hop:R2</a:t>
            </a:r>
            <a:endParaRPr kumimoji="1" lang="en-US" altLang="zh-CN" sz="2400" dirty="0">
              <a:latin typeface="Times New Roman" panose="02020603050405020304" pitchFamily="18" charset="0"/>
            </a:endParaRPr>
          </a:p>
        </p:txBody>
      </p:sp>
      <p:sp>
        <p:nvSpPr>
          <p:cNvPr id="18" name="Line 58"/>
          <p:cNvSpPr>
            <a:spLocks noChangeShapeType="1"/>
          </p:cNvSpPr>
          <p:nvPr/>
        </p:nvSpPr>
        <p:spPr bwMode="auto">
          <a:xfrm flipH="1">
            <a:off x="9599023" y="2019695"/>
            <a:ext cx="457200" cy="533400"/>
          </a:xfrm>
          <a:prstGeom prst="line">
            <a:avLst/>
          </a:prstGeom>
          <a:noFill/>
          <a:ln w="9525">
            <a:solidFill>
              <a:schemeClr val="tx2"/>
            </a:solidFill>
            <a:round/>
            <a:tailEnd type="triangle" w="med" len="med"/>
          </a:ln>
        </p:spPr>
        <p:txBody>
          <a:bodyPr wrap="none"/>
          <a:lstStyle/>
          <a:p>
            <a:endParaRPr lang="zh-CN" altLang="en-US"/>
          </a:p>
        </p:txBody>
      </p:sp>
      <p:sp>
        <p:nvSpPr>
          <p:cNvPr id="19" name="Text Box 59"/>
          <p:cNvSpPr txBox="1">
            <a:spLocks noChangeArrowheads="1"/>
          </p:cNvSpPr>
          <p:nvPr/>
        </p:nvSpPr>
        <p:spPr bwMode="auto">
          <a:xfrm>
            <a:off x="5997476" y="2218555"/>
            <a:ext cx="2592348" cy="784830"/>
          </a:xfrm>
          <a:prstGeom prst="rect">
            <a:avLst/>
          </a:prstGeom>
          <a:solidFill>
            <a:schemeClr val="accent6">
              <a:lumMod val="20000"/>
              <a:lumOff val="80000"/>
            </a:schemeClr>
          </a:solidFill>
          <a:ln w="9525">
            <a:solidFill>
              <a:srgbClr val="0E02FE"/>
            </a:solidFill>
            <a:miter lim="800000"/>
          </a:ln>
        </p:spPr>
        <p:txBody>
          <a:bodyPr wrap="square">
            <a:spAutoFit/>
          </a:bodyPr>
          <a:lstStyle/>
          <a:p>
            <a:pPr eaLnBrk="1" hangingPunct="1">
              <a:spcBef>
                <a:spcPts val="600"/>
              </a:spcBef>
            </a:pPr>
            <a:r>
              <a:rPr kumimoji="1" lang="en-US" altLang="zh-CN" sz="2000" dirty="0">
                <a:latin typeface="Times New Roman" panose="02020603050405020304" pitchFamily="18" charset="0"/>
              </a:rPr>
              <a:t>R1</a:t>
            </a:r>
            <a:r>
              <a:rPr kumimoji="1" lang="en-US" altLang="zh-CN" sz="2000" dirty="0">
                <a:latin typeface="Times New Roman" panose="02020603050405020304" pitchFamily="18" charset="0"/>
                <a:sym typeface="Wingdings" panose="05000000000000000000" pitchFamily="2" charset="2"/>
              </a:rPr>
              <a:t>A ICMP Redirect</a:t>
            </a:r>
            <a:endParaRPr kumimoji="1" lang="en-US" altLang="zh-CN" sz="2000" dirty="0">
              <a:latin typeface="Times New Roman" panose="02020603050405020304" pitchFamily="18" charset="0"/>
              <a:sym typeface="Wingdings" panose="05000000000000000000" pitchFamily="2" charset="2"/>
            </a:endParaRPr>
          </a:p>
          <a:p>
            <a:pPr eaLnBrk="1" hangingPunct="1">
              <a:spcBef>
                <a:spcPts val="600"/>
              </a:spcBef>
            </a:pPr>
            <a:r>
              <a:rPr kumimoji="1" lang="en-US" altLang="zh-CN" sz="2000" dirty="0">
                <a:latin typeface="Times New Roman" panose="02020603050405020304" pitchFamily="18" charset="0"/>
                <a:sym typeface="Wingdings" panose="05000000000000000000" pitchFamily="2" charset="2"/>
              </a:rPr>
              <a:t> A R2 B</a:t>
            </a:r>
            <a:endParaRPr kumimoji="1" lang="en-US" altLang="zh-CN" sz="2000" dirty="0">
              <a:latin typeface="Times New Roman" panose="02020603050405020304" pitchFamily="18" charset="0"/>
              <a:sym typeface="Wingdings" panose="05000000000000000000" pitchFamily="2" charset="2"/>
            </a:endParaRPr>
          </a:p>
        </p:txBody>
      </p:sp>
      <p:sp>
        <p:nvSpPr>
          <p:cNvPr id="20" name="Rectangle 60"/>
          <p:cNvSpPr>
            <a:spLocks noChangeArrowheads="1"/>
          </p:cNvSpPr>
          <p:nvPr/>
        </p:nvSpPr>
        <p:spPr bwMode="auto">
          <a:xfrm>
            <a:off x="10867436" y="3253181"/>
            <a:ext cx="685800" cy="3810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21" name="Line 61"/>
          <p:cNvSpPr>
            <a:spLocks noChangeShapeType="1"/>
          </p:cNvSpPr>
          <p:nvPr/>
        </p:nvSpPr>
        <p:spPr bwMode="auto">
          <a:xfrm>
            <a:off x="10867436" y="2915044"/>
            <a:ext cx="255588" cy="338137"/>
          </a:xfrm>
          <a:prstGeom prst="line">
            <a:avLst/>
          </a:prstGeom>
          <a:noFill/>
          <a:ln w="9525">
            <a:solidFill>
              <a:schemeClr val="tx1"/>
            </a:solidFill>
            <a:round/>
          </a:ln>
        </p:spPr>
        <p:txBody>
          <a:bodyPr/>
          <a:lstStyle/>
          <a:p>
            <a:endParaRPr lang="zh-CN" altLang="en-US"/>
          </a:p>
        </p:txBody>
      </p:sp>
      <p:sp>
        <p:nvSpPr>
          <p:cNvPr id="22" name="Text Box 62"/>
          <p:cNvSpPr txBox="1">
            <a:spLocks noChangeArrowheads="1"/>
          </p:cNvSpPr>
          <p:nvPr/>
        </p:nvSpPr>
        <p:spPr bwMode="auto">
          <a:xfrm>
            <a:off x="11046823" y="3219843"/>
            <a:ext cx="431800" cy="457200"/>
          </a:xfrm>
          <a:prstGeom prst="rect">
            <a:avLst/>
          </a:prstGeom>
          <a:noFill/>
          <a:ln w="9525">
            <a:noFill/>
            <a:miter lim="800000"/>
          </a:ln>
        </p:spPr>
        <p:txBody>
          <a:bodyPr>
            <a:spAutoFit/>
          </a:bodyPr>
          <a:lstStyle/>
          <a:p>
            <a:pPr eaLnBrk="1" hangingPunct="1">
              <a:spcBef>
                <a:spcPct val="50000"/>
              </a:spcBef>
            </a:pPr>
            <a:r>
              <a:rPr kumimoji="1" lang="en-US" altLang="zh-CN" sz="2400" dirty="0">
                <a:solidFill>
                  <a:schemeClr val="bg1"/>
                </a:solidFill>
                <a:latin typeface="Times New Roman" panose="02020603050405020304" pitchFamily="18" charset="0"/>
                <a:sym typeface="Wingdings" panose="05000000000000000000" pitchFamily="2" charset="2"/>
              </a:rPr>
              <a:t>B</a:t>
            </a:r>
            <a:endParaRPr kumimoji="1" lang="en-US" altLang="zh-CN" sz="2400" dirty="0">
              <a:solidFill>
                <a:schemeClr val="bg1"/>
              </a:solidFill>
              <a:latin typeface="Times New Roman" panose="02020603050405020304" pitchFamily="18" charset="0"/>
            </a:endParaRPr>
          </a:p>
        </p:txBody>
      </p:sp>
      <p:sp>
        <p:nvSpPr>
          <p:cNvPr id="23" name="矩形 22"/>
          <p:cNvSpPr/>
          <p:nvPr/>
        </p:nvSpPr>
        <p:spPr>
          <a:xfrm>
            <a:off x="9224309" y="2566581"/>
            <a:ext cx="453970" cy="369332"/>
          </a:xfrm>
          <a:prstGeom prst="rect">
            <a:avLst/>
          </a:prstGeom>
        </p:spPr>
        <p:txBody>
          <a:bodyPr wrap="none">
            <a:spAutoFit/>
          </a:bodyPr>
          <a:lstStyle/>
          <a:p>
            <a:pPr algn="ctr"/>
            <a:r>
              <a:rPr kumimoji="1" lang="en-US" altLang="zh-CN" dirty="0">
                <a:solidFill>
                  <a:schemeClr val="bg1"/>
                </a:solidFill>
                <a:latin typeface="Times New Roman" panose="02020603050405020304" pitchFamily="18" charset="0"/>
              </a:rPr>
              <a:t>R1</a:t>
            </a:r>
            <a:endParaRPr kumimoji="1" lang="en-US" altLang="zh-CN" dirty="0">
              <a:solidFill>
                <a:schemeClr val="bg1"/>
              </a:solidFill>
              <a:latin typeface="Times New Roman" panose="02020603050405020304" pitchFamily="18" charset="0"/>
            </a:endParaRPr>
          </a:p>
        </p:txBody>
      </p:sp>
      <p:sp>
        <p:nvSpPr>
          <p:cNvPr id="24" name="Text Box 62"/>
          <p:cNvSpPr txBox="1">
            <a:spLocks noChangeArrowheads="1"/>
          </p:cNvSpPr>
          <p:nvPr/>
        </p:nvSpPr>
        <p:spPr bwMode="auto">
          <a:xfrm>
            <a:off x="8659223" y="1260591"/>
            <a:ext cx="431800" cy="830997"/>
          </a:xfrm>
          <a:prstGeom prst="rect">
            <a:avLst/>
          </a:prstGeom>
          <a:noFill/>
          <a:ln w="9525">
            <a:noFill/>
            <a:miter lim="800000"/>
          </a:ln>
        </p:spPr>
        <p:txBody>
          <a:bodyPr>
            <a:spAutoFit/>
          </a:bodyPr>
          <a:lstStyle/>
          <a:p>
            <a:pPr eaLnBrk="1" hangingPunct="1">
              <a:spcBef>
                <a:spcPct val="50000"/>
              </a:spcBef>
            </a:pPr>
            <a:r>
              <a:rPr kumimoji="1" lang="en-US" altLang="zh-CN" sz="2400" dirty="0">
                <a:solidFill>
                  <a:schemeClr val="bg1"/>
                </a:solidFill>
                <a:latin typeface="Times New Roman" panose="02020603050405020304" pitchFamily="18" charset="0"/>
                <a:sym typeface="Wingdings" panose="05000000000000000000" pitchFamily="2" charset="2"/>
              </a:rPr>
              <a:t>AB</a:t>
            </a:r>
            <a:endParaRPr kumimoji="1" lang="en-US" altLang="zh-CN" sz="2400" dirty="0">
              <a:solidFill>
                <a:schemeClr val="bg1"/>
              </a:solidFill>
              <a:latin typeface="Times New Roman" panose="02020603050405020304" pitchFamily="18" charset="0"/>
            </a:endParaRPr>
          </a:p>
        </p:txBody>
      </p:sp>
      <p:sp>
        <p:nvSpPr>
          <p:cNvPr id="51" name="文本框 50"/>
          <p:cNvSpPr txBox="1"/>
          <p:nvPr/>
        </p:nvSpPr>
        <p:spPr>
          <a:xfrm>
            <a:off x="7490310" y="3727313"/>
            <a:ext cx="3907218"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A</a:t>
            </a:r>
            <a:r>
              <a:rPr lang="zh-CN" altLang="en-US" sz="2000" dirty="0"/>
              <a:t>设置缺省路由器为</a:t>
            </a:r>
            <a:r>
              <a:rPr lang="en-US" altLang="zh-CN" sz="2000" dirty="0"/>
              <a:t>R1</a:t>
            </a:r>
            <a:endParaRPr lang="en-US" altLang="zh-CN" sz="2000" dirty="0"/>
          </a:p>
          <a:p>
            <a:pPr marL="285750" indent="-285750">
              <a:buFont typeface="Arial" panose="020B0604020202020204" pitchFamily="34" charset="0"/>
              <a:buChar char="•"/>
            </a:pPr>
            <a:r>
              <a:rPr lang="en-US" altLang="zh-CN" sz="2000" dirty="0"/>
              <a:t>A</a:t>
            </a:r>
            <a:r>
              <a:rPr lang="zh-CN" altLang="en-US" sz="2000" dirty="0"/>
              <a:t>到</a:t>
            </a:r>
            <a:r>
              <a:rPr lang="en-US" altLang="zh-CN" sz="2000" dirty="0"/>
              <a:t>B</a:t>
            </a:r>
            <a:r>
              <a:rPr lang="zh-CN" altLang="en-US" sz="2000" dirty="0"/>
              <a:t>的分组被</a:t>
            </a:r>
            <a:r>
              <a:rPr lang="en-US" altLang="zh-CN" sz="2000" dirty="0"/>
              <a:t>R1</a:t>
            </a:r>
            <a:r>
              <a:rPr lang="zh-CN" altLang="en-US" sz="2000" dirty="0"/>
              <a:t>接收，</a:t>
            </a:r>
            <a:r>
              <a:rPr lang="en-US" altLang="zh-CN" sz="2000" dirty="0"/>
              <a:t>R1</a:t>
            </a:r>
            <a:r>
              <a:rPr lang="zh-CN" altLang="en-US" sz="2000" dirty="0"/>
              <a:t>查找路由表，下一跳路由器为</a:t>
            </a:r>
            <a:r>
              <a:rPr lang="en-US" altLang="zh-CN" sz="2000" dirty="0"/>
              <a:t>R2</a:t>
            </a:r>
            <a:endParaRPr lang="en-US" altLang="zh-CN" sz="2000" dirty="0"/>
          </a:p>
          <a:p>
            <a:pPr marL="285750" indent="-285750">
              <a:buFont typeface="Arial" panose="020B0604020202020204" pitchFamily="34" charset="0"/>
              <a:buChar char="•"/>
            </a:pPr>
            <a:r>
              <a:rPr lang="en-US" altLang="zh-CN" sz="2000" b="1" dirty="0">
                <a:solidFill>
                  <a:schemeClr val="accent6"/>
                </a:solidFill>
              </a:rPr>
              <a:t>R1</a:t>
            </a:r>
            <a:r>
              <a:rPr lang="zh-CN" altLang="en-US" sz="2000" b="1" dirty="0">
                <a:solidFill>
                  <a:schemeClr val="accent6"/>
                </a:solidFill>
              </a:rPr>
              <a:t>发现下一跳</a:t>
            </a:r>
            <a:r>
              <a:rPr lang="en-US" altLang="zh-CN" sz="2000" b="1" dirty="0">
                <a:solidFill>
                  <a:schemeClr val="accent6"/>
                </a:solidFill>
              </a:rPr>
              <a:t>R2</a:t>
            </a:r>
            <a:r>
              <a:rPr lang="zh-CN" altLang="en-US" sz="2000" b="1" dirty="0">
                <a:solidFill>
                  <a:schemeClr val="accent6"/>
                </a:solidFill>
              </a:rPr>
              <a:t>与源</a:t>
            </a:r>
            <a:r>
              <a:rPr lang="en-US" altLang="zh-CN" sz="2000" b="1" dirty="0">
                <a:solidFill>
                  <a:schemeClr val="accent6"/>
                </a:solidFill>
              </a:rPr>
              <a:t>A</a:t>
            </a:r>
            <a:r>
              <a:rPr lang="zh-CN" altLang="en-US" sz="2000" b="1" dirty="0">
                <a:solidFill>
                  <a:schemeClr val="accent6"/>
                </a:solidFill>
              </a:rPr>
              <a:t>在同一个接口上，发送重定向分组给</a:t>
            </a:r>
            <a:r>
              <a:rPr lang="en-US" altLang="zh-CN" sz="2000" b="1" dirty="0">
                <a:solidFill>
                  <a:schemeClr val="accent6"/>
                </a:solidFill>
              </a:rPr>
              <a:t>A</a:t>
            </a:r>
            <a:r>
              <a:rPr lang="zh-CN" altLang="en-US" sz="2000" b="1" dirty="0">
                <a:solidFill>
                  <a:schemeClr val="accent6"/>
                </a:solidFill>
              </a:rPr>
              <a:t>，通知其可以直接发送给</a:t>
            </a:r>
            <a:r>
              <a:rPr lang="en-US" altLang="zh-CN" sz="2000" b="1" dirty="0">
                <a:solidFill>
                  <a:schemeClr val="accent6"/>
                </a:solidFill>
              </a:rPr>
              <a:t>R1</a:t>
            </a:r>
            <a:endParaRPr lang="en-US" altLang="zh-CN" sz="2000" b="1" dirty="0">
              <a:solidFill>
                <a:schemeClr val="accent6"/>
              </a:solidFill>
            </a:endParaRPr>
          </a:p>
          <a:p>
            <a:pPr marL="285750" indent="-285750">
              <a:buFont typeface="Arial" panose="020B0604020202020204" pitchFamily="34" charset="0"/>
              <a:buChar char="•"/>
            </a:pPr>
            <a:r>
              <a:rPr lang="en-US" altLang="zh-CN" sz="2000" dirty="0"/>
              <a:t>A</a:t>
            </a:r>
            <a:r>
              <a:rPr lang="zh-CN" altLang="en-US" sz="2000" dirty="0"/>
              <a:t>收到后更新转发表，下次直接发送给</a:t>
            </a:r>
            <a:r>
              <a:rPr lang="en-US" altLang="zh-CN" sz="2000" dirty="0"/>
              <a:t>R2</a:t>
            </a:r>
            <a:endParaRPr lang="en-US" altLang="zh-CN" sz="2000" dirty="0"/>
          </a:p>
        </p:txBody>
      </p:sp>
      <p:graphicFrame>
        <p:nvGraphicFramePr>
          <p:cNvPr id="52" name="表格 51"/>
          <p:cNvGraphicFramePr>
            <a:graphicFrameLocks noGrp="1"/>
          </p:cNvGraphicFramePr>
          <p:nvPr/>
        </p:nvGraphicFramePr>
        <p:xfrm>
          <a:off x="8062875" y="151724"/>
          <a:ext cx="2804561" cy="741680"/>
        </p:xfrm>
        <a:graphic>
          <a:graphicData uri="http://schemas.openxmlformats.org/drawingml/2006/table">
            <a:tbl>
              <a:tblPr firstRow="1" bandRow="1">
                <a:tableStyleId>{5C22544A-7EE6-4342-B048-85BDC9FD1C3A}</a:tableStyleId>
              </a:tblPr>
              <a:tblGrid>
                <a:gridCol w="1104551"/>
                <a:gridCol w="1700010"/>
              </a:tblGrid>
              <a:tr h="370840">
                <a:tc>
                  <a:txBody>
                    <a:bodyPr/>
                    <a:lstStyle/>
                    <a:p>
                      <a:r>
                        <a:rPr lang="en-US" altLang="zh-CN" dirty="0" err="1"/>
                        <a:t>Dest</a:t>
                      </a:r>
                      <a:endParaRPr lang="zh-CN" altLang="en-US" dirty="0"/>
                    </a:p>
                  </a:txBody>
                  <a:tcPr/>
                </a:tc>
                <a:tc>
                  <a:txBody>
                    <a:bodyPr/>
                    <a:lstStyle/>
                    <a:p>
                      <a:r>
                        <a:rPr lang="en-US" altLang="zh-CN" dirty="0"/>
                        <a:t>Next Hop</a:t>
                      </a:r>
                      <a:endParaRPr lang="zh-CN" altLang="en-US" dirty="0"/>
                    </a:p>
                  </a:txBody>
                  <a:tcPr/>
                </a:tc>
              </a:tr>
              <a:tr h="370840">
                <a:tc>
                  <a:txBody>
                    <a:bodyPr/>
                    <a:lstStyle/>
                    <a:p>
                      <a:r>
                        <a:rPr lang="en-US" altLang="zh-CN" dirty="0"/>
                        <a:t>default</a:t>
                      </a:r>
                      <a:endParaRPr lang="zh-CN" altLang="en-US" dirty="0"/>
                    </a:p>
                  </a:txBody>
                  <a:tcPr/>
                </a:tc>
                <a:tc>
                  <a:txBody>
                    <a:bodyPr/>
                    <a:lstStyle/>
                    <a:p>
                      <a:r>
                        <a:rPr lang="en-US" altLang="zh-CN" dirty="0"/>
                        <a:t>R1</a:t>
                      </a:r>
                      <a:endParaRPr lang="zh-CN" altLang="en-US" dirty="0"/>
                    </a:p>
                  </a:txBody>
                  <a:tcPr/>
                </a:tc>
              </a:tr>
            </a:tbl>
          </a:graphicData>
        </a:graphic>
      </p:graphicFrame>
      <p:graphicFrame>
        <p:nvGraphicFramePr>
          <p:cNvPr id="53" name="表格 52"/>
          <p:cNvGraphicFramePr>
            <a:graphicFrameLocks noGrp="1"/>
          </p:cNvGraphicFramePr>
          <p:nvPr/>
        </p:nvGraphicFramePr>
        <p:xfrm>
          <a:off x="8062875" y="834151"/>
          <a:ext cx="2804561" cy="370840"/>
        </p:xfrm>
        <a:graphic>
          <a:graphicData uri="http://schemas.openxmlformats.org/drawingml/2006/table">
            <a:tbl>
              <a:tblPr firstRow="1" bandRow="1">
                <a:tableStyleId>{5C22544A-7EE6-4342-B048-85BDC9FD1C3A}</a:tableStyleId>
              </a:tblPr>
              <a:tblGrid>
                <a:gridCol w="1104551"/>
                <a:gridCol w="1700010"/>
              </a:tblGrid>
              <a:tr h="370840">
                <a:tc>
                  <a:txBody>
                    <a:bodyPr/>
                    <a:lstStyle/>
                    <a:p>
                      <a:r>
                        <a:rPr lang="en-US" altLang="zh-CN" dirty="0">
                          <a:solidFill>
                            <a:schemeClr val="tx1"/>
                          </a:solidFill>
                        </a:rPr>
                        <a:t>B</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R2</a:t>
                      </a:r>
                      <a:endParaRPr lang="zh-CN" altLang="en-US" dirty="0">
                        <a:solidFill>
                          <a:schemeClr val="tx1"/>
                        </a:solidFill>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ICMP</a:t>
            </a:r>
            <a:r>
              <a:rPr lang="zh-CN" altLang="en-US" dirty="0"/>
              <a:t>：</a:t>
            </a:r>
            <a:r>
              <a:rPr lang="en-US" altLang="zh-CN" dirty="0"/>
              <a:t>Traceroute</a:t>
            </a:r>
            <a:endParaRPr lang="zh-CN" altLang="en-US" dirty="0"/>
          </a:p>
        </p:txBody>
      </p:sp>
      <p:sp>
        <p:nvSpPr>
          <p:cNvPr id="3" name="内容占位符 2"/>
          <p:cNvSpPr>
            <a:spLocks noGrp="1"/>
          </p:cNvSpPr>
          <p:nvPr>
            <p:ph idx="1"/>
          </p:nvPr>
        </p:nvSpPr>
        <p:spPr>
          <a:xfrm>
            <a:off x="442913" y="728663"/>
            <a:ext cx="11289710" cy="5617710"/>
          </a:xfrm>
        </p:spPr>
        <p:txBody>
          <a:bodyPr/>
          <a:lstStyle/>
          <a:p>
            <a:r>
              <a:rPr lang="en-US" altLang="zh-CN" dirty="0"/>
              <a:t>Linux</a:t>
            </a:r>
            <a:r>
              <a:rPr lang="zh-CN" altLang="en-US" dirty="0"/>
              <a:t>发送一个到某个</a:t>
            </a:r>
            <a:r>
              <a:rPr lang="en-US" altLang="zh-CN" dirty="0"/>
              <a:t>UDP</a:t>
            </a:r>
            <a:r>
              <a:rPr lang="zh-CN" altLang="en-US" dirty="0"/>
              <a:t>端口</a:t>
            </a:r>
            <a:r>
              <a:rPr lang="en-US" altLang="zh-CN" dirty="0"/>
              <a:t>(</a:t>
            </a:r>
            <a:r>
              <a:rPr lang="zh-CN" altLang="en-US" dirty="0"/>
              <a:t>超过</a:t>
            </a:r>
            <a:r>
              <a:rPr lang="en-US" altLang="zh-CN" dirty="0"/>
              <a:t>33434</a:t>
            </a:r>
            <a:r>
              <a:rPr lang="zh-CN" altLang="en-US" dirty="0"/>
              <a:t>的随机端口）的消息，</a:t>
            </a:r>
            <a:r>
              <a:rPr lang="en-US" altLang="zh-CN" dirty="0"/>
              <a:t>Windows</a:t>
            </a:r>
            <a:r>
              <a:rPr lang="zh-CN" altLang="en-US" dirty="0"/>
              <a:t>发送</a:t>
            </a:r>
            <a:r>
              <a:rPr lang="en-US" altLang="zh-CN" dirty="0"/>
              <a:t>ICMP Echo Request</a:t>
            </a:r>
            <a:endParaRPr lang="en-US" altLang="zh-CN" dirty="0"/>
          </a:p>
          <a:p>
            <a:r>
              <a:rPr lang="en-US" altLang="zh-CN" dirty="0"/>
              <a:t>TTL</a:t>
            </a:r>
            <a:r>
              <a:rPr lang="zh-CN" altLang="en-US" dirty="0"/>
              <a:t>从</a:t>
            </a:r>
            <a:r>
              <a:rPr lang="en-US" altLang="zh-CN" dirty="0"/>
              <a:t>1</a:t>
            </a:r>
            <a:r>
              <a:rPr lang="zh-CN" altLang="en-US" dirty="0"/>
              <a:t>逐步增加来探测第</a:t>
            </a:r>
            <a:r>
              <a:rPr lang="en-US" altLang="zh-CN" dirty="0"/>
              <a:t>1</a:t>
            </a:r>
            <a:r>
              <a:rPr lang="zh-CN" altLang="en-US" dirty="0"/>
              <a:t>、</a:t>
            </a:r>
            <a:r>
              <a:rPr lang="en-US" altLang="zh-CN" dirty="0"/>
              <a:t>2…</a:t>
            </a:r>
            <a:r>
              <a:rPr lang="zh-CN" altLang="en-US" dirty="0"/>
              <a:t>跳路由器</a:t>
            </a:r>
            <a:endParaRPr lang="en-US" altLang="zh-CN" dirty="0"/>
          </a:p>
          <a:p>
            <a:r>
              <a:rPr lang="zh-CN" altLang="en-US" dirty="0"/>
              <a:t>收到端口不可达信息</a:t>
            </a:r>
            <a:r>
              <a:rPr lang="en-US" altLang="zh-CN" dirty="0"/>
              <a:t>(Linux</a:t>
            </a:r>
            <a:r>
              <a:rPr lang="zh-CN" altLang="en-US" dirty="0"/>
              <a:t>实现</a:t>
            </a:r>
            <a:r>
              <a:rPr lang="en-US" altLang="zh-CN" dirty="0"/>
              <a:t>)</a:t>
            </a:r>
            <a:r>
              <a:rPr lang="zh-CN" altLang="en-US" dirty="0"/>
              <a:t>或者</a:t>
            </a:r>
            <a:r>
              <a:rPr lang="en-US" altLang="zh-CN" dirty="0"/>
              <a:t>ICMP Echo</a:t>
            </a:r>
            <a:r>
              <a:rPr lang="zh-CN" altLang="en-US" dirty="0"/>
              <a:t> </a:t>
            </a:r>
            <a:r>
              <a:rPr lang="en-US" altLang="zh-CN" dirty="0"/>
              <a:t>reply</a:t>
            </a:r>
            <a:r>
              <a:rPr lang="zh-CN" altLang="en-US" dirty="0"/>
              <a:t>结束</a:t>
            </a:r>
            <a:endParaRPr lang="en-US" altLang="zh-CN" dirty="0"/>
          </a:p>
          <a:p>
            <a:endParaRPr lang="zh-CN" altLang="en-US" dirty="0"/>
          </a:p>
        </p:txBody>
      </p:sp>
      <p:grpSp>
        <p:nvGrpSpPr>
          <p:cNvPr id="4" name="Group 24"/>
          <p:cNvGrpSpPr/>
          <p:nvPr/>
        </p:nvGrpSpPr>
        <p:grpSpPr bwMode="auto">
          <a:xfrm>
            <a:off x="813213" y="2231573"/>
            <a:ext cx="9348789" cy="4114800"/>
            <a:chOff x="358" y="1488"/>
            <a:chExt cx="5889" cy="2592"/>
          </a:xfrm>
        </p:grpSpPr>
        <p:sp>
          <p:nvSpPr>
            <p:cNvPr id="5" name="Line 25"/>
            <p:cNvSpPr>
              <a:spLocks noChangeShapeType="1"/>
            </p:cNvSpPr>
            <p:nvPr/>
          </p:nvSpPr>
          <p:spPr bwMode="auto">
            <a:xfrm>
              <a:off x="912" y="1584"/>
              <a:ext cx="3984"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6" name="Rectangle 26"/>
            <p:cNvSpPr>
              <a:spLocks noChangeArrowheads="1"/>
            </p:cNvSpPr>
            <p:nvPr/>
          </p:nvSpPr>
          <p:spPr bwMode="auto">
            <a:xfrm>
              <a:off x="1632" y="1488"/>
              <a:ext cx="192" cy="192"/>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lang="en-US" altLang="zh-CN" dirty="0"/>
                <a:t>R1</a:t>
              </a:r>
              <a:endParaRPr lang="en-US" altLang="zh-CN" dirty="0"/>
            </a:p>
          </p:txBody>
        </p:sp>
        <p:sp>
          <p:nvSpPr>
            <p:cNvPr id="7" name="Rectangle 27"/>
            <p:cNvSpPr>
              <a:spLocks noChangeArrowheads="1"/>
            </p:cNvSpPr>
            <p:nvPr/>
          </p:nvSpPr>
          <p:spPr bwMode="auto">
            <a:xfrm>
              <a:off x="2736" y="1488"/>
              <a:ext cx="192" cy="192"/>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lang="en-US" altLang="zh-CN" dirty="0"/>
                <a:t>R2</a:t>
              </a:r>
              <a:endParaRPr lang="en-US" altLang="zh-CN" dirty="0"/>
            </a:p>
          </p:txBody>
        </p:sp>
        <p:sp>
          <p:nvSpPr>
            <p:cNvPr id="8" name="Rectangle 28"/>
            <p:cNvSpPr>
              <a:spLocks noChangeArrowheads="1"/>
            </p:cNvSpPr>
            <p:nvPr/>
          </p:nvSpPr>
          <p:spPr bwMode="auto">
            <a:xfrm>
              <a:off x="3840" y="1488"/>
              <a:ext cx="192" cy="192"/>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lang="en-US" altLang="zh-CN"/>
                <a:t>R3</a:t>
              </a:r>
              <a:endParaRPr lang="en-US" altLang="zh-CN"/>
            </a:p>
          </p:txBody>
        </p:sp>
        <p:sp>
          <p:nvSpPr>
            <p:cNvPr id="9" name="Oval 29"/>
            <p:cNvSpPr>
              <a:spLocks noChangeArrowheads="1"/>
            </p:cNvSpPr>
            <p:nvPr/>
          </p:nvSpPr>
          <p:spPr bwMode="auto">
            <a:xfrm>
              <a:off x="720" y="1488"/>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algn="ctr"/>
              <a:r>
                <a:rPr lang="en-US" altLang="zh-CN"/>
                <a:t>A</a:t>
              </a:r>
              <a:endParaRPr lang="en-US" altLang="zh-CN"/>
            </a:p>
          </p:txBody>
        </p:sp>
        <p:sp>
          <p:nvSpPr>
            <p:cNvPr id="10" name="Oval 30"/>
            <p:cNvSpPr>
              <a:spLocks noChangeArrowheads="1"/>
            </p:cNvSpPr>
            <p:nvPr/>
          </p:nvSpPr>
          <p:spPr bwMode="auto">
            <a:xfrm>
              <a:off x="4800" y="1488"/>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algn="ctr"/>
              <a:r>
                <a:rPr lang="en-US" altLang="zh-CN"/>
                <a:t>B</a:t>
              </a:r>
              <a:endParaRPr lang="en-US" altLang="zh-CN"/>
            </a:p>
          </p:txBody>
        </p:sp>
        <p:sp>
          <p:nvSpPr>
            <p:cNvPr id="11" name="Line 31"/>
            <p:cNvSpPr>
              <a:spLocks noChangeShapeType="1"/>
            </p:cNvSpPr>
            <p:nvPr/>
          </p:nvSpPr>
          <p:spPr bwMode="auto">
            <a:xfrm>
              <a:off x="816"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2" name="Line 32"/>
            <p:cNvSpPr>
              <a:spLocks noChangeShapeType="1"/>
            </p:cNvSpPr>
            <p:nvPr/>
          </p:nvSpPr>
          <p:spPr bwMode="auto">
            <a:xfrm>
              <a:off x="1728"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3" name="Line 33"/>
            <p:cNvSpPr>
              <a:spLocks noChangeShapeType="1"/>
            </p:cNvSpPr>
            <p:nvPr/>
          </p:nvSpPr>
          <p:spPr bwMode="auto">
            <a:xfrm>
              <a:off x="2832"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 name="Line 34"/>
            <p:cNvSpPr>
              <a:spLocks noChangeShapeType="1"/>
            </p:cNvSpPr>
            <p:nvPr/>
          </p:nvSpPr>
          <p:spPr bwMode="auto">
            <a:xfrm>
              <a:off x="3936"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5" name="Line 35"/>
            <p:cNvSpPr>
              <a:spLocks noChangeShapeType="1"/>
            </p:cNvSpPr>
            <p:nvPr/>
          </p:nvSpPr>
          <p:spPr bwMode="auto">
            <a:xfrm>
              <a:off x="4896" y="1824"/>
              <a:ext cx="0" cy="2256"/>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6" name="Line 36"/>
            <p:cNvSpPr>
              <a:spLocks noChangeShapeType="1"/>
            </p:cNvSpPr>
            <p:nvPr/>
          </p:nvSpPr>
          <p:spPr bwMode="auto">
            <a:xfrm>
              <a:off x="816" y="1968"/>
              <a:ext cx="912"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17" name="Line 37"/>
            <p:cNvSpPr>
              <a:spLocks noChangeShapeType="1"/>
            </p:cNvSpPr>
            <p:nvPr/>
          </p:nvSpPr>
          <p:spPr bwMode="auto">
            <a:xfrm flipH="1">
              <a:off x="816" y="2064"/>
              <a:ext cx="912"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18" name="Line 38"/>
            <p:cNvSpPr>
              <a:spLocks noChangeShapeType="1"/>
            </p:cNvSpPr>
            <p:nvPr/>
          </p:nvSpPr>
          <p:spPr bwMode="auto">
            <a:xfrm>
              <a:off x="816" y="2304"/>
              <a:ext cx="2016" cy="19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19" name="Line 39"/>
            <p:cNvSpPr>
              <a:spLocks noChangeShapeType="1"/>
            </p:cNvSpPr>
            <p:nvPr/>
          </p:nvSpPr>
          <p:spPr bwMode="auto">
            <a:xfrm flipH="1">
              <a:off x="816" y="3072"/>
              <a:ext cx="3120" cy="28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0" name="Line 40"/>
            <p:cNvSpPr>
              <a:spLocks noChangeShapeType="1"/>
            </p:cNvSpPr>
            <p:nvPr/>
          </p:nvSpPr>
          <p:spPr bwMode="auto">
            <a:xfrm>
              <a:off x="816" y="2736"/>
              <a:ext cx="3120" cy="33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1" name="Line 41"/>
            <p:cNvSpPr>
              <a:spLocks noChangeShapeType="1"/>
            </p:cNvSpPr>
            <p:nvPr/>
          </p:nvSpPr>
          <p:spPr bwMode="auto">
            <a:xfrm flipH="1">
              <a:off x="816" y="2496"/>
              <a:ext cx="2016" cy="19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2" name="Line 42"/>
            <p:cNvSpPr>
              <a:spLocks noChangeShapeType="1"/>
            </p:cNvSpPr>
            <p:nvPr/>
          </p:nvSpPr>
          <p:spPr bwMode="auto">
            <a:xfrm>
              <a:off x="816" y="3408"/>
              <a:ext cx="4080" cy="28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3" name="Line 43"/>
            <p:cNvSpPr>
              <a:spLocks noChangeShapeType="1"/>
            </p:cNvSpPr>
            <p:nvPr/>
          </p:nvSpPr>
          <p:spPr bwMode="auto">
            <a:xfrm flipH="1">
              <a:off x="816" y="3696"/>
              <a:ext cx="4032" cy="33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4" name="Text Box 44"/>
            <p:cNvSpPr txBox="1">
              <a:spLocks noChangeArrowheads="1"/>
            </p:cNvSpPr>
            <p:nvPr/>
          </p:nvSpPr>
          <p:spPr bwMode="auto">
            <a:xfrm>
              <a:off x="832" y="1664"/>
              <a:ext cx="1069" cy="368"/>
            </a:xfrm>
            <a:prstGeom prst="rect">
              <a:avLst/>
            </a:prstGeom>
            <a:noFill/>
            <a:ln w="12700">
              <a:noFill/>
              <a:miter lim="800000"/>
              <a:headEnd type="none" w="sm" len="sm"/>
              <a:tailEnd type="none" w="sm" len="sm"/>
            </a:ln>
          </p:spPr>
          <p:txBody>
            <a:bodyPr wrap="none">
              <a:spAutoFit/>
            </a:bodyPr>
            <a:lstStyle/>
            <a:p>
              <a:r>
                <a:rPr lang="en-US" altLang="zh-CN" sz="1600" dirty="0"/>
                <a:t>TTL=1, </a:t>
              </a:r>
              <a:r>
                <a:rPr lang="en-US" altLang="zh-CN" sz="1600" dirty="0" err="1"/>
                <a:t>Dest</a:t>
              </a:r>
              <a:r>
                <a:rPr lang="en-US" altLang="zh-CN" sz="1600" dirty="0"/>
                <a:t> = B, </a:t>
              </a:r>
              <a:endParaRPr lang="en-US" altLang="zh-CN" sz="1600" dirty="0"/>
            </a:p>
            <a:p>
              <a:r>
                <a:rPr lang="en-US" altLang="zh-CN" sz="1600" dirty="0"/>
                <a:t>port = invalid</a:t>
              </a:r>
              <a:endParaRPr lang="en-US" altLang="zh-CN" sz="1600" dirty="0"/>
            </a:p>
          </p:txBody>
        </p:sp>
        <p:sp>
          <p:nvSpPr>
            <p:cNvPr id="25" name="Text Box 45"/>
            <p:cNvSpPr txBox="1">
              <a:spLocks noChangeArrowheads="1"/>
            </p:cNvSpPr>
            <p:nvPr/>
          </p:nvSpPr>
          <p:spPr bwMode="auto">
            <a:xfrm>
              <a:off x="816" y="2352"/>
              <a:ext cx="899" cy="194"/>
            </a:xfrm>
            <a:prstGeom prst="rect">
              <a:avLst/>
            </a:prstGeom>
            <a:noFill/>
            <a:ln w="12700">
              <a:noFill/>
              <a:miter lim="800000"/>
              <a:headEnd type="none" w="sm" len="sm"/>
              <a:tailEnd type="none" w="sm" len="sm"/>
            </a:ln>
          </p:spPr>
          <p:txBody>
            <a:bodyPr wrap="none">
              <a:spAutoFit/>
            </a:bodyPr>
            <a:lstStyle/>
            <a:p>
              <a:r>
                <a:rPr lang="en-US" altLang="zh-CN" sz="1400" dirty="0"/>
                <a:t>TTL=2, </a:t>
              </a:r>
              <a:r>
                <a:rPr lang="en-US" altLang="zh-CN" sz="1400" dirty="0" err="1"/>
                <a:t>Dest</a:t>
              </a:r>
              <a:r>
                <a:rPr lang="en-US" altLang="zh-CN" sz="1400" dirty="0"/>
                <a:t> = B</a:t>
              </a:r>
              <a:endParaRPr lang="en-US" altLang="zh-CN" sz="1400" dirty="0"/>
            </a:p>
          </p:txBody>
        </p:sp>
        <p:sp>
          <p:nvSpPr>
            <p:cNvPr id="26" name="Text Box 46"/>
            <p:cNvSpPr txBox="1">
              <a:spLocks noChangeArrowheads="1"/>
            </p:cNvSpPr>
            <p:nvPr/>
          </p:nvSpPr>
          <p:spPr bwMode="auto">
            <a:xfrm>
              <a:off x="776" y="2800"/>
              <a:ext cx="1005" cy="213"/>
            </a:xfrm>
            <a:prstGeom prst="rect">
              <a:avLst/>
            </a:prstGeom>
            <a:noFill/>
            <a:ln w="12700">
              <a:noFill/>
              <a:miter lim="800000"/>
              <a:headEnd type="none" w="sm" len="sm"/>
              <a:tailEnd type="none" w="sm" len="sm"/>
            </a:ln>
          </p:spPr>
          <p:txBody>
            <a:bodyPr wrap="none">
              <a:spAutoFit/>
            </a:bodyPr>
            <a:lstStyle/>
            <a:p>
              <a:r>
                <a:rPr lang="en-US" altLang="zh-CN" sz="1600" dirty="0"/>
                <a:t>TTL=3, </a:t>
              </a:r>
              <a:r>
                <a:rPr lang="en-US" altLang="zh-CN" sz="1600" dirty="0" err="1"/>
                <a:t>Dest</a:t>
              </a:r>
              <a:r>
                <a:rPr lang="en-US" altLang="zh-CN" sz="1600" dirty="0"/>
                <a:t> = B</a:t>
              </a:r>
              <a:endParaRPr lang="en-US" altLang="zh-CN" sz="1600" dirty="0"/>
            </a:p>
          </p:txBody>
        </p:sp>
        <p:sp>
          <p:nvSpPr>
            <p:cNvPr id="27" name="Text Box 47"/>
            <p:cNvSpPr txBox="1">
              <a:spLocks noChangeArrowheads="1"/>
            </p:cNvSpPr>
            <p:nvPr/>
          </p:nvSpPr>
          <p:spPr bwMode="auto">
            <a:xfrm>
              <a:off x="784" y="3459"/>
              <a:ext cx="1005" cy="213"/>
            </a:xfrm>
            <a:prstGeom prst="rect">
              <a:avLst/>
            </a:prstGeom>
            <a:noFill/>
            <a:ln w="12700">
              <a:noFill/>
              <a:miter lim="800000"/>
              <a:headEnd type="none" w="sm" len="sm"/>
              <a:tailEnd type="none" w="sm" len="sm"/>
            </a:ln>
          </p:spPr>
          <p:txBody>
            <a:bodyPr wrap="none">
              <a:spAutoFit/>
            </a:bodyPr>
            <a:lstStyle/>
            <a:p>
              <a:r>
                <a:rPr lang="en-US" altLang="zh-CN" sz="1600" dirty="0"/>
                <a:t>TTL=4, </a:t>
              </a:r>
              <a:r>
                <a:rPr lang="en-US" altLang="zh-CN" sz="1600" dirty="0" err="1"/>
                <a:t>Dest</a:t>
              </a:r>
              <a:r>
                <a:rPr lang="en-US" altLang="zh-CN" sz="1600" dirty="0"/>
                <a:t> = B</a:t>
              </a:r>
              <a:endParaRPr lang="en-US" altLang="zh-CN" sz="1600" dirty="0"/>
            </a:p>
          </p:txBody>
        </p:sp>
        <p:sp>
          <p:nvSpPr>
            <p:cNvPr id="28" name="Text Box 48"/>
            <p:cNvSpPr txBox="1">
              <a:spLocks noChangeArrowheads="1"/>
            </p:cNvSpPr>
            <p:nvPr/>
          </p:nvSpPr>
          <p:spPr bwMode="auto">
            <a:xfrm>
              <a:off x="1216" y="2080"/>
              <a:ext cx="457" cy="194"/>
            </a:xfrm>
            <a:prstGeom prst="rect">
              <a:avLst/>
            </a:prstGeom>
            <a:noFill/>
            <a:ln w="12700">
              <a:noFill/>
              <a:miter lim="800000"/>
              <a:headEnd type="none" w="sm" len="sm"/>
              <a:tailEnd type="none" w="sm" len="sm"/>
            </a:ln>
          </p:spPr>
          <p:txBody>
            <a:bodyPr wrap="none">
              <a:spAutoFit/>
            </a:bodyPr>
            <a:lstStyle/>
            <a:p>
              <a:r>
                <a:rPr lang="en-US" altLang="zh-CN" sz="1400" dirty="0" err="1"/>
                <a:t>Te</a:t>
              </a:r>
              <a:r>
                <a:rPr lang="en-US" altLang="zh-CN" sz="1400" dirty="0"/>
                <a:t> (R1)</a:t>
              </a:r>
              <a:endParaRPr lang="en-US" altLang="zh-CN" sz="1400" dirty="0"/>
            </a:p>
          </p:txBody>
        </p:sp>
        <p:sp>
          <p:nvSpPr>
            <p:cNvPr id="29" name="Text Box 49"/>
            <p:cNvSpPr txBox="1">
              <a:spLocks noChangeArrowheads="1"/>
            </p:cNvSpPr>
            <p:nvPr/>
          </p:nvSpPr>
          <p:spPr bwMode="auto">
            <a:xfrm>
              <a:off x="2304" y="2544"/>
              <a:ext cx="502" cy="213"/>
            </a:xfrm>
            <a:prstGeom prst="rect">
              <a:avLst/>
            </a:prstGeom>
            <a:noFill/>
            <a:ln w="12700">
              <a:noFill/>
              <a:miter lim="800000"/>
              <a:headEnd type="none" w="sm" len="sm"/>
              <a:tailEnd type="none" w="sm" len="sm"/>
            </a:ln>
          </p:spPr>
          <p:txBody>
            <a:bodyPr wrap="none">
              <a:spAutoFit/>
            </a:bodyPr>
            <a:lstStyle/>
            <a:p>
              <a:r>
                <a:rPr lang="en-US" altLang="zh-CN" sz="1600" dirty="0" err="1"/>
                <a:t>Te</a:t>
              </a:r>
              <a:r>
                <a:rPr lang="en-US" altLang="zh-CN" sz="1600" dirty="0"/>
                <a:t> (R2)</a:t>
              </a:r>
              <a:endParaRPr lang="en-US" altLang="zh-CN" sz="1600" dirty="0"/>
            </a:p>
          </p:txBody>
        </p:sp>
        <p:sp>
          <p:nvSpPr>
            <p:cNvPr id="30" name="Text Box 50"/>
            <p:cNvSpPr txBox="1">
              <a:spLocks noChangeArrowheads="1"/>
            </p:cNvSpPr>
            <p:nvPr/>
          </p:nvSpPr>
          <p:spPr bwMode="auto">
            <a:xfrm>
              <a:off x="3360" y="3120"/>
              <a:ext cx="502" cy="213"/>
            </a:xfrm>
            <a:prstGeom prst="rect">
              <a:avLst/>
            </a:prstGeom>
            <a:noFill/>
            <a:ln w="12700">
              <a:noFill/>
              <a:miter lim="800000"/>
              <a:headEnd type="none" w="sm" len="sm"/>
              <a:tailEnd type="none" w="sm" len="sm"/>
            </a:ln>
          </p:spPr>
          <p:txBody>
            <a:bodyPr wrap="none">
              <a:spAutoFit/>
            </a:bodyPr>
            <a:lstStyle/>
            <a:p>
              <a:r>
                <a:rPr lang="en-US" altLang="zh-CN" sz="1600" dirty="0" err="1"/>
                <a:t>Te</a:t>
              </a:r>
              <a:r>
                <a:rPr lang="en-US" altLang="zh-CN" sz="1600" dirty="0"/>
                <a:t> (R3)</a:t>
              </a:r>
              <a:endParaRPr lang="en-US" altLang="zh-CN" sz="1600" dirty="0"/>
            </a:p>
          </p:txBody>
        </p:sp>
        <p:sp>
          <p:nvSpPr>
            <p:cNvPr id="31" name="Text Box 51"/>
            <p:cNvSpPr txBox="1">
              <a:spLocks noChangeArrowheads="1"/>
            </p:cNvSpPr>
            <p:nvPr/>
          </p:nvSpPr>
          <p:spPr bwMode="auto">
            <a:xfrm>
              <a:off x="4320" y="3744"/>
              <a:ext cx="442" cy="213"/>
            </a:xfrm>
            <a:prstGeom prst="rect">
              <a:avLst/>
            </a:prstGeom>
            <a:noFill/>
            <a:ln w="12700">
              <a:noFill/>
              <a:miter lim="800000"/>
              <a:headEnd type="none" w="sm" len="sm"/>
              <a:tailEnd type="none" w="sm" len="sm"/>
            </a:ln>
          </p:spPr>
          <p:txBody>
            <a:bodyPr wrap="none">
              <a:spAutoFit/>
            </a:bodyPr>
            <a:lstStyle/>
            <a:p>
              <a:r>
                <a:rPr lang="en-US" altLang="zh-CN" sz="1600"/>
                <a:t>Pu (B)</a:t>
              </a:r>
              <a:endParaRPr lang="en-US" altLang="zh-CN" sz="1600"/>
            </a:p>
          </p:txBody>
        </p:sp>
        <p:sp>
          <p:nvSpPr>
            <p:cNvPr id="32" name="Text Box 52"/>
            <p:cNvSpPr txBox="1">
              <a:spLocks noChangeArrowheads="1"/>
            </p:cNvSpPr>
            <p:nvPr/>
          </p:nvSpPr>
          <p:spPr bwMode="auto">
            <a:xfrm rot="5400000">
              <a:off x="230" y="2569"/>
              <a:ext cx="543" cy="288"/>
            </a:xfrm>
            <a:prstGeom prst="rect">
              <a:avLst/>
            </a:prstGeom>
            <a:noFill/>
            <a:ln w="12700">
              <a:noFill/>
              <a:miter lim="800000"/>
              <a:headEnd type="none" w="sm" len="sm"/>
              <a:tailEnd type="none" w="sm" len="sm"/>
            </a:ln>
          </p:spPr>
          <p:txBody>
            <a:bodyPr wrap="none">
              <a:spAutoFit/>
            </a:bodyPr>
            <a:lstStyle/>
            <a:p>
              <a:r>
                <a:rPr lang="en-US" altLang="zh-CN" sz="2400" dirty="0"/>
                <a:t>Time</a:t>
              </a:r>
              <a:endParaRPr lang="en-US" altLang="zh-CN" sz="2400" dirty="0"/>
            </a:p>
          </p:txBody>
        </p:sp>
        <p:sp>
          <p:nvSpPr>
            <p:cNvPr id="33" name="Line 53"/>
            <p:cNvSpPr>
              <a:spLocks noChangeShapeType="1"/>
            </p:cNvSpPr>
            <p:nvPr/>
          </p:nvSpPr>
          <p:spPr bwMode="auto">
            <a:xfrm>
              <a:off x="480" y="2976"/>
              <a:ext cx="0" cy="43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34" name="Text Box 54"/>
            <p:cNvSpPr txBox="1">
              <a:spLocks noChangeArrowheads="1"/>
            </p:cNvSpPr>
            <p:nvPr/>
          </p:nvSpPr>
          <p:spPr bwMode="auto">
            <a:xfrm>
              <a:off x="4868" y="2856"/>
              <a:ext cx="1379" cy="407"/>
            </a:xfrm>
            <a:prstGeom prst="rect">
              <a:avLst/>
            </a:prstGeom>
            <a:noFill/>
            <a:ln w="12700">
              <a:noFill/>
              <a:miter lim="800000"/>
              <a:headEnd type="none" w="sm" len="sm"/>
              <a:tailEnd type="none" w="sm" len="sm"/>
            </a:ln>
          </p:spPr>
          <p:txBody>
            <a:bodyPr wrap="none">
              <a:spAutoFit/>
            </a:bodyPr>
            <a:lstStyle/>
            <a:p>
              <a:r>
                <a:rPr lang="en-US" altLang="zh-CN" b="1" dirty="0" err="1"/>
                <a:t>Te</a:t>
              </a:r>
              <a:r>
                <a:rPr lang="en-US" altLang="zh-CN" b="1" dirty="0"/>
                <a:t>=Time exceeded</a:t>
              </a:r>
              <a:endParaRPr lang="en-US" altLang="zh-CN" b="1" dirty="0"/>
            </a:p>
            <a:p>
              <a:r>
                <a:rPr lang="en-US" altLang="zh-CN" b="1" dirty="0" err="1"/>
                <a:t>Pu</a:t>
              </a:r>
              <a:r>
                <a:rPr lang="en-US" altLang="zh-CN" b="1" dirty="0"/>
                <a:t>=Port unreachable</a:t>
              </a:r>
              <a:endParaRPr lang="en-US" altLang="zh-CN" b="1" dirty="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ICMP</a:t>
            </a:r>
            <a:r>
              <a:rPr lang="zh-CN" altLang="en-US" dirty="0"/>
              <a:t>：</a:t>
            </a:r>
            <a:r>
              <a:rPr lang="en-US" altLang="zh-CN" dirty="0"/>
              <a:t>Path MTU Discovery</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分段是有害的，避免分段</a:t>
            </a:r>
            <a:endParaRPr lang="en-US" altLang="zh-CN" dirty="0"/>
          </a:p>
          <a:p>
            <a:r>
              <a:rPr lang="zh-CN" altLang="en-US" dirty="0"/>
              <a:t>发送较小的</a:t>
            </a:r>
            <a:r>
              <a:rPr lang="en-US" altLang="zh-CN" dirty="0"/>
              <a:t>IP</a:t>
            </a:r>
            <a:r>
              <a:rPr lang="zh-CN" altLang="en-US" dirty="0"/>
              <a:t>分组（</a:t>
            </a:r>
            <a:r>
              <a:rPr lang="en-US" altLang="zh-CN" dirty="0"/>
              <a:t>MTU</a:t>
            </a:r>
            <a:r>
              <a:rPr lang="zh-CN" altLang="en-US" dirty="0"/>
              <a:t>最少</a:t>
            </a:r>
            <a:r>
              <a:rPr lang="en-US" altLang="zh-CN" dirty="0"/>
              <a:t>576</a:t>
            </a:r>
            <a:r>
              <a:rPr lang="zh-CN" altLang="en-US" dirty="0"/>
              <a:t>字节）</a:t>
            </a:r>
            <a:endParaRPr lang="en-US" altLang="zh-CN" dirty="0"/>
          </a:p>
          <a:p>
            <a:r>
              <a:rPr lang="en-US" altLang="zh-CN" dirty="0"/>
              <a:t>PATH MTU Discovery</a:t>
            </a:r>
            <a:r>
              <a:rPr lang="zh-CN" altLang="en-US" dirty="0"/>
              <a:t>：通过</a:t>
            </a:r>
            <a:r>
              <a:rPr lang="en-US" altLang="zh-CN" dirty="0"/>
              <a:t>ICMP</a:t>
            </a:r>
            <a:r>
              <a:rPr lang="zh-CN" altLang="en-US" dirty="0"/>
              <a:t>协议探测途中允许的</a:t>
            </a:r>
            <a:r>
              <a:rPr lang="en-US" altLang="zh-CN" dirty="0"/>
              <a:t>MTU</a:t>
            </a:r>
            <a:r>
              <a:rPr lang="zh-CN" altLang="en-US" dirty="0"/>
              <a:t>的下界，以后发送的</a:t>
            </a:r>
            <a:r>
              <a:rPr lang="en-US" altLang="zh-CN" dirty="0"/>
              <a:t>IP</a:t>
            </a:r>
            <a:r>
              <a:rPr lang="zh-CN" altLang="en-US" dirty="0"/>
              <a:t>分组都不超过该</a:t>
            </a:r>
            <a:r>
              <a:rPr lang="en-US" altLang="zh-CN" dirty="0"/>
              <a:t>MTU</a:t>
            </a:r>
            <a:r>
              <a:rPr lang="zh-CN" altLang="en-US" dirty="0"/>
              <a:t>。</a:t>
            </a:r>
            <a:r>
              <a:rPr lang="en-US" altLang="zh-CN" b="1" dirty="0">
                <a:solidFill>
                  <a:srgbClr val="FF0000"/>
                </a:solidFill>
                <a:latin typeface="Consolas" panose="020B0609020204030204" pitchFamily="49" charset="0"/>
              </a:rPr>
              <a:t>RFC 1191, Path MTU Discovery</a:t>
            </a:r>
            <a:endParaRPr lang="en-US" altLang="zh-CN" sz="2000" b="1" dirty="0">
              <a:solidFill>
                <a:srgbClr val="FF0000"/>
              </a:solidFill>
            </a:endParaRPr>
          </a:p>
          <a:p>
            <a:r>
              <a:rPr lang="en-US" altLang="zh-CN" sz="2000" dirty="0"/>
              <a:t>TYpe3, Code 4: </a:t>
            </a:r>
            <a:r>
              <a:rPr lang="zh-CN" altLang="en-US" sz="2000" dirty="0"/>
              <a:t>需要分段但</a:t>
            </a:r>
            <a:r>
              <a:rPr lang="en-US" altLang="zh-CN" sz="2000" dirty="0"/>
              <a:t>DF</a:t>
            </a:r>
            <a:r>
              <a:rPr lang="zh-CN" altLang="en-US" sz="2000" dirty="0"/>
              <a:t>置位的不可达信息，也称为</a:t>
            </a:r>
            <a:r>
              <a:rPr lang="en-US" altLang="zh-CN" sz="2000" dirty="0"/>
              <a:t>PTB(Packet Too Big)</a:t>
            </a:r>
            <a:endParaRPr lang="en-US" altLang="zh-CN" sz="2000" dirty="0"/>
          </a:p>
          <a:p>
            <a:pPr lvl="1"/>
            <a:r>
              <a:rPr lang="en-US" altLang="zh-CN" sz="1800" dirty="0"/>
              <a:t>Next—Hop MTU:  </a:t>
            </a:r>
            <a:r>
              <a:rPr lang="zh-CN" altLang="en-US" sz="1800" dirty="0"/>
              <a:t>在无法进行分段时给出该链路上</a:t>
            </a:r>
            <a:r>
              <a:rPr lang="en-US" altLang="zh-CN" sz="1800" dirty="0"/>
              <a:t>MTU</a:t>
            </a:r>
            <a:endParaRPr lang="en-US" altLang="zh-CN" dirty="0"/>
          </a:p>
          <a:p>
            <a:r>
              <a:rPr lang="zh-CN" altLang="en-US" sz="2200" dirty="0"/>
              <a:t>发送一个足够大的分组（</a:t>
            </a:r>
            <a:r>
              <a:rPr lang="en-US" altLang="zh-CN" sz="2200" dirty="0"/>
              <a:t>DF</a:t>
            </a:r>
            <a:r>
              <a:rPr lang="zh-CN" altLang="en-US" sz="2200" dirty="0"/>
              <a:t>标志为</a:t>
            </a:r>
            <a:r>
              <a:rPr lang="en-US" altLang="zh-CN" sz="2200" dirty="0"/>
              <a:t>1</a:t>
            </a:r>
            <a:r>
              <a:rPr lang="zh-CN" altLang="en-US" sz="2200" dirty="0"/>
              <a:t>）：可以取本地</a:t>
            </a:r>
            <a:r>
              <a:rPr lang="en-US" altLang="zh-CN" sz="2200" dirty="0"/>
              <a:t>MTU</a:t>
            </a:r>
            <a:r>
              <a:rPr lang="zh-CN" altLang="en-US" sz="2200" dirty="0"/>
              <a:t>和对方的</a:t>
            </a:r>
            <a:r>
              <a:rPr lang="en-US" altLang="zh-CN" sz="2200" dirty="0"/>
              <a:t>MSS</a:t>
            </a:r>
            <a:r>
              <a:rPr lang="zh-CN" altLang="en-US" sz="2200" dirty="0"/>
              <a:t>所计算的</a:t>
            </a:r>
            <a:r>
              <a:rPr lang="en-US" altLang="zh-CN" sz="2200" dirty="0"/>
              <a:t>MTU</a:t>
            </a:r>
            <a:r>
              <a:rPr lang="zh-CN" altLang="en-US" sz="2200" dirty="0"/>
              <a:t>的最小值</a:t>
            </a:r>
            <a:endParaRPr lang="en-US" altLang="zh-CN" sz="2200" dirty="0"/>
          </a:p>
          <a:p>
            <a:r>
              <a:rPr lang="zh-CN" altLang="en-US" sz="2200" dirty="0"/>
              <a:t>如果途中网络的</a:t>
            </a:r>
            <a:r>
              <a:rPr lang="en-US" altLang="zh-CN" sz="2200" dirty="0"/>
              <a:t>MTU</a:t>
            </a:r>
            <a:r>
              <a:rPr lang="zh-CN" altLang="en-US" sz="2200" dirty="0"/>
              <a:t>不够大，源节点将收到</a:t>
            </a:r>
            <a:r>
              <a:rPr lang="en-US" altLang="zh-CN" sz="2200" dirty="0"/>
              <a:t>ICMP</a:t>
            </a:r>
            <a:r>
              <a:rPr lang="zh-CN" altLang="en-US" sz="2200" dirty="0"/>
              <a:t>不能分段差错报告</a:t>
            </a:r>
            <a:r>
              <a:rPr lang="en-US" altLang="zh-CN" sz="2200" dirty="0"/>
              <a:t>(PTB)</a:t>
            </a:r>
            <a:endParaRPr lang="zh-CN" altLang="en-US" sz="2200" dirty="0"/>
          </a:p>
          <a:p>
            <a:r>
              <a:rPr lang="zh-CN" altLang="en-US" sz="2200" dirty="0"/>
              <a:t>发送一个小一些的分组（</a:t>
            </a:r>
            <a:r>
              <a:rPr lang="en-US" altLang="zh-CN" sz="2200" dirty="0"/>
              <a:t>DF</a:t>
            </a:r>
            <a:r>
              <a:rPr lang="zh-CN" altLang="en-US" sz="2200" dirty="0"/>
              <a:t>标志为</a:t>
            </a:r>
            <a:r>
              <a:rPr lang="en-US" altLang="zh-CN" sz="2200" dirty="0"/>
              <a:t>1</a:t>
            </a:r>
            <a:r>
              <a:rPr lang="zh-CN" altLang="en-US" sz="2200" dirty="0"/>
              <a:t>），进一步探测是否可以到达目的地</a:t>
            </a:r>
            <a:endParaRPr lang="en-US" altLang="zh-CN" sz="2200" dirty="0"/>
          </a:p>
          <a:p>
            <a:pPr lvl="1"/>
            <a:r>
              <a:rPr lang="zh-CN" altLang="en-US" sz="2000" dirty="0"/>
              <a:t>如果是新的</a:t>
            </a:r>
            <a:r>
              <a:rPr lang="en-US" altLang="zh-CN" sz="2000" dirty="0"/>
              <a:t>PTB</a:t>
            </a:r>
            <a:r>
              <a:rPr lang="zh-CN" altLang="en-US" sz="2000" dirty="0"/>
              <a:t>消息，则分组长度为其中给出的下一跳的</a:t>
            </a:r>
            <a:r>
              <a:rPr lang="en-US" altLang="zh-CN" sz="2000" dirty="0"/>
              <a:t>MTU</a:t>
            </a:r>
            <a:endParaRPr lang="en-US" altLang="zh-CN" sz="2000" dirty="0"/>
          </a:p>
          <a:p>
            <a:pPr lvl="1"/>
            <a:r>
              <a:rPr lang="zh-CN" altLang="en-US" sz="2000" dirty="0"/>
              <a:t>如果是早期的</a:t>
            </a:r>
            <a:r>
              <a:rPr lang="en-US" altLang="zh-CN" sz="2000" dirty="0"/>
              <a:t>PTB</a:t>
            </a:r>
            <a:r>
              <a:rPr lang="zh-CN" altLang="en-US" sz="2000" dirty="0"/>
              <a:t>消息，即对应的字段为</a:t>
            </a:r>
            <a:r>
              <a:rPr lang="en-US" altLang="zh-CN" sz="2000" dirty="0"/>
              <a:t>0</a:t>
            </a:r>
            <a:r>
              <a:rPr lang="zh-CN" altLang="en-US" sz="2000" dirty="0"/>
              <a:t>，则基于各种链路的</a:t>
            </a:r>
            <a:r>
              <a:rPr lang="en-US" altLang="zh-CN" sz="2000" dirty="0"/>
              <a:t>MTU</a:t>
            </a:r>
            <a:r>
              <a:rPr lang="zh-CN" altLang="en-US" sz="2000" dirty="0"/>
              <a:t>取值情况，尝试更小的分组长度</a:t>
            </a:r>
            <a:endParaRPr lang="zh-CN" altLang="en-US" sz="2000" dirty="0"/>
          </a:p>
          <a:p>
            <a:r>
              <a:rPr lang="zh-CN" altLang="en-US" sz="2200" dirty="0"/>
              <a:t>重复直到没有收到</a:t>
            </a:r>
            <a:r>
              <a:rPr lang="en-US" altLang="zh-CN" sz="2200" dirty="0"/>
              <a:t>ICMP</a:t>
            </a:r>
            <a:r>
              <a:rPr lang="zh-CN" altLang="en-US" sz="2200" dirty="0"/>
              <a:t>不能分段差错报告</a:t>
            </a:r>
            <a:r>
              <a:rPr lang="en-US" altLang="zh-CN" sz="2200" dirty="0"/>
              <a:t>(PTB)</a:t>
            </a:r>
            <a:r>
              <a:rPr lang="zh-CN" altLang="en-US" sz="2200" dirty="0"/>
              <a:t>为止</a:t>
            </a:r>
            <a:endParaRPr lang="zh-CN" altLang="en-US" sz="2200" dirty="0"/>
          </a:p>
          <a:p>
            <a:endParaRPr lang="zh-CN" altLang="en-US" dirty="0"/>
          </a:p>
        </p:txBody>
      </p:sp>
      <p:pic>
        <p:nvPicPr>
          <p:cNvPr id="5" name="图片 4"/>
          <p:cNvPicPr>
            <a:picLocks noChangeAspect="1"/>
          </p:cNvPicPr>
          <p:nvPr/>
        </p:nvPicPr>
        <p:blipFill>
          <a:blip r:embed="rId1"/>
          <a:stretch>
            <a:fillRect/>
          </a:stretch>
        </p:blipFill>
        <p:spPr>
          <a:xfrm>
            <a:off x="6096000" y="40957"/>
            <a:ext cx="5304582" cy="16430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203622" y="5427458"/>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7" name="矩形 56"/>
          <p:cNvSpPr/>
          <p:nvPr/>
        </p:nvSpPr>
        <p:spPr>
          <a:xfrm>
            <a:off x="189912" y="169553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矩形 50"/>
          <p:cNvSpPr/>
          <p:nvPr/>
        </p:nvSpPr>
        <p:spPr>
          <a:xfrm>
            <a:off x="140662" y="123089"/>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4" name="图片 3"/>
          <p:cNvPicPr>
            <a:picLocks noChangeAspect="1"/>
          </p:cNvPicPr>
          <p:nvPr/>
        </p:nvPicPr>
        <p:blipFill>
          <a:blip r:embed="rId1">
            <a:duotone>
              <a:prstClr val="black"/>
              <a:schemeClr val="accent1">
                <a:tint val="45000"/>
                <a:satMod val="400000"/>
              </a:schemeClr>
            </a:duotone>
          </a:blip>
          <a:stretch>
            <a:fillRect/>
          </a:stretch>
        </p:blipFill>
        <p:spPr>
          <a:xfrm>
            <a:off x="3004818" y="1903224"/>
            <a:ext cx="807788" cy="435699"/>
          </a:xfrm>
          <a:prstGeom prst="rect">
            <a:avLst/>
          </a:prstGeom>
        </p:spPr>
      </p:pic>
      <p:pic>
        <p:nvPicPr>
          <p:cNvPr id="5" name="图片 4"/>
          <p:cNvPicPr>
            <a:picLocks noChangeAspect="1"/>
          </p:cNvPicPr>
          <p:nvPr/>
        </p:nvPicPr>
        <p:blipFill>
          <a:blip r:embed="rId2"/>
          <a:stretch>
            <a:fillRect/>
          </a:stretch>
        </p:blipFill>
        <p:spPr>
          <a:xfrm>
            <a:off x="527538" y="223180"/>
            <a:ext cx="524792" cy="435930"/>
          </a:xfrm>
          <a:prstGeom prst="rect">
            <a:avLst/>
          </a:prstGeom>
        </p:spPr>
      </p:pic>
      <p:pic>
        <p:nvPicPr>
          <p:cNvPr id="6" name="图片 5"/>
          <p:cNvPicPr>
            <a:picLocks noChangeAspect="1"/>
          </p:cNvPicPr>
          <p:nvPr/>
        </p:nvPicPr>
        <p:blipFill>
          <a:blip r:embed="rId3"/>
          <a:stretch>
            <a:fillRect/>
          </a:stretch>
        </p:blipFill>
        <p:spPr>
          <a:xfrm>
            <a:off x="1204516" y="671765"/>
            <a:ext cx="862433" cy="315654"/>
          </a:xfrm>
          <a:prstGeom prst="rect">
            <a:avLst/>
          </a:prstGeom>
        </p:spPr>
      </p:pic>
      <p:grpSp>
        <p:nvGrpSpPr>
          <p:cNvPr id="7" name="Group 248"/>
          <p:cNvGrpSpPr/>
          <p:nvPr/>
        </p:nvGrpSpPr>
        <p:grpSpPr bwMode="auto">
          <a:xfrm>
            <a:off x="3477849" y="5587633"/>
            <a:ext cx="396950" cy="634466"/>
            <a:chOff x="4140" y="429"/>
            <a:chExt cx="1425" cy="2396"/>
          </a:xfrm>
        </p:grpSpPr>
        <p:sp>
          <p:nvSpPr>
            <p:cNvPr id="8" name="Freeform 148"/>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10" name="Freeform 150"/>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 name="Freeform 151"/>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3" name="Group 153"/>
            <p:cNvGrpSpPr/>
            <p:nvPr/>
          </p:nvGrpSpPr>
          <p:grpSpPr bwMode="auto">
            <a:xfrm>
              <a:off x="4749" y="668"/>
              <a:ext cx="581" cy="145"/>
              <a:chOff x="614" y="2568"/>
              <a:chExt cx="725" cy="139"/>
            </a:xfrm>
          </p:grpSpPr>
          <p:sp>
            <p:nvSpPr>
              <p:cNvPr id="38"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4"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5" name="Group 157"/>
            <p:cNvGrpSpPr/>
            <p:nvPr/>
          </p:nvGrpSpPr>
          <p:grpSpPr bwMode="auto">
            <a:xfrm>
              <a:off x="4747" y="994"/>
              <a:ext cx="581" cy="134"/>
              <a:chOff x="614" y="2568"/>
              <a:chExt cx="725" cy="139"/>
            </a:xfrm>
          </p:grpSpPr>
          <p:sp>
            <p:nvSpPr>
              <p:cNvPr id="36"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6"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17"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nvGrpSpPr>
            <p:cNvPr id="18" name="Group 162"/>
            <p:cNvGrpSpPr/>
            <p:nvPr/>
          </p:nvGrpSpPr>
          <p:grpSpPr bwMode="auto">
            <a:xfrm>
              <a:off x="4735" y="1627"/>
              <a:ext cx="582" cy="151"/>
              <a:chOff x="614" y="2568"/>
              <a:chExt cx="725" cy="139"/>
            </a:xfrm>
          </p:grpSpPr>
          <p:sp>
            <p:nvSpPr>
              <p:cNvPr id="34"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19" name="Freeform 165"/>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20" name="Group 166"/>
            <p:cNvGrpSpPr/>
            <p:nvPr/>
          </p:nvGrpSpPr>
          <p:grpSpPr bwMode="auto">
            <a:xfrm>
              <a:off x="4739" y="1327"/>
              <a:ext cx="582" cy="139"/>
              <a:chOff x="614" y="2568"/>
              <a:chExt cx="725" cy="139"/>
            </a:xfrm>
          </p:grpSpPr>
          <p:sp>
            <p:nvSpPr>
              <p:cNvPr id="32"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sp>
          <p:nvSpPr>
            <p:cNvPr id="2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2" name="Freeform 170"/>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171"/>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5" name="Freeform 173"/>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7"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2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0000"/>
                </a:solidFill>
                <a:effectLst/>
                <a:uLnTx/>
                <a:uFillTx/>
                <a:latin typeface="Comic Sans MS" panose="030F0702030302020204" charset="0"/>
                <a:ea typeface="MS PGothic" panose="020B0600070205080204" charset="-128"/>
                <a:cs typeface="+mn-cs"/>
              </a:endParaRPr>
            </a:p>
          </p:txBody>
        </p:sp>
        <p:sp>
          <p:nvSpPr>
            <p:cNvPr id="3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sp>
          <p:nvSpPr>
            <p:cNvPr id="31"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omic Sans MS" panose="030F0702030302020204" charset="0"/>
                <a:ea typeface="MS PGothic" panose="020B0600070205080204" charset="-128"/>
                <a:cs typeface="+mn-cs"/>
              </a:endParaRPr>
            </a:p>
          </p:txBody>
        </p:sp>
      </p:grpSp>
      <p:pic>
        <p:nvPicPr>
          <p:cNvPr id="40" name="图片 39"/>
          <p:cNvPicPr>
            <a:picLocks noChangeAspect="1"/>
          </p:cNvPicPr>
          <p:nvPr/>
        </p:nvPicPr>
        <p:blipFill>
          <a:blip r:embed="rId2"/>
          <a:stretch>
            <a:fillRect/>
          </a:stretch>
        </p:blipFill>
        <p:spPr>
          <a:xfrm>
            <a:off x="2137322" y="193275"/>
            <a:ext cx="524792" cy="435930"/>
          </a:xfrm>
          <a:prstGeom prst="rect">
            <a:avLst/>
          </a:prstGeom>
        </p:spPr>
      </p:pic>
      <p:cxnSp>
        <p:nvCxnSpPr>
          <p:cNvPr id="42" name="肘形连接符 41"/>
          <p:cNvCxnSpPr>
            <a:stCxn id="5" idx="2"/>
            <a:endCxn id="6" idx="1"/>
          </p:cNvCxnSpPr>
          <p:nvPr/>
        </p:nvCxnSpPr>
        <p:spPr>
          <a:xfrm rot="16200000" flipH="1">
            <a:off x="911984" y="537060"/>
            <a:ext cx="170482" cy="41458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肘形连接符 46"/>
          <p:cNvCxnSpPr>
            <a:stCxn id="40" idx="2"/>
            <a:endCxn id="6" idx="3"/>
          </p:cNvCxnSpPr>
          <p:nvPr/>
        </p:nvCxnSpPr>
        <p:spPr>
          <a:xfrm rot="5400000">
            <a:off x="2133141" y="563014"/>
            <a:ext cx="200387" cy="33276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89548" y="254467"/>
            <a:ext cx="4923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52" name="图片 51"/>
          <p:cNvPicPr>
            <a:picLocks noChangeAspect="1"/>
          </p:cNvPicPr>
          <p:nvPr/>
        </p:nvPicPr>
        <p:blipFill>
          <a:blip r:embed="rId1">
            <a:duotone>
              <a:prstClr val="black"/>
              <a:schemeClr val="accent1">
                <a:tint val="45000"/>
                <a:satMod val="400000"/>
              </a:schemeClr>
            </a:duotone>
          </a:blip>
          <a:stretch>
            <a:fillRect/>
          </a:stretch>
        </p:blipFill>
        <p:spPr>
          <a:xfrm>
            <a:off x="1246130" y="1903224"/>
            <a:ext cx="772569" cy="416703"/>
          </a:xfrm>
          <a:prstGeom prst="rect">
            <a:avLst/>
          </a:prstGeom>
        </p:spPr>
      </p:pic>
      <p:cxnSp>
        <p:nvCxnSpPr>
          <p:cNvPr id="54" name="直接连接符 53"/>
          <p:cNvCxnSpPr>
            <a:stCxn id="4" idx="1"/>
            <a:endCxn id="52" idx="3"/>
          </p:cNvCxnSpPr>
          <p:nvPr/>
        </p:nvCxnSpPr>
        <p:spPr>
          <a:xfrm flipH="1" flipV="1">
            <a:off x="2018699" y="2111576"/>
            <a:ext cx="986119" cy="94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99" idx="2"/>
            <a:endCxn id="4" idx="0"/>
          </p:cNvCxnSpPr>
          <p:nvPr/>
        </p:nvCxnSpPr>
        <p:spPr>
          <a:xfrm>
            <a:off x="2936498" y="1339705"/>
            <a:ext cx="472214" cy="5635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11954" y="1024612"/>
            <a:ext cx="8280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rPr>
              <a:t>Fudan</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9" name="文本框 58"/>
          <p:cNvSpPr txBox="1"/>
          <p:nvPr/>
        </p:nvSpPr>
        <p:spPr>
          <a:xfrm>
            <a:off x="207255" y="2175027"/>
            <a:ext cx="1038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接入</a:t>
            </a: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0" name="矩形 59"/>
          <p:cNvSpPr/>
          <p:nvPr/>
        </p:nvSpPr>
        <p:spPr>
          <a:xfrm>
            <a:off x="655312" y="2948725"/>
            <a:ext cx="4347591" cy="95856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61" name="图片 60"/>
          <p:cNvPicPr>
            <a:picLocks noChangeAspect="1"/>
          </p:cNvPicPr>
          <p:nvPr/>
        </p:nvPicPr>
        <p:blipFill>
          <a:blip r:embed="rId1">
            <a:duotone>
              <a:prstClr val="black"/>
              <a:schemeClr val="accent1">
                <a:tint val="45000"/>
                <a:satMod val="400000"/>
              </a:schemeClr>
            </a:duotone>
          </a:blip>
          <a:stretch>
            <a:fillRect/>
          </a:stretch>
        </p:blipFill>
        <p:spPr>
          <a:xfrm>
            <a:off x="3716414" y="3156419"/>
            <a:ext cx="846296" cy="456469"/>
          </a:xfrm>
          <a:prstGeom prst="rect">
            <a:avLst/>
          </a:prstGeom>
        </p:spPr>
      </p:pic>
      <p:pic>
        <p:nvPicPr>
          <p:cNvPr id="62" name="图片 61"/>
          <p:cNvPicPr>
            <a:picLocks noChangeAspect="1"/>
          </p:cNvPicPr>
          <p:nvPr/>
        </p:nvPicPr>
        <p:blipFill>
          <a:blip r:embed="rId1">
            <a:duotone>
              <a:prstClr val="black"/>
              <a:schemeClr val="accent1">
                <a:tint val="45000"/>
                <a:satMod val="400000"/>
              </a:schemeClr>
            </a:duotone>
          </a:blip>
          <a:stretch>
            <a:fillRect/>
          </a:stretch>
        </p:blipFill>
        <p:spPr>
          <a:xfrm>
            <a:off x="1957726" y="3156419"/>
            <a:ext cx="846296" cy="456469"/>
          </a:xfrm>
          <a:prstGeom prst="rect">
            <a:avLst/>
          </a:prstGeom>
        </p:spPr>
      </p:pic>
      <p:cxnSp>
        <p:nvCxnSpPr>
          <p:cNvPr id="63" name="直接连接符 62"/>
          <p:cNvCxnSpPr>
            <a:stCxn id="61" idx="1"/>
            <a:endCxn id="62" idx="3"/>
          </p:cNvCxnSpPr>
          <p:nvPr/>
        </p:nvCxnSpPr>
        <p:spPr>
          <a:xfrm flipH="1">
            <a:off x="2804022" y="3384654"/>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69736" y="3483458"/>
            <a:ext cx="15932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5" name="直接连接符 64"/>
          <p:cNvCxnSpPr/>
          <p:nvPr/>
        </p:nvCxnSpPr>
        <p:spPr>
          <a:xfrm flipH="1">
            <a:off x="-115851" y="211544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3249478" y="211544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 idx="2"/>
            <a:endCxn id="61" idx="0"/>
          </p:cNvCxnSpPr>
          <p:nvPr/>
        </p:nvCxnSpPr>
        <p:spPr>
          <a:xfrm>
            <a:off x="3408712" y="2338923"/>
            <a:ext cx="730850" cy="817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2" idx="1"/>
          </p:cNvCxnSpPr>
          <p:nvPr/>
        </p:nvCxnSpPr>
        <p:spPr>
          <a:xfrm flipH="1">
            <a:off x="268769" y="3384654"/>
            <a:ext cx="1688957" cy="443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1" idx="3"/>
          </p:cNvCxnSpPr>
          <p:nvPr/>
        </p:nvCxnSpPr>
        <p:spPr>
          <a:xfrm flipH="1">
            <a:off x="4562710" y="3383968"/>
            <a:ext cx="912392" cy="6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08542" y="423240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78" name="图片 77"/>
          <p:cNvPicPr>
            <a:picLocks noChangeAspect="1"/>
          </p:cNvPicPr>
          <p:nvPr/>
        </p:nvPicPr>
        <p:blipFill>
          <a:blip r:embed="rId1">
            <a:duotone>
              <a:prstClr val="black"/>
              <a:schemeClr val="accent1">
                <a:tint val="45000"/>
                <a:satMod val="400000"/>
              </a:schemeClr>
            </a:duotone>
          </a:blip>
          <a:stretch>
            <a:fillRect/>
          </a:stretch>
        </p:blipFill>
        <p:spPr>
          <a:xfrm>
            <a:off x="3723448" y="4440094"/>
            <a:ext cx="846296" cy="456469"/>
          </a:xfrm>
          <a:prstGeom prst="rect">
            <a:avLst/>
          </a:prstGeom>
        </p:spPr>
      </p:pic>
      <p:pic>
        <p:nvPicPr>
          <p:cNvPr id="79" name="图片 78"/>
          <p:cNvPicPr>
            <a:picLocks noChangeAspect="1"/>
          </p:cNvPicPr>
          <p:nvPr/>
        </p:nvPicPr>
        <p:blipFill>
          <a:blip r:embed="rId1">
            <a:duotone>
              <a:prstClr val="black"/>
              <a:schemeClr val="accent1">
                <a:tint val="45000"/>
                <a:satMod val="400000"/>
              </a:schemeClr>
            </a:duotone>
          </a:blip>
          <a:stretch>
            <a:fillRect/>
          </a:stretch>
        </p:blipFill>
        <p:spPr>
          <a:xfrm>
            <a:off x="1964760" y="4440094"/>
            <a:ext cx="846296" cy="456469"/>
          </a:xfrm>
          <a:prstGeom prst="rect">
            <a:avLst/>
          </a:prstGeom>
        </p:spPr>
      </p:pic>
      <p:cxnSp>
        <p:nvCxnSpPr>
          <p:cNvPr id="80" name="直接连接符 79"/>
          <p:cNvCxnSpPr>
            <a:stCxn id="78" idx="1"/>
            <a:endCxn id="79" idx="3"/>
          </p:cNvCxnSpPr>
          <p:nvPr/>
        </p:nvCxnSpPr>
        <p:spPr>
          <a:xfrm flipH="1">
            <a:off x="2811056" y="4668329"/>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5885" y="4711897"/>
            <a:ext cx="1038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接入</a:t>
            </a: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ISP</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2" name="直接连接符 81"/>
          <p:cNvCxnSpPr/>
          <p:nvPr/>
        </p:nvCxnSpPr>
        <p:spPr>
          <a:xfrm flipH="1">
            <a:off x="602779" y="465231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4516749" y="465231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61043" y="6369942"/>
            <a:ext cx="113223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Tsinghua</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92" name="直接连接符 91"/>
          <p:cNvCxnSpPr>
            <a:stCxn id="61" idx="2"/>
            <a:endCxn id="78" idx="0"/>
          </p:cNvCxnSpPr>
          <p:nvPr/>
        </p:nvCxnSpPr>
        <p:spPr>
          <a:xfrm>
            <a:off x="4139562" y="3612888"/>
            <a:ext cx="7034" cy="8272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9" name="图片 98"/>
          <p:cNvPicPr>
            <a:picLocks noChangeAspect="1"/>
          </p:cNvPicPr>
          <p:nvPr/>
        </p:nvPicPr>
        <p:blipFill>
          <a:blip r:embed="rId1">
            <a:duotone>
              <a:prstClr val="black"/>
              <a:schemeClr val="accent1">
                <a:tint val="45000"/>
                <a:satMod val="400000"/>
              </a:schemeClr>
            </a:duotone>
          </a:blip>
          <a:stretch>
            <a:fillRect/>
          </a:stretch>
        </p:blipFill>
        <p:spPr>
          <a:xfrm>
            <a:off x="2639979" y="1019836"/>
            <a:ext cx="593038" cy="319869"/>
          </a:xfrm>
          <a:prstGeom prst="rect">
            <a:avLst/>
          </a:prstGeom>
        </p:spPr>
      </p:pic>
      <p:cxnSp>
        <p:nvCxnSpPr>
          <p:cNvPr id="109" name="肘形连接符 108"/>
          <p:cNvCxnSpPr>
            <a:stCxn id="99" idx="1"/>
            <a:endCxn id="6" idx="2"/>
          </p:cNvCxnSpPr>
          <p:nvPr/>
        </p:nvCxnSpPr>
        <p:spPr>
          <a:xfrm rot="10800000">
            <a:off x="1635733" y="987419"/>
            <a:ext cx="1004246" cy="19235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4" name="图片 123"/>
          <p:cNvPicPr>
            <a:picLocks noChangeAspect="1"/>
          </p:cNvPicPr>
          <p:nvPr/>
        </p:nvPicPr>
        <p:blipFill>
          <a:blip r:embed="rId2"/>
          <a:stretch>
            <a:fillRect/>
          </a:stretch>
        </p:blipFill>
        <p:spPr>
          <a:xfrm>
            <a:off x="895981" y="5758501"/>
            <a:ext cx="524792" cy="435930"/>
          </a:xfrm>
          <a:prstGeom prst="rect">
            <a:avLst/>
          </a:prstGeom>
        </p:spPr>
      </p:pic>
      <p:pic>
        <p:nvPicPr>
          <p:cNvPr id="125" name="图片 124"/>
          <p:cNvPicPr>
            <a:picLocks noChangeAspect="1"/>
          </p:cNvPicPr>
          <p:nvPr/>
        </p:nvPicPr>
        <p:blipFill>
          <a:blip r:embed="rId3"/>
          <a:stretch>
            <a:fillRect/>
          </a:stretch>
        </p:blipFill>
        <p:spPr>
          <a:xfrm>
            <a:off x="2201972" y="6207411"/>
            <a:ext cx="862433" cy="315654"/>
          </a:xfrm>
          <a:prstGeom prst="rect">
            <a:avLst/>
          </a:prstGeom>
        </p:spPr>
      </p:pic>
      <p:cxnSp>
        <p:nvCxnSpPr>
          <p:cNvPr id="127" name="肘形连接符 126"/>
          <p:cNvCxnSpPr>
            <a:stCxn id="124" idx="2"/>
            <a:endCxn id="125" idx="1"/>
          </p:cNvCxnSpPr>
          <p:nvPr/>
        </p:nvCxnSpPr>
        <p:spPr>
          <a:xfrm rot="16200000" flipH="1">
            <a:off x="1594771" y="5758036"/>
            <a:ext cx="170807" cy="1043595"/>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肘形连接符 127"/>
          <p:cNvCxnSpPr>
            <a:stCxn id="27" idx="2"/>
            <a:endCxn id="125" idx="3"/>
          </p:cNvCxnSpPr>
          <p:nvPr/>
        </p:nvCxnSpPr>
        <p:spPr>
          <a:xfrm rot="5400000">
            <a:off x="3278882" y="5999413"/>
            <a:ext cx="151348" cy="58030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1" name="图片 130"/>
          <p:cNvPicPr>
            <a:picLocks noChangeAspect="1"/>
          </p:cNvPicPr>
          <p:nvPr/>
        </p:nvPicPr>
        <p:blipFill>
          <a:blip r:embed="rId1">
            <a:duotone>
              <a:prstClr val="black"/>
              <a:schemeClr val="accent1">
                <a:tint val="45000"/>
                <a:satMod val="400000"/>
              </a:schemeClr>
            </a:duotone>
          </a:blip>
          <a:stretch>
            <a:fillRect/>
          </a:stretch>
        </p:blipFill>
        <p:spPr>
          <a:xfrm>
            <a:off x="1751664" y="5541467"/>
            <a:ext cx="593038" cy="319869"/>
          </a:xfrm>
          <a:prstGeom prst="rect">
            <a:avLst/>
          </a:prstGeom>
        </p:spPr>
      </p:pic>
      <p:cxnSp>
        <p:nvCxnSpPr>
          <p:cNvPr id="132" name="肘形连接符 131"/>
          <p:cNvCxnSpPr>
            <a:stCxn id="131" idx="2"/>
            <a:endCxn id="125" idx="0"/>
          </p:cNvCxnSpPr>
          <p:nvPr/>
        </p:nvCxnSpPr>
        <p:spPr>
          <a:xfrm>
            <a:off x="2048183" y="5861336"/>
            <a:ext cx="585006" cy="346075"/>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78" idx="2"/>
          </p:cNvCxnSpPr>
          <p:nvPr/>
        </p:nvCxnSpPr>
        <p:spPr>
          <a:xfrm flipH="1">
            <a:off x="2201972" y="4896563"/>
            <a:ext cx="1944624" cy="6728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3" name="Rectangle 23"/>
          <p:cNvSpPr>
            <a:spLocks noChangeArrowheads="1"/>
          </p:cNvSpPr>
          <p:nvPr/>
        </p:nvSpPr>
        <p:spPr bwMode="auto">
          <a:xfrm>
            <a:off x="4669192" y="6014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4" name="Rectangle 24"/>
          <p:cNvSpPr>
            <a:spLocks noChangeArrowheads="1"/>
          </p:cNvSpPr>
          <p:nvPr/>
        </p:nvSpPr>
        <p:spPr bwMode="auto">
          <a:xfrm>
            <a:off x="4621567" y="131582"/>
            <a:ext cx="1273175" cy="1536700"/>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5" name="Line 25"/>
          <p:cNvSpPr>
            <a:spLocks noChangeShapeType="1"/>
          </p:cNvSpPr>
          <p:nvPr/>
        </p:nvSpPr>
        <p:spPr bwMode="auto">
          <a:xfrm>
            <a:off x="4621567" y="449082"/>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 name="Text Box 26"/>
          <p:cNvSpPr txBox="1">
            <a:spLocks noChangeArrowheads="1"/>
          </p:cNvSpPr>
          <p:nvPr/>
        </p:nvSpPr>
        <p:spPr bwMode="auto">
          <a:xfrm>
            <a:off x="4578705" y="9824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application</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transport</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57" name="Line 27"/>
          <p:cNvSpPr>
            <a:spLocks noChangeShapeType="1"/>
          </p:cNvSpPr>
          <p:nvPr/>
        </p:nvSpPr>
        <p:spPr bwMode="auto">
          <a:xfrm>
            <a:off x="4629505" y="769757"/>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 name="Line 28"/>
          <p:cNvSpPr>
            <a:spLocks noChangeShapeType="1"/>
          </p:cNvSpPr>
          <p:nvPr/>
        </p:nvSpPr>
        <p:spPr bwMode="auto">
          <a:xfrm>
            <a:off x="4634267" y="105074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 name="Line 29"/>
          <p:cNvSpPr>
            <a:spLocks noChangeShapeType="1"/>
          </p:cNvSpPr>
          <p:nvPr/>
        </p:nvSpPr>
        <p:spPr bwMode="auto">
          <a:xfrm>
            <a:off x="4634267" y="132696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160" name="Group 88"/>
          <p:cNvGrpSpPr/>
          <p:nvPr/>
        </p:nvGrpSpPr>
        <p:grpSpPr bwMode="auto">
          <a:xfrm>
            <a:off x="7370119" y="1985286"/>
            <a:ext cx="1387475" cy="1035050"/>
            <a:chOff x="3601" y="168"/>
            <a:chExt cx="874" cy="652"/>
          </a:xfrm>
        </p:grpSpPr>
        <p:sp>
          <p:nvSpPr>
            <p:cNvPr id="161"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2"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3" name="Line 91"/>
            <p:cNvSpPr>
              <a:spLocks noChangeShapeType="1"/>
            </p:cNvSpPr>
            <p:nvPr/>
          </p:nvSpPr>
          <p:spPr bwMode="auto">
            <a:xfrm>
              <a:off x="3628" y="413"/>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5" name="Line 93"/>
            <p:cNvSpPr>
              <a:spLocks noChangeShapeType="1"/>
            </p:cNvSpPr>
            <p:nvPr/>
          </p:nvSpPr>
          <p:spPr bwMode="auto">
            <a:xfrm>
              <a:off x="3633" y="615"/>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66" name="Group 88"/>
          <p:cNvGrpSpPr/>
          <p:nvPr/>
        </p:nvGrpSpPr>
        <p:grpSpPr bwMode="auto">
          <a:xfrm>
            <a:off x="8881728" y="3703246"/>
            <a:ext cx="1387475" cy="1035050"/>
            <a:chOff x="3601" y="168"/>
            <a:chExt cx="874" cy="652"/>
          </a:xfrm>
        </p:grpSpPr>
        <p:sp>
          <p:nvSpPr>
            <p:cNvPr id="167"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8"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9" name="Line 91"/>
            <p:cNvSpPr>
              <a:spLocks noChangeShapeType="1"/>
            </p:cNvSpPr>
            <p:nvPr/>
          </p:nvSpPr>
          <p:spPr bwMode="auto">
            <a:xfrm>
              <a:off x="3628" y="413"/>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71" name="Line 93"/>
            <p:cNvSpPr>
              <a:spLocks noChangeShapeType="1"/>
            </p:cNvSpPr>
            <p:nvPr/>
          </p:nvSpPr>
          <p:spPr bwMode="auto">
            <a:xfrm>
              <a:off x="3633" y="615"/>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78" name="Rectangle 23"/>
          <p:cNvSpPr>
            <a:spLocks noChangeArrowheads="1"/>
          </p:cNvSpPr>
          <p:nvPr/>
        </p:nvSpPr>
        <p:spPr bwMode="auto">
          <a:xfrm>
            <a:off x="10749365" y="501443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79" name="Rectangle 24"/>
          <p:cNvSpPr>
            <a:spLocks noChangeArrowheads="1"/>
          </p:cNvSpPr>
          <p:nvPr/>
        </p:nvSpPr>
        <p:spPr bwMode="auto">
          <a:xfrm>
            <a:off x="10701740" y="5085872"/>
            <a:ext cx="1273175" cy="1536700"/>
          </a:xfrm>
          <a:prstGeom prst="rect">
            <a:avLst/>
          </a:prstGeom>
          <a:solidFill>
            <a:schemeClr val="bg1"/>
          </a:solidFill>
          <a:ln w="28575">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80" name="Line 25"/>
          <p:cNvSpPr>
            <a:spLocks noChangeShapeType="1"/>
          </p:cNvSpPr>
          <p:nvPr/>
        </p:nvSpPr>
        <p:spPr bwMode="auto">
          <a:xfrm>
            <a:off x="10701740" y="5403372"/>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 name="Text Box 26"/>
          <p:cNvSpPr txBox="1">
            <a:spLocks noChangeArrowheads="1"/>
          </p:cNvSpPr>
          <p:nvPr/>
        </p:nvSpPr>
        <p:spPr bwMode="auto">
          <a:xfrm>
            <a:off x="10658878" y="505253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charset="-128"/>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application</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transport</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network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link</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rPr>
              <a:t>physical</a:t>
            </a: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82" name="Line 27"/>
          <p:cNvSpPr>
            <a:spLocks noChangeShapeType="1"/>
          </p:cNvSpPr>
          <p:nvPr/>
        </p:nvSpPr>
        <p:spPr bwMode="auto">
          <a:xfrm>
            <a:off x="10709678" y="5724047"/>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 name="Line 28"/>
          <p:cNvSpPr>
            <a:spLocks noChangeShapeType="1"/>
          </p:cNvSpPr>
          <p:nvPr/>
        </p:nvSpPr>
        <p:spPr bwMode="auto">
          <a:xfrm>
            <a:off x="10714440" y="600503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 name="Line 29"/>
          <p:cNvSpPr>
            <a:spLocks noChangeShapeType="1"/>
          </p:cNvSpPr>
          <p:nvPr/>
        </p:nvSpPr>
        <p:spPr bwMode="auto">
          <a:xfrm>
            <a:off x="10714440" y="628125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 name="文本框 185"/>
          <p:cNvSpPr txBox="1"/>
          <p:nvPr/>
        </p:nvSpPr>
        <p:spPr>
          <a:xfrm>
            <a:off x="4737802" y="4877582"/>
            <a:ext cx="17067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87" name="文本框 186"/>
          <p:cNvSpPr txBox="1"/>
          <p:nvPr/>
        </p:nvSpPr>
        <p:spPr>
          <a:xfrm>
            <a:off x="4734960" y="5212169"/>
            <a:ext cx="4363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TCP: &lt;port: 1234</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80&gt;,  </a:t>
            </a: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188" name="文本框 187"/>
          <p:cNvSpPr txBox="1"/>
          <p:nvPr/>
        </p:nvSpPr>
        <p:spPr>
          <a:xfrm>
            <a:off x="4765097" y="5576931"/>
            <a:ext cx="59516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IP</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&lt;</a:t>
            </a:r>
            <a:r>
              <a:rPr kumimoji="0" lang="en-US" altLang="zh-CN" sz="1800" b="0"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rPr>
              <a:t>fudan</a:t>
            </a:r>
            <a:r>
              <a:rPr kumimoji="0" lang="en-US" altLang="zh-CN" sz="1800" b="0"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Tsinghua</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&gt; </a:t>
            </a: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 &lt;port: 1234</a:t>
            </a: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sym typeface="Wingdings" panose="05000000000000000000" pitchFamily="2" charset="2"/>
              </a:rPr>
              <a:t>80&gt; HTTP GET…</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191" name="文本框 190"/>
          <p:cNvSpPr txBox="1"/>
          <p:nvPr/>
        </p:nvSpPr>
        <p:spPr>
          <a:xfrm>
            <a:off x="6237732" y="34899"/>
            <a:ext cx="17067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2" name="文本框 191"/>
          <p:cNvSpPr txBox="1"/>
          <p:nvPr/>
        </p:nvSpPr>
        <p:spPr>
          <a:xfrm>
            <a:off x="6234890" y="369486"/>
            <a:ext cx="4363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TCP: &lt;port: 1234</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80&gt;,  </a:t>
            </a: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HTTP: GET / … </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193" name="文本框 192"/>
          <p:cNvSpPr txBox="1"/>
          <p:nvPr/>
        </p:nvSpPr>
        <p:spPr>
          <a:xfrm>
            <a:off x="6265027" y="734248"/>
            <a:ext cx="59516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IP</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&lt;</a:t>
            </a:r>
            <a:r>
              <a:rPr kumimoji="0" lang="en-US" altLang="zh-CN" sz="1800" b="0"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rPr>
              <a:t>fudan</a:t>
            </a:r>
            <a:r>
              <a:rPr kumimoji="0" lang="en-US" altLang="zh-CN" sz="1800" b="0"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Tsinghua</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&gt; </a:t>
            </a: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 &lt;port: 1234</a:t>
            </a:r>
            <a:r>
              <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sym typeface="Wingdings" panose="05000000000000000000" pitchFamily="2" charset="2"/>
              </a:rPr>
              <a:t>80&gt; HTTP GET…</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194" name="下箭头 193"/>
          <p:cNvSpPr/>
          <p:nvPr/>
        </p:nvSpPr>
        <p:spPr>
          <a:xfrm>
            <a:off x="6036520" y="60144"/>
            <a:ext cx="128030" cy="927275"/>
          </a:xfrm>
          <a:prstGeom prst="down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5" name="上箭头 194"/>
          <p:cNvSpPr/>
          <p:nvPr/>
        </p:nvSpPr>
        <p:spPr>
          <a:xfrm>
            <a:off x="10451883" y="5127934"/>
            <a:ext cx="211015" cy="790629"/>
          </a:xfrm>
          <a:prstGeom prst="up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6" name="文本框 195"/>
          <p:cNvSpPr txBox="1"/>
          <p:nvPr/>
        </p:nvSpPr>
        <p:spPr>
          <a:xfrm>
            <a:off x="3260218" y="911451"/>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R1</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7" name="文本框 196"/>
          <p:cNvSpPr txBox="1"/>
          <p:nvPr/>
        </p:nvSpPr>
        <p:spPr>
          <a:xfrm>
            <a:off x="3794016" y="1742136"/>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R2</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1" name="文本框 200"/>
          <p:cNvSpPr txBox="1"/>
          <p:nvPr/>
        </p:nvSpPr>
        <p:spPr>
          <a:xfrm>
            <a:off x="4516749" y="2964822"/>
            <a:ext cx="5478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R3</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2" name="文本框 196"/>
          <p:cNvSpPr txBox="1"/>
          <p:nvPr/>
        </p:nvSpPr>
        <p:spPr>
          <a:xfrm>
            <a:off x="4503855" y="4284195"/>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R4</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3" name="文本框 196"/>
          <p:cNvSpPr txBox="1"/>
          <p:nvPr/>
        </p:nvSpPr>
        <p:spPr>
          <a:xfrm>
            <a:off x="1318571" y="5412272"/>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R5</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05" name="直角上箭头 204"/>
          <p:cNvSpPr/>
          <p:nvPr/>
        </p:nvSpPr>
        <p:spPr>
          <a:xfrm>
            <a:off x="6997069" y="2400562"/>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07" name="直角上箭头 206"/>
          <p:cNvSpPr/>
          <p:nvPr/>
        </p:nvSpPr>
        <p:spPr>
          <a:xfrm rot="5400000">
            <a:off x="5830295" y="1288484"/>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0" name="上弧形箭头 209"/>
          <p:cNvSpPr/>
          <p:nvPr/>
        </p:nvSpPr>
        <p:spPr>
          <a:xfrm>
            <a:off x="7230801" y="1984182"/>
            <a:ext cx="1856934" cy="344942"/>
          </a:xfrm>
          <a:prstGeom prst="curvedDownArrow">
            <a:avLst>
              <a:gd name="adj1" fmla="val 25000"/>
              <a:gd name="adj2" fmla="val 50000"/>
              <a:gd name="adj3" fmla="val 22035"/>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1" name="矩形 210"/>
          <p:cNvSpPr/>
          <p:nvPr/>
        </p:nvSpPr>
        <p:spPr>
          <a:xfrm>
            <a:off x="9586476" y="1950595"/>
            <a:ext cx="25971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IP</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&lt;</a:t>
            </a:r>
            <a:r>
              <a:rPr kumimoji="0" lang="en-US" altLang="zh-CN" sz="1800" b="0"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rPr>
              <a:t>fudan</a:t>
            </a:r>
            <a:r>
              <a:rPr kumimoji="0" lang="en-US" altLang="zh-CN" sz="1800" b="0"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Tsinghua</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&gt;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12" name="直角上箭头 211"/>
          <p:cNvSpPr/>
          <p:nvPr/>
        </p:nvSpPr>
        <p:spPr>
          <a:xfrm rot="5400000">
            <a:off x="8725985" y="2593290"/>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3" name="直角上箭头 212"/>
          <p:cNvSpPr/>
          <p:nvPr/>
        </p:nvSpPr>
        <p:spPr>
          <a:xfrm>
            <a:off x="8459970" y="4060226"/>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4" name="直角上箭头 213"/>
          <p:cNvSpPr/>
          <p:nvPr/>
        </p:nvSpPr>
        <p:spPr>
          <a:xfrm rot="5400000">
            <a:off x="10151224" y="4309605"/>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5" name="上弧形箭头 214"/>
          <p:cNvSpPr/>
          <p:nvPr/>
        </p:nvSpPr>
        <p:spPr>
          <a:xfrm>
            <a:off x="8658009" y="3659261"/>
            <a:ext cx="1856934" cy="344942"/>
          </a:xfrm>
          <a:prstGeom prst="curvedDownArrow">
            <a:avLst>
              <a:gd name="adj1" fmla="val 25000"/>
              <a:gd name="adj2" fmla="val 50000"/>
              <a:gd name="adj3" fmla="val 22035"/>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6" name="直角上箭头 215"/>
          <p:cNvSpPr/>
          <p:nvPr/>
        </p:nvSpPr>
        <p:spPr>
          <a:xfrm>
            <a:off x="10301084" y="5958356"/>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7" name="矩形 216"/>
          <p:cNvSpPr/>
          <p:nvPr/>
        </p:nvSpPr>
        <p:spPr>
          <a:xfrm>
            <a:off x="6234890" y="3987860"/>
            <a:ext cx="25971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IP</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&lt;</a:t>
            </a:r>
            <a:r>
              <a:rPr kumimoji="0" lang="en-US" altLang="zh-CN" sz="1800" b="0"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rPr>
              <a:t>fudan</a:t>
            </a:r>
            <a:r>
              <a:rPr kumimoji="0" lang="en-US" altLang="zh-CN" sz="1800" b="0" i="0" u="none" strike="noStrike" kern="1200" cap="none" spc="0" normalizeH="0" baseline="0" noProof="0" dirty="0" err="1">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Tsinghua</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sym typeface="Wingdings" panose="05000000000000000000" pitchFamily="2" charset="2"/>
              </a:rPr>
              <a:t>&gt;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18" name="左右箭头 217"/>
          <p:cNvSpPr/>
          <p:nvPr/>
        </p:nvSpPr>
        <p:spPr>
          <a:xfrm rot="2145213" flipV="1">
            <a:off x="5518152" y="1739708"/>
            <a:ext cx="2279313" cy="19755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9" name="左右箭头 218"/>
          <p:cNvSpPr/>
          <p:nvPr/>
        </p:nvSpPr>
        <p:spPr>
          <a:xfrm rot="4450720" flipV="1">
            <a:off x="7799275" y="3249558"/>
            <a:ext cx="2029860" cy="24853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0" name="左右箭头 219"/>
          <p:cNvSpPr/>
          <p:nvPr/>
        </p:nvSpPr>
        <p:spPr>
          <a:xfrm rot="3624964" flipV="1">
            <a:off x="9328056" y="5068556"/>
            <a:ext cx="2203186" cy="21543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aphicFrame>
        <p:nvGraphicFramePr>
          <p:cNvPr id="3" name="表格 2"/>
          <p:cNvGraphicFramePr>
            <a:graphicFrameLocks noGrp="1"/>
          </p:cNvGraphicFramePr>
          <p:nvPr/>
        </p:nvGraphicFramePr>
        <p:xfrm>
          <a:off x="9435019" y="2402012"/>
          <a:ext cx="2412794" cy="1112520"/>
        </p:xfrm>
        <a:graphic>
          <a:graphicData uri="http://schemas.openxmlformats.org/drawingml/2006/table">
            <a:tbl>
              <a:tblPr firstRow="1" bandRow="1">
                <a:tableStyleId>{2D5ABB26-0587-4C30-8999-92F81FD0307C}</a:tableStyleId>
              </a:tblPr>
              <a:tblGrid>
                <a:gridCol w="1502869"/>
                <a:gridCol w="909925"/>
              </a:tblGrid>
              <a:tr h="370840">
                <a:tc gridSpan="2">
                  <a:txBody>
                    <a:bodyPr/>
                    <a:lstStyle/>
                    <a:p>
                      <a:pPr algn="ctr"/>
                      <a:r>
                        <a:rPr lang="zh-CN" altLang="en-US" dirty="0"/>
                        <a:t>转发表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a:t>目的网络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dirty="0"/>
                        <a:t>下一跳</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US" altLang="zh-CN" sz="1800" dirty="0">
                          <a:solidFill>
                            <a:srgbClr val="FF0000"/>
                          </a:solidFill>
                        </a:rPr>
                        <a:t>166.111.0/16 </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dirty="0">
                          <a:solidFill>
                            <a:srgbClr val="FF0000"/>
                          </a:solidFill>
                        </a:rPr>
                        <a:t>R3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34" name="文本框 133"/>
          <p:cNvSpPr txBox="1"/>
          <p:nvPr/>
        </p:nvSpPr>
        <p:spPr>
          <a:xfrm>
            <a:off x="6484209" y="1093547"/>
            <a:ext cx="54472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在链路层提供的服务基础上通过</a:t>
            </a:r>
            <a:r>
              <a:rPr kumimoji="0" lang="zh-CN" altLang="en-US" sz="18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多跳传输</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将数据递交到最终目的地</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43" name="组合 42"/>
          <p:cNvGrpSpPr/>
          <p:nvPr/>
        </p:nvGrpSpPr>
        <p:grpSpPr>
          <a:xfrm>
            <a:off x="4300101" y="1936386"/>
            <a:ext cx="2864734" cy="1945362"/>
            <a:chOff x="4300101" y="1936386"/>
            <a:chExt cx="2864734" cy="1945362"/>
          </a:xfrm>
        </p:grpSpPr>
        <p:sp>
          <p:nvSpPr>
            <p:cNvPr id="2" name="文本框 1"/>
            <p:cNvSpPr txBox="1"/>
            <p:nvPr/>
          </p:nvSpPr>
          <p:spPr>
            <a:xfrm>
              <a:off x="4300101" y="2565512"/>
              <a:ext cx="9833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accent2"/>
                  </a:solidFill>
                  <a:effectLst/>
                  <a:uLnTx/>
                  <a:uFillTx/>
                  <a:latin typeface="等线" panose="02010600030101010101" charset="-122"/>
                  <a:ea typeface="等线" panose="02010600030101010101" charset="-122"/>
                  <a:cs typeface="+mn-cs"/>
                </a:rPr>
                <a:t>路由器</a:t>
              </a:r>
              <a:endParaRPr kumimoji="0" lang="en-US" altLang="zh-CN" sz="1800" b="1" i="0" u="none" strike="noStrike" kern="1200" cap="none" spc="0" normalizeH="0" baseline="0" noProof="0" dirty="0">
                <a:ln>
                  <a:noFill/>
                </a:ln>
                <a:solidFill>
                  <a:schemeClr val="accent2"/>
                </a:solidFill>
                <a:effectLst/>
                <a:uLnTx/>
                <a:uFillTx/>
                <a:latin typeface="等线" panose="02010600030101010101" charset="-122"/>
                <a:ea typeface="等线" panose="02010600030101010101" charset="-122"/>
                <a:cs typeface="+mn-cs"/>
              </a:endParaRPr>
            </a:p>
          </p:txBody>
        </p:sp>
        <p:sp>
          <p:nvSpPr>
            <p:cNvPr id="136" name="文本框 135"/>
            <p:cNvSpPr txBox="1"/>
            <p:nvPr/>
          </p:nvSpPr>
          <p:spPr>
            <a:xfrm>
              <a:off x="5287464" y="1936386"/>
              <a:ext cx="1877371" cy="1200329"/>
            </a:xfrm>
            <a:prstGeom prst="rect">
              <a:avLst/>
            </a:prstGeom>
            <a:noFill/>
          </p:spPr>
          <p:txBody>
            <a:bodyPr wrap="square" rtlCol="0">
              <a:spAutoFit/>
            </a:bodyPr>
            <a:lstStyle/>
            <a:p>
              <a:pPr>
                <a:defRPr/>
              </a:pPr>
              <a:r>
                <a:rPr lang="zh-CN" altLang="en-US" b="1" dirty="0">
                  <a:solidFill>
                    <a:schemeClr val="accent2"/>
                  </a:solidFill>
                  <a:latin typeface="等线" panose="02010600030101010101" charset="-122"/>
                  <a:ea typeface="等线" panose="02010600030101010101" charset="-122"/>
                </a:rPr>
                <a:t>数据平面</a:t>
              </a:r>
              <a:r>
                <a:rPr lang="zh-CN" altLang="en-US" dirty="0">
                  <a:solidFill>
                    <a:prstClr val="black"/>
                  </a:solidFill>
                  <a:latin typeface="等线" panose="02010600030101010101" charset="-122"/>
                  <a:ea typeface="等线" panose="02010600030101010101" charset="-122"/>
                </a:rPr>
                <a:t>：</a:t>
              </a:r>
              <a:r>
                <a:rPr lang="zh-CN" altLang="en-US" dirty="0">
                  <a:solidFill>
                    <a:prstClr val="black"/>
                  </a:solidFill>
                </a:rPr>
                <a:t>从接口收到一个</a:t>
              </a:r>
              <a:r>
                <a:rPr lang="en-US" altLang="zh-CN" dirty="0">
                  <a:solidFill>
                    <a:prstClr val="black"/>
                  </a:solidFill>
                </a:rPr>
                <a:t>IP</a:t>
              </a:r>
              <a:r>
                <a:rPr lang="zh-CN" altLang="en-US" dirty="0">
                  <a:solidFill>
                    <a:prstClr val="black"/>
                  </a:solidFill>
                </a:rPr>
                <a:t>分组后查找转发表，转发到下一跳</a:t>
              </a:r>
              <a:endParaRPr lang="zh-CN" altLang="en-US" dirty="0">
                <a:solidFill>
                  <a:prstClr val="black"/>
                </a:solidFill>
              </a:endParaRPr>
            </a:p>
          </p:txBody>
        </p:sp>
        <p:sp>
          <p:nvSpPr>
            <p:cNvPr id="137" name="文本框 136"/>
            <p:cNvSpPr txBox="1"/>
            <p:nvPr/>
          </p:nvSpPr>
          <p:spPr>
            <a:xfrm>
              <a:off x="5280367" y="3235417"/>
              <a:ext cx="1877371" cy="646331"/>
            </a:xfrm>
            <a:prstGeom prst="rect">
              <a:avLst/>
            </a:prstGeom>
            <a:noFill/>
          </p:spPr>
          <p:txBody>
            <a:bodyPr wrap="square" rtlCol="0">
              <a:spAutoFit/>
            </a:bodyPr>
            <a:lstStyle/>
            <a:p>
              <a:pPr>
                <a:defRPr/>
              </a:pPr>
              <a:r>
                <a:rPr lang="zh-CN" altLang="en-US" b="1" dirty="0">
                  <a:solidFill>
                    <a:schemeClr val="accent2"/>
                  </a:solidFill>
                  <a:latin typeface="等线" panose="02010600030101010101" charset="-122"/>
                  <a:ea typeface="等线" panose="02010600030101010101" charset="-122"/>
                </a:rPr>
                <a:t>控制平面</a:t>
              </a:r>
              <a:r>
                <a:rPr lang="zh-CN" altLang="en-US" dirty="0">
                  <a:solidFill>
                    <a:prstClr val="black"/>
                  </a:solidFill>
                  <a:latin typeface="等线" panose="02010600030101010101" charset="-122"/>
                  <a:ea typeface="等线" panose="02010600030101010101" charset="-122"/>
                </a:rPr>
                <a:t>：维护转发表</a:t>
              </a:r>
              <a:endParaRPr lang="zh-CN" altLang="en-US" dirty="0">
                <a:solidFill>
                  <a:prstClr val="black"/>
                </a:solidFill>
              </a:endParaRPr>
            </a:p>
          </p:txBody>
        </p:sp>
        <p:sp>
          <p:nvSpPr>
            <p:cNvPr id="138" name="左大括号 137"/>
            <p:cNvSpPr/>
            <p:nvPr/>
          </p:nvSpPr>
          <p:spPr>
            <a:xfrm>
              <a:off x="5155130" y="2237158"/>
              <a:ext cx="135057" cy="129004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sz="2400" b="1" dirty="0">
                <a:solidFill>
                  <a:srgbClr val="0070C0"/>
                </a:solidFill>
              </a:rPr>
              <a:t>网络层提供的服务：为高层提供节点到节点的传输，经过多跳传输最终到达目的地</a:t>
            </a:r>
            <a:endParaRPr lang="en-US" altLang="zh-CN" sz="2400" dirty="0"/>
          </a:p>
          <a:p>
            <a:pPr marL="0" indent="0">
              <a:lnSpc>
                <a:spcPct val="120000"/>
              </a:lnSpc>
              <a:buNone/>
            </a:pPr>
            <a:r>
              <a:rPr lang="en-US" altLang="zh-CN" sz="2400" dirty="0"/>
              <a:t>5.1 </a:t>
            </a:r>
            <a:r>
              <a:rPr lang="zh-CN" altLang="en-US" sz="2400" dirty="0"/>
              <a:t>交换和路由：</a:t>
            </a:r>
            <a:r>
              <a:rPr lang="en-US" altLang="zh-CN" sz="2400" dirty="0"/>
              <a:t>internet</a:t>
            </a:r>
            <a:r>
              <a:rPr lang="zh-CN" altLang="en-US" sz="2400" dirty="0"/>
              <a:t>的工作方式（虚电路和数据报）</a:t>
            </a:r>
            <a:endParaRPr lang="en-US" altLang="zh-CN" sz="2400" dirty="0"/>
          </a:p>
          <a:p>
            <a:pPr marL="0" indent="0">
              <a:lnSpc>
                <a:spcPct val="120000"/>
              </a:lnSpc>
              <a:buNone/>
            </a:pPr>
            <a:r>
              <a:rPr lang="en-US" altLang="zh-CN" sz="2400" dirty="0"/>
              <a:t>5.1</a:t>
            </a:r>
            <a:r>
              <a:rPr lang="zh-CN" altLang="en-US" sz="2400" dirty="0"/>
              <a:t>交换和路由：路由方式</a:t>
            </a:r>
            <a:endParaRPr lang="en-US" altLang="zh-CN" sz="2400" dirty="0"/>
          </a:p>
          <a:p>
            <a:pPr lvl="1">
              <a:lnSpc>
                <a:spcPct val="120000"/>
              </a:lnSpc>
            </a:pPr>
            <a:r>
              <a:rPr lang="zh-CN" altLang="en-US" sz="2000" dirty="0"/>
              <a:t>源路由和逐跳路由</a:t>
            </a:r>
            <a:endParaRPr lang="en-US" altLang="zh-CN" sz="2000" dirty="0"/>
          </a:p>
          <a:p>
            <a:pPr lvl="1">
              <a:lnSpc>
                <a:spcPct val="120000"/>
              </a:lnSpc>
            </a:pPr>
            <a:r>
              <a:rPr lang="zh-CN" altLang="en-US" sz="2000" strike="sngStrike" dirty="0"/>
              <a:t>扩散法</a:t>
            </a:r>
            <a:endParaRPr lang="en-US" altLang="zh-CN" sz="2000" strike="sngStrike" dirty="0"/>
          </a:p>
          <a:p>
            <a:pPr lvl="1">
              <a:lnSpc>
                <a:spcPct val="120000"/>
              </a:lnSpc>
            </a:pPr>
            <a:r>
              <a:rPr lang="zh-CN" altLang="en-US" sz="2000" strike="sngStrike" dirty="0"/>
              <a:t>逆向学习法</a:t>
            </a:r>
            <a:endParaRPr lang="en-US" altLang="zh-CN" sz="2000" strike="sngStrike" dirty="0"/>
          </a:p>
          <a:p>
            <a:pPr marL="0" indent="0">
              <a:buNone/>
            </a:pPr>
            <a:r>
              <a:rPr lang="en-US" altLang="zh-CN" sz="2400" strike="sngStrike" dirty="0"/>
              <a:t>5.2 </a:t>
            </a:r>
            <a:r>
              <a:rPr lang="zh-CN" altLang="en-US" sz="2400" strike="sngStrike" dirty="0"/>
              <a:t>网桥</a:t>
            </a:r>
            <a:endParaRPr lang="en-US" altLang="zh-CN" sz="2400" strike="sngStrike" dirty="0"/>
          </a:p>
          <a:p>
            <a:pPr marL="0" indent="0">
              <a:buNone/>
            </a:pPr>
            <a:r>
              <a:rPr lang="en-US" altLang="zh-CN" sz="2400" dirty="0"/>
              <a:t>5.3 Internet</a:t>
            </a:r>
            <a:r>
              <a:rPr lang="zh-CN" altLang="en-US" sz="2400" dirty="0"/>
              <a:t>网络层</a:t>
            </a:r>
            <a:endParaRPr lang="zh-CN" altLang="en-US" sz="2400" dirty="0"/>
          </a:p>
        </p:txBody>
      </p:sp>
      <p:sp>
        <p:nvSpPr>
          <p:cNvPr id="5" name="Rectangle 1"/>
          <p:cNvSpPr>
            <a:spLocks noChangeArrowheads="1"/>
          </p:cNvSpPr>
          <p:nvPr/>
        </p:nvSpPr>
        <p:spPr bwMode="auto">
          <a:xfrm>
            <a:off x="4123267" y="2157698"/>
            <a:ext cx="2836333" cy="446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IP协议</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ARP</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ICMP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DHCP</a:t>
            </a:r>
            <a:endParaRPr kumimoji="0" lang="zh-CN" altLang="zh-CN" sz="2400" b="1" i="0" u="none" strike="noStrike" cap="none" normalizeH="0" baseline="0" dirty="0">
              <a:ln>
                <a:noFill/>
              </a:ln>
              <a:solidFill>
                <a:srgbClr val="FF0000"/>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NAT</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IP隧道</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zh-CN" sz="2400" dirty="0">
                <a:solidFill>
                  <a:srgbClr val="333333"/>
                </a:solidFill>
                <a:latin typeface="Open Sans" panose="020B0606030504020204" pitchFamily="34" charset="0"/>
                <a:cs typeface="Open Sans" panose="020B0606030504020204" pitchFamily="34" charset="0"/>
              </a:rPr>
              <a:t>IP</a:t>
            </a:r>
            <a:r>
              <a:rPr lang="zh-CN" altLang="en-US" sz="2400" dirty="0">
                <a:solidFill>
                  <a:srgbClr val="333333"/>
                </a:solidFill>
                <a:latin typeface="Open Sans" panose="020B0606030504020204" pitchFamily="34" charset="0"/>
                <a:cs typeface="Open Sans" panose="020B0606030504020204" pitchFamily="34" charset="0"/>
              </a:rPr>
              <a:t>组播</a:t>
            </a:r>
            <a:endParaRPr lang="en-US"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IPv6</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左大括号 5"/>
          <p:cNvSpPr/>
          <p:nvPr/>
        </p:nvSpPr>
        <p:spPr>
          <a:xfrm>
            <a:off x="3361267" y="2582333"/>
            <a:ext cx="465666" cy="380731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动态主机配置协议</a:t>
            </a:r>
            <a:r>
              <a:rPr lang="en-US" altLang="zh-CN" b="1" dirty="0"/>
              <a:t>DHCP</a:t>
            </a:r>
            <a:r>
              <a:rPr lang="zh-CN" altLang="zh-CN" dirty="0"/>
              <a:t>（</a:t>
            </a:r>
            <a:r>
              <a:rPr lang="en-US" altLang="zh-CN" dirty="0"/>
              <a:t>Dynamic Host Configuration Protocol</a:t>
            </a:r>
            <a:r>
              <a:rPr lang="zh-CN" altLang="zh-CN" dirty="0"/>
              <a:t>）</a:t>
            </a:r>
            <a:endParaRPr lang="zh-CN" altLang="en-US" dirty="0"/>
          </a:p>
        </p:txBody>
      </p:sp>
      <p:sp>
        <p:nvSpPr>
          <p:cNvPr id="3" name="内容占位符 2"/>
          <p:cNvSpPr>
            <a:spLocks noGrp="1"/>
          </p:cNvSpPr>
          <p:nvPr>
            <p:ph idx="1"/>
          </p:nvPr>
        </p:nvSpPr>
        <p:spPr/>
        <p:txBody>
          <a:bodyPr>
            <a:noAutofit/>
          </a:bodyPr>
          <a:lstStyle/>
          <a:p>
            <a:r>
              <a:rPr lang="en-US" altLang="zh-CN" dirty="0"/>
              <a:t>RARP</a:t>
            </a:r>
            <a:r>
              <a:rPr lang="zh-CN" altLang="en-US" dirty="0"/>
              <a:t>协议：</a:t>
            </a:r>
            <a:endParaRPr lang="en-US" altLang="zh-CN" dirty="0"/>
          </a:p>
          <a:p>
            <a:pPr lvl="1"/>
            <a:r>
              <a:rPr lang="zh-CN" altLang="en-US" sz="2000" dirty="0"/>
              <a:t>节点知道自己的网卡地址，广播</a:t>
            </a:r>
            <a:r>
              <a:rPr lang="en-US" altLang="zh-CN" sz="2000" dirty="0"/>
              <a:t>RARP</a:t>
            </a:r>
            <a:r>
              <a:rPr lang="zh-CN" altLang="en-US" sz="2000" dirty="0"/>
              <a:t>请求询问其</a:t>
            </a:r>
            <a:r>
              <a:rPr lang="en-US" altLang="zh-CN" sz="2000" dirty="0"/>
              <a:t>IP</a:t>
            </a:r>
            <a:r>
              <a:rPr lang="zh-CN" altLang="en-US" sz="2000" dirty="0"/>
              <a:t>地址，</a:t>
            </a:r>
            <a:r>
              <a:rPr lang="en-US" altLang="zh-CN" sz="2000" dirty="0"/>
              <a:t>RARP</a:t>
            </a:r>
            <a:r>
              <a:rPr lang="zh-CN" altLang="en-US" sz="2000" dirty="0"/>
              <a:t>服务器回应以配置的</a:t>
            </a:r>
            <a:r>
              <a:rPr lang="en-US" altLang="zh-CN" sz="2000" dirty="0"/>
              <a:t>IP</a:t>
            </a:r>
            <a:r>
              <a:rPr lang="zh-CN" altLang="en-US" sz="2000" dirty="0"/>
              <a:t>地址</a:t>
            </a:r>
            <a:endParaRPr lang="en-US" altLang="zh-CN" sz="2000" dirty="0"/>
          </a:p>
          <a:p>
            <a:pPr lvl="1"/>
            <a:r>
              <a:rPr lang="en-US" altLang="zh-CN" sz="2000" dirty="0"/>
              <a:t>RARP</a:t>
            </a:r>
            <a:r>
              <a:rPr lang="zh-CN" altLang="en-US" sz="2000" dirty="0"/>
              <a:t>采用</a:t>
            </a:r>
            <a:r>
              <a:rPr lang="zh-CN" altLang="en-US" sz="2000" b="1" dirty="0">
                <a:solidFill>
                  <a:schemeClr val="accent6"/>
                </a:solidFill>
              </a:rPr>
              <a:t>以太网广播</a:t>
            </a:r>
            <a:r>
              <a:rPr lang="zh-CN" altLang="en-US" sz="2000" dirty="0"/>
              <a:t>，无法跨越</a:t>
            </a:r>
            <a:r>
              <a:rPr lang="en-US" altLang="zh-CN" sz="2000" dirty="0"/>
              <a:t>IP</a:t>
            </a:r>
            <a:r>
              <a:rPr lang="zh-CN" altLang="en-US" sz="2000" dirty="0"/>
              <a:t>子网，仅能返回</a:t>
            </a:r>
            <a:r>
              <a:rPr lang="en-US" altLang="zh-CN" sz="2000" dirty="0"/>
              <a:t>IP</a:t>
            </a:r>
            <a:r>
              <a:rPr lang="zh-CN" altLang="en-US" sz="2000" dirty="0"/>
              <a:t>地址</a:t>
            </a:r>
            <a:endParaRPr lang="en-US" altLang="zh-CN" sz="2000" dirty="0"/>
          </a:p>
          <a:p>
            <a:r>
              <a:rPr lang="en-US" altLang="zh-CN" dirty="0"/>
              <a:t>BOOTP</a:t>
            </a:r>
            <a:r>
              <a:rPr lang="zh-CN" altLang="en-US" dirty="0"/>
              <a:t>协议</a:t>
            </a:r>
            <a:r>
              <a:rPr lang="en-US" altLang="zh-CN" dirty="0"/>
              <a:t>(Bootstrap protocol)</a:t>
            </a:r>
            <a:r>
              <a:rPr lang="zh-CN" altLang="en-US" dirty="0"/>
              <a:t>： 为无盘工作站引导提供支持</a:t>
            </a:r>
            <a:endParaRPr lang="en-US" altLang="zh-CN" dirty="0"/>
          </a:p>
          <a:p>
            <a:pPr lvl="1"/>
            <a:r>
              <a:rPr lang="zh-CN" altLang="en-US" sz="2000" b="1" dirty="0">
                <a:solidFill>
                  <a:schemeClr val="accent6"/>
                </a:solidFill>
              </a:rPr>
              <a:t>采用</a:t>
            </a:r>
            <a:r>
              <a:rPr lang="en-US" altLang="zh-CN" sz="2000" b="1" dirty="0">
                <a:solidFill>
                  <a:schemeClr val="accent6"/>
                </a:solidFill>
              </a:rPr>
              <a:t>UDP</a:t>
            </a:r>
            <a:r>
              <a:rPr lang="zh-CN" altLang="en-US" sz="2000" b="1" dirty="0">
                <a:solidFill>
                  <a:schemeClr val="accent6"/>
                </a:solidFill>
              </a:rPr>
              <a:t>协议</a:t>
            </a:r>
            <a:r>
              <a:rPr lang="zh-CN" altLang="en-US" sz="2000" dirty="0"/>
              <a:t>，允许跨越</a:t>
            </a:r>
            <a:r>
              <a:rPr lang="en-US" altLang="zh-CN" sz="2000" dirty="0"/>
              <a:t>IP</a:t>
            </a:r>
            <a:r>
              <a:rPr lang="zh-CN" altLang="en-US" sz="2000" dirty="0"/>
              <a:t>子网</a:t>
            </a:r>
            <a:endParaRPr lang="en-US" altLang="zh-CN" sz="2000" dirty="0"/>
          </a:p>
          <a:p>
            <a:pPr lvl="1"/>
            <a:r>
              <a:rPr lang="zh-CN" altLang="en-US" sz="2000" dirty="0"/>
              <a:t>除了</a:t>
            </a:r>
            <a:r>
              <a:rPr lang="zh-CN" altLang="en-US" sz="2000" b="1" dirty="0">
                <a:solidFill>
                  <a:schemeClr val="accent6"/>
                </a:solidFill>
              </a:rPr>
              <a:t>分配</a:t>
            </a:r>
            <a:r>
              <a:rPr lang="en-US" altLang="zh-CN" sz="2000" b="1" dirty="0">
                <a:solidFill>
                  <a:schemeClr val="accent6"/>
                </a:solidFill>
              </a:rPr>
              <a:t>IP</a:t>
            </a:r>
            <a:r>
              <a:rPr lang="zh-CN" altLang="en-US" sz="2000" b="1" dirty="0">
                <a:solidFill>
                  <a:schemeClr val="accent6"/>
                </a:solidFill>
              </a:rPr>
              <a:t>地址</a:t>
            </a:r>
            <a:r>
              <a:rPr lang="zh-CN" altLang="en-US" sz="2000" dirty="0"/>
              <a:t>外，还可传递</a:t>
            </a:r>
            <a:r>
              <a:rPr lang="zh-CN" altLang="en-US" sz="2000" b="1" dirty="0">
                <a:solidFill>
                  <a:schemeClr val="accent6"/>
                </a:solidFill>
              </a:rPr>
              <a:t>引导所必须的信息</a:t>
            </a:r>
            <a:r>
              <a:rPr lang="zh-CN" altLang="en-US" sz="2000" dirty="0"/>
              <a:t>：操作系统映像所在的主机和位置</a:t>
            </a:r>
            <a:endParaRPr lang="en-US" altLang="zh-CN" sz="2000" dirty="0"/>
          </a:p>
          <a:p>
            <a:r>
              <a:rPr lang="en-US" altLang="zh-CN" dirty="0"/>
              <a:t>DHCP</a:t>
            </a:r>
            <a:r>
              <a:rPr lang="zh-CN" altLang="en-US" dirty="0"/>
              <a:t>： </a:t>
            </a:r>
            <a:r>
              <a:rPr lang="en-US" altLang="zh-CN" dirty="0"/>
              <a:t>RFC 2131/2132</a:t>
            </a:r>
            <a:r>
              <a:rPr lang="zh-CN" altLang="en-US" dirty="0"/>
              <a:t>定义，在</a:t>
            </a:r>
            <a:r>
              <a:rPr lang="en-US" altLang="zh-CN" b="1" dirty="0">
                <a:solidFill>
                  <a:schemeClr val="accent6"/>
                </a:solidFill>
              </a:rPr>
              <a:t>BOOTP</a:t>
            </a:r>
            <a:r>
              <a:rPr lang="zh-CN" altLang="en-US" b="1" dirty="0">
                <a:solidFill>
                  <a:schemeClr val="accent6"/>
                </a:solidFill>
              </a:rPr>
              <a:t>基础上扩展</a:t>
            </a:r>
            <a:r>
              <a:rPr lang="zh-CN" altLang="en-US" dirty="0"/>
              <a:t>而来，采用</a:t>
            </a:r>
            <a:r>
              <a:rPr lang="en-US" altLang="zh-CN" dirty="0"/>
              <a:t>C/S</a:t>
            </a:r>
            <a:r>
              <a:rPr lang="zh-CN" altLang="en-US" dirty="0"/>
              <a:t>架构，采用</a:t>
            </a:r>
            <a:r>
              <a:rPr lang="en-US" altLang="zh-CN" dirty="0"/>
              <a:t>UDP</a:t>
            </a:r>
            <a:endParaRPr lang="en-US" altLang="zh-CN" dirty="0"/>
          </a:p>
          <a:p>
            <a:pPr lvl="1"/>
            <a:r>
              <a:rPr lang="zh-CN" altLang="en-US" sz="2000" dirty="0"/>
              <a:t>服务方端口号为</a:t>
            </a:r>
            <a:r>
              <a:rPr lang="en-US" altLang="zh-CN" sz="2000" dirty="0"/>
              <a:t>67</a:t>
            </a:r>
            <a:r>
              <a:rPr lang="zh-CN" altLang="en-US" sz="2000" dirty="0"/>
              <a:t>，客户方端口号为</a:t>
            </a:r>
            <a:r>
              <a:rPr lang="en-US" altLang="zh-CN" sz="2000" dirty="0"/>
              <a:t>68</a:t>
            </a:r>
            <a:endParaRPr lang="en-US" altLang="zh-CN" sz="2000" dirty="0"/>
          </a:p>
          <a:p>
            <a:pPr lvl="1"/>
            <a:r>
              <a:rPr lang="en-US" altLang="zh-CN" sz="2000" dirty="0"/>
              <a:t>DHCP</a:t>
            </a:r>
            <a:r>
              <a:rPr lang="zh-CN" altLang="en-US" sz="2000" dirty="0"/>
              <a:t>服务器可提供</a:t>
            </a:r>
            <a:r>
              <a:rPr lang="en-US" altLang="zh-CN" sz="2000" u="sng" dirty="0">
                <a:solidFill>
                  <a:srgbClr val="FF0000"/>
                </a:solidFill>
              </a:rPr>
              <a:t>IP</a:t>
            </a:r>
            <a:r>
              <a:rPr lang="zh-CN" altLang="en-US" sz="2000" u="sng" dirty="0">
                <a:solidFill>
                  <a:srgbClr val="FF0000"/>
                </a:solidFill>
              </a:rPr>
              <a:t>地址</a:t>
            </a:r>
            <a:r>
              <a:rPr lang="zh-CN" altLang="en-US" sz="2000" dirty="0"/>
              <a:t>、掩码、缺省路由器、</a:t>
            </a:r>
            <a:r>
              <a:rPr lang="en-US" altLang="zh-CN" sz="2000" dirty="0"/>
              <a:t>DNS</a:t>
            </a:r>
            <a:r>
              <a:rPr lang="zh-CN" altLang="en-US" sz="2000" dirty="0"/>
              <a:t>服务器、缺省</a:t>
            </a:r>
            <a:r>
              <a:rPr lang="en-US" altLang="zh-CN" sz="2000" dirty="0"/>
              <a:t>TTL</a:t>
            </a:r>
            <a:r>
              <a:rPr lang="zh-CN" altLang="en-US" sz="2000" dirty="0"/>
              <a:t>等参数配置</a:t>
            </a:r>
            <a:endParaRPr lang="en-US" altLang="zh-CN" sz="2000" dirty="0"/>
          </a:p>
          <a:p>
            <a:pPr lvl="1"/>
            <a:r>
              <a:rPr lang="zh-CN" altLang="en-US" sz="2000" dirty="0"/>
              <a:t>三种</a:t>
            </a:r>
            <a:r>
              <a:rPr lang="en-US" altLang="zh-CN" sz="2000" dirty="0"/>
              <a:t>IP</a:t>
            </a:r>
            <a:r>
              <a:rPr lang="zh-CN" altLang="en-US" sz="2000" dirty="0"/>
              <a:t>地址分配方法</a:t>
            </a:r>
            <a:endParaRPr lang="en-US" altLang="zh-CN" sz="2000" dirty="0"/>
          </a:p>
          <a:p>
            <a:pPr lvl="2"/>
            <a:r>
              <a:rPr lang="zh-CN" altLang="en-US" dirty="0"/>
              <a:t>自动方法：根据唯一客户标识（比如网卡地址）</a:t>
            </a:r>
            <a:r>
              <a:rPr lang="zh-CN" altLang="en-US" b="1" dirty="0">
                <a:solidFill>
                  <a:srgbClr val="C00000"/>
                </a:solidFill>
              </a:rPr>
              <a:t>固定分配</a:t>
            </a:r>
            <a:endParaRPr lang="en-US" altLang="zh-CN" b="1" dirty="0">
              <a:solidFill>
                <a:srgbClr val="C00000"/>
              </a:solidFill>
            </a:endParaRPr>
          </a:p>
          <a:p>
            <a:pPr lvl="2"/>
            <a:r>
              <a:rPr lang="zh-CN" altLang="en-US" b="1" dirty="0">
                <a:solidFill>
                  <a:schemeClr val="accent6"/>
                </a:solidFill>
              </a:rPr>
              <a:t>动态方法：从地址池中租用一个</a:t>
            </a:r>
            <a:endParaRPr lang="en-US" altLang="zh-CN" b="1" dirty="0">
              <a:solidFill>
                <a:schemeClr val="accent6"/>
              </a:solidFill>
            </a:endParaRPr>
          </a:p>
          <a:p>
            <a:pPr lvl="2"/>
            <a:r>
              <a:rPr lang="zh-CN" altLang="en-US" dirty="0"/>
              <a:t>手工方法：</a:t>
            </a:r>
            <a:r>
              <a:rPr lang="en-US" altLang="zh-CN" dirty="0"/>
              <a:t>IP</a:t>
            </a:r>
            <a:r>
              <a:rPr lang="zh-CN" altLang="en-US" dirty="0"/>
              <a:t>地址通过第三方方式分配，</a:t>
            </a:r>
            <a:r>
              <a:rPr lang="en-US" altLang="zh-CN" dirty="0"/>
              <a:t>DHCP</a:t>
            </a:r>
            <a:r>
              <a:rPr lang="zh-CN" altLang="en-US" dirty="0"/>
              <a:t>用于配置其他参数</a:t>
            </a:r>
            <a:endParaRPr lang="zh-CN" altLang="en-US" dirty="0"/>
          </a:p>
          <a:p>
            <a:endParaRPr lang="zh-CN" alt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动态主机配置协议</a:t>
            </a:r>
            <a:r>
              <a:rPr lang="en-US" altLang="zh-CN" b="1" dirty="0"/>
              <a:t>DHCP:DHCP</a:t>
            </a:r>
            <a:r>
              <a:rPr lang="zh-CN" altLang="en-US" b="1" dirty="0"/>
              <a:t>工作过程</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dirty="0"/>
              <a:t>DHCP client</a:t>
            </a:r>
            <a:r>
              <a:rPr lang="zh-CN" altLang="en-US" dirty="0"/>
              <a:t>要从</a:t>
            </a:r>
            <a:r>
              <a:rPr lang="en-US" altLang="zh-CN" dirty="0"/>
              <a:t>DHCP</a:t>
            </a:r>
            <a:r>
              <a:rPr lang="zh-CN" altLang="en-US" dirty="0"/>
              <a:t>服务器动态获得</a:t>
            </a:r>
            <a:r>
              <a:rPr lang="en-US" altLang="zh-CN" dirty="0"/>
              <a:t>IP</a:t>
            </a:r>
            <a:r>
              <a:rPr lang="zh-CN" altLang="en-US" dirty="0"/>
              <a:t>地址</a:t>
            </a:r>
            <a:endParaRPr lang="en-US" altLang="zh-CN" dirty="0"/>
          </a:p>
          <a:p>
            <a:pPr lvl="1">
              <a:lnSpc>
                <a:spcPct val="100000"/>
              </a:lnSpc>
            </a:pPr>
            <a:r>
              <a:rPr lang="en-US" altLang="zh-CN" sz="2000" dirty="0"/>
              <a:t>DHCP</a:t>
            </a:r>
            <a:r>
              <a:rPr lang="zh-CN" altLang="en-US" sz="2000" dirty="0"/>
              <a:t>服务器维护了一个地址池</a:t>
            </a:r>
            <a:endParaRPr lang="en-US" altLang="zh-CN" sz="2000" dirty="0"/>
          </a:p>
          <a:p>
            <a:pPr lvl="1">
              <a:lnSpc>
                <a:spcPct val="100000"/>
              </a:lnSpc>
            </a:pPr>
            <a:r>
              <a:rPr lang="zh-CN" altLang="en-US" sz="2000" dirty="0"/>
              <a:t>收到请求后从</a:t>
            </a:r>
            <a:r>
              <a:rPr lang="en-US" altLang="zh-CN" sz="2000" dirty="0"/>
              <a:t>DHCP</a:t>
            </a:r>
            <a:r>
              <a:rPr lang="zh-CN" altLang="en-US" sz="2000" dirty="0"/>
              <a:t>地址池获得一个可用的地址分配给用户使用一段时间</a:t>
            </a:r>
            <a:r>
              <a:rPr lang="en-US" altLang="zh-CN" sz="2000" dirty="0"/>
              <a:t>(lease time)</a:t>
            </a:r>
            <a:endParaRPr lang="en-US" altLang="zh-CN" sz="2000" dirty="0"/>
          </a:p>
          <a:p>
            <a:pPr lvl="1">
              <a:lnSpc>
                <a:spcPct val="100000"/>
              </a:lnSpc>
            </a:pPr>
            <a:r>
              <a:rPr lang="zh-CN" altLang="en-US" sz="2000" dirty="0"/>
              <a:t>在租期到来之前，</a:t>
            </a:r>
            <a:r>
              <a:rPr lang="en-US" altLang="zh-CN" sz="2000" dirty="0"/>
              <a:t>DHCP Client</a:t>
            </a:r>
            <a:r>
              <a:rPr lang="zh-CN" altLang="en-US" sz="2000" dirty="0"/>
              <a:t>可以进行续租</a:t>
            </a:r>
            <a:endParaRPr lang="en-US" altLang="zh-CN" sz="2000" dirty="0"/>
          </a:p>
          <a:p>
            <a:pPr>
              <a:lnSpc>
                <a:spcPct val="100000"/>
              </a:lnSpc>
            </a:pPr>
            <a:endParaRPr lang="en-US" altLang="zh-CN" sz="2200" dirty="0"/>
          </a:p>
          <a:p>
            <a:pPr>
              <a:lnSpc>
                <a:spcPct val="100000"/>
              </a:lnSpc>
            </a:pPr>
            <a:endParaRPr lang="en-US" altLang="zh-CN" dirty="0"/>
          </a:p>
          <a:p>
            <a:endParaRPr lang="zh-CN" altLang="en-US" dirty="0"/>
          </a:p>
        </p:txBody>
      </p:sp>
      <p:grpSp>
        <p:nvGrpSpPr>
          <p:cNvPr id="4" name="组合 3"/>
          <p:cNvGrpSpPr/>
          <p:nvPr/>
        </p:nvGrpSpPr>
        <p:grpSpPr>
          <a:xfrm>
            <a:off x="6571917" y="2197795"/>
            <a:ext cx="3533328" cy="4320480"/>
            <a:chOff x="1986608" y="2601194"/>
            <a:chExt cx="3533328" cy="4320480"/>
          </a:xfrm>
        </p:grpSpPr>
        <p:sp>
          <p:nvSpPr>
            <p:cNvPr id="5" name="TextBox 9"/>
            <p:cNvSpPr txBox="1"/>
            <p:nvPr/>
          </p:nvSpPr>
          <p:spPr>
            <a:xfrm>
              <a:off x="2058616" y="2601194"/>
              <a:ext cx="3384376" cy="677108"/>
            </a:xfrm>
            <a:prstGeom prst="rect">
              <a:avLst/>
            </a:prstGeom>
            <a:noFill/>
          </p:spPr>
          <p:txBody>
            <a:bodyPr wrap="square" rtlCol="0">
              <a:spAutoFit/>
            </a:bodyPr>
            <a:lstStyle/>
            <a:p>
              <a:pPr algn="ctr"/>
              <a:r>
                <a:rPr lang="en-US" altLang="zh-CN" sz="2000" b="1" dirty="0">
                  <a:solidFill>
                    <a:srgbClr val="FF0000"/>
                  </a:solidFill>
                </a:rPr>
                <a:t>(</a:t>
              </a:r>
              <a:r>
                <a:rPr lang="zh-CN" altLang="en-US" sz="2000" b="1" dirty="0">
                  <a:solidFill>
                    <a:srgbClr val="FF0000"/>
                  </a:solidFill>
                </a:rPr>
                <a:t>可选</a:t>
              </a:r>
              <a:r>
                <a:rPr lang="en-US" altLang="zh-CN" sz="2000" b="1" dirty="0">
                  <a:solidFill>
                    <a:srgbClr val="FF0000"/>
                  </a:solidFill>
                </a:rPr>
                <a:t>)</a:t>
              </a:r>
              <a:r>
                <a:rPr lang="en-US" altLang="zh-CN" sz="2000" b="1" dirty="0"/>
                <a:t>DHCPDISCOVER</a:t>
              </a:r>
              <a:endParaRPr lang="en-US" altLang="zh-CN" b="1" dirty="0"/>
            </a:p>
            <a:p>
              <a:pPr algn="ctr"/>
              <a:r>
                <a:rPr lang="en-US" altLang="zh-CN" dirty="0"/>
                <a:t>0.0.0.0</a:t>
              </a:r>
              <a:r>
                <a:rPr lang="en-US" altLang="zh-CN" dirty="0">
                  <a:sym typeface="Wingdings" panose="05000000000000000000" pitchFamily="2" charset="2"/>
                </a:rPr>
                <a:t>255.255.255.255</a:t>
              </a:r>
              <a:endParaRPr lang="zh-CN" altLang="en-US" dirty="0"/>
            </a:p>
          </p:txBody>
        </p:sp>
        <p:grpSp>
          <p:nvGrpSpPr>
            <p:cNvPr id="6" name="组合 5"/>
            <p:cNvGrpSpPr/>
            <p:nvPr/>
          </p:nvGrpSpPr>
          <p:grpSpPr>
            <a:xfrm>
              <a:off x="1986608" y="2788182"/>
              <a:ext cx="3533328" cy="4133492"/>
              <a:chOff x="1986608" y="2788182"/>
              <a:chExt cx="3533328" cy="4133492"/>
            </a:xfrm>
          </p:grpSpPr>
          <p:cxnSp>
            <p:nvCxnSpPr>
              <p:cNvPr id="7" name="直接连接符 6"/>
              <p:cNvCxnSpPr/>
              <p:nvPr/>
            </p:nvCxnSpPr>
            <p:spPr>
              <a:xfrm>
                <a:off x="1986608" y="2860190"/>
                <a:ext cx="4936" cy="40614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15000" y="2788182"/>
                <a:ext cx="4936" cy="40614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86608" y="3249266"/>
                <a:ext cx="352839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10"/>
              <p:cNvSpPr txBox="1"/>
              <p:nvPr/>
            </p:nvSpPr>
            <p:spPr>
              <a:xfrm>
                <a:off x="2058616" y="3436254"/>
                <a:ext cx="3384376" cy="677108"/>
              </a:xfrm>
              <a:prstGeom prst="rect">
                <a:avLst/>
              </a:prstGeom>
              <a:noFill/>
            </p:spPr>
            <p:txBody>
              <a:bodyPr wrap="square" rtlCol="0">
                <a:spAutoFit/>
              </a:bodyPr>
              <a:lstStyle/>
              <a:p>
                <a:pPr algn="ctr"/>
                <a:r>
                  <a:rPr lang="en-US" altLang="zh-CN" sz="2000" b="1" dirty="0">
                    <a:solidFill>
                      <a:srgbClr val="FF0000"/>
                    </a:solidFill>
                  </a:rPr>
                  <a:t>(</a:t>
                </a:r>
                <a:r>
                  <a:rPr lang="zh-CN" altLang="en-US" sz="2000" b="1" dirty="0">
                    <a:solidFill>
                      <a:srgbClr val="FF0000"/>
                    </a:solidFill>
                  </a:rPr>
                  <a:t>可选</a:t>
                </a:r>
                <a:r>
                  <a:rPr lang="en-US" altLang="zh-CN" sz="2000" b="1" dirty="0">
                    <a:solidFill>
                      <a:srgbClr val="FF0000"/>
                    </a:solidFill>
                  </a:rPr>
                  <a:t>)</a:t>
                </a:r>
                <a:r>
                  <a:rPr lang="en-US" altLang="zh-CN" sz="2000" b="1" dirty="0"/>
                  <a:t>DHCPOFFER</a:t>
                </a:r>
                <a:endParaRPr lang="en-US" altLang="zh-CN" b="1" dirty="0"/>
              </a:p>
              <a:p>
                <a:pPr algn="ctr"/>
                <a:r>
                  <a:rPr lang="en-US" altLang="zh-CN" dirty="0">
                    <a:sym typeface="Wingdings" panose="05000000000000000000" pitchFamily="2" charset="2"/>
                  </a:rPr>
                  <a:t>S255.255.255.255</a:t>
                </a:r>
                <a:endParaRPr lang="zh-CN" altLang="en-US" dirty="0"/>
              </a:p>
            </p:txBody>
          </p:sp>
          <p:cxnSp>
            <p:nvCxnSpPr>
              <p:cNvPr id="11" name="直接箭头连接符 10"/>
              <p:cNvCxnSpPr/>
              <p:nvPr/>
            </p:nvCxnSpPr>
            <p:spPr>
              <a:xfrm flipH="1">
                <a:off x="1986608" y="4113362"/>
                <a:ext cx="35283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3"/>
              <p:cNvSpPr txBox="1"/>
              <p:nvPr/>
            </p:nvSpPr>
            <p:spPr>
              <a:xfrm>
                <a:off x="2063552" y="4473402"/>
                <a:ext cx="3384376" cy="677108"/>
              </a:xfrm>
              <a:prstGeom prst="rect">
                <a:avLst/>
              </a:prstGeom>
              <a:noFill/>
            </p:spPr>
            <p:txBody>
              <a:bodyPr wrap="square" rtlCol="0">
                <a:spAutoFit/>
              </a:bodyPr>
              <a:lstStyle/>
              <a:p>
                <a:pPr algn="ctr"/>
                <a:r>
                  <a:rPr lang="en-US" altLang="zh-CN" sz="2000" b="1" dirty="0"/>
                  <a:t>DHCPREQUEST</a:t>
                </a:r>
                <a:endParaRPr lang="en-US" altLang="zh-CN" b="1" dirty="0"/>
              </a:p>
              <a:p>
                <a:pPr algn="ctr"/>
                <a:r>
                  <a:rPr lang="en-US" altLang="zh-CN" dirty="0"/>
                  <a:t>0.0.0.0</a:t>
                </a:r>
                <a:r>
                  <a:rPr lang="en-US" altLang="zh-CN" dirty="0">
                    <a:sym typeface="Wingdings" panose="05000000000000000000" pitchFamily="2" charset="2"/>
                  </a:rPr>
                  <a:t>255.255.255.255</a:t>
                </a:r>
                <a:endParaRPr lang="zh-CN" altLang="en-US" dirty="0"/>
              </a:p>
            </p:txBody>
          </p:sp>
          <p:cxnSp>
            <p:nvCxnSpPr>
              <p:cNvPr id="13" name="直接箭头连接符 12"/>
              <p:cNvCxnSpPr/>
              <p:nvPr/>
            </p:nvCxnSpPr>
            <p:spPr>
              <a:xfrm>
                <a:off x="1991544" y="5150510"/>
                <a:ext cx="352839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5"/>
              <p:cNvSpPr txBox="1"/>
              <p:nvPr/>
            </p:nvSpPr>
            <p:spPr>
              <a:xfrm>
                <a:off x="2058616" y="5308462"/>
                <a:ext cx="3384376" cy="677108"/>
              </a:xfrm>
              <a:prstGeom prst="rect">
                <a:avLst/>
              </a:prstGeom>
              <a:noFill/>
            </p:spPr>
            <p:txBody>
              <a:bodyPr wrap="square" rtlCol="0">
                <a:spAutoFit/>
              </a:bodyPr>
              <a:lstStyle/>
              <a:p>
                <a:pPr algn="ctr"/>
                <a:r>
                  <a:rPr lang="en-US" altLang="zh-CN" sz="2000" b="1" dirty="0"/>
                  <a:t>DHCPACK</a:t>
                </a:r>
                <a:endParaRPr lang="en-US" altLang="zh-CN" b="1" dirty="0"/>
              </a:p>
              <a:p>
                <a:pPr algn="ctr"/>
                <a:r>
                  <a:rPr lang="en-US" altLang="zh-CN" dirty="0">
                    <a:sym typeface="Wingdings" panose="05000000000000000000" pitchFamily="2" charset="2"/>
                  </a:rPr>
                  <a:t>S255.255.255.255</a:t>
                </a:r>
                <a:endParaRPr lang="zh-CN" altLang="en-US" dirty="0"/>
              </a:p>
            </p:txBody>
          </p:sp>
          <p:cxnSp>
            <p:nvCxnSpPr>
              <p:cNvPr id="15" name="直接箭头连接符 14"/>
              <p:cNvCxnSpPr/>
              <p:nvPr/>
            </p:nvCxnSpPr>
            <p:spPr>
              <a:xfrm flipH="1">
                <a:off x="1986608" y="5985570"/>
                <a:ext cx="35283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29"/>
              <p:cNvSpPr txBox="1"/>
              <p:nvPr/>
            </p:nvSpPr>
            <p:spPr>
              <a:xfrm>
                <a:off x="1991544" y="6057578"/>
                <a:ext cx="3384376" cy="677108"/>
              </a:xfrm>
              <a:prstGeom prst="rect">
                <a:avLst/>
              </a:prstGeom>
              <a:noFill/>
            </p:spPr>
            <p:txBody>
              <a:bodyPr wrap="square" rtlCol="0">
                <a:spAutoFit/>
              </a:bodyPr>
              <a:lstStyle/>
              <a:p>
                <a:pPr algn="ctr"/>
                <a:r>
                  <a:rPr lang="en-US" altLang="zh-CN" sz="2000" b="1" dirty="0">
                    <a:solidFill>
                      <a:srgbClr val="FF0000"/>
                    </a:solidFill>
                  </a:rPr>
                  <a:t>DHCPDECLINE</a:t>
                </a:r>
                <a:endParaRPr lang="en-US" altLang="zh-CN" b="1" dirty="0">
                  <a:solidFill>
                    <a:srgbClr val="FF0000"/>
                  </a:solidFill>
                </a:endParaRPr>
              </a:p>
              <a:p>
                <a:pPr algn="ctr"/>
                <a:r>
                  <a:rPr lang="en-US" altLang="zh-CN" dirty="0">
                    <a:solidFill>
                      <a:srgbClr val="FF0000"/>
                    </a:solidFill>
                  </a:rPr>
                  <a:t>0.0.0.0</a:t>
                </a:r>
                <a:r>
                  <a:rPr lang="en-US" altLang="zh-CN" dirty="0">
                    <a:solidFill>
                      <a:srgbClr val="FF0000"/>
                    </a:solidFill>
                    <a:sym typeface="Wingdings" panose="05000000000000000000" pitchFamily="2" charset="2"/>
                  </a:rPr>
                  <a:t>255.255.255.255</a:t>
                </a:r>
                <a:endParaRPr lang="zh-CN" altLang="en-US" dirty="0">
                  <a:solidFill>
                    <a:srgbClr val="FF0000"/>
                  </a:solidFill>
                </a:endParaRPr>
              </a:p>
            </p:txBody>
          </p:sp>
          <p:cxnSp>
            <p:nvCxnSpPr>
              <p:cNvPr id="17" name="直接箭头连接符 16"/>
              <p:cNvCxnSpPr/>
              <p:nvPr/>
            </p:nvCxnSpPr>
            <p:spPr>
              <a:xfrm>
                <a:off x="1991544" y="6734686"/>
                <a:ext cx="3528392" cy="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pSp>
      </p:grpSp>
      <p:sp>
        <p:nvSpPr>
          <p:cNvPr id="18" name="文本框 17"/>
          <p:cNvSpPr txBox="1"/>
          <p:nvPr/>
        </p:nvSpPr>
        <p:spPr>
          <a:xfrm>
            <a:off x="10132475" y="2845867"/>
            <a:ext cx="1956319" cy="646331"/>
          </a:xfrm>
          <a:prstGeom prst="rect">
            <a:avLst/>
          </a:prstGeom>
          <a:noFill/>
        </p:spPr>
        <p:txBody>
          <a:bodyPr wrap="square" rtlCol="0">
            <a:spAutoFit/>
          </a:bodyPr>
          <a:lstStyle/>
          <a:p>
            <a:r>
              <a:rPr lang="zh-CN" altLang="en-US" dirty="0"/>
              <a:t>可采用</a:t>
            </a:r>
            <a:r>
              <a:rPr lang="en-US" altLang="zh-CN" dirty="0"/>
              <a:t>ping</a:t>
            </a:r>
            <a:r>
              <a:rPr lang="zh-CN" altLang="en-US" dirty="0"/>
              <a:t>检测地址是否可用</a:t>
            </a:r>
            <a:endParaRPr lang="zh-CN" altLang="en-US" dirty="0"/>
          </a:p>
        </p:txBody>
      </p:sp>
      <p:sp>
        <p:nvSpPr>
          <p:cNvPr id="19" name="文本框 18"/>
          <p:cNvSpPr txBox="1"/>
          <p:nvPr/>
        </p:nvSpPr>
        <p:spPr>
          <a:xfrm>
            <a:off x="10130195" y="4782533"/>
            <a:ext cx="1953662" cy="923330"/>
          </a:xfrm>
          <a:prstGeom prst="rect">
            <a:avLst/>
          </a:prstGeom>
          <a:noFill/>
        </p:spPr>
        <p:txBody>
          <a:bodyPr wrap="square" rtlCol="0">
            <a:spAutoFit/>
          </a:bodyPr>
          <a:lstStyle/>
          <a:p>
            <a:r>
              <a:rPr lang="zh-CN" altLang="en-US" dirty="0"/>
              <a:t>如果地址</a:t>
            </a:r>
            <a:r>
              <a:rPr lang="zh-CN" altLang="en-US" b="1" dirty="0">
                <a:solidFill>
                  <a:schemeClr val="accent6"/>
                </a:solidFill>
              </a:rPr>
              <a:t>不可用</a:t>
            </a:r>
            <a:r>
              <a:rPr lang="en-US" altLang="zh-CN" dirty="0"/>
              <a:t>(</a:t>
            </a:r>
            <a:r>
              <a:rPr lang="zh-CN" altLang="en-US" dirty="0"/>
              <a:t>比如已经分配</a:t>
            </a:r>
            <a:r>
              <a:rPr lang="en-US" altLang="zh-CN" dirty="0"/>
              <a:t>)</a:t>
            </a:r>
            <a:r>
              <a:rPr lang="zh-CN" altLang="en-US" dirty="0"/>
              <a:t>，发送</a:t>
            </a:r>
            <a:r>
              <a:rPr lang="en-US" altLang="zh-CN" dirty="0">
                <a:solidFill>
                  <a:srgbClr val="FF0000"/>
                </a:solidFill>
              </a:rPr>
              <a:t>DHCPNAK</a:t>
            </a:r>
            <a:endParaRPr lang="zh-CN" altLang="en-US" dirty="0">
              <a:solidFill>
                <a:srgbClr val="FF0000"/>
              </a:solidFill>
            </a:endParaRPr>
          </a:p>
        </p:txBody>
      </p:sp>
      <p:sp>
        <p:nvSpPr>
          <p:cNvPr id="20" name="文本框 19"/>
          <p:cNvSpPr txBox="1"/>
          <p:nvPr/>
        </p:nvSpPr>
        <p:spPr>
          <a:xfrm>
            <a:off x="4907280" y="5308001"/>
            <a:ext cx="1600573" cy="1200329"/>
          </a:xfrm>
          <a:prstGeom prst="rect">
            <a:avLst/>
          </a:prstGeom>
          <a:noFill/>
        </p:spPr>
        <p:txBody>
          <a:bodyPr wrap="square" rtlCol="0">
            <a:spAutoFit/>
          </a:bodyPr>
          <a:lstStyle/>
          <a:p>
            <a:r>
              <a:rPr lang="en-US" altLang="zh-CN" dirty="0"/>
              <a:t>ARP</a:t>
            </a:r>
            <a:r>
              <a:rPr lang="zh-CN" altLang="en-US" dirty="0"/>
              <a:t>检测地址是否可用。如果</a:t>
            </a:r>
            <a:r>
              <a:rPr lang="zh-CN" altLang="en-US" b="1" dirty="0">
                <a:solidFill>
                  <a:schemeClr val="accent6"/>
                </a:solidFill>
              </a:rPr>
              <a:t>不可用</a:t>
            </a:r>
            <a:r>
              <a:rPr lang="zh-CN" altLang="en-US" dirty="0"/>
              <a:t>，发送</a:t>
            </a:r>
            <a:r>
              <a:rPr lang="en-US" altLang="zh-CN" dirty="0">
                <a:solidFill>
                  <a:srgbClr val="FF0000"/>
                </a:solidFill>
              </a:rPr>
              <a:t>DECLINE</a:t>
            </a:r>
            <a:endParaRPr lang="zh-CN" altLang="en-US" dirty="0">
              <a:solidFill>
                <a:srgbClr val="FF0000"/>
              </a:solidFill>
            </a:endParaRPr>
          </a:p>
        </p:txBody>
      </p:sp>
      <p:sp>
        <p:nvSpPr>
          <p:cNvPr id="21" name="文本框 20"/>
          <p:cNvSpPr txBox="1"/>
          <p:nvPr/>
        </p:nvSpPr>
        <p:spPr>
          <a:xfrm>
            <a:off x="9629585" y="3751774"/>
            <a:ext cx="2392138" cy="923330"/>
          </a:xfrm>
          <a:prstGeom prst="rect">
            <a:avLst/>
          </a:prstGeom>
          <a:solidFill>
            <a:schemeClr val="tx2"/>
          </a:solidFill>
        </p:spPr>
        <p:txBody>
          <a:bodyPr wrap="square" rtlCol="0">
            <a:spAutoFit/>
          </a:bodyPr>
          <a:lstStyle/>
          <a:p>
            <a:r>
              <a:rPr lang="zh-CN" altLang="en-US" dirty="0">
                <a:solidFill>
                  <a:schemeClr val="bg1"/>
                </a:solidFill>
              </a:rPr>
              <a:t>为什么不是发给</a:t>
            </a:r>
            <a:r>
              <a:rPr lang="en-US" altLang="zh-CN" dirty="0">
                <a:solidFill>
                  <a:schemeClr val="bg1"/>
                </a:solidFill>
              </a:rPr>
              <a:t>S</a:t>
            </a:r>
            <a:r>
              <a:rPr lang="zh-CN" altLang="en-US" dirty="0">
                <a:solidFill>
                  <a:schemeClr val="bg1"/>
                </a:solidFill>
              </a:rPr>
              <a:t>？会有多个给</a:t>
            </a:r>
            <a:r>
              <a:rPr lang="en-US" altLang="zh-CN" dirty="0">
                <a:solidFill>
                  <a:schemeClr val="bg1"/>
                </a:solidFill>
              </a:rPr>
              <a:t>offer</a:t>
            </a:r>
            <a:r>
              <a:rPr lang="zh-CN" altLang="en-US" dirty="0">
                <a:solidFill>
                  <a:schemeClr val="bg1"/>
                </a:solidFill>
              </a:rPr>
              <a:t>，接受一个，拒绝其他</a:t>
            </a:r>
            <a:endParaRPr lang="zh-CN" altLang="en-US" dirty="0">
              <a:solidFill>
                <a:schemeClr val="bg1"/>
              </a:solidFill>
            </a:endParaRPr>
          </a:p>
        </p:txBody>
      </p:sp>
      <p:sp>
        <p:nvSpPr>
          <p:cNvPr id="22" name="矩形 21"/>
          <p:cNvSpPr/>
          <p:nvPr/>
        </p:nvSpPr>
        <p:spPr>
          <a:xfrm>
            <a:off x="497136" y="2320613"/>
            <a:ext cx="5992900" cy="3477875"/>
          </a:xfrm>
          <a:prstGeom prst="rect">
            <a:avLst/>
          </a:prstGeom>
        </p:spPr>
        <p:txBody>
          <a:bodyPr wrap="square">
            <a:spAutoFit/>
          </a:bodyPr>
          <a:lstStyle/>
          <a:p>
            <a:pPr marL="285750" indent="-285750">
              <a:buFont typeface="Arial" panose="020B0604020202020204" pitchFamily="34" charset="0"/>
              <a:buChar char="•"/>
            </a:pPr>
            <a:r>
              <a:rPr lang="en-US" altLang="zh-CN" sz="2000" dirty="0"/>
              <a:t>DHCP Client</a:t>
            </a:r>
            <a:r>
              <a:rPr lang="zh-CN" altLang="en-US" sz="2000" dirty="0"/>
              <a:t>希望能够再次使用上次的地址，可跳过发送</a:t>
            </a:r>
            <a:r>
              <a:rPr lang="en-US" altLang="zh-CN" sz="2000" dirty="0"/>
              <a:t>DISCOVER/OFFER</a:t>
            </a:r>
            <a:r>
              <a:rPr lang="zh-CN" altLang="en-US" sz="2000" dirty="0"/>
              <a:t>，直接发送</a:t>
            </a:r>
            <a:r>
              <a:rPr lang="en-US" altLang="zh-CN" sz="2000" dirty="0"/>
              <a:t>DHCPREQUEST</a:t>
            </a:r>
            <a:endParaRPr lang="en-US" altLang="zh-CN" sz="2000" dirty="0"/>
          </a:p>
          <a:p>
            <a:pPr marL="285750" indent="-285750">
              <a:buFont typeface="Arial" panose="020B0604020202020204" pitchFamily="34" charset="0"/>
              <a:buChar char="•"/>
            </a:pPr>
            <a:r>
              <a:rPr lang="en-US" altLang="zh-CN" sz="2000" dirty="0"/>
              <a:t>DHCPNAK</a:t>
            </a:r>
            <a:r>
              <a:rPr lang="zh-CN" altLang="en-US" sz="2000" dirty="0"/>
              <a:t>：拒绝</a:t>
            </a:r>
            <a:r>
              <a:rPr lang="en-US" altLang="zh-CN" sz="2000" dirty="0"/>
              <a:t>DHCPREQUEST</a:t>
            </a:r>
            <a:r>
              <a:rPr lang="zh-CN" altLang="en-US" sz="2000" dirty="0"/>
              <a:t>的租用或续租，</a:t>
            </a:r>
            <a:r>
              <a:rPr lang="en-US" altLang="zh-CN" sz="2000" dirty="0"/>
              <a:t>(</a:t>
            </a:r>
            <a:r>
              <a:rPr lang="zh-CN" altLang="en-US" sz="2000" dirty="0"/>
              <a:t>可能是地址已经分配，可能是该地址不属于其管理的</a:t>
            </a:r>
            <a:r>
              <a:rPr lang="en-US" altLang="zh-CN" sz="2000" dirty="0"/>
              <a:t>IP</a:t>
            </a:r>
            <a:r>
              <a:rPr lang="zh-CN" altLang="en-US" sz="2000" dirty="0"/>
              <a:t>子网），收到后广播</a:t>
            </a:r>
            <a:r>
              <a:rPr lang="en-US" altLang="zh-CN" sz="2000" dirty="0"/>
              <a:t>DHCPDISCOVER</a:t>
            </a:r>
            <a:endParaRPr lang="en-US" altLang="zh-CN" sz="2000" dirty="0"/>
          </a:p>
          <a:p>
            <a:pPr marL="285750" indent="-285750">
              <a:buFont typeface="Arial" panose="020B0604020202020204" pitchFamily="34" charset="0"/>
              <a:buChar char="•"/>
            </a:pPr>
            <a:r>
              <a:rPr lang="en-US" altLang="zh-CN" sz="2000" dirty="0"/>
              <a:t>DHCPDECLINE</a:t>
            </a:r>
            <a:r>
              <a:rPr lang="zh-CN" altLang="en-US" sz="2000" dirty="0"/>
              <a:t>：收到</a:t>
            </a:r>
            <a:r>
              <a:rPr lang="en-US" altLang="zh-CN" sz="2000" dirty="0"/>
              <a:t>ACK</a:t>
            </a:r>
            <a:r>
              <a:rPr lang="zh-CN" altLang="en-US" sz="2000" dirty="0"/>
              <a:t>但是发现地址不可用时发送，重新</a:t>
            </a:r>
            <a:r>
              <a:rPr lang="en-US" altLang="zh-CN" sz="2000" dirty="0"/>
              <a:t>DISCOVER</a:t>
            </a:r>
            <a:endParaRPr lang="en-US" altLang="zh-CN" sz="2000" dirty="0"/>
          </a:p>
          <a:p>
            <a:pPr marL="285750" indent="-285750">
              <a:buFont typeface="Arial" panose="020B0604020202020204" pitchFamily="34" charset="0"/>
              <a:buChar char="•"/>
            </a:pPr>
            <a:r>
              <a:rPr lang="zh-CN" altLang="en-US" sz="2000" dirty="0"/>
              <a:t>考虑到有些主机可能手工配置，</a:t>
            </a:r>
            <a:r>
              <a:rPr lang="en-US" altLang="zh-CN" sz="2000" dirty="0"/>
              <a:t>DHCP</a:t>
            </a:r>
            <a:r>
              <a:rPr lang="zh-CN" altLang="en-US" sz="2000" dirty="0"/>
              <a:t>协议要考虑地址池中的地址在试图租用时可能被其他用户使用的情形</a:t>
            </a:r>
            <a:endParaRPr lang="zh-CN" altLang="en-US" sz="2000" dirty="0"/>
          </a:p>
          <a:p>
            <a:pPr marL="285750" indent="-285750">
              <a:buFont typeface="Arial" panose="020B0604020202020204" pitchFamily="34" charset="0"/>
              <a:buChar char="•"/>
            </a:pPr>
            <a:endParaRPr lang="en-US" altLang="zh-CN" sz="2000" dirty="0"/>
          </a:p>
        </p:txBody>
      </p:sp>
      <p:sp>
        <p:nvSpPr>
          <p:cNvPr id="25" name="矩形 24"/>
          <p:cNvSpPr/>
          <p:nvPr/>
        </p:nvSpPr>
        <p:spPr>
          <a:xfrm>
            <a:off x="6844576" y="14142"/>
            <a:ext cx="5177147" cy="1477328"/>
          </a:xfrm>
          <a:prstGeom prst="rect">
            <a:avLst/>
          </a:prstGeom>
          <a:solidFill>
            <a:schemeClr val="bg1">
              <a:lumMod val="95000"/>
            </a:schemeClr>
          </a:solidFill>
        </p:spPr>
        <p:txBody>
          <a:bodyPr wrap="square">
            <a:spAutoFit/>
          </a:bodyPr>
          <a:lstStyle/>
          <a:p>
            <a:pPr>
              <a:defRPr/>
            </a:pPr>
            <a:r>
              <a:rPr lang="zh-CN" altLang="en-US" b="1" dirty="0">
                <a:solidFill>
                  <a:schemeClr val="accent6"/>
                </a:solidFill>
                <a:highlight>
                  <a:srgbClr val="FFFF00"/>
                </a:highlight>
              </a:rPr>
              <a:t>拓展：</a:t>
            </a:r>
            <a:r>
              <a:rPr lang="en-US" altLang="zh-CN" dirty="0"/>
              <a:t>DHCPDISCOVER</a:t>
            </a:r>
            <a:r>
              <a:rPr lang="zh-CN" altLang="en-US" dirty="0"/>
              <a:t>已包含了</a:t>
            </a:r>
            <a:r>
              <a:rPr lang="en-US" altLang="zh-CN" dirty="0"/>
              <a:t>Client</a:t>
            </a:r>
            <a:r>
              <a:rPr lang="zh-CN" altLang="en-US" dirty="0"/>
              <a:t>的</a:t>
            </a:r>
            <a:r>
              <a:rPr lang="en-US" altLang="zh-CN" dirty="0"/>
              <a:t>MAC</a:t>
            </a:r>
            <a:r>
              <a:rPr lang="zh-CN" altLang="en-US" dirty="0"/>
              <a:t>地址，因此</a:t>
            </a:r>
            <a:r>
              <a:rPr lang="en-US" altLang="zh-CN" b="1" dirty="0">
                <a:solidFill>
                  <a:schemeClr val="accent6"/>
                </a:solidFill>
              </a:rPr>
              <a:t>DHCPOFFER/ACK/NAK</a:t>
            </a:r>
            <a:r>
              <a:rPr lang="zh-CN" altLang="en-US" b="1" dirty="0">
                <a:solidFill>
                  <a:schemeClr val="accent6"/>
                </a:solidFill>
              </a:rPr>
              <a:t>也可采用单播方式</a:t>
            </a:r>
            <a:endParaRPr lang="en-US" altLang="zh-CN" b="1" dirty="0">
              <a:solidFill>
                <a:schemeClr val="accent6"/>
              </a:solidFill>
            </a:endParaRPr>
          </a:p>
          <a:p>
            <a:pPr marL="285750" indent="-285750">
              <a:buFont typeface="Arial" panose="020B0604020202020204" pitchFamily="34" charset="0"/>
              <a:buChar char="•"/>
              <a:defRPr/>
            </a:pPr>
            <a:r>
              <a:rPr lang="zh-CN" altLang="en-US" dirty="0"/>
              <a:t>如果</a:t>
            </a:r>
            <a:r>
              <a:rPr lang="en-US" altLang="zh-CN" dirty="0"/>
              <a:t>DHCP Client</a:t>
            </a:r>
            <a:r>
              <a:rPr lang="zh-CN" altLang="en-US" dirty="0"/>
              <a:t>在没有获得</a:t>
            </a:r>
            <a:r>
              <a:rPr lang="en-US" altLang="zh-CN" dirty="0"/>
              <a:t>IP</a:t>
            </a:r>
            <a:r>
              <a:rPr lang="zh-CN" altLang="en-US" dirty="0"/>
              <a:t>地址之前不能接收单播</a:t>
            </a:r>
            <a:r>
              <a:rPr lang="en-US" altLang="zh-CN" dirty="0"/>
              <a:t>IP</a:t>
            </a:r>
            <a:r>
              <a:rPr lang="zh-CN" altLang="en-US" dirty="0"/>
              <a:t>分组，则可在其发送的</a:t>
            </a:r>
            <a:r>
              <a:rPr lang="en-US" altLang="zh-CN" dirty="0"/>
              <a:t>DHCPDISCOVER</a:t>
            </a:r>
            <a:r>
              <a:rPr lang="zh-CN" altLang="en-US" dirty="0"/>
              <a:t>消息中将</a:t>
            </a:r>
            <a:r>
              <a:rPr lang="en-US" altLang="zh-CN" dirty="0"/>
              <a:t>flags</a:t>
            </a:r>
            <a:r>
              <a:rPr lang="zh-CN" altLang="en-US" dirty="0"/>
              <a:t>设置为仅支持广播方式递交</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动态主机配置协议</a:t>
            </a:r>
            <a:r>
              <a:rPr lang="en-US" altLang="zh-CN" b="1" dirty="0"/>
              <a:t>DHCP:DHCP</a:t>
            </a:r>
            <a:r>
              <a:rPr lang="zh-CN" altLang="en-US" b="1" dirty="0"/>
              <a:t>工作过程</a:t>
            </a:r>
            <a:endParaRPr lang="zh-CN" altLang="en-US" dirty="0"/>
          </a:p>
        </p:txBody>
      </p:sp>
      <p:sp>
        <p:nvSpPr>
          <p:cNvPr id="3" name="内容占位符 2"/>
          <p:cNvSpPr>
            <a:spLocks noGrp="1"/>
          </p:cNvSpPr>
          <p:nvPr>
            <p:ph idx="1"/>
          </p:nvPr>
        </p:nvSpPr>
        <p:spPr>
          <a:xfrm>
            <a:off x="442913" y="728663"/>
            <a:ext cx="6787619" cy="5617710"/>
          </a:xfrm>
        </p:spPr>
        <p:txBody>
          <a:bodyPr/>
          <a:lstStyle/>
          <a:p>
            <a:r>
              <a:rPr lang="en-US" altLang="zh-CN" dirty="0"/>
              <a:t>DHCPACK: </a:t>
            </a:r>
            <a:r>
              <a:rPr lang="zh-CN" altLang="en-US" dirty="0"/>
              <a:t>确认租用</a:t>
            </a:r>
            <a:r>
              <a:rPr lang="en-US" altLang="zh-CN" dirty="0"/>
              <a:t>(</a:t>
            </a:r>
            <a:r>
              <a:rPr lang="zh-CN" altLang="en-US" dirty="0"/>
              <a:t>广播</a:t>
            </a:r>
            <a:r>
              <a:rPr lang="en-US" altLang="zh-CN" dirty="0"/>
              <a:t>)/</a:t>
            </a:r>
            <a:r>
              <a:rPr lang="zh-CN" altLang="en-US" dirty="0"/>
              <a:t>确认续租和确认重新绑定</a:t>
            </a:r>
            <a:r>
              <a:rPr lang="en-US" altLang="zh-CN" dirty="0"/>
              <a:t>(</a:t>
            </a:r>
            <a:r>
              <a:rPr lang="zh-CN" altLang="en-US" dirty="0"/>
              <a:t>单播</a:t>
            </a:r>
            <a:r>
              <a:rPr lang="en-US" altLang="zh-CN" dirty="0"/>
              <a:t>)</a:t>
            </a:r>
            <a:endParaRPr lang="en-US" altLang="zh-CN" dirty="0"/>
          </a:p>
          <a:p>
            <a:r>
              <a:rPr lang="en-US" altLang="zh-CN" dirty="0"/>
              <a:t>DHCPRELEASE</a:t>
            </a:r>
            <a:r>
              <a:rPr lang="zh-CN" altLang="en-US" dirty="0"/>
              <a:t>：</a:t>
            </a:r>
            <a:r>
              <a:rPr lang="zh-CN" altLang="en-US" b="1" dirty="0">
                <a:solidFill>
                  <a:schemeClr val="accent6"/>
                </a:solidFill>
              </a:rPr>
              <a:t>不再租用时发送</a:t>
            </a:r>
            <a:endParaRPr lang="en-US" altLang="zh-CN" b="1" dirty="0">
              <a:solidFill>
                <a:schemeClr val="accent6"/>
              </a:solidFill>
            </a:endParaRPr>
          </a:p>
          <a:p>
            <a:r>
              <a:rPr lang="en-US" altLang="zh-CN" dirty="0"/>
              <a:t>DHCPINFORM</a:t>
            </a:r>
            <a:r>
              <a:rPr lang="zh-CN" altLang="en-US" dirty="0"/>
              <a:t>：用于获取</a:t>
            </a:r>
            <a:r>
              <a:rPr lang="en-US" altLang="zh-CN" dirty="0"/>
              <a:t>IP</a:t>
            </a:r>
            <a:r>
              <a:rPr lang="zh-CN" altLang="en-US" dirty="0"/>
              <a:t>地址外的配置信息</a:t>
            </a:r>
            <a:endParaRPr lang="en-US" altLang="zh-CN" dirty="0"/>
          </a:p>
          <a:p>
            <a:endParaRPr lang="zh-CN" altLang="en-US" dirty="0"/>
          </a:p>
        </p:txBody>
      </p:sp>
      <p:grpSp>
        <p:nvGrpSpPr>
          <p:cNvPr id="4" name="组合 3"/>
          <p:cNvGrpSpPr/>
          <p:nvPr/>
        </p:nvGrpSpPr>
        <p:grpSpPr>
          <a:xfrm>
            <a:off x="7446654" y="918927"/>
            <a:ext cx="4571326" cy="4068738"/>
            <a:chOff x="6583378" y="2768621"/>
            <a:chExt cx="4571326" cy="4068738"/>
          </a:xfrm>
        </p:grpSpPr>
        <p:cxnSp>
          <p:nvCxnSpPr>
            <p:cNvPr id="5" name="直接连接符 4"/>
            <p:cNvCxnSpPr/>
            <p:nvPr/>
          </p:nvCxnSpPr>
          <p:spPr>
            <a:xfrm>
              <a:off x="6583378" y="3020935"/>
              <a:ext cx="0" cy="3816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111770" y="2840629"/>
              <a:ext cx="0" cy="3816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583378" y="3416693"/>
              <a:ext cx="352839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20"/>
            <p:cNvSpPr txBox="1"/>
            <p:nvPr/>
          </p:nvSpPr>
          <p:spPr>
            <a:xfrm>
              <a:off x="6655386" y="2768621"/>
              <a:ext cx="3384376" cy="677108"/>
            </a:xfrm>
            <a:prstGeom prst="rect">
              <a:avLst/>
            </a:prstGeom>
            <a:noFill/>
          </p:spPr>
          <p:txBody>
            <a:bodyPr wrap="square" rtlCol="0">
              <a:spAutoFit/>
            </a:bodyPr>
            <a:lstStyle/>
            <a:p>
              <a:pPr algn="ctr"/>
              <a:r>
                <a:rPr lang="en-US" altLang="zh-CN" sz="2000" b="1" dirty="0"/>
                <a:t>DHCPREQUEST</a:t>
              </a:r>
              <a:endParaRPr lang="en-US" altLang="zh-CN" b="1" dirty="0"/>
            </a:p>
            <a:p>
              <a:pPr algn="ctr"/>
              <a:r>
                <a:rPr lang="en-US" altLang="zh-CN" dirty="0"/>
                <a:t>C</a:t>
              </a:r>
              <a:r>
                <a:rPr lang="en-US" altLang="zh-CN" dirty="0">
                  <a:sym typeface="Wingdings" panose="05000000000000000000" pitchFamily="2" charset="2"/>
                </a:rPr>
                <a:t>S</a:t>
              </a:r>
              <a:endParaRPr lang="zh-CN" altLang="en-US" dirty="0"/>
            </a:p>
          </p:txBody>
        </p:sp>
        <p:sp>
          <p:nvSpPr>
            <p:cNvPr id="9" name="TextBox 21"/>
            <p:cNvSpPr txBox="1"/>
            <p:nvPr/>
          </p:nvSpPr>
          <p:spPr>
            <a:xfrm>
              <a:off x="6655386" y="3603681"/>
              <a:ext cx="3384376" cy="677108"/>
            </a:xfrm>
            <a:prstGeom prst="rect">
              <a:avLst/>
            </a:prstGeom>
            <a:noFill/>
          </p:spPr>
          <p:txBody>
            <a:bodyPr wrap="square" rtlCol="0">
              <a:spAutoFit/>
            </a:bodyPr>
            <a:lstStyle/>
            <a:p>
              <a:pPr algn="ctr"/>
              <a:r>
                <a:rPr lang="en-US" altLang="zh-CN" sz="2000" b="1" dirty="0"/>
                <a:t>DHCPACK</a:t>
              </a:r>
              <a:endParaRPr lang="en-US" altLang="zh-CN" b="1" dirty="0"/>
            </a:p>
            <a:p>
              <a:pPr algn="ctr"/>
              <a:r>
                <a:rPr lang="en-US" altLang="zh-CN" dirty="0">
                  <a:sym typeface="Wingdings" panose="05000000000000000000" pitchFamily="2" charset="2"/>
                </a:rPr>
                <a:t>SC</a:t>
              </a:r>
              <a:endParaRPr lang="zh-CN" altLang="en-US" dirty="0"/>
            </a:p>
          </p:txBody>
        </p:sp>
        <p:cxnSp>
          <p:nvCxnSpPr>
            <p:cNvPr id="10" name="直接箭头连接符 9"/>
            <p:cNvCxnSpPr/>
            <p:nvPr/>
          </p:nvCxnSpPr>
          <p:spPr>
            <a:xfrm flipH="1">
              <a:off x="6583378" y="4280789"/>
              <a:ext cx="35283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23"/>
            <p:cNvSpPr txBox="1"/>
            <p:nvPr/>
          </p:nvSpPr>
          <p:spPr>
            <a:xfrm>
              <a:off x="6660322" y="4827817"/>
              <a:ext cx="3384376" cy="677108"/>
            </a:xfrm>
            <a:prstGeom prst="rect">
              <a:avLst/>
            </a:prstGeom>
            <a:noFill/>
          </p:spPr>
          <p:txBody>
            <a:bodyPr wrap="square" rtlCol="0">
              <a:spAutoFit/>
            </a:bodyPr>
            <a:lstStyle/>
            <a:p>
              <a:pPr algn="ctr"/>
              <a:r>
                <a:rPr lang="en-US" altLang="zh-CN" sz="2000" b="1" dirty="0"/>
                <a:t>DHCPREQUEST</a:t>
              </a:r>
              <a:endParaRPr lang="en-US" altLang="zh-CN" b="1" dirty="0"/>
            </a:p>
            <a:p>
              <a:pPr algn="ctr"/>
              <a:r>
                <a:rPr lang="en-US" altLang="zh-CN" dirty="0"/>
                <a:t>C</a:t>
              </a:r>
              <a:r>
                <a:rPr lang="en-US" altLang="zh-CN" dirty="0">
                  <a:sym typeface="Wingdings" panose="05000000000000000000" pitchFamily="2" charset="2"/>
                </a:rPr>
                <a:t>255.255.255.255</a:t>
              </a:r>
              <a:endParaRPr lang="zh-CN" altLang="en-US" dirty="0"/>
            </a:p>
          </p:txBody>
        </p:sp>
        <p:cxnSp>
          <p:nvCxnSpPr>
            <p:cNvPr id="12" name="直接箭头连接符 11"/>
            <p:cNvCxnSpPr/>
            <p:nvPr/>
          </p:nvCxnSpPr>
          <p:spPr>
            <a:xfrm>
              <a:off x="6588314" y="5504925"/>
              <a:ext cx="352839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25"/>
            <p:cNvSpPr txBox="1"/>
            <p:nvPr/>
          </p:nvSpPr>
          <p:spPr>
            <a:xfrm>
              <a:off x="6655386" y="5619905"/>
              <a:ext cx="3384376" cy="677108"/>
            </a:xfrm>
            <a:prstGeom prst="rect">
              <a:avLst/>
            </a:prstGeom>
            <a:noFill/>
          </p:spPr>
          <p:txBody>
            <a:bodyPr wrap="square" rtlCol="0">
              <a:spAutoFit/>
            </a:bodyPr>
            <a:lstStyle/>
            <a:p>
              <a:pPr algn="ctr"/>
              <a:r>
                <a:rPr lang="en-US" altLang="zh-CN" sz="2000" b="1" dirty="0"/>
                <a:t>DHCPACK</a:t>
              </a:r>
              <a:endParaRPr lang="en-US" altLang="zh-CN" b="1" dirty="0"/>
            </a:p>
            <a:p>
              <a:pPr algn="ctr"/>
              <a:r>
                <a:rPr lang="en-US" altLang="zh-CN" dirty="0">
                  <a:sym typeface="Wingdings" panose="05000000000000000000" pitchFamily="2" charset="2"/>
                </a:rPr>
                <a:t>SC</a:t>
              </a:r>
              <a:endParaRPr lang="zh-CN" altLang="en-US" dirty="0"/>
            </a:p>
          </p:txBody>
        </p:sp>
        <p:cxnSp>
          <p:nvCxnSpPr>
            <p:cNvPr id="14" name="直接箭头连接符 13"/>
            <p:cNvCxnSpPr/>
            <p:nvPr/>
          </p:nvCxnSpPr>
          <p:spPr>
            <a:xfrm flipH="1">
              <a:off x="6583378" y="6297013"/>
              <a:ext cx="35283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27"/>
            <p:cNvSpPr txBox="1"/>
            <p:nvPr/>
          </p:nvSpPr>
          <p:spPr>
            <a:xfrm>
              <a:off x="10188714" y="3035167"/>
              <a:ext cx="936104" cy="923330"/>
            </a:xfrm>
            <a:prstGeom prst="rect">
              <a:avLst/>
            </a:prstGeom>
            <a:noFill/>
          </p:spPr>
          <p:txBody>
            <a:bodyPr wrap="square" rtlCol="0">
              <a:spAutoFit/>
            </a:bodyPr>
            <a:lstStyle/>
            <a:p>
              <a:r>
                <a:rPr lang="en-US" altLang="zh-CN" dirty="0"/>
                <a:t>T1(1/2</a:t>
              </a:r>
              <a:r>
                <a:rPr lang="zh-CN" altLang="en-US" dirty="0"/>
                <a:t>租期）时</a:t>
              </a:r>
              <a:r>
                <a:rPr lang="zh-CN" altLang="en-US" b="1" dirty="0">
                  <a:solidFill>
                    <a:schemeClr val="accent6"/>
                  </a:solidFill>
                </a:rPr>
                <a:t>续租</a:t>
              </a:r>
              <a:endParaRPr lang="zh-CN" altLang="en-US" b="1" dirty="0">
                <a:solidFill>
                  <a:schemeClr val="accent6"/>
                </a:solidFill>
              </a:endParaRPr>
            </a:p>
          </p:txBody>
        </p:sp>
        <p:sp>
          <p:nvSpPr>
            <p:cNvPr id="16" name="TextBox 28"/>
            <p:cNvSpPr txBox="1"/>
            <p:nvPr/>
          </p:nvSpPr>
          <p:spPr>
            <a:xfrm>
              <a:off x="10218600" y="5373684"/>
              <a:ext cx="936104" cy="1200329"/>
            </a:xfrm>
            <a:prstGeom prst="rect">
              <a:avLst/>
            </a:prstGeom>
            <a:noFill/>
          </p:spPr>
          <p:txBody>
            <a:bodyPr wrap="square" rtlCol="0">
              <a:spAutoFit/>
            </a:bodyPr>
            <a:lstStyle/>
            <a:p>
              <a:r>
                <a:rPr lang="en-US" altLang="zh-CN" dirty="0"/>
                <a:t>T2(7/8</a:t>
              </a:r>
              <a:r>
                <a:rPr lang="zh-CN" altLang="en-US" dirty="0"/>
                <a:t>租期）时</a:t>
              </a:r>
              <a:r>
                <a:rPr lang="zh-CN" altLang="en-US" b="1" dirty="0">
                  <a:solidFill>
                    <a:schemeClr val="accent6"/>
                  </a:solidFill>
                </a:rPr>
                <a:t>重新绑定</a:t>
              </a:r>
              <a:endParaRPr lang="zh-CN" altLang="en-US" b="1" dirty="0">
                <a:solidFill>
                  <a:schemeClr val="accent6"/>
                </a:solidFil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中继代理</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多个物理网络时，</a:t>
            </a:r>
            <a:r>
              <a:rPr lang="en-US" altLang="zh-CN" dirty="0"/>
              <a:t>DHCPDISCOVER</a:t>
            </a:r>
            <a:r>
              <a:rPr lang="zh-CN" altLang="en-US" dirty="0"/>
              <a:t>目的地址为本地广播</a:t>
            </a:r>
            <a:r>
              <a:rPr lang="en-US" altLang="zh-CN" dirty="0"/>
              <a:t>(255.255.255.255)</a:t>
            </a:r>
            <a:r>
              <a:rPr lang="zh-CN" altLang="en-US" dirty="0"/>
              <a:t>，缺省不会跨越路由器</a:t>
            </a:r>
            <a:endParaRPr lang="en-US" altLang="zh-CN" dirty="0"/>
          </a:p>
          <a:p>
            <a:r>
              <a:rPr lang="zh-CN" altLang="en-US" dirty="0"/>
              <a:t>一种实现：每个物理网络部署一个</a:t>
            </a:r>
            <a:r>
              <a:rPr lang="en-US" altLang="zh-CN" dirty="0"/>
              <a:t>DHCP</a:t>
            </a:r>
            <a:r>
              <a:rPr lang="zh-CN" altLang="en-US" dirty="0"/>
              <a:t>服务器</a:t>
            </a:r>
            <a:endParaRPr lang="en-US" altLang="zh-CN" dirty="0"/>
          </a:p>
          <a:p>
            <a:r>
              <a:rPr lang="zh-CN" altLang="en-US" dirty="0"/>
              <a:t>可引入</a:t>
            </a:r>
            <a:r>
              <a:rPr lang="en-US" altLang="zh-CN" b="1" dirty="0">
                <a:solidFill>
                  <a:srgbClr val="FF0000"/>
                </a:solidFill>
              </a:rPr>
              <a:t>Relay Agent</a:t>
            </a:r>
            <a:r>
              <a:rPr lang="zh-CN" altLang="en-US" dirty="0"/>
              <a:t>，负责转发广播方式发送的</a:t>
            </a:r>
            <a:r>
              <a:rPr lang="en-US" altLang="zh-CN" dirty="0"/>
              <a:t>DHCP</a:t>
            </a:r>
            <a:r>
              <a:rPr lang="zh-CN" altLang="en-US" dirty="0"/>
              <a:t>消息到某个</a:t>
            </a:r>
            <a:r>
              <a:rPr lang="en-US" altLang="zh-CN" dirty="0"/>
              <a:t>DHCP</a:t>
            </a:r>
            <a:r>
              <a:rPr lang="zh-CN" altLang="en-US" dirty="0"/>
              <a:t>服务器，将</a:t>
            </a:r>
            <a:r>
              <a:rPr lang="en-US" altLang="zh-CN" dirty="0"/>
              <a:t>DHCP</a:t>
            </a:r>
            <a:r>
              <a:rPr lang="zh-CN" altLang="en-US" dirty="0"/>
              <a:t>服务器发送的响应通过广播方式转发给</a:t>
            </a:r>
            <a:r>
              <a:rPr lang="en-US" altLang="zh-CN" dirty="0"/>
              <a:t>DHCP Client</a:t>
            </a:r>
            <a:endParaRPr lang="en-US" altLang="zh-CN" dirty="0"/>
          </a:p>
          <a:p>
            <a:pPr lvl="1"/>
            <a:r>
              <a:rPr lang="zh-CN" altLang="en-US" sz="2000" dirty="0"/>
              <a:t>收到广播的</a:t>
            </a:r>
            <a:r>
              <a:rPr lang="en-US" altLang="zh-CN" sz="2000" dirty="0"/>
              <a:t>DHCP</a:t>
            </a:r>
            <a:r>
              <a:rPr lang="zh-CN" altLang="en-US" sz="2000" dirty="0"/>
              <a:t>消息时，如果中继</a:t>
            </a:r>
            <a:r>
              <a:rPr lang="en-US" altLang="zh-CN" sz="2000" dirty="0"/>
              <a:t>IP</a:t>
            </a:r>
            <a:r>
              <a:rPr lang="zh-CN" altLang="en-US" sz="2000" dirty="0"/>
              <a:t>地址</a:t>
            </a:r>
            <a:r>
              <a:rPr lang="en-US" altLang="zh-CN" sz="2000" dirty="0"/>
              <a:t>(</a:t>
            </a:r>
            <a:r>
              <a:rPr lang="en-US" altLang="zh-CN" sz="2000" dirty="0" err="1"/>
              <a:t>giaddr</a:t>
            </a:r>
            <a:r>
              <a:rPr lang="en-US" altLang="zh-CN" sz="2000" dirty="0"/>
              <a:t>)</a:t>
            </a:r>
            <a:r>
              <a:rPr lang="zh-CN" altLang="en-US" sz="2000" dirty="0"/>
              <a:t>字段为空，填充为当前</a:t>
            </a:r>
            <a:r>
              <a:rPr lang="en-US" altLang="zh-CN" sz="2000" dirty="0"/>
              <a:t>Relay Agent</a:t>
            </a:r>
            <a:r>
              <a:rPr lang="zh-CN" altLang="en-US" sz="2000" dirty="0"/>
              <a:t>的地址，并转发给</a:t>
            </a:r>
            <a:r>
              <a:rPr lang="en-US" altLang="zh-CN" sz="2000" dirty="0"/>
              <a:t>DHCP</a:t>
            </a:r>
            <a:r>
              <a:rPr lang="zh-CN" altLang="en-US" sz="2000" dirty="0"/>
              <a:t>服务器</a:t>
            </a:r>
            <a:endParaRPr lang="en-US" altLang="zh-CN" sz="2000" dirty="0"/>
          </a:p>
          <a:p>
            <a:pPr lvl="1"/>
            <a:r>
              <a:rPr lang="en-US" altLang="zh-CN" sz="2000" dirty="0"/>
              <a:t>DHCP</a:t>
            </a:r>
            <a:r>
              <a:rPr lang="zh-CN" altLang="en-US" sz="2000" dirty="0"/>
              <a:t>服务器在收到</a:t>
            </a:r>
            <a:r>
              <a:rPr lang="en-US" altLang="zh-CN" sz="2000" dirty="0" err="1"/>
              <a:t>giaddr</a:t>
            </a:r>
            <a:r>
              <a:rPr lang="zh-CN" altLang="en-US" sz="2000" dirty="0"/>
              <a:t>字段不为空的</a:t>
            </a:r>
            <a:r>
              <a:rPr lang="en-US" altLang="zh-CN" sz="2000" dirty="0"/>
              <a:t>DHCP</a:t>
            </a:r>
            <a:r>
              <a:rPr lang="zh-CN" altLang="en-US" sz="2000" dirty="0"/>
              <a:t>消息时，对该</a:t>
            </a:r>
            <a:r>
              <a:rPr lang="en-US" altLang="zh-CN" sz="2000" dirty="0"/>
              <a:t>DHCP</a:t>
            </a:r>
            <a:r>
              <a:rPr lang="zh-CN" altLang="en-US" sz="2000" dirty="0"/>
              <a:t>消息的响应将发送给</a:t>
            </a:r>
            <a:r>
              <a:rPr lang="en-US" altLang="zh-CN" sz="2000" dirty="0" err="1"/>
              <a:t>giaddr</a:t>
            </a:r>
            <a:endParaRPr lang="en-US" altLang="zh-CN" sz="2000" dirty="0"/>
          </a:p>
          <a:p>
            <a:pPr lvl="2"/>
            <a:r>
              <a:rPr lang="en-US" altLang="zh-CN" dirty="0"/>
              <a:t>DHCP</a:t>
            </a:r>
            <a:r>
              <a:rPr lang="zh-CN" altLang="en-US" dirty="0"/>
              <a:t>服务器根据中继</a:t>
            </a:r>
            <a:r>
              <a:rPr lang="en-US" altLang="zh-CN" dirty="0"/>
              <a:t>IP</a:t>
            </a:r>
            <a:r>
              <a:rPr lang="zh-CN" altLang="en-US" dirty="0"/>
              <a:t>地址字段知道在哪个物理网络，从而分配合适的</a:t>
            </a:r>
            <a:r>
              <a:rPr lang="en-US" altLang="zh-CN" dirty="0"/>
              <a:t>IP</a:t>
            </a:r>
            <a:r>
              <a:rPr lang="zh-CN" altLang="en-US" dirty="0"/>
              <a:t>地址</a:t>
            </a:r>
            <a:endParaRPr lang="en-US" altLang="zh-CN" dirty="0"/>
          </a:p>
          <a:p>
            <a:pPr lvl="1"/>
            <a:r>
              <a:rPr lang="en-US" altLang="zh-CN" sz="2000" dirty="0"/>
              <a:t>Relay Agent</a:t>
            </a:r>
            <a:r>
              <a:rPr lang="zh-CN" altLang="en-US" sz="2000" dirty="0"/>
              <a:t>收到服务器返回的</a:t>
            </a:r>
            <a:r>
              <a:rPr lang="en-US" altLang="zh-CN" sz="2000" dirty="0"/>
              <a:t>DHCP</a:t>
            </a:r>
            <a:r>
              <a:rPr lang="zh-CN" altLang="en-US" sz="2000" dirty="0"/>
              <a:t>消息之后通过广播方式转发给</a:t>
            </a:r>
            <a:r>
              <a:rPr lang="en-US" altLang="zh-CN" sz="2000" dirty="0"/>
              <a:t>DHCP Client</a:t>
            </a:r>
            <a:endParaRPr lang="en-US" altLang="zh-CN" sz="2000" dirty="0"/>
          </a:p>
          <a:p>
            <a:pPr lvl="1"/>
            <a:endParaRPr lang="zh-CN" altLang="en-US" sz="2000" dirty="0"/>
          </a:p>
          <a:p>
            <a:endParaRPr lang="zh-CN" altLang="en-US" dirty="0"/>
          </a:p>
        </p:txBody>
      </p:sp>
      <p:sp>
        <p:nvSpPr>
          <p:cNvPr id="4" name="云形 18"/>
          <p:cNvSpPr/>
          <p:nvPr/>
        </p:nvSpPr>
        <p:spPr>
          <a:xfrm>
            <a:off x="7146336" y="5015789"/>
            <a:ext cx="1445415"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871626" y="5179738"/>
            <a:ext cx="1797907" cy="369332"/>
          </a:xfrm>
          <a:prstGeom prst="rect">
            <a:avLst/>
          </a:prstGeom>
          <a:noFill/>
        </p:spPr>
        <p:txBody>
          <a:bodyPr wrap="square" rtlCol="0">
            <a:spAutoFit/>
          </a:bodyPr>
          <a:lstStyle/>
          <a:p>
            <a:pPr algn="ctr"/>
            <a:r>
              <a:rPr lang="en-US" altLang="zh-CN" dirty="0"/>
              <a:t>DHCP</a:t>
            </a:r>
            <a:r>
              <a:rPr lang="zh-CN" altLang="en-US" dirty="0"/>
              <a:t>服务器</a:t>
            </a:r>
            <a:endParaRPr lang="en-US" altLang="zh-CN" dirty="0"/>
          </a:p>
        </p:txBody>
      </p:sp>
      <p:cxnSp>
        <p:nvCxnSpPr>
          <p:cNvPr id="6" name="直接连接符 5"/>
          <p:cNvCxnSpPr>
            <a:stCxn id="12" idx="1"/>
            <a:endCxn id="4" idx="11"/>
          </p:cNvCxnSpPr>
          <p:nvPr/>
        </p:nvCxnSpPr>
        <p:spPr>
          <a:xfrm flipH="1" flipV="1">
            <a:off x="8495849" y="5369960"/>
            <a:ext cx="1134506" cy="43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3934" y="5039200"/>
            <a:ext cx="427038" cy="349250"/>
            <a:chOff x="1276350" y="5202238"/>
            <a:chExt cx="427038" cy="349250"/>
          </a:xfrm>
        </p:grpSpPr>
        <p:pic>
          <p:nvPicPr>
            <p:cNvPr id="8" name="Picture 790" descr="desktop_computer_stylized_medium"/>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1276350" y="5202238"/>
              <a:ext cx="4270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791"/>
            <p:cNvSpPr/>
            <p:nvPr/>
          </p:nvSpPr>
          <p:spPr bwMode="auto">
            <a:xfrm flipH="1">
              <a:off x="1458477" y="5235728"/>
              <a:ext cx="201358" cy="16005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endParaRPr lang="zh-CN" altLang="en-US"/>
            </a:p>
          </p:txBody>
        </p:sp>
      </p:grpSp>
      <p:grpSp>
        <p:nvGrpSpPr>
          <p:cNvPr id="10" name="Group 47"/>
          <p:cNvGrpSpPr/>
          <p:nvPr/>
        </p:nvGrpSpPr>
        <p:grpSpPr bwMode="auto">
          <a:xfrm>
            <a:off x="9610790" y="5089290"/>
            <a:ext cx="428916" cy="681362"/>
            <a:chOff x="4140" y="429"/>
            <a:chExt cx="1425" cy="2396"/>
          </a:xfrm>
        </p:grpSpPr>
        <p:sp>
          <p:nvSpPr>
            <p:cNvPr id="11" name="Freeform 48"/>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13" name="Freeform 50"/>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51"/>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grpSp>
          <p:nvGrpSpPr>
            <p:cNvPr id="16" name="Group 53"/>
            <p:cNvGrpSpPr/>
            <p:nvPr/>
          </p:nvGrpSpPr>
          <p:grpSpPr bwMode="auto">
            <a:xfrm>
              <a:off x="4749" y="668"/>
              <a:ext cx="581" cy="145"/>
              <a:chOff x="614" y="2568"/>
              <a:chExt cx="725" cy="139"/>
            </a:xfrm>
          </p:grpSpPr>
          <p:sp>
            <p:nvSpPr>
              <p:cNvPr id="41"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42"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grpSp>
        <p:sp>
          <p:nvSpPr>
            <p:cNvPr id="17"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grpSp>
          <p:nvGrpSpPr>
            <p:cNvPr id="18" name="Group 57"/>
            <p:cNvGrpSpPr/>
            <p:nvPr/>
          </p:nvGrpSpPr>
          <p:grpSpPr bwMode="auto">
            <a:xfrm>
              <a:off x="4747" y="994"/>
              <a:ext cx="581" cy="134"/>
              <a:chOff x="614" y="2568"/>
              <a:chExt cx="725" cy="139"/>
            </a:xfrm>
          </p:grpSpPr>
          <p:sp>
            <p:nvSpPr>
              <p:cNvPr id="39"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40"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grpSp>
        <p:sp>
          <p:nvSpPr>
            <p:cNvPr id="19"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20"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grpSp>
          <p:nvGrpSpPr>
            <p:cNvPr id="21" name="Group 62"/>
            <p:cNvGrpSpPr/>
            <p:nvPr/>
          </p:nvGrpSpPr>
          <p:grpSpPr bwMode="auto">
            <a:xfrm>
              <a:off x="4735" y="1627"/>
              <a:ext cx="582" cy="151"/>
              <a:chOff x="614" y="2568"/>
              <a:chExt cx="725" cy="139"/>
            </a:xfrm>
          </p:grpSpPr>
          <p:sp>
            <p:nvSpPr>
              <p:cNvPr id="37"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38"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grpSp>
        <p:sp>
          <p:nvSpPr>
            <p:cNvPr id="22" name="Freeform 65"/>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3" name="Group 66"/>
            <p:cNvGrpSpPr/>
            <p:nvPr/>
          </p:nvGrpSpPr>
          <p:grpSpPr bwMode="auto">
            <a:xfrm>
              <a:off x="4739" y="1327"/>
              <a:ext cx="582" cy="139"/>
              <a:chOff x="614" y="2568"/>
              <a:chExt cx="725" cy="139"/>
            </a:xfrm>
          </p:grpSpPr>
          <p:sp>
            <p:nvSpPr>
              <p:cNvPr id="35"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36"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grpSp>
        <p:sp>
          <p:nvSpPr>
            <p:cNvPr id="24"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25" name="Freeform 70"/>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71"/>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28" name="Freeform 73"/>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30"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31"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32"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pPr algn="ctr" eaLnBrk="1" hangingPunct="1">
                <a:spcBef>
                  <a:spcPct val="0"/>
                </a:spcBef>
                <a:buClrTx/>
                <a:buSzTx/>
                <a:buFontTx/>
                <a:buNone/>
              </a:pPr>
              <a:endParaRPr lang="zh-CN" altLang="zh-CN" sz="1800">
                <a:solidFill>
                  <a:srgbClr val="FF0000"/>
                </a:solidFill>
                <a:cs typeface="Arial" panose="020B0604020202020204" pitchFamily="34" charset="0"/>
              </a:endParaRPr>
            </a:p>
          </p:txBody>
        </p:sp>
        <p:sp>
          <p:nvSpPr>
            <p:cNvPr id="33"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sp>
          <p:nvSpPr>
            <p:cNvPr id="34"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endParaRPr lang="zh-CN" altLang="zh-CN"/>
            </a:p>
          </p:txBody>
        </p:sp>
      </p:grpSp>
      <p:grpSp>
        <p:nvGrpSpPr>
          <p:cNvPr id="43" name="Group 71"/>
          <p:cNvGrpSpPr/>
          <p:nvPr/>
        </p:nvGrpSpPr>
        <p:grpSpPr bwMode="auto">
          <a:xfrm>
            <a:off x="5561744" y="5312496"/>
            <a:ext cx="881062" cy="307975"/>
            <a:chOff x="2356" y="1300"/>
            <a:chExt cx="555" cy="194"/>
          </a:xfrm>
        </p:grpSpPr>
        <p:sp>
          <p:nvSpPr>
            <p:cNvPr id="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Arial" panose="020B0604020202020204" pitchFamily="34" charset="0"/>
                  <a:ea typeface="MS PGothic" panose="020B0600070205080204" charset="-128"/>
                </a:defRPr>
              </a:lvl1pPr>
              <a:lvl2pPr marL="742950" indent="-285750">
                <a:defRPr sz="2000">
                  <a:solidFill>
                    <a:schemeClr val="tx1"/>
                  </a:solidFill>
                  <a:latin typeface="Arial" panose="020B0604020202020204" pitchFamily="34" charset="0"/>
                  <a:ea typeface="MS PGothic" panose="020B0600070205080204" charset="-128"/>
                </a:defRPr>
              </a:lvl2pPr>
              <a:lvl3pPr marL="1143000" indent="-228600">
                <a:defRPr sz="2000">
                  <a:solidFill>
                    <a:schemeClr val="tx1"/>
                  </a:solidFill>
                  <a:latin typeface="Arial" panose="020B0604020202020204" pitchFamily="34" charset="0"/>
                  <a:ea typeface="MS PGothic" panose="020B0600070205080204" charset="-128"/>
                </a:defRPr>
              </a:lvl3pPr>
              <a:lvl4pPr marL="1600200" indent="-228600">
                <a:defRPr sz="2000">
                  <a:solidFill>
                    <a:schemeClr val="tx1"/>
                  </a:solidFill>
                  <a:latin typeface="Arial" panose="020B0604020202020204" pitchFamily="34" charset="0"/>
                  <a:ea typeface="MS PGothic" panose="020B0600070205080204" charset="-128"/>
                </a:defRPr>
              </a:lvl4pPr>
              <a:lvl5pPr marL="2057400" indent="-228600">
                <a:defRPr sz="20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47" name="Group 75"/>
            <p:cNvGrpSpPr/>
            <p:nvPr/>
          </p:nvGrpSpPr>
          <p:grpSpPr bwMode="auto">
            <a:xfrm>
              <a:off x="2468" y="1332"/>
              <a:ext cx="310" cy="60"/>
              <a:chOff x="2468" y="1332"/>
              <a:chExt cx="310" cy="60"/>
            </a:xfrm>
          </p:grpSpPr>
          <p:sp>
            <p:nvSpPr>
              <p:cNvPr id="50" name="Freeform 7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Freeform 7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8" name="Line 78"/>
            <p:cNvSpPr>
              <a:spLocks noChangeShapeType="1"/>
            </p:cNvSpPr>
            <p:nvPr/>
          </p:nvSpPr>
          <p:spPr bwMode="auto">
            <a:xfrm>
              <a:off x="2357" y="1361"/>
              <a:ext cx="0" cy="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79"/>
            <p:cNvSpPr>
              <a:spLocks noChangeShapeType="1"/>
            </p:cNvSpPr>
            <p:nvPr/>
          </p:nvSpPr>
          <p:spPr bwMode="auto">
            <a:xfrm>
              <a:off x="2907" y="1363"/>
              <a:ext cx="0" cy="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cxnSp>
        <p:nvCxnSpPr>
          <p:cNvPr id="52" name="直接连接符 51"/>
          <p:cNvCxnSpPr>
            <a:stCxn id="4" idx="20"/>
            <a:endCxn id="49" idx="0"/>
          </p:cNvCxnSpPr>
          <p:nvPr/>
        </p:nvCxnSpPr>
        <p:spPr>
          <a:xfrm flipH="1">
            <a:off x="6436456" y="5325593"/>
            <a:ext cx="848988" cy="86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云形 18"/>
          <p:cNvSpPr/>
          <p:nvPr/>
        </p:nvSpPr>
        <p:spPr>
          <a:xfrm>
            <a:off x="3491170" y="4993926"/>
            <a:ext cx="1445415" cy="731894"/>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a:stCxn id="48" idx="0"/>
            <a:endCxn id="53" idx="10"/>
          </p:cNvCxnSpPr>
          <p:nvPr/>
        </p:nvCxnSpPr>
        <p:spPr>
          <a:xfrm flipH="1" flipV="1">
            <a:off x="4889068" y="5251551"/>
            <a:ext cx="674263" cy="1577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3" idx="21"/>
            <a:endCxn id="8" idx="1"/>
          </p:cNvCxnSpPr>
          <p:nvPr/>
        </p:nvCxnSpPr>
        <p:spPr>
          <a:xfrm flipH="1" flipV="1">
            <a:off x="2940972" y="5213825"/>
            <a:ext cx="681721" cy="210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258733" y="5710114"/>
            <a:ext cx="1797907" cy="369332"/>
          </a:xfrm>
          <a:prstGeom prst="rect">
            <a:avLst/>
          </a:prstGeom>
          <a:noFill/>
        </p:spPr>
        <p:txBody>
          <a:bodyPr wrap="square" rtlCol="0">
            <a:spAutoFit/>
          </a:bodyPr>
          <a:lstStyle/>
          <a:p>
            <a:pPr algn="ctr"/>
            <a:r>
              <a:rPr lang="en-US" altLang="zh-CN" dirty="0"/>
              <a:t>DHCP</a:t>
            </a:r>
            <a:r>
              <a:rPr lang="zh-CN" altLang="en-US" dirty="0"/>
              <a:t> </a:t>
            </a:r>
            <a:r>
              <a:rPr lang="en-US" altLang="zh-CN" dirty="0"/>
              <a:t>Relay</a:t>
            </a:r>
            <a:endParaRPr lang="en-US" altLang="zh-CN" dirty="0"/>
          </a:p>
        </p:txBody>
      </p:sp>
      <p:sp>
        <p:nvSpPr>
          <p:cNvPr id="57" name="文本框 56"/>
          <p:cNvSpPr txBox="1"/>
          <p:nvPr/>
        </p:nvSpPr>
        <p:spPr>
          <a:xfrm>
            <a:off x="1898949" y="4408526"/>
            <a:ext cx="3278153" cy="646331"/>
          </a:xfrm>
          <a:prstGeom prst="rect">
            <a:avLst/>
          </a:prstGeom>
          <a:noFill/>
        </p:spPr>
        <p:txBody>
          <a:bodyPr wrap="square" rtlCol="0">
            <a:spAutoFit/>
          </a:bodyPr>
          <a:lstStyle/>
          <a:p>
            <a:pPr algn="ctr"/>
            <a:r>
              <a:rPr lang="en-US" altLang="zh-CN" dirty="0"/>
              <a:t>① 0.0.0.0</a:t>
            </a:r>
            <a:r>
              <a:rPr lang="en-US" altLang="zh-CN" dirty="0">
                <a:sym typeface="Wingdings" panose="05000000000000000000" pitchFamily="2" charset="2"/>
              </a:rPr>
              <a:t>255.255.255.255</a:t>
            </a:r>
            <a:endParaRPr lang="en-US" altLang="zh-CN" dirty="0"/>
          </a:p>
          <a:p>
            <a:pPr algn="ctr"/>
            <a:r>
              <a:rPr lang="en-US" altLang="zh-CN" dirty="0"/>
              <a:t>DHCPDISCOVER </a:t>
            </a:r>
            <a:endParaRPr lang="en-US" altLang="zh-CN" dirty="0"/>
          </a:p>
        </p:txBody>
      </p:sp>
      <p:sp>
        <p:nvSpPr>
          <p:cNvPr id="58" name="文本框 57"/>
          <p:cNvSpPr txBox="1"/>
          <p:nvPr/>
        </p:nvSpPr>
        <p:spPr>
          <a:xfrm>
            <a:off x="5070590" y="4282556"/>
            <a:ext cx="3371803" cy="923330"/>
          </a:xfrm>
          <a:prstGeom prst="rect">
            <a:avLst/>
          </a:prstGeom>
          <a:noFill/>
        </p:spPr>
        <p:txBody>
          <a:bodyPr wrap="square" rtlCol="0">
            <a:spAutoFit/>
          </a:bodyPr>
          <a:lstStyle/>
          <a:p>
            <a:pPr algn="ctr"/>
            <a:r>
              <a:rPr lang="en-US" altLang="zh-CN" dirty="0"/>
              <a:t>② </a:t>
            </a:r>
            <a:r>
              <a:rPr lang="en-US" altLang="zh-CN" dirty="0" err="1"/>
              <a:t>relay</a:t>
            </a:r>
            <a:r>
              <a:rPr lang="en-US" altLang="zh-CN" dirty="0" err="1">
                <a:sym typeface="Wingdings" panose="05000000000000000000" pitchFamily="2" charset="2"/>
              </a:rPr>
              <a:t>S</a:t>
            </a:r>
            <a:endParaRPr lang="en-US" altLang="zh-CN" dirty="0"/>
          </a:p>
          <a:p>
            <a:pPr algn="ctr"/>
            <a:r>
              <a:rPr lang="en-US" altLang="zh-CN" dirty="0"/>
              <a:t>DHCPDISCOVER</a:t>
            </a:r>
            <a:endParaRPr lang="en-US" altLang="zh-CN" dirty="0"/>
          </a:p>
          <a:p>
            <a:pPr algn="ctr"/>
            <a:r>
              <a:rPr lang="en-US" altLang="zh-CN" u="sng" dirty="0">
                <a:solidFill>
                  <a:srgbClr val="FF0000"/>
                </a:solidFill>
              </a:rPr>
              <a:t>Relay =</a:t>
            </a:r>
            <a:r>
              <a:rPr lang="en-US" altLang="zh-CN" u="sng" dirty="0" err="1">
                <a:solidFill>
                  <a:srgbClr val="FF0000"/>
                </a:solidFill>
              </a:rPr>
              <a:t>ip_A</a:t>
            </a:r>
            <a:r>
              <a:rPr lang="en-US" altLang="zh-CN" u="sng" dirty="0">
                <a:solidFill>
                  <a:srgbClr val="FF0000"/>
                </a:solidFill>
              </a:rPr>
              <a:t>  </a:t>
            </a:r>
            <a:endParaRPr lang="en-US" altLang="zh-CN" u="sng" dirty="0">
              <a:solidFill>
                <a:srgbClr val="FF0000"/>
              </a:solidFill>
            </a:endParaRPr>
          </a:p>
        </p:txBody>
      </p:sp>
      <p:sp>
        <p:nvSpPr>
          <p:cNvPr id="59" name="文本框 58"/>
          <p:cNvSpPr txBox="1"/>
          <p:nvPr/>
        </p:nvSpPr>
        <p:spPr>
          <a:xfrm>
            <a:off x="4948185" y="5000824"/>
            <a:ext cx="787992" cy="369332"/>
          </a:xfrm>
          <a:prstGeom prst="rect">
            <a:avLst/>
          </a:prstGeom>
          <a:noFill/>
        </p:spPr>
        <p:txBody>
          <a:bodyPr wrap="square" rtlCol="0">
            <a:spAutoFit/>
          </a:bodyPr>
          <a:lstStyle/>
          <a:p>
            <a:pPr algn="ctr"/>
            <a:r>
              <a:rPr lang="en-US" altLang="zh-CN" dirty="0"/>
              <a:t> </a:t>
            </a:r>
            <a:r>
              <a:rPr lang="en-US" altLang="zh-CN" dirty="0" err="1"/>
              <a:t>ip_A</a:t>
            </a:r>
            <a:endParaRPr lang="en-US" altLang="zh-CN" dirty="0"/>
          </a:p>
        </p:txBody>
      </p:sp>
      <p:sp>
        <p:nvSpPr>
          <p:cNvPr id="60" name="文本框 59"/>
          <p:cNvSpPr txBox="1"/>
          <p:nvPr/>
        </p:nvSpPr>
        <p:spPr>
          <a:xfrm>
            <a:off x="3806853" y="5156613"/>
            <a:ext cx="787992" cy="369332"/>
          </a:xfrm>
          <a:prstGeom prst="rect">
            <a:avLst/>
          </a:prstGeom>
          <a:noFill/>
        </p:spPr>
        <p:txBody>
          <a:bodyPr wrap="square" rtlCol="0">
            <a:spAutoFit/>
          </a:bodyPr>
          <a:lstStyle/>
          <a:p>
            <a:pPr algn="ctr"/>
            <a:r>
              <a:rPr lang="en-US" altLang="zh-CN" dirty="0"/>
              <a:t>A</a:t>
            </a:r>
            <a:endParaRPr lang="en-US" altLang="zh-CN" dirty="0"/>
          </a:p>
        </p:txBody>
      </p:sp>
      <p:sp>
        <p:nvSpPr>
          <p:cNvPr id="61" name="文本框 60"/>
          <p:cNvSpPr txBox="1"/>
          <p:nvPr/>
        </p:nvSpPr>
        <p:spPr>
          <a:xfrm>
            <a:off x="7483381" y="5270437"/>
            <a:ext cx="787992" cy="369332"/>
          </a:xfrm>
          <a:prstGeom prst="rect">
            <a:avLst/>
          </a:prstGeom>
          <a:noFill/>
        </p:spPr>
        <p:txBody>
          <a:bodyPr wrap="square" rtlCol="0">
            <a:spAutoFit/>
          </a:bodyPr>
          <a:lstStyle/>
          <a:p>
            <a:pPr algn="ctr"/>
            <a:r>
              <a:rPr lang="en-US" altLang="zh-CN" dirty="0"/>
              <a:t>B</a:t>
            </a:r>
            <a:endParaRPr lang="en-US" altLang="zh-CN" dirty="0"/>
          </a:p>
        </p:txBody>
      </p:sp>
      <p:sp>
        <p:nvSpPr>
          <p:cNvPr id="62" name="文本框 61"/>
          <p:cNvSpPr txBox="1"/>
          <p:nvPr/>
        </p:nvSpPr>
        <p:spPr>
          <a:xfrm>
            <a:off x="7594920" y="5564078"/>
            <a:ext cx="2667751" cy="923330"/>
          </a:xfrm>
          <a:prstGeom prst="rect">
            <a:avLst/>
          </a:prstGeom>
          <a:noFill/>
        </p:spPr>
        <p:txBody>
          <a:bodyPr wrap="square" rtlCol="0">
            <a:spAutoFit/>
          </a:bodyPr>
          <a:lstStyle/>
          <a:p>
            <a:pPr algn="ctr"/>
            <a:r>
              <a:rPr lang="en-US" altLang="zh-CN" dirty="0"/>
              <a:t>③ </a:t>
            </a:r>
            <a:r>
              <a:rPr lang="en-US" altLang="zh-CN" dirty="0" err="1"/>
              <a:t>S</a:t>
            </a:r>
            <a:r>
              <a:rPr lang="en-US" altLang="zh-CN" dirty="0" err="1">
                <a:sym typeface="Wingdings" panose="05000000000000000000" pitchFamily="2" charset="2"/>
              </a:rPr>
              <a:t>relay</a:t>
            </a:r>
            <a:r>
              <a:rPr lang="en-US" altLang="zh-CN" dirty="0">
                <a:sym typeface="Wingdings" panose="05000000000000000000" pitchFamily="2" charset="2"/>
              </a:rPr>
              <a:t>:</a:t>
            </a:r>
            <a:endParaRPr lang="en-US" altLang="zh-CN" dirty="0"/>
          </a:p>
          <a:p>
            <a:pPr algn="ctr"/>
            <a:r>
              <a:rPr lang="en-US" altLang="zh-CN" dirty="0"/>
              <a:t>DHCPOFFER</a:t>
            </a:r>
            <a:endParaRPr lang="en-US" altLang="zh-CN" dirty="0"/>
          </a:p>
          <a:p>
            <a:pPr algn="ctr"/>
            <a:r>
              <a:rPr lang="en-US" altLang="zh-CN" u="sng" dirty="0">
                <a:solidFill>
                  <a:srgbClr val="FF0000"/>
                </a:solidFill>
              </a:rPr>
              <a:t>your </a:t>
            </a:r>
            <a:r>
              <a:rPr lang="en-US" altLang="zh-CN" u="sng" dirty="0" err="1">
                <a:solidFill>
                  <a:srgbClr val="FF0000"/>
                </a:solidFill>
              </a:rPr>
              <a:t>addr</a:t>
            </a:r>
            <a:r>
              <a:rPr lang="en-US" altLang="zh-CN" u="sng" dirty="0">
                <a:solidFill>
                  <a:srgbClr val="FF0000"/>
                </a:solidFill>
              </a:rPr>
              <a:t>= subnet A..</a:t>
            </a:r>
            <a:endParaRPr lang="en-US" altLang="zh-CN" u="sng" dirty="0">
              <a:solidFill>
                <a:srgbClr val="FF0000"/>
              </a:solidFill>
            </a:endParaRPr>
          </a:p>
        </p:txBody>
      </p:sp>
      <p:sp>
        <p:nvSpPr>
          <p:cNvPr id="63" name="文本框 62"/>
          <p:cNvSpPr txBox="1"/>
          <p:nvPr/>
        </p:nvSpPr>
        <p:spPr>
          <a:xfrm>
            <a:off x="1128252" y="5405799"/>
            <a:ext cx="2780343" cy="1200329"/>
          </a:xfrm>
          <a:prstGeom prst="rect">
            <a:avLst/>
          </a:prstGeom>
          <a:noFill/>
        </p:spPr>
        <p:txBody>
          <a:bodyPr wrap="square" rtlCol="0">
            <a:spAutoFit/>
          </a:bodyPr>
          <a:lstStyle/>
          <a:p>
            <a:pPr algn="ctr"/>
            <a:r>
              <a:rPr lang="en-US" altLang="zh-CN" dirty="0"/>
              <a:t>④ S</a:t>
            </a:r>
            <a:r>
              <a:rPr lang="en-US" altLang="zh-CN" dirty="0">
                <a:sym typeface="Wingdings" panose="05000000000000000000" pitchFamily="2" charset="2"/>
              </a:rPr>
              <a:t>255.255.255.255:</a:t>
            </a:r>
            <a:endParaRPr lang="en-US" altLang="zh-CN" dirty="0"/>
          </a:p>
          <a:p>
            <a:pPr algn="ctr"/>
            <a:r>
              <a:rPr lang="en-US" altLang="zh-CN" dirty="0"/>
              <a:t>DHCPOFFER</a:t>
            </a:r>
            <a:endParaRPr lang="en-US" altLang="zh-CN" dirty="0"/>
          </a:p>
          <a:p>
            <a:pPr algn="ctr"/>
            <a:r>
              <a:rPr lang="en-US" altLang="zh-CN" dirty="0">
                <a:solidFill>
                  <a:schemeClr val="accent6"/>
                </a:solidFill>
              </a:rPr>
              <a:t>relay=</a:t>
            </a:r>
            <a:r>
              <a:rPr lang="en-US" altLang="zh-CN" dirty="0" err="1">
                <a:solidFill>
                  <a:schemeClr val="accent6"/>
                </a:solidFill>
              </a:rPr>
              <a:t>ip_A</a:t>
            </a:r>
            <a:endParaRPr lang="en-US" altLang="zh-CN" dirty="0">
              <a:solidFill>
                <a:schemeClr val="accent6"/>
              </a:solidFill>
            </a:endParaRPr>
          </a:p>
          <a:p>
            <a:pPr algn="ctr"/>
            <a:r>
              <a:rPr lang="en-US" altLang="zh-CN" u="sng" dirty="0">
                <a:solidFill>
                  <a:srgbClr val="FF0000"/>
                </a:solidFill>
              </a:rPr>
              <a:t>your </a:t>
            </a:r>
            <a:r>
              <a:rPr lang="en-US" altLang="zh-CN" u="sng" dirty="0" err="1">
                <a:solidFill>
                  <a:srgbClr val="FF0000"/>
                </a:solidFill>
              </a:rPr>
              <a:t>addr</a:t>
            </a:r>
            <a:r>
              <a:rPr lang="en-US" altLang="zh-CN" u="sng" dirty="0">
                <a:solidFill>
                  <a:srgbClr val="FF0000"/>
                </a:solidFill>
              </a:rPr>
              <a:t>= subnet A..</a:t>
            </a:r>
            <a:endParaRPr lang="en-US" altLang="zh-CN" u="sng"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消息格式</a:t>
            </a:r>
            <a:endParaRPr lang="zh-CN" altLang="en-US" dirty="0"/>
          </a:p>
        </p:txBody>
      </p:sp>
      <p:sp>
        <p:nvSpPr>
          <p:cNvPr id="3" name="内容占位符 2"/>
          <p:cNvSpPr>
            <a:spLocks noGrp="1"/>
          </p:cNvSpPr>
          <p:nvPr>
            <p:ph idx="1"/>
          </p:nvPr>
        </p:nvSpPr>
        <p:spPr/>
        <p:txBody>
          <a:bodyPr/>
          <a:lstStyle/>
          <a:p>
            <a:r>
              <a:rPr lang="zh-CN" altLang="en-US" dirty="0"/>
              <a:t>操作码为</a:t>
            </a:r>
            <a:r>
              <a:rPr lang="en-US" altLang="zh-CN" dirty="0"/>
              <a:t>0</a:t>
            </a:r>
            <a:r>
              <a:rPr lang="zh-CN" altLang="en-US" dirty="0"/>
              <a:t>或</a:t>
            </a:r>
            <a:r>
              <a:rPr lang="en-US" altLang="zh-CN" dirty="0"/>
              <a:t>1</a:t>
            </a:r>
            <a:r>
              <a:rPr lang="zh-CN" altLang="en-US" dirty="0"/>
              <a:t>：请求和响应</a:t>
            </a:r>
            <a:endParaRPr lang="en-US" altLang="zh-CN" dirty="0"/>
          </a:p>
          <a:p>
            <a:r>
              <a:rPr lang="zh-CN" altLang="en-US" dirty="0"/>
              <a:t>跳段数：初始为</a:t>
            </a:r>
            <a:r>
              <a:rPr lang="en-US" altLang="zh-CN" dirty="0"/>
              <a:t>0</a:t>
            </a:r>
            <a:r>
              <a:rPr lang="zh-CN" altLang="en-US" dirty="0"/>
              <a:t>，中继代理转发时加</a:t>
            </a:r>
            <a:r>
              <a:rPr lang="en-US" altLang="zh-CN" dirty="0"/>
              <a:t>1</a:t>
            </a:r>
            <a:r>
              <a:rPr lang="zh-CN" altLang="en-US" dirty="0"/>
              <a:t>，检测回路</a:t>
            </a:r>
            <a:endParaRPr lang="en-US" altLang="zh-CN" dirty="0"/>
          </a:p>
          <a:p>
            <a:r>
              <a:rPr lang="zh-CN" altLang="en-US" dirty="0"/>
              <a:t>交易</a:t>
            </a:r>
            <a:r>
              <a:rPr lang="en-US" altLang="zh-CN" dirty="0"/>
              <a:t>ID</a:t>
            </a:r>
            <a:r>
              <a:rPr lang="zh-CN" altLang="en-US" dirty="0"/>
              <a:t>： 请求和响应的匹配</a:t>
            </a:r>
            <a:endParaRPr lang="en-US" altLang="zh-CN" dirty="0"/>
          </a:p>
          <a:p>
            <a:r>
              <a:rPr lang="zh-CN" altLang="en-US" dirty="0"/>
              <a:t>中继</a:t>
            </a:r>
            <a:r>
              <a:rPr lang="en-US" altLang="zh-CN" dirty="0"/>
              <a:t>IP</a:t>
            </a:r>
            <a:r>
              <a:rPr lang="zh-CN" altLang="en-US" dirty="0"/>
              <a:t>地址：中继代理转发且该字段没有设置时填充</a:t>
            </a:r>
            <a:endParaRPr lang="zh-CN" altLang="en-US" dirty="0"/>
          </a:p>
          <a:p>
            <a:pPr marL="285750" indent="-285750"/>
            <a:r>
              <a:rPr lang="zh-CN" altLang="en-US" dirty="0"/>
              <a:t>你的</a:t>
            </a:r>
            <a:r>
              <a:rPr lang="en-US" altLang="zh-CN" dirty="0"/>
              <a:t>IP</a:t>
            </a:r>
            <a:r>
              <a:rPr lang="zh-CN" altLang="en-US" dirty="0"/>
              <a:t>地址：服务器所分配的地址</a:t>
            </a:r>
            <a:endParaRPr lang="en-US" altLang="zh-CN" dirty="0"/>
          </a:p>
          <a:p>
            <a:pPr marL="285750" indent="-285750"/>
            <a:r>
              <a:rPr lang="zh-CN" altLang="en-US" dirty="0"/>
              <a:t>客户方硬件地址：可用于标识客户方</a:t>
            </a:r>
            <a:endParaRPr lang="en-US" altLang="zh-CN" dirty="0"/>
          </a:p>
        </p:txBody>
      </p:sp>
      <p:graphicFrame>
        <p:nvGraphicFramePr>
          <p:cNvPr id="4" name="表格 3"/>
          <p:cNvGraphicFramePr>
            <a:graphicFrameLocks noGrp="1"/>
          </p:cNvGraphicFramePr>
          <p:nvPr/>
        </p:nvGraphicFramePr>
        <p:xfrm>
          <a:off x="5006531" y="2694094"/>
          <a:ext cx="7160068" cy="4029075"/>
        </p:xfrm>
        <a:graphic>
          <a:graphicData uri="http://schemas.openxmlformats.org/drawingml/2006/table">
            <a:tbl>
              <a:tblPr firstRow="1" bandRow="1">
                <a:tableStyleId>{5940675A-B579-460E-94D1-54222C63F5DA}</a:tableStyleId>
              </a:tblPr>
              <a:tblGrid>
                <a:gridCol w="1790017"/>
                <a:gridCol w="1790017"/>
                <a:gridCol w="1790017"/>
                <a:gridCol w="1790017"/>
              </a:tblGrid>
              <a:tr h="330908">
                <a:tc>
                  <a:txBody>
                    <a:bodyPr/>
                    <a:lstStyle/>
                    <a:p>
                      <a:pPr algn="ctr"/>
                      <a:r>
                        <a:rPr lang="zh-CN" altLang="en-US" sz="1600" dirty="0"/>
                        <a:t>操作码</a:t>
                      </a:r>
                      <a:r>
                        <a:rPr lang="en-US" altLang="zh-CN" sz="1600" dirty="0"/>
                        <a:t>(</a:t>
                      </a:r>
                      <a:r>
                        <a:rPr lang="zh-CN" altLang="en-US" sz="1600" dirty="0"/>
                        <a:t>请求</a:t>
                      </a:r>
                      <a:r>
                        <a:rPr lang="en-US" altLang="zh-CN" sz="1600" dirty="0"/>
                        <a:t>/</a:t>
                      </a:r>
                      <a:r>
                        <a:rPr lang="zh-CN" altLang="en-US" sz="1600" dirty="0"/>
                        <a:t>响应</a:t>
                      </a:r>
                      <a:r>
                        <a:rPr lang="en-US" altLang="zh-CN" sz="1600" dirty="0"/>
                        <a:t>)</a:t>
                      </a:r>
                      <a:endParaRPr lang="zh-CN" altLang="en-US" sz="1600" dirty="0"/>
                    </a:p>
                  </a:txBody>
                  <a:tcPr/>
                </a:tc>
                <a:tc>
                  <a:txBody>
                    <a:bodyPr/>
                    <a:lstStyle/>
                    <a:p>
                      <a:pPr algn="ctr"/>
                      <a:r>
                        <a:rPr lang="zh-CN" altLang="en-US" dirty="0"/>
                        <a:t>硬件类型</a:t>
                      </a:r>
                      <a:endParaRPr lang="zh-CN" altLang="en-US" dirty="0"/>
                    </a:p>
                  </a:txBody>
                  <a:tcPr/>
                </a:tc>
                <a:tc>
                  <a:txBody>
                    <a:bodyPr/>
                    <a:lstStyle/>
                    <a:p>
                      <a:pPr algn="ctr"/>
                      <a:r>
                        <a:rPr lang="zh-CN" altLang="en-US" dirty="0"/>
                        <a:t>硬件地址长度</a:t>
                      </a:r>
                      <a:endParaRPr lang="zh-CN" altLang="en-US" dirty="0"/>
                    </a:p>
                  </a:txBody>
                  <a:tcPr/>
                </a:tc>
                <a:tc>
                  <a:txBody>
                    <a:bodyPr/>
                    <a:lstStyle/>
                    <a:p>
                      <a:pPr algn="ctr"/>
                      <a:r>
                        <a:rPr lang="zh-CN" altLang="en-US" dirty="0"/>
                        <a:t>跳段数</a:t>
                      </a:r>
                      <a:endParaRPr lang="zh-CN" altLang="en-US" dirty="0"/>
                    </a:p>
                  </a:txBody>
                  <a:tcPr/>
                </a:tc>
              </a:tr>
              <a:tr h="330908">
                <a:tc gridSpan="4">
                  <a:txBody>
                    <a:bodyPr/>
                    <a:lstStyle/>
                    <a:p>
                      <a:pPr algn="ctr"/>
                      <a:r>
                        <a:rPr lang="zh-CN" altLang="en-US" b="1" dirty="0">
                          <a:solidFill>
                            <a:schemeClr val="accent6"/>
                          </a:solidFill>
                        </a:rPr>
                        <a:t>交易</a:t>
                      </a:r>
                      <a:r>
                        <a:rPr lang="en-US" altLang="zh-CN" b="1" dirty="0">
                          <a:solidFill>
                            <a:schemeClr val="accent6"/>
                          </a:solidFill>
                        </a:rPr>
                        <a:t>ID</a:t>
                      </a:r>
                      <a:endParaRPr lang="zh-CN" altLang="en-US" b="1" dirty="0">
                        <a:solidFill>
                          <a:schemeClr val="accent6"/>
                        </a:solidFill>
                      </a:endParaRPr>
                    </a:p>
                  </a:txBody>
                  <a:tcPr/>
                </a:tc>
                <a:tc hMerge="1">
                  <a:tcPr/>
                </a:tc>
                <a:tc hMerge="1">
                  <a:tcPr/>
                </a:tc>
                <a:tc hMerge="1">
                  <a:tcPr/>
                </a:tc>
              </a:tr>
              <a:tr h="330908">
                <a:tc gridSpan="2">
                  <a:txBody>
                    <a:bodyPr/>
                    <a:lstStyle/>
                    <a:p>
                      <a:pPr algn="ctr"/>
                      <a:r>
                        <a:rPr lang="zh-CN" altLang="en-US" dirty="0"/>
                        <a:t>时间</a:t>
                      </a:r>
                      <a:r>
                        <a:rPr lang="en-US" altLang="zh-CN" dirty="0"/>
                        <a:t>(</a:t>
                      </a:r>
                      <a:r>
                        <a:rPr lang="zh-CN" altLang="en-US" dirty="0"/>
                        <a:t>秒</a:t>
                      </a:r>
                      <a:r>
                        <a:rPr lang="en-US" altLang="zh-CN" dirty="0"/>
                        <a:t>) </a:t>
                      </a:r>
                      <a:r>
                        <a:rPr lang="en-US" altLang="zh-CN" sz="1600" dirty="0"/>
                        <a:t>client</a:t>
                      </a:r>
                      <a:r>
                        <a:rPr lang="zh-CN" altLang="en-US" sz="1600" dirty="0"/>
                        <a:t>开始地址获取的时间</a:t>
                      </a:r>
                      <a:endParaRPr lang="zh-CN" altLang="en-US" dirty="0"/>
                    </a:p>
                  </a:txBody>
                  <a:tcPr/>
                </a:tc>
                <a:tc hMerge="1">
                  <a:tcPr/>
                </a:tc>
                <a:tc gridSpan="2">
                  <a:txBody>
                    <a:bodyPr/>
                    <a:lstStyle/>
                    <a:p>
                      <a:pPr algn="ctr"/>
                      <a:r>
                        <a:rPr lang="zh-CN" altLang="en-US" dirty="0"/>
                        <a:t>标志</a:t>
                      </a:r>
                      <a:r>
                        <a:rPr lang="en-US" altLang="zh-CN" dirty="0"/>
                        <a:t>(</a:t>
                      </a:r>
                      <a:r>
                        <a:rPr lang="zh-CN" altLang="en-US" b="1" dirty="0">
                          <a:solidFill>
                            <a:schemeClr val="accent6"/>
                          </a:solidFill>
                        </a:rPr>
                        <a:t>最高位为广播</a:t>
                      </a:r>
                      <a:r>
                        <a:rPr lang="en-US" altLang="zh-CN" b="1" dirty="0">
                          <a:solidFill>
                            <a:schemeClr val="accent6"/>
                          </a:solidFill>
                        </a:rPr>
                        <a:t>bit</a:t>
                      </a:r>
                      <a:r>
                        <a:rPr lang="en-US" altLang="zh-CN" dirty="0"/>
                        <a:t>)</a:t>
                      </a:r>
                      <a:endParaRPr lang="zh-CN" altLang="en-US" dirty="0"/>
                    </a:p>
                  </a:txBody>
                  <a:tcPr/>
                </a:tc>
                <a:tc hMerge="1">
                  <a:tcPr/>
                </a:tc>
              </a:tr>
              <a:tr h="330908">
                <a:tc gridSpan="4">
                  <a:txBody>
                    <a:bodyPr/>
                    <a:lstStyle/>
                    <a:p>
                      <a:pPr algn="ctr"/>
                      <a:r>
                        <a:rPr lang="en-US" altLang="zh-CN" dirty="0" err="1"/>
                        <a:t>ciaddr</a:t>
                      </a:r>
                      <a:r>
                        <a:rPr lang="zh-CN" altLang="en-US" dirty="0"/>
                        <a:t>客户方</a:t>
                      </a:r>
                      <a:r>
                        <a:rPr lang="en-US" altLang="zh-CN" dirty="0"/>
                        <a:t>IP</a:t>
                      </a:r>
                      <a:r>
                        <a:rPr lang="zh-CN" altLang="en-US" dirty="0"/>
                        <a:t>地址</a:t>
                      </a:r>
                      <a:r>
                        <a:rPr lang="en-US" altLang="zh-CN" dirty="0"/>
                        <a:t>(</a:t>
                      </a:r>
                      <a:r>
                        <a:rPr lang="zh-CN" altLang="en-US" dirty="0"/>
                        <a:t>已经合法拥有地址时填充</a:t>
                      </a:r>
                      <a:r>
                        <a:rPr lang="en-US" altLang="zh-CN" dirty="0"/>
                        <a:t>)</a:t>
                      </a:r>
                      <a:endParaRPr lang="zh-CN" altLang="en-US" dirty="0"/>
                    </a:p>
                  </a:txBody>
                  <a:tcPr/>
                </a:tc>
                <a:tc hMerge="1">
                  <a:tcPr/>
                </a:tc>
                <a:tc hMerge="1">
                  <a:tcPr/>
                </a:tc>
                <a:tc hMerge="1">
                  <a:tcPr/>
                </a:tc>
              </a:tr>
              <a:tr h="330908">
                <a:tc gridSpan="4">
                  <a:txBody>
                    <a:bodyPr/>
                    <a:lstStyle/>
                    <a:p>
                      <a:pPr algn="ctr"/>
                      <a:r>
                        <a:rPr lang="en-US" altLang="zh-CN" b="1" dirty="0" err="1">
                          <a:solidFill>
                            <a:schemeClr val="accent6"/>
                          </a:solidFill>
                        </a:rPr>
                        <a:t>yiaddr</a:t>
                      </a:r>
                      <a:r>
                        <a:rPr lang="zh-CN" altLang="en-US" b="1" dirty="0">
                          <a:solidFill>
                            <a:schemeClr val="accent6"/>
                          </a:solidFill>
                        </a:rPr>
                        <a:t>你的</a:t>
                      </a:r>
                      <a:r>
                        <a:rPr lang="en-US" altLang="zh-CN" b="1" dirty="0">
                          <a:solidFill>
                            <a:schemeClr val="accent6"/>
                          </a:solidFill>
                        </a:rPr>
                        <a:t>IP</a:t>
                      </a:r>
                      <a:r>
                        <a:rPr lang="zh-CN" altLang="en-US" b="1" dirty="0">
                          <a:solidFill>
                            <a:schemeClr val="accent6"/>
                          </a:solidFill>
                        </a:rPr>
                        <a:t>地址</a:t>
                      </a:r>
                      <a:r>
                        <a:rPr lang="en-US" altLang="zh-CN" b="1" dirty="0">
                          <a:solidFill>
                            <a:schemeClr val="accent6"/>
                          </a:solidFill>
                        </a:rPr>
                        <a:t>(</a:t>
                      </a:r>
                      <a:r>
                        <a:rPr lang="zh-CN" altLang="en-US" b="1" dirty="0">
                          <a:solidFill>
                            <a:schemeClr val="accent6"/>
                          </a:solidFill>
                        </a:rPr>
                        <a:t>服务方为你分配的地址</a:t>
                      </a:r>
                      <a:r>
                        <a:rPr lang="en-US" altLang="zh-CN" b="1" dirty="0">
                          <a:solidFill>
                            <a:schemeClr val="accent6"/>
                          </a:solidFill>
                        </a:rPr>
                        <a:t>)</a:t>
                      </a:r>
                      <a:endParaRPr lang="zh-CN" altLang="en-US" b="1" dirty="0">
                        <a:solidFill>
                          <a:schemeClr val="accent6"/>
                        </a:solidFill>
                      </a:endParaRPr>
                    </a:p>
                  </a:txBody>
                  <a:tcPr/>
                </a:tc>
                <a:tc hMerge="1">
                  <a:tcPr/>
                </a:tc>
                <a:tc hMerge="1">
                  <a:tcPr/>
                </a:tc>
                <a:tc hMerge="1">
                  <a:tcPr/>
                </a:tc>
              </a:tr>
              <a:tr h="371475">
                <a:tc gridSpan="4">
                  <a:txBody>
                    <a:bodyPr/>
                    <a:lstStyle/>
                    <a:p>
                      <a:pPr algn="ctr"/>
                      <a:r>
                        <a:rPr lang="en-US" altLang="zh-CN" dirty="0"/>
                        <a:t>(TFTP)</a:t>
                      </a:r>
                      <a:r>
                        <a:rPr lang="zh-CN" altLang="en-US" dirty="0"/>
                        <a:t>服务方</a:t>
                      </a:r>
                      <a:r>
                        <a:rPr lang="en-US" altLang="zh-CN" dirty="0"/>
                        <a:t>IP</a:t>
                      </a:r>
                      <a:r>
                        <a:rPr lang="zh-CN" altLang="en-US" dirty="0"/>
                        <a:t>地址，下一步引导使用的</a:t>
                      </a:r>
                      <a:r>
                        <a:rPr lang="en-US" altLang="zh-CN" dirty="0"/>
                        <a:t>IP</a:t>
                      </a:r>
                      <a:r>
                        <a:rPr lang="zh-CN" altLang="en-US" dirty="0"/>
                        <a:t>地址</a:t>
                      </a:r>
                      <a:r>
                        <a:rPr lang="en-US" altLang="zh-CN" dirty="0"/>
                        <a:t>(</a:t>
                      </a:r>
                      <a:r>
                        <a:rPr lang="zh-CN" altLang="en-US" dirty="0"/>
                        <a:t>如</a:t>
                      </a:r>
                      <a:r>
                        <a:rPr lang="en-US" altLang="zh-CN" dirty="0"/>
                        <a:t>OS</a:t>
                      </a:r>
                      <a:r>
                        <a:rPr lang="zh-CN" altLang="en-US" dirty="0"/>
                        <a:t>映像所在地址</a:t>
                      </a:r>
                      <a:r>
                        <a:rPr lang="en-US" altLang="zh-CN" dirty="0"/>
                        <a:t>)</a:t>
                      </a:r>
                      <a:endParaRPr lang="zh-CN" altLang="en-US" dirty="0"/>
                    </a:p>
                  </a:txBody>
                  <a:tcPr>
                    <a:solidFill>
                      <a:schemeClr val="accent2">
                        <a:lumMod val="20000"/>
                        <a:lumOff val="80000"/>
                      </a:schemeClr>
                    </a:solidFill>
                  </a:tcPr>
                </a:tc>
                <a:tc hMerge="1">
                  <a:tcPr/>
                </a:tc>
                <a:tc hMerge="1">
                  <a:tcPr/>
                </a:tc>
                <a:tc hMerge="1">
                  <a:tcPr/>
                </a:tc>
              </a:tr>
              <a:tr h="330908">
                <a:tc gridSpan="4">
                  <a:txBody>
                    <a:bodyPr/>
                    <a:lstStyle/>
                    <a:p>
                      <a:pPr algn="ctr"/>
                      <a:r>
                        <a:rPr lang="zh-CN" altLang="en-US" b="1" dirty="0">
                          <a:solidFill>
                            <a:schemeClr val="accent6"/>
                          </a:solidFill>
                        </a:rPr>
                        <a:t>中继</a:t>
                      </a:r>
                      <a:r>
                        <a:rPr lang="en-US" altLang="zh-CN" b="1" dirty="0">
                          <a:solidFill>
                            <a:schemeClr val="accent6"/>
                          </a:solidFill>
                        </a:rPr>
                        <a:t>IP</a:t>
                      </a:r>
                      <a:r>
                        <a:rPr lang="zh-CN" altLang="en-US" b="1" dirty="0">
                          <a:solidFill>
                            <a:schemeClr val="accent6"/>
                          </a:solidFill>
                        </a:rPr>
                        <a:t>地址</a:t>
                      </a:r>
                      <a:endParaRPr lang="zh-CN" altLang="en-US" b="1" dirty="0">
                        <a:solidFill>
                          <a:schemeClr val="accent6"/>
                        </a:solidFill>
                      </a:endParaRPr>
                    </a:p>
                  </a:txBody>
                  <a:tcPr/>
                </a:tc>
                <a:tc hMerge="1">
                  <a:tcPr/>
                </a:tc>
                <a:tc hMerge="1">
                  <a:tcPr/>
                </a:tc>
                <a:tc hMerge="1">
                  <a:tcPr/>
                </a:tc>
              </a:tr>
              <a:tr h="330908">
                <a:tc gridSpan="4">
                  <a:txBody>
                    <a:bodyPr/>
                    <a:lstStyle/>
                    <a:p>
                      <a:pPr algn="ctr"/>
                      <a:r>
                        <a:rPr lang="zh-CN" altLang="en-US" b="1" dirty="0">
                          <a:solidFill>
                            <a:schemeClr val="accent6"/>
                          </a:solidFill>
                        </a:rPr>
                        <a:t>客户方硬件地址</a:t>
                      </a:r>
                      <a:r>
                        <a:rPr lang="en-US" altLang="zh-CN" dirty="0"/>
                        <a:t>(16</a:t>
                      </a:r>
                      <a:r>
                        <a:rPr lang="zh-CN" altLang="en-US" dirty="0"/>
                        <a:t>字节）有时也可作为</a:t>
                      </a:r>
                      <a:r>
                        <a:rPr lang="en-US" altLang="zh-CN" dirty="0"/>
                        <a:t>Client</a:t>
                      </a:r>
                      <a:r>
                        <a:rPr lang="zh-CN" altLang="en-US" dirty="0"/>
                        <a:t>标识</a:t>
                      </a:r>
                      <a:endParaRPr lang="zh-CN" altLang="en-US" dirty="0"/>
                    </a:p>
                  </a:txBody>
                  <a:tcPr/>
                </a:tc>
                <a:tc hMerge="1">
                  <a:tcPr/>
                </a:tc>
                <a:tc hMerge="1">
                  <a:tcPr/>
                </a:tc>
                <a:tc hMerge="1">
                  <a:tcPr/>
                </a:tc>
              </a:tr>
              <a:tr h="330908">
                <a:tc gridSpan="4">
                  <a:txBody>
                    <a:bodyPr/>
                    <a:lstStyle/>
                    <a:p>
                      <a:pPr algn="ctr"/>
                      <a:r>
                        <a:rPr lang="zh-CN" altLang="en-US" dirty="0"/>
                        <a:t>服务方主机名</a:t>
                      </a:r>
                      <a:r>
                        <a:rPr lang="en-US" altLang="zh-CN" dirty="0"/>
                        <a:t>(</a:t>
                      </a:r>
                      <a:r>
                        <a:rPr lang="zh-CN" altLang="en-US" dirty="0"/>
                        <a:t>可选，</a:t>
                      </a:r>
                      <a:r>
                        <a:rPr lang="en-US" altLang="zh-CN" dirty="0"/>
                        <a:t>NULL</a:t>
                      </a:r>
                      <a:r>
                        <a:rPr lang="zh-CN" altLang="en-US" dirty="0"/>
                        <a:t>字符结束，最长</a:t>
                      </a:r>
                      <a:r>
                        <a:rPr lang="en-US" altLang="zh-CN" dirty="0"/>
                        <a:t>64</a:t>
                      </a:r>
                      <a:r>
                        <a:rPr lang="zh-CN" altLang="en-US" dirty="0"/>
                        <a:t>字节</a:t>
                      </a:r>
                      <a:r>
                        <a:rPr lang="en-US" altLang="zh-CN" dirty="0"/>
                        <a:t>)</a:t>
                      </a:r>
                      <a:endParaRPr lang="zh-CN" altLang="en-US" dirty="0"/>
                    </a:p>
                  </a:txBody>
                  <a:tcPr/>
                </a:tc>
                <a:tc hMerge="1">
                  <a:tcPr/>
                </a:tc>
                <a:tc hMerge="1">
                  <a:tcPr/>
                </a:tc>
                <a:tc hMerge="1">
                  <a:tcPr/>
                </a:tc>
              </a:tr>
              <a:tr h="330908">
                <a:tc gridSpan="4">
                  <a:txBody>
                    <a:bodyPr/>
                    <a:lstStyle/>
                    <a:p>
                      <a:pPr algn="ctr"/>
                      <a:r>
                        <a:rPr lang="zh-CN" altLang="en-US" dirty="0"/>
                        <a:t>引导文件路径名</a:t>
                      </a:r>
                      <a:r>
                        <a:rPr lang="en-US" altLang="zh-CN" dirty="0"/>
                        <a:t>(</a:t>
                      </a:r>
                      <a:r>
                        <a:rPr lang="zh-CN" altLang="en-US" dirty="0"/>
                        <a:t>可选，</a:t>
                      </a:r>
                      <a:r>
                        <a:rPr lang="en-US" altLang="zh-CN" dirty="0"/>
                        <a:t>NULL</a:t>
                      </a:r>
                      <a:r>
                        <a:rPr lang="zh-CN" altLang="en-US" dirty="0"/>
                        <a:t>字符结束，最长</a:t>
                      </a:r>
                      <a:r>
                        <a:rPr lang="en-US" altLang="zh-CN" dirty="0"/>
                        <a:t>128</a:t>
                      </a:r>
                      <a:r>
                        <a:rPr lang="zh-CN" altLang="en-US" dirty="0"/>
                        <a:t>字节</a:t>
                      </a:r>
                      <a:r>
                        <a:rPr lang="en-US" altLang="zh-CN" dirty="0"/>
                        <a:t>)</a:t>
                      </a:r>
                      <a:endParaRPr lang="zh-CN" altLang="en-US" dirty="0"/>
                    </a:p>
                  </a:txBody>
                  <a:tcPr>
                    <a:solidFill>
                      <a:schemeClr val="accent2">
                        <a:lumMod val="20000"/>
                        <a:lumOff val="80000"/>
                      </a:schemeClr>
                    </a:solidFill>
                  </a:tcPr>
                </a:tc>
                <a:tc hMerge="1">
                  <a:tcPr/>
                </a:tc>
                <a:tc hMerge="1">
                  <a:tcPr/>
                </a:tc>
                <a:tc hMerge="1">
                  <a:tcPr/>
                </a:tc>
              </a:tr>
              <a:tr h="330908">
                <a:tc gridSpan="4">
                  <a:txBody>
                    <a:bodyPr/>
                    <a:lstStyle/>
                    <a:p>
                      <a:pPr algn="ctr"/>
                      <a:r>
                        <a:rPr lang="zh-CN" altLang="en-US" dirty="0"/>
                        <a:t>选项</a:t>
                      </a:r>
                      <a:r>
                        <a:rPr lang="en-US" altLang="zh-CN" dirty="0"/>
                        <a:t>(TLV)</a:t>
                      </a:r>
                      <a:endParaRPr lang="zh-CN" altLang="en-US" dirty="0"/>
                    </a:p>
                  </a:txBody>
                  <a:tcPr>
                    <a:solidFill>
                      <a:schemeClr val="accent6">
                        <a:lumMod val="20000"/>
                        <a:lumOff val="80000"/>
                      </a:schemeClr>
                    </a:solidFill>
                  </a:tcPr>
                </a:tc>
                <a:tc hMerge="1">
                  <a:tcPr/>
                </a:tc>
                <a:tc hMerge="1">
                  <a:tcPr/>
                </a:tc>
                <a:tc hMerge="1">
                  <a:tcPr/>
                </a:tc>
              </a:tr>
            </a:tbl>
          </a:graphicData>
        </a:graphic>
      </p:graphicFrame>
      <p:graphicFrame>
        <p:nvGraphicFramePr>
          <p:cNvPr id="5" name="表格 4"/>
          <p:cNvGraphicFramePr>
            <a:graphicFrameLocks noGrp="1"/>
          </p:cNvGraphicFramePr>
          <p:nvPr/>
        </p:nvGraphicFramePr>
        <p:xfrm>
          <a:off x="8350954" y="-1376"/>
          <a:ext cx="3312000" cy="2560320"/>
        </p:xfrm>
        <a:graphic>
          <a:graphicData uri="http://schemas.openxmlformats.org/drawingml/2006/table">
            <a:tbl>
              <a:tblPr firstRow="1" bandRow="1">
                <a:tableStyleId>{5940675A-B579-460E-94D1-54222C63F5DA}</a:tableStyleId>
              </a:tblPr>
              <a:tblGrid>
                <a:gridCol w="756000"/>
                <a:gridCol w="756000"/>
                <a:gridCol w="1800000"/>
              </a:tblGrid>
              <a:tr h="324000">
                <a:tc>
                  <a:txBody>
                    <a:bodyPr/>
                    <a:lstStyle/>
                    <a:p>
                      <a:pPr algn="l"/>
                      <a:r>
                        <a:rPr lang="zh-CN" altLang="en-US" dirty="0"/>
                        <a:t>类型</a:t>
                      </a:r>
                      <a:endParaRPr lang="zh-CN" altLang="en-US" dirty="0"/>
                    </a:p>
                  </a:txBody>
                  <a:tcPr>
                    <a:solidFill>
                      <a:schemeClr val="accent6">
                        <a:lumMod val="20000"/>
                        <a:lumOff val="80000"/>
                      </a:schemeClr>
                    </a:solidFill>
                  </a:tcPr>
                </a:tc>
                <a:tc>
                  <a:txBody>
                    <a:bodyPr/>
                    <a:lstStyle/>
                    <a:p>
                      <a:pPr algn="l"/>
                      <a:r>
                        <a:rPr lang="zh-CN" altLang="en-US" dirty="0"/>
                        <a:t>长度</a:t>
                      </a:r>
                      <a:endParaRPr lang="zh-CN" altLang="en-US" dirty="0"/>
                    </a:p>
                  </a:txBody>
                  <a:tcPr>
                    <a:solidFill>
                      <a:schemeClr val="accent6">
                        <a:lumMod val="20000"/>
                        <a:lumOff val="80000"/>
                      </a:schemeClr>
                    </a:solidFill>
                  </a:tcPr>
                </a:tc>
                <a:tc>
                  <a:txBody>
                    <a:bodyPr/>
                    <a:lstStyle/>
                    <a:p>
                      <a:pPr algn="l"/>
                      <a:r>
                        <a:rPr lang="zh-CN" altLang="en-US" dirty="0"/>
                        <a:t>描述</a:t>
                      </a:r>
                      <a:endParaRPr lang="zh-CN" altLang="en-US" dirty="0"/>
                    </a:p>
                  </a:txBody>
                  <a:tcPr>
                    <a:solidFill>
                      <a:schemeClr val="accent6">
                        <a:lumMod val="20000"/>
                        <a:lumOff val="80000"/>
                      </a:schemeClr>
                    </a:solidFill>
                  </a:tcPr>
                </a:tc>
              </a:tr>
              <a:tr h="258350">
                <a:tc>
                  <a:txBody>
                    <a:bodyPr/>
                    <a:lstStyle/>
                    <a:p>
                      <a:pPr algn="l"/>
                      <a:r>
                        <a:rPr lang="en-US" altLang="zh-CN" dirty="0"/>
                        <a:t>53</a:t>
                      </a:r>
                      <a:endParaRPr lang="zh-CN" altLang="en-US" dirty="0"/>
                    </a:p>
                  </a:txBody>
                  <a:tcPr>
                    <a:solidFill>
                      <a:schemeClr val="accent5">
                        <a:lumMod val="40000"/>
                        <a:lumOff val="60000"/>
                      </a:schemeClr>
                    </a:solidFill>
                  </a:tcPr>
                </a:tc>
                <a:tc>
                  <a:txBody>
                    <a:bodyPr/>
                    <a:lstStyle/>
                    <a:p>
                      <a:pPr algn="l"/>
                      <a:r>
                        <a:rPr lang="en-US" altLang="zh-CN" dirty="0"/>
                        <a:t>1</a:t>
                      </a:r>
                      <a:endParaRPr lang="zh-CN" altLang="en-US" dirty="0"/>
                    </a:p>
                  </a:txBody>
                  <a:tcPr>
                    <a:solidFill>
                      <a:schemeClr val="accent5">
                        <a:lumMod val="40000"/>
                        <a:lumOff val="60000"/>
                      </a:schemeClr>
                    </a:solidFill>
                  </a:tcPr>
                </a:tc>
                <a:tc>
                  <a:txBody>
                    <a:bodyPr/>
                    <a:lstStyle/>
                    <a:p>
                      <a:pPr algn="l"/>
                      <a:r>
                        <a:rPr lang="zh-CN" altLang="en-US" dirty="0"/>
                        <a:t>消息类型</a:t>
                      </a:r>
                      <a:r>
                        <a:rPr lang="en-US" altLang="zh-CN" dirty="0"/>
                        <a:t>(</a:t>
                      </a:r>
                      <a:r>
                        <a:rPr lang="zh-CN" altLang="en-US" dirty="0"/>
                        <a:t>必需</a:t>
                      </a:r>
                      <a:r>
                        <a:rPr lang="en-US" altLang="zh-CN" dirty="0"/>
                        <a:t>)</a:t>
                      </a:r>
                      <a:endParaRPr lang="zh-CN" altLang="en-US" dirty="0"/>
                    </a:p>
                  </a:txBody>
                  <a:tcPr>
                    <a:solidFill>
                      <a:schemeClr val="accent5">
                        <a:lumMod val="40000"/>
                        <a:lumOff val="60000"/>
                      </a:schemeClr>
                    </a:solidFill>
                  </a:tcPr>
                </a:tc>
              </a:tr>
              <a:tr h="258350">
                <a:tc>
                  <a:txBody>
                    <a:bodyPr/>
                    <a:lstStyle/>
                    <a:p>
                      <a:pPr algn="l"/>
                      <a:r>
                        <a:rPr lang="en-US" altLang="zh-CN" dirty="0"/>
                        <a:t>1</a:t>
                      </a:r>
                      <a:endParaRPr lang="zh-CN" altLang="en-US" dirty="0"/>
                    </a:p>
                  </a:txBody>
                  <a:tcPr/>
                </a:tc>
                <a:tc>
                  <a:txBody>
                    <a:bodyPr/>
                    <a:lstStyle/>
                    <a:p>
                      <a:pPr algn="l"/>
                      <a:r>
                        <a:rPr lang="en-US" altLang="zh-CN" dirty="0"/>
                        <a:t>4</a:t>
                      </a:r>
                      <a:endParaRPr lang="zh-CN" altLang="en-US" dirty="0"/>
                    </a:p>
                  </a:txBody>
                  <a:tcPr/>
                </a:tc>
                <a:tc>
                  <a:txBody>
                    <a:bodyPr/>
                    <a:lstStyle/>
                    <a:p>
                      <a:pPr algn="l"/>
                      <a:r>
                        <a:rPr lang="zh-CN" altLang="en-US" dirty="0"/>
                        <a:t>网络掩码</a:t>
                      </a:r>
                      <a:endParaRPr lang="zh-CN" altLang="en-US" dirty="0"/>
                    </a:p>
                  </a:txBody>
                  <a:tcPr/>
                </a:tc>
              </a:tr>
              <a:tr h="258350">
                <a:tc>
                  <a:txBody>
                    <a:bodyPr/>
                    <a:lstStyle/>
                    <a:p>
                      <a:pPr algn="l"/>
                      <a:r>
                        <a:rPr lang="en-US" altLang="zh-CN" dirty="0"/>
                        <a:t>3</a:t>
                      </a:r>
                      <a:endParaRPr lang="zh-CN" altLang="en-US" dirty="0"/>
                    </a:p>
                  </a:txBody>
                  <a:tcPr/>
                </a:tc>
                <a:tc>
                  <a:txBody>
                    <a:bodyPr/>
                    <a:lstStyle/>
                    <a:p>
                      <a:pPr algn="l"/>
                      <a:r>
                        <a:rPr lang="en-US" altLang="zh-CN" dirty="0"/>
                        <a:t>4,8,..</a:t>
                      </a:r>
                      <a:endParaRPr lang="zh-CN" altLang="en-US" dirty="0"/>
                    </a:p>
                  </a:txBody>
                  <a:tcPr/>
                </a:tc>
                <a:tc>
                  <a:txBody>
                    <a:bodyPr/>
                    <a:lstStyle/>
                    <a:p>
                      <a:pPr algn="l"/>
                      <a:r>
                        <a:rPr lang="zh-CN" altLang="en-US" dirty="0"/>
                        <a:t>路由器地址</a:t>
                      </a:r>
                      <a:endParaRPr lang="zh-CN" altLang="en-US" dirty="0"/>
                    </a:p>
                  </a:txBody>
                  <a:tcPr/>
                </a:tc>
              </a:tr>
              <a:tr h="258350">
                <a:tc>
                  <a:txBody>
                    <a:bodyPr/>
                    <a:lstStyle/>
                    <a:p>
                      <a:pPr algn="l"/>
                      <a:r>
                        <a:rPr lang="en-US" altLang="zh-CN" dirty="0"/>
                        <a:t>6</a:t>
                      </a:r>
                      <a:endParaRPr lang="zh-CN" altLang="en-US" dirty="0"/>
                    </a:p>
                  </a:txBody>
                  <a:tcPr/>
                </a:tc>
                <a:tc>
                  <a:txBody>
                    <a:bodyPr/>
                    <a:lstStyle/>
                    <a:p>
                      <a:pPr algn="l"/>
                      <a:r>
                        <a:rPr lang="en-US" altLang="zh-CN" dirty="0"/>
                        <a:t>4,8,...</a:t>
                      </a:r>
                      <a:endParaRPr lang="zh-CN" altLang="en-US" dirty="0"/>
                    </a:p>
                  </a:txBody>
                  <a:tcPr/>
                </a:tc>
                <a:tc>
                  <a:txBody>
                    <a:bodyPr/>
                    <a:lstStyle/>
                    <a:p>
                      <a:pPr algn="l"/>
                      <a:r>
                        <a:rPr lang="en-US" altLang="zh-CN" dirty="0"/>
                        <a:t>DNS</a:t>
                      </a:r>
                      <a:r>
                        <a:rPr lang="zh-CN" altLang="en-US" dirty="0"/>
                        <a:t>服务器地址</a:t>
                      </a:r>
                      <a:endParaRPr lang="zh-CN" altLang="en-US" dirty="0"/>
                    </a:p>
                  </a:txBody>
                  <a:tcPr/>
                </a:tc>
              </a:tr>
              <a:tr h="258350">
                <a:tc>
                  <a:txBody>
                    <a:bodyPr/>
                    <a:lstStyle/>
                    <a:p>
                      <a:pPr algn="l"/>
                      <a:r>
                        <a:rPr lang="en-US" altLang="zh-CN" dirty="0"/>
                        <a:t>50</a:t>
                      </a:r>
                      <a:endParaRPr lang="zh-CN" altLang="en-US" dirty="0"/>
                    </a:p>
                  </a:txBody>
                  <a:tcPr/>
                </a:tc>
                <a:tc>
                  <a:txBody>
                    <a:bodyPr/>
                    <a:lstStyle/>
                    <a:p>
                      <a:pPr algn="l"/>
                      <a:r>
                        <a:rPr lang="en-US" altLang="zh-CN" dirty="0"/>
                        <a:t>4</a:t>
                      </a:r>
                      <a:endParaRPr lang="zh-CN" altLang="en-US" dirty="0"/>
                    </a:p>
                  </a:txBody>
                  <a:tcPr/>
                </a:tc>
                <a:tc>
                  <a:txBody>
                    <a:bodyPr/>
                    <a:lstStyle/>
                    <a:p>
                      <a:pPr algn="l"/>
                      <a:r>
                        <a:rPr lang="en-US" altLang="zh-CN" dirty="0"/>
                        <a:t>DHCP</a:t>
                      </a:r>
                      <a:r>
                        <a:rPr lang="zh-CN" altLang="en-US" dirty="0"/>
                        <a:t>请求地址</a:t>
                      </a:r>
                      <a:endParaRPr lang="zh-CN" altLang="en-US" dirty="0"/>
                    </a:p>
                  </a:txBody>
                  <a:tcPr/>
                </a:tc>
              </a:tr>
              <a:tr h="258350">
                <a:tc>
                  <a:txBody>
                    <a:bodyPr/>
                    <a:lstStyle/>
                    <a:p>
                      <a:pPr algn="l"/>
                      <a:r>
                        <a:rPr lang="en-US" altLang="zh-CN" dirty="0"/>
                        <a:t>51</a:t>
                      </a:r>
                      <a:endParaRPr lang="zh-CN" altLang="en-US" dirty="0"/>
                    </a:p>
                  </a:txBody>
                  <a:tcPr/>
                </a:tc>
                <a:tc>
                  <a:txBody>
                    <a:bodyPr/>
                    <a:lstStyle/>
                    <a:p>
                      <a:pPr algn="l"/>
                      <a:r>
                        <a:rPr lang="en-US" altLang="zh-CN" dirty="0"/>
                        <a:t>8</a:t>
                      </a:r>
                      <a:endParaRPr lang="zh-CN" altLang="en-US" dirty="0"/>
                    </a:p>
                  </a:txBody>
                  <a:tcPr/>
                </a:tc>
                <a:tc>
                  <a:txBody>
                    <a:bodyPr/>
                    <a:lstStyle/>
                    <a:p>
                      <a:pPr algn="l"/>
                      <a:r>
                        <a:rPr lang="en-US" altLang="zh-CN" dirty="0"/>
                        <a:t>DHCP</a:t>
                      </a:r>
                      <a:r>
                        <a:rPr lang="zh-CN" altLang="en-US" dirty="0"/>
                        <a:t>租期</a:t>
                      </a:r>
                      <a:endParaRPr lang="zh-CN" altLang="en-US" dirty="0"/>
                    </a:p>
                  </a:txBody>
                  <a:tcPr/>
                </a:tc>
              </a:tr>
            </a:tbl>
          </a:graphicData>
        </a:graphic>
      </p:graphicFrame>
      <p:sp>
        <p:nvSpPr>
          <p:cNvPr id="6" name="矩形 5"/>
          <p:cNvSpPr/>
          <p:nvPr/>
        </p:nvSpPr>
        <p:spPr>
          <a:xfrm>
            <a:off x="442913" y="3537518"/>
            <a:ext cx="442542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t>DHCP</a:t>
            </a:r>
            <a:r>
              <a:rPr lang="zh-CN" altLang="en-US" sz="2000" dirty="0"/>
              <a:t>消息在</a:t>
            </a:r>
            <a:r>
              <a:rPr lang="en-US" altLang="zh-CN" sz="2000" dirty="0"/>
              <a:t>BOOTP</a:t>
            </a:r>
            <a:r>
              <a:rPr lang="zh-CN" altLang="en-US" sz="2000" dirty="0"/>
              <a:t>消息格式的基础上通过采用</a:t>
            </a:r>
            <a:r>
              <a:rPr lang="en-US" altLang="zh-CN" sz="2000" dirty="0"/>
              <a:t>TLV</a:t>
            </a:r>
            <a:r>
              <a:rPr lang="zh-CN" altLang="en-US" sz="2000" dirty="0"/>
              <a:t>描述的选项部分进行了扩展。其中类型为</a:t>
            </a:r>
            <a:r>
              <a:rPr lang="en-US" altLang="zh-CN" sz="2000" dirty="0"/>
              <a:t>53</a:t>
            </a:r>
            <a:r>
              <a:rPr lang="zh-CN" altLang="en-US" sz="2000" dirty="0"/>
              <a:t>的选项是必须的，描述了</a:t>
            </a:r>
            <a:r>
              <a:rPr lang="en-US" altLang="zh-CN" sz="2000" dirty="0"/>
              <a:t>DHCP</a:t>
            </a:r>
            <a:r>
              <a:rPr lang="zh-CN" altLang="en-US" sz="2000" dirty="0"/>
              <a:t>消息的类型</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43423"/>
            <a:ext cx="5990896" cy="6414577"/>
          </a:xfrm>
          <a:prstGeom prst="rect">
            <a:avLst/>
          </a:prstGeom>
        </p:spPr>
        <p:txBody>
          <a:bodyPr wrap="square">
            <a:spAutoFit/>
          </a:bodyPr>
          <a:lstStyle/>
          <a:p>
            <a:pPr>
              <a:lnSpc>
                <a:spcPts val="1700"/>
              </a:lnSpc>
            </a:pPr>
            <a:r>
              <a:rPr lang="zh-CN" altLang="en-US" sz="1600" dirty="0">
                <a:latin typeface="Consolas" panose="020B0609020204030204" pitchFamily="49" charset="0"/>
              </a:rPr>
              <a:t>Bootstrap Protocol (</a:t>
            </a:r>
            <a:r>
              <a:rPr lang="zh-CN" altLang="en-US" sz="1600" b="1" dirty="0">
                <a:solidFill>
                  <a:srgbClr val="FF0000"/>
                </a:solidFill>
                <a:latin typeface="Consolas" panose="020B0609020204030204" pitchFamily="49" charset="0"/>
              </a:rPr>
              <a:t>Discover</a:t>
            </a:r>
            <a:r>
              <a:rPr lang="zh-CN" altLang="en-US" sz="1600" dirty="0">
                <a:latin typeface="Consolas" panose="020B0609020204030204" pitchFamily="49" charset="0"/>
              </a:rPr>
              <a:t>)</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Message type: Boot Request (1)</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Hardware type: Ethernet (0x01)</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Hardware address length: 6</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Hops: 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Transaction ID: 0xffa54c48</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Seconds elapsed: 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Bootp flags: 0x0000 (</a:t>
            </a:r>
            <a:r>
              <a:rPr lang="zh-CN" altLang="en-US" sz="1600" b="1" dirty="0">
                <a:solidFill>
                  <a:srgbClr val="C00000"/>
                </a:solidFill>
                <a:latin typeface="Consolas" panose="020B0609020204030204" pitchFamily="49" charset="0"/>
              </a:rPr>
              <a:t>Unicast</a:t>
            </a:r>
            <a:r>
              <a:rPr lang="zh-CN" altLang="en-US" sz="1600" dirty="0">
                <a:latin typeface="Consolas" panose="020B0609020204030204" pitchFamily="49" charset="0"/>
              </a:rPr>
              <a:t>)</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Client IP address: 0.0.0.0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Your (client) IP address: 0.0.0.0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Next server IP address: 0.0.0.0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Relay agent IP address: 0.0.0.0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Client MAC address: (74:e5:f9:df:e5:26)</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Server host name not given</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Boot file name not given</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Magic cookie: DHCP</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Option: (53) DHCP Message Type </a:t>
            </a:r>
            <a:r>
              <a:rPr lang="zh-CN" altLang="en-US" sz="1600" b="1" dirty="0">
                <a:solidFill>
                  <a:srgbClr val="FF0000"/>
                </a:solidFill>
                <a:latin typeface="Consolas" panose="020B0609020204030204" pitchFamily="49" charset="0"/>
              </a:rPr>
              <a:t>(Discover)</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(61) </a:t>
            </a:r>
            <a:r>
              <a:rPr lang="zh-CN" altLang="en-US" sz="1600" b="1" dirty="0">
                <a:solidFill>
                  <a:srgbClr val="FF0000"/>
                </a:solidFill>
                <a:latin typeface="Consolas" panose="020B0609020204030204" pitchFamily="49" charset="0"/>
              </a:rPr>
              <a:t>Client identifier</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Client MAC address: (74:e5:f9:df:e5:26)</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Option: (50) </a:t>
            </a:r>
            <a:r>
              <a:rPr lang="zh-CN" altLang="en-US" sz="1600" b="1" dirty="0">
                <a:solidFill>
                  <a:srgbClr val="FF0000"/>
                </a:solidFill>
                <a:latin typeface="Consolas" panose="020B0609020204030204" pitchFamily="49" charset="0"/>
              </a:rPr>
              <a:t>Requested IP Address：192.168.50.88</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(12) Host Name：</a:t>
            </a:r>
            <a:r>
              <a:rPr lang="en-US" altLang="zh-CN" sz="1600" dirty="0">
                <a:latin typeface="Consolas" panose="020B0609020204030204" pitchFamily="49" charset="0"/>
              </a:rPr>
              <a:t>moon</a:t>
            </a:r>
            <a:endParaRPr lang="en-US" altLang="zh-CN" sz="1600" dirty="0">
              <a:latin typeface="Consolas" panose="020B0609020204030204" pitchFamily="49" charset="0"/>
            </a:endParaRPr>
          </a:p>
          <a:p>
            <a:pPr>
              <a:lnSpc>
                <a:spcPts val="1700"/>
              </a:lnSpc>
            </a:pPr>
            <a:r>
              <a:rPr lang="zh-CN" altLang="en-US" sz="1600" dirty="0">
                <a:latin typeface="Consolas" panose="020B0609020204030204" pitchFamily="49" charset="0"/>
              </a:rPr>
              <a:t>    Option: (60) Vendor class identifier</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Option: (55) </a:t>
            </a:r>
            <a:r>
              <a:rPr lang="zh-CN" altLang="en-US" sz="1600" b="1" dirty="0">
                <a:solidFill>
                  <a:srgbClr val="FF0000"/>
                </a:solidFill>
                <a:latin typeface="Consolas" panose="020B0609020204030204" pitchFamily="49" charset="0"/>
              </a:rPr>
              <a:t>Parameter Request List</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(1)  Subnet Mask</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(3)  Router</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(6)  Domain Name Server</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(15) Domain Name</a:t>
            </a:r>
            <a:endParaRPr lang="en-US" altLang="zh-CN" sz="1600" dirty="0">
              <a:latin typeface="Consolas" panose="020B0609020204030204" pitchFamily="49" charset="0"/>
            </a:endParaRPr>
          </a:p>
          <a:p>
            <a:pPr>
              <a:lnSpc>
                <a:spcPts val="1700"/>
              </a:lnSpc>
            </a:pPr>
            <a:r>
              <a:rPr lang="en-US" altLang="zh-CN" sz="1600" dirty="0">
                <a:latin typeface="Consolas" panose="020B0609020204030204" pitchFamily="49" charset="0"/>
              </a:rPr>
              <a:t>        ...</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Option: (255) End</a:t>
            </a:r>
            <a:endParaRPr lang="zh-CN" altLang="en-US" sz="1600" dirty="0">
              <a:latin typeface="Consolas" panose="020B0609020204030204" pitchFamily="49" charset="0"/>
            </a:endParaRPr>
          </a:p>
        </p:txBody>
      </p:sp>
      <p:sp>
        <p:nvSpPr>
          <p:cNvPr id="5" name="矩形 4"/>
          <p:cNvSpPr/>
          <p:nvPr/>
        </p:nvSpPr>
        <p:spPr>
          <a:xfrm>
            <a:off x="0" y="74091"/>
            <a:ext cx="5192111" cy="369332"/>
          </a:xfrm>
          <a:prstGeom prst="rect">
            <a:avLst/>
          </a:prstGeom>
        </p:spPr>
        <p:txBody>
          <a:bodyPr wrap="square">
            <a:spAutoFit/>
          </a:bodyPr>
          <a:lstStyle/>
          <a:p>
            <a:r>
              <a:rPr lang="zh-CN" altLang="en-US" u="sng" dirty="0"/>
              <a:t>0.0.0.0   </a:t>
            </a:r>
            <a:r>
              <a:rPr lang="en-US" altLang="zh-CN" u="sng" dirty="0"/>
              <a:t>--&gt;</a:t>
            </a:r>
            <a:r>
              <a:rPr lang="zh-CN" altLang="en-US" u="sng" dirty="0"/>
              <a:t>   255.255.255.255  DHCP Discover</a:t>
            </a:r>
            <a:endParaRPr lang="zh-CN" altLang="en-US" u="sng" dirty="0"/>
          </a:p>
        </p:txBody>
      </p:sp>
      <p:sp>
        <p:nvSpPr>
          <p:cNvPr id="6" name="矩形 5"/>
          <p:cNvSpPr/>
          <p:nvPr/>
        </p:nvSpPr>
        <p:spPr>
          <a:xfrm>
            <a:off x="6096000" y="74091"/>
            <a:ext cx="5118537" cy="369332"/>
          </a:xfrm>
          <a:prstGeom prst="rect">
            <a:avLst/>
          </a:prstGeom>
        </p:spPr>
        <p:txBody>
          <a:bodyPr wrap="square">
            <a:spAutoFit/>
          </a:bodyPr>
          <a:lstStyle/>
          <a:p>
            <a:r>
              <a:rPr lang="zh-CN" altLang="en-US" u="sng" dirty="0"/>
              <a:t>192.168.50.1  </a:t>
            </a:r>
            <a:r>
              <a:rPr lang="en-US" altLang="zh-CN" u="sng" dirty="0"/>
              <a:t>--&gt;</a:t>
            </a:r>
            <a:r>
              <a:rPr lang="zh-CN" altLang="en-US" u="sng" dirty="0"/>
              <a:t>  192.168.50.88   DHCP Offer </a:t>
            </a:r>
            <a:endParaRPr lang="zh-CN" altLang="en-US" u="sng" dirty="0"/>
          </a:p>
        </p:txBody>
      </p:sp>
      <p:sp>
        <p:nvSpPr>
          <p:cNvPr id="7" name="矩形 6"/>
          <p:cNvSpPr/>
          <p:nvPr/>
        </p:nvSpPr>
        <p:spPr>
          <a:xfrm>
            <a:off x="6096000" y="551036"/>
            <a:ext cx="6096000" cy="5978560"/>
          </a:xfrm>
          <a:prstGeom prst="rect">
            <a:avLst/>
          </a:prstGeom>
        </p:spPr>
        <p:txBody>
          <a:bodyPr>
            <a:spAutoFit/>
          </a:bodyPr>
          <a:lstStyle/>
          <a:p>
            <a:pPr>
              <a:lnSpc>
                <a:spcPts val="1700"/>
              </a:lnSpc>
            </a:pPr>
            <a:r>
              <a:rPr lang="zh-CN" altLang="en-US" sz="1600" dirty="0">
                <a:latin typeface="Consolas" panose="020B0609020204030204" pitchFamily="49" charset="0"/>
              </a:rPr>
              <a:t>Bootstrap Protocol (</a:t>
            </a:r>
            <a:r>
              <a:rPr lang="zh-CN" altLang="en-US" sz="1600" b="1" dirty="0">
                <a:solidFill>
                  <a:srgbClr val="FF0000"/>
                </a:solidFill>
                <a:latin typeface="Consolas" panose="020B0609020204030204" pitchFamily="49" charset="0"/>
              </a:rPr>
              <a:t>Offer</a:t>
            </a:r>
            <a:r>
              <a:rPr lang="zh-CN" altLang="en-US" sz="1600" dirty="0">
                <a:latin typeface="Consolas" panose="020B0609020204030204" pitchFamily="49" charset="0"/>
              </a:rPr>
              <a:t>)</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Message type: Boot Reply (2)</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Hardware type: Ethernet (0x01)</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Hardware address length: 6</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Hops: 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Transaction ID: 0xffa54c48</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Seconds elapsed: 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Bootp flags: 0x0000 (Unicast)</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Client IP address: 0.0.0.0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Your (client) IP address: 192.168.50.88</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Next server IP address: 192.168.50.1</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Relay agent IP address: 0.0.0.0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Client MAC address: 74:e5:f9:df:e5:26</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Server host name not given</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Boot file name not given</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Magic cookie: DHCP</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Option: (53) DHCP Message Type </a:t>
            </a:r>
            <a:r>
              <a:rPr lang="zh-CN" altLang="en-US" sz="1600" b="1" dirty="0">
                <a:solidFill>
                  <a:srgbClr val="FF0000"/>
                </a:solidFill>
                <a:latin typeface="Consolas" panose="020B0609020204030204" pitchFamily="49" charset="0"/>
              </a:rPr>
              <a:t>(Offer)</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(54) </a:t>
            </a:r>
            <a:r>
              <a:rPr lang="zh-CN" altLang="en-US" sz="1600" b="1" dirty="0">
                <a:solidFill>
                  <a:srgbClr val="FF0000"/>
                </a:solidFill>
                <a:latin typeface="Consolas" panose="020B0609020204030204" pitchFamily="49" charset="0"/>
              </a:rPr>
              <a:t>DHCP Server Identifier: 192.168.50.1</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(51) </a:t>
            </a:r>
            <a:r>
              <a:rPr lang="zh-CN" altLang="en-US" sz="1600" b="1" spc="-120" dirty="0">
                <a:solidFill>
                  <a:srgbClr val="FF0000"/>
                </a:solidFill>
                <a:latin typeface="Consolas" panose="020B0609020204030204" pitchFamily="49" charset="0"/>
              </a:rPr>
              <a:t>IP Address Lease Time: (86400s) 1 day</a:t>
            </a:r>
            <a:endParaRPr lang="zh-CN" altLang="en-US" sz="1600" b="1" spc="-120"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(58) </a:t>
            </a:r>
            <a:r>
              <a:rPr lang="zh-CN" altLang="en-US" sz="1600" spc="-120" dirty="0">
                <a:latin typeface="Consolas" panose="020B0609020204030204" pitchFamily="49" charset="0"/>
              </a:rPr>
              <a:t>Renewal Time Value: (43200s) 12 hours</a:t>
            </a:r>
            <a:endParaRPr lang="zh-CN" altLang="en-US" sz="1600" spc="-120" dirty="0">
              <a:latin typeface="Consolas" panose="020B0609020204030204" pitchFamily="49" charset="0"/>
            </a:endParaRPr>
          </a:p>
          <a:p>
            <a:pPr>
              <a:lnSpc>
                <a:spcPts val="1700"/>
              </a:lnSpc>
            </a:pPr>
            <a:r>
              <a:rPr lang="zh-CN" altLang="en-US" sz="1600" dirty="0">
                <a:latin typeface="Consolas" panose="020B0609020204030204" pitchFamily="49" charset="0"/>
              </a:rPr>
              <a:t>    Option: (59) </a:t>
            </a:r>
            <a:r>
              <a:rPr lang="zh-CN" altLang="en-US" sz="1600" spc="-120" dirty="0">
                <a:latin typeface="Consolas" panose="020B0609020204030204" pitchFamily="49" charset="0"/>
              </a:rPr>
              <a:t>Rebinding Time Value</a:t>
            </a:r>
            <a:r>
              <a:rPr lang="en-US" altLang="zh-CN" sz="1600" spc="-120" dirty="0">
                <a:latin typeface="Consolas" panose="020B0609020204030204" pitchFamily="49" charset="0"/>
              </a:rPr>
              <a:t>: </a:t>
            </a:r>
            <a:r>
              <a:rPr lang="zh-CN" altLang="en-US" sz="1600" spc="-120" dirty="0">
                <a:latin typeface="Consolas" panose="020B0609020204030204" pitchFamily="49" charset="0"/>
              </a:rPr>
              <a:t>(75600s) 21 hours</a:t>
            </a:r>
            <a:endParaRPr lang="zh-CN" altLang="en-US" sz="1600" spc="-120" dirty="0">
              <a:latin typeface="Consolas" panose="020B0609020204030204" pitchFamily="49" charset="0"/>
            </a:endParaRPr>
          </a:p>
          <a:p>
            <a:pPr>
              <a:lnSpc>
                <a:spcPts val="1700"/>
              </a:lnSpc>
            </a:pPr>
            <a:r>
              <a:rPr lang="zh-CN" altLang="en-US" sz="1600" dirty="0">
                <a:latin typeface="Consolas" panose="020B0609020204030204" pitchFamily="49" charset="0"/>
              </a:rPr>
              <a:t>    Option: (1) </a:t>
            </a:r>
            <a:r>
              <a:rPr lang="zh-CN" altLang="en-US" sz="1600" b="1" dirty="0">
                <a:solidFill>
                  <a:srgbClr val="FF0000"/>
                </a:solidFill>
                <a:latin typeface="Consolas" panose="020B0609020204030204" pitchFamily="49" charset="0"/>
              </a:rPr>
              <a:t>Subnet Mask: 255.255.255.0</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(28)Broadcast Address: 192.168.50.255</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Option: (6) </a:t>
            </a:r>
            <a:r>
              <a:rPr lang="zh-CN" altLang="en-US" sz="1600" b="1" dirty="0">
                <a:solidFill>
                  <a:srgbClr val="FF0000"/>
                </a:solidFill>
                <a:latin typeface="Consolas" panose="020B0609020204030204" pitchFamily="49" charset="0"/>
              </a:rPr>
              <a:t>Domain Name Server: 192.168.50.1</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(3) </a:t>
            </a:r>
            <a:r>
              <a:rPr lang="zh-CN" altLang="en-US" sz="1600" b="1" dirty="0">
                <a:solidFill>
                  <a:srgbClr val="FF0000"/>
                </a:solidFill>
                <a:latin typeface="Consolas" panose="020B0609020204030204" pitchFamily="49" charset="0"/>
              </a:rPr>
              <a:t>Router: 192.168.50.1</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(255) End</a:t>
            </a:r>
            <a:endParaRPr lang="zh-CN" altLang="en-US" sz="1600" dirty="0">
              <a:latin typeface="Consolas" panose="020B06090202040302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059" y="527503"/>
            <a:ext cx="6095999" cy="6249339"/>
          </a:xfrm>
          <a:prstGeom prst="rect">
            <a:avLst/>
          </a:prstGeom>
        </p:spPr>
        <p:txBody>
          <a:bodyPr wrap="square">
            <a:spAutoFit/>
          </a:bodyPr>
          <a:lstStyle/>
          <a:p>
            <a:pPr>
              <a:lnSpc>
                <a:spcPts val="1600"/>
              </a:lnSpc>
            </a:pPr>
            <a:r>
              <a:rPr lang="zh-CN" altLang="en-US" sz="1600" dirty="0">
                <a:latin typeface="Consolas" panose="020B0609020204030204" pitchFamily="49" charset="0"/>
              </a:rPr>
              <a:t>Bootstrap Protocol (</a:t>
            </a:r>
            <a:r>
              <a:rPr lang="en-US" altLang="zh-CN" sz="1600" b="1" dirty="0">
                <a:solidFill>
                  <a:srgbClr val="FF0000"/>
                </a:solidFill>
                <a:latin typeface="Consolas" panose="020B0609020204030204" pitchFamily="49" charset="0"/>
              </a:rPr>
              <a:t>Request</a:t>
            </a:r>
            <a:r>
              <a:rPr lang="zh-CN" altLang="en-US" sz="1600" dirty="0">
                <a:latin typeface="Consolas" panose="020B0609020204030204" pitchFamily="49" charset="0"/>
              </a:rPr>
              <a:t>)</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Message type: Boot Request (1)</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Hardware type: Ethernet (0x01)</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Hardware address length: 6</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Hops: 0</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Transaction ID: 0xffa54c48</a:t>
            </a:r>
            <a:endParaRPr lang="zh-CN" altLang="en-US" sz="1600" b="1" dirty="0">
              <a:solidFill>
                <a:srgbClr val="FF0000"/>
              </a:solidFill>
              <a:latin typeface="Consolas" panose="020B0609020204030204" pitchFamily="49" charset="0"/>
            </a:endParaRPr>
          </a:p>
          <a:p>
            <a:pPr>
              <a:lnSpc>
                <a:spcPts val="1600"/>
              </a:lnSpc>
            </a:pPr>
            <a:r>
              <a:rPr lang="zh-CN" altLang="en-US" sz="1600" dirty="0">
                <a:latin typeface="Consolas" panose="020B0609020204030204" pitchFamily="49" charset="0"/>
              </a:rPr>
              <a:t>    Seconds elapsed: 0</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Bootp flags: 0x0000 (</a:t>
            </a:r>
            <a:r>
              <a:rPr lang="zh-CN" altLang="en-US" sz="1600" b="1" dirty="0">
                <a:solidFill>
                  <a:srgbClr val="C00000"/>
                </a:solidFill>
                <a:latin typeface="Consolas" panose="020B0609020204030204" pitchFamily="49" charset="0"/>
              </a:rPr>
              <a:t>Unicast</a:t>
            </a:r>
            <a:r>
              <a:rPr lang="zh-CN" altLang="en-US" sz="1600" dirty="0">
                <a:latin typeface="Consolas" panose="020B0609020204030204" pitchFamily="49" charset="0"/>
              </a:rPr>
              <a:t>)</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Client IP address: 0.0.0.0</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Your (client) IP address: 0.0.0.0</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Next server IP address: 0.0.0.0</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Relay agent IP address: 0.0.0.0</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Client MAC address: (74:e5:f9:df:e5:26)</a:t>
            </a:r>
            <a:endParaRPr lang="zh-CN" altLang="en-US" sz="1600" b="1" dirty="0">
              <a:solidFill>
                <a:srgbClr val="FF0000"/>
              </a:solidFill>
              <a:latin typeface="Consolas" panose="020B0609020204030204" pitchFamily="49" charset="0"/>
            </a:endParaRPr>
          </a:p>
          <a:p>
            <a:pPr>
              <a:lnSpc>
                <a:spcPts val="1600"/>
              </a:lnSpc>
            </a:pPr>
            <a:r>
              <a:rPr lang="zh-CN" altLang="en-US" sz="1600" dirty="0">
                <a:latin typeface="Consolas" panose="020B0609020204030204" pitchFamily="49" charset="0"/>
              </a:rPr>
              <a:t>    Server host name not given</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Boot file name not given</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Magic cookie: DHCP</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Option: (53) DHCP Message Type </a:t>
            </a:r>
            <a:r>
              <a:rPr lang="zh-CN" altLang="en-US" sz="1600" b="1" dirty="0">
                <a:solidFill>
                  <a:srgbClr val="FF0000"/>
                </a:solidFill>
                <a:latin typeface="Consolas" panose="020B0609020204030204" pitchFamily="49" charset="0"/>
              </a:rPr>
              <a:t>(</a:t>
            </a:r>
            <a:r>
              <a:rPr lang="en-US" altLang="zh-CN" sz="1600" b="1" dirty="0">
                <a:solidFill>
                  <a:srgbClr val="FF0000"/>
                </a:solidFill>
                <a:latin typeface="Consolas" panose="020B0609020204030204" pitchFamily="49" charset="0"/>
              </a:rPr>
              <a:t>Request</a:t>
            </a:r>
            <a:r>
              <a:rPr lang="zh-CN" altLang="en-US" sz="1600" b="1" dirty="0">
                <a:solidFill>
                  <a:srgbClr val="FF0000"/>
                </a:solidFill>
                <a:latin typeface="Consolas" panose="020B0609020204030204" pitchFamily="49" charset="0"/>
              </a:rPr>
              <a:t>)</a:t>
            </a:r>
            <a:endParaRPr lang="zh-CN" altLang="en-US" sz="1600" b="1" dirty="0">
              <a:solidFill>
                <a:srgbClr val="FF0000"/>
              </a:solidFill>
              <a:latin typeface="Consolas" panose="020B0609020204030204" pitchFamily="49" charset="0"/>
            </a:endParaRPr>
          </a:p>
          <a:p>
            <a:pPr>
              <a:lnSpc>
                <a:spcPts val="1600"/>
              </a:lnSpc>
            </a:pPr>
            <a:r>
              <a:rPr lang="zh-CN" altLang="en-US" sz="1600" dirty="0">
                <a:latin typeface="Consolas" panose="020B0609020204030204" pitchFamily="49" charset="0"/>
              </a:rPr>
              <a:t>    Option: (61) </a:t>
            </a:r>
            <a:r>
              <a:rPr lang="zh-CN" altLang="en-US" sz="1600" b="1" dirty="0">
                <a:solidFill>
                  <a:srgbClr val="FF0000"/>
                </a:solidFill>
                <a:latin typeface="Consolas" panose="020B0609020204030204" pitchFamily="49" charset="0"/>
              </a:rPr>
              <a:t>Client identifier</a:t>
            </a:r>
            <a:endParaRPr lang="zh-CN" altLang="en-US" sz="1600" b="1" dirty="0">
              <a:solidFill>
                <a:srgbClr val="FF0000"/>
              </a:solidFill>
              <a:latin typeface="Consolas" panose="020B0609020204030204" pitchFamily="49" charset="0"/>
            </a:endParaRPr>
          </a:p>
          <a:p>
            <a:pPr>
              <a:lnSpc>
                <a:spcPts val="1600"/>
              </a:lnSpc>
            </a:pPr>
            <a:r>
              <a:rPr lang="zh-CN" altLang="en-US" sz="1600" dirty="0">
                <a:latin typeface="Consolas" panose="020B0609020204030204" pitchFamily="49" charset="0"/>
              </a:rPr>
              <a:t>        Client MAC address: (74:e5:f9:df:e5:26)</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Option: (50) </a:t>
            </a:r>
            <a:r>
              <a:rPr lang="zh-CN" altLang="en-US" sz="1600" b="1" dirty="0">
                <a:solidFill>
                  <a:srgbClr val="FF0000"/>
                </a:solidFill>
                <a:latin typeface="Consolas" panose="020B0609020204030204" pitchFamily="49" charset="0"/>
              </a:rPr>
              <a:t>Requested IP Address：192.168.50.88</a:t>
            </a:r>
            <a:endParaRPr lang="zh-CN" altLang="en-US" sz="1600" b="1" dirty="0">
              <a:solidFill>
                <a:srgbClr val="FF0000"/>
              </a:solidFill>
              <a:latin typeface="Consolas" panose="020B0609020204030204" pitchFamily="49" charset="0"/>
            </a:endParaRPr>
          </a:p>
          <a:p>
            <a:pPr>
              <a:lnSpc>
                <a:spcPts val="1600"/>
              </a:lnSpc>
            </a:pPr>
            <a:r>
              <a:rPr lang="zh-CN" altLang="en-US" sz="1600" dirty="0">
                <a:latin typeface="Consolas" panose="020B0609020204030204" pitchFamily="49" charset="0"/>
              </a:rPr>
              <a:t>    Option: (54) </a:t>
            </a:r>
            <a:r>
              <a:rPr lang="zh-CN" altLang="en-US" sz="1600" b="1" dirty="0">
                <a:solidFill>
                  <a:srgbClr val="FF0000"/>
                </a:solidFill>
                <a:latin typeface="Consolas" panose="020B0609020204030204" pitchFamily="49" charset="0"/>
              </a:rPr>
              <a:t>DHCP Server Identifier: 192.168.50.1</a:t>
            </a:r>
            <a:endParaRPr lang="en-US" altLang="zh-CN" sz="1600" dirty="0">
              <a:latin typeface="Consolas" panose="020B0609020204030204" pitchFamily="49" charset="0"/>
            </a:endParaRPr>
          </a:p>
          <a:p>
            <a:pPr>
              <a:lnSpc>
                <a:spcPts val="1600"/>
              </a:lnSpc>
            </a:pPr>
            <a:r>
              <a:rPr lang="zh-CN" altLang="en-US" sz="1600" dirty="0">
                <a:latin typeface="Consolas" panose="020B0609020204030204" pitchFamily="49" charset="0"/>
              </a:rPr>
              <a:t>    Option: (12) Host Name：</a:t>
            </a:r>
            <a:r>
              <a:rPr lang="en-US" altLang="zh-CN" sz="1600" dirty="0">
                <a:latin typeface="Consolas" panose="020B0609020204030204" pitchFamily="49" charset="0"/>
              </a:rPr>
              <a:t>moon</a:t>
            </a:r>
            <a:endParaRPr lang="en-US" altLang="zh-CN" sz="1600" dirty="0">
              <a:latin typeface="Consolas" panose="020B0609020204030204" pitchFamily="49" charset="0"/>
            </a:endParaRPr>
          </a:p>
          <a:p>
            <a:pPr>
              <a:lnSpc>
                <a:spcPts val="1600"/>
              </a:lnSpc>
            </a:pPr>
            <a:r>
              <a:rPr lang="zh-CN" altLang="en-US" sz="1600" dirty="0">
                <a:latin typeface="Consolas" panose="020B0609020204030204" pitchFamily="49" charset="0"/>
              </a:rPr>
              <a:t>    Option: (60) Vendor class identifier</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Option: (55) </a:t>
            </a:r>
            <a:r>
              <a:rPr lang="zh-CN" altLang="en-US" sz="1600" b="1" dirty="0">
                <a:solidFill>
                  <a:srgbClr val="FF0000"/>
                </a:solidFill>
                <a:latin typeface="Consolas" panose="020B0609020204030204" pitchFamily="49" charset="0"/>
              </a:rPr>
              <a:t>Parameter Request List</a:t>
            </a:r>
            <a:endParaRPr lang="zh-CN" altLang="en-US" sz="1600" b="1" dirty="0">
              <a:solidFill>
                <a:srgbClr val="FF0000"/>
              </a:solidFill>
              <a:latin typeface="Consolas" panose="020B0609020204030204" pitchFamily="49" charset="0"/>
            </a:endParaRPr>
          </a:p>
          <a:p>
            <a:pPr>
              <a:lnSpc>
                <a:spcPts val="1600"/>
              </a:lnSpc>
            </a:pPr>
            <a:r>
              <a:rPr lang="zh-CN" altLang="en-US" sz="1600" dirty="0">
                <a:latin typeface="Consolas" panose="020B0609020204030204" pitchFamily="49" charset="0"/>
              </a:rPr>
              <a:t>        (1)  Subnet Mask</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(3)  Router</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(6)  Domain Name Server</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(15) Domain Name</a:t>
            </a:r>
            <a:endParaRPr lang="en-US" altLang="zh-CN" sz="1600" dirty="0">
              <a:latin typeface="Consolas" panose="020B0609020204030204" pitchFamily="49" charset="0"/>
            </a:endParaRPr>
          </a:p>
          <a:p>
            <a:pPr>
              <a:lnSpc>
                <a:spcPts val="1600"/>
              </a:lnSpc>
            </a:pPr>
            <a:r>
              <a:rPr lang="en-US" altLang="zh-CN" sz="1600" dirty="0">
                <a:latin typeface="Consolas" panose="020B0609020204030204" pitchFamily="49" charset="0"/>
              </a:rPr>
              <a:t>        ...</a:t>
            </a:r>
            <a:endParaRPr lang="zh-CN" altLang="en-US" sz="1600" dirty="0">
              <a:latin typeface="Consolas" panose="020B0609020204030204" pitchFamily="49" charset="0"/>
            </a:endParaRPr>
          </a:p>
          <a:p>
            <a:pPr>
              <a:lnSpc>
                <a:spcPts val="1600"/>
              </a:lnSpc>
            </a:pPr>
            <a:r>
              <a:rPr lang="zh-CN" altLang="en-US" sz="1600" dirty="0">
                <a:latin typeface="Consolas" panose="020B0609020204030204" pitchFamily="49" charset="0"/>
              </a:rPr>
              <a:t>    Option: (255) End</a:t>
            </a:r>
            <a:endParaRPr lang="zh-CN" altLang="en-US" sz="1600" dirty="0">
              <a:latin typeface="Consolas" panose="020B0609020204030204" pitchFamily="49" charset="0"/>
            </a:endParaRPr>
          </a:p>
        </p:txBody>
      </p:sp>
      <p:sp>
        <p:nvSpPr>
          <p:cNvPr id="5" name="矩形 4"/>
          <p:cNvSpPr/>
          <p:nvPr/>
        </p:nvSpPr>
        <p:spPr>
          <a:xfrm>
            <a:off x="0" y="74091"/>
            <a:ext cx="5192111" cy="369332"/>
          </a:xfrm>
          <a:prstGeom prst="rect">
            <a:avLst/>
          </a:prstGeom>
        </p:spPr>
        <p:txBody>
          <a:bodyPr wrap="square">
            <a:spAutoFit/>
          </a:bodyPr>
          <a:lstStyle/>
          <a:p>
            <a:r>
              <a:rPr lang="zh-CN" altLang="en-US" u="sng" dirty="0"/>
              <a:t>0.0.0.0   </a:t>
            </a:r>
            <a:r>
              <a:rPr lang="en-US" altLang="zh-CN" u="sng" dirty="0"/>
              <a:t>--&gt;</a:t>
            </a:r>
            <a:r>
              <a:rPr lang="zh-CN" altLang="en-US" u="sng" dirty="0"/>
              <a:t>   255.255.255.255  DHCP </a:t>
            </a:r>
            <a:r>
              <a:rPr lang="en-US" altLang="zh-CN" u="sng" dirty="0"/>
              <a:t>Request</a:t>
            </a:r>
            <a:endParaRPr lang="zh-CN" altLang="en-US" u="sng" dirty="0"/>
          </a:p>
        </p:txBody>
      </p:sp>
      <p:sp>
        <p:nvSpPr>
          <p:cNvPr id="6" name="矩形 5"/>
          <p:cNvSpPr/>
          <p:nvPr/>
        </p:nvSpPr>
        <p:spPr>
          <a:xfrm>
            <a:off x="6096000" y="74091"/>
            <a:ext cx="5118537" cy="369332"/>
          </a:xfrm>
          <a:prstGeom prst="rect">
            <a:avLst/>
          </a:prstGeom>
        </p:spPr>
        <p:txBody>
          <a:bodyPr wrap="square">
            <a:spAutoFit/>
          </a:bodyPr>
          <a:lstStyle/>
          <a:p>
            <a:r>
              <a:rPr lang="zh-CN" altLang="en-US" u="sng" dirty="0"/>
              <a:t>192.168.50.1  </a:t>
            </a:r>
            <a:r>
              <a:rPr lang="en-US" altLang="zh-CN" u="sng" dirty="0"/>
              <a:t>--&gt;</a:t>
            </a:r>
            <a:r>
              <a:rPr lang="zh-CN" altLang="en-US" u="sng" dirty="0"/>
              <a:t>  192.168.50.88   DHCP </a:t>
            </a:r>
            <a:r>
              <a:rPr lang="en-US" altLang="zh-CN" u="sng" dirty="0"/>
              <a:t>ACK</a:t>
            </a:r>
            <a:r>
              <a:rPr lang="zh-CN" altLang="en-US" u="sng" dirty="0"/>
              <a:t> </a:t>
            </a:r>
            <a:endParaRPr lang="zh-CN" altLang="en-US" u="sng" dirty="0"/>
          </a:p>
        </p:txBody>
      </p:sp>
      <p:sp>
        <p:nvSpPr>
          <p:cNvPr id="7" name="矩形 6"/>
          <p:cNvSpPr/>
          <p:nvPr/>
        </p:nvSpPr>
        <p:spPr>
          <a:xfrm>
            <a:off x="6096000" y="551036"/>
            <a:ext cx="6096000" cy="5978560"/>
          </a:xfrm>
          <a:prstGeom prst="rect">
            <a:avLst/>
          </a:prstGeom>
        </p:spPr>
        <p:txBody>
          <a:bodyPr>
            <a:spAutoFit/>
          </a:bodyPr>
          <a:lstStyle/>
          <a:p>
            <a:pPr>
              <a:lnSpc>
                <a:spcPts val="1700"/>
              </a:lnSpc>
            </a:pPr>
            <a:r>
              <a:rPr lang="zh-CN" altLang="en-US" sz="1600" dirty="0">
                <a:latin typeface="Consolas" panose="020B0609020204030204" pitchFamily="49" charset="0"/>
              </a:rPr>
              <a:t>Bootstrap Protocol (</a:t>
            </a:r>
            <a:r>
              <a:rPr lang="en-US" altLang="zh-CN" sz="1600" b="1" dirty="0">
                <a:solidFill>
                  <a:srgbClr val="FF0000"/>
                </a:solidFill>
                <a:latin typeface="Consolas" panose="020B0609020204030204" pitchFamily="49" charset="0"/>
              </a:rPr>
              <a:t>ACK</a:t>
            </a:r>
            <a:r>
              <a:rPr lang="zh-CN" altLang="en-US" sz="1600" dirty="0">
                <a:latin typeface="Consolas" panose="020B0609020204030204" pitchFamily="49" charset="0"/>
              </a:rPr>
              <a:t>)</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Message type: Boot Reply (2)</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Hardware type: Ethernet (0x01)</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Hardware address length: 6</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Hops: 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Transaction ID: 0xffa54c48</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Seconds elapsed: 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Bootp flags: 0x0000 (Unicast)</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Client IP address: 0.0.0.0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Your (client) IP address: 192.168.50.88</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Next server IP address: 192.168.50.1</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Relay agent IP address: 0.0.0.0</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a:t>
            </a:r>
            <a:r>
              <a:rPr lang="zh-CN" altLang="en-US" sz="1600" b="1" dirty="0">
                <a:solidFill>
                  <a:srgbClr val="FF0000"/>
                </a:solidFill>
                <a:latin typeface="Consolas" panose="020B0609020204030204" pitchFamily="49" charset="0"/>
              </a:rPr>
              <a:t>Client MAC address: 74:e5:f9:df:e5:26</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Server host name not given</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Boot file name not given</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Magic cookie: DHCP</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Option: (53) DHCP Message Type </a:t>
            </a:r>
            <a:r>
              <a:rPr lang="zh-CN" altLang="en-US" sz="1600" b="1" dirty="0">
                <a:solidFill>
                  <a:srgbClr val="FF0000"/>
                </a:solidFill>
                <a:latin typeface="Consolas" panose="020B0609020204030204" pitchFamily="49" charset="0"/>
              </a:rPr>
              <a:t>(</a:t>
            </a:r>
            <a:r>
              <a:rPr lang="en-US" altLang="zh-CN" sz="1600" b="1" dirty="0">
                <a:solidFill>
                  <a:srgbClr val="FF0000"/>
                </a:solidFill>
                <a:latin typeface="Consolas" panose="020B0609020204030204" pitchFamily="49" charset="0"/>
              </a:rPr>
              <a:t>ACK</a:t>
            </a:r>
            <a:r>
              <a:rPr lang="zh-CN" altLang="en-US" sz="1600" b="1" dirty="0">
                <a:solidFill>
                  <a:srgbClr val="FF0000"/>
                </a:solidFill>
                <a:latin typeface="Consolas" panose="020B0609020204030204" pitchFamily="49" charset="0"/>
              </a:rPr>
              <a:t>)</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(54) </a:t>
            </a:r>
            <a:r>
              <a:rPr lang="zh-CN" altLang="en-US" sz="1600" b="1" dirty="0">
                <a:solidFill>
                  <a:srgbClr val="FF0000"/>
                </a:solidFill>
                <a:latin typeface="Consolas" panose="020B0609020204030204" pitchFamily="49" charset="0"/>
              </a:rPr>
              <a:t>DHCP Server Identifier: 192.168.50.1</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(51) </a:t>
            </a:r>
            <a:r>
              <a:rPr lang="zh-CN" altLang="en-US" sz="1600" b="1" spc="-120" dirty="0">
                <a:solidFill>
                  <a:srgbClr val="FF0000"/>
                </a:solidFill>
                <a:latin typeface="Consolas" panose="020B0609020204030204" pitchFamily="49" charset="0"/>
              </a:rPr>
              <a:t>IP Address Lease Time: (86400s) 1 day</a:t>
            </a:r>
            <a:endParaRPr lang="zh-CN" altLang="en-US" sz="1600" b="1" spc="-120"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(58) </a:t>
            </a:r>
            <a:r>
              <a:rPr lang="zh-CN" altLang="en-US" sz="1600" spc="-120" dirty="0">
                <a:latin typeface="Consolas" panose="020B0609020204030204" pitchFamily="49" charset="0"/>
              </a:rPr>
              <a:t>Renewal Time Value: (43200s) 12 hours</a:t>
            </a:r>
            <a:endParaRPr lang="zh-CN" altLang="en-US" sz="1600" spc="-120" dirty="0">
              <a:latin typeface="Consolas" panose="020B0609020204030204" pitchFamily="49" charset="0"/>
            </a:endParaRPr>
          </a:p>
          <a:p>
            <a:pPr>
              <a:lnSpc>
                <a:spcPts val="1700"/>
              </a:lnSpc>
            </a:pPr>
            <a:r>
              <a:rPr lang="zh-CN" altLang="en-US" sz="1600" dirty="0">
                <a:latin typeface="Consolas" panose="020B0609020204030204" pitchFamily="49" charset="0"/>
              </a:rPr>
              <a:t>    Option: (59) </a:t>
            </a:r>
            <a:r>
              <a:rPr lang="zh-CN" altLang="en-US" sz="1600" spc="-120" dirty="0">
                <a:latin typeface="Consolas" panose="020B0609020204030204" pitchFamily="49" charset="0"/>
              </a:rPr>
              <a:t>Rebinding Time Value</a:t>
            </a:r>
            <a:r>
              <a:rPr lang="en-US" altLang="zh-CN" sz="1600" spc="-120" dirty="0">
                <a:latin typeface="Consolas" panose="020B0609020204030204" pitchFamily="49" charset="0"/>
              </a:rPr>
              <a:t>: </a:t>
            </a:r>
            <a:r>
              <a:rPr lang="zh-CN" altLang="en-US" sz="1600" spc="-120" dirty="0">
                <a:latin typeface="Consolas" panose="020B0609020204030204" pitchFamily="49" charset="0"/>
              </a:rPr>
              <a:t>(75600s) 21 hours</a:t>
            </a:r>
            <a:endParaRPr lang="zh-CN" altLang="en-US" sz="1600" spc="-120" dirty="0">
              <a:latin typeface="Consolas" panose="020B0609020204030204" pitchFamily="49" charset="0"/>
            </a:endParaRPr>
          </a:p>
          <a:p>
            <a:pPr>
              <a:lnSpc>
                <a:spcPts val="1700"/>
              </a:lnSpc>
            </a:pPr>
            <a:r>
              <a:rPr lang="zh-CN" altLang="en-US" sz="1600" dirty="0">
                <a:latin typeface="Consolas" panose="020B0609020204030204" pitchFamily="49" charset="0"/>
              </a:rPr>
              <a:t>    Option: (1) </a:t>
            </a:r>
            <a:r>
              <a:rPr lang="zh-CN" altLang="en-US" sz="1600" b="1" dirty="0">
                <a:solidFill>
                  <a:srgbClr val="FF0000"/>
                </a:solidFill>
                <a:latin typeface="Consolas" panose="020B0609020204030204" pitchFamily="49" charset="0"/>
              </a:rPr>
              <a:t>Subnet Mask: 255.255.255.0</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(28)Broadcast Address: 192.168.50.255</a:t>
            </a:r>
            <a:endParaRPr lang="zh-CN" altLang="en-US" sz="1600" dirty="0">
              <a:latin typeface="Consolas" panose="020B0609020204030204" pitchFamily="49" charset="0"/>
            </a:endParaRPr>
          </a:p>
          <a:p>
            <a:pPr>
              <a:lnSpc>
                <a:spcPts val="1700"/>
              </a:lnSpc>
            </a:pPr>
            <a:r>
              <a:rPr lang="zh-CN" altLang="en-US" sz="1600" dirty="0">
                <a:latin typeface="Consolas" panose="020B0609020204030204" pitchFamily="49" charset="0"/>
              </a:rPr>
              <a:t>    Option: (6) </a:t>
            </a:r>
            <a:r>
              <a:rPr lang="zh-CN" altLang="en-US" sz="1600" b="1" dirty="0">
                <a:solidFill>
                  <a:srgbClr val="FF0000"/>
                </a:solidFill>
                <a:latin typeface="Consolas" panose="020B0609020204030204" pitchFamily="49" charset="0"/>
              </a:rPr>
              <a:t>Domain Name Server: 192.168.50.1</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(3) </a:t>
            </a:r>
            <a:r>
              <a:rPr lang="zh-CN" altLang="en-US" sz="1600" b="1" dirty="0">
                <a:solidFill>
                  <a:srgbClr val="FF0000"/>
                </a:solidFill>
                <a:latin typeface="Consolas" panose="020B0609020204030204" pitchFamily="49" charset="0"/>
              </a:rPr>
              <a:t>Router: 192.168.50.1</a:t>
            </a:r>
            <a:endParaRPr lang="zh-CN" altLang="en-US" sz="1600" b="1" dirty="0">
              <a:solidFill>
                <a:srgbClr val="FF0000"/>
              </a:solidFill>
              <a:latin typeface="Consolas" panose="020B0609020204030204" pitchFamily="49" charset="0"/>
            </a:endParaRPr>
          </a:p>
          <a:p>
            <a:pPr>
              <a:lnSpc>
                <a:spcPts val="1700"/>
              </a:lnSpc>
            </a:pPr>
            <a:r>
              <a:rPr lang="zh-CN" altLang="en-US" sz="1600" dirty="0">
                <a:latin typeface="Consolas" panose="020B0609020204030204" pitchFamily="49" charset="0"/>
              </a:rPr>
              <a:t>    Option: (255) End</a:t>
            </a:r>
            <a:endParaRPr lang="zh-CN" altLang="en-US" sz="1600" dirty="0">
              <a:latin typeface="Consolas" panose="020B06090202040302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sz="2400" b="1" dirty="0">
                <a:solidFill>
                  <a:srgbClr val="0070C0"/>
                </a:solidFill>
              </a:rPr>
              <a:t>网络层提供的服务：为高层提供节点到节点的传输，经过多跳传输最终到达目的地</a:t>
            </a:r>
            <a:endParaRPr lang="en-US" altLang="zh-CN" sz="2400" dirty="0"/>
          </a:p>
          <a:p>
            <a:pPr marL="0" indent="0">
              <a:lnSpc>
                <a:spcPct val="120000"/>
              </a:lnSpc>
              <a:buNone/>
            </a:pPr>
            <a:r>
              <a:rPr lang="en-US" altLang="zh-CN" sz="2400" dirty="0"/>
              <a:t>5.1 </a:t>
            </a:r>
            <a:r>
              <a:rPr lang="zh-CN" altLang="en-US" sz="2400" dirty="0"/>
              <a:t>交换和路由：</a:t>
            </a:r>
            <a:r>
              <a:rPr lang="en-US" altLang="zh-CN" sz="2400" dirty="0"/>
              <a:t>internet</a:t>
            </a:r>
            <a:r>
              <a:rPr lang="zh-CN" altLang="en-US" sz="2400" dirty="0"/>
              <a:t>的工作方式（虚电路和数据报）</a:t>
            </a:r>
            <a:endParaRPr lang="en-US" altLang="zh-CN" sz="2400" dirty="0"/>
          </a:p>
          <a:p>
            <a:pPr marL="0" indent="0">
              <a:lnSpc>
                <a:spcPct val="120000"/>
              </a:lnSpc>
              <a:buNone/>
            </a:pPr>
            <a:r>
              <a:rPr lang="en-US" altLang="zh-CN" sz="2400" dirty="0"/>
              <a:t>5.1</a:t>
            </a:r>
            <a:r>
              <a:rPr lang="zh-CN" altLang="en-US" sz="2400" dirty="0"/>
              <a:t>交换和路由：路由方式</a:t>
            </a:r>
            <a:endParaRPr lang="en-US" altLang="zh-CN" sz="2400" dirty="0"/>
          </a:p>
          <a:p>
            <a:pPr lvl="1">
              <a:lnSpc>
                <a:spcPct val="120000"/>
              </a:lnSpc>
            </a:pPr>
            <a:r>
              <a:rPr lang="zh-CN" altLang="en-US" sz="2000" dirty="0"/>
              <a:t>源路由和逐跳路由</a:t>
            </a:r>
            <a:endParaRPr lang="en-US" altLang="zh-CN" sz="2000" dirty="0"/>
          </a:p>
          <a:p>
            <a:pPr lvl="1">
              <a:lnSpc>
                <a:spcPct val="120000"/>
              </a:lnSpc>
            </a:pPr>
            <a:r>
              <a:rPr lang="zh-CN" altLang="en-US" sz="2000" strike="sngStrike" dirty="0"/>
              <a:t>扩散法</a:t>
            </a:r>
            <a:endParaRPr lang="en-US" altLang="zh-CN" sz="2000" strike="sngStrike" dirty="0"/>
          </a:p>
          <a:p>
            <a:pPr lvl="1">
              <a:lnSpc>
                <a:spcPct val="120000"/>
              </a:lnSpc>
            </a:pPr>
            <a:r>
              <a:rPr lang="zh-CN" altLang="en-US" sz="2000" strike="sngStrike" dirty="0"/>
              <a:t>逆向学习法</a:t>
            </a:r>
            <a:endParaRPr lang="en-US" altLang="zh-CN" sz="2000" strike="sngStrike" dirty="0"/>
          </a:p>
          <a:p>
            <a:pPr marL="0" indent="0">
              <a:buNone/>
            </a:pPr>
            <a:r>
              <a:rPr lang="en-US" altLang="zh-CN" sz="2400" strike="sngStrike" dirty="0"/>
              <a:t>5.2 </a:t>
            </a:r>
            <a:r>
              <a:rPr lang="zh-CN" altLang="en-US" sz="2400" strike="sngStrike" dirty="0"/>
              <a:t>网桥</a:t>
            </a:r>
            <a:endParaRPr lang="en-US" altLang="zh-CN" sz="2400" strike="sngStrike" dirty="0"/>
          </a:p>
          <a:p>
            <a:pPr marL="0" indent="0">
              <a:buNone/>
            </a:pPr>
            <a:r>
              <a:rPr lang="en-US" altLang="zh-CN" sz="2400" dirty="0"/>
              <a:t>5.3 Internet</a:t>
            </a:r>
            <a:r>
              <a:rPr lang="zh-CN" altLang="en-US" sz="2400" dirty="0"/>
              <a:t>网络层</a:t>
            </a:r>
            <a:endParaRPr lang="zh-CN" altLang="en-US" sz="2400" dirty="0"/>
          </a:p>
        </p:txBody>
      </p:sp>
      <p:sp>
        <p:nvSpPr>
          <p:cNvPr id="5" name="Rectangle 1"/>
          <p:cNvSpPr>
            <a:spLocks noChangeArrowheads="1"/>
          </p:cNvSpPr>
          <p:nvPr/>
        </p:nvSpPr>
        <p:spPr bwMode="auto">
          <a:xfrm>
            <a:off x="4123267" y="2157698"/>
            <a:ext cx="2836333" cy="446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IP协议</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ARP</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ICMP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DHCP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NAT</a:t>
            </a:r>
            <a:endParaRPr kumimoji="0" lang="zh-CN" altLang="zh-CN" sz="2400" b="1" i="0" u="none" strike="noStrike" cap="none" normalizeH="0" baseline="0" dirty="0">
              <a:ln>
                <a:noFill/>
              </a:ln>
              <a:solidFill>
                <a:srgbClr val="FF0000"/>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IP隧道</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zh-CN" sz="2400" dirty="0">
                <a:solidFill>
                  <a:srgbClr val="333333"/>
                </a:solidFill>
                <a:latin typeface="Open Sans" panose="020B0606030504020204" pitchFamily="34" charset="0"/>
                <a:cs typeface="Open Sans" panose="020B0606030504020204" pitchFamily="34" charset="0"/>
              </a:rPr>
              <a:t>IP</a:t>
            </a:r>
            <a:r>
              <a:rPr lang="zh-CN" altLang="en-US" sz="2400" dirty="0">
                <a:solidFill>
                  <a:srgbClr val="333333"/>
                </a:solidFill>
                <a:latin typeface="Open Sans" panose="020B0606030504020204" pitchFamily="34" charset="0"/>
                <a:cs typeface="Open Sans" panose="020B0606030504020204" pitchFamily="34" charset="0"/>
              </a:rPr>
              <a:t>组播</a:t>
            </a:r>
            <a:endParaRPr lang="en-US"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IPv6</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左大括号 5"/>
          <p:cNvSpPr/>
          <p:nvPr/>
        </p:nvSpPr>
        <p:spPr>
          <a:xfrm>
            <a:off x="3361267" y="2582333"/>
            <a:ext cx="465666" cy="380731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网络地址转换</a:t>
            </a:r>
            <a:r>
              <a:rPr lang="en-US" altLang="zh-CN" b="1" dirty="0"/>
              <a:t>NAT</a:t>
            </a:r>
            <a:r>
              <a:rPr lang="zh-CN" altLang="zh-CN" dirty="0"/>
              <a:t>（</a:t>
            </a:r>
            <a:r>
              <a:rPr lang="en-US" altLang="zh-CN" dirty="0"/>
              <a:t>Network Address Translation</a:t>
            </a:r>
            <a:r>
              <a:rPr lang="zh-CN" altLang="zh-CN" dirty="0"/>
              <a:t>）</a:t>
            </a:r>
            <a:endParaRPr lang="zh-CN" altLang="en-US" dirty="0"/>
          </a:p>
        </p:txBody>
      </p:sp>
      <p:sp>
        <p:nvSpPr>
          <p:cNvPr id="3" name="内容占位符 2"/>
          <p:cNvSpPr>
            <a:spLocks noGrp="1"/>
          </p:cNvSpPr>
          <p:nvPr>
            <p:ph idx="1"/>
          </p:nvPr>
        </p:nvSpPr>
        <p:spPr>
          <a:xfrm>
            <a:off x="442913" y="753839"/>
            <a:ext cx="11289710" cy="5617710"/>
          </a:xfrm>
        </p:spPr>
        <p:txBody>
          <a:bodyPr>
            <a:normAutofit/>
          </a:bodyPr>
          <a:lstStyle/>
          <a:p>
            <a:pPr marL="0" indent="0">
              <a:lnSpc>
                <a:spcPct val="100000"/>
              </a:lnSpc>
              <a:buNone/>
            </a:pPr>
            <a:r>
              <a:rPr lang="zh-CN" altLang="en-US" dirty="0"/>
              <a:t>内部网络中的主机不会要求在同一时刻全部连接到</a:t>
            </a:r>
            <a:r>
              <a:rPr lang="en-US" altLang="zh-CN" dirty="0"/>
              <a:t>Internet</a:t>
            </a:r>
            <a:endParaRPr lang="en-US" altLang="zh-CN" dirty="0"/>
          </a:p>
          <a:p>
            <a:pPr>
              <a:lnSpc>
                <a:spcPct val="100000"/>
              </a:lnSpc>
            </a:pPr>
            <a:r>
              <a:rPr lang="zh-CN" altLang="en-US" dirty="0"/>
              <a:t>内部网络中主机可采用内部</a:t>
            </a:r>
            <a:r>
              <a:rPr lang="en-US" altLang="zh-CN" dirty="0"/>
              <a:t>IP</a:t>
            </a:r>
            <a:r>
              <a:rPr lang="zh-CN" altLang="en-US" dirty="0"/>
              <a:t>地址，甚至可采用其他合法的</a:t>
            </a:r>
            <a:r>
              <a:rPr lang="en-US" altLang="zh-CN" dirty="0"/>
              <a:t>IP</a:t>
            </a:r>
            <a:r>
              <a:rPr lang="zh-CN" altLang="en-US" dirty="0"/>
              <a:t>地址</a:t>
            </a:r>
            <a:endParaRPr lang="en-US" altLang="zh-CN" dirty="0"/>
          </a:p>
          <a:p>
            <a:pPr lvl="1">
              <a:lnSpc>
                <a:spcPct val="100000"/>
              </a:lnSpc>
            </a:pPr>
            <a:r>
              <a:rPr lang="en-US" altLang="zh-CN" sz="2000" dirty="0"/>
              <a:t>RFC1918 </a:t>
            </a:r>
            <a:r>
              <a:rPr lang="zh-CN" altLang="en-US" sz="2000" dirty="0"/>
              <a:t>给出了</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类内部</a:t>
            </a:r>
            <a:r>
              <a:rPr lang="en-US" altLang="zh-CN" sz="2000" dirty="0"/>
              <a:t>IP</a:t>
            </a:r>
            <a:r>
              <a:rPr lang="zh-CN" altLang="en-US" sz="2000" dirty="0"/>
              <a:t>地址，分别为</a:t>
            </a:r>
            <a:r>
              <a:rPr lang="en-US" altLang="zh-CN" sz="2000" dirty="0"/>
              <a:t>10.0.0.0/8</a:t>
            </a:r>
            <a:r>
              <a:rPr lang="zh-CN" altLang="en-US" sz="2000" dirty="0"/>
              <a:t>、</a:t>
            </a:r>
            <a:r>
              <a:rPr lang="en-US" altLang="zh-CN" sz="2000" dirty="0"/>
              <a:t>172.16.0.0/12</a:t>
            </a:r>
            <a:r>
              <a:rPr lang="zh-CN" altLang="en-US" sz="2000" dirty="0"/>
              <a:t>、</a:t>
            </a:r>
            <a:r>
              <a:rPr lang="en-US" altLang="zh-CN" sz="2000" dirty="0"/>
              <a:t>192.168.0.0/16</a:t>
            </a:r>
            <a:endParaRPr lang="en-US" altLang="zh-CN" sz="2000" dirty="0"/>
          </a:p>
          <a:p>
            <a:pPr lvl="1">
              <a:lnSpc>
                <a:spcPct val="100000"/>
              </a:lnSpc>
            </a:pPr>
            <a:r>
              <a:rPr lang="en-US" altLang="zh-CN" sz="2000" dirty="0"/>
              <a:t>RFC6598</a:t>
            </a:r>
            <a:r>
              <a:rPr lang="zh-CN" altLang="en-US" sz="2000" dirty="0"/>
              <a:t>分配</a:t>
            </a:r>
            <a:r>
              <a:rPr lang="en-US" altLang="zh-CN" sz="2000" dirty="0"/>
              <a:t>shared address</a:t>
            </a:r>
            <a:r>
              <a:rPr lang="zh-CN" altLang="en-US" sz="2000" dirty="0"/>
              <a:t> </a:t>
            </a:r>
            <a:r>
              <a:rPr lang="en-US" altLang="zh-CN" sz="2000" dirty="0"/>
              <a:t>100.64.0.0/10</a:t>
            </a:r>
            <a:r>
              <a:rPr lang="zh-CN" altLang="en-US" sz="2000" dirty="0"/>
              <a:t>，供</a:t>
            </a:r>
            <a:r>
              <a:rPr lang="en-US" altLang="zh-CN" sz="2000" dirty="0"/>
              <a:t>carrier-grade NAT</a:t>
            </a:r>
            <a:r>
              <a:rPr lang="zh-CN" altLang="en-US" sz="2000" dirty="0"/>
              <a:t>使用</a:t>
            </a:r>
            <a:endParaRPr lang="en-US" altLang="zh-CN" sz="2000" dirty="0"/>
          </a:p>
          <a:p>
            <a:pPr>
              <a:lnSpc>
                <a:spcPct val="100000"/>
              </a:lnSpc>
            </a:pPr>
            <a:r>
              <a:rPr lang="zh-CN" altLang="en-US" dirty="0"/>
              <a:t>基本</a:t>
            </a:r>
            <a:r>
              <a:rPr lang="en-US" altLang="zh-CN" dirty="0"/>
              <a:t>NAT</a:t>
            </a:r>
            <a:r>
              <a:rPr lang="zh-CN" altLang="en-US" dirty="0"/>
              <a:t>： 负责在内部网络用到的</a:t>
            </a:r>
            <a:r>
              <a:rPr lang="zh-CN" altLang="en-US" b="1" dirty="0">
                <a:solidFill>
                  <a:schemeClr val="accent6"/>
                </a:solidFill>
              </a:rPr>
              <a:t>内部</a:t>
            </a:r>
            <a:r>
              <a:rPr lang="en-US" altLang="zh-CN" b="1" dirty="0">
                <a:solidFill>
                  <a:schemeClr val="accent6"/>
                </a:solidFill>
              </a:rPr>
              <a:t>IP</a:t>
            </a:r>
            <a:r>
              <a:rPr lang="zh-CN" altLang="en-US" b="1" dirty="0">
                <a:solidFill>
                  <a:schemeClr val="accent6"/>
                </a:solidFill>
              </a:rPr>
              <a:t>地址</a:t>
            </a:r>
            <a:r>
              <a:rPr lang="zh-CN" altLang="en-US" dirty="0"/>
              <a:t>与外部用于连接到</a:t>
            </a:r>
            <a:r>
              <a:rPr lang="en-US" altLang="zh-CN" dirty="0"/>
              <a:t>Internet</a:t>
            </a:r>
            <a:r>
              <a:rPr lang="zh-CN" altLang="en-US" dirty="0"/>
              <a:t>的</a:t>
            </a:r>
            <a:r>
              <a:rPr lang="zh-CN" altLang="en-US" b="1" dirty="0">
                <a:solidFill>
                  <a:schemeClr val="accent6"/>
                </a:solidFill>
              </a:rPr>
              <a:t>公共</a:t>
            </a:r>
            <a:r>
              <a:rPr lang="en-US" altLang="zh-CN" b="1" dirty="0">
                <a:solidFill>
                  <a:schemeClr val="accent6"/>
                </a:solidFill>
              </a:rPr>
              <a:t>IP</a:t>
            </a:r>
            <a:r>
              <a:rPr lang="zh-CN" altLang="en-US" b="1" dirty="0">
                <a:solidFill>
                  <a:schemeClr val="accent6"/>
                </a:solidFill>
              </a:rPr>
              <a:t>地址</a:t>
            </a:r>
            <a:r>
              <a:rPr lang="en-US" altLang="zh-CN" dirty="0"/>
              <a:t>(</a:t>
            </a:r>
            <a:r>
              <a:rPr lang="zh-CN" altLang="en-US" dirty="0"/>
              <a:t>从地址池中选择）之间进行地址转换</a:t>
            </a:r>
            <a:endParaRPr lang="en-US" altLang="zh-CN" dirty="0"/>
          </a:p>
          <a:p>
            <a:pPr lvl="1">
              <a:lnSpc>
                <a:spcPct val="100000"/>
              </a:lnSpc>
            </a:pPr>
            <a:r>
              <a:rPr lang="zh-CN" altLang="zh-CN" sz="2000" dirty="0"/>
              <a:t>从内部网络到外部网络的方向</a:t>
            </a:r>
            <a:r>
              <a:rPr lang="zh-CN" altLang="en-US" sz="2000" dirty="0"/>
              <a:t>：</a:t>
            </a:r>
            <a:r>
              <a:rPr lang="zh-CN" altLang="en-US" sz="2000" b="1" dirty="0">
                <a:solidFill>
                  <a:srgbClr val="FF0000"/>
                </a:solidFill>
              </a:rPr>
              <a:t>转换源地址</a:t>
            </a:r>
            <a:endParaRPr lang="en-US" altLang="zh-CN" sz="2000" b="1" dirty="0">
              <a:solidFill>
                <a:srgbClr val="FF0000"/>
              </a:solidFill>
            </a:endParaRPr>
          </a:p>
          <a:p>
            <a:pPr lvl="1">
              <a:lnSpc>
                <a:spcPct val="100000"/>
              </a:lnSpc>
            </a:pPr>
            <a:r>
              <a:rPr lang="zh-CN" altLang="zh-CN" sz="2000" dirty="0"/>
              <a:t>从外部网络到内部网络的方向</a:t>
            </a:r>
            <a:r>
              <a:rPr lang="zh-CN" altLang="en-US" sz="2000" dirty="0"/>
              <a:t>： </a:t>
            </a:r>
            <a:r>
              <a:rPr lang="zh-CN" altLang="en-US" sz="2000" b="1" dirty="0">
                <a:solidFill>
                  <a:srgbClr val="FF0000"/>
                </a:solidFill>
              </a:rPr>
              <a:t>转换</a:t>
            </a:r>
            <a:r>
              <a:rPr lang="zh-CN" altLang="zh-CN" sz="2000" b="1" dirty="0">
                <a:solidFill>
                  <a:srgbClr val="FF0000"/>
                </a:solidFill>
              </a:rPr>
              <a:t>目的地址</a:t>
            </a:r>
            <a:endParaRPr lang="en-US" altLang="zh-CN" sz="2000" b="1" dirty="0">
              <a:solidFill>
                <a:srgbClr val="FF0000"/>
              </a:solidFill>
            </a:endParaRPr>
          </a:p>
          <a:p>
            <a:pPr marL="914400" lvl="2" indent="0">
              <a:lnSpc>
                <a:spcPct val="100000"/>
              </a:lnSpc>
              <a:buNone/>
            </a:pPr>
            <a:endParaRPr lang="en-US" altLang="zh-CN" dirty="0"/>
          </a:p>
          <a:p>
            <a:pPr>
              <a:lnSpc>
                <a:spcPct val="100000"/>
              </a:lnSpc>
            </a:pPr>
            <a:endParaRPr lang="zh-CN" altLang="en-US" dirty="0"/>
          </a:p>
        </p:txBody>
      </p:sp>
      <p:sp>
        <p:nvSpPr>
          <p:cNvPr id="400" name="Line 997"/>
          <p:cNvSpPr>
            <a:spLocks noChangeShapeType="1"/>
          </p:cNvSpPr>
          <p:nvPr/>
        </p:nvSpPr>
        <p:spPr bwMode="auto">
          <a:xfrm flipV="1">
            <a:off x="5856742" y="5310533"/>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1" name="Line 998"/>
          <p:cNvSpPr>
            <a:spLocks noChangeShapeType="1"/>
          </p:cNvSpPr>
          <p:nvPr/>
        </p:nvSpPr>
        <p:spPr bwMode="auto">
          <a:xfrm flipV="1">
            <a:off x="5856742" y="5259732"/>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2" name="Line 999"/>
          <p:cNvSpPr>
            <a:spLocks noChangeShapeType="1"/>
          </p:cNvSpPr>
          <p:nvPr/>
        </p:nvSpPr>
        <p:spPr bwMode="auto">
          <a:xfrm flipV="1">
            <a:off x="5856742" y="5205758"/>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3" name="Line 1000"/>
          <p:cNvSpPr>
            <a:spLocks noChangeShapeType="1"/>
          </p:cNvSpPr>
          <p:nvPr/>
        </p:nvSpPr>
        <p:spPr bwMode="auto">
          <a:xfrm flipV="1">
            <a:off x="5856742" y="5153369"/>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4" name="Line 1001"/>
          <p:cNvSpPr>
            <a:spLocks noChangeShapeType="1"/>
          </p:cNvSpPr>
          <p:nvPr/>
        </p:nvSpPr>
        <p:spPr bwMode="auto">
          <a:xfrm flipV="1">
            <a:off x="5856742" y="5099395"/>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5" name="Line 1002"/>
          <p:cNvSpPr>
            <a:spLocks noChangeShapeType="1"/>
          </p:cNvSpPr>
          <p:nvPr/>
        </p:nvSpPr>
        <p:spPr bwMode="auto">
          <a:xfrm flipV="1">
            <a:off x="5856742" y="5047008"/>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6" name="Line 1003"/>
          <p:cNvSpPr>
            <a:spLocks noChangeShapeType="1"/>
          </p:cNvSpPr>
          <p:nvPr/>
        </p:nvSpPr>
        <p:spPr bwMode="auto">
          <a:xfrm flipV="1">
            <a:off x="5856742" y="4993033"/>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7" name="Line 1004"/>
          <p:cNvSpPr>
            <a:spLocks noChangeShapeType="1"/>
          </p:cNvSpPr>
          <p:nvPr/>
        </p:nvSpPr>
        <p:spPr bwMode="auto">
          <a:xfrm flipV="1">
            <a:off x="5856742" y="4942232"/>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8" name="Line 1005"/>
          <p:cNvSpPr>
            <a:spLocks noChangeShapeType="1"/>
          </p:cNvSpPr>
          <p:nvPr/>
        </p:nvSpPr>
        <p:spPr bwMode="auto">
          <a:xfrm flipV="1">
            <a:off x="5856742" y="4888257"/>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 name="Line 1006"/>
          <p:cNvSpPr>
            <a:spLocks noChangeShapeType="1"/>
          </p:cNvSpPr>
          <p:nvPr/>
        </p:nvSpPr>
        <p:spPr bwMode="auto">
          <a:xfrm flipV="1">
            <a:off x="5856742" y="4835869"/>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0" name="Line 1007"/>
          <p:cNvSpPr>
            <a:spLocks noChangeShapeType="1"/>
          </p:cNvSpPr>
          <p:nvPr/>
        </p:nvSpPr>
        <p:spPr bwMode="auto">
          <a:xfrm flipV="1">
            <a:off x="5856742" y="478189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1" name="Line 1008"/>
          <p:cNvSpPr>
            <a:spLocks noChangeShapeType="1"/>
          </p:cNvSpPr>
          <p:nvPr/>
        </p:nvSpPr>
        <p:spPr bwMode="auto">
          <a:xfrm flipV="1">
            <a:off x="5856742" y="4727920"/>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2" name="Line 1009"/>
          <p:cNvSpPr>
            <a:spLocks noChangeShapeType="1"/>
          </p:cNvSpPr>
          <p:nvPr/>
        </p:nvSpPr>
        <p:spPr bwMode="auto">
          <a:xfrm flipV="1">
            <a:off x="5856742" y="4675533"/>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3" name="Line 1010"/>
          <p:cNvSpPr>
            <a:spLocks noChangeShapeType="1"/>
          </p:cNvSpPr>
          <p:nvPr/>
        </p:nvSpPr>
        <p:spPr bwMode="auto">
          <a:xfrm flipV="1">
            <a:off x="5856742" y="4621558"/>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4" name="Line 1011"/>
          <p:cNvSpPr>
            <a:spLocks noChangeShapeType="1"/>
          </p:cNvSpPr>
          <p:nvPr/>
        </p:nvSpPr>
        <p:spPr bwMode="auto">
          <a:xfrm flipV="1">
            <a:off x="5856742" y="4570757"/>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5" name="Line 1012"/>
          <p:cNvSpPr>
            <a:spLocks noChangeShapeType="1"/>
          </p:cNvSpPr>
          <p:nvPr/>
        </p:nvSpPr>
        <p:spPr bwMode="auto">
          <a:xfrm flipV="1">
            <a:off x="5856742" y="4516783"/>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6" name="Line 1013"/>
          <p:cNvSpPr>
            <a:spLocks noChangeShapeType="1"/>
          </p:cNvSpPr>
          <p:nvPr/>
        </p:nvSpPr>
        <p:spPr bwMode="auto">
          <a:xfrm flipV="1">
            <a:off x="5856742" y="446439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7" name="Line 1014"/>
          <p:cNvSpPr>
            <a:spLocks noChangeShapeType="1"/>
          </p:cNvSpPr>
          <p:nvPr/>
        </p:nvSpPr>
        <p:spPr bwMode="auto">
          <a:xfrm flipV="1">
            <a:off x="5856742" y="4410419"/>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8" name="Line 1015"/>
          <p:cNvSpPr>
            <a:spLocks noChangeShapeType="1"/>
          </p:cNvSpPr>
          <p:nvPr/>
        </p:nvSpPr>
        <p:spPr bwMode="auto">
          <a:xfrm flipV="1">
            <a:off x="5856742" y="4358033"/>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9" name="Line 1016"/>
          <p:cNvSpPr>
            <a:spLocks noChangeShapeType="1"/>
          </p:cNvSpPr>
          <p:nvPr/>
        </p:nvSpPr>
        <p:spPr bwMode="auto">
          <a:xfrm flipV="1">
            <a:off x="5856742" y="430564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 name="Line 1017"/>
          <p:cNvSpPr>
            <a:spLocks noChangeShapeType="1"/>
          </p:cNvSpPr>
          <p:nvPr/>
        </p:nvSpPr>
        <p:spPr bwMode="auto">
          <a:xfrm flipV="1">
            <a:off x="5856742" y="4253257"/>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1" name="Line 1018"/>
          <p:cNvSpPr>
            <a:spLocks noChangeShapeType="1"/>
          </p:cNvSpPr>
          <p:nvPr/>
        </p:nvSpPr>
        <p:spPr bwMode="auto">
          <a:xfrm flipV="1">
            <a:off x="5856742" y="4199282"/>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2" name="Line 1019"/>
          <p:cNvSpPr>
            <a:spLocks noChangeShapeType="1"/>
          </p:cNvSpPr>
          <p:nvPr/>
        </p:nvSpPr>
        <p:spPr bwMode="auto">
          <a:xfrm flipV="1">
            <a:off x="5856742" y="4145308"/>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3" name="Line 1020"/>
          <p:cNvSpPr>
            <a:spLocks noChangeShapeType="1"/>
          </p:cNvSpPr>
          <p:nvPr/>
        </p:nvSpPr>
        <p:spPr bwMode="auto">
          <a:xfrm flipV="1">
            <a:off x="5856742" y="4092919"/>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4" name="Line 1021"/>
          <p:cNvSpPr>
            <a:spLocks noChangeShapeType="1"/>
          </p:cNvSpPr>
          <p:nvPr/>
        </p:nvSpPr>
        <p:spPr bwMode="auto">
          <a:xfrm flipV="1">
            <a:off x="5856742" y="4038945"/>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5" name="Line 1022"/>
          <p:cNvSpPr>
            <a:spLocks noChangeShapeType="1"/>
          </p:cNvSpPr>
          <p:nvPr/>
        </p:nvSpPr>
        <p:spPr bwMode="auto">
          <a:xfrm flipV="1">
            <a:off x="5856742" y="398814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6" name="Line 1023"/>
          <p:cNvSpPr>
            <a:spLocks noChangeShapeType="1"/>
          </p:cNvSpPr>
          <p:nvPr/>
        </p:nvSpPr>
        <p:spPr bwMode="auto">
          <a:xfrm flipV="1">
            <a:off x="5856742" y="3934169"/>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7" name="Line 1024"/>
          <p:cNvSpPr>
            <a:spLocks noChangeShapeType="1"/>
          </p:cNvSpPr>
          <p:nvPr/>
        </p:nvSpPr>
        <p:spPr bwMode="auto">
          <a:xfrm flipV="1">
            <a:off x="5856742" y="3881782"/>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8" name="Line 1025"/>
          <p:cNvSpPr>
            <a:spLocks noChangeShapeType="1"/>
          </p:cNvSpPr>
          <p:nvPr/>
        </p:nvSpPr>
        <p:spPr bwMode="auto">
          <a:xfrm flipV="1">
            <a:off x="5856742" y="3827807"/>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9" name="Line 1026"/>
          <p:cNvSpPr>
            <a:spLocks noChangeShapeType="1"/>
          </p:cNvSpPr>
          <p:nvPr/>
        </p:nvSpPr>
        <p:spPr bwMode="auto">
          <a:xfrm flipV="1">
            <a:off x="5856742" y="3775419"/>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 name="Line 1027"/>
          <p:cNvSpPr>
            <a:spLocks noChangeShapeType="1"/>
          </p:cNvSpPr>
          <p:nvPr/>
        </p:nvSpPr>
        <p:spPr bwMode="auto">
          <a:xfrm flipV="1">
            <a:off x="5856742" y="3721444"/>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1" name="Line 1028"/>
          <p:cNvSpPr>
            <a:spLocks noChangeShapeType="1"/>
          </p:cNvSpPr>
          <p:nvPr/>
        </p:nvSpPr>
        <p:spPr bwMode="auto">
          <a:xfrm flipV="1">
            <a:off x="5856742" y="367064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2" name="Line 1029"/>
          <p:cNvSpPr>
            <a:spLocks noChangeShapeType="1"/>
          </p:cNvSpPr>
          <p:nvPr/>
        </p:nvSpPr>
        <p:spPr bwMode="auto">
          <a:xfrm flipV="1">
            <a:off x="5856742" y="3616669"/>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3" name="Line 1030"/>
          <p:cNvSpPr>
            <a:spLocks noChangeShapeType="1"/>
          </p:cNvSpPr>
          <p:nvPr/>
        </p:nvSpPr>
        <p:spPr bwMode="auto">
          <a:xfrm flipV="1">
            <a:off x="5856742" y="3562694"/>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4" name="Line 1031"/>
          <p:cNvSpPr>
            <a:spLocks noChangeShapeType="1"/>
          </p:cNvSpPr>
          <p:nvPr/>
        </p:nvSpPr>
        <p:spPr bwMode="auto">
          <a:xfrm flipV="1">
            <a:off x="5856742" y="3510307"/>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5" name="Freeform 1032"/>
          <p:cNvSpPr/>
          <p:nvPr/>
        </p:nvSpPr>
        <p:spPr bwMode="auto">
          <a:xfrm>
            <a:off x="1187904" y="3738908"/>
            <a:ext cx="4386263" cy="2713037"/>
          </a:xfrm>
          <a:custGeom>
            <a:avLst/>
            <a:gdLst>
              <a:gd name="T0" fmla="*/ 471 w 2807"/>
              <a:gd name="T1" fmla="*/ 1097 h 1359"/>
              <a:gd name="T2" fmla="*/ 624 w 2807"/>
              <a:gd name="T3" fmla="*/ 1243 h 1359"/>
              <a:gd name="T4" fmla="*/ 813 w 2807"/>
              <a:gd name="T5" fmla="*/ 1332 h 1359"/>
              <a:gd name="T6" fmla="*/ 1018 w 2807"/>
              <a:gd name="T7" fmla="*/ 1359 h 1359"/>
              <a:gd name="T8" fmla="*/ 1222 w 2807"/>
              <a:gd name="T9" fmla="*/ 1314 h 1359"/>
              <a:gd name="T10" fmla="*/ 1406 w 2807"/>
              <a:gd name="T11" fmla="*/ 1208 h 1359"/>
              <a:gd name="T12" fmla="*/ 1585 w 2807"/>
              <a:gd name="T13" fmla="*/ 1314 h 1359"/>
              <a:gd name="T14" fmla="*/ 1790 w 2807"/>
              <a:gd name="T15" fmla="*/ 1359 h 1359"/>
              <a:gd name="T16" fmla="*/ 1994 w 2807"/>
              <a:gd name="T17" fmla="*/ 1332 h 1359"/>
              <a:gd name="T18" fmla="*/ 2184 w 2807"/>
              <a:gd name="T19" fmla="*/ 1243 h 1359"/>
              <a:gd name="T20" fmla="*/ 2337 w 2807"/>
              <a:gd name="T21" fmla="*/ 1097 h 1359"/>
              <a:gd name="T22" fmla="*/ 2470 w 2807"/>
              <a:gd name="T23" fmla="*/ 1018 h 1359"/>
              <a:gd name="T24" fmla="*/ 2613 w 2807"/>
              <a:gd name="T25" fmla="*/ 987 h 1359"/>
              <a:gd name="T26" fmla="*/ 2731 w 2807"/>
              <a:gd name="T27" fmla="*/ 894 h 1359"/>
              <a:gd name="T28" fmla="*/ 2797 w 2807"/>
              <a:gd name="T29" fmla="*/ 757 h 1359"/>
              <a:gd name="T30" fmla="*/ 2797 w 2807"/>
              <a:gd name="T31" fmla="*/ 602 h 1359"/>
              <a:gd name="T32" fmla="*/ 2731 w 2807"/>
              <a:gd name="T33" fmla="*/ 465 h 1359"/>
              <a:gd name="T34" fmla="*/ 2613 w 2807"/>
              <a:gd name="T35" fmla="*/ 372 h 1359"/>
              <a:gd name="T36" fmla="*/ 2470 w 2807"/>
              <a:gd name="T37" fmla="*/ 341 h 1359"/>
              <a:gd name="T38" fmla="*/ 2337 w 2807"/>
              <a:gd name="T39" fmla="*/ 261 h 1359"/>
              <a:gd name="T40" fmla="*/ 2184 w 2807"/>
              <a:gd name="T41" fmla="*/ 115 h 1359"/>
              <a:gd name="T42" fmla="*/ 1994 w 2807"/>
              <a:gd name="T43" fmla="*/ 27 h 1359"/>
              <a:gd name="T44" fmla="*/ 1790 w 2807"/>
              <a:gd name="T45" fmla="*/ 0 h 1359"/>
              <a:gd name="T46" fmla="*/ 1585 w 2807"/>
              <a:gd name="T47" fmla="*/ 44 h 1359"/>
              <a:gd name="T48" fmla="*/ 1406 w 2807"/>
              <a:gd name="T49" fmla="*/ 151 h 1359"/>
              <a:gd name="T50" fmla="*/ 1222 w 2807"/>
              <a:gd name="T51" fmla="*/ 44 h 1359"/>
              <a:gd name="T52" fmla="*/ 1018 w 2807"/>
              <a:gd name="T53" fmla="*/ 0 h 1359"/>
              <a:gd name="T54" fmla="*/ 813 w 2807"/>
              <a:gd name="T55" fmla="*/ 27 h 1359"/>
              <a:gd name="T56" fmla="*/ 624 w 2807"/>
              <a:gd name="T57" fmla="*/ 115 h 1359"/>
              <a:gd name="T58" fmla="*/ 471 w 2807"/>
              <a:gd name="T59" fmla="*/ 261 h 1359"/>
              <a:gd name="T60" fmla="*/ 343 w 2807"/>
              <a:gd name="T61" fmla="*/ 341 h 1359"/>
              <a:gd name="T62" fmla="*/ 195 w 2807"/>
              <a:gd name="T63" fmla="*/ 372 h 1359"/>
              <a:gd name="T64" fmla="*/ 77 w 2807"/>
              <a:gd name="T65" fmla="*/ 465 h 1359"/>
              <a:gd name="T66" fmla="*/ 11 w 2807"/>
              <a:gd name="T67" fmla="*/ 602 h 1359"/>
              <a:gd name="T68" fmla="*/ 11 w 2807"/>
              <a:gd name="T69" fmla="*/ 757 h 1359"/>
              <a:gd name="T70" fmla="*/ 77 w 2807"/>
              <a:gd name="T71" fmla="*/ 894 h 1359"/>
              <a:gd name="T72" fmla="*/ 195 w 2807"/>
              <a:gd name="T73" fmla="*/ 987 h 1359"/>
              <a:gd name="T74" fmla="*/ 343 w 2807"/>
              <a:gd name="T75" fmla="*/ 1018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7" h="1359">
                <a:moveTo>
                  <a:pt x="414" y="1009"/>
                </a:moveTo>
                <a:lnTo>
                  <a:pt x="471" y="1097"/>
                </a:lnTo>
                <a:lnTo>
                  <a:pt x="542" y="1177"/>
                </a:lnTo>
                <a:lnTo>
                  <a:pt x="624" y="1243"/>
                </a:lnTo>
                <a:lnTo>
                  <a:pt x="716" y="1297"/>
                </a:lnTo>
                <a:lnTo>
                  <a:pt x="813" y="1332"/>
                </a:lnTo>
                <a:lnTo>
                  <a:pt x="916" y="1354"/>
                </a:lnTo>
                <a:lnTo>
                  <a:pt x="1018" y="1359"/>
                </a:lnTo>
                <a:lnTo>
                  <a:pt x="1125" y="1345"/>
                </a:lnTo>
                <a:lnTo>
                  <a:pt x="1222" y="1314"/>
                </a:lnTo>
                <a:lnTo>
                  <a:pt x="1319" y="1270"/>
                </a:lnTo>
                <a:lnTo>
                  <a:pt x="1406" y="1208"/>
                </a:lnTo>
                <a:lnTo>
                  <a:pt x="1493" y="1270"/>
                </a:lnTo>
                <a:lnTo>
                  <a:pt x="1585" y="1314"/>
                </a:lnTo>
                <a:lnTo>
                  <a:pt x="1688" y="1345"/>
                </a:lnTo>
                <a:lnTo>
                  <a:pt x="1790" y="1359"/>
                </a:lnTo>
                <a:lnTo>
                  <a:pt x="1892" y="1354"/>
                </a:lnTo>
                <a:lnTo>
                  <a:pt x="1994" y="1332"/>
                </a:lnTo>
                <a:lnTo>
                  <a:pt x="2092" y="1297"/>
                </a:lnTo>
                <a:lnTo>
                  <a:pt x="2184" y="1243"/>
                </a:lnTo>
                <a:lnTo>
                  <a:pt x="2265" y="1177"/>
                </a:lnTo>
                <a:lnTo>
                  <a:pt x="2337" y="1097"/>
                </a:lnTo>
                <a:lnTo>
                  <a:pt x="2393" y="1009"/>
                </a:lnTo>
                <a:lnTo>
                  <a:pt x="2470" y="1018"/>
                </a:lnTo>
                <a:lnTo>
                  <a:pt x="2541" y="1009"/>
                </a:lnTo>
                <a:lnTo>
                  <a:pt x="2613" y="987"/>
                </a:lnTo>
                <a:lnTo>
                  <a:pt x="2680" y="947"/>
                </a:lnTo>
                <a:lnTo>
                  <a:pt x="2731" y="894"/>
                </a:lnTo>
                <a:lnTo>
                  <a:pt x="2772" y="828"/>
                </a:lnTo>
                <a:lnTo>
                  <a:pt x="2797" y="757"/>
                </a:lnTo>
                <a:lnTo>
                  <a:pt x="2807" y="677"/>
                </a:lnTo>
                <a:lnTo>
                  <a:pt x="2797" y="602"/>
                </a:lnTo>
                <a:lnTo>
                  <a:pt x="2772" y="531"/>
                </a:lnTo>
                <a:lnTo>
                  <a:pt x="2731" y="465"/>
                </a:lnTo>
                <a:lnTo>
                  <a:pt x="2680" y="412"/>
                </a:lnTo>
                <a:lnTo>
                  <a:pt x="2613" y="372"/>
                </a:lnTo>
                <a:lnTo>
                  <a:pt x="2541" y="345"/>
                </a:lnTo>
                <a:lnTo>
                  <a:pt x="2470" y="341"/>
                </a:lnTo>
                <a:lnTo>
                  <a:pt x="2393" y="350"/>
                </a:lnTo>
                <a:lnTo>
                  <a:pt x="2337" y="261"/>
                </a:lnTo>
                <a:lnTo>
                  <a:pt x="2265" y="182"/>
                </a:lnTo>
                <a:lnTo>
                  <a:pt x="2184" y="115"/>
                </a:lnTo>
                <a:lnTo>
                  <a:pt x="2092" y="62"/>
                </a:lnTo>
                <a:lnTo>
                  <a:pt x="1994" y="27"/>
                </a:lnTo>
                <a:lnTo>
                  <a:pt x="1892" y="5"/>
                </a:lnTo>
                <a:lnTo>
                  <a:pt x="1790" y="0"/>
                </a:lnTo>
                <a:lnTo>
                  <a:pt x="1688" y="14"/>
                </a:lnTo>
                <a:lnTo>
                  <a:pt x="1585" y="44"/>
                </a:lnTo>
                <a:lnTo>
                  <a:pt x="1493" y="89"/>
                </a:lnTo>
                <a:lnTo>
                  <a:pt x="1406" y="151"/>
                </a:lnTo>
                <a:lnTo>
                  <a:pt x="1319" y="89"/>
                </a:lnTo>
                <a:lnTo>
                  <a:pt x="1222" y="44"/>
                </a:lnTo>
                <a:lnTo>
                  <a:pt x="1125" y="14"/>
                </a:lnTo>
                <a:lnTo>
                  <a:pt x="1018" y="0"/>
                </a:lnTo>
                <a:lnTo>
                  <a:pt x="916" y="5"/>
                </a:lnTo>
                <a:lnTo>
                  <a:pt x="813" y="27"/>
                </a:lnTo>
                <a:lnTo>
                  <a:pt x="716" y="62"/>
                </a:lnTo>
                <a:lnTo>
                  <a:pt x="624" y="115"/>
                </a:lnTo>
                <a:lnTo>
                  <a:pt x="542" y="182"/>
                </a:lnTo>
                <a:lnTo>
                  <a:pt x="471" y="261"/>
                </a:lnTo>
                <a:lnTo>
                  <a:pt x="414" y="350"/>
                </a:lnTo>
                <a:lnTo>
                  <a:pt x="343" y="341"/>
                </a:lnTo>
                <a:lnTo>
                  <a:pt x="266" y="345"/>
                </a:lnTo>
                <a:lnTo>
                  <a:pt x="195" y="372"/>
                </a:lnTo>
                <a:lnTo>
                  <a:pt x="128" y="412"/>
                </a:lnTo>
                <a:lnTo>
                  <a:pt x="77" y="465"/>
                </a:lnTo>
                <a:lnTo>
                  <a:pt x="36" y="531"/>
                </a:lnTo>
                <a:lnTo>
                  <a:pt x="11" y="602"/>
                </a:lnTo>
                <a:lnTo>
                  <a:pt x="0" y="677"/>
                </a:lnTo>
                <a:lnTo>
                  <a:pt x="11" y="757"/>
                </a:lnTo>
                <a:lnTo>
                  <a:pt x="36" y="828"/>
                </a:lnTo>
                <a:lnTo>
                  <a:pt x="77" y="894"/>
                </a:lnTo>
                <a:lnTo>
                  <a:pt x="128" y="947"/>
                </a:lnTo>
                <a:lnTo>
                  <a:pt x="195" y="987"/>
                </a:lnTo>
                <a:lnTo>
                  <a:pt x="266" y="1009"/>
                </a:lnTo>
                <a:lnTo>
                  <a:pt x="343" y="1018"/>
                </a:lnTo>
                <a:lnTo>
                  <a:pt x="414" y="1009"/>
                </a:lnTo>
                <a:close/>
              </a:path>
            </a:pathLst>
          </a:custGeom>
          <a:solidFill>
            <a:srgbClr val="FFFFFF"/>
          </a:solidFill>
          <a:ln w="7938">
            <a:solidFill>
              <a:srgbClr val="000000"/>
            </a:solidFill>
            <a:prstDash val="solid"/>
            <a:round/>
          </a:ln>
        </p:spPr>
        <p:txBody>
          <a:bodyPr/>
          <a:lstStyle/>
          <a:p>
            <a:endParaRPr lang="zh-CN" altLang="en-US"/>
          </a:p>
        </p:txBody>
      </p:sp>
      <p:sp>
        <p:nvSpPr>
          <p:cNvPr id="436" name="Freeform 1033"/>
          <p:cNvSpPr/>
          <p:nvPr/>
        </p:nvSpPr>
        <p:spPr bwMode="auto">
          <a:xfrm>
            <a:off x="1978478" y="5108919"/>
            <a:ext cx="65088" cy="26988"/>
          </a:xfrm>
          <a:custGeom>
            <a:avLst/>
            <a:gdLst>
              <a:gd name="T0" fmla="*/ 25 w 41"/>
              <a:gd name="T1" fmla="*/ 13 h 13"/>
              <a:gd name="T2" fmla="*/ 41 w 41"/>
              <a:gd name="T3" fmla="*/ 0 h 13"/>
              <a:gd name="T4" fmla="*/ 0 w 41"/>
              <a:gd name="T5" fmla="*/ 0 h 13"/>
              <a:gd name="T6" fmla="*/ 25 w 41"/>
              <a:gd name="T7" fmla="*/ 13 h 13"/>
            </a:gdLst>
            <a:ahLst/>
            <a:cxnLst>
              <a:cxn ang="0">
                <a:pos x="T0" y="T1"/>
              </a:cxn>
              <a:cxn ang="0">
                <a:pos x="T2" y="T3"/>
              </a:cxn>
              <a:cxn ang="0">
                <a:pos x="T4" y="T5"/>
              </a:cxn>
              <a:cxn ang="0">
                <a:pos x="T6" y="T7"/>
              </a:cxn>
            </a:cxnLst>
            <a:rect l="0" t="0" r="r" b="b"/>
            <a:pathLst>
              <a:path w="41" h="13">
                <a:moveTo>
                  <a:pt x="25" y="13"/>
                </a:moveTo>
                <a:lnTo>
                  <a:pt x="41" y="0"/>
                </a:lnTo>
                <a:lnTo>
                  <a:pt x="0" y="0"/>
                </a:lnTo>
                <a:lnTo>
                  <a:pt x="25" y="13"/>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7" name="Freeform 1034"/>
          <p:cNvSpPr/>
          <p:nvPr/>
        </p:nvSpPr>
        <p:spPr bwMode="auto">
          <a:xfrm>
            <a:off x="1573666" y="5108919"/>
            <a:ext cx="107950" cy="52388"/>
          </a:xfrm>
          <a:custGeom>
            <a:avLst/>
            <a:gdLst>
              <a:gd name="T0" fmla="*/ 67 w 67"/>
              <a:gd name="T1" fmla="*/ 26 h 26"/>
              <a:gd name="T2" fmla="*/ 31 w 67"/>
              <a:gd name="T3" fmla="*/ 0 h 26"/>
              <a:gd name="T4" fmla="*/ 0 w 67"/>
              <a:gd name="T5" fmla="*/ 26 h 26"/>
              <a:gd name="T6" fmla="*/ 67 w 67"/>
              <a:gd name="T7" fmla="*/ 26 h 26"/>
            </a:gdLst>
            <a:ahLst/>
            <a:cxnLst>
              <a:cxn ang="0">
                <a:pos x="T0" y="T1"/>
              </a:cxn>
              <a:cxn ang="0">
                <a:pos x="T2" y="T3"/>
              </a:cxn>
              <a:cxn ang="0">
                <a:pos x="T4" y="T5"/>
              </a:cxn>
              <a:cxn ang="0">
                <a:pos x="T6" y="T7"/>
              </a:cxn>
            </a:cxnLst>
            <a:rect l="0" t="0" r="r" b="b"/>
            <a:pathLst>
              <a:path w="67" h="26">
                <a:moveTo>
                  <a:pt x="67" y="26"/>
                </a:moveTo>
                <a:lnTo>
                  <a:pt x="31" y="0"/>
                </a:lnTo>
                <a:lnTo>
                  <a:pt x="0" y="26"/>
                </a:lnTo>
                <a:lnTo>
                  <a:pt x="67" y="26"/>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8" name="Freeform 1035"/>
          <p:cNvSpPr/>
          <p:nvPr/>
        </p:nvSpPr>
        <p:spPr bwMode="auto">
          <a:xfrm>
            <a:off x="1632403" y="5108919"/>
            <a:ext cx="393700" cy="52388"/>
          </a:xfrm>
          <a:custGeom>
            <a:avLst/>
            <a:gdLst>
              <a:gd name="T0" fmla="*/ 245 w 245"/>
              <a:gd name="T1" fmla="*/ 9 h 26"/>
              <a:gd name="T2" fmla="*/ 220 w 245"/>
              <a:gd name="T3" fmla="*/ 0 h 26"/>
              <a:gd name="T4" fmla="*/ 31 w 245"/>
              <a:gd name="T5" fmla="*/ 0 h 26"/>
              <a:gd name="T6" fmla="*/ 0 w 245"/>
              <a:gd name="T7" fmla="*/ 13 h 26"/>
              <a:gd name="T8" fmla="*/ 31 w 245"/>
              <a:gd name="T9" fmla="*/ 26 h 26"/>
              <a:gd name="T10" fmla="*/ 225 w 245"/>
              <a:gd name="T11" fmla="*/ 26 h 26"/>
              <a:gd name="T12" fmla="*/ 245 w 245"/>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45" h="26">
                <a:moveTo>
                  <a:pt x="245" y="9"/>
                </a:moveTo>
                <a:lnTo>
                  <a:pt x="220" y="0"/>
                </a:lnTo>
                <a:lnTo>
                  <a:pt x="31" y="0"/>
                </a:lnTo>
                <a:lnTo>
                  <a:pt x="0" y="13"/>
                </a:lnTo>
                <a:lnTo>
                  <a:pt x="31" y="26"/>
                </a:lnTo>
                <a:lnTo>
                  <a:pt x="225" y="26"/>
                </a:lnTo>
                <a:lnTo>
                  <a:pt x="245" y="9"/>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9" name="Freeform 1036"/>
          <p:cNvSpPr/>
          <p:nvPr/>
        </p:nvSpPr>
        <p:spPr bwMode="auto">
          <a:xfrm>
            <a:off x="1689554" y="5143845"/>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7" y="5"/>
                </a:lnTo>
                <a:lnTo>
                  <a:pt x="107"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 name="Freeform 1037"/>
          <p:cNvSpPr/>
          <p:nvPr/>
        </p:nvSpPr>
        <p:spPr bwMode="auto">
          <a:xfrm>
            <a:off x="1689554" y="5143845"/>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6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7" y="5"/>
                </a:lnTo>
                <a:lnTo>
                  <a:pt x="107" y="5"/>
                </a:lnTo>
                <a:lnTo>
                  <a:pt x="128" y="5"/>
                </a:lnTo>
                <a:lnTo>
                  <a:pt x="143" y="0"/>
                </a:lnTo>
                <a:lnTo>
                  <a:pt x="148" y="0"/>
                </a:lnTo>
                <a:lnTo>
                  <a:pt x="133" y="0"/>
                </a:lnTo>
                <a:lnTo>
                  <a:pt x="128" y="0"/>
                </a:lnTo>
                <a:lnTo>
                  <a:pt x="112" y="5"/>
                </a:lnTo>
                <a:lnTo>
                  <a:pt x="92" y="5"/>
                </a:lnTo>
                <a:lnTo>
                  <a:pt x="66" y="5"/>
                </a:lnTo>
                <a:lnTo>
                  <a:pt x="36"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1" name="Freeform 1038"/>
          <p:cNvSpPr/>
          <p:nvPr/>
        </p:nvSpPr>
        <p:spPr bwMode="auto">
          <a:xfrm>
            <a:off x="1689554" y="5143845"/>
            <a:ext cx="214313" cy="17463"/>
          </a:xfrm>
          <a:custGeom>
            <a:avLst/>
            <a:gdLst>
              <a:gd name="T0" fmla="*/ 0 w 133"/>
              <a:gd name="T1" fmla="*/ 9 h 9"/>
              <a:gd name="T2" fmla="*/ 36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7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6" y="5"/>
                </a:lnTo>
                <a:lnTo>
                  <a:pt x="66" y="5"/>
                </a:lnTo>
                <a:lnTo>
                  <a:pt x="92" y="5"/>
                </a:lnTo>
                <a:lnTo>
                  <a:pt x="112" y="5"/>
                </a:lnTo>
                <a:lnTo>
                  <a:pt x="128" y="0"/>
                </a:lnTo>
                <a:lnTo>
                  <a:pt x="133" y="0"/>
                </a:lnTo>
                <a:lnTo>
                  <a:pt x="117"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2" name="Freeform 1039"/>
          <p:cNvSpPr/>
          <p:nvPr/>
        </p:nvSpPr>
        <p:spPr bwMode="auto">
          <a:xfrm>
            <a:off x="1689554" y="5143845"/>
            <a:ext cx="188913" cy="9525"/>
          </a:xfrm>
          <a:custGeom>
            <a:avLst/>
            <a:gdLst>
              <a:gd name="T0" fmla="*/ 0 w 117"/>
              <a:gd name="T1" fmla="*/ 5 h 5"/>
              <a:gd name="T2" fmla="*/ 30 w 117"/>
              <a:gd name="T3" fmla="*/ 5 h 5"/>
              <a:gd name="T4" fmla="*/ 56 w 117"/>
              <a:gd name="T5" fmla="*/ 5 h 5"/>
              <a:gd name="T6" fmla="*/ 82 w 117"/>
              <a:gd name="T7" fmla="*/ 5 h 5"/>
              <a:gd name="T8" fmla="*/ 102 w 117"/>
              <a:gd name="T9" fmla="*/ 5 h 5"/>
              <a:gd name="T10" fmla="*/ 112 w 117"/>
              <a:gd name="T11" fmla="*/ 0 h 5"/>
              <a:gd name="T12" fmla="*/ 117 w 117"/>
              <a:gd name="T13" fmla="*/ 0 h 5"/>
              <a:gd name="T14" fmla="*/ 97 w 117"/>
              <a:gd name="T15" fmla="*/ 0 h 5"/>
              <a:gd name="T16" fmla="*/ 92 w 117"/>
              <a:gd name="T17" fmla="*/ 0 h 5"/>
              <a:gd name="T18" fmla="*/ 82 w 117"/>
              <a:gd name="T19" fmla="*/ 5 h 5"/>
              <a:gd name="T20" fmla="*/ 61 w 117"/>
              <a:gd name="T21" fmla="*/ 5 h 5"/>
              <a:gd name="T22" fmla="*/ 30 w 117"/>
              <a:gd name="T23" fmla="*/ 5 h 5"/>
              <a:gd name="T24" fmla="*/ 0 w 117"/>
              <a:gd name="T25" fmla="*/ 5 h 5"/>
              <a:gd name="T26" fmla="*/ 0 w 11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5">
                <a:moveTo>
                  <a:pt x="0" y="5"/>
                </a:moveTo>
                <a:lnTo>
                  <a:pt x="30" y="5"/>
                </a:lnTo>
                <a:lnTo>
                  <a:pt x="56" y="5"/>
                </a:lnTo>
                <a:lnTo>
                  <a:pt x="82" y="5"/>
                </a:lnTo>
                <a:lnTo>
                  <a:pt x="102" y="5"/>
                </a:lnTo>
                <a:lnTo>
                  <a:pt x="112" y="0"/>
                </a:lnTo>
                <a:lnTo>
                  <a:pt x="117"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3" name="Freeform 1040"/>
          <p:cNvSpPr/>
          <p:nvPr/>
        </p:nvSpPr>
        <p:spPr bwMode="auto">
          <a:xfrm>
            <a:off x="1689554" y="5143845"/>
            <a:ext cx="155575" cy="9525"/>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7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7"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4" name="Freeform 1041"/>
          <p:cNvSpPr/>
          <p:nvPr/>
        </p:nvSpPr>
        <p:spPr bwMode="auto">
          <a:xfrm>
            <a:off x="1689554" y="5143845"/>
            <a:ext cx="131763" cy="9525"/>
          </a:xfrm>
          <a:custGeom>
            <a:avLst/>
            <a:gdLst>
              <a:gd name="T0" fmla="*/ 0 w 82"/>
              <a:gd name="T1" fmla="*/ 5 h 5"/>
              <a:gd name="T2" fmla="*/ 25 w 82"/>
              <a:gd name="T3" fmla="*/ 5 h 5"/>
              <a:gd name="T4" fmla="*/ 51 w 82"/>
              <a:gd name="T5" fmla="*/ 5 h 5"/>
              <a:gd name="T6" fmla="*/ 66 w 82"/>
              <a:gd name="T7" fmla="*/ 0 h 5"/>
              <a:gd name="T8" fmla="*/ 77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7"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5" name="Freeform 1042"/>
          <p:cNvSpPr/>
          <p:nvPr/>
        </p:nvSpPr>
        <p:spPr bwMode="auto">
          <a:xfrm>
            <a:off x="1689554" y="5143845"/>
            <a:ext cx="106363" cy="9525"/>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6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6"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6" name="Freeform 1043"/>
          <p:cNvSpPr/>
          <p:nvPr/>
        </p:nvSpPr>
        <p:spPr bwMode="auto">
          <a:xfrm>
            <a:off x="1689553" y="5143844"/>
            <a:ext cx="82550" cy="1588"/>
          </a:xfrm>
          <a:custGeom>
            <a:avLst/>
            <a:gdLst>
              <a:gd name="T0" fmla="*/ 0 w 51"/>
              <a:gd name="T1" fmla="*/ 20 w 51"/>
              <a:gd name="T2" fmla="*/ 36 w 51"/>
              <a:gd name="T3" fmla="*/ 46 w 51"/>
              <a:gd name="T4" fmla="*/ 51 w 51"/>
              <a:gd name="T5" fmla="*/ 36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6" y="0"/>
                </a:lnTo>
                <a:lnTo>
                  <a:pt x="46" y="0"/>
                </a:lnTo>
                <a:lnTo>
                  <a:pt x="51" y="0"/>
                </a:lnTo>
                <a:lnTo>
                  <a:pt x="36"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7" name="Freeform 1044"/>
          <p:cNvSpPr/>
          <p:nvPr/>
        </p:nvSpPr>
        <p:spPr bwMode="auto">
          <a:xfrm>
            <a:off x="1689553" y="5143844"/>
            <a:ext cx="58738" cy="1588"/>
          </a:xfrm>
          <a:custGeom>
            <a:avLst/>
            <a:gdLst>
              <a:gd name="T0" fmla="*/ 0 w 36"/>
              <a:gd name="T1" fmla="*/ 20 w 36"/>
              <a:gd name="T2" fmla="*/ 30 w 36"/>
              <a:gd name="T3" fmla="*/ 36 w 36"/>
              <a:gd name="T4" fmla="*/ 20 w 36"/>
              <a:gd name="T5" fmla="*/ 15 w 36"/>
              <a:gd name="T6" fmla="*/ 0 w 36"/>
              <a:gd name="T7" fmla="*/ 0 w 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6">
                <a:moveTo>
                  <a:pt x="0" y="0"/>
                </a:moveTo>
                <a:lnTo>
                  <a:pt x="20" y="0"/>
                </a:lnTo>
                <a:lnTo>
                  <a:pt x="30" y="0"/>
                </a:lnTo>
                <a:lnTo>
                  <a:pt x="36"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8" name="Freeform 1045"/>
          <p:cNvSpPr/>
          <p:nvPr/>
        </p:nvSpPr>
        <p:spPr bwMode="auto">
          <a:xfrm>
            <a:off x="1689553" y="5143844"/>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9" name="Freeform 1046"/>
          <p:cNvSpPr/>
          <p:nvPr/>
        </p:nvSpPr>
        <p:spPr bwMode="auto">
          <a:xfrm>
            <a:off x="1689554" y="5143845"/>
            <a:ext cx="238125" cy="17463"/>
          </a:xfrm>
          <a:custGeom>
            <a:avLst/>
            <a:gdLst>
              <a:gd name="T0" fmla="*/ 148 w 148"/>
              <a:gd name="T1" fmla="*/ 0 h 9"/>
              <a:gd name="T2" fmla="*/ 0 w 148"/>
              <a:gd name="T3" fmla="*/ 0 h 9"/>
              <a:gd name="T4" fmla="*/ 10 w 148"/>
              <a:gd name="T5" fmla="*/ 5 h 9"/>
              <a:gd name="T6" fmla="*/ 36 w 148"/>
              <a:gd name="T7" fmla="*/ 5 h 9"/>
              <a:gd name="T8" fmla="*/ 71 w 148"/>
              <a:gd name="T9" fmla="*/ 9 h 9"/>
              <a:gd name="T10" fmla="*/ 112 w 148"/>
              <a:gd name="T11" fmla="*/ 5 h 9"/>
              <a:gd name="T12" fmla="*/ 138 w 148"/>
              <a:gd name="T13" fmla="*/ 5 h 9"/>
              <a:gd name="T14" fmla="*/ 148 w 148"/>
              <a:gd name="T15" fmla="*/ 0 h 9"/>
              <a:gd name="T16" fmla="*/ 148 w 14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148" y="0"/>
                </a:moveTo>
                <a:lnTo>
                  <a:pt x="0" y="0"/>
                </a:lnTo>
                <a:lnTo>
                  <a:pt x="10" y="5"/>
                </a:lnTo>
                <a:lnTo>
                  <a:pt x="36" y="5"/>
                </a:lnTo>
                <a:lnTo>
                  <a:pt x="71" y="9"/>
                </a:lnTo>
                <a:lnTo>
                  <a:pt x="112" y="5"/>
                </a:lnTo>
                <a:lnTo>
                  <a:pt x="138" y="5"/>
                </a:lnTo>
                <a:lnTo>
                  <a:pt x="148" y="0"/>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 name="Freeform 1047"/>
          <p:cNvSpPr/>
          <p:nvPr/>
        </p:nvSpPr>
        <p:spPr bwMode="auto">
          <a:xfrm>
            <a:off x="1689554" y="5143845"/>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7" y="5"/>
                </a:lnTo>
                <a:lnTo>
                  <a:pt x="107"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 name="Freeform 1048"/>
          <p:cNvSpPr/>
          <p:nvPr/>
        </p:nvSpPr>
        <p:spPr bwMode="auto">
          <a:xfrm>
            <a:off x="1689554" y="5143845"/>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6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7" y="5"/>
                </a:lnTo>
                <a:lnTo>
                  <a:pt x="107" y="5"/>
                </a:lnTo>
                <a:lnTo>
                  <a:pt x="128" y="5"/>
                </a:lnTo>
                <a:lnTo>
                  <a:pt x="143" y="0"/>
                </a:lnTo>
                <a:lnTo>
                  <a:pt x="148" y="0"/>
                </a:lnTo>
                <a:lnTo>
                  <a:pt x="133" y="0"/>
                </a:lnTo>
                <a:lnTo>
                  <a:pt x="128" y="0"/>
                </a:lnTo>
                <a:lnTo>
                  <a:pt x="112" y="5"/>
                </a:lnTo>
                <a:lnTo>
                  <a:pt x="92" y="5"/>
                </a:lnTo>
                <a:lnTo>
                  <a:pt x="66" y="5"/>
                </a:lnTo>
                <a:lnTo>
                  <a:pt x="36"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2" name="Freeform 1049"/>
          <p:cNvSpPr/>
          <p:nvPr/>
        </p:nvSpPr>
        <p:spPr bwMode="auto">
          <a:xfrm>
            <a:off x="1689554" y="5143845"/>
            <a:ext cx="214313" cy="17463"/>
          </a:xfrm>
          <a:custGeom>
            <a:avLst/>
            <a:gdLst>
              <a:gd name="T0" fmla="*/ 0 w 133"/>
              <a:gd name="T1" fmla="*/ 9 h 9"/>
              <a:gd name="T2" fmla="*/ 36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7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6" y="5"/>
                </a:lnTo>
                <a:lnTo>
                  <a:pt x="66" y="5"/>
                </a:lnTo>
                <a:lnTo>
                  <a:pt x="92" y="5"/>
                </a:lnTo>
                <a:lnTo>
                  <a:pt x="112" y="5"/>
                </a:lnTo>
                <a:lnTo>
                  <a:pt x="128" y="0"/>
                </a:lnTo>
                <a:lnTo>
                  <a:pt x="133" y="0"/>
                </a:lnTo>
                <a:lnTo>
                  <a:pt x="117"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3" name="Freeform 1050"/>
          <p:cNvSpPr/>
          <p:nvPr/>
        </p:nvSpPr>
        <p:spPr bwMode="auto">
          <a:xfrm>
            <a:off x="1689554" y="5143845"/>
            <a:ext cx="188913" cy="9525"/>
          </a:xfrm>
          <a:custGeom>
            <a:avLst/>
            <a:gdLst>
              <a:gd name="T0" fmla="*/ 0 w 117"/>
              <a:gd name="T1" fmla="*/ 5 h 5"/>
              <a:gd name="T2" fmla="*/ 30 w 117"/>
              <a:gd name="T3" fmla="*/ 5 h 5"/>
              <a:gd name="T4" fmla="*/ 56 w 117"/>
              <a:gd name="T5" fmla="*/ 5 h 5"/>
              <a:gd name="T6" fmla="*/ 82 w 117"/>
              <a:gd name="T7" fmla="*/ 5 h 5"/>
              <a:gd name="T8" fmla="*/ 102 w 117"/>
              <a:gd name="T9" fmla="*/ 5 h 5"/>
              <a:gd name="T10" fmla="*/ 112 w 117"/>
              <a:gd name="T11" fmla="*/ 0 h 5"/>
              <a:gd name="T12" fmla="*/ 117 w 117"/>
              <a:gd name="T13" fmla="*/ 0 h 5"/>
              <a:gd name="T14" fmla="*/ 97 w 117"/>
              <a:gd name="T15" fmla="*/ 0 h 5"/>
              <a:gd name="T16" fmla="*/ 92 w 117"/>
              <a:gd name="T17" fmla="*/ 0 h 5"/>
              <a:gd name="T18" fmla="*/ 82 w 117"/>
              <a:gd name="T19" fmla="*/ 5 h 5"/>
              <a:gd name="T20" fmla="*/ 61 w 117"/>
              <a:gd name="T21" fmla="*/ 5 h 5"/>
              <a:gd name="T22" fmla="*/ 30 w 117"/>
              <a:gd name="T23" fmla="*/ 5 h 5"/>
              <a:gd name="T24" fmla="*/ 0 w 117"/>
              <a:gd name="T25" fmla="*/ 5 h 5"/>
              <a:gd name="T26" fmla="*/ 0 w 11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5">
                <a:moveTo>
                  <a:pt x="0" y="5"/>
                </a:moveTo>
                <a:lnTo>
                  <a:pt x="30" y="5"/>
                </a:lnTo>
                <a:lnTo>
                  <a:pt x="56" y="5"/>
                </a:lnTo>
                <a:lnTo>
                  <a:pt x="82" y="5"/>
                </a:lnTo>
                <a:lnTo>
                  <a:pt x="102" y="5"/>
                </a:lnTo>
                <a:lnTo>
                  <a:pt x="112" y="0"/>
                </a:lnTo>
                <a:lnTo>
                  <a:pt x="117"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4" name="Freeform 1051"/>
          <p:cNvSpPr/>
          <p:nvPr/>
        </p:nvSpPr>
        <p:spPr bwMode="auto">
          <a:xfrm>
            <a:off x="1689554" y="5143845"/>
            <a:ext cx="155575" cy="9525"/>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7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7"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5" name="Freeform 1052"/>
          <p:cNvSpPr/>
          <p:nvPr/>
        </p:nvSpPr>
        <p:spPr bwMode="auto">
          <a:xfrm>
            <a:off x="1689554" y="5143845"/>
            <a:ext cx="131763" cy="9525"/>
          </a:xfrm>
          <a:custGeom>
            <a:avLst/>
            <a:gdLst>
              <a:gd name="T0" fmla="*/ 0 w 82"/>
              <a:gd name="T1" fmla="*/ 5 h 5"/>
              <a:gd name="T2" fmla="*/ 25 w 82"/>
              <a:gd name="T3" fmla="*/ 5 h 5"/>
              <a:gd name="T4" fmla="*/ 51 w 82"/>
              <a:gd name="T5" fmla="*/ 5 h 5"/>
              <a:gd name="T6" fmla="*/ 66 w 82"/>
              <a:gd name="T7" fmla="*/ 0 h 5"/>
              <a:gd name="T8" fmla="*/ 77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7"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6" name="Freeform 1053"/>
          <p:cNvSpPr/>
          <p:nvPr/>
        </p:nvSpPr>
        <p:spPr bwMode="auto">
          <a:xfrm>
            <a:off x="1689554" y="5143845"/>
            <a:ext cx="106363" cy="9525"/>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6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6"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7" name="Freeform 1054"/>
          <p:cNvSpPr/>
          <p:nvPr/>
        </p:nvSpPr>
        <p:spPr bwMode="auto">
          <a:xfrm>
            <a:off x="1689553" y="5143844"/>
            <a:ext cx="82550" cy="1588"/>
          </a:xfrm>
          <a:custGeom>
            <a:avLst/>
            <a:gdLst>
              <a:gd name="T0" fmla="*/ 0 w 51"/>
              <a:gd name="T1" fmla="*/ 20 w 51"/>
              <a:gd name="T2" fmla="*/ 36 w 51"/>
              <a:gd name="T3" fmla="*/ 46 w 51"/>
              <a:gd name="T4" fmla="*/ 51 w 51"/>
              <a:gd name="T5" fmla="*/ 36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6" y="0"/>
                </a:lnTo>
                <a:lnTo>
                  <a:pt x="46" y="0"/>
                </a:lnTo>
                <a:lnTo>
                  <a:pt x="51" y="0"/>
                </a:lnTo>
                <a:lnTo>
                  <a:pt x="36"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8" name="Freeform 1055"/>
          <p:cNvSpPr/>
          <p:nvPr/>
        </p:nvSpPr>
        <p:spPr bwMode="auto">
          <a:xfrm>
            <a:off x="1689553" y="5143844"/>
            <a:ext cx="58738" cy="1588"/>
          </a:xfrm>
          <a:custGeom>
            <a:avLst/>
            <a:gdLst>
              <a:gd name="T0" fmla="*/ 0 w 36"/>
              <a:gd name="T1" fmla="*/ 20 w 36"/>
              <a:gd name="T2" fmla="*/ 30 w 36"/>
              <a:gd name="T3" fmla="*/ 36 w 36"/>
              <a:gd name="T4" fmla="*/ 20 w 36"/>
              <a:gd name="T5" fmla="*/ 15 w 36"/>
              <a:gd name="T6" fmla="*/ 0 w 36"/>
              <a:gd name="T7" fmla="*/ 0 w 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6">
                <a:moveTo>
                  <a:pt x="0" y="0"/>
                </a:moveTo>
                <a:lnTo>
                  <a:pt x="20" y="0"/>
                </a:lnTo>
                <a:lnTo>
                  <a:pt x="30" y="0"/>
                </a:lnTo>
                <a:lnTo>
                  <a:pt x="36"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9" name="Freeform 1056"/>
          <p:cNvSpPr/>
          <p:nvPr/>
        </p:nvSpPr>
        <p:spPr bwMode="auto">
          <a:xfrm>
            <a:off x="1689553" y="5143844"/>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 name="Freeform 1057"/>
          <p:cNvSpPr/>
          <p:nvPr/>
        </p:nvSpPr>
        <p:spPr bwMode="auto">
          <a:xfrm>
            <a:off x="1994354" y="5108920"/>
            <a:ext cx="49213" cy="201613"/>
          </a:xfrm>
          <a:custGeom>
            <a:avLst/>
            <a:gdLst>
              <a:gd name="T0" fmla="*/ 0 w 31"/>
              <a:gd name="T1" fmla="*/ 26 h 101"/>
              <a:gd name="T2" fmla="*/ 31 w 31"/>
              <a:gd name="T3" fmla="*/ 0 h 101"/>
              <a:gd name="T4" fmla="*/ 31 w 31"/>
              <a:gd name="T5" fmla="*/ 75 h 101"/>
              <a:gd name="T6" fmla="*/ 0 w 31"/>
              <a:gd name="T7" fmla="*/ 101 h 101"/>
              <a:gd name="T8" fmla="*/ 0 w 31"/>
              <a:gd name="T9" fmla="*/ 26 h 101"/>
            </a:gdLst>
            <a:ahLst/>
            <a:cxnLst>
              <a:cxn ang="0">
                <a:pos x="T0" y="T1"/>
              </a:cxn>
              <a:cxn ang="0">
                <a:pos x="T2" y="T3"/>
              </a:cxn>
              <a:cxn ang="0">
                <a:pos x="T4" y="T5"/>
              </a:cxn>
              <a:cxn ang="0">
                <a:pos x="T6" y="T7"/>
              </a:cxn>
              <a:cxn ang="0">
                <a:pos x="T8" y="T9"/>
              </a:cxn>
            </a:cxnLst>
            <a:rect l="0" t="0" r="r" b="b"/>
            <a:pathLst>
              <a:path w="31" h="101">
                <a:moveTo>
                  <a:pt x="0" y="26"/>
                </a:moveTo>
                <a:lnTo>
                  <a:pt x="31" y="0"/>
                </a:lnTo>
                <a:lnTo>
                  <a:pt x="31" y="75"/>
                </a:lnTo>
                <a:lnTo>
                  <a:pt x="0" y="101"/>
                </a:lnTo>
                <a:lnTo>
                  <a:pt x="0" y="26"/>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 name="Rectangle 1058"/>
          <p:cNvSpPr>
            <a:spLocks noChangeArrowheads="1"/>
          </p:cNvSpPr>
          <p:nvPr/>
        </p:nvSpPr>
        <p:spPr bwMode="auto">
          <a:xfrm>
            <a:off x="1573667" y="5161308"/>
            <a:ext cx="420687" cy="1238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2" name="Rectangle 1059"/>
          <p:cNvSpPr>
            <a:spLocks noChangeArrowheads="1"/>
          </p:cNvSpPr>
          <p:nvPr/>
        </p:nvSpPr>
        <p:spPr bwMode="auto">
          <a:xfrm>
            <a:off x="1573667" y="5161308"/>
            <a:ext cx="420687" cy="123825"/>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 name="Freeform 1060"/>
          <p:cNvSpPr/>
          <p:nvPr/>
        </p:nvSpPr>
        <p:spPr bwMode="auto">
          <a:xfrm>
            <a:off x="1705428" y="5161308"/>
            <a:ext cx="7938" cy="123825"/>
          </a:xfrm>
          <a:custGeom>
            <a:avLst/>
            <a:gdLst>
              <a:gd name="T0" fmla="*/ 5 w 5"/>
              <a:gd name="T1" fmla="*/ 0 h 62"/>
              <a:gd name="T2" fmla="*/ 0 w 5"/>
              <a:gd name="T3" fmla="*/ 31 h 62"/>
              <a:gd name="T4" fmla="*/ 5 w 5"/>
              <a:gd name="T5" fmla="*/ 62 h 62"/>
            </a:gdLst>
            <a:ahLst/>
            <a:cxnLst>
              <a:cxn ang="0">
                <a:pos x="T0" y="T1"/>
              </a:cxn>
              <a:cxn ang="0">
                <a:pos x="T2" y="T3"/>
              </a:cxn>
              <a:cxn ang="0">
                <a:pos x="T4" y="T5"/>
              </a:cxn>
            </a:cxnLst>
            <a:rect l="0" t="0" r="r" b="b"/>
            <a:pathLst>
              <a:path w="5" h="62">
                <a:moveTo>
                  <a:pt x="5" y="0"/>
                </a:moveTo>
                <a:lnTo>
                  <a:pt x="0" y="31"/>
                </a:lnTo>
                <a:lnTo>
                  <a:pt x="5" y="62"/>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4" name="Rectangle 1061"/>
          <p:cNvSpPr>
            <a:spLocks noChangeArrowheads="1"/>
          </p:cNvSpPr>
          <p:nvPr/>
        </p:nvSpPr>
        <p:spPr bwMode="auto">
          <a:xfrm>
            <a:off x="1573667" y="5285132"/>
            <a:ext cx="420687" cy="25400"/>
          </a:xfrm>
          <a:prstGeom prst="rect">
            <a:avLst/>
          </a:prstGeom>
          <a:solidFill>
            <a:srgbClr val="9A9A9A"/>
          </a:solidFill>
          <a:ln w="7938">
            <a:solidFill>
              <a:srgbClr val="000000"/>
            </a:solidFill>
            <a:miter lim="800000"/>
          </a:ln>
        </p:spPr>
        <p:txBody>
          <a:bodyPr/>
          <a:lstStyle/>
          <a:p>
            <a:endParaRPr lang="zh-CN" altLang="en-US"/>
          </a:p>
        </p:txBody>
      </p:sp>
      <p:sp>
        <p:nvSpPr>
          <p:cNvPr id="465" name="Rectangle 1062"/>
          <p:cNvSpPr>
            <a:spLocks noChangeArrowheads="1"/>
          </p:cNvSpPr>
          <p:nvPr/>
        </p:nvSpPr>
        <p:spPr bwMode="auto">
          <a:xfrm>
            <a:off x="1895929" y="5197819"/>
            <a:ext cx="15875" cy="79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6" name="Freeform 1063"/>
          <p:cNvSpPr>
            <a:spLocks noEditPoints="1"/>
          </p:cNvSpPr>
          <p:nvPr/>
        </p:nvSpPr>
        <p:spPr bwMode="auto">
          <a:xfrm>
            <a:off x="1721304" y="5189883"/>
            <a:ext cx="74613" cy="7937"/>
          </a:xfrm>
          <a:custGeom>
            <a:avLst/>
            <a:gdLst>
              <a:gd name="T0" fmla="*/ 0 w 46"/>
              <a:gd name="T1" fmla="*/ 4 h 4"/>
              <a:gd name="T2" fmla="*/ 16 w 46"/>
              <a:gd name="T3" fmla="*/ 4 h 4"/>
              <a:gd name="T4" fmla="*/ 16 w 46"/>
              <a:gd name="T5" fmla="*/ 0 h 4"/>
              <a:gd name="T6" fmla="*/ 0 w 46"/>
              <a:gd name="T7" fmla="*/ 0 h 4"/>
              <a:gd name="T8" fmla="*/ 0 w 46"/>
              <a:gd name="T9" fmla="*/ 4 h 4"/>
              <a:gd name="T10" fmla="*/ 21 w 46"/>
              <a:gd name="T11" fmla="*/ 4 h 4"/>
              <a:gd name="T12" fmla="*/ 26 w 46"/>
              <a:gd name="T13" fmla="*/ 4 h 4"/>
              <a:gd name="T14" fmla="*/ 26 w 46"/>
              <a:gd name="T15" fmla="*/ 0 h 4"/>
              <a:gd name="T16" fmla="*/ 21 w 46"/>
              <a:gd name="T17" fmla="*/ 0 h 4"/>
              <a:gd name="T18" fmla="*/ 21 w 46"/>
              <a:gd name="T19" fmla="*/ 4 h 4"/>
              <a:gd name="T20" fmla="*/ 31 w 46"/>
              <a:gd name="T21" fmla="*/ 4 h 4"/>
              <a:gd name="T22" fmla="*/ 46 w 46"/>
              <a:gd name="T23" fmla="*/ 4 h 4"/>
              <a:gd name="T24" fmla="*/ 46 w 46"/>
              <a:gd name="T25" fmla="*/ 0 h 4"/>
              <a:gd name="T26" fmla="*/ 31 w 46"/>
              <a:gd name="T27" fmla="*/ 0 h 4"/>
              <a:gd name="T28" fmla="*/ 31 w 4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4">
                <a:moveTo>
                  <a:pt x="0" y="4"/>
                </a:moveTo>
                <a:lnTo>
                  <a:pt x="16" y="4"/>
                </a:lnTo>
                <a:lnTo>
                  <a:pt x="16" y="0"/>
                </a:lnTo>
                <a:lnTo>
                  <a:pt x="0" y="0"/>
                </a:lnTo>
                <a:lnTo>
                  <a:pt x="0" y="4"/>
                </a:lnTo>
                <a:close/>
                <a:moveTo>
                  <a:pt x="21" y="4"/>
                </a:moveTo>
                <a:lnTo>
                  <a:pt x="26" y="4"/>
                </a:lnTo>
                <a:lnTo>
                  <a:pt x="26" y="0"/>
                </a:lnTo>
                <a:lnTo>
                  <a:pt x="21" y="0"/>
                </a:lnTo>
                <a:lnTo>
                  <a:pt x="21" y="4"/>
                </a:lnTo>
                <a:close/>
                <a:moveTo>
                  <a:pt x="31" y="4"/>
                </a:moveTo>
                <a:lnTo>
                  <a:pt x="46" y="4"/>
                </a:lnTo>
                <a:lnTo>
                  <a:pt x="46" y="0"/>
                </a:lnTo>
                <a:lnTo>
                  <a:pt x="31" y="0"/>
                </a:lnTo>
                <a:lnTo>
                  <a:pt x="31" y="4"/>
                </a:lnTo>
                <a:close/>
              </a:path>
            </a:pathLst>
          </a:custGeom>
          <a:solidFill>
            <a:srgbClr val="C0C0C0"/>
          </a:solidFill>
          <a:ln w="7938">
            <a:solidFill>
              <a:srgbClr val="000000"/>
            </a:solidFill>
            <a:prstDash val="solid"/>
            <a:round/>
          </a:ln>
        </p:spPr>
        <p:txBody>
          <a:bodyPr/>
          <a:lstStyle/>
          <a:p>
            <a:endParaRPr lang="zh-CN" altLang="en-US"/>
          </a:p>
        </p:txBody>
      </p:sp>
      <p:sp>
        <p:nvSpPr>
          <p:cNvPr id="467" name="Freeform 1064"/>
          <p:cNvSpPr>
            <a:spLocks noEditPoints="1"/>
          </p:cNvSpPr>
          <p:nvPr/>
        </p:nvSpPr>
        <p:spPr bwMode="auto">
          <a:xfrm>
            <a:off x="1589541" y="5178769"/>
            <a:ext cx="298450" cy="44450"/>
          </a:xfrm>
          <a:custGeom>
            <a:avLst/>
            <a:gdLst>
              <a:gd name="T0" fmla="*/ 0 w 185"/>
              <a:gd name="T1" fmla="*/ 22 h 22"/>
              <a:gd name="T2" fmla="*/ 26 w 185"/>
              <a:gd name="T3" fmla="*/ 22 h 22"/>
              <a:gd name="T4" fmla="*/ 26 w 185"/>
              <a:gd name="T5" fmla="*/ 0 h 22"/>
              <a:gd name="T6" fmla="*/ 0 w 185"/>
              <a:gd name="T7" fmla="*/ 0 h 22"/>
              <a:gd name="T8" fmla="*/ 0 w 185"/>
              <a:gd name="T9" fmla="*/ 22 h 22"/>
              <a:gd name="T10" fmla="*/ 164 w 185"/>
              <a:gd name="T11" fmla="*/ 13 h 22"/>
              <a:gd name="T12" fmla="*/ 185 w 185"/>
              <a:gd name="T13" fmla="*/ 13 h 22"/>
              <a:gd name="T14" fmla="*/ 185 w 185"/>
              <a:gd name="T15" fmla="*/ 5 h 22"/>
              <a:gd name="T16" fmla="*/ 164 w 185"/>
              <a:gd name="T17" fmla="*/ 5 h 22"/>
              <a:gd name="T18" fmla="*/ 164 w 185"/>
              <a:gd name="T1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2">
                <a:moveTo>
                  <a:pt x="0" y="22"/>
                </a:moveTo>
                <a:lnTo>
                  <a:pt x="26" y="22"/>
                </a:lnTo>
                <a:lnTo>
                  <a:pt x="26" y="0"/>
                </a:lnTo>
                <a:lnTo>
                  <a:pt x="0" y="0"/>
                </a:lnTo>
                <a:lnTo>
                  <a:pt x="0" y="22"/>
                </a:lnTo>
                <a:close/>
                <a:moveTo>
                  <a:pt x="164" y="13"/>
                </a:moveTo>
                <a:lnTo>
                  <a:pt x="185" y="13"/>
                </a:lnTo>
                <a:lnTo>
                  <a:pt x="185" y="5"/>
                </a:lnTo>
                <a:lnTo>
                  <a:pt x="164" y="5"/>
                </a:lnTo>
                <a:lnTo>
                  <a:pt x="164" y="1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8" name="Freeform 1065"/>
          <p:cNvSpPr>
            <a:spLocks noEditPoints="1"/>
          </p:cNvSpPr>
          <p:nvPr/>
        </p:nvSpPr>
        <p:spPr bwMode="auto">
          <a:xfrm>
            <a:off x="1581604" y="5170832"/>
            <a:ext cx="404813" cy="131762"/>
          </a:xfrm>
          <a:custGeom>
            <a:avLst/>
            <a:gdLst>
              <a:gd name="T0" fmla="*/ 87 w 251"/>
              <a:gd name="T1" fmla="*/ 53 h 66"/>
              <a:gd name="T2" fmla="*/ 251 w 251"/>
              <a:gd name="T3" fmla="*/ 53 h 66"/>
              <a:gd name="T4" fmla="*/ 251 w 251"/>
              <a:gd name="T5" fmla="*/ 0 h 66"/>
              <a:gd name="T6" fmla="*/ 87 w 251"/>
              <a:gd name="T7" fmla="*/ 0 h 66"/>
              <a:gd name="T8" fmla="*/ 82 w 251"/>
              <a:gd name="T9" fmla="*/ 26 h 66"/>
              <a:gd name="T10" fmla="*/ 87 w 251"/>
              <a:gd name="T11" fmla="*/ 53 h 66"/>
              <a:gd name="T12" fmla="*/ 149 w 251"/>
              <a:gd name="T13" fmla="*/ 48 h 66"/>
              <a:gd name="T14" fmla="*/ 241 w 251"/>
              <a:gd name="T15" fmla="*/ 48 h 66"/>
              <a:gd name="T16" fmla="*/ 241 w 251"/>
              <a:gd name="T17" fmla="*/ 4 h 66"/>
              <a:gd name="T18" fmla="*/ 149 w 251"/>
              <a:gd name="T19" fmla="*/ 4 h 66"/>
              <a:gd name="T20" fmla="*/ 149 w 251"/>
              <a:gd name="T21" fmla="*/ 48 h 66"/>
              <a:gd name="T22" fmla="*/ 230 w 251"/>
              <a:gd name="T23" fmla="*/ 66 h 66"/>
              <a:gd name="T24" fmla="*/ 251 w 251"/>
              <a:gd name="T25" fmla="*/ 66 h 66"/>
              <a:gd name="T26" fmla="*/ 251 w 251"/>
              <a:gd name="T27" fmla="*/ 62 h 66"/>
              <a:gd name="T28" fmla="*/ 230 w 251"/>
              <a:gd name="T29" fmla="*/ 62 h 66"/>
              <a:gd name="T30" fmla="*/ 230 w 251"/>
              <a:gd name="T31" fmla="*/ 66 h 66"/>
              <a:gd name="T32" fmla="*/ 21 w 251"/>
              <a:gd name="T33" fmla="*/ 66 h 66"/>
              <a:gd name="T34" fmla="*/ 0 w 251"/>
              <a:gd name="T35" fmla="*/ 66 h 66"/>
              <a:gd name="T36" fmla="*/ 0 w 251"/>
              <a:gd name="T37" fmla="*/ 62 h 66"/>
              <a:gd name="T38" fmla="*/ 21 w 251"/>
              <a:gd name="T39" fmla="*/ 62 h 66"/>
              <a:gd name="T40" fmla="*/ 21 w 251"/>
              <a:gd name="T41" fmla="*/ 66 h 66"/>
              <a:gd name="T42" fmla="*/ 87 w 251"/>
              <a:gd name="T43" fmla="*/ 13 h 66"/>
              <a:gd name="T44" fmla="*/ 133 w 251"/>
              <a:gd name="T45" fmla="*/ 13 h 66"/>
              <a:gd name="T46" fmla="*/ 133 w 251"/>
              <a:gd name="T47" fmla="*/ 9 h 66"/>
              <a:gd name="T48" fmla="*/ 87 w 251"/>
              <a:gd name="T49" fmla="*/ 9 h 66"/>
              <a:gd name="T50" fmla="*/ 87 w 251"/>
              <a:gd name="T5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66">
                <a:moveTo>
                  <a:pt x="87" y="53"/>
                </a:moveTo>
                <a:lnTo>
                  <a:pt x="251" y="53"/>
                </a:lnTo>
                <a:lnTo>
                  <a:pt x="251" y="0"/>
                </a:lnTo>
                <a:lnTo>
                  <a:pt x="87" y="0"/>
                </a:lnTo>
                <a:lnTo>
                  <a:pt x="82" y="26"/>
                </a:lnTo>
                <a:lnTo>
                  <a:pt x="87" y="53"/>
                </a:lnTo>
                <a:close/>
                <a:moveTo>
                  <a:pt x="149" y="48"/>
                </a:moveTo>
                <a:lnTo>
                  <a:pt x="241" y="48"/>
                </a:lnTo>
                <a:lnTo>
                  <a:pt x="241" y="4"/>
                </a:lnTo>
                <a:lnTo>
                  <a:pt x="149" y="4"/>
                </a:lnTo>
                <a:lnTo>
                  <a:pt x="149" y="48"/>
                </a:lnTo>
                <a:close/>
                <a:moveTo>
                  <a:pt x="230" y="66"/>
                </a:moveTo>
                <a:lnTo>
                  <a:pt x="251" y="66"/>
                </a:lnTo>
                <a:lnTo>
                  <a:pt x="251" y="62"/>
                </a:lnTo>
                <a:lnTo>
                  <a:pt x="230" y="62"/>
                </a:lnTo>
                <a:lnTo>
                  <a:pt x="230" y="66"/>
                </a:lnTo>
                <a:close/>
                <a:moveTo>
                  <a:pt x="21" y="66"/>
                </a:moveTo>
                <a:lnTo>
                  <a:pt x="0" y="66"/>
                </a:lnTo>
                <a:lnTo>
                  <a:pt x="0" y="62"/>
                </a:lnTo>
                <a:lnTo>
                  <a:pt x="21" y="62"/>
                </a:lnTo>
                <a:lnTo>
                  <a:pt x="21" y="66"/>
                </a:lnTo>
                <a:close/>
                <a:moveTo>
                  <a:pt x="87" y="13"/>
                </a:moveTo>
                <a:lnTo>
                  <a:pt x="133" y="13"/>
                </a:lnTo>
                <a:lnTo>
                  <a:pt x="133" y="9"/>
                </a:lnTo>
                <a:lnTo>
                  <a:pt x="87" y="9"/>
                </a:lnTo>
                <a:lnTo>
                  <a:pt x="87" y="1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9" name="Freeform 1066"/>
          <p:cNvSpPr/>
          <p:nvPr/>
        </p:nvSpPr>
        <p:spPr bwMode="auto">
          <a:xfrm>
            <a:off x="1713366" y="5170832"/>
            <a:ext cx="273050" cy="106362"/>
          </a:xfrm>
          <a:custGeom>
            <a:avLst/>
            <a:gdLst>
              <a:gd name="T0" fmla="*/ 5 w 169"/>
              <a:gd name="T1" fmla="*/ 53 h 53"/>
              <a:gd name="T2" fmla="*/ 169 w 169"/>
              <a:gd name="T3" fmla="*/ 53 h 53"/>
              <a:gd name="T4" fmla="*/ 169 w 169"/>
              <a:gd name="T5" fmla="*/ 0 h 53"/>
              <a:gd name="T6" fmla="*/ 5 w 169"/>
              <a:gd name="T7" fmla="*/ 0 h 53"/>
              <a:gd name="T8" fmla="*/ 0 w 169"/>
              <a:gd name="T9" fmla="*/ 26 h 53"/>
              <a:gd name="T10" fmla="*/ 5 w 169"/>
              <a:gd name="T11" fmla="*/ 53 h 53"/>
            </a:gdLst>
            <a:ahLst/>
            <a:cxnLst>
              <a:cxn ang="0">
                <a:pos x="T0" y="T1"/>
              </a:cxn>
              <a:cxn ang="0">
                <a:pos x="T2" y="T3"/>
              </a:cxn>
              <a:cxn ang="0">
                <a:pos x="T4" y="T5"/>
              </a:cxn>
              <a:cxn ang="0">
                <a:pos x="T6" y="T7"/>
              </a:cxn>
              <a:cxn ang="0">
                <a:pos x="T8" y="T9"/>
              </a:cxn>
              <a:cxn ang="0">
                <a:pos x="T10" y="T11"/>
              </a:cxn>
            </a:cxnLst>
            <a:rect l="0" t="0" r="r" b="b"/>
            <a:pathLst>
              <a:path w="169" h="53">
                <a:moveTo>
                  <a:pt x="5" y="53"/>
                </a:moveTo>
                <a:lnTo>
                  <a:pt x="169" y="53"/>
                </a:lnTo>
                <a:lnTo>
                  <a:pt x="169" y="0"/>
                </a:lnTo>
                <a:lnTo>
                  <a:pt x="5" y="0"/>
                </a:lnTo>
                <a:lnTo>
                  <a:pt x="0" y="26"/>
                </a:lnTo>
                <a:lnTo>
                  <a:pt x="5" y="53"/>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0" name="Line 1067"/>
          <p:cNvSpPr>
            <a:spLocks noChangeShapeType="1"/>
          </p:cNvSpPr>
          <p:nvPr/>
        </p:nvSpPr>
        <p:spPr bwMode="auto">
          <a:xfrm>
            <a:off x="1795917" y="5170832"/>
            <a:ext cx="1587" cy="106362"/>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 name="Line 1068"/>
          <p:cNvSpPr>
            <a:spLocks noChangeShapeType="1"/>
          </p:cNvSpPr>
          <p:nvPr/>
        </p:nvSpPr>
        <p:spPr bwMode="auto">
          <a:xfrm flipH="1">
            <a:off x="1713366" y="5205758"/>
            <a:ext cx="82550" cy="158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2" name="Line 1069"/>
          <p:cNvSpPr>
            <a:spLocks noChangeShapeType="1"/>
          </p:cNvSpPr>
          <p:nvPr/>
        </p:nvSpPr>
        <p:spPr bwMode="auto">
          <a:xfrm flipH="1">
            <a:off x="1713366" y="5240683"/>
            <a:ext cx="82550" cy="317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3" name="Rectangle 1070"/>
          <p:cNvSpPr>
            <a:spLocks noChangeArrowheads="1"/>
          </p:cNvSpPr>
          <p:nvPr/>
        </p:nvSpPr>
        <p:spPr bwMode="auto">
          <a:xfrm>
            <a:off x="1821317" y="5178769"/>
            <a:ext cx="149225" cy="88900"/>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4" name="Line 1071"/>
          <p:cNvSpPr>
            <a:spLocks noChangeShapeType="1"/>
          </p:cNvSpPr>
          <p:nvPr/>
        </p:nvSpPr>
        <p:spPr bwMode="auto">
          <a:xfrm>
            <a:off x="1919742" y="5178770"/>
            <a:ext cx="1587" cy="3651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5" name="Line 1072"/>
          <p:cNvSpPr>
            <a:spLocks noChangeShapeType="1"/>
          </p:cNvSpPr>
          <p:nvPr/>
        </p:nvSpPr>
        <p:spPr bwMode="auto">
          <a:xfrm>
            <a:off x="1821317" y="5215283"/>
            <a:ext cx="149225" cy="158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6" name="Rectangle 1073"/>
          <p:cNvSpPr>
            <a:spLocks noChangeArrowheads="1"/>
          </p:cNvSpPr>
          <p:nvPr/>
        </p:nvSpPr>
        <p:spPr bwMode="auto">
          <a:xfrm>
            <a:off x="1951492" y="5294658"/>
            <a:ext cx="34925" cy="7937"/>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7" name="Rectangle 1074"/>
          <p:cNvSpPr>
            <a:spLocks noChangeArrowheads="1"/>
          </p:cNvSpPr>
          <p:nvPr/>
        </p:nvSpPr>
        <p:spPr bwMode="auto">
          <a:xfrm>
            <a:off x="1581603" y="5294658"/>
            <a:ext cx="33338" cy="7937"/>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8" name="Rectangle 1075"/>
          <p:cNvSpPr>
            <a:spLocks noChangeArrowheads="1"/>
          </p:cNvSpPr>
          <p:nvPr/>
        </p:nvSpPr>
        <p:spPr bwMode="auto">
          <a:xfrm>
            <a:off x="1721304" y="5189883"/>
            <a:ext cx="74613" cy="7937"/>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9" name="Line 1076"/>
          <p:cNvSpPr>
            <a:spLocks noChangeShapeType="1"/>
          </p:cNvSpPr>
          <p:nvPr/>
        </p:nvSpPr>
        <p:spPr bwMode="auto">
          <a:xfrm flipV="1">
            <a:off x="1721303" y="5161308"/>
            <a:ext cx="1588" cy="952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0" name="Line 1077"/>
          <p:cNvSpPr>
            <a:spLocks noChangeShapeType="1"/>
          </p:cNvSpPr>
          <p:nvPr/>
        </p:nvSpPr>
        <p:spPr bwMode="auto">
          <a:xfrm flipV="1">
            <a:off x="1721303" y="5277194"/>
            <a:ext cx="1588" cy="79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 name="Line 1078"/>
          <p:cNvSpPr>
            <a:spLocks noChangeShapeType="1"/>
          </p:cNvSpPr>
          <p:nvPr/>
        </p:nvSpPr>
        <p:spPr bwMode="auto">
          <a:xfrm>
            <a:off x="1837192" y="5205758"/>
            <a:ext cx="7937" cy="1587"/>
          </a:xfrm>
          <a:prstGeom prst="line">
            <a:avLst/>
          </a:prstGeom>
          <a:noFill/>
          <a:ln w="7938">
            <a:solidFill>
              <a:srgbClr val="00FF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2" name="Freeform 1079"/>
          <p:cNvSpPr/>
          <p:nvPr/>
        </p:nvSpPr>
        <p:spPr bwMode="auto">
          <a:xfrm>
            <a:off x="1935617" y="4818408"/>
            <a:ext cx="58737" cy="325437"/>
          </a:xfrm>
          <a:custGeom>
            <a:avLst/>
            <a:gdLst>
              <a:gd name="T0" fmla="*/ 0 w 36"/>
              <a:gd name="T1" fmla="*/ 163 h 163"/>
              <a:gd name="T2" fmla="*/ 26 w 36"/>
              <a:gd name="T3" fmla="*/ 141 h 163"/>
              <a:gd name="T4" fmla="*/ 26 w 36"/>
              <a:gd name="T5" fmla="*/ 101 h 163"/>
              <a:gd name="T6" fmla="*/ 36 w 36"/>
              <a:gd name="T7" fmla="*/ 84 h 163"/>
              <a:gd name="T8" fmla="*/ 36 w 36"/>
              <a:gd name="T9" fmla="*/ 0 h 163"/>
              <a:gd name="T10" fmla="*/ 0 w 36"/>
              <a:gd name="T11" fmla="*/ 26 h 163"/>
              <a:gd name="T12" fmla="*/ 0 w 3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36" h="163">
                <a:moveTo>
                  <a:pt x="0" y="163"/>
                </a:moveTo>
                <a:lnTo>
                  <a:pt x="26" y="141"/>
                </a:lnTo>
                <a:lnTo>
                  <a:pt x="26" y="101"/>
                </a:lnTo>
                <a:lnTo>
                  <a:pt x="36" y="84"/>
                </a:lnTo>
                <a:lnTo>
                  <a:pt x="36" y="0"/>
                </a:lnTo>
                <a:lnTo>
                  <a:pt x="0" y="26"/>
                </a:lnTo>
                <a:lnTo>
                  <a:pt x="0" y="163"/>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3" name="Freeform 1080"/>
          <p:cNvSpPr/>
          <p:nvPr/>
        </p:nvSpPr>
        <p:spPr bwMode="auto">
          <a:xfrm>
            <a:off x="1632403" y="4818407"/>
            <a:ext cx="361950" cy="50800"/>
          </a:xfrm>
          <a:custGeom>
            <a:avLst/>
            <a:gdLst>
              <a:gd name="T0" fmla="*/ 225 w 225"/>
              <a:gd name="T1" fmla="*/ 0 h 26"/>
              <a:gd name="T2" fmla="*/ 31 w 225"/>
              <a:gd name="T3" fmla="*/ 0 h 26"/>
              <a:gd name="T4" fmla="*/ 0 w 225"/>
              <a:gd name="T5" fmla="*/ 26 h 26"/>
              <a:gd name="T6" fmla="*/ 189 w 225"/>
              <a:gd name="T7" fmla="*/ 26 h 26"/>
              <a:gd name="T8" fmla="*/ 225 w 225"/>
              <a:gd name="T9" fmla="*/ 0 h 26"/>
            </a:gdLst>
            <a:ahLst/>
            <a:cxnLst>
              <a:cxn ang="0">
                <a:pos x="T0" y="T1"/>
              </a:cxn>
              <a:cxn ang="0">
                <a:pos x="T2" y="T3"/>
              </a:cxn>
              <a:cxn ang="0">
                <a:pos x="T4" y="T5"/>
              </a:cxn>
              <a:cxn ang="0">
                <a:pos x="T6" y="T7"/>
              </a:cxn>
              <a:cxn ang="0">
                <a:pos x="T8" y="T9"/>
              </a:cxn>
            </a:cxnLst>
            <a:rect l="0" t="0" r="r" b="b"/>
            <a:pathLst>
              <a:path w="225" h="26">
                <a:moveTo>
                  <a:pt x="225" y="0"/>
                </a:moveTo>
                <a:lnTo>
                  <a:pt x="31" y="0"/>
                </a:lnTo>
                <a:lnTo>
                  <a:pt x="0" y="26"/>
                </a:lnTo>
                <a:lnTo>
                  <a:pt x="189" y="26"/>
                </a:lnTo>
                <a:lnTo>
                  <a:pt x="225"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4" name="Rectangle 1081"/>
          <p:cNvSpPr>
            <a:spLocks noChangeArrowheads="1"/>
          </p:cNvSpPr>
          <p:nvPr/>
        </p:nvSpPr>
        <p:spPr bwMode="auto">
          <a:xfrm>
            <a:off x="1632404" y="4869208"/>
            <a:ext cx="303213" cy="274637"/>
          </a:xfrm>
          <a:prstGeom prst="rect">
            <a:avLst/>
          </a:prstGeom>
          <a:solidFill>
            <a:srgbClr val="C0C0C0"/>
          </a:solidFill>
          <a:ln w="7938">
            <a:solidFill>
              <a:srgbClr val="000000"/>
            </a:solidFill>
            <a:miter lim="800000"/>
          </a:ln>
        </p:spPr>
        <p:txBody>
          <a:bodyPr/>
          <a:lstStyle/>
          <a:p>
            <a:endParaRPr lang="zh-CN" altLang="en-US"/>
          </a:p>
        </p:txBody>
      </p:sp>
      <p:sp>
        <p:nvSpPr>
          <p:cNvPr id="485" name="Rectangle 1082"/>
          <p:cNvSpPr>
            <a:spLocks noChangeArrowheads="1"/>
          </p:cNvSpPr>
          <p:nvPr/>
        </p:nvSpPr>
        <p:spPr bwMode="auto">
          <a:xfrm>
            <a:off x="1911804" y="5108919"/>
            <a:ext cx="15875" cy="793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6" name="Freeform 1083"/>
          <p:cNvSpPr>
            <a:spLocks noEditPoints="1"/>
          </p:cNvSpPr>
          <p:nvPr/>
        </p:nvSpPr>
        <p:spPr bwMode="auto">
          <a:xfrm>
            <a:off x="1673678" y="4913658"/>
            <a:ext cx="222250" cy="168275"/>
          </a:xfrm>
          <a:custGeom>
            <a:avLst/>
            <a:gdLst>
              <a:gd name="T0" fmla="*/ 0 w 138"/>
              <a:gd name="T1" fmla="*/ 0 h 84"/>
              <a:gd name="T2" fmla="*/ 138 w 138"/>
              <a:gd name="T3" fmla="*/ 0 h 84"/>
              <a:gd name="T4" fmla="*/ 138 w 138"/>
              <a:gd name="T5" fmla="*/ 84 h 84"/>
              <a:gd name="T6" fmla="*/ 0 w 138"/>
              <a:gd name="T7" fmla="*/ 84 h 84"/>
              <a:gd name="T8" fmla="*/ 0 w 138"/>
              <a:gd name="T9" fmla="*/ 0 h 84"/>
              <a:gd name="T10" fmla="*/ 0 w 138"/>
              <a:gd name="T11" fmla="*/ 0 h 84"/>
              <a:gd name="T12" fmla="*/ 127 w 138"/>
              <a:gd name="T13" fmla="*/ 0 h 84"/>
              <a:gd name="T14" fmla="*/ 127 w 138"/>
              <a:gd name="T15" fmla="*/ 76 h 84"/>
              <a:gd name="T16" fmla="*/ 0 w 138"/>
              <a:gd name="T17" fmla="*/ 76 h 84"/>
              <a:gd name="T18" fmla="*/ 0 w 13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0" y="0"/>
                </a:moveTo>
                <a:lnTo>
                  <a:pt x="138" y="0"/>
                </a:lnTo>
                <a:lnTo>
                  <a:pt x="138" y="84"/>
                </a:lnTo>
                <a:lnTo>
                  <a:pt x="0" y="84"/>
                </a:lnTo>
                <a:lnTo>
                  <a:pt x="0" y="0"/>
                </a:lnTo>
                <a:close/>
                <a:moveTo>
                  <a:pt x="0" y="0"/>
                </a:moveTo>
                <a:lnTo>
                  <a:pt x="127" y="0"/>
                </a:lnTo>
                <a:lnTo>
                  <a:pt x="127"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7" name="Freeform 1084"/>
          <p:cNvSpPr>
            <a:spLocks noEditPoints="1"/>
          </p:cNvSpPr>
          <p:nvPr/>
        </p:nvSpPr>
        <p:spPr bwMode="auto">
          <a:xfrm>
            <a:off x="1673678" y="4913657"/>
            <a:ext cx="204788" cy="152400"/>
          </a:xfrm>
          <a:custGeom>
            <a:avLst/>
            <a:gdLst>
              <a:gd name="T0" fmla="*/ 0 w 127"/>
              <a:gd name="T1" fmla="*/ 0 h 76"/>
              <a:gd name="T2" fmla="*/ 127 w 127"/>
              <a:gd name="T3" fmla="*/ 0 h 76"/>
              <a:gd name="T4" fmla="*/ 127 w 127"/>
              <a:gd name="T5" fmla="*/ 76 h 76"/>
              <a:gd name="T6" fmla="*/ 0 w 127"/>
              <a:gd name="T7" fmla="*/ 76 h 76"/>
              <a:gd name="T8" fmla="*/ 0 w 127"/>
              <a:gd name="T9" fmla="*/ 0 h 76"/>
              <a:gd name="T10" fmla="*/ 0 w 127"/>
              <a:gd name="T11" fmla="*/ 0 h 76"/>
              <a:gd name="T12" fmla="*/ 117 w 127"/>
              <a:gd name="T13" fmla="*/ 0 h 76"/>
              <a:gd name="T14" fmla="*/ 117 w 127"/>
              <a:gd name="T15" fmla="*/ 71 h 76"/>
              <a:gd name="T16" fmla="*/ 0 w 127"/>
              <a:gd name="T17" fmla="*/ 71 h 76"/>
              <a:gd name="T18" fmla="*/ 0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0" y="0"/>
                </a:moveTo>
                <a:lnTo>
                  <a:pt x="127" y="0"/>
                </a:lnTo>
                <a:lnTo>
                  <a:pt x="127" y="76"/>
                </a:lnTo>
                <a:lnTo>
                  <a:pt x="0" y="76"/>
                </a:lnTo>
                <a:lnTo>
                  <a:pt x="0" y="0"/>
                </a:lnTo>
                <a:close/>
                <a:moveTo>
                  <a:pt x="0" y="0"/>
                </a:moveTo>
                <a:lnTo>
                  <a:pt x="117" y="0"/>
                </a:lnTo>
                <a:lnTo>
                  <a:pt x="117"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8" name="Freeform 1085"/>
          <p:cNvSpPr>
            <a:spLocks noEditPoints="1"/>
          </p:cNvSpPr>
          <p:nvPr/>
        </p:nvSpPr>
        <p:spPr bwMode="auto">
          <a:xfrm>
            <a:off x="1673679" y="4913658"/>
            <a:ext cx="188913" cy="141287"/>
          </a:xfrm>
          <a:custGeom>
            <a:avLst/>
            <a:gdLst>
              <a:gd name="T0" fmla="*/ 0 w 117"/>
              <a:gd name="T1" fmla="*/ 0 h 71"/>
              <a:gd name="T2" fmla="*/ 117 w 117"/>
              <a:gd name="T3" fmla="*/ 0 h 71"/>
              <a:gd name="T4" fmla="*/ 117 w 117"/>
              <a:gd name="T5" fmla="*/ 71 h 71"/>
              <a:gd name="T6" fmla="*/ 0 w 117"/>
              <a:gd name="T7" fmla="*/ 71 h 71"/>
              <a:gd name="T8" fmla="*/ 0 w 117"/>
              <a:gd name="T9" fmla="*/ 0 h 71"/>
              <a:gd name="T10" fmla="*/ 0 w 117"/>
              <a:gd name="T11" fmla="*/ 0 h 71"/>
              <a:gd name="T12" fmla="*/ 107 w 117"/>
              <a:gd name="T13" fmla="*/ 0 h 71"/>
              <a:gd name="T14" fmla="*/ 107 w 117"/>
              <a:gd name="T15" fmla="*/ 62 h 71"/>
              <a:gd name="T16" fmla="*/ 0 w 117"/>
              <a:gd name="T17" fmla="*/ 62 h 71"/>
              <a:gd name="T18" fmla="*/ 0 w 117"/>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1">
                <a:moveTo>
                  <a:pt x="0" y="0"/>
                </a:moveTo>
                <a:lnTo>
                  <a:pt x="117" y="0"/>
                </a:lnTo>
                <a:lnTo>
                  <a:pt x="117" y="71"/>
                </a:lnTo>
                <a:lnTo>
                  <a:pt x="0" y="71"/>
                </a:lnTo>
                <a:lnTo>
                  <a:pt x="0" y="0"/>
                </a:lnTo>
                <a:close/>
                <a:moveTo>
                  <a:pt x="0" y="0"/>
                </a:moveTo>
                <a:lnTo>
                  <a:pt x="107" y="0"/>
                </a:lnTo>
                <a:lnTo>
                  <a:pt x="107"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9" name="Freeform 1086"/>
          <p:cNvSpPr>
            <a:spLocks noEditPoints="1"/>
          </p:cNvSpPr>
          <p:nvPr/>
        </p:nvSpPr>
        <p:spPr bwMode="auto">
          <a:xfrm>
            <a:off x="1673678" y="4913658"/>
            <a:ext cx="171450" cy="123825"/>
          </a:xfrm>
          <a:custGeom>
            <a:avLst/>
            <a:gdLst>
              <a:gd name="T0" fmla="*/ 0 w 107"/>
              <a:gd name="T1" fmla="*/ 0 h 62"/>
              <a:gd name="T2" fmla="*/ 107 w 107"/>
              <a:gd name="T3" fmla="*/ 0 h 62"/>
              <a:gd name="T4" fmla="*/ 107 w 107"/>
              <a:gd name="T5" fmla="*/ 62 h 62"/>
              <a:gd name="T6" fmla="*/ 0 w 107"/>
              <a:gd name="T7" fmla="*/ 62 h 62"/>
              <a:gd name="T8" fmla="*/ 0 w 107"/>
              <a:gd name="T9" fmla="*/ 0 h 62"/>
              <a:gd name="T10" fmla="*/ 0 w 107"/>
              <a:gd name="T11" fmla="*/ 0 h 62"/>
              <a:gd name="T12" fmla="*/ 97 w 107"/>
              <a:gd name="T13" fmla="*/ 0 h 62"/>
              <a:gd name="T14" fmla="*/ 97 w 107"/>
              <a:gd name="T15" fmla="*/ 58 h 62"/>
              <a:gd name="T16" fmla="*/ 0 w 107"/>
              <a:gd name="T17" fmla="*/ 58 h 62"/>
              <a:gd name="T18" fmla="*/ 0 w 10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62">
                <a:moveTo>
                  <a:pt x="0" y="0"/>
                </a:moveTo>
                <a:lnTo>
                  <a:pt x="107" y="0"/>
                </a:lnTo>
                <a:lnTo>
                  <a:pt x="107" y="62"/>
                </a:lnTo>
                <a:lnTo>
                  <a:pt x="0" y="62"/>
                </a:lnTo>
                <a:lnTo>
                  <a:pt x="0" y="0"/>
                </a:lnTo>
                <a:close/>
                <a:moveTo>
                  <a:pt x="0" y="0"/>
                </a:moveTo>
                <a:lnTo>
                  <a:pt x="97" y="0"/>
                </a:lnTo>
                <a:lnTo>
                  <a:pt x="97"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0" name="Freeform 1087"/>
          <p:cNvSpPr>
            <a:spLocks noEditPoints="1"/>
          </p:cNvSpPr>
          <p:nvPr/>
        </p:nvSpPr>
        <p:spPr bwMode="auto">
          <a:xfrm>
            <a:off x="1673679" y="4913658"/>
            <a:ext cx="155575" cy="115887"/>
          </a:xfrm>
          <a:custGeom>
            <a:avLst/>
            <a:gdLst>
              <a:gd name="T0" fmla="*/ 0 w 97"/>
              <a:gd name="T1" fmla="*/ 0 h 58"/>
              <a:gd name="T2" fmla="*/ 97 w 97"/>
              <a:gd name="T3" fmla="*/ 0 h 58"/>
              <a:gd name="T4" fmla="*/ 97 w 97"/>
              <a:gd name="T5" fmla="*/ 58 h 58"/>
              <a:gd name="T6" fmla="*/ 0 w 97"/>
              <a:gd name="T7" fmla="*/ 58 h 58"/>
              <a:gd name="T8" fmla="*/ 0 w 97"/>
              <a:gd name="T9" fmla="*/ 0 h 58"/>
              <a:gd name="T10" fmla="*/ 0 w 97"/>
              <a:gd name="T11" fmla="*/ 0 h 58"/>
              <a:gd name="T12" fmla="*/ 87 w 97"/>
              <a:gd name="T13" fmla="*/ 0 h 58"/>
              <a:gd name="T14" fmla="*/ 87 w 97"/>
              <a:gd name="T15" fmla="*/ 49 h 58"/>
              <a:gd name="T16" fmla="*/ 0 w 97"/>
              <a:gd name="T17" fmla="*/ 49 h 58"/>
              <a:gd name="T18" fmla="*/ 0 w 97"/>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8">
                <a:moveTo>
                  <a:pt x="0" y="0"/>
                </a:moveTo>
                <a:lnTo>
                  <a:pt x="97" y="0"/>
                </a:lnTo>
                <a:lnTo>
                  <a:pt x="97"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 name="Freeform 1088"/>
          <p:cNvSpPr>
            <a:spLocks noEditPoints="1"/>
          </p:cNvSpPr>
          <p:nvPr/>
        </p:nvSpPr>
        <p:spPr bwMode="auto">
          <a:xfrm>
            <a:off x="1673678" y="4913658"/>
            <a:ext cx="139700" cy="98425"/>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6 w 87"/>
              <a:gd name="T13" fmla="*/ 0 h 49"/>
              <a:gd name="T14" fmla="*/ 76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6" y="0"/>
                </a:lnTo>
                <a:lnTo>
                  <a:pt x="76"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2" name="Freeform 1089"/>
          <p:cNvSpPr>
            <a:spLocks noEditPoints="1"/>
          </p:cNvSpPr>
          <p:nvPr/>
        </p:nvSpPr>
        <p:spPr bwMode="auto">
          <a:xfrm>
            <a:off x="1673678" y="4913658"/>
            <a:ext cx="122238" cy="90487"/>
          </a:xfrm>
          <a:custGeom>
            <a:avLst/>
            <a:gdLst>
              <a:gd name="T0" fmla="*/ 0 w 76"/>
              <a:gd name="T1" fmla="*/ 0 h 45"/>
              <a:gd name="T2" fmla="*/ 76 w 76"/>
              <a:gd name="T3" fmla="*/ 0 h 45"/>
              <a:gd name="T4" fmla="*/ 76 w 76"/>
              <a:gd name="T5" fmla="*/ 45 h 45"/>
              <a:gd name="T6" fmla="*/ 0 w 76"/>
              <a:gd name="T7" fmla="*/ 45 h 45"/>
              <a:gd name="T8" fmla="*/ 0 w 76"/>
              <a:gd name="T9" fmla="*/ 0 h 45"/>
              <a:gd name="T10" fmla="*/ 0 w 76"/>
              <a:gd name="T11" fmla="*/ 0 h 45"/>
              <a:gd name="T12" fmla="*/ 61 w 76"/>
              <a:gd name="T13" fmla="*/ 0 h 45"/>
              <a:gd name="T14" fmla="*/ 61 w 76"/>
              <a:gd name="T15" fmla="*/ 36 h 45"/>
              <a:gd name="T16" fmla="*/ 0 w 76"/>
              <a:gd name="T17" fmla="*/ 36 h 45"/>
              <a:gd name="T18" fmla="*/ 0 w 7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5">
                <a:moveTo>
                  <a:pt x="0" y="0"/>
                </a:moveTo>
                <a:lnTo>
                  <a:pt x="76" y="0"/>
                </a:lnTo>
                <a:lnTo>
                  <a:pt x="76" y="45"/>
                </a:lnTo>
                <a:lnTo>
                  <a:pt x="0" y="45"/>
                </a:lnTo>
                <a:lnTo>
                  <a:pt x="0" y="0"/>
                </a:lnTo>
                <a:close/>
                <a:moveTo>
                  <a:pt x="0" y="0"/>
                </a:moveTo>
                <a:lnTo>
                  <a:pt x="61" y="0"/>
                </a:lnTo>
                <a:lnTo>
                  <a:pt x="61"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3" name="Freeform 1090"/>
          <p:cNvSpPr>
            <a:spLocks noEditPoints="1"/>
          </p:cNvSpPr>
          <p:nvPr/>
        </p:nvSpPr>
        <p:spPr bwMode="auto">
          <a:xfrm>
            <a:off x="1673679" y="4913658"/>
            <a:ext cx="98425" cy="71437"/>
          </a:xfrm>
          <a:custGeom>
            <a:avLst/>
            <a:gdLst>
              <a:gd name="T0" fmla="*/ 0 w 61"/>
              <a:gd name="T1" fmla="*/ 0 h 36"/>
              <a:gd name="T2" fmla="*/ 61 w 61"/>
              <a:gd name="T3" fmla="*/ 0 h 36"/>
              <a:gd name="T4" fmla="*/ 61 w 61"/>
              <a:gd name="T5" fmla="*/ 36 h 36"/>
              <a:gd name="T6" fmla="*/ 0 w 61"/>
              <a:gd name="T7" fmla="*/ 36 h 36"/>
              <a:gd name="T8" fmla="*/ 0 w 61"/>
              <a:gd name="T9" fmla="*/ 0 h 36"/>
              <a:gd name="T10" fmla="*/ 0 w 61"/>
              <a:gd name="T11" fmla="*/ 0 h 36"/>
              <a:gd name="T12" fmla="*/ 51 w 61"/>
              <a:gd name="T13" fmla="*/ 0 h 36"/>
              <a:gd name="T14" fmla="*/ 51 w 61"/>
              <a:gd name="T15" fmla="*/ 31 h 36"/>
              <a:gd name="T16" fmla="*/ 0 w 61"/>
              <a:gd name="T17" fmla="*/ 31 h 36"/>
              <a:gd name="T18" fmla="*/ 0 w 6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0" y="0"/>
                </a:moveTo>
                <a:lnTo>
                  <a:pt x="61" y="0"/>
                </a:lnTo>
                <a:lnTo>
                  <a:pt x="61" y="36"/>
                </a:lnTo>
                <a:lnTo>
                  <a:pt x="0" y="36"/>
                </a:lnTo>
                <a:lnTo>
                  <a:pt x="0" y="0"/>
                </a:lnTo>
                <a:close/>
                <a:moveTo>
                  <a:pt x="0" y="0"/>
                </a:moveTo>
                <a:lnTo>
                  <a:pt x="51" y="0"/>
                </a:lnTo>
                <a:lnTo>
                  <a:pt x="51"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4" name="Freeform 1091"/>
          <p:cNvSpPr>
            <a:spLocks noEditPoints="1"/>
          </p:cNvSpPr>
          <p:nvPr/>
        </p:nvSpPr>
        <p:spPr bwMode="auto">
          <a:xfrm>
            <a:off x="1673678" y="4913657"/>
            <a:ext cx="82550" cy="61912"/>
          </a:xfrm>
          <a:custGeom>
            <a:avLst/>
            <a:gdLst>
              <a:gd name="T0" fmla="*/ 0 w 51"/>
              <a:gd name="T1" fmla="*/ 0 h 31"/>
              <a:gd name="T2" fmla="*/ 51 w 51"/>
              <a:gd name="T3" fmla="*/ 0 h 31"/>
              <a:gd name="T4" fmla="*/ 51 w 51"/>
              <a:gd name="T5" fmla="*/ 31 h 31"/>
              <a:gd name="T6" fmla="*/ 0 w 51"/>
              <a:gd name="T7" fmla="*/ 31 h 31"/>
              <a:gd name="T8" fmla="*/ 0 w 51"/>
              <a:gd name="T9" fmla="*/ 0 h 31"/>
              <a:gd name="T10" fmla="*/ 0 w 51"/>
              <a:gd name="T11" fmla="*/ 0 h 31"/>
              <a:gd name="T12" fmla="*/ 40 w 51"/>
              <a:gd name="T13" fmla="*/ 0 h 31"/>
              <a:gd name="T14" fmla="*/ 40 w 51"/>
              <a:gd name="T15" fmla="*/ 27 h 31"/>
              <a:gd name="T16" fmla="*/ 0 w 51"/>
              <a:gd name="T17" fmla="*/ 27 h 31"/>
              <a:gd name="T18" fmla="*/ 0 w 5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1">
                <a:moveTo>
                  <a:pt x="0" y="0"/>
                </a:moveTo>
                <a:lnTo>
                  <a:pt x="51" y="0"/>
                </a:lnTo>
                <a:lnTo>
                  <a:pt x="51" y="31"/>
                </a:lnTo>
                <a:lnTo>
                  <a:pt x="0" y="31"/>
                </a:lnTo>
                <a:lnTo>
                  <a:pt x="0" y="0"/>
                </a:lnTo>
                <a:close/>
                <a:moveTo>
                  <a:pt x="0" y="0"/>
                </a:moveTo>
                <a:lnTo>
                  <a:pt x="40" y="0"/>
                </a:lnTo>
                <a:lnTo>
                  <a:pt x="40"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5" name="Freeform 1092"/>
          <p:cNvSpPr>
            <a:spLocks noEditPoints="1"/>
          </p:cNvSpPr>
          <p:nvPr/>
        </p:nvSpPr>
        <p:spPr bwMode="auto">
          <a:xfrm>
            <a:off x="1673678" y="4913658"/>
            <a:ext cx="65088" cy="53975"/>
          </a:xfrm>
          <a:custGeom>
            <a:avLst/>
            <a:gdLst>
              <a:gd name="T0" fmla="*/ 0 w 40"/>
              <a:gd name="T1" fmla="*/ 0 h 27"/>
              <a:gd name="T2" fmla="*/ 40 w 40"/>
              <a:gd name="T3" fmla="*/ 0 h 27"/>
              <a:gd name="T4" fmla="*/ 40 w 40"/>
              <a:gd name="T5" fmla="*/ 27 h 27"/>
              <a:gd name="T6" fmla="*/ 0 w 40"/>
              <a:gd name="T7" fmla="*/ 27 h 27"/>
              <a:gd name="T8" fmla="*/ 0 w 40"/>
              <a:gd name="T9" fmla="*/ 0 h 27"/>
              <a:gd name="T10" fmla="*/ 0 w 40"/>
              <a:gd name="T11" fmla="*/ 0 h 27"/>
              <a:gd name="T12" fmla="*/ 30 w 40"/>
              <a:gd name="T13" fmla="*/ 0 h 27"/>
              <a:gd name="T14" fmla="*/ 30 w 40"/>
              <a:gd name="T15" fmla="*/ 18 h 27"/>
              <a:gd name="T16" fmla="*/ 0 w 40"/>
              <a:gd name="T17" fmla="*/ 18 h 27"/>
              <a:gd name="T18" fmla="*/ 0 w 4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7">
                <a:moveTo>
                  <a:pt x="0" y="0"/>
                </a:moveTo>
                <a:lnTo>
                  <a:pt x="40" y="0"/>
                </a:lnTo>
                <a:lnTo>
                  <a:pt x="40" y="27"/>
                </a:lnTo>
                <a:lnTo>
                  <a:pt x="0" y="27"/>
                </a:lnTo>
                <a:lnTo>
                  <a:pt x="0" y="0"/>
                </a:lnTo>
                <a:close/>
                <a:moveTo>
                  <a:pt x="0" y="0"/>
                </a:moveTo>
                <a:lnTo>
                  <a:pt x="30" y="0"/>
                </a:lnTo>
                <a:lnTo>
                  <a:pt x="30"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6" name="Freeform 1093"/>
          <p:cNvSpPr>
            <a:spLocks noEditPoints="1"/>
          </p:cNvSpPr>
          <p:nvPr/>
        </p:nvSpPr>
        <p:spPr bwMode="auto">
          <a:xfrm>
            <a:off x="1673679" y="4913657"/>
            <a:ext cx="47625" cy="36512"/>
          </a:xfrm>
          <a:custGeom>
            <a:avLst/>
            <a:gdLst>
              <a:gd name="T0" fmla="*/ 0 w 30"/>
              <a:gd name="T1" fmla="*/ 0 h 18"/>
              <a:gd name="T2" fmla="*/ 30 w 30"/>
              <a:gd name="T3" fmla="*/ 0 h 18"/>
              <a:gd name="T4" fmla="*/ 30 w 30"/>
              <a:gd name="T5" fmla="*/ 18 h 18"/>
              <a:gd name="T6" fmla="*/ 0 w 30"/>
              <a:gd name="T7" fmla="*/ 18 h 18"/>
              <a:gd name="T8" fmla="*/ 0 w 30"/>
              <a:gd name="T9" fmla="*/ 0 h 18"/>
              <a:gd name="T10" fmla="*/ 0 w 30"/>
              <a:gd name="T11" fmla="*/ 0 h 18"/>
              <a:gd name="T12" fmla="*/ 20 w 30"/>
              <a:gd name="T13" fmla="*/ 0 h 18"/>
              <a:gd name="T14" fmla="*/ 20 w 30"/>
              <a:gd name="T15" fmla="*/ 14 h 18"/>
              <a:gd name="T16" fmla="*/ 0 w 30"/>
              <a:gd name="T17" fmla="*/ 14 h 18"/>
              <a:gd name="T18" fmla="*/ 0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0" y="0"/>
                </a:moveTo>
                <a:lnTo>
                  <a:pt x="30" y="0"/>
                </a:lnTo>
                <a:lnTo>
                  <a:pt x="30" y="18"/>
                </a:lnTo>
                <a:lnTo>
                  <a:pt x="0" y="18"/>
                </a:lnTo>
                <a:lnTo>
                  <a:pt x="0" y="0"/>
                </a:lnTo>
                <a:close/>
                <a:moveTo>
                  <a:pt x="0" y="0"/>
                </a:moveTo>
                <a:lnTo>
                  <a:pt x="20" y="0"/>
                </a:lnTo>
                <a:lnTo>
                  <a:pt x="20"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7" name="Freeform 1094"/>
          <p:cNvSpPr>
            <a:spLocks noEditPoints="1"/>
          </p:cNvSpPr>
          <p:nvPr/>
        </p:nvSpPr>
        <p:spPr bwMode="auto">
          <a:xfrm>
            <a:off x="1673678" y="4913658"/>
            <a:ext cx="31750" cy="28575"/>
          </a:xfrm>
          <a:custGeom>
            <a:avLst/>
            <a:gdLst>
              <a:gd name="T0" fmla="*/ 0 w 20"/>
              <a:gd name="T1" fmla="*/ 0 h 14"/>
              <a:gd name="T2" fmla="*/ 20 w 20"/>
              <a:gd name="T3" fmla="*/ 0 h 14"/>
              <a:gd name="T4" fmla="*/ 20 w 20"/>
              <a:gd name="T5" fmla="*/ 14 h 14"/>
              <a:gd name="T6" fmla="*/ 0 w 20"/>
              <a:gd name="T7" fmla="*/ 14 h 14"/>
              <a:gd name="T8" fmla="*/ 0 w 20"/>
              <a:gd name="T9" fmla="*/ 0 h 14"/>
              <a:gd name="T10" fmla="*/ 0 w 20"/>
              <a:gd name="T11" fmla="*/ 0 h 14"/>
              <a:gd name="T12" fmla="*/ 10 w 20"/>
              <a:gd name="T13" fmla="*/ 0 h 14"/>
              <a:gd name="T14" fmla="*/ 10 w 20"/>
              <a:gd name="T15" fmla="*/ 5 h 14"/>
              <a:gd name="T16" fmla="*/ 0 w 20"/>
              <a:gd name="T17" fmla="*/ 5 h 14"/>
              <a:gd name="T18" fmla="*/ 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0"/>
                </a:moveTo>
                <a:lnTo>
                  <a:pt x="20" y="0"/>
                </a:lnTo>
                <a:lnTo>
                  <a:pt x="20" y="14"/>
                </a:lnTo>
                <a:lnTo>
                  <a:pt x="0" y="14"/>
                </a:lnTo>
                <a:lnTo>
                  <a:pt x="0" y="0"/>
                </a:lnTo>
                <a:close/>
                <a:moveTo>
                  <a:pt x="0" y="0"/>
                </a:moveTo>
                <a:lnTo>
                  <a:pt x="10" y="0"/>
                </a:lnTo>
                <a:lnTo>
                  <a:pt x="10"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8" name="Freeform 1095"/>
          <p:cNvSpPr>
            <a:spLocks noEditPoints="1"/>
          </p:cNvSpPr>
          <p:nvPr/>
        </p:nvSpPr>
        <p:spPr bwMode="auto">
          <a:xfrm>
            <a:off x="1673679" y="4913658"/>
            <a:ext cx="15875" cy="9525"/>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9" name="Freeform 1096"/>
          <p:cNvSpPr>
            <a:spLocks noEditPoints="1"/>
          </p:cNvSpPr>
          <p:nvPr/>
        </p:nvSpPr>
        <p:spPr bwMode="auto">
          <a:xfrm>
            <a:off x="1673678" y="4913658"/>
            <a:ext cx="1588"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0" name="Rectangle 1097"/>
          <p:cNvSpPr>
            <a:spLocks noChangeArrowheads="1"/>
          </p:cNvSpPr>
          <p:nvPr/>
        </p:nvSpPr>
        <p:spPr bwMode="auto">
          <a:xfrm>
            <a:off x="1673678" y="4913658"/>
            <a:ext cx="222250" cy="168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 name="Freeform 1098"/>
          <p:cNvSpPr>
            <a:spLocks noEditPoints="1"/>
          </p:cNvSpPr>
          <p:nvPr/>
        </p:nvSpPr>
        <p:spPr bwMode="auto">
          <a:xfrm>
            <a:off x="1673678" y="4913658"/>
            <a:ext cx="222250" cy="168275"/>
          </a:xfrm>
          <a:custGeom>
            <a:avLst/>
            <a:gdLst>
              <a:gd name="T0" fmla="*/ 0 w 138"/>
              <a:gd name="T1" fmla="*/ 0 h 84"/>
              <a:gd name="T2" fmla="*/ 138 w 138"/>
              <a:gd name="T3" fmla="*/ 0 h 84"/>
              <a:gd name="T4" fmla="*/ 138 w 138"/>
              <a:gd name="T5" fmla="*/ 84 h 84"/>
              <a:gd name="T6" fmla="*/ 0 w 138"/>
              <a:gd name="T7" fmla="*/ 84 h 84"/>
              <a:gd name="T8" fmla="*/ 0 w 138"/>
              <a:gd name="T9" fmla="*/ 0 h 84"/>
              <a:gd name="T10" fmla="*/ 0 w 138"/>
              <a:gd name="T11" fmla="*/ 0 h 84"/>
              <a:gd name="T12" fmla="*/ 127 w 138"/>
              <a:gd name="T13" fmla="*/ 0 h 84"/>
              <a:gd name="T14" fmla="*/ 127 w 138"/>
              <a:gd name="T15" fmla="*/ 76 h 84"/>
              <a:gd name="T16" fmla="*/ 0 w 138"/>
              <a:gd name="T17" fmla="*/ 76 h 84"/>
              <a:gd name="T18" fmla="*/ 0 w 13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0" y="0"/>
                </a:moveTo>
                <a:lnTo>
                  <a:pt x="138" y="0"/>
                </a:lnTo>
                <a:lnTo>
                  <a:pt x="138" y="84"/>
                </a:lnTo>
                <a:lnTo>
                  <a:pt x="0" y="84"/>
                </a:lnTo>
                <a:lnTo>
                  <a:pt x="0" y="0"/>
                </a:lnTo>
                <a:close/>
                <a:moveTo>
                  <a:pt x="0" y="0"/>
                </a:moveTo>
                <a:lnTo>
                  <a:pt x="127" y="0"/>
                </a:lnTo>
                <a:lnTo>
                  <a:pt x="127"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 name="Freeform 1099"/>
          <p:cNvSpPr>
            <a:spLocks noEditPoints="1"/>
          </p:cNvSpPr>
          <p:nvPr/>
        </p:nvSpPr>
        <p:spPr bwMode="auto">
          <a:xfrm>
            <a:off x="1673678" y="4913657"/>
            <a:ext cx="204788" cy="152400"/>
          </a:xfrm>
          <a:custGeom>
            <a:avLst/>
            <a:gdLst>
              <a:gd name="T0" fmla="*/ 0 w 127"/>
              <a:gd name="T1" fmla="*/ 0 h 76"/>
              <a:gd name="T2" fmla="*/ 127 w 127"/>
              <a:gd name="T3" fmla="*/ 0 h 76"/>
              <a:gd name="T4" fmla="*/ 127 w 127"/>
              <a:gd name="T5" fmla="*/ 76 h 76"/>
              <a:gd name="T6" fmla="*/ 0 w 127"/>
              <a:gd name="T7" fmla="*/ 76 h 76"/>
              <a:gd name="T8" fmla="*/ 0 w 127"/>
              <a:gd name="T9" fmla="*/ 0 h 76"/>
              <a:gd name="T10" fmla="*/ 0 w 127"/>
              <a:gd name="T11" fmla="*/ 0 h 76"/>
              <a:gd name="T12" fmla="*/ 117 w 127"/>
              <a:gd name="T13" fmla="*/ 0 h 76"/>
              <a:gd name="T14" fmla="*/ 117 w 127"/>
              <a:gd name="T15" fmla="*/ 71 h 76"/>
              <a:gd name="T16" fmla="*/ 0 w 127"/>
              <a:gd name="T17" fmla="*/ 71 h 76"/>
              <a:gd name="T18" fmla="*/ 0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0" y="0"/>
                </a:moveTo>
                <a:lnTo>
                  <a:pt x="127" y="0"/>
                </a:lnTo>
                <a:lnTo>
                  <a:pt x="127" y="76"/>
                </a:lnTo>
                <a:lnTo>
                  <a:pt x="0" y="76"/>
                </a:lnTo>
                <a:lnTo>
                  <a:pt x="0" y="0"/>
                </a:lnTo>
                <a:close/>
                <a:moveTo>
                  <a:pt x="0" y="0"/>
                </a:moveTo>
                <a:lnTo>
                  <a:pt x="117" y="0"/>
                </a:lnTo>
                <a:lnTo>
                  <a:pt x="117"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3" name="Freeform 1100"/>
          <p:cNvSpPr>
            <a:spLocks noEditPoints="1"/>
          </p:cNvSpPr>
          <p:nvPr/>
        </p:nvSpPr>
        <p:spPr bwMode="auto">
          <a:xfrm>
            <a:off x="1673679" y="4913658"/>
            <a:ext cx="188913" cy="141287"/>
          </a:xfrm>
          <a:custGeom>
            <a:avLst/>
            <a:gdLst>
              <a:gd name="T0" fmla="*/ 0 w 117"/>
              <a:gd name="T1" fmla="*/ 0 h 71"/>
              <a:gd name="T2" fmla="*/ 117 w 117"/>
              <a:gd name="T3" fmla="*/ 0 h 71"/>
              <a:gd name="T4" fmla="*/ 117 w 117"/>
              <a:gd name="T5" fmla="*/ 71 h 71"/>
              <a:gd name="T6" fmla="*/ 0 w 117"/>
              <a:gd name="T7" fmla="*/ 71 h 71"/>
              <a:gd name="T8" fmla="*/ 0 w 117"/>
              <a:gd name="T9" fmla="*/ 0 h 71"/>
              <a:gd name="T10" fmla="*/ 0 w 117"/>
              <a:gd name="T11" fmla="*/ 0 h 71"/>
              <a:gd name="T12" fmla="*/ 107 w 117"/>
              <a:gd name="T13" fmla="*/ 0 h 71"/>
              <a:gd name="T14" fmla="*/ 107 w 117"/>
              <a:gd name="T15" fmla="*/ 62 h 71"/>
              <a:gd name="T16" fmla="*/ 0 w 117"/>
              <a:gd name="T17" fmla="*/ 62 h 71"/>
              <a:gd name="T18" fmla="*/ 0 w 117"/>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1">
                <a:moveTo>
                  <a:pt x="0" y="0"/>
                </a:moveTo>
                <a:lnTo>
                  <a:pt x="117" y="0"/>
                </a:lnTo>
                <a:lnTo>
                  <a:pt x="117" y="71"/>
                </a:lnTo>
                <a:lnTo>
                  <a:pt x="0" y="71"/>
                </a:lnTo>
                <a:lnTo>
                  <a:pt x="0" y="0"/>
                </a:lnTo>
                <a:close/>
                <a:moveTo>
                  <a:pt x="0" y="0"/>
                </a:moveTo>
                <a:lnTo>
                  <a:pt x="107" y="0"/>
                </a:lnTo>
                <a:lnTo>
                  <a:pt x="107"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4" name="Freeform 1101"/>
          <p:cNvSpPr>
            <a:spLocks noEditPoints="1"/>
          </p:cNvSpPr>
          <p:nvPr/>
        </p:nvSpPr>
        <p:spPr bwMode="auto">
          <a:xfrm>
            <a:off x="1673678" y="4913658"/>
            <a:ext cx="171450" cy="123825"/>
          </a:xfrm>
          <a:custGeom>
            <a:avLst/>
            <a:gdLst>
              <a:gd name="T0" fmla="*/ 0 w 107"/>
              <a:gd name="T1" fmla="*/ 0 h 62"/>
              <a:gd name="T2" fmla="*/ 107 w 107"/>
              <a:gd name="T3" fmla="*/ 0 h 62"/>
              <a:gd name="T4" fmla="*/ 107 w 107"/>
              <a:gd name="T5" fmla="*/ 62 h 62"/>
              <a:gd name="T6" fmla="*/ 0 w 107"/>
              <a:gd name="T7" fmla="*/ 62 h 62"/>
              <a:gd name="T8" fmla="*/ 0 w 107"/>
              <a:gd name="T9" fmla="*/ 0 h 62"/>
              <a:gd name="T10" fmla="*/ 0 w 107"/>
              <a:gd name="T11" fmla="*/ 0 h 62"/>
              <a:gd name="T12" fmla="*/ 97 w 107"/>
              <a:gd name="T13" fmla="*/ 0 h 62"/>
              <a:gd name="T14" fmla="*/ 97 w 107"/>
              <a:gd name="T15" fmla="*/ 58 h 62"/>
              <a:gd name="T16" fmla="*/ 0 w 107"/>
              <a:gd name="T17" fmla="*/ 58 h 62"/>
              <a:gd name="T18" fmla="*/ 0 w 10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62">
                <a:moveTo>
                  <a:pt x="0" y="0"/>
                </a:moveTo>
                <a:lnTo>
                  <a:pt x="107" y="0"/>
                </a:lnTo>
                <a:lnTo>
                  <a:pt x="107" y="62"/>
                </a:lnTo>
                <a:lnTo>
                  <a:pt x="0" y="62"/>
                </a:lnTo>
                <a:lnTo>
                  <a:pt x="0" y="0"/>
                </a:lnTo>
                <a:close/>
                <a:moveTo>
                  <a:pt x="0" y="0"/>
                </a:moveTo>
                <a:lnTo>
                  <a:pt x="97" y="0"/>
                </a:lnTo>
                <a:lnTo>
                  <a:pt x="97"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5" name="Freeform 1102"/>
          <p:cNvSpPr>
            <a:spLocks noEditPoints="1"/>
          </p:cNvSpPr>
          <p:nvPr/>
        </p:nvSpPr>
        <p:spPr bwMode="auto">
          <a:xfrm>
            <a:off x="1673679" y="4913658"/>
            <a:ext cx="155575" cy="115887"/>
          </a:xfrm>
          <a:custGeom>
            <a:avLst/>
            <a:gdLst>
              <a:gd name="T0" fmla="*/ 0 w 97"/>
              <a:gd name="T1" fmla="*/ 0 h 58"/>
              <a:gd name="T2" fmla="*/ 97 w 97"/>
              <a:gd name="T3" fmla="*/ 0 h 58"/>
              <a:gd name="T4" fmla="*/ 97 w 97"/>
              <a:gd name="T5" fmla="*/ 58 h 58"/>
              <a:gd name="T6" fmla="*/ 0 w 97"/>
              <a:gd name="T7" fmla="*/ 58 h 58"/>
              <a:gd name="T8" fmla="*/ 0 w 97"/>
              <a:gd name="T9" fmla="*/ 0 h 58"/>
              <a:gd name="T10" fmla="*/ 0 w 97"/>
              <a:gd name="T11" fmla="*/ 0 h 58"/>
              <a:gd name="T12" fmla="*/ 87 w 97"/>
              <a:gd name="T13" fmla="*/ 0 h 58"/>
              <a:gd name="T14" fmla="*/ 87 w 97"/>
              <a:gd name="T15" fmla="*/ 49 h 58"/>
              <a:gd name="T16" fmla="*/ 0 w 97"/>
              <a:gd name="T17" fmla="*/ 49 h 58"/>
              <a:gd name="T18" fmla="*/ 0 w 97"/>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8">
                <a:moveTo>
                  <a:pt x="0" y="0"/>
                </a:moveTo>
                <a:lnTo>
                  <a:pt x="97" y="0"/>
                </a:lnTo>
                <a:lnTo>
                  <a:pt x="97"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6" name="Freeform 1103"/>
          <p:cNvSpPr>
            <a:spLocks noEditPoints="1"/>
          </p:cNvSpPr>
          <p:nvPr/>
        </p:nvSpPr>
        <p:spPr bwMode="auto">
          <a:xfrm>
            <a:off x="1673678" y="4913658"/>
            <a:ext cx="139700" cy="98425"/>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6 w 87"/>
              <a:gd name="T13" fmla="*/ 0 h 49"/>
              <a:gd name="T14" fmla="*/ 76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6" y="0"/>
                </a:lnTo>
                <a:lnTo>
                  <a:pt x="76"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7" name="Freeform 1104"/>
          <p:cNvSpPr>
            <a:spLocks noEditPoints="1"/>
          </p:cNvSpPr>
          <p:nvPr/>
        </p:nvSpPr>
        <p:spPr bwMode="auto">
          <a:xfrm>
            <a:off x="1673678" y="4913658"/>
            <a:ext cx="122238" cy="90487"/>
          </a:xfrm>
          <a:custGeom>
            <a:avLst/>
            <a:gdLst>
              <a:gd name="T0" fmla="*/ 0 w 76"/>
              <a:gd name="T1" fmla="*/ 0 h 45"/>
              <a:gd name="T2" fmla="*/ 76 w 76"/>
              <a:gd name="T3" fmla="*/ 0 h 45"/>
              <a:gd name="T4" fmla="*/ 76 w 76"/>
              <a:gd name="T5" fmla="*/ 45 h 45"/>
              <a:gd name="T6" fmla="*/ 0 w 76"/>
              <a:gd name="T7" fmla="*/ 45 h 45"/>
              <a:gd name="T8" fmla="*/ 0 w 76"/>
              <a:gd name="T9" fmla="*/ 0 h 45"/>
              <a:gd name="T10" fmla="*/ 0 w 76"/>
              <a:gd name="T11" fmla="*/ 0 h 45"/>
              <a:gd name="T12" fmla="*/ 61 w 76"/>
              <a:gd name="T13" fmla="*/ 0 h 45"/>
              <a:gd name="T14" fmla="*/ 61 w 76"/>
              <a:gd name="T15" fmla="*/ 36 h 45"/>
              <a:gd name="T16" fmla="*/ 0 w 76"/>
              <a:gd name="T17" fmla="*/ 36 h 45"/>
              <a:gd name="T18" fmla="*/ 0 w 7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5">
                <a:moveTo>
                  <a:pt x="0" y="0"/>
                </a:moveTo>
                <a:lnTo>
                  <a:pt x="76" y="0"/>
                </a:lnTo>
                <a:lnTo>
                  <a:pt x="76" y="45"/>
                </a:lnTo>
                <a:lnTo>
                  <a:pt x="0" y="45"/>
                </a:lnTo>
                <a:lnTo>
                  <a:pt x="0" y="0"/>
                </a:lnTo>
                <a:close/>
                <a:moveTo>
                  <a:pt x="0" y="0"/>
                </a:moveTo>
                <a:lnTo>
                  <a:pt x="61" y="0"/>
                </a:lnTo>
                <a:lnTo>
                  <a:pt x="61"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8" name="Freeform 1105"/>
          <p:cNvSpPr>
            <a:spLocks noEditPoints="1"/>
          </p:cNvSpPr>
          <p:nvPr/>
        </p:nvSpPr>
        <p:spPr bwMode="auto">
          <a:xfrm>
            <a:off x="1673679" y="4913658"/>
            <a:ext cx="98425" cy="71437"/>
          </a:xfrm>
          <a:custGeom>
            <a:avLst/>
            <a:gdLst>
              <a:gd name="T0" fmla="*/ 0 w 61"/>
              <a:gd name="T1" fmla="*/ 0 h 36"/>
              <a:gd name="T2" fmla="*/ 61 w 61"/>
              <a:gd name="T3" fmla="*/ 0 h 36"/>
              <a:gd name="T4" fmla="*/ 61 w 61"/>
              <a:gd name="T5" fmla="*/ 36 h 36"/>
              <a:gd name="T6" fmla="*/ 0 w 61"/>
              <a:gd name="T7" fmla="*/ 36 h 36"/>
              <a:gd name="T8" fmla="*/ 0 w 61"/>
              <a:gd name="T9" fmla="*/ 0 h 36"/>
              <a:gd name="T10" fmla="*/ 0 w 61"/>
              <a:gd name="T11" fmla="*/ 0 h 36"/>
              <a:gd name="T12" fmla="*/ 51 w 61"/>
              <a:gd name="T13" fmla="*/ 0 h 36"/>
              <a:gd name="T14" fmla="*/ 51 w 61"/>
              <a:gd name="T15" fmla="*/ 31 h 36"/>
              <a:gd name="T16" fmla="*/ 0 w 61"/>
              <a:gd name="T17" fmla="*/ 31 h 36"/>
              <a:gd name="T18" fmla="*/ 0 w 6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0" y="0"/>
                </a:moveTo>
                <a:lnTo>
                  <a:pt x="61" y="0"/>
                </a:lnTo>
                <a:lnTo>
                  <a:pt x="61" y="36"/>
                </a:lnTo>
                <a:lnTo>
                  <a:pt x="0" y="36"/>
                </a:lnTo>
                <a:lnTo>
                  <a:pt x="0" y="0"/>
                </a:lnTo>
                <a:close/>
                <a:moveTo>
                  <a:pt x="0" y="0"/>
                </a:moveTo>
                <a:lnTo>
                  <a:pt x="51" y="0"/>
                </a:lnTo>
                <a:lnTo>
                  <a:pt x="51"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9" name="Freeform 1106"/>
          <p:cNvSpPr>
            <a:spLocks noEditPoints="1"/>
          </p:cNvSpPr>
          <p:nvPr/>
        </p:nvSpPr>
        <p:spPr bwMode="auto">
          <a:xfrm>
            <a:off x="1673678" y="4913657"/>
            <a:ext cx="82550" cy="61912"/>
          </a:xfrm>
          <a:custGeom>
            <a:avLst/>
            <a:gdLst>
              <a:gd name="T0" fmla="*/ 0 w 51"/>
              <a:gd name="T1" fmla="*/ 0 h 31"/>
              <a:gd name="T2" fmla="*/ 51 w 51"/>
              <a:gd name="T3" fmla="*/ 0 h 31"/>
              <a:gd name="T4" fmla="*/ 51 w 51"/>
              <a:gd name="T5" fmla="*/ 31 h 31"/>
              <a:gd name="T6" fmla="*/ 0 w 51"/>
              <a:gd name="T7" fmla="*/ 31 h 31"/>
              <a:gd name="T8" fmla="*/ 0 w 51"/>
              <a:gd name="T9" fmla="*/ 0 h 31"/>
              <a:gd name="T10" fmla="*/ 0 w 51"/>
              <a:gd name="T11" fmla="*/ 0 h 31"/>
              <a:gd name="T12" fmla="*/ 40 w 51"/>
              <a:gd name="T13" fmla="*/ 0 h 31"/>
              <a:gd name="T14" fmla="*/ 40 w 51"/>
              <a:gd name="T15" fmla="*/ 27 h 31"/>
              <a:gd name="T16" fmla="*/ 0 w 51"/>
              <a:gd name="T17" fmla="*/ 27 h 31"/>
              <a:gd name="T18" fmla="*/ 0 w 5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1">
                <a:moveTo>
                  <a:pt x="0" y="0"/>
                </a:moveTo>
                <a:lnTo>
                  <a:pt x="51" y="0"/>
                </a:lnTo>
                <a:lnTo>
                  <a:pt x="51" y="31"/>
                </a:lnTo>
                <a:lnTo>
                  <a:pt x="0" y="31"/>
                </a:lnTo>
                <a:lnTo>
                  <a:pt x="0" y="0"/>
                </a:lnTo>
                <a:close/>
                <a:moveTo>
                  <a:pt x="0" y="0"/>
                </a:moveTo>
                <a:lnTo>
                  <a:pt x="40" y="0"/>
                </a:lnTo>
                <a:lnTo>
                  <a:pt x="40"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0" name="Freeform 1107"/>
          <p:cNvSpPr>
            <a:spLocks noEditPoints="1"/>
          </p:cNvSpPr>
          <p:nvPr/>
        </p:nvSpPr>
        <p:spPr bwMode="auto">
          <a:xfrm>
            <a:off x="1673678" y="4913658"/>
            <a:ext cx="65088" cy="53975"/>
          </a:xfrm>
          <a:custGeom>
            <a:avLst/>
            <a:gdLst>
              <a:gd name="T0" fmla="*/ 0 w 40"/>
              <a:gd name="T1" fmla="*/ 0 h 27"/>
              <a:gd name="T2" fmla="*/ 40 w 40"/>
              <a:gd name="T3" fmla="*/ 0 h 27"/>
              <a:gd name="T4" fmla="*/ 40 w 40"/>
              <a:gd name="T5" fmla="*/ 27 h 27"/>
              <a:gd name="T6" fmla="*/ 0 w 40"/>
              <a:gd name="T7" fmla="*/ 27 h 27"/>
              <a:gd name="T8" fmla="*/ 0 w 40"/>
              <a:gd name="T9" fmla="*/ 0 h 27"/>
              <a:gd name="T10" fmla="*/ 0 w 40"/>
              <a:gd name="T11" fmla="*/ 0 h 27"/>
              <a:gd name="T12" fmla="*/ 30 w 40"/>
              <a:gd name="T13" fmla="*/ 0 h 27"/>
              <a:gd name="T14" fmla="*/ 30 w 40"/>
              <a:gd name="T15" fmla="*/ 18 h 27"/>
              <a:gd name="T16" fmla="*/ 0 w 40"/>
              <a:gd name="T17" fmla="*/ 18 h 27"/>
              <a:gd name="T18" fmla="*/ 0 w 4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7">
                <a:moveTo>
                  <a:pt x="0" y="0"/>
                </a:moveTo>
                <a:lnTo>
                  <a:pt x="40" y="0"/>
                </a:lnTo>
                <a:lnTo>
                  <a:pt x="40" y="27"/>
                </a:lnTo>
                <a:lnTo>
                  <a:pt x="0" y="27"/>
                </a:lnTo>
                <a:lnTo>
                  <a:pt x="0" y="0"/>
                </a:lnTo>
                <a:close/>
                <a:moveTo>
                  <a:pt x="0" y="0"/>
                </a:moveTo>
                <a:lnTo>
                  <a:pt x="30" y="0"/>
                </a:lnTo>
                <a:lnTo>
                  <a:pt x="30"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1" name="Freeform 1108"/>
          <p:cNvSpPr>
            <a:spLocks noEditPoints="1"/>
          </p:cNvSpPr>
          <p:nvPr/>
        </p:nvSpPr>
        <p:spPr bwMode="auto">
          <a:xfrm>
            <a:off x="1673679" y="4913657"/>
            <a:ext cx="47625" cy="36512"/>
          </a:xfrm>
          <a:custGeom>
            <a:avLst/>
            <a:gdLst>
              <a:gd name="T0" fmla="*/ 0 w 30"/>
              <a:gd name="T1" fmla="*/ 0 h 18"/>
              <a:gd name="T2" fmla="*/ 30 w 30"/>
              <a:gd name="T3" fmla="*/ 0 h 18"/>
              <a:gd name="T4" fmla="*/ 30 w 30"/>
              <a:gd name="T5" fmla="*/ 18 h 18"/>
              <a:gd name="T6" fmla="*/ 0 w 30"/>
              <a:gd name="T7" fmla="*/ 18 h 18"/>
              <a:gd name="T8" fmla="*/ 0 w 30"/>
              <a:gd name="T9" fmla="*/ 0 h 18"/>
              <a:gd name="T10" fmla="*/ 0 w 30"/>
              <a:gd name="T11" fmla="*/ 0 h 18"/>
              <a:gd name="T12" fmla="*/ 20 w 30"/>
              <a:gd name="T13" fmla="*/ 0 h 18"/>
              <a:gd name="T14" fmla="*/ 20 w 30"/>
              <a:gd name="T15" fmla="*/ 14 h 18"/>
              <a:gd name="T16" fmla="*/ 0 w 30"/>
              <a:gd name="T17" fmla="*/ 14 h 18"/>
              <a:gd name="T18" fmla="*/ 0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0" y="0"/>
                </a:moveTo>
                <a:lnTo>
                  <a:pt x="30" y="0"/>
                </a:lnTo>
                <a:lnTo>
                  <a:pt x="30" y="18"/>
                </a:lnTo>
                <a:lnTo>
                  <a:pt x="0" y="18"/>
                </a:lnTo>
                <a:lnTo>
                  <a:pt x="0" y="0"/>
                </a:lnTo>
                <a:close/>
                <a:moveTo>
                  <a:pt x="0" y="0"/>
                </a:moveTo>
                <a:lnTo>
                  <a:pt x="20" y="0"/>
                </a:lnTo>
                <a:lnTo>
                  <a:pt x="20"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 name="Freeform 1109"/>
          <p:cNvSpPr>
            <a:spLocks noEditPoints="1"/>
          </p:cNvSpPr>
          <p:nvPr/>
        </p:nvSpPr>
        <p:spPr bwMode="auto">
          <a:xfrm>
            <a:off x="1673678" y="4913658"/>
            <a:ext cx="31750" cy="28575"/>
          </a:xfrm>
          <a:custGeom>
            <a:avLst/>
            <a:gdLst>
              <a:gd name="T0" fmla="*/ 0 w 20"/>
              <a:gd name="T1" fmla="*/ 0 h 14"/>
              <a:gd name="T2" fmla="*/ 20 w 20"/>
              <a:gd name="T3" fmla="*/ 0 h 14"/>
              <a:gd name="T4" fmla="*/ 20 w 20"/>
              <a:gd name="T5" fmla="*/ 14 h 14"/>
              <a:gd name="T6" fmla="*/ 0 w 20"/>
              <a:gd name="T7" fmla="*/ 14 h 14"/>
              <a:gd name="T8" fmla="*/ 0 w 20"/>
              <a:gd name="T9" fmla="*/ 0 h 14"/>
              <a:gd name="T10" fmla="*/ 0 w 20"/>
              <a:gd name="T11" fmla="*/ 0 h 14"/>
              <a:gd name="T12" fmla="*/ 10 w 20"/>
              <a:gd name="T13" fmla="*/ 0 h 14"/>
              <a:gd name="T14" fmla="*/ 10 w 20"/>
              <a:gd name="T15" fmla="*/ 5 h 14"/>
              <a:gd name="T16" fmla="*/ 0 w 20"/>
              <a:gd name="T17" fmla="*/ 5 h 14"/>
              <a:gd name="T18" fmla="*/ 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0"/>
                </a:moveTo>
                <a:lnTo>
                  <a:pt x="20" y="0"/>
                </a:lnTo>
                <a:lnTo>
                  <a:pt x="20" y="14"/>
                </a:lnTo>
                <a:lnTo>
                  <a:pt x="0" y="14"/>
                </a:lnTo>
                <a:lnTo>
                  <a:pt x="0" y="0"/>
                </a:lnTo>
                <a:close/>
                <a:moveTo>
                  <a:pt x="0" y="0"/>
                </a:moveTo>
                <a:lnTo>
                  <a:pt x="10" y="0"/>
                </a:lnTo>
                <a:lnTo>
                  <a:pt x="10"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 name="Freeform 1110"/>
          <p:cNvSpPr>
            <a:spLocks noEditPoints="1"/>
          </p:cNvSpPr>
          <p:nvPr/>
        </p:nvSpPr>
        <p:spPr bwMode="auto">
          <a:xfrm>
            <a:off x="1673679" y="4913658"/>
            <a:ext cx="15875" cy="9525"/>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 name="Freeform 1111"/>
          <p:cNvSpPr>
            <a:spLocks noEditPoints="1"/>
          </p:cNvSpPr>
          <p:nvPr/>
        </p:nvSpPr>
        <p:spPr bwMode="auto">
          <a:xfrm>
            <a:off x="1673678" y="4913658"/>
            <a:ext cx="1588"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 name="Freeform 1112"/>
          <p:cNvSpPr>
            <a:spLocks noEditPoints="1"/>
          </p:cNvSpPr>
          <p:nvPr/>
        </p:nvSpPr>
        <p:spPr bwMode="auto">
          <a:xfrm>
            <a:off x="1656217" y="4897782"/>
            <a:ext cx="255587" cy="201612"/>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1 w 159"/>
              <a:gd name="T11" fmla="*/ 8 h 101"/>
              <a:gd name="T12" fmla="*/ 159 w 159"/>
              <a:gd name="T13" fmla="*/ 8 h 101"/>
              <a:gd name="T14" fmla="*/ 159 w 159"/>
              <a:gd name="T15" fmla="*/ 101 h 101"/>
              <a:gd name="T16" fmla="*/ 11 w 159"/>
              <a:gd name="T17" fmla="*/ 101 h 101"/>
              <a:gd name="T18" fmla="*/ 11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1" y="8"/>
                </a:moveTo>
                <a:lnTo>
                  <a:pt x="159" y="8"/>
                </a:lnTo>
                <a:lnTo>
                  <a:pt x="159" y="101"/>
                </a:lnTo>
                <a:lnTo>
                  <a:pt x="11" y="101"/>
                </a:lnTo>
                <a:lnTo>
                  <a:pt x="11" y="8"/>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 name="Freeform 1113"/>
          <p:cNvSpPr>
            <a:spLocks noEditPoints="1"/>
          </p:cNvSpPr>
          <p:nvPr/>
        </p:nvSpPr>
        <p:spPr bwMode="auto">
          <a:xfrm>
            <a:off x="1673679" y="4913658"/>
            <a:ext cx="238125" cy="185737"/>
          </a:xfrm>
          <a:custGeom>
            <a:avLst/>
            <a:gdLst>
              <a:gd name="T0" fmla="*/ 0 w 148"/>
              <a:gd name="T1" fmla="*/ 0 h 93"/>
              <a:gd name="T2" fmla="*/ 148 w 148"/>
              <a:gd name="T3" fmla="*/ 0 h 93"/>
              <a:gd name="T4" fmla="*/ 148 w 148"/>
              <a:gd name="T5" fmla="*/ 93 h 93"/>
              <a:gd name="T6" fmla="*/ 0 w 148"/>
              <a:gd name="T7" fmla="*/ 93 h 93"/>
              <a:gd name="T8" fmla="*/ 0 w 148"/>
              <a:gd name="T9" fmla="*/ 0 h 93"/>
              <a:gd name="T10" fmla="*/ 10 w 148"/>
              <a:gd name="T11" fmla="*/ 5 h 93"/>
              <a:gd name="T12" fmla="*/ 148 w 148"/>
              <a:gd name="T13" fmla="*/ 5 h 93"/>
              <a:gd name="T14" fmla="*/ 148 w 148"/>
              <a:gd name="T15" fmla="*/ 93 h 93"/>
              <a:gd name="T16" fmla="*/ 10 w 148"/>
              <a:gd name="T17" fmla="*/ 93 h 93"/>
              <a:gd name="T18" fmla="*/ 10 w 148"/>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93">
                <a:moveTo>
                  <a:pt x="0" y="0"/>
                </a:moveTo>
                <a:lnTo>
                  <a:pt x="148" y="0"/>
                </a:lnTo>
                <a:lnTo>
                  <a:pt x="148" y="93"/>
                </a:lnTo>
                <a:lnTo>
                  <a:pt x="0" y="93"/>
                </a:lnTo>
                <a:lnTo>
                  <a:pt x="0" y="0"/>
                </a:lnTo>
                <a:close/>
                <a:moveTo>
                  <a:pt x="10" y="5"/>
                </a:moveTo>
                <a:lnTo>
                  <a:pt x="148" y="5"/>
                </a:lnTo>
                <a:lnTo>
                  <a:pt x="148" y="93"/>
                </a:lnTo>
                <a:lnTo>
                  <a:pt x="10" y="93"/>
                </a:lnTo>
                <a:lnTo>
                  <a:pt x="10" y="5"/>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 name="Freeform 1114"/>
          <p:cNvSpPr>
            <a:spLocks noEditPoints="1"/>
          </p:cNvSpPr>
          <p:nvPr/>
        </p:nvSpPr>
        <p:spPr bwMode="auto">
          <a:xfrm>
            <a:off x="1689553" y="4923182"/>
            <a:ext cx="222250" cy="176212"/>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8" name="Freeform 1115"/>
          <p:cNvSpPr>
            <a:spLocks noEditPoints="1"/>
          </p:cNvSpPr>
          <p:nvPr/>
        </p:nvSpPr>
        <p:spPr bwMode="auto">
          <a:xfrm>
            <a:off x="1705429" y="4942232"/>
            <a:ext cx="206375" cy="157162"/>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9" name="Freeform 1116"/>
          <p:cNvSpPr>
            <a:spLocks noEditPoints="1"/>
          </p:cNvSpPr>
          <p:nvPr/>
        </p:nvSpPr>
        <p:spPr bwMode="auto">
          <a:xfrm>
            <a:off x="1721303" y="4950170"/>
            <a:ext cx="190500" cy="149225"/>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0" name="Freeform 1117"/>
          <p:cNvSpPr>
            <a:spLocks noEditPoints="1"/>
          </p:cNvSpPr>
          <p:nvPr/>
        </p:nvSpPr>
        <p:spPr bwMode="auto">
          <a:xfrm>
            <a:off x="1738767" y="4967632"/>
            <a:ext cx="173037" cy="131762"/>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1" name="Freeform 1118"/>
          <p:cNvSpPr>
            <a:spLocks noEditPoints="1"/>
          </p:cNvSpPr>
          <p:nvPr/>
        </p:nvSpPr>
        <p:spPr bwMode="auto">
          <a:xfrm>
            <a:off x="1756229" y="4975570"/>
            <a:ext cx="155575" cy="12382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2" name="Freeform 1119"/>
          <p:cNvSpPr>
            <a:spLocks noEditPoints="1"/>
          </p:cNvSpPr>
          <p:nvPr/>
        </p:nvSpPr>
        <p:spPr bwMode="auto">
          <a:xfrm>
            <a:off x="1772103" y="4993032"/>
            <a:ext cx="139700" cy="106362"/>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5 w 87"/>
              <a:gd name="T11" fmla="*/ 5 h 53"/>
              <a:gd name="T12" fmla="*/ 87 w 87"/>
              <a:gd name="T13" fmla="*/ 5 h 53"/>
              <a:gd name="T14" fmla="*/ 87 w 87"/>
              <a:gd name="T15" fmla="*/ 53 h 53"/>
              <a:gd name="T16" fmla="*/ 15 w 87"/>
              <a:gd name="T17" fmla="*/ 53 h 53"/>
              <a:gd name="T18" fmla="*/ 15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5" y="5"/>
                </a:moveTo>
                <a:lnTo>
                  <a:pt x="87" y="5"/>
                </a:lnTo>
                <a:lnTo>
                  <a:pt x="87" y="53"/>
                </a:lnTo>
                <a:lnTo>
                  <a:pt x="15" y="53"/>
                </a:lnTo>
                <a:lnTo>
                  <a:pt x="15" y="5"/>
                </a:lnTo>
                <a:close/>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3" name="Freeform 1120"/>
          <p:cNvSpPr>
            <a:spLocks noEditPoints="1"/>
          </p:cNvSpPr>
          <p:nvPr/>
        </p:nvSpPr>
        <p:spPr bwMode="auto">
          <a:xfrm>
            <a:off x="1795917" y="5004144"/>
            <a:ext cx="115887" cy="95250"/>
          </a:xfrm>
          <a:custGeom>
            <a:avLst/>
            <a:gdLst>
              <a:gd name="T0" fmla="*/ 0 w 72"/>
              <a:gd name="T1" fmla="*/ 0 h 48"/>
              <a:gd name="T2" fmla="*/ 72 w 72"/>
              <a:gd name="T3" fmla="*/ 0 h 48"/>
              <a:gd name="T4" fmla="*/ 72 w 72"/>
              <a:gd name="T5" fmla="*/ 48 h 48"/>
              <a:gd name="T6" fmla="*/ 0 w 72"/>
              <a:gd name="T7" fmla="*/ 48 h 48"/>
              <a:gd name="T8" fmla="*/ 0 w 72"/>
              <a:gd name="T9" fmla="*/ 0 h 48"/>
              <a:gd name="T10" fmla="*/ 11 w 72"/>
              <a:gd name="T11" fmla="*/ 8 h 48"/>
              <a:gd name="T12" fmla="*/ 72 w 72"/>
              <a:gd name="T13" fmla="*/ 8 h 48"/>
              <a:gd name="T14" fmla="*/ 72 w 72"/>
              <a:gd name="T15" fmla="*/ 48 h 48"/>
              <a:gd name="T16" fmla="*/ 11 w 72"/>
              <a:gd name="T17" fmla="*/ 48 h 48"/>
              <a:gd name="T18" fmla="*/ 11 w 72"/>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0" y="0"/>
                </a:moveTo>
                <a:lnTo>
                  <a:pt x="72" y="0"/>
                </a:lnTo>
                <a:lnTo>
                  <a:pt x="72" y="48"/>
                </a:lnTo>
                <a:lnTo>
                  <a:pt x="0" y="48"/>
                </a:lnTo>
                <a:lnTo>
                  <a:pt x="0" y="0"/>
                </a:lnTo>
                <a:close/>
                <a:moveTo>
                  <a:pt x="11" y="8"/>
                </a:moveTo>
                <a:lnTo>
                  <a:pt x="72" y="8"/>
                </a:lnTo>
                <a:lnTo>
                  <a:pt x="72" y="48"/>
                </a:lnTo>
                <a:lnTo>
                  <a:pt x="11" y="48"/>
                </a:lnTo>
                <a:lnTo>
                  <a:pt x="11" y="8"/>
                </a:lnTo>
                <a:close/>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4" name="Freeform 1121"/>
          <p:cNvSpPr>
            <a:spLocks noEditPoints="1"/>
          </p:cNvSpPr>
          <p:nvPr/>
        </p:nvSpPr>
        <p:spPr bwMode="auto">
          <a:xfrm>
            <a:off x="1813379" y="5020020"/>
            <a:ext cx="98425" cy="79375"/>
          </a:xfrm>
          <a:custGeom>
            <a:avLst/>
            <a:gdLst>
              <a:gd name="T0" fmla="*/ 0 w 61"/>
              <a:gd name="T1" fmla="*/ 0 h 40"/>
              <a:gd name="T2" fmla="*/ 61 w 61"/>
              <a:gd name="T3" fmla="*/ 0 h 40"/>
              <a:gd name="T4" fmla="*/ 61 w 61"/>
              <a:gd name="T5" fmla="*/ 40 h 40"/>
              <a:gd name="T6" fmla="*/ 0 w 61"/>
              <a:gd name="T7" fmla="*/ 40 h 40"/>
              <a:gd name="T8" fmla="*/ 0 w 61"/>
              <a:gd name="T9" fmla="*/ 0 h 40"/>
              <a:gd name="T10" fmla="*/ 10 w 61"/>
              <a:gd name="T11" fmla="*/ 5 h 40"/>
              <a:gd name="T12" fmla="*/ 61 w 61"/>
              <a:gd name="T13" fmla="*/ 5 h 40"/>
              <a:gd name="T14" fmla="*/ 61 w 61"/>
              <a:gd name="T15" fmla="*/ 40 h 40"/>
              <a:gd name="T16" fmla="*/ 10 w 61"/>
              <a:gd name="T17" fmla="*/ 40 h 40"/>
              <a:gd name="T18" fmla="*/ 10 w 61"/>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0" y="0"/>
                </a:moveTo>
                <a:lnTo>
                  <a:pt x="61" y="0"/>
                </a:lnTo>
                <a:lnTo>
                  <a:pt x="61" y="40"/>
                </a:lnTo>
                <a:lnTo>
                  <a:pt x="0" y="40"/>
                </a:lnTo>
                <a:lnTo>
                  <a:pt x="0" y="0"/>
                </a:lnTo>
                <a:close/>
                <a:moveTo>
                  <a:pt x="10" y="5"/>
                </a:moveTo>
                <a:lnTo>
                  <a:pt x="61" y="5"/>
                </a:lnTo>
                <a:lnTo>
                  <a:pt x="61" y="40"/>
                </a:lnTo>
                <a:lnTo>
                  <a:pt x="10" y="40"/>
                </a:lnTo>
                <a:lnTo>
                  <a:pt x="10" y="5"/>
                </a:lnTo>
                <a:close/>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5" name="Freeform 1122"/>
          <p:cNvSpPr>
            <a:spLocks noEditPoints="1"/>
          </p:cNvSpPr>
          <p:nvPr/>
        </p:nvSpPr>
        <p:spPr bwMode="auto">
          <a:xfrm>
            <a:off x="1829253" y="5029544"/>
            <a:ext cx="82550" cy="69850"/>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6" name="Freeform 1123"/>
          <p:cNvSpPr>
            <a:spLocks noEditPoints="1"/>
          </p:cNvSpPr>
          <p:nvPr/>
        </p:nvSpPr>
        <p:spPr bwMode="auto">
          <a:xfrm>
            <a:off x="1845129" y="5047008"/>
            <a:ext cx="66675" cy="52387"/>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7" name="Freeform 1124"/>
          <p:cNvSpPr>
            <a:spLocks noEditPoints="1"/>
          </p:cNvSpPr>
          <p:nvPr/>
        </p:nvSpPr>
        <p:spPr bwMode="auto">
          <a:xfrm>
            <a:off x="1862591" y="5054944"/>
            <a:ext cx="49212" cy="44450"/>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8" name="Freeform 1125"/>
          <p:cNvSpPr>
            <a:spLocks noEditPoints="1"/>
          </p:cNvSpPr>
          <p:nvPr/>
        </p:nvSpPr>
        <p:spPr bwMode="auto">
          <a:xfrm>
            <a:off x="1878467" y="5073994"/>
            <a:ext cx="33337" cy="25400"/>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9" name="Freeform 1126"/>
          <p:cNvSpPr>
            <a:spLocks noEditPoints="1"/>
          </p:cNvSpPr>
          <p:nvPr/>
        </p:nvSpPr>
        <p:spPr bwMode="auto">
          <a:xfrm>
            <a:off x="1895929" y="5081932"/>
            <a:ext cx="15875" cy="17462"/>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0" name="Freeform 1127"/>
          <p:cNvSpPr>
            <a:spLocks noEditPoints="1"/>
          </p:cNvSpPr>
          <p:nvPr/>
        </p:nvSpPr>
        <p:spPr bwMode="auto">
          <a:xfrm>
            <a:off x="1911803" y="509939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1" name="Freeform 1128"/>
          <p:cNvSpPr>
            <a:spLocks noEditPoints="1"/>
          </p:cNvSpPr>
          <p:nvPr/>
        </p:nvSpPr>
        <p:spPr bwMode="auto">
          <a:xfrm>
            <a:off x="1656217" y="4897782"/>
            <a:ext cx="255587" cy="201612"/>
          </a:xfrm>
          <a:custGeom>
            <a:avLst/>
            <a:gdLst>
              <a:gd name="T0" fmla="*/ 11 w 159"/>
              <a:gd name="T1" fmla="*/ 88 h 101"/>
              <a:gd name="T2" fmla="*/ 11 w 159"/>
              <a:gd name="T3" fmla="*/ 8 h 101"/>
              <a:gd name="T4" fmla="*/ 149 w 159"/>
              <a:gd name="T5" fmla="*/ 8 h 101"/>
              <a:gd name="T6" fmla="*/ 149 w 159"/>
              <a:gd name="T7" fmla="*/ 88 h 101"/>
              <a:gd name="T8" fmla="*/ 11 w 159"/>
              <a:gd name="T9" fmla="*/ 88 h 101"/>
              <a:gd name="T10" fmla="*/ 5 w 159"/>
              <a:gd name="T11" fmla="*/ 97 h 101"/>
              <a:gd name="T12" fmla="*/ 154 w 159"/>
              <a:gd name="T13" fmla="*/ 97 h 101"/>
              <a:gd name="T14" fmla="*/ 154 w 159"/>
              <a:gd name="T15" fmla="*/ 4 h 101"/>
              <a:gd name="T16" fmla="*/ 159 w 159"/>
              <a:gd name="T17" fmla="*/ 4 h 101"/>
              <a:gd name="T18" fmla="*/ 159 w 159"/>
              <a:gd name="T19" fmla="*/ 0 h 101"/>
              <a:gd name="T20" fmla="*/ 0 w 159"/>
              <a:gd name="T21" fmla="*/ 0 h 101"/>
              <a:gd name="T22" fmla="*/ 0 w 159"/>
              <a:gd name="T23" fmla="*/ 101 h 101"/>
              <a:gd name="T24" fmla="*/ 5 w 159"/>
              <a:gd name="T25" fmla="*/ 101 h 101"/>
              <a:gd name="T26" fmla="*/ 5 w 159"/>
              <a:gd name="T27"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01">
                <a:moveTo>
                  <a:pt x="11" y="88"/>
                </a:moveTo>
                <a:lnTo>
                  <a:pt x="11" y="8"/>
                </a:lnTo>
                <a:lnTo>
                  <a:pt x="149" y="8"/>
                </a:lnTo>
                <a:lnTo>
                  <a:pt x="149" y="88"/>
                </a:lnTo>
                <a:lnTo>
                  <a:pt x="11" y="88"/>
                </a:lnTo>
                <a:close/>
                <a:moveTo>
                  <a:pt x="5" y="97"/>
                </a:moveTo>
                <a:lnTo>
                  <a:pt x="154" y="97"/>
                </a:lnTo>
                <a:lnTo>
                  <a:pt x="154" y="4"/>
                </a:lnTo>
                <a:lnTo>
                  <a:pt x="159" y="4"/>
                </a:lnTo>
                <a:lnTo>
                  <a:pt x="159" y="0"/>
                </a:lnTo>
                <a:lnTo>
                  <a:pt x="0" y="0"/>
                </a:lnTo>
                <a:lnTo>
                  <a:pt x="0" y="101"/>
                </a:lnTo>
                <a:lnTo>
                  <a:pt x="5" y="101"/>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 name="Freeform 1129"/>
          <p:cNvSpPr>
            <a:spLocks noEditPoints="1"/>
          </p:cNvSpPr>
          <p:nvPr/>
        </p:nvSpPr>
        <p:spPr bwMode="auto">
          <a:xfrm>
            <a:off x="1656217" y="4897782"/>
            <a:ext cx="255587" cy="201612"/>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1 w 159"/>
              <a:gd name="T11" fmla="*/ 8 h 101"/>
              <a:gd name="T12" fmla="*/ 159 w 159"/>
              <a:gd name="T13" fmla="*/ 8 h 101"/>
              <a:gd name="T14" fmla="*/ 159 w 159"/>
              <a:gd name="T15" fmla="*/ 101 h 101"/>
              <a:gd name="T16" fmla="*/ 11 w 159"/>
              <a:gd name="T17" fmla="*/ 101 h 101"/>
              <a:gd name="T18" fmla="*/ 11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1" y="8"/>
                </a:moveTo>
                <a:lnTo>
                  <a:pt x="159" y="8"/>
                </a:lnTo>
                <a:lnTo>
                  <a:pt x="159" y="101"/>
                </a:lnTo>
                <a:lnTo>
                  <a:pt x="11" y="101"/>
                </a:lnTo>
                <a:lnTo>
                  <a:pt x="11" y="8"/>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3" name="Freeform 1130"/>
          <p:cNvSpPr>
            <a:spLocks noEditPoints="1"/>
          </p:cNvSpPr>
          <p:nvPr/>
        </p:nvSpPr>
        <p:spPr bwMode="auto">
          <a:xfrm>
            <a:off x="1673679" y="4913658"/>
            <a:ext cx="238125" cy="185737"/>
          </a:xfrm>
          <a:custGeom>
            <a:avLst/>
            <a:gdLst>
              <a:gd name="T0" fmla="*/ 0 w 148"/>
              <a:gd name="T1" fmla="*/ 0 h 93"/>
              <a:gd name="T2" fmla="*/ 148 w 148"/>
              <a:gd name="T3" fmla="*/ 0 h 93"/>
              <a:gd name="T4" fmla="*/ 148 w 148"/>
              <a:gd name="T5" fmla="*/ 93 h 93"/>
              <a:gd name="T6" fmla="*/ 0 w 148"/>
              <a:gd name="T7" fmla="*/ 93 h 93"/>
              <a:gd name="T8" fmla="*/ 0 w 148"/>
              <a:gd name="T9" fmla="*/ 0 h 93"/>
              <a:gd name="T10" fmla="*/ 10 w 148"/>
              <a:gd name="T11" fmla="*/ 5 h 93"/>
              <a:gd name="T12" fmla="*/ 148 w 148"/>
              <a:gd name="T13" fmla="*/ 5 h 93"/>
              <a:gd name="T14" fmla="*/ 148 w 148"/>
              <a:gd name="T15" fmla="*/ 93 h 93"/>
              <a:gd name="T16" fmla="*/ 10 w 148"/>
              <a:gd name="T17" fmla="*/ 93 h 93"/>
              <a:gd name="T18" fmla="*/ 10 w 148"/>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93">
                <a:moveTo>
                  <a:pt x="0" y="0"/>
                </a:moveTo>
                <a:lnTo>
                  <a:pt x="148" y="0"/>
                </a:lnTo>
                <a:lnTo>
                  <a:pt x="148" y="93"/>
                </a:lnTo>
                <a:lnTo>
                  <a:pt x="0" y="93"/>
                </a:lnTo>
                <a:lnTo>
                  <a:pt x="0" y="0"/>
                </a:lnTo>
                <a:close/>
                <a:moveTo>
                  <a:pt x="10" y="5"/>
                </a:moveTo>
                <a:lnTo>
                  <a:pt x="148" y="5"/>
                </a:lnTo>
                <a:lnTo>
                  <a:pt x="148" y="93"/>
                </a:lnTo>
                <a:lnTo>
                  <a:pt x="10" y="93"/>
                </a:lnTo>
                <a:lnTo>
                  <a:pt x="10" y="5"/>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4" name="Freeform 1131"/>
          <p:cNvSpPr>
            <a:spLocks noEditPoints="1"/>
          </p:cNvSpPr>
          <p:nvPr/>
        </p:nvSpPr>
        <p:spPr bwMode="auto">
          <a:xfrm>
            <a:off x="1689553" y="4923182"/>
            <a:ext cx="222250" cy="176212"/>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5" name="Freeform 1132"/>
          <p:cNvSpPr>
            <a:spLocks noEditPoints="1"/>
          </p:cNvSpPr>
          <p:nvPr/>
        </p:nvSpPr>
        <p:spPr bwMode="auto">
          <a:xfrm>
            <a:off x="1705429" y="4942232"/>
            <a:ext cx="206375" cy="157162"/>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6" name="Freeform 1133"/>
          <p:cNvSpPr>
            <a:spLocks noEditPoints="1"/>
          </p:cNvSpPr>
          <p:nvPr/>
        </p:nvSpPr>
        <p:spPr bwMode="auto">
          <a:xfrm>
            <a:off x="1721303" y="4950170"/>
            <a:ext cx="190500" cy="149225"/>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7" name="Freeform 1134"/>
          <p:cNvSpPr>
            <a:spLocks noEditPoints="1"/>
          </p:cNvSpPr>
          <p:nvPr/>
        </p:nvSpPr>
        <p:spPr bwMode="auto">
          <a:xfrm>
            <a:off x="1738767" y="4967632"/>
            <a:ext cx="173037" cy="131762"/>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8" name="Freeform 1135"/>
          <p:cNvSpPr>
            <a:spLocks noEditPoints="1"/>
          </p:cNvSpPr>
          <p:nvPr/>
        </p:nvSpPr>
        <p:spPr bwMode="auto">
          <a:xfrm>
            <a:off x="1756229" y="4975570"/>
            <a:ext cx="155575" cy="12382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9" name="Freeform 1136"/>
          <p:cNvSpPr>
            <a:spLocks noEditPoints="1"/>
          </p:cNvSpPr>
          <p:nvPr/>
        </p:nvSpPr>
        <p:spPr bwMode="auto">
          <a:xfrm>
            <a:off x="1772103" y="4993032"/>
            <a:ext cx="139700" cy="106362"/>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5 w 87"/>
              <a:gd name="T11" fmla="*/ 5 h 53"/>
              <a:gd name="T12" fmla="*/ 87 w 87"/>
              <a:gd name="T13" fmla="*/ 5 h 53"/>
              <a:gd name="T14" fmla="*/ 87 w 87"/>
              <a:gd name="T15" fmla="*/ 53 h 53"/>
              <a:gd name="T16" fmla="*/ 15 w 87"/>
              <a:gd name="T17" fmla="*/ 53 h 53"/>
              <a:gd name="T18" fmla="*/ 15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5" y="5"/>
                </a:moveTo>
                <a:lnTo>
                  <a:pt x="87" y="5"/>
                </a:lnTo>
                <a:lnTo>
                  <a:pt x="87" y="53"/>
                </a:lnTo>
                <a:lnTo>
                  <a:pt x="15" y="53"/>
                </a:lnTo>
                <a:lnTo>
                  <a:pt x="15" y="5"/>
                </a:lnTo>
                <a:close/>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0" name="Freeform 1137"/>
          <p:cNvSpPr>
            <a:spLocks noEditPoints="1"/>
          </p:cNvSpPr>
          <p:nvPr/>
        </p:nvSpPr>
        <p:spPr bwMode="auto">
          <a:xfrm>
            <a:off x="1795917" y="5004144"/>
            <a:ext cx="115887" cy="95250"/>
          </a:xfrm>
          <a:custGeom>
            <a:avLst/>
            <a:gdLst>
              <a:gd name="T0" fmla="*/ 0 w 72"/>
              <a:gd name="T1" fmla="*/ 0 h 48"/>
              <a:gd name="T2" fmla="*/ 72 w 72"/>
              <a:gd name="T3" fmla="*/ 0 h 48"/>
              <a:gd name="T4" fmla="*/ 72 w 72"/>
              <a:gd name="T5" fmla="*/ 48 h 48"/>
              <a:gd name="T6" fmla="*/ 0 w 72"/>
              <a:gd name="T7" fmla="*/ 48 h 48"/>
              <a:gd name="T8" fmla="*/ 0 w 72"/>
              <a:gd name="T9" fmla="*/ 0 h 48"/>
              <a:gd name="T10" fmla="*/ 11 w 72"/>
              <a:gd name="T11" fmla="*/ 8 h 48"/>
              <a:gd name="T12" fmla="*/ 72 w 72"/>
              <a:gd name="T13" fmla="*/ 8 h 48"/>
              <a:gd name="T14" fmla="*/ 72 w 72"/>
              <a:gd name="T15" fmla="*/ 48 h 48"/>
              <a:gd name="T16" fmla="*/ 11 w 72"/>
              <a:gd name="T17" fmla="*/ 48 h 48"/>
              <a:gd name="T18" fmla="*/ 11 w 72"/>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0" y="0"/>
                </a:moveTo>
                <a:lnTo>
                  <a:pt x="72" y="0"/>
                </a:lnTo>
                <a:lnTo>
                  <a:pt x="72" y="48"/>
                </a:lnTo>
                <a:lnTo>
                  <a:pt x="0" y="48"/>
                </a:lnTo>
                <a:lnTo>
                  <a:pt x="0" y="0"/>
                </a:lnTo>
                <a:close/>
                <a:moveTo>
                  <a:pt x="11" y="8"/>
                </a:moveTo>
                <a:lnTo>
                  <a:pt x="72" y="8"/>
                </a:lnTo>
                <a:lnTo>
                  <a:pt x="72" y="48"/>
                </a:lnTo>
                <a:lnTo>
                  <a:pt x="11" y="48"/>
                </a:lnTo>
                <a:lnTo>
                  <a:pt x="11" y="8"/>
                </a:lnTo>
                <a:close/>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1" name="Freeform 1138"/>
          <p:cNvSpPr>
            <a:spLocks noEditPoints="1"/>
          </p:cNvSpPr>
          <p:nvPr/>
        </p:nvSpPr>
        <p:spPr bwMode="auto">
          <a:xfrm>
            <a:off x="1813379" y="5020020"/>
            <a:ext cx="98425" cy="79375"/>
          </a:xfrm>
          <a:custGeom>
            <a:avLst/>
            <a:gdLst>
              <a:gd name="T0" fmla="*/ 0 w 61"/>
              <a:gd name="T1" fmla="*/ 0 h 40"/>
              <a:gd name="T2" fmla="*/ 61 w 61"/>
              <a:gd name="T3" fmla="*/ 0 h 40"/>
              <a:gd name="T4" fmla="*/ 61 w 61"/>
              <a:gd name="T5" fmla="*/ 40 h 40"/>
              <a:gd name="T6" fmla="*/ 0 w 61"/>
              <a:gd name="T7" fmla="*/ 40 h 40"/>
              <a:gd name="T8" fmla="*/ 0 w 61"/>
              <a:gd name="T9" fmla="*/ 0 h 40"/>
              <a:gd name="T10" fmla="*/ 10 w 61"/>
              <a:gd name="T11" fmla="*/ 5 h 40"/>
              <a:gd name="T12" fmla="*/ 61 w 61"/>
              <a:gd name="T13" fmla="*/ 5 h 40"/>
              <a:gd name="T14" fmla="*/ 61 w 61"/>
              <a:gd name="T15" fmla="*/ 40 h 40"/>
              <a:gd name="T16" fmla="*/ 10 w 61"/>
              <a:gd name="T17" fmla="*/ 40 h 40"/>
              <a:gd name="T18" fmla="*/ 10 w 61"/>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0" y="0"/>
                </a:moveTo>
                <a:lnTo>
                  <a:pt x="61" y="0"/>
                </a:lnTo>
                <a:lnTo>
                  <a:pt x="61" y="40"/>
                </a:lnTo>
                <a:lnTo>
                  <a:pt x="0" y="40"/>
                </a:lnTo>
                <a:lnTo>
                  <a:pt x="0" y="0"/>
                </a:lnTo>
                <a:close/>
                <a:moveTo>
                  <a:pt x="10" y="5"/>
                </a:moveTo>
                <a:lnTo>
                  <a:pt x="61" y="5"/>
                </a:lnTo>
                <a:lnTo>
                  <a:pt x="61" y="40"/>
                </a:lnTo>
                <a:lnTo>
                  <a:pt x="10" y="40"/>
                </a:lnTo>
                <a:lnTo>
                  <a:pt x="10" y="5"/>
                </a:lnTo>
                <a:close/>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2" name="Freeform 1139"/>
          <p:cNvSpPr>
            <a:spLocks noEditPoints="1"/>
          </p:cNvSpPr>
          <p:nvPr/>
        </p:nvSpPr>
        <p:spPr bwMode="auto">
          <a:xfrm>
            <a:off x="1829253" y="5029544"/>
            <a:ext cx="82550" cy="69850"/>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3" name="Freeform 1140"/>
          <p:cNvSpPr>
            <a:spLocks noEditPoints="1"/>
          </p:cNvSpPr>
          <p:nvPr/>
        </p:nvSpPr>
        <p:spPr bwMode="auto">
          <a:xfrm>
            <a:off x="1845129" y="5047008"/>
            <a:ext cx="66675" cy="52387"/>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4" name="Freeform 1141"/>
          <p:cNvSpPr>
            <a:spLocks noEditPoints="1"/>
          </p:cNvSpPr>
          <p:nvPr/>
        </p:nvSpPr>
        <p:spPr bwMode="auto">
          <a:xfrm>
            <a:off x="1862591" y="5054944"/>
            <a:ext cx="49212" cy="44450"/>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5" name="Freeform 1142"/>
          <p:cNvSpPr>
            <a:spLocks noEditPoints="1"/>
          </p:cNvSpPr>
          <p:nvPr/>
        </p:nvSpPr>
        <p:spPr bwMode="auto">
          <a:xfrm>
            <a:off x="1878467" y="5073994"/>
            <a:ext cx="33337" cy="25400"/>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6" name="Freeform 1143"/>
          <p:cNvSpPr>
            <a:spLocks noEditPoints="1"/>
          </p:cNvSpPr>
          <p:nvPr/>
        </p:nvSpPr>
        <p:spPr bwMode="auto">
          <a:xfrm>
            <a:off x="1895929" y="5081932"/>
            <a:ext cx="15875" cy="17462"/>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7" name="Freeform 1144"/>
          <p:cNvSpPr>
            <a:spLocks noEditPoints="1"/>
          </p:cNvSpPr>
          <p:nvPr/>
        </p:nvSpPr>
        <p:spPr bwMode="auto">
          <a:xfrm>
            <a:off x="1911803" y="509939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8" name="Line 1145"/>
          <p:cNvSpPr>
            <a:spLocks noChangeShapeType="1"/>
          </p:cNvSpPr>
          <p:nvPr/>
        </p:nvSpPr>
        <p:spPr bwMode="auto">
          <a:xfrm>
            <a:off x="1713367" y="5127970"/>
            <a:ext cx="1587" cy="1587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9" name="Line 1146"/>
          <p:cNvSpPr>
            <a:spLocks noChangeShapeType="1"/>
          </p:cNvSpPr>
          <p:nvPr/>
        </p:nvSpPr>
        <p:spPr bwMode="auto">
          <a:xfrm>
            <a:off x="1673678" y="5127970"/>
            <a:ext cx="1588" cy="1587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0" name="Line 1147"/>
          <p:cNvSpPr>
            <a:spLocks noChangeShapeType="1"/>
          </p:cNvSpPr>
          <p:nvPr/>
        </p:nvSpPr>
        <p:spPr bwMode="auto">
          <a:xfrm>
            <a:off x="1632404" y="5127969"/>
            <a:ext cx="303213"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1" name="Freeform 1148"/>
          <p:cNvSpPr>
            <a:spLocks noEditPoints="1"/>
          </p:cNvSpPr>
          <p:nvPr/>
        </p:nvSpPr>
        <p:spPr bwMode="auto">
          <a:xfrm>
            <a:off x="1862592" y="5189883"/>
            <a:ext cx="41275" cy="15875"/>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2" name="Rectangle 1149"/>
          <p:cNvSpPr>
            <a:spLocks noChangeArrowheads="1"/>
          </p:cNvSpPr>
          <p:nvPr/>
        </p:nvSpPr>
        <p:spPr bwMode="auto">
          <a:xfrm>
            <a:off x="1862592" y="5189883"/>
            <a:ext cx="4127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 name="Freeform 1150"/>
          <p:cNvSpPr>
            <a:spLocks noEditPoints="1"/>
          </p:cNvSpPr>
          <p:nvPr/>
        </p:nvSpPr>
        <p:spPr bwMode="auto">
          <a:xfrm>
            <a:off x="1862592" y="5189883"/>
            <a:ext cx="41275" cy="15875"/>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4" name="Line 1151"/>
          <p:cNvSpPr>
            <a:spLocks noChangeShapeType="1"/>
          </p:cNvSpPr>
          <p:nvPr/>
        </p:nvSpPr>
        <p:spPr bwMode="auto">
          <a:xfrm>
            <a:off x="1829253" y="5197819"/>
            <a:ext cx="90488"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5" name="Freeform 1152"/>
          <p:cNvSpPr>
            <a:spLocks noEditPoints="1"/>
          </p:cNvSpPr>
          <p:nvPr/>
        </p:nvSpPr>
        <p:spPr bwMode="auto">
          <a:xfrm>
            <a:off x="1589541" y="5178769"/>
            <a:ext cx="50800" cy="26988"/>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6" name="Rectangle 1153"/>
          <p:cNvSpPr>
            <a:spLocks noChangeArrowheads="1"/>
          </p:cNvSpPr>
          <p:nvPr/>
        </p:nvSpPr>
        <p:spPr bwMode="auto">
          <a:xfrm>
            <a:off x="1589541" y="5178769"/>
            <a:ext cx="50800"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7" name="Freeform 1154"/>
          <p:cNvSpPr>
            <a:spLocks noEditPoints="1"/>
          </p:cNvSpPr>
          <p:nvPr/>
        </p:nvSpPr>
        <p:spPr bwMode="auto">
          <a:xfrm>
            <a:off x="1589541" y="5178769"/>
            <a:ext cx="50800" cy="26988"/>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8" name="Freeform 1155"/>
          <p:cNvSpPr/>
          <p:nvPr/>
        </p:nvSpPr>
        <p:spPr bwMode="auto">
          <a:xfrm>
            <a:off x="1573666" y="4818408"/>
            <a:ext cx="469900" cy="492125"/>
          </a:xfrm>
          <a:custGeom>
            <a:avLst/>
            <a:gdLst>
              <a:gd name="T0" fmla="*/ 0 w 292"/>
              <a:gd name="T1" fmla="*/ 247 h 247"/>
              <a:gd name="T2" fmla="*/ 0 w 292"/>
              <a:gd name="T3" fmla="*/ 172 h 247"/>
              <a:gd name="T4" fmla="*/ 31 w 292"/>
              <a:gd name="T5" fmla="*/ 146 h 247"/>
              <a:gd name="T6" fmla="*/ 36 w 292"/>
              <a:gd name="T7" fmla="*/ 146 h 247"/>
              <a:gd name="T8" fmla="*/ 36 w 292"/>
              <a:gd name="T9" fmla="*/ 26 h 247"/>
              <a:gd name="T10" fmla="*/ 67 w 292"/>
              <a:gd name="T11" fmla="*/ 0 h 247"/>
              <a:gd name="T12" fmla="*/ 261 w 292"/>
              <a:gd name="T13" fmla="*/ 0 h 247"/>
              <a:gd name="T14" fmla="*/ 261 w 292"/>
              <a:gd name="T15" fmla="*/ 84 h 247"/>
              <a:gd name="T16" fmla="*/ 251 w 292"/>
              <a:gd name="T17" fmla="*/ 101 h 247"/>
              <a:gd name="T18" fmla="*/ 251 w 292"/>
              <a:gd name="T19" fmla="*/ 141 h 247"/>
              <a:gd name="T20" fmla="*/ 246 w 292"/>
              <a:gd name="T21" fmla="*/ 146 h 247"/>
              <a:gd name="T22" fmla="*/ 292 w 292"/>
              <a:gd name="T23" fmla="*/ 146 h 247"/>
              <a:gd name="T24" fmla="*/ 292 w 292"/>
              <a:gd name="T25" fmla="*/ 221 h 247"/>
              <a:gd name="T26" fmla="*/ 261 w 292"/>
              <a:gd name="T27" fmla="*/ 247 h 247"/>
              <a:gd name="T28" fmla="*/ 0 w 292"/>
              <a:gd name="T29"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47">
                <a:moveTo>
                  <a:pt x="0" y="247"/>
                </a:moveTo>
                <a:lnTo>
                  <a:pt x="0" y="172"/>
                </a:lnTo>
                <a:lnTo>
                  <a:pt x="31" y="146"/>
                </a:lnTo>
                <a:lnTo>
                  <a:pt x="36" y="146"/>
                </a:lnTo>
                <a:lnTo>
                  <a:pt x="36" y="26"/>
                </a:lnTo>
                <a:lnTo>
                  <a:pt x="67" y="0"/>
                </a:lnTo>
                <a:lnTo>
                  <a:pt x="261" y="0"/>
                </a:lnTo>
                <a:lnTo>
                  <a:pt x="261" y="84"/>
                </a:lnTo>
                <a:lnTo>
                  <a:pt x="251" y="101"/>
                </a:lnTo>
                <a:lnTo>
                  <a:pt x="251" y="141"/>
                </a:lnTo>
                <a:lnTo>
                  <a:pt x="246" y="146"/>
                </a:lnTo>
                <a:lnTo>
                  <a:pt x="292" y="146"/>
                </a:lnTo>
                <a:lnTo>
                  <a:pt x="292" y="221"/>
                </a:lnTo>
                <a:lnTo>
                  <a:pt x="261" y="247"/>
                </a:lnTo>
                <a:lnTo>
                  <a:pt x="0" y="247"/>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9" name="Rectangle 1156"/>
          <p:cNvSpPr>
            <a:spLocks noChangeArrowheads="1"/>
          </p:cNvSpPr>
          <p:nvPr/>
        </p:nvSpPr>
        <p:spPr bwMode="auto">
          <a:xfrm>
            <a:off x="1581603" y="5366095"/>
            <a:ext cx="2805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100" dirty="0">
                <a:solidFill>
                  <a:srgbClr val="000000"/>
                </a:solidFill>
                <a:ea typeface="宋体" panose="02010600030101010101" pitchFamily="2" charset="-122"/>
              </a:rPr>
              <a:t>Host</a:t>
            </a:r>
            <a:endParaRPr lang="en-US" altLang="zh-CN" sz="2400" dirty="0">
              <a:solidFill>
                <a:srgbClr val="000000"/>
              </a:solidFill>
              <a:latin typeface="Times" pitchFamily="18" charset="0"/>
              <a:ea typeface="宋体" panose="02010600030101010101" pitchFamily="2" charset="-122"/>
            </a:endParaRPr>
          </a:p>
        </p:txBody>
      </p:sp>
      <p:sp>
        <p:nvSpPr>
          <p:cNvPr id="560" name="Rectangle 1157"/>
          <p:cNvSpPr>
            <a:spLocks noChangeArrowheads="1"/>
          </p:cNvSpPr>
          <p:nvPr/>
        </p:nvSpPr>
        <p:spPr bwMode="auto">
          <a:xfrm>
            <a:off x="2107287" y="4751627"/>
            <a:ext cx="18242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dirty="0">
                <a:solidFill>
                  <a:srgbClr val="FF0000"/>
                </a:solidFill>
                <a:ea typeface="宋体" panose="02010600030101010101" pitchFamily="2" charset="-122"/>
              </a:rPr>
              <a:t>private address:   10.0.1.2</a:t>
            </a:r>
            <a:endParaRPr lang="en-US" altLang="zh-CN" sz="3200" b="1" dirty="0">
              <a:solidFill>
                <a:srgbClr val="FF0000"/>
              </a:solidFill>
              <a:latin typeface="Times" pitchFamily="18" charset="0"/>
              <a:ea typeface="宋体" panose="02010600030101010101" pitchFamily="2" charset="-122"/>
            </a:endParaRPr>
          </a:p>
        </p:txBody>
      </p:sp>
      <p:sp>
        <p:nvSpPr>
          <p:cNvPr id="561" name="Rectangle 1158"/>
          <p:cNvSpPr>
            <a:spLocks noChangeArrowheads="1"/>
          </p:cNvSpPr>
          <p:nvPr/>
        </p:nvSpPr>
        <p:spPr bwMode="auto">
          <a:xfrm>
            <a:off x="2102523" y="4954827"/>
            <a:ext cx="20855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dirty="0">
                <a:solidFill>
                  <a:srgbClr val="009900"/>
                </a:solidFill>
                <a:ea typeface="宋体" panose="02010600030101010101" pitchFamily="2" charset="-122"/>
              </a:rPr>
              <a:t>public address:    198.51.100.3</a:t>
            </a:r>
            <a:endParaRPr lang="en-US" altLang="zh-CN" sz="3200" b="1" dirty="0">
              <a:solidFill>
                <a:srgbClr val="009900"/>
              </a:solidFill>
              <a:latin typeface="Times" pitchFamily="18" charset="0"/>
              <a:ea typeface="宋体" panose="02010600030101010101" pitchFamily="2" charset="-122"/>
            </a:endParaRPr>
          </a:p>
        </p:txBody>
      </p:sp>
      <p:sp>
        <p:nvSpPr>
          <p:cNvPr id="562" name="Freeform 1159"/>
          <p:cNvSpPr/>
          <p:nvPr/>
        </p:nvSpPr>
        <p:spPr bwMode="auto">
          <a:xfrm>
            <a:off x="9676267" y="5108919"/>
            <a:ext cx="66675" cy="26988"/>
          </a:xfrm>
          <a:custGeom>
            <a:avLst/>
            <a:gdLst>
              <a:gd name="T0" fmla="*/ 25 w 41"/>
              <a:gd name="T1" fmla="*/ 13 h 13"/>
              <a:gd name="T2" fmla="*/ 41 w 41"/>
              <a:gd name="T3" fmla="*/ 0 h 13"/>
              <a:gd name="T4" fmla="*/ 0 w 41"/>
              <a:gd name="T5" fmla="*/ 0 h 13"/>
              <a:gd name="T6" fmla="*/ 25 w 41"/>
              <a:gd name="T7" fmla="*/ 13 h 13"/>
            </a:gdLst>
            <a:ahLst/>
            <a:cxnLst>
              <a:cxn ang="0">
                <a:pos x="T0" y="T1"/>
              </a:cxn>
              <a:cxn ang="0">
                <a:pos x="T2" y="T3"/>
              </a:cxn>
              <a:cxn ang="0">
                <a:pos x="T4" y="T5"/>
              </a:cxn>
              <a:cxn ang="0">
                <a:pos x="T6" y="T7"/>
              </a:cxn>
            </a:cxnLst>
            <a:rect l="0" t="0" r="r" b="b"/>
            <a:pathLst>
              <a:path w="41" h="13">
                <a:moveTo>
                  <a:pt x="25" y="13"/>
                </a:moveTo>
                <a:lnTo>
                  <a:pt x="41" y="0"/>
                </a:lnTo>
                <a:lnTo>
                  <a:pt x="0" y="0"/>
                </a:lnTo>
                <a:lnTo>
                  <a:pt x="25" y="13"/>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 name="Freeform 1160"/>
          <p:cNvSpPr/>
          <p:nvPr/>
        </p:nvSpPr>
        <p:spPr bwMode="auto">
          <a:xfrm>
            <a:off x="9327016" y="5124794"/>
            <a:ext cx="106362" cy="44450"/>
          </a:xfrm>
          <a:custGeom>
            <a:avLst/>
            <a:gdLst>
              <a:gd name="T0" fmla="*/ 67 w 67"/>
              <a:gd name="T1" fmla="*/ 26 h 26"/>
              <a:gd name="T2" fmla="*/ 31 w 67"/>
              <a:gd name="T3" fmla="*/ 0 h 26"/>
              <a:gd name="T4" fmla="*/ 0 w 67"/>
              <a:gd name="T5" fmla="*/ 26 h 26"/>
              <a:gd name="T6" fmla="*/ 67 w 67"/>
              <a:gd name="T7" fmla="*/ 26 h 26"/>
            </a:gdLst>
            <a:ahLst/>
            <a:cxnLst>
              <a:cxn ang="0">
                <a:pos x="T0" y="T1"/>
              </a:cxn>
              <a:cxn ang="0">
                <a:pos x="T2" y="T3"/>
              </a:cxn>
              <a:cxn ang="0">
                <a:pos x="T4" y="T5"/>
              </a:cxn>
              <a:cxn ang="0">
                <a:pos x="T6" y="T7"/>
              </a:cxn>
            </a:cxnLst>
            <a:rect l="0" t="0" r="r" b="b"/>
            <a:pathLst>
              <a:path w="67" h="26">
                <a:moveTo>
                  <a:pt x="67" y="26"/>
                </a:moveTo>
                <a:lnTo>
                  <a:pt x="31" y="0"/>
                </a:lnTo>
                <a:lnTo>
                  <a:pt x="0" y="26"/>
                </a:lnTo>
                <a:lnTo>
                  <a:pt x="67" y="26"/>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4" name="Freeform 1161"/>
          <p:cNvSpPr/>
          <p:nvPr/>
        </p:nvSpPr>
        <p:spPr bwMode="auto">
          <a:xfrm>
            <a:off x="9384167" y="5124794"/>
            <a:ext cx="388937" cy="44450"/>
          </a:xfrm>
          <a:custGeom>
            <a:avLst/>
            <a:gdLst>
              <a:gd name="T0" fmla="*/ 245 w 245"/>
              <a:gd name="T1" fmla="*/ 9 h 26"/>
              <a:gd name="T2" fmla="*/ 220 w 245"/>
              <a:gd name="T3" fmla="*/ 0 h 26"/>
              <a:gd name="T4" fmla="*/ 31 w 245"/>
              <a:gd name="T5" fmla="*/ 0 h 26"/>
              <a:gd name="T6" fmla="*/ 0 w 245"/>
              <a:gd name="T7" fmla="*/ 13 h 26"/>
              <a:gd name="T8" fmla="*/ 31 w 245"/>
              <a:gd name="T9" fmla="*/ 26 h 26"/>
              <a:gd name="T10" fmla="*/ 225 w 245"/>
              <a:gd name="T11" fmla="*/ 26 h 26"/>
              <a:gd name="T12" fmla="*/ 245 w 245"/>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45" h="26">
                <a:moveTo>
                  <a:pt x="245" y="9"/>
                </a:moveTo>
                <a:lnTo>
                  <a:pt x="220" y="0"/>
                </a:lnTo>
                <a:lnTo>
                  <a:pt x="31" y="0"/>
                </a:lnTo>
                <a:lnTo>
                  <a:pt x="0" y="13"/>
                </a:lnTo>
                <a:lnTo>
                  <a:pt x="31" y="26"/>
                </a:lnTo>
                <a:lnTo>
                  <a:pt x="225" y="26"/>
                </a:lnTo>
                <a:lnTo>
                  <a:pt x="245" y="9"/>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5" name="Freeform 1162"/>
          <p:cNvSpPr/>
          <p:nvPr/>
        </p:nvSpPr>
        <p:spPr bwMode="auto">
          <a:xfrm>
            <a:off x="9441316" y="5153370"/>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6" y="5"/>
                </a:lnTo>
                <a:lnTo>
                  <a:pt x="102"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6" name="Freeform 1163"/>
          <p:cNvSpPr/>
          <p:nvPr/>
        </p:nvSpPr>
        <p:spPr bwMode="auto">
          <a:xfrm>
            <a:off x="9441316" y="5153370"/>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5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6" y="5"/>
                </a:lnTo>
                <a:lnTo>
                  <a:pt x="102" y="5"/>
                </a:lnTo>
                <a:lnTo>
                  <a:pt x="128" y="5"/>
                </a:lnTo>
                <a:lnTo>
                  <a:pt x="143" y="0"/>
                </a:lnTo>
                <a:lnTo>
                  <a:pt x="148" y="0"/>
                </a:lnTo>
                <a:lnTo>
                  <a:pt x="133" y="0"/>
                </a:lnTo>
                <a:lnTo>
                  <a:pt x="128" y="0"/>
                </a:lnTo>
                <a:lnTo>
                  <a:pt x="112" y="5"/>
                </a:lnTo>
                <a:lnTo>
                  <a:pt x="92" y="5"/>
                </a:lnTo>
                <a:lnTo>
                  <a:pt x="66" y="5"/>
                </a:lnTo>
                <a:lnTo>
                  <a:pt x="35"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7" name="Freeform 1164"/>
          <p:cNvSpPr/>
          <p:nvPr/>
        </p:nvSpPr>
        <p:spPr bwMode="auto">
          <a:xfrm>
            <a:off x="9441317" y="5153370"/>
            <a:ext cx="211137" cy="15875"/>
          </a:xfrm>
          <a:custGeom>
            <a:avLst/>
            <a:gdLst>
              <a:gd name="T0" fmla="*/ 0 w 133"/>
              <a:gd name="T1" fmla="*/ 9 h 9"/>
              <a:gd name="T2" fmla="*/ 35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2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5" y="5"/>
                </a:lnTo>
                <a:lnTo>
                  <a:pt x="66" y="5"/>
                </a:lnTo>
                <a:lnTo>
                  <a:pt x="92" y="5"/>
                </a:lnTo>
                <a:lnTo>
                  <a:pt x="112" y="5"/>
                </a:lnTo>
                <a:lnTo>
                  <a:pt x="128" y="0"/>
                </a:lnTo>
                <a:lnTo>
                  <a:pt x="133" y="0"/>
                </a:lnTo>
                <a:lnTo>
                  <a:pt x="112"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8" name="Freeform 1165"/>
          <p:cNvSpPr/>
          <p:nvPr/>
        </p:nvSpPr>
        <p:spPr bwMode="auto">
          <a:xfrm>
            <a:off x="9441316" y="5153369"/>
            <a:ext cx="177800" cy="7938"/>
          </a:xfrm>
          <a:custGeom>
            <a:avLst/>
            <a:gdLst>
              <a:gd name="T0" fmla="*/ 0 w 112"/>
              <a:gd name="T1" fmla="*/ 5 h 5"/>
              <a:gd name="T2" fmla="*/ 30 w 112"/>
              <a:gd name="T3" fmla="*/ 5 h 5"/>
              <a:gd name="T4" fmla="*/ 56 w 112"/>
              <a:gd name="T5" fmla="*/ 5 h 5"/>
              <a:gd name="T6" fmla="*/ 82 w 112"/>
              <a:gd name="T7" fmla="*/ 5 h 5"/>
              <a:gd name="T8" fmla="*/ 102 w 112"/>
              <a:gd name="T9" fmla="*/ 5 h 5"/>
              <a:gd name="T10" fmla="*/ 112 w 112"/>
              <a:gd name="T11" fmla="*/ 0 h 5"/>
              <a:gd name="T12" fmla="*/ 112 w 112"/>
              <a:gd name="T13" fmla="*/ 0 h 5"/>
              <a:gd name="T14" fmla="*/ 97 w 112"/>
              <a:gd name="T15" fmla="*/ 0 h 5"/>
              <a:gd name="T16" fmla="*/ 92 w 112"/>
              <a:gd name="T17" fmla="*/ 0 h 5"/>
              <a:gd name="T18" fmla="*/ 82 w 112"/>
              <a:gd name="T19" fmla="*/ 5 h 5"/>
              <a:gd name="T20" fmla="*/ 61 w 112"/>
              <a:gd name="T21" fmla="*/ 5 h 5"/>
              <a:gd name="T22" fmla="*/ 30 w 112"/>
              <a:gd name="T23" fmla="*/ 5 h 5"/>
              <a:gd name="T24" fmla="*/ 0 w 112"/>
              <a:gd name="T25" fmla="*/ 5 h 5"/>
              <a:gd name="T26" fmla="*/ 0 w 112"/>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5">
                <a:moveTo>
                  <a:pt x="0" y="5"/>
                </a:moveTo>
                <a:lnTo>
                  <a:pt x="30" y="5"/>
                </a:lnTo>
                <a:lnTo>
                  <a:pt x="56" y="5"/>
                </a:lnTo>
                <a:lnTo>
                  <a:pt x="82" y="5"/>
                </a:lnTo>
                <a:lnTo>
                  <a:pt x="102" y="5"/>
                </a:lnTo>
                <a:lnTo>
                  <a:pt x="112" y="0"/>
                </a:lnTo>
                <a:lnTo>
                  <a:pt x="112"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9" name="Freeform 1166"/>
          <p:cNvSpPr/>
          <p:nvPr/>
        </p:nvSpPr>
        <p:spPr bwMode="auto">
          <a:xfrm>
            <a:off x="9441317" y="5153369"/>
            <a:ext cx="153987" cy="7938"/>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6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6"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0" name="Freeform 1167"/>
          <p:cNvSpPr/>
          <p:nvPr/>
        </p:nvSpPr>
        <p:spPr bwMode="auto">
          <a:xfrm>
            <a:off x="9441317" y="5153369"/>
            <a:ext cx="130175" cy="7938"/>
          </a:xfrm>
          <a:custGeom>
            <a:avLst/>
            <a:gdLst>
              <a:gd name="T0" fmla="*/ 0 w 82"/>
              <a:gd name="T1" fmla="*/ 5 h 5"/>
              <a:gd name="T2" fmla="*/ 25 w 82"/>
              <a:gd name="T3" fmla="*/ 5 h 5"/>
              <a:gd name="T4" fmla="*/ 51 w 82"/>
              <a:gd name="T5" fmla="*/ 5 h 5"/>
              <a:gd name="T6" fmla="*/ 66 w 82"/>
              <a:gd name="T7" fmla="*/ 0 h 5"/>
              <a:gd name="T8" fmla="*/ 76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6"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1" name="Freeform 1168"/>
          <p:cNvSpPr/>
          <p:nvPr/>
        </p:nvSpPr>
        <p:spPr bwMode="auto">
          <a:xfrm>
            <a:off x="9441317" y="5153369"/>
            <a:ext cx="104775" cy="7938"/>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5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5"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2" name="Freeform 1169"/>
          <p:cNvSpPr/>
          <p:nvPr/>
        </p:nvSpPr>
        <p:spPr bwMode="auto">
          <a:xfrm>
            <a:off x="9441316" y="5153369"/>
            <a:ext cx="80962" cy="1588"/>
          </a:xfrm>
          <a:custGeom>
            <a:avLst/>
            <a:gdLst>
              <a:gd name="T0" fmla="*/ 0 w 51"/>
              <a:gd name="T1" fmla="*/ 20 w 51"/>
              <a:gd name="T2" fmla="*/ 35 w 51"/>
              <a:gd name="T3" fmla="*/ 46 w 51"/>
              <a:gd name="T4" fmla="*/ 51 w 51"/>
              <a:gd name="T5" fmla="*/ 35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5" y="0"/>
                </a:lnTo>
                <a:lnTo>
                  <a:pt x="46" y="0"/>
                </a:lnTo>
                <a:lnTo>
                  <a:pt x="51" y="0"/>
                </a:lnTo>
                <a:lnTo>
                  <a:pt x="35"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3" name="Freeform 1170"/>
          <p:cNvSpPr/>
          <p:nvPr/>
        </p:nvSpPr>
        <p:spPr bwMode="auto">
          <a:xfrm>
            <a:off x="9441316" y="5153369"/>
            <a:ext cx="55562" cy="1588"/>
          </a:xfrm>
          <a:custGeom>
            <a:avLst/>
            <a:gdLst>
              <a:gd name="T0" fmla="*/ 0 w 35"/>
              <a:gd name="T1" fmla="*/ 20 w 35"/>
              <a:gd name="T2" fmla="*/ 30 w 35"/>
              <a:gd name="T3" fmla="*/ 35 w 35"/>
              <a:gd name="T4" fmla="*/ 20 w 35"/>
              <a:gd name="T5" fmla="*/ 15 w 35"/>
              <a:gd name="T6" fmla="*/ 0 w 35"/>
              <a:gd name="T7" fmla="*/ 0 w 3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5">
                <a:moveTo>
                  <a:pt x="0" y="0"/>
                </a:moveTo>
                <a:lnTo>
                  <a:pt x="20" y="0"/>
                </a:lnTo>
                <a:lnTo>
                  <a:pt x="30" y="0"/>
                </a:lnTo>
                <a:lnTo>
                  <a:pt x="35"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4" name="Freeform 1171"/>
          <p:cNvSpPr/>
          <p:nvPr/>
        </p:nvSpPr>
        <p:spPr bwMode="auto">
          <a:xfrm>
            <a:off x="9441316" y="5153369"/>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5" name="Freeform 1172"/>
          <p:cNvSpPr/>
          <p:nvPr/>
        </p:nvSpPr>
        <p:spPr bwMode="auto">
          <a:xfrm>
            <a:off x="9441316" y="5153370"/>
            <a:ext cx="234950" cy="15875"/>
          </a:xfrm>
          <a:custGeom>
            <a:avLst/>
            <a:gdLst>
              <a:gd name="T0" fmla="*/ 148 w 148"/>
              <a:gd name="T1" fmla="*/ 0 h 9"/>
              <a:gd name="T2" fmla="*/ 0 w 148"/>
              <a:gd name="T3" fmla="*/ 0 h 9"/>
              <a:gd name="T4" fmla="*/ 10 w 148"/>
              <a:gd name="T5" fmla="*/ 5 h 9"/>
              <a:gd name="T6" fmla="*/ 35 w 148"/>
              <a:gd name="T7" fmla="*/ 5 h 9"/>
              <a:gd name="T8" fmla="*/ 71 w 148"/>
              <a:gd name="T9" fmla="*/ 9 h 9"/>
              <a:gd name="T10" fmla="*/ 112 w 148"/>
              <a:gd name="T11" fmla="*/ 5 h 9"/>
              <a:gd name="T12" fmla="*/ 138 w 148"/>
              <a:gd name="T13" fmla="*/ 5 h 9"/>
              <a:gd name="T14" fmla="*/ 148 w 148"/>
              <a:gd name="T15" fmla="*/ 0 h 9"/>
              <a:gd name="T16" fmla="*/ 148 w 14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148" y="0"/>
                </a:moveTo>
                <a:lnTo>
                  <a:pt x="0" y="0"/>
                </a:lnTo>
                <a:lnTo>
                  <a:pt x="10" y="5"/>
                </a:lnTo>
                <a:lnTo>
                  <a:pt x="35" y="5"/>
                </a:lnTo>
                <a:lnTo>
                  <a:pt x="71" y="9"/>
                </a:lnTo>
                <a:lnTo>
                  <a:pt x="112" y="5"/>
                </a:lnTo>
                <a:lnTo>
                  <a:pt x="138" y="5"/>
                </a:lnTo>
                <a:lnTo>
                  <a:pt x="148" y="0"/>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6" name="Freeform 1173"/>
          <p:cNvSpPr/>
          <p:nvPr/>
        </p:nvSpPr>
        <p:spPr bwMode="auto">
          <a:xfrm>
            <a:off x="9441316" y="5153370"/>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6" y="5"/>
                </a:lnTo>
                <a:lnTo>
                  <a:pt x="102"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7" name="Freeform 1174"/>
          <p:cNvSpPr/>
          <p:nvPr/>
        </p:nvSpPr>
        <p:spPr bwMode="auto">
          <a:xfrm>
            <a:off x="9441316" y="5153370"/>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5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6" y="5"/>
                </a:lnTo>
                <a:lnTo>
                  <a:pt x="102" y="5"/>
                </a:lnTo>
                <a:lnTo>
                  <a:pt x="128" y="5"/>
                </a:lnTo>
                <a:lnTo>
                  <a:pt x="143" y="0"/>
                </a:lnTo>
                <a:lnTo>
                  <a:pt x="148" y="0"/>
                </a:lnTo>
                <a:lnTo>
                  <a:pt x="133" y="0"/>
                </a:lnTo>
                <a:lnTo>
                  <a:pt x="128" y="0"/>
                </a:lnTo>
                <a:lnTo>
                  <a:pt x="112" y="5"/>
                </a:lnTo>
                <a:lnTo>
                  <a:pt x="92" y="5"/>
                </a:lnTo>
                <a:lnTo>
                  <a:pt x="66" y="5"/>
                </a:lnTo>
                <a:lnTo>
                  <a:pt x="35"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8" name="Freeform 1175"/>
          <p:cNvSpPr/>
          <p:nvPr/>
        </p:nvSpPr>
        <p:spPr bwMode="auto">
          <a:xfrm>
            <a:off x="9441317" y="5153370"/>
            <a:ext cx="211137" cy="15875"/>
          </a:xfrm>
          <a:custGeom>
            <a:avLst/>
            <a:gdLst>
              <a:gd name="T0" fmla="*/ 0 w 133"/>
              <a:gd name="T1" fmla="*/ 9 h 9"/>
              <a:gd name="T2" fmla="*/ 35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2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5" y="5"/>
                </a:lnTo>
                <a:lnTo>
                  <a:pt x="66" y="5"/>
                </a:lnTo>
                <a:lnTo>
                  <a:pt x="92" y="5"/>
                </a:lnTo>
                <a:lnTo>
                  <a:pt x="112" y="5"/>
                </a:lnTo>
                <a:lnTo>
                  <a:pt x="128" y="0"/>
                </a:lnTo>
                <a:lnTo>
                  <a:pt x="133" y="0"/>
                </a:lnTo>
                <a:lnTo>
                  <a:pt x="112"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9" name="Freeform 1176"/>
          <p:cNvSpPr/>
          <p:nvPr/>
        </p:nvSpPr>
        <p:spPr bwMode="auto">
          <a:xfrm>
            <a:off x="9441316" y="5153369"/>
            <a:ext cx="177800" cy="7938"/>
          </a:xfrm>
          <a:custGeom>
            <a:avLst/>
            <a:gdLst>
              <a:gd name="T0" fmla="*/ 0 w 112"/>
              <a:gd name="T1" fmla="*/ 5 h 5"/>
              <a:gd name="T2" fmla="*/ 30 w 112"/>
              <a:gd name="T3" fmla="*/ 5 h 5"/>
              <a:gd name="T4" fmla="*/ 56 w 112"/>
              <a:gd name="T5" fmla="*/ 5 h 5"/>
              <a:gd name="T6" fmla="*/ 82 w 112"/>
              <a:gd name="T7" fmla="*/ 5 h 5"/>
              <a:gd name="T8" fmla="*/ 102 w 112"/>
              <a:gd name="T9" fmla="*/ 5 h 5"/>
              <a:gd name="T10" fmla="*/ 112 w 112"/>
              <a:gd name="T11" fmla="*/ 0 h 5"/>
              <a:gd name="T12" fmla="*/ 112 w 112"/>
              <a:gd name="T13" fmla="*/ 0 h 5"/>
              <a:gd name="T14" fmla="*/ 97 w 112"/>
              <a:gd name="T15" fmla="*/ 0 h 5"/>
              <a:gd name="T16" fmla="*/ 92 w 112"/>
              <a:gd name="T17" fmla="*/ 0 h 5"/>
              <a:gd name="T18" fmla="*/ 82 w 112"/>
              <a:gd name="T19" fmla="*/ 5 h 5"/>
              <a:gd name="T20" fmla="*/ 61 w 112"/>
              <a:gd name="T21" fmla="*/ 5 h 5"/>
              <a:gd name="T22" fmla="*/ 30 w 112"/>
              <a:gd name="T23" fmla="*/ 5 h 5"/>
              <a:gd name="T24" fmla="*/ 0 w 112"/>
              <a:gd name="T25" fmla="*/ 5 h 5"/>
              <a:gd name="T26" fmla="*/ 0 w 112"/>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5">
                <a:moveTo>
                  <a:pt x="0" y="5"/>
                </a:moveTo>
                <a:lnTo>
                  <a:pt x="30" y="5"/>
                </a:lnTo>
                <a:lnTo>
                  <a:pt x="56" y="5"/>
                </a:lnTo>
                <a:lnTo>
                  <a:pt x="82" y="5"/>
                </a:lnTo>
                <a:lnTo>
                  <a:pt x="102" y="5"/>
                </a:lnTo>
                <a:lnTo>
                  <a:pt x="112" y="0"/>
                </a:lnTo>
                <a:lnTo>
                  <a:pt x="112"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0" name="Freeform 1177"/>
          <p:cNvSpPr/>
          <p:nvPr/>
        </p:nvSpPr>
        <p:spPr bwMode="auto">
          <a:xfrm>
            <a:off x="9441317" y="5153369"/>
            <a:ext cx="153987" cy="7938"/>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6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6"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1" name="Freeform 1178"/>
          <p:cNvSpPr/>
          <p:nvPr/>
        </p:nvSpPr>
        <p:spPr bwMode="auto">
          <a:xfrm>
            <a:off x="9441317" y="5153369"/>
            <a:ext cx="130175" cy="7938"/>
          </a:xfrm>
          <a:custGeom>
            <a:avLst/>
            <a:gdLst>
              <a:gd name="T0" fmla="*/ 0 w 82"/>
              <a:gd name="T1" fmla="*/ 5 h 5"/>
              <a:gd name="T2" fmla="*/ 25 w 82"/>
              <a:gd name="T3" fmla="*/ 5 h 5"/>
              <a:gd name="T4" fmla="*/ 51 w 82"/>
              <a:gd name="T5" fmla="*/ 5 h 5"/>
              <a:gd name="T6" fmla="*/ 66 w 82"/>
              <a:gd name="T7" fmla="*/ 0 h 5"/>
              <a:gd name="T8" fmla="*/ 76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6"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2" name="Freeform 1179"/>
          <p:cNvSpPr/>
          <p:nvPr/>
        </p:nvSpPr>
        <p:spPr bwMode="auto">
          <a:xfrm>
            <a:off x="9441317" y="5153369"/>
            <a:ext cx="104775" cy="7938"/>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5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5"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3" name="Freeform 1180"/>
          <p:cNvSpPr/>
          <p:nvPr/>
        </p:nvSpPr>
        <p:spPr bwMode="auto">
          <a:xfrm>
            <a:off x="9441316" y="5153369"/>
            <a:ext cx="80962" cy="1588"/>
          </a:xfrm>
          <a:custGeom>
            <a:avLst/>
            <a:gdLst>
              <a:gd name="T0" fmla="*/ 0 w 51"/>
              <a:gd name="T1" fmla="*/ 20 w 51"/>
              <a:gd name="T2" fmla="*/ 35 w 51"/>
              <a:gd name="T3" fmla="*/ 46 w 51"/>
              <a:gd name="T4" fmla="*/ 51 w 51"/>
              <a:gd name="T5" fmla="*/ 35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5" y="0"/>
                </a:lnTo>
                <a:lnTo>
                  <a:pt x="46" y="0"/>
                </a:lnTo>
                <a:lnTo>
                  <a:pt x="51" y="0"/>
                </a:lnTo>
                <a:lnTo>
                  <a:pt x="35"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4" name="Freeform 1181"/>
          <p:cNvSpPr/>
          <p:nvPr/>
        </p:nvSpPr>
        <p:spPr bwMode="auto">
          <a:xfrm>
            <a:off x="9441316" y="5153369"/>
            <a:ext cx="55562" cy="1588"/>
          </a:xfrm>
          <a:custGeom>
            <a:avLst/>
            <a:gdLst>
              <a:gd name="T0" fmla="*/ 0 w 35"/>
              <a:gd name="T1" fmla="*/ 20 w 35"/>
              <a:gd name="T2" fmla="*/ 30 w 35"/>
              <a:gd name="T3" fmla="*/ 35 w 35"/>
              <a:gd name="T4" fmla="*/ 20 w 35"/>
              <a:gd name="T5" fmla="*/ 15 w 35"/>
              <a:gd name="T6" fmla="*/ 0 w 35"/>
              <a:gd name="T7" fmla="*/ 0 w 3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5">
                <a:moveTo>
                  <a:pt x="0" y="0"/>
                </a:moveTo>
                <a:lnTo>
                  <a:pt x="20" y="0"/>
                </a:lnTo>
                <a:lnTo>
                  <a:pt x="30" y="0"/>
                </a:lnTo>
                <a:lnTo>
                  <a:pt x="35"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5" name="Freeform 1182"/>
          <p:cNvSpPr/>
          <p:nvPr/>
        </p:nvSpPr>
        <p:spPr bwMode="auto">
          <a:xfrm>
            <a:off x="9441316" y="5153369"/>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6" name="Freeform 1183"/>
          <p:cNvSpPr/>
          <p:nvPr/>
        </p:nvSpPr>
        <p:spPr bwMode="auto">
          <a:xfrm>
            <a:off x="9741354" y="5124795"/>
            <a:ext cx="49213" cy="169863"/>
          </a:xfrm>
          <a:custGeom>
            <a:avLst/>
            <a:gdLst>
              <a:gd name="T0" fmla="*/ 0 w 31"/>
              <a:gd name="T1" fmla="*/ 26 h 101"/>
              <a:gd name="T2" fmla="*/ 31 w 31"/>
              <a:gd name="T3" fmla="*/ 0 h 101"/>
              <a:gd name="T4" fmla="*/ 31 w 31"/>
              <a:gd name="T5" fmla="*/ 75 h 101"/>
              <a:gd name="T6" fmla="*/ 0 w 31"/>
              <a:gd name="T7" fmla="*/ 101 h 101"/>
              <a:gd name="T8" fmla="*/ 0 w 31"/>
              <a:gd name="T9" fmla="*/ 26 h 101"/>
            </a:gdLst>
            <a:ahLst/>
            <a:cxnLst>
              <a:cxn ang="0">
                <a:pos x="T0" y="T1"/>
              </a:cxn>
              <a:cxn ang="0">
                <a:pos x="T2" y="T3"/>
              </a:cxn>
              <a:cxn ang="0">
                <a:pos x="T4" y="T5"/>
              </a:cxn>
              <a:cxn ang="0">
                <a:pos x="T6" y="T7"/>
              </a:cxn>
              <a:cxn ang="0">
                <a:pos x="T8" y="T9"/>
              </a:cxn>
            </a:cxnLst>
            <a:rect l="0" t="0" r="r" b="b"/>
            <a:pathLst>
              <a:path w="31" h="101">
                <a:moveTo>
                  <a:pt x="0" y="26"/>
                </a:moveTo>
                <a:lnTo>
                  <a:pt x="31" y="0"/>
                </a:lnTo>
                <a:lnTo>
                  <a:pt x="31" y="75"/>
                </a:lnTo>
                <a:lnTo>
                  <a:pt x="0" y="101"/>
                </a:lnTo>
                <a:lnTo>
                  <a:pt x="0" y="26"/>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7" name="Rectangle 1184"/>
          <p:cNvSpPr>
            <a:spLocks noChangeArrowheads="1"/>
          </p:cNvSpPr>
          <p:nvPr/>
        </p:nvSpPr>
        <p:spPr bwMode="auto">
          <a:xfrm>
            <a:off x="9327017" y="5169244"/>
            <a:ext cx="414337" cy="1031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8" name="Rectangle 1185"/>
          <p:cNvSpPr>
            <a:spLocks noChangeArrowheads="1"/>
          </p:cNvSpPr>
          <p:nvPr/>
        </p:nvSpPr>
        <p:spPr bwMode="auto">
          <a:xfrm>
            <a:off x="9327017" y="5169244"/>
            <a:ext cx="414337" cy="103188"/>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9" name="Freeform 1186"/>
          <p:cNvSpPr/>
          <p:nvPr/>
        </p:nvSpPr>
        <p:spPr bwMode="auto">
          <a:xfrm>
            <a:off x="9457192" y="5169244"/>
            <a:ext cx="7937" cy="103188"/>
          </a:xfrm>
          <a:custGeom>
            <a:avLst/>
            <a:gdLst>
              <a:gd name="T0" fmla="*/ 5 w 5"/>
              <a:gd name="T1" fmla="*/ 0 h 62"/>
              <a:gd name="T2" fmla="*/ 0 w 5"/>
              <a:gd name="T3" fmla="*/ 31 h 62"/>
              <a:gd name="T4" fmla="*/ 5 w 5"/>
              <a:gd name="T5" fmla="*/ 62 h 62"/>
            </a:gdLst>
            <a:ahLst/>
            <a:cxnLst>
              <a:cxn ang="0">
                <a:pos x="T0" y="T1"/>
              </a:cxn>
              <a:cxn ang="0">
                <a:pos x="T2" y="T3"/>
              </a:cxn>
              <a:cxn ang="0">
                <a:pos x="T4" y="T5"/>
              </a:cxn>
            </a:cxnLst>
            <a:rect l="0" t="0" r="r" b="b"/>
            <a:pathLst>
              <a:path w="5" h="62">
                <a:moveTo>
                  <a:pt x="5" y="0"/>
                </a:moveTo>
                <a:lnTo>
                  <a:pt x="0" y="31"/>
                </a:lnTo>
                <a:lnTo>
                  <a:pt x="5" y="62"/>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0" name="Rectangle 1187"/>
          <p:cNvSpPr>
            <a:spLocks noChangeArrowheads="1"/>
          </p:cNvSpPr>
          <p:nvPr/>
        </p:nvSpPr>
        <p:spPr bwMode="auto">
          <a:xfrm>
            <a:off x="9327017" y="5272433"/>
            <a:ext cx="414337" cy="22225"/>
          </a:xfrm>
          <a:prstGeom prst="rect">
            <a:avLst/>
          </a:prstGeom>
          <a:solidFill>
            <a:srgbClr val="9A9A9A"/>
          </a:solidFill>
          <a:ln w="7938">
            <a:solidFill>
              <a:srgbClr val="000000"/>
            </a:solidFill>
            <a:miter lim="800000"/>
          </a:ln>
        </p:spPr>
        <p:txBody>
          <a:bodyPr/>
          <a:lstStyle/>
          <a:p>
            <a:endParaRPr lang="zh-CN" altLang="en-US"/>
          </a:p>
        </p:txBody>
      </p:sp>
      <p:sp>
        <p:nvSpPr>
          <p:cNvPr id="591" name="Rectangle 1188"/>
          <p:cNvSpPr>
            <a:spLocks noChangeArrowheads="1"/>
          </p:cNvSpPr>
          <p:nvPr/>
        </p:nvSpPr>
        <p:spPr bwMode="auto">
          <a:xfrm>
            <a:off x="9644517" y="5199407"/>
            <a:ext cx="15875"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2" name="Freeform 1189"/>
          <p:cNvSpPr>
            <a:spLocks noEditPoints="1"/>
          </p:cNvSpPr>
          <p:nvPr/>
        </p:nvSpPr>
        <p:spPr bwMode="auto">
          <a:xfrm>
            <a:off x="9473067" y="5193057"/>
            <a:ext cx="73025" cy="6350"/>
          </a:xfrm>
          <a:custGeom>
            <a:avLst/>
            <a:gdLst>
              <a:gd name="T0" fmla="*/ 0 w 46"/>
              <a:gd name="T1" fmla="*/ 4 h 4"/>
              <a:gd name="T2" fmla="*/ 15 w 46"/>
              <a:gd name="T3" fmla="*/ 4 h 4"/>
              <a:gd name="T4" fmla="*/ 15 w 46"/>
              <a:gd name="T5" fmla="*/ 0 h 4"/>
              <a:gd name="T6" fmla="*/ 0 w 46"/>
              <a:gd name="T7" fmla="*/ 0 h 4"/>
              <a:gd name="T8" fmla="*/ 0 w 46"/>
              <a:gd name="T9" fmla="*/ 4 h 4"/>
              <a:gd name="T10" fmla="*/ 21 w 46"/>
              <a:gd name="T11" fmla="*/ 4 h 4"/>
              <a:gd name="T12" fmla="*/ 26 w 46"/>
              <a:gd name="T13" fmla="*/ 4 h 4"/>
              <a:gd name="T14" fmla="*/ 26 w 46"/>
              <a:gd name="T15" fmla="*/ 0 h 4"/>
              <a:gd name="T16" fmla="*/ 21 w 46"/>
              <a:gd name="T17" fmla="*/ 0 h 4"/>
              <a:gd name="T18" fmla="*/ 21 w 46"/>
              <a:gd name="T19" fmla="*/ 4 h 4"/>
              <a:gd name="T20" fmla="*/ 31 w 46"/>
              <a:gd name="T21" fmla="*/ 4 h 4"/>
              <a:gd name="T22" fmla="*/ 46 w 46"/>
              <a:gd name="T23" fmla="*/ 4 h 4"/>
              <a:gd name="T24" fmla="*/ 46 w 46"/>
              <a:gd name="T25" fmla="*/ 0 h 4"/>
              <a:gd name="T26" fmla="*/ 31 w 46"/>
              <a:gd name="T27" fmla="*/ 0 h 4"/>
              <a:gd name="T28" fmla="*/ 31 w 4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4">
                <a:moveTo>
                  <a:pt x="0" y="4"/>
                </a:moveTo>
                <a:lnTo>
                  <a:pt x="15" y="4"/>
                </a:lnTo>
                <a:lnTo>
                  <a:pt x="15" y="0"/>
                </a:lnTo>
                <a:lnTo>
                  <a:pt x="0" y="0"/>
                </a:lnTo>
                <a:lnTo>
                  <a:pt x="0" y="4"/>
                </a:lnTo>
                <a:close/>
                <a:moveTo>
                  <a:pt x="21" y="4"/>
                </a:moveTo>
                <a:lnTo>
                  <a:pt x="26" y="4"/>
                </a:lnTo>
                <a:lnTo>
                  <a:pt x="26" y="0"/>
                </a:lnTo>
                <a:lnTo>
                  <a:pt x="21" y="0"/>
                </a:lnTo>
                <a:lnTo>
                  <a:pt x="21" y="4"/>
                </a:lnTo>
                <a:close/>
                <a:moveTo>
                  <a:pt x="31" y="4"/>
                </a:moveTo>
                <a:lnTo>
                  <a:pt x="46" y="4"/>
                </a:lnTo>
                <a:lnTo>
                  <a:pt x="46" y="0"/>
                </a:lnTo>
                <a:lnTo>
                  <a:pt x="31" y="0"/>
                </a:lnTo>
                <a:lnTo>
                  <a:pt x="31" y="4"/>
                </a:lnTo>
                <a:close/>
              </a:path>
            </a:pathLst>
          </a:custGeom>
          <a:solidFill>
            <a:srgbClr val="C0C0C0"/>
          </a:solidFill>
          <a:ln w="7938">
            <a:solidFill>
              <a:srgbClr val="000000"/>
            </a:solidFill>
            <a:prstDash val="solid"/>
            <a:round/>
          </a:ln>
        </p:spPr>
        <p:txBody>
          <a:bodyPr/>
          <a:lstStyle/>
          <a:p>
            <a:endParaRPr lang="zh-CN" altLang="en-US"/>
          </a:p>
        </p:txBody>
      </p:sp>
      <p:sp>
        <p:nvSpPr>
          <p:cNvPr id="593" name="Freeform 1190"/>
          <p:cNvSpPr>
            <a:spLocks noEditPoints="1"/>
          </p:cNvSpPr>
          <p:nvPr/>
        </p:nvSpPr>
        <p:spPr bwMode="auto">
          <a:xfrm>
            <a:off x="9342891" y="5183532"/>
            <a:ext cx="292100" cy="38100"/>
          </a:xfrm>
          <a:custGeom>
            <a:avLst/>
            <a:gdLst>
              <a:gd name="T0" fmla="*/ 0 w 184"/>
              <a:gd name="T1" fmla="*/ 22 h 22"/>
              <a:gd name="T2" fmla="*/ 26 w 184"/>
              <a:gd name="T3" fmla="*/ 22 h 22"/>
              <a:gd name="T4" fmla="*/ 26 w 184"/>
              <a:gd name="T5" fmla="*/ 0 h 22"/>
              <a:gd name="T6" fmla="*/ 0 w 184"/>
              <a:gd name="T7" fmla="*/ 0 h 22"/>
              <a:gd name="T8" fmla="*/ 0 w 184"/>
              <a:gd name="T9" fmla="*/ 22 h 22"/>
              <a:gd name="T10" fmla="*/ 164 w 184"/>
              <a:gd name="T11" fmla="*/ 13 h 22"/>
              <a:gd name="T12" fmla="*/ 184 w 184"/>
              <a:gd name="T13" fmla="*/ 13 h 22"/>
              <a:gd name="T14" fmla="*/ 184 w 184"/>
              <a:gd name="T15" fmla="*/ 5 h 22"/>
              <a:gd name="T16" fmla="*/ 164 w 184"/>
              <a:gd name="T17" fmla="*/ 5 h 22"/>
              <a:gd name="T18" fmla="*/ 164 w 184"/>
              <a:gd name="T1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2">
                <a:moveTo>
                  <a:pt x="0" y="22"/>
                </a:moveTo>
                <a:lnTo>
                  <a:pt x="26" y="22"/>
                </a:lnTo>
                <a:lnTo>
                  <a:pt x="26" y="0"/>
                </a:lnTo>
                <a:lnTo>
                  <a:pt x="0" y="0"/>
                </a:lnTo>
                <a:lnTo>
                  <a:pt x="0" y="22"/>
                </a:lnTo>
                <a:close/>
                <a:moveTo>
                  <a:pt x="164" y="13"/>
                </a:moveTo>
                <a:lnTo>
                  <a:pt x="184" y="13"/>
                </a:lnTo>
                <a:lnTo>
                  <a:pt x="184" y="5"/>
                </a:lnTo>
                <a:lnTo>
                  <a:pt x="164" y="5"/>
                </a:lnTo>
                <a:lnTo>
                  <a:pt x="164" y="1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4" name="Freeform 1191"/>
          <p:cNvSpPr>
            <a:spLocks noEditPoints="1"/>
          </p:cNvSpPr>
          <p:nvPr/>
        </p:nvSpPr>
        <p:spPr bwMode="auto">
          <a:xfrm>
            <a:off x="9334954" y="5177183"/>
            <a:ext cx="398463" cy="111125"/>
          </a:xfrm>
          <a:custGeom>
            <a:avLst/>
            <a:gdLst>
              <a:gd name="T0" fmla="*/ 87 w 251"/>
              <a:gd name="T1" fmla="*/ 53 h 66"/>
              <a:gd name="T2" fmla="*/ 251 w 251"/>
              <a:gd name="T3" fmla="*/ 53 h 66"/>
              <a:gd name="T4" fmla="*/ 251 w 251"/>
              <a:gd name="T5" fmla="*/ 0 h 66"/>
              <a:gd name="T6" fmla="*/ 87 w 251"/>
              <a:gd name="T7" fmla="*/ 0 h 66"/>
              <a:gd name="T8" fmla="*/ 82 w 251"/>
              <a:gd name="T9" fmla="*/ 26 h 66"/>
              <a:gd name="T10" fmla="*/ 87 w 251"/>
              <a:gd name="T11" fmla="*/ 53 h 66"/>
              <a:gd name="T12" fmla="*/ 149 w 251"/>
              <a:gd name="T13" fmla="*/ 48 h 66"/>
              <a:gd name="T14" fmla="*/ 241 w 251"/>
              <a:gd name="T15" fmla="*/ 48 h 66"/>
              <a:gd name="T16" fmla="*/ 241 w 251"/>
              <a:gd name="T17" fmla="*/ 4 h 66"/>
              <a:gd name="T18" fmla="*/ 149 w 251"/>
              <a:gd name="T19" fmla="*/ 4 h 66"/>
              <a:gd name="T20" fmla="*/ 149 w 251"/>
              <a:gd name="T21" fmla="*/ 48 h 66"/>
              <a:gd name="T22" fmla="*/ 230 w 251"/>
              <a:gd name="T23" fmla="*/ 66 h 66"/>
              <a:gd name="T24" fmla="*/ 251 w 251"/>
              <a:gd name="T25" fmla="*/ 66 h 66"/>
              <a:gd name="T26" fmla="*/ 251 w 251"/>
              <a:gd name="T27" fmla="*/ 62 h 66"/>
              <a:gd name="T28" fmla="*/ 230 w 251"/>
              <a:gd name="T29" fmla="*/ 62 h 66"/>
              <a:gd name="T30" fmla="*/ 230 w 251"/>
              <a:gd name="T31" fmla="*/ 66 h 66"/>
              <a:gd name="T32" fmla="*/ 21 w 251"/>
              <a:gd name="T33" fmla="*/ 66 h 66"/>
              <a:gd name="T34" fmla="*/ 0 w 251"/>
              <a:gd name="T35" fmla="*/ 66 h 66"/>
              <a:gd name="T36" fmla="*/ 0 w 251"/>
              <a:gd name="T37" fmla="*/ 62 h 66"/>
              <a:gd name="T38" fmla="*/ 21 w 251"/>
              <a:gd name="T39" fmla="*/ 62 h 66"/>
              <a:gd name="T40" fmla="*/ 21 w 251"/>
              <a:gd name="T41" fmla="*/ 66 h 66"/>
              <a:gd name="T42" fmla="*/ 87 w 251"/>
              <a:gd name="T43" fmla="*/ 13 h 66"/>
              <a:gd name="T44" fmla="*/ 133 w 251"/>
              <a:gd name="T45" fmla="*/ 13 h 66"/>
              <a:gd name="T46" fmla="*/ 133 w 251"/>
              <a:gd name="T47" fmla="*/ 9 h 66"/>
              <a:gd name="T48" fmla="*/ 87 w 251"/>
              <a:gd name="T49" fmla="*/ 9 h 66"/>
              <a:gd name="T50" fmla="*/ 87 w 251"/>
              <a:gd name="T5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66">
                <a:moveTo>
                  <a:pt x="87" y="53"/>
                </a:moveTo>
                <a:lnTo>
                  <a:pt x="251" y="53"/>
                </a:lnTo>
                <a:lnTo>
                  <a:pt x="251" y="0"/>
                </a:lnTo>
                <a:lnTo>
                  <a:pt x="87" y="0"/>
                </a:lnTo>
                <a:lnTo>
                  <a:pt x="82" y="26"/>
                </a:lnTo>
                <a:lnTo>
                  <a:pt x="87" y="53"/>
                </a:lnTo>
                <a:close/>
                <a:moveTo>
                  <a:pt x="149" y="48"/>
                </a:moveTo>
                <a:lnTo>
                  <a:pt x="241" y="48"/>
                </a:lnTo>
                <a:lnTo>
                  <a:pt x="241" y="4"/>
                </a:lnTo>
                <a:lnTo>
                  <a:pt x="149" y="4"/>
                </a:lnTo>
                <a:lnTo>
                  <a:pt x="149" y="48"/>
                </a:lnTo>
                <a:close/>
                <a:moveTo>
                  <a:pt x="230" y="66"/>
                </a:moveTo>
                <a:lnTo>
                  <a:pt x="251" y="66"/>
                </a:lnTo>
                <a:lnTo>
                  <a:pt x="251" y="62"/>
                </a:lnTo>
                <a:lnTo>
                  <a:pt x="230" y="62"/>
                </a:lnTo>
                <a:lnTo>
                  <a:pt x="230" y="66"/>
                </a:lnTo>
                <a:close/>
                <a:moveTo>
                  <a:pt x="21" y="66"/>
                </a:moveTo>
                <a:lnTo>
                  <a:pt x="0" y="66"/>
                </a:lnTo>
                <a:lnTo>
                  <a:pt x="0" y="62"/>
                </a:lnTo>
                <a:lnTo>
                  <a:pt x="21" y="62"/>
                </a:lnTo>
                <a:lnTo>
                  <a:pt x="21" y="66"/>
                </a:lnTo>
                <a:close/>
                <a:moveTo>
                  <a:pt x="87" y="13"/>
                </a:moveTo>
                <a:lnTo>
                  <a:pt x="133" y="13"/>
                </a:lnTo>
                <a:lnTo>
                  <a:pt x="133" y="9"/>
                </a:lnTo>
                <a:lnTo>
                  <a:pt x="87" y="9"/>
                </a:lnTo>
                <a:lnTo>
                  <a:pt x="87" y="1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5" name="Freeform 1192"/>
          <p:cNvSpPr/>
          <p:nvPr/>
        </p:nvSpPr>
        <p:spPr bwMode="auto">
          <a:xfrm>
            <a:off x="9465128" y="5177182"/>
            <a:ext cx="268288" cy="88900"/>
          </a:xfrm>
          <a:custGeom>
            <a:avLst/>
            <a:gdLst>
              <a:gd name="T0" fmla="*/ 5 w 169"/>
              <a:gd name="T1" fmla="*/ 53 h 53"/>
              <a:gd name="T2" fmla="*/ 169 w 169"/>
              <a:gd name="T3" fmla="*/ 53 h 53"/>
              <a:gd name="T4" fmla="*/ 169 w 169"/>
              <a:gd name="T5" fmla="*/ 0 h 53"/>
              <a:gd name="T6" fmla="*/ 5 w 169"/>
              <a:gd name="T7" fmla="*/ 0 h 53"/>
              <a:gd name="T8" fmla="*/ 0 w 169"/>
              <a:gd name="T9" fmla="*/ 26 h 53"/>
              <a:gd name="T10" fmla="*/ 5 w 169"/>
              <a:gd name="T11" fmla="*/ 53 h 53"/>
            </a:gdLst>
            <a:ahLst/>
            <a:cxnLst>
              <a:cxn ang="0">
                <a:pos x="T0" y="T1"/>
              </a:cxn>
              <a:cxn ang="0">
                <a:pos x="T2" y="T3"/>
              </a:cxn>
              <a:cxn ang="0">
                <a:pos x="T4" y="T5"/>
              </a:cxn>
              <a:cxn ang="0">
                <a:pos x="T6" y="T7"/>
              </a:cxn>
              <a:cxn ang="0">
                <a:pos x="T8" y="T9"/>
              </a:cxn>
              <a:cxn ang="0">
                <a:pos x="T10" y="T11"/>
              </a:cxn>
            </a:cxnLst>
            <a:rect l="0" t="0" r="r" b="b"/>
            <a:pathLst>
              <a:path w="169" h="53">
                <a:moveTo>
                  <a:pt x="5" y="53"/>
                </a:moveTo>
                <a:lnTo>
                  <a:pt x="169" y="53"/>
                </a:lnTo>
                <a:lnTo>
                  <a:pt x="169" y="0"/>
                </a:lnTo>
                <a:lnTo>
                  <a:pt x="5" y="0"/>
                </a:lnTo>
                <a:lnTo>
                  <a:pt x="0" y="26"/>
                </a:lnTo>
                <a:lnTo>
                  <a:pt x="5" y="53"/>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6" name="Line 1193"/>
          <p:cNvSpPr>
            <a:spLocks noChangeShapeType="1"/>
          </p:cNvSpPr>
          <p:nvPr/>
        </p:nvSpPr>
        <p:spPr bwMode="auto">
          <a:xfrm>
            <a:off x="9546092" y="5177182"/>
            <a:ext cx="1587" cy="8890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7" name="Line 1194"/>
          <p:cNvSpPr>
            <a:spLocks noChangeShapeType="1"/>
          </p:cNvSpPr>
          <p:nvPr/>
        </p:nvSpPr>
        <p:spPr bwMode="auto">
          <a:xfrm flipH="1">
            <a:off x="9465129" y="5205758"/>
            <a:ext cx="80963" cy="158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8" name="Line 1195"/>
          <p:cNvSpPr>
            <a:spLocks noChangeShapeType="1"/>
          </p:cNvSpPr>
          <p:nvPr/>
        </p:nvSpPr>
        <p:spPr bwMode="auto">
          <a:xfrm flipH="1">
            <a:off x="9465129" y="5235919"/>
            <a:ext cx="80963"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9" name="Rectangle 1196"/>
          <p:cNvSpPr>
            <a:spLocks noChangeArrowheads="1"/>
          </p:cNvSpPr>
          <p:nvPr/>
        </p:nvSpPr>
        <p:spPr bwMode="auto">
          <a:xfrm>
            <a:off x="9571491" y="5183532"/>
            <a:ext cx="146050" cy="74612"/>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0" name="Line 1197"/>
          <p:cNvSpPr>
            <a:spLocks noChangeShapeType="1"/>
          </p:cNvSpPr>
          <p:nvPr/>
        </p:nvSpPr>
        <p:spPr bwMode="auto">
          <a:xfrm>
            <a:off x="9668328" y="5183532"/>
            <a:ext cx="1588" cy="30162"/>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1" name="Line 1198"/>
          <p:cNvSpPr>
            <a:spLocks noChangeShapeType="1"/>
          </p:cNvSpPr>
          <p:nvPr/>
        </p:nvSpPr>
        <p:spPr bwMode="auto">
          <a:xfrm>
            <a:off x="9571491" y="5213694"/>
            <a:ext cx="146050"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2" name="Rectangle 1199"/>
          <p:cNvSpPr>
            <a:spLocks noChangeArrowheads="1"/>
          </p:cNvSpPr>
          <p:nvPr/>
        </p:nvSpPr>
        <p:spPr bwMode="auto">
          <a:xfrm>
            <a:off x="9700078" y="5281957"/>
            <a:ext cx="33338" cy="6350"/>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3" name="Rectangle 1200"/>
          <p:cNvSpPr>
            <a:spLocks noChangeArrowheads="1"/>
          </p:cNvSpPr>
          <p:nvPr/>
        </p:nvSpPr>
        <p:spPr bwMode="auto">
          <a:xfrm>
            <a:off x="9334953" y="5281957"/>
            <a:ext cx="33338" cy="6350"/>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 name="Rectangle 1201"/>
          <p:cNvSpPr>
            <a:spLocks noChangeArrowheads="1"/>
          </p:cNvSpPr>
          <p:nvPr/>
        </p:nvSpPr>
        <p:spPr bwMode="auto">
          <a:xfrm>
            <a:off x="9473067" y="5193057"/>
            <a:ext cx="73025" cy="6350"/>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5" name="Line 1202"/>
          <p:cNvSpPr>
            <a:spLocks noChangeShapeType="1"/>
          </p:cNvSpPr>
          <p:nvPr/>
        </p:nvSpPr>
        <p:spPr bwMode="auto">
          <a:xfrm flipV="1">
            <a:off x="9473067" y="5169244"/>
            <a:ext cx="1587" cy="79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6" name="Line 1203"/>
          <p:cNvSpPr>
            <a:spLocks noChangeShapeType="1"/>
          </p:cNvSpPr>
          <p:nvPr/>
        </p:nvSpPr>
        <p:spPr bwMode="auto">
          <a:xfrm flipV="1">
            <a:off x="9473067" y="5266082"/>
            <a:ext cx="1587" cy="635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7" name="Line 1204"/>
          <p:cNvSpPr>
            <a:spLocks noChangeShapeType="1"/>
          </p:cNvSpPr>
          <p:nvPr/>
        </p:nvSpPr>
        <p:spPr bwMode="auto">
          <a:xfrm>
            <a:off x="9587367" y="5205758"/>
            <a:ext cx="7937" cy="1587"/>
          </a:xfrm>
          <a:prstGeom prst="line">
            <a:avLst/>
          </a:prstGeom>
          <a:noFill/>
          <a:ln w="7938">
            <a:solidFill>
              <a:srgbClr val="00FF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8" name="Freeform 1205"/>
          <p:cNvSpPr/>
          <p:nvPr/>
        </p:nvSpPr>
        <p:spPr bwMode="auto">
          <a:xfrm>
            <a:off x="9684203" y="4880319"/>
            <a:ext cx="57150" cy="273050"/>
          </a:xfrm>
          <a:custGeom>
            <a:avLst/>
            <a:gdLst>
              <a:gd name="T0" fmla="*/ 0 w 36"/>
              <a:gd name="T1" fmla="*/ 163 h 163"/>
              <a:gd name="T2" fmla="*/ 26 w 36"/>
              <a:gd name="T3" fmla="*/ 141 h 163"/>
              <a:gd name="T4" fmla="*/ 26 w 36"/>
              <a:gd name="T5" fmla="*/ 101 h 163"/>
              <a:gd name="T6" fmla="*/ 36 w 36"/>
              <a:gd name="T7" fmla="*/ 84 h 163"/>
              <a:gd name="T8" fmla="*/ 36 w 36"/>
              <a:gd name="T9" fmla="*/ 0 h 163"/>
              <a:gd name="T10" fmla="*/ 0 w 36"/>
              <a:gd name="T11" fmla="*/ 26 h 163"/>
              <a:gd name="T12" fmla="*/ 0 w 3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36" h="163">
                <a:moveTo>
                  <a:pt x="0" y="163"/>
                </a:moveTo>
                <a:lnTo>
                  <a:pt x="26" y="141"/>
                </a:lnTo>
                <a:lnTo>
                  <a:pt x="26" y="101"/>
                </a:lnTo>
                <a:lnTo>
                  <a:pt x="36" y="84"/>
                </a:lnTo>
                <a:lnTo>
                  <a:pt x="36" y="0"/>
                </a:lnTo>
                <a:lnTo>
                  <a:pt x="0" y="26"/>
                </a:lnTo>
                <a:lnTo>
                  <a:pt x="0" y="163"/>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9" name="Freeform 1206"/>
          <p:cNvSpPr/>
          <p:nvPr/>
        </p:nvSpPr>
        <p:spPr bwMode="auto">
          <a:xfrm>
            <a:off x="9384167" y="4880320"/>
            <a:ext cx="357187" cy="42863"/>
          </a:xfrm>
          <a:custGeom>
            <a:avLst/>
            <a:gdLst>
              <a:gd name="T0" fmla="*/ 225 w 225"/>
              <a:gd name="T1" fmla="*/ 0 h 26"/>
              <a:gd name="T2" fmla="*/ 31 w 225"/>
              <a:gd name="T3" fmla="*/ 0 h 26"/>
              <a:gd name="T4" fmla="*/ 0 w 225"/>
              <a:gd name="T5" fmla="*/ 26 h 26"/>
              <a:gd name="T6" fmla="*/ 189 w 225"/>
              <a:gd name="T7" fmla="*/ 26 h 26"/>
              <a:gd name="T8" fmla="*/ 225 w 225"/>
              <a:gd name="T9" fmla="*/ 0 h 26"/>
            </a:gdLst>
            <a:ahLst/>
            <a:cxnLst>
              <a:cxn ang="0">
                <a:pos x="T0" y="T1"/>
              </a:cxn>
              <a:cxn ang="0">
                <a:pos x="T2" y="T3"/>
              </a:cxn>
              <a:cxn ang="0">
                <a:pos x="T4" y="T5"/>
              </a:cxn>
              <a:cxn ang="0">
                <a:pos x="T6" y="T7"/>
              </a:cxn>
              <a:cxn ang="0">
                <a:pos x="T8" y="T9"/>
              </a:cxn>
            </a:cxnLst>
            <a:rect l="0" t="0" r="r" b="b"/>
            <a:pathLst>
              <a:path w="225" h="26">
                <a:moveTo>
                  <a:pt x="225" y="0"/>
                </a:moveTo>
                <a:lnTo>
                  <a:pt x="31" y="0"/>
                </a:lnTo>
                <a:lnTo>
                  <a:pt x="0" y="26"/>
                </a:lnTo>
                <a:lnTo>
                  <a:pt x="189" y="26"/>
                </a:lnTo>
                <a:lnTo>
                  <a:pt x="225"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0" name="Rectangle 1207"/>
          <p:cNvSpPr>
            <a:spLocks noChangeArrowheads="1"/>
          </p:cNvSpPr>
          <p:nvPr/>
        </p:nvSpPr>
        <p:spPr bwMode="auto">
          <a:xfrm>
            <a:off x="9384167" y="4923183"/>
            <a:ext cx="300037" cy="230187"/>
          </a:xfrm>
          <a:prstGeom prst="rect">
            <a:avLst/>
          </a:prstGeom>
          <a:solidFill>
            <a:srgbClr val="C0C0C0"/>
          </a:solidFill>
          <a:ln w="7938">
            <a:solidFill>
              <a:srgbClr val="000000"/>
            </a:solidFill>
            <a:miter lim="800000"/>
          </a:ln>
        </p:spPr>
        <p:txBody>
          <a:bodyPr/>
          <a:lstStyle/>
          <a:p>
            <a:endParaRPr lang="zh-CN" altLang="en-US"/>
          </a:p>
        </p:txBody>
      </p:sp>
      <p:sp>
        <p:nvSpPr>
          <p:cNvPr id="611" name="Rectangle 1208"/>
          <p:cNvSpPr>
            <a:spLocks noChangeArrowheads="1"/>
          </p:cNvSpPr>
          <p:nvPr/>
        </p:nvSpPr>
        <p:spPr bwMode="auto">
          <a:xfrm>
            <a:off x="9660392" y="5124794"/>
            <a:ext cx="7937" cy="635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2" name="Freeform 1209"/>
          <p:cNvSpPr>
            <a:spLocks noEditPoints="1"/>
          </p:cNvSpPr>
          <p:nvPr/>
        </p:nvSpPr>
        <p:spPr bwMode="auto">
          <a:xfrm>
            <a:off x="9423854" y="4959694"/>
            <a:ext cx="220663" cy="141288"/>
          </a:xfrm>
          <a:custGeom>
            <a:avLst/>
            <a:gdLst>
              <a:gd name="T0" fmla="*/ 0 w 139"/>
              <a:gd name="T1" fmla="*/ 0 h 84"/>
              <a:gd name="T2" fmla="*/ 139 w 139"/>
              <a:gd name="T3" fmla="*/ 0 h 84"/>
              <a:gd name="T4" fmla="*/ 139 w 139"/>
              <a:gd name="T5" fmla="*/ 84 h 84"/>
              <a:gd name="T6" fmla="*/ 0 w 139"/>
              <a:gd name="T7" fmla="*/ 84 h 84"/>
              <a:gd name="T8" fmla="*/ 0 w 139"/>
              <a:gd name="T9" fmla="*/ 0 h 84"/>
              <a:gd name="T10" fmla="*/ 0 w 139"/>
              <a:gd name="T11" fmla="*/ 0 h 84"/>
              <a:gd name="T12" fmla="*/ 128 w 139"/>
              <a:gd name="T13" fmla="*/ 0 h 84"/>
              <a:gd name="T14" fmla="*/ 128 w 139"/>
              <a:gd name="T15" fmla="*/ 76 h 84"/>
              <a:gd name="T16" fmla="*/ 0 w 139"/>
              <a:gd name="T17" fmla="*/ 76 h 84"/>
              <a:gd name="T18" fmla="*/ 0 w 13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0" y="0"/>
                </a:moveTo>
                <a:lnTo>
                  <a:pt x="139" y="0"/>
                </a:lnTo>
                <a:lnTo>
                  <a:pt x="139" y="84"/>
                </a:lnTo>
                <a:lnTo>
                  <a:pt x="0" y="84"/>
                </a:lnTo>
                <a:lnTo>
                  <a:pt x="0" y="0"/>
                </a:lnTo>
                <a:close/>
                <a:moveTo>
                  <a:pt x="0" y="0"/>
                </a:moveTo>
                <a:lnTo>
                  <a:pt x="128" y="0"/>
                </a:lnTo>
                <a:lnTo>
                  <a:pt x="128"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3" name="Freeform 1210"/>
          <p:cNvSpPr>
            <a:spLocks noEditPoints="1"/>
          </p:cNvSpPr>
          <p:nvPr/>
        </p:nvSpPr>
        <p:spPr bwMode="auto">
          <a:xfrm>
            <a:off x="9423853" y="4959694"/>
            <a:ext cx="203200" cy="128588"/>
          </a:xfrm>
          <a:custGeom>
            <a:avLst/>
            <a:gdLst>
              <a:gd name="T0" fmla="*/ 0 w 128"/>
              <a:gd name="T1" fmla="*/ 0 h 76"/>
              <a:gd name="T2" fmla="*/ 128 w 128"/>
              <a:gd name="T3" fmla="*/ 0 h 76"/>
              <a:gd name="T4" fmla="*/ 128 w 128"/>
              <a:gd name="T5" fmla="*/ 76 h 76"/>
              <a:gd name="T6" fmla="*/ 0 w 128"/>
              <a:gd name="T7" fmla="*/ 76 h 76"/>
              <a:gd name="T8" fmla="*/ 0 w 128"/>
              <a:gd name="T9" fmla="*/ 0 h 76"/>
              <a:gd name="T10" fmla="*/ 0 w 128"/>
              <a:gd name="T11" fmla="*/ 0 h 76"/>
              <a:gd name="T12" fmla="*/ 118 w 128"/>
              <a:gd name="T13" fmla="*/ 0 h 76"/>
              <a:gd name="T14" fmla="*/ 118 w 128"/>
              <a:gd name="T15" fmla="*/ 71 h 76"/>
              <a:gd name="T16" fmla="*/ 0 w 128"/>
              <a:gd name="T17" fmla="*/ 71 h 76"/>
              <a:gd name="T18" fmla="*/ 0 w 12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6">
                <a:moveTo>
                  <a:pt x="0" y="0"/>
                </a:moveTo>
                <a:lnTo>
                  <a:pt x="128" y="0"/>
                </a:lnTo>
                <a:lnTo>
                  <a:pt x="128" y="76"/>
                </a:lnTo>
                <a:lnTo>
                  <a:pt x="0" y="76"/>
                </a:lnTo>
                <a:lnTo>
                  <a:pt x="0" y="0"/>
                </a:lnTo>
                <a:close/>
                <a:moveTo>
                  <a:pt x="0" y="0"/>
                </a:moveTo>
                <a:lnTo>
                  <a:pt x="118" y="0"/>
                </a:lnTo>
                <a:lnTo>
                  <a:pt x="118"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4" name="Freeform 1211"/>
          <p:cNvSpPr>
            <a:spLocks noEditPoints="1"/>
          </p:cNvSpPr>
          <p:nvPr/>
        </p:nvSpPr>
        <p:spPr bwMode="auto">
          <a:xfrm>
            <a:off x="9423854" y="4959694"/>
            <a:ext cx="187325" cy="120650"/>
          </a:xfrm>
          <a:custGeom>
            <a:avLst/>
            <a:gdLst>
              <a:gd name="T0" fmla="*/ 0 w 118"/>
              <a:gd name="T1" fmla="*/ 0 h 71"/>
              <a:gd name="T2" fmla="*/ 118 w 118"/>
              <a:gd name="T3" fmla="*/ 0 h 71"/>
              <a:gd name="T4" fmla="*/ 118 w 118"/>
              <a:gd name="T5" fmla="*/ 71 h 71"/>
              <a:gd name="T6" fmla="*/ 0 w 118"/>
              <a:gd name="T7" fmla="*/ 71 h 71"/>
              <a:gd name="T8" fmla="*/ 0 w 118"/>
              <a:gd name="T9" fmla="*/ 0 h 71"/>
              <a:gd name="T10" fmla="*/ 0 w 118"/>
              <a:gd name="T11" fmla="*/ 0 h 71"/>
              <a:gd name="T12" fmla="*/ 108 w 118"/>
              <a:gd name="T13" fmla="*/ 0 h 71"/>
              <a:gd name="T14" fmla="*/ 108 w 118"/>
              <a:gd name="T15" fmla="*/ 62 h 71"/>
              <a:gd name="T16" fmla="*/ 0 w 118"/>
              <a:gd name="T17" fmla="*/ 62 h 71"/>
              <a:gd name="T18" fmla="*/ 0 w 11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1">
                <a:moveTo>
                  <a:pt x="0" y="0"/>
                </a:moveTo>
                <a:lnTo>
                  <a:pt x="118" y="0"/>
                </a:lnTo>
                <a:lnTo>
                  <a:pt x="118" y="71"/>
                </a:lnTo>
                <a:lnTo>
                  <a:pt x="0" y="71"/>
                </a:lnTo>
                <a:lnTo>
                  <a:pt x="0" y="0"/>
                </a:lnTo>
                <a:close/>
                <a:moveTo>
                  <a:pt x="0" y="0"/>
                </a:moveTo>
                <a:lnTo>
                  <a:pt x="108" y="0"/>
                </a:lnTo>
                <a:lnTo>
                  <a:pt x="108"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 name="Freeform 1212"/>
          <p:cNvSpPr>
            <a:spLocks noEditPoints="1"/>
          </p:cNvSpPr>
          <p:nvPr/>
        </p:nvSpPr>
        <p:spPr bwMode="auto">
          <a:xfrm>
            <a:off x="9423853" y="4959695"/>
            <a:ext cx="171450" cy="104775"/>
          </a:xfrm>
          <a:custGeom>
            <a:avLst/>
            <a:gdLst>
              <a:gd name="T0" fmla="*/ 0 w 108"/>
              <a:gd name="T1" fmla="*/ 0 h 62"/>
              <a:gd name="T2" fmla="*/ 108 w 108"/>
              <a:gd name="T3" fmla="*/ 0 h 62"/>
              <a:gd name="T4" fmla="*/ 108 w 108"/>
              <a:gd name="T5" fmla="*/ 62 h 62"/>
              <a:gd name="T6" fmla="*/ 0 w 108"/>
              <a:gd name="T7" fmla="*/ 62 h 62"/>
              <a:gd name="T8" fmla="*/ 0 w 108"/>
              <a:gd name="T9" fmla="*/ 0 h 62"/>
              <a:gd name="T10" fmla="*/ 0 w 108"/>
              <a:gd name="T11" fmla="*/ 0 h 62"/>
              <a:gd name="T12" fmla="*/ 98 w 108"/>
              <a:gd name="T13" fmla="*/ 0 h 62"/>
              <a:gd name="T14" fmla="*/ 98 w 108"/>
              <a:gd name="T15" fmla="*/ 58 h 62"/>
              <a:gd name="T16" fmla="*/ 0 w 108"/>
              <a:gd name="T17" fmla="*/ 58 h 62"/>
              <a:gd name="T18" fmla="*/ 0 w 108"/>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2">
                <a:moveTo>
                  <a:pt x="0" y="0"/>
                </a:moveTo>
                <a:lnTo>
                  <a:pt x="108" y="0"/>
                </a:lnTo>
                <a:lnTo>
                  <a:pt x="108" y="62"/>
                </a:lnTo>
                <a:lnTo>
                  <a:pt x="0" y="62"/>
                </a:lnTo>
                <a:lnTo>
                  <a:pt x="0" y="0"/>
                </a:lnTo>
                <a:close/>
                <a:moveTo>
                  <a:pt x="0" y="0"/>
                </a:moveTo>
                <a:lnTo>
                  <a:pt x="98" y="0"/>
                </a:lnTo>
                <a:lnTo>
                  <a:pt x="98"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 name="Freeform 1213"/>
          <p:cNvSpPr>
            <a:spLocks noEditPoints="1"/>
          </p:cNvSpPr>
          <p:nvPr/>
        </p:nvSpPr>
        <p:spPr bwMode="auto">
          <a:xfrm>
            <a:off x="9423854" y="4959695"/>
            <a:ext cx="155575" cy="98425"/>
          </a:xfrm>
          <a:custGeom>
            <a:avLst/>
            <a:gdLst>
              <a:gd name="T0" fmla="*/ 0 w 98"/>
              <a:gd name="T1" fmla="*/ 0 h 58"/>
              <a:gd name="T2" fmla="*/ 98 w 98"/>
              <a:gd name="T3" fmla="*/ 0 h 58"/>
              <a:gd name="T4" fmla="*/ 98 w 98"/>
              <a:gd name="T5" fmla="*/ 58 h 58"/>
              <a:gd name="T6" fmla="*/ 0 w 98"/>
              <a:gd name="T7" fmla="*/ 58 h 58"/>
              <a:gd name="T8" fmla="*/ 0 w 98"/>
              <a:gd name="T9" fmla="*/ 0 h 58"/>
              <a:gd name="T10" fmla="*/ 0 w 98"/>
              <a:gd name="T11" fmla="*/ 0 h 58"/>
              <a:gd name="T12" fmla="*/ 87 w 98"/>
              <a:gd name="T13" fmla="*/ 0 h 58"/>
              <a:gd name="T14" fmla="*/ 87 w 98"/>
              <a:gd name="T15" fmla="*/ 49 h 58"/>
              <a:gd name="T16" fmla="*/ 0 w 98"/>
              <a:gd name="T17" fmla="*/ 49 h 58"/>
              <a:gd name="T18" fmla="*/ 0 w 9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8">
                <a:moveTo>
                  <a:pt x="0" y="0"/>
                </a:moveTo>
                <a:lnTo>
                  <a:pt x="98" y="0"/>
                </a:lnTo>
                <a:lnTo>
                  <a:pt x="98"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 name="Freeform 1214"/>
          <p:cNvSpPr>
            <a:spLocks noEditPoints="1"/>
          </p:cNvSpPr>
          <p:nvPr/>
        </p:nvSpPr>
        <p:spPr bwMode="auto">
          <a:xfrm>
            <a:off x="9423854" y="4959694"/>
            <a:ext cx="138113" cy="82550"/>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2 w 87"/>
              <a:gd name="T13" fmla="*/ 0 h 49"/>
              <a:gd name="T14" fmla="*/ 72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2" y="0"/>
                </a:lnTo>
                <a:lnTo>
                  <a:pt x="72"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 name="Freeform 1215"/>
          <p:cNvSpPr>
            <a:spLocks noEditPoints="1"/>
          </p:cNvSpPr>
          <p:nvPr/>
        </p:nvSpPr>
        <p:spPr bwMode="auto">
          <a:xfrm>
            <a:off x="9423853" y="4959694"/>
            <a:ext cx="114300" cy="76200"/>
          </a:xfrm>
          <a:custGeom>
            <a:avLst/>
            <a:gdLst>
              <a:gd name="T0" fmla="*/ 0 w 72"/>
              <a:gd name="T1" fmla="*/ 0 h 45"/>
              <a:gd name="T2" fmla="*/ 72 w 72"/>
              <a:gd name="T3" fmla="*/ 0 h 45"/>
              <a:gd name="T4" fmla="*/ 72 w 72"/>
              <a:gd name="T5" fmla="*/ 45 h 45"/>
              <a:gd name="T6" fmla="*/ 0 w 72"/>
              <a:gd name="T7" fmla="*/ 45 h 45"/>
              <a:gd name="T8" fmla="*/ 0 w 72"/>
              <a:gd name="T9" fmla="*/ 0 h 45"/>
              <a:gd name="T10" fmla="*/ 0 w 72"/>
              <a:gd name="T11" fmla="*/ 0 h 45"/>
              <a:gd name="T12" fmla="*/ 62 w 72"/>
              <a:gd name="T13" fmla="*/ 0 h 45"/>
              <a:gd name="T14" fmla="*/ 62 w 72"/>
              <a:gd name="T15" fmla="*/ 36 h 45"/>
              <a:gd name="T16" fmla="*/ 0 w 72"/>
              <a:gd name="T17" fmla="*/ 36 h 45"/>
              <a:gd name="T18" fmla="*/ 0 w 7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0" y="0"/>
                </a:moveTo>
                <a:lnTo>
                  <a:pt x="72" y="0"/>
                </a:lnTo>
                <a:lnTo>
                  <a:pt x="72" y="45"/>
                </a:lnTo>
                <a:lnTo>
                  <a:pt x="0" y="45"/>
                </a:lnTo>
                <a:lnTo>
                  <a:pt x="0" y="0"/>
                </a:lnTo>
                <a:close/>
                <a:moveTo>
                  <a:pt x="0" y="0"/>
                </a:moveTo>
                <a:lnTo>
                  <a:pt x="62" y="0"/>
                </a:lnTo>
                <a:lnTo>
                  <a:pt x="62"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 name="Freeform 1216"/>
          <p:cNvSpPr>
            <a:spLocks noEditPoints="1"/>
          </p:cNvSpPr>
          <p:nvPr/>
        </p:nvSpPr>
        <p:spPr bwMode="auto">
          <a:xfrm>
            <a:off x="9423854" y="4959695"/>
            <a:ext cx="98425" cy="61913"/>
          </a:xfrm>
          <a:custGeom>
            <a:avLst/>
            <a:gdLst>
              <a:gd name="T0" fmla="*/ 0 w 62"/>
              <a:gd name="T1" fmla="*/ 0 h 36"/>
              <a:gd name="T2" fmla="*/ 62 w 62"/>
              <a:gd name="T3" fmla="*/ 0 h 36"/>
              <a:gd name="T4" fmla="*/ 62 w 62"/>
              <a:gd name="T5" fmla="*/ 36 h 36"/>
              <a:gd name="T6" fmla="*/ 0 w 62"/>
              <a:gd name="T7" fmla="*/ 36 h 36"/>
              <a:gd name="T8" fmla="*/ 0 w 62"/>
              <a:gd name="T9" fmla="*/ 0 h 36"/>
              <a:gd name="T10" fmla="*/ 0 w 62"/>
              <a:gd name="T11" fmla="*/ 0 h 36"/>
              <a:gd name="T12" fmla="*/ 52 w 62"/>
              <a:gd name="T13" fmla="*/ 0 h 36"/>
              <a:gd name="T14" fmla="*/ 52 w 62"/>
              <a:gd name="T15" fmla="*/ 31 h 36"/>
              <a:gd name="T16" fmla="*/ 0 w 62"/>
              <a:gd name="T17" fmla="*/ 31 h 36"/>
              <a:gd name="T18" fmla="*/ 0 w 6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0" y="0"/>
                </a:moveTo>
                <a:lnTo>
                  <a:pt x="62" y="0"/>
                </a:lnTo>
                <a:lnTo>
                  <a:pt x="62" y="36"/>
                </a:lnTo>
                <a:lnTo>
                  <a:pt x="0" y="36"/>
                </a:lnTo>
                <a:lnTo>
                  <a:pt x="0" y="0"/>
                </a:lnTo>
                <a:close/>
                <a:moveTo>
                  <a:pt x="0" y="0"/>
                </a:moveTo>
                <a:lnTo>
                  <a:pt x="52" y="0"/>
                </a:lnTo>
                <a:lnTo>
                  <a:pt x="52"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 name="Freeform 1217"/>
          <p:cNvSpPr>
            <a:spLocks noEditPoints="1"/>
          </p:cNvSpPr>
          <p:nvPr/>
        </p:nvSpPr>
        <p:spPr bwMode="auto">
          <a:xfrm>
            <a:off x="9423853" y="4959694"/>
            <a:ext cx="82550" cy="52388"/>
          </a:xfrm>
          <a:custGeom>
            <a:avLst/>
            <a:gdLst>
              <a:gd name="T0" fmla="*/ 0 w 52"/>
              <a:gd name="T1" fmla="*/ 0 h 31"/>
              <a:gd name="T2" fmla="*/ 52 w 52"/>
              <a:gd name="T3" fmla="*/ 0 h 31"/>
              <a:gd name="T4" fmla="*/ 52 w 52"/>
              <a:gd name="T5" fmla="*/ 31 h 31"/>
              <a:gd name="T6" fmla="*/ 0 w 52"/>
              <a:gd name="T7" fmla="*/ 31 h 31"/>
              <a:gd name="T8" fmla="*/ 0 w 52"/>
              <a:gd name="T9" fmla="*/ 0 h 31"/>
              <a:gd name="T10" fmla="*/ 0 w 52"/>
              <a:gd name="T11" fmla="*/ 0 h 31"/>
              <a:gd name="T12" fmla="*/ 41 w 52"/>
              <a:gd name="T13" fmla="*/ 0 h 31"/>
              <a:gd name="T14" fmla="*/ 41 w 52"/>
              <a:gd name="T15" fmla="*/ 27 h 31"/>
              <a:gd name="T16" fmla="*/ 0 w 52"/>
              <a:gd name="T17" fmla="*/ 27 h 31"/>
              <a:gd name="T18" fmla="*/ 0 w 52"/>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1">
                <a:moveTo>
                  <a:pt x="0" y="0"/>
                </a:moveTo>
                <a:lnTo>
                  <a:pt x="52" y="0"/>
                </a:lnTo>
                <a:lnTo>
                  <a:pt x="52" y="31"/>
                </a:lnTo>
                <a:lnTo>
                  <a:pt x="0" y="31"/>
                </a:lnTo>
                <a:lnTo>
                  <a:pt x="0" y="0"/>
                </a:lnTo>
                <a:close/>
                <a:moveTo>
                  <a:pt x="0" y="0"/>
                </a:moveTo>
                <a:lnTo>
                  <a:pt x="41" y="0"/>
                </a:lnTo>
                <a:lnTo>
                  <a:pt x="41"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 name="Freeform 1218"/>
          <p:cNvSpPr>
            <a:spLocks noEditPoints="1"/>
          </p:cNvSpPr>
          <p:nvPr/>
        </p:nvSpPr>
        <p:spPr bwMode="auto">
          <a:xfrm>
            <a:off x="9423853" y="4959694"/>
            <a:ext cx="65088" cy="46038"/>
          </a:xfrm>
          <a:custGeom>
            <a:avLst/>
            <a:gdLst>
              <a:gd name="T0" fmla="*/ 0 w 41"/>
              <a:gd name="T1" fmla="*/ 0 h 27"/>
              <a:gd name="T2" fmla="*/ 41 w 41"/>
              <a:gd name="T3" fmla="*/ 0 h 27"/>
              <a:gd name="T4" fmla="*/ 41 w 41"/>
              <a:gd name="T5" fmla="*/ 27 h 27"/>
              <a:gd name="T6" fmla="*/ 0 w 41"/>
              <a:gd name="T7" fmla="*/ 27 h 27"/>
              <a:gd name="T8" fmla="*/ 0 w 41"/>
              <a:gd name="T9" fmla="*/ 0 h 27"/>
              <a:gd name="T10" fmla="*/ 0 w 41"/>
              <a:gd name="T11" fmla="*/ 0 h 27"/>
              <a:gd name="T12" fmla="*/ 31 w 41"/>
              <a:gd name="T13" fmla="*/ 0 h 27"/>
              <a:gd name="T14" fmla="*/ 31 w 41"/>
              <a:gd name="T15" fmla="*/ 18 h 27"/>
              <a:gd name="T16" fmla="*/ 0 w 41"/>
              <a:gd name="T17" fmla="*/ 18 h 27"/>
              <a:gd name="T18" fmla="*/ 0 w 41"/>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7">
                <a:moveTo>
                  <a:pt x="0" y="0"/>
                </a:moveTo>
                <a:lnTo>
                  <a:pt x="41" y="0"/>
                </a:lnTo>
                <a:lnTo>
                  <a:pt x="41" y="27"/>
                </a:lnTo>
                <a:lnTo>
                  <a:pt x="0" y="27"/>
                </a:lnTo>
                <a:lnTo>
                  <a:pt x="0" y="0"/>
                </a:lnTo>
                <a:close/>
                <a:moveTo>
                  <a:pt x="0" y="0"/>
                </a:moveTo>
                <a:lnTo>
                  <a:pt x="31" y="0"/>
                </a:lnTo>
                <a:lnTo>
                  <a:pt x="31"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 name="Freeform 1219"/>
          <p:cNvSpPr>
            <a:spLocks noEditPoints="1"/>
          </p:cNvSpPr>
          <p:nvPr/>
        </p:nvSpPr>
        <p:spPr bwMode="auto">
          <a:xfrm>
            <a:off x="9423854" y="4959695"/>
            <a:ext cx="49213" cy="30163"/>
          </a:xfrm>
          <a:custGeom>
            <a:avLst/>
            <a:gdLst>
              <a:gd name="T0" fmla="*/ 0 w 31"/>
              <a:gd name="T1" fmla="*/ 0 h 18"/>
              <a:gd name="T2" fmla="*/ 31 w 31"/>
              <a:gd name="T3" fmla="*/ 0 h 18"/>
              <a:gd name="T4" fmla="*/ 31 w 31"/>
              <a:gd name="T5" fmla="*/ 18 h 18"/>
              <a:gd name="T6" fmla="*/ 0 w 31"/>
              <a:gd name="T7" fmla="*/ 18 h 18"/>
              <a:gd name="T8" fmla="*/ 0 w 31"/>
              <a:gd name="T9" fmla="*/ 0 h 18"/>
              <a:gd name="T10" fmla="*/ 0 w 31"/>
              <a:gd name="T11" fmla="*/ 0 h 18"/>
              <a:gd name="T12" fmla="*/ 21 w 31"/>
              <a:gd name="T13" fmla="*/ 0 h 18"/>
              <a:gd name="T14" fmla="*/ 21 w 31"/>
              <a:gd name="T15" fmla="*/ 14 h 18"/>
              <a:gd name="T16" fmla="*/ 0 w 31"/>
              <a:gd name="T17" fmla="*/ 14 h 18"/>
              <a:gd name="T18" fmla="*/ 0 w 3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8">
                <a:moveTo>
                  <a:pt x="0" y="0"/>
                </a:moveTo>
                <a:lnTo>
                  <a:pt x="31" y="0"/>
                </a:lnTo>
                <a:lnTo>
                  <a:pt x="31" y="18"/>
                </a:lnTo>
                <a:lnTo>
                  <a:pt x="0" y="18"/>
                </a:lnTo>
                <a:lnTo>
                  <a:pt x="0" y="0"/>
                </a:lnTo>
                <a:close/>
                <a:moveTo>
                  <a:pt x="0" y="0"/>
                </a:moveTo>
                <a:lnTo>
                  <a:pt x="21" y="0"/>
                </a:lnTo>
                <a:lnTo>
                  <a:pt x="21"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 name="Freeform 1220"/>
          <p:cNvSpPr>
            <a:spLocks noEditPoints="1"/>
          </p:cNvSpPr>
          <p:nvPr/>
        </p:nvSpPr>
        <p:spPr bwMode="auto">
          <a:xfrm>
            <a:off x="9423853" y="4959695"/>
            <a:ext cx="33338" cy="23813"/>
          </a:xfrm>
          <a:custGeom>
            <a:avLst/>
            <a:gdLst>
              <a:gd name="T0" fmla="*/ 0 w 21"/>
              <a:gd name="T1" fmla="*/ 0 h 14"/>
              <a:gd name="T2" fmla="*/ 21 w 21"/>
              <a:gd name="T3" fmla="*/ 0 h 14"/>
              <a:gd name="T4" fmla="*/ 21 w 21"/>
              <a:gd name="T5" fmla="*/ 14 h 14"/>
              <a:gd name="T6" fmla="*/ 0 w 21"/>
              <a:gd name="T7" fmla="*/ 14 h 14"/>
              <a:gd name="T8" fmla="*/ 0 w 21"/>
              <a:gd name="T9" fmla="*/ 0 h 14"/>
              <a:gd name="T10" fmla="*/ 0 w 21"/>
              <a:gd name="T11" fmla="*/ 0 h 14"/>
              <a:gd name="T12" fmla="*/ 11 w 21"/>
              <a:gd name="T13" fmla="*/ 0 h 14"/>
              <a:gd name="T14" fmla="*/ 11 w 21"/>
              <a:gd name="T15" fmla="*/ 5 h 14"/>
              <a:gd name="T16" fmla="*/ 0 w 21"/>
              <a:gd name="T17" fmla="*/ 5 h 14"/>
              <a:gd name="T18" fmla="*/ 0 w 2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0"/>
                </a:moveTo>
                <a:lnTo>
                  <a:pt x="21" y="0"/>
                </a:lnTo>
                <a:lnTo>
                  <a:pt x="21" y="14"/>
                </a:lnTo>
                <a:lnTo>
                  <a:pt x="0" y="14"/>
                </a:lnTo>
                <a:lnTo>
                  <a:pt x="0" y="0"/>
                </a:lnTo>
                <a:close/>
                <a:moveTo>
                  <a:pt x="0" y="0"/>
                </a:moveTo>
                <a:lnTo>
                  <a:pt x="11" y="0"/>
                </a:lnTo>
                <a:lnTo>
                  <a:pt x="11"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 name="Freeform 1221"/>
          <p:cNvSpPr>
            <a:spLocks noEditPoints="1"/>
          </p:cNvSpPr>
          <p:nvPr/>
        </p:nvSpPr>
        <p:spPr bwMode="auto">
          <a:xfrm>
            <a:off x="9423854" y="4959695"/>
            <a:ext cx="17463" cy="952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 name="Freeform 1222"/>
          <p:cNvSpPr>
            <a:spLocks noEditPoints="1"/>
          </p:cNvSpPr>
          <p:nvPr/>
        </p:nvSpPr>
        <p:spPr bwMode="auto">
          <a:xfrm>
            <a:off x="9423853" y="4959695"/>
            <a:ext cx="1588" cy="317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 name="Rectangle 1223"/>
          <p:cNvSpPr>
            <a:spLocks noChangeArrowheads="1"/>
          </p:cNvSpPr>
          <p:nvPr/>
        </p:nvSpPr>
        <p:spPr bwMode="auto">
          <a:xfrm>
            <a:off x="9423854" y="4959694"/>
            <a:ext cx="220663" cy="141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7" name="Freeform 1224"/>
          <p:cNvSpPr>
            <a:spLocks noEditPoints="1"/>
          </p:cNvSpPr>
          <p:nvPr/>
        </p:nvSpPr>
        <p:spPr bwMode="auto">
          <a:xfrm>
            <a:off x="9423854" y="4959694"/>
            <a:ext cx="220663" cy="141288"/>
          </a:xfrm>
          <a:custGeom>
            <a:avLst/>
            <a:gdLst>
              <a:gd name="T0" fmla="*/ 0 w 139"/>
              <a:gd name="T1" fmla="*/ 0 h 84"/>
              <a:gd name="T2" fmla="*/ 139 w 139"/>
              <a:gd name="T3" fmla="*/ 0 h 84"/>
              <a:gd name="T4" fmla="*/ 139 w 139"/>
              <a:gd name="T5" fmla="*/ 84 h 84"/>
              <a:gd name="T6" fmla="*/ 0 w 139"/>
              <a:gd name="T7" fmla="*/ 84 h 84"/>
              <a:gd name="T8" fmla="*/ 0 w 139"/>
              <a:gd name="T9" fmla="*/ 0 h 84"/>
              <a:gd name="T10" fmla="*/ 0 w 139"/>
              <a:gd name="T11" fmla="*/ 0 h 84"/>
              <a:gd name="T12" fmla="*/ 128 w 139"/>
              <a:gd name="T13" fmla="*/ 0 h 84"/>
              <a:gd name="T14" fmla="*/ 128 w 139"/>
              <a:gd name="T15" fmla="*/ 76 h 84"/>
              <a:gd name="T16" fmla="*/ 0 w 139"/>
              <a:gd name="T17" fmla="*/ 76 h 84"/>
              <a:gd name="T18" fmla="*/ 0 w 13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0" y="0"/>
                </a:moveTo>
                <a:lnTo>
                  <a:pt x="139" y="0"/>
                </a:lnTo>
                <a:lnTo>
                  <a:pt x="139" y="84"/>
                </a:lnTo>
                <a:lnTo>
                  <a:pt x="0" y="84"/>
                </a:lnTo>
                <a:lnTo>
                  <a:pt x="0" y="0"/>
                </a:lnTo>
                <a:close/>
                <a:moveTo>
                  <a:pt x="0" y="0"/>
                </a:moveTo>
                <a:lnTo>
                  <a:pt x="128" y="0"/>
                </a:lnTo>
                <a:lnTo>
                  <a:pt x="128"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 name="Freeform 1225"/>
          <p:cNvSpPr>
            <a:spLocks noEditPoints="1"/>
          </p:cNvSpPr>
          <p:nvPr/>
        </p:nvSpPr>
        <p:spPr bwMode="auto">
          <a:xfrm>
            <a:off x="9423853" y="4959694"/>
            <a:ext cx="203200" cy="128588"/>
          </a:xfrm>
          <a:custGeom>
            <a:avLst/>
            <a:gdLst>
              <a:gd name="T0" fmla="*/ 0 w 128"/>
              <a:gd name="T1" fmla="*/ 0 h 76"/>
              <a:gd name="T2" fmla="*/ 128 w 128"/>
              <a:gd name="T3" fmla="*/ 0 h 76"/>
              <a:gd name="T4" fmla="*/ 128 w 128"/>
              <a:gd name="T5" fmla="*/ 76 h 76"/>
              <a:gd name="T6" fmla="*/ 0 w 128"/>
              <a:gd name="T7" fmla="*/ 76 h 76"/>
              <a:gd name="T8" fmla="*/ 0 w 128"/>
              <a:gd name="T9" fmla="*/ 0 h 76"/>
              <a:gd name="T10" fmla="*/ 0 w 128"/>
              <a:gd name="T11" fmla="*/ 0 h 76"/>
              <a:gd name="T12" fmla="*/ 118 w 128"/>
              <a:gd name="T13" fmla="*/ 0 h 76"/>
              <a:gd name="T14" fmla="*/ 118 w 128"/>
              <a:gd name="T15" fmla="*/ 71 h 76"/>
              <a:gd name="T16" fmla="*/ 0 w 128"/>
              <a:gd name="T17" fmla="*/ 71 h 76"/>
              <a:gd name="T18" fmla="*/ 0 w 12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6">
                <a:moveTo>
                  <a:pt x="0" y="0"/>
                </a:moveTo>
                <a:lnTo>
                  <a:pt x="128" y="0"/>
                </a:lnTo>
                <a:lnTo>
                  <a:pt x="128" y="76"/>
                </a:lnTo>
                <a:lnTo>
                  <a:pt x="0" y="76"/>
                </a:lnTo>
                <a:lnTo>
                  <a:pt x="0" y="0"/>
                </a:lnTo>
                <a:close/>
                <a:moveTo>
                  <a:pt x="0" y="0"/>
                </a:moveTo>
                <a:lnTo>
                  <a:pt x="118" y="0"/>
                </a:lnTo>
                <a:lnTo>
                  <a:pt x="118"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 name="Freeform 1226"/>
          <p:cNvSpPr>
            <a:spLocks noEditPoints="1"/>
          </p:cNvSpPr>
          <p:nvPr/>
        </p:nvSpPr>
        <p:spPr bwMode="auto">
          <a:xfrm>
            <a:off x="9423854" y="4959694"/>
            <a:ext cx="187325" cy="120650"/>
          </a:xfrm>
          <a:custGeom>
            <a:avLst/>
            <a:gdLst>
              <a:gd name="T0" fmla="*/ 0 w 118"/>
              <a:gd name="T1" fmla="*/ 0 h 71"/>
              <a:gd name="T2" fmla="*/ 118 w 118"/>
              <a:gd name="T3" fmla="*/ 0 h 71"/>
              <a:gd name="T4" fmla="*/ 118 w 118"/>
              <a:gd name="T5" fmla="*/ 71 h 71"/>
              <a:gd name="T6" fmla="*/ 0 w 118"/>
              <a:gd name="T7" fmla="*/ 71 h 71"/>
              <a:gd name="T8" fmla="*/ 0 w 118"/>
              <a:gd name="T9" fmla="*/ 0 h 71"/>
              <a:gd name="T10" fmla="*/ 0 w 118"/>
              <a:gd name="T11" fmla="*/ 0 h 71"/>
              <a:gd name="T12" fmla="*/ 108 w 118"/>
              <a:gd name="T13" fmla="*/ 0 h 71"/>
              <a:gd name="T14" fmla="*/ 108 w 118"/>
              <a:gd name="T15" fmla="*/ 62 h 71"/>
              <a:gd name="T16" fmla="*/ 0 w 118"/>
              <a:gd name="T17" fmla="*/ 62 h 71"/>
              <a:gd name="T18" fmla="*/ 0 w 11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1">
                <a:moveTo>
                  <a:pt x="0" y="0"/>
                </a:moveTo>
                <a:lnTo>
                  <a:pt x="118" y="0"/>
                </a:lnTo>
                <a:lnTo>
                  <a:pt x="118" y="71"/>
                </a:lnTo>
                <a:lnTo>
                  <a:pt x="0" y="71"/>
                </a:lnTo>
                <a:lnTo>
                  <a:pt x="0" y="0"/>
                </a:lnTo>
                <a:close/>
                <a:moveTo>
                  <a:pt x="0" y="0"/>
                </a:moveTo>
                <a:lnTo>
                  <a:pt x="108" y="0"/>
                </a:lnTo>
                <a:lnTo>
                  <a:pt x="108"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 name="Freeform 1227"/>
          <p:cNvSpPr>
            <a:spLocks noEditPoints="1"/>
          </p:cNvSpPr>
          <p:nvPr/>
        </p:nvSpPr>
        <p:spPr bwMode="auto">
          <a:xfrm>
            <a:off x="9423853" y="4959695"/>
            <a:ext cx="171450" cy="104775"/>
          </a:xfrm>
          <a:custGeom>
            <a:avLst/>
            <a:gdLst>
              <a:gd name="T0" fmla="*/ 0 w 108"/>
              <a:gd name="T1" fmla="*/ 0 h 62"/>
              <a:gd name="T2" fmla="*/ 108 w 108"/>
              <a:gd name="T3" fmla="*/ 0 h 62"/>
              <a:gd name="T4" fmla="*/ 108 w 108"/>
              <a:gd name="T5" fmla="*/ 62 h 62"/>
              <a:gd name="T6" fmla="*/ 0 w 108"/>
              <a:gd name="T7" fmla="*/ 62 h 62"/>
              <a:gd name="T8" fmla="*/ 0 w 108"/>
              <a:gd name="T9" fmla="*/ 0 h 62"/>
              <a:gd name="T10" fmla="*/ 0 w 108"/>
              <a:gd name="T11" fmla="*/ 0 h 62"/>
              <a:gd name="T12" fmla="*/ 98 w 108"/>
              <a:gd name="T13" fmla="*/ 0 h 62"/>
              <a:gd name="T14" fmla="*/ 98 w 108"/>
              <a:gd name="T15" fmla="*/ 58 h 62"/>
              <a:gd name="T16" fmla="*/ 0 w 108"/>
              <a:gd name="T17" fmla="*/ 58 h 62"/>
              <a:gd name="T18" fmla="*/ 0 w 108"/>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2">
                <a:moveTo>
                  <a:pt x="0" y="0"/>
                </a:moveTo>
                <a:lnTo>
                  <a:pt x="108" y="0"/>
                </a:lnTo>
                <a:lnTo>
                  <a:pt x="108" y="62"/>
                </a:lnTo>
                <a:lnTo>
                  <a:pt x="0" y="62"/>
                </a:lnTo>
                <a:lnTo>
                  <a:pt x="0" y="0"/>
                </a:lnTo>
                <a:close/>
                <a:moveTo>
                  <a:pt x="0" y="0"/>
                </a:moveTo>
                <a:lnTo>
                  <a:pt x="98" y="0"/>
                </a:lnTo>
                <a:lnTo>
                  <a:pt x="98"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 name="Freeform 1228"/>
          <p:cNvSpPr>
            <a:spLocks noEditPoints="1"/>
          </p:cNvSpPr>
          <p:nvPr/>
        </p:nvSpPr>
        <p:spPr bwMode="auto">
          <a:xfrm>
            <a:off x="9423854" y="4959695"/>
            <a:ext cx="155575" cy="98425"/>
          </a:xfrm>
          <a:custGeom>
            <a:avLst/>
            <a:gdLst>
              <a:gd name="T0" fmla="*/ 0 w 98"/>
              <a:gd name="T1" fmla="*/ 0 h 58"/>
              <a:gd name="T2" fmla="*/ 98 w 98"/>
              <a:gd name="T3" fmla="*/ 0 h 58"/>
              <a:gd name="T4" fmla="*/ 98 w 98"/>
              <a:gd name="T5" fmla="*/ 58 h 58"/>
              <a:gd name="T6" fmla="*/ 0 w 98"/>
              <a:gd name="T7" fmla="*/ 58 h 58"/>
              <a:gd name="T8" fmla="*/ 0 w 98"/>
              <a:gd name="T9" fmla="*/ 0 h 58"/>
              <a:gd name="T10" fmla="*/ 0 w 98"/>
              <a:gd name="T11" fmla="*/ 0 h 58"/>
              <a:gd name="T12" fmla="*/ 87 w 98"/>
              <a:gd name="T13" fmla="*/ 0 h 58"/>
              <a:gd name="T14" fmla="*/ 87 w 98"/>
              <a:gd name="T15" fmla="*/ 49 h 58"/>
              <a:gd name="T16" fmla="*/ 0 w 98"/>
              <a:gd name="T17" fmla="*/ 49 h 58"/>
              <a:gd name="T18" fmla="*/ 0 w 9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8">
                <a:moveTo>
                  <a:pt x="0" y="0"/>
                </a:moveTo>
                <a:lnTo>
                  <a:pt x="98" y="0"/>
                </a:lnTo>
                <a:lnTo>
                  <a:pt x="98"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2" name="Freeform 1229"/>
          <p:cNvSpPr>
            <a:spLocks noEditPoints="1"/>
          </p:cNvSpPr>
          <p:nvPr/>
        </p:nvSpPr>
        <p:spPr bwMode="auto">
          <a:xfrm>
            <a:off x="9423854" y="4959694"/>
            <a:ext cx="138113" cy="82550"/>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2 w 87"/>
              <a:gd name="T13" fmla="*/ 0 h 49"/>
              <a:gd name="T14" fmla="*/ 72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2" y="0"/>
                </a:lnTo>
                <a:lnTo>
                  <a:pt x="72"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3" name="Freeform 1230"/>
          <p:cNvSpPr>
            <a:spLocks noEditPoints="1"/>
          </p:cNvSpPr>
          <p:nvPr/>
        </p:nvSpPr>
        <p:spPr bwMode="auto">
          <a:xfrm>
            <a:off x="9423853" y="4959694"/>
            <a:ext cx="114300" cy="76200"/>
          </a:xfrm>
          <a:custGeom>
            <a:avLst/>
            <a:gdLst>
              <a:gd name="T0" fmla="*/ 0 w 72"/>
              <a:gd name="T1" fmla="*/ 0 h 45"/>
              <a:gd name="T2" fmla="*/ 72 w 72"/>
              <a:gd name="T3" fmla="*/ 0 h 45"/>
              <a:gd name="T4" fmla="*/ 72 w 72"/>
              <a:gd name="T5" fmla="*/ 45 h 45"/>
              <a:gd name="T6" fmla="*/ 0 w 72"/>
              <a:gd name="T7" fmla="*/ 45 h 45"/>
              <a:gd name="T8" fmla="*/ 0 w 72"/>
              <a:gd name="T9" fmla="*/ 0 h 45"/>
              <a:gd name="T10" fmla="*/ 0 w 72"/>
              <a:gd name="T11" fmla="*/ 0 h 45"/>
              <a:gd name="T12" fmla="*/ 62 w 72"/>
              <a:gd name="T13" fmla="*/ 0 h 45"/>
              <a:gd name="T14" fmla="*/ 62 w 72"/>
              <a:gd name="T15" fmla="*/ 36 h 45"/>
              <a:gd name="T16" fmla="*/ 0 w 72"/>
              <a:gd name="T17" fmla="*/ 36 h 45"/>
              <a:gd name="T18" fmla="*/ 0 w 7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0" y="0"/>
                </a:moveTo>
                <a:lnTo>
                  <a:pt x="72" y="0"/>
                </a:lnTo>
                <a:lnTo>
                  <a:pt x="72" y="45"/>
                </a:lnTo>
                <a:lnTo>
                  <a:pt x="0" y="45"/>
                </a:lnTo>
                <a:lnTo>
                  <a:pt x="0" y="0"/>
                </a:lnTo>
                <a:close/>
                <a:moveTo>
                  <a:pt x="0" y="0"/>
                </a:moveTo>
                <a:lnTo>
                  <a:pt x="62" y="0"/>
                </a:lnTo>
                <a:lnTo>
                  <a:pt x="62"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4" name="Freeform 1231"/>
          <p:cNvSpPr>
            <a:spLocks noEditPoints="1"/>
          </p:cNvSpPr>
          <p:nvPr/>
        </p:nvSpPr>
        <p:spPr bwMode="auto">
          <a:xfrm>
            <a:off x="9423854" y="4959695"/>
            <a:ext cx="98425" cy="61913"/>
          </a:xfrm>
          <a:custGeom>
            <a:avLst/>
            <a:gdLst>
              <a:gd name="T0" fmla="*/ 0 w 62"/>
              <a:gd name="T1" fmla="*/ 0 h 36"/>
              <a:gd name="T2" fmla="*/ 62 w 62"/>
              <a:gd name="T3" fmla="*/ 0 h 36"/>
              <a:gd name="T4" fmla="*/ 62 w 62"/>
              <a:gd name="T5" fmla="*/ 36 h 36"/>
              <a:gd name="T6" fmla="*/ 0 w 62"/>
              <a:gd name="T7" fmla="*/ 36 h 36"/>
              <a:gd name="T8" fmla="*/ 0 w 62"/>
              <a:gd name="T9" fmla="*/ 0 h 36"/>
              <a:gd name="T10" fmla="*/ 0 w 62"/>
              <a:gd name="T11" fmla="*/ 0 h 36"/>
              <a:gd name="T12" fmla="*/ 52 w 62"/>
              <a:gd name="T13" fmla="*/ 0 h 36"/>
              <a:gd name="T14" fmla="*/ 52 w 62"/>
              <a:gd name="T15" fmla="*/ 31 h 36"/>
              <a:gd name="T16" fmla="*/ 0 w 62"/>
              <a:gd name="T17" fmla="*/ 31 h 36"/>
              <a:gd name="T18" fmla="*/ 0 w 6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0" y="0"/>
                </a:moveTo>
                <a:lnTo>
                  <a:pt x="62" y="0"/>
                </a:lnTo>
                <a:lnTo>
                  <a:pt x="62" y="36"/>
                </a:lnTo>
                <a:lnTo>
                  <a:pt x="0" y="36"/>
                </a:lnTo>
                <a:lnTo>
                  <a:pt x="0" y="0"/>
                </a:lnTo>
                <a:close/>
                <a:moveTo>
                  <a:pt x="0" y="0"/>
                </a:moveTo>
                <a:lnTo>
                  <a:pt x="52" y="0"/>
                </a:lnTo>
                <a:lnTo>
                  <a:pt x="52"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 name="Freeform 1232"/>
          <p:cNvSpPr>
            <a:spLocks noEditPoints="1"/>
          </p:cNvSpPr>
          <p:nvPr/>
        </p:nvSpPr>
        <p:spPr bwMode="auto">
          <a:xfrm>
            <a:off x="9423853" y="4959694"/>
            <a:ext cx="82550" cy="52388"/>
          </a:xfrm>
          <a:custGeom>
            <a:avLst/>
            <a:gdLst>
              <a:gd name="T0" fmla="*/ 0 w 52"/>
              <a:gd name="T1" fmla="*/ 0 h 31"/>
              <a:gd name="T2" fmla="*/ 52 w 52"/>
              <a:gd name="T3" fmla="*/ 0 h 31"/>
              <a:gd name="T4" fmla="*/ 52 w 52"/>
              <a:gd name="T5" fmla="*/ 31 h 31"/>
              <a:gd name="T6" fmla="*/ 0 w 52"/>
              <a:gd name="T7" fmla="*/ 31 h 31"/>
              <a:gd name="T8" fmla="*/ 0 w 52"/>
              <a:gd name="T9" fmla="*/ 0 h 31"/>
              <a:gd name="T10" fmla="*/ 0 w 52"/>
              <a:gd name="T11" fmla="*/ 0 h 31"/>
              <a:gd name="T12" fmla="*/ 41 w 52"/>
              <a:gd name="T13" fmla="*/ 0 h 31"/>
              <a:gd name="T14" fmla="*/ 41 w 52"/>
              <a:gd name="T15" fmla="*/ 27 h 31"/>
              <a:gd name="T16" fmla="*/ 0 w 52"/>
              <a:gd name="T17" fmla="*/ 27 h 31"/>
              <a:gd name="T18" fmla="*/ 0 w 52"/>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1">
                <a:moveTo>
                  <a:pt x="0" y="0"/>
                </a:moveTo>
                <a:lnTo>
                  <a:pt x="52" y="0"/>
                </a:lnTo>
                <a:lnTo>
                  <a:pt x="52" y="31"/>
                </a:lnTo>
                <a:lnTo>
                  <a:pt x="0" y="31"/>
                </a:lnTo>
                <a:lnTo>
                  <a:pt x="0" y="0"/>
                </a:lnTo>
                <a:close/>
                <a:moveTo>
                  <a:pt x="0" y="0"/>
                </a:moveTo>
                <a:lnTo>
                  <a:pt x="41" y="0"/>
                </a:lnTo>
                <a:lnTo>
                  <a:pt x="41"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6" name="Freeform 1233"/>
          <p:cNvSpPr>
            <a:spLocks noEditPoints="1"/>
          </p:cNvSpPr>
          <p:nvPr/>
        </p:nvSpPr>
        <p:spPr bwMode="auto">
          <a:xfrm>
            <a:off x="9423853" y="4959694"/>
            <a:ext cx="65088" cy="46038"/>
          </a:xfrm>
          <a:custGeom>
            <a:avLst/>
            <a:gdLst>
              <a:gd name="T0" fmla="*/ 0 w 41"/>
              <a:gd name="T1" fmla="*/ 0 h 27"/>
              <a:gd name="T2" fmla="*/ 41 w 41"/>
              <a:gd name="T3" fmla="*/ 0 h 27"/>
              <a:gd name="T4" fmla="*/ 41 w 41"/>
              <a:gd name="T5" fmla="*/ 27 h 27"/>
              <a:gd name="T6" fmla="*/ 0 w 41"/>
              <a:gd name="T7" fmla="*/ 27 h 27"/>
              <a:gd name="T8" fmla="*/ 0 w 41"/>
              <a:gd name="T9" fmla="*/ 0 h 27"/>
              <a:gd name="T10" fmla="*/ 0 w 41"/>
              <a:gd name="T11" fmla="*/ 0 h 27"/>
              <a:gd name="T12" fmla="*/ 31 w 41"/>
              <a:gd name="T13" fmla="*/ 0 h 27"/>
              <a:gd name="T14" fmla="*/ 31 w 41"/>
              <a:gd name="T15" fmla="*/ 18 h 27"/>
              <a:gd name="T16" fmla="*/ 0 w 41"/>
              <a:gd name="T17" fmla="*/ 18 h 27"/>
              <a:gd name="T18" fmla="*/ 0 w 41"/>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7">
                <a:moveTo>
                  <a:pt x="0" y="0"/>
                </a:moveTo>
                <a:lnTo>
                  <a:pt x="41" y="0"/>
                </a:lnTo>
                <a:lnTo>
                  <a:pt x="41" y="27"/>
                </a:lnTo>
                <a:lnTo>
                  <a:pt x="0" y="27"/>
                </a:lnTo>
                <a:lnTo>
                  <a:pt x="0" y="0"/>
                </a:lnTo>
                <a:close/>
                <a:moveTo>
                  <a:pt x="0" y="0"/>
                </a:moveTo>
                <a:lnTo>
                  <a:pt x="31" y="0"/>
                </a:lnTo>
                <a:lnTo>
                  <a:pt x="31"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7" name="Freeform 1234"/>
          <p:cNvSpPr>
            <a:spLocks noEditPoints="1"/>
          </p:cNvSpPr>
          <p:nvPr/>
        </p:nvSpPr>
        <p:spPr bwMode="auto">
          <a:xfrm>
            <a:off x="9423854" y="4959695"/>
            <a:ext cx="49213" cy="30163"/>
          </a:xfrm>
          <a:custGeom>
            <a:avLst/>
            <a:gdLst>
              <a:gd name="T0" fmla="*/ 0 w 31"/>
              <a:gd name="T1" fmla="*/ 0 h 18"/>
              <a:gd name="T2" fmla="*/ 31 w 31"/>
              <a:gd name="T3" fmla="*/ 0 h 18"/>
              <a:gd name="T4" fmla="*/ 31 w 31"/>
              <a:gd name="T5" fmla="*/ 18 h 18"/>
              <a:gd name="T6" fmla="*/ 0 w 31"/>
              <a:gd name="T7" fmla="*/ 18 h 18"/>
              <a:gd name="T8" fmla="*/ 0 w 31"/>
              <a:gd name="T9" fmla="*/ 0 h 18"/>
              <a:gd name="T10" fmla="*/ 0 w 31"/>
              <a:gd name="T11" fmla="*/ 0 h 18"/>
              <a:gd name="T12" fmla="*/ 21 w 31"/>
              <a:gd name="T13" fmla="*/ 0 h 18"/>
              <a:gd name="T14" fmla="*/ 21 w 31"/>
              <a:gd name="T15" fmla="*/ 14 h 18"/>
              <a:gd name="T16" fmla="*/ 0 w 31"/>
              <a:gd name="T17" fmla="*/ 14 h 18"/>
              <a:gd name="T18" fmla="*/ 0 w 3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8">
                <a:moveTo>
                  <a:pt x="0" y="0"/>
                </a:moveTo>
                <a:lnTo>
                  <a:pt x="31" y="0"/>
                </a:lnTo>
                <a:lnTo>
                  <a:pt x="31" y="18"/>
                </a:lnTo>
                <a:lnTo>
                  <a:pt x="0" y="18"/>
                </a:lnTo>
                <a:lnTo>
                  <a:pt x="0" y="0"/>
                </a:lnTo>
                <a:close/>
                <a:moveTo>
                  <a:pt x="0" y="0"/>
                </a:moveTo>
                <a:lnTo>
                  <a:pt x="21" y="0"/>
                </a:lnTo>
                <a:lnTo>
                  <a:pt x="21"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8" name="Freeform 1235"/>
          <p:cNvSpPr>
            <a:spLocks noEditPoints="1"/>
          </p:cNvSpPr>
          <p:nvPr/>
        </p:nvSpPr>
        <p:spPr bwMode="auto">
          <a:xfrm>
            <a:off x="9423853" y="4959695"/>
            <a:ext cx="33338" cy="23813"/>
          </a:xfrm>
          <a:custGeom>
            <a:avLst/>
            <a:gdLst>
              <a:gd name="T0" fmla="*/ 0 w 21"/>
              <a:gd name="T1" fmla="*/ 0 h 14"/>
              <a:gd name="T2" fmla="*/ 21 w 21"/>
              <a:gd name="T3" fmla="*/ 0 h 14"/>
              <a:gd name="T4" fmla="*/ 21 w 21"/>
              <a:gd name="T5" fmla="*/ 14 h 14"/>
              <a:gd name="T6" fmla="*/ 0 w 21"/>
              <a:gd name="T7" fmla="*/ 14 h 14"/>
              <a:gd name="T8" fmla="*/ 0 w 21"/>
              <a:gd name="T9" fmla="*/ 0 h 14"/>
              <a:gd name="T10" fmla="*/ 0 w 21"/>
              <a:gd name="T11" fmla="*/ 0 h 14"/>
              <a:gd name="T12" fmla="*/ 11 w 21"/>
              <a:gd name="T13" fmla="*/ 0 h 14"/>
              <a:gd name="T14" fmla="*/ 11 w 21"/>
              <a:gd name="T15" fmla="*/ 5 h 14"/>
              <a:gd name="T16" fmla="*/ 0 w 21"/>
              <a:gd name="T17" fmla="*/ 5 h 14"/>
              <a:gd name="T18" fmla="*/ 0 w 2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0"/>
                </a:moveTo>
                <a:lnTo>
                  <a:pt x="21" y="0"/>
                </a:lnTo>
                <a:lnTo>
                  <a:pt x="21" y="14"/>
                </a:lnTo>
                <a:lnTo>
                  <a:pt x="0" y="14"/>
                </a:lnTo>
                <a:lnTo>
                  <a:pt x="0" y="0"/>
                </a:lnTo>
                <a:close/>
                <a:moveTo>
                  <a:pt x="0" y="0"/>
                </a:moveTo>
                <a:lnTo>
                  <a:pt x="11" y="0"/>
                </a:lnTo>
                <a:lnTo>
                  <a:pt x="11"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9" name="Freeform 1236"/>
          <p:cNvSpPr>
            <a:spLocks noEditPoints="1"/>
          </p:cNvSpPr>
          <p:nvPr/>
        </p:nvSpPr>
        <p:spPr bwMode="auto">
          <a:xfrm>
            <a:off x="9423854" y="4959695"/>
            <a:ext cx="17463" cy="952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0" name="Freeform 1237"/>
          <p:cNvSpPr>
            <a:spLocks noEditPoints="1"/>
          </p:cNvSpPr>
          <p:nvPr/>
        </p:nvSpPr>
        <p:spPr bwMode="auto">
          <a:xfrm>
            <a:off x="9423853" y="4959695"/>
            <a:ext cx="1588" cy="317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1" name="Freeform 1238"/>
          <p:cNvSpPr>
            <a:spLocks noEditPoints="1"/>
          </p:cNvSpPr>
          <p:nvPr/>
        </p:nvSpPr>
        <p:spPr bwMode="auto">
          <a:xfrm>
            <a:off x="9407979" y="4946995"/>
            <a:ext cx="252413" cy="169863"/>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0 w 159"/>
              <a:gd name="T11" fmla="*/ 8 h 101"/>
              <a:gd name="T12" fmla="*/ 159 w 159"/>
              <a:gd name="T13" fmla="*/ 8 h 101"/>
              <a:gd name="T14" fmla="*/ 159 w 159"/>
              <a:gd name="T15" fmla="*/ 101 h 101"/>
              <a:gd name="T16" fmla="*/ 10 w 159"/>
              <a:gd name="T17" fmla="*/ 101 h 101"/>
              <a:gd name="T18" fmla="*/ 10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0" y="8"/>
                </a:moveTo>
                <a:lnTo>
                  <a:pt x="159" y="8"/>
                </a:lnTo>
                <a:lnTo>
                  <a:pt x="159" y="101"/>
                </a:lnTo>
                <a:lnTo>
                  <a:pt x="10" y="101"/>
                </a:lnTo>
                <a:lnTo>
                  <a:pt x="10" y="8"/>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2" name="Freeform 1239"/>
          <p:cNvSpPr>
            <a:spLocks noEditPoints="1"/>
          </p:cNvSpPr>
          <p:nvPr/>
        </p:nvSpPr>
        <p:spPr bwMode="auto">
          <a:xfrm>
            <a:off x="9423853" y="4959695"/>
            <a:ext cx="236538" cy="157163"/>
          </a:xfrm>
          <a:custGeom>
            <a:avLst/>
            <a:gdLst>
              <a:gd name="T0" fmla="*/ 0 w 149"/>
              <a:gd name="T1" fmla="*/ 0 h 93"/>
              <a:gd name="T2" fmla="*/ 149 w 149"/>
              <a:gd name="T3" fmla="*/ 0 h 93"/>
              <a:gd name="T4" fmla="*/ 149 w 149"/>
              <a:gd name="T5" fmla="*/ 93 h 93"/>
              <a:gd name="T6" fmla="*/ 0 w 149"/>
              <a:gd name="T7" fmla="*/ 93 h 93"/>
              <a:gd name="T8" fmla="*/ 0 w 149"/>
              <a:gd name="T9" fmla="*/ 0 h 93"/>
              <a:gd name="T10" fmla="*/ 11 w 149"/>
              <a:gd name="T11" fmla="*/ 5 h 93"/>
              <a:gd name="T12" fmla="*/ 149 w 149"/>
              <a:gd name="T13" fmla="*/ 5 h 93"/>
              <a:gd name="T14" fmla="*/ 149 w 149"/>
              <a:gd name="T15" fmla="*/ 93 h 93"/>
              <a:gd name="T16" fmla="*/ 11 w 149"/>
              <a:gd name="T17" fmla="*/ 93 h 93"/>
              <a:gd name="T18" fmla="*/ 11 w 149"/>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93">
                <a:moveTo>
                  <a:pt x="0" y="0"/>
                </a:moveTo>
                <a:lnTo>
                  <a:pt x="149" y="0"/>
                </a:lnTo>
                <a:lnTo>
                  <a:pt x="149" y="93"/>
                </a:lnTo>
                <a:lnTo>
                  <a:pt x="0" y="93"/>
                </a:lnTo>
                <a:lnTo>
                  <a:pt x="0" y="0"/>
                </a:lnTo>
                <a:close/>
                <a:moveTo>
                  <a:pt x="11" y="5"/>
                </a:moveTo>
                <a:lnTo>
                  <a:pt x="149" y="5"/>
                </a:lnTo>
                <a:lnTo>
                  <a:pt x="149" y="93"/>
                </a:lnTo>
                <a:lnTo>
                  <a:pt x="11" y="93"/>
                </a:lnTo>
                <a:lnTo>
                  <a:pt x="11" y="5"/>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3" name="Freeform 1240"/>
          <p:cNvSpPr>
            <a:spLocks noEditPoints="1"/>
          </p:cNvSpPr>
          <p:nvPr/>
        </p:nvSpPr>
        <p:spPr bwMode="auto">
          <a:xfrm>
            <a:off x="9441317" y="4969219"/>
            <a:ext cx="219075" cy="147638"/>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4" name="Freeform 1241"/>
          <p:cNvSpPr>
            <a:spLocks noEditPoints="1"/>
          </p:cNvSpPr>
          <p:nvPr/>
        </p:nvSpPr>
        <p:spPr bwMode="auto">
          <a:xfrm>
            <a:off x="9457191" y="4983507"/>
            <a:ext cx="203200" cy="133350"/>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5" name="Freeform 1242"/>
          <p:cNvSpPr>
            <a:spLocks noEditPoints="1"/>
          </p:cNvSpPr>
          <p:nvPr/>
        </p:nvSpPr>
        <p:spPr bwMode="auto">
          <a:xfrm>
            <a:off x="9473067" y="4989857"/>
            <a:ext cx="187325" cy="127000"/>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6" name="Freeform 1243"/>
          <p:cNvSpPr>
            <a:spLocks noEditPoints="1"/>
          </p:cNvSpPr>
          <p:nvPr/>
        </p:nvSpPr>
        <p:spPr bwMode="auto">
          <a:xfrm>
            <a:off x="9488941" y="5005733"/>
            <a:ext cx="171450" cy="111125"/>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7" name="Freeform 1244"/>
          <p:cNvSpPr>
            <a:spLocks noEditPoints="1"/>
          </p:cNvSpPr>
          <p:nvPr/>
        </p:nvSpPr>
        <p:spPr bwMode="auto">
          <a:xfrm>
            <a:off x="9506403" y="5012083"/>
            <a:ext cx="153988" cy="10477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8" name="Freeform 1245"/>
          <p:cNvSpPr>
            <a:spLocks noEditPoints="1"/>
          </p:cNvSpPr>
          <p:nvPr/>
        </p:nvSpPr>
        <p:spPr bwMode="auto">
          <a:xfrm>
            <a:off x="9522279" y="5027957"/>
            <a:ext cx="138113" cy="88900"/>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0 w 87"/>
              <a:gd name="T11" fmla="*/ 5 h 53"/>
              <a:gd name="T12" fmla="*/ 87 w 87"/>
              <a:gd name="T13" fmla="*/ 5 h 53"/>
              <a:gd name="T14" fmla="*/ 87 w 87"/>
              <a:gd name="T15" fmla="*/ 53 h 53"/>
              <a:gd name="T16" fmla="*/ 10 w 87"/>
              <a:gd name="T17" fmla="*/ 53 h 53"/>
              <a:gd name="T18" fmla="*/ 10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0" y="5"/>
                </a:moveTo>
                <a:lnTo>
                  <a:pt x="87" y="5"/>
                </a:lnTo>
                <a:lnTo>
                  <a:pt x="87" y="53"/>
                </a:lnTo>
                <a:lnTo>
                  <a:pt x="10" y="53"/>
                </a:lnTo>
                <a:lnTo>
                  <a:pt x="10" y="5"/>
                </a:lnTo>
                <a:close/>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9" name="Freeform 1246"/>
          <p:cNvSpPr>
            <a:spLocks noEditPoints="1"/>
          </p:cNvSpPr>
          <p:nvPr/>
        </p:nvSpPr>
        <p:spPr bwMode="auto">
          <a:xfrm>
            <a:off x="9538153" y="5035895"/>
            <a:ext cx="122238" cy="80963"/>
          </a:xfrm>
          <a:custGeom>
            <a:avLst/>
            <a:gdLst>
              <a:gd name="T0" fmla="*/ 0 w 77"/>
              <a:gd name="T1" fmla="*/ 0 h 48"/>
              <a:gd name="T2" fmla="*/ 77 w 77"/>
              <a:gd name="T3" fmla="*/ 0 h 48"/>
              <a:gd name="T4" fmla="*/ 77 w 77"/>
              <a:gd name="T5" fmla="*/ 48 h 48"/>
              <a:gd name="T6" fmla="*/ 0 w 77"/>
              <a:gd name="T7" fmla="*/ 48 h 48"/>
              <a:gd name="T8" fmla="*/ 0 w 77"/>
              <a:gd name="T9" fmla="*/ 0 h 48"/>
              <a:gd name="T10" fmla="*/ 15 w 77"/>
              <a:gd name="T11" fmla="*/ 8 h 48"/>
              <a:gd name="T12" fmla="*/ 77 w 77"/>
              <a:gd name="T13" fmla="*/ 8 h 48"/>
              <a:gd name="T14" fmla="*/ 77 w 77"/>
              <a:gd name="T15" fmla="*/ 48 h 48"/>
              <a:gd name="T16" fmla="*/ 15 w 77"/>
              <a:gd name="T17" fmla="*/ 48 h 48"/>
              <a:gd name="T18" fmla="*/ 15 w 77"/>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8">
                <a:moveTo>
                  <a:pt x="0" y="0"/>
                </a:moveTo>
                <a:lnTo>
                  <a:pt x="77" y="0"/>
                </a:lnTo>
                <a:lnTo>
                  <a:pt x="77" y="48"/>
                </a:lnTo>
                <a:lnTo>
                  <a:pt x="0" y="48"/>
                </a:lnTo>
                <a:lnTo>
                  <a:pt x="0" y="0"/>
                </a:lnTo>
                <a:close/>
                <a:moveTo>
                  <a:pt x="15" y="8"/>
                </a:moveTo>
                <a:lnTo>
                  <a:pt x="77" y="8"/>
                </a:lnTo>
                <a:lnTo>
                  <a:pt x="77" y="48"/>
                </a:lnTo>
                <a:lnTo>
                  <a:pt x="15" y="48"/>
                </a:lnTo>
                <a:lnTo>
                  <a:pt x="15" y="8"/>
                </a:lnTo>
                <a:close/>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0" name="Freeform 1247"/>
          <p:cNvSpPr>
            <a:spLocks noEditPoints="1"/>
          </p:cNvSpPr>
          <p:nvPr/>
        </p:nvSpPr>
        <p:spPr bwMode="auto">
          <a:xfrm>
            <a:off x="9561967" y="5050183"/>
            <a:ext cx="98425" cy="66675"/>
          </a:xfrm>
          <a:custGeom>
            <a:avLst/>
            <a:gdLst>
              <a:gd name="T0" fmla="*/ 0 w 62"/>
              <a:gd name="T1" fmla="*/ 0 h 40"/>
              <a:gd name="T2" fmla="*/ 62 w 62"/>
              <a:gd name="T3" fmla="*/ 0 h 40"/>
              <a:gd name="T4" fmla="*/ 62 w 62"/>
              <a:gd name="T5" fmla="*/ 40 h 40"/>
              <a:gd name="T6" fmla="*/ 0 w 62"/>
              <a:gd name="T7" fmla="*/ 40 h 40"/>
              <a:gd name="T8" fmla="*/ 0 w 62"/>
              <a:gd name="T9" fmla="*/ 0 h 40"/>
              <a:gd name="T10" fmla="*/ 11 w 62"/>
              <a:gd name="T11" fmla="*/ 5 h 40"/>
              <a:gd name="T12" fmla="*/ 62 w 62"/>
              <a:gd name="T13" fmla="*/ 5 h 40"/>
              <a:gd name="T14" fmla="*/ 62 w 62"/>
              <a:gd name="T15" fmla="*/ 40 h 40"/>
              <a:gd name="T16" fmla="*/ 11 w 62"/>
              <a:gd name="T17" fmla="*/ 40 h 40"/>
              <a:gd name="T18" fmla="*/ 11 w 62"/>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0">
                <a:moveTo>
                  <a:pt x="0" y="0"/>
                </a:moveTo>
                <a:lnTo>
                  <a:pt x="62" y="0"/>
                </a:lnTo>
                <a:lnTo>
                  <a:pt x="62" y="40"/>
                </a:lnTo>
                <a:lnTo>
                  <a:pt x="0" y="40"/>
                </a:lnTo>
                <a:lnTo>
                  <a:pt x="0" y="0"/>
                </a:lnTo>
                <a:close/>
                <a:moveTo>
                  <a:pt x="11" y="5"/>
                </a:moveTo>
                <a:lnTo>
                  <a:pt x="62" y="5"/>
                </a:lnTo>
                <a:lnTo>
                  <a:pt x="62" y="40"/>
                </a:lnTo>
                <a:lnTo>
                  <a:pt x="11" y="40"/>
                </a:lnTo>
                <a:lnTo>
                  <a:pt x="11" y="5"/>
                </a:lnTo>
                <a:close/>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1" name="Freeform 1248"/>
          <p:cNvSpPr>
            <a:spLocks noEditPoints="1"/>
          </p:cNvSpPr>
          <p:nvPr/>
        </p:nvSpPr>
        <p:spPr bwMode="auto">
          <a:xfrm>
            <a:off x="9579429" y="5058119"/>
            <a:ext cx="80963" cy="58738"/>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2" name="Freeform 1249"/>
          <p:cNvSpPr>
            <a:spLocks noEditPoints="1"/>
          </p:cNvSpPr>
          <p:nvPr/>
        </p:nvSpPr>
        <p:spPr bwMode="auto">
          <a:xfrm>
            <a:off x="9595303" y="5072407"/>
            <a:ext cx="65088" cy="44450"/>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3" name="Freeform 1250"/>
          <p:cNvSpPr>
            <a:spLocks noEditPoints="1"/>
          </p:cNvSpPr>
          <p:nvPr/>
        </p:nvSpPr>
        <p:spPr bwMode="auto">
          <a:xfrm>
            <a:off x="9611179" y="5080345"/>
            <a:ext cx="49213" cy="36513"/>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4" name="Freeform 1251"/>
          <p:cNvSpPr>
            <a:spLocks noEditPoints="1"/>
          </p:cNvSpPr>
          <p:nvPr/>
        </p:nvSpPr>
        <p:spPr bwMode="auto">
          <a:xfrm>
            <a:off x="9627053" y="5094633"/>
            <a:ext cx="33338" cy="22225"/>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5" name="Freeform 1252"/>
          <p:cNvSpPr>
            <a:spLocks noEditPoints="1"/>
          </p:cNvSpPr>
          <p:nvPr/>
        </p:nvSpPr>
        <p:spPr bwMode="auto">
          <a:xfrm>
            <a:off x="9644517" y="5100983"/>
            <a:ext cx="15875" cy="15875"/>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6" name="Freeform 1253"/>
          <p:cNvSpPr>
            <a:spLocks noEditPoints="1"/>
          </p:cNvSpPr>
          <p:nvPr/>
        </p:nvSpPr>
        <p:spPr bwMode="auto">
          <a:xfrm>
            <a:off x="9660392" y="5116858"/>
            <a:ext cx="1587"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7" name="Freeform 1254"/>
          <p:cNvSpPr>
            <a:spLocks noEditPoints="1"/>
          </p:cNvSpPr>
          <p:nvPr/>
        </p:nvSpPr>
        <p:spPr bwMode="auto">
          <a:xfrm>
            <a:off x="9407979" y="4946995"/>
            <a:ext cx="252413" cy="169863"/>
          </a:xfrm>
          <a:custGeom>
            <a:avLst/>
            <a:gdLst>
              <a:gd name="T0" fmla="*/ 10 w 159"/>
              <a:gd name="T1" fmla="*/ 88 h 101"/>
              <a:gd name="T2" fmla="*/ 10 w 159"/>
              <a:gd name="T3" fmla="*/ 8 h 101"/>
              <a:gd name="T4" fmla="*/ 143 w 159"/>
              <a:gd name="T5" fmla="*/ 8 h 101"/>
              <a:gd name="T6" fmla="*/ 143 w 159"/>
              <a:gd name="T7" fmla="*/ 88 h 101"/>
              <a:gd name="T8" fmla="*/ 10 w 159"/>
              <a:gd name="T9" fmla="*/ 88 h 101"/>
              <a:gd name="T10" fmla="*/ 5 w 159"/>
              <a:gd name="T11" fmla="*/ 97 h 101"/>
              <a:gd name="T12" fmla="*/ 154 w 159"/>
              <a:gd name="T13" fmla="*/ 97 h 101"/>
              <a:gd name="T14" fmla="*/ 154 w 159"/>
              <a:gd name="T15" fmla="*/ 4 h 101"/>
              <a:gd name="T16" fmla="*/ 159 w 159"/>
              <a:gd name="T17" fmla="*/ 4 h 101"/>
              <a:gd name="T18" fmla="*/ 159 w 159"/>
              <a:gd name="T19" fmla="*/ 0 h 101"/>
              <a:gd name="T20" fmla="*/ 0 w 159"/>
              <a:gd name="T21" fmla="*/ 0 h 101"/>
              <a:gd name="T22" fmla="*/ 0 w 159"/>
              <a:gd name="T23" fmla="*/ 101 h 101"/>
              <a:gd name="T24" fmla="*/ 5 w 159"/>
              <a:gd name="T25" fmla="*/ 101 h 101"/>
              <a:gd name="T26" fmla="*/ 5 w 159"/>
              <a:gd name="T27"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01">
                <a:moveTo>
                  <a:pt x="10" y="88"/>
                </a:moveTo>
                <a:lnTo>
                  <a:pt x="10" y="8"/>
                </a:lnTo>
                <a:lnTo>
                  <a:pt x="143" y="8"/>
                </a:lnTo>
                <a:lnTo>
                  <a:pt x="143" y="88"/>
                </a:lnTo>
                <a:lnTo>
                  <a:pt x="10" y="88"/>
                </a:lnTo>
                <a:close/>
                <a:moveTo>
                  <a:pt x="5" y="97"/>
                </a:moveTo>
                <a:lnTo>
                  <a:pt x="154" y="97"/>
                </a:lnTo>
                <a:lnTo>
                  <a:pt x="154" y="4"/>
                </a:lnTo>
                <a:lnTo>
                  <a:pt x="159" y="4"/>
                </a:lnTo>
                <a:lnTo>
                  <a:pt x="159" y="0"/>
                </a:lnTo>
                <a:lnTo>
                  <a:pt x="0" y="0"/>
                </a:lnTo>
                <a:lnTo>
                  <a:pt x="0" y="101"/>
                </a:lnTo>
                <a:lnTo>
                  <a:pt x="5" y="101"/>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8" name="Freeform 1255"/>
          <p:cNvSpPr>
            <a:spLocks noEditPoints="1"/>
          </p:cNvSpPr>
          <p:nvPr/>
        </p:nvSpPr>
        <p:spPr bwMode="auto">
          <a:xfrm>
            <a:off x="9407979" y="4946995"/>
            <a:ext cx="252413" cy="169863"/>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0 w 159"/>
              <a:gd name="T11" fmla="*/ 8 h 101"/>
              <a:gd name="T12" fmla="*/ 159 w 159"/>
              <a:gd name="T13" fmla="*/ 8 h 101"/>
              <a:gd name="T14" fmla="*/ 159 w 159"/>
              <a:gd name="T15" fmla="*/ 101 h 101"/>
              <a:gd name="T16" fmla="*/ 10 w 159"/>
              <a:gd name="T17" fmla="*/ 101 h 101"/>
              <a:gd name="T18" fmla="*/ 10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0" y="8"/>
                </a:moveTo>
                <a:lnTo>
                  <a:pt x="159" y="8"/>
                </a:lnTo>
                <a:lnTo>
                  <a:pt x="159" y="101"/>
                </a:lnTo>
                <a:lnTo>
                  <a:pt x="10" y="101"/>
                </a:lnTo>
                <a:lnTo>
                  <a:pt x="10" y="8"/>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9" name="Freeform 1256"/>
          <p:cNvSpPr>
            <a:spLocks noEditPoints="1"/>
          </p:cNvSpPr>
          <p:nvPr/>
        </p:nvSpPr>
        <p:spPr bwMode="auto">
          <a:xfrm>
            <a:off x="9423853" y="4959695"/>
            <a:ext cx="236538" cy="157163"/>
          </a:xfrm>
          <a:custGeom>
            <a:avLst/>
            <a:gdLst>
              <a:gd name="T0" fmla="*/ 0 w 149"/>
              <a:gd name="T1" fmla="*/ 0 h 93"/>
              <a:gd name="T2" fmla="*/ 149 w 149"/>
              <a:gd name="T3" fmla="*/ 0 h 93"/>
              <a:gd name="T4" fmla="*/ 149 w 149"/>
              <a:gd name="T5" fmla="*/ 93 h 93"/>
              <a:gd name="T6" fmla="*/ 0 w 149"/>
              <a:gd name="T7" fmla="*/ 93 h 93"/>
              <a:gd name="T8" fmla="*/ 0 w 149"/>
              <a:gd name="T9" fmla="*/ 0 h 93"/>
              <a:gd name="T10" fmla="*/ 11 w 149"/>
              <a:gd name="T11" fmla="*/ 5 h 93"/>
              <a:gd name="T12" fmla="*/ 149 w 149"/>
              <a:gd name="T13" fmla="*/ 5 h 93"/>
              <a:gd name="T14" fmla="*/ 149 w 149"/>
              <a:gd name="T15" fmla="*/ 93 h 93"/>
              <a:gd name="T16" fmla="*/ 11 w 149"/>
              <a:gd name="T17" fmla="*/ 93 h 93"/>
              <a:gd name="T18" fmla="*/ 11 w 149"/>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93">
                <a:moveTo>
                  <a:pt x="0" y="0"/>
                </a:moveTo>
                <a:lnTo>
                  <a:pt x="149" y="0"/>
                </a:lnTo>
                <a:lnTo>
                  <a:pt x="149" y="93"/>
                </a:lnTo>
                <a:lnTo>
                  <a:pt x="0" y="93"/>
                </a:lnTo>
                <a:lnTo>
                  <a:pt x="0" y="0"/>
                </a:lnTo>
                <a:close/>
                <a:moveTo>
                  <a:pt x="11" y="5"/>
                </a:moveTo>
                <a:lnTo>
                  <a:pt x="149" y="5"/>
                </a:lnTo>
                <a:lnTo>
                  <a:pt x="149" y="93"/>
                </a:lnTo>
                <a:lnTo>
                  <a:pt x="11" y="93"/>
                </a:lnTo>
                <a:lnTo>
                  <a:pt x="11" y="5"/>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0" name="Freeform 1257"/>
          <p:cNvSpPr>
            <a:spLocks noEditPoints="1"/>
          </p:cNvSpPr>
          <p:nvPr/>
        </p:nvSpPr>
        <p:spPr bwMode="auto">
          <a:xfrm>
            <a:off x="9441317" y="4969219"/>
            <a:ext cx="219075" cy="147638"/>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1" name="Freeform 1258"/>
          <p:cNvSpPr>
            <a:spLocks noEditPoints="1"/>
          </p:cNvSpPr>
          <p:nvPr/>
        </p:nvSpPr>
        <p:spPr bwMode="auto">
          <a:xfrm>
            <a:off x="9457191" y="4983507"/>
            <a:ext cx="203200" cy="133350"/>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2" name="Freeform 1259"/>
          <p:cNvSpPr>
            <a:spLocks noEditPoints="1"/>
          </p:cNvSpPr>
          <p:nvPr/>
        </p:nvSpPr>
        <p:spPr bwMode="auto">
          <a:xfrm>
            <a:off x="9473067" y="4989857"/>
            <a:ext cx="187325" cy="127000"/>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3" name="Freeform 1260"/>
          <p:cNvSpPr>
            <a:spLocks noEditPoints="1"/>
          </p:cNvSpPr>
          <p:nvPr/>
        </p:nvSpPr>
        <p:spPr bwMode="auto">
          <a:xfrm>
            <a:off x="9488941" y="5005733"/>
            <a:ext cx="171450" cy="111125"/>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4" name="Freeform 1261"/>
          <p:cNvSpPr>
            <a:spLocks noEditPoints="1"/>
          </p:cNvSpPr>
          <p:nvPr/>
        </p:nvSpPr>
        <p:spPr bwMode="auto">
          <a:xfrm>
            <a:off x="9506403" y="5012083"/>
            <a:ext cx="153988" cy="10477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5" name="Freeform 1262"/>
          <p:cNvSpPr>
            <a:spLocks noEditPoints="1"/>
          </p:cNvSpPr>
          <p:nvPr/>
        </p:nvSpPr>
        <p:spPr bwMode="auto">
          <a:xfrm>
            <a:off x="9522279" y="5027957"/>
            <a:ext cx="138113" cy="88900"/>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0 w 87"/>
              <a:gd name="T11" fmla="*/ 5 h 53"/>
              <a:gd name="T12" fmla="*/ 87 w 87"/>
              <a:gd name="T13" fmla="*/ 5 h 53"/>
              <a:gd name="T14" fmla="*/ 87 w 87"/>
              <a:gd name="T15" fmla="*/ 53 h 53"/>
              <a:gd name="T16" fmla="*/ 10 w 87"/>
              <a:gd name="T17" fmla="*/ 53 h 53"/>
              <a:gd name="T18" fmla="*/ 10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0" y="5"/>
                </a:moveTo>
                <a:lnTo>
                  <a:pt x="87" y="5"/>
                </a:lnTo>
                <a:lnTo>
                  <a:pt x="87" y="53"/>
                </a:lnTo>
                <a:lnTo>
                  <a:pt x="10" y="53"/>
                </a:lnTo>
                <a:lnTo>
                  <a:pt x="10" y="5"/>
                </a:lnTo>
                <a:close/>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6" name="Freeform 1263"/>
          <p:cNvSpPr>
            <a:spLocks noEditPoints="1"/>
          </p:cNvSpPr>
          <p:nvPr/>
        </p:nvSpPr>
        <p:spPr bwMode="auto">
          <a:xfrm>
            <a:off x="9538153" y="5035895"/>
            <a:ext cx="122238" cy="80963"/>
          </a:xfrm>
          <a:custGeom>
            <a:avLst/>
            <a:gdLst>
              <a:gd name="T0" fmla="*/ 0 w 77"/>
              <a:gd name="T1" fmla="*/ 0 h 48"/>
              <a:gd name="T2" fmla="*/ 77 w 77"/>
              <a:gd name="T3" fmla="*/ 0 h 48"/>
              <a:gd name="T4" fmla="*/ 77 w 77"/>
              <a:gd name="T5" fmla="*/ 48 h 48"/>
              <a:gd name="T6" fmla="*/ 0 w 77"/>
              <a:gd name="T7" fmla="*/ 48 h 48"/>
              <a:gd name="T8" fmla="*/ 0 w 77"/>
              <a:gd name="T9" fmla="*/ 0 h 48"/>
              <a:gd name="T10" fmla="*/ 15 w 77"/>
              <a:gd name="T11" fmla="*/ 8 h 48"/>
              <a:gd name="T12" fmla="*/ 77 w 77"/>
              <a:gd name="T13" fmla="*/ 8 h 48"/>
              <a:gd name="T14" fmla="*/ 77 w 77"/>
              <a:gd name="T15" fmla="*/ 48 h 48"/>
              <a:gd name="T16" fmla="*/ 15 w 77"/>
              <a:gd name="T17" fmla="*/ 48 h 48"/>
              <a:gd name="T18" fmla="*/ 15 w 77"/>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8">
                <a:moveTo>
                  <a:pt x="0" y="0"/>
                </a:moveTo>
                <a:lnTo>
                  <a:pt x="77" y="0"/>
                </a:lnTo>
                <a:lnTo>
                  <a:pt x="77" y="48"/>
                </a:lnTo>
                <a:lnTo>
                  <a:pt x="0" y="48"/>
                </a:lnTo>
                <a:lnTo>
                  <a:pt x="0" y="0"/>
                </a:lnTo>
                <a:close/>
                <a:moveTo>
                  <a:pt x="15" y="8"/>
                </a:moveTo>
                <a:lnTo>
                  <a:pt x="77" y="8"/>
                </a:lnTo>
                <a:lnTo>
                  <a:pt x="77" y="48"/>
                </a:lnTo>
                <a:lnTo>
                  <a:pt x="15" y="48"/>
                </a:lnTo>
                <a:lnTo>
                  <a:pt x="15" y="8"/>
                </a:lnTo>
                <a:close/>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7" name="Freeform 1264"/>
          <p:cNvSpPr>
            <a:spLocks noEditPoints="1"/>
          </p:cNvSpPr>
          <p:nvPr/>
        </p:nvSpPr>
        <p:spPr bwMode="auto">
          <a:xfrm>
            <a:off x="9561967" y="5050183"/>
            <a:ext cx="98425" cy="66675"/>
          </a:xfrm>
          <a:custGeom>
            <a:avLst/>
            <a:gdLst>
              <a:gd name="T0" fmla="*/ 0 w 62"/>
              <a:gd name="T1" fmla="*/ 0 h 40"/>
              <a:gd name="T2" fmla="*/ 62 w 62"/>
              <a:gd name="T3" fmla="*/ 0 h 40"/>
              <a:gd name="T4" fmla="*/ 62 w 62"/>
              <a:gd name="T5" fmla="*/ 40 h 40"/>
              <a:gd name="T6" fmla="*/ 0 w 62"/>
              <a:gd name="T7" fmla="*/ 40 h 40"/>
              <a:gd name="T8" fmla="*/ 0 w 62"/>
              <a:gd name="T9" fmla="*/ 0 h 40"/>
              <a:gd name="T10" fmla="*/ 11 w 62"/>
              <a:gd name="T11" fmla="*/ 5 h 40"/>
              <a:gd name="T12" fmla="*/ 62 w 62"/>
              <a:gd name="T13" fmla="*/ 5 h 40"/>
              <a:gd name="T14" fmla="*/ 62 w 62"/>
              <a:gd name="T15" fmla="*/ 40 h 40"/>
              <a:gd name="T16" fmla="*/ 11 w 62"/>
              <a:gd name="T17" fmla="*/ 40 h 40"/>
              <a:gd name="T18" fmla="*/ 11 w 62"/>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0">
                <a:moveTo>
                  <a:pt x="0" y="0"/>
                </a:moveTo>
                <a:lnTo>
                  <a:pt x="62" y="0"/>
                </a:lnTo>
                <a:lnTo>
                  <a:pt x="62" y="40"/>
                </a:lnTo>
                <a:lnTo>
                  <a:pt x="0" y="40"/>
                </a:lnTo>
                <a:lnTo>
                  <a:pt x="0" y="0"/>
                </a:lnTo>
                <a:close/>
                <a:moveTo>
                  <a:pt x="11" y="5"/>
                </a:moveTo>
                <a:lnTo>
                  <a:pt x="62" y="5"/>
                </a:lnTo>
                <a:lnTo>
                  <a:pt x="62" y="40"/>
                </a:lnTo>
                <a:lnTo>
                  <a:pt x="11" y="40"/>
                </a:lnTo>
                <a:lnTo>
                  <a:pt x="11" y="5"/>
                </a:lnTo>
                <a:close/>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8" name="Freeform 1265"/>
          <p:cNvSpPr>
            <a:spLocks noEditPoints="1"/>
          </p:cNvSpPr>
          <p:nvPr/>
        </p:nvSpPr>
        <p:spPr bwMode="auto">
          <a:xfrm>
            <a:off x="9579429" y="5058119"/>
            <a:ext cx="80963" cy="58738"/>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9" name="Freeform 1266"/>
          <p:cNvSpPr>
            <a:spLocks noEditPoints="1"/>
          </p:cNvSpPr>
          <p:nvPr/>
        </p:nvSpPr>
        <p:spPr bwMode="auto">
          <a:xfrm>
            <a:off x="9595303" y="5072407"/>
            <a:ext cx="65088" cy="44450"/>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0" name="Freeform 1267"/>
          <p:cNvSpPr>
            <a:spLocks noEditPoints="1"/>
          </p:cNvSpPr>
          <p:nvPr/>
        </p:nvSpPr>
        <p:spPr bwMode="auto">
          <a:xfrm>
            <a:off x="9611179" y="5080345"/>
            <a:ext cx="49213" cy="36513"/>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1" name="Freeform 1268"/>
          <p:cNvSpPr>
            <a:spLocks noEditPoints="1"/>
          </p:cNvSpPr>
          <p:nvPr/>
        </p:nvSpPr>
        <p:spPr bwMode="auto">
          <a:xfrm>
            <a:off x="9627053" y="5094633"/>
            <a:ext cx="33338" cy="22225"/>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2" name="Freeform 1269"/>
          <p:cNvSpPr>
            <a:spLocks noEditPoints="1"/>
          </p:cNvSpPr>
          <p:nvPr/>
        </p:nvSpPr>
        <p:spPr bwMode="auto">
          <a:xfrm>
            <a:off x="9644517" y="5100983"/>
            <a:ext cx="15875" cy="15875"/>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3" name="Freeform 1270"/>
          <p:cNvSpPr>
            <a:spLocks noEditPoints="1"/>
          </p:cNvSpPr>
          <p:nvPr/>
        </p:nvSpPr>
        <p:spPr bwMode="auto">
          <a:xfrm>
            <a:off x="9660392" y="5116858"/>
            <a:ext cx="1587"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4" name="Line 1271"/>
          <p:cNvSpPr>
            <a:spLocks noChangeShapeType="1"/>
          </p:cNvSpPr>
          <p:nvPr/>
        </p:nvSpPr>
        <p:spPr bwMode="auto">
          <a:xfrm>
            <a:off x="9465128" y="5140669"/>
            <a:ext cx="1588" cy="1270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5" name="Line 1272"/>
          <p:cNvSpPr>
            <a:spLocks noChangeShapeType="1"/>
          </p:cNvSpPr>
          <p:nvPr/>
        </p:nvSpPr>
        <p:spPr bwMode="auto">
          <a:xfrm>
            <a:off x="9423853" y="5140669"/>
            <a:ext cx="1588" cy="1270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 name="Line 1273"/>
          <p:cNvSpPr>
            <a:spLocks noChangeShapeType="1"/>
          </p:cNvSpPr>
          <p:nvPr/>
        </p:nvSpPr>
        <p:spPr bwMode="auto">
          <a:xfrm>
            <a:off x="9384167" y="5140669"/>
            <a:ext cx="300037"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 name="Freeform 1274"/>
          <p:cNvSpPr>
            <a:spLocks noEditPoints="1"/>
          </p:cNvSpPr>
          <p:nvPr/>
        </p:nvSpPr>
        <p:spPr bwMode="auto">
          <a:xfrm>
            <a:off x="9611179" y="5193057"/>
            <a:ext cx="41275" cy="12700"/>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8" name="Rectangle 1275"/>
          <p:cNvSpPr>
            <a:spLocks noChangeArrowheads="1"/>
          </p:cNvSpPr>
          <p:nvPr/>
        </p:nvSpPr>
        <p:spPr bwMode="auto">
          <a:xfrm>
            <a:off x="9611179" y="5193057"/>
            <a:ext cx="41275"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9" name="Freeform 1276"/>
          <p:cNvSpPr>
            <a:spLocks noEditPoints="1"/>
          </p:cNvSpPr>
          <p:nvPr/>
        </p:nvSpPr>
        <p:spPr bwMode="auto">
          <a:xfrm>
            <a:off x="9611179" y="5193057"/>
            <a:ext cx="41275" cy="12700"/>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0" name="Line 1277"/>
          <p:cNvSpPr>
            <a:spLocks noChangeShapeType="1"/>
          </p:cNvSpPr>
          <p:nvPr/>
        </p:nvSpPr>
        <p:spPr bwMode="auto">
          <a:xfrm>
            <a:off x="9579428" y="5199408"/>
            <a:ext cx="88900" cy="158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1" name="Freeform 1278"/>
          <p:cNvSpPr>
            <a:spLocks noEditPoints="1"/>
          </p:cNvSpPr>
          <p:nvPr/>
        </p:nvSpPr>
        <p:spPr bwMode="auto">
          <a:xfrm>
            <a:off x="9342891" y="5183533"/>
            <a:ext cx="49212" cy="22225"/>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2" name="Rectangle 1279"/>
          <p:cNvSpPr>
            <a:spLocks noChangeArrowheads="1"/>
          </p:cNvSpPr>
          <p:nvPr/>
        </p:nvSpPr>
        <p:spPr bwMode="auto">
          <a:xfrm>
            <a:off x="9342891" y="5183533"/>
            <a:ext cx="492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3" name="Freeform 1280"/>
          <p:cNvSpPr>
            <a:spLocks noEditPoints="1"/>
          </p:cNvSpPr>
          <p:nvPr/>
        </p:nvSpPr>
        <p:spPr bwMode="auto">
          <a:xfrm>
            <a:off x="9342891" y="5183533"/>
            <a:ext cx="49212" cy="22225"/>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4" name="Freeform 1281"/>
          <p:cNvSpPr/>
          <p:nvPr/>
        </p:nvSpPr>
        <p:spPr bwMode="auto">
          <a:xfrm>
            <a:off x="9327016" y="4880319"/>
            <a:ext cx="463550" cy="414338"/>
          </a:xfrm>
          <a:custGeom>
            <a:avLst/>
            <a:gdLst>
              <a:gd name="T0" fmla="*/ 0 w 292"/>
              <a:gd name="T1" fmla="*/ 247 h 247"/>
              <a:gd name="T2" fmla="*/ 0 w 292"/>
              <a:gd name="T3" fmla="*/ 172 h 247"/>
              <a:gd name="T4" fmla="*/ 31 w 292"/>
              <a:gd name="T5" fmla="*/ 146 h 247"/>
              <a:gd name="T6" fmla="*/ 36 w 292"/>
              <a:gd name="T7" fmla="*/ 146 h 247"/>
              <a:gd name="T8" fmla="*/ 36 w 292"/>
              <a:gd name="T9" fmla="*/ 26 h 247"/>
              <a:gd name="T10" fmla="*/ 67 w 292"/>
              <a:gd name="T11" fmla="*/ 0 h 247"/>
              <a:gd name="T12" fmla="*/ 261 w 292"/>
              <a:gd name="T13" fmla="*/ 0 h 247"/>
              <a:gd name="T14" fmla="*/ 261 w 292"/>
              <a:gd name="T15" fmla="*/ 84 h 247"/>
              <a:gd name="T16" fmla="*/ 251 w 292"/>
              <a:gd name="T17" fmla="*/ 101 h 247"/>
              <a:gd name="T18" fmla="*/ 251 w 292"/>
              <a:gd name="T19" fmla="*/ 141 h 247"/>
              <a:gd name="T20" fmla="*/ 246 w 292"/>
              <a:gd name="T21" fmla="*/ 146 h 247"/>
              <a:gd name="T22" fmla="*/ 292 w 292"/>
              <a:gd name="T23" fmla="*/ 146 h 247"/>
              <a:gd name="T24" fmla="*/ 292 w 292"/>
              <a:gd name="T25" fmla="*/ 221 h 247"/>
              <a:gd name="T26" fmla="*/ 261 w 292"/>
              <a:gd name="T27" fmla="*/ 247 h 247"/>
              <a:gd name="T28" fmla="*/ 0 w 292"/>
              <a:gd name="T29"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47">
                <a:moveTo>
                  <a:pt x="0" y="247"/>
                </a:moveTo>
                <a:lnTo>
                  <a:pt x="0" y="172"/>
                </a:lnTo>
                <a:lnTo>
                  <a:pt x="31" y="146"/>
                </a:lnTo>
                <a:lnTo>
                  <a:pt x="36" y="146"/>
                </a:lnTo>
                <a:lnTo>
                  <a:pt x="36" y="26"/>
                </a:lnTo>
                <a:lnTo>
                  <a:pt x="67" y="0"/>
                </a:lnTo>
                <a:lnTo>
                  <a:pt x="261" y="0"/>
                </a:lnTo>
                <a:lnTo>
                  <a:pt x="261" y="84"/>
                </a:lnTo>
                <a:lnTo>
                  <a:pt x="251" y="101"/>
                </a:lnTo>
                <a:lnTo>
                  <a:pt x="251" y="141"/>
                </a:lnTo>
                <a:lnTo>
                  <a:pt x="246" y="146"/>
                </a:lnTo>
                <a:lnTo>
                  <a:pt x="292" y="146"/>
                </a:lnTo>
                <a:lnTo>
                  <a:pt x="292" y="221"/>
                </a:lnTo>
                <a:lnTo>
                  <a:pt x="261" y="247"/>
                </a:lnTo>
                <a:lnTo>
                  <a:pt x="0" y="247"/>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5" name="Rectangle 1282"/>
          <p:cNvSpPr>
            <a:spLocks noChangeArrowheads="1"/>
          </p:cNvSpPr>
          <p:nvPr/>
        </p:nvSpPr>
        <p:spPr bwMode="auto">
          <a:xfrm>
            <a:off x="9147629" y="5456583"/>
            <a:ext cx="72776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100" b="1" dirty="0">
                <a:solidFill>
                  <a:srgbClr val="000000"/>
                </a:solidFill>
                <a:ea typeface="宋体" panose="02010600030101010101" pitchFamily="2" charset="-122"/>
              </a:rPr>
              <a:t>Public Host</a:t>
            </a:r>
            <a:endParaRPr lang="en-US" altLang="zh-CN" sz="2400" b="1" dirty="0">
              <a:solidFill>
                <a:srgbClr val="000000"/>
              </a:solidFill>
              <a:latin typeface="Times" pitchFamily="18" charset="0"/>
              <a:ea typeface="宋体" panose="02010600030101010101" pitchFamily="2" charset="-122"/>
            </a:endParaRPr>
          </a:p>
        </p:txBody>
      </p:sp>
      <p:sp>
        <p:nvSpPr>
          <p:cNvPr id="686" name="Rectangle 1283"/>
          <p:cNvSpPr>
            <a:spLocks noChangeArrowheads="1"/>
          </p:cNvSpPr>
          <p:nvPr/>
        </p:nvSpPr>
        <p:spPr bwMode="auto">
          <a:xfrm>
            <a:off x="2729846" y="3984032"/>
            <a:ext cx="15917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700" b="1" dirty="0">
                <a:solidFill>
                  <a:srgbClr val="000000"/>
                </a:solidFill>
                <a:ea typeface="宋体" panose="02010600030101010101" pitchFamily="2" charset="-122"/>
              </a:rPr>
              <a:t>Private Network</a:t>
            </a:r>
            <a:endParaRPr lang="en-US" altLang="zh-CN" sz="3600" dirty="0">
              <a:solidFill>
                <a:srgbClr val="000000"/>
              </a:solidFill>
              <a:latin typeface="Times" pitchFamily="18" charset="0"/>
              <a:ea typeface="宋体" panose="02010600030101010101" pitchFamily="2" charset="-122"/>
            </a:endParaRPr>
          </a:p>
        </p:txBody>
      </p:sp>
      <p:sp>
        <p:nvSpPr>
          <p:cNvPr id="687" name="Rectangle 1284"/>
          <p:cNvSpPr>
            <a:spLocks noChangeArrowheads="1"/>
          </p:cNvSpPr>
          <p:nvPr/>
        </p:nvSpPr>
        <p:spPr bwMode="auto">
          <a:xfrm>
            <a:off x="5982918" y="3797380"/>
            <a:ext cx="785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700" b="1" dirty="0">
                <a:solidFill>
                  <a:srgbClr val="000000"/>
                </a:solidFill>
                <a:ea typeface="宋体" panose="02010600030101010101" pitchFamily="2" charset="-122"/>
              </a:rPr>
              <a:t>Internet</a:t>
            </a:r>
            <a:endParaRPr lang="en-US" altLang="zh-CN" sz="3600" dirty="0">
              <a:solidFill>
                <a:srgbClr val="000000"/>
              </a:solidFill>
              <a:latin typeface="Times" pitchFamily="18" charset="0"/>
              <a:ea typeface="宋体" panose="02010600030101010101" pitchFamily="2" charset="-122"/>
            </a:endParaRPr>
          </a:p>
        </p:txBody>
      </p:sp>
      <p:sp>
        <p:nvSpPr>
          <p:cNvPr id="688" name="Rectangle 1285"/>
          <p:cNvSpPr>
            <a:spLocks noChangeArrowheads="1"/>
          </p:cNvSpPr>
          <p:nvPr/>
        </p:nvSpPr>
        <p:spPr bwMode="auto">
          <a:xfrm>
            <a:off x="9309447" y="5674065"/>
            <a:ext cx="5145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192.0.2.4</a:t>
            </a:r>
            <a:endParaRPr lang="en-US" altLang="zh-CN" sz="1000" b="1" dirty="0">
              <a:solidFill>
                <a:srgbClr val="000000"/>
              </a:solidFill>
              <a:ea typeface="宋体" panose="02010600030101010101" pitchFamily="2" charset="-122"/>
            </a:endParaRPr>
          </a:p>
        </p:txBody>
      </p:sp>
      <p:sp>
        <p:nvSpPr>
          <p:cNvPr id="689" name="Rectangle 1286"/>
          <p:cNvSpPr>
            <a:spLocks noChangeArrowheads="1"/>
          </p:cNvSpPr>
          <p:nvPr/>
        </p:nvSpPr>
        <p:spPr bwMode="auto">
          <a:xfrm>
            <a:off x="6170220" y="4907307"/>
            <a:ext cx="5033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ts val="1000"/>
              </a:spcBef>
              <a:spcAft>
                <a:spcPts val="1000"/>
              </a:spcAft>
            </a:pPr>
            <a:r>
              <a:rPr lang="en-US" altLang="zh-CN" sz="1300" b="1">
                <a:ea typeface="宋体" panose="02010600030101010101" pitchFamily="2" charset="-122"/>
              </a:rPr>
              <a:t>NAT</a:t>
            </a:r>
            <a:br>
              <a:rPr lang="en-US" altLang="zh-CN" sz="1300" b="1">
                <a:ea typeface="宋体" panose="02010600030101010101" pitchFamily="2" charset="-122"/>
              </a:rPr>
            </a:br>
            <a:r>
              <a:rPr lang="en-US" altLang="zh-CN" sz="1300" b="1">
                <a:ea typeface="宋体" panose="02010600030101010101" pitchFamily="2" charset="-122"/>
              </a:rPr>
              <a:t>Device</a:t>
            </a:r>
            <a:endParaRPr lang="en-US" altLang="zh-CN" sz="2800">
              <a:latin typeface="Times" pitchFamily="18" charset="0"/>
              <a:ea typeface="宋体" panose="02010600030101010101" pitchFamily="2" charset="-122"/>
            </a:endParaRPr>
          </a:p>
        </p:txBody>
      </p:sp>
      <p:sp>
        <p:nvSpPr>
          <p:cNvPr id="690" name="Line 1287"/>
          <p:cNvSpPr>
            <a:spLocks noChangeShapeType="1"/>
          </p:cNvSpPr>
          <p:nvPr/>
        </p:nvSpPr>
        <p:spPr bwMode="auto">
          <a:xfrm flipV="1">
            <a:off x="5856742" y="7185369"/>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1" name="Line 1288"/>
          <p:cNvSpPr>
            <a:spLocks noChangeShapeType="1"/>
          </p:cNvSpPr>
          <p:nvPr/>
        </p:nvSpPr>
        <p:spPr bwMode="auto">
          <a:xfrm flipV="1">
            <a:off x="5856742" y="7132982"/>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2" name="Line 1289"/>
          <p:cNvSpPr>
            <a:spLocks noChangeShapeType="1"/>
          </p:cNvSpPr>
          <p:nvPr/>
        </p:nvSpPr>
        <p:spPr bwMode="auto">
          <a:xfrm flipV="1">
            <a:off x="5856742" y="5894733"/>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3" name="Rectangle 1340"/>
          <p:cNvSpPr>
            <a:spLocks noChangeArrowheads="1"/>
          </p:cNvSpPr>
          <p:nvPr/>
        </p:nvSpPr>
        <p:spPr bwMode="auto">
          <a:xfrm>
            <a:off x="5642429" y="5153370"/>
            <a:ext cx="454025" cy="1587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4" name="Freeform 1341"/>
          <p:cNvSpPr/>
          <p:nvPr/>
        </p:nvSpPr>
        <p:spPr bwMode="auto">
          <a:xfrm>
            <a:off x="6096454" y="5110508"/>
            <a:ext cx="49213" cy="58737"/>
          </a:xfrm>
          <a:custGeom>
            <a:avLst/>
            <a:gdLst>
              <a:gd name="T0" fmla="*/ 0 w 31"/>
              <a:gd name="T1" fmla="*/ 35 h 35"/>
              <a:gd name="T2" fmla="*/ 31 w 31"/>
              <a:gd name="T3" fmla="*/ 9 h 35"/>
              <a:gd name="T4" fmla="*/ 31 w 31"/>
              <a:gd name="T5" fmla="*/ 0 h 35"/>
              <a:gd name="T6" fmla="*/ 0 w 31"/>
              <a:gd name="T7" fmla="*/ 26 h 35"/>
              <a:gd name="T8" fmla="*/ 0 w 31"/>
              <a:gd name="T9" fmla="*/ 35 h 35"/>
            </a:gdLst>
            <a:ahLst/>
            <a:cxnLst>
              <a:cxn ang="0">
                <a:pos x="T0" y="T1"/>
              </a:cxn>
              <a:cxn ang="0">
                <a:pos x="T2" y="T3"/>
              </a:cxn>
              <a:cxn ang="0">
                <a:pos x="T4" y="T5"/>
              </a:cxn>
              <a:cxn ang="0">
                <a:pos x="T6" y="T7"/>
              </a:cxn>
              <a:cxn ang="0">
                <a:pos x="T8" y="T9"/>
              </a:cxn>
            </a:cxnLst>
            <a:rect l="0" t="0" r="r" b="b"/>
            <a:pathLst>
              <a:path w="31" h="35">
                <a:moveTo>
                  <a:pt x="0" y="35"/>
                </a:moveTo>
                <a:lnTo>
                  <a:pt x="31" y="9"/>
                </a:lnTo>
                <a:lnTo>
                  <a:pt x="31" y="0"/>
                </a:lnTo>
                <a:lnTo>
                  <a:pt x="0" y="26"/>
                </a:lnTo>
                <a:lnTo>
                  <a:pt x="0" y="35"/>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5" name="Rectangle 1342"/>
          <p:cNvSpPr>
            <a:spLocks noChangeArrowheads="1"/>
          </p:cNvSpPr>
          <p:nvPr/>
        </p:nvSpPr>
        <p:spPr bwMode="auto">
          <a:xfrm>
            <a:off x="5626554" y="5058119"/>
            <a:ext cx="485775" cy="95250"/>
          </a:xfrm>
          <a:prstGeom prst="rect">
            <a:avLst/>
          </a:prstGeom>
          <a:solidFill>
            <a:srgbClr val="C0C0C0"/>
          </a:solidFill>
          <a:ln w="7938">
            <a:solidFill>
              <a:srgbClr val="000000"/>
            </a:solidFill>
            <a:miter lim="800000"/>
          </a:ln>
        </p:spPr>
        <p:txBody>
          <a:bodyPr/>
          <a:lstStyle/>
          <a:p>
            <a:endParaRPr lang="zh-CN" altLang="en-US"/>
          </a:p>
        </p:txBody>
      </p:sp>
      <p:sp>
        <p:nvSpPr>
          <p:cNvPr id="696" name="Freeform 1343"/>
          <p:cNvSpPr/>
          <p:nvPr/>
        </p:nvSpPr>
        <p:spPr bwMode="auto">
          <a:xfrm>
            <a:off x="6112328" y="4997795"/>
            <a:ext cx="57150" cy="155575"/>
          </a:xfrm>
          <a:custGeom>
            <a:avLst/>
            <a:gdLst>
              <a:gd name="T0" fmla="*/ 0 w 36"/>
              <a:gd name="T1" fmla="*/ 36 h 93"/>
              <a:gd name="T2" fmla="*/ 36 w 36"/>
              <a:gd name="T3" fmla="*/ 0 h 93"/>
              <a:gd name="T4" fmla="*/ 36 w 36"/>
              <a:gd name="T5" fmla="*/ 58 h 93"/>
              <a:gd name="T6" fmla="*/ 0 w 36"/>
              <a:gd name="T7" fmla="*/ 93 h 93"/>
              <a:gd name="T8" fmla="*/ 0 w 36"/>
              <a:gd name="T9" fmla="*/ 36 h 93"/>
            </a:gdLst>
            <a:ahLst/>
            <a:cxnLst>
              <a:cxn ang="0">
                <a:pos x="T0" y="T1"/>
              </a:cxn>
              <a:cxn ang="0">
                <a:pos x="T2" y="T3"/>
              </a:cxn>
              <a:cxn ang="0">
                <a:pos x="T4" y="T5"/>
              </a:cxn>
              <a:cxn ang="0">
                <a:pos x="T6" y="T7"/>
              </a:cxn>
              <a:cxn ang="0">
                <a:pos x="T8" y="T9"/>
              </a:cxn>
            </a:cxnLst>
            <a:rect l="0" t="0" r="r" b="b"/>
            <a:pathLst>
              <a:path w="36" h="93">
                <a:moveTo>
                  <a:pt x="0" y="36"/>
                </a:moveTo>
                <a:lnTo>
                  <a:pt x="36" y="0"/>
                </a:lnTo>
                <a:lnTo>
                  <a:pt x="36" y="58"/>
                </a:lnTo>
                <a:lnTo>
                  <a:pt x="0" y="93"/>
                </a:lnTo>
                <a:lnTo>
                  <a:pt x="0" y="36"/>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7" name="Freeform 1344"/>
          <p:cNvSpPr/>
          <p:nvPr/>
        </p:nvSpPr>
        <p:spPr bwMode="auto">
          <a:xfrm>
            <a:off x="5626554" y="4997795"/>
            <a:ext cx="542925" cy="60325"/>
          </a:xfrm>
          <a:custGeom>
            <a:avLst/>
            <a:gdLst>
              <a:gd name="T0" fmla="*/ 342 w 342"/>
              <a:gd name="T1" fmla="*/ 0 h 36"/>
              <a:gd name="T2" fmla="*/ 40 w 342"/>
              <a:gd name="T3" fmla="*/ 0 h 36"/>
              <a:gd name="T4" fmla="*/ 0 w 342"/>
              <a:gd name="T5" fmla="*/ 36 h 36"/>
              <a:gd name="T6" fmla="*/ 306 w 342"/>
              <a:gd name="T7" fmla="*/ 36 h 36"/>
              <a:gd name="T8" fmla="*/ 342 w 342"/>
              <a:gd name="T9" fmla="*/ 0 h 36"/>
            </a:gdLst>
            <a:ahLst/>
            <a:cxnLst>
              <a:cxn ang="0">
                <a:pos x="T0" y="T1"/>
              </a:cxn>
              <a:cxn ang="0">
                <a:pos x="T2" y="T3"/>
              </a:cxn>
              <a:cxn ang="0">
                <a:pos x="T4" y="T5"/>
              </a:cxn>
              <a:cxn ang="0">
                <a:pos x="T6" y="T7"/>
              </a:cxn>
              <a:cxn ang="0">
                <a:pos x="T8" y="T9"/>
              </a:cxn>
            </a:cxnLst>
            <a:rect l="0" t="0" r="r" b="b"/>
            <a:pathLst>
              <a:path w="342" h="36">
                <a:moveTo>
                  <a:pt x="342" y="0"/>
                </a:moveTo>
                <a:lnTo>
                  <a:pt x="40" y="0"/>
                </a:lnTo>
                <a:lnTo>
                  <a:pt x="0" y="36"/>
                </a:lnTo>
                <a:lnTo>
                  <a:pt x="306" y="36"/>
                </a:lnTo>
                <a:lnTo>
                  <a:pt x="342"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8" name="Freeform 1345"/>
          <p:cNvSpPr>
            <a:spLocks noEditPoints="1"/>
          </p:cNvSpPr>
          <p:nvPr/>
        </p:nvSpPr>
        <p:spPr bwMode="auto">
          <a:xfrm>
            <a:off x="5642428" y="5072408"/>
            <a:ext cx="65088" cy="22225"/>
          </a:xfrm>
          <a:custGeom>
            <a:avLst/>
            <a:gdLst>
              <a:gd name="T0" fmla="*/ 0 w 41"/>
              <a:gd name="T1" fmla="*/ 0 h 13"/>
              <a:gd name="T2" fmla="*/ 41 w 41"/>
              <a:gd name="T3" fmla="*/ 0 h 13"/>
              <a:gd name="T4" fmla="*/ 41 w 41"/>
              <a:gd name="T5" fmla="*/ 13 h 13"/>
              <a:gd name="T6" fmla="*/ 0 w 41"/>
              <a:gd name="T7" fmla="*/ 13 h 13"/>
              <a:gd name="T8" fmla="*/ 0 w 41"/>
              <a:gd name="T9" fmla="*/ 0 h 13"/>
              <a:gd name="T10" fmla="*/ 0 w 41"/>
              <a:gd name="T11" fmla="*/ 0 h 13"/>
              <a:gd name="T12" fmla="*/ 30 w 41"/>
              <a:gd name="T13" fmla="*/ 0 h 13"/>
              <a:gd name="T14" fmla="*/ 30 w 41"/>
              <a:gd name="T15" fmla="*/ 9 h 13"/>
              <a:gd name="T16" fmla="*/ 0 w 41"/>
              <a:gd name="T17" fmla="*/ 9 h 13"/>
              <a:gd name="T18" fmla="*/ 0 w 4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3">
                <a:moveTo>
                  <a:pt x="0" y="0"/>
                </a:moveTo>
                <a:lnTo>
                  <a:pt x="41" y="0"/>
                </a:lnTo>
                <a:lnTo>
                  <a:pt x="41" y="13"/>
                </a:lnTo>
                <a:lnTo>
                  <a:pt x="0" y="13"/>
                </a:lnTo>
                <a:lnTo>
                  <a:pt x="0" y="0"/>
                </a:lnTo>
                <a:close/>
                <a:moveTo>
                  <a:pt x="0" y="0"/>
                </a:moveTo>
                <a:lnTo>
                  <a:pt x="30" y="0"/>
                </a:lnTo>
                <a:lnTo>
                  <a:pt x="30" y="9"/>
                </a:lnTo>
                <a:lnTo>
                  <a:pt x="0" y="9"/>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9" name="Freeform 1346"/>
          <p:cNvSpPr>
            <a:spLocks noEditPoints="1"/>
          </p:cNvSpPr>
          <p:nvPr/>
        </p:nvSpPr>
        <p:spPr bwMode="auto">
          <a:xfrm>
            <a:off x="5642429" y="5072408"/>
            <a:ext cx="47625" cy="15875"/>
          </a:xfrm>
          <a:custGeom>
            <a:avLst/>
            <a:gdLst>
              <a:gd name="T0" fmla="*/ 0 w 30"/>
              <a:gd name="T1" fmla="*/ 0 h 9"/>
              <a:gd name="T2" fmla="*/ 30 w 30"/>
              <a:gd name="T3" fmla="*/ 0 h 9"/>
              <a:gd name="T4" fmla="*/ 30 w 30"/>
              <a:gd name="T5" fmla="*/ 9 h 9"/>
              <a:gd name="T6" fmla="*/ 0 w 30"/>
              <a:gd name="T7" fmla="*/ 9 h 9"/>
              <a:gd name="T8" fmla="*/ 0 w 30"/>
              <a:gd name="T9" fmla="*/ 0 h 9"/>
              <a:gd name="T10" fmla="*/ 0 w 30"/>
              <a:gd name="T11" fmla="*/ 0 h 9"/>
              <a:gd name="T12" fmla="*/ 20 w 30"/>
              <a:gd name="T13" fmla="*/ 0 h 9"/>
              <a:gd name="T14" fmla="*/ 20 w 30"/>
              <a:gd name="T15" fmla="*/ 9 h 9"/>
              <a:gd name="T16" fmla="*/ 0 w 30"/>
              <a:gd name="T17" fmla="*/ 9 h 9"/>
              <a:gd name="T18" fmla="*/ 0 w 3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9">
                <a:moveTo>
                  <a:pt x="0" y="0"/>
                </a:moveTo>
                <a:lnTo>
                  <a:pt x="30" y="0"/>
                </a:lnTo>
                <a:lnTo>
                  <a:pt x="30" y="9"/>
                </a:lnTo>
                <a:lnTo>
                  <a:pt x="0" y="9"/>
                </a:lnTo>
                <a:lnTo>
                  <a:pt x="0" y="0"/>
                </a:lnTo>
                <a:close/>
                <a:moveTo>
                  <a:pt x="0" y="0"/>
                </a:moveTo>
                <a:lnTo>
                  <a:pt x="20" y="0"/>
                </a:lnTo>
                <a:lnTo>
                  <a:pt x="20" y="9"/>
                </a:lnTo>
                <a:lnTo>
                  <a:pt x="0" y="9"/>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0" name="Freeform 1347"/>
          <p:cNvSpPr>
            <a:spLocks noEditPoints="1"/>
          </p:cNvSpPr>
          <p:nvPr/>
        </p:nvSpPr>
        <p:spPr bwMode="auto">
          <a:xfrm>
            <a:off x="5642428" y="5072408"/>
            <a:ext cx="31750" cy="15875"/>
          </a:xfrm>
          <a:custGeom>
            <a:avLst/>
            <a:gdLst>
              <a:gd name="T0" fmla="*/ 0 w 20"/>
              <a:gd name="T1" fmla="*/ 0 h 9"/>
              <a:gd name="T2" fmla="*/ 20 w 20"/>
              <a:gd name="T3" fmla="*/ 0 h 9"/>
              <a:gd name="T4" fmla="*/ 20 w 20"/>
              <a:gd name="T5" fmla="*/ 9 h 9"/>
              <a:gd name="T6" fmla="*/ 0 w 20"/>
              <a:gd name="T7" fmla="*/ 9 h 9"/>
              <a:gd name="T8" fmla="*/ 0 w 20"/>
              <a:gd name="T9" fmla="*/ 0 h 9"/>
              <a:gd name="T10" fmla="*/ 0 w 20"/>
              <a:gd name="T11" fmla="*/ 0 h 9"/>
              <a:gd name="T12" fmla="*/ 10 w 20"/>
              <a:gd name="T13" fmla="*/ 0 h 9"/>
              <a:gd name="T14" fmla="*/ 10 w 20"/>
              <a:gd name="T15" fmla="*/ 4 h 9"/>
              <a:gd name="T16" fmla="*/ 0 w 20"/>
              <a:gd name="T17" fmla="*/ 4 h 9"/>
              <a:gd name="T18" fmla="*/ 0 w 2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0" y="0"/>
                </a:moveTo>
                <a:lnTo>
                  <a:pt x="20" y="0"/>
                </a:lnTo>
                <a:lnTo>
                  <a:pt x="20" y="9"/>
                </a:lnTo>
                <a:lnTo>
                  <a:pt x="0" y="9"/>
                </a:lnTo>
                <a:lnTo>
                  <a:pt x="0" y="0"/>
                </a:lnTo>
                <a:close/>
                <a:moveTo>
                  <a:pt x="0" y="0"/>
                </a:moveTo>
                <a:lnTo>
                  <a:pt x="10" y="0"/>
                </a:lnTo>
                <a:lnTo>
                  <a:pt x="10" y="4"/>
                </a:lnTo>
                <a:lnTo>
                  <a:pt x="0" y="4"/>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1" name="Freeform 1348"/>
          <p:cNvSpPr>
            <a:spLocks noEditPoints="1"/>
          </p:cNvSpPr>
          <p:nvPr/>
        </p:nvSpPr>
        <p:spPr bwMode="auto">
          <a:xfrm>
            <a:off x="5642429" y="5072408"/>
            <a:ext cx="15875" cy="7937"/>
          </a:xfrm>
          <a:custGeom>
            <a:avLst/>
            <a:gdLst>
              <a:gd name="T0" fmla="*/ 0 w 10"/>
              <a:gd name="T1" fmla="*/ 0 h 4"/>
              <a:gd name="T2" fmla="*/ 10 w 10"/>
              <a:gd name="T3" fmla="*/ 0 h 4"/>
              <a:gd name="T4" fmla="*/ 10 w 10"/>
              <a:gd name="T5" fmla="*/ 4 h 4"/>
              <a:gd name="T6" fmla="*/ 0 w 10"/>
              <a:gd name="T7" fmla="*/ 4 h 4"/>
              <a:gd name="T8" fmla="*/ 0 w 10"/>
              <a:gd name="T9" fmla="*/ 0 h 4"/>
              <a:gd name="T10" fmla="*/ 0 w 10"/>
              <a:gd name="T11" fmla="*/ 0 h 4"/>
              <a:gd name="T12" fmla="*/ 0 w 10"/>
              <a:gd name="T13" fmla="*/ 0 h 4"/>
              <a:gd name="T14" fmla="*/ 0 w 10"/>
              <a:gd name="T15" fmla="*/ 0 h 4"/>
              <a:gd name="T16" fmla="*/ 0 w 10"/>
              <a:gd name="T17" fmla="*/ 0 h 4"/>
              <a:gd name="T18" fmla="*/ 0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0" y="0"/>
                </a:moveTo>
                <a:lnTo>
                  <a:pt x="10" y="0"/>
                </a:lnTo>
                <a:lnTo>
                  <a:pt x="10" y="4"/>
                </a:lnTo>
                <a:lnTo>
                  <a:pt x="0" y="4"/>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2" name="Rectangle 1349"/>
          <p:cNvSpPr>
            <a:spLocks noChangeArrowheads="1"/>
          </p:cNvSpPr>
          <p:nvPr/>
        </p:nvSpPr>
        <p:spPr bwMode="auto">
          <a:xfrm>
            <a:off x="5642428" y="5072408"/>
            <a:ext cx="65088"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3" name="Freeform 1350"/>
          <p:cNvSpPr>
            <a:spLocks noEditPoints="1"/>
          </p:cNvSpPr>
          <p:nvPr/>
        </p:nvSpPr>
        <p:spPr bwMode="auto">
          <a:xfrm>
            <a:off x="5642428" y="5072408"/>
            <a:ext cx="65088" cy="22225"/>
          </a:xfrm>
          <a:custGeom>
            <a:avLst/>
            <a:gdLst>
              <a:gd name="T0" fmla="*/ 0 w 41"/>
              <a:gd name="T1" fmla="*/ 0 h 13"/>
              <a:gd name="T2" fmla="*/ 41 w 41"/>
              <a:gd name="T3" fmla="*/ 0 h 13"/>
              <a:gd name="T4" fmla="*/ 41 w 41"/>
              <a:gd name="T5" fmla="*/ 13 h 13"/>
              <a:gd name="T6" fmla="*/ 0 w 41"/>
              <a:gd name="T7" fmla="*/ 13 h 13"/>
              <a:gd name="T8" fmla="*/ 0 w 41"/>
              <a:gd name="T9" fmla="*/ 0 h 13"/>
              <a:gd name="T10" fmla="*/ 0 w 41"/>
              <a:gd name="T11" fmla="*/ 0 h 13"/>
              <a:gd name="T12" fmla="*/ 30 w 41"/>
              <a:gd name="T13" fmla="*/ 0 h 13"/>
              <a:gd name="T14" fmla="*/ 30 w 41"/>
              <a:gd name="T15" fmla="*/ 9 h 13"/>
              <a:gd name="T16" fmla="*/ 0 w 41"/>
              <a:gd name="T17" fmla="*/ 9 h 13"/>
              <a:gd name="T18" fmla="*/ 0 w 4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3">
                <a:moveTo>
                  <a:pt x="0" y="0"/>
                </a:moveTo>
                <a:lnTo>
                  <a:pt x="41" y="0"/>
                </a:lnTo>
                <a:lnTo>
                  <a:pt x="41" y="13"/>
                </a:lnTo>
                <a:lnTo>
                  <a:pt x="0" y="13"/>
                </a:lnTo>
                <a:lnTo>
                  <a:pt x="0" y="0"/>
                </a:lnTo>
                <a:close/>
                <a:moveTo>
                  <a:pt x="0" y="0"/>
                </a:moveTo>
                <a:lnTo>
                  <a:pt x="30" y="0"/>
                </a:lnTo>
                <a:lnTo>
                  <a:pt x="30" y="9"/>
                </a:lnTo>
                <a:lnTo>
                  <a:pt x="0" y="9"/>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4" name="Freeform 1351"/>
          <p:cNvSpPr>
            <a:spLocks noEditPoints="1"/>
          </p:cNvSpPr>
          <p:nvPr/>
        </p:nvSpPr>
        <p:spPr bwMode="auto">
          <a:xfrm>
            <a:off x="5642429" y="5072408"/>
            <a:ext cx="47625" cy="15875"/>
          </a:xfrm>
          <a:custGeom>
            <a:avLst/>
            <a:gdLst>
              <a:gd name="T0" fmla="*/ 0 w 30"/>
              <a:gd name="T1" fmla="*/ 0 h 9"/>
              <a:gd name="T2" fmla="*/ 30 w 30"/>
              <a:gd name="T3" fmla="*/ 0 h 9"/>
              <a:gd name="T4" fmla="*/ 30 w 30"/>
              <a:gd name="T5" fmla="*/ 9 h 9"/>
              <a:gd name="T6" fmla="*/ 0 w 30"/>
              <a:gd name="T7" fmla="*/ 9 h 9"/>
              <a:gd name="T8" fmla="*/ 0 w 30"/>
              <a:gd name="T9" fmla="*/ 0 h 9"/>
              <a:gd name="T10" fmla="*/ 0 w 30"/>
              <a:gd name="T11" fmla="*/ 0 h 9"/>
              <a:gd name="T12" fmla="*/ 20 w 30"/>
              <a:gd name="T13" fmla="*/ 0 h 9"/>
              <a:gd name="T14" fmla="*/ 20 w 30"/>
              <a:gd name="T15" fmla="*/ 9 h 9"/>
              <a:gd name="T16" fmla="*/ 0 w 30"/>
              <a:gd name="T17" fmla="*/ 9 h 9"/>
              <a:gd name="T18" fmla="*/ 0 w 3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9">
                <a:moveTo>
                  <a:pt x="0" y="0"/>
                </a:moveTo>
                <a:lnTo>
                  <a:pt x="30" y="0"/>
                </a:lnTo>
                <a:lnTo>
                  <a:pt x="30" y="9"/>
                </a:lnTo>
                <a:lnTo>
                  <a:pt x="0" y="9"/>
                </a:lnTo>
                <a:lnTo>
                  <a:pt x="0" y="0"/>
                </a:lnTo>
                <a:close/>
                <a:moveTo>
                  <a:pt x="0" y="0"/>
                </a:moveTo>
                <a:lnTo>
                  <a:pt x="20" y="0"/>
                </a:lnTo>
                <a:lnTo>
                  <a:pt x="20" y="9"/>
                </a:lnTo>
                <a:lnTo>
                  <a:pt x="0" y="9"/>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5" name="Freeform 1352"/>
          <p:cNvSpPr>
            <a:spLocks noEditPoints="1"/>
          </p:cNvSpPr>
          <p:nvPr/>
        </p:nvSpPr>
        <p:spPr bwMode="auto">
          <a:xfrm>
            <a:off x="5642428" y="5072408"/>
            <a:ext cx="31750" cy="15875"/>
          </a:xfrm>
          <a:custGeom>
            <a:avLst/>
            <a:gdLst>
              <a:gd name="T0" fmla="*/ 0 w 20"/>
              <a:gd name="T1" fmla="*/ 0 h 9"/>
              <a:gd name="T2" fmla="*/ 20 w 20"/>
              <a:gd name="T3" fmla="*/ 0 h 9"/>
              <a:gd name="T4" fmla="*/ 20 w 20"/>
              <a:gd name="T5" fmla="*/ 9 h 9"/>
              <a:gd name="T6" fmla="*/ 0 w 20"/>
              <a:gd name="T7" fmla="*/ 9 h 9"/>
              <a:gd name="T8" fmla="*/ 0 w 20"/>
              <a:gd name="T9" fmla="*/ 0 h 9"/>
              <a:gd name="T10" fmla="*/ 0 w 20"/>
              <a:gd name="T11" fmla="*/ 0 h 9"/>
              <a:gd name="T12" fmla="*/ 10 w 20"/>
              <a:gd name="T13" fmla="*/ 0 h 9"/>
              <a:gd name="T14" fmla="*/ 10 w 20"/>
              <a:gd name="T15" fmla="*/ 4 h 9"/>
              <a:gd name="T16" fmla="*/ 0 w 20"/>
              <a:gd name="T17" fmla="*/ 4 h 9"/>
              <a:gd name="T18" fmla="*/ 0 w 2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0" y="0"/>
                </a:moveTo>
                <a:lnTo>
                  <a:pt x="20" y="0"/>
                </a:lnTo>
                <a:lnTo>
                  <a:pt x="20" y="9"/>
                </a:lnTo>
                <a:lnTo>
                  <a:pt x="0" y="9"/>
                </a:lnTo>
                <a:lnTo>
                  <a:pt x="0" y="0"/>
                </a:lnTo>
                <a:close/>
                <a:moveTo>
                  <a:pt x="0" y="0"/>
                </a:moveTo>
                <a:lnTo>
                  <a:pt x="10" y="0"/>
                </a:lnTo>
                <a:lnTo>
                  <a:pt x="10" y="4"/>
                </a:lnTo>
                <a:lnTo>
                  <a:pt x="0" y="4"/>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6" name="Freeform 1353"/>
          <p:cNvSpPr>
            <a:spLocks noEditPoints="1"/>
          </p:cNvSpPr>
          <p:nvPr/>
        </p:nvSpPr>
        <p:spPr bwMode="auto">
          <a:xfrm>
            <a:off x="5642429" y="5072408"/>
            <a:ext cx="15875" cy="7937"/>
          </a:xfrm>
          <a:custGeom>
            <a:avLst/>
            <a:gdLst>
              <a:gd name="T0" fmla="*/ 0 w 10"/>
              <a:gd name="T1" fmla="*/ 0 h 4"/>
              <a:gd name="T2" fmla="*/ 10 w 10"/>
              <a:gd name="T3" fmla="*/ 0 h 4"/>
              <a:gd name="T4" fmla="*/ 10 w 10"/>
              <a:gd name="T5" fmla="*/ 4 h 4"/>
              <a:gd name="T6" fmla="*/ 0 w 10"/>
              <a:gd name="T7" fmla="*/ 4 h 4"/>
              <a:gd name="T8" fmla="*/ 0 w 10"/>
              <a:gd name="T9" fmla="*/ 0 h 4"/>
              <a:gd name="T10" fmla="*/ 0 w 10"/>
              <a:gd name="T11" fmla="*/ 0 h 4"/>
              <a:gd name="T12" fmla="*/ 0 w 10"/>
              <a:gd name="T13" fmla="*/ 0 h 4"/>
              <a:gd name="T14" fmla="*/ 0 w 10"/>
              <a:gd name="T15" fmla="*/ 0 h 4"/>
              <a:gd name="T16" fmla="*/ 0 w 10"/>
              <a:gd name="T17" fmla="*/ 0 h 4"/>
              <a:gd name="T18" fmla="*/ 0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0" y="0"/>
                </a:moveTo>
                <a:lnTo>
                  <a:pt x="10" y="0"/>
                </a:lnTo>
                <a:lnTo>
                  <a:pt x="10" y="4"/>
                </a:lnTo>
                <a:lnTo>
                  <a:pt x="0" y="4"/>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7" name="Rectangle 1354"/>
          <p:cNvSpPr>
            <a:spLocks noChangeArrowheads="1"/>
          </p:cNvSpPr>
          <p:nvPr/>
        </p:nvSpPr>
        <p:spPr bwMode="auto">
          <a:xfrm>
            <a:off x="5642428" y="5072408"/>
            <a:ext cx="65088" cy="22225"/>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 name="Freeform 1355"/>
          <p:cNvSpPr/>
          <p:nvPr/>
        </p:nvSpPr>
        <p:spPr bwMode="auto">
          <a:xfrm>
            <a:off x="5607504" y="4997794"/>
            <a:ext cx="542925" cy="171450"/>
          </a:xfrm>
          <a:custGeom>
            <a:avLst/>
            <a:gdLst>
              <a:gd name="T0" fmla="*/ 10 w 342"/>
              <a:gd name="T1" fmla="*/ 102 h 102"/>
              <a:gd name="T2" fmla="*/ 10 w 342"/>
              <a:gd name="T3" fmla="*/ 93 h 102"/>
              <a:gd name="T4" fmla="*/ 0 w 342"/>
              <a:gd name="T5" fmla="*/ 93 h 102"/>
              <a:gd name="T6" fmla="*/ 0 w 342"/>
              <a:gd name="T7" fmla="*/ 36 h 102"/>
              <a:gd name="T8" fmla="*/ 40 w 342"/>
              <a:gd name="T9" fmla="*/ 0 h 102"/>
              <a:gd name="T10" fmla="*/ 342 w 342"/>
              <a:gd name="T11" fmla="*/ 0 h 102"/>
              <a:gd name="T12" fmla="*/ 342 w 342"/>
              <a:gd name="T13" fmla="*/ 58 h 102"/>
              <a:gd name="T14" fmla="*/ 296 w 342"/>
              <a:gd name="T15" fmla="*/ 102 h 102"/>
              <a:gd name="T16" fmla="*/ 10 w 342"/>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102">
                <a:moveTo>
                  <a:pt x="10" y="102"/>
                </a:moveTo>
                <a:lnTo>
                  <a:pt x="10" y="93"/>
                </a:lnTo>
                <a:lnTo>
                  <a:pt x="0" y="93"/>
                </a:lnTo>
                <a:lnTo>
                  <a:pt x="0" y="36"/>
                </a:lnTo>
                <a:lnTo>
                  <a:pt x="40" y="0"/>
                </a:lnTo>
                <a:lnTo>
                  <a:pt x="342" y="0"/>
                </a:lnTo>
                <a:lnTo>
                  <a:pt x="342" y="58"/>
                </a:lnTo>
                <a:lnTo>
                  <a:pt x="296" y="102"/>
                </a:lnTo>
                <a:lnTo>
                  <a:pt x="10" y="102"/>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09" name="Group 1356"/>
          <p:cNvGrpSpPr/>
          <p:nvPr/>
        </p:nvGrpSpPr>
        <p:grpSpPr bwMode="auto">
          <a:xfrm>
            <a:off x="2151517" y="4364382"/>
            <a:ext cx="2316162" cy="355600"/>
            <a:chOff x="835" y="1095"/>
            <a:chExt cx="1459" cy="224"/>
          </a:xfrm>
        </p:grpSpPr>
        <p:sp>
          <p:nvSpPr>
            <p:cNvPr id="710" name="Rectangle 1357"/>
            <p:cNvSpPr>
              <a:spLocks noChangeArrowheads="1"/>
            </p:cNvSpPr>
            <p:nvPr/>
          </p:nvSpPr>
          <p:spPr bwMode="auto">
            <a:xfrm>
              <a:off x="835" y="1095"/>
              <a:ext cx="1212" cy="224"/>
            </a:xfrm>
            <a:prstGeom prst="rect">
              <a:avLst/>
            </a:prstGeom>
            <a:solidFill>
              <a:srgbClr val="FFFF99"/>
            </a:solidFill>
            <a:ln w="8001">
              <a:solidFill>
                <a:srgbClr val="000000"/>
              </a:solidFill>
              <a:miter lim="800000"/>
            </a:ln>
          </p:spPr>
          <p:txBody>
            <a:bodyPr/>
            <a:lstStyle/>
            <a:p>
              <a:endParaRPr lang="zh-CN" altLang="en-US"/>
            </a:p>
          </p:txBody>
        </p:sp>
        <p:sp>
          <p:nvSpPr>
            <p:cNvPr id="711" name="Rectangle 1358"/>
            <p:cNvSpPr>
              <a:spLocks noChangeArrowheads="1"/>
            </p:cNvSpPr>
            <p:nvPr/>
          </p:nvSpPr>
          <p:spPr bwMode="auto">
            <a:xfrm>
              <a:off x="888" y="1114"/>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Source</a:t>
              </a:r>
              <a:endParaRPr lang="en-US" altLang="zh-CN" sz="2800" b="1" dirty="0">
                <a:solidFill>
                  <a:srgbClr val="000000"/>
                </a:solidFill>
                <a:latin typeface="Times" pitchFamily="18" charset="0"/>
                <a:ea typeface="宋体" panose="02010600030101010101" pitchFamily="2" charset="-122"/>
              </a:endParaRPr>
            </a:p>
          </p:txBody>
        </p:sp>
        <p:sp>
          <p:nvSpPr>
            <p:cNvPr id="712" name="Rectangle 1359"/>
            <p:cNvSpPr>
              <a:spLocks noChangeArrowheads="1"/>
            </p:cNvSpPr>
            <p:nvPr/>
          </p:nvSpPr>
          <p:spPr bwMode="auto">
            <a:xfrm>
              <a:off x="1445" y="1116"/>
              <a:ext cx="3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panose="02010600030101010101" pitchFamily="2" charset="-122"/>
                </a:rPr>
                <a:t>= 10.0.1.2</a:t>
              </a:r>
              <a:endParaRPr lang="en-US" altLang="zh-CN" sz="2800" b="1">
                <a:solidFill>
                  <a:srgbClr val="000000"/>
                </a:solidFill>
                <a:latin typeface="Times" pitchFamily="18" charset="0"/>
                <a:ea typeface="宋体" panose="02010600030101010101" pitchFamily="2" charset="-122"/>
              </a:endParaRPr>
            </a:p>
          </p:txBody>
        </p:sp>
        <p:sp>
          <p:nvSpPr>
            <p:cNvPr id="713" name="Rectangle 1360"/>
            <p:cNvSpPr>
              <a:spLocks noChangeArrowheads="1"/>
            </p:cNvSpPr>
            <p:nvPr/>
          </p:nvSpPr>
          <p:spPr bwMode="auto">
            <a:xfrm>
              <a:off x="882" y="1207"/>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Destination</a:t>
              </a:r>
              <a:endParaRPr lang="en-US" altLang="zh-CN" sz="2800" b="1" dirty="0">
                <a:solidFill>
                  <a:srgbClr val="000000"/>
                </a:solidFill>
                <a:latin typeface="Times" pitchFamily="18" charset="0"/>
                <a:ea typeface="宋体" panose="02010600030101010101" pitchFamily="2" charset="-122"/>
              </a:endParaRPr>
            </a:p>
          </p:txBody>
        </p:sp>
        <p:sp>
          <p:nvSpPr>
            <p:cNvPr id="714" name="Rectangle 1361"/>
            <p:cNvSpPr>
              <a:spLocks noChangeArrowheads="1"/>
            </p:cNvSpPr>
            <p:nvPr/>
          </p:nvSpPr>
          <p:spPr bwMode="auto">
            <a:xfrm>
              <a:off x="1442" y="12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192.0.2.4</a:t>
              </a:r>
              <a:endParaRPr lang="en-US" altLang="zh-CN" sz="2800" b="1" dirty="0">
                <a:solidFill>
                  <a:srgbClr val="000000"/>
                </a:solidFill>
                <a:latin typeface="Times" pitchFamily="18" charset="0"/>
                <a:ea typeface="宋体" panose="02010600030101010101" pitchFamily="2" charset="-122"/>
              </a:endParaRPr>
            </a:p>
          </p:txBody>
        </p:sp>
        <p:sp>
          <p:nvSpPr>
            <p:cNvPr id="715" name="Line 1362"/>
            <p:cNvSpPr>
              <a:spLocks noChangeShapeType="1"/>
            </p:cNvSpPr>
            <p:nvPr/>
          </p:nvSpPr>
          <p:spPr bwMode="auto">
            <a:xfrm>
              <a:off x="2046" y="1206"/>
              <a:ext cx="248" cy="5"/>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716" name="Group 1363"/>
          <p:cNvGrpSpPr/>
          <p:nvPr/>
        </p:nvGrpSpPr>
        <p:grpSpPr bwMode="auto">
          <a:xfrm>
            <a:off x="4714536" y="4377065"/>
            <a:ext cx="2198687" cy="355600"/>
            <a:chOff x="835" y="1095"/>
            <a:chExt cx="1385" cy="224"/>
          </a:xfrm>
        </p:grpSpPr>
        <p:sp>
          <p:nvSpPr>
            <p:cNvPr id="717" name="Rectangle 1364"/>
            <p:cNvSpPr>
              <a:spLocks noChangeArrowheads="1"/>
            </p:cNvSpPr>
            <p:nvPr/>
          </p:nvSpPr>
          <p:spPr bwMode="auto">
            <a:xfrm>
              <a:off x="835" y="1095"/>
              <a:ext cx="1212" cy="224"/>
            </a:xfrm>
            <a:prstGeom prst="rect">
              <a:avLst/>
            </a:prstGeom>
            <a:solidFill>
              <a:srgbClr val="FFFF99"/>
            </a:solidFill>
            <a:ln w="8001">
              <a:solidFill>
                <a:srgbClr val="000000"/>
              </a:solidFill>
              <a:miter lim="800000"/>
            </a:ln>
          </p:spPr>
          <p:txBody>
            <a:bodyPr/>
            <a:lstStyle/>
            <a:p>
              <a:endParaRPr lang="zh-CN" altLang="en-US"/>
            </a:p>
          </p:txBody>
        </p:sp>
        <p:sp>
          <p:nvSpPr>
            <p:cNvPr id="718" name="Rectangle 1365"/>
            <p:cNvSpPr>
              <a:spLocks noChangeArrowheads="1"/>
            </p:cNvSpPr>
            <p:nvPr/>
          </p:nvSpPr>
          <p:spPr bwMode="auto">
            <a:xfrm>
              <a:off x="888" y="1114"/>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Source</a:t>
              </a:r>
              <a:endParaRPr lang="en-US" altLang="zh-CN" sz="2800" b="1" dirty="0">
                <a:solidFill>
                  <a:srgbClr val="000000"/>
                </a:solidFill>
                <a:latin typeface="Times" pitchFamily="18" charset="0"/>
                <a:ea typeface="宋体" panose="02010600030101010101" pitchFamily="2" charset="-122"/>
              </a:endParaRPr>
            </a:p>
          </p:txBody>
        </p:sp>
        <p:sp>
          <p:nvSpPr>
            <p:cNvPr id="719" name="Rectangle 1366"/>
            <p:cNvSpPr>
              <a:spLocks noChangeArrowheads="1"/>
            </p:cNvSpPr>
            <p:nvPr/>
          </p:nvSpPr>
          <p:spPr bwMode="auto">
            <a:xfrm>
              <a:off x="1445" y="1116"/>
              <a:ext cx="3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FF0000"/>
                  </a:solidFill>
                  <a:ea typeface="宋体" panose="02010600030101010101" pitchFamily="2" charset="-122"/>
                </a:rPr>
                <a:t>= 10.0.1.2</a:t>
              </a:r>
              <a:endParaRPr lang="en-US" altLang="zh-CN" sz="2800" b="1" dirty="0">
                <a:solidFill>
                  <a:srgbClr val="FF0000"/>
                </a:solidFill>
                <a:latin typeface="Times" pitchFamily="18" charset="0"/>
                <a:ea typeface="宋体" panose="02010600030101010101" pitchFamily="2" charset="-122"/>
              </a:endParaRPr>
            </a:p>
          </p:txBody>
        </p:sp>
        <p:sp>
          <p:nvSpPr>
            <p:cNvPr id="720" name="Rectangle 1367"/>
            <p:cNvSpPr>
              <a:spLocks noChangeArrowheads="1"/>
            </p:cNvSpPr>
            <p:nvPr/>
          </p:nvSpPr>
          <p:spPr bwMode="auto">
            <a:xfrm>
              <a:off x="882" y="1207"/>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Destination</a:t>
              </a:r>
              <a:endParaRPr lang="en-US" altLang="zh-CN" sz="2800" b="1" dirty="0">
                <a:solidFill>
                  <a:srgbClr val="000000"/>
                </a:solidFill>
                <a:latin typeface="Times" pitchFamily="18" charset="0"/>
                <a:ea typeface="宋体" panose="02010600030101010101" pitchFamily="2" charset="-122"/>
              </a:endParaRPr>
            </a:p>
          </p:txBody>
        </p:sp>
        <p:sp>
          <p:nvSpPr>
            <p:cNvPr id="721" name="Rectangle 1368"/>
            <p:cNvSpPr>
              <a:spLocks noChangeArrowheads="1"/>
            </p:cNvSpPr>
            <p:nvPr/>
          </p:nvSpPr>
          <p:spPr bwMode="auto">
            <a:xfrm>
              <a:off x="1442" y="12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192.0.2.4</a:t>
              </a:r>
              <a:endParaRPr lang="en-US" altLang="zh-CN" sz="2800" b="1" dirty="0">
                <a:solidFill>
                  <a:srgbClr val="000000"/>
                </a:solidFill>
                <a:latin typeface="Times" pitchFamily="18" charset="0"/>
                <a:ea typeface="宋体" panose="02010600030101010101" pitchFamily="2" charset="-122"/>
              </a:endParaRPr>
            </a:p>
          </p:txBody>
        </p:sp>
        <p:sp>
          <p:nvSpPr>
            <p:cNvPr id="722" name="Line 1369"/>
            <p:cNvSpPr>
              <a:spLocks noChangeShapeType="1"/>
            </p:cNvSpPr>
            <p:nvPr/>
          </p:nvSpPr>
          <p:spPr bwMode="auto">
            <a:xfrm>
              <a:off x="2046" y="1206"/>
              <a:ext cx="174"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723" name="Group 1377"/>
          <p:cNvGrpSpPr/>
          <p:nvPr/>
        </p:nvGrpSpPr>
        <p:grpSpPr bwMode="auto">
          <a:xfrm>
            <a:off x="7285492" y="4412007"/>
            <a:ext cx="2198687" cy="355600"/>
            <a:chOff x="835" y="1095"/>
            <a:chExt cx="1385" cy="224"/>
          </a:xfrm>
        </p:grpSpPr>
        <p:sp>
          <p:nvSpPr>
            <p:cNvPr id="724" name="Rectangle 1378"/>
            <p:cNvSpPr>
              <a:spLocks noChangeArrowheads="1"/>
            </p:cNvSpPr>
            <p:nvPr/>
          </p:nvSpPr>
          <p:spPr bwMode="auto">
            <a:xfrm>
              <a:off x="835" y="1095"/>
              <a:ext cx="1212" cy="224"/>
            </a:xfrm>
            <a:prstGeom prst="rect">
              <a:avLst/>
            </a:prstGeom>
            <a:solidFill>
              <a:srgbClr val="FFFF99"/>
            </a:solidFill>
            <a:ln w="8001">
              <a:solidFill>
                <a:srgbClr val="000000"/>
              </a:solidFill>
              <a:miter lim="800000"/>
            </a:ln>
          </p:spPr>
          <p:txBody>
            <a:bodyPr/>
            <a:lstStyle/>
            <a:p>
              <a:endParaRPr lang="zh-CN" altLang="en-US"/>
            </a:p>
          </p:txBody>
        </p:sp>
        <p:sp>
          <p:nvSpPr>
            <p:cNvPr id="725" name="Rectangle 1379"/>
            <p:cNvSpPr>
              <a:spLocks noChangeArrowheads="1"/>
            </p:cNvSpPr>
            <p:nvPr/>
          </p:nvSpPr>
          <p:spPr bwMode="auto">
            <a:xfrm>
              <a:off x="888" y="1114"/>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Source</a:t>
              </a:r>
              <a:endParaRPr lang="en-US" altLang="zh-CN" sz="2800" b="1" dirty="0">
                <a:solidFill>
                  <a:srgbClr val="000000"/>
                </a:solidFill>
                <a:latin typeface="Times" pitchFamily="18" charset="0"/>
                <a:ea typeface="宋体" panose="02010600030101010101" pitchFamily="2" charset="-122"/>
              </a:endParaRPr>
            </a:p>
          </p:txBody>
        </p:sp>
        <p:sp>
          <p:nvSpPr>
            <p:cNvPr id="726" name="Rectangle 1380"/>
            <p:cNvSpPr>
              <a:spLocks noChangeArrowheads="1"/>
            </p:cNvSpPr>
            <p:nvPr/>
          </p:nvSpPr>
          <p:spPr bwMode="auto">
            <a:xfrm>
              <a:off x="1271" y="1116"/>
              <a:ext cx="71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 </a:t>
              </a:r>
              <a:r>
                <a:rPr lang="en-US" altLang="zh-CN" sz="1000" b="1" dirty="0">
                  <a:solidFill>
                    <a:srgbClr val="FF0000"/>
                  </a:solidFill>
                  <a:ea typeface="宋体" panose="02010600030101010101" pitchFamily="2" charset="-122"/>
                </a:rPr>
                <a:t>198.51.100.3</a:t>
              </a:r>
              <a:endParaRPr lang="en-US" altLang="zh-CN" sz="2800" b="1" dirty="0">
                <a:solidFill>
                  <a:srgbClr val="FF0000"/>
                </a:solidFill>
                <a:latin typeface="Times" pitchFamily="18" charset="0"/>
                <a:ea typeface="宋体" panose="02010600030101010101" pitchFamily="2" charset="-122"/>
              </a:endParaRPr>
            </a:p>
          </p:txBody>
        </p:sp>
        <p:sp>
          <p:nvSpPr>
            <p:cNvPr id="727" name="Rectangle 1381"/>
            <p:cNvSpPr>
              <a:spLocks noChangeArrowheads="1"/>
            </p:cNvSpPr>
            <p:nvPr/>
          </p:nvSpPr>
          <p:spPr bwMode="auto">
            <a:xfrm>
              <a:off x="882" y="1207"/>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Destination</a:t>
              </a:r>
              <a:endParaRPr lang="en-US" altLang="zh-CN" sz="2800" b="1" dirty="0">
                <a:solidFill>
                  <a:srgbClr val="000000"/>
                </a:solidFill>
                <a:latin typeface="Times" pitchFamily="18" charset="0"/>
                <a:ea typeface="宋体" panose="02010600030101010101" pitchFamily="2" charset="-122"/>
              </a:endParaRPr>
            </a:p>
          </p:txBody>
        </p:sp>
        <p:sp>
          <p:nvSpPr>
            <p:cNvPr id="728" name="Rectangle 1382"/>
            <p:cNvSpPr>
              <a:spLocks noChangeArrowheads="1"/>
            </p:cNvSpPr>
            <p:nvPr/>
          </p:nvSpPr>
          <p:spPr bwMode="auto">
            <a:xfrm>
              <a:off x="1442" y="12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192.0.2.4</a:t>
              </a:r>
              <a:endParaRPr lang="en-US" altLang="zh-CN" sz="2800" b="1" dirty="0">
                <a:solidFill>
                  <a:srgbClr val="000000"/>
                </a:solidFill>
                <a:latin typeface="Times" pitchFamily="18" charset="0"/>
                <a:ea typeface="宋体" panose="02010600030101010101" pitchFamily="2" charset="-122"/>
              </a:endParaRPr>
            </a:p>
          </p:txBody>
        </p:sp>
        <p:sp>
          <p:nvSpPr>
            <p:cNvPr id="729" name="Line 1383"/>
            <p:cNvSpPr>
              <a:spLocks noChangeShapeType="1"/>
            </p:cNvSpPr>
            <p:nvPr/>
          </p:nvSpPr>
          <p:spPr bwMode="auto">
            <a:xfrm>
              <a:off x="2046" y="1206"/>
              <a:ext cx="174"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730" name="Group 1384"/>
          <p:cNvGrpSpPr/>
          <p:nvPr/>
        </p:nvGrpSpPr>
        <p:grpSpPr bwMode="auto">
          <a:xfrm>
            <a:off x="6825289" y="5475632"/>
            <a:ext cx="2236786" cy="349250"/>
            <a:chOff x="3819" y="1795"/>
            <a:chExt cx="1409" cy="220"/>
          </a:xfrm>
        </p:grpSpPr>
        <p:grpSp>
          <p:nvGrpSpPr>
            <p:cNvPr id="731" name="Group 1385"/>
            <p:cNvGrpSpPr/>
            <p:nvPr/>
          </p:nvGrpSpPr>
          <p:grpSpPr bwMode="auto">
            <a:xfrm>
              <a:off x="3991" y="1795"/>
              <a:ext cx="1237" cy="220"/>
              <a:chOff x="3991" y="1795"/>
              <a:chExt cx="1237" cy="220"/>
            </a:xfrm>
          </p:grpSpPr>
          <p:sp>
            <p:nvSpPr>
              <p:cNvPr id="733" name="Rectangle 1386"/>
              <p:cNvSpPr>
                <a:spLocks noChangeArrowheads="1"/>
              </p:cNvSpPr>
              <p:nvPr/>
            </p:nvSpPr>
            <p:spPr bwMode="auto">
              <a:xfrm>
                <a:off x="3991" y="1795"/>
                <a:ext cx="1237" cy="220"/>
              </a:xfrm>
              <a:prstGeom prst="rect">
                <a:avLst/>
              </a:prstGeom>
              <a:solidFill>
                <a:srgbClr val="FFFF99"/>
              </a:solidFill>
              <a:ln w="8001">
                <a:solidFill>
                  <a:srgbClr val="000000"/>
                </a:solidFill>
                <a:miter lim="800000"/>
              </a:ln>
            </p:spPr>
            <p:txBody>
              <a:bodyPr/>
              <a:lstStyle/>
              <a:p>
                <a:endParaRPr lang="zh-CN" altLang="en-US" sz="1600"/>
              </a:p>
            </p:txBody>
          </p:sp>
          <p:sp>
            <p:nvSpPr>
              <p:cNvPr id="734" name="Rectangle 1387"/>
              <p:cNvSpPr>
                <a:spLocks noChangeArrowheads="1"/>
              </p:cNvSpPr>
              <p:nvPr/>
            </p:nvSpPr>
            <p:spPr bwMode="auto">
              <a:xfrm>
                <a:off x="4021" y="1809"/>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Source</a:t>
                </a:r>
                <a:endParaRPr lang="en-US" altLang="zh-CN" sz="2800" b="1" dirty="0">
                  <a:solidFill>
                    <a:srgbClr val="000000"/>
                  </a:solidFill>
                  <a:latin typeface="Times" pitchFamily="18" charset="0"/>
                  <a:ea typeface="宋体" panose="02010600030101010101" pitchFamily="2" charset="-122"/>
                </a:endParaRPr>
              </a:p>
            </p:txBody>
          </p:sp>
          <p:sp>
            <p:nvSpPr>
              <p:cNvPr id="735" name="Rectangle 1388"/>
              <p:cNvSpPr>
                <a:spLocks noChangeArrowheads="1"/>
              </p:cNvSpPr>
              <p:nvPr/>
            </p:nvSpPr>
            <p:spPr bwMode="auto">
              <a:xfrm>
                <a:off x="4530" y="18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192.0.2.4</a:t>
                </a:r>
                <a:endParaRPr lang="en-US" altLang="zh-CN" sz="1000" b="1" dirty="0">
                  <a:solidFill>
                    <a:srgbClr val="000000"/>
                  </a:solidFill>
                  <a:ea typeface="宋体" panose="02010600030101010101" pitchFamily="2" charset="-122"/>
                </a:endParaRPr>
              </a:p>
            </p:txBody>
          </p:sp>
          <p:sp>
            <p:nvSpPr>
              <p:cNvPr id="736" name="Rectangle 1389"/>
              <p:cNvSpPr>
                <a:spLocks noChangeArrowheads="1"/>
              </p:cNvSpPr>
              <p:nvPr/>
            </p:nvSpPr>
            <p:spPr bwMode="auto">
              <a:xfrm>
                <a:off x="4021" y="1903"/>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Destination</a:t>
                </a:r>
                <a:endParaRPr lang="en-US" altLang="zh-CN" sz="2800" b="1" dirty="0">
                  <a:solidFill>
                    <a:srgbClr val="000000"/>
                  </a:solidFill>
                  <a:latin typeface="Times" pitchFamily="18" charset="0"/>
                  <a:ea typeface="宋体" panose="02010600030101010101" pitchFamily="2" charset="-122"/>
                </a:endParaRPr>
              </a:p>
            </p:txBody>
          </p:sp>
          <p:sp>
            <p:nvSpPr>
              <p:cNvPr id="737" name="Rectangle 1390"/>
              <p:cNvSpPr>
                <a:spLocks noChangeArrowheads="1"/>
              </p:cNvSpPr>
              <p:nvPr/>
            </p:nvSpPr>
            <p:spPr bwMode="auto">
              <a:xfrm>
                <a:off x="4538" y="1903"/>
                <a:ext cx="53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ea typeface="宋体" panose="02010600030101010101" pitchFamily="2" charset="-122"/>
                  </a:rPr>
                  <a:t>= 198.51.100.3</a:t>
                </a:r>
                <a:endParaRPr lang="en-US" altLang="zh-CN" sz="2800" b="1" dirty="0">
                  <a:latin typeface="Times" pitchFamily="18" charset="0"/>
                  <a:ea typeface="宋体" panose="02010600030101010101" pitchFamily="2" charset="-122"/>
                </a:endParaRPr>
              </a:p>
            </p:txBody>
          </p:sp>
        </p:grpSp>
        <p:sp>
          <p:nvSpPr>
            <p:cNvPr id="732" name="Line 1391"/>
            <p:cNvSpPr>
              <a:spLocks noChangeShapeType="1"/>
            </p:cNvSpPr>
            <p:nvPr/>
          </p:nvSpPr>
          <p:spPr bwMode="auto">
            <a:xfrm flipH="1" flipV="1">
              <a:off x="3819" y="1904"/>
              <a:ext cx="173"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738" name="Group 1392"/>
          <p:cNvGrpSpPr/>
          <p:nvPr/>
        </p:nvGrpSpPr>
        <p:grpSpPr bwMode="auto">
          <a:xfrm>
            <a:off x="1949903" y="5462932"/>
            <a:ext cx="2241550" cy="349250"/>
            <a:chOff x="708" y="1787"/>
            <a:chExt cx="1412" cy="220"/>
          </a:xfrm>
        </p:grpSpPr>
        <p:sp>
          <p:nvSpPr>
            <p:cNvPr id="739" name="Rectangle 1393"/>
            <p:cNvSpPr>
              <a:spLocks noChangeArrowheads="1"/>
            </p:cNvSpPr>
            <p:nvPr/>
          </p:nvSpPr>
          <p:spPr bwMode="auto">
            <a:xfrm>
              <a:off x="883" y="1787"/>
              <a:ext cx="1237" cy="220"/>
            </a:xfrm>
            <a:prstGeom prst="rect">
              <a:avLst/>
            </a:prstGeom>
            <a:solidFill>
              <a:srgbClr val="FFFF99"/>
            </a:solidFill>
            <a:ln w="8001">
              <a:solidFill>
                <a:srgbClr val="000000"/>
              </a:solidFill>
              <a:miter lim="800000"/>
            </a:ln>
          </p:spPr>
          <p:txBody>
            <a:bodyPr/>
            <a:lstStyle/>
            <a:p>
              <a:endParaRPr lang="zh-CN" altLang="en-US"/>
            </a:p>
          </p:txBody>
        </p:sp>
        <p:sp>
          <p:nvSpPr>
            <p:cNvPr id="740" name="Rectangle 1394"/>
            <p:cNvSpPr>
              <a:spLocks noChangeArrowheads="1"/>
            </p:cNvSpPr>
            <p:nvPr/>
          </p:nvSpPr>
          <p:spPr bwMode="auto">
            <a:xfrm>
              <a:off x="913" y="1801"/>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Source</a:t>
              </a:r>
              <a:endParaRPr lang="en-US" altLang="zh-CN" sz="2800" b="1" dirty="0">
                <a:solidFill>
                  <a:srgbClr val="000000"/>
                </a:solidFill>
                <a:latin typeface="Times" pitchFamily="18" charset="0"/>
                <a:ea typeface="宋体" panose="02010600030101010101" pitchFamily="2" charset="-122"/>
              </a:endParaRPr>
            </a:p>
          </p:txBody>
        </p:sp>
        <p:sp>
          <p:nvSpPr>
            <p:cNvPr id="741" name="Rectangle 1395"/>
            <p:cNvSpPr>
              <a:spLocks noChangeArrowheads="1"/>
            </p:cNvSpPr>
            <p:nvPr/>
          </p:nvSpPr>
          <p:spPr bwMode="auto">
            <a:xfrm>
              <a:off x="1422" y="1797"/>
              <a:ext cx="4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  192.0.2.4</a:t>
              </a:r>
              <a:endParaRPr lang="en-US" altLang="zh-CN" sz="1000" b="1" dirty="0">
                <a:solidFill>
                  <a:srgbClr val="000000"/>
                </a:solidFill>
                <a:ea typeface="宋体" panose="02010600030101010101" pitchFamily="2" charset="-122"/>
              </a:endParaRPr>
            </a:p>
          </p:txBody>
        </p:sp>
        <p:sp>
          <p:nvSpPr>
            <p:cNvPr id="742" name="Rectangle 1396"/>
            <p:cNvSpPr>
              <a:spLocks noChangeArrowheads="1"/>
            </p:cNvSpPr>
            <p:nvPr/>
          </p:nvSpPr>
          <p:spPr bwMode="auto">
            <a:xfrm>
              <a:off x="913" y="1895"/>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Destination</a:t>
              </a:r>
              <a:endParaRPr lang="en-US" altLang="zh-CN" sz="2800" b="1" dirty="0">
                <a:solidFill>
                  <a:srgbClr val="000000"/>
                </a:solidFill>
                <a:latin typeface="Times" pitchFamily="18" charset="0"/>
                <a:ea typeface="宋体" panose="02010600030101010101" pitchFamily="2" charset="-122"/>
              </a:endParaRPr>
            </a:p>
          </p:txBody>
        </p:sp>
        <p:sp>
          <p:nvSpPr>
            <p:cNvPr id="743" name="Rectangle 1397"/>
            <p:cNvSpPr>
              <a:spLocks noChangeArrowheads="1"/>
            </p:cNvSpPr>
            <p:nvPr/>
          </p:nvSpPr>
          <p:spPr bwMode="auto">
            <a:xfrm>
              <a:off x="1474" y="1895"/>
              <a:ext cx="3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a:t>
              </a:r>
              <a:r>
                <a:rPr lang="en-US" altLang="zh-CN" sz="1000" b="1" dirty="0">
                  <a:solidFill>
                    <a:srgbClr val="FF0000"/>
                  </a:solidFill>
                  <a:ea typeface="宋体" panose="02010600030101010101" pitchFamily="2" charset="-122"/>
                </a:rPr>
                <a:t>10.0.1.2</a:t>
              </a:r>
              <a:endParaRPr lang="en-US" altLang="zh-CN" sz="2800" b="1" dirty="0">
                <a:solidFill>
                  <a:srgbClr val="FF0000"/>
                </a:solidFill>
                <a:latin typeface="Times" pitchFamily="18" charset="0"/>
                <a:ea typeface="宋体" panose="02010600030101010101" pitchFamily="2" charset="-122"/>
              </a:endParaRPr>
            </a:p>
          </p:txBody>
        </p:sp>
        <p:sp>
          <p:nvSpPr>
            <p:cNvPr id="744" name="Line 1398"/>
            <p:cNvSpPr>
              <a:spLocks noChangeShapeType="1"/>
            </p:cNvSpPr>
            <p:nvPr/>
          </p:nvSpPr>
          <p:spPr bwMode="auto">
            <a:xfrm flipH="1" flipV="1">
              <a:off x="708" y="1890"/>
              <a:ext cx="176" cy="6"/>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745" name="Group 1399"/>
          <p:cNvGrpSpPr/>
          <p:nvPr/>
        </p:nvGrpSpPr>
        <p:grpSpPr bwMode="auto">
          <a:xfrm>
            <a:off x="4321628" y="5364508"/>
            <a:ext cx="2555875" cy="503237"/>
            <a:chOff x="2202" y="1725"/>
            <a:chExt cx="1610" cy="317"/>
          </a:xfrm>
        </p:grpSpPr>
        <p:sp>
          <p:nvSpPr>
            <p:cNvPr id="746" name="Line 1400"/>
            <p:cNvSpPr>
              <a:spLocks noChangeShapeType="1"/>
            </p:cNvSpPr>
            <p:nvPr/>
          </p:nvSpPr>
          <p:spPr bwMode="auto">
            <a:xfrm flipV="1">
              <a:off x="3169" y="1959"/>
              <a:ext cx="1" cy="1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7" name="Line 1401"/>
            <p:cNvSpPr>
              <a:spLocks noChangeShapeType="1"/>
            </p:cNvSpPr>
            <p:nvPr/>
          </p:nvSpPr>
          <p:spPr bwMode="auto">
            <a:xfrm flipV="1">
              <a:off x="3169" y="1925"/>
              <a:ext cx="1" cy="1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8" name="Line 1402"/>
            <p:cNvSpPr>
              <a:spLocks noChangeShapeType="1"/>
            </p:cNvSpPr>
            <p:nvPr/>
          </p:nvSpPr>
          <p:spPr bwMode="auto">
            <a:xfrm flipV="1">
              <a:off x="3169" y="1893"/>
              <a:ext cx="1" cy="16"/>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9" name="Line 1403"/>
            <p:cNvSpPr>
              <a:spLocks noChangeShapeType="1"/>
            </p:cNvSpPr>
            <p:nvPr/>
          </p:nvSpPr>
          <p:spPr bwMode="auto">
            <a:xfrm flipV="1">
              <a:off x="3169" y="1859"/>
              <a:ext cx="1" cy="16"/>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0" name="Line 1404"/>
            <p:cNvSpPr>
              <a:spLocks noChangeShapeType="1"/>
            </p:cNvSpPr>
            <p:nvPr/>
          </p:nvSpPr>
          <p:spPr bwMode="auto">
            <a:xfrm flipV="1">
              <a:off x="3169" y="1826"/>
              <a:ext cx="1" cy="16"/>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1" name="Line 1405"/>
            <p:cNvSpPr>
              <a:spLocks noChangeShapeType="1"/>
            </p:cNvSpPr>
            <p:nvPr/>
          </p:nvSpPr>
          <p:spPr bwMode="auto">
            <a:xfrm flipV="1">
              <a:off x="3169" y="1792"/>
              <a:ext cx="1" cy="16"/>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2" name="Line 1406"/>
            <p:cNvSpPr>
              <a:spLocks noChangeShapeType="1"/>
            </p:cNvSpPr>
            <p:nvPr/>
          </p:nvSpPr>
          <p:spPr bwMode="auto">
            <a:xfrm flipV="1">
              <a:off x="3169" y="1759"/>
              <a:ext cx="1" cy="1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3" name="Line 1407"/>
            <p:cNvSpPr>
              <a:spLocks noChangeShapeType="1"/>
            </p:cNvSpPr>
            <p:nvPr/>
          </p:nvSpPr>
          <p:spPr bwMode="auto">
            <a:xfrm flipV="1">
              <a:off x="3169" y="1725"/>
              <a:ext cx="1" cy="1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4" name="Line 1408"/>
            <p:cNvSpPr>
              <a:spLocks noChangeShapeType="1"/>
            </p:cNvSpPr>
            <p:nvPr/>
          </p:nvSpPr>
          <p:spPr bwMode="auto">
            <a:xfrm flipV="1">
              <a:off x="3169" y="2026"/>
              <a:ext cx="1" cy="16"/>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5" name="Line 1409"/>
            <p:cNvSpPr>
              <a:spLocks noChangeShapeType="1"/>
            </p:cNvSpPr>
            <p:nvPr/>
          </p:nvSpPr>
          <p:spPr bwMode="auto">
            <a:xfrm flipV="1">
              <a:off x="3169" y="1992"/>
              <a:ext cx="1" cy="1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6" name="Freeform 1410"/>
            <p:cNvSpPr>
              <a:spLocks noEditPoints="1"/>
            </p:cNvSpPr>
            <p:nvPr/>
          </p:nvSpPr>
          <p:spPr bwMode="auto">
            <a:xfrm>
              <a:off x="3244"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7" name="Rectangle 1411"/>
            <p:cNvSpPr>
              <a:spLocks noChangeArrowheads="1"/>
            </p:cNvSpPr>
            <p:nvPr/>
          </p:nvSpPr>
          <p:spPr bwMode="auto">
            <a:xfrm>
              <a:off x="3244"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8" name="Freeform 1412"/>
            <p:cNvSpPr>
              <a:spLocks noEditPoints="1"/>
            </p:cNvSpPr>
            <p:nvPr/>
          </p:nvSpPr>
          <p:spPr bwMode="auto">
            <a:xfrm>
              <a:off x="3244"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9" name="Freeform 1413"/>
            <p:cNvSpPr>
              <a:spLocks noEditPoints="1"/>
            </p:cNvSpPr>
            <p:nvPr/>
          </p:nvSpPr>
          <p:spPr bwMode="auto">
            <a:xfrm>
              <a:off x="3254"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0" name="Rectangle 1414"/>
            <p:cNvSpPr>
              <a:spLocks noChangeArrowheads="1"/>
            </p:cNvSpPr>
            <p:nvPr/>
          </p:nvSpPr>
          <p:spPr bwMode="auto">
            <a:xfrm>
              <a:off x="3254"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1" name="Freeform 1415"/>
            <p:cNvSpPr>
              <a:spLocks noEditPoints="1"/>
            </p:cNvSpPr>
            <p:nvPr/>
          </p:nvSpPr>
          <p:spPr bwMode="auto">
            <a:xfrm>
              <a:off x="3254"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2" name="Freeform 1416"/>
            <p:cNvSpPr>
              <a:spLocks noEditPoints="1"/>
            </p:cNvSpPr>
            <p:nvPr/>
          </p:nvSpPr>
          <p:spPr bwMode="auto">
            <a:xfrm>
              <a:off x="3269" y="1822"/>
              <a:ext cx="11" cy="27"/>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3" name="Rectangle 1417"/>
            <p:cNvSpPr>
              <a:spLocks noChangeArrowheads="1"/>
            </p:cNvSpPr>
            <p:nvPr/>
          </p:nvSpPr>
          <p:spPr bwMode="auto">
            <a:xfrm>
              <a:off x="3269" y="1822"/>
              <a:ext cx="11"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4" name="Freeform 1418"/>
            <p:cNvSpPr>
              <a:spLocks noEditPoints="1"/>
            </p:cNvSpPr>
            <p:nvPr/>
          </p:nvSpPr>
          <p:spPr bwMode="auto">
            <a:xfrm>
              <a:off x="3269" y="1822"/>
              <a:ext cx="11" cy="27"/>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5" name="Freeform 1419"/>
            <p:cNvSpPr>
              <a:spLocks noEditPoints="1"/>
            </p:cNvSpPr>
            <p:nvPr/>
          </p:nvSpPr>
          <p:spPr bwMode="auto">
            <a:xfrm>
              <a:off x="3280"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6" name="Rectangle 1420"/>
            <p:cNvSpPr>
              <a:spLocks noChangeArrowheads="1"/>
            </p:cNvSpPr>
            <p:nvPr/>
          </p:nvSpPr>
          <p:spPr bwMode="auto">
            <a:xfrm>
              <a:off x="3280"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7" name="Freeform 1421"/>
            <p:cNvSpPr>
              <a:spLocks noEditPoints="1"/>
            </p:cNvSpPr>
            <p:nvPr/>
          </p:nvSpPr>
          <p:spPr bwMode="auto">
            <a:xfrm>
              <a:off x="3280"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8" name="Freeform 1422"/>
            <p:cNvSpPr>
              <a:spLocks noEditPoints="1"/>
            </p:cNvSpPr>
            <p:nvPr/>
          </p:nvSpPr>
          <p:spPr bwMode="auto">
            <a:xfrm>
              <a:off x="3295"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9" name="Rectangle 1423"/>
            <p:cNvSpPr>
              <a:spLocks noChangeArrowheads="1"/>
            </p:cNvSpPr>
            <p:nvPr/>
          </p:nvSpPr>
          <p:spPr bwMode="auto">
            <a:xfrm>
              <a:off x="3295"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0" name="Freeform 1424"/>
            <p:cNvSpPr>
              <a:spLocks noEditPoints="1"/>
            </p:cNvSpPr>
            <p:nvPr/>
          </p:nvSpPr>
          <p:spPr bwMode="auto">
            <a:xfrm>
              <a:off x="3295"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1" name="Freeform 1425"/>
            <p:cNvSpPr>
              <a:spLocks noEditPoints="1"/>
            </p:cNvSpPr>
            <p:nvPr/>
          </p:nvSpPr>
          <p:spPr bwMode="auto">
            <a:xfrm>
              <a:off x="3310"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2" name="Rectangle 1426"/>
            <p:cNvSpPr>
              <a:spLocks noChangeArrowheads="1"/>
            </p:cNvSpPr>
            <p:nvPr/>
          </p:nvSpPr>
          <p:spPr bwMode="auto">
            <a:xfrm>
              <a:off x="3310"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3" name="Freeform 1427"/>
            <p:cNvSpPr>
              <a:spLocks noEditPoints="1"/>
            </p:cNvSpPr>
            <p:nvPr/>
          </p:nvSpPr>
          <p:spPr bwMode="auto">
            <a:xfrm>
              <a:off x="3310"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4" name="Freeform 1428"/>
            <p:cNvSpPr>
              <a:spLocks noEditPoints="1"/>
            </p:cNvSpPr>
            <p:nvPr/>
          </p:nvSpPr>
          <p:spPr bwMode="auto">
            <a:xfrm>
              <a:off x="3321"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5" name="Rectangle 1429"/>
            <p:cNvSpPr>
              <a:spLocks noChangeArrowheads="1"/>
            </p:cNvSpPr>
            <p:nvPr/>
          </p:nvSpPr>
          <p:spPr bwMode="auto">
            <a:xfrm>
              <a:off x="3321"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6" name="Freeform 1430"/>
            <p:cNvSpPr>
              <a:spLocks noEditPoints="1"/>
            </p:cNvSpPr>
            <p:nvPr/>
          </p:nvSpPr>
          <p:spPr bwMode="auto">
            <a:xfrm>
              <a:off x="3321"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7" name="Freeform 1431"/>
            <p:cNvSpPr>
              <a:spLocks noEditPoints="1"/>
            </p:cNvSpPr>
            <p:nvPr/>
          </p:nvSpPr>
          <p:spPr bwMode="auto">
            <a:xfrm>
              <a:off x="3336"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8" name="Rectangle 1432"/>
            <p:cNvSpPr>
              <a:spLocks noChangeArrowheads="1"/>
            </p:cNvSpPr>
            <p:nvPr/>
          </p:nvSpPr>
          <p:spPr bwMode="auto">
            <a:xfrm>
              <a:off x="3336"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9" name="Freeform 1433"/>
            <p:cNvSpPr>
              <a:spLocks noEditPoints="1"/>
            </p:cNvSpPr>
            <p:nvPr/>
          </p:nvSpPr>
          <p:spPr bwMode="auto">
            <a:xfrm>
              <a:off x="3336"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0" name="Rectangle 1434"/>
            <p:cNvSpPr>
              <a:spLocks noChangeArrowheads="1"/>
            </p:cNvSpPr>
            <p:nvPr/>
          </p:nvSpPr>
          <p:spPr bwMode="auto">
            <a:xfrm>
              <a:off x="2575" y="1803"/>
              <a:ext cx="1237" cy="220"/>
            </a:xfrm>
            <a:prstGeom prst="rect">
              <a:avLst/>
            </a:prstGeom>
            <a:solidFill>
              <a:srgbClr val="FFFF99"/>
            </a:solidFill>
            <a:ln w="8001">
              <a:solidFill>
                <a:srgbClr val="000000"/>
              </a:solidFill>
              <a:miter lim="800000"/>
            </a:ln>
          </p:spPr>
          <p:txBody>
            <a:bodyPr/>
            <a:lstStyle/>
            <a:p>
              <a:endParaRPr lang="zh-CN" altLang="en-US"/>
            </a:p>
          </p:txBody>
        </p:sp>
        <p:sp>
          <p:nvSpPr>
            <p:cNvPr id="781" name="Rectangle 1435"/>
            <p:cNvSpPr>
              <a:spLocks noChangeArrowheads="1"/>
            </p:cNvSpPr>
            <p:nvPr/>
          </p:nvSpPr>
          <p:spPr bwMode="auto">
            <a:xfrm>
              <a:off x="2605" y="1817"/>
              <a:ext cx="2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buFontTx/>
                <a:buChar char="•"/>
              </a:pPr>
              <a:r>
                <a:rPr lang="en-US" altLang="zh-CN" sz="1000" b="1">
                  <a:solidFill>
                    <a:srgbClr val="000000"/>
                  </a:solidFill>
                  <a:ea typeface="宋体" panose="02010600030101010101" pitchFamily="2" charset="-122"/>
                </a:rPr>
                <a:t>Source</a:t>
              </a:r>
              <a:endParaRPr lang="en-US" altLang="zh-CN" sz="2800" b="1">
                <a:solidFill>
                  <a:srgbClr val="000000"/>
                </a:solidFill>
                <a:latin typeface="Times" pitchFamily="18" charset="0"/>
                <a:ea typeface="宋体" panose="02010600030101010101" pitchFamily="2" charset="-122"/>
              </a:endParaRPr>
            </a:p>
          </p:txBody>
        </p:sp>
        <p:sp>
          <p:nvSpPr>
            <p:cNvPr id="782" name="Rectangle 1436"/>
            <p:cNvSpPr>
              <a:spLocks noChangeArrowheads="1"/>
            </p:cNvSpPr>
            <p:nvPr/>
          </p:nvSpPr>
          <p:spPr bwMode="auto">
            <a:xfrm>
              <a:off x="3114" y="1813"/>
              <a:ext cx="50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panose="02010600030101010101" pitchFamily="2" charset="-122"/>
                </a:rPr>
                <a:t>=  64.236.24.4</a:t>
              </a:r>
              <a:endParaRPr lang="en-US" altLang="zh-CN" sz="1000" b="1">
                <a:solidFill>
                  <a:srgbClr val="000000"/>
                </a:solidFill>
                <a:ea typeface="宋体" panose="02010600030101010101" pitchFamily="2" charset="-122"/>
              </a:endParaRPr>
            </a:p>
          </p:txBody>
        </p:sp>
        <p:sp>
          <p:nvSpPr>
            <p:cNvPr id="783" name="Rectangle 1437"/>
            <p:cNvSpPr>
              <a:spLocks noChangeArrowheads="1"/>
            </p:cNvSpPr>
            <p:nvPr/>
          </p:nvSpPr>
          <p:spPr bwMode="auto">
            <a:xfrm>
              <a:off x="2605" y="1911"/>
              <a:ext cx="46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buFontTx/>
                <a:buChar char="•"/>
              </a:pPr>
              <a:r>
                <a:rPr lang="en-US" altLang="zh-CN" sz="1000" b="1">
                  <a:solidFill>
                    <a:srgbClr val="000000"/>
                  </a:solidFill>
                  <a:ea typeface="宋体" panose="02010600030101010101" pitchFamily="2" charset="-122"/>
                </a:rPr>
                <a:t>Destination</a:t>
              </a:r>
              <a:endParaRPr lang="en-US" altLang="zh-CN" sz="2800" b="1">
                <a:solidFill>
                  <a:srgbClr val="000000"/>
                </a:solidFill>
                <a:latin typeface="Times" pitchFamily="18" charset="0"/>
                <a:ea typeface="宋体" panose="02010600030101010101" pitchFamily="2" charset="-122"/>
              </a:endParaRPr>
            </a:p>
          </p:txBody>
        </p:sp>
        <p:sp>
          <p:nvSpPr>
            <p:cNvPr id="784" name="Rectangle 1438"/>
            <p:cNvSpPr>
              <a:spLocks noChangeArrowheads="1"/>
            </p:cNvSpPr>
            <p:nvPr/>
          </p:nvSpPr>
          <p:spPr bwMode="auto">
            <a:xfrm>
              <a:off x="3122" y="1911"/>
              <a:ext cx="5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panose="02010600030101010101" pitchFamily="2" charset="-122"/>
                </a:rPr>
                <a:t>= 128.59.16.21</a:t>
              </a:r>
              <a:endParaRPr lang="en-US" altLang="zh-CN" sz="2800" b="1">
                <a:solidFill>
                  <a:srgbClr val="000000"/>
                </a:solidFill>
                <a:latin typeface="Times" pitchFamily="18" charset="0"/>
                <a:ea typeface="宋体" panose="02010600030101010101" pitchFamily="2" charset="-122"/>
              </a:endParaRPr>
            </a:p>
          </p:txBody>
        </p:sp>
        <p:sp>
          <p:nvSpPr>
            <p:cNvPr id="785" name="Line 1439"/>
            <p:cNvSpPr>
              <a:spLocks noChangeShapeType="1"/>
            </p:cNvSpPr>
            <p:nvPr/>
          </p:nvSpPr>
          <p:spPr bwMode="auto">
            <a:xfrm flipH="1">
              <a:off x="2202" y="1902"/>
              <a:ext cx="367" cy="4"/>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sp>
          <p:nvSpPr>
            <p:cNvPr id="786" name="Rectangle 1440"/>
            <p:cNvSpPr>
              <a:spLocks noChangeArrowheads="1"/>
            </p:cNvSpPr>
            <p:nvPr/>
          </p:nvSpPr>
          <p:spPr bwMode="auto">
            <a:xfrm>
              <a:off x="2575" y="1803"/>
              <a:ext cx="1237" cy="220"/>
            </a:xfrm>
            <a:prstGeom prst="rect">
              <a:avLst/>
            </a:prstGeom>
            <a:solidFill>
              <a:srgbClr val="FFFF99"/>
            </a:solidFill>
            <a:ln w="8001">
              <a:solidFill>
                <a:srgbClr val="000000"/>
              </a:solidFill>
              <a:miter lim="800000"/>
            </a:ln>
          </p:spPr>
          <p:txBody>
            <a:bodyPr/>
            <a:lstStyle/>
            <a:p>
              <a:endParaRPr lang="zh-CN" altLang="en-US"/>
            </a:p>
          </p:txBody>
        </p:sp>
        <p:sp>
          <p:nvSpPr>
            <p:cNvPr id="787" name="Rectangle 1441"/>
            <p:cNvSpPr>
              <a:spLocks noChangeArrowheads="1"/>
            </p:cNvSpPr>
            <p:nvPr/>
          </p:nvSpPr>
          <p:spPr bwMode="auto">
            <a:xfrm>
              <a:off x="2605" y="1817"/>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Source</a:t>
              </a:r>
              <a:endParaRPr lang="en-US" altLang="zh-CN" sz="2800" b="1" dirty="0">
                <a:solidFill>
                  <a:srgbClr val="000000"/>
                </a:solidFill>
                <a:latin typeface="Times" pitchFamily="18" charset="0"/>
                <a:ea typeface="宋体" panose="02010600030101010101" pitchFamily="2" charset="-122"/>
              </a:endParaRPr>
            </a:p>
          </p:txBody>
        </p:sp>
        <p:sp>
          <p:nvSpPr>
            <p:cNvPr id="788" name="Rectangle 1442"/>
            <p:cNvSpPr>
              <a:spLocks noChangeArrowheads="1"/>
            </p:cNvSpPr>
            <p:nvPr/>
          </p:nvSpPr>
          <p:spPr bwMode="auto">
            <a:xfrm>
              <a:off x="3114" y="1813"/>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192.0.2.4</a:t>
              </a:r>
              <a:endParaRPr lang="en-US" altLang="zh-CN" sz="1000" b="1" dirty="0">
                <a:solidFill>
                  <a:srgbClr val="000000"/>
                </a:solidFill>
                <a:ea typeface="宋体" panose="02010600030101010101" pitchFamily="2" charset="-122"/>
              </a:endParaRPr>
            </a:p>
          </p:txBody>
        </p:sp>
        <p:sp>
          <p:nvSpPr>
            <p:cNvPr id="789" name="Rectangle 1443"/>
            <p:cNvSpPr>
              <a:spLocks noChangeArrowheads="1"/>
            </p:cNvSpPr>
            <p:nvPr/>
          </p:nvSpPr>
          <p:spPr bwMode="auto">
            <a:xfrm>
              <a:off x="2605" y="1911"/>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Destination</a:t>
              </a:r>
              <a:endParaRPr lang="en-US" altLang="zh-CN" sz="2800" b="1" dirty="0">
                <a:solidFill>
                  <a:srgbClr val="000000"/>
                </a:solidFill>
                <a:latin typeface="Times" pitchFamily="18" charset="0"/>
                <a:ea typeface="宋体" panose="02010600030101010101" pitchFamily="2" charset="-122"/>
              </a:endParaRPr>
            </a:p>
          </p:txBody>
        </p:sp>
        <p:sp>
          <p:nvSpPr>
            <p:cNvPr id="790" name="Rectangle 1444"/>
            <p:cNvSpPr>
              <a:spLocks noChangeArrowheads="1"/>
            </p:cNvSpPr>
            <p:nvPr/>
          </p:nvSpPr>
          <p:spPr bwMode="auto">
            <a:xfrm>
              <a:off x="3122" y="1911"/>
              <a:ext cx="5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 </a:t>
              </a:r>
              <a:r>
                <a:rPr lang="en-US" altLang="zh-CN" sz="1000" b="1" dirty="0">
                  <a:solidFill>
                    <a:srgbClr val="FF0000"/>
                  </a:solidFill>
                  <a:ea typeface="宋体" panose="02010600030101010101" pitchFamily="2" charset="-122"/>
                </a:rPr>
                <a:t>198.51.100.3</a:t>
              </a:r>
              <a:endParaRPr lang="en-US" altLang="zh-CN" sz="2800" b="1" dirty="0">
                <a:latin typeface="Times" pitchFamily="18" charset="0"/>
                <a:ea typeface="宋体" panose="02010600030101010101" pitchFamily="2" charset="-122"/>
              </a:endParaRPr>
            </a:p>
          </p:txBody>
        </p:sp>
      </p:grpSp>
      <p:sp>
        <p:nvSpPr>
          <p:cNvPr id="791" name="矩形 790"/>
          <p:cNvSpPr/>
          <p:nvPr/>
        </p:nvSpPr>
        <p:spPr>
          <a:xfrm>
            <a:off x="6572362" y="4905993"/>
            <a:ext cx="2998334" cy="369332"/>
          </a:xfrm>
          <a:prstGeom prst="rect">
            <a:avLst/>
          </a:prstGeom>
        </p:spPr>
        <p:txBody>
          <a:bodyPr wrap="square">
            <a:spAutoFit/>
          </a:bodyPr>
          <a:lstStyle/>
          <a:p>
            <a:r>
              <a:rPr lang="zh-CN" altLang="en-US" b="1" dirty="0">
                <a:solidFill>
                  <a:srgbClr val="00B050"/>
                </a:solidFill>
              </a:rPr>
              <a:t>地址池： </a:t>
            </a:r>
            <a:r>
              <a:rPr lang="en-US" altLang="zh-CN" b="1" dirty="0">
                <a:solidFill>
                  <a:srgbClr val="00B050"/>
                </a:solidFill>
              </a:rPr>
              <a:t>198.51.100.3-30</a:t>
            </a:r>
            <a:endParaRPr lang="zh-CN" altLang="en-US" b="1" dirty="0">
              <a:solidFill>
                <a:srgbClr val="00B050"/>
              </a:solidFill>
            </a:endParaRPr>
          </a:p>
        </p:txBody>
      </p:sp>
      <p:sp>
        <p:nvSpPr>
          <p:cNvPr id="792" name="Rectangle 1285"/>
          <p:cNvSpPr>
            <a:spLocks noChangeArrowheads="1"/>
          </p:cNvSpPr>
          <p:nvPr/>
        </p:nvSpPr>
        <p:spPr bwMode="auto">
          <a:xfrm>
            <a:off x="1536600" y="4582020"/>
            <a:ext cx="4440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10.0.1.2</a:t>
            </a:r>
            <a:endParaRPr lang="en-US" altLang="zh-CN" sz="1000" b="1" dirty="0">
              <a:solidFill>
                <a:srgbClr val="000000"/>
              </a:solidFill>
              <a:ea typeface="宋体" panose="02010600030101010101" pitchFamily="2" charset="-122"/>
            </a:endParaRPr>
          </a:p>
        </p:txBody>
      </p:sp>
      <p:sp>
        <p:nvSpPr>
          <p:cNvPr id="793" name="任意多边形: 形状 792"/>
          <p:cNvSpPr/>
          <p:nvPr/>
        </p:nvSpPr>
        <p:spPr>
          <a:xfrm>
            <a:off x="4005082" y="5127969"/>
            <a:ext cx="1240261" cy="358090"/>
          </a:xfrm>
          <a:custGeom>
            <a:avLst/>
            <a:gdLst>
              <a:gd name="connsiteX0" fmla="*/ 1240261 w 1240261"/>
              <a:gd name="connsiteY0" fmla="*/ 210207 h 210207"/>
              <a:gd name="connsiteX1" fmla="*/ 1219240 w 1240261"/>
              <a:gd name="connsiteY1" fmla="*/ 157655 h 210207"/>
              <a:gd name="connsiteX2" fmla="*/ 1187709 w 1240261"/>
              <a:gd name="connsiteY2" fmla="*/ 136634 h 210207"/>
              <a:gd name="connsiteX3" fmla="*/ 1124647 w 1240261"/>
              <a:gd name="connsiteY3" fmla="*/ 84083 h 210207"/>
              <a:gd name="connsiteX4" fmla="*/ 1082606 w 1240261"/>
              <a:gd name="connsiteY4" fmla="*/ 73572 h 210207"/>
              <a:gd name="connsiteX5" fmla="*/ 1019544 w 1240261"/>
              <a:gd name="connsiteY5" fmla="*/ 52552 h 210207"/>
              <a:gd name="connsiteX6" fmla="*/ 988013 w 1240261"/>
              <a:gd name="connsiteY6" fmla="*/ 42041 h 210207"/>
              <a:gd name="connsiteX7" fmla="*/ 945971 w 1240261"/>
              <a:gd name="connsiteY7" fmla="*/ 31531 h 210207"/>
              <a:gd name="connsiteX8" fmla="*/ 914440 w 1240261"/>
              <a:gd name="connsiteY8" fmla="*/ 21021 h 210207"/>
              <a:gd name="connsiteX9" fmla="*/ 830358 w 1240261"/>
              <a:gd name="connsiteY9" fmla="*/ 0 h 210207"/>
              <a:gd name="connsiteX10" fmla="*/ 315351 w 1240261"/>
              <a:gd name="connsiteY10" fmla="*/ 10510 h 210207"/>
              <a:gd name="connsiteX11" fmla="*/ 220758 w 1240261"/>
              <a:gd name="connsiteY11" fmla="*/ 21021 h 210207"/>
              <a:gd name="connsiteX12" fmla="*/ 157695 w 1240261"/>
              <a:gd name="connsiteY12" fmla="*/ 42041 h 210207"/>
              <a:gd name="connsiteX13" fmla="*/ 126164 w 1240261"/>
              <a:gd name="connsiteY13" fmla="*/ 52552 h 210207"/>
              <a:gd name="connsiteX14" fmla="*/ 94633 w 1240261"/>
              <a:gd name="connsiteY14" fmla="*/ 84083 h 210207"/>
              <a:gd name="connsiteX15" fmla="*/ 63102 w 1240261"/>
              <a:gd name="connsiteY15" fmla="*/ 105103 h 210207"/>
              <a:gd name="connsiteX16" fmla="*/ 21061 w 1240261"/>
              <a:gd name="connsiteY16" fmla="*/ 168165 h 210207"/>
              <a:gd name="connsiteX17" fmla="*/ 40 w 1240261"/>
              <a:gd name="connsiteY17" fmla="*/ 210207 h 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40261" h="210207">
                <a:moveTo>
                  <a:pt x="1240261" y="210207"/>
                </a:moveTo>
                <a:cubicBezTo>
                  <a:pt x="1233254" y="192690"/>
                  <a:pt x="1230206" y="173008"/>
                  <a:pt x="1219240" y="157655"/>
                </a:cubicBezTo>
                <a:cubicBezTo>
                  <a:pt x="1211898" y="147376"/>
                  <a:pt x="1197413" y="144721"/>
                  <a:pt x="1187709" y="136634"/>
                </a:cubicBezTo>
                <a:cubicBezTo>
                  <a:pt x="1160968" y="114350"/>
                  <a:pt x="1156884" y="97899"/>
                  <a:pt x="1124647" y="84083"/>
                </a:cubicBezTo>
                <a:cubicBezTo>
                  <a:pt x="1111370" y="78393"/>
                  <a:pt x="1096442" y="77723"/>
                  <a:pt x="1082606" y="73572"/>
                </a:cubicBezTo>
                <a:cubicBezTo>
                  <a:pt x="1061383" y="67205"/>
                  <a:pt x="1040565" y="59559"/>
                  <a:pt x="1019544" y="52552"/>
                </a:cubicBezTo>
                <a:cubicBezTo>
                  <a:pt x="1009034" y="49049"/>
                  <a:pt x="998761" y="44728"/>
                  <a:pt x="988013" y="42041"/>
                </a:cubicBezTo>
                <a:cubicBezTo>
                  <a:pt x="973999" y="38538"/>
                  <a:pt x="959861" y="35499"/>
                  <a:pt x="945971" y="31531"/>
                </a:cubicBezTo>
                <a:cubicBezTo>
                  <a:pt x="935318" y="28488"/>
                  <a:pt x="925188" y="23708"/>
                  <a:pt x="914440" y="21021"/>
                </a:cubicBezTo>
                <a:lnTo>
                  <a:pt x="830358" y="0"/>
                </a:lnTo>
                <a:lnTo>
                  <a:pt x="315351" y="10510"/>
                </a:lnTo>
                <a:cubicBezTo>
                  <a:pt x="283645" y="11603"/>
                  <a:pt x="251867" y="14799"/>
                  <a:pt x="220758" y="21021"/>
                </a:cubicBezTo>
                <a:cubicBezTo>
                  <a:pt x="199030" y="25367"/>
                  <a:pt x="178716" y="35034"/>
                  <a:pt x="157695" y="42041"/>
                </a:cubicBezTo>
                <a:lnTo>
                  <a:pt x="126164" y="52552"/>
                </a:lnTo>
                <a:cubicBezTo>
                  <a:pt x="115654" y="63062"/>
                  <a:pt x="106052" y="74567"/>
                  <a:pt x="94633" y="84083"/>
                </a:cubicBezTo>
                <a:cubicBezTo>
                  <a:pt x="84929" y="92170"/>
                  <a:pt x="71420" y="95597"/>
                  <a:pt x="63102" y="105103"/>
                </a:cubicBezTo>
                <a:cubicBezTo>
                  <a:pt x="46466" y="124116"/>
                  <a:pt x="35075" y="147144"/>
                  <a:pt x="21061" y="168165"/>
                </a:cubicBezTo>
                <a:cubicBezTo>
                  <a:pt x="-1904" y="202612"/>
                  <a:pt x="40" y="187064"/>
                  <a:pt x="40" y="210207"/>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4" name="任意多边形: 形状 793"/>
          <p:cNvSpPr/>
          <p:nvPr/>
        </p:nvSpPr>
        <p:spPr>
          <a:xfrm>
            <a:off x="6249165" y="4035650"/>
            <a:ext cx="1228104" cy="314401"/>
          </a:xfrm>
          <a:custGeom>
            <a:avLst/>
            <a:gdLst>
              <a:gd name="connsiteX0" fmla="*/ 0 w 1313793"/>
              <a:gd name="connsiteY0" fmla="*/ 232694 h 274735"/>
              <a:gd name="connsiteX1" fmla="*/ 31531 w 1313793"/>
              <a:gd name="connsiteY1" fmla="*/ 180142 h 274735"/>
              <a:gd name="connsiteX2" fmla="*/ 94593 w 1313793"/>
              <a:gd name="connsiteY2" fmla="*/ 159121 h 274735"/>
              <a:gd name="connsiteX3" fmla="*/ 157655 w 1313793"/>
              <a:gd name="connsiteY3" fmla="*/ 127590 h 274735"/>
              <a:gd name="connsiteX4" fmla="*/ 220717 w 1313793"/>
              <a:gd name="connsiteY4" fmla="*/ 96059 h 274735"/>
              <a:gd name="connsiteX5" fmla="*/ 252248 w 1313793"/>
              <a:gd name="connsiteY5" fmla="*/ 64528 h 274735"/>
              <a:gd name="connsiteX6" fmla="*/ 315310 w 1313793"/>
              <a:gd name="connsiteY6" fmla="*/ 43508 h 274735"/>
              <a:gd name="connsiteX7" fmla="*/ 378372 w 1313793"/>
              <a:gd name="connsiteY7" fmla="*/ 22487 h 274735"/>
              <a:gd name="connsiteX8" fmla="*/ 409903 w 1313793"/>
              <a:gd name="connsiteY8" fmla="*/ 11977 h 274735"/>
              <a:gd name="connsiteX9" fmla="*/ 441434 w 1313793"/>
              <a:gd name="connsiteY9" fmla="*/ 1466 h 274735"/>
              <a:gd name="connsiteX10" fmla="*/ 851338 w 1313793"/>
              <a:gd name="connsiteY10" fmla="*/ 22487 h 274735"/>
              <a:gd name="connsiteX11" fmla="*/ 914400 w 1313793"/>
              <a:gd name="connsiteY11" fmla="*/ 43508 h 274735"/>
              <a:gd name="connsiteX12" fmla="*/ 987972 w 1313793"/>
              <a:gd name="connsiteY12" fmla="*/ 64528 h 274735"/>
              <a:gd name="connsiteX13" fmla="*/ 1051034 w 1313793"/>
              <a:gd name="connsiteY13" fmla="*/ 75039 h 274735"/>
              <a:gd name="connsiteX14" fmla="*/ 1114096 w 1313793"/>
              <a:gd name="connsiteY14" fmla="*/ 96059 h 274735"/>
              <a:gd name="connsiteX15" fmla="*/ 1135117 w 1313793"/>
              <a:gd name="connsiteY15" fmla="*/ 127590 h 274735"/>
              <a:gd name="connsiteX16" fmla="*/ 1166648 w 1313793"/>
              <a:gd name="connsiteY16" fmla="*/ 138101 h 274735"/>
              <a:gd name="connsiteX17" fmla="*/ 1187669 w 1313793"/>
              <a:gd name="connsiteY17" fmla="*/ 180142 h 274735"/>
              <a:gd name="connsiteX18" fmla="*/ 1250731 w 1313793"/>
              <a:gd name="connsiteY18" fmla="*/ 201163 h 274735"/>
              <a:gd name="connsiteX19" fmla="*/ 1271752 w 1313793"/>
              <a:gd name="connsiteY19" fmla="*/ 232694 h 274735"/>
              <a:gd name="connsiteX20" fmla="*/ 1313793 w 1313793"/>
              <a:gd name="connsiteY20" fmla="*/ 274735 h 27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3793" h="274735">
                <a:moveTo>
                  <a:pt x="0" y="232694"/>
                </a:moveTo>
                <a:cubicBezTo>
                  <a:pt x="10510" y="215177"/>
                  <a:pt x="15406" y="192684"/>
                  <a:pt x="31531" y="180142"/>
                </a:cubicBezTo>
                <a:cubicBezTo>
                  <a:pt x="49021" y="166538"/>
                  <a:pt x="76156" y="171412"/>
                  <a:pt x="94593" y="159121"/>
                </a:cubicBezTo>
                <a:cubicBezTo>
                  <a:pt x="184956" y="98881"/>
                  <a:pt x="70626" y="171104"/>
                  <a:pt x="157655" y="127590"/>
                </a:cubicBezTo>
                <a:cubicBezTo>
                  <a:pt x="239154" y="86841"/>
                  <a:pt x="141462" y="122479"/>
                  <a:pt x="220717" y="96059"/>
                </a:cubicBezTo>
                <a:cubicBezTo>
                  <a:pt x="231227" y="85549"/>
                  <a:pt x="239255" y="71746"/>
                  <a:pt x="252248" y="64528"/>
                </a:cubicBezTo>
                <a:cubicBezTo>
                  <a:pt x="271617" y="53767"/>
                  <a:pt x="294289" y="50515"/>
                  <a:pt x="315310" y="43508"/>
                </a:cubicBezTo>
                <a:lnTo>
                  <a:pt x="378372" y="22487"/>
                </a:lnTo>
                <a:lnTo>
                  <a:pt x="409903" y="11977"/>
                </a:lnTo>
                <a:lnTo>
                  <a:pt x="441434" y="1466"/>
                </a:lnTo>
                <a:cubicBezTo>
                  <a:pt x="478825" y="2566"/>
                  <a:pt x="732572" y="-9904"/>
                  <a:pt x="851338" y="22487"/>
                </a:cubicBezTo>
                <a:cubicBezTo>
                  <a:pt x="872715" y="28317"/>
                  <a:pt x="893379" y="36501"/>
                  <a:pt x="914400" y="43508"/>
                </a:cubicBezTo>
                <a:cubicBezTo>
                  <a:pt x="944451" y="53525"/>
                  <a:pt x="954980" y="57930"/>
                  <a:pt x="987972" y="64528"/>
                </a:cubicBezTo>
                <a:cubicBezTo>
                  <a:pt x="1008869" y="68707"/>
                  <a:pt x="1030360" y="69870"/>
                  <a:pt x="1051034" y="75039"/>
                </a:cubicBezTo>
                <a:cubicBezTo>
                  <a:pt x="1072530" y="80413"/>
                  <a:pt x="1114096" y="96059"/>
                  <a:pt x="1114096" y="96059"/>
                </a:cubicBezTo>
                <a:cubicBezTo>
                  <a:pt x="1121103" y="106569"/>
                  <a:pt x="1125253" y="119699"/>
                  <a:pt x="1135117" y="127590"/>
                </a:cubicBezTo>
                <a:cubicBezTo>
                  <a:pt x="1143768" y="134511"/>
                  <a:pt x="1158814" y="130267"/>
                  <a:pt x="1166648" y="138101"/>
                </a:cubicBezTo>
                <a:cubicBezTo>
                  <a:pt x="1177727" y="149180"/>
                  <a:pt x="1175135" y="170741"/>
                  <a:pt x="1187669" y="180142"/>
                </a:cubicBezTo>
                <a:cubicBezTo>
                  <a:pt x="1205395" y="193437"/>
                  <a:pt x="1250731" y="201163"/>
                  <a:pt x="1250731" y="201163"/>
                </a:cubicBezTo>
                <a:cubicBezTo>
                  <a:pt x="1257738" y="211673"/>
                  <a:pt x="1262820" y="223762"/>
                  <a:pt x="1271752" y="232694"/>
                </a:cubicBezTo>
                <a:cubicBezTo>
                  <a:pt x="1322484" y="283426"/>
                  <a:pt x="1289769" y="226686"/>
                  <a:pt x="1313793" y="274735"/>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95" name="表格 794"/>
          <p:cNvGraphicFramePr>
            <a:graphicFrameLocks noGrp="1"/>
          </p:cNvGraphicFramePr>
          <p:nvPr/>
        </p:nvGraphicFramePr>
        <p:xfrm>
          <a:off x="2944923" y="5989949"/>
          <a:ext cx="4870965" cy="741680"/>
        </p:xfrm>
        <a:graphic>
          <a:graphicData uri="http://schemas.openxmlformats.org/drawingml/2006/table">
            <a:tbl>
              <a:tblPr firstRow="1" bandRow="1">
                <a:tableStyleId>{2D5ABB26-0587-4C30-8999-92F81FD0307C}</a:tableStyleId>
              </a:tblPr>
              <a:tblGrid>
                <a:gridCol w="1623655"/>
                <a:gridCol w="1623655"/>
                <a:gridCol w="1623655"/>
              </a:tblGrid>
              <a:tr h="370840">
                <a:tc>
                  <a:txBody>
                    <a:bodyPr/>
                    <a:lstStyle/>
                    <a:p>
                      <a:pPr algn="ctr"/>
                      <a:r>
                        <a:rPr lang="en-US" altLang="zh-CN" dirty="0"/>
                        <a:t>inside local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inside global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outside global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pPr algn="ctr"/>
                      <a:r>
                        <a:rPr lang="en-US" altLang="zh-CN" dirty="0"/>
                        <a:t>10.0.1.2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198.51.100.3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互连网</a:t>
            </a:r>
            <a:r>
              <a:rPr lang="en-US" altLang="zh-CN" dirty="0"/>
              <a:t>(internet)</a:t>
            </a:r>
            <a:r>
              <a:rPr lang="zh-CN" altLang="en-US" dirty="0"/>
              <a:t>的工作方式</a:t>
            </a:r>
            <a:endParaRPr lang="zh-CN" altLang="en-US" dirty="0"/>
          </a:p>
        </p:txBody>
      </p:sp>
      <p:sp>
        <p:nvSpPr>
          <p:cNvPr id="3" name="内容占位符 2"/>
          <p:cNvSpPr>
            <a:spLocks noGrp="1"/>
          </p:cNvSpPr>
          <p:nvPr>
            <p:ph idx="1"/>
          </p:nvPr>
        </p:nvSpPr>
        <p:spPr/>
        <p:txBody>
          <a:bodyPr>
            <a:noAutofit/>
          </a:bodyPr>
          <a:lstStyle/>
          <a:p>
            <a:r>
              <a:rPr lang="zh-CN" altLang="en-US" dirty="0"/>
              <a:t>互连网内部可有两种工作方式：虚电路和数据报方式</a:t>
            </a:r>
            <a:endParaRPr lang="zh-CN" altLang="en-US" dirty="0"/>
          </a:p>
          <a:p>
            <a:pPr lvl="1"/>
            <a:r>
              <a:rPr lang="zh-CN" altLang="en-US" sz="2000" dirty="0"/>
              <a:t>网络互连设备</a:t>
            </a:r>
            <a:r>
              <a:rPr lang="en-US" altLang="zh-CN" sz="2000" dirty="0"/>
              <a:t>(</a:t>
            </a:r>
            <a:r>
              <a:rPr lang="zh-CN" altLang="en-US" sz="2000" dirty="0"/>
              <a:t>比如路由器</a:t>
            </a:r>
            <a:r>
              <a:rPr lang="en-US" altLang="zh-CN" sz="2000" dirty="0"/>
              <a:t>)</a:t>
            </a:r>
            <a:r>
              <a:rPr lang="zh-CN" altLang="en-US" sz="2000" dirty="0"/>
              <a:t>收到一个分组进行转发时所遵循的路由</a:t>
            </a:r>
            <a:r>
              <a:rPr lang="zh-CN" altLang="en-US" sz="2000" b="1" dirty="0">
                <a:solidFill>
                  <a:srgbClr val="FF0000"/>
                </a:solidFill>
              </a:rPr>
              <a:t>何时决定</a:t>
            </a:r>
            <a:endParaRPr lang="zh-CN" altLang="en-US" sz="2000" b="1" dirty="0">
              <a:solidFill>
                <a:srgbClr val="FF0000"/>
              </a:solidFill>
            </a:endParaRPr>
          </a:p>
          <a:p>
            <a:r>
              <a:rPr lang="zh-CN" altLang="en-US" dirty="0"/>
              <a:t>数据报</a:t>
            </a:r>
            <a:r>
              <a:rPr lang="en-US" altLang="zh-CN" dirty="0"/>
              <a:t>(datagram)</a:t>
            </a:r>
            <a:r>
              <a:rPr lang="zh-CN" altLang="en-US" dirty="0"/>
              <a:t>方式：无连接方式</a:t>
            </a:r>
            <a:endParaRPr lang="zh-CN" altLang="en-US" dirty="0"/>
          </a:p>
          <a:p>
            <a:pPr lvl="1"/>
            <a:r>
              <a:rPr lang="zh-CN" altLang="en-US" sz="2000" dirty="0"/>
              <a:t>无需建立连接，在</a:t>
            </a:r>
            <a:r>
              <a:rPr lang="zh-CN" altLang="en-US" sz="2000" b="1" dirty="0">
                <a:solidFill>
                  <a:srgbClr val="FF0000"/>
                </a:solidFill>
              </a:rPr>
              <a:t>数据传输时决定路由</a:t>
            </a:r>
            <a:endParaRPr lang="zh-CN" altLang="en-US" sz="2000" b="1" dirty="0">
              <a:solidFill>
                <a:srgbClr val="FF0000"/>
              </a:solidFill>
            </a:endParaRPr>
          </a:p>
          <a:p>
            <a:pPr lvl="1"/>
            <a:r>
              <a:rPr lang="zh-CN" altLang="en-US" sz="2000" dirty="0"/>
              <a:t>每个分组根据头部包括的目的地址等控制信息来独立决定路由</a:t>
            </a:r>
            <a:endParaRPr lang="zh-CN" altLang="en-US" sz="2000" dirty="0"/>
          </a:p>
          <a:p>
            <a:pPr lvl="1"/>
            <a:r>
              <a:rPr lang="zh-CN" altLang="en-US" sz="2000" dirty="0"/>
              <a:t>分组经过路径可能会各不相同，可能会丢失、延迟、失序</a:t>
            </a:r>
            <a:endParaRPr lang="zh-CN" altLang="en-US" sz="2000" dirty="0"/>
          </a:p>
          <a:p>
            <a:r>
              <a:rPr lang="zh-CN" altLang="en-US" dirty="0"/>
              <a:t>虚电路</a:t>
            </a:r>
            <a:r>
              <a:rPr lang="en-US" altLang="zh-CN" dirty="0"/>
              <a:t>(virtual circuit) </a:t>
            </a:r>
            <a:r>
              <a:rPr lang="zh-CN" altLang="en-US" dirty="0"/>
              <a:t>方式：面向连接的方式。</a:t>
            </a:r>
            <a:r>
              <a:rPr lang="en-US" altLang="zh-CN" dirty="0"/>
              <a:t>X.25</a:t>
            </a:r>
            <a:r>
              <a:rPr lang="zh-CN" altLang="en-US" dirty="0"/>
              <a:t>、帧中继</a:t>
            </a:r>
            <a:r>
              <a:rPr lang="en-US" altLang="zh-CN" dirty="0"/>
              <a:t>(Frame Relay)</a:t>
            </a:r>
            <a:r>
              <a:rPr lang="zh-CN" altLang="en-US" dirty="0"/>
              <a:t>和</a:t>
            </a:r>
            <a:r>
              <a:rPr lang="en-US" altLang="zh-CN" dirty="0"/>
              <a:t>ATM</a:t>
            </a:r>
            <a:r>
              <a:rPr lang="zh-CN" altLang="en-US" dirty="0"/>
              <a:t>（异步传输模式）</a:t>
            </a:r>
            <a:endParaRPr lang="zh-CN" altLang="en-US" dirty="0"/>
          </a:p>
          <a:p>
            <a:pPr lvl="1"/>
            <a:r>
              <a:rPr lang="zh-CN" altLang="en-US" sz="2000" dirty="0"/>
              <a:t>连接建立、数据传输和连接释放三个阶段</a:t>
            </a:r>
            <a:endParaRPr lang="zh-CN" altLang="en-US" sz="2000" dirty="0"/>
          </a:p>
          <a:p>
            <a:pPr lvl="1"/>
            <a:r>
              <a:rPr lang="zh-CN" altLang="en-US" sz="2000" dirty="0"/>
              <a:t>仅仅在</a:t>
            </a:r>
            <a:r>
              <a:rPr lang="zh-CN" altLang="en-US" sz="2000" b="1" dirty="0">
                <a:solidFill>
                  <a:srgbClr val="FF0000"/>
                </a:solidFill>
              </a:rPr>
              <a:t>连接建立时进行一次路由选择</a:t>
            </a:r>
            <a:r>
              <a:rPr lang="zh-CN" altLang="en-US" sz="2000" dirty="0"/>
              <a:t>，以后该连接上的所有分组沿着预先建立的路径传输</a:t>
            </a:r>
            <a:endParaRPr lang="zh-CN" altLang="en-US" sz="2000" dirty="0"/>
          </a:p>
          <a:p>
            <a:pPr lvl="1"/>
            <a:r>
              <a:rPr lang="zh-CN" altLang="en-US" sz="2000" dirty="0"/>
              <a:t>虚电路和电路交换的区别：</a:t>
            </a:r>
            <a:endParaRPr lang="en-US" altLang="zh-CN" sz="2000" dirty="0"/>
          </a:p>
          <a:p>
            <a:pPr lvl="2"/>
            <a:r>
              <a:rPr lang="zh-CN" altLang="en-US" dirty="0"/>
              <a:t>虚电路</a:t>
            </a:r>
            <a:r>
              <a:rPr lang="en-US" altLang="zh-CN" dirty="0"/>
              <a:t>: </a:t>
            </a:r>
            <a:r>
              <a:rPr lang="zh-CN" altLang="en-US" dirty="0"/>
              <a:t>建立了一条</a:t>
            </a:r>
            <a:r>
              <a:rPr lang="zh-CN" altLang="en-US" dirty="0">
                <a:solidFill>
                  <a:srgbClr val="C00000"/>
                </a:solidFill>
              </a:rPr>
              <a:t>逻辑上的连接</a:t>
            </a:r>
            <a:endParaRPr lang="en-US" altLang="zh-CN" dirty="0">
              <a:solidFill>
                <a:srgbClr val="C00000"/>
              </a:solidFill>
            </a:endParaRPr>
          </a:p>
          <a:p>
            <a:pPr lvl="3"/>
            <a:r>
              <a:rPr lang="zh-CN" altLang="en-US" dirty="0"/>
              <a:t>仍然采用</a:t>
            </a:r>
            <a:r>
              <a:rPr lang="zh-CN" altLang="en-US" b="1" dirty="0">
                <a:solidFill>
                  <a:srgbClr val="FF0000"/>
                </a:solidFill>
              </a:rPr>
              <a:t>分组交换（存储转发）</a:t>
            </a:r>
            <a:r>
              <a:rPr lang="zh-CN" altLang="en-US" dirty="0"/>
              <a:t>方式，收到分组后在往下一个节点方向的端口处排队，等待链路空闲后发送</a:t>
            </a:r>
            <a:endParaRPr lang="en-US" altLang="zh-CN" dirty="0"/>
          </a:p>
          <a:p>
            <a:pPr lvl="2"/>
            <a:r>
              <a:rPr lang="zh-CN" altLang="en-US" dirty="0"/>
              <a:t>电路交换：通过路由选择建立了一条电路，同时为该电路分配了供其</a:t>
            </a:r>
            <a:r>
              <a:rPr lang="zh-CN" altLang="en-US" b="1" dirty="0">
                <a:solidFill>
                  <a:srgbClr val="FF0000"/>
                </a:solidFill>
              </a:rPr>
              <a:t>独占使用的带宽资源</a:t>
            </a:r>
            <a:endParaRPr lang="zh-CN" altLang="en-US" b="1"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网络地址转换</a:t>
            </a:r>
            <a:r>
              <a:rPr lang="en-US" altLang="zh-CN" b="1" dirty="0"/>
              <a:t>NAT</a:t>
            </a:r>
            <a:endParaRPr lang="zh-CN" altLang="en-US" dirty="0"/>
          </a:p>
        </p:txBody>
      </p:sp>
      <p:sp>
        <p:nvSpPr>
          <p:cNvPr id="3" name="内容占位符 2"/>
          <p:cNvSpPr>
            <a:spLocks noGrp="1"/>
          </p:cNvSpPr>
          <p:nvPr>
            <p:ph idx="1"/>
          </p:nvPr>
        </p:nvSpPr>
        <p:spPr/>
        <p:txBody>
          <a:bodyPr/>
          <a:lstStyle/>
          <a:p>
            <a:pPr marL="0" indent="0">
              <a:buNone/>
            </a:pPr>
            <a:r>
              <a:rPr lang="zh-CN" altLang="en-US" dirty="0"/>
              <a:t>基于端口的</a:t>
            </a:r>
            <a:r>
              <a:rPr lang="en-US" altLang="zh-CN" dirty="0"/>
              <a:t>NAT</a:t>
            </a:r>
            <a:r>
              <a:rPr lang="zh-CN" altLang="en-US" dirty="0"/>
              <a:t>（</a:t>
            </a:r>
            <a:r>
              <a:rPr lang="en-US" altLang="zh-CN" dirty="0"/>
              <a:t>NAPT</a:t>
            </a:r>
            <a:r>
              <a:rPr lang="zh-CN" altLang="en-US" dirty="0"/>
              <a:t>）：</a:t>
            </a:r>
            <a:endParaRPr lang="en-US" altLang="zh-CN" dirty="0"/>
          </a:p>
          <a:p>
            <a:r>
              <a:rPr lang="zh-CN" altLang="en-US" dirty="0"/>
              <a:t>针对主机的每个会话（</a:t>
            </a:r>
            <a:r>
              <a:rPr lang="en-US" altLang="zh-CN" dirty="0"/>
              <a:t>TCP</a:t>
            </a:r>
            <a:r>
              <a:rPr lang="zh-CN" altLang="en-US" dirty="0"/>
              <a:t>连接、</a:t>
            </a:r>
            <a:r>
              <a:rPr lang="en-US" altLang="zh-CN" dirty="0"/>
              <a:t>UDP</a:t>
            </a:r>
            <a:r>
              <a:rPr lang="zh-CN" altLang="en-US" dirty="0"/>
              <a:t>或者</a:t>
            </a:r>
            <a:r>
              <a:rPr lang="en-US" altLang="zh-CN" dirty="0"/>
              <a:t>ICMP</a:t>
            </a:r>
            <a:r>
              <a:rPr lang="zh-CN" altLang="en-US" dirty="0"/>
              <a:t>会话）进行映射</a:t>
            </a:r>
            <a:endParaRPr lang="en-US" altLang="zh-CN" dirty="0"/>
          </a:p>
          <a:p>
            <a:r>
              <a:rPr lang="zh-CN" altLang="en-US" dirty="0"/>
              <a:t>一个公共</a:t>
            </a:r>
            <a:r>
              <a:rPr lang="en-US" altLang="zh-CN" dirty="0"/>
              <a:t>IP</a:t>
            </a:r>
            <a:r>
              <a:rPr lang="zh-CN" altLang="en-US" dirty="0"/>
              <a:t>地址可以有</a:t>
            </a:r>
            <a:r>
              <a:rPr lang="en-US" altLang="zh-CN" dirty="0"/>
              <a:t>65535</a:t>
            </a:r>
            <a:r>
              <a:rPr lang="zh-CN" altLang="en-US" dirty="0"/>
              <a:t>个端口号，即</a:t>
            </a:r>
            <a:r>
              <a:rPr lang="en-US" altLang="zh-CN" dirty="0"/>
              <a:t>6</a:t>
            </a:r>
            <a:r>
              <a:rPr lang="zh-CN" altLang="en-US" dirty="0"/>
              <a:t>万多条</a:t>
            </a:r>
            <a:r>
              <a:rPr lang="en-US" altLang="zh-CN" dirty="0"/>
              <a:t>TCP</a:t>
            </a:r>
            <a:r>
              <a:rPr lang="zh-CN" altLang="en-US" dirty="0"/>
              <a:t>连接</a:t>
            </a:r>
            <a:endParaRPr lang="en-US" altLang="zh-CN" dirty="0"/>
          </a:p>
          <a:p>
            <a:r>
              <a:rPr lang="zh-CN" altLang="en-US" dirty="0"/>
              <a:t>内部主机上的应用（某个端口）被映射为某</a:t>
            </a:r>
            <a:r>
              <a:rPr lang="en-US" altLang="zh-CN" dirty="0"/>
              <a:t>(</a:t>
            </a:r>
            <a:r>
              <a:rPr lang="zh-CN" altLang="en-US" dirty="0"/>
              <a:t>几</a:t>
            </a:r>
            <a:r>
              <a:rPr lang="en-US" altLang="zh-CN" dirty="0"/>
              <a:t>)</a:t>
            </a:r>
            <a:r>
              <a:rPr lang="zh-CN" altLang="en-US" dirty="0"/>
              <a:t>个外部</a:t>
            </a:r>
            <a:r>
              <a:rPr lang="en-US" altLang="zh-CN" dirty="0"/>
              <a:t>IP</a:t>
            </a:r>
            <a:r>
              <a:rPr lang="zh-CN" altLang="en-US" dirty="0"/>
              <a:t>地址</a:t>
            </a:r>
            <a:r>
              <a:rPr lang="en-US" altLang="zh-CN" dirty="0"/>
              <a:t>+</a:t>
            </a:r>
            <a:r>
              <a:rPr lang="zh-CN" altLang="en-US" dirty="0"/>
              <a:t>端口号</a:t>
            </a:r>
            <a:endParaRPr lang="en-US" altLang="zh-CN" dirty="0"/>
          </a:p>
          <a:p>
            <a:r>
              <a:rPr lang="zh-CN" altLang="zh-CN" dirty="0"/>
              <a:t>从内部网络到外部网络的方向</a:t>
            </a:r>
            <a:r>
              <a:rPr lang="zh-CN" altLang="en-US" dirty="0"/>
              <a:t>：</a:t>
            </a:r>
            <a:r>
              <a:rPr lang="zh-CN" altLang="en-US" b="1" dirty="0">
                <a:solidFill>
                  <a:srgbClr val="FF0000"/>
                </a:solidFill>
              </a:rPr>
              <a:t>转换源地址</a:t>
            </a:r>
            <a:r>
              <a:rPr lang="en-US" altLang="zh-CN" b="1" dirty="0">
                <a:solidFill>
                  <a:srgbClr val="FF0000"/>
                </a:solidFill>
              </a:rPr>
              <a:t>+</a:t>
            </a:r>
            <a:r>
              <a:rPr lang="zh-CN" altLang="en-US" b="1" dirty="0">
                <a:solidFill>
                  <a:srgbClr val="FF0000"/>
                </a:solidFill>
              </a:rPr>
              <a:t>端口号</a:t>
            </a:r>
            <a:endParaRPr lang="en-US" altLang="zh-CN" b="1" dirty="0">
              <a:solidFill>
                <a:srgbClr val="FF0000"/>
              </a:solidFill>
            </a:endParaRPr>
          </a:p>
          <a:p>
            <a:r>
              <a:rPr lang="zh-CN" altLang="zh-CN" dirty="0"/>
              <a:t>从外部网络到内部网络的方向</a:t>
            </a:r>
            <a:r>
              <a:rPr lang="zh-CN" altLang="en-US" dirty="0"/>
              <a:t>： </a:t>
            </a:r>
            <a:r>
              <a:rPr lang="zh-CN" altLang="en-US" b="1" dirty="0">
                <a:solidFill>
                  <a:srgbClr val="FF0000"/>
                </a:solidFill>
              </a:rPr>
              <a:t>转换</a:t>
            </a:r>
            <a:r>
              <a:rPr lang="zh-CN" altLang="zh-CN" b="1" dirty="0">
                <a:solidFill>
                  <a:srgbClr val="FF0000"/>
                </a:solidFill>
              </a:rPr>
              <a:t>目的地址</a:t>
            </a:r>
            <a:r>
              <a:rPr lang="en-US" altLang="zh-CN" b="1" dirty="0">
                <a:solidFill>
                  <a:srgbClr val="FF0000"/>
                </a:solidFill>
              </a:rPr>
              <a:t>+</a:t>
            </a:r>
            <a:r>
              <a:rPr lang="zh-CN" altLang="en-US" b="1" dirty="0">
                <a:solidFill>
                  <a:srgbClr val="FF0000"/>
                </a:solidFill>
              </a:rPr>
              <a:t>端口号</a:t>
            </a:r>
            <a:endParaRPr lang="en-US" altLang="zh-CN" b="1" dirty="0">
              <a:solidFill>
                <a:srgbClr val="FF0000"/>
              </a:solidFill>
            </a:endParaRPr>
          </a:p>
          <a:p>
            <a:pPr lvl="1"/>
            <a:endParaRPr lang="zh-CN" altLang="en-US" sz="2000" dirty="0"/>
          </a:p>
          <a:p>
            <a:endParaRPr lang="zh-CN" altLang="en-US" dirty="0"/>
          </a:p>
        </p:txBody>
      </p:sp>
      <p:sp>
        <p:nvSpPr>
          <p:cNvPr id="4" name="Line 997"/>
          <p:cNvSpPr>
            <a:spLocks noChangeShapeType="1"/>
          </p:cNvSpPr>
          <p:nvPr/>
        </p:nvSpPr>
        <p:spPr bwMode="auto">
          <a:xfrm flipV="1">
            <a:off x="6034435" y="5204840"/>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 name="Line 998"/>
          <p:cNvSpPr>
            <a:spLocks noChangeShapeType="1"/>
          </p:cNvSpPr>
          <p:nvPr/>
        </p:nvSpPr>
        <p:spPr bwMode="auto">
          <a:xfrm flipV="1">
            <a:off x="6034435" y="5154039"/>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999"/>
          <p:cNvSpPr>
            <a:spLocks noChangeShapeType="1"/>
          </p:cNvSpPr>
          <p:nvPr/>
        </p:nvSpPr>
        <p:spPr bwMode="auto">
          <a:xfrm flipV="1">
            <a:off x="6034435" y="5100065"/>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1000"/>
          <p:cNvSpPr>
            <a:spLocks noChangeShapeType="1"/>
          </p:cNvSpPr>
          <p:nvPr/>
        </p:nvSpPr>
        <p:spPr bwMode="auto">
          <a:xfrm flipV="1">
            <a:off x="6034435" y="5047676"/>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1001"/>
          <p:cNvSpPr>
            <a:spLocks noChangeShapeType="1"/>
          </p:cNvSpPr>
          <p:nvPr/>
        </p:nvSpPr>
        <p:spPr bwMode="auto">
          <a:xfrm flipV="1">
            <a:off x="6034435" y="4993702"/>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1002"/>
          <p:cNvSpPr>
            <a:spLocks noChangeShapeType="1"/>
          </p:cNvSpPr>
          <p:nvPr/>
        </p:nvSpPr>
        <p:spPr bwMode="auto">
          <a:xfrm flipV="1">
            <a:off x="6034435" y="4941315"/>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003"/>
          <p:cNvSpPr>
            <a:spLocks noChangeShapeType="1"/>
          </p:cNvSpPr>
          <p:nvPr/>
        </p:nvSpPr>
        <p:spPr bwMode="auto">
          <a:xfrm flipV="1">
            <a:off x="6034435" y="4887340"/>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1004"/>
          <p:cNvSpPr>
            <a:spLocks noChangeShapeType="1"/>
          </p:cNvSpPr>
          <p:nvPr/>
        </p:nvSpPr>
        <p:spPr bwMode="auto">
          <a:xfrm flipV="1">
            <a:off x="6034435" y="4836539"/>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1005"/>
          <p:cNvSpPr>
            <a:spLocks noChangeShapeType="1"/>
          </p:cNvSpPr>
          <p:nvPr/>
        </p:nvSpPr>
        <p:spPr bwMode="auto">
          <a:xfrm flipV="1">
            <a:off x="6034435" y="478256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006"/>
          <p:cNvSpPr>
            <a:spLocks noChangeShapeType="1"/>
          </p:cNvSpPr>
          <p:nvPr/>
        </p:nvSpPr>
        <p:spPr bwMode="auto">
          <a:xfrm flipV="1">
            <a:off x="6034435" y="4730176"/>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007"/>
          <p:cNvSpPr>
            <a:spLocks noChangeShapeType="1"/>
          </p:cNvSpPr>
          <p:nvPr/>
        </p:nvSpPr>
        <p:spPr bwMode="auto">
          <a:xfrm flipV="1">
            <a:off x="6034435" y="4676201"/>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008"/>
          <p:cNvSpPr>
            <a:spLocks noChangeShapeType="1"/>
          </p:cNvSpPr>
          <p:nvPr/>
        </p:nvSpPr>
        <p:spPr bwMode="auto">
          <a:xfrm flipV="1">
            <a:off x="6034435" y="4622227"/>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009"/>
          <p:cNvSpPr>
            <a:spLocks noChangeShapeType="1"/>
          </p:cNvSpPr>
          <p:nvPr/>
        </p:nvSpPr>
        <p:spPr bwMode="auto">
          <a:xfrm flipV="1">
            <a:off x="6034435" y="4569840"/>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010"/>
          <p:cNvSpPr>
            <a:spLocks noChangeShapeType="1"/>
          </p:cNvSpPr>
          <p:nvPr/>
        </p:nvSpPr>
        <p:spPr bwMode="auto">
          <a:xfrm flipV="1">
            <a:off x="6034435" y="4515865"/>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011"/>
          <p:cNvSpPr>
            <a:spLocks noChangeShapeType="1"/>
          </p:cNvSpPr>
          <p:nvPr/>
        </p:nvSpPr>
        <p:spPr bwMode="auto">
          <a:xfrm flipV="1">
            <a:off x="6034435" y="446506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012"/>
          <p:cNvSpPr>
            <a:spLocks noChangeShapeType="1"/>
          </p:cNvSpPr>
          <p:nvPr/>
        </p:nvSpPr>
        <p:spPr bwMode="auto">
          <a:xfrm flipV="1">
            <a:off x="6034435" y="4411090"/>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1013"/>
          <p:cNvSpPr>
            <a:spLocks noChangeShapeType="1"/>
          </p:cNvSpPr>
          <p:nvPr/>
        </p:nvSpPr>
        <p:spPr bwMode="auto">
          <a:xfrm flipV="1">
            <a:off x="6034435" y="4358701"/>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1014"/>
          <p:cNvSpPr>
            <a:spLocks noChangeShapeType="1"/>
          </p:cNvSpPr>
          <p:nvPr/>
        </p:nvSpPr>
        <p:spPr bwMode="auto">
          <a:xfrm flipV="1">
            <a:off x="6034435" y="4304726"/>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1015"/>
          <p:cNvSpPr>
            <a:spLocks noChangeShapeType="1"/>
          </p:cNvSpPr>
          <p:nvPr/>
        </p:nvSpPr>
        <p:spPr bwMode="auto">
          <a:xfrm flipV="1">
            <a:off x="6034435" y="4252340"/>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1016"/>
          <p:cNvSpPr>
            <a:spLocks noChangeShapeType="1"/>
          </p:cNvSpPr>
          <p:nvPr/>
        </p:nvSpPr>
        <p:spPr bwMode="auto">
          <a:xfrm flipV="1">
            <a:off x="6034435" y="4199951"/>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1017"/>
          <p:cNvSpPr>
            <a:spLocks noChangeShapeType="1"/>
          </p:cNvSpPr>
          <p:nvPr/>
        </p:nvSpPr>
        <p:spPr bwMode="auto">
          <a:xfrm flipV="1">
            <a:off x="6034435" y="414756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018"/>
          <p:cNvSpPr>
            <a:spLocks noChangeShapeType="1"/>
          </p:cNvSpPr>
          <p:nvPr/>
        </p:nvSpPr>
        <p:spPr bwMode="auto">
          <a:xfrm flipV="1">
            <a:off x="6034435" y="4093589"/>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019"/>
          <p:cNvSpPr>
            <a:spLocks noChangeShapeType="1"/>
          </p:cNvSpPr>
          <p:nvPr/>
        </p:nvSpPr>
        <p:spPr bwMode="auto">
          <a:xfrm flipV="1">
            <a:off x="6034435" y="4039615"/>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020"/>
          <p:cNvSpPr>
            <a:spLocks noChangeShapeType="1"/>
          </p:cNvSpPr>
          <p:nvPr/>
        </p:nvSpPr>
        <p:spPr bwMode="auto">
          <a:xfrm flipV="1">
            <a:off x="6034435" y="3987226"/>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1021"/>
          <p:cNvSpPr>
            <a:spLocks noChangeShapeType="1"/>
          </p:cNvSpPr>
          <p:nvPr/>
        </p:nvSpPr>
        <p:spPr bwMode="auto">
          <a:xfrm flipV="1">
            <a:off x="6034435" y="3933252"/>
            <a:ext cx="1587" cy="28575"/>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022"/>
          <p:cNvSpPr>
            <a:spLocks noChangeShapeType="1"/>
          </p:cNvSpPr>
          <p:nvPr/>
        </p:nvSpPr>
        <p:spPr bwMode="auto">
          <a:xfrm flipV="1">
            <a:off x="6034435" y="3882451"/>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023"/>
          <p:cNvSpPr>
            <a:spLocks noChangeShapeType="1"/>
          </p:cNvSpPr>
          <p:nvPr/>
        </p:nvSpPr>
        <p:spPr bwMode="auto">
          <a:xfrm flipV="1">
            <a:off x="6034435" y="3828476"/>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024"/>
          <p:cNvSpPr>
            <a:spLocks noChangeShapeType="1"/>
          </p:cNvSpPr>
          <p:nvPr/>
        </p:nvSpPr>
        <p:spPr bwMode="auto">
          <a:xfrm flipV="1">
            <a:off x="6034435" y="3776089"/>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1025"/>
          <p:cNvSpPr>
            <a:spLocks noChangeShapeType="1"/>
          </p:cNvSpPr>
          <p:nvPr/>
        </p:nvSpPr>
        <p:spPr bwMode="auto">
          <a:xfrm flipV="1">
            <a:off x="6034435" y="372211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1026"/>
          <p:cNvSpPr>
            <a:spLocks noChangeShapeType="1"/>
          </p:cNvSpPr>
          <p:nvPr/>
        </p:nvSpPr>
        <p:spPr bwMode="auto">
          <a:xfrm flipV="1">
            <a:off x="6034435" y="3669726"/>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1027"/>
          <p:cNvSpPr>
            <a:spLocks noChangeShapeType="1"/>
          </p:cNvSpPr>
          <p:nvPr/>
        </p:nvSpPr>
        <p:spPr bwMode="auto">
          <a:xfrm flipV="1">
            <a:off x="6034435" y="3615751"/>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1028"/>
          <p:cNvSpPr>
            <a:spLocks noChangeShapeType="1"/>
          </p:cNvSpPr>
          <p:nvPr/>
        </p:nvSpPr>
        <p:spPr bwMode="auto">
          <a:xfrm flipV="1">
            <a:off x="6034435" y="3564951"/>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1029"/>
          <p:cNvSpPr>
            <a:spLocks noChangeShapeType="1"/>
          </p:cNvSpPr>
          <p:nvPr/>
        </p:nvSpPr>
        <p:spPr bwMode="auto">
          <a:xfrm flipV="1">
            <a:off x="6034435" y="3510976"/>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1030"/>
          <p:cNvSpPr>
            <a:spLocks noChangeShapeType="1"/>
          </p:cNvSpPr>
          <p:nvPr/>
        </p:nvSpPr>
        <p:spPr bwMode="auto">
          <a:xfrm flipV="1">
            <a:off x="6034435" y="3457001"/>
            <a:ext cx="1587" cy="26988"/>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1031"/>
          <p:cNvSpPr>
            <a:spLocks noChangeShapeType="1"/>
          </p:cNvSpPr>
          <p:nvPr/>
        </p:nvSpPr>
        <p:spPr bwMode="auto">
          <a:xfrm flipV="1">
            <a:off x="6034435" y="3404614"/>
            <a:ext cx="1587" cy="2540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Freeform 1032"/>
          <p:cNvSpPr/>
          <p:nvPr/>
        </p:nvSpPr>
        <p:spPr bwMode="auto">
          <a:xfrm>
            <a:off x="1365597" y="3633215"/>
            <a:ext cx="4386263" cy="2713037"/>
          </a:xfrm>
          <a:custGeom>
            <a:avLst/>
            <a:gdLst>
              <a:gd name="T0" fmla="*/ 471 w 2807"/>
              <a:gd name="T1" fmla="*/ 1097 h 1359"/>
              <a:gd name="T2" fmla="*/ 624 w 2807"/>
              <a:gd name="T3" fmla="*/ 1243 h 1359"/>
              <a:gd name="T4" fmla="*/ 813 w 2807"/>
              <a:gd name="T5" fmla="*/ 1332 h 1359"/>
              <a:gd name="T6" fmla="*/ 1018 w 2807"/>
              <a:gd name="T7" fmla="*/ 1359 h 1359"/>
              <a:gd name="T8" fmla="*/ 1222 w 2807"/>
              <a:gd name="T9" fmla="*/ 1314 h 1359"/>
              <a:gd name="T10" fmla="*/ 1406 w 2807"/>
              <a:gd name="T11" fmla="*/ 1208 h 1359"/>
              <a:gd name="T12" fmla="*/ 1585 w 2807"/>
              <a:gd name="T13" fmla="*/ 1314 h 1359"/>
              <a:gd name="T14" fmla="*/ 1790 w 2807"/>
              <a:gd name="T15" fmla="*/ 1359 h 1359"/>
              <a:gd name="T16" fmla="*/ 1994 w 2807"/>
              <a:gd name="T17" fmla="*/ 1332 h 1359"/>
              <a:gd name="T18" fmla="*/ 2184 w 2807"/>
              <a:gd name="T19" fmla="*/ 1243 h 1359"/>
              <a:gd name="T20" fmla="*/ 2337 w 2807"/>
              <a:gd name="T21" fmla="*/ 1097 h 1359"/>
              <a:gd name="T22" fmla="*/ 2470 w 2807"/>
              <a:gd name="T23" fmla="*/ 1018 h 1359"/>
              <a:gd name="T24" fmla="*/ 2613 w 2807"/>
              <a:gd name="T25" fmla="*/ 987 h 1359"/>
              <a:gd name="T26" fmla="*/ 2731 w 2807"/>
              <a:gd name="T27" fmla="*/ 894 h 1359"/>
              <a:gd name="T28" fmla="*/ 2797 w 2807"/>
              <a:gd name="T29" fmla="*/ 757 h 1359"/>
              <a:gd name="T30" fmla="*/ 2797 w 2807"/>
              <a:gd name="T31" fmla="*/ 602 h 1359"/>
              <a:gd name="T32" fmla="*/ 2731 w 2807"/>
              <a:gd name="T33" fmla="*/ 465 h 1359"/>
              <a:gd name="T34" fmla="*/ 2613 w 2807"/>
              <a:gd name="T35" fmla="*/ 372 h 1359"/>
              <a:gd name="T36" fmla="*/ 2470 w 2807"/>
              <a:gd name="T37" fmla="*/ 341 h 1359"/>
              <a:gd name="T38" fmla="*/ 2337 w 2807"/>
              <a:gd name="T39" fmla="*/ 261 h 1359"/>
              <a:gd name="T40" fmla="*/ 2184 w 2807"/>
              <a:gd name="T41" fmla="*/ 115 h 1359"/>
              <a:gd name="T42" fmla="*/ 1994 w 2807"/>
              <a:gd name="T43" fmla="*/ 27 h 1359"/>
              <a:gd name="T44" fmla="*/ 1790 w 2807"/>
              <a:gd name="T45" fmla="*/ 0 h 1359"/>
              <a:gd name="T46" fmla="*/ 1585 w 2807"/>
              <a:gd name="T47" fmla="*/ 44 h 1359"/>
              <a:gd name="T48" fmla="*/ 1406 w 2807"/>
              <a:gd name="T49" fmla="*/ 151 h 1359"/>
              <a:gd name="T50" fmla="*/ 1222 w 2807"/>
              <a:gd name="T51" fmla="*/ 44 h 1359"/>
              <a:gd name="T52" fmla="*/ 1018 w 2807"/>
              <a:gd name="T53" fmla="*/ 0 h 1359"/>
              <a:gd name="T54" fmla="*/ 813 w 2807"/>
              <a:gd name="T55" fmla="*/ 27 h 1359"/>
              <a:gd name="T56" fmla="*/ 624 w 2807"/>
              <a:gd name="T57" fmla="*/ 115 h 1359"/>
              <a:gd name="T58" fmla="*/ 471 w 2807"/>
              <a:gd name="T59" fmla="*/ 261 h 1359"/>
              <a:gd name="T60" fmla="*/ 343 w 2807"/>
              <a:gd name="T61" fmla="*/ 341 h 1359"/>
              <a:gd name="T62" fmla="*/ 195 w 2807"/>
              <a:gd name="T63" fmla="*/ 372 h 1359"/>
              <a:gd name="T64" fmla="*/ 77 w 2807"/>
              <a:gd name="T65" fmla="*/ 465 h 1359"/>
              <a:gd name="T66" fmla="*/ 11 w 2807"/>
              <a:gd name="T67" fmla="*/ 602 h 1359"/>
              <a:gd name="T68" fmla="*/ 11 w 2807"/>
              <a:gd name="T69" fmla="*/ 757 h 1359"/>
              <a:gd name="T70" fmla="*/ 77 w 2807"/>
              <a:gd name="T71" fmla="*/ 894 h 1359"/>
              <a:gd name="T72" fmla="*/ 195 w 2807"/>
              <a:gd name="T73" fmla="*/ 987 h 1359"/>
              <a:gd name="T74" fmla="*/ 343 w 2807"/>
              <a:gd name="T75" fmla="*/ 1018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7" h="1359">
                <a:moveTo>
                  <a:pt x="414" y="1009"/>
                </a:moveTo>
                <a:lnTo>
                  <a:pt x="471" y="1097"/>
                </a:lnTo>
                <a:lnTo>
                  <a:pt x="542" y="1177"/>
                </a:lnTo>
                <a:lnTo>
                  <a:pt x="624" y="1243"/>
                </a:lnTo>
                <a:lnTo>
                  <a:pt x="716" y="1297"/>
                </a:lnTo>
                <a:lnTo>
                  <a:pt x="813" y="1332"/>
                </a:lnTo>
                <a:lnTo>
                  <a:pt x="916" y="1354"/>
                </a:lnTo>
                <a:lnTo>
                  <a:pt x="1018" y="1359"/>
                </a:lnTo>
                <a:lnTo>
                  <a:pt x="1125" y="1345"/>
                </a:lnTo>
                <a:lnTo>
                  <a:pt x="1222" y="1314"/>
                </a:lnTo>
                <a:lnTo>
                  <a:pt x="1319" y="1270"/>
                </a:lnTo>
                <a:lnTo>
                  <a:pt x="1406" y="1208"/>
                </a:lnTo>
                <a:lnTo>
                  <a:pt x="1493" y="1270"/>
                </a:lnTo>
                <a:lnTo>
                  <a:pt x="1585" y="1314"/>
                </a:lnTo>
                <a:lnTo>
                  <a:pt x="1688" y="1345"/>
                </a:lnTo>
                <a:lnTo>
                  <a:pt x="1790" y="1359"/>
                </a:lnTo>
                <a:lnTo>
                  <a:pt x="1892" y="1354"/>
                </a:lnTo>
                <a:lnTo>
                  <a:pt x="1994" y="1332"/>
                </a:lnTo>
                <a:lnTo>
                  <a:pt x="2092" y="1297"/>
                </a:lnTo>
                <a:lnTo>
                  <a:pt x="2184" y="1243"/>
                </a:lnTo>
                <a:lnTo>
                  <a:pt x="2265" y="1177"/>
                </a:lnTo>
                <a:lnTo>
                  <a:pt x="2337" y="1097"/>
                </a:lnTo>
                <a:lnTo>
                  <a:pt x="2393" y="1009"/>
                </a:lnTo>
                <a:lnTo>
                  <a:pt x="2470" y="1018"/>
                </a:lnTo>
                <a:lnTo>
                  <a:pt x="2541" y="1009"/>
                </a:lnTo>
                <a:lnTo>
                  <a:pt x="2613" y="987"/>
                </a:lnTo>
                <a:lnTo>
                  <a:pt x="2680" y="947"/>
                </a:lnTo>
                <a:lnTo>
                  <a:pt x="2731" y="894"/>
                </a:lnTo>
                <a:lnTo>
                  <a:pt x="2772" y="828"/>
                </a:lnTo>
                <a:lnTo>
                  <a:pt x="2797" y="757"/>
                </a:lnTo>
                <a:lnTo>
                  <a:pt x="2807" y="677"/>
                </a:lnTo>
                <a:lnTo>
                  <a:pt x="2797" y="602"/>
                </a:lnTo>
                <a:lnTo>
                  <a:pt x="2772" y="531"/>
                </a:lnTo>
                <a:lnTo>
                  <a:pt x="2731" y="465"/>
                </a:lnTo>
                <a:lnTo>
                  <a:pt x="2680" y="412"/>
                </a:lnTo>
                <a:lnTo>
                  <a:pt x="2613" y="372"/>
                </a:lnTo>
                <a:lnTo>
                  <a:pt x="2541" y="345"/>
                </a:lnTo>
                <a:lnTo>
                  <a:pt x="2470" y="341"/>
                </a:lnTo>
                <a:lnTo>
                  <a:pt x="2393" y="350"/>
                </a:lnTo>
                <a:lnTo>
                  <a:pt x="2337" y="261"/>
                </a:lnTo>
                <a:lnTo>
                  <a:pt x="2265" y="182"/>
                </a:lnTo>
                <a:lnTo>
                  <a:pt x="2184" y="115"/>
                </a:lnTo>
                <a:lnTo>
                  <a:pt x="2092" y="62"/>
                </a:lnTo>
                <a:lnTo>
                  <a:pt x="1994" y="27"/>
                </a:lnTo>
                <a:lnTo>
                  <a:pt x="1892" y="5"/>
                </a:lnTo>
                <a:lnTo>
                  <a:pt x="1790" y="0"/>
                </a:lnTo>
                <a:lnTo>
                  <a:pt x="1688" y="14"/>
                </a:lnTo>
                <a:lnTo>
                  <a:pt x="1585" y="44"/>
                </a:lnTo>
                <a:lnTo>
                  <a:pt x="1493" y="89"/>
                </a:lnTo>
                <a:lnTo>
                  <a:pt x="1406" y="151"/>
                </a:lnTo>
                <a:lnTo>
                  <a:pt x="1319" y="89"/>
                </a:lnTo>
                <a:lnTo>
                  <a:pt x="1222" y="44"/>
                </a:lnTo>
                <a:lnTo>
                  <a:pt x="1125" y="14"/>
                </a:lnTo>
                <a:lnTo>
                  <a:pt x="1018" y="0"/>
                </a:lnTo>
                <a:lnTo>
                  <a:pt x="916" y="5"/>
                </a:lnTo>
                <a:lnTo>
                  <a:pt x="813" y="27"/>
                </a:lnTo>
                <a:lnTo>
                  <a:pt x="716" y="62"/>
                </a:lnTo>
                <a:lnTo>
                  <a:pt x="624" y="115"/>
                </a:lnTo>
                <a:lnTo>
                  <a:pt x="542" y="182"/>
                </a:lnTo>
                <a:lnTo>
                  <a:pt x="471" y="261"/>
                </a:lnTo>
                <a:lnTo>
                  <a:pt x="414" y="350"/>
                </a:lnTo>
                <a:lnTo>
                  <a:pt x="343" y="341"/>
                </a:lnTo>
                <a:lnTo>
                  <a:pt x="266" y="345"/>
                </a:lnTo>
                <a:lnTo>
                  <a:pt x="195" y="372"/>
                </a:lnTo>
                <a:lnTo>
                  <a:pt x="128" y="412"/>
                </a:lnTo>
                <a:lnTo>
                  <a:pt x="77" y="465"/>
                </a:lnTo>
                <a:lnTo>
                  <a:pt x="36" y="531"/>
                </a:lnTo>
                <a:lnTo>
                  <a:pt x="11" y="602"/>
                </a:lnTo>
                <a:lnTo>
                  <a:pt x="0" y="677"/>
                </a:lnTo>
                <a:lnTo>
                  <a:pt x="11" y="757"/>
                </a:lnTo>
                <a:lnTo>
                  <a:pt x="36" y="828"/>
                </a:lnTo>
                <a:lnTo>
                  <a:pt x="77" y="894"/>
                </a:lnTo>
                <a:lnTo>
                  <a:pt x="128" y="947"/>
                </a:lnTo>
                <a:lnTo>
                  <a:pt x="195" y="987"/>
                </a:lnTo>
                <a:lnTo>
                  <a:pt x="266" y="1009"/>
                </a:lnTo>
                <a:lnTo>
                  <a:pt x="343" y="1018"/>
                </a:lnTo>
                <a:lnTo>
                  <a:pt x="414" y="1009"/>
                </a:lnTo>
                <a:close/>
              </a:path>
            </a:pathLst>
          </a:custGeom>
          <a:solidFill>
            <a:srgbClr val="FFFFFF"/>
          </a:solidFill>
          <a:ln w="7938">
            <a:solidFill>
              <a:srgbClr val="000000"/>
            </a:solidFill>
            <a:prstDash val="solid"/>
            <a:round/>
          </a:ln>
        </p:spPr>
        <p:txBody>
          <a:bodyPr/>
          <a:lstStyle/>
          <a:p>
            <a:endParaRPr lang="zh-CN" altLang="en-US"/>
          </a:p>
        </p:txBody>
      </p:sp>
      <p:sp>
        <p:nvSpPr>
          <p:cNvPr id="40" name="Freeform 1033"/>
          <p:cNvSpPr/>
          <p:nvPr/>
        </p:nvSpPr>
        <p:spPr bwMode="auto">
          <a:xfrm>
            <a:off x="2156171" y="5003226"/>
            <a:ext cx="65088" cy="26988"/>
          </a:xfrm>
          <a:custGeom>
            <a:avLst/>
            <a:gdLst>
              <a:gd name="T0" fmla="*/ 25 w 41"/>
              <a:gd name="T1" fmla="*/ 13 h 13"/>
              <a:gd name="T2" fmla="*/ 41 w 41"/>
              <a:gd name="T3" fmla="*/ 0 h 13"/>
              <a:gd name="T4" fmla="*/ 0 w 41"/>
              <a:gd name="T5" fmla="*/ 0 h 13"/>
              <a:gd name="T6" fmla="*/ 25 w 41"/>
              <a:gd name="T7" fmla="*/ 13 h 13"/>
            </a:gdLst>
            <a:ahLst/>
            <a:cxnLst>
              <a:cxn ang="0">
                <a:pos x="T0" y="T1"/>
              </a:cxn>
              <a:cxn ang="0">
                <a:pos x="T2" y="T3"/>
              </a:cxn>
              <a:cxn ang="0">
                <a:pos x="T4" y="T5"/>
              </a:cxn>
              <a:cxn ang="0">
                <a:pos x="T6" y="T7"/>
              </a:cxn>
            </a:cxnLst>
            <a:rect l="0" t="0" r="r" b="b"/>
            <a:pathLst>
              <a:path w="41" h="13">
                <a:moveTo>
                  <a:pt x="25" y="13"/>
                </a:moveTo>
                <a:lnTo>
                  <a:pt x="41" y="0"/>
                </a:lnTo>
                <a:lnTo>
                  <a:pt x="0" y="0"/>
                </a:lnTo>
                <a:lnTo>
                  <a:pt x="25" y="13"/>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Freeform 1034"/>
          <p:cNvSpPr/>
          <p:nvPr/>
        </p:nvSpPr>
        <p:spPr bwMode="auto">
          <a:xfrm>
            <a:off x="1751359" y="5003226"/>
            <a:ext cx="107950" cy="52388"/>
          </a:xfrm>
          <a:custGeom>
            <a:avLst/>
            <a:gdLst>
              <a:gd name="T0" fmla="*/ 67 w 67"/>
              <a:gd name="T1" fmla="*/ 26 h 26"/>
              <a:gd name="T2" fmla="*/ 31 w 67"/>
              <a:gd name="T3" fmla="*/ 0 h 26"/>
              <a:gd name="T4" fmla="*/ 0 w 67"/>
              <a:gd name="T5" fmla="*/ 26 h 26"/>
              <a:gd name="T6" fmla="*/ 67 w 67"/>
              <a:gd name="T7" fmla="*/ 26 h 26"/>
            </a:gdLst>
            <a:ahLst/>
            <a:cxnLst>
              <a:cxn ang="0">
                <a:pos x="T0" y="T1"/>
              </a:cxn>
              <a:cxn ang="0">
                <a:pos x="T2" y="T3"/>
              </a:cxn>
              <a:cxn ang="0">
                <a:pos x="T4" y="T5"/>
              </a:cxn>
              <a:cxn ang="0">
                <a:pos x="T6" y="T7"/>
              </a:cxn>
            </a:cxnLst>
            <a:rect l="0" t="0" r="r" b="b"/>
            <a:pathLst>
              <a:path w="67" h="26">
                <a:moveTo>
                  <a:pt x="67" y="26"/>
                </a:moveTo>
                <a:lnTo>
                  <a:pt x="31" y="0"/>
                </a:lnTo>
                <a:lnTo>
                  <a:pt x="0" y="26"/>
                </a:lnTo>
                <a:lnTo>
                  <a:pt x="67" y="26"/>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Freeform 1035"/>
          <p:cNvSpPr/>
          <p:nvPr/>
        </p:nvSpPr>
        <p:spPr bwMode="auto">
          <a:xfrm>
            <a:off x="1810096" y="5003226"/>
            <a:ext cx="393700" cy="52388"/>
          </a:xfrm>
          <a:custGeom>
            <a:avLst/>
            <a:gdLst>
              <a:gd name="T0" fmla="*/ 245 w 245"/>
              <a:gd name="T1" fmla="*/ 9 h 26"/>
              <a:gd name="T2" fmla="*/ 220 w 245"/>
              <a:gd name="T3" fmla="*/ 0 h 26"/>
              <a:gd name="T4" fmla="*/ 31 w 245"/>
              <a:gd name="T5" fmla="*/ 0 h 26"/>
              <a:gd name="T6" fmla="*/ 0 w 245"/>
              <a:gd name="T7" fmla="*/ 13 h 26"/>
              <a:gd name="T8" fmla="*/ 31 w 245"/>
              <a:gd name="T9" fmla="*/ 26 h 26"/>
              <a:gd name="T10" fmla="*/ 225 w 245"/>
              <a:gd name="T11" fmla="*/ 26 h 26"/>
              <a:gd name="T12" fmla="*/ 245 w 245"/>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45" h="26">
                <a:moveTo>
                  <a:pt x="245" y="9"/>
                </a:moveTo>
                <a:lnTo>
                  <a:pt x="220" y="0"/>
                </a:lnTo>
                <a:lnTo>
                  <a:pt x="31" y="0"/>
                </a:lnTo>
                <a:lnTo>
                  <a:pt x="0" y="13"/>
                </a:lnTo>
                <a:lnTo>
                  <a:pt x="31" y="26"/>
                </a:lnTo>
                <a:lnTo>
                  <a:pt x="225" y="26"/>
                </a:lnTo>
                <a:lnTo>
                  <a:pt x="245" y="9"/>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Freeform 1036"/>
          <p:cNvSpPr/>
          <p:nvPr/>
        </p:nvSpPr>
        <p:spPr bwMode="auto">
          <a:xfrm>
            <a:off x="1867247" y="5038152"/>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7" y="5"/>
                </a:lnTo>
                <a:lnTo>
                  <a:pt x="107"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 name="Freeform 1037"/>
          <p:cNvSpPr/>
          <p:nvPr/>
        </p:nvSpPr>
        <p:spPr bwMode="auto">
          <a:xfrm>
            <a:off x="1867247" y="5038152"/>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6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7" y="5"/>
                </a:lnTo>
                <a:lnTo>
                  <a:pt x="107" y="5"/>
                </a:lnTo>
                <a:lnTo>
                  <a:pt x="128" y="5"/>
                </a:lnTo>
                <a:lnTo>
                  <a:pt x="143" y="0"/>
                </a:lnTo>
                <a:lnTo>
                  <a:pt x="148" y="0"/>
                </a:lnTo>
                <a:lnTo>
                  <a:pt x="133" y="0"/>
                </a:lnTo>
                <a:lnTo>
                  <a:pt x="128" y="0"/>
                </a:lnTo>
                <a:lnTo>
                  <a:pt x="112" y="5"/>
                </a:lnTo>
                <a:lnTo>
                  <a:pt x="92" y="5"/>
                </a:lnTo>
                <a:lnTo>
                  <a:pt x="66" y="5"/>
                </a:lnTo>
                <a:lnTo>
                  <a:pt x="36"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Freeform 1038"/>
          <p:cNvSpPr/>
          <p:nvPr/>
        </p:nvSpPr>
        <p:spPr bwMode="auto">
          <a:xfrm>
            <a:off x="1867247" y="5038152"/>
            <a:ext cx="214313" cy="17463"/>
          </a:xfrm>
          <a:custGeom>
            <a:avLst/>
            <a:gdLst>
              <a:gd name="T0" fmla="*/ 0 w 133"/>
              <a:gd name="T1" fmla="*/ 9 h 9"/>
              <a:gd name="T2" fmla="*/ 36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7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6" y="5"/>
                </a:lnTo>
                <a:lnTo>
                  <a:pt x="66" y="5"/>
                </a:lnTo>
                <a:lnTo>
                  <a:pt x="92" y="5"/>
                </a:lnTo>
                <a:lnTo>
                  <a:pt x="112" y="5"/>
                </a:lnTo>
                <a:lnTo>
                  <a:pt x="128" y="0"/>
                </a:lnTo>
                <a:lnTo>
                  <a:pt x="133" y="0"/>
                </a:lnTo>
                <a:lnTo>
                  <a:pt x="117"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1039"/>
          <p:cNvSpPr/>
          <p:nvPr/>
        </p:nvSpPr>
        <p:spPr bwMode="auto">
          <a:xfrm>
            <a:off x="1867247" y="5038152"/>
            <a:ext cx="188913" cy="9525"/>
          </a:xfrm>
          <a:custGeom>
            <a:avLst/>
            <a:gdLst>
              <a:gd name="T0" fmla="*/ 0 w 117"/>
              <a:gd name="T1" fmla="*/ 5 h 5"/>
              <a:gd name="T2" fmla="*/ 30 w 117"/>
              <a:gd name="T3" fmla="*/ 5 h 5"/>
              <a:gd name="T4" fmla="*/ 56 w 117"/>
              <a:gd name="T5" fmla="*/ 5 h 5"/>
              <a:gd name="T6" fmla="*/ 82 w 117"/>
              <a:gd name="T7" fmla="*/ 5 h 5"/>
              <a:gd name="T8" fmla="*/ 102 w 117"/>
              <a:gd name="T9" fmla="*/ 5 h 5"/>
              <a:gd name="T10" fmla="*/ 112 w 117"/>
              <a:gd name="T11" fmla="*/ 0 h 5"/>
              <a:gd name="T12" fmla="*/ 117 w 117"/>
              <a:gd name="T13" fmla="*/ 0 h 5"/>
              <a:gd name="T14" fmla="*/ 97 w 117"/>
              <a:gd name="T15" fmla="*/ 0 h 5"/>
              <a:gd name="T16" fmla="*/ 92 w 117"/>
              <a:gd name="T17" fmla="*/ 0 h 5"/>
              <a:gd name="T18" fmla="*/ 82 w 117"/>
              <a:gd name="T19" fmla="*/ 5 h 5"/>
              <a:gd name="T20" fmla="*/ 61 w 117"/>
              <a:gd name="T21" fmla="*/ 5 h 5"/>
              <a:gd name="T22" fmla="*/ 30 w 117"/>
              <a:gd name="T23" fmla="*/ 5 h 5"/>
              <a:gd name="T24" fmla="*/ 0 w 117"/>
              <a:gd name="T25" fmla="*/ 5 h 5"/>
              <a:gd name="T26" fmla="*/ 0 w 11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5">
                <a:moveTo>
                  <a:pt x="0" y="5"/>
                </a:moveTo>
                <a:lnTo>
                  <a:pt x="30" y="5"/>
                </a:lnTo>
                <a:lnTo>
                  <a:pt x="56" y="5"/>
                </a:lnTo>
                <a:lnTo>
                  <a:pt x="82" y="5"/>
                </a:lnTo>
                <a:lnTo>
                  <a:pt x="102" y="5"/>
                </a:lnTo>
                <a:lnTo>
                  <a:pt x="112" y="0"/>
                </a:lnTo>
                <a:lnTo>
                  <a:pt x="117"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1040"/>
          <p:cNvSpPr/>
          <p:nvPr/>
        </p:nvSpPr>
        <p:spPr bwMode="auto">
          <a:xfrm>
            <a:off x="1867247" y="5038152"/>
            <a:ext cx="155575" cy="9525"/>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7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7"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Freeform 1041"/>
          <p:cNvSpPr/>
          <p:nvPr/>
        </p:nvSpPr>
        <p:spPr bwMode="auto">
          <a:xfrm>
            <a:off x="1867247" y="5038152"/>
            <a:ext cx="131763" cy="9525"/>
          </a:xfrm>
          <a:custGeom>
            <a:avLst/>
            <a:gdLst>
              <a:gd name="T0" fmla="*/ 0 w 82"/>
              <a:gd name="T1" fmla="*/ 5 h 5"/>
              <a:gd name="T2" fmla="*/ 25 w 82"/>
              <a:gd name="T3" fmla="*/ 5 h 5"/>
              <a:gd name="T4" fmla="*/ 51 w 82"/>
              <a:gd name="T5" fmla="*/ 5 h 5"/>
              <a:gd name="T6" fmla="*/ 66 w 82"/>
              <a:gd name="T7" fmla="*/ 0 h 5"/>
              <a:gd name="T8" fmla="*/ 77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7"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Freeform 1042"/>
          <p:cNvSpPr/>
          <p:nvPr/>
        </p:nvSpPr>
        <p:spPr bwMode="auto">
          <a:xfrm>
            <a:off x="1867247" y="5038152"/>
            <a:ext cx="106363" cy="9525"/>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6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6"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Freeform 1043"/>
          <p:cNvSpPr/>
          <p:nvPr/>
        </p:nvSpPr>
        <p:spPr bwMode="auto">
          <a:xfrm>
            <a:off x="1867246" y="5038151"/>
            <a:ext cx="82550" cy="1588"/>
          </a:xfrm>
          <a:custGeom>
            <a:avLst/>
            <a:gdLst>
              <a:gd name="T0" fmla="*/ 0 w 51"/>
              <a:gd name="T1" fmla="*/ 20 w 51"/>
              <a:gd name="T2" fmla="*/ 36 w 51"/>
              <a:gd name="T3" fmla="*/ 46 w 51"/>
              <a:gd name="T4" fmla="*/ 51 w 51"/>
              <a:gd name="T5" fmla="*/ 36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6" y="0"/>
                </a:lnTo>
                <a:lnTo>
                  <a:pt x="46" y="0"/>
                </a:lnTo>
                <a:lnTo>
                  <a:pt x="51" y="0"/>
                </a:lnTo>
                <a:lnTo>
                  <a:pt x="36"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Freeform 1044"/>
          <p:cNvSpPr/>
          <p:nvPr/>
        </p:nvSpPr>
        <p:spPr bwMode="auto">
          <a:xfrm>
            <a:off x="1867246" y="5038151"/>
            <a:ext cx="58738" cy="1588"/>
          </a:xfrm>
          <a:custGeom>
            <a:avLst/>
            <a:gdLst>
              <a:gd name="T0" fmla="*/ 0 w 36"/>
              <a:gd name="T1" fmla="*/ 20 w 36"/>
              <a:gd name="T2" fmla="*/ 30 w 36"/>
              <a:gd name="T3" fmla="*/ 36 w 36"/>
              <a:gd name="T4" fmla="*/ 20 w 36"/>
              <a:gd name="T5" fmla="*/ 15 w 36"/>
              <a:gd name="T6" fmla="*/ 0 w 36"/>
              <a:gd name="T7" fmla="*/ 0 w 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6">
                <a:moveTo>
                  <a:pt x="0" y="0"/>
                </a:moveTo>
                <a:lnTo>
                  <a:pt x="20" y="0"/>
                </a:lnTo>
                <a:lnTo>
                  <a:pt x="30" y="0"/>
                </a:lnTo>
                <a:lnTo>
                  <a:pt x="36"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Freeform 1045"/>
          <p:cNvSpPr/>
          <p:nvPr/>
        </p:nvSpPr>
        <p:spPr bwMode="auto">
          <a:xfrm>
            <a:off x="1867246" y="5038151"/>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Freeform 1046"/>
          <p:cNvSpPr/>
          <p:nvPr/>
        </p:nvSpPr>
        <p:spPr bwMode="auto">
          <a:xfrm>
            <a:off x="1867247" y="5038152"/>
            <a:ext cx="238125" cy="17463"/>
          </a:xfrm>
          <a:custGeom>
            <a:avLst/>
            <a:gdLst>
              <a:gd name="T0" fmla="*/ 148 w 148"/>
              <a:gd name="T1" fmla="*/ 0 h 9"/>
              <a:gd name="T2" fmla="*/ 0 w 148"/>
              <a:gd name="T3" fmla="*/ 0 h 9"/>
              <a:gd name="T4" fmla="*/ 10 w 148"/>
              <a:gd name="T5" fmla="*/ 5 h 9"/>
              <a:gd name="T6" fmla="*/ 36 w 148"/>
              <a:gd name="T7" fmla="*/ 5 h 9"/>
              <a:gd name="T8" fmla="*/ 71 w 148"/>
              <a:gd name="T9" fmla="*/ 9 h 9"/>
              <a:gd name="T10" fmla="*/ 112 w 148"/>
              <a:gd name="T11" fmla="*/ 5 h 9"/>
              <a:gd name="T12" fmla="*/ 138 w 148"/>
              <a:gd name="T13" fmla="*/ 5 h 9"/>
              <a:gd name="T14" fmla="*/ 148 w 148"/>
              <a:gd name="T15" fmla="*/ 0 h 9"/>
              <a:gd name="T16" fmla="*/ 148 w 14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148" y="0"/>
                </a:moveTo>
                <a:lnTo>
                  <a:pt x="0" y="0"/>
                </a:lnTo>
                <a:lnTo>
                  <a:pt x="10" y="5"/>
                </a:lnTo>
                <a:lnTo>
                  <a:pt x="36" y="5"/>
                </a:lnTo>
                <a:lnTo>
                  <a:pt x="71" y="9"/>
                </a:lnTo>
                <a:lnTo>
                  <a:pt x="112" y="5"/>
                </a:lnTo>
                <a:lnTo>
                  <a:pt x="138" y="5"/>
                </a:lnTo>
                <a:lnTo>
                  <a:pt x="148" y="0"/>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Freeform 1047"/>
          <p:cNvSpPr/>
          <p:nvPr/>
        </p:nvSpPr>
        <p:spPr bwMode="auto">
          <a:xfrm>
            <a:off x="1867247" y="5038152"/>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7" y="5"/>
                </a:lnTo>
                <a:lnTo>
                  <a:pt x="107"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Freeform 1048"/>
          <p:cNvSpPr/>
          <p:nvPr/>
        </p:nvSpPr>
        <p:spPr bwMode="auto">
          <a:xfrm>
            <a:off x="1867247" y="5038152"/>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6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7" y="5"/>
                </a:lnTo>
                <a:lnTo>
                  <a:pt x="107" y="5"/>
                </a:lnTo>
                <a:lnTo>
                  <a:pt x="128" y="5"/>
                </a:lnTo>
                <a:lnTo>
                  <a:pt x="143" y="0"/>
                </a:lnTo>
                <a:lnTo>
                  <a:pt x="148" y="0"/>
                </a:lnTo>
                <a:lnTo>
                  <a:pt x="133" y="0"/>
                </a:lnTo>
                <a:lnTo>
                  <a:pt x="128" y="0"/>
                </a:lnTo>
                <a:lnTo>
                  <a:pt x="112" y="5"/>
                </a:lnTo>
                <a:lnTo>
                  <a:pt x="92" y="5"/>
                </a:lnTo>
                <a:lnTo>
                  <a:pt x="66" y="5"/>
                </a:lnTo>
                <a:lnTo>
                  <a:pt x="36"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 name="Freeform 1049"/>
          <p:cNvSpPr/>
          <p:nvPr/>
        </p:nvSpPr>
        <p:spPr bwMode="auto">
          <a:xfrm>
            <a:off x="1867247" y="5038152"/>
            <a:ext cx="214313" cy="17463"/>
          </a:xfrm>
          <a:custGeom>
            <a:avLst/>
            <a:gdLst>
              <a:gd name="T0" fmla="*/ 0 w 133"/>
              <a:gd name="T1" fmla="*/ 9 h 9"/>
              <a:gd name="T2" fmla="*/ 36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7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6" y="5"/>
                </a:lnTo>
                <a:lnTo>
                  <a:pt x="66" y="5"/>
                </a:lnTo>
                <a:lnTo>
                  <a:pt x="92" y="5"/>
                </a:lnTo>
                <a:lnTo>
                  <a:pt x="112" y="5"/>
                </a:lnTo>
                <a:lnTo>
                  <a:pt x="128" y="0"/>
                </a:lnTo>
                <a:lnTo>
                  <a:pt x="133" y="0"/>
                </a:lnTo>
                <a:lnTo>
                  <a:pt x="117"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Freeform 1050"/>
          <p:cNvSpPr/>
          <p:nvPr/>
        </p:nvSpPr>
        <p:spPr bwMode="auto">
          <a:xfrm>
            <a:off x="1867247" y="5038152"/>
            <a:ext cx="188913" cy="9525"/>
          </a:xfrm>
          <a:custGeom>
            <a:avLst/>
            <a:gdLst>
              <a:gd name="T0" fmla="*/ 0 w 117"/>
              <a:gd name="T1" fmla="*/ 5 h 5"/>
              <a:gd name="T2" fmla="*/ 30 w 117"/>
              <a:gd name="T3" fmla="*/ 5 h 5"/>
              <a:gd name="T4" fmla="*/ 56 w 117"/>
              <a:gd name="T5" fmla="*/ 5 h 5"/>
              <a:gd name="T6" fmla="*/ 82 w 117"/>
              <a:gd name="T7" fmla="*/ 5 h 5"/>
              <a:gd name="T8" fmla="*/ 102 w 117"/>
              <a:gd name="T9" fmla="*/ 5 h 5"/>
              <a:gd name="T10" fmla="*/ 112 w 117"/>
              <a:gd name="T11" fmla="*/ 0 h 5"/>
              <a:gd name="T12" fmla="*/ 117 w 117"/>
              <a:gd name="T13" fmla="*/ 0 h 5"/>
              <a:gd name="T14" fmla="*/ 97 w 117"/>
              <a:gd name="T15" fmla="*/ 0 h 5"/>
              <a:gd name="T16" fmla="*/ 92 w 117"/>
              <a:gd name="T17" fmla="*/ 0 h 5"/>
              <a:gd name="T18" fmla="*/ 82 w 117"/>
              <a:gd name="T19" fmla="*/ 5 h 5"/>
              <a:gd name="T20" fmla="*/ 61 w 117"/>
              <a:gd name="T21" fmla="*/ 5 h 5"/>
              <a:gd name="T22" fmla="*/ 30 w 117"/>
              <a:gd name="T23" fmla="*/ 5 h 5"/>
              <a:gd name="T24" fmla="*/ 0 w 117"/>
              <a:gd name="T25" fmla="*/ 5 h 5"/>
              <a:gd name="T26" fmla="*/ 0 w 11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5">
                <a:moveTo>
                  <a:pt x="0" y="5"/>
                </a:moveTo>
                <a:lnTo>
                  <a:pt x="30" y="5"/>
                </a:lnTo>
                <a:lnTo>
                  <a:pt x="56" y="5"/>
                </a:lnTo>
                <a:lnTo>
                  <a:pt x="82" y="5"/>
                </a:lnTo>
                <a:lnTo>
                  <a:pt x="102" y="5"/>
                </a:lnTo>
                <a:lnTo>
                  <a:pt x="112" y="0"/>
                </a:lnTo>
                <a:lnTo>
                  <a:pt x="117"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Freeform 1051"/>
          <p:cNvSpPr/>
          <p:nvPr/>
        </p:nvSpPr>
        <p:spPr bwMode="auto">
          <a:xfrm>
            <a:off x="1867247" y="5038152"/>
            <a:ext cx="155575" cy="9525"/>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7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7"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Freeform 1052"/>
          <p:cNvSpPr/>
          <p:nvPr/>
        </p:nvSpPr>
        <p:spPr bwMode="auto">
          <a:xfrm>
            <a:off x="1867247" y="5038152"/>
            <a:ext cx="131763" cy="9525"/>
          </a:xfrm>
          <a:custGeom>
            <a:avLst/>
            <a:gdLst>
              <a:gd name="T0" fmla="*/ 0 w 82"/>
              <a:gd name="T1" fmla="*/ 5 h 5"/>
              <a:gd name="T2" fmla="*/ 25 w 82"/>
              <a:gd name="T3" fmla="*/ 5 h 5"/>
              <a:gd name="T4" fmla="*/ 51 w 82"/>
              <a:gd name="T5" fmla="*/ 5 h 5"/>
              <a:gd name="T6" fmla="*/ 66 w 82"/>
              <a:gd name="T7" fmla="*/ 0 h 5"/>
              <a:gd name="T8" fmla="*/ 77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7"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Freeform 1053"/>
          <p:cNvSpPr/>
          <p:nvPr/>
        </p:nvSpPr>
        <p:spPr bwMode="auto">
          <a:xfrm>
            <a:off x="1867247" y="5038152"/>
            <a:ext cx="106363" cy="9525"/>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6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6"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Freeform 1054"/>
          <p:cNvSpPr/>
          <p:nvPr/>
        </p:nvSpPr>
        <p:spPr bwMode="auto">
          <a:xfrm>
            <a:off x="1867246" y="5038151"/>
            <a:ext cx="82550" cy="1588"/>
          </a:xfrm>
          <a:custGeom>
            <a:avLst/>
            <a:gdLst>
              <a:gd name="T0" fmla="*/ 0 w 51"/>
              <a:gd name="T1" fmla="*/ 20 w 51"/>
              <a:gd name="T2" fmla="*/ 36 w 51"/>
              <a:gd name="T3" fmla="*/ 46 w 51"/>
              <a:gd name="T4" fmla="*/ 51 w 51"/>
              <a:gd name="T5" fmla="*/ 36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6" y="0"/>
                </a:lnTo>
                <a:lnTo>
                  <a:pt x="46" y="0"/>
                </a:lnTo>
                <a:lnTo>
                  <a:pt x="51" y="0"/>
                </a:lnTo>
                <a:lnTo>
                  <a:pt x="36"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Freeform 1055"/>
          <p:cNvSpPr/>
          <p:nvPr/>
        </p:nvSpPr>
        <p:spPr bwMode="auto">
          <a:xfrm>
            <a:off x="1867246" y="5038151"/>
            <a:ext cx="58738" cy="1588"/>
          </a:xfrm>
          <a:custGeom>
            <a:avLst/>
            <a:gdLst>
              <a:gd name="T0" fmla="*/ 0 w 36"/>
              <a:gd name="T1" fmla="*/ 20 w 36"/>
              <a:gd name="T2" fmla="*/ 30 w 36"/>
              <a:gd name="T3" fmla="*/ 36 w 36"/>
              <a:gd name="T4" fmla="*/ 20 w 36"/>
              <a:gd name="T5" fmla="*/ 15 w 36"/>
              <a:gd name="T6" fmla="*/ 0 w 36"/>
              <a:gd name="T7" fmla="*/ 0 w 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6">
                <a:moveTo>
                  <a:pt x="0" y="0"/>
                </a:moveTo>
                <a:lnTo>
                  <a:pt x="20" y="0"/>
                </a:lnTo>
                <a:lnTo>
                  <a:pt x="30" y="0"/>
                </a:lnTo>
                <a:lnTo>
                  <a:pt x="36"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Freeform 1056"/>
          <p:cNvSpPr/>
          <p:nvPr/>
        </p:nvSpPr>
        <p:spPr bwMode="auto">
          <a:xfrm>
            <a:off x="1867246" y="5038151"/>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1057"/>
          <p:cNvSpPr/>
          <p:nvPr/>
        </p:nvSpPr>
        <p:spPr bwMode="auto">
          <a:xfrm>
            <a:off x="2172047" y="5003227"/>
            <a:ext cx="49213" cy="201613"/>
          </a:xfrm>
          <a:custGeom>
            <a:avLst/>
            <a:gdLst>
              <a:gd name="T0" fmla="*/ 0 w 31"/>
              <a:gd name="T1" fmla="*/ 26 h 101"/>
              <a:gd name="T2" fmla="*/ 31 w 31"/>
              <a:gd name="T3" fmla="*/ 0 h 101"/>
              <a:gd name="T4" fmla="*/ 31 w 31"/>
              <a:gd name="T5" fmla="*/ 75 h 101"/>
              <a:gd name="T6" fmla="*/ 0 w 31"/>
              <a:gd name="T7" fmla="*/ 101 h 101"/>
              <a:gd name="T8" fmla="*/ 0 w 31"/>
              <a:gd name="T9" fmla="*/ 26 h 101"/>
            </a:gdLst>
            <a:ahLst/>
            <a:cxnLst>
              <a:cxn ang="0">
                <a:pos x="T0" y="T1"/>
              </a:cxn>
              <a:cxn ang="0">
                <a:pos x="T2" y="T3"/>
              </a:cxn>
              <a:cxn ang="0">
                <a:pos x="T4" y="T5"/>
              </a:cxn>
              <a:cxn ang="0">
                <a:pos x="T6" y="T7"/>
              </a:cxn>
              <a:cxn ang="0">
                <a:pos x="T8" y="T9"/>
              </a:cxn>
            </a:cxnLst>
            <a:rect l="0" t="0" r="r" b="b"/>
            <a:pathLst>
              <a:path w="31" h="101">
                <a:moveTo>
                  <a:pt x="0" y="26"/>
                </a:moveTo>
                <a:lnTo>
                  <a:pt x="31" y="0"/>
                </a:lnTo>
                <a:lnTo>
                  <a:pt x="31" y="75"/>
                </a:lnTo>
                <a:lnTo>
                  <a:pt x="0" y="101"/>
                </a:lnTo>
                <a:lnTo>
                  <a:pt x="0" y="26"/>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Rectangle 1058"/>
          <p:cNvSpPr>
            <a:spLocks noChangeArrowheads="1"/>
          </p:cNvSpPr>
          <p:nvPr/>
        </p:nvSpPr>
        <p:spPr bwMode="auto">
          <a:xfrm>
            <a:off x="1751360" y="5055615"/>
            <a:ext cx="420687" cy="1238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 name="Rectangle 1059"/>
          <p:cNvSpPr>
            <a:spLocks noChangeArrowheads="1"/>
          </p:cNvSpPr>
          <p:nvPr/>
        </p:nvSpPr>
        <p:spPr bwMode="auto">
          <a:xfrm>
            <a:off x="1751360" y="5055615"/>
            <a:ext cx="420687" cy="123825"/>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Freeform 1060"/>
          <p:cNvSpPr/>
          <p:nvPr/>
        </p:nvSpPr>
        <p:spPr bwMode="auto">
          <a:xfrm>
            <a:off x="1883121" y="5055615"/>
            <a:ext cx="7938" cy="123825"/>
          </a:xfrm>
          <a:custGeom>
            <a:avLst/>
            <a:gdLst>
              <a:gd name="T0" fmla="*/ 5 w 5"/>
              <a:gd name="T1" fmla="*/ 0 h 62"/>
              <a:gd name="T2" fmla="*/ 0 w 5"/>
              <a:gd name="T3" fmla="*/ 31 h 62"/>
              <a:gd name="T4" fmla="*/ 5 w 5"/>
              <a:gd name="T5" fmla="*/ 62 h 62"/>
            </a:gdLst>
            <a:ahLst/>
            <a:cxnLst>
              <a:cxn ang="0">
                <a:pos x="T0" y="T1"/>
              </a:cxn>
              <a:cxn ang="0">
                <a:pos x="T2" y="T3"/>
              </a:cxn>
              <a:cxn ang="0">
                <a:pos x="T4" y="T5"/>
              </a:cxn>
            </a:cxnLst>
            <a:rect l="0" t="0" r="r" b="b"/>
            <a:pathLst>
              <a:path w="5" h="62">
                <a:moveTo>
                  <a:pt x="5" y="0"/>
                </a:moveTo>
                <a:lnTo>
                  <a:pt x="0" y="31"/>
                </a:lnTo>
                <a:lnTo>
                  <a:pt x="5" y="62"/>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Rectangle 1061"/>
          <p:cNvSpPr>
            <a:spLocks noChangeArrowheads="1"/>
          </p:cNvSpPr>
          <p:nvPr/>
        </p:nvSpPr>
        <p:spPr bwMode="auto">
          <a:xfrm>
            <a:off x="1751360" y="5179439"/>
            <a:ext cx="420687" cy="25400"/>
          </a:xfrm>
          <a:prstGeom prst="rect">
            <a:avLst/>
          </a:prstGeom>
          <a:solidFill>
            <a:srgbClr val="9A9A9A"/>
          </a:solidFill>
          <a:ln w="7938">
            <a:solidFill>
              <a:srgbClr val="000000"/>
            </a:solidFill>
            <a:miter lim="800000"/>
          </a:ln>
        </p:spPr>
        <p:txBody>
          <a:bodyPr/>
          <a:lstStyle/>
          <a:p>
            <a:endParaRPr lang="zh-CN" altLang="en-US"/>
          </a:p>
        </p:txBody>
      </p:sp>
      <p:sp>
        <p:nvSpPr>
          <p:cNvPr id="69" name="Rectangle 1062"/>
          <p:cNvSpPr>
            <a:spLocks noChangeArrowheads="1"/>
          </p:cNvSpPr>
          <p:nvPr/>
        </p:nvSpPr>
        <p:spPr bwMode="auto">
          <a:xfrm>
            <a:off x="2073622" y="5092126"/>
            <a:ext cx="15875" cy="79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 name="Freeform 1063"/>
          <p:cNvSpPr>
            <a:spLocks noEditPoints="1"/>
          </p:cNvSpPr>
          <p:nvPr/>
        </p:nvSpPr>
        <p:spPr bwMode="auto">
          <a:xfrm>
            <a:off x="1898997" y="5084190"/>
            <a:ext cx="74613" cy="7937"/>
          </a:xfrm>
          <a:custGeom>
            <a:avLst/>
            <a:gdLst>
              <a:gd name="T0" fmla="*/ 0 w 46"/>
              <a:gd name="T1" fmla="*/ 4 h 4"/>
              <a:gd name="T2" fmla="*/ 16 w 46"/>
              <a:gd name="T3" fmla="*/ 4 h 4"/>
              <a:gd name="T4" fmla="*/ 16 w 46"/>
              <a:gd name="T5" fmla="*/ 0 h 4"/>
              <a:gd name="T6" fmla="*/ 0 w 46"/>
              <a:gd name="T7" fmla="*/ 0 h 4"/>
              <a:gd name="T8" fmla="*/ 0 w 46"/>
              <a:gd name="T9" fmla="*/ 4 h 4"/>
              <a:gd name="T10" fmla="*/ 21 w 46"/>
              <a:gd name="T11" fmla="*/ 4 h 4"/>
              <a:gd name="T12" fmla="*/ 26 w 46"/>
              <a:gd name="T13" fmla="*/ 4 h 4"/>
              <a:gd name="T14" fmla="*/ 26 w 46"/>
              <a:gd name="T15" fmla="*/ 0 h 4"/>
              <a:gd name="T16" fmla="*/ 21 w 46"/>
              <a:gd name="T17" fmla="*/ 0 h 4"/>
              <a:gd name="T18" fmla="*/ 21 w 46"/>
              <a:gd name="T19" fmla="*/ 4 h 4"/>
              <a:gd name="T20" fmla="*/ 31 w 46"/>
              <a:gd name="T21" fmla="*/ 4 h 4"/>
              <a:gd name="T22" fmla="*/ 46 w 46"/>
              <a:gd name="T23" fmla="*/ 4 h 4"/>
              <a:gd name="T24" fmla="*/ 46 w 46"/>
              <a:gd name="T25" fmla="*/ 0 h 4"/>
              <a:gd name="T26" fmla="*/ 31 w 46"/>
              <a:gd name="T27" fmla="*/ 0 h 4"/>
              <a:gd name="T28" fmla="*/ 31 w 4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4">
                <a:moveTo>
                  <a:pt x="0" y="4"/>
                </a:moveTo>
                <a:lnTo>
                  <a:pt x="16" y="4"/>
                </a:lnTo>
                <a:lnTo>
                  <a:pt x="16" y="0"/>
                </a:lnTo>
                <a:lnTo>
                  <a:pt x="0" y="0"/>
                </a:lnTo>
                <a:lnTo>
                  <a:pt x="0" y="4"/>
                </a:lnTo>
                <a:close/>
                <a:moveTo>
                  <a:pt x="21" y="4"/>
                </a:moveTo>
                <a:lnTo>
                  <a:pt x="26" y="4"/>
                </a:lnTo>
                <a:lnTo>
                  <a:pt x="26" y="0"/>
                </a:lnTo>
                <a:lnTo>
                  <a:pt x="21" y="0"/>
                </a:lnTo>
                <a:lnTo>
                  <a:pt x="21" y="4"/>
                </a:lnTo>
                <a:close/>
                <a:moveTo>
                  <a:pt x="31" y="4"/>
                </a:moveTo>
                <a:lnTo>
                  <a:pt x="46" y="4"/>
                </a:lnTo>
                <a:lnTo>
                  <a:pt x="46" y="0"/>
                </a:lnTo>
                <a:lnTo>
                  <a:pt x="31" y="0"/>
                </a:lnTo>
                <a:lnTo>
                  <a:pt x="31" y="4"/>
                </a:lnTo>
                <a:close/>
              </a:path>
            </a:pathLst>
          </a:custGeom>
          <a:solidFill>
            <a:srgbClr val="C0C0C0"/>
          </a:solidFill>
          <a:ln w="7938">
            <a:solidFill>
              <a:srgbClr val="000000"/>
            </a:solidFill>
            <a:prstDash val="solid"/>
            <a:round/>
          </a:ln>
        </p:spPr>
        <p:txBody>
          <a:bodyPr/>
          <a:lstStyle/>
          <a:p>
            <a:endParaRPr lang="zh-CN" altLang="en-US"/>
          </a:p>
        </p:txBody>
      </p:sp>
      <p:sp>
        <p:nvSpPr>
          <p:cNvPr id="71" name="Freeform 1064"/>
          <p:cNvSpPr>
            <a:spLocks noEditPoints="1"/>
          </p:cNvSpPr>
          <p:nvPr/>
        </p:nvSpPr>
        <p:spPr bwMode="auto">
          <a:xfrm>
            <a:off x="1767234" y="5073076"/>
            <a:ext cx="298450" cy="44450"/>
          </a:xfrm>
          <a:custGeom>
            <a:avLst/>
            <a:gdLst>
              <a:gd name="T0" fmla="*/ 0 w 185"/>
              <a:gd name="T1" fmla="*/ 22 h 22"/>
              <a:gd name="T2" fmla="*/ 26 w 185"/>
              <a:gd name="T3" fmla="*/ 22 h 22"/>
              <a:gd name="T4" fmla="*/ 26 w 185"/>
              <a:gd name="T5" fmla="*/ 0 h 22"/>
              <a:gd name="T6" fmla="*/ 0 w 185"/>
              <a:gd name="T7" fmla="*/ 0 h 22"/>
              <a:gd name="T8" fmla="*/ 0 w 185"/>
              <a:gd name="T9" fmla="*/ 22 h 22"/>
              <a:gd name="T10" fmla="*/ 164 w 185"/>
              <a:gd name="T11" fmla="*/ 13 h 22"/>
              <a:gd name="T12" fmla="*/ 185 w 185"/>
              <a:gd name="T13" fmla="*/ 13 h 22"/>
              <a:gd name="T14" fmla="*/ 185 w 185"/>
              <a:gd name="T15" fmla="*/ 5 h 22"/>
              <a:gd name="T16" fmla="*/ 164 w 185"/>
              <a:gd name="T17" fmla="*/ 5 h 22"/>
              <a:gd name="T18" fmla="*/ 164 w 185"/>
              <a:gd name="T1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2">
                <a:moveTo>
                  <a:pt x="0" y="22"/>
                </a:moveTo>
                <a:lnTo>
                  <a:pt x="26" y="22"/>
                </a:lnTo>
                <a:lnTo>
                  <a:pt x="26" y="0"/>
                </a:lnTo>
                <a:lnTo>
                  <a:pt x="0" y="0"/>
                </a:lnTo>
                <a:lnTo>
                  <a:pt x="0" y="22"/>
                </a:lnTo>
                <a:close/>
                <a:moveTo>
                  <a:pt x="164" y="13"/>
                </a:moveTo>
                <a:lnTo>
                  <a:pt x="185" y="13"/>
                </a:lnTo>
                <a:lnTo>
                  <a:pt x="185" y="5"/>
                </a:lnTo>
                <a:lnTo>
                  <a:pt x="164" y="5"/>
                </a:lnTo>
                <a:lnTo>
                  <a:pt x="164" y="1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 name="Freeform 1065"/>
          <p:cNvSpPr>
            <a:spLocks noEditPoints="1"/>
          </p:cNvSpPr>
          <p:nvPr/>
        </p:nvSpPr>
        <p:spPr bwMode="auto">
          <a:xfrm>
            <a:off x="1759297" y="5065139"/>
            <a:ext cx="404813" cy="131762"/>
          </a:xfrm>
          <a:custGeom>
            <a:avLst/>
            <a:gdLst>
              <a:gd name="T0" fmla="*/ 87 w 251"/>
              <a:gd name="T1" fmla="*/ 53 h 66"/>
              <a:gd name="T2" fmla="*/ 251 w 251"/>
              <a:gd name="T3" fmla="*/ 53 h 66"/>
              <a:gd name="T4" fmla="*/ 251 w 251"/>
              <a:gd name="T5" fmla="*/ 0 h 66"/>
              <a:gd name="T6" fmla="*/ 87 w 251"/>
              <a:gd name="T7" fmla="*/ 0 h 66"/>
              <a:gd name="T8" fmla="*/ 82 w 251"/>
              <a:gd name="T9" fmla="*/ 26 h 66"/>
              <a:gd name="T10" fmla="*/ 87 w 251"/>
              <a:gd name="T11" fmla="*/ 53 h 66"/>
              <a:gd name="T12" fmla="*/ 149 w 251"/>
              <a:gd name="T13" fmla="*/ 48 h 66"/>
              <a:gd name="T14" fmla="*/ 241 w 251"/>
              <a:gd name="T15" fmla="*/ 48 h 66"/>
              <a:gd name="T16" fmla="*/ 241 w 251"/>
              <a:gd name="T17" fmla="*/ 4 h 66"/>
              <a:gd name="T18" fmla="*/ 149 w 251"/>
              <a:gd name="T19" fmla="*/ 4 h 66"/>
              <a:gd name="T20" fmla="*/ 149 w 251"/>
              <a:gd name="T21" fmla="*/ 48 h 66"/>
              <a:gd name="T22" fmla="*/ 230 w 251"/>
              <a:gd name="T23" fmla="*/ 66 h 66"/>
              <a:gd name="T24" fmla="*/ 251 w 251"/>
              <a:gd name="T25" fmla="*/ 66 h 66"/>
              <a:gd name="T26" fmla="*/ 251 w 251"/>
              <a:gd name="T27" fmla="*/ 62 h 66"/>
              <a:gd name="T28" fmla="*/ 230 w 251"/>
              <a:gd name="T29" fmla="*/ 62 h 66"/>
              <a:gd name="T30" fmla="*/ 230 w 251"/>
              <a:gd name="T31" fmla="*/ 66 h 66"/>
              <a:gd name="T32" fmla="*/ 21 w 251"/>
              <a:gd name="T33" fmla="*/ 66 h 66"/>
              <a:gd name="T34" fmla="*/ 0 w 251"/>
              <a:gd name="T35" fmla="*/ 66 h 66"/>
              <a:gd name="T36" fmla="*/ 0 w 251"/>
              <a:gd name="T37" fmla="*/ 62 h 66"/>
              <a:gd name="T38" fmla="*/ 21 w 251"/>
              <a:gd name="T39" fmla="*/ 62 h 66"/>
              <a:gd name="T40" fmla="*/ 21 w 251"/>
              <a:gd name="T41" fmla="*/ 66 h 66"/>
              <a:gd name="T42" fmla="*/ 87 w 251"/>
              <a:gd name="T43" fmla="*/ 13 h 66"/>
              <a:gd name="T44" fmla="*/ 133 w 251"/>
              <a:gd name="T45" fmla="*/ 13 h 66"/>
              <a:gd name="T46" fmla="*/ 133 w 251"/>
              <a:gd name="T47" fmla="*/ 9 h 66"/>
              <a:gd name="T48" fmla="*/ 87 w 251"/>
              <a:gd name="T49" fmla="*/ 9 h 66"/>
              <a:gd name="T50" fmla="*/ 87 w 251"/>
              <a:gd name="T5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66">
                <a:moveTo>
                  <a:pt x="87" y="53"/>
                </a:moveTo>
                <a:lnTo>
                  <a:pt x="251" y="53"/>
                </a:lnTo>
                <a:lnTo>
                  <a:pt x="251" y="0"/>
                </a:lnTo>
                <a:lnTo>
                  <a:pt x="87" y="0"/>
                </a:lnTo>
                <a:lnTo>
                  <a:pt x="82" y="26"/>
                </a:lnTo>
                <a:lnTo>
                  <a:pt x="87" y="53"/>
                </a:lnTo>
                <a:close/>
                <a:moveTo>
                  <a:pt x="149" y="48"/>
                </a:moveTo>
                <a:lnTo>
                  <a:pt x="241" y="48"/>
                </a:lnTo>
                <a:lnTo>
                  <a:pt x="241" y="4"/>
                </a:lnTo>
                <a:lnTo>
                  <a:pt x="149" y="4"/>
                </a:lnTo>
                <a:lnTo>
                  <a:pt x="149" y="48"/>
                </a:lnTo>
                <a:close/>
                <a:moveTo>
                  <a:pt x="230" y="66"/>
                </a:moveTo>
                <a:lnTo>
                  <a:pt x="251" y="66"/>
                </a:lnTo>
                <a:lnTo>
                  <a:pt x="251" y="62"/>
                </a:lnTo>
                <a:lnTo>
                  <a:pt x="230" y="62"/>
                </a:lnTo>
                <a:lnTo>
                  <a:pt x="230" y="66"/>
                </a:lnTo>
                <a:close/>
                <a:moveTo>
                  <a:pt x="21" y="66"/>
                </a:moveTo>
                <a:lnTo>
                  <a:pt x="0" y="66"/>
                </a:lnTo>
                <a:lnTo>
                  <a:pt x="0" y="62"/>
                </a:lnTo>
                <a:lnTo>
                  <a:pt x="21" y="62"/>
                </a:lnTo>
                <a:lnTo>
                  <a:pt x="21" y="66"/>
                </a:lnTo>
                <a:close/>
                <a:moveTo>
                  <a:pt x="87" y="13"/>
                </a:moveTo>
                <a:lnTo>
                  <a:pt x="133" y="13"/>
                </a:lnTo>
                <a:lnTo>
                  <a:pt x="133" y="9"/>
                </a:lnTo>
                <a:lnTo>
                  <a:pt x="87" y="9"/>
                </a:lnTo>
                <a:lnTo>
                  <a:pt x="87" y="1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Freeform 1066"/>
          <p:cNvSpPr/>
          <p:nvPr/>
        </p:nvSpPr>
        <p:spPr bwMode="auto">
          <a:xfrm>
            <a:off x="1891059" y="5065139"/>
            <a:ext cx="273050" cy="106362"/>
          </a:xfrm>
          <a:custGeom>
            <a:avLst/>
            <a:gdLst>
              <a:gd name="T0" fmla="*/ 5 w 169"/>
              <a:gd name="T1" fmla="*/ 53 h 53"/>
              <a:gd name="T2" fmla="*/ 169 w 169"/>
              <a:gd name="T3" fmla="*/ 53 h 53"/>
              <a:gd name="T4" fmla="*/ 169 w 169"/>
              <a:gd name="T5" fmla="*/ 0 h 53"/>
              <a:gd name="T6" fmla="*/ 5 w 169"/>
              <a:gd name="T7" fmla="*/ 0 h 53"/>
              <a:gd name="T8" fmla="*/ 0 w 169"/>
              <a:gd name="T9" fmla="*/ 26 h 53"/>
              <a:gd name="T10" fmla="*/ 5 w 169"/>
              <a:gd name="T11" fmla="*/ 53 h 53"/>
            </a:gdLst>
            <a:ahLst/>
            <a:cxnLst>
              <a:cxn ang="0">
                <a:pos x="T0" y="T1"/>
              </a:cxn>
              <a:cxn ang="0">
                <a:pos x="T2" y="T3"/>
              </a:cxn>
              <a:cxn ang="0">
                <a:pos x="T4" y="T5"/>
              </a:cxn>
              <a:cxn ang="0">
                <a:pos x="T6" y="T7"/>
              </a:cxn>
              <a:cxn ang="0">
                <a:pos x="T8" y="T9"/>
              </a:cxn>
              <a:cxn ang="0">
                <a:pos x="T10" y="T11"/>
              </a:cxn>
            </a:cxnLst>
            <a:rect l="0" t="0" r="r" b="b"/>
            <a:pathLst>
              <a:path w="169" h="53">
                <a:moveTo>
                  <a:pt x="5" y="53"/>
                </a:moveTo>
                <a:lnTo>
                  <a:pt x="169" y="53"/>
                </a:lnTo>
                <a:lnTo>
                  <a:pt x="169" y="0"/>
                </a:lnTo>
                <a:lnTo>
                  <a:pt x="5" y="0"/>
                </a:lnTo>
                <a:lnTo>
                  <a:pt x="0" y="26"/>
                </a:lnTo>
                <a:lnTo>
                  <a:pt x="5" y="53"/>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Line 1067"/>
          <p:cNvSpPr>
            <a:spLocks noChangeShapeType="1"/>
          </p:cNvSpPr>
          <p:nvPr/>
        </p:nvSpPr>
        <p:spPr bwMode="auto">
          <a:xfrm>
            <a:off x="1973610" y="5065139"/>
            <a:ext cx="1587" cy="106362"/>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 name="Line 1068"/>
          <p:cNvSpPr>
            <a:spLocks noChangeShapeType="1"/>
          </p:cNvSpPr>
          <p:nvPr/>
        </p:nvSpPr>
        <p:spPr bwMode="auto">
          <a:xfrm flipH="1">
            <a:off x="1891059" y="5100065"/>
            <a:ext cx="82550" cy="158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 name="Line 1069"/>
          <p:cNvSpPr>
            <a:spLocks noChangeShapeType="1"/>
          </p:cNvSpPr>
          <p:nvPr/>
        </p:nvSpPr>
        <p:spPr bwMode="auto">
          <a:xfrm flipH="1">
            <a:off x="1891059" y="5134990"/>
            <a:ext cx="82550" cy="317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 name="Rectangle 1070"/>
          <p:cNvSpPr>
            <a:spLocks noChangeArrowheads="1"/>
          </p:cNvSpPr>
          <p:nvPr/>
        </p:nvSpPr>
        <p:spPr bwMode="auto">
          <a:xfrm>
            <a:off x="1999010" y="5073076"/>
            <a:ext cx="149225" cy="88900"/>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Line 1071"/>
          <p:cNvSpPr>
            <a:spLocks noChangeShapeType="1"/>
          </p:cNvSpPr>
          <p:nvPr/>
        </p:nvSpPr>
        <p:spPr bwMode="auto">
          <a:xfrm>
            <a:off x="2097435" y="5073077"/>
            <a:ext cx="1587" cy="3651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 name="Line 1072"/>
          <p:cNvSpPr>
            <a:spLocks noChangeShapeType="1"/>
          </p:cNvSpPr>
          <p:nvPr/>
        </p:nvSpPr>
        <p:spPr bwMode="auto">
          <a:xfrm>
            <a:off x="1999010" y="5109590"/>
            <a:ext cx="149225" cy="158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 name="Rectangle 1073"/>
          <p:cNvSpPr>
            <a:spLocks noChangeArrowheads="1"/>
          </p:cNvSpPr>
          <p:nvPr/>
        </p:nvSpPr>
        <p:spPr bwMode="auto">
          <a:xfrm>
            <a:off x="2129185" y="5188965"/>
            <a:ext cx="34925" cy="7937"/>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Rectangle 1074"/>
          <p:cNvSpPr>
            <a:spLocks noChangeArrowheads="1"/>
          </p:cNvSpPr>
          <p:nvPr/>
        </p:nvSpPr>
        <p:spPr bwMode="auto">
          <a:xfrm>
            <a:off x="1759296" y="5188965"/>
            <a:ext cx="33338" cy="7937"/>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 name="Rectangle 1075"/>
          <p:cNvSpPr>
            <a:spLocks noChangeArrowheads="1"/>
          </p:cNvSpPr>
          <p:nvPr/>
        </p:nvSpPr>
        <p:spPr bwMode="auto">
          <a:xfrm>
            <a:off x="1898997" y="5084190"/>
            <a:ext cx="74613" cy="7937"/>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 name="Line 1076"/>
          <p:cNvSpPr>
            <a:spLocks noChangeShapeType="1"/>
          </p:cNvSpPr>
          <p:nvPr/>
        </p:nvSpPr>
        <p:spPr bwMode="auto">
          <a:xfrm flipV="1">
            <a:off x="1898996" y="5055615"/>
            <a:ext cx="1588" cy="952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 name="Line 1077"/>
          <p:cNvSpPr>
            <a:spLocks noChangeShapeType="1"/>
          </p:cNvSpPr>
          <p:nvPr/>
        </p:nvSpPr>
        <p:spPr bwMode="auto">
          <a:xfrm flipV="1">
            <a:off x="1898996" y="5171501"/>
            <a:ext cx="1588" cy="79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 name="Line 1078"/>
          <p:cNvSpPr>
            <a:spLocks noChangeShapeType="1"/>
          </p:cNvSpPr>
          <p:nvPr/>
        </p:nvSpPr>
        <p:spPr bwMode="auto">
          <a:xfrm>
            <a:off x="2014885" y="5100065"/>
            <a:ext cx="7937" cy="1587"/>
          </a:xfrm>
          <a:prstGeom prst="line">
            <a:avLst/>
          </a:prstGeom>
          <a:noFill/>
          <a:ln w="7938">
            <a:solidFill>
              <a:srgbClr val="00FF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Freeform 1079"/>
          <p:cNvSpPr/>
          <p:nvPr/>
        </p:nvSpPr>
        <p:spPr bwMode="auto">
          <a:xfrm>
            <a:off x="2113310" y="4712715"/>
            <a:ext cx="58737" cy="325437"/>
          </a:xfrm>
          <a:custGeom>
            <a:avLst/>
            <a:gdLst>
              <a:gd name="T0" fmla="*/ 0 w 36"/>
              <a:gd name="T1" fmla="*/ 163 h 163"/>
              <a:gd name="T2" fmla="*/ 26 w 36"/>
              <a:gd name="T3" fmla="*/ 141 h 163"/>
              <a:gd name="T4" fmla="*/ 26 w 36"/>
              <a:gd name="T5" fmla="*/ 101 h 163"/>
              <a:gd name="T6" fmla="*/ 36 w 36"/>
              <a:gd name="T7" fmla="*/ 84 h 163"/>
              <a:gd name="T8" fmla="*/ 36 w 36"/>
              <a:gd name="T9" fmla="*/ 0 h 163"/>
              <a:gd name="T10" fmla="*/ 0 w 36"/>
              <a:gd name="T11" fmla="*/ 26 h 163"/>
              <a:gd name="T12" fmla="*/ 0 w 3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36" h="163">
                <a:moveTo>
                  <a:pt x="0" y="163"/>
                </a:moveTo>
                <a:lnTo>
                  <a:pt x="26" y="141"/>
                </a:lnTo>
                <a:lnTo>
                  <a:pt x="26" y="101"/>
                </a:lnTo>
                <a:lnTo>
                  <a:pt x="36" y="84"/>
                </a:lnTo>
                <a:lnTo>
                  <a:pt x="36" y="0"/>
                </a:lnTo>
                <a:lnTo>
                  <a:pt x="0" y="26"/>
                </a:lnTo>
                <a:lnTo>
                  <a:pt x="0" y="163"/>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7" name="Freeform 1080"/>
          <p:cNvSpPr/>
          <p:nvPr/>
        </p:nvSpPr>
        <p:spPr bwMode="auto">
          <a:xfrm>
            <a:off x="1810096" y="4712714"/>
            <a:ext cx="361950" cy="50800"/>
          </a:xfrm>
          <a:custGeom>
            <a:avLst/>
            <a:gdLst>
              <a:gd name="T0" fmla="*/ 225 w 225"/>
              <a:gd name="T1" fmla="*/ 0 h 26"/>
              <a:gd name="T2" fmla="*/ 31 w 225"/>
              <a:gd name="T3" fmla="*/ 0 h 26"/>
              <a:gd name="T4" fmla="*/ 0 w 225"/>
              <a:gd name="T5" fmla="*/ 26 h 26"/>
              <a:gd name="T6" fmla="*/ 189 w 225"/>
              <a:gd name="T7" fmla="*/ 26 h 26"/>
              <a:gd name="T8" fmla="*/ 225 w 225"/>
              <a:gd name="T9" fmla="*/ 0 h 26"/>
            </a:gdLst>
            <a:ahLst/>
            <a:cxnLst>
              <a:cxn ang="0">
                <a:pos x="T0" y="T1"/>
              </a:cxn>
              <a:cxn ang="0">
                <a:pos x="T2" y="T3"/>
              </a:cxn>
              <a:cxn ang="0">
                <a:pos x="T4" y="T5"/>
              </a:cxn>
              <a:cxn ang="0">
                <a:pos x="T6" y="T7"/>
              </a:cxn>
              <a:cxn ang="0">
                <a:pos x="T8" y="T9"/>
              </a:cxn>
            </a:cxnLst>
            <a:rect l="0" t="0" r="r" b="b"/>
            <a:pathLst>
              <a:path w="225" h="26">
                <a:moveTo>
                  <a:pt x="225" y="0"/>
                </a:moveTo>
                <a:lnTo>
                  <a:pt x="31" y="0"/>
                </a:lnTo>
                <a:lnTo>
                  <a:pt x="0" y="26"/>
                </a:lnTo>
                <a:lnTo>
                  <a:pt x="189" y="26"/>
                </a:lnTo>
                <a:lnTo>
                  <a:pt x="225"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 name="Rectangle 1081"/>
          <p:cNvSpPr>
            <a:spLocks noChangeArrowheads="1"/>
          </p:cNvSpPr>
          <p:nvPr/>
        </p:nvSpPr>
        <p:spPr bwMode="auto">
          <a:xfrm>
            <a:off x="1810097" y="4763515"/>
            <a:ext cx="303213" cy="274637"/>
          </a:xfrm>
          <a:prstGeom prst="rect">
            <a:avLst/>
          </a:prstGeom>
          <a:solidFill>
            <a:srgbClr val="C0C0C0"/>
          </a:solidFill>
          <a:ln w="7938">
            <a:solidFill>
              <a:srgbClr val="000000"/>
            </a:solidFill>
            <a:miter lim="800000"/>
          </a:ln>
        </p:spPr>
        <p:txBody>
          <a:bodyPr/>
          <a:lstStyle/>
          <a:p>
            <a:endParaRPr lang="zh-CN" altLang="en-US"/>
          </a:p>
        </p:txBody>
      </p:sp>
      <p:sp>
        <p:nvSpPr>
          <p:cNvPr id="89" name="Rectangle 1082"/>
          <p:cNvSpPr>
            <a:spLocks noChangeArrowheads="1"/>
          </p:cNvSpPr>
          <p:nvPr/>
        </p:nvSpPr>
        <p:spPr bwMode="auto">
          <a:xfrm>
            <a:off x="2089497" y="5003226"/>
            <a:ext cx="15875" cy="793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 name="Freeform 1083"/>
          <p:cNvSpPr>
            <a:spLocks noEditPoints="1"/>
          </p:cNvSpPr>
          <p:nvPr/>
        </p:nvSpPr>
        <p:spPr bwMode="auto">
          <a:xfrm>
            <a:off x="1851371" y="4807965"/>
            <a:ext cx="222250" cy="168275"/>
          </a:xfrm>
          <a:custGeom>
            <a:avLst/>
            <a:gdLst>
              <a:gd name="T0" fmla="*/ 0 w 138"/>
              <a:gd name="T1" fmla="*/ 0 h 84"/>
              <a:gd name="T2" fmla="*/ 138 w 138"/>
              <a:gd name="T3" fmla="*/ 0 h 84"/>
              <a:gd name="T4" fmla="*/ 138 w 138"/>
              <a:gd name="T5" fmla="*/ 84 h 84"/>
              <a:gd name="T6" fmla="*/ 0 w 138"/>
              <a:gd name="T7" fmla="*/ 84 h 84"/>
              <a:gd name="T8" fmla="*/ 0 w 138"/>
              <a:gd name="T9" fmla="*/ 0 h 84"/>
              <a:gd name="T10" fmla="*/ 0 w 138"/>
              <a:gd name="T11" fmla="*/ 0 h 84"/>
              <a:gd name="T12" fmla="*/ 127 w 138"/>
              <a:gd name="T13" fmla="*/ 0 h 84"/>
              <a:gd name="T14" fmla="*/ 127 w 138"/>
              <a:gd name="T15" fmla="*/ 76 h 84"/>
              <a:gd name="T16" fmla="*/ 0 w 138"/>
              <a:gd name="T17" fmla="*/ 76 h 84"/>
              <a:gd name="T18" fmla="*/ 0 w 13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0" y="0"/>
                </a:moveTo>
                <a:lnTo>
                  <a:pt x="138" y="0"/>
                </a:lnTo>
                <a:lnTo>
                  <a:pt x="138" y="84"/>
                </a:lnTo>
                <a:lnTo>
                  <a:pt x="0" y="84"/>
                </a:lnTo>
                <a:lnTo>
                  <a:pt x="0" y="0"/>
                </a:lnTo>
                <a:close/>
                <a:moveTo>
                  <a:pt x="0" y="0"/>
                </a:moveTo>
                <a:lnTo>
                  <a:pt x="127" y="0"/>
                </a:lnTo>
                <a:lnTo>
                  <a:pt x="127"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1" name="Freeform 1084"/>
          <p:cNvSpPr>
            <a:spLocks noEditPoints="1"/>
          </p:cNvSpPr>
          <p:nvPr/>
        </p:nvSpPr>
        <p:spPr bwMode="auto">
          <a:xfrm>
            <a:off x="1851371" y="4807964"/>
            <a:ext cx="204788" cy="152400"/>
          </a:xfrm>
          <a:custGeom>
            <a:avLst/>
            <a:gdLst>
              <a:gd name="T0" fmla="*/ 0 w 127"/>
              <a:gd name="T1" fmla="*/ 0 h 76"/>
              <a:gd name="T2" fmla="*/ 127 w 127"/>
              <a:gd name="T3" fmla="*/ 0 h 76"/>
              <a:gd name="T4" fmla="*/ 127 w 127"/>
              <a:gd name="T5" fmla="*/ 76 h 76"/>
              <a:gd name="T6" fmla="*/ 0 w 127"/>
              <a:gd name="T7" fmla="*/ 76 h 76"/>
              <a:gd name="T8" fmla="*/ 0 w 127"/>
              <a:gd name="T9" fmla="*/ 0 h 76"/>
              <a:gd name="T10" fmla="*/ 0 w 127"/>
              <a:gd name="T11" fmla="*/ 0 h 76"/>
              <a:gd name="T12" fmla="*/ 117 w 127"/>
              <a:gd name="T13" fmla="*/ 0 h 76"/>
              <a:gd name="T14" fmla="*/ 117 w 127"/>
              <a:gd name="T15" fmla="*/ 71 h 76"/>
              <a:gd name="T16" fmla="*/ 0 w 127"/>
              <a:gd name="T17" fmla="*/ 71 h 76"/>
              <a:gd name="T18" fmla="*/ 0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0" y="0"/>
                </a:moveTo>
                <a:lnTo>
                  <a:pt x="127" y="0"/>
                </a:lnTo>
                <a:lnTo>
                  <a:pt x="127" y="76"/>
                </a:lnTo>
                <a:lnTo>
                  <a:pt x="0" y="76"/>
                </a:lnTo>
                <a:lnTo>
                  <a:pt x="0" y="0"/>
                </a:lnTo>
                <a:close/>
                <a:moveTo>
                  <a:pt x="0" y="0"/>
                </a:moveTo>
                <a:lnTo>
                  <a:pt x="117" y="0"/>
                </a:lnTo>
                <a:lnTo>
                  <a:pt x="117"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 name="Freeform 1085"/>
          <p:cNvSpPr>
            <a:spLocks noEditPoints="1"/>
          </p:cNvSpPr>
          <p:nvPr/>
        </p:nvSpPr>
        <p:spPr bwMode="auto">
          <a:xfrm>
            <a:off x="1851372" y="4807965"/>
            <a:ext cx="188913" cy="141287"/>
          </a:xfrm>
          <a:custGeom>
            <a:avLst/>
            <a:gdLst>
              <a:gd name="T0" fmla="*/ 0 w 117"/>
              <a:gd name="T1" fmla="*/ 0 h 71"/>
              <a:gd name="T2" fmla="*/ 117 w 117"/>
              <a:gd name="T3" fmla="*/ 0 h 71"/>
              <a:gd name="T4" fmla="*/ 117 w 117"/>
              <a:gd name="T5" fmla="*/ 71 h 71"/>
              <a:gd name="T6" fmla="*/ 0 w 117"/>
              <a:gd name="T7" fmla="*/ 71 h 71"/>
              <a:gd name="T8" fmla="*/ 0 w 117"/>
              <a:gd name="T9" fmla="*/ 0 h 71"/>
              <a:gd name="T10" fmla="*/ 0 w 117"/>
              <a:gd name="T11" fmla="*/ 0 h 71"/>
              <a:gd name="T12" fmla="*/ 107 w 117"/>
              <a:gd name="T13" fmla="*/ 0 h 71"/>
              <a:gd name="T14" fmla="*/ 107 w 117"/>
              <a:gd name="T15" fmla="*/ 62 h 71"/>
              <a:gd name="T16" fmla="*/ 0 w 117"/>
              <a:gd name="T17" fmla="*/ 62 h 71"/>
              <a:gd name="T18" fmla="*/ 0 w 117"/>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1">
                <a:moveTo>
                  <a:pt x="0" y="0"/>
                </a:moveTo>
                <a:lnTo>
                  <a:pt x="117" y="0"/>
                </a:lnTo>
                <a:lnTo>
                  <a:pt x="117" y="71"/>
                </a:lnTo>
                <a:lnTo>
                  <a:pt x="0" y="71"/>
                </a:lnTo>
                <a:lnTo>
                  <a:pt x="0" y="0"/>
                </a:lnTo>
                <a:close/>
                <a:moveTo>
                  <a:pt x="0" y="0"/>
                </a:moveTo>
                <a:lnTo>
                  <a:pt x="107" y="0"/>
                </a:lnTo>
                <a:lnTo>
                  <a:pt x="107"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 name="Freeform 1086"/>
          <p:cNvSpPr>
            <a:spLocks noEditPoints="1"/>
          </p:cNvSpPr>
          <p:nvPr/>
        </p:nvSpPr>
        <p:spPr bwMode="auto">
          <a:xfrm>
            <a:off x="1851371" y="4807965"/>
            <a:ext cx="171450" cy="123825"/>
          </a:xfrm>
          <a:custGeom>
            <a:avLst/>
            <a:gdLst>
              <a:gd name="T0" fmla="*/ 0 w 107"/>
              <a:gd name="T1" fmla="*/ 0 h 62"/>
              <a:gd name="T2" fmla="*/ 107 w 107"/>
              <a:gd name="T3" fmla="*/ 0 h 62"/>
              <a:gd name="T4" fmla="*/ 107 w 107"/>
              <a:gd name="T5" fmla="*/ 62 h 62"/>
              <a:gd name="T6" fmla="*/ 0 w 107"/>
              <a:gd name="T7" fmla="*/ 62 h 62"/>
              <a:gd name="T8" fmla="*/ 0 w 107"/>
              <a:gd name="T9" fmla="*/ 0 h 62"/>
              <a:gd name="T10" fmla="*/ 0 w 107"/>
              <a:gd name="T11" fmla="*/ 0 h 62"/>
              <a:gd name="T12" fmla="*/ 97 w 107"/>
              <a:gd name="T13" fmla="*/ 0 h 62"/>
              <a:gd name="T14" fmla="*/ 97 w 107"/>
              <a:gd name="T15" fmla="*/ 58 h 62"/>
              <a:gd name="T16" fmla="*/ 0 w 107"/>
              <a:gd name="T17" fmla="*/ 58 h 62"/>
              <a:gd name="T18" fmla="*/ 0 w 10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62">
                <a:moveTo>
                  <a:pt x="0" y="0"/>
                </a:moveTo>
                <a:lnTo>
                  <a:pt x="107" y="0"/>
                </a:lnTo>
                <a:lnTo>
                  <a:pt x="107" y="62"/>
                </a:lnTo>
                <a:lnTo>
                  <a:pt x="0" y="62"/>
                </a:lnTo>
                <a:lnTo>
                  <a:pt x="0" y="0"/>
                </a:lnTo>
                <a:close/>
                <a:moveTo>
                  <a:pt x="0" y="0"/>
                </a:moveTo>
                <a:lnTo>
                  <a:pt x="97" y="0"/>
                </a:lnTo>
                <a:lnTo>
                  <a:pt x="97"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4" name="Freeform 1087"/>
          <p:cNvSpPr>
            <a:spLocks noEditPoints="1"/>
          </p:cNvSpPr>
          <p:nvPr/>
        </p:nvSpPr>
        <p:spPr bwMode="auto">
          <a:xfrm>
            <a:off x="1851372" y="4807965"/>
            <a:ext cx="155575" cy="115887"/>
          </a:xfrm>
          <a:custGeom>
            <a:avLst/>
            <a:gdLst>
              <a:gd name="T0" fmla="*/ 0 w 97"/>
              <a:gd name="T1" fmla="*/ 0 h 58"/>
              <a:gd name="T2" fmla="*/ 97 w 97"/>
              <a:gd name="T3" fmla="*/ 0 h 58"/>
              <a:gd name="T4" fmla="*/ 97 w 97"/>
              <a:gd name="T5" fmla="*/ 58 h 58"/>
              <a:gd name="T6" fmla="*/ 0 w 97"/>
              <a:gd name="T7" fmla="*/ 58 h 58"/>
              <a:gd name="T8" fmla="*/ 0 w 97"/>
              <a:gd name="T9" fmla="*/ 0 h 58"/>
              <a:gd name="T10" fmla="*/ 0 w 97"/>
              <a:gd name="T11" fmla="*/ 0 h 58"/>
              <a:gd name="T12" fmla="*/ 87 w 97"/>
              <a:gd name="T13" fmla="*/ 0 h 58"/>
              <a:gd name="T14" fmla="*/ 87 w 97"/>
              <a:gd name="T15" fmla="*/ 49 h 58"/>
              <a:gd name="T16" fmla="*/ 0 w 97"/>
              <a:gd name="T17" fmla="*/ 49 h 58"/>
              <a:gd name="T18" fmla="*/ 0 w 97"/>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8">
                <a:moveTo>
                  <a:pt x="0" y="0"/>
                </a:moveTo>
                <a:lnTo>
                  <a:pt x="97" y="0"/>
                </a:lnTo>
                <a:lnTo>
                  <a:pt x="97"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 name="Freeform 1088"/>
          <p:cNvSpPr>
            <a:spLocks noEditPoints="1"/>
          </p:cNvSpPr>
          <p:nvPr/>
        </p:nvSpPr>
        <p:spPr bwMode="auto">
          <a:xfrm>
            <a:off x="1851371" y="4807965"/>
            <a:ext cx="139700" cy="98425"/>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6 w 87"/>
              <a:gd name="T13" fmla="*/ 0 h 49"/>
              <a:gd name="T14" fmla="*/ 76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6" y="0"/>
                </a:lnTo>
                <a:lnTo>
                  <a:pt x="76"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6" name="Freeform 1089"/>
          <p:cNvSpPr>
            <a:spLocks noEditPoints="1"/>
          </p:cNvSpPr>
          <p:nvPr/>
        </p:nvSpPr>
        <p:spPr bwMode="auto">
          <a:xfrm>
            <a:off x="1851371" y="4807965"/>
            <a:ext cx="122238" cy="90487"/>
          </a:xfrm>
          <a:custGeom>
            <a:avLst/>
            <a:gdLst>
              <a:gd name="T0" fmla="*/ 0 w 76"/>
              <a:gd name="T1" fmla="*/ 0 h 45"/>
              <a:gd name="T2" fmla="*/ 76 w 76"/>
              <a:gd name="T3" fmla="*/ 0 h 45"/>
              <a:gd name="T4" fmla="*/ 76 w 76"/>
              <a:gd name="T5" fmla="*/ 45 h 45"/>
              <a:gd name="T6" fmla="*/ 0 w 76"/>
              <a:gd name="T7" fmla="*/ 45 h 45"/>
              <a:gd name="T8" fmla="*/ 0 w 76"/>
              <a:gd name="T9" fmla="*/ 0 h 45"/>
              <a:gd name="T10" fmla="*/ 0 w 76"/>
              <a:gd name="T11" fmla="*/ 0 h 45"/>
              <a:gd name="T12" fmla="*/ 61 w 76"/>
              <a:gd name="T13" fmla="*/ 0 h 45"/>
              <a:gd name="T14" fmla="*/ 61 w 76"/>
              <a:gd name="T15" fmla="*/ 36 h 45"/>
              <a:gd name="T16" fmla="*/ 0 w 76"/>
              <a:gd name="T17" fmla="*/ 36 h 45"/>
              <a:gd name="T18" fmla="*/ 0 w 7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5">
                <a:moveTo>
                  <a:pt x="0" y="0"/>
                </a:moveTo>
                <a:lnTo>
                  <a:pt x="76" y="0"/>
                </a:lnTo>
                <a:lnTo>
                  <a:pt x="76" y="45"/>
                </a:lnTo>
                <a:lnTo>
                  <a:pt x="0" y="45"/>
                </a:lnTo>
                <a:lnTo>
                  <a:pt x="0" y="0"/>
                </a:lnTo>
                <a:close/>
                <a:moveTo>
                  <a:pt x="0" y="0"/>
                </a:moveTo>
                <a:lnTo>
                  <a:pt x="61" y="0"/>
                </a:lnTo>
                <a:lnTo>
                  <a:pt x="61"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7" name="Freeform 1090"/>
          <p:cNvSpPr>
            <a:spLocks noEditPoints="1"/>
          </p:cNvSpPr>
          <p:nvPr/>
        </p:nvSpPr>
        <p:spPr bwMode="auto">
          <a:xfrm>
            <a:off x="1851372" y="4807965"/>
            <a:ext cx="98425" cy="71437"/>
          </a:xfrm>
          <a:custGeom>
            <a:avLst/>
            <a:gdLst>
              <a:gd name="T0" fmla="*/ 0 w 61"/>
              <a:gd name="T1" fmla="*/ 0 h 36"/>
              <a:gd name="T2" fmla="*/ 61 w 61"/>
              <a:gd name="T3" fmla="*/ 0 h 36"/>
              <a:gd name="T4" fmla="*/ 61 w 61"/>
              <a:gd name="T5" fmla="*/ 36 h 36"/>
              <a:gd name="T6" fmla="*/ 0 w 61"/>
              <a:gd name="T7" fmla="*/ 36 h 36"/>
              <a:gd name="T8" fmla="*/ 0 w 61"/>
              <a:gd name="T9" fmla="*/ 0 h 36"/>
              <a:gd name="T10" fmla="*/ 0 w 61"/>
              <a:gd name="T11" fmla="*/ 0 h 36"/>
              <a:gd name="T12" fmla="*/ 51 w 61"/>
              <a:gd name="T13" fmla="*/ 0 h 36"/>
              <a:gd name="T14" fmla="*/ 51 w 61"/>
              <a:gd name="T15" fmla="*/ 31 h 36"/>
              <a:gd name="T16" fmla="*/ 0 w 61"/>
              <a:gd name="T17" fmla="*/ 31 h 36"/>
              <a:gd name="T18" fmla="*/ 0 w 6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0" y="0"/>
                </a:moveTo>
                <a:lnTo>
                  <a:pt x="61" y="0"/>
                </a:lnTo>
                <a:lnTo>
                  <a:pt x="61" y="36"/>
                </a:lnTo>
                <a:lnTo>
                  <a:pt x="0" y="36"/>
                </a:lnTo>
                <a:lnTo>
                  <a:pt x="0" y="0"/>
                </a:lnTo>
                <a:close/>
                <a:moveTo>
                  <a:pt x="0" y="0"/>
                </a:moveTo>
                <a:lnTo>
                  <a:pt x="51" y="0"/>
                </a:lnTo>
                <a:lnTo>
                  <a:pt x="51"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8" name="Freeform 1091"/>
          <p:cNvSpPr>
            <a:spLocks noEditPoints="1"/>
          </p:cNvSpPr>
          <p:nvPr/>
        </p:nvSpPr>
        <p:spPr bwMode="auto">
          <a:xfrm>
            <a:off x="1851371" y="4807964"/>
            <a:ext cx="82550" cy="61912"/>
          </a:xfrm>
          <a:custGeom>
            <a:avLst/>
            <a:gdLst>
              <a:gd name="T0" fmla="*/ 0 w 51"/>
              <a:gd name="T1" fmla="*/ 0 h 31"/>
              <a:gd name="T2" fmla="*/ 51 w 51"/>
              <a:gd name="T3" fmla="*/ 0 h 31"/>
              <a:gd name="T4" fmla="*/ 51 w 51"/>
              <a:gd name="T5" fmla="*/ 31 h 31"/>
              <a:gd name="T6" fmla="*/ 0 w 51"/>
              <a:gd name="T7" fmla="*/ 31 h 31"/>
              <a:gd name="T8" fmla="*/ 0 w 51"/>
              <a:gd name="T9" fmla="*/ 0 h 31"/>
              <a:gd name="T10" fmla="*/ 0 w 51"/>
              <a:gd name="T11" fmla="*/ 0 h 31"/>
              <a:gd name="T12" fmla="*/ 40 w 51"/>
              <a:gd name="T13" fmla="*/ 0 h 31"/>
              <a:gd name="T14" fmla="*/ 40 w 51"/>
              <a:gd name="T15" fmla="*/ 27 h 31"/>
              <a:gd name="T16" fmla="*/ 0 w 51"/>
              <a:gd name="T17" fmla="*/ 27 h 31"/>
              <a:gd name="T18" fmla="*/ 0 w 5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1">
                <a:moveTo>
                  <a:pt x="0" y="0"/>
                </a:moveTo>
                <a:lnTo>
                  <a:pt x="51" y="0"/>
                </a:lnTo>
                <a:lnTo>
                  <a:pt x="51" y="31"/>
                </a:lnTo>
                <a:lnTo>
                  <a:pt x="0" y="31"/>
                </a:lnTo>
                <a:lnTo>
                  <a:pt x="0" y="0"/>
                </a:lnTo>
                <a:close/>
                <a:moveTo>
                  <a:pt x="0" y="0"/>
                </a:moveTo>
                <a:lnTo>
                  <a:pt x="40" y="0"/>
                </a:lnTo>
                <a:lnTo>
                  <a:pt x="40"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9" name="Freeform 1092"/>
          <p:cNvSpPr>
            <a:spLocks noEditPoints="1"/>
          </p:cNvSpPr>
          <p:nvPr/>
        </p:nvSpPr>
        <p:spPr bwMode="auto">
          <a:xfrm>
            <a:off x="1851371" y="4807965"/>
            <a:ext cx="65088" cy="53975"/>
          </a:xfrm>
          <a:custGeom>
            <a:avLst/>
            <a:gdLst>
              <a:gd name="T0" fmla="*/ 0 w 40"/>
              <a:gd name="T1" fmla="*/ 0 h 27"/>
              <a:gd name="T2" fmla="*/ 40 w 40"/>
              <a:gd name="T3" fmla="*/ 0 h 27"/>
              <a:gd name="T4" fmla="*/ 40 w 40"/>
              <a:gd name="T5" fmla="*/ 27 h 27"/>
              <a:gd name="T6" fmla="*/ 0 w 40"/>
              <a:gd name="T7" fmla="*/ 27 h 27"/>
              <a:gd name="T8" fmla="*/ 0 w 40"/>
              <a:gd name="T9" fmla="*/ 0 h 27"/>
              <a:gd name="T10" fmla="*/ 0 w 40"/>
              <a:gd name="T11" fmla="*/ 0 h 27"/>
              <a:gd name="T12" fmla="*/ 30 w 40"/>
              <a:gd name="T13" fmla="*/ 0 h 27"/>
              <a:gd name="T14" fmla="*/ 30 w 40"/>
              <a:gd name="T15" fmla="*/ 18 h 27"/>
              <a:gd name="T16" fmla="*/ 0 w 40"/>
              <a:gd name="T17" fmla="*/ 18 h 27"/>
              <a:gd name="T18" fmla="*/ 0 w 4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7">
                <a:moveTo>
                  <a:pt x="0" y="0"/>
                </a:moveTo>
                <a:lnTo>
                  <a:pt x="40" y="0"/>
                </a:lnTo>
                <a:lnTo>
                  <a:pt x="40" y="27"/>
                </a:lnTo>
                <a:lnTo>
                  <a:pt x="0" y="27"/>
                </a:lnTo>
                <a:lnTo>
                  <a:pt x="0" y="0"/>
                </a:lnTo>
                <a:close/>
                <a:moveTo>
                  <a:pt x="0" y="0"/>
                </a:moveTo>
                <a:lnTo>
                  <a:pt x="30" y="0"/>
                </a:lnTo>
                <a:lnTo>
                  <a:pt x="30"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0" name="Freeform 1093"/>
          <p:cNvSpPr>
            <a:spLocks noEditPoints="1"/>
          </p:cNvSpPr>
          <p:nvPr/>
        </p:nvSpPr>
        <p:spPr bwMode="auto">
          <a:xfrm>
            <a:off x="1851372" y="4807964"/>
            <a:ext cx="47625" cy="36512"/>
          </a:xfrm>
          <a:custGeom>
            <a:avLst/>
            <a:gdLst>
              <a:gd name="T0" fmla="*/ 0 w 30"/>
              <a:gd name="T1" fmla="*/ 0 h 18"/>
              <a:gd name="T2" fmla="*/ 30 w 30"/>
              <a:gd name="T3" fmla="*/ 0 h 18"/>
              <a:gd name="T4" fmla="*/ 30 w 30"/>
              <a:gd name="T5" fmla="*/ 18 h 18"/>
              <a:gd name="T6" fmla="*/ 0 w 30"/>
              <a:gd name="T7" fmla="*/ 18 h 18"/>
              <a:gd name="T8" fmla="*/ 0 w 30"/>
              <a:gd name="T9" fmla="*/ 0 h 18"/>
              <a:gd name="T10" fmla="*/ 0 w 30"/>
              <a:gd name="T11" fmla="*/ 0 h 18"/>
              <a:gd name="T12" fmla="*/ 20 w 30"/>
              <a:gd name="T13" fmla="*/ 0 h 18"/>
              <a:gd name="T14" fmla="*/ 20 w 30"/>
              <a:gd name="T15" fmla="*/ 14 h 18"/>
              <a:gd name="T16" fmla="*/ 0 w 30"/>
              <a:gd name="T17" fmla="*/ 14 h 18"/>
              <a:gd name="T18" fmla="*/ 0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0" y="0"/>
                </a:moveTo>
                <a:lnTo>
                  <a:pt x="30" y="0"/>
                </a:lnTo>
                <a:lnTo>
                  <a:pt x="30" y="18"/>
                </a:lnTo>
                <a:lnTo>
                  <a:pt x="0" y="18"/>
                </a:lnTo>
                <a:lnTo>
                  <a:pt x="0" y="0"/>
                </a:lnTo>
                <a:close/>
                <a:moveTo>
                  <a:pt x="0" y="0"/>
                </a:moveTo>
                <a:lnTo>
                  <a:pt x="20" y="0"/>
                </a:lnTo>
                <a:lnTo>
                  <a:pt x="20"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1" name="Freeform 1094"/>
          <p:cNvSpPr>
            <a:spLocks noEditPoints="1"/>
          </p:cNvSpPr>
          <p:nvPr/>
        </p:nvSpPr>
        <p:spPr bwMode="auto">
          <a:xfrm>
            <a:off x="1851371" y="4807965"/>
            <a:ext cx="31750" cy="28575"/>
          </a:xfrm>
          <a:custGeom>
            <a:avLst/>
            <a:gdLst>
              <a:gd name="T0" fmla="*/ 0 w 20"/>
              <a:gd name="T1" fmla="*/ 0 h 14"/>
              <a:gd name="T2" fmla="*/ 20 w 20"/>
              <a:gd name="T3" fmla="*/ 0 h 14"/>
              <a:gd name="T4" fmla="*/ 20 w 20"/>
              <a:gd name="T5" fmla="*/ 14 h 14"/>
              <a:gd name="T6" fmla="*/ 0 w 20"/>
              <a:gd name="T7" fmla="*/ 14 h 14"/>
              <a:gd name="T8" fmla="*/ 0 w 20"/>
              <a:gd name="T9" fmla="*/ 0 h 14"/>
              <a:gd name="T10" fmla="*/ 0 w 20"/>
              <a:gd name="T11" fmla="*/ 0 h 14"/>
              <a:gd name="T12" fmla="*/ 10 w 20"/>
              <a:gd name="T13" fmla="*/ 0 h 14"/>
              <a:gd name="T14" fmla="*/ 10 w 20"/>
              <a:gd name="T15" fmla="*/ 5 h 14"/>
              <a:gd name="T16" fmla="*/ 0 w 20"/>
              <a:gd name="T17" fmla="*/ 5 h 14"/>
              <a:gd name="T18" fmla="*/ 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0"/>
                </a:moveTo>
                <a:lnTo>
                  <a:pt x="20" y="0"/>
                </a:lnTo>
                <a:lnTo>
                  <a:pt x="20" y="14"/>
                </a:lnTo>
                <a:lnTo>
                  <a:pt x="0" y="14"/>
                </a:lnTo>
                <a:lnTo>
                  <a:pt x="0" y="0"/>
                </a:lnTo>
                <a:close/>
                <a:moveTo>
                  <a:pt x="0" y="0"/>
                </a:moveTo>
                <a:lnTo>
                  <a:pt x="10" y="0"/>
                </a:lnTo>
                <a:lnTo>
                  <a:pt x="10"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 name="Freeform 1095"/>
          <p:cNvSpPr>
            <a:spLocks noEditPoints="1"/>
          </p:cNvSpPr>
          <p:nvPr/>
        </p:nvSpPr>
        <p:spPr bwMode="auto">
          <a:xfrm>
            <a:off x="1851372" y="4807965"/>
            <a:ext cx="15875" cy="9525"/>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 name="Freeform 1096"/>
          <p:cNvSpPr>
            <a:spLocks noEditPoints="1"/>
          </p:cNvSpPr>
          <p:nvPr/>
        </p:nvSpPr>
        <p:spPr bwMode="auto">
          <a:xfrm>
            <a:off x="1851371" y="4807965"/>
            <a:ext cx="1588"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 name="Rectangle 1097"/>
          <p:cNvSpPr>
            <a:spLocks noChangeArrowheads="1"/>
          </p:cNvSpPr>
          <p:nvPr/>
        </p:nvSpPr>
        <p:spPr bwMode="auto">
          <a:xfrm>
            <a:off x="1851371" y="4807965"/>
            <a:ext cx="222250" cy="168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 name="Freeform 1098"/>
          <p:cNvSpPr>
            <a:spLocks noEditPoints="1"/>
          </p:cNvSpPr>
          <p:nvPr/>
        </p:nvSpPr>
        <p:spPr bwMode="auto">
          <a:xfrm>
            <a:off x="1851371" y="4807965"/>
            <a:ext cx="222250" cy="168275"/>
          </a:xfrm>
          <a:custGeom>
            <a:avLst/>
            <a:gdLst>
              <a:gd name="T0" fmla="*/ 0 w 138"/>
              <a:gd name="T1" fmla="*/ 0 h 84"/>
              <a:gd name="T2" fmla="*/ 138 w 138"/>
              <a:gd name="T3" fmla="*/ 0 h 84"/>
              <a:gd name="T4" fmla="*/ 138 w 138"/>
              <a:gd name="T5" fmla="*/ 84 h 84"/>
              <a:gd name="T6" fmla="*/ 0 w 138"/>
              <a:gd name="T7" fmla="*/ 84 h 84"/>
              <a:gd name="T8" fmla="*/ 0 w 138"/>
              <a:gd name="T9" fmla="*/ 0 h 84"/>
              <a:gd name="T10" fmla="*/ 0 w 138"/>
              <a:gd name="T11" fmla="*/ 0 h 84"/>
              <a:gd name="T12" fmla="*/ 127 w 138"/>
              <a:gd name="T13" fmla="*/ 0 h 84"/>
              <a:gd name="T14" fmla="*/ 127 w 138"/>
              <a:gd name="T15" fmla="*/ 76 h 84"/>
              <a:gd name="T16" fmla="*/ 0 w 138"/>
              <a:gd name="T17" fmla="*/ 76 h 84"/>
              <a:gd name="T18" fmla="*/ 0 w 13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0" y="0"/>
                </a:moveTo>
                <a:lnTo>
                  <a:pt x="138" y="0"/>
                </a:lnTo>
                <a:lnTo>
                  <a:pt x="138" y="84"/>
                </a:lnTo>
                <a:lnTo>
                  <a:pt x="0" y="84"/>
                </a:lnTo>
                <a:lnTo>
                  <a:pt x="0" y="0"/>
                </a:lnTo>
                <a:close/>
                <a:moveTo>
                  <a:pt x="0" y="0"/>
                </a:moveTo>
                <a:lnTo>
                  <a:pt x="127" y="0"/>
                </a:lnTo>
                <a:lnTo>
                  <a:pt x="127"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 name="Freeform 1099"/>
          <p:cNvSpPr>
            <a:spLocks noEditPoints="1"/>
          </p:cNvSpPr>
          <p:nvPr/>
        </p:nvSpPr>
        <p:spPr bwMode="auto">
          <a:xfrm>
            <a:off x="1851371" y="4807964"/>
            <a:ext cx="204788" cy="152400"/>
          </a:xfrm>
          <a:custGeom>
            <a:avLst/>
            <a:gdLst>
              <a:gd name="T0" fmla="*/ 0 w 127"/>
              <a:gd name="T1" fmla="*/ 0 h 76"/>
              <a:gd name="T2" fmla="*/ 127 w 127"/>
              <a:gd name="T3" fmla="*/ 0 h 76"/>
              <a:gd name="T4" fmla="*/ 127 w 127"/>
              <a:gd name="T5" fmla="*/ 76 h 76"/>
              <a:gd name="T6" fmla="*/ 0 w 127"/>
              <a:gd name="T7" fmla="*/ 76 h 76"/>
              <a:gd name="T8" fmla="*/ 0 w 127"/>
              <a:gd name="T9" fmla="*/ 0 h 76"/>
              <a:gd name="T10" fmla="*/ 0 w 127"/>
              <a:gd name="T11" fmla="*/ 0 h 76"/>
              <a:gd name="T12" fmla="*/ 117 w 127"/>
              <a:gd name="T13" fmla="*/ 0 h 76"/>
              <a:gd name="T14" fmla="*/ 117 w 127"/>
              <a:gd name="T15" fmla="*/ 71 h 76"/>
              <a:gd name="T16" fmla="*/ 0 w 127"/>
              <a:gd name="T17" fmla="*/ 71 h 76"/>
              <a:gd name="T18" fmla="*/ 0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0" y="0"/>
                </a:moveTo>
                <a:lnTo>
                  <a:pt x="127" y="0"/>
                </a:lnTo>
                <a:lnTo>
                  <a:pt x="127" y="76"/>
                </a:lnTo>
                <a:lnTo>
                  <a:pt x="0" y="76"/>
                </a:lnTo>
                <a:lnTo>
                  <a:pt x="0" y="0"/>
                </a:lnTo>
                <a:close/>
                <a:moveTo>
                  <a:pt x="0" y="0"/>
                </a:moveTo>
                <a:lnTo>
                  <a:pt x="117" y="0"/>
                </a:lnTo>
                <a:lnTo>
                  <a:pt x="117"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 name="Freeform 1100"/>
          <p:cNvSpPr>
            <a:spLocks noEditPoints="1"/>
          </p:cNvSpPr>
          <p:nvPr/>
        </p:nvSpPr>
        <p:spPr bwMode="auto">
          <a:xfrm>
            <a:off x="1851372" y="4807965"/>
            <a:ext cx="188913" cy="141287"/>
          </a:xfrm>
          <a:custGeom>
            <a:avLst/>
            <a:gdLst>
              <a:gd name="T0" fmla="*/ 0 w 117"/>
              <a:gd name="T1" fmla="*/ 0 h 71"/>
              <a:gd name="T2" fmla="*/ 117 w 117"/>
              <a:gd name="T3" fmla="*/ 0 h 71"/>
              <a:gd name="T4" fmla="*/ 117 w 117"/>
              <a:gd name="T5" fmla="*/ 71 h 71"/>
              <a:gd name="T6" fmla="*/ 0 w 117"/>
              <a:gd name="T7" fmla="*/ 71 h 71"/>
              <a:gd name="T8" fmla="*/ 0 w 117"/>
              <a:gd name="T9" fmla="*/ 0 h 71"/>
              <a:gd name="T10" fmla="*/ 0 w 117"/>
              <a:gd name="T11" fmla="*/ 0 h 71"/>
              <a:gd name="T12" fmla="*/ 107 w 117"/>
              <a:gd name="T13" fmla="*/ 0 h 71"/>
              <a:gd name="T14" fmla="*/ 107 w 117"/>
              <a:gd name="T15" fmla="*/ 62 h 71"/>
              <a:gd name="T16" fmla="*/ 0 w 117"/>
              <a:gd name="T17" fmla="*/ 62 h 71"/>
              <a:gd name="T18" fmla="*/ 0 w 117"/>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1">
                <a:moveTo>
                  <a:pt x="0" y="0"/>
                </a:moveTo>
                <a:lnTo>
                  <a:pt x="117" y="0"/>
                </a:lnTo>
                <a:lnTo>
                  <a:pt x="117" y="71"/>
                </a:lnTo>
                <a:lnTo>
                  <a:pt x="0" y="71"/>
                </a:lnTo>
                <a:lnTo>
                  <a:pt x="0" y="0"/>
                </a:lnTo>
                <a:close/>
                <a:moveTo>
                  <a:pt x="0" y="0"/>
                </a:moveTo>
                <a:lnTo>
                  <a:pt x="107" y="0"/>
                </a:lnTo>
                <a:lnTo>
                  <a:pt x="107"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 name="Freeform 1101"/>
          <p:cNvSpPr>
            <a:spLocks noEditPoints="1"/>
          </p:cNvSpPr>
          <p:nvPr/>
        </p:nvSpPr>
        <p:spPr bwMode="auto">
          <a:xfrm>
            <a:off x="1851371" y="4807965"/>
            <a:ext cx="171450" cy="123825"/>
          </a:xfrm>
          <a:custGeom>
            <a:avLst/>
            <a:gdLst>
              <a:gd name="T0" fmla="*/ 0 w 107"/>
              <a:gd name="T1" fmla="*/ 0 h 62"/>
              <a:gd name="T2" fmla="*/ 107 w 107"/>
              <a:gd name="T3" fmla="*/ 0 h 62"/>
              <a:gd name="T4" fmla="*/ 107 w 107"/>
              <a:gd name="T5" fmla="*/ 62 h 62"/>
              <a:gd name="T6" fmla="*/ 0 w 107"/>
              <a:gd name="T7" fmla="*/ 62 h 62"/>
              <a:gd name="T8" fmla="*/ 0 w 107"/>
              <a:gd name="T9" fmla="*/ 0 h 62"/>
              <a:gd name="T10" fmla="*/ 0 w 107"/>
              <a:gd name="T11" fmla="*/ 0 h 62"/>
              <a:gd name="T12" fmla="*/ 97 w 107"/>
              <a:gd name="T13" fmla="*/ 0 h 62"/>
              <a:gd name="T14" fmla="*/ 97 w 107"/>
              <a:gd name="T15" fmla="*/ 58 h 62"/>
              <a:gd name="T16" fmla="*/ 0 w 107"/>
              <a:gd name="T17" fmla="*/ 58 h 62"/>
              <a:gd name="T18" fmla="*/ 0 w 10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62">
                <a:moveTo>
                  <a:pt x="0" y="0"/>
                </a:moveTo>
                <a:lnTo>
                  <a:pt x="107" y="0"/>
                </a:lnTo>
                <a:lnTo>
                  <a:pt x="107" y="62"/>
                </a:lnTo>
                <a:lnTo>
                  <a:pt x="0" y="62"/>
                </a:lnTo>
                <a:lnTo>
                  <a:pt x="0" y="0"/>
                </a:lnTo>
                <a:close/>
                <a:moveTo>
                  <a:pt x="0" y="0"/>
                </a:moveTo>
                <a:lnTo>
                  <a:pt x="97" y="0"/>
                </a:lnTo>
                <a:lnTo>
                  <a:pt x="97"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 name="Freeform 1102"/>
          <p:cNvSpPr>
            <a:spLocks noEditPoints="1"/>
          </p:cNvSpPr>
          <p:nvPr/>
        </p:nvSpPr>
        <p:spPr bwMode="auto">
          <a:xfrm>
            <a:off x="1851372" y="4807965"/>
            <a:ext cx="155575" cy="115887"/>
          </a:xfrm>
          <a:custGeom>
            <a:avLst/>
            <a:gdLst>
              <a:gd name="T0" fmla="*/ 0 w 97"/>
              <a:gd name="T1" fmla="*/ 0 h 58"/>
              <a:gd name="T2" fmla="*/ 97 w 97"/>
              <a:gd name="T3" fmla="*/ 0 h 58"/>
              <a:gd name="T4" fmla="*/ 97 w 97"/>
              <a:gd name="T5" fmla="*/ 58 h 58"/>
              <a:gd name="T6" fmla="*/ 0 w 97"/>
              <a:gd name="T7" fmla="*/ 58 h 58"/>
              <a:gd name="T8" fmla="*/ 0 w 97"/>
              <a:gd name="T9" fmla="*/ 0 h 58"/>
              <a:gd name="T10" fmla="*/ 0 w 97"/>
              <a:gd name="T11" fmla="*/ 0 h 58"/>
              <a:gd name="T12" fmla="*/ 87 w 97"/>
              <a:gd name="T13" fmla="*/ 0 h 58"/>
              <a:gd name="T14" fmla="*/ 87 w 97"/>
              <a:gd name="T15" fmla="*/ 49 h 58"/>
              <a:gd name="T16" fmla="*/ 0 w 97"/>
              <a:gd name="T17" fmla="*/ 49 h 58"/>
              <a:gd name="T18" fmla="*/ 0 w 97"/>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8">
                <a:moveTo>
                  <a:pt x="0" y="0"/>
                </a:moveTo>
                <a:lnTo>
                  <a:pt x="97" y="0"/>
                </a:lnTo>
                <a:lnTo>
                  <a:pt x="97"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 name="Freeform 1103"/>
          <p:cNvSpPr>
            <a:spLocks noEditPoints="1"/>
          </p:cNvSpPr>
          <p:nvPr/>
        </p:nvSpPr>
        <p:spPr bwMode="auto">
          <a:xfrm>
            <a:off x="1851371" y="4807965"/>
            <a:ext cx="139700" cy="98425"/>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6 w 87"/>
              <a:gd name="T13" fmla="*/ 0 h 49"/>
              <a:gd name="T14" fmla="*/ 76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6" y="0"/>
                </a:lnTo>
                <a:lnTo>
                  <a:pt x="76"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 name="Freeform 1104"/>
          <p:cNvSpPr>
            <a:spLocks noEditPoints="1"/>
          </p:cNvSpPr>
          <p:nvPr/>
        </p:nvSpPr>
        <p:spPr bwMode="auto">
          <a:xfrm>
            <a:off x="1851371" y="4807965"/>
            <a:ext cx="122238" cy="90487"/>
          </a:xfrm>
          <a:custGeom>
            <a:avLst/>
            <a:gdLst>
              <a:gd name="T0" fmla="*/ 0 w 76"/>
              <a:gd name="T1" fmla="*/ 0 h 45"/>
              <a:gd name="T2" fmla="*/ 76 w 76"/>
              <a:gd name="T3" fmla="*/ 0 h 45"/>
              <a:gd name="T4" fmla="*/ 76 w 76"/>
              <a:gd name="T5" fmla="*/ 45 h 45"/>
              <a:gd name="T6" fmla="*/ 0 w 76"/>
              <a:gd name="T7" fmla="*/ 45 h 45"/>
              <a:gd name="T8" fmla="*/ 0 w 76"/>
              <a:gd name="T9" fmla="*/ 0 h 45"/>
              <a:gd name="T10" fmla="*/ 0 w 76"/>
              <a:gd name="T11" fmla="*/ 0 h 45"/>
              <a:gd name="T12" fmla="*/ 61 w 76"/>
              <a:gd name="T13" fmla="*/ 0 h 45"/>
              <a:gd name="T14" fmla="*/ 61 w 76"/>
              <a:gd name="T15" fmla="*/ 36 h 45"/>
              <a:gd name="T16" fmla="*/ 0 w 76"/>
              <a:gd name="T17" fmla="*/ 36 h 45"/>
              <a:gd name="T18" fmla="*/ 0 w 7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5">
                <a:moveTo>
                  <a:pt x="0" y="0"/>
                </a:moveTo>
                <a:lnTo>
                  <a:pt x="76" y="0"/>
                </a:lnTo>
                <a:lnTo>
                  <a:pt x="76" y="45"/>
                </a:lnTo>
                <a:lnTo>
                  <a:pt x="0" y="45"/>
                </a:lnTo>
                <a:lnTo>
                  <a:pt x="0" y="0"/>
                </a:lnTo>
                <a:close/>
                <a:moveTo>
                  <a:pt x="0" y="0"/>
                </a:moveTo>
                <a:lnTo>
                  <a:pt x="61" y="0"/>
                </a:lnTo>
                <a:lnTo>
                  <a:pt x="61"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 name="Freeform 1105"/>
          <p:cNvSpPr>
            <a:spLocks noEditPoints="1"/>
          </p:cNvSpPr>
          <p:nvPr/>
        </p:nvSpPr>
        <p:spPr bwMode="auto">
          <a:xfrm>
            <a:off x="1851372" y="4807965"/>
            <a:ext cx="98425" cy="71437"/>
          </a:xfrm>
          <a:custGeom>
            <a:avLst/>
            <a:gdLst>
              <a:gd name="T0" fmla="*/ 0 w 61"/>
              <a:gd name="T1" fmla="*/ 0 h 36"/>
              <a:gd name="T2" fmla="*/ 61 w 61"/>
              <a:gd name="T3" fmla="*/ 0 h 36"/>
              <a:gd name="T4" fmla="*/ 61 w 61"/>
              <a:gd name="T5" fmla="*/ 36 h 36"/>
              <a:gd name="T6" fmla="*/ 0 w 61"/>
              <a:gd name="T7" fmla="*/ 36 h 36"/>
              <a:gd name="T8" fmla="*/ 0 w 61"/>
              <a:gd name="T9" fmla="*/ 0 h 36"/>
              <a:gd name="T10" fmla="*/ 0 w 61"/>
              <a:gd name="T11" fmla="*/ 0 h 36"/>
              <a:gd name="T12" fmla="*/ 51 w 61"/>
              <a:gd name="T13" fmla="*/ 0 h 36"/>
              <a:gd name="T14" fmla="*/ 51 w 61"/>
              <a:gd name="T15" fmla="*/ 31 h 36"/>
              <a:gd name="T16" fmla="*/ 0 w 61"/>
              <a:gd name="T17" fmla="*/ 31 h 36"/>
              <a:gd name="T18" fmla="*/ 0 w 6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0" y="0"/>
                </a:moveTo>
                <a:lnTo>
                  <a:pt x="61" y="0"/>
                </a:lnTo>
                <a:lnTo>
                  <a:pt x="61" y="36"/>
                </a:lnTo>
                <a:lnTo>
                  <a:pt x="0" y="36"/>
                </a:lnTo>
                <a:lnTo>
                  <a:pt x="0" y="0"/>
                </a:lnTo>
                <a:close/>
                <a:moveTo>
                  <a:pt x="0" y="0"/>
                </a:moveTo>
                <a:lnTo>
                  <a:pt x="51" y="0"/>
                </a:lnTo>
                <a:lnTo>
                  <a:pt x="51"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 name="Freeform 1106"/>
          <p:cNvSpPr>
            <a:spLocks noEditPoints="1"/>
          </p:cNvSpPr>
          <p:nvPr/>
        </p:nvSpPr>
        <p:spPr bwMode="auto">
          <a:xfrm>
            <a:off x="1851371" y="4807964"/>
            <a:ext cx="82550" cy="61912"/>
          </a:xfrm>
          <a:custGeom>
            <a:avLst/>
            <a:gdLst>
              <a:gd name="T0" fmla="*/ 0 w 51"/>
              <a:gd name="T1" fmla="*/ 0 h 31"/>
              <a:gd name="T2" fmla="*/ 51 w 51"/>
              <a:gd name="T3" fmla="*/ 0 h 31"/>
              <a:gd name="T4" fmla="*/ 51 w 51"/>
              <a:gd name="T5" fmla="*/ 31 h 31"/>
              <a:gd name="T6" fmla="*/ 0 w 51"/>
              <a:gd name="T7" fmla="*/ 31 h 31"/>
              <a:gd name="T8" fmla="*/ 0 w 51"/>
              <a:gd name="T9" fmla="*/ 0 h 31"/>
              <a:gd name="T10" fmla="*/ 0 w 51"/>
              <a:gd name="T11" fmla="*/ 0 h 31"/>
              <a:gd name="T12" fmla="*/ 40 w 51"/>
              <a:gd name="T13" fmla="*/ 0 h 31"/>
              <a:gd name="T14" fmla="*/ 40 w 51"/>
              <a:gd name="T15" fmla="*/ 27 h 31"/>
              <a:gd name="T16" fmla="*/ 0 w 51"/>
              <a:gd name="T17" fmla="*/ 27 h 31"/>
              <a:gd name="T18" fmla="*/ 0 w 5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1">
                <a:moveTo>
                  <a:pt x="0" y="0"/>
                </a:moveTo>
                <a:lnTo>
                  <a:pt x="51" y="0"/>
                </a:lnTo>
                <a:lnTo>
                  <a:pt x="51" y="31"/>
                </a:lnTo>
                <a:lnTo>
                  <a:pt x="0" y="31"/>
                </a:lnTo>
                <a:lnTo>
                  <a:pt x="0" y="0"/>
                </a:lnTo>
                <a:close/>
                <a:moveTo>
                  <a:pt x="0" y="0"/>
                </a:moveTo>
                <a:lnTo>
                  <a:pt x="40" y="0"/>
                </a:lnTo>
                <a:lnTo>
                  <a:pt x="40"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 name="Freeform 1107"/>
          <p:cNvSpPr>
            <a:spLocks noEditPoints="1"/>
          </p:cNvSpPr>
          <p:nvPr/>
        </p:nvSpPr>
        <p:spPr bwMode="auto">
          <a:xfrm>
            <a:off x="1851371" y="4807965"/>
            <a:ext cx="65088" cy="53975"/>
          </a:xfrm>
          <a:custGeom>
            <a:avLst/>
            <a:gdLst>
              <a:gd name="T0" fmla="*/ 0 w 40"/>
              <a:gd name="T1" fmla="*/ 0 h 27"/>
              <a:gd name="T2" fmla="*/ 40 w 40"/>
              <a:gd name="T3" fmla="*/ 0 h 27"/>
              <a:gd name="T4" fmla="*/ 40 w 40"/>
              <a:gd name="T5" fmla="*/ 27 h 27"/>
              <a:gd name="T6" fmla="*/ 0 w 40"/>
              <a:gd name="T7" fmla="*/ 27 h 27"/>
              <a:gd name="T8" fmla="*/ 0 w 40"/>
              <a:gd name="T9" fmla="*/ 0 h 27"/>
              <a:gd name="T10" fmla="*/ 0 w 40"/>
              <a:gd name="T11" fmla="*/ 0 h 27"/>
              <a:gd name="T12" fmla="*/ 30 w 40"/>
              <a:gd name="T13" fmla="*/ 0 h 27"/>
              <a:gd name="T14" fmla="*/ 30 w 40"/>
              <a:gd name="T15" fmla="*/ 18 h 27"/>
              <a:gd name="T16" fmla="*/ 0 w 40"/>
              <a:gd name="T17" fmla="*/ 18 h 27"/>
              <a:gd name="T18" fmla="*/ 0 w 4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7">
                <a:moveTo>
                  <a:pt x="0" y="0"/>
                </a:moveTo>
                <a:lnTo>
                  <a:pt x="40" y="0"/>
                </a:lnTo>
                <a:lnTo>
                  <a:pt x="40" y="27"/>
                </a:lnTo>
                <a:lnTo>
                  <a:pt x="0" y="27"/>
                </a:lnTo>
                <a:lnTo>
                  <a:pt x="0" y="0"/>
                </a:lnTo>
                <a:close/>
                <a:moveTo>
                  <a:pt x="0" y="0"/>
                </a:moveTo>
                <a:lnTo>
                  <a:pt x="30" y="0"/>
                </a:lnTo>
                <a:lnTo>
                  <a:pt x="30"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5" name="Freeform 1108"/>
          <p:cNvSpPr>
            <a:spLocks noEditPoints="1"/>
          </p:cNvSpPr>
          <p:nvPr/>
        </p:nvSpPr>
        <p:spPr bwMode="auto">
          <a:xfrm>
            <a:off x="1851372" y="4807964"/>
            <a:ext cx="47625" cy="36512"/>
          </a:xfrm>
          <a:custGeom>
            <a:avLst/>
            <a:gdLst>
              <a:gd name="T0" fmla="*/ 0 w 30"/>
              <a:gd name="T1" fmla="*/ 0 h 18"/>
              <a:gd name="T2" fmla="*/ 30 w 30"/>
              <a:gd name="T3" fmla="*/ 0 h 18"/>
              <a:gd name="T4" fmla="*/ 30 w 30"/>
              <a:gd name="T5" fmla="*/ 18 h 18"/>
              <a:gd name="T6" fmla="*/ 0 w 30"/>
              <a:gd name="T7" fmla="*/ 18 h 18"/>
              <a:gd name="T8" fmla="*/ 0 w 30"/>
              <a:gd name="T9" fmla="*/ 0 h 18"/>
              <a:gd name="T10" fmla="*/ 0 w 30"/>
              <a:gd name="T11" fmla="*/ 0 h 18"/>
              <a:gd name="T12" fmla="*/ 20 w 30"/>
              <a:gd name="T13" fmla="*/ 0 h 18"/>
              <a:gd name="T14" fmla="*/ 20 w 30"/>
              <a:gd name="T15" fmla="*/ 14 h 18"/>
              <a:gd name="T16" fmla="*/ 0 w 30"/>
              <a:gd name="T17" fmla="*/ 14 h 18"/>
              <a:gd name="T18" fmla="*/ 0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0" y="0"/>
                </a:moveTo>
                <a:lnTo>
                  <a:pt x="30" y="0"/>
                </a:lnTo>
                <a:lnTo>
                  <a:pt x="30" y="18"/>
                </a:lnTo>
                <a:lnTo>
                  <a:pt x="0" y="18"/>
                </a:lnTo>
                <a:lnTo>
                  <a:pt x="0" y="0"/>
                </a:lnTo>
                <a:close/>
                <a:moveTo>
                  <a:pt x="0" y="0"/>
                </a:moveTo>
                <a:lnTo>
                  <a:pt x="20" y="0"/>
                </a:lnTo>
                <a:lnTo>
                  <a:pt x="20"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6" name="Freeform 1109"/>
          <p:cNvSpPr>
            <a:spLocks noEditPoints="1"/>
          </p:cNvSpPr>
          <p:nvPr/>
        </p:nvSpPr>
        <p:spPr bwMode="auto">
          <a:xfrm>
            <a:off x="1851371" y="4807965"/>
            <a:ext cx="31750" cy="28575"/>
          </a:xfrm>
          <a:custGeom>
            <a:avLst/>
            <a:gdLst>
              <a:gd name="T0" fmla="*/ 0 w 20"/>
              <a:gd name="T1" fmla="*/ 0 h 14"/>
              <a:gd name="T2" fmla="*/ 20 w 20"/>
              <a:gd name="T3" fmla="*/ 0 h 14"/>
              <a:gd name="T4" fmla="*/ 20 w 20"/>
              <a:gd name="T5" fmla="*/ 14 h 14"/>
              <a:gd name="T6" fmla="*/ 0 w 20"/>
              <a:gd name="T7" fmla="*/ 14 h 14"/>
              <a:gd name="T8" fmla="*/ 0 w 20"/>
              <a:gd name="T9" fmla="*/ 0 h 14"/>
              <a:gd name="T10" fmla="*/ 0 w 20"/>
              <a:gd name="T11" fmla="*/ 0 h 14"/>
              <a:gd name="T12" fmla="*/ 10 w 20"/>
              <a:gd name="T13" fmla="*/ 0 h 14"/>
              <a:gd name="T14" fmla="*/ 10 w 20"/>
              <a:gd name="T15" fmla="*/ 5 h 14"/>
              <a:gd name="T16" fmla="*/ 0 w 20"/>
              <a:gd name="T17" fmla="*/ 5 h 14"/>
              <a:gd name="T18" fmla="*/ 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0"/>
                </a:moveTo>
                <a:lnTo>
                  <a:pt x="20" y="0"/>
                </a:lnTo>
                <a:lnTo>
                  <a:pt x="20" y="14"/>
                </a:lnTo>
                <a:lnTo>
                  <a:pt x="0" y="14"/>
                </a:lnTo>
                <a:lnTo>
                  <a:pt x="0" y="0"/>
                </a:lnTo>
                <a:close/>
                <a:moveTo>
                  <a:pt x="0" y="0"/>
                </a:moveTo>
                <a:lnTo>
                  <a:pt x="10" y="0"/>
                </a:lnTo>
                <a:lnTo>
                  <a:pt x="10"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7" name="Freeform 1110"/>
          <p:cNvSpPr>
            <a:spLocks noEditPoints="1"/>
          </p:cNvSpPr>
          <p:nvPr/>
        </p:nvSpPr>
        <p:spPr bwMode="auto">
          <a:xfrm>
            <a:off x="1851372" y="4807965"/>
            <a:ext cx="15875" cy="9525"/>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8" name="Freeform 1111"/>
          <p:cNvSpPr>
            <a:spLocks noEditPoints="1"/>
          </p:cNvSpPr>
          <p:nvPr/>
        </p:nvSpPr>
        <p:spPr bwMode="auto">
          <a:xfrm>
            <a:off x="1851371" y="4807965"/>
            <a:ext cx="1588"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 name="Freeform 1112"/>
          <p:cNvSpPr>
            <a:spLocks noEditPoints="1"/>
          </p:cNvSpPr>
          <p:nvPr/>
        </p:nvSpPr>
        <p:spPr bwMode="auto">
          <a:xfrm>
            <a:off x="1833910" y="4792089"/>
            <a:ext cx="255587" cy="201612"/>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1 w 159"/>
              <a:gd name="T11" fmla="*/ 8 h 101"/>
              <a:gd name="T12" fmla="*/ 159 w 159"/>
              <a:gd name="T13" fmla="*/ 8 h 101"/>
              <a:gd name="T14" fmla="*/ 159 w 159"/>
              <a:gd name="T15" fmla="*/ 101 h 101"/>
              <a:gd name="T16" fmla="*/ 11 w 159"/>
              <a:gd name="T17" fmla="*/ 101 h 101"/>
              <a:gd name="T18" fmla="*/ 11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1" y="8"/>
                </a:moveTo>
                <a:lnTo>
                  <a:pt x="159" y="8"/>
                </a:lnTo>
                <a:lnTo>
                  <a:pt x="159" y="101"/>
                </a:lnTo>
                <a:lnTo>
                  <a:pt x="11" y="101"/>
                </a:lnTo>
                <a:lnTo>
                  <a:pt x="11" y="8"/>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0" name="Freeform 1113"/>
          <p:cNvSpPr>
            <a:spLocks noEditPoints="1"/>
          </p:cNvSpPr>
          <p:nvPr/>
        </p:nvSpPr>
        <p:spPr bwMode="auto">
          <a:xfrm>
            <a:off x="1851372" y="4807965"/>
            <a:ext cx="238125" cy="185737"/>
          </a:xfrm>
          <a:custGeom>
            <a:avLst/>
            <a:gdLst>
              <a:gd name="T0" fmla="*/ 0 w 148"/>
              <a:gd name="T1" fmla="*/ 0 h 93"/>
              <a:gd name="T2" fmla="*/ 148 w 148"/>
              <a:gd name="T3" fmla="*/ 0 h 93"/>
              <a:gd name="T4" fmla="*/ 148 w 148"/>
              <a:gd name="T5" fmla="*/ 93 h 93"/>
              <a:gd name="T6" fmla="*/ 0 w 148"/>
              <a:gd name="T7" fmla="*/ 93 h 93"/>
              <a:gd name="T8" fmla="*/ 0 w 148"/>
              <a:gd name="T9" fmla="*/ 0 h 93"/>
              <a:gd name="T10" fmla="*/ 10 w 148"/>
              <a:gd name="T11" fmla="*/ 5 h 93"/>
              <a:gd name="T12" fmla="*/ 148 w 148"/>
              <a:gd name="T13" fmla="*/ 5 h 93"/>
              <a:gd name="T14" fmla="*/ 148 w 148"/>
              <a:gd name="T15" fmla="*/ 93 h 93"/>
              <a:gd name="T16" fmla="*/ 10 w 148"/>
              <a:gd name="T17" fmla="*/ 93 h 93"/>
              <a:gd name="T18" fmla="*/ 10 w 148"/>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93">
                <a:moveTo>
                  <a:pt x="0" y="0"/>
                </a:moveTo>
                <a:lnTo>
                  <a:pt x="148" y="0"/>
                </a:lnTo>
                <a:lnTo>
                  <a:pt x="148" y="93"/>
                </a:lnTo>
                <a:lnTo>
                  <a:pt x="0" y="93"/>
                </a:lnTo>
                <a:lnTo>
                  <a:pt x="0" y="0"/>
                </a:lnTo>
                <a:close/>
                <a:moveTo>
                  <a:pt x="10" y="5"/>
                </a:moveTo>
                <a:lnTo>
                  <a:pt x="148" y="5"/>
                </a:lnTo>
                <a:lnTo>
                  <a:pt x="148" y="93"/>
                </a:lnTo>
                <a:lnTo>
                  <a:pt x="10" y="93"/>
                </a:lnTo>
                <a:lnTo>
                  <a:pt x="10" y="5"/>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1" name="Freeform 1114"/>
          <p:cNvSpPr>
            <a:spLocks noEditPoints="1"/>
          </p:cNvSpPr>
          <p:nvPr/>
        </p:nvSpPr>
        <p:spPr bwMode="auto">
          <a:xfrm>
            <a:off x="1867246" y="4817489"/>
            <a:ext cx="222250" cy="176212"/>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 name="Freeform 1115"/>
          <p:cNvSpPr>
            <a:spLocks noEditPoints="1"/>
          </p:cNvSpPr>
          <p:nvPr/>
        </p:nvSpPr>
        <p:spPr bwMode="auto">
          <a:xfrm>
            <a:off x="1883122" y="4836539"/>
            <a:ext cx="206375" cy="157162"/>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 name="Freeform 1116"/>
          <p:cNvSpPr>
            <a:spLocks noEditPoints="1"/>
          </p:cNvSpPr>
          <p:nvPr/>
        </p:nvSpPr>
        <p:spPr bwMode="auto">
          <a:xfrm>
            <a:off x="1898996" y="4844477"/>
            <a:ext cx="190500" cy="149225"/>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4" name="Freeform 1117"/>
          <p:cNvSpPr>
            <a:spLocks noEditPoints="1"/>
          </p:cNvSpPr>
          <p:nvPr/>
        </p:nvSpPr>
        <p:spPr bwMode="auto">
          <a:xfrm>
            <a:off x="1916460" y="4861939"/>
            <a:ext cx="173037" cy="131762"/>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5" name="Freeform 1118"/>
          <p:cNvSpPr>
            <a:spLocks noEditPoints="1"/>
          </p:cNvSpPr>
          <p:nvPr/>
        </p:nvSpPr>
        <p:spPr bwMode="auto">
          <a:xfrm>
            <a:off x="1933922" y="4869877"/>
            <a:ext cx="155575" cy="12382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6" name="Freeform 1119"/>
          <p:cNvSpPr>
            <a:spLocks noEditPoints="1"/>
          </p:cNvSpPr>
          <p:nvPr/>
        </p:nvSpPr>
        <p:spPr bwMode="auto">
          <a:xfrm>
            <a:off x="1949796" y="4887339"/>
            <a:ext cx="139700" cy="106362"/>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5 w 87"/>
              <a:gd name="T11" fmla="*/ 5 h 53"/>
              <a:gd name="T12" fmla="*/ 87 w 87"/>
              <a:gd name="T13" fmla="*/ 5 h 53"/>
              <a:gd name="T14" fmla="*/ 87 w 87"/>
              <a:gd name="T15" fmla="*/ 53 h 53"/>
              <a:gd name="T16" fmla="*/ 15 w 87"/>
              <a:gd name="T17" fmla="*/ 53 h 53"/>
              <a:gd name="T18" fmla="*/ 15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5" y="5"/>
                </a:moveTo>
                <a:lnTo>
                  <a:pt x="87" y="5"/>
                </a:lnTo>
                <a:lnTo>
                  <a:pt x="87" y="53"/>
                </a:lnTo>
                <a:lnTo>
                  <a:pt x="15" y="53"/>
                </a:lnTo>
                <a:lnTo>
                  <a:pt x="15" y="5"/>
                </a:lnTo>
                <a:close/>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7" name="Freeform 1120"/>
          <p:cNvSpPr>
            <a:spLocks noEditPoints="1"/>
          </p:cNvSpPr>
          <p:nvPr/>
        </p:nvSpPr>
        <p:spPr bwMode="auto">
          <a:xfrm>
            <a:off x="1973610" y="4898451"/>
            <a:ext cx="115887" cy="95250"/>
          </a:xfrm>
          <a:custGeom>
            <a:avLst/>
            <a:gdLst>
              <a:gd name="T0" fmla="*/ 0 w 72"/>
              <a:gd name="T1" fmla="*/ 0 h 48"/>
              <a:gd name="T2" fmla="*/ 72 w 72"/>
              <a:gd name="T3" fmla="*/ 0 h 48"/>
              <a:gd name="T4" fmla="*/ 72 w 72"/>
              <a:gd name="T5" fmla="*/ 48 h 48"/>
              <a:gd name="T6" fmla="*/ 0 w 72"/>
              <a:gd name="T7" fmla="*/ 48 h 48"/>
              <a:gd name="T8" fmla="*/ 0 w 72"/>
              <a:gd name="T9" fmla="*/ 0 h 48"/>
              <a:gd name="T10" fmla="*/ 11 w 72"/>
              <a:gd name="T11" fmla="*/ 8 h 48"/>
              <a:gd name="T12" fmla="*/ 72 w 72"/>
              <a:gd name="T13" fmla="*/ 8 h 48"/>
              <a:gd name="T14" fmla="*/ 72 w 72"/>
              <a:gd name="T15" fmla="*/ 48 h 48"/>
              <a:gd name="T16" fmla="*/ 11 w 72"/>
              <a:gd name="T17" fmla="*/ 48 h 48"/>
              <a:gd name="T18" fmla="*/ 11 w 72"/>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0" y="0"/>
                </a:moveTo>
                <a:lnTo>
                  <a:pt x="72" y="0"/>
                </a:lnTo>
                <a:lnTo>
                  <a:pt x="72" y="48"/>
                </a:lnTo>
                <a:lnTo>
                  <a:pt x="0" y="48"/>
                </a:lnTo>
                <a:lnTo>
                  <a:pt x="0" y="0"/>
                </a:lnTo>
                <a:close/>
                <a:moveTo>
                  <a:pt x="11" y="8"/>
                </a:moveTo>
                <a:lnTo>
                  <a:pt x="72" y="8"/>
                </a:lnTo>
                <a:lnTo>
                  <a:pt x="72" y="48"/>
                </a:lnTo>
                <a:lnTo>
                  <a:pt x="11" y="48"/>
                </a:lnTo>
                <a:lnTo>
                  <a:pt x="11" y="8"/>
                </a:lnTo>
                <a:close/>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8" name="Freeform 1121"/>
          <p:cNvSpPr>
            <a:spLocks noEditPoints="1"/>
          </p:cNvSpPr>
          <p:nvPr/>
        </p:nvSpPr>
        <p:spPr bwMode="auto">
          <a:xfrm>
            <a:off x="1991072" y="4914327"/>
            <a:ext cx="98425" cy="79375"/>
          </a:xfrm>
          <a:custGeom>
            <a:avLst/>
            <a:gdLst>
              <a:gd name="T0" fmla="*/ 0 w 61"/>
              <a:gd name="T1" fmla="*/ 0 h 40"/>
              <a:gd name="T2" fmla="*/ 61 w 61"/>
              <a:gd name="T3" fmla="*/ 0 h 40"/>
              <a:gd name="T4" fmla="*/ 61 w 61"/>
              <a:gd name="T5" fmla="*/ 40 h 40"/>
              <a:gd name="T6" fmla="*/ 0 w 61"/>
              <a:gd name="T7" fmla="*/ 40 h 40"/>
              <a:gd name="T8" fmla="*/ 0 w 61"/>
              <a:gd name="T9" fmla="*/ 0 h 40"/>
              <a:gd name="T10" fmla="*/ 10 w 61"/>
              <a:gd name="T11" fmla="*/ 5 h 40"/>
              <a:gd name="T12" fmla="*/ 61 w 61"/>
              <a:gd name="T13" fmla="*/ 5 h 40"/>
              <a:gd name="T14" fmla="*/ 61 w 61"/>
              <a:gd name="T15" fmla="*/ 40 h 40"/>
              <a:gd name="T16" fmla="*/ 10 w 61"/>
              <a:gd name="T17" fmla="*/ 40 h 40"/>
              <a:gd name="T18" fmla="*/ 10 w 61"/>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0" y="0"/>
                </a:moveTo>
                <a:lnTo>
                  <a:pt x="61" y="0"/>
                </a:lnTo>
                <a:lnTo>
                  <a:pt x="61" y="40"/>
                </a:lnTo>
                <a:lnTo>
                  <a:pt x="0" y="40"/>
                </a:lnTo>
                <a:lnTo>
                  <a:pt x="0" y="0"/>
                </a:lnTo>
                <a:close/>
                <a:moveTo>
                  <a:pt x="10" y="5"/>
                </a:moveTo>
                <a:lnTo>
                  <a:pt x="61" y="5"/>
                </a:lnTo>
                <a:lnTo>
                  <a:pt x="61" y="40"/>
                </a:lnTo>
                <a:lnTo>
                  <a:pt x="10" y="40"/>
                </a:lnTo>
                <a:lnTo>
                  <a:pt x="10" y="5"/>
                </a:lnTo>
                <a:close/>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9" name="Freeform 1122"/>
          <p:cNvSpPr>
            <a:spLocks noEditPoints="1"/>
          </p:cNvSpPr>
          <p:nvPr/>
        </p:nvSpPr>
        <p:spPr bwMode="auto">
          <a:xfrm>
            <a:off x="2006946" y="4923851"/>
            <a:ext cx="82550" cy="69850"/>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0" name="Freeform 1123"/>
          <p:cNvSpPr>
            <a:spLocks noEditPoints="1"/>
          </p:cNvSpPr>
          <p:nvPr/>
        </p:nvSpPr>
        <p:spPr bwMode="auto">
          <a:xfrm>
            <a:off x="2022822" y="4941315"/>
            <a:ext cx="66675" cy="52387"/>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1" name="Freeform 1124"/>
          <p:cNvSpPr>
            <a:spLocks noEditPoints="1"/>
          </p:cNvSpPr>
          <p:nvPr/>
        </p:nvSpPr>
        <p:spPr bwMode="auto">
          <a:xfrm>
            <a:off x="2040284" y="4949251"/>
            <a:ext cx="49212" cy="44450"/>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2" name="Freeform 1125"/>
          <p:cNvSpPr>
            <a:spLocks noEditPoints="1"/>
          </p:cNvSpPr>
          <p:nvPr/>
        </p:nvSpPr>
        <p:spPr bwMode="auto">
          <a:xfrm>
            <a:off x="2056160" y="4968301"/>
            <a:ext cx="33337" cy="25400"/>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 name="Freeform 1126"/>
          <p:cNvSpPr>
            <a:spLocks noEditPoints="1"/>
          </p:cNvSpPr>
          <p:nvPr/>
        </p:nvSpPr>
        <p:spPr bwMode="auto">
          <a:xfrm>
            <a:off x="2073622" y="4976239"/>
            <a:ext cx="15875" cy="17462"/>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 name="Freeform 1127"/>
          <p:cNvSpPr>
            <a:spLocks noEditPoints="1"/>
          </p:cNvSpPr>
          <p:nvPr/>
        </p:nvSpPr>
        <p:spPr bwMode="auto">
          <a:xfrm>
            <a:off x="2089496" y="4993701"/>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 name="Freeform 1128"/>
          <p:cNvSpPr>
            <a:spLocks noEditPoints="1"/>
          </p:cNvSpPr>
          <p:nvPr/>
        </p:nvSpPr>
        <p:spPr bwMode="auto">
          <a:xfrm>
            <a:off x="1833910" y="4792089"/>
            <a:ext cx="255587" cy="201612"/>
          </a:xfrm>
          <a:custGeom>
            <a:avLst/>
            <a:gdLst>
              <a:gd name="T0" fmla="*/ 11 w 159"/>
              <a:gd name="T1" fmla="*/ 88 h 101"/>
              <a:gd name="T2" fmla="*/ 11 w 159"/>
              <a:gd name="T3" fmla="*/ 8 h 101"/>
              <a:gd name="T4" fmla="*/ 149 w 159"/>
              <a:gd name="T5" fmla="*/ 8 h 101"/>
              <a:gd name="T6" fmla="*/ 149 w 159"/>
              <a:gd name="T7" fmla="*/ 88 h 101"/>
              <a:gd name="T8" fmla="*/ 11 w 159"/>
              <a:gd name="T9" fmla="*/ 88 h 101"/>
              <a:gd name="T10" fmla="*/ 5 w 159"/>
              <a:gd name="T11" fmla="*/ 97 h 101"/>
              <a:gd name="T12" fmla="*/ 154 w 159"/>
              <a:gd name="T13" fmla="*/ 97 h 101"/>
              <a:gd name="T14" fmla="*/ 154 w 159"/>
              <a:gd name="T15" fmla="*/ 4 h 101"/>
              <a:gd name="T16" fmla="*/ 159 w 159"/>
              <a:gd name="T17" fmla="*/ 4 h 101"/>
              <a:gd name="T18" fmla="*/ 159 w 159"/>
              <a:gd name="T19" fmla="*/ 0 h 101"/>
              <a:gd name="T20" fmla="*/ 0 w 159"/>
              <a:gd name="T21" fmla="*/ 0 h 101"/>
              <a:gd name="T22" fmla="*/ 0 w 159"/>
              <a:gd name="T23" fmla="*/ 101 h 101"/>
              <a:gd name="T24" fmla="*/ 5 w 159"/>
              <a:gd name="T25" fmla="*/ 101 h 101"/>
              <a:gd name="T26" fmla="*/ 5 w 159"/>
              <a:gd name="T27"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01">
                <a:moveTo>
                  <a:pt x="11" y="88"/>
                </a:moveTo>
                <a:lnTo>
                  <a:pt x="11" y="8"/>
                </a:lnTo>
                <a:lnTo>
                  <a:pt x="149" y="8"/>
                </a:lnTo>
                <a:lnTo>
                  <a:pt x="149" y="88"/>
                </a:lnTo>
                <a:lnTo>
                  <a:pt x="11" y="88"/>
                </a:lnTo>
                <a:close/>
                <a:moveTo>
                  <a:pt x="5" y="97"/>
                </a:moveTo>
                <a:lnTo>
                  <a:pt x="154" y="97"/>
                </a:lnTo>
                <a:lnTo>
                  <a:pt x="154" y="4"/>
                </a:lnTo>
                <a:lnTo>
                  <a:pt x="159" y="4"/>
                </a:lnTo>
                <a:lnTo>
                  <a:pt x="159" y="0"/>
                </a:lnTo>
                <a:lnTo>
                  <a:pt x="0" y="0"/>
                </a:lnTo>
                <a:lnTo>
                  <a:pt x="0" y="101"/>
                </a:lnTo>
                <a:lnTo>
                  <a:pt x="5" y="101"/>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 name="Freeform 1129"/>
          <p:cNvSpPr>
            <a:spLocks noEditPoints="1"/>
          </p:cNvSpPr>
          <p:nvPr/>
        </p:nvSpPr>
        <p:spPr bwMode="auto">
          <a:xfrm>
            <a:off x="1833910" y="4792089"/>
            <a:ext cx="255587" cy="201612"/>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1 w 159"/>
              <a:gd name="T11" fmla="*/ 8 h 101"/>
              <a:gd name="T12" fmla="*/ 159 w 159"/>
              <a:gd name="T13" fmla="*/ 8 h 101"/>
              <a:gd name="T14" fmla="*/ 159 w 159"/>
              <a:gd name="T15" fmla="*/ 101 h 101"/>
              <a:gd name="T16" fmla="*/ 11 w 159"/>
              <a:gd name="T17" fmla="*/ 101 h 101"/>
              <a:gd name="T18" fmla="*/ 11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1" y="8"/>
                </a:moveTo>
                <a:lnTo>
                  <a:pt x="159" y="8"/>
                </a:lnTo>
                <a:lnTo>
                  <a:pt x="159" y="101"/>
                </a:lnTo>
                <a:lnTo>
                  <a:pt x="11" y="101"/>
                </a:lnTo>
                <a:lnTo>
                  <a:pt x="11" y="8"/>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 name="Freeform 1130"/>
          <p:cNvSpPr>
            <a:spLocks noEditPoints="1"/>
          </p:cNvSpPr>
          <p:nvPr/>
        </p:nvSpPr>
        <p:spPr bwMode="auto">
          <a:xfrm>
            <a:off x="1851372" y="4807965"/>
            <a:ext cx="238125" cy="185737"/>
          </a:xfrm>
          <a:custGeom>
            <a:avLst/>
            <a:gdLst>
              <a:gd name="T0" fmla="*/ 0 w 148"/>
              <a:gd name="T1" fmla="*/ 0 h 93"/>
              <a:gd name="T2" fmla="*/ 148 w 148"/>
              <a:gd name="T3" fmla="*/ 0 h 93"/>
              <a:gd name="T4" fmla="*/ 148 w 148"/>
              <a:gd name="T5" fmla="*/ 93 h 93"/>
              <a:gd name="T6" fmla="*/ 0 w 148"/>
              <a:gd name="T7" fmla="*/ 93 h 93"/>
              <a:gd name="T8" fmla="*/ 0 w 148"/>
              <a:gd name="T9" fmla="*/ 0 h 93"/>
              <a:gd name="T10" fmla="*/ 10 w 148"/>
              <a:gd name="T11" fmla="*/ 5 h 93"/>
              <a:gd name="T12" fmla="*/ 148 w 148"/>
              <a:gd name="T13" fmla="*/ 5 h 93"/>
              <a:gd name="T14" fmla="*/ 148 w 148"/>
              <a:gd name="T15" fmla="*/ 93 h 93"/>
              <a:gd name="T16" fmla="*/ 10 w 148"/>
              <a:gd name="T17" fmla="*/ 93 h 93"/>
              <a:gd name="T18" fmla="*/ 10 w 148"/>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93">
                <a:moveTo>
                  <a:pt x="0" y="0"/>
                </a:moveTo>
                <a:lnTo>
                  <a:pt x="148" y="0"/>
                </a:lnTo>
                <a:lnTo>
                  <a:pt x="148" y="93"/>
                </a:lnTo>
                <a:lnTo>
                  <a:pt x="0" y="93"/>
                </a:lnTo>
                <a:lnTo>
                  <a:pt x="0" y="0"/>
                </a:lnTo>
                <a:close/>
                <a:moveTo>
                  <a:pt x="10" y="5"/>
                </a:moveTo>
                <a:lnTo>
                  <a:pt x="148" y="5"/>
                </a:lnTo>
                <a:lnTo>
                  <a:pt x="148" y="93"/>
                </a:lnTo>
                <a:lnTo>
                  <a:pt x="10" y="93"/>
                </a:lnTo>
                <a:lnTo>
                  <a:pt x="10" y="5"/>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8" name="Freeform 1131"/>
          <p:cNvSpPr>
            <a:spLocks noEditPoints="1"/>
          </p:cNvSpPr>
          <p:nvPr/>
        </p:nvSpPr>
        <p:spPr bwMode="auto">
          <a:xfrm>
            <a:off x="1867246" y="4817489"/>
            <a:ext cx="222250" cy="176212"/>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 name="Freeform 1132"/>
          <p:cNvSpPr>
            <a:spLocks noEditPoints="1"/>
          </p:cNvSpPr>
          <p:nvPr/>
        </p:nvSpPr>
        <p:spPr bwMode="auto">
          <a:xfrm>
            <a:off x="1883122" y="4836539"/>
            <a:ext cx="206375" cy="157162"/>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0" name="Freeform 1133"/>
          <p:cNvSpPr>
            <a:spLocks noEditPoints="1"/>
          </p:cNvSpPr>
          <p:nvPr/>
        </p:nvSpPr>
        <p:spPr bwMode="auto">
          <a:xfrm>
            <a:off x="1898996" y="4844477"/>
            <a:ext cx="190500" cy="149225"/>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1" name="Freeform 1134"/>
          <p:cNvSpPr>
            <a:spLocks noEditPoints="1"/>
          </p:cNvSpPr>
          <p:nvPr/>
        </p:nvSpPr>
        <p:spPr bwMode="auto">
          <a:xfrm>
            <a:off x="1916460" y="4861939"/>
            <a:ext cx="173037" cy="131762"/>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2" name="Freeform 1135"/>
          <p:cNvSpPr>
            <a:spLocks noEditPoints="1"/>
          </p:cNvSpPr>
          <p:nvPr/>
        </p:nvSpPr>
        <p:spPr bwMode="auto">
          <a:xfrm>
            <a:off x="1933922" y="4869877"/>
            <a:ext cx="155575" cy="12382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 name="Freeform 1136"/>
          <p:cNvSpPr>
            <a:spLocks noEditPoints="1"/>
          </p:cNvSpPr>
          <p:nvPr/>
        </p:nvSpPr>
        <p:spPr bwMode="auto">
          <a:xfrm>
            <a:off x="1949796" y="4887339"/>
            <a:ext cx="139700" cy="106362"/>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5 w 87"/>
              <a:gd name="T11" fmla="*/ 5 h 53"/>
              <a:gd name="T12" fmla="*/ 87 w 87"/>
              <a:gd name="T13" fmla="*/ 5 h 53"/>
              <a:gd name="T14" fmla="*/ 87 w 87"/>
              <a:gd name="T15" fmla="*/ 53 h 53"/>
              <a:gd name="T16" fmla="*/ 15 w 87"/>
              <a:gd name="T17" fmla="*/ 53 h 53"/>
              <a:gd name="T18" fmla="*/ 15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5" y="5"/>
                </a:moveTo>
                <a:lnTo>
                  <a:pt x="87" y="5"/>
                </a:lnTo>
                <a:lnTo>
                  <a:pt x="87" y="53"/>
                </a:lnTo>
                <a:lnTo>
                  <a:pt x="15" y="53"/>
                </a:lnTo>
                <a:lnTo>
                  <a:pt x="15" y="5"/>
                </a:lnTo>
                <a:close/>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 name="Freeform 1137"/>
          <p:cNvSpPr>
            <a:spLocks noEditPoints="1"/>
          </p:cNvSpPr>
          <p:nvPr/>
        </p:nvSpPr>
        <p:spPr bwMode="auto">
          <a:xfrm>
            <a:off x="1973610" y="4898451"/>
            <a:ext cx="115887" cy="95250"/>
          </a:xfrm>
          <a:custGeom>
            <a:avLst/>
            <a:gdLst>
              <a:gd name="T0" fmla="*/ 0 w 72"/>
              <a:gd name="T1" fmla="*/ 0 h 48"/>
              <a:gd name="T2" fmla="*/ 72 w 72"/>
              <a:gd name="T3" fmla="*/ 0 h 48"/>
              <a:gd name="T4" fmla="*/ 72 w 72"/>
              <a:gd name="T5" fmla="*/ 48 h 48"/>
              <a:gd name="T6" fmla="*/ 0 w 72"/>
              <a:gd name="T7" fmla="*/ 48 h 48"/>
              <a:gd name="T8" fmla="*/ 0 w 72"/>
              <a:gd name="T9" fmla="*/ 0 h 48"/>
              <a:gd name="T10" fmla="*/ 11 w 72"/>
              <a:gd name="T11" fmla="*/ 8 h 48"/>
              <a:gd name="T12" fmla="*/ 72 w 72"/>
              <a:gd name="T13" fmla="*/ 8 h 48"/>
              <a:gd name="T14" fmla="*/ 72 w 72"/>
              <a:gd name="T15" fmla="*/ 48 h 48"/>
              <a:gd name="T16" fmla="*/ 11 w 72"/>
              <a:gd name="T17" fmla="*/ 48 h 48"/>
              <a:gd name="T18" fmla="*/ 11 w 72"/>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0" y="0"/>
                </a:moveTo>
                <a:lnTo>
                  <a:pt x="72" y="0"/>
                </a:lnTo>
                <a:lnTo>
                  <a:pt x="72" y="48"/>
                </a:lnTo>
                <a:lnTo>
                  <a:pt x="0" y="48"/>
                </a:lnTo>
                <a:lnTo>
                  <a:pt x="0" y="0"/>
                </a:lnTo>
                <a:close/>
                <a:moveTo>
                  <a:pt x="11" y="8"/>
                </a:moveTo>
                <a:lnTo>
                  <a:pt x="72" y="8"/>
                </a:lnTo>
                <a:lnTo>
                  <a:pt x="72" y="48"/>
                </a:lnTo>
                <a:lnTo>
                  <a:pt x="11" y="48"/>
                </a:lnTo>
                <a:lnTo>
                  <a:pt x="11" y="8"/>
                </a:lnTo>
                <a:close/>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5" name="Freeform 1138"/>
          <p:cNvSpPr>
            <a:spLocks noEditPoints="1"/>
          </p:cNvSpPr>
          <p:nvPr/>
        </p:nvSpPr>
        <p:spPr bwMode="auto">
          <a:xfrm>
            <a:off x="1991072" y="4914327"/>
            <a:ext cx="98425" cy="79375"/>
          </a:xfrm>
          <a:custGeom>
            <a:avLst/>
            <a:gdLst>
              <a:gd name="T0" fmla="*/ 0 w 61"/>
              <a:gd name="T1" fmla="*/ 0 h 40"/>
              <a:gd name="T2" fmla="*/ 61 w 61"/>
              <a:gd name="T3" fmla="*/ 0 h 40"/>
              <a:gd name="T4" fmla="*/ 61 w 61"/>
              <a:gd name="T5" fmla="*/ 40 h 40"/>
              <a:gd name="T6" fmla="*/ 0 w 61"/>
              <a:gd name="T7" fmla="*/ 40 h 40"/>
              <a:gd name="T8" fmla="*/ 0 w 61"/>
              <a:gd name="T9" fmla="*/ 0 h 40"/>
              <a:gd name="T10" fmla="*/ 10 w 61"/>
              <a:gd name="T11" fmla="*/ 5 h 40"/>
              <a:gd name="T12" fmla="*/ 61 w 61"/>
              <a:gd name="T13" fmla="*/ 5 h 40"/>
              <a:gd name="T14" fmla="*/ 61 w 61"/>
              <a:gd name="T15" fmla="*/ 40 h 40"/>
              <a:gd name="T16" fmla="*/ 10 w 61"/>
              <a:gd name="T17" fmla="*/ 40 h 40"/>
              <a:gd name="T18" fmla="*/ 10 w 61"/>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0" y="0"/>
                </a:moveTo>
                <a:lnTo>
                  <a:pt x="61" y="0"/>
                </a:lnTo>
                <a:lnTo>
                  <a:pt x="61" y="40"/>
                </a:lnTo>
                <a:lnTo>
                  <a:pt x="0" y="40"/>
                </a:lnTo>
                <a:lnTo>
                  <a:pt x="0" y="0"/>
                </a:lnTo>
                <a:close/>
                <a:moveTo>
                  <a:pt x="10" y="5"/>
                </a:moveTo>
                <a:lnTo>
                  <a:pt x="61" y="5"/>
                </a:lnTo>
                <a:lnTo>
                  <a:pt x="61" y="40"/>
                </a:lnTo>
                <a:lnTo>
                  <a:pt x="10" y="40"/>
                </a:lnTo>
                <a:lnTo>
                  <a:pt x="10" y="5"/>
                </a:lnTo>
                <a:close/>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6" name="Freeform 1139"/>
          <p:cNvSpPr>
            <a:spLocks noEditPoints="1"/>
          </p:cNvSpPr>
          <p:nvPr/>
        </p:nvSpPr>
        <p:spPr bwMode="auto">
          <a:xfrm>
            <a:off x="2006946" y="4923851"/>
            <a:ext cx="82550" cy="69850"/>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7" name="Freeform 1140"/>
          <p:cNvSpPr>
            <a:spLocks noEditPoints="1"/>
          </p:cNvSpPr>
          <p:nvPr/>
        </p:nvSpPr>
        <p:spPr bwMode="auto">
          <a:xfrm>
            <a:off x="2022822" y="4941315"/>
            <a:ext cx="66675" cy="52387"/>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 name="Freeform 1141"/>
          <p:cNvSpPr>
            <a:spLocks noEditPoints="1"/>
          </p:cNvSpPr>
          <p:nvPr/>
        </p:nvSpPr>
        <p:spPr bwMode="auto">
          <a:xfrm>
            <a:off x="2040284" y="4949251"/>
            <a:ext cx="49212" cy="44450"/>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 name="Freeform 1142"/>
          <p:cNvSpPr>
            <a:spLocks noEditPoints="1"/>
          </p:cNvSpPr>
          <p:nvPr/>
        </p:nvSpPr>
        <p:spPr bwMode="auto">
          <a:xfrm>
            <a:off x="2056160" y="4968301"/>
            <a:ext cx="33337" cy="25400"/>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0" name="Freeform 1143"/>
          <p:cNvSpPr>
            <a:spLocks noEditPoints="1"/>
          </p:cNvSpPr>
          <p:nvPr/>
        </p:nvSpPr>
        <p:spPr bwMode="auto">
          <a:xfrm>
            <a:off x="2073622" y="4976239"/>
            <a:ext cx="15875" cy="17462"/>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1" name="Freeform 1144"/>
          <p:cNvSpPr>
            <a:spLocks noEditPoints="1"/>
          </p:cNvSpPr>
          <p:nvPr/>
        </p:nvSpPr>
        <p:spPr bwMode="auto">
          <a:xfrm>
            <a:off x="2089496" y="4993701"/>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2" name="Line 1145"/>
          <p:cNvSpPr>
            <a:spLocks noChangeShapeType="1"/>
          </p:cNvSpPr>
          <p:nvPr/>
        </p:nvSpPr>
        <p:spPr bwMode="auto">
          <a:xfrm>
            <a:off x="1891060" y="5022277"/>
            <a:ext cx="1587" cy="1587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 name="Line 1146"/>
          <p:cNvSpPr>
            <a:spLocks noChangeShapeType="1"/>
          </p:cNvSpPr>
          <p:nvPr/>
        </p:nvSpPr>
        <p:spPr bwMode="auto">
          <a:xfrm>
            <a:off x="1851371" y="5022277"/>
            <a:ext cx="1588" cy="15875"/>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 name="Line 1147"/>
          <p:cNvSpPr>
            <a:spLocks noChangeShapeType="1"/>
          </p:cNvSpPr>
          <p:nvPr/>
        </p:nvSpPr>
        <p:spPr bwMode="auto">
          <a:xfrm>
            <a:off x="1810097" y="5022276"/>
            <a:ext cx="303213"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 name="Freeform 1148"/>
          <p:cNvSpPr>
            <a:spLocks noEditPoints="1"/>
          </p:cNvSpPr>
          <p:nvPr/>
        </p:nvSpPr>
        <p:spPr bwMode="auto">
          <a:xfrm>
            <a:off x="2040285" y="5084190"/>
            <a:ext cx="41275" cy="15875"/>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6" name="Rectangle 1149"/>
          <p:cNvSpPr>
            <a:spLocks noChangeArrowheads="1"/>
          </p:cNvSpPr>
          <p:nvPr/>
        </p:nvSpPr>
        <p:spPr bwMode="auto">
          <a:xfrm>
            <a:off x="2040285" y="5084190"/>
            <a:ext cx="4127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 name="Freeform 1150"/>
          <p:cNvSpPr>
            <a:spLocks noEditPoints="1"/>
          </p:cNvSpPr>
          <p:nvPr/>
        </p:nvSpPr>
        <p:spPr bwMode="auto">
          <a:xfrm>
            <a:off x="2040285" y="5084190"/>
            <a:ext cx="41275" cy="15875"/>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8" name="Line 1151"/>
          <p:cNvSpPr>
            <a:spLocks noChangeShapeType="1"/>
          </p:cNvSpPr>
          <p:nvPr/>
        </p:nvSpPr>
        <p:spPr bwMode="auto">
          <a:xfrm>
            <a:off x="2006946" y="5092126"/>
            <a:ext cx="90488"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9" name="Freeform 1152"/>
          <p:cNvSpPr>
            <a:spLocks noEditPoints="1"/>
          </p:cNvSpPr>
          <p:nvPr/>
        </p:nvSpPr>
        <p:spPr bwMode="auto">
          <a:xfrm>
            <a:off x="1767234" y="5073076"/>
            <a:ext cx="50800" cy="26988"/>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0" name="Rectangle 1153"/>
          <p:cNvSpPr>
            <a:spLocks noChangeArrowheads="1"/>
          </p:cNvSpPr>
          <p:nvPr/>
        </p:nvSpPr>
        <p:spPr bwMode="auto">
          <a:xfrm>
            <a:off x="1767234" y="5073076"/>
            <a:ext cx="50800"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1" name="Freeform 1154"/>
          <p:cNvSpPr>
            <a:spLocks noEditPoints="1"/>
          </p:cNvSpPr>
          <p:nvPr/>
        </p:nvSpPr>
        <p:spPr bwMode="auto">
          <a:xfrm>
            <a:off x="1767234" y="5073076"/>
            <a:ext cx="50800" cy="26988"/>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2" name="Freeform 1155"/>
          <p:cNvSpPr/>
          <p:nvPr/>
        </p:nvSpPr>
        <p:spPr bwMode="auto">
          <a:xfrm>
            <a:off x="1751359" y="4712715"/>
            <a:ext cx="469900" cy="492125"/>
          </a:xfrm>
          <a:custGeom>
            <a:avLst/>
            <a:gdLst>
              <a:gd name="T0" fmla="*/ 0 w 292"/>
              <a:gd name="T1" fmla="*/ 247 h 247"/>
              <a:gd name="T2" fmla="*/ 0 w 292"/>
              <a:gd name="T3" fmla="*/ 172 h 247"/>
              <a:gd name="T4" fmla="*/ 31 w 292"/>
              <a:gd name="T5" fmla="*/ 146 h 247"/>
              <a:gd name="T6" fmla="*/ 36 w 292"/>
              <a:gd name="T7" fmla="*/ 146 h 247"/>
              <a:gd name="T8" fmla="*/ 36 w 292"/>
              <a:gd name="T9" fmla="*/ 26 h 247"/>
              <a:gd name="T10" fmla="*/ 67 w 292"/>
              <a:gd name="T11" fmla="*/ 0 h 247"/>
              <a:gd name="T12" fmla="*/ 261 w 292"/>
              <a:gd name="T13" fmla="*/ 0 h 247"/>
              <a:gd name="T14" fmla="*/ 261 w 292"/>
              <a:gd name="T15" fmla="*/ 84 h 247"/>
              <a:gd name="T16" fmla="*/ 251 w 292"/>
              <a:gd name="T17" fmla="*/ 101 h 247"/>
              <a:gd name="T18" fmla="*/ 251 w 292"/>
              <a:gd name="T19" fmla="*/ 141 h 247"/>
              <a:gd name="T20" fmla="*/ 246 w 292"/>
              <a:gd name="T21" fmla="*/ 146 h 247"/>
              <a:gd name="T22" fmla="*/ 292 w 292"/>
              <a:gd name="T23" fmla="*/ 146 h 247"/>
              <a:gd name="T24" fmla="*/ 292 w 292"/>
              <a:gd name="T25" fmla="*/ 221 h 247"/>
              <a:gd name="T26" fmla="*/ 261 w 292"/>
              <a:gd name="T27" fmla="*/ 247 h 247"/>
              <a:gd name="T28" fmla="*/ 0 w 292"/>
              <a:gd name="T29"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47">
                <a:moveTo>
                  <a:pt x="0" y="247"/>
                </a:moveTo>
                <a:lnTo>
                  <a:pt x="0" y="172"/>
                </a:lnTo>
                <a:lnTo>
                  <a:pt x="31" y="146"/>
                </a:lnTo>
                <a:lnTo>
                  <a:pt x="36" y="146"/>
                </a:lnTo>
                <a:lnTo>
                  <a:pt x="36" y="26"/>
                </a:lnTo>
                <a:lnTo>
                  <a:pt x="67" y="0"/>
                </a:lnTo>
                <a:lnTo>
                  <a:pt x="261" y="0"/>
                </a:lnTo>
                <a:lnTo>
                  <a:pt x="261" y="84"/>
                </a:lnTo>
                <a:lnTo>
                  <a:pt x="251" y="101"/>
                </a:lnTo>
                <a:lnTo>
                  <a:pt x="251" y="141"/>
                </a:lnTo>
                <a:lnTo>
                  <a:pt x="246" y="146"/>
                </a:lnTo>
                <a:lnTo>
                  <a:pt x="292" y="146"/>
                </a:lnTo>
                <a:lnTo>
                  <a:pt x="292" y="221"/>
                </a:lnTo>
                <a:lnTo>
                  <a:pt x="261" y="247"/>
                </a:lnTo>
                <a:lnTo>
                  <a:pt x="0" y="247"/>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 name="Rectangle 1156"/>
          <p:cNvSpPr>
            <a:spLocks noChangeArrowheads="1"/>
          </p:cNvSpPr>
          <p:nvPr/>
        </p:nvSpPr>
        <p:spPr bwMode="auto">
          <a:xfrm>
            <a:off x="1759296" y="5260402"/>
            <a:ext cx="2805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100" dirty="0">
                <a:solidFill>
                  <a:srgbClr val="000000"/>
                </a:solidFill>
                <a:ea typeface="宋体" panose="02010600030101010101" pitchFamily="2" charset="-122"/>
              </a:rPr>
              <a:t>Host</a:t>
            </a:r>
            <a:endParaRPr lang="en-US" altLang="zh-CN" sz="2400" dirty="0">
              <a:solidFill>
                <a:srgbClr val="000000"/>
              </a:solidFill>
              <a:latin typeface="Times" pitchFamily="18" charset="0"/>
              <a:ea typeface="宋体" panose="02010600030101010101" pitchFamily="2" charset="-122"/>
            </a:endParaRPr>
          </a:p>
        </p:txBody>
      </p:sp>
      <p:sp>
        <p:nvSpPr>
          <p:cNvPr id="164" name="Freeform 1159"/>
          <p:cNvSpPr/>
          <p:nvPr/>
        </p:nvSpPr>
        <p:spPr bwMode="auto">
          <a:xfrm>
            <a:off x="10260360" y="5003226"/>
            <a:ext cx="66675" cy="26988"/>
          </a:xfrm>
          <a:custGeom>
            <a:avLst/>
            <a:gdLst>
              <a:gd name="T0" fmla="*/ 25 w 41"/>
              <a:gd name="T1" fmla="*/ 13 h 13"/>
              <a:gd name="T2" fmla="*/ 41 w 41"/>
              <a:gd name="T3" fmla="*/ 0 h 13"/>
              <a:gd name="T4" fmla="*/ 0 w 41"/>
              <a:gd name="T5" fmla="*/ 0 h 13"/>
              <a:gd name="T6" fmla="*/ 25 w 41"/>
              <a:gd name="T7" fmla="*/ 13 h 13"/>
            </a:gdLst>
            <a:ahLst/>
            <a:cxnLst>
              <a:cxn ang="0">
                <a:pos x="T0" y="T1"/>
              </a:cxn>
              <a:cxn ang="0">
                <a:pos x="T2" y="T3"/>
              </a:cxn>
              <a:cxn ang="0">
                <a:pos x="T4" y="T5"/>
              </a:cxn>
              <a:cxn ang="0">
                <a:pos x="T6" y="T7"/>
              </a:cxn>
            </a:cxnLst>
            <a:rect l="0" t="0" r="r" b="b"/>
            <a:pathLst>
              <a:path w="41" h="13">
                <a:moveTo>
                  <a:pt x="25" y="13"/>
                </a:moveTo>
                <a:lnTo>
                  <a:pt x="41" y="0"/>
                </a:lnTo>
                <a:lnTo>
                  <a:pt x="0" y="0"/>
                </a:lnTo>
                <a:lnTo>
                  <a:pt x="25" y="13"/>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5" name="Freeform 1160"/>
          <p:cNvSpPr/>
          <p:nvPr/>
        </p:nvSpPr>
        <p:spPr bwMode="auto">
          <a:xfrm>
            <a:off x="9911109" y="5019101"/>
            <a:ext cx="106362" cy="44450"/>
          </a:xfrm>
          <a:custGeom>
            <a:avLst/>
            <a:gdLst>
              <a:gd name="T0" fmla="*/ 67 w 67"/>
              <a:gd name="T1" fmla="*/ 26 h 26"/>
              <a:gd name="T2" fmla="*/ 31 w 67"/>
              <a:gd name="T3" fmla="*/ 0 h 26"/>
              <a:gd name="T4" fmla="*/ 0 w 67"/>
              <a:gd name="T5" fmla="*/ 26 h 26"/>
              <a:gd name="T6" fmla="*/ 67 w 67"/>
              <a:gd name="T7" fmla="*/ 26 h 26"/>
            </a:gdLst>
            <a:ahLst/>
            <a:cxnLst>
              <a:cxn ang="0">
                <a:pos x="T0" y="T1"/>
              </a:cxn>
              <a:cxn ang="0">
                <a:pos x="T2" y="T3"/>
              </a:cxn>
              <a:cxn ang="0">
                <a:pos x="T4" y="T5"/>
              </a:cxn>
              <a:cxn ang="0">
                <a:pos x="T6" y="T7"/>
              </a:cxn>
            </a:cxnLst>
            <a:rect l="0" t="0" r="r" b="b"/>
            <a:pathLst>
              <a:path w="67" h="26">
                <a:moveTo>
                  <a:pt x="67" y="26"/>
                </a:moveTo>
                <a:lnTo>
                  <a:pt x="31" y="0"/>
                </a:lnTo>
                <a:lnTo>
                  <a:pt x="0" y="26"/>
                </a:lnTo>
                <a:lnTo>
                  <a:pt x="67" y="26"/>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6" name="Freeform 1161"/>
          <p:cNvSpPr/>
          <p:nvPr/>
        </p:nvSpPr>
        <p:spPr bwMode="auto">
          <a:xfrm>
            <a:off x="9968260" y="5019101"/>
            <a:ext cx="388937" cy="44450"/>
          </a:xfrm>
          <a:custGeom>
            <a:avLst/>
            <a:gdLst>
              <a:gd name="T0" fmla="*/ 245 w 245"/>
              <a:gd name="T1" fmla="*/ 9 h 26"/>
              <a:gd name="T2" fmla="*/ 220 w 245"/>
              <a:gd name="T3" fmla="*/ 0 h 26"/>
              <a:gd name="T4" fmla="*/ 31 w 245"/>
              <a:gd name="T5" fmla="*/ 0 h 26"/>
              <a:gd name="T6" fmla="*/ 0 w 245"/>
              <a:gd name="T7" fmla="*/ 13 h 26"/>
              <a:gd name="T8" fmla="*/ 31 w 245"/>
              <a:gd name="T9" fmla="*/ 26 h 26"/>
              <a:gd name="T10" fmla="*/ 225 w 245"/>
              <a:gd name="T11" fmla="*/ 26 h 26"/>
              <a:gd name="T12" fmla="*/ 245 w 245"/>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45" h="26">
                <a:moveTo>
                  <a:pt x="245" y="9"/>
                </a:moveTo>
                <a:lnTo>
                  <a:pt x="220" y="0"/>
                </a:lnTo>
                <a:lnTo>
                  <a:pt x="31" y="0"/>
                </a:lnTo>
                <a:lnTo>
                  <a:pt x="0" y="13"/>
                </a:lnTo>
                <a:lnTo>
                  <a:pt x="31" y="26"/>
                </a:lnTo>
                <a:lnTo>
                  <a:pt x="225" y="26"/>
                </a:lnTo>
                <a:lnTo>
                  <a:pt x="245" y="9"/>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 name="Freeform 1162"/>
          <p:cNvSpPr/>
          <p:nvPr/>
        </p:nvSpPr>
        <p:spPr bwMode="auto">
          <a:xfrm>
            <a:off x="10025409" y="5047677"/>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6" y="5"/>
                </a:lnTo>
                <a:lnTo>
                  <a:pt x="102"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 name="Freeform 1163"/>
          <p:cNvSpPr/>
          <p:nvPr/>
        </p:nvSpPr>
        <p:spPr bwMode="auto">
          <a:xfrm>
            <a:off x="10025409" y="5047677"/>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5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6" y="5"/>
                </a:lnTo>
                <a:lnTo>
                  <a:pt x="102" y="5"/>
                </a:lnTo>
                <a:lnTo>
                  <a:pt x="128" y="5"/>
                </a:lnTo>
                <a:lnTo>
                  <a:pt x="143" y="0"/>
                </a:lnTo>
                <a:lnTo>
                  <a:pt x="148" y="0"/>
                </a:lnTo>
                <a:lnTo>
                  <a:pt x="133" y="0"/>
                </a:lnTo>
                <a:lnTo>
                  <a:pt x="128" y="0"/>
                </a:lnTo>
                <a:lnTo>
                  <a:pt x="112" y="5"/>
                </a:lnTo>
                <a:lnTo>
                  <a:pt x="92" y="5"/>
                </a:lnTo>
                <a:lnTo>
                  <a:pt x="66" y="5"/>
                </a:lnTo>
                <a:lnTo>
                  <a:pt x="35"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9" name="Freeform 1164"/>
          <p:cNvSpPr/>
          <p:nvPr/>
        </p:nvSpPr>
        <p:spPr bwMode="auto">
          <a:xfrm>
            <a:off x="10025410" y="5047677"/>
            <a:ext cx="211137" cy="15875"/>
          </a:xfrm>
          <a:custGeom>
            <a:avLst/>
            <a:gdLst>
              <a:gd name="T0" fmla="*/ 0 w 133"/>
              <a:gd name="T1" fmla="*/ 9 h 9"/>
              <a:gd name="T2" fmla="*/ 35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2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5" y="5"/>
                </a:lnTo>
                <a:lnTo>
                  <a:pt x="66" y="5"/>
                </a:lnTo>
                <a:lnTo>
                  <a:pt x="92" y="5"/>
                </a:lnTo>
                <a:lnTo>
                  <a:pt x="112" y="5"/>
                </a:lnTo>
                <a:lnTo>
                  <a:pt x="128" y="0"/>
                </a:lnTo>
                <a:lnTo>
                  <a:pt x="133" y="0"/>
                </a:lnTo>
                <a:lnTo>
                  <a:pt x="112"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0" name="Freeform 1165"/>
          <p:cNvSpPr/>
          <p:nvPr/>
        </p:nvSpPr>
        <p:spPr bwMode="auto">
          <a:xfrm>
            <a:off x="10025409" y="5047676"/>
            <a:ext cx="177800" cy="7938"/>
          </a:xfrm>
          <a:custGeom>
            <a:avLst/>
            <a:gdLst>
              <a:gd name="T0" fmla="*/ 0 w 112"/>
              <a:gd name="T1" fmla="*/ 5 h 5"/>
              <a:gd name="T2" fmla="*/ 30 w 112"/>
              <a:gd name="T3" fmla="*/ 5 h 5"/>
              <a:gd name="T4" fmla="*/ 56 w 112"/>
              <a:gd name="T5" fmla="*/ 5 h 5"/>
              <a:gd name="T6" fmla="*/ 82 w 112"/>
              <a:gd name="T7" fmla="*/ 5 h 5"/>
              <a:gd name="T8" fmla="*/ 102 w 112"/>
              <a:gd name="T9" fmla="*/ 5 h 5"/>
              <a:gd name="T10" fmla="*/ 112 w 112"/>
              <a:gd name="T11" fmla="*/ 0 h 5"/>
              <a:gd name="T12" fmla="*/ 112 w 112"/>
              <a:gd name="T13" fmla="*/ 0 h 5"/>
              <a:gd name="T14" fmla="*/ 97 w 112"/>
              <a:gd name="T15" fmla="*/ 0 h 5"/>
              <a:gd name="T16" fmla="*/ 92 w 112"/>
              <a:gd name="T17" fmla="*/ 0 h 5"/>
              <a:gd name="T18" fmla="*/ 82 w 112"/>
              <a:gd name="T19" fmla="*/ 5 h 5"/>
              <a:gd name="T20" fmla="*/ 61 w 112"/>
              <a:gd name="T21" fmla="*/ 5 h 5"/>
              <a:gd name="T22" fmla="*/ 30 w 112"/>
              <a:gd name="T23" fmla="*/ 5 h 5"/>
              <a:gd name="T24" fmla="*/ 0 w 112"/>
              <a:gd name="T25" fmla="*/ 5 h 5"/>
              <a:gd name="T26" fmla="*/ 0 w 112"/>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5">
                <a:moveTo>
                  <a:pt x="0" y="5"/>
                </a:moveTo>
                <a:lnTo>
                  <a:pt x="30" y="5"/>
                </a:lnTo>
                <a:lnTo>
                  <a:pt x="56" y="5"/>
                </a:lnTo>
                <a:lnTo>
                  <a:pt x="82" y="5"/>
                </a:lnTo>
                <a:lnTo>
                  <a:pt x="102" y="5"/>
                </a:lnTo>
                <a:lnTo>
                  <a:pt x="112" y="0"/>
                </a:lnTo>
                <a:lnTo>
                  <a:pt x="112"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1" name="Freeform 1166"/>
          <p:cNvSpPr/>
          <p:nvPr/>
        </p:nvSpPr>
        <p:spPr bwMode="auto">
          <a:xfrm>
            <a:off x="10025410" y="5047676"/>
            <a:ext cx="153987" cy="7938"/>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6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6"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2" name="Freeform 1167"/>
          <p:cNvSpPr/>
          <p:nvPr/>
        </p:nvSpPr>
        <p:spPr bwMode="auto">
          <a:xfrm>
            <a:off x="10025410" y="5047676"/>
            <a:ext cx="130175" cy="7938"/>
          </a:xfrm>
          <a:custGeom>
            <a:avLst/>
            <a:gdLst>
              <a:gd name="T0" fmla="*/ 0 w 82"/>
              <a:gd name="T1" fmla="*/ 5 h 5"/>
              <a:gd name="T2" fmla="*/ 25 w 82"/>
              <a:gd name="T3" fmla="*/ 5 h 5"/>
              <a:gd name="T4" fmla="*/ 51 w 82"/>
              <a:gd name="T5" fmla="*/ 5 h 5"/>
              <a:gd name="T6" fmla="*/ 66 w 82"/>
              <a:gd name="T7" fmla="*/ 0 h 5"/>
              <a:gd name="T8" fmla="*/ 76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6"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3" name="Freeform 1168"/>
          <p:cNvSpPr/>
          <p:nvPr/>
        </p:nvSpPr>
        <p:spPr bwMode="auto">
          <a:xfrm>
            <a:off x="10025410" y="5047676"/>
            <a:ext cx="104775" cy="7938"/>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5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5"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 name="Freeform 1169"/>
          <p:cNvSpPr/>
          <p:nvPr/>
        </p:nvSpPr>
        <p:spPr bwMode="auto">
          <a:xfrm>
            <a:off x="10025409" y="5047676"/>
            <a:ext cx="80962" cy="1588"/>
          </a:xfrm>
          <a:custGeom>
            <a:avLst/>
            <a:gdLst>
              <a:gd name="T0" fmla="*/ 0 w 51"/>
              <a:gd name="T1" fmla="*/ 20 w 51"/>
              <a:gd name="T2" fmla="*/ 35 w 51"/>
              <a:gd name="T3" fmla="*/ 46 w 51"/>
              <a:gd name="T4" fmla="*/ 51 w 51"/>
              <a:gd name="T5" fmla="*/ 35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5" y="0"/>
                </a:lnTo>
                <a:lnTo>
                  <a:pt x="46" y="0"/>
                </a:lnTo>
                <a:lnTo>
                  <a:pt x="51" y="0"/>
                </a:lnTo>
                <a:lnTo>
                  <a:pt x="35"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5" name="Freeform 1170"/>
          <p:cNvSpPr/>
          <p:nvPr/>
        </p:nvSpPr>
        <p:spPr bwMode="auto">
          <a:xfrm>
            <a:off x="10025409" y="5047676"/>
            <a:ext cx="55562" cy="1588"/>
          </a:xfrm>
          <a:custGeom>
            <a:avLst/>
            <a:gdLst>
              <a:gd name="T0" fmla="*/ 0 w 35"/>
              <a:gd name="T1" fmla="*/ 20 w 35"/>
              <a:gd name="T2" fmla="*/ 30 w 35"/>
              <a:gd name="T3" fmla="*/ 35 w 35"/>
              <a:gd name="T4" fmla="*/ 20 w 35"/>
              <a:gd name="T5" fmla="*/ 15 w 35"/>
              <a:gd name="T6" fmla="*/ 0 w 35"/>
              <a:gd name="T7" fmla="*/ 0 w 3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5">
                <a:moveTo>
                  <a:pt x="0" y="0"/>
                </a:moveTo>
                <a:lnTo>
                  <a:pt x="20" y="0"/>
                </a:lnTo>
                <a:lnTo>
                  <a:pt x="30" y="0"/>
                </a:lnTo>
                <a:lnTo>
                  <a:pt x="35"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 name="Freeform 1171"/>
          <p:cNvSpPr/>
          <p:nvPr/>
        </p:nvSpPr>
        <p:spPr bwMode="auto">
          <a:xfrm>
            <a:off x="10025409" y="5047676"/>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7" name="Freeform 1172"/>
          <p:cNvSpPr/>
          <p:nvPr/>
        </p:nvSpPr>
        <p:spPr bwMode="auto">
          <a:xfrm>
            <a:off x="10025409" y="5047677"/>
            <a:ext cx="234950" cy="15875"/>
          </a:xfrm>
          <a:custGeom>
            <a:avLst/>
            <a:gdLst>
              <a:gd name="T0" fmla="*/ 148 w 148"/>
              <a:gd name="T1" fmla="*/ 0 h 9"/>
              <a:gd name="T2" fmla="*/ 0 w 148"/>
              <a:gd name="T3" fmla="*/ 0 h 9"/>
              <a:gd name="T4" fmla="*/ 10 w 148"/>
              <a:gd name="T5" fmla="*/ 5 h 9"/>
              <a:gd name="T6" fmla="*/ 35 w 148"/>
              <a:gd name="T7" fmla="*/ 5 h 9"/>
              <a:gd name="T8" fmla="*/ 71 w 148"/>
              <a:gd name="T9" fmla="*/ 9 h 9"/>
              <a:gd name="T10" fmla="*/ 112 w 148"/>
              <a:gd name="T11" fmla="*/ 5 h 9"/>
              <a:gd name="T12" fmla="*/ 138 w 148"/>
              <a:gd name="T13" fmla="*/ 5 h 9"/>
              <a:gd name="T14" fmla="*/ 148 w 148"/>
              <a:gd name="T15" fmla="*/ 0 h 9"/>
              <a:gd name="T16" fmla="*/ 148 w 14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148" y="0"/>
                </a:moveTo>
                <a:lnTo>
                  <a:pt x="0" y="0"/>
                </a:lnTo>
                <a:lnTo>
                  <a:pt x="10" y="5"/>
                </a:lnTo>
                <a:lnTo>
                  <a:pt x="35" y="5"/>
                </a:lnTo>
                <a:lnTo>
                  <a:pt x="71" y="9"/>
                </a:lnTo>
                <a:lnTo>
                  <a:pt x="112" y="5"/>
                </a:lnTo>
                <a:lnTo>
                  <a:pt x="138" y="5"/>
                </a:lnTo>
                <a:lnTo>
                  <a:pt x="148" y="0"/>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8" name="Freeform 1173"/>
          <p:cNvSpPr/>
          <p:nvPr/>
        </p:nvSpPr>
        <p:spPr bwMode="auto">
          <a:xfrm>
            <a:off x="10025409" y="5047677"/>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6" y="5"/>
                </a:lnTo>
                <a:lnTo>
                  <a:pt x="102"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9" name="Freeform 1174"/>
          <p:cNvSpPr/>
          <p:nvPr/>
        </p:nvSpPr>
        <p:spPr bwMode="auto">
          <a:xfrm>
            <a:off x="10025409" y="5047677"/>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5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6" y="5"/>
                </a:lnTo>
                <a:lnTo>
                  <a:pt x="102" y="5"/>
                </a:lnTo>
                <a:lnTo>
                  <a:pt x="128" y="5"/>
                </a:lnTo>
                <a:lnTo>
                  <a:pt x="143" y="0"/>
                </a:lnTo>
                <a:lnTo>
                  <a:pt x="148" y="0"/>
                </a:lnTo>
                <a:lnTo>
                  <a:pt x="133" y="0"/>
                </a:lnTo>
                <a:lnTo>
                  <a:pt x="128" y="0"/>
                </a:lnTo>
                <a:lnTo>
                  <a:pt x="112" y="5"/>
                </a:lnTo>
                <a:lnTo>
                  <a:pt x="92" y="5"/>
                </a:lnTo>
                <a:lnTo>
                  <a:pt x="66" y="5"/>
                </a:lnTo>
                <a:lnTo>
                  <a:pt x="35"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0" name="Freeform 1175"/>
          <p:cNvSpPr/>
          <p:nvPr/>
        </p:nvSpPr>
        <p:spPr bwMode="auto">
          <a:xfrm>
            <a:off x="10025410" y="5047677"/>
            <a:ext cx="211137" cy="15875"/>
          </a:xfrm>
          <a:custGeom>
            <a:avLst/>
            <a:gdLst>
              <a:gd name="T0" fmla="*/ 0 w 133"/>
              <a:gd name="T1" fmla="*/ 9 h 9"/>
              <a:gd name="T2" fmla="*/ 35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2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5" y="5"/>
                </a:lnTo>
                <a:lnTo>
                  <a:pt x="66" y="5"/>
                </a:lnTo>
                <a:lnTo>
                  <a:pt x="92" y="5"/>
                </a:lnTo>
                <a:lnTo>
                  <a:pt x="112" y="5"/>
                </a:lnTo>
                <a:lnTo>
                  <a:pt x="128" y="0"/>
                </a:lnTo>
                <a:lnTo>
                  <a:pt x="133" y="0"/>
                </a:lnTo>
                <a:lnTo>
                  <a:pt x="112"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1" name="Freeform 1176"/>
          <p:cNvSpPr/>
          <p:nvPr/>
        </p:nvSpPr>
        <p:spPr bwMode="auto">
          <a:xfrm>
            <a:off x="10025409" y="5047676"/>
            <a:ext cx="177800" cy="7938"/>
          </a:xfrm>
          <a:custGeom>
            <a:avLst/>
            <a:gdLst>
              <a:gd name="T0" fmla="*/ 0 w 112"/>
              <a:gd name="T1" fmla="*/ 5 h 5"/>
              <a:gd name="T2" fmla="*/ 30 w 112"/>
              <a:gd name="T3" fmla="*/ 5 h 5"/>
              <a:gd name="T4" fmla="*/ 56 w 112"/>
              <a:gd name="T5" fmla="*/ 5 h 5"/>
              <a:gd name="T6" fmla="*/ 82 w 112"/>
              <a:gd name="T7" fmla="*/ 5 h 5"/>
              <a:gd name="T8" fmla="*/ 102 w 112"/>
              <a:gd name="T9" fmla="*/ 5 h 5"/>
              <a:gd name="T10" fmla="*/ 112 w 112"/>
              <a:gd name="T11" fmla="*/ 0 h 5"/>
              <a:gd name="T12" fmla="*/ 112 w 112"/>
              <a:gd name="T13" fmla="*/ 0 h 5"/>
              <a:gd name="T14" fmla="*/ 97 w 112"/>
              <a:gd name="T15" fmla="*/ 0 h 5"/>
              <a:gd name="T16" fmla="*/ 92 w 112"/>
              <a:gd name="T17" fmla="*/ 0 h 5"/>
              <a:gd name="T18" fmla="*/ 82 w 112"/>
              <a:gd name="T19" fmla="*/ 5 h 5"/>
              <a:gd name="T20" fmla="*/ 61 w 112"/>
              <a:gd name="T21" fmla="*/ 5 h 5"/>
              <a:gd name="T22" fmla="*/ 30 w 112"/>
              <a:gd name="T23" fmla="*/ 5 h 5"/>
              <a:gd name="T24" fmla="*/ 0 w 112"/>
              <a:gd name="T25" fmla="*/ 5 h 5"/>
              <a:gd name="T26" fmla="*/ 0 w 112"/>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5">
                <a:moveTo>
                  <a:pt x="0" y="5"/>
                </a:moveTo>
                <a:lnTo>
                  <a:pt x="30" y="5"/>
                </a:lnTo>
                <a:lnTo>
                  <a:pt x="56" y="5"/>
                </a:lnTo>
                <a:lnTo>
                  <a:pt x="82" y="5"/>
                </a:lnTo>
                <a:lnTo>
                  <a:pt x="102" y="5"/>
                </a:lnTo>
                <a:lnTo>
                  <a:pt x="112" y="0"/>
                </a:lnTo>
                <a:lnTo>
                  <a:pt x="112"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2" name="Freeform 1177"/>
          <p:cNvSpPr/>
          <p:nvPr/>
        </p:nvSpPr>
        <p:spPr bwMode="auto">
          <a:xfrm>
            <a:off x="10025410" y="5047676"/>
            <a:ext cx="153987" cy="7938"/>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6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6"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3" name="Freeform 1178"/>
          <p:cNvSpPr/>
          <p:nvPr/>
        </p:nvSpPr>
        <p:spPr bwMode="auto">
          <a:xfrm>
            <a:off x="10025410" y="5047676"/>
            <a:ext cx="130175" cy="7938"/>
          </a:xfrm>
          <a:custGeom>
            <a:avLst/>
            <a:gdLst>
              <a:gd name="T0" fmla="*/ 0 w 82"/>
              <a:gd name="T1" fmla="*/ 5 h 5"/>
              <a:gd name="T2" fmla="*/ 25 w 82"/>
              <a:gd name="T3" fmla="*/ 5 h 5"/>
              <a:gd name="T4" fmla="*/ 51 w 82"/>
              <a:gd name="T5" fmla="*/ 5 h 5"/>
              <a:gd name="T6" fmla="*/ 66 w 82"/>
              <a:gd name="T7" fmla="*/ 0 h 5"/>
              <a:gd name="T8" fmla="*/ 76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6"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 name="Freeform 1179"/>
          <p:cNvSpPr/>
          <p:nvPr/>
        </p:nvSpPr>
        <p:spPr bwMode="auto">
          <a:xfrm>
            <a:off x="10025410" y="5047676"/>
            <a:ext cx="104775" cy="7938"/>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5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5"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 name="Freeform 1180"/>
          <p:cNvSpPr/>
          <p:nvPr/>
        </p:nvSpPr>
        <p:spPr bwMode="auto">
          <a:xfrm>
            <a:off x="10025409" y="5047676"/>
            <a:ext cx="80962" cy="1588"/>
          </a:xfrm>
          <a:custGeom>
            <a:avLst/>
            <a:gdLst>
              <a:gd name="T0" fmla="*/ 0 w 51"/>
              <a:gd name="T1" fmla="*/ 20 w 51"/>
              <a:gd name="T2" fmla="*/ 35 w 51"/>
              <a:gd name="T3" fmla="*/ 46 w 51"/>
              <a:gd name="T4" fmla="*/ 51 w 51"/>
              <a:gd name="T5" fmla="*/ 35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5" y="0"/>
                </a:lnTo>
                <a:lnTo>
                  <a:pt x="46" y="0"/>
                </a:lnTo>
                <a:lnTo>
                  <a:pt x="51" y="0"/>
                </a:lnTo>
                <a:lnTo>
                  <a:pt x="35"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6" name="Freeform 1181"/>
          <p:cNvSpPr/>
          <p:nvPr/>
        </p:nvSpPr>
        <p:spPr bwMode="auto">
          <a:xfrm>
            <a:off x="10025409" y="5047676"/>
            <a:ext cx="55562" cy="1588"/>
          </a:xfrm>
          <a:custGeom>
            <a:avLst/>
            <a:gdLst>
              <a:gd name="T0" fmla="*/ 0 w 35"/>
              <a:gd name="T1" fmla="*/ 20 w 35"/>
              <a:gd name="T2" fmla="*/ 30 w 35"/>
              <a:gd name="T3" fmla="*/ 35 w 35"/>
              <a:gd name="T4" fmla="*/ 20 w 35"/>
              <a:gd name="T5" fmla="*/ 15 w 35"/>
              <a:gd name="T6" fmla="*/ 0 w 35"/>
              <a:gd name="T7" fmla="*/ 0 w 3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5">
                <a:moveTo>
                  <a:pt x="0" y="0"/>
                </a:moveTo>
                <a:lnTo>
                  <a:pt x="20" y="0"/>
                </a:lnTo>
                <a:lnTo>
                  <a:pt x="30" y="0"/>
                </a:lnTo>
                <a:lnTo>
                  <a:pt x="35"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7" name="Freeform 1182"/>
          <p:cNvSpPr/>
          <p:nvPr/>
        </p:nvSpPr>
        <p:spPr bwMode="auto">
          <a:xfrm>
            <a:off x="10025409" y="5047676"/>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8" name="Freeform 1183"/>
          <p:cNvSpPr/>
          <p:nvPr/>
        </p:nvSpPr>
        <p:spPr bwMode="auto">
          <a:xfrm>
            <a:off x="10325447" y="5019102"/>
            <a:ext cx="49213" cy="169863"/>
          </a:xfrm>
          <a:custGeom>
            <a:avLst/>
            <a:gdLst>
              <a:gd name="T0" fmla="*/ 0 w 31"/>
              <a:gd name="T1" fmla="*/ 26 h 101"/>
              <a:gd name="T2" fmla="*/ 31 w 31"/>
              <a:gd name="T3" fmla="*/ 0 h 101"/>
              <a:gd name="T4" fmla="*/ 31 w 31"/>
              <a:gd name="T5" fmla="*/ 75 h 101"/>
              <a:gd name="T6" fmla="*/ 0 w 31"/>
              <a:gd name="T7" fmla="*/ 101 h 101"/>
              <a:gd name="T8" fmla="*/ 0 w 31"/>
              <a:gd name="T9" fmla="*/ 26 h 101"/>
            </a:gdLst>
            <a:ahLst/>
            <a:cxnLst>
              <a:cxn ang="0">
                <a:pos x="T0" y="T1"/>
              </a:cxn>
              <a:cxn ang="0">
                <a:pos x="T2" y="T3"/>
              </a:cxn>
              <a:cxn ang="0">
                <a:pos x="T4" y="T5"/>
              </a:cxn>
              <a:cxn ang="0">
                <a:pos x="T6" y="T7"/>
              </a:cxn>
              <a:cxn ang="0">
                <a:pos x="T8" y="T9"/>
              </a:cxn>
            </a:cxnLst>
            <a:rect l="0" t="0" r="r" b="b"/>
            <a:pathLst>
              <a:path w="31" h="101">
                <a:moveTo>
                  <a:pt x="0" y="26"/>
                </a:moveTo>
                <a:lnTo>
                  <a:pt x="31" y="0"/>
                </a:lnTo>
                <a:lnTo>
                  <a:pt x="31" y="75"/>
                </a:lnTo>
                <a:lnTo>
                  <a:pt x="0" y="101"/>
                </a:lnTo>
                <a:lnTo>
                  <a:pt x="0" y="26"/>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9" name="Rectangle 1184"/>
          <p:cNvSpPr>
            <a:spLocks noChangeArrowheads="1"/>
          </p:cNvSpPr>
          <p:nvPr/>
        </p:nvSpPr>
        <p:spPr bwMode="auto">
          <a:xfrm>
            <a:off x="9911110" y="5063551"/>
            <a:ext cx="414337" cy="1031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 name="Rectangle 1185"/>
          <p:cNvSpPr>
            <a:spLocks noChangeArrowheads="1"/>
          </p:cNvSpPr>
          <p:nvPr/>
        </p:nvSpPr>
        <p:spPr bwMode="auto">
          <a:xfrm>
            <a:off x="9911110" y="5063551"/>
            <a:ext cx="414337" cy="103188"/>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 name="Freeform 1186"/>
          <p:cNvSpPr/>
          <p:nvPr/>
        </p:nvSpPr>
        <p:spPr bwMode="auto">
          <a:xfrm>
            <a:off x="10041285" y="5063551"/>
            <a:ext cx="7937" cy="103188"/>
          </a:xfrm>
          <a:custGeom>
            <a:avLst/>
            <a:gdLst>
              <a:gd name="T0" fmla="*/ 5 w 5"/>
              <a:gd name="T1" fmla="*/ 0 h 62"/>
              <a:gd name="T2" fmla="*/ 0 w 5"/>
              <a:gd name="T3" fmla="*/ 31 h 62"/>
              <a:gd name="T4" fmla="*/ 5 w 5"/>
              <a:gd name="T5" fmla="*/ 62 h 62"/>
            </a:gdLst>
            <a:ahLst/>
            <a:cxnLst>
              <a:cxn ang="0">
                <a:pos x="T0" y="T1"/>
              </a:cxn>
              <a:cxn ang="0">
                <a:pos x="T2" y="T3"/>
              </a:cxn>
              <a:cxn ang="0">
                <a:pos x="T4" y="T5"/>
              </a:cxn>
            </a:cxnLst>
            <a:rect l="0" t="0" r="r" b="b"/>
            <a:pathLst>
              <a:path w="5" h="62">
                <a:moveTo>
                  <a:pt x="5" y="0"/>
                </a:moveTo>
                <a:lnTo>
                  <a:pt x="0" y="31"/>
                </a:lnTo>
                <a:lnTo>
                  <a:pt x="5" y="62"/>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2" name="Rectangle 1187"/>
          <p:cNvSpPr>
            <a:spLocks noChangeArrowheads="1"/>
          </p:cNvSpPr>
          <p:nvPr/>
        </p:nvSpPr>
        <p:spPr bwMode="auto">
          <a:xfrm>
            <a:off x="9911110" y="5166740"/>
            <a:ext cx="414337" cy="22225"/>
          </a:xfrm>
          <a:prstGeom prst="rect">
            <a:avLst/>
          </a:prstGeom>
          <a:solidFill>
            <a:srgbClr val="9A9A9A"/>
          </a:solidFill>
          <a:ln w="7938">
            <a:solidFill>
              <a:srgbClr val="000000"/>
            </a:solidFill>
            <a:miter lim="800000"/>
          </a:ln>
        </p:spPr>
        <p:txBody>
          <a:bodyPr/>
          <a:lstStyle/>
          <a:p>
            <a:endParaRPr lang="zh-CN" altLang="en-US"/>
          </a:p>
        </p:txBody>
      </p:sp>
      <p:sp>
        <p:nvSpPr>
          <p:cNvPr id="193" name="Rectangle 1188"/>
          <p:cNvSpPr>
            <a:spLocks noChangeArrowheads="1"/>
          </p:cNvSpPr>
          <p:nvPr/>
        </p:nvSpPr>
        <p:spPr bwMode="auto">
          <a:xfrm>
            <a:off x="10228610" y="5093714"/>
            <a:ext cx="15875"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 name="Freeform 1189"/>
          <p:cNvSpPr>
            <a:spLocks noEditPoints="1"/>
          </p:cNvSpPr>
          <p:nvPr/>
        </p:nvSpPr>
        <p:spPr bwMode="auto">
          <a:xfrm>
            <a:off x="10057160" y="5087364"/>
            <a:ext cx="73025" cy="6350"/>
          </a:xfrm>
          <a:custGeom>
            <a:avLst/>
            <a:gdLst>
              <a:gd name="T0" fmla="*/ 0 w 46"/>
              <a:gd name="T1" fmla="*/ 4 h 4"/>
              <a:gd name="T2" fmla="*/ 15 w 46"/>
              <a:gd name="T3" fmla="*/ 4 h 4"/>
              <a:gd name="T4" fmla="*/ 15 w 46"/>
              <a:gd name="T5" fmla="*/ 0 h 4"/>
              <a:gd name="T6" fmla="*/ 0 w 46"/>
              <a:gd name="T7" fmla="*/ 0 h 4"/>
              <a:gd name="T8" fmla="*/ 0 w 46"/>
              <a:gd name="T9" fmla="*/ 4 h 4"/>
              <a:gd name="T10" fmla="*/ 21 w 46"/>
              <a:gd name="T11" fmla="*/ 4 h 4"/>
              <a:gd name="T12" fmla="*/ 26 w 46"/>
              <a:gd name="T13" fmla="*/ 4 h 4"/>
              <a:gd name="T14" fmla="*/ 26 w 46"/>
              <a:gd name="T15" fmla="*/ 0 h 4"/>
              <a:gd name="T16" fmla="*/ 21 w 46"/>
              <a:gd name="T17" fmla="*/ 0 h 4"/>
              <a:gd name="T18" fmla="*/ 21 w 46"/>
              <a:gd name="T19" fmla="*/ 4 h 4"/>
              <a:gd name="T20" fmla="*/ 31 w 46"/>
              <a:gd name="T21" fmla="*/ 4 h 4"/>
              <a:gd name="T22" fmla="*/ 46 w 46"/>
              <a:gd name="T23" fmla="*/ 4 h 4"/>
              <a:gd name="T24" fmla="*/ 46 w 46"/>
              <a:gd name="T25" fmla="*/ 0 h 4"/>
              <a:gd name="T26" fmla="*/ 31 w 46"/>
              <a:gd name="T27" fmla="*/ 0 h 4"/>
              <a:gd name="T28" fmla="*/ 31 w 4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4">
                <a:moveTo>
                  <a:pt x="0" y="4"/>
                </a:moveTo>
                <a:lnTo>
                  <a:pt x="15" y="4"/>
                </a:lnTo>
                <a:lnTo>
                  <a:pt x="15" y="0"/>
                </a:lnTo>
                <a:lnTo>
                  <a:pt x="0" y="0"/>
                </a:lnTo>
                <a:lnTo>
                  <a:pt x="0" y="4"/>
                </a:lnTo>
                <a:close/>
                <a:moveTo>
                  <a:pt x="21" y="4"/>
                </a:moveTo>
                <a:lnTo>
                  <a:pt x="26" y="4"/>
                </a:lnTo>
                <a:lnTo>
                  <a:pt x="26" y="0"/>
                </a:lnTo>
                <a:lnTo>
                  <a:pt x="21" y="0"/>
                </a:lnTo>
                <a:lnTo>
                  <a:pt x="21" y="4"/>
                </a:lnTo>
                <a:close/>
                <a:moveTo>
                  <a:pt x="31" y="4"/>
                </a:moveTo>
                <a:lnTo>
                  <a:pt x="46" y="4"/>
                </a:lnTo>
                <a:lnTo>
                  <a:pt x="46" y="0"/>
                </a:lnTo>
                <a:lnTo>
                  <a:pt x="31" y="0"/>
                </a:lnTo>
                <a:lnTo>
                  <a:pt x="31" y="4"/>
                </a:lnTo>
                <a:close/>
              </a:path>
            </a:pathLst>
          </a:custGeom>
          <a:solidFill>
            <a:srgbClr val="C0C0C0"/>
          </a:solidFill>
          <a:ln w="7938">
            <a:solidFill>
              <a:srgbClr val="000000"/>
            </a:solidFill>
            <a:prstDash val="solid"/>
            <a:round/>
          </a:ln>
        </p:spPr>
        <p:txBody>
          <a:bodyPr/>
          <a:lstStyle/>
          <a:p>
            <a:endParaRPr lang="zh-CN" altLang="en-US"/>
          </a:p>
        </p:txBody>
      </p:sp>
      <p:sp>
        <p:nvSpPr>
          <p:cNvPr id="195" name="Freeform 1190"/>
          <p:cNvSpPr>
            <a:spLocks noEditPoints="1"/>
          </p:cNvSpPr>
          <p:nvPr/>
        </p:nvSpPr>
        <p:spPr bwMode="auto">
          <a:xfrm>
            <a:off x="9926984" y="5077839"/>
            <a:ext cx="292100" cy="38100"/>
          </a:xfrm>
          <a:custGeom>
            <a:avLst/>
            <a:gdLst>
              <a:gd name="T0" fmla="*/ 0 w 184"/>
              <a:gd name="T1" fmla="*/ 22 h 22"/>
              <a:gd name="T2" fmla="*/ 26 w 184"/>
              <a:gd name="T3" fmla="*/ 22 h 22"/>
              <a:gd name="T4" fmla="*/ 26 w 184"/>
              <a:gd name="T5" fmla="*/ 0 h 22"/>
              <a:gd name="T6" fmla="*/ 0 w 184"/>
              <a:gd name="T7" fmla="*/ 0 h 22"/>
              <a:gd name="T8" fmla="*/ 0 w 184"/>
              <a:gd name="T9" fmla="*/ 22 h 22"/>
              <a:gd name="T10" fmla="*/ 164 w 184"/>
              <a:gd name="T11" fmla="*/ 13 h 22"/>
              <a:gd name="T12" fmla="*/ 184 w 184"/>
              <a:gd name="T13" fmla="*/ 13 h 22"/>
              <a:gd name="T14" fmla="*/ 184 w 184"/>
              <a:gd name="T15" fmla="*/ 5 h 22"/>
              <a:gd name="T16" fmla="*/ 164 w 184"/>
              <a:gd name="T17" fmla="*/ 5 h 22"/>
              <a:gd name="T18" fmla="*/ 164 w 184"/>
              <a:gd name="T1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2">
                <a:moveTo>
                  <a:pt x="0" y="22"/>
                </a:moveTo>
                <a:lnTo>
                  <a:pt x="26" y="22"/>
                </a:lnTo>
                <a:lnTo>
                  <a:pt x="26" y="0"/>
                </a:lnTo>
                <a:lnTo>
                  <a:pt x="0" y="0"/>
                </a:lnTo>
                <a:lnTo>
                  <a:pt x="0" y="22"/>
                </a:lnTo>
                <a:close/>
                <a:moveTo>
                  <a:pt x="164" y="13"/>
                </a:moveTo>
                <a:lnTo>
                  <a:pt x="184" y="13"/>
                </a:lnTo>
                <a:lnTo>
                  <a:pt x="184" y="5"/>
                </a:lnTo>
                <a:lnTo>
                  <a:pt x="164" y="5"/>
                </a:lnTo>
                <a:lnTo>
                  <a:pt x="164" y="1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 name="Freeform 1191"/>
          <p:cNvSpPr>
            <a:spLocks noEditPoints="1"/>
          </p:cNvSpPr>
          <p:nvPr/>
        </p:nvSpPr>
        <p:spPr bwMode="auto">
          <a:xfrm>
            <a:off x="9919047" y="5071490"/>
            <a:ext cx="398463" cy="111125"/>
          </a:xfrm>
          <a:custGeom>
            <a:avLst/>
            <a:gdLst>
              <a:gd name="T0" fmla="*/ 87 w 251"/>
              <a:gd name="T1" fmla="*/ 53 h 66"/>
              <a:gd name="T2" fmla="*/ 251 w 251"/>
              <a:gd name="T3" fmla="*/ 53 h 66"/>
              <a:gd name="T4" fmla="*/ 251 w 251"/>
              <a:gd name="T5" fmla="*/ 0 h 66"/>
              <a:gd name="T6" fmla="*/ 87 w 251"/>
              <a:gd name="T7" fmla="*/ 0 h 66"/>
              <a:gd name="T8" fmla="*/ 82 w 251"/>
              <a:gd name="T9" fmla="*/ 26 h 66"/>
              <a:gd name="T10" fmla="*/ 87 w 251"/>
              <a:gd name="T11" fmla="*/ 53 h 66"/>
              <a:gd name="T12" fmla="*/ 149 w 251"/>
              <a:gd name="T13" fmla="*/ 48 h 66"/>
              <a:gd name="T14" fmla="*/ 241 w 251"/>
              <a:gd name="T15" fmla="*/ 48 h 66"/>
              <a:gd name="T16" fmla="*/ 241 w 251"/>
              <a:gd name="T17" fmla="*/ 4 h 66"/>
              <a:gd name="T18" fmla="*/ 149 w 251"/>
              <a:gd name="T19" fmla="*/ 4 h 66"/>
              <a:gd name="T20" fmla="*/ 149 w 251"/>
              <a:gd name="T21" fmla="*/ 48 h 66"/>
              <a:gd name="T22" fmla="*/ 230 w 251"/>
              <a:gd name="T23" fmla="*/ 66 h 66"/>
              <a:gd name="T24" fmla="*/ 251 w 251"/>
              <a:gd name="T25" fmla="*/ 66 h 66"/>
              <a:gd name="T26" fmla="*/ 251 w 251"/>
              <a:gd name="T27" fmla="*/ 62 h 66"/>
              <a:gd name="T28" fmla="*/ 230 w 251"/>
              <a:gd name="T29" fmla="*/ 62 h 66"/>
              <a:gd name="T30" fmla="*/ 230 w 251"/>
              <a:gd name="T31" fmla="*/ 66 h 66"/>
              <a:gd name="T32" fmla="*/ 21 w 251"/>
              <a:gd name="T33" fmla="*/ 66 h 66"/>
              <a:gd name="T34" fmla="*/ 0 w 251"/>
              <a:gd name="T35" fmla="*/ 66 h 66"/>
              <a:gd name="T36" fmla="*/ 0 w 251"/>
              <a:gd name="T37" fmla="*/ 62 h 66"/>
              <a:gd name="T38" fmla="*/ 21 w 251"/>
              <a:gd name="T39" fmla="*/ 62 h 66"/>
              <a:gd name="T40" fmla="*/ 21 w 251"/>
              <a:gd name="T41" fmla="*/ 66 h 66"/>
              <a:gd name="T42" fmla="*/ 87 w 251"/>
              <a:gd name="T43" fmla="*/ 13 h 66"/>
              <a:gd name="T44" fmla="*/ 133 w 251"/>
              <a:gd name="T45" fmla="*/ 13 h 66"/>
              <a:gd name="T46" fmla="*/ 133 w 251"/>
              <a:gd name="T47" fmla="*/ 9 h 66"/>
              <a:gd name="T48" fmla="*/ 87 w 251"/>
              <a:gd name="T49" fmla="*/ 9 h 66"/>
              <a:gd name="T50" fmla="*/ 87 w 251"/>
              <a:gd name="T5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66">
                <a:moveTo>
                  <a:pt x="87" y="53"/>
                </a:moveTo>
                <a:lnTo>
                  <a:pt x="251" y="53"/>
                </a:lnTo>
                <a:lnTo>
                  <a:pt x="251" y="0"/>
                </a:lnTo>
                <a:lnTo>
                  <a:pt x="87" y="0"/>
                </a:lnTo>
                <a:lnTo>
                  <a:pt x="82" y="26"/>
                </a:lnTo>
                <a:lnTo>
                  <a:pt x="87" y="53"/>
                </a:lnTo>
                <a:close/>
                <a:moveTo>
                  <a:pt x="149" y="48"/>
                </a:moveTo>
                <a:lnTo>
                  <a:pt x="241" y="48"/>
                </a:lnTo>
                <a:lnTo>
                  <a:pt x="241" y="4"/>
                </a:lnTo>
                <a:lnTo>
                  <a:pt x="149" y="4"/>
                </a:lnTo>
                <a:lnTo>
                  <a:pt x="149" y="48"/>
                </a:lnTo>
                <a:close/>
                <a:moveTo>
                  <a:pt x="230" y="66"/>
                </a:moveTo>
                <a:lnTo>
                  <a:pt x="251" y="66"/>
                </a:lnTo>
                <a:lnTo>
                  <a:pt x="251" y="62"/>
                </a:lnTo>
                <a:lnTo>
                  <a:pt x="230" y="62"/>
                </a:lnTo>
                <a:lnTo>
                  <a:pt x="230" y="66"/>
                </a:lnTo>
                <a:close/>
                <a:moveTo>
                  <a:pt x="21" y="66"/>
                </a:moveTo>
                <a:lnTo>
                  <a:pt x="0" y="66"/>
                </a:lnTo>
                <a:lnTo>
                  <a:pt x="0" y="62"/>
                </a:lnTo>
                <a:lnTo>
                  <a:pt x="21" y="62"/>
                </a:lnTo>
                <a:lnTo>
                  <a:pt x="21" y="66"/>
                </a:lnTo>
                <a:close/>
                <a:moveTo>
                  <a:pt x="87" y="13"/>
                </a:moveTo>
                <a:lnTo>
                  <a:pt x="133" y="13"/>
                </a:lnTo>
                <a:lnTo>
                  <a:pt x="133" y="9"/>
                </a:lnTo>
                <a:lnTo>
                  <a:pt x="87" y="9"/>
                </a:lnTo>
                <a:lnTo>
                  <a:pt x="87" y="1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7" name="Freeform 1192"/>
          <p:cNvSpPr/>
          <p:nvPr/>
        </p:nvSpPr>
        <p:spPr bwMode="auto">
          <a:xfrm>
            <a:off x="10049221" y="5071489"/>
            <a:ext cx="268288" cy="88900"/>
          </a:xfrm>
          <a:custGeom>
            <a:avLst/>
            <a:gdLst>
              <a:gd name="T0" fmla="*/ 5 w 169"/>
              <a:gd name="T1" fmla="*/ 53 h 53"/>
              <a:gd name="T2" fmla="*/ 169 w 169"/>
              <a:gd name="T3" fmla="*/ 53 h 53"/>
              <a:gd name="T4" fmla="*/ 169 w 169"/>
              <a:gd name="T5" fmla="*/ 0 h 53"/>
              <a:gd name="T6" fmla="*/ 5 w 169"/>
              <a:gd name="T7" fmla="*/ 0 h 53"/>
              <a:gd name="T8" fmla="*/ 0 w 169"/>
              <a:gd name="T9" fmla="*/ 26 h 53"/>
              <a:gd name="T10" fmla="*/ 5 w 169"/>
              <a:gd name="T11" fmla="*/ 53 h 53"/>
            </a:gdLst>
            <a:ahLst/>
            <a:cxnLst>
              <a:cxn ang="0">
                <a:pos x="T0" y="T1"/>
              </a:cxn>
              <a:cxn ang="0">
                <a:pos x="T2" y="T3"/>
              </a:cxn>
              <a:cxn ang="0">
                <a:pos x="T4" y="T5"/>
              </a:cxn>
              <a:cxn ang="0">
                <a:pos x="T6" y="T7"/>
              </a:cxn>
              <a:cxn ang="0">
                <a:pos x="T8" y="T9"/>
              </a:cxn>
              <a:cxn ang="0">
                <a:pos x="T10" y="T11"/>
              </a:cxn>
            </a:cxnLst>
            <a:rect l="0" t="0" r="r" b="b"/>
            <a:pathLst>
              <a:path w="169" h="53">
                <a:moveTo>
                  <a:pt x="5" y="53"/>
                </a:moveTo>
                <a:lnTo>
                  <a:pt x="169" y="53"/>
                </a:lnTo>
                <a:lnTo>
                  <a:pt x="169" y="0"/>
                </a:lnTo>
                <a:lnTo>
                  <a:pt x="5" y="0"/>
                </a:lnTo>
                <a:lnTo>
                  <a:pt x="0" y="26"/>
                </a:lnTo>
                <a:lnTo>
                  <a:pt x="5" y="53"/>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8" name="Line 1193"/>
          <p:cNvSpPr>
            <a:spLocks noChangeShapeType="1"/>
          </p:cNvSpPr>
          <p:nvPr/>
        </p:nvSpPr>
        <p:spPr bwMode="auto">
          <a:xfrm>
            <a:off x="10130185" y="5071489"/>
            <a:ext cx="1587" cy="8890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9" name="Line 1194"/>
          <p:cNvSpPr>
            <a:spLocks noChangeShapeType="1"/>
          </p:cNvSpPr>
          <p:nvPr/>
        </p:nvSpPr>
        <p:spPr bwMode="auto">
          <a:xfrm flipH="1">
            <a:off x="10049222" y="5100065"/>
            <a:ext cx="80963" cy="158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 name="Line 1195"/>
          <p:cNvSpPr>
            <a:spLocks noChangeShapeType="1"/>
          </p:cNvSpPr>
          <p:nvPr/>
        </p:nvSpPr>
        <p:spPr bwMode="auto">
          <a:xfrm flipH="1">
            <a:off x="10049222" y="5130226"/>
            <a:ext cx="80963"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1" name="Rectangle 1196"/>
          <p:cNvSpPr>
            <a:spLocks noChangeArrowheads="1"/>
          </p:cNvSpPr>
          <p:nvPr/>
        </p:nvSpPr>
        <p:spPr bwMode="auto">
          <a:xfrm>
            <a:off x="10155584" y="5077839"/>
            <a:ext cx="146050" cy="74612"/>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2" name="Line 1197"/>
          <p:cNvSpPr>
            <a:spLocks noChangeShapeType="1"/>
          </p:cNvSpPr>
          <p:nvPr/>
        </p:nvSpPr>
        <p:spPr bwMode="auto">
          <a:xfrm>
            <a:off x="10252421" y="5077839"/>
            <a:ext cx="1588" cy="30162"/>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3" name="Line 1198"/>
          <p:cNvSpPr>
            <a:spLocks noChangeShapeType="1"/>
          </p:cNvSpPr>
          <p:nvPr/>
        </p:nvSpPr>
        <p:spPr bwMode="auto">
          <a:xfrm>
            <a:off x="10155584" y="5108001"/>
            <a:ext cx="146050"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 name="Rectangle 1199"/>
          <p:cNvSpPr>
            <a:spLocks noChangeArrowheads="1"/>
          </p:cNvSpPr>
          <p:nvPr/>
        </p:nvSpPr>
        <p:spPr bwMode="auto">
          <a:xfrm>
            <a:off x="10284171" y="5176264"/>
            <a:ext cx="33338" cy="6350"/>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 name="Rectangle 1200"/>
          <p:cNvSpPr>
            <a:spLocks noChangeArrowheads="1"/>
          </p:cNvSpPr>
          <p:nvPr/>
        </p:nvSpPr>
        <p:spPr bwMode="auto">
          <a:xfrm>
            <a:off x="9919046" y="5176264"/>
            <a:ext cx="33338" cy="6350"/>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Rectangle 1201"/>
          <p:cNvSpPr>
            <a:spLocks noChangeArrowheads="1"/>
          </p:cNvSpPr>
          <p:nvPr/>
        </p:nvSpPr>
        <p:spPr bwMode="auto">
          <a:xfrm>
            <a:off x="10057160" y="5087364"/>
            <a:ext cx="73025" cy="6350"/>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 name="Line 1202"/>
          <p:cNvSpPr>
            <a:spLocks noChangeShapeType="1"/>
          </p:cNvSpPr>
          <p:nvPr/>
        </p:nvSpPr>
        <p:spPr bwMode="auto">
          <a:xfrm flipV="1">
            <a:off x="10057160" y="5063551"/>
            <a:ext cx="1587" cy="79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8" name="Line 1203"/>
          <p:cNvSpPr>
            <a:spLocks noChangeShapeType="1"/>
          </p:cNvSpPr>
          <p:nvPr/>
        </p:nvSpPr>
        <p:spPr bwMode="auto">
          <a:xfrm flipV="1">
            <a:off x="10057160" y="5160389"/>
            <a:ext cx="1587" cy="635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9" name="Line 1204"/>
          <p:cNvSpPr>
            <a:spLocks noChangeShapeType="1"/>
          </p:cNvSpPr>
          <p:nvPr/>
        </p:nvSpPr>
        <p:spPr bwMode="auto">
          <a:xfrm>
            <a:off x="10171460" y="5100065"/>
            <a:ext cx="7937" cy="1587"/>
          </a:xfrm>
          <a:prstGeom prst="line">
            <a:avLst/>
          </a:prstGeom>
          <a:noFill/>
          <a:ln w="7938">
            <a:solidFill>
              <a:srgbClr val="00FF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0" name="Freeform 1205"/>
          <p:cNvSpPr/>
          <p:nvPr/>
        </p:nvSpPr>
        <p:spPr bwMode="auto">
          <a:xfrm>
            <a:off x="10268296" y="4774626"/>
            <a:ext cx="57150" cy="273050"/>
          </a:xfrm>
          <a:custGeom>
            <a:avLst/>
            <a:gdLst>
              <a:gd name="T0" fmla="*/ 0 w 36"/>
              <a:gd name="T1" fmla="*/ 163 h 163"/>
              <a:gd name="T2" fmla="*/ 26 w 36"/>
              <a:gd name="T3" fmla="*/ 141 h 163"/>
              <a:gd name="T4" fmla="*/ 26 w 36"/>
              <a:gd name="T5" fmla="*/ 101 h 163"/>
              <a:gd name="T6" fmla="*/ 36 w 36"/>
              <a:gd name="T7" fmla="*/ 84 h 163"/>
              <a:gd name="T8" fmla="*/ 36 w 36"/>
              <a:gd name="T9" fmla="*/ 0 h 163"/>
              <a:gd name="T10" fmla="*/ 0 w 36"/>
              <a:gd name="T11" fmla="*/ 26 h 163"/>
              <a:gd name="T12" fmla="*/ 0 w 3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36" h="163">
                <a:moveTo>
                  <a:pt x="0" y="163"/>
                </a:moveTo>
                <a:lnTo>
                  <a:pt x="26" y="141"/>
                </a:lnTo>
                <a:lnTo>
                  <a:pt x="26" y="101"/>
                </a:lnTo>
                <a:lnTo>
                  <a:pt x="36" y="84"/>
                </a:lnTo>
                <a:lnTo>
                  <a:pt x="36" y="0"/>
                </a:lnTo>
                <a:lnTo>
                  <a:pt x="0" y="26"/>
                </a:lnTo>
                <a:lnTo>
                  <a:pt x="0" y="163"/>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 name="Freeform 1206"/>
          <p:cNvSpPr/>
          <p:nvPr/>
        </p:nvSpPr>
        <p:spPr bwMode="auto">
          <a:xfrm>
            <a:off x="9968260" y="4774627"/>
            <a:ext cx="357187" cy="42863"/>
          </a:xfrm>
          <a:custGeom>
            <a:avLst/>
            <a:gdLst>
              <a:gd name="T0" fmla="*/ 225 w 225"/>
              <a:gd name="T1" fmla="*/ 0 h 26"/>
              <a:gd name="T2" fmla="*/ 31 w 225"/>
              <a:gd name="T3" fmla="*/ 0 h 26"/>
              <a:gd name="T4" fmla="*/ 0 w 225"/>
              <a:gd name="T5" fmla="*/ 26 h 26"/>
              <a:gd name="T6" fmla="*/ 189 w 225"/>
              <a:gd name="T7" fmla="*/ 26 h 26"/>
              <a:gd name="T8" fmla="*/ 225 w 225"/>
              <a:gd name="T9" fmla="*/ 0 h 26"/>
            </a:gdLst>
            <a:ahLst/>
            <a:cxnLst>
              <a:cxn ang="0">
                <a:pos x="T0" y="T1"/>
              </a:cxn>
              <a:cxn ang="0">
                <a:pos x="T2" y="T3"/>
              </a:cxn>
              <a:cxn ang="0">
                <a:pos x="T4" y="T5"/>
              </a:cxn>
              <a:cxn ang="0">
                <a:pos x="T6" y="T7"/>
              </a:cxn>
              <a:cxn ang="0">
                <a:pos x="T8" y="T9"/>
              </a:cxn>
            </a:cxnLst>
            <a:rect l="0" t="0" r="r" b="b"/>
            <a:pathLst>
              <a:path w="225" h="26">
                <a:moveTo>
                  <a:pt x="225" y="0"/>
                </a:moveTo>
                <a:lnTo>
                  <a:pt x="31" y="0"/>
                </a:lnTo>
                <a:lnTo>
                  <a:pt x="0" y="26"/>
                </a:lnTo>
                <a:lnTo>
                  <a:pt x="189" y="26"/>
                </a:lnTo>
                <a:lnTo>
                  <a:pt x="225"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2" name="Rectangle 1207"/>
          <p:cNvSpPr>
            <a:spLocks noChangeArrowheads="1"/>
          </p:cNvSpPr>
          <p:nvPr/>
        </p:nvSpPr>
        <p:spPr bwMode="auto">
          <a:xfrm>
            <a:off x="9968260" y="4817490"/>
            <a:ext cx="300037" cy="230187"/>
          </a:xfrm>
          <a:prstGeom prst="rect">
            <a:avLst/>
          </a:prstGeom>
          <a:solidFill>
            <a:srgbClr val="C0C0C0"/>
          </a:solidFill>
          <a:ln w="7938">
            <a:solidFill>
              <a:srgbClr val="000000"/>
            </a:solidFill>
            <a:miter lim="800000"/>
          </a:ln>
        </p:spPr>
        <p:txBody>
          <a:bodyPr/>
          <a:lstStyle/>
          <a:p>
            <a:endParaRPr lang="zh-CN" altLang="en-US"/>
          </a:p>
        </p:txBody>
      </p:sp>
      <p:sp>
        <p:nvSpPr>
          <p:cNvPr id="213" name="Rectangle 1208"/>
          <p:cNvSpPr>
            <a:spLocks noChangeArrowheads="1"/>
          </p:cNvSpPr>
          <p:nvPr/>
        </p:nvSpPr>
        <p:spPr bwMode="auto">
          <a:xfrm>
            <a:off x="10244485" y="5019101"/>
            <a:ext cx="7937" cy="635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4" name="Freeform 1209"/>
          <p:cNvSpPr>
            <a:spLocks noEditPoints="1"/>
          </p:cNvSpPr>
          <p:nvPr/>
        </p:nvSpPr>
        <p:spPr bwMode="auto">
          <a:xfrm>
            <a:off x="10007947" y="4854001"/>
            <a:ext cx="220663" cy="141288"/>
          </a:xfrm>
          <a:custGeom>
            <a:avLst/>
            <a:gdLst>
              <a:gd name="T0" fmla="*/ 0 w 139"/>
              <a:gd name="T1" fmla="*/ 0 h 84"/>
              <a:gd name="T2" fmla="*/ 139 w 139"/>
              <a:gd name="T3" fmla="*/ 0 h 84"/>
              <a:gd name="T4" fmla="*/ 139 w 139"/>
              <a:gd name="T5" fmla="*/ 84 h 84"/>
              <a:gd name="T6" fmla="*/ 0 w 139"/>
              <a:gd name="T7" fmla="*/ 84 h 84"/>
              <a:gd name="T8" fmla="*/ 0 w 139"/>
              <a:gd name="T9" fmla="*/ 0 h 84"/>
              <a:gd name="T10" fmla="*/ 0 w 139"/>
              <a:gd name="T11" fmla="*/ 0 h 84"/>
              <a:gd name="T12" fmla="*/ 128 w 139"/>
              <a:gd name="T13" fmla="*/ 0 h 84"/>
              <a:gd name="T14" fmla="*/ 128 w 139"/>
              <a:gd name="T15" fmla="*/ 76 h 84"/>
              <a:gd name="T16" fmla="*/ 0 w 139"/>
              <a:gd name="T17" fmla="*/ 76 h 84"/>
              <a:gd name="T18" fmla="*/ 0 w 13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0" y="0"/>
                </a:moveTo>
                <a:lnTo>
                  <a:pt x="139" y="0"/>
                </a:lnTo>
                <a:lnTo>
                  <a:pt x="139" y="84"/>
                </a:lnTo>
                <a:lnTo>
                  <a:pt x="0" y="84"/>
                </a:lnTo>
                <a:lnTo>
                  <a:pt x="0" y="0"/>
                </a:lnTo>
                <a:close/>
                <a:moveTo>
                  <a:pt x="0" y="0"/>
                </a:moveTo>
                <a:lnTo>
                  <a:pt x="128" y="0"/>
                </a:lnTo>
                <a:lnTo>
                  <a:pt x="128"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 name="Freeform 1210"/>
          <p:cNvSpPr>
            <a:spLocks noEditPoints="1"/>
          </p:cNvSpPr>
          <p:nvPr/>
        </p:nvSpPr>
        <p:spPr bwMode="auto">
          <a:xfrm>
            <a:off x="10007946" y="4854001"/>
            <a:ext cx="203200" cy="128588"/>
          </a:xfrm>
          <a:custGeom>
            <a:avLst/>
            <a:gdLst>
              <a:gd name="T0" fmla="*/ 0 w 128"/>
              <a:gd name="T1" fmla="*/ 0 h 76"/>
              <a:gd name="T2" fmla="*/ 128 w 128"/>
              <a:gd name="T3" fmla="*/ 0 h 76"/>
              <a:gd name="T4" fmla="*/ 128 w 128"/>
              <a:gd name="T5" fmla="*/ 76 h 76"/>
              <a:gd name="T6" fmla="*/ 0 w 128"/>
              <a:gd name="T7" fmla="*/ 76 h 76"/>
              <a:gd name="T8" fmla="*/ 0 w 128"/>
              <a:gd name="T9" fmla="*/ 0 h 76"/>
              <a:gd name="T10" fmla="*/ 0 w 128"/>
              <a:gd name="T11" fmla="*/ 0 h 76"/>
              <a:gd name="T12" fmla="*/ 118 w 128"/>
              <a:gd name="T13" fmla="*/ 0 h 76"/>
              <a:gd name="T14" fmla="*/ 118 w 128"/>
              <a:gd name="T15" fmla="*/ 71 h 76"/>
              <a:gd name="T16" fmla="*/ 0 w 128"/>
              <a:gd name="T17" fmla="*/ 71 h 76"/>
              <a:gd name="T18" fmla="*/ 0 w 12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6">
                <a:moveTo>
                  <a:pt x="0" y="0"/>
                </a:moveTo>
                <a:lnTo>
                  <a:pt x="128" y="0"/>
                </a:lnTo>
                <a:lnTo>
                  <a:pt x="128" y="76"/>
                </a:lnTo>
                <a:lnTo>
                  <a:pt x="0" y="76"/>
                </a:lnTo>
                <a:lnTo>
                  <a:pt x="0" y="0"/>
                </a:lnTo>
                <a:close/>
                <a:moveTo>
                  <a:pt x="0" y="0"/>
                </a:moveTo>
                <a:lnTo>
                  <a:pt x="118" y="0"/>
                </a:lnTo>
                <a:lnTo>
                  <a:pt x="118"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6" name="Freeform 1211"/>
          <p:cNvSpPr>
            <a:spLocks noEditPoints="1"/>
          </p:cNvSpPr>
          <p:nvPr/>
        </p:nvSpPr>
        <p:spPr bwMode="auto">
          <a:xfrm>
            <a:off x="10007947" y="4854001"/>
            <a:ext cx="187325" cy="120650"/>
          </a:xfrm>
          <a:custGeom>
            <a:avLst/>
            <a:gdLst>
              <a:gd name="T0" fmla="*/ 0 w 118"/>
              <a:gd name="T1" fmla="*/ 0 h 71"/>
              <a:gd name="T2" fmla="*/ 118 w 118"/>
              <a:gd name="T3" fmla="*/ 0 h 71"/>
              <a:gd name="T4" fmla="*/ 118 w 118"/>
              <a:gd name="T5" fmla="*/ 71 h 71"/>
              <a:gd name="T6" fmla="*/ 0 w 118"/>
              <a:gd name="T7" fmla="*/ 71 h 71"/>
              <a:gd name="T8" fmla="*/ 0 w 118"/>
              <a:gd name="T9" fmla="*/ 0 h 71"/>
              <a:gd name="T10" fmla="*/ 0 w 118"/>
              <a:gd name="T11" fmla="*/ 0 h 71"/>
              <a:gd name="T12" fmla="*/ 108 w 118"/>
              <a:gd name="T13" fmla="*/ 0 h 71"/>
              <a:gd name="T14" fmla="*/ 108 w 118"/>
              <a:gd name="T15" fmla="*/ 62 h 71"/>
              <a:gd name="T16" fmla="*/ 0 w 118"/>
              <a:gd name="T17" fmla="*/ 62 h 71"/>
              <a:gd name="T18" fmla="*/ 0 w 11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1">
                <a:moveTo>
                  <a:pt x="0" y="0"/>
                </a:moveTo>
                <a:lnTo>
                  <a:pt x="118" y="0"/>
                </a:lnTo>
                <a:lnTo>
                  <a:pt x="118" y="71"/>
                </a:lnTo>
                <a:lnTo>
                  <a:pt x="0" y="71"/>
                </a:lnTo>
                <a:lnTo>
                  <a:pt x="0" y="0"/>
                </a:lnTo>
                <a:close/>
                <a:moveTo>
                  <a:pt x="0" y="0"/>
                </a:moveTo>
                <a:lnTo>
                  <a:pt x="108" y="0"/>
                </a:lnTo>
                <a:lnTo>
                  <a:pt x="108"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7" name="Freeform 1212"/>
          <p:cNvSpPr>
            <a:spLocks noEditPoints="1"/>
          </p:cNvSpPr>
          <p:nvPr/>
        </p:nvSpPr>
        <p:spPr bwMode="auto">
          <a:xfrm>
            <a:off x="10007946" y="4854002"/>
            <a:ext cx="171450" cy="104775"/>
          </a:xfrm>
          <a:custGeom>
            <a:avLst/>
            <a:gdLst>
              <a:gd name="T0" fmla="*/ 0 w 108"/>
              <a:gd name="T1" fmla="*/ 0 h 62"/>
              <a:gd name="T2" fmla="*/ 108 w 108"/>
              <a:gd name="T3" fmla="*/ 0 h 62"/>
              <a:gd name="T4" fmla="*/ 108 w 108"/>
              <a:gd name="T5" fmla="*/ 62 h 62"/>
              <a:gd name="T6" fmla="*/ 0 w 108"/>
              <a:gd name="T7" fmla="*/ 62 h 62"/>
              <a:gd name="T8" fmla="*/ 0 w 108"/>
              <a:gd name="T9" fmla="*/ 0 h 62"/>
              <a:gd name="T10" fmla="*/ 0 w 108"/>
              <a:gd name="T11" fmla="*/ 0 h 62"/>
              <a:gd name="T12" fmla="*/ 98 w 108"/>
              <a:gd name="T13" fmla="*/ 0 h 62"/>
              <a:gd name="T14" fmla="*/ 98 w 108"/>
              <a:gd name="T15" fmla="*/ 58 h 62"/>
              <a:gd name="T16" fmla="*/ 0 w 108"/>
              <a:gd name="T17" fmla="*/ 58 h 62"/>
              <a:gd name="T18" fmla="*/ 0 w 108"/>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2">
                <a:moveTo>
                  <a:pt x="0" y="0"/>
                </a:moveTo>
                <a:lnTo>
                  <a:pt x="108" y="0"/>
                </a:lnTo>
                <a:lnTo>
                  <a:pt x="108" y="62"/>
                </a:lnTo>
                <a:lnTo>
                  <a:pt x="0" y="62"/>
                </a:lnTo>
                <a:lnTo>
                  <a:pt x="0" y="0"/>
                </a:lnTo>
                <a:close/>
                <a:moveTo>
                  <a:pt x="0" y="0"/>
                </a:moveTo>
                <a:lnTo>
                  <a:pt x="98" y="0"/>
                </a:lnTo>
                <a:lnTo>
                  <a:pt x="98"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8" name="Freeform 1213"/>
          <p:cNvSpPr>
            <a:spLocks noEditPoints="1"/>
          </p:cNvSpPr>
          <p:nvPr/>
        </p:nvSpPr>
        <p:spPr bwMode="auto">
          <a:xfrm>
            <a:off x="10007947" y="4854002"/>
            <a:ext cx="155575" cy="98425"/>
          </a:xfrm>
          <a:custGeom>
            <a:avLst/>
            <a:gdLst>
              <a:gd name="T0" fmla="*/ 0 w 98"/>
              <a:gd name="T1" fmla="*/ 0 h 58"/>
              <a:gd name="T2" fmla="*/ 98 w 98"/>
              <a:gd name="T3" fmla="*/ 0 h 58"/>
              <a:gd name="T4" fmla="*/ 98 w 98"/>
              <a:gd name="T5" fmla="*/ 58 h 58"/>
              <a:gd name="T6" fmla="*/ 0 w 98"/>
              <a:gd name="T7" fmla="*/ 58 h 58"/>
              <a:gd name="T8" fmla="*/ 0 w 98"/>
              <a:gd name="T9" fmla="*/ 0 h 58"/>
              <a:gd name="T10" fmla="*/ 0 w 98"/>
              <a:gd name="T11" fmla="*/ 0 h 58"/>
              <a:gd name="T12" fmla="*/ 87 w 98"/>
              <a:gd name="T13" fmla="*/ 0 h 58"/>
              <a:gd name="T14" fmla="*/ 87 w 98"/>
              <a:gd name="T15" fmla="*/ 49 h 58"/>
              <a:gd name="T16" fmla="*/ 0 w 98"/>
              <a:gd name="T17" fmla="*/ 49 h 58"/>
              <a:gd name="T18" fmla="*/ 0 w 9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8">
                <a:moveTo>
                  <a:pt x="0" y="0"/>
                </a:moveTo>
                <a:lnTo>
                  <a:pt x="98" y="0"/>
                </a:lnTo>
                <a:lnTo>
                  <a:pt x="98"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9" name="Freeform 1214"/>
          <p:cNvSpPr>
            <a:spLocks noEditPoints="1"/>
          </p:cNvSpPr>
          <p:nvPr/>
        </p:nvSpPr>
        <p:spPr bwMode="auto">
          <a:xfrm>
            <a:off x="10007947" y="4854001"/>
            <a:ext cx="138113" cy="82550"/>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2 w 87"/>
              <a:gd name="T13" fmla="*/ 0 h 49"/>
              <a:gd name="T14" fmla="*/ 72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2" y="0"/>
                </a:lnTo>
                <a:lnTo>
                  <a:pt x="72"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0" name="Freeform 1215"/>
          <p:cNvSpPr>
            <a:spLocks noEditPoints="1"/>
          </p:cNvSpPr>
          <p:nvPr/>
        </p:nvSpPr>
        <p:spPr bwMode="auto">
          <a:xfrm>
            <a:off x="10007946" y="4854001"/>
            <a:ext cx="114300" cy="76200"/>
          </a:xfrm>
          <a:custGeom>
            <a:avLst/>
            <a:gdLst>
              <a:gd name="T0" fmla="*/ 0 w 72"/>
              <a:gd name="T1" fmla="*/ 0 h 45"/>
              <a:gd name="T2" fmla="*/ 72 w 72"/>
              <a:gd name="T3" fmla="*/ 0 h 45"/>
              <a:gd name="T4" fmla="*/ 72 w 72"/>
              <a:gd name="T5" fmla="*/ 45 h 45"/>
              <a:gd name="T6" fmla="*/ 0 w 72"/>
              <a:gd name="T7" fmla="*/ 45 h 45"/>
              <a:gd name="T8" fmla="*/ 0 w 72"/>
              <a:gd name="T9" fmla="*/ 0 h 45"/>
              <a:gd name="T10" fmla="*/ 0 w 72"/>
              <a:gd name="T11" fmla="*/ 0 h 45"/>
              <a:gd name="T12" fmla="*/ 62 w 72"/>
              <a:gd name="T13" fmla="*/ 0 h 45"/>
              <a:gd name="T14" fmla="*/ 62 w 72"/>
              <a:gd name="T15" fmla="*/ 36 h 45"/>
              <a:gd name="T16" fmla="*/ 0 w 72"/>
              <a:gd name="T17" fmla="*/ 36 h 45"/>
              <a:gd name="T18" fmla="*/ 0 w 7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0" y="0"/>
                </a:moveTo>
                <a:lnTo>
                  <a:pt x="72" y="0"/>
                </a:lnTo>
                <a:lnTo>
                  <a:pt x="72" y="45"/>
                </a:lnTo>
                <a:lnTo>
                  <a:pt x="0" y="45"/>
                </a:lnTo>
                <a:lnTo>
                  <a:pt x="0" y="0"/>
                </a:lnTo>
                <a:close/>
                <a:moveTo>
                  <a:pt x="0" y="0"/>
                </a:moveTo>
                <a:lnTo>
                  <a:pt x="62" y="0"/>
                </a:lnTo>
                <a:lnTo>
                  <a:pt x="62"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1" name="Freeform 1216"/>
          <p:cNvSpPr>
            <a:spLocks noEditPoints="1"/>
          </p:cNvSpPr>
          <p:nvPr/>
        </p:nvSpPr>
        <p:spPr bwMode="auto">
          <a:xfrm>
            <a:off x="10007947" y="4854002"/>
            <a:ext cx="98425" cy="61913"/>
          </a:xfrm>
          <a:custGeom>
            <a:avLst/>
            <a:gdLst>
              <a:gd name="T0" fmla="*/ 0 w 62"/>
              <a:gd name="T1" fmla="*/ 0 h 36"/>
              <a:gd name="T2" fmla="*/ 62 w 62"/>
              <a:gd name="T3" fmla="*/ 0 h 36"/>
              <a:gd name="T4" fmla="*/ 62 w 62"/>
              <a:gd name="T5" fmla="*/ 36 h 36"/>
              <a:gd name="T6" fmla="*/ 0 w 62"/>
              <a:gd name="T7" fmla="*/ 36 h 36"/>
              <a:gd name="T8" fmla="*/ 0 w 62"/>
              <a:gd name="T9" fmla="*/ 0 h 36"/>
              <a:gd name="T10" fmla="*/ 0 w 62"/>
              <a:gd name="T11" fmla="*/ 0 h 36"/>
              <a:gd name="T12" fmla="*/ 52 w 62"/>
              <a:gd name="T13" fmla="*/ 0 h 36"/>
              <a:gd name="T14" fmla="*/ 52 w 62"/>
              <a:gd name="T15" fmla="*/ 31 h 36"/>
              <a:gd name="T16" fmla="*/ 0 w 62"/>
              <a:gd name="T17" fmla="*/ 31 h 36"/>
              <a:gd name="T18" fmla="*/ 0 w 6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0" y="0"/>
                </a:moveTo>
                <a:lnTo>
                  <a:pt x="62" y="0"/>
                </a:lnTo>
                <a:lnTo>
                  <a:pt x="62" y="36"/>
                </a:lnTo>
                <a:lnTo>
                  <a:pt x="0" y="36"/>
                </a:lnTo>
                <a:lnTo>
                  <a:pt x="0" y="0"/>
                </a:lnTo>
                <a:close/>
                <a:moveTo>
                  <a:pt x="0" y="0"/>
                </a:moveTo>
                <a:lnTo>
                  <a:pt x="52" y="0"/>
                </a:lnTo>
                <a:lnTo>
                  <a:pt x="52"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2" name="Freeform 1217"/>
          <p:cNvSpPr>
            <a:spLocks noEditPoints="1"/>
          </p:cNvSpPr>
          <p:nvPr/>
        </p:nvSpPr>
        <p:spPr bwMode="auto">
          <a:xfrm>
            <a:off x="10007946" y="4854001"/>
            <a:ext cx="82550" cy="52388"/>
          </a:xfrm>
          <a:custGeom>
            <a:avLst/>
            <a:gdLst>
              <a:gd name="T0" fmla="*/ 0 w 52"/>
              <a:gd name="T1" fmla="*/ 0 h 31"/>
              <a:gd name="T2" fmla="*/ 52 w 52"/>
              <a:gd name="T3" fmla="*/ 0 h 31"/>
              <a:gd name="T4" fmla="*/ 52 w 52"/>
              <a:gd name="T5" fmla="*/ 31 h 31"/>
              <a:gd name="T6" fmla="*/ 0 w 52"/>
              <a:gd name="T7" fmla="*/ 31 h 31"/>
              <a:gd name="T8" fmla="*/ 0 w 52"/>
              <a:gd name="T9" fmla="*/ 0 h 31"/>
              <a:gd name="T10" fmla="*/ 0 w 52"/>
              <a:gd name="T11" fmla="*/ 0 h 31"/>
              <a:gd name="T12" fmla="*/ 41 w 52"/>
              <a:gd name="T13" fmla="*/ 0 h 31"/>
              <a:gd name="T14" fmla="*/ 41 w 52"/>
              <a:gd name="T15" fmla="*/ 27 h 31"/>
              <a:gd name="T16" fmla="*/ 0 w 52"/>
              <a:gd name="T17" fmla="*/ 27 h 31"/>
              <a:gd name="T18" fmla="*/ 0 w 52"/>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1">
                <a:moveTo>
                  <a:pt x="0" y="0"/>
                </a:moveTo>
                <a:lnTo>
                  <a:pt x="52" y="0"/>
                </a:lnTo>
                <a:lnTo>
                  <a:pt x="52" y="31"/>
                </a:lnTo>
                <a:lnTo>
                  <a:pt x="0" y="31"/>
                </a:lnTo>
                <a:lnTo>
                  <a:pt x="0" y="0"/>
                </a:lnTo>
                <a:close/>
                <a:moveTo>
                  <a:pt x="0" y="0"/>
                </a:moveTo>
                <a:lnTo>
                  <a:pt x="41" y="0"/>
                </a:lnTo>
                <a:lnTo>
                  <a:pt x="41"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3" name="Freeform 1218"/>
          <p:cNvSpPr>
            <a:spLocks noEditPoints="1"/>
          </p:cNvSpPr>
          <p:nvPr/>
        </p:nvSpPr>
        <p:spPr bwMode="auto">
          <a:xfrm>
            <a:off x="10007946" y="4854001"/>
            <a:ext cx="65088" cy="46038"/>
          </a:xfrm>
          <a:custGeom>
            <a:avLst/>
            <a:gdLst>
              <a:gd name="T0" fmla="*/ 0 w 41"/>
              <a:gd name="T1" fmla="*/ 0 h 27"/>
              <a:gd name="T2" fmla="*/ 41 w 41"/>
              <a:gd name="T3" fmla="*/ 0 h 27"/>
              <a:gd name="T4" fmla="*/ 41 w 41"/>
              <a:gd name="T5" fmla="*/ 27 h 27"/>
              <a:gd name="T6" fmla="*/ 0 w 41"/>
              <a:gd name="T7" fmla="*/ 27 h 27"/>
              <a:gd name="T8" fmla="*/ 0 w 41"/>
              <a:gd name="T9" fmla="*/ 0 h 27"/>
              <a:gd name="T10" fmla="*/ 0 w 41"/>
              <a:gd name="T11" fmla="*/ 0 h 27"/>
              <a:gd name="T12" fmla="*/ 31 w 41"/>
              <a:gd name="T13" fmla="*/ 0 h 27"/>
              <a:gd name="T14" fmla="*/ 31 w 41"/>
              <a:gd name="T15" fmla="*/ 18 h 27"/>
              <a:gd name="T16" fmla="*/ 0 w 41"/>
              <a:gd name="T17" fmla="*/ 18 h 27"/>
              <a:gd name="T18" fmla="*/ 0 w 41"/>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7">
                <a:moveTo>
                  <a:pt x="0" y="0"/>
                </a:moveTo>
                <a:lnTo>
                  <a:pt x="41" y="0"/>
                </a:lnTo>
                <a:lnTo>
                  <a:pt x="41" y="27"/>
                </a:lnTo>
                <a:lnTo>
                  <a:pt x="0" y="27"/>
                </a:lnTo>
                <a:lnTo>
                  <a:pt x="0" y="0"/>
                </a:lnTo>
                <a:close/>
                <a:moveTo>
                  <a:pt x="0" y="0"/>
                </a:moveTo>
                <a:lnTo>
                  <a:pt x="31" y="0"/>
                </a:lnTo>
                <a:lnTo>
                  <a:pt x="31"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4" name="Freeform 1219"/>
          <p:cNvSpPr>
            <a:spLocks noEditPoints="1"/>
          </p:cNvSpPr>
          <p:nvPr/>
        </p:nvSpPr>
        <p:spPr bwMode="auto">
          <a:xfrm>
            <a:off x="10007947" y="4854002"/>
            <a:ext cx="49213" cy="30163"/>
          </a:xfrm>
          <a:custGeom>
            <a:avLst/>
            <a:gdLst>
              <a:gd name="T0" fmla="*/ 0 w 31"/>
              <a:gd name="T1" fmla="*/ 0 h 18"/>
              <a:gd name="T2" fmla="*/ 31 w 31"/>
              <a:gd name="T3" fmla="*/ 0 h 18"/>
              <a:gd name="T4" fmla="*/ 31 w 31"/>
              <a:gd name="T5" fmla="*/ 18 h 18"/>
              <a:gd name="T6" fmla="*/ 0 w 31"/>
              <a:gd name="T7" fmla="*/ 18 h 18"/>
              <a:gd name="T8" fmla="*/ 0 w 31"/>
              <a:gd name="T9" fmla="*/ 0 h 18"/>
              <a:gd name="T10" fmla="*/ 0 w 31"/>
              <a:gd name="T11" fmla="*/ 0 h 18"/>
              <a:gd name="T12" fmla="*/ 21 w 31"/>
              <a:gd name="T13" fmla="*/ 0 h 18"/>
              <a:gd name="T14" fmla="*/ 21 w 31"/>
              <a:gd name="T15" fmla="*/ 14 h 18"/>
              <a:gd name="T16" fmla="*/ 0 w 31"/>
              <a:gd name="T17" fmla="*/ 14 h 18"/>
              <a:gd name="T18" fmla="*/ 0 w 3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8">
                <a:moveTo>
                  <a:pt x="0" y="0"/>
                </a:moveTo>
                <a:lnTo>
                  <a:pt x="31" y="0"/>
                </a:lnTo>
                <a:lnTo>
                  <a:pt x="31" y="18"/>
                </a:lnTo>
                <a:lnTo>
                  <a:pt x="0" y="18"/>
                </a:lnTo>
                <a:lnTo>
                  <a:pt x="0" y="0"/>
                </a:lnTo>
                <a:close/>
                <a:moveTo>
                  <a:pt x="0" y="0"/>
                </a:moveTo>
                <a:lnTo>
                  <a:pt x="21" y="0"/>
                </a:lnTo>
                <a:lnTo>
                  <a:pt x="21"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 name="Freeform 1220"/>
          <p:cNvSpPr>
            <a:spLocks noEditPoints="1"/>
          </p:cNvSpPr>
          <p:nvPr/>
        </p:nvSpPr>
        <p:spPr bwMode="auto">
          <a:xfrm>
            <a:off x="10007946" y="4854002"/>
            <a:ext cx="33338" cy="23813"/>
          </a:xfrm>
          <a:custGeom>
            <a:avLst/>
            <a:gdLst>
              <a:gd name="T0" fmla="*/ 0 w 21"/>
              <a:gd name="T1" fmla="*/ 0 h 14"/>
              <a:gd name="T2" fmla="*/ 21 w 21"/>
              <a:gd name="T3" fmla="*/ 0 h 14"/>
              <a:gd name="T4" fmla="*/ 21 w 21"/>
              <a:gd name="T5" fmla="*/ 14 h 14"/>
              <a:gd name="T6" fmla="*/ 0 w 21"/>
              <a:gd name="T7" fmla="*/ 14 h 14"/>
              <a:gd name="T8" fmla="*/ 0 w 21"/>
              <a:gd name="T9" fmla="*/ 0 h 14"/>
              <a:gd name="T10" fmla="*/ 0 w 21"/>
              <a:gd name="T11" fmla="*/ 0 h 14"/>
              <a:gd name="T12" fmla="*/ 11 w 21"/>
              <a:gd name="T13" fmla="*/ 0 h 14"/>
              <a:gd name="T14" fmla="*/ 11 w 21"/>
              <a:gd name="T15" fmla="*/ 5 h 14"/>
              <a:gd name="T16" fmla="*/ 0 w 21"/>
              <a:gd name="T17" fmla="*/ 5 h 14"/>
              <a:gd name="T18" fmla="*/ 0 w 2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0"/>
                </a:moveTo>
                <a:lnTo>
                  <a:pt x="21" y="0"/>
                </a:lnTo>
                <a:lnTo>
                  <a:pt x="21" y="14"/>
                </a:lnTo>
                <a:lnTo>
                  <a:pt x="0" y="14"/>
                </a:lnTo>
                <a:lnTo>
                  <a:pt x="0" y="0"/>
                </a:lnTo>
                <a:close/>
                <a:moveTo>
                  <a:pt x="0" y="0"/>
                </a:moveTo>
                <a:lnTo>
                  <a:pt x="11" y="0"/>
                </a:lnTo>
                <a:lnTo>
                  <a:pt x="11"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 name="Freeform 1221"/>
          <p:cNvSpPr>
            <a:spLocks noEditPoints="1"/>
          </p:cNvSpPr>
          <p:nvPr/>
        </p:nvSpPr>
        <p:spPr bwMode="auto">
          <a:xfrm>
            <a:off x="10007947" y="4854002"/>
            <a:ext cx="17463" cy="952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7" name="Freeform 1222"/>
          <p:cNvSpPr>
            <a:spLocks noEditPoints="1"/>
          </p:cNvSpPr>
          <p:nvPr/>
        </p:nvSpPr>
        <p:spPr bwMode="auto">
          <a:xfrm>
            <a:off x="10007946" y="4854002"/>
            <a:ext cx="1588" cy="317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8" name="Rectangle 1223"/>
          <p:cNvSpPr>
            <a:spLocks noChangeArrowheads="1"/>
          </p:cNvSpPr>
          <p:nvPr/>
        </p:nvSpPr>
        <p:spPr bwMode="auto">
          <a:xfrm>
            <a:off x="10007947" y="4854001"/>
            <a:ext cx="220663" cy="141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9" name="Freeform 1224"/>
          <p:cNvSpPr>
            <a:spLocks noEditPoints="1"/>
          </p:cNvSpPr>
          <p:nvPr/>
        </p:nvSpPr>
        <p:spPr bwMode="auto">
          <a:xfrm>
            <a:off x="10007947" y="4854001"/>
            <a:ext cx="220663" cy="141288"/>
          </a:xfrm>
          <a:custGeom>
            <a:avLst/>
            <a:gdLst>
              <a:gd name="T0" fmla="*/ 0 w 139"/>
              <a:gd name="T1" fmla="*/ 0 h 84"/>
              <a:gd name="T2" fmla="*/ 139 w 139"/>
              <a:gd name="T3" fmla="*/ 0 h 84"/>
              <a:gd name="T4" fmla="*/ 139 w 139"/>
              <a:gd name="T5" fmla="*/ 84 h 84"/>
              <a:gd name="T6" fmla="*/ 0 w 139"/>
              <a:gd name="T7" fmla="*/ 84 h 84"/>
              <a:gd name="T8" fmla="*/ 0 w 139"/>
              <a:gd name="T9" fmla="*/ 0 h 84"/>
              <a:gd name="T10" fmla="*/ 0 w 139"/>
              <a:gd name="T11" fmla="*/ 0 h 84"/>
              <a:gd name="T12" fmla="*/ 128 w 139"/>
              <a:gd name="T13" fmla="*/ 0 h 84"/>
              <a:gd name="T14" fmla="*/ 128 w 139"/>
              <a:gd name="T15" fmla="*/ 76 h 84"/>
              <a:gd name="T16" fmla="*/ 0 w 139"/>
              <a:gd name="T17" fmla="*/ 76 h 84"/>
              <a:gd name="T18" fmla="*/ 0 w 13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0" y="0"/>
                </a:moveTo>
                <a:lnTo>
                  <a:pt x="139" y="0"/>
                </a:lnTo>
                <a:lnTo>
                  <a:pt x="139" y="84"/>
                </a:lnTo>
                <a:lnTo>
                  <a:pt x="0" y="84"/>
                </a:lnTo>
                <a:lnTo>
                  <a:pt x="0" y="0"/>
                </a:lnTo>
                <a:close/>
                <a:moveTo>
                  <a:pt x="0" y="0"/>
                </a:moveTo>
                <a:lnTo>
                  <a:pt x="128" y="0"/>
                </a:lnTo>
                <a:lnTo>
                  <a:pt x="128"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0" name="Freeform 1225"/>
          <p:cNvSpPr>
            <a:spLocks noEditPoints="1"/>
          </p:cNvSpPr>
          <p:nvPr/>
        </p:nvSpPr>
        <p:spPr bwMode="auto">
          <a:xfrm>
            <a:off x="10007946" y="4854001"/>
            <a:ext cx="203200" cy="128588"/>
          </a:xfrm>
          <a:custGeom>
            <a:avLst/>
            <a:gdLst>
              <a:gd name="T0" fmla="*/ 0 w 128"/>
              <a:gd name="T1" fmla="*/ 0 h 76"/>
              <a:gd name="T2" fmla="*/ 128 w 128"/>
              <a:gd name="T3" fmla="*/ 0 h 76"/>
              <a:gd name="T4" fmla="*/ 128 w 128"/>
              <a:gd name="T5" fmla="*/ 76 h 76"/>
              <a:gd name="T6" fmla="*/ 0 w 128"/>
              <a:gd name="T7" fmla="*/ 76 h 76"/>
              <a:gd name="T8" fmla="*/ 0 w 128"/>
              <a:gd name="T9" fmla="*/ 0 h 76"/>
              <a:gd name="T10" fmla="*/ 0 w 128"/>
              <a:gd name="T11" fmla="*/ 0 h 76"/>
              <a:gd name="T12" fmla="*/ 118 w 128"/>
              <a:gd name="T13" fmla="*/ 0 h 76"/>
              <a:gd name="T14" fmla="*/ 118 w 128"/>
              <a:gd name="T15" fmla="*/ 71 h 76"/>
              <a:gd name="T16" fmla="*/ 0 w 128"/>
              <a:gd name="T17" fmla="*/ 71 h 76"/>
              <a:gd name="T18" fmla="*/ 0 w 12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6">
                <a:moveTo>
                  <a:pt x="0" y="0"/>
                </a:moveTo>
                <a:lnTo>
                  <a:pt x="128" y="0"/>
                </a:lnTo>
                <a:lnTo>
                  <a:pt x="128" y="76"/>
                </a:lnTo>
                <a:lnTo>
                  <a:pt x="0" y="76"/>
                </a:lnTo>
                <a:lnTo>
                  <a:pt x="0" y="0"/>
                </a:lnTo>
                <a:close/>
                <a:moveTo>
                  <a:pt x="0" y="0"/>
                </a:moveTo>
                <a:lnTo>
                  <a:pt x="118" y="0"/>
                </a:lnTo>
                <a:lnTo>
                  <a:pt x="118"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1" name="Freeform 1226"/>
          <p:cNvSpPr>
            <a:spLocks noEditPoints="1"/>
          </p:cNvSpPr>
          <p:nvPr/>
        </p:nvSpPr>
        <p:spPr bwMode="auto">
          <a:xfrm>
            <a:off x="10007947" y="4854001"/>
            <a:ext cx="187325" cy="120650"/>
          </a:xfrm>
          <a:custGeom>
            <a:avLst/>
            <a:gdLst>
              <a:gd name="T0" fmla="*/ 0 w 118"/>
              <a:gd name="T1" fmla="*/ 0 h 71"/>
              <a:gd name="T2" fmla="*/ 118 w 118"/>
              <a:gd name="T3" fmla="*/ 0 h 71"/>
              <a:gd name="T4" fmla="*/ 118 w 118"/>
              <a:gd name="T5" fmla="*/ 71 h 71"/>
              <a:gd name="T6" fmla="*/ 0 w 118"/>
              <a:gd name="T7" fmla="*/ 71 h 71"/>
              <a:gd name="T8" fmla="*/ 0 w 118"/>
              <a:gd name="T9" fmla="*/ 0 h 71"/>
              <a:gd name="T10" fmla="*/ 0 w 118"/>
              <a:gd name="T11" fmla="*/ 0 h 71"/>
              <a:gd name="T12" fmla="*/ 108 w 118"/>
              <a:gd name="T13" fmla="*/ 0 h 71"/>
              <a:gd name="T14" fmla="*/ 108 w 118"/>
              <a:gd name="T15" fmla="*/ 62 h 71"/>
              <a:gd name="T16" fmla="*/ 0 w 118"/>
              <a:gd name="T17" fmla="*/ 62 h 71"/>
              <a:gd name="T18" fmla="*/ 0 w 11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1">
                <a:moveTo>
                  <a:pt x="0" y="0"/>
                </a:moveTo>
                <a:lnTo>
                  <a:pt x="118" y="0"/>
                </a:lnTo>
                <a:lnTo>
                  <a:pt x="118" y="71"/>
                </a:lnTo>
                <a:lnTo>
                  <a:pt x="0" y="71"/>
                </a:lnTo>
                <a:lnTo>
                  <a:pt x="0" y="0"/>
                </a:lnTo>
                <a:close/>
                <a:moveTo>
                  <a:pt x="0" y="0"/>
                </a:moveTo>
                <a:lnTo>
                  <a:pt x="108" y="0"/>
                </a:lnTo>
                <a:lnTo>
                  <a:pt x="108"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2" name="Freeform 1227"/>
          <p:cNvSpPr>
            <a:spLocks noEditPoints="1"/>
          </p:cNvSpPr>
          <p:nvPr/>
        </p:nvSpPr>
        <p:spPr bwMode="auto">
          <a:xfrm>
            <a:off x="10007946" y="4854002"/>
            <a:ext cx="171450" cy="104775"/>
          </a:xfrm>
          <a:custGeom>
            <a:avLst/>
            <a:gdLst>
              <a:gd name="T0" fmla="*/ 0 w 108"/>
              <a:gd name="T1" fmla="*/ 0 h 62"/>
              <a:gd name="T2" fmla="*/ 108 w 108"/>
              <a:gd name="T3" fmla="*/ 0 h 62"/>
              <a:gd name="T4" fmla="*/ 108 w 108"/>
              <a:gd name="T5" fmla="*/ 62 h 62"/>
              <a:gd name="T6" fmla="*/ 0 w 108"/>
              <a:gd name="T7" fmla="*/ 62 h 62"/>
              <a:gd name="T8" fmla="*/ 0 w 108"/>
              <a:gd name="T9" fmla="*/ 0 h 62"/>
              <a:gd name="T10" fmla="*/ 0 w 108"/>
              <a:gd name="T11" fmla="*/ 0 h 62"/>
              <a:gd name="T12" fmla="*/ 98 w 108"/>
              <a:gd name="T13" fmla="*/ 0 h 62"/>
              <a:gd name="T14" fmla="*/ 98 w 108"/>
              <a:gd name="T15" fmla="*/ 58 h 62"/>
              <a:gd name="T16" fmla="*/ 0 w 108"/>
              <a:gd name="T17" fmla="*/ 58 h 62"/>
              <a:gd name="T18" fmla="*/ 0 w 108"/>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2">
                <a:moveTo>
                  <a:pt x="0" y="0"/>
                </a:moveTo>
                <a:lnTo>
                  <a:pt x="108" y="0"/>
                </a:lnTo>
                <a:lnTo>
                  <a:pt x="108" y="62"/>
                </a:lnTo>
                <a:lnTo>
                  <a:pt x="0" y="62"/>
                </a:lnTo>
                <a:lnTo>
                  <a:pt x="0" y="0"/>
                </a:lnTo>
                <a:close/>
                <a:moveTo>
                  <a:pt x="0" y="0"/>
                </a:moveTo>
                <a:lnTo>
                  <a:pt x="98" y="0"/>
                </a:lnTo>
                <a:lnTo>
                  <a:pt x="98"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3" name="Freeform 1228"/>
          <p:cNvSpPr>
            <a:spLocks noEditPoints="1"/>
          </p:cNvSpPr>
          <p:nvPr/>
        </p:nvSpPr>
        <p:spPr bwMode="auto">
          <a:xfrm>
            <a:off x="10007947" y="4854002"/>
            <a:ext cx="155575" cy="98425"/>
          </a:xfrm>
          <a:custGeom>
            <a:avLst/>
            <a:gdLst>
              <a:gd name="T0" fmla="*/ 0 w 98"/>
              <a:gd name="T1" fmla="*/ 0 h 58"/>
              <a:gd name="T2" fmla="*/ 98 w 98"/>
              <a:gd name="T3" fmla="*/ 0 h 58"/>
              <a:gd name="T4" fmla="*/ 98 w 98"/>
              <a:gd name="T5" fmla="*/ 58 h 58"/>
              <a:gd name="T6" fmla="*/ 0 w 98"/>
              <a:gd name="T7" fmla="*/ 58 h 58"/>
              <a:gd name="T8" fmla="*/ 0 w 98"/>
              <a:gd name="T9" fmla="*/ 0 h 58"/>
              <a:gd name="T10" fmla="*/ 0 w 98"/>
              <a:gd name="T11" fmla="*/ 0 h 58"/>
              <a:gd name="T12" fmla="*/ 87 w 98"/>
              <a:gd name="T13" fmla="*/ 0 h 58"/>
              <a:gd name="T14" fmla="*/ 87 w 98"/>
              <a:gd name="T15" fmla="*/ 49 h 58"/>
              <a:gd name="T16" fmla="*/ 0 w 98"/>
              <a:gd name="T17" fmla="*/ 49 h 58"/>
              <a:gd name="T18" fmla="*/ 0 w 9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8">
                <a:moveTo>
                  <a:pt x="0" y="0"/>
                </a:moveTo>
                <a:lnTo>
                  <a:pt x="98" y="0"/>
                </a:lnTo>
                <a:lnTo>
                  <a:pt x="98"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4" name="Freeform 1229"/>
          <p:cNvSpPr>
            <a:spLocks noEditPoints="1"/>
          </p:cNvSpPr>
          <p:nvPr/>
        </p:nvSpPr>
        <p:spPr bwMode="auto">
          <a:xfrm>
            <a:off x="10007947" y="4854001"/>
            <a:ext cx="138113" cy="82550"/>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2 w 87"/>
              <a:gd name="T13" fmla="*/ 0 h 49"/>
              <a:gd name="T14" fmla="*/ 72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2" y="0"/>
                </a:lnTo>
                <a:lnTo>
                  <a:pt x="72"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 name="Freeform 1230"/>
          <p:cNvSpPr>
            <a:spLocks noEditPoints="1"/>
          </p:cNvSpPr>
          <p:nvPr/>
        </p:nvSpPr>
        <p:spPr bwMode="auto">
          <a:xfrm>
            <a:off x="10007946" y="4854001"/>
            <a:ext cx="114300" cy="76200"/>
          </a:xfrm>
          <a:custGeom>
            <a:avLst/>
            <a:gdLst>
              <a:gd name="T0" fmla="*/ 0 w 72"/>
              <a:gd name="T1" fmla="*/ 0 h 45"/>
              <a:gd name="T2" fmla="*/ 72 w 72"/>
              <a:gd name="T3" fmla="*/ 0 h 45"/>
              <a:gd name="T4" fmla="*/ 72 w 72"/>
              <a:gd name="T5" fmla="*/ 45 h 45"/>
              <a:gd name="T6" fmla="*/ 0 w 72"/>
              <a:gd name="T7" fmla="*/ 45 h 45"/>
              <a:gd name="T8" fmla="*/ 0 w 72"/>
              <a:gd name="T9" fmla="*/ 0 h 45"/>
              <a:gd name="T10" fmla="*/ 0 w 72"/>
              <a:gd name="T11" fmla="*/ 0 h 45"/>
              <a:gd name="T12" fmla="*/ 62 w 72"/>
              <a:gd name="T13" fmla="*/ 0 h 45"/>
              <a:gd name="T14" fmla="*/ 62 w 72"/>
              <a:gd name="T15" fmla="*/ 36 h 45"/>
              <a:gd name="T16" fmla="*/ 0 w 72"/>
              <a:gd name="T17" fmla="*/ 36 h 45"/>
              <a:gd name="T18" fmla="*/ 0 w 7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0" y="0"/>
                </a:moveTo>
                <a:lnTo>
                  <a:pt x="72" y="0"/>
                </a:lnTo>
                <a:lnTo>
                  <a:pt x="72" y="45"/>
                </a:lnTo>
                <a:lnTo>
                  <a:pt x="0" y="45"/>
                </a:lnTo>
                <a:lnTo>
                  <a:pt x="0" y="0"/>
                </a:lnTo>
                <a:close/>
                <a:moveTo>
                  <a:pt x="0" y="0"/>
                </a:moveTo>
                <a:lnTo>
                  <a:pt x="62" y="0"/>
                </a:lnTo>
                <a:lnTo>
                  <a:pt x="62"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 name="Freeform 1231"/>
          <p:cNvSpPr>
            <a:spLocks noEditPoints="1"/>
          </p:cNvSpPr>
          <p:nvPr/>
        </p:nvSpPr>
        <p:spPr bwMode="auto">
          <a:xfrm>
            <a:off x="10007947" y="4854002"/>
            <a:ext cx="98425" cy="61913"/>
          </a:xfrm>
          <a:custGeom>
            <a:avLst/>
            <a:gdLst>
              <a:gd name="T0" fmla="*/ 0 w 62"/>
              <a:gd name="T1" fmla="*/ 0 h 36"/>
              <a:gd name="T2" fmla="*/ 62 w 62"/>
              <a:gd name="T3" fmla="*/ 0 h 36"/>
              <a:gd name="T4" fmla="*/ 62 w 62"/>
              <a:gd name="T5" fmla="*/ 36 h 36"/>
              <a:gd name="T6" fmla="*/ 0 w 62"/>
              <a:gd name="T7" fmla="*/ 36 h 36"/>
              <a:gd name="T8" fmla="*/ 0 w 62"/>
              <a:gd name="T9" fmla="*/ 0 h 36"/>
              <a:gd name="T10" fmla="*/ 0 w 62"/>
              <a:gd name="T11" fmla="*/ 0 h 36"/>
              <a:gd name="T12" fmla="*/ 52 w 62"/>
              <a:gd name="T13" fmla="*/ 0 h 36"/>
              <a:gd name="T14" fmla="*/ 52 w 62"/>
              <a:gd name="T15" fmla="*/ 31 h 36"/>
              <a:gd name="T16" fmla="*/ 0 w 62"/>
              <a:gd name="T17" fmla="*/ 31 h 36"/>
              <a:gd name="T18" fmla="*/ 0 w 6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0" y="0"/>
                </a:moveTo>
                <a:lnTo>
                  <a:pt x="62" y="0"/>
                </a:lnTo>
                <a:lnTo>
                  <a:pt x="62" y="36"/>
                </a:lnTo>
                <a:lnTo>
                  <a:pt x="0" y="36"/>
                </a:lnTo>
                <a:lnTo>
                  <a:pt x="0" y="0"/>
                </a:lnTo>
                <a:close/>
                <a:moveTo>
                  <a:pt x="0" y="0"/>
                </a:moveTo>
                <a:lnTo>
                  <a:pt x="52" y="0"/>
                </a:lnTo>
                <a:lnTo>
                  <a:pt x="52"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7" name="Freeform 1232"/>
          <p:cNvSpPr>
            <a:spLocks noEditPoints="1"/>
          </p:cNvSpPr>
          <p:nvPr/>
        </p:nvSpPr>
        <p:spPr bwMode="auto">
          <a:xfrm>
            <a:off x="10007946" y="4854001"/>
            <a:ext cx="82550" cy="52388"/>
          </a:xfrm>
          <a:custGeom>
            <a:avLst/>
            <a:gdLst>
              <a:gd name="T0" fmla="*/ 0 w 52"/>
              <a:gd name="T1" fmla="*/ 0 h 31"/>
              <a:gd name="T2" fmla="*/ 52 w 52"/>
              <a:gd name="T3" fmla="*/ 0 h 31"/>
              <a:gd name="T4" fmla="*/ 52 w 52"/>
              <a:gd name="T5" fmla="*/ 31 h 31"/>
              <a:gd name="T6" fmla="*/ 0 w 52"/>
              <a:gd name="T7" fmla="*/ 31 h 31"/>
              <a:gd name="T8" fmla="*/ 0 w 52"/>
              <a:gd name="T9" fmla="*/ 0 h 31"/>
              <a:gd name="T10" fmla="*/ 0 w 52"/>
              <a:gd name="T11" fmla="*/ 0 h 31"/>
              <a:gd name="T12" fmla="*/ 41 w 52"/>
              <a:gd name="T13" fmla="*/ 0 h 31"/>
              <a:gd name="T14" fmla="*/ 41 w 52"/>
              <a:gd name="T15" fmla="*/ 27 h 31"/>
              <a:gd name="T16" fmla="*/ 0 w 52"/>
              <a:gd name="T17" fmla="*/ 27 h 31"/>
              <a:gd name="T18" fmla="*/ 0 w 52"/>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1">
                <a:moveTo>
                  <a:pt x="0" y="0"/>
                </a:moveTo>
                <a:lnTo>
                  <a:pt x="52" y="0"/>
                </a:lnTo>
                <a:lnTo>
                  <a:pt x="52" y="31"/>
                </a:lnTo>
                <a:lnTo>
                  <a:pt x="0" y="31"/>
                </a:lnTo>
                <a:lnTo>
                  <a:pt x="0" y="0"/>
                </a:lnTo>
                <a:close/>
                <a:moveTo>
                  <a:pt x="0" y="0"/>
                </a:moveTo>
                <a:lnTo>
                  <a:pt x="41" y="0"/>
                </a:lnTo>
                <a:lnTo>
                  <a:pt x="41"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8" name="Freeform 1233"/>
          <p:cNvSpPr>
            <a:spLocks noEditPoints="1"/>
          </p:cNvSpPr>
          <p:nvPr/>
        </p:nvSpPr>
        <p:spPr bwMode="auto">
          <a:xfrm>
            <a:off x="10007946" y="4854001"/>
            <a:ext cx="65088" cy="46038"/>
          </a:xfrm>
          <a:custGeom>
            <a:avLst/>
            <a:gdLst>
              <a:gd name="T0" fmla="*/ 0 w 41"/>
              <a:gd name="T1" fmla="*/ 0 h 27"/>
              <a:gd name="T2" fmla="*/ 41 w 41"/>
              <a:gd name="T3" fmla="*/ 0 h 27"/>
              <a:gd name="T4" fmla="*/ 41 w 41"/>
              <a:gd name="T5" fmla="*/ 27 h 27"/>
              <a:gd name="T6" fmla="*/ 0 w 41"/>
              <a:gd name="T7" fmla="*/ 27 h 27"/>
              <a:gd name="T8" fmla="*/ 0 w 41"/>
              <a:gd name="T9" fmla="*/ 0 h 27"/>
              <a:gd name="T10" fmla="*/ 0 w 41"/>
              <a:gd name="T11" fmla="*/ 0 h 27"/>
              <a:gd name="T12" fmla="*/ 31 w 41"/>
              <a:gd name="T13" fmla="*/ 0 h 27"/>
              <a:gd name="T14" fmla="*/ 31 w 41"/>
              <a:gd name="T15" fmla="*/ 18 h 27"/>
              <a:gd name="T16" fmla="*/ 0 w 41"/>
              <a:gd name="T17" fmla="*/ 18 h 27"/>
              <a:gd name="T18" fmla="*/ 0 w 41"/>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7">
                <a:moveTo>
                  <a:pt x="0" y="0"/>
                </a:moveTo>
                <a:lnTo>
                  <a:pt x="41" y="0"/>
                </a:lnTo>
                <a:lnTo>
                  <a:pt x="41" y="27"/>
                </a:lnTo>
                <a:lnTo>
                  <a:pt x="0" y="27"/>
                </a:lnTo>
                <a:lnTo>
                  <a:pt x="0" y="0"/>
                </a:lnTo>
                <a:close/>
                <a:moveTo>
                  <a:pt x="0" y="0"/>
                </a:moveTo>
                <a:lnTo>
                  <a:pt x="31" y="0"/>
                </a:lnTo>
                <a:lnTo>
                  <a:pt x="31"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9" name="Freeform 1234"/>
          <p:cNvSpPr>
            <a:spLocks noEditPoints="1"/>
          </p:cNvSpPr>
          <p:nvPr/>
        </p:nvSpPr>
        <p:spPr bwMode="auto">
          <a:xfrm>
            <a:off x="10007947" y="4854002"/>
            <a:ext cx="49213" cy="30163"/>
          </a:xfrm>
          <a:custGeom>
            <a:avLst/>
            <a:gdLst>
              <a:gd name="T0" fmla="*/ 0 w 31"/>
              <a:gd name="T1" fmla="*/ 0 h 18"/>
              <a:gd name="T2" fmla="*/ 31 w 31"/>
              <a:gd name="T3" fmla="*/ 0 h 18"/>
              <a:gd name="T4" fmla="*/ 31 w 31"/>
              <a:gd name="T5" fmla="*/ 18 h 18"/>
              <a:gd name="T6" fmla="*/ 0 w 31"/>
              <a:gd name="T7" fmla="*/ 18 h 18"/>
              <a:gd name="T8" fmla="*/ 0 w 31"/>
              <a:gd name="T9" fmla="*/ 0 h 18"/>
              <a:gd name="T10" fmla="*/ 0 w 31"/>
              <a:gd name="T11" fmla="*/ 0 h 18"/>
              <a:gd name="T12" fmla="*/ 21 w 31"/>
              <a:gd name="T13" fmla="*/ 0 h 18"/>
              <a:gd name="T14" fmla="*/ 21 w 31"/>
              <a:gd name="T15" fmla="*/ 14 h 18"/>
              <a:gd name="T16" fmla="*/ 0 w 31"/>
              <a:gd name="T17" fmla="*/ 14 h 18"/>
              <a:gd name="T18" fmla="*/ 0 w 3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8">
                <a:moveTo>
                  <a:pt x="0" y="0"/>
                </a:moveTo>
                <a:lnTo>
                  <a:pt x="31" y="0"/>
                </a:lnTo>
                <a:lnTo>
                  <a:pt x="31" y="18"/>
                </a:lnTo>
                <a:lnTo>
                  <a:pt x="0" y="18"/>
                </a:lnTo>
                <a:lnTo>
                  <a:pt x="0" y="0"/>
                </a:lnTo>
                <a:close/>
                <a:moveTo>
                  <a:pt x="0" y="0"/>
                </a:moveTo>
                <a:lnTo>
                  <a:pt x="21" y="0"/>
                </a:lnTo>
                <a:lnTo>
                  <a:pt x="21"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0" name="Freeform 1235"/>
          <p:cNvSpPr>
            <a:spLocks noEditPoints="1"/>
          </p:cNvSpPr>
          <p:nvPr/>
        </p:nvSpPr>
        <p:spPr bwMode="auto">
          <a:xfrm>
            <a:off x="10007946" y="4854002"/>
            <a:ext cx="33338" cy="23813"/>
          </a:xfrm>
          <a:custGeom>
            <a:avLst/>
            <a:gdLst>
              <a:gd name="T0" fmla="*/ 0 w 21"/>
              <a:gd name="T1" fmla="*/ 0 h 14"/>
              <a:gd name="T2" fmla="*/ 21 w 21"/>
              <a:gd name="T3" fmla="*/ 0 h 14"/>
              <a:gd name="T4" fmla="*/ 21 w 21"/>
              <a:gd name="T5" fmla="*/ 14 h 14"/>
              <a:gd name="T6" fmla="*/ 0 w 21"/>
              <a:gd name="T7" fmla="*/ 14 h 14"/>
              <a:gd name="T8" fmla="*/ 0 w 21"/>
              <a:gd name="T9" fmla="*/ 0 h 14"/>
              <a:gd name="T10" fmla="*/ 0 w 21"/>
              <a:gd name="T11" fmla="*/ 0 h 14"/>
              <a:gd name="T12" fmla="*/ 11 w 21"/>
              <a:gd name="T13" fmla="*/ 0 h 14"/>
              <a:gd name="T14" fmla="*/ 11 w 21"/>
              <a:gd name="T15" fmla="*/ 5 h 14"/>
              <a:gd name="T16" fmla="*/ 0 w 21"/>
              <a:gd name="T17" fmla="*/ 5 h 14"/>
              <a:gd name="T18" fmla="*/ 0 w 2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0"/>
                </a:moveTo>
                <a:lnTo>
                  <a:pt x="21" y="0"/>
                </a:lnTo>
                <a:lnTo>
                  <a:pt x="21" y="14"/>
                </a:lnTo>
                <a:lnTo>
                  <a:pt x="0" y="14"/>
                </a:lnTo>
                <a:lnTo>
                  <a:pt x="0" y="0"/>
                </a:lnTo>
                <a:close/>
                <a:moveTo>
                  <a:pt x="0" y="0"/>
                </a:moveTo>
                <a:lnTo>
                  <a:pt x="11" y="0"/>
                </a:lnTo>
                <a:lnTo>
                  <a:pt x="11"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1" name="Freeform 1236"/>
          <p:cNvSpPr>
            <a:spLocks noEditPoints="1"/>
          </p:cNvSpPr>
          <p:nvPr/>
        </p:nvSpPr>
        <p:spPr bwMode="auto">
          <a:xfrm>
            <a:off x="10007947" y="4854002"/>
            <a:ext cx="17463" cy="952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2" name="Freeform 1237"/>
          <p:cNvSpPr>
            <a:spLocks noEditPoints="1"/>
          </p:cNvSpPr>
          <p:nvPr/>
        </p:nvSpPr>
        <p:spPr bwMode="auto">
          <a:xfrm>
            <a:off x="10007946" y="4854002"/>
            <a:ext cx="1588" cy="317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3" name="Freeform 1238"/>
          <p:cNvSpPr>
            <a:spLocks noEditPoints="1"/>
          </p:cNvSpPr>
          <p:nvPr/>
        </p:nvSpPr>
        <p:spPr bwMode="auto">
          <a:xfrm>
            <a:off x="9992072" y="4841302"/>
            <a:ext cx="252413" cy="169863"/>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0 w 159"/>
              <a:gd name="T11" fmla="*/ 8 h 101"/>
              <a:gd name="T12" fmla="*/ 159 w 159"/>
              <a:gd name="T13" fmla="*/ 8 h 101"/>
              <a:gd name="T14" fmla="*/ 159 w 159"/>
              <a:gd name="T15" fmla="*/ 101 h 101"/>
              <a:gd name="T16" fmla="*/ 10 w 159"/>
              <a:gd name="T17" fmla="*/ 101 h 101"/>
              <a:gd name="T18" fmla="*/ 10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0" y="8"/>
                </a:moveTo>
                <a:lnTo>
                  <a:pt x="159" y="8"/>
                </a:lnTo>
                <a:lnTo>
                  <a:pt x="159" y="101"/>
                </a:lnTo>
                <a:lnTo>
                  <a:pt x="10" y="101"/>
                </a:lnTo>
                <a:lnTo>
                  <a:pt x="10" y="8"/>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 name="Freeform 1239"/>
          <p:cNvSpPr>
            <a:spLocks noEditPoints="1"/>
          </p:cNvSpPr>
          <p:nvPr/>
        </p:nvSpPr>
        <p:spPr bwMode="auto">
          <a:xfrm>
            <a:off x="10007946" y="4854002"/>
            <a:ext cx="236538" cy="157163"/>
          </a:xfrm>
          <a:custGeom>
            <a:avLst/>
            <a:gdLst>
              <a:gd name="T0" fmla="*/ 0 w 149"/>
              <a:gd name="T1" fmla="*/ 0 h 93"/>
              <a:gd name="T2" fmla="*/ 149 w 149"/>
              <a:gd name="T3" fmla="*/ 0 h 93"/>
              <a:gd name="T4" fmla="*/ 149 w 149"/>
              <a:gd name="T5" fmla="*/ 93 h 93"/>
              <a:gd name="T6" fmla="*/ 0 w 149"/>
              <a:gd name="T7" fmla="*/ 93 h 93"/>
              <a:gd name="T8" fmla="*/ 0 w 149"/>
              <a:gd name="T9" fmla="*/ 0 h 93"/>
              <a:gd name="T10" fmla="*/ 11 w 149"/>
              <a:gd name="T11" fmla="*/ 5 h 93"/>
              <a:gd name="T12" fmla="*/ 149 w 149"/>
              <a:gd name="T13" fmla="*/ 5 h 93"/>
              <a:gd name="T14" fmla="*/ 149 w 149"/>
              <a:gd name="T15" fmla="*/ 93 h 93"/>
              <a:gd name="T16" fmla="*/ 11 w 149"/>
              <a:gd name="T17" fmla="*/ 93 h 93"/>
              <a:gd name="T18" fmla="*/ 11 w 149"/>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93">
                <a:moveTo>
                  <a:pt x="0" y="0"/>
                </a:moveTo>
                <a:lnTo>
                  <a:pt x="149" y="0"/>
                </a:lnTo>
                <a:lnTo>
                  <a:pt x="149" y="93"/>
                </a:lnTo>
                <a:lnTo>
                  <a:pt x="0" y="93"/>
                </a:lnTo>
                <a:lnTo>
                  <a:pt x="0" y="0"/>
                </a:lnTo>
                <a:close/>
                <a:moveTo>
                  <a:pt x="11" y="5"/>
                </a:moveTo>
                <a:lnTo>
                  <a:pt x="149" y="5"/>
                </a:lnTo>
                <a:lnTo>
                  <a:pt x="149" y="93"/>
                </a:lnTo>
                <a:lnTo>
                  <a:pt x="11" y="93"/>
                </a:lnTo>
                <a:lnTo>
                  <a:pt x="11" y="5"/>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 name="Freeform 1240"/>
          <p:cNvSpPr>
            <a:spLocks noEditPoints="1"/>
          </p:cNvSpPr>
          <p:nvPr/>
        </p:nvSpPr>
        <p:spPr bwMode="auto">
          <a:xfrm>
            <a:off x="10025410" y="4863526"/>
            <a:ext cx="219075" cy="147638"/>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6" name="Freeform 1241"/>
          <p:cNvSpPr>
            <a:spLocks noEditPoints="1"/>
          </p:cNvSpPr>
          <p:nvPr/>
        </p:nvSpPr>
        <p:spPr bwMode="auto">
          <a:xfrm>
            <a:off x="10041284" y="4877814"/>
            <a:ext cx="203200" cy="133350"/>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7" name="Freeform 1242"/>
          <p:cNvSpPr>
            <a:spLocks noEditPoints="1"/>
          </p:cNvSpPr>
          <p:nvPr/>
        </p:nvSpPr>
        <p:spPr bwMode="auto">
          <a:xfrm>
            <a:off x="10057160" y="4884164"/>
            <a:ext cx="187325" cy="127000"/>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8" name="Freeform 1243"/>
          <p:cNvSpPr>
            <a:spLocks noEditPoints="1"/>
          </p:cNvSpPr>
          <p:nvPr/>
        </p:nvSpPr>
        <p:spPr bwMode="auto">
          <a:xfrm>
            <a:off x="10073034" y="4900040"/>
            <a:ext cx="171450" cy="111125"/>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9" name="Freeform 1244"/>
          <p:cNvSpPr>
            <a:spLocks noEditPoints="1"/>
          </p:cNvSpPr>
          <p:nvPr/>
        </p:nvSpPr>
        <p:spPr bwMode="auto">
          <a:xfrm>
            <a:off x="10090496" y="4906390"/>
            <a:ext cx="153988" cy="10477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0" name="Freeform 1245"/>
          <p:cNvSpPr>
            <a:spLocks noEditPoints="1"/>
          </p:cNvSpPr>
          <p:nvPr/>
        </p:nvSpPr>
        <p:spPr bwMode="auto">
          <a:xfrm>
            <a:off x="10106372" y="4922264"/>
            <a:ext cx="138113" cy="88900"/>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0 w 87"/>
              <a:gd name="T11" fmla="*/ 5 h 53"/>
              <a:gd name="T12" fmla="*/ 87 w 87"/>
              <a:gd name="T13" fmla="*/ 5 h 53"/>
              <a:gd name="T14" fmla="*/ 87 w 87"/>
              <a:gd name="T15" fmla="*/ 53 h 53"/>
              <a:gd name="T16" fmla="*/ 10 w 87"/>
              <a:gd name="T17" fmla="*/ 53 h 53"/>
              <a:gd name="T18" fmla="*/ 10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0" y="5"/>
                </a:moveTo>
                <a:lnTo>
                  <a:pt x="87" y="5"/>
                </a:lnTo>
                <a:lnTo>
                  <a:pt x="87" y="53"/>
                </a:lnTo>
                <a:lnTo>
                  <a:pt x="10" y="53"/>
                </a:lnTo>
                <a:lnTo>
                  <a:pt x="10" y="5"/>
                </a:lnTo>
                <a:close/>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1" name="Freeform 1246"/>
          <p:cNvSpPr>
            <a:spLocks noEditPoints="1"/>
          </p:cNvSpPr>
          <p:nvPr/>
        </p:nvSpPr>
        <p:spPr bwMode="auto">
          <a:xfrm>
            <a:off x="10122246" y="4930202"/>
            <a:ext cx="122238" cy="80963"/>
          </a:xfrm>
          <a:custGeom>
            <a:avLst/>
            <a:gdLst>
              <a:gd name="T0" fmla="*/ 0 w 77"/>
              <a:gd name="T1" fmla="*/ 0 h 48"/>
              <a:gd name="T2" fmla="*/ 77 w 77"/>
              <a:gd name="T3" fmla="*/ 0 h 48"/>
              <a:gd name="T4" fmla="*/ 77 w 77"/>
              <a:gd name="T5" fmla="*/ 48 h 48"/>
              <a:gd name="T6" fmla="*/ 0 w 77"/>
              <a:gd name="T7" fmla="*/ 48 h 48"/>
              <a:gd name="T8" fmla="*/ 0 w 77"/>
              <a:gd name="T9" fmla="*/ 0 h 48"/>
              <a:gd name="T10" fmla="*/ 15 w 77"/>
              <a:gd name="T11" fmla="*/ 8 h 48"/>
              <a:gd name="T12" fmla="*/ 77 w 77"/>
              <a:gd name="T13" fmla="*/ 8 h 48"/>
              <a:gd name="T14" fmla="*/ 77 w 77"/>
              <a:gd name="T15" fmla="*/ 48 h 48"/>
              <a:gd name="T16" fmla="*/ 15 w 77"/>
              <a:gd name="T17" fmla="*/ 48 h 48"/>
              <a:gd name="T18" fmla="*/ 15 w 77"/>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8">
                <a:moveTo>
                  <a:pt x="0" y="0"/>
                </a:moveTo>
                <a:lnTo>
                  <a:pt x="77" y="0"/>
                </a:lnTo>
                <a:lnTo>
                  <a:pt x="77" y="48"/>
                </a:lnTo>
                <a:lnTo>
                  <a:pt x="0" y="48"/>
                </a:lnTo>
                <a:lnTo>
                  <a:pt x="0" y="0"/>
                </a:lnTo>
                <a:close/>
                <a:moveTo>
                  <a:pt x="15" y="8"/>
                </a:moveTo>
                <a:lnTo>
                  <a:pt x="77" y="8"/>
                </a:lnTo>
                <a:lnTo>
                  <a:pt x="77" y="48"/>
                </a:lnTo>
                <a:lnTo>
                  <a:pt x="15" y="48"/>
                </a:lnTo>
                <a:lnTo>
                  <a:pt x="15" y="8"/>
                </a:lnTo>
                <a:close/>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 name="Freeform 1247"/>
          <p:cNvSpPr>
            <a:spLocks noEditPoints="1"/>
          </p:cNvSpPr>
          <p:nvPr/>
        </p:nvSpPr>
        <p:spPr bwMode="auto">
          <a:xfrm>
            <a:off x="10146060" y="4944490"/>
            <a:ext cx="98425" cy="66675"/>
          </a:xfrm>
          <a:custGeom>
            <a:avLst/>
            <a:gdLst>
              <a:gd name="T0" fmla="*/ 0 w 62"/>
              <a:gd name="T1" fmla="*/ 0 h 40"/>
              <a:gd name="T2" fmla="*/ 62 w 62"/>
              <a:gd name="T3" fmla="*/ 0 h 40"/>
              <a:gd name="T4" fmla="*/ 62 w 62"/>
              <a:gd name="T5" fmla="*/ 40 h 40"/>
              <a:gd name="T6" fmla="*/ 0 w 62"/>
              <a:gd name="T7" fmla="*/ 40 h 40"/>
              <a:gd name="T8" fmla="*/ 0 w 62"/>
              <a:gd name="T9" fmla="*/ 0 h 40"/>
              <a:gd name="T10" fmla="*/ 11 w 62"/>
              <a:gd name="T11" fmla="*/ 5 h 40"/>
              <a:gd name="T12" fmla="*/ 62 w 62"/>
              <a:gd name="T13" fmla="*/ 5 h 40"/>
              <a:gd name="T14" fmla="*/ 62 w 62"/>
              <a:gd name="T15" fmla="*/ 40 h 40"/>
              <a:gd name="T16" fmla="*/ 11 w 62"/>
              <a:gd name="T17" fmla="*/ 40 h 40"/>
              <a:gd name="T18" fmla="*/ 11 w 62"/>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0">
                <a:moveTo>
                  <a:pt x="0" y="0"/>
                </a:moveTo>
                <a:lnTo>
                  <a:pt x="62" y="0"/>
                </a:lnTo>
                <a:lnTo>
                  <a:pt x="62" y="40"/>
                </a:lnTo>
                <a:lnTo>
                  <a:pt x="0" y="40"/>
                </a:lnTo>
                <a:lnTo>
                  <a:pt x="0" y="0"/>
                </a:lnTo>
                <a:close/>
                <a:moveTo>
                  <a:pt x="11" y="5"/>
                </a:moveTo>
                <a:lnTo>
                  <a:pt x="62" y="5"/>
                </a:lnTo>
                <a:lnTo>
                  <a:pt x="62" y="40"/>
                </a:lnTo>
                <a:lnTo>
                  <a:pt x="11" y="40"/>
                </a:lnTo>
                <a:lnTo>
                  <a:pt x="11" y="5"/>
                </a:lnTo>
                <a:close/>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3" name="Freeform 1248"/>
          <p:cNvSpPr>
            <a:spLocks noEditPoints="1"/>
          </p:cNvSpPr>
          <p:nvPr/>
        </p:nvSpPr>
        <p:spPr bwMode="auto">
          <a:xfrm>
            <a:off x="10163522" y="4952426"/>
            <a:ext cx="80963" cy="58738"/>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4" name="Freeform 1249"/>
          <p:cNvSpPr>
            <a:spLocks noEditPoints="1"/>
          </p:cNvSpPr>
          <p:nvPr/>
        </p:nvSpPr>
        <p:spPr bwMode="auto">
          <a:xfrm>
            <a:off x="10179396" y="4966714"/>
            <a:ext cx="65088" cy="44450"/>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5" name="Freeform 1250"/>
          <p:cNvSpPr>
            <a:spLocks noEditPoints="1"/>
          </p:cNvSpPr>
          <p:nvPr/>
        </p:nvSpPr>
        <p:spPr bwMode="auto">
          <a:xfrm>
            <a:off x="10195272" y="4974652"/>
            <a:ext cx="49213" cy="36513"/>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 name="Freeform 1251"/>
          <p:cNvSpPr>
            <a:spLocks noEditPoints="1"/>
          </p:cNvSpPr>
          <p:nvPr/>
        </p:nvSpPr>
        <p:spPr bwMode="auto">
          <a:xfrm>
            <a:off x="10211146" y="4988940"/>
            <a:ext cx="33338" cy="22225"/>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7" name="Freeform 1252"/>
          <p:cNvSpPr>
            <a:spLocks noEditPoints="1"/>
          </p:cNvSpPr>
          <p:nvPr/>
        </p:nvSpPr>
        <p:spPr bwMode="auto">
          <a:xfrm>
            <a:off x="10228610" y="4995290"/>
            <a:ext cx="15875" cy="15875"/>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8" name="Freeform 1253"/>
          <p:cNvSpPr>
            <a:spLocks noEditPoints="1"/>
          </p:cNvSpPr>
          <p:nvPr/>
        </p:nvSpPr>
        <p:spPr bwMode="auto">
          <a:xfrm>
            <a:off x="10244485" y="5011165"/>
            <a:ext cx="1587"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9" name="Freeform 1254"/>
          <p:cNvSpPr>
            <a:spLocks noEditPoints="1"/>
          </p:cNvSpPr>
          <p:nvPr/>
        </p:nvSpPr>
        <p:spPr bwMode="auto">
          <a:xfrm>
            <a:off x="9992072" y="4841302"/>
            <a:ext cx="252413" cy="169863"/>
          </a:xfrm>
          <a:custGeom>
            <a:avLst/>
            <a:gdLst>
              <a:gd name="T0" fmla="*/ 10 w 159"/>
              <a:gd name="T1" fmla="*/ 88 h 101"/>
              <a:gd name="T2" fmla="*/ 10 w 159"/>
              <a:gd name="T3" fmla="*/ 8 h 101"/>
              <a:gd name="T4" fmla="*/ 143 w 159"/>
              <a:gd name="T5" fmla="*/ 8 h 101"/>
              <a:gd name="T6" fmla="*/ 143 w 159"/>
              <a:gd name="T7" fmla="*/ 88 h 101"/>
              <a:gd name="T8" fmla="*/ 10 w 159"/>
              <a:gd name="T9" fmla="*/ 88 h 101"/>
              <a:gd name="T10" fmla="*/ 5 w 159"/>
              <a:gd name="T11" fmla="*/ 97 h 101"/>
              <a:gd name="T12" fmla="*/ 154 w 159"/>
              <a:gd name="T13" fmla="*/ 97 h 101"/>
              <a:gd name="T14" fmla="*/ 154 w 159"/>
              <a:gd name="T15" fmla="*/ 4 h 101"/>
              <a:gd name="T16" fmla="*/ 159 w 159"/>
              <a:gd name="T17" fmla="*/ 4 h 101"/>
              <a:gd name="T18" fmla="*/ 159 w 159"/>
              <a:gd name="T19" fmla="*/ 0 h 101"/>
              <a:gd name="T20" fmla="*/ 0 w 159"/>
              <a:gd name="T21" fmla="*/ 0 h 101"/>
              <a:gd name="T22" fmla="*/ 0 w 159"/>
              <a:gd name="T23" fmla="*/ 101 h 101"/>
              <a:gd name="T24" fmla="*/ 5 w 159"/>
              <a:gd name="T25" fmla="*/ 101 h 101"/>
              <a:gd name="T26" fmla="*/ 5 w 159"/>
              <a:gd name="T27"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01">
                <a:moveTo>
                  <a:pt x="10" y="88"/>
                </a:moveTo>
                <a:lnTo>
                  <a:pt x="10" y="8"/>
                </a:lnTo>
                <a:lnTo>
                  <a:pt x="143" y="8"/>
                </a:lnTo>
                <a:lnTo>
                  <a:pt x="143" y="88"/>
                </a:lnTo>
                <a:lnTo>
                  <a:pt x="10" y="88"/>
                </a:lnTo>
                <a:close/>
                <a:moveTo>
                  <a:pt x="5" y="97"/>
                </a:moveTo>
                <a:lnTo>
                  <a:pt x="154" y="97"/>
                </a:lnTo>
                <a:lnTo>
                  <a:pt x="154" y="4"/>
                </a:lnTo>
                <a:lnTo>
                  <a:pt x="159" y="4"/>
                </a:lnTo>
                <a:lnTo>
                  <a:pt x="159" y="0"/>
                </a:lnTo>
                <a:lnTo>
                  <a:pt x="0" y="0"/>
                </a:lnTo>
                <a:lnTo>
                  <a:pt x="0" y="101"/>
                </a:lnTo>
                <a:lnTo>
                  <a:pt x="5" y="101"/>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0" name="Freeform 1255"/>
          <p:cNvSpPr>
            <a:spLocks noEditPoints="1"/>
          </p:cNvSpPr>
          <p:nvPr/>
        </p:nvSpPr>
        <p:spPr bwMode="auto">
          <a:xfrm>
            <a:off x="9992072" y="4841302"/>
            <a:ext cx="252413" cy="169863"/>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0 w 159"/>
              <a:gd name="T11" fmla="*/ 8 h 101"/>
              <a:gd name="T12" fmla="*/ 159 w 159"/>
              <a:gd name="T13" fmla="*/ 8 h 101"/>
              <a:gd name="T14" fmla="*/ 159 w 159"/>
              <a:gd name="T15" fmla="*/ 101 h 101"/>
              <a:gd name="T16" fmla="*/ 10 w 159"/>
              <a:gd name="T17" fmla="*/ 101 h 101"/>
              <a:gd name="T18" fmla="*/ 10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0" y="8"/>
                </a:moveTo>
                <a:lnTo>
                  <a:pt x="159" y="8"/>
                </a:lnTo>
                <a:lnTo>
                  <a:pt x="159" y="101"/>
                </a:lnTo>
                <a:lnTo>
                  <a:pt x="10" y="101"/>
                </a:lnTo>
                <a:lnTo>
                  <a:pt x="10" y="8"/>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1" name="Freeform 1256"/>
          <p:cNvSpPr>
            <a:spLocks noEditPoints="1"/>
          </p:cNvSpPr>
          <p:nvPr/>
        </p:nvSpPr>
        <p:spPr bwMode="auto">
          <a:xfrm>
            <a:off x="10007946" y="4854002"/>
            <a:ext cx="236538" cy="157163"/>
          </a:xfrm>
          <a:custGeom>
            <a:avLst/>
            <a:gdLst>
              <a:gd name="T0" fmla="*/ 0 w 149"/>
              <a:gd name="T1" fmla="*/ 0 h 93"/>
              <a:gd name="T2" fmla="*/ 149 w 149"/>
              <a:gd name="T3" fmla="*/ 0 h 93"/>
              <a:gd name="T4" fmla="*/ 149 w 149"/>
              <a:gd name="T5" fmla="*/ 93 h 93"/>
              <a:gd name="T6" fmla="*/ 0 w 149"/>
              <a:gd name="T7" fmla="*/ 93 h 93"/>
              <a:gd name="T8" fmla="*/ 0 w 149"/>
              <a:gd name="T9" fmla="*/ 0 h 93"/>
              <a:gd name="T10" fmla="*/ 11 w 149"/>
              <a:gd name="T11" fmla="*/ 5 h 93"/>
              <a:gd name="T12" fmla="*/ 149 w 149"/>
              <a:gd name="T13" fmla="*/ 5 h 93"/>
              <a:gd name="T14" fmla="*/ 149 w 149"/>
              <a:gd name="T15" fmla="*/ 93 h 93"/>
              <a:gd name="T16" fmla="*/ 11 w 149"/>
              <a:gd name="T17" fmla="*/ 93 h 93"/>
              <a:gd name="T18" fmla="*/ 11 w 149"/>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93">
                <a:moveTo>
                  <a:pt x="0" y="0"/>
                </a:moveTo>
                <a:lnTo>
                  <a:pt x="149" y="0"/>
                </a:lnTo>
                <a:lnTo>
                  <a:pt x="149" y="93"/>
                </a:lnTo>
                <a:lnTo>
                  <a:pt x="0" y="93"/>
                </a:lnTo>
                <a:lnTo>
                  <a:pt x="0" y="0"/>
                </a:lnTo>
                <a:close/>
                <a:moveTo>
                  <a:pt x="11" y="5"/>
                </a:moveTo>
                <a:lnTo>
                  <a:pt x="149" y="5"/>
                </a:lnTo>
                <a:lnTo>
                  <a:pt x="149" y="93"/>
                </a:lnTo>
                <a:lnTo>
                  <a:pt x="11" y="93"/>
                </a:lnTo>
                <a:lnTo>
                  <a:pt x="11" y="5"/>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2" name="Freeform 1257"/>
          <p:cNvSpPr>
            <a:spLocks noEditPoints="1"/>
          </p:cNvSpPr>
          <p:nvPr/>
        </p:nvSpPr>
        <p:spPr bwMode="auto">
          <a:xfrm>
            <a:off x="10025410" y="4863526"/>
            <a:ext cx="219075" cy="147638"/>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3" name="Freeform 1258"/>
          <p:cNvSpPr>
            <a:spLocks noEditPoints="1"/>
          </p:cNvSpPr>
          <p:nvPr/>
        </p:nvSpPr>
        <p:spPr bwMode="auto">
          <a:xfrm>
            <a:off x="10041284" y="4877814"/>
            <a:ext cx="203200" cy="133350"/>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4" name="Freeform 1259"/>
          <p:cNvSpPr>
            <a:spLocks noEditPoints="1"/>
          </p:cNvSpPr>
          <p:nvPr/>
        </p:nvSpPr>
        <p:spPr bwMode="auto">
          <a:xfrm>
            <a:off x="10057160" y="4884164"/>
            <a:ext cx="187325" cy="127000"/>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5" name="Freeform 1260"/>
          <p:cNvSpPr>
            <a:spLocks noEditPoints="1"/>
          </p:cNvSpPr>
          <p:nvPr/>
        </p:nvSpPr>
        <p:spPr bwMode="auto">
          <a:xfrm>
            <a:off x="10073034" y="4900040"/>
            <a:ext cx="171450" cy="111125"/>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 name="Freeform 1261"/>
          <p:cNvSpPr>
            <a:spLocks noEditPoints="1"/>
          </p:cNvSpPr>
          <p:nvPr/>
        </p:nvSpPr>
        <p:spPr bwMode="auto">
          <a:xfrm>
            <a:off x="10090496" y="4906390"/>
            <a:ext cx="153988" cy="10477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 name="Freeform 1262"/>
          <p:cNvSpPr>
            <a:spLocks noEditPoints="1"/>
          </p:cNvSpPr>
          <p:nvPr/>
        </p:nvSpPr>
        <p:spPr bwMode="auto">
          <a:xfrm>
            <a:off x="10106372" y="4922264"/>
            <a:ext cx="138113" cy="88900"/>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0 w 87"/>
              <a:gd name="T11" fmla="*/ 5 h 53"/>
              <a:gd name="T12" fmla="*/ 87 w 87"/>
              <a:gd name="T13" fmla="*/ 5 h 53"/>
              <a:gd name="T14" fmla="*/ 87 w 87"/>
              <a:gd name="T15" fmla="*/ 53 h 53"/>
              <a:gd name="T16" fmla="*/ 10 w 87"/>
              <a:gd name="T17" fmla="*/ 53 h 53"/>
              <a:gd name="T18" fmla="*/ 10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0" y="5"/>
                </a:moveTo>
                <a:lnTo>
                  <a:pt x="87" y="5"/>
                </a:lnTo>
                <a:lnTo>
                  <a:pt x="87" y="53"/>
                </a:lnTo>
                <a:lnTo>
                  <a:pt x="10" y="53"/>
                </a:lnTo>
                <a:lnTo>
                  <a:pt x="10" y="5"/>
                </a:lnTo>
                <a:close/>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8" name="Freeform 1263"/>
          <p:cNvSpPr>
            <a:spLocks noEditPoints="1"/>
          </p:cNvSpPr>
          <p:nvPr/>
        </p:nvSpPr>
        <p:spPr bwMode="auto">
          <a:xfrm>
            <a:off x="10122246" y="4930202"/>
            <a:ext cx="122238" cy="80963"/>
          </a:xfrm>
          <a:custGeom>
            <a:avLst/>
            <a:gdLst>
              <a:gd name="T0" fmla="*/ 0 w 77"/>
              <a:gd name="T1" fmla="*/ 0 h 48"/>
              <a:gd name="T2" fmla="*/ 77 w 77"/>
              <a:gd name="T3" fmla="*/ 0 h 48"/>
              <a:gd name="T4" fmla="*/ 77 w 77"/>
              <a:gd name="T5" fmla="*/ 48 h 48"/>
              <a:gd name="T6" fmla="*/ 0 w 77"/>
              <a:gd name="T7" fmla="*/ 48 h 48"/>
              <a:gd name="T8" fmla="*/ 0 w 77"/>
              <a:gd name="T9" fmla="*/ 0 h 48"/>
              <a:gd name="T10" fmla="*/ 15 w 77"/>
              <a:gd name="T11" fmla="*/ 8 h 48"/>
              <a:gd name="T12" fmla="*/ 77 w 77"/>
              <a:gd name="T13" fmla="*/ 8 h 48"/>
              <a:gd name="T14" fmla="*/ 77 w 77"/>
              <a:gd name="T15" fmla="*/ 48 h 48"/>
              <a:gd name="T16" fmla="*/ 15 w 77"/>
              <a:gd name="T17" fmla="*/ 48 h 48"/>
              <a:gd name="T18" fmla="*/ 15 w 77"/>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8">
                <a:moveTo>
                  <a:pt x="0" y="0"/>
                </a:moveTo>
                <a:lnTo>
                  <a:pt x="77" y="0"/>
                </a:lnTo>
                <a:lnTo>
                  <a:pt x="77" y="48"/>
                </a:lnTo>
                <a:lnTo>
                  <a:pt x="0" y="48"/>
                </a:lnTo>
                <a:lnTo>
                  <a:pt x="0" y="0"/>
                </a:lnTo>
                <a:close/>
                <a:moveTo>
                  <a:pt x="15" y="8"/>
                </a:moveTo>
                <a:lnTo>
                  <a:pt x="77" y="8"/>
                </a:lnTo>
                <a:lnTo>
                  <a:pt x="77" y="48"/>
                </a:lnTo>
                <a:lnTo>
                  <a:pt x="15" y="48"/>
                </a:lnTo>
                <a:lnTo>
                  <a:pt x="15" y="8"/>
                </a:lnTo>
                <a:close/>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9" name="Freeform 1264"/>
          <p:cNvSpPr>
            <a:spLocks noEditPoints="1"/>
          </p:cNvSpPr>
          <p:nvPr/>
        </p:nvSpPr>
        <p:spPr bwMode="auto">
          <a:xfrm>
            <a:off x="10146060" y="4944490"/>
            <a:ext cx="98425" cy="66675"/>
          </a:xfrm>
          <a:custGeom>
            <a:avLst/>
            <a:gdLst>
              <a:gd name="T0" fmla="*/ 0 w 62"/>
              <a:gd name="T1" fmla="*/ 0 h 40"/>
              <a:gd name="T2" fmla="*/ 62 w 62"/>
              <a:gd name="T3" fmla="*/ 0 h 40"/>
              <a:gd name="T4" fmla="*/ 62 w 62"/>
              <a:gd name="T5" fmla="*/ 40 h 40"/>
              <a:gd name="T6" fmla="*/ 0 w 62"/>
              <a:gd name="T7" fmla="*/ 40 h 40"/>
              <a:gd name="T8" fmla="*/ 0 w 62"/>
              <a:gd name="T9" fmla="*/ 0 h 40"/>
              <a:gd name="T10" fmla="*/ 11 w 62"/>
              <a:gd name="T11" fmla="*/ 5 h 40"/>
              <a:gd name="T12" fmla="*/ 62 w 62"/>
              <a:gd name="T13" fmla="*/ 5 h 40"/>
              <a:gd name="T14" fmla="*/ 62 w 62"/>
              <a:gd name="T15" fmla="*/ 40 h 40"/>
              <a:gd name="T16" fmla="*/ 11 w 62"/>
              <a:gd name="T17" fmla="*/ 40 h 40"/>
              <a:gd name="T18" fmla="*/ 11 w 62"/>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0">
                <a:moveTo>
                  <a:pt x="0" y="0"/>
                </a:moveTo>
                <a:lnTo>
                  <a:pt x="62" y="0"/>
                </a:lnTo>
                <a:lnTo>
                  <a:pt x="62" y="40"/>
                </a:lnTo>
                <a:lnTo>
                  <a:pt x="0" y="40"/>
                </a:lnTo>
                <a:lnTo>
                  <a:pt x="0" y="0"/>
                </a:lnTo>
                <a:close/>
                <a:moveTo>
                  <a:pt x="11" y="5"/>
                </a:moveTo>
                <a:lnTo>
                  <a:pt x="62" y="5"/>
                </a:lnTo>
                <a:lnTo>
                  <a:pt x="62" y="40"/>
                </a:lnTo>
                <a:lnTo>
                  <a:pt x="11" y="40"/>
                </a:lnTo>
                <a:lnTo>
                  <a:pt x="11" y="5"/>
                </a:lnTo>
                <a:close/>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0" name="Freeform 1265"/>
          <p:cNvSpPr>
            <a:spLocks noEditPoints="1"/>
          </p:cNvSpPr>
          <p:nvPr/>
        </p:nvSpPr>
        <p:spPr bwMode="auto">
          <a:xfrm>
            <a:off x="10163522" y="4952426"/>
            <a:ext cx="80963" cy="58738"/>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1" name="Freeform 1266"/>
          <p:cNvSpPr>
            <a:spLocks noEditPoints="1"/>
          </p:cNvSpPr>
          <p:nvPr/>
        </p:nvSpPr>
        <p:spPr bwMode="auto">
          <a:xfrm>
            <a:off x="10179396" y="4966714"/>
            <a:ext cx="65088" cy="44450"/>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2" name="Freeform 1267"/>
          <p:cNvSpPr>
            <a:spLocks noEditPoints="1"/>
          </p:cNvSpPr>
          <p:nvPr/>
        </p:nvSpPr>
        <p:spPr bwMode="auto">
          <a:xfrm>
            <a:off x="10195272" y="4974652"/>
            <a:ext cx="49213" cy="36513"/>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3" name="Freeform 1268"/>
          <p:cNvSpPr>
            <a:spLocks noEditPoints="1"/>
          </p:cNvSpPr>
          <p:nvPr/>
        </p:nvSpPr>
        <p:spPr bwMode="auto">
          <a:xfrm>
            <a:off x="10211146" y="4988940"/>
            <a:ext cx="33338" cy="22225"/>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4" name="Freeform 1269"/>
          <p:cNvSpPr>
            <a:spLocks noEditPoints="1"/>
          </p:cNvSpPr>
          <p:nvPr/>
        </p:nvSpPr>
        <p:spPr bwMode="auto">
          <a:xfrm>
            <a:off x="10228610" y="4995290"/>
            <a:ext cx="15875" cy="15875"/>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5" name="Freeform 1270"/>
          <p:cNvSpPr>
            <a:spLocks noEditPoints="1"/>
          </p:cNvSpPr>
          <p:nvPr/>
        </p:nvSpPr>
        <p:spPr bwMode="auto">
          <a:xfrm>
            <a:off x="10244485" y="5011165"/>
            <a:ext cx="1587"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 name="Line 1271"/>
          <p:cNvSpPr>
            <a:spLocks noChangeShapeType="1"/>
          </p:cNvSpPr>
          <p:nvPr/>
        </p:nvSpPr>
        <p:spPr bwMode="auto">
          <a:xfrm>
            <a:off x="10049221" y="5034976"/>
            <a:ext cx="1588" cy="1270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 name="Line 1272"/>
          <p:cNvSpPr>
            <a:spLocks noChangeShapeType="1"/>
          </p:cNvSpPr>
          <p:nvPr/>
        </p:nvSpPr>
        <p:spPr bwMode="auto">
          <a:xfrm>
            <a:off x="10007946" y="5034976"/>
            <a:ext cx="1588" cy="1270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8" name="Line 1273"/>
          <p:cNvSpPr>
            <a:spLocks noChangeShapeType="1"/>
          </p:cNvSpPr>
          <p:nvPr/>
        </p:nvSpPr>
        <p:spPr bwMode="auto">
          <a:xfrm>
            <a:off x="9968260" y="5034976"/>
            <a:ext cx="300037"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9" name="Freeform 1274"/>
          <p:cNvSpPr>
            <a:spLocks noEditPoints="1"/>
          </p:cNvSpPr>
          <p:nvPr/>
        </p:nvSpPr>
        <p:spPr bwMode="auto">
          <a:xfrm>
            <a:off x="10195272" y="5087364"/>
            <a:ext cx="41275" cy="12700"/>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 name="Rectangle 1275"/>
          <p:cNvSpPr>
            <a:spLocks noChangeArrowheads="1"/>
          </p:cNvSpPr>
          <p:nvPr/>
        </p:nvSpPr>
        <p:spPr bwMode="auto">
          <a:xfrm>
            <a:off x="10195272" y="5087364"/>
            <a:ext cx="41275"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1" name="Freeform 1276"/>
          <p:cNvSpPr>
            <a:spLocks noEditPoints="1"/>
          </p:cNvSpPr>
          <p:nvPr/>
        </p:nvSpPr>
        <p:spPr bwMode="auto">
          <a:xfrm>
            <a:off x="10195272" y="5087364"/>
            <a:ext cx="41275" cy="12700"/>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2" name="Line 1277"/>
          <p:cNvSpPr>
            <a:spLocks noChangeShapeType="1"/>
          </p:cNvSpPr>
          <p:nvPr/>
        </p:nvSpPr>
        <p:spPr bwMode="auto">
          <a:xfrm>
            <a:off x="10163521" y="5093715"/>
            <a:ext cx="88900" cy="1587"/>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3" name="Freeform 1278"/>
          <p:cNvSpPr>
            <a:spLocks noEditPoints="1"/>
          </p:cNvSpPr>
          <p:nvPr/>
        </p:nvSpPr>
        <p:spPr bwMode="auto">
          <a:xfrm>
            <a:off x="9926984" y="5077840"/>
            <a:ext cx="49212" cy="22225"/>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4" name="Rectangle 1279"/>
          <p:cNvSpPr>
            <a:spLocks noChangeArrowheads="1"/>
          </p:cNvSpPr>
          <p:nvPr/>
        </p:nvSpPr>
        <p:spPr bwMode="auto">
          <a:xfrm>
            <a:off x="9926984" y="5077840"/>
            <a:ext cx="492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5" name="Freeform 1280"/>
          <p:cNvSpPr>
            <a:spLocks noEditPoints="1"/>
          </p:cNvSpPr>
          <p:nvPr/>
        </p:nvSpPr>
        <p:spPr bwMode="auto">
          <a:xfrm>
            <a:off x="9926984" y="5077840"/>
            <a:ext cx="49212" cy="22225"/>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6" name="Freeform 1281"/>
          <p:cNvSpPr/>
          <p:nvPr/>
        </p:nvSpPr>
        <p:spPr bwMode="auto">
          <a:xfrm>
            <a:off x="9911109" y="4774626"/>
            <a:ext cx="463550" cy="414338"/>
          </a:xfrm>
          <a:custGeom>
            <a:avLst/>
            <a:gdLst>
              <a:gd name="T0" fmla="*/ 0 w 292"/>
              <a:gd name="T1" fmla="*/ 247 h 247"/>
              <a:gd name="T2" fmla="*/ 0 w 292"/>
              <a:gd name="T3" fmla="*/ 172 h 247"/>
              <a:gd name="T4" fmla="*/ 31 w 292"/>
              <a:gd name="T5" fmla="*/ 146 h 247"/>
              <a:gd name="T6" fmla="*/ 36 w 292"/>
              <a:gd name="T7" fmla="*/ 146 h 247"/>
              <a:gd name="T8" fmla="*/ 36 w 292"/>
              <a:gd name="T9" fmla="*/ 26 h 247"/>
              <a:gd name="T10" fmla="*/ 67 w 292"/>
              <a:gd name="T11" fmla="*/ 0 h 247"/>
              <a:gd name="T12" fmla="*/ 261 w 292"/>
              <a:gd name="T13" fmla="*/ 0 h 247"/>
              <a:gd name="T14" fmla="*/ 261 w 292"/>
              <a:gd name="T15" fmla="*/ 84 h 247"/>
              <a:gd name="T16" fmla="*/ 251 w 292"/>
              <a:gd name="T17" fmla="*/ 101 h 247"/>
              <a:gd name="T18" fmla="*/ 251 w 292"/>
              <a:gd name="T19" fmla="*/ 141 h 247"/>
              <a:gd name="T20" fmla="*/ 246 w 292"/>
              <a:gd name="T21" fmla="*/ 146 h 247"/>
              <a:gd name="T22" fmla="*/ 292 w 292"/>
              <a:gd name="T23" fmla="*/ 146 h 247"/>
              <a:gd name="T24" fmla="*/ 292 w 292"/>
              <a:gd name="T25" fmla="*/ 221 h 247"/>
              <a:gd name="T26" fmla="*/ 261 w 292"/>
              <a:gd name="T27" fmla="*/ 247 h 247"/>
              <a:gd name="T28" fmla="*/ 0 w 292"/>
              <a:gd name="T29"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47">
                <a:moveTo>
                  <a:pt x="0" y="247"/>
                </a:moveTo>
                <a:lnTo>
                  <a:pt x="0" y="172"/>
                </a:lnTo>
                <a:lnTo>
                  <a:pt x="31" y="146"/>
                </a:lnTo>
                <a:lnTo>
                  <a:pt x="36" y="146"/>
                </a:lnTo>
                <a:lnTo>
                  <a:pt x="36" y="26"/>
                </a:lnTo>
                <a:lnTo>
                  <a:pt x="67" y="0"/>
                </a:lnTo>
                <a:lnTo>
                  <a:pt x="261" y="0"/>
                </a:lnTo>
                <a:lnTo>
                  <a:pt x="261" y="84"/>
                </a:lnTo>
                <a:lnTo>
                  <a:pt x="251" y="101"/>
                </a:lnTo>
                <a:lnTo>
                  <a:pt x="251" y="141"/>
                </a:lnTo>
                <a:lnTo>
                  <a:pt x="246" y="146"/>
                </a:lnTo>
                <a:lnTo>
                  <a:pt x="292" y="146"/>
                </a:lnTo>
                <a:lnTo>
                  <a:pt x="292" y="221"/>
                </a:lnTo>
                <a:lnTo>
                  <a:pt x="261" y="247"/>
                </a:lnTo>
                <a:lnTo>
                  <a:pt x="0" y="247"/>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 name="Rectangle 1282"/>
          <p:cNvSpPr>
            <a:spLocks noChangeArrowheads="1"/>
          </p:cNvSpPr>
          <p:nvPr/>
        </p:nvSpPr>
        <p:spPr bwMode="auto">
          <a:xfrm>
            <a:off x="9731722" y="5350890"/>
            <a:ext cx="72776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100" b="1" dirty="0">
                <a:solidFill>
                  <a:srgbClr val="000000"/>
                </a:solidFill>
                <a:ea typeface="宋体" panose="02010600030101010101" pitchFamily="2" charset="-122"/>
              </a:rPr>
              <a:t>Public Host</a:t>
            </a:r>
            <a:endParaRPr lang="en-US" altLang="zh-CN" sz="2400" b="1" dirty="0">
              <a:solidFill>
                <a:srgbClr val="000000"/>
              </a:solidFill>
              <a:latin typeface="Times" pitchFamily="18" charset="0"/>
              <a:ea typeface="宋体" panose="02010600030101010101" pitchFamily="2" charset="-122"/>
            </a:endParaRPr>
          </a:p>
        </p:txBody>
      </p:sp>
      <p:sp>
        <p:nvSpPr>
          <p:cNvPr id="288" name="Rectangle 1283"/>
          <p:cNvSpPr>
            <a:spLocks noChangeArrowheads="1"/>
          </p:cNvSpPr>
          <p:nvPr/>
        </p:nvSpPr>
        <p:spPr bwMode="auto">
          <a:xfrm>
            <a:off x="4442653" y="3479680"/>
            <a:ext cx="15917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700" b="1" dirty="0">
                <a:solidFill>
                  <a:srgbClr val="000000"/>
                </a:solidFill>
                <a:ea typeface="宋体" panose="02010600030101010101" pitchFamily="2" charset="-122"/>
              </a:rPr>
              <a:t>Private Network</a:t>
            </a:r>
            <a:endParaRPr lang="en-US" altLang="zh-CN" sz="3600" dirty="0">
              <a:solidFill>
                <a:srgbClr val="000000"/>
              </a:solidFill>
              <a:latin typeface="Times" pitchFamily="18" charset="0"/>
              <a:ea typeface="宋体" panose="02010600030101010101" pitchFamily="2" charset="-122"/>
            </a:endParaRPr>
          </a:p>
        </p:txBody>
      </p:sp>
      <p:sp>
        <p:nvSpPr>
          <p:cNvPr id="289" name="Rectangle 1284"/>
          <p:cNvSpPr>
            <a:spLocks noChangeArrowheads="1"/>
          </p:cNvSpPr>
          <p:nvPr/>
        </p:nvSpPr>
        <p:spPr bwMode="auto">
          <a:xfrm>
            <a:off x="6108925" y="3498440"/>
            <a:ext cx="785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700" b="1" dirty="0">
                <a:solidFill>
                  <a:srgbClr val="000000"/>
                </a:solidFill>
                <a:ea typeface="宋体" panose="02010600030101010101" pitchFamily="2" charset="-122"/>
              </a:rPr>
              <a:t>Internet</a:t>
            </a:r>
            <a:endParaRPr lang="en-US" altLang="zh-CN" sz="3600" dirty="0">
              <a:solidFill>
                <a:srgbClr val="000000"/>
              </a:solidFill>
              <a:latin typeface="Times" pitchFamily="18" charset="0"/>
              <a:ea typeface="宋体" panose="02010600030101010101" pitchFamily="2" charset="-122"/>
            </a:endParaRPr>
          </a:p>
        </p:txBody>
      </p:sp>
      <p:sp>
        <p:nvSpPr>
          <p:cNvPr id="290" name="Rectangle 1285"/>
          <p:cNvSpPr>
            <a:spLocks noChangeArrowheads="1"/>
          </p:cNvSpPr>
          <p:nvPr/>
        </p:nvSpPr>
        <p:spPr bwMode="auto">
          <a:xfrm>
            <a:off x="9893540" y="5568372"/>
            <a:ext cx="5145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192.0.2.4</a:t>
            </a:r>
            <a:endParaRPr lang="en-US" altLang="zh-CN" sz="1000" b="1" dirty="0">
              <a:solidFill>
                <a:srgbClr val="000000"/>
              </a:solidFill>
              <a:ea typeface="宋体" panose="02010600030101010101" pitchFamily="2" charset="-122"/>
            </a:endParaRPr>
          </a:p>
        </p:txBody>
      </p:sp>
      <p:sp>
        <p:nvSpPr>
          <p:cNvPr id="291" name="Rectangle 1286"/>
          <p:cNvSpPr>
            <a:spLocks noChangeArrowheads="1"/>
          </p:cNvSpPr>
          <p:nvPr/>
        </p:nvSpPr>
        <p:spPr bwMode="auto">
          <a:xfrm>
            <a:off x="6347913" y="4801614"/>
            <a:ext cx="5033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ts val="1000"/>
              </a:spcBef>
              <a:spcAft>
                <a:spcPts val="1000"/>
              </a:spcAft>
            </a:pPr>
            <a:r>
              <a:rPr lang="en-US" altLang="zh-CN" sz="1300" b="1">
                <a:ea typeface="宋体" panose="02010600030101010101" pitchFamily="2" charset="-122"/>
              </a:rPr>
              <a:t>NAT</a:t>
            </a:r>
            <a:br>
              <a:rPr lang="en-US" altLang="zh-CN" sz="1300" b="1">
                <a:ea typeface="宋体" panose="02010600030101010101" pitchFamily="2" charset="-122"/>
              </a:rPr>
            </a:br>
            <a:r>
              <a:rPr lang="en-US" altLang="zh-CN" sz="1300" b="1">
                <a:ea typeface="宋体" panose="02010600030101010101" pitchFamily="2" charset="-122"/>
              </a:rPr>
              <a:t>Device</a:t>
            </a:r>
            <a:endParaRPr lang="en-US" altLang="zh-CN" sz="2800">
              <a:latin typeface="Times" pitchFamily="18" charset="0"/>
              <a:ea typeface="宋体" panose="02010600030101010101" pitchFamily="2" charset="-122"/>
            </a:endParaRPr>
          </a:p>
        </p:txBody>
      </p:sp>
      <p:sp>
        <p:nvSpPr>
          <p:cNvPr id="292" name="Line 1289"/>
          <p:cNvSpPr>
            <a:spLocks noChangeShapeType="1"/>
          </p:cNvSpPr>
          <p:nvPr/>
        </p:nvSpPr>
        <p:spPr bwMode="auto">
          <a:xfrm flipV="1">
            <a:off x="6034435" y="5789040"/>
            <a:ext cx="1587" cy="26987"/>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3" name="Rectangle 1340"/>
          <p:cNvSpPr>
            <a:spLocks noChangeArrowheads="1"/>
          </p:cNvSpPr>
          <p:nvPr/>
        </p:nvSpPr>
        <p:spPr bwMode="auto">
          <a:xfrm>
            <a:off x="5820122" y="5047677"/>
            <a:ext cx="454025" cy="1587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4" name="Freeform 1341"/>
          <p:cNvSpPr/>
          <p:nvPr/>
        </p:nvSpPr>
        <p:spPr bwMode="auto">
          <a:xfrm>
            <a:off x="6274147" y="5004815"/>
            <a:ext cx="49213" cy="58737"/>
          </a:xfrm>
          <a:custGeom>
            <a:avLst/>
            <a:gdLst>
              <a:gd name="T0" fmla="*/ 0 w 31"/>
              <a:gd name="T1" fmla="*/ 35 h 35"/>
              <a:gd name="T2" fmla="*/ 31 w 31"/>
              <a:gd name="T3" fmla="*/ 9 h 35"/>
              <a:gd name="T4" fmla="*/ 31 w 31"/>
              <a:gd name="T5" fmla="*/ 0 h 35"/>
              <a:gd name="T6" fmla="*/ 0 w 31"/>
              <a:gd name="T7" fmla="*/ 26 h 35"/>
              <a:gd name="T8" fmla="*/ 0 w 31"/>
              <a:gd name="T9" fmla="*/ 35 h 35"/>
            </a:gdLst>
            <a:ahLst/>
            <a:cxnLst>
              <a:cxn ang="0">
                <a:pos x="T0" y="T1"/>
              </a:cxn>
              <a:cxn ang="0">
                <a:pos x="T2" y="T3"/>
              </a:cxn>
              <a:cxn ang="0">
                <a:pos x="T4" y="T5"/>
              </a:cxn>
              <a:cxn ang="0">
                <a:pos x="T6" y="T7"/>
              </a:cxn>
              <a:cxn ang="0">
                <a:pos x="T8" y="T9"/>
              </a:cxn>
            </a:cxnLst>
            <a:rect l="0" t="0" r="r" b="b"/>
            <a:pathLst>
              <a:path w="31" h="35">
                <a:moveTo>
                  <a:pt x="0" y="35"/>
                </a:moveTo>
                <a:lnTo>
                  <a:pt x="31" y="9"/>
                </a:lnTo>
                <a:lnTo>
                  <a:pt x="31" y="0"/>
                </a:lnTo>
                <a:lnTo>
                  <a:pt x="0" y="26"/>
                </a:lnTo>
                <a:lnTo>
                  <a:pt x="0" y="35"/>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5" name="Rectangle 1342"/>
          <p:cNvSpPr>
            <a:spLocks noChangeArrowheads="1"/>
          </p:cNvSpPr>
          <p:nvPr/>
        </p:nvSpPr>
        <p:spPr bwMode="auto">
          <a:xfrm>
            <a:off x="5804247" y="4952426"/>
            <a:ext cx="485775" cy="95250"/>
          </a:xfrm>
          <a:prstGeom prst="rect">
            <a:avLst/>
          </a:prstGeom>
          <a:solidFill>
            <a:srgbClr val="C0C0C0"/>
          </a:solidFill>
          <a:ln w="7938">
            <a:solidFill>
              <a:srgbClr val="000000"/>
            </a:solidFill>
            <a:miter lim="800000"/>
          </a:ln>
        </p:spPr>
        <p:txBody>
          <a:bodyPr/>
          <a:lstStyle/>
          <a:p>
            <a:endParaRPr lang="zh-CN" altLang="en-US"/>
          </a:p>
        </p:txBody>
      </p:sp>
      <p:sp>
        <p:nvSpPr>
          <p:cNvPr id="296" name="Freeform 1343"/>
          <p:cNvSpPr/>
          <p:nvPr/>
        </p:nvSpPr>
        <p:spPr bwMode="auto">
          <a:xfrm>
            <a:off x="6290021" y="4892102"/>
            <a:ext cx="57150" cy="155575"/>
          </a:xfrm>
          <a:custGeom>
            <a:avLst/>
            <a:gdLst>
              <a:gd name="T0" fmla="*/ 0 w 36"/>
              <a:gd name="T1" fmla="*/ 36 h 93"/>
              <a:gd name="T2" fmla="*/ 36 w 36"/>
              <a:gd name="T3" fmla="*/ 0 h 93"/>
              <a:gd name="T4" fmla="*/ 36 w 36"/>
              <a:gd name="T5" fmla="*/ 58 h 93"/>
              <a:gd name="T6" fmla="*/ 0 w 36"/>
              <a:gd name="T7" fmla="*/ 93 h 93"/>
              <a:gd name="T8" fmla="*/ 0 w 36"/>
              <a:gd name="T9" fmla="*/ 36 h 93"/>
            </a:gdLst>
            <a:ahLst/>
            <a:cxnLst>
              <a:cxn ang="0">
                <a:pos x="T0" y="T1"/>
              </a:cxn>
              <a:cxn ang="0">
                <a:pos x="T2" y="T3"/>
              </a:cxn>
              <a:cxn ang="0">
                <a:pos x="T4" y="T5"/>
              </a:cxn>
              <a:cxn ang="0">
                <a:pos x="T6" y="T7"/>
              </a:cxn>
              <a:cxn ang="0">
                <a:pos x="T8" y="T9"/>
              </a:cxn>
            </a:cxnLst>
            <a:rect l="0" t="0" r="r" b="b"/>
            <a:pathLst>
              <a:path w="36" h="93">
                <a:moveTo>
                  <a:pt x="0" y="36"/>
                </a:moveTo>
                <a:lnTo>
                  <a:pt x="36" y="0"/>
                </a:lnTo>
                <a:lnTo>
                  <a:pt x="36" y="58"/>
                </a:lnTo>
                <a:lnTo>
                  <a:pt x="0" y="93"/>
                </a:lnTo>
                <a:lnTo>
                  <a:pt x="0" y="36"/>
                </a:lnTo>
                <a:close/>
              </a:path>
            </a:pathLst>
          </a:custGeom>
          <a:solidFill>
            <a:srgbClr val="9A9A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 name="Freeform 1344"/>
          <p:cNvSpPr/>
          <p:nvPr/>
        </p:nvSpPr>
        <p:spPr bwMode="auto">
          <a:xfrm>
            <a:off x="5804247" y="4892102"/>
            <a:ext cx="542925" cy="60325"/>
          </a:xfrm>
          <a:custGeom>
            <a:avLst/>
            <a:gdLst>
              <a:gd name="T0" fmla="*/ 342 w 342"/>
              <a:gd name="T1" fmla="*/ 0 h 36"/>
              <a:gd name="T2" fmla="*/ 40 w 342"/>
              <a:gd name="T3" fmla="*/ 0 h 36"/>
              <a:gd name="T4" fmla="*/ 0 w 342"/>
              <a:gd name="T5" fmla="*/ 36 h 36"/>
              <a:gd name="T6" fmla="*/ 306 w 342"/>
              <a:gd name="T7" fmla="*/ 36 h 36"/>
              <a:gd name="T8" fmla="*/ 342 w 342"/>
              <a:gd name="T9" fmla="*/ 0 h 36"/>
            </a:gdLst>
            <a:ahLst/>
            <a:cxnLst>
              <a:cxn ang="0">
                <a:pos x="T0" y="T1"/>
              </a:cxn>
              <a:cxn ang="0">
                <a:pos x="T2" y="T3"/>
              </a:cxn>
              <a:cxn ang="0">
                <a:pos x="T4" y="T5"/>
              </a:cxn>
              <a:cxn ang="0">
                <a:pos x="T6" y="T7"/>
              </a:cxn>
              <a:cxn ang="0">
                <a:pos x="T8" y="T9"/>
              </a:cxn>
            </a:cxnLst>
            <a:rect l="0" t="0" r="r" b="b"/>
            <a:pathLst>
              <a:path w="342" h="36">
                <a:moveTo>
                  <a:pt x="342" y="0"/>
                </a:moveTo>
                <a:lnTo>
                  <a:pt x="40" y="0"/>
                </a:lnTo>
                <a:lnTo>
                  <a:pt x="0" y="36"/>
                </a:lnTo>
                <a:lnTo>
                  <a:pt x="306" y="36"/>
                </a:lnTo>
                <a:lnTo>
                  <a:pt x="342"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8" name="Freeform 1345"/>
          <p:cNvSpPr>
            <a:spLocks noEditPoints="1"/>
          </p:cNvSpPr>
          <p:nvPr/>
        </p:nvSpPr>
        <p:spPr bwMode="auto">
          <a:xfrm>
            <a:off x="5820121" y="4966715"/>
            <a:ext cx="65088" cy="22225"/>
          </a:xfrm>
          <a:custGeom>
            <a:avLst/>
            <a:gdLst>
              <a:gd name="T0" fmla="*/ 0 w 41"/>
              <a:gd name="T1" fmla="*/ 0 h 13"/>
              <a:gd name="T2" fmla="*/ 41 w 41"/>
              <a:gd name="T3" fmla="*/ 0 h 13"/>
              <a:gd name="T4" fmla="*/ 41 w 41"/>
              <a:gd name="T5" fmla="*/ 13 h 13"/>
              <a:gd name="T6" fmla="*/ 0 w 41"/>
              <a:gd name="T7" fmla="*/ 13 h 13"/>
              <a:gd name="T8" fmla="*/ 0 w 41"/>
              <a:gd name="T9" fmla="*/ 0 h 13"/>
              <a:gd name="T10" fmla="*/ 0 w 41"/>
              <a:gd name="T11" fmla="*/ 0 h 13"/>
              <a:gd name="T12" fmla="*/ 30 w 41"/>
              <a:gd name="T13" fmla="*/ 0 h 13"/>
              <a:gd name="T14" fmla="*/ 30 w 41"/>
              <a:gd name="T15" fmla="*/ 9 h 13"/>
              <a:gd name="T16" fmla="*/ 0 w 41"/>
              <a:gd name="T17" fmla="*/ 9 h 13"/>
              <a:gd name="T18" fmla="*/ 0 w 4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3">
                <a:moveTo>
                  <a:pt x="0" y="0"/>
                </a:moveTo>
                <a:lnTo>
                  <a:pt x="41" y="0"/>
                </a:lnTo>
                <a:lnTo>
                  <a:pt x="41" y="13"/>
                </a:lnTo>
                <a:lnTo>
                  <a:pt x="0" y="13"/>
                </a:lnTo>
                <a:lnTo>
                  <a:pt x="0" y="0"/>
                </a:lnTo>
                <a:close/>
                <a:moveTo>
                  <a:pt x="0" y="0"/>
                </a:moveTo>
                <a:lnTo>
                  <a:pt x="30" y="0"/>
                </a:lnTo>
                <a:lnTo>
                  <a:pt x="30" y="9"/>
                </a:lnTo>
                <a:lnTo>
                  <a:pt x="0" y="9"/>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9" name="Freeform 1346"/>
          <p:cNvSpPr>
            <a:spLocks noEditPoints="1"/>
          </p:cNvSpPr>
          <p:nvPr/>
        </p:nvSpPr>
        <p:spPr bwMode="auto">
          <a:xfrm>
            <a:off x="5820122" y="4966715"/>
            <a:ext cx="47625" cy="15875"/>
          </a:xfrm>
          <a:custGeom>
            <a:avLst/>
            <a:gdLst>
              <a:gd name="T0" fmla="*/ 0 w 30"/>
              <a:gd name="T1" fmla="*/ 0 h 9"/>
              <a:gd name="T2" fmla="*/ 30 w 30"/>
              <a:gd name="T3" fmla="*/ 0 h 9"/>
              <a:gd name="T4" fmla="*/ 30 w 30"/>
              <a:gd name="T5" fmla="*/ 9 h 9"/>
              <a:gd name="T6" fmla="*/ 0 w 30"/>
              <a:gd name="T7" fmla="*/ 9 h 9"/>
              <a:gd name="T8" fmla="*/ 0 w 30"/>
              <a:gd name="T9" fmla="*/ 0 h 9"/>
              <a:gd name="T10" fmla="*/ 0 w 30"/>
              <a:gd name="T11" fmla="*/ 0 h 9"/>
              <a:gd name="T12" fmla="*/ 20 w 30"/>
              <a:gd name="T13" fmla="*/ 0 h 9"/>
              <a:gd name="T14" fmla="*/ 20 w 30"/>
              <a:gd name="T15" fmla="*/ 9 h 9"/>
              <a:gd name="T16" fmla="*/ 0 w 30"/>
              <a:gd name="T17" fmla="*/ 9 h 9"/>
              <a:gd name="T18" fmla="*/ 0 w 3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9">
                <a:moveTo>
                  <a:pt x="0" y="0"/>
                </a:moveTo>
                <a:lnTo>
                  <a:pt x="30" y="0"/>
                </a:lnTo>
                <a:lnTo>
                  <a:pt x="30" y="9"/>
                </a:lnTo>
                <a:lnTo>
                  <a:pt x="0" y="9"/>
                </a:lnTo>
                <a:lnTo>
                  <a:pt x="0" y="0"/>
                </a:lnTo>
                <a:close/>
                <a:moveTo>
                  <a:pt x="0" y="0"/>
                </a:moveTo>
                <a:lnTo>
                  <a:pt x="20" y="0"/>
                </a:lnTo>
                <a:lnTo>
                  <a:pt x="20" y="9"/>
                </a:lnTo>
                <a:lnTo>
                  <a:pt x="0" y="9"/>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0" name="Freeform 1347"/>
          <p:cNvSpPr>
            <a:spLocks noEditPoints="1"/>
          </p:cNvSpPr>
          <p:nvPr/>
        </p:nvSpPr>
        <p:spPr bwMode="auto">
          <a:xfrm>
            <a:off x="5820121" y="4966715"/>
            <a:ext cx="31750" cy="15875"/>
          </a:xfrm>
          <a:custGeom>
            <a:avLst/>
            <a:gdLst>
              <a:gd name="T0" fmla="*/ 0 w 20"/>
              <a:gd name="T1" fmla="*/ 0 h 9"/>
              <a:gd name="T2" fmla="*/ 20 w 20"/>
              <a:gd name="T3" fmla="*/ 0 h 9"/>
              <a:gd name="T4" fmla="*/ 20 w 20"/>
              <a:gd name="T5" fmla="*/ 9 h 9"/>
              <a:gd name="T6" fmla="*/ 0 w 20"/>
              <a:gd name="T7" fmla="*/ 9 h 9"/>
              <a:gd name="T8" fmla="*/ 0 w 20"/>
              <a:gd name="T9" fmla="*/ 0 h 9"/>
              <a:gd name="T10" fmla="*/ 0 w 20"/>
              <a:gd name="T11" fmla="*/ 0 h 9"/>
              <a:gd name="T12" fmla="*/ 10 w 20"/>
              <a:gd name="T13" fmla="*/ 0 h 9"/>
              <a:gd name="T14" fmla="*/ 10 w 20"/>
              <a:gd name="T15" fmla="*/ 4 h 9"/>
              <a:gd name="T16" fmla="*/ 0 w 20"/>
              <a:gd name="T17" fmla="*/ 4 h 9"/>
              <a:gd name="T18" fmla="*/ 0 w 2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0" y="0"/>
                </a:moveTo>
                <a:lnTo>
                  <a:pt x="20" y="0"/>
                </a:lnTo>
                <a:lnTo>
                  <a:pt x="20" y="9"/>
                </a:lnTo>
                <a:lnTo>
                  <a:pt x="0" y="9"/>
                </a:lnTo>
                <a:lnTo>
                  <a:pt x="0" y="0"/>
                </a:lnTo>
                <a:close/>
                <a:moveTo>
                  <a:pt x="0" y="0"/>
                </a:moveTo>
                <a:lnTo>
                  <a:pt x="10" y="0"/>
                </a:lnTo>
                <a:lnTo>
                  <a:pt x="10" y="4"/>
                </a:lnTo>
                <a:lnTo>
                  <a:pt x="0" y="4"/>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1" name="Freeform 1348"/>
          <p:cNvSpPr>
            <a:spLocks noEditPoints="1"/>
          </p:cNvSpPr>
          <p:nvPr/>
        </p:nvSpPr>
        <p:spPr bwMode="auto">
          <a:xfrm>
            <a:off x="5820122" y="4966715"/>
            <a:ext cx="15875" cy="7937"/>
          </a:xfrm>
          <a:custGeom>
            <a:avLst/>
            <a:gdLst>
              <a:gd name="T0" fmla="*/ 0 w 10"/>
              <a:gd name="T1" fmla="*/ 0 h 4"/>
              <a:gd name="T2" fmla="*/ 10 w 10"/>
              <a:gd name="T3" fmla="*/ 0 h 4"/>
              <a:gd name="T4" fmla="*/ 10 w 10"/>
              <a:gd name="T5" fmla="*/ 4 h 4"/>
              <a:gd name="T6" fmla="*/ 0 w 10"/>
              <a:gd name="T7" fmla="*/ 4 h 4"/>
              <a:gd name="T8" fmla="*/ 0 w 10"/>
              <a:gd name="T9" fmla="*/ 0 h 4"/>
              <a:gd name="T10" fmla="*/ 0 w 10"/>
              <a:gd name="T11" fmla="*/ 0 h 4"/>
              <a:gd name="T12" fmla="*/ 0 w 10"/>
              <a:gd name="T13" fmla="*/ 0 h 4"/>
              <a:gd name="T14" fmla="*/ 0 w 10"/>
              <a:gd name="T15" fmla="*/ 0 h 4"/>
              <a:gd name="T16" fmla="*/ 0 w 10"/>
              <a:gd name="T17" fmla="*/ 0 h 4"/>
              <a:gd name="T18" fmla="*/ 0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0" y="0"/>
                </a:moveTo>
                <a:lnTo>
                  <a:pt x="10" y="0"/>
                </a:lnTo>
                <a:lnTo>
                  <a:pt x="10" y="4"/>
                </a:lnTo>
                <a:lnTo>
                  <a:pt x="0" y="4"/>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2" name="Rectangle 1349"/>
          <p:cNvSpPr>
            <a:spLocks noChangeArrowheads="1"/>
          </p:cNvSpPr>
          <p:nvPr/>
        </p:nvSpPr>
        <p:spPr bwMode="auto">
          <a:xfrm>
            <a:off x="5820121" y="4966715"/>
            <a:ext cx="65088"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 name="Freeform 1350"/>
          <p:cNvSpPr>
            <a:spLocks noEditPoints="1"/>
          </p:cNvSpPr>
          <p:nvPr/>
        </p:nvSpPr>
        <p:spPr bwMode="auto">
          <a:xfrm>
            <a:off x="5820121" y="4966715"/>
            <a:ext cx="65088" cy="22225"/>
          </a:xfrm>
          <a:custGeom>
            <a:avLst/>
            <a:gdLst>
              <a:gd name="T0" fmla="*/ 0 w 41"/>
              <a:gd name="T1" fmla="*/ 0 h 13"/>
              <a:gd name="T2" fmla="*/ 41 w 41"/>
              <a:gd name="T3" fmla="*/ 0 h 13"/>
              <a:gd name="T4" fmla="*/ 41 w 41"/>
              <a:gd name="T5" fmla="*/ 13 h 13"/>
              <a:gd name="T6" fmla="*/ 0 w 41"/>
              <a:gd name="T7" fmla="*/ 13 h 13"/>
              <a:gd name="T8" fmla="*/ 0 w 41"/>
              <a:gd name="T9" fmla="*/ 0 h 13"/>
              <a:gd name="T10" fmla="*/ 0 w 41"/>
              <a:gd name="T11" fmla="*/ 0 h 13"/>
              <a:gd name="T12" fmla="*/ 30 w 41"/>
              <a:gd name="T13" fmla="*/ 0 h 13"/>
              <a:gd name="T14" fmla="*/ 30 w 41"/>
              <a:gd name="T15" fmla="*/ 9 h 13"/>
              <a:gd name="T16" fmla="*/ 0 w 41"/>
              <a:gd name="T17" fmla="*/ 9 h 13"/>
              <a:gd name="T18" fmla="*/ 0 w 4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3">
                <a:moveTo>
                  <a:pt x="0" y="0"/>
                </a:moveTo>
                <a:lnTo>
                  <a:pt x="41" y="0"/>
                </a:lnTo>
                <a:lnTo>
                  <a:pt x="41" y="13"/>
                </a:lnTo>
                <a:lnTo>
                  <a:pt x="0" y="13"/>
                </a:lnTo>
                <a:lnTo>
                  <a:pt x="0" y="0"/>
                </a:lnTo>
                <a:close/>
                <a:moveTo>
                  <a:pt x="0" y="0"/>
                </a:moveTo>
                <a:lnTo>
                  <a:pt x="30" y="0"/>
                </a:lnTo>
                <a:lnTo>
                  <a:pt x="30" y="9"/>
                </a:lnTo>
                <a:lnTo>
                  <a:pt x="0" y="9"/>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4" name="Freeform 1351"/>
          <p:cNvSpPr>
            <a:spLocks noEditPoints="1"/>
          </p:cNvSpPr>
          <p:nvPr/>
        </p:nvSpPr>
        <p:spPr bwMode="auto">
          <a:xfrm>
            <a:off x="5820122" y="4966715"/>
            <a:ext cx="47625" cy="15875"/>
          </a:xfrm>
          <a:custGeom>
            <a:avLst/>
            <a:gdLst>
              <a:gd name="T0" fmla="*/ 0 w 30"/>
              <a:gd name="T1" fmla="*/ 0 h 9"/>
              <a:gd name="T2" fmla="*/ 30 w 30"/>
              <a:gd name="T3" fmla="*/ 0 h 9"/>
              <a:gd name="T4" fmla="*/ 30 w 30"/>
              <a:gd name="T5" fmla="*/ 9 h 9"/>
              <a:gd name="T6" fmla="*/ 0 w 30"/>
              <a:gd name="T7" fmla="*/ 9 h 9"/>
              <a:gd name="T8" fmla="*/ 0 w 30"/>
              <a:gd name="T9" fmla="*/ 0 h 9"/>
              <a:gd name="T10" fmla="*/ 0 w 30"/>
              <a:gd name="T11" fmla="*/ 0 h 9"/>
              <a:gd name="T12" fmla="*/ 20 w 30"/>
              <a:gd name="T13" fmla="*/ 0 h 9"/>
              <a:gd name="T14" fmla="*/ 20 w 30"/>
              <a:gd name="T15" fmla="*/ 9 h 9"/>
              <a:gd name="T16" fmla="*/ 0 w 30"/>
              <a:gd name="T17" fmla="*/ 9 h 9"/>
              <a:gd name="T18" fmla="*/ 0 w 3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9">
                <a:moveTo>
                  <a:pt x="0" y="0"/>
                </a:moveTo>
                <a:lnTo>
                  <a:pt x="30" y="0"/>
                </a:lnTo>
                <a:lnTo>
                  <a:pt x="30" y="9"/>
                </a:lnTo>
                <a:lnTo>
                  <a:pt x="0" y="9"/>
                </a:lnTo>
                <a:lnTo>
                  <a:pt x="0" y="0"/>
                </a:lnTo>
                <a:close/>
                <a:moveTo>
                  <a:pt x="0" y="0"/>
                </a:moveTo>
                <a:lnTo>
                  <a:pt x="20" y="0"/>
                </a:lnTo>
                <a:lnTo>
                  <a:pt x="20" y="9"/>
                </a:lnTo>
                <a:lnTo>
                  <a:pt x="0" y="9"/>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5" name="Freeform 1352"/>
          <p:cNvSpPr>
            <a:spLocks noEditPoints="1"/>
          </p:cNvSpPr>
          <p:nvPr/>
        </p:nvSpPr>
        <p:spPr bwMode="auto">
          <a:xfrm>
            <a:off x="5820121" y="4966715"/>
            <a:ext cx="31750" cy="15875"/>
          </a:xfrm>
          <a:custGeom>
            <a:avLst/>
            <a:gdLst>
              <a:gd name="T0" fmla="*/ 0 w 20"/>
              <a:gd name="T1" fmla="*/ 0 h 9"/>
              <a:gd name="T2" fmla="*/ 20 w 20"/>
              <a:gd name="T3" fmla="*/ 0 h 9"/>
              <a:gd name="T4" fmla="*/ 20 w 20"/>
              <a:gd name="T5" fmla="*/ 9 h 9"/>
              <a:gd name="T6" fmla="*/ 0 w 20"/>
              <a:gd name="T7" fmla="*/ 9 h 9"/>
              <a:gd name="T8" fmla="*/ 0 w 20"/>
              <a:gd name="T9" fmla="*/ 0 h 9"/>
              <a:gd name="T10" fmla="*/ 0 w 20"/>
              <a:gd name="T11" fmla="*/ 0 h 9"/>
              <a:gd name="T12" fmla="*/ 10 w 20"/>
              <a:gd name="T13" fmla="*/ 0 h 9"/>
              <a:gd name="T14" fmla="*/ 10 w 20"/>
              <a:gd name="T15" fmla="*/ 4 h 9"/>
              <a:gd name="T16" fmla="*/ 0 w 20"/>
              <a:gd name="T17" fmla="*/ 4 h 9"/>
              <a:gd name="T18" fmla="*/ 0 w 2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0" y="0"/>
                </a:moveTo>
                <a:lnTo>
                  <a:pt x="20" y="0"/>
                </a:lnTo>
                <a:lnTo>
                  <a:pt x="20" y="9"/>
                </a:lnTo>
                <a:lnTo>
                  <a:pt x="0" y="9"/>
                </a:lnTo>
                <a:lnTo>
                  <a:pt x="0" y="0"/>
                </a:lnTo>
                <a:close/>
                <a:moveTo>
                  <a:pt x="0" y="0"/>
                </a:moveTo>
                <a:lnTo>
                  <a:pt x="10" y="0"/>
                </a:lnTo>
                <a:lnTo>
                  <a:pt x="10" y="4"/>
                </a:lnTo>
                <a:lnTo>
                  <a:pt x="0" y="4"/>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6" name="Freeform 1353"/>
          <p:cNvSpPr>
            <a:spLocks noEditPoints="1"/>
          </p:cNvSpPr>
          <p:nvPr/>
        </p:nvSpPr>
        <p:spPr bwMode="auto">
          <a:xfrm>
            <a:off x="5820122" y="4966715"/>
            <a:ext cx="15875" cy="7937"/>
          </a:xfrm>
          <a:custGeom>
            <a:avLst/>
            <a:gdLst>
              <a:gd name="T0" fmla="*/ 0 w 10"/>
              <a:gd name="T1" fmla="*/ 0 h 4"/>
              <a:gd name="T2" fmla="*/ 10 w 10"/>
              <a:gd name="T3" fmla="*/ 0 h 4"/>
              <a:gd name="T4" fmla="*/ 10 w 10"/>
              <a:gd name="T5" fmla="*/ 4 h 4"/>
              <a:gd name="T6" fmla="*/ 0 w 10"/>
              <a:gd name="T7" fmla="*/ 4 h 4"/>
              <a:gd name="T8" fmla="*/ 0 w 10"/>
              <a:gd name="T9" fmla="*/ 0 h 4"/>
              <a:gd name="T10" fmla="*/ 0 w 10"/>
              <a:gd name="T11" fmla="*/ 0 h 4"/>
              <a:gd name="T12" fmla="*/ 0 w 10"/>
              <a:gd name="T13" fmla="*/ 0 h 4"/>
              <a:gd name="T14" fmla="*/ 0 w 10"/>
              <a:gd name="T15" fmla="*/ 0 h 4"/>
              <a:gd name="T16" fmla="*/ 0 w 10"/>
              <a:gd name="T17" fmla="*/ 0 h 4"/>
              <a:gd name="T18" fmla="*/ 0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0" y="0"/>
                </a:moveTo>
                <a:lnTo>
                  <a:pt x="10" y="0"/>
                </a:lnTo>
                <a:lnTo>
                  <a:pt x="10" y="4"/>
                </a:lnTo>
                <a:lnTo>
                  <a:pt x="0" y="4"/>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 name="Rectangle 1354"/>
          <p:cNvSpPr>
            <a:spLocks noChangeArrowheads="1"/>
          </p:cNvSpPr>
          <p:nvPr/>
        </p:nvSpPr>
        <p:spPr bwMode="auto">
          <a:xfrm>
            <a:off x="5820121" y="4966715"/>
            <a:ext cx="65088" cy="22225"/>
          </a:xfrm>
          <a:prstGeom prst="rect">
            <a:avLst/>
          </a:prstGeom>
          <a:noFill/>
          <a:ln w="793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 name="Freeform 1355"/>
          <p:cNvSpPr/>
          <p:nvPr/>
        </p:nvSpPr>
        <p:spPr bwMode="auto">
          <a:xfrm>
            <a:off x="5785197" y="4892101"/>
            <a:ext cx="542925" cy="171450"/>
          </a:xfrm>
          <a:custGeom>
            <a:avLst/>
            <a:gdLst>
              <a:gd name="T0" fmla="*/ 10 w 342"/>
              <a:gd name="T1" fmla="*/ 102 h 102"/>
              <a:gd name="T2" fmla="*/ 10 w 342"/>
              <a:gd name="T3" fmla="*/ 93 h 102"/>
              <a:gd name="T4" fmla="*/ 0 w 342"/>
              <a:gd name="T5" fmla="*/ 93 h 102"/>
              <a:gd name="T6" fmla="*/ 0 w 342"/>
              <a:gd name="T7" fmla="*/ 36 h 102"/>
              <a:gd name="T8" fmla="*/ 40 w 342"/>
              <a:gd name="T9" fmla="*/ 0 h 102"/>
              <a:gd name="T10" fmla="*/ 342 w 342"/>
              <a:gd name="T11" fmla="*/ 0 h 102"/>
              <a:gd name="T12" fmla="*/ 342 w 342"/>
              <a:gd name="T13" fmla="*/ 58 h 102"/>
              <a:gd name="T14" fmla="*/ 296 w 342"/>
              <a:gd name="T15" fmla="*/ 102 h 102"/>
              <a:gd name="T16" fmla="*/ 10 w 342"/>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102">
                <a:moveTo>
                  <a:pt x="10" y="102"/>
                </a:moveTo>
                <a:lnTo>
                  <a:pt x="10" y="93"/>
                </a:lnTo>
                <a:lnTo>
                  <a:pt x="0" y="93"/>
                </a:lnTo>
                <a:lnTo>
                  <a:pt x="0" y="36"/>
                </a:lnTo>
                <a:lnTo>
                  <a:pt x="40" y="0"/>
                </a:lnTo>
                <a:lnTo>
                  <a:pt x="342" y="0"/>
                </a:lnTo>
                <a:lnTo>
                  <a:pt x="342" y="58"/>
                </a:lnTo>
                <a:lnTo>
                  <a:pt x="296" y="102"/>
                </a:lnTo>
                <a:lnTo>
                  <a:pt x="10" y="102"/>
                </a:lnTo>
              </a:path>
            </a:pathLst>
          </a:custGeom>
          <a:noFill/>
          <a:ln w="793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 name="矩形 308"/>
          <p:cNvSpPr/>
          <p:nvPr/>
        </p:nvSpPr>
        <p:spPr>
          <a:xfrm>
            <a:off x="6964936" y="4568935"/>
            <a:ext cx="2812030" cy="646331"/>
          </a:xfrm>
          <a:prstGeom prst="rect">
            <a:avLst/>
          </a:prstGeom>
        </p:spPr>
        <p:txBody>
          <a:bodyPr wrap="square">
            <a:spAutoFit/>
          </a:bodyPr>
          <a:lstStyle/>
          <a:p>
            <a:r>
              <a:rPr lang="en-US" altLang="zh-CN" b="1" dirty="0">
                <a:solidFill>
                  <a:srgbClr val="00B050"/>
                </a:solidFill>
              </a:rPr>
              <a:t>NAPT</a:t>
            </a:r>
            <a:r>
              <a:rPr lang="zh-CN" altLang="en-US" b="1" dirty="0">
                <a:solidFill>
                  <a:srgbClr val="00B050"/>
                </a:solidFill>
              </a:rPr>
              <a:t>地址池 </a:t>
            </a:r>
            <a:r>
              <a:rPr lang="en-US" altLang="zh-CN" b="1" dirty="0">
                <a:solidFill>
                  <a:srgbClr val="00B050"/>
                </a:solidFill>
              </a:rPr>
              <a:t>198.51.100.1/3000-4000</a:t>
            </a:r>
            <a:endParaRPr lang="zh-CN" altLang="en-US" b="1" dirty="0">
              <a:solidFill>
                <a:srgbClr val="00B050"/>
              </a:solidFill>
            </a:endParaRPr>
          </a:p>
        </p:txBody>
      </p:sp>
      <p:sp>
        <p:nvSpPr>
          <p:cNvPr id="310" name="Rectangle 1285"/>
          <p:cNvSpPr>
            <a:spLocks noChangeArrowheads="1"/>
          </p:cNvSpPr>
          <p:nvPr/>
        </p:nvSpPr>
        <p:spPr bwMode="auto">
          <a:xfrm>
            <a:off x="1714293" y="4476327"/>
            <a:ext cx="5145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panose="02010600030101010101" pitchFamily="2" charset="-122"/>
              </a:rPr>
              <a:t>10.11.4.1</a:t>
            </a:r>
            <a:endParaRPr lang="en-US" altLang="zh-CN" sz="1000" b="1" dirty="0">
              <a:solidFill>
                <a:srgbClr val="000000"/>
              </a:solidFill>
              <a:ea typeface="宋体" panose="02010600030101010101" pitchFamily="2" charset="-122"/>
            </a:endParaRPr>
          </a:p>
        </p:txBody>
      </p:sp>
      <p:grpSp>
        <p:nvGrpSpPr>
          <p:cNvPr id="311" name="组合 310"/>
          <p:cNvGrpSpPr/>
          <p:nvPr/>
        </p:nvGrpSpPr>
        <p:grpSpPr>
          <a:xfrm>
            <a:off x="2409040" y="4039615"/>
            <a:ext cx="2200274" cy="527843"/>
            <a:chOff x="2348822" y="4526652"/>
            <a:chExt cx="2200274" cy="355600"/>
          </a:xfrm>
        </p:grpSpPr>
        <p:grpSp>
          <p:nvGrpSpPr>
            <p:cNvPr id="312" name="Group 1356"/>
            <p:cNvGrpSpPr/>
            <p:nvPr/>
          </p:nvGrpSpPr>
          <p:grpSpPr bwMode="auto">
            <a:xfrm>
              <a:off x="2348822" y="4526652"/>
              <a:ext cx="2200274" cy="355600"/>
              <a:chOff x="4964" y="463"/>
              <a:chExt cx="1386" cy="224"/>
            </a:xfrm>
          </p:grpSpPr>
          <p:sp>
            <p:nvSpPr>
              <p:cNvPr id="315" name="Rectangle 1357"/>
              <p:cNvSpPr>
                <a:spLocks noChangeArrowheads="1"/>
              </p:cNvSpPr>
              <p:nvPr/>
            </p:nvSpPr>
            <p:spPr bwMode="auto">
              <a:xfrm>
                <a:off x="4964" y="463"/>
                <a:ext cx="1212" cy="224"/>
              </a:xfrm>
              <a:prstGeom prst="rect">
                <a:avLst/>
              </a:prstGeom>
              <a:solidFill>
                <a:srgbClr val="FFFF99"/>
              </a:solidFill>
              <a:ln w="8001">
                <a:solidFill>
                  <a:srgbClr val="000000"/>
                </a:solidFill>
                <a:miter lim="800000"/>
              </a:ln>
            </p:spPr>
            <p:txBody>
              <a:bodyPr/>
              <a:lstStyle/>
              <a:p>
                <a:endParaRPr lang="zh-CN" altLang="en-US" dirty="0"/>
              </a:p>
            </p:txBody>
          </p:sp>
          <p:sp>
            <p:nvSpPr>
              <p:cNvPr id="316" name="Line 1362"/>
              <p:cNvSpPr>
                <a:spLocks noChangeShapeType="1"/>
              </p:cNvSpPr>
              <p:nvPr/>
            </p:nvSpPr>
            <p:spPr bwMode="auto">
              <a:xfrm>
                <a:off x="6176" y="573"/>
                <a:ext cx="174"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sp>
          <p:nvSpPr>
            <p:cNvPr id="313" name="Rectangle 1358"/>
            <p:cNvSpPr>
              <a:spLocks noChangeArrowheads="1"/>
            </p:cNvSpPr>
            <p:nvPr/>
          </p:nvSpPr>
          <p:spPr bwMode="auto">
            <a:xfrm>
              <a:off x="2460275" y="4542576"/>
              <a:ext cx="1619033"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src</a:t>
              </a:r>
              <a:r>
                <a:rPr lang="en-US" altLang="zh-CN" sz="1400" b="1" dirty="0">
                  <a:solidFill>
                    <a:srgbClr val="000000"/>
                  </a:solidFill>
                  <a:ea typeface="宋体" panose="02010600030101010101" pitchFamily="2" charset="-122"/>
                </a:rPr>
                <a:t> = 10.11.4.1:9120</a:t>
              </a:r>
              <a:endParaRPr lang="en-US" altLang="zh-CN" sz="4400" b="1" dirty="0">
                <a:solidFill>
                  <a:srgbClr val="000000"/>
                </a:solidFill>
                <a:latin typeface="Times" pitchFamily="18" charset="0"/>
                <a:ea typeface="宋体" panose="02010600030101010101" pitchFamily="2" charset="-122"/>
              </a:endParaRPr>
            </a:p>
          </p:txBody>
        </p:sp>
        <p:sp>
          <p:nvSpPr>
            <p:cNvPr id="314" name="Rectangle 1358"/>
            <p:cNvSpPr>
              <a:spLocks noChangeArrowheads="1"/>
            </p:cNvSpPr>
            <p:nvPr/>
          </p:nvSpPr>
          <p:spPr bwMode="auto">
            <a:xfrm>
              <a:off x="2447575" y="4694028"/>
              <a:ext cx="1441100"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dst</a:t>
              </a:r>
              <a:r>
                <a:rPr lang="en-US" altLang="zh-CN" sz="1400" b="1" dirty="0">
                  <a:solidFill>
                    <a:srgbClr val="000000"/>
                  </a:solidFill>
                  <a:ea typeface="宋体" panose="02010600030101010101" pitchFamily="2" charset="-122"/>
                </a:rPr>
                <a:t> = 192.0.2.4:80</a:t>
              </a:r>
              <a:endParaRPr lang="en-US" altLang="zh-CN" sz="4400" b="1" dirty="0">
                <a:solidFill>
                  <a:srgbClr val="000000"/>
                </a:solidFill>
                <a:latin typeface="Times" pitchFamily="18" charset="0"/>
                <a:ea typeface="宋体" panose="02010600030101010101" pitchFamily="2" charset="-122"/>
              </a:endParaRPr>
            </a:p>
          </p:txBody>
        </p:sp>
      </p:grpSp>
      <p:grpSp>
        <p:nvGrpSpPr>
          <p:cNvPr id="317" name="组合 316"/>
          <p:cNvGrpSpPr/>
          <p:nvPr/>
        </p:nvGrpSpPr>
        <p:grpSpPr>
          <a:xfrm>
            <a:off x="4854528" y="4019035"/>
            <a:ext cx="2320924" cy="527843"/>
            <a:chOff x="2228172" y="4526652"/>
            <a:chExt cx="2320924" cy="355600"/>
          </a:xfrm>
        </p:grpSpPr>
        <p:grpSp>
          <p:nvGrpSpPr>
            <p:cNvPr id="318" name="Group 1356"/>
            <p:cNvGrpSpPr/>
            <p:nvPr/>
          </p:nvGrpSpPr>
          <p:grpSpPr bwMode="auto">
            <a:xfrm>
              <a:off x="2228172" y="4526652"/>
              <a:ext cx="2320924" cy="355600"/>
              <a:chOff x="4888" y="463"/>
              <a:chExt cx="1462" cy="224"/>
            </a:xfrm>
          </p:grpSpPr>
          <p:sp>
            <p:nvSpPr>
              <p:cNvPr id="321" name="Rectangle 1357"/>
              <p:cNvSpPr>
                <a:spLocks noChangeArrowheads="1"/>
              </p:cNvSpPr>
              <p:nvPr/>
            </p:nvSpPr>
            <p:spPr bwMode="auto">
              <a:xfrm>
                <a:off x="4888" y="463"/>
                <a:ext cx="1309" cy="224"/>
              </a:xfrm>
              <a:prstGeom prst="rect">
                <a:avLst/>
              </a:prstGeom>
              <a:solidFill>
                <a:srgbClr val="FFFF99"/>
              </a:solidFill>
              <a:ln w="8001">
                <a:solidFill>
                  <a:srgbClr val="000000"/>
                </a:solidFill>
                <a:miter lim="800000"/>
              </a:ln>
            </p:spPr>
            <p:txBody>
              <a:bodyPr/>
              <a:lstStyle/>
              <a:p>
                <a:endParaRPr lang="zh-CN" altLang="en-US" dirty="0"/>
              </a:p>
            </p:txBody>
          </p:sp>
          <p:sp>
            <p:nvSpPr>
              <p:cNvPr id="322" name="Line 1362"/>
              <p:cNvSpPr>
                <a:spLocks noChangeShapeType="1"/>
              </p:cNvSpPr>
              <p:nvPr/>
            </p:nvSpPr>
            <p:spPr bwMode="auto">
              <a:xfrm>
                <a:off x="6176" y="573"/>
                <a:ext cx="174"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sp>
          <p:nvSpPr>
            <p:cNvPr id="319" name="Rectangle 1358"/>
            <p:cNvSpPr>
              <a:spLocks noChangeArrowheads="1"/>
            </p:cNvSpPr>
            <p:nvPr/>
          </p:nvSpPr>
          <p:spPr bwMode="auto">
            <a:xfrm>
              <a:off x="2333275" y="4551132"/>
              <a:ext cx="1619033"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src</a:t>
              </a:r>
              <a:r>
                <a:rPr lang="en-US" altLang="zh-CN" sz="1400" b="1" dirty="0">
                  <a:solidFill>
                    <a:srgbClr val="000000"/>
                  </a:solidFill>
                  <a:ea typeface="宋体" panose="02010600030101010101" pitchFamily="2" charset="-122"/>
                </a:rPr>
                <a:t> = </a:t>
              </a:r>
              <a:r>
                <a:rPr lang="en-US" altLang="zh-CN" sz="1400" b="1" dirty="0">
                  <a:solidFill>
                    <a:srgbClr val="FF0000"/>
                  </a:solidFill>
                  <a:ea typeface="宋体" panose="02010600030101010101" pitchFamily="2" charset="-122"/>
                </a:rPr>
                <a:t>10.11.4.1:9120</a:t>
              </a:r>
              <a:endParaRPr lang="en-US" altLang="zh-CN" sz="4400" b="1" dirty="0">
                <a:solidFill>
                  <a:srgbClr val="FF0000"/>
                </a:solidFill>
                <a:latin typeface="Times" pitchFamily="18" charset="0"/>
                <a:ea typeface="宋体" panose="02010600030101010101" pitchFamily="2" charset="-122"/>
              </a:endParaRPr>
            </a:p>
          </p:txBody>
        </p:sp>
        <p:sp>
          <p:nvSpPr>
            <p:cNvPr id="320" name="Rectangle 1358"/>
            <p:cNvSpPr>
              <a:spLocks noChangeArrowheads="1"/>
            </p:cNvSpPr>
            <p:nvPr/>
          </p:nvSpPr>
          <p:spPr bwMode="auto">
            <a:xfrm>
              <a:off x="2320575" y="4702584"/>
              <a:ext cx="1441100"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dst</a:t>
              </a:r>
              <a:r>
                <a:rPr lang="en-US" altLang="zh-CN" sz="1400" b="1" dirty="0">
                  <a:solidFill>
                    <a:srgbClr val="000000"/>
                  </a:solidFill>
                  <a:ea typeface="宋体" panose="02010600030101010101" pitchFamily="2" charset="-122"/>
                </a:rPr>
                <a:t> = 192.0.2.4:80</a:t>
              </a:r>
              <a:endParaRPr lang="en-US" altLang="zh-CN" sz="4400" b="1" dirty="0">
                <a:solidFill>
                  <a:srgbClr val="000000"/>
                </a:solidFill>
                <a:latin typeface="Times" pitchFamily="18" charset="0"/>
                <a:ea typeface="宋体" panose="02010600030101010101" pitchFamily="2" charset="-122"/>
              </a:endParaRPr>
            </a:p>
          </p:txBody>
        </p:sp>
      </p:grpSp>
      <p:grpSp>
        <p:nvGrpSpPr>
          <p:cNvPr id="323" name="组合 322"/>
          <p:cNvGrpSpPr/>
          <p:nvPr/>
        </p:nvGrpSpPr>
        <p:grpSpPr>
          <a:xfrm>
            <a:off x="7448104" y="3996196"/>
            <a:ext cx="2320924" cy="527843"/>
            <a:chOff x="2228172" y="4526652"/>
            <a:chExt cx="2320924" cy="355600"/>
          </a:xfrm>
        </p:grpSpPr>
        <p:grpSp>
          <p:nvGrpSpPr>
            <p:cNvPr id="324" name="Group 1356"/>
            <p:cNvGrpSpPr/>
            <p:nvPr/>
          </p:nvGrpSpPr>
          <p:grpSpPr bwMode="auto">
            <a:xfrm>
              <a:off x="2228172" y="4526652"/>
              <a:ext cx="2320924" cy="355600"/>
              <a:chOff x="4888" y="463"/>
              <a:chExt cx="1462" cy="224"/>
            </a:xfrm>
          </p:grpSpPr>
          <p:sp>
            <p:nvSpPr>
              <p:cNvPr id="327" name="Rectangle 1357"/>
              <p:cNvSpPr>
                <a:spLocks noChangeArrowheads="1"/>
              </p:cNvSpPr>
              <p:nvPr/>
            </p:nvSpPr>
            <p:spPr bwMode="auto">
              <a:xfrm>
                <a:off x="4888" y="463"/>
                <a:ext cx="1309" cy="224"/>
              </a:xfrm>
              <a:prstGeom prst="rect">
                <a:avLst/>
              </a:prstGeom>
              <a:solidFill>
                <a:srgbClr val="FFFF99"/>
              </a:solidFill>
              <a:ln w="8001">
                <a:solidFill>
                  <a:srgbClr val="000000"/>
                </a:solidFill>
                <a:miter lim="800000"/>
              </a:ln>
            </p:spPr>
            <p:txBody>
              <a:bodyPr/>
              <a:lstStyle/>
              <a:p>
                <a:endParaRPr lang="zh-CN" altLang="en-US" dirty="0"/>
              </a:p>
            </p:txBody>
          </p:sp>
          <p:sp>
            <p:nvSpPr>
              <p:cNvPr id="328" name="Line 1362"/>
              <p:cNvSpPr>
                <a:spLocks noChangeShapeType="1"/>
              </p:cNvSpPr>
              <p:nvPr/>
            </p:nvSpPr>
            <p:spPr bwMode="auto">
              <a:xfrm>
                <a:off x="6176" y="573"/>
                <a:ext cx="174"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sp>
          <p:nvSpPr>
            <p:cNvPr id="325" name="Rectangle 1358"/>
            <p:cNvSpPr>
              <a:spLocks noChangeArrowheads="1"/>
            </p:cNvSpPr>
            <p:nvPr/>
          </p:nvSpPr>
          <p:spPr bwMode="auto">
            <a:xfrm>
              <a:off x="2333275" y="4551132"/>
              <a:ext cx="1917192"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src</a:t>
              </a:r>
              <a:r>
                <a:rPr lang="en-US" altLang="zh-CN" sz="1400" b="1" dirty="0">
                  <a:solidFill>
                    <a:srgbClr val="000000"/>
                  </a:solidFill>
                  <a:ea typeface="宋体" panose="02010600030101010101" pitchFamily="2" charset="-122"/>
                </a:rPr>
                <a:t> = </a:t>
              </a:r>
              <a:r>
                <a:rPr lang="en-US" altLang="zh-CN" sz="1400" b="1" dirty="0">
                  <a:solidFill>
                    <a:srgbClr val="FF0000"/>
                  </a:solidFill>
                  <a:ea typeface="宋体" panose="02010600030101010101" pitchFamily="2" charset="-122"/>
                </a:rPr>
                <a:t>198.51.100.1:3000</a:t>
              </a:r>
              <a:endParaRPr lang="en-US" altLang="zh-CN" sz="4400" b="1" dirty="0">
                <a:solidFill>
                  <a:srgbClr val="FF0000"/>
                </a:solidFill>
                <a:latin typeface="Times" pitchFamily="18" charset="0"/>
                <a:ea typeface="宋体" panose="02010600030101010101" pitchFamily="2" charset="-122"/>
              </a:endParaRPr>
            </a:p>
          </p:txBody>
        </p:sp>
        <p:sp>
          <p:nvSpPr>
            <p:cNvPr id="326" name="Rectangle 1358"/>
            <p:cNvSpPr>
              <a:spLocks noChangeArrowheads="1"/>
            </p:cNvSpPr>
            <p:nvPr/>
          </p:nvSpPr>
          <p:spPr bwMode="auto">
            <a:xfrm>
              <a:off x="2320575" y="4702584"/>
              <a:ext cx="1441100"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dst</a:t>
              </a:r>
              <a:r>
                <a:rPr lang="en-US" altLang="zh-CN" sz="1400" b="1" dirty="0">
                  <a:solidFill>
                    <a:srgbClr val="000000"/>
                  </a:solidFill>
                  <a:ea typeface="宋体" panose="02010600030101010101" pitchFamily="2" charset="-122"/>
                </a:rPr>
                <a:t> = 192.0.2.4:80</a:t>
              </a:r>
              <a:endParaRPr lang="en-US" altLang="zh-CN" sz="4400" b="1" dirty="0">
                <a:solidFill>
                  <a:srgbClr val="000000"/>
                </a:solidFill>
                <a:latin typeface="Times" pitchFamily="18" charset="0"/>
                <a:ea typeface="宋体" panose="02010600030101010101" pitchFamily="2" charset="-122"/>
              </a:endParaRPr>
            </a:p>
          </p:txBody>
        </p:sp>
      </p:grpSp>
      <p:grpSp>
        <p:nvGrpSpPr>
          <p:cNvPr id="329" name="组合 328"/>
          <p:cNvGrpSpPr/>
          <p:nvPr/>
        </p:nvGrpSpPr>
        <p:grpSpPr>
          <a:xfrm>
            <a:off x="7160371" y="5241970"/>
            <a:ext cx="2331244" cy="527843"/>
            <a:chOff x="7113246" y="5378292"/>
            <a:chExt cx="2331244" cy="527843"/>
          </a:xfrm>
        </p:grpSpPr>
        <p:sp>
          <p:nvSpPr>
            <p:cNvPr id="330" name="Line 1398"/>
            <p:cNvSpPr>
              <a:spLocks noChangeShapeType="1"/>
            </p:cNvSpPr>
            <p:nvPr/>
          </p:nvSpPr>
          <p:spPr bwMode="auto">
            <a:xfrm flipH="1" flipV="1">
              <a:off x="7113246" y="5634476"/>
              <a:ext cx="279400" cy="9525"/>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nvGrpSpPr>
            <p:cNvPr id="331" name="组合 330"/>
            <p:cNvGrpSpPr/>
            <p:nvPr/>
          </p:nvGrpSpPr>
          <p:grpSpPr>
            <a:xfrm>
              <a:off x="7366453" y="5378292"/>
              <a:ext cx="2078037" cy="527843"/>
              <a:chOff x="2228173" y="4526652"/>
              <a:chExt cx="2078037" cy="355600"/>
            </a:xfrm>
          </p:grpSpPr>
          <p:sp>
            <p:nvSpPr>
              <p:cNvPr id="332" name="Rectangle 1357"/>
              <p:cNvSpPr>
                <a:spLocks noChangeArrowheads="1"/>
              </p:cNvSpPr>
              <p:nvPr/>
            </p:nvSpPr>
            <p:spPr bwMode="auto">
              <a:xfrm>
                <a:off x="2228173" y="4526652"/>
                <a:ext cx="2078037" cy="355600"/>
              </a:xfrm>
              <a:prstGeom prst="rect">
                <a:avLst/>
              </a:prstGeom>
              <a:solidFill>
                <a:srgbClr val="FFFF99"/>
              </a:solidFill>
              <a:ln w="8001">
                <a:solidFill>
                  <a:srgbClr val="000000"/>
                </a:solidFill>
                <a:miter lim="800000"/>
              </a:ln>
            </p:spPr>
            <p:txBody>
              <a:bodyPr/>
              <a:lstStyle/>
              <a:p>
                <a:endParaRPr lang="zh-CN" altLang="en-US" dirty="0"/>
              </a:p>
            </p:txBody>
          </p:sp>
          <p:sp>
            <p:nvSpPr>
              <p:cNvPr id="333" name="Rectangle 1358"/>
              <p:cNvSpPr>
                <a:spLocks noChangeArrowheads="1"/>
              </p:cNvSpPr>
              <p:nvPr/>
            </p:nvSpPr>
            <p:spPr bwMode="auto">
              <a:xfrm>
                <a:off x="2333275" y="4551132"/>
                <a:ext cx="142026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src</a:t>
                </a:r>
                <a:r>
                  <a:rPr lang="en-US" altLang="zh-CN" sz="1400" b="1" dirty="0">
                    <a:solidFill>
                      <a:srgbClr val="000000"/>
                    </a:solidFill>
                    <a:ea typeface="宋体" panose="02010600030101010101" pitchFamily="2" charset="-122"/>
                  </a:rPr>
                  <a:t> = 192.0.2.4:80</a:t>
                </a:r>
                <a:endParaRPr lang="en-US" altLang="zh-CN" sz="4400" b="1" dirty="0">
                  <a:solidFill>
                    <a:srgbClr val="FF0000"/>
                  </a:solidFill>
                  <a:latin typeface="Times" pitchFamily="18" charset="0"/>
                  <a:ea typeface="宋体" panose="02010600030101010101" pitchFamily="2" charset="-122"/>
                </a:endParaRPr>
              </a:p>
            </p:txBody>
          </p:sp>
          <p:sp>
            <p:nvSpPr>
              <p:cNvPr id="334" name="Rectangle 1358"/>
              <p:cNvSpPr>
                <a:spLocks noChangeArrowheads="1"/>
              </p:cNvSpPr>
              <p:nvPr/>
            </p:nvSpPr>
            <p:spPr bwMode="auto">
              <a:xfrm>
                <a:off x="2320575" y="4702588"/>
                <a:ext cx="193803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dst</a:t>
                </a:r>
                <a:r>
                  <a:rPr lang="en-US" altLang="zh-CN" sz="1400" b="1" dirty="0">
                    <a:solidFill>
                      <a:srgbClr val="000000"/>
                    </a:solidFill>
                    <a:ea typeface="宋体" panose="02010600030101010101" pitchFamily="2" charset="-122"/>
                  </a:rPr>
                  <a:t> = 198.51.100.1:3000</a:t>
                </a:r>
                <a:endParaRPr lang="en-US" altLang="zh-CN" sz="4400" b="1" dirty="0">
                  <a:solidFill>
                    <a:srgbClr val="000000"/>
                  </a:solidFill>
                  <a:latin typeface="Times" pitchFamily="18" charset="0"/>
                  <a:ea typeface="宋体" panose="02010600030101010101" pitchFamily="2" charset="-122"/>
                </a:endParaRPr>
              </a:p>
            </p:txBody>
          </p:sp>
        </p:grpSp>
      </p:grpSp>
      <p:grpSp>
        <p:nvGrpSpPr>
          <p:cNvPr id="335" name="组合 334"/>
          <p:cNvGrpSpPr/>
          <p:nvPr/>
        </p:nvGrpSpPr>
        <p:grpSpPr>
          <a:xfrm>
            <a:off x="4706095" y="5254112"/>
            <a:ext cx="2331244" cy="527843"/>
            <a:chOff x="7113246" y="5378292"/>
            <a:chExt cx="2331244" cy="527843"/>
          </a:xfrm>
        </p:grpSpPr>
        <p:sp>
          <p:nvSpPr>
            <p:cNvPr id="336" name="Line 1398"/>
            <p:cNvSpPr>
              <a:spLocks noChangeShapeType="1"/>
            </p:cNvSpPr>
            <p:nvPr/>
          </p:nvSpPr>
          <p:spPr bwMode="auto">
            <a:xfrm flipH="1" flipV="1">
              <a:off x="7113246" y="5634476"/>
              <a:ext cx="279400" cy="9525"/>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nvGrpSpPr>
            <p:cNvPr id="337" name="组合 336"/>
            <p:cNvGrpSpPr/>
            <p:nvPr/>
          </p:nvGrpSpPr>
          <p:grpSpPr>
            <a:xfrm>
              <a:off x="7366453" y="5378292"/>
              <a:ext cx="2078037" cy="527843"/>
              <a:chOff x="2228173" y="4526652"/>
              <a:chExt cx="2078037" cy="355600"/>
            </a:xfrm>
          </p:grpSpPr>
          <p:sp>
            <p:nvSpPr>
              <p:cNvPr id="338" name="Rectangle 1357"/>
              <p:cNvSpPr>
                <a:spLocks noChangeArrowheads="1"/>
              </p:cNvSpPr>
              <p:nvPr/>
            </p:nvSpPr>
            <p:spPr bwMode="auto">
              <a:xfrm>
                <a:off x="2228173" y="4526652"/>
                <a:ext cx="2078037" cy="355600"/>
              </a:xfrm>
              <a:prstGeom prst="rect">
                <a:avLst/>
              </a:prstGeom>
              <a:solidFill>
                <a:srgbClr val="FFFF99"/>
              </a:solidFill>
              <a:ln w="8001">
                <a:solidFill>
                  <a:srgbClr val="000000"/>
                </a:solidFill>
                <a:miter lim="800000"/>
              </a:ln>
            </p:spPr>
            <p:txBody>
              <a:bodyPr/>
              <a:lstStyle/>
              <a:p>
                <a:endParaRPr lang="zh-CN" altLang="en-US" dirty="0"/>
              </a:p>
            </p:txBody>
          </p:sp>
          <p:sp>
            <p:nvSpPr>
              <p:cNvPr id="339" name="Rectangle 1358"/>
              <p:cNvSpPr>
                <a:spLocks noChangeArrowheads="1"/>
              </p:cNvSpPr>
              <p:nvPr/>
            </p:nvSpPr>
            <p:spPr bwMode="auto">
              <a:xfrm>
                <a:off x="2333275" y="4551132"/>
                <a:ext cx="142026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src</a:t>
                </a:r>
                <a:r>
                  <a:rPr lang="en-US" altLang="zh-CN" sz="1400" b="1" dirty="0">
                    <a:solidFill>
                      <a:srgbClr val="000000"/>
                    </a:solidFill>
                    <a:ea typeface="宋体" panose="02010600030101010101" pitchFamily="2" charset="-122"/>
                  </a:rPr>
                  <a:t> = 192.0.2.4:80</a:t>
                </a:r>
                <a:endParaRPr lang="en-US" altLang="zh-CN" sz="4400" b="1" dirty="0">
                  <a:solidFill>
                    <a:srgbClr val="FF0000"/>
                  </a:solidFill>
                  <a:latin typeface="Times" pitchFamily="18" charset="0"/>
                  <a:ea typeface="宋体" panose="02010600030101010101" pitchFamily="2" charset="-122"/>
                </a:endParaRPr>
              </a:p>
            </p:txBody>
          </p:sp>
          <p:sp>
            <p:nvSpPr>
              <p:cNvPr id="340" name="Rectangle 1358"/>
              <p:cNvSpPr>
                <a:spLocks noChangeArrowheads="1"/>
              </p:cNvSpPr>
              <p:nvPr/>
            </p:nvSpPr>
            <p:spPr bwMode="auto">
              <a:xfrm>
                <a:off x="2320575" y="4702588"/>
                <a:ext cx="193803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dst</a:t>
                </a:r>
                <a:r>
                  <a:rPr lang="en-US" altLang="zh-CN" sz="1400" b="1" dirty="0">
                    <a:solidFill>
                      <a:srgbClr val="000000"/>
                    </a:solidFill>
                    <a:ea typeface="宋体" panose="02010600030101010101" pitchFamily="2" charset="-122"/>
                  </a:rPr>
                  <a:t> = </a:t>
                </a:r>
                <a:r>
                  <a:rPr lang="en-US" altLang="zh-CN" sz="1400" b="1" dirty="0">
                    <a:solidFill>
                      <a:srgbClr val="FF0000"/>
                    </a:solidFill>
                    <a:ea typeface="宋体" panose="02010600030101010101" pitchFamily="2" charset="-122"/>
                  </a:rPr>
                  <a:t>198.51.100.1:3000</a:t>
                </a:r>
                <a:endParaRPr lang="en-US" altLang="zh-CN" sz="4400" b="1" dirty="0">
                  <a:solidFill>
                    <a:srgbClr val="FF0000"/>
                  </a:solidFill>
                  <a:latin typeface="Times" pitchFamily="18" charset="0"/>
                  <a:ea typeface="宋体" panose="02010600030101010101" pitchFamily="2" charset="-122"/>
                </a:endParaRPr>
              </a:p>
            </p:txBody>
          </p:sp>
        </p:grpSp>
      </p:grpSp>
      <p:grpSp>
        <p:nvGrpSpPr>
          <p:cNvPr id="341" name="组合 340"/>
          <p:cNvGrpSpPr/>
          <p:nvPr/>
        </p:nvGrpSpPr>
        <p:grpSpPr>
          <a:xfrm>
            <a:off x="2002978" y="5228651"/>
            <a:ext cx="2331244" cy="527843"/>
            <a:chOff x="7113246" y="5378292"/>
            <a:chExt cx="2331244" cy="527843"/>
          </a:xfrm>
        </p:grpSpPr>
        <p:sp>
          <p:nvSpPr>
            <p:cNvPr id="342" name="Line 1398"/>
            <p:cNvSpPr>
              <a:spLocks noChangeShapeType="1"/>
            </p:cNvSpPr>
            <p:nvPr/>
          </p:nvSpPr>
          <p:spPr bwMode="auto">
            <a:xfrm flipH="1" flipV="1">
              <a:off x="7113246" y="5634476"/>
              <a:ext cx="279400" cy="9525"/>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nvGrpSpPr>
            <p:cNvPr id="343" name="组合 342"/>
            <p:cNvGrpSpPr/>
            <p:nvPr/>
          </p:nvGrpSpPr>
          <p:grpSpPr>
            <a:xfrm>
              <a:off x="7366453" y="5378292"/>
              <a:ext cx="2078037" cy="527843"/>
              <a:chOff x="2228173" y="4526652"/>
              <a:chExt cx="2078037" cy="355600"/>
            </a:xfrm>
          </p:grpSpPr>
          <p:sp>
            <p:nvSpPr>
              <p:cNvPr id="344" name="Rectangle 1357"/>
              <p:cNvSpPr>
                <a:spLocks noChangeArrowheads="1"/>
              </p:cNvSpPr>
              <p:nvPr/>
            </p:nvSpPr>
            <p:spPr bwMode="auto">
              <a:xfrm>
                <a:off x="2228173" y="4526652"/>
                <a:ext cx="2078037" cy="355600"/>
              </a:xfrm>
              <a:prstGeom prst="rect">
                <a:avLst/>
              </a:prstGeom>
              <a:solidFill>
                <a:srgbClr val="FFFF99"/>
              </a:solidFill>
              <a:ln w="8001">
                <a:solidFill>
                  <a:srgbClr val="000000"/>
                </a:solidFill>
                <a:miter lim="800000"/>
              </a:ln>
            </p:spPr>
            <p:txBody>
              <a:bodyPr/>
              <a:lstStyle/>
              <a:p>
                <a:endParaRPr lang="zh-CN" altLang="en-US" dirty="0"/>
              </a:p>
            </p:txBody>
          </p:sp>
          <p:sp>
            <p:nvSpPr>
              <p:cNvPr id="345" name="Rectangle 1358"/>
              <p:cNvSpPr>
                <a:spLocks noChangeArrowheads="1"/>
              </p:cNvSpPr>
              <p:nvPr/>
            </p:nvSpPr>
            <p:spPr bwMode="auto">
              <a:xfrm>
                <a:off x="2333275" y="4551132"/>
                <a:ext cx="142026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src</a:t>
                </a:r>
                <a:r>
                  <a:rPr lang="en-US" altLang="zh-CN" sz="1400" b="1" dirty="0">
                    <a:solidFill>
                      <a:srgbClr val="000000"/>
                    </a:solidFill>
                    <a:ea typeface="宋体" panose="02010600030101010101" pitchFamily="2" charset="-122"/>
                  </a:rPr>
                  <a:t> = 192.0.2.4:80</a:t>
                </a:r>
                <a:endParaRPr lang="en-US" altLang="zh-CN" sz="4400" b="1" dirty="0">
                  <a:solidFill>
                    <a:srgbClr val="FF0000"/>
                  </a:solidFill>
                  <a:latin typeface="Times" pitchFamily="18" charset="0"/>
                  <a:ea typeface="宋体" panose="02010600030101010101" pitchFamily="2" charset="-122"/>
                </a:endParaRPr>
              </a:p>
            </p:txBody>
          </p:sp>
          <p:sp>
            <p:nvSpPr>
              <p:cNvPr id="346" name="Rectangle 1358"/>
              <p:cNvSpPr>
                <a:spLocks noChangeArrowheads="1"/>
              </p:cNvSpPr>
              <p:nvPr/>
            </p:nvSpPr>
            <p:spPr bwMode="auto">
              <a:xfrm>
                <a:off x="2320575" y="4702588"/>
                <a:ext cx="1639873"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panose="02010600030101010101" pitchFamily="2" charset="-122"/>
                  </a:rPr>
                  <a:t>dst</a:t>
                </a:r>
                <a:r>
                  <a:rPr lang="en-US" altLang="zh-CN" sz="1400" b="1" dirty="0">
                    <a:solidFill>
                      <a:srgbClr val="000000"/>
                    </a:solidFill>
                    <a:ea typeface="宋体" panose="02010600030101010101" pitchFamily="2" charset="-122"/>
                  </a:rPr>
                  <a:t> = </a:t>
                </a:r>
                <a:r>
                  <a:rPr lang="en-US" altLang="zh-CN" sz="1400" b="1" dirty="0">
                    <a:solidFill>
                      <a:srgbClr val="FF0000"/>
                    </a:solidFill>
                    <a:ea typeface="宋体" panose="02010600030101010101" pitchFamily="2" charset="-122"/>
                  </a:rPr>
                  <a:t>10.11.4.1:9120</a:t>
                </a:r>
                <a:endParaRPr lang="en-US" altLang="zh-CN" sz="4400" b="1" dirty="0">
                  <a:solidFill>
                    <a:srgbClr val="FF0000"/>
                  </a:solidFill>
                  <a:latin typeface="Times" pitchFamily="18" charset="0"/>
                  <a:ea typeface="宋体" panose="02010600030101010101" pitchFamily="2" charset="-122"/>
                </a:endParaRPr>
              </a:p>
            </p:txBody>
          </p:sp>
        </p:grpSp>
      </p:grpSp>
      <p:graphicFrame>
        <p:nvGraphicFramePr>
          <p:cNvPr id="347" name="表格 346"/>
          <p:cNvGraphicFramePr>
            <a:graphicFrameLocks noGrp="1"/>
          </p:cNvGraphicFramePr>
          <p:nvPr/>
        </p:nvGraphicFramePr>
        <p:xfrm>
          <a:off x="3253059" y="5975533"/>
          <a:ext cx="5685882" cy="741680"/>
        </p:xfrm>
        <a:graphic>
          <a:graphicData uri="http://schemas.openxmlformats.org/drawingml/2006/table">
            <a:tbl>
              <a:tblPr firstRow="1" bandRow="1">
                <a:tableStyleId>{2D5ABB26-0587-4C30-8999-92F81FD0307C}</a:tableStyleId>
              </a:tblPr>
              <a:tblGrid>
                <a:gridCol w="1777322"/>
                <a:gridCol w="2013266"/>
                <a:gridCol w="1895294"/>
              </a:tblGrid>
              <a:tr h="370840">
                <a:tc>
                  <a:txBody>
                    <a:bodyPr/>
                    <a:lstStyle/>
                    <a:p>
                      <a:pPr algn="ctr"/>
                      <a:r>
                        <a:rPr lang="en-US" altLang="zh-CN" dirty="0"/>
                        <a:t>inside local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inside global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rPr>
                        <a:t>outside global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370840">
                <a:tc>
                  <a:txBody>
                    <a:bodyPr/>
                    <a:lstStyle/>
                    <a:p>
                      <a:pPr algn="ctr"/>
                      <a:r>
                        <a:rPr lang="en-US" altLang="zh-CN" dirty="0"/>
                        <a:t>10.11.4.1:9120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198.51.100.1:3000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solidFill>
                            <a:schemeClr val="bg1"/>
                          </a:solidFill>
                        </a:rPr>
                        <a:t>192.0.2.4:80</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sp>
        <p:nvSpPr>
          <p:cNvPr id="348" name="任意多边形: 形状 347"/>
          <p:cNvSpPr/>
          <p:nvPr/>
        </p:nvSpPr>
        <p:spPr>
          <a:xfrm>
            <a:off x="3979575" y="4870219"/>
            <a:ext cx="1240261" cy="358090"/>
          </a:xfrm>
          <a:custGeom>
            <a:avLst/>
            <a:gdLst>
              <a:gd name="connsiteX0" fmla="*/ 1240261 w 1240261"/>
              <a:gd name="connsiteY0" fmla="*/ 210207 h 210207"/>
              <a:gd name="connsiteX1" fmla="*/ 1219240 w 1240261"/>
              <a:gd name="connsiteY1" fmla="*/ 157655 h 210207"/>
              <a:gd name="connsiteX2" fmla="*/ 1187709 w 1240261"/>
              <a:gd name="connsiteY2" fmla="*/ 136634 h 210207"/>
              <a:gd name="connsiteX3" fmla="*/ 1124647 w 1240261"/>
              <a:gd name="connsiteY3" fmla="*/ 84083 h 210207"/>
              <a:gd name="connsiteX4" fmla="*/ 1082606 w 1240261"/>
              <a:gd name="connsiteY4" fmla="*/ 73572 h 210207"/>
              <a:gd name="connsiteX5" fmla="*/ 1019544 w 1240261"/>
              <a:gd name="connsiteY5" fmla="*/ 52552 h 210207"/>
              <a:gd name="connsiteX6" fmla="*/ 988013 w 1240261"/>
              <a:gd name="connsiteY6" fmla="*/ 42041 h 210207"/>
              <a:gd name="connsiteX7" fmla="*/ 945971 w 1240261"/>
              <a:gd name="connsiteY7" fmla="*/ 31531 h 210207"/>
              <a:gd name="connsiteX8" fmla="*/ 914440 w 1240261"/>
              <a:gd name="connsiteY8" fmla="*/ 21021 h 210207"/>
              <a:gd name="connsiteX9" fmla="*/ 830358 w 1240261"/>
              <a:gd name="connsiteY9" fmla="*/ 0 h 210207"/>
              <a:gd name="connsiteX10" fmla="*/ 315351 w 1240261"/>
              <a:gd name="connsiteY10" fmla="*/ 10510 h 210207"/>
              <a:gd name="connsiteX11" fmla="*/ 220758 w 1240261"/>
              <a:gd name="connsiteY11" fmla="*/ 21021 h 210207"/>
              <a:gd name="connsiteX12" fmla="*/ 157695 w 1240261"/>
              <a:gd name="connsiteY12" fmla="*/ 42041 h 210207"/>
              <a:gd name="connsiteX13" fmla="*/ 126164 w 1240261"/>
              <a:gd name="connsiteY13" fmla="*/ 52552 h 210207"/>
              <a:gd name="connsiteX14" fmla="*/ 94633 w 1240261"/>
              <a:gd name="connsiteY14" fmla="*/ 84083 h 210207"/>
              <a:gd name="connsiteX15" fmla="*/ 63102 w 1240261"/>
              <a:gd name="connsiteY15" fmla="*/ 105103 h 210207"/>
              <a:gd name="connsiteX16" fmla="*/ 21061 w 1240261"/>
              <a:gd name="connsiteY16" fmla="*/ 168165 h 210207"/>
              <a:gd name="connsiteX17" fmla="*/ 40 w 1240261"/>
              <a:gd name="connsiteY17" fmla="*/ 210207 h 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40261" h="210207">
                <a:moveTo>
                  <a:pt x="1240261" y="210207"/>
                </a:moveTo>
                <a:cubicBezTo>
                  <a:pt x="1233254" y="192690"/>
                  <a:pt x="1230206" y="173008"/>
                  <a:pt x="1219240" y="157655"/>
                </a:cubicBezTo>
                <a:cubicBezTo>
                  <a:pt x="1211898" y="147376"/>
                  <a:pt x="1197413" y="144721"/>
                  <a:pt x="1187709" y="136634"/>
                </a:cubicBezTo>
                <a:cubicBezTo>
                  <a:pt x="1160968" y="114350"/>
                  <a:pt x="1156884" y="97899"/>
                  <a:pt x="1124647" y="84083"/>
                </a:cubicBezTo>
                <a:cubicBezTo>
                  <a:pt x="1111370" y="78393"/>
                  <a:pt x="1096442" y="77723"/>
                  <a:pt x="1082606" y="73572"/>
                </a:cubicBezTo>
                <a:cubicBezTo>
                  <a:pt x="1061383" y="67205"/>
                  <a:pt x="1040565" y="59559"/>
                  <a:pt x="1019544" y="52552"/>
                </a:cubicBezTo>
                <a:cubicBezTo>
                  <a:pt x="1009034" y="49049"/>
                  <a:pt x="998761" y="44728"/>
                  <a:pt x="988013" y="42041"/>
                </a:cubicBezTo>
                <a:cubicBezTo>
                  <a:pt x="973999" y="38538"/>
                  <a:pt x="959861" y="35499"/>
                  <a:pt x="945971" y="31531"/>
                </a:cubicBezTo>
                <a:cubicBezTo>
                  <a:pt x="935318" y="28488"/>
                  <a:pt x="925188" y="23708"/>
                  <a:pt x="914440" y="21021"/>
                </a:cubicBezTo>
                <a:lnTo>
                  <a:pt x="830358" y="0"/>
                </a:lnTo>
                <a:lnTo>
                  <a:pt x="315351" y="10510"/>
                </a:lnTo>
                <a:cubicBezTo>
                  <a:pt x="283645" y="11603"/>
                  <a:pt x="251867" y="14799"/>
                  <a:pt x="220758" y="21021"/>
                </a:cubicBezTo>
                <a:cubicBezTo>
                  <a:pt x="199030" y="25367"/>
                  <a:pt x="178716" y="35034"/>
                  <a:pt x="157695" y="42041"/>
                </a:cubicBezTo>
                <a:lnTo>
                  <a:pt x="126164" y="52552"/>
                </a:lnTo>
                <a:cubicBezTo>
                  <a:pt x="115654" y="63062"/>
                  <a:pt x="106052" y="74567"/>
                  <a:pt x="94633" y="84083"/>
                </a:cubicBezTo>
                <a:cubicBezTo>
                  <a:pt x="84929" y="92170"/>
                  <a:pt x="71420" y="95597"/>
                  <a:pt x="63102" y="105103"/>
                </a:cubicBezTo>
                <a:cubicBezTo>
                  <a:pt x="46466" y="124116"/>
                  <a:pt x="35075" y="147144"/>
                  <a:pt x="21061" y="168165"/>
                </a:cubicBezTo>
                <a:cubicBezTo>
                  <a:pt x="-1904" y="202612"/>
                  <a:pt x="40" y="187064"/>
                  <a:pt x="40" y="210207"/>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任意多边形: 形状 348"/>
          <p:cNvSpPr/>
          <p:nvPr/>
        </p:nvSpPr>
        <p:spPr>
          <a:xfrm>
            <a:off x="6691577" y="3683220"/>
            <a:ext cx="1228104" cy="314401"/>
          </a:xfrm>
          <a:custGeom>
            <a:avLst/>
            <a:gdLst>
              <a:gd name="connsiteX0" fmla="*/ 0 w 1313793"/>
              <a:gd name="connsiteY0" fmla="*/ 232694 h 274735"/>
              <a:gd name="connsiteX1" fmla="*/ 31531 w 1313793"/>
              <a:gd name="connsiteY1" fmla="*/ 180142 h 274735"/>
              <a:gd name="connsiteX2" fmla="*/ 94593 w 1313793"/>
              <a:gd name="connsiteY2" fmla="*/ 159121 h 274735"/>
              <a:gd name="connsiteX3" fmla="*/ 157655 w 1313793"/>
              <a:gd name="connsiteY3" fmla="*/ 127590 h 274735"/>
              <a:gd name="connsiteX4" fmla="*/ 220717 w 1313793"/>
              <a:gd name="connsiteY4" fmla="*/ 96059 h 274735"/>
              <a:gd name="connsiteX5" fmla="*/ 252248 w 1313793"/>
              <a:gd name="connsiteY5" fmla="*/ 64528 h 274735"/>
              <a:gd name="connsiteX6" fmla="*/ 315310 w 1313793"/>
              <a:gd name="connsiteY6" fmla="*/ 43508 h 274735"/>
              <a:gd name="connsiteX7" fmla="*/ 378372 w 1313793"/>
              <a:gd name="connsiteY7" fmla="*/ 22487 h 274735"/>
              <a:gd name="connsiteX8" fmla="*/ 409903 w 1313793"/>
              <a:gd name="connsiteY8" fmla="*/ 11977 h 274735"/>
              <a:gd name="connsiteX9" fmla="*/ 441434 w 1313793"/>
              <a:gd name="connsiteY9" fmla="*/ 1466 h 274735"/>
              <a:gd name="connsiteX10" fmla="*/ 851338 w 1313793"/>
              <a:gd name="connsiteY10" fmla="*/ 22487 h 274735"/>
              <a:gd name="connsiteX11" fmla="*/ 914400 w 1313793"/>
              <a:gd name="connsiteY11" fmla="*/ 43508 h 274735"/>
              <a:gd name="connsiteX12" fmla="*/ 987972 w 1313793"/>
              <a:gd name="connsiteY12" fmla="*/ 64528 h 274735"/>
              <a:gd name="connsiteX13" fmla="*/ 1051034 w 1313793"/>
              <a:gd name="connsiteY13" fmla="*/ 75039 h 274735"/>
              <a:gd name="connsiteX14" fmla="*/ 1114096 w 1313793"/>
              <a:gd name="connsiteY14" fmla="*/ 96059 h 274735"/>
              <a:gd name="connsiteX15" fmla="*/ 1135117 w 1313793"/>
              <a:gd name="connsiteY15" fmla="*/ 127590 h 274735"/>
              <a:gd name="connsiteX16" fmla="*/ 1166648 w 1313793"/>
              <a:gd name="connsiteY16" fmla="*/ 138101 h 274735"/>
              <a:gd name="connsiteX17" fmla="*/ 1187669 w 1313793"/>
              <a:gd name="connsiteY17" fmla="*/ 180142 h 274735"/>
              <a:gd name="connsiteX18" fmla="*/ 1250731 w 1313793"/>
              <a:gd name="connsiteY18" fmla="*/ 201163 h 274735"/>
              <a:gd name="connsiteX19" fmla="*/ 1271752 w 1313793"/>
              <a:gd name="connsiteY19" fmla="*/ 232694 h 274735"/>
              <a:gd name="connsiteX20" fmla="*/ 1313793 w 1313793"/>
              <a:gd name="connsiteY20" fmla="*/ 274735 h 27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3793" h="274735">
                <a:moveTo>
                  <a:pt x="0" y="232694"/>
                </a:moveTo>
                <a:cubicBezTo>
                  <a:pt x="10510" y="215177"/>
                  <a:pt x="15406" y="192684"/>
                  <a:pt x="31531" y="180142"/>
                </a:cubicBezTo>
                <a:cubicBezTo>
                  <a:pt x="49021" y="166538"/>
                  <a:pt x="76156" y="171412"/>
                  <a:pt x="94593" y="159121"/>
                </a:cubicBezTo>
                <a:cubicBezTo>
                  <a:pt x="184956" y="98881"/>
                  <a:pt x="70626" y="171104"/>
                  <a:pt x="157655" y="127590"/>
                </a:cubicBezTo>
                <a:cubicBezTo>
                  <a:pt x="239154" y="86841"/>
                  <a:pt x="141462" y="122479"/>
                  <a:pt x="220717" y="96059"/>
                </a:cubicBezTo>
                <a:cubicBezTo>
                  <a:pt x="231227" y="85549"/>
                  <a:pt x="239255" y="71746"/>
                  <a:pt x="252248" y="64528"/>
                </a:cubicBezTo>
                <a:cubicBezTo>
                  <a:pt x="271617" y="53767"/>
                  <a:pt x="294289" y="50515"/>
                  <a:pt x="315310" y="43508"/>
                </a:cubicBezTo>
                <a:lnTo>
                  <a:pt x="378372" y="22487"/>
                </a:lnTo>
                <a:lnTo>
                  <a:pt x="409903" y="11977"/>
                </a:lnTo>
                <a:lnTo>
                  <a:pt x="441434" y="1466"/>
                </a:lnTo>
                <a:cubicBezTo>
                  <a:pt x="478825" y="2566"/>
                  <a:pt x="732572" y="-9904"/>
                  <a:pt x="851338" y="22487"/>
                </a:cubicBezTo>
                <a:cubicBezTo>
                  <a:pt x="872715" y="28317"/>
                  <a:pt x="893379" y="36501"/>
                  <a:pt x="914400" y="43508"/>
                </a:cubicBezTo>
                <a:cubicBezTo>
                  <a:pt x="944451" y="53525"/>
                  <a:pt x="954980" y="57930"/>
                  <a:pt x="987972" y="64528"/>
                </a:cubicBezTo>
                <a:cubicBezTo>
                  <a:pt x="1008869" y="68707"/>
                  <a:pt x="1030360" y="69870"/>
                  <a:pt x="1051034" y="75039"/>
                </a:cubicBezTo>
                <a:cubicBezTo>
                  <a:pt x="1072530" y="80413"/>
                  <a:pt x="1114096" y="96059"/>
                  <a:pt x="1114096" y="96059"/>
                </a:cubicBezTo>
                <a:cubicBezTo>
                  <a:pt x="1121103" y="106569"/>
                  <a:pt x="1125253" y="119699"/>
                  <a:pt x="1135117" y="127590"/>
                </a:cubicBezTo>
                <a:cubicBezTo>
                  <a:pt x="1143768" y="134511"/>
                  <a:pt x="1158814" y="130267"/>
                  <a:pt x="1166648" y="138101"/>
                </a:cubicBezTo>
                <a:cubicBezTo>
                  <a:pt x="1177727" y="149180"/>
                  <a:pt x="1175135" y="170741"/>
                  <a:pt x="1187669" y="180142"/>
                </a:cubicBezTo>
                <a:cubicBezTo>
                  <a:pt x="1205395" y="193437"/>
                  <a:pt x="1250731" y="201163"/>
                  <a:pt x="1250731" y="201163"/>
                </a:cubicBezTo>
                <a:cubicBezTo>
                  <a:pt x="1257738" y="211673"/>
                  <a:pt x="1262820" y="223762"/>
                  <a:pt x="1271752" y="232694"/>
                </a:cubicBezTo>
                <a:cubicBezTo>
                  <a:pt x="1322484" y="283426"/>
                  <a:pt x="1289769" y="226686"/>
                  <a:pt x="1313793" y="274735"/>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网络地址转换</a:t>
            </a:r>
            <a:r>
              <a:rPr lang="en-US" altLang="zh-CN" b="1" dirty="0"/>
              <a:t>NAT</a:t>
            </a:r>
            <a:endParaRPr lang="zh-CN" altLang="en-US" dirty="0"/>
          </a:p>
        </p:txBody>
      </p:sp>
      <p:sp>
        <p:nvSpPr>
          <p:cNvPr id="3" name="内容占位符 2"/>
          <p:cNvSpPr>
            <a:spLocks noGrp="1"/>
          </p:cNvSpPr>
          <p:nvPr>
            <p:ph idx="1"/>
          </p:nvPr>
        </p:nvSpPr>
        <p:spPr/>
        <p:txBody>
          <a:bodyPr/>
          <a:lstStyle/>
          <a:p>
            <a:r>
              <a:rPr lang="zh-CN" altLang="en-US" dirty="0"/>
              <a:t>自动添加：内部网络中的主机发送的分组到达</a:t>
            </a:r>
            <a:r>
              <a:rPr lang="en-US" altLang="zh-CN" dirty="0"/>
              <a:t>NAT</a:t>
            </a:r>
            <a:r>
              <a:rPr lang="zh-CN" altLang="en-US" dirty="0"/>
              <a:t>设备时，从地址池中选择一个可用地址或者可用地址加上端口号</a:t>
            </a:r>
            <a:endParaRPr lang="en-US" altLang="zh-CN" dirty="0"/>
          </a:p>
          <a:p>
            <a:r>
              <a:rPr lang="zh-CN" altLang="en-US" dirty="0"/>
              <a:t>手工添加静态映射：</a:t>
            </a:r>
            <a:endParaRPr lang="en-US" altLang="zh-CN" dirty="0"/>
          </a:p>
          <a:p>
            <a:pPr lvl="1"/>
            <a:r>
              <a:rPr lang="zh-CN" altLang="en-US" dirty="0"/>
              <a:t>端口重定向：比如外部网络的主机访问</a:t>
            </a:r>
            <a:r>
              <a:rPr lang="en-US" altLang="zh-CN" dirty="0"/>
              <a:t>198.51.100.1</a:t>
            </a:r>
            <a:r>
              <a:rPr lang="zh-CN" altLang="en-US" dirty="0"/>
              <a:t>上的</a:t>
            </a:r>
            <a:r>
              <a:rPr lang="en-US" altLang="zh-CN" dirty="0"/>
              <a:t>HTTP</a:t>
            </a:r>
            <a:r>
              <a:rPr lang="zh-CN" altLang="en-US" dirty="0"/>
              <a:t>服务时，定向到</a:t>
            </a:r>
            <a:r>
              <a:rPr lang="en-US" altLang="zh-CN" dirty="0"/>
              <a:t>10.11.4.1</a:t>
            </a:r>
            <a:r>
              <a:rPr lang="zh-CN" altLang="en-US" dirty="0"/>
              <a:t>的</a:t>
            </a:r>
            <a:r>
              <a:rPr lang="en-US" altLang="zh-CN" dirty="0"/>
              <a:t>8080</a:t>
            </a:r>
            <a:r>
              <a:rPr lang="zh-CN" altLang="en-US" dirty="0"/>
              <a:t>端口</a:t>
            </a:r>
            <a:endParaRPr lang="en-US" altLang="zh-CN" dirty="0"/>
          </a:p>
          <a:p>
            <a:pPr lvl="1"/>
            <a:r>
              <a:rPr lang="zh-CN" altLang="en-US" dirty="0"/>
              <a:t>支持负载均衡：外部网络的主机访问某个地址</a:t>
            </a:r>
            <a:r>
              <a:rPr lang="en-US" altLang="zh-CN" dirty="0"/>
              <a:t>(198.51.100.2)</a:t>
            </a:r>
            <a:r>
              <a:rPr lang="zh-CN" altLang="en-US" dirty="0"/>
              <a:t>的某个服务时可定向到多个地址</a:t>
            </a:r>
            <a:r>
              <a:rPr lang="en-US" altLang="zh-CN" dirty="0"/>
              <a:t>+</a:t>
            </a:r>
            <a:r>
              <a:rPr lang="zh-CN" altLang="en-US" dirty="0"/>
              <a:t>端口之一</a:t>
            </a:r>
            <a:endParaRPr lang="en-US" altLang="zh-CN" dirty="0"/>
          </a:p>
          <a:p>
            <a:pPr lvl="1"/>
            <a:endParaRPr lang="en-US" altLang="zh-CN" dirty="0"/>
          </a:p>
          <a:p>
            <a:endParaRPr lang="zh-CN" altLang="en-US" dirty="0"/>
          </a:p>
        </p:txBody>
      </p:sp>
      <p:graphicFrame>
        <p:nvGraphicFramePr>
          <p:cNvPr id="350" name="表格 349"/>
          <p:cNvGraphicFramePr>
            <a:graphicFrameLocks noGrp="1"/>
          </p:cNvGraphicFramePr>
          <p:nvPr/>
        </p:nvGraphicFramePr>
        <p:xfrm>
          <a:off x="3470054" y="2687320"/>
          <a:ext cx="5856492" cy="1483360"/>
        </p:xfrm>
        <a:graphic>
          <a:graphicData uri="http://schemas.openxmlformats.org/drawingml/2006/table">
            <a:tbl>
              <a:tblPr firstRow="1" bandRow="1">
                <a:tableStyleId>{2D5ABB26-0587-4C30-8999-92F81FD0307C}</a:tableStyleId>
              </a:tblPr>
              <a:tblGrid>
                <a:gridCol w="1952164"/>
                <a:gridCol w="1952164"/>
                <a:gridCol w="1952164"/>
              </a:tblGrid>
              <a:tr h="370840">
                <a:tc>
                  <a:txBody>
                    <a:bodyPr/>
                    <a:lstStyle/>
                    <a:p>
                      <a:pPr algn="ctr"/>
                      <a:r>
                        <a:rPr lang="en-US" altLang="zh-CN" dirty="0"/>
                        <a:t>inside local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inside global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outside global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pPr algn="ctr"/>
                      <a:r>
                        <a:rPr lang="en-US" altLang="zh-CN" b="1" dirty="0"/>
                        <a:t>10.11.4.1:8080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b="1" dirty="0"/>
                        <a:t>198.51.100.1:80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70840">
                <a:tc>
                  <a:txBody>
                    <a:bodyPr/>
                    <a:lstStyle/>
                    <a:p>
                      <a:pPr algn="ctr"/>
                      <a:r>
                        <a:rPr lang="en-US" altLang="zh-CN" dirty="0"/>
                        <a:t>10.11.5.1:80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198.51.100.2:80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CN" dirty="0"/>
                        <a:t>192.4.4.4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370840">
                <a:tc>
                  <a:txBody>
                    <a:bodyPr/>
                    <a:lstStyle/>
                    <a:p>
                      <a:pPr algn="ctr"/>
                      <a:r>
                        <a:rPr lang="en-US" altLang="zh-CN" dirty="0"/>
                        <a:t>10.11.5.2:80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198.51.100.2:80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CN" dirty="0"/>
                        <a:t>192.5.5.5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sp>
        <p:nvSpPr>
          <p:cNvPr id="351" name="矩形 350"/>
          <p:cNvSpPr/>
          <p:nvPr/>
        </p:nvSpPr>
        <p:spPr>
          <a:xfrm>
            <a:off x="1837998" y="3052926"/>
            <a:ext cx="1338828" cy="369332"/>
          </a:xfrm>
          <a:prstGeom prst="rect">
            <a:avLst/>
          </a:prstGeom>
        </p:spPr>
        <p:txBody>
          <a:bodyPr wrap="none">
            <a:spAutoFit/>
          </a:bodyPr>
          <a:lstStyle/>
          <a:p>
            <a:r>
              <a:rPr lang="zh-CN" altLang="en-US" b="1" dirty="0"/>
              <a:t>端口重定向</a:t>
            </a:r>
            <a:endParaRPr lang="zh-CN" altLang="en-US" b="1" dirty="0"/>
          </a:p>
        </p:txBody>
      </p:sp>
      <p:sp>
        <p:nvSpPr>
          <p:cNvPr id="352" name="左大括号 351"/>
          <p:cNvSpPr/>
          <p:nvPr/>
        </p:nvSpPr>
        <p:spPr>
          <a:xfrm>
            <a:off x="3268133" y="3429000"/>
            <a:ext cx="110614" cy="6778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53" name="矩形 352"/>
          <p:cNvSpPr/>
          <p:nvPr/>
        </p:nvSpPr>
        <p:spPr>
          <a:xfrm>
            <a:off x="1837998" y="3583269"/>
            <a:ext cx="1107996" cy="369332"/>
          </a:xfrm>
          <a:prstGeom prst="rect">
            <a:avLst/>
          </a:prstGeom>
        </p:spPr>
        <p:txBody>
          <a:bodyPr wrap="none">
            <a:spAutoFit/>
          </a:bodyPr>
          <a:lstStyle/>
          <a:p>
            <a:r>
              <a:rPr lang="zh-CN" altLang="en-US" b="1" dirty="0"/>
              <a:t>负载均衡</a:t>
            </a:r>
            <a:endParaRPr lang="zh-CN" altLang="en-US" b="1" dirty="0"/>
          </a:p>
        </p:txBody>
      </p:sp>
      <p:sp>
        <p:nvSpPr>
          <p:cNvPr id="354" name="矩形 353"/>
          <p:cNvSpPr/>
          <p:nvPr/>
        </p:nvSpPr>
        <p:spPr>
          <a:xfrm>
            <a:off x="529046" y="4171006"/>
            <a:ext cx="10991013" cy="2445285"/>
          </a:xfrm>
          <a:prstGeom prst="rect">
            <a:avLst/>
          </a:prstGeom>
        </p:spPr>
        <p:txBody>
          <a:bodyPr wrap="square">
            <a:spAutoFit/>
          </a:bodyPr>
          <a:lstStyle/>
          <a:p>
            <a:pPr>
              <a:lnSpc>
                <a:spcPct val="110000"/>
              </a:lnSpc>
            </a:pPr>
            <a:r>
              <a:rPr lang="zh-CN" altLang="en-US" sz="2000" b="1" dirty="0"/>
              <a:t>通过与</a:t>
            </a:r>
            <a:r>
              <a:rPr lang="en-US" altLang="zh-CN" sz="2000" b="1" dirty="0"/>
              <a:t>NAT</a:t>
            </a:r>
            <a:r>
              <a:rPr lang="zh-CN" altLang="en-US" sz="2000" b="1" dirty="0"/>
              <a:t>设备的交互更新</a:t>
            </a:r>
            <a:r>
              <a:rPr lang="en-US" altLang="zh-CN" sz="2000" b="1" dirty="0"/>
              <a:t>NAT</a:t>
            </a:r>
            <a:r>
              <a:rPr lang="zh-CN" altLang="en-US" sz="2000" b="1" dirty="0"/>
              <a:t>转换表</a:t>
            </a:r>
            <a:endParaRPr lang="en-US" altLang="zh-CN" sz="2000" b="1" dirty="0"/>
          </a:p>
          <a:p>
            <a:pPr marL="342900" indent="-342900">
              <a:lnSpc>
                <a:spcPct val="110000"/>
              </a:lnSpc>
              <a:buFont typeface="Arial" panose="020B0604020202020204" pitchFamily="34" charset="0"/>
              <a:buChar char="•"/>
            </a:pPr>
            <a:r>
              <a:rPr lang="en-US" altLang="zh-CN" sz="2000" b="1" dirty="0"/>
              <a:t>UPnP</a:t>
            </a:r>
            <a:r>
              <a:rPr lang="zh-CN" altLang="zh-CN" sz="2000" dirty="0"/>
              <a:t>（</a:t>
            </a:r>
            <a:r>
              <a:rPr lang="en-US" altLang="zh-CN" sz="2000" dirty="0"/>
              <a:t>Universal Plug and Play</a:t>
            </a:r>
            <a:r>
              <a:rPr lang="zh-CN" altLang="zh-CN" sz="2000" dirty="0"/>
              <a:t>）</a:t>
            </a:r>
            <a:r>
              <a:rPr lang="zh-CN" altLang="en-US" sz="2000" dirty="0"/>
              <a:t>，基于</a:t>
            </a:r>
            <a:r>
              <a:rPr lang="en-US" altLang="zh-CN" sz="2000" dirty="0"/>
              <a:t>SSDP/SOAP</a:t>
            </a:r>
            <a:r>
              <a:rPr lang="zh-CN" altLang="en-US" sz="2000" dirty="0"/>
              <a:t>和</a:t>
            </a:r>
            <a:r>
              <a:rPr lang="en-US" altLang="zh-CN" sz="2000" dirty="0"/>
              <a:t>HTTP</a:t>
            </a:r>
            <a:r>
              <a:rPr lang="zh-CN" altLang="en-US" sz="2000" dirty="0"/>
              <a:t>协议，端口号</a:t>
            </a:r>
            <a:r>
              <a:rPr lang="en-US" altLang="zh-CN" sz="2000" dirty="0"/>
              <a:t>1900</a:t>
            </a:r>
            <a:endParaRPr lang="en-US" altLang="zh-CN" sz="2000" dirty="0"/>
          </a:p>
          <a:p>
            <a:pPr marL="800100" lvl="1" indent="-342900">
              <a:lnSpc>
                <a:spcPct val="110000"/>
              </a:lnSpc>
              <a:buFont typeface="Arial" panose="020B0604020202020204" pitchFamily="34" charset="0"/>
              <a:buChar char="•"/>
            </a:pPr>
            <a:r>
              <a:rPr lang="zh-CN" altLang="en-US" sz="2000" dirty="0"/>
              <a:t>位于内部网络的主机通过该协议与</a:t>
            </a:r>
            <a:r>
              <a:rPr lang="en-US" altLang="zh-CN" sz="2000" dirty="0"/>
              <a:t>NAT</a:t>
            </a:r>
            <a:r>
              <a:rPr lang="zh-CN" altLang="en-US" sz="2000" dirty="0"/>
              <a:t>设备通信来添加</a:t>
            </a:r>
            <a:r>
              <a:rPr lang="en-US" altLang="zh-CN" sz="2000" dirty="0"/>
              <a:t>NAT</a:t>
            </a:r>
            <a:r>
              <a:rPr lang="zh-CN" altLang="en-US" sz="2000" dirty="0"/>
              <a:t>映射（内部</a:t>
            </a:r>
            <a:r>
              <a:rPr lang="en-US" altLang="zh-CN" sz="2000" dirty="0"/>
              <a:t>IP</a:t>
            </a:r>
            <a:r>
              <a:rPr lang="zh-CN" altLang="en-US" sz="2000" dirty="0"/>
              <a:t>地址</a:t>
            </a:r>
            <a:r>
              <a:rPr lang="en-US" altLang="zh-CN" sz="2000" dirty="0"/>
              <a:t>+</a:t>
            </a:r>
            <a:r>
              <a:rPr lang="zh-CN" altLang="en-US" sz="2000" dirty="0"/>
              <a:t>端口号到公共</a:t>
            </a:r>
            <a:r>
              <a:rPr lang="en-US" altLang="zh-CN" sz="2000" dirty="0"/>
              <a:t>IP</a:t>
            </a:r>
            <a:r>
              <a:rPr lang="zh-CN" altLang="en-US" sz="2000" dirty="0"/>
              <a:t>地址和端口号）</a:t>
            </a:r>
            <a:endParaRPr lang="en-US" altLang="zh-CN" sz="2000" dirty="0"/>
          </a:p>
          <a:p>
            <a:pPr marL="800100" lvl="1" indent="-342900">
              <a:lnSpc>
                <a:spcPct val="110000"/>
              </a:lnSpc>
              <a:buFont typeface="Arial" panose="020B0604020202020204" pitchFamily="34" charset="0"/>
              <a:buChar char="•"/>
            </a:pPr>
            <a:r>
              <a:rPr lang="zh-CN" altLang="en-US" sz="2000" dirty="0"/>
              <a:t>将映射后的公共</a:t>
            </a:r>
            <a:r>
              <a:rPr lang="en-US" altLang="zh-CN" sz="2000" dirty="0"/>
              <a:t>IP</a:t>
            </a:r>
            <a:r>
              <a:rPr lang="zh-CN" altLang="en-US" sz="2000" dirty="0"/>
              <a:t>地址和端口号广而告之其他主机</a:t>
            </a:r>
            <a:endParaRPr lang="en-US" altLang="zh-CN" sz="2000" dirty="0"/>
          </a:p>
          <a:p>
            <a:pPr marL="342900" indent="-342900">
              <a:lnSpc>
                <a:spcPct val="110000"/>
              </a:lnSpc>
              <a:buFont typeface="Arial" panose="020B0604020202020204" pitchFamily="34" charset="0"/>
              <a:buChar char="•"/>
            </a:pPr>
            <a:r>
              <a:rPr lang="zh-CN" altLang="en-US" sz="2000" dirty="0"/>
              <a:t>苹果公司提出的</a:t>
            </a:r>
            <a:r>
              <a:rPr lang="en-US" altLang="zh-CN" sz="2000" dirty="0"/>
              <a:t>NAT-PMP</a:t>
            </a:r>
            <a:r>
              <a:rPr lang="zh-CN" altLang="en-US" sz="2000" dirty="0"/>
              <a:t>协议</a:t>
            </a:r>
            <a:r>
              <a:rPr lang="en-US" altLang="zh-CN" sz="2000" dirty="0"/>
              <a:t>(RFC 6886 NAT Port Mapping Protocol)</a:t>
            </a:r>
            <a:r>
              <a:rPr lang="zh-CN" altLang="en-US" sz="2000" dirty="0"/>
              <a:t>；</a:t>
            </a:r>
            <a:r>
              <a:rPr lang="en-US" altLang="zh-CN" sz="2000" dirty="0"/>
              <a:t>RFC 6887 Port Control Protocol</a:t>
            </a:r>
            <a:endParaRPr lang="en-US" altLang="zh-CN"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网络地址转换</a:t>
            </a:r>
            <a:r>
              <a:rPr lang="en-US" altLang="zh-CN" b="1" dirty="0"/>
              <a:t>NAT</a:t>
            </a:r>
            <a:endParaRPr lang="zh-CN" altLang="en-US" dirty="0"/>
          </a:p>
        </p:txBody>
      </p:sp>
      <p:sp>
        <p:nvSpPr>
          <p:cNvPr id="3" name="内容占位符 2"/>
          <p:cNvSpPr>
            <a:spLocks noGrp="1"/>
          </p:cNvSpPr>
          <p:nvPr>
            <p:ph idx="1"/>
          </p:nvPr>
        </p:nvSpPr>
        <p:spPr/>
        <p:txBody>
          <a:bodyPr/>
          <a:lstStyle/>
          <a:p>
            <a:pPr marL="0" indent="0">
              <a:buNone/>
            </a:pPr>
            <a:r>
              <a:rPr lang="zh-CN" altLang="en-US" dirty="0"/>
              <a:t>下面两种</a:t>
            </a:r>
            <a:r>
              <a:rPr lang="en-US" altLang="zh-CN" dirty="0"/>
              <a:t>NAT</a:t>
            </a:r>
            <a:r>
              <a:rPr lang="zh-CN" altLang="en-US" dirty="0"/>
              <a:t>较少使用，不进行介绍</a:t>
            </a:r>
            <a:endParaRPr lang="en-US" altLang="zh-CN" dirty="0"/>
          </a:p>
          <a:p>
            <a:pPr marL="285750" indent="-285750"/>
            <a:r>
              <a:rPr lang="zh-CN" altLang="en-US" dirty="0"/>
              <a:t>双向</a:t>
            </a:r>
            <a:r>
              <a:rPr lang="en-US" altLang="zh-CN" dirty="0"/>
              <a:t>(Bi-Directional) NAT</a:t>
            </a:r>
            <a:r>
              <a:rPr lang="zh-CN" altLang="en-US" dirty="0"/>
              <a:t>：域名服务器也在内部网络，</a:t>
            </a:r>
            <a:r>
              <a:rPr lang="en-US" altLang="zh-CN" dirty="0"/>
              <a:t>DNS</a:t>
            </a:r>
            <a:r>
              <a:rPr lang="zh-CN" altLang="en-US" dirty="0"/>
              <a:t>响应给出的是服务器的内部地址。引入应用层网关</a:t>
            </a:r>
            <a:r>
              <a:rPr lang="en-US" altLang="zh-CN" dirty="0"/>
              <a:t>DNS-ALG</a:t>
            </a:r>
            <a:r>
              <a:rPr lang="zh-CN" altLang="en-US" dirty="0"/>
              <a:t>，更改</a:t>
            </a:r>
            <a:r>
              <a:rPr lang="en-US" altLang="zh-CN" dirty="0"/>
              <a:t>DNS</a:t>
            </a:r>
            <a:r>
              <a:rPr lang="zh-CN" altLang="en-US" dirty="0"/>
              <a:t>响应中的地址</a:t>
            </a:r>
            <a:endParaRPr lang="en-US" altLang="zh-CN" dirty="0"/>
          </a:p>
          <a:p>
            <a:pPr marL="285750" indent="-285750"/>
            <a:r>
              <a:rPr lang="zh-CN" altLang="en-US" dirty="0"/>
              <a:t>两次</a:t>
            </a:r>
            <a:r>
              <a:rPr lang="en-US" altLang="zh-CN" dirty="0"/>
              <a:t>NAT(Twice-NAT)</a:t>
            </a:r>
            <a:r>
              <a:rPr lang="zh-CN" altLang="en-US" dirty="0"/>
              <a:t>：</a:t>
            </a:r>
            <a:r>
              <a:rPr lang="zh-CN" altLang="en-US" b="1" dirty="0">
                <a:solidFill>
                  <a:schemeClr val="accent6"/>
                </a:solidFill>
              </a:rPr>
              <a:t>内部网络和外部网络中的</a:t>
            </a:r>
            <a:r>
              <a:rPr lang="en-US" altLang="zh-CN" b="1" dirty="0">
                <a:solidFill>
                  <a:schemeClr val="accent6"/>
                </a:solidFill>
              </a:rPr>
              <a:t>IP</a:t>
            </a:r>
            <a:r>
              <a:rPr lang="zh-CN" altLang="en-US" b="1" dirty="0">
                <a:solidFill>
                  <a:schemeClr val="accent6"/>
                </a:solidFill>
              </a:rPr>
              <a:t>地址空间有重复</a:t>
            </a:r>
            <a:r>
              <a:rPr lang="zh-CN" altLang="en-US" dirty="0"/>
              <a:t>时，这些具有重复</a:t>
            </a:r>
            <a:r>
              <a:rPr lang="en-US" altLang="zh-CN" dirty="0"/>
              <a:t>IP</a:t>
            </a:r>
            <a:r>
              <a:rPr lang="zh-CN" altLang="en-US" dirty="0"/>
              <a:t>地址的主机之间</a:t>
            </a:r>
            <a:r>
              <a:rPr lang="zh-CN" altLang="zh-CN" dirty="0"/>
              <a:t>的分组的源地址和目的地址可能都需要进行转换</a:t>
            </a:r>
            <a:endParaRPr lang="en-US" altLang="zh-CN" dirty="0"/>
          </a:p>
          <a:p>
            <a:pPr marL="285750" indent="-285750"/>
            <a:endParaRPr lang="en-US" altLang="zh-CN" dirty="0"/>
          </a:p>
          <a:p>
            <a:pPr marL="285750" indent="-285750"/>
            <a:endParaRPr lang="en-US" altLang="zh-CN" dirty="0"/>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网络地址转换</a:t>
            </a:r>
            <a:r>
              <a:rPr lang="en-US" altLang="zh-CN" b="1" dirty="0"/>
              <a:t>NAT</a:t>
            </a:r>
            <a:r>
              <a:rPr lang="zh-CN" altLang="en-US" b="1" dirty="0"/>
              <a:t>：优缺点</a:t>
            </a:r>
            <a:endParaRPr lang="zh-CN" altLang="en-US" dirty="0"/>
          </a:p>
        </p:txBody>
      </p:sp>
      <p:sp>
        <p:nvSpPr>
          <p:cNvPr id="3" name="内容占位符 2"/>
          <p:cNvSpPr>
            <a:spLocks noGrp="1"/>
          </p:cNvSpPr>
          <p:nvPr>
            <p:ph idx="1"/>
          </p:nvPr>
        </p:nvSpPr>
        <p:spPr/>
        <p:txBody>
          <a:bodyPr/>
          <a:lstStyle/>
          <a:p>
            <a:r>
              <a:rPr lang="en-US" altLang="zh-CN" dirty="0"/>
              <a:t>NAT</a:t>
            </a:r>
            <a:r>
              <a:rPr lang="zh-CN" altLang="en-US" dirty="0"/>
              <a:t>的优点：</a:t>
            </a:r>
            <a:endParaRPr lang="en-US" altLang="zh-CN" dirty="0"/>
          </a:p>
          <a:p>
            <a:pPr lvl="1"/>
            <a:r>
              <a:rPr lang="zh-CN" altLang="en-US" sz="2000" dirty="0"/>
              <a:t>只需要少量的</a:t>
            </a:r>
            <a:r>
              <a:rPr lang="en-US" altLang="zh-CN" sz="2000" dirty="0"/>
              <a:t>Internet</a:t>
            </a:r>
            <a:r>
              <a:rPr lang="zh-CN" altLang="en-US" sz="2000" dirty="0"/>
              <a:t>唯一的公网地址，缓解</a:t>
            </a:r>
            <a:r>
              <a:rPr lang="en-US" altLang="zh-CN" sz="2000" dirty="0"/>
              <a:t>IP</a:t>
            </a:r>
            <a:r>
              <a:rPr lang="zh-CN" altLang="en-US" sz="2000" dirty="0"/>
              <a:t>地址空间不足</a:t>
            </a:r>
            <a:endParaRPr lang="en-US" altLang="zh-CN" sz="2000" dirty="0"/>
          </a:p>
          <a:p>
            <a:pPr lvl="1"/>
            <a:r>
              <a:rPr lang="zh-CN" altLang="en-US" sz="2000" dirty="0"/>
              <a:t>大部分情况对于主机透明，也不用关心</a:t>
            </a:r>
            <a:r>
              <a:rPr lang="en-US" altLang="zh-CN" sz="2000" dirty="0"/>
              <a:t>NAT</a:t>
            </a:r>
            <a:r>
              <a:rPr lang="zh-CN" altLang="en-US" sz="2000" dirty="0"/>
              <a:t>所使用的公网地址是什么</a:t>
            </a:r>
            <a:endParaRPr lang="en-US" altLang="zh-CN" sz="2000" dirty="0"/>
          </a:p>
          <a:p>
            <a:pPr lvl="1"/>
            <a:r>
              <a:rPr lang="zh-CN" altLang="en-US" sz="2000" dirty="0"/>
              <a:t>额外的安全保障，除非</a:t>
            </a:r>
            <a:r>
              <a:rPr lang="en-US" altLang="zh-CN" sz="2000" dirty="0"/>
              <a:t>NAT</a:t>
            </a:r>
            <a:r>
              <a:rPr lang="zh-CN" altLang="en-US" sz="2000" dirty="0"/>
              <a:t>表有相应的记录，内部网络的主机无法被外网访问</a:t>
            </a:r>
            <a:endParaRPr lang="en-US" altLang="zh-CN" sz="2000" dirty="0"/>
          </a:p>
          <a:p>
            <a:pPr lvl="1"/>
            <a:r>
              <a:rPr lang="zh-CN" altLang="en-US" sz="2000" dirty="0"/>
              <a:t>可支持端口重定向、负载均衡等</a:t>
            </a:r>
            <a:endParaRPr lang="en-US" altLang="zh-CN" sz="2000" dirty="0"/>
          </a:p>
          <a:p>
            <a:r>
              <a:rPr lang="en-US" altLang="zh-CN" dirty="0"/>
              <a:t>NAT</a:t>
            </a:r>
            <a:r>
              <a:rPr lang="zh-CN" altLang="en-US" dirty="0"/>
              <a:t>的问题</a:t>
            </a:r>
            <a:endParaRPr lang="en-US" altLang="zh-CN" dirty="0"/>
          </a:p>
          <a:p>
            <a:pPr lvl="1"/>
            <a:r>
              <a:rPr lang="zh-CN" altLang="zh-CN" sz="2000" dirty="0"/>
              <a:t>违背了端到端和无状态路由的设计原则</a:t>
            </a:r>
            <a:r>
              <a:rPr lang="zh-CN" altLang="en-US" sz="2000" dirty="0"/>
              <a:t>，采用跨层设计</a:t>
            </a:r>
            <a:endParaRPr lang="en-US" altLang="zh-CN" sz="2000" dirty="0"/>
          </a:p>
          <a:p>
            <a:pPr lvl="1"/>
            <a:r>
              <a:rPr lang="en-US" altLang="zh-CN" sz="2000" dirty="0"/>
              <a:t>NAT</a:t>
            </a:r>
            <a:r>
              <a:rPr lang="zh-CN" altLang="zh-CN" sz="2000" dirty="0"/>
              <a:t>设备成为性能的瓶颈和可能的攻击目标</a:t>
            </a:r>
            <a:endParaRPr lang="en-US" altLang="zh-CN" sz="2000" dirty="0"/>
          </a:p>
          <a:p>
            <a:pPr lvl="1"/>
            <a:r>
              <a:rPr lang="zh-CN" altLang="en-US" sz="2000" dirty="0"/>
              <a:t>有些</a:t>
            </a:r>
            <a:r>
              <a:rPr lang="zh-CN" altLang="zh-CN" sz="2000" dirty="0"/>
              <a:t>应用和协议</a:t>
            </a:r>
            <a:r>
              <a:rPr lang="zh-CN" altLang="en-US" sz="2000" dirty="0"/>
              <a:t>需要应用层网关的帮助才能穿越</a:t>
            </a:r>
            <a:r>
              <a:rPr lang="en-US" altLang="zh-CN" sz="2000" dirty="0"/>
              <a:t>NAT</a:t>
            </a:r>
            <a:endParaRPr lang="en-US" altLang="zh-CN" sz="2000" dirty="0"/>
          </a:p>
          <a:p>
            <a:pPr lvl="2"/>
            <a:r>
              <a:rPr lang="zh-CN" altLang="en-US" dirty="0"/>
              <a:t>许多应用</a:t>
            </a:r>
            <a:r>
              <a:rPr lang="zh-CN" altLang="zh-CN" dirty="0"/>
              <a:t>依赖于</a:t>
            </a:r>
            <a:r>
              <a:rPr lang="en-US" altLang="zh-CN" dirty="0"/>
              <a:t>IP</a:t>
            </a:r>
            <a:r>
              <a:rPr lang="zh-CN" altLang="zh-CN" dirty="0"/>
              <a:t>服务模型的一个关键假设：所有节点都有一个唯一的全局</a:t>
            </a:r>
            <a:r>
              <a:rPr lang="en-US" altLang="zh-CN" dirty="0"/>
              <a:t>IP</a:t>
            </a:r>
            <a:r>
              <a:rPr lang="zh-CN" altLang="zh-CN" dirty="0"/>
              <a:t>地址</a:t>
            </a:r>
            <a:endParaRPr lang="en-US" altLang="zh-CN" dirty="0"/>
          </a:p>
          <a:p>
            <a:pPr lvl="2"/>
            <a:r>
              <a:rPr lang="zh-CN" altLang="zh-CN" dirty="0"/>
              <a:t>应用层协议（比如</a:t>
            </a:r>
            <a:r>
              <a:rPr lang="en-US" altLang="zh-CN" dirty="0"/>
              <a:t>FTP</a:t>
            </a:r>
            <a:r>
              <a:rPr lang="zh-CN" altLang="zh-CN" dirty="0"/>
              <a:t>）消息里面包含了</a:t>
            </a:r>
            <a:r>
              <a:rPr lang="en-US" altLang="zh-CN" dirty="0"/>
              <a:t>IP</a:t>
            </a:r>
            <a:r>
              <a:rPr lang="zh-CN" altLang="zh-CN" dirty="0"/>
              <a:t>地址和端口号时</a:t>
            </a:r>
            <a:r>
              <a:rPr lang="zh-CN" altLang="en-US" dirty="0"/>
              <a:t>有问题</a:t>
            </a:r>
            <a:endParaRPr lang="en-US" altLang="zh-CN" dirty="0"/>
          </a:p>
          <a:p>
            <a:pPr lvl="2"/>
            <a:r>
              <a:rPr lang="zh-CN" altLang="en-US" dirty="0"/>
              <a:t>应用层使用的多条</a:t>
            </a:r>
            <a:r>
              <a:rPr lang="en-US" altLang="zh-CN" dirty="0"/>
              <a:t>TCP</a:t>
            </a:r>
            <a:r>
              <a:rPr lang="zh-CN" altLang="en-US" dirty="0"/>
              <a:t>连接之间有关联时有问题</a:t>
            </a:r>
            <a:endParaRPr lang="en-US" altLang="zh-CN" dirty="0"/>
          </a:p>
          <a:p>
            <a:pPr lvl="1"/>
            <a:r>
              <a:rPr lang="zh-CN" altLang="zh-CN" sz="2000" dirty="0"/>
              <a:t>如果通信的双方都位于</a:t>
            </a:r>
            <a:r>
              <a:rPr lang="en-US" altLang="zh-CN" sz="2000" dirty="0"/>
              <a:t>NAT</a:t>
            </a:r>
            <a:r>
              <a:rPr lang="zh-CN" altLang="zh-CN" sz="2000" dirty="0"/>
              <a:t>设备之后，要采用相应的</a:t>
            </a:r>
            <a:r>
              <a:rPr lang="en-US" altLang="zh-CN" sz="2000" dirty="0"/>
              <a:t>NAT</a:t>
            </a:r>
            <a:r>
              <a:rPr lang="zh-CN" altLang="zh-CN" sz="2000" dirty="0"/>
              <a:t>穿越技术</a:t>
            </a:r>
            <a:endParaRPr lang="en-US" altLang="zh-CN" sz="2000" dirty="0"/>
          </a:p>
          <a:p>
            <a:pPr marL="457200" lvl="1" indent="0">
              <a:buNone/>
            </a:pPr>
            <a:endParaRPr lang="zh-CN" altLang="en-US" sz="2000" dirty="0"/>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ighlight>
                  <a:srgbClr val="FFFF00"/>
                </a:highlight>
                <a:ea typeface="宋体" panose="02010600030101010101" pitchFamily="2" charset="-122"/>
              </a:rPr>
              <a:t>拓展：</a:t>
            </a:r>
            <a:r>
              <a:rPr lang="it-IT" altLang="zh-CN" dirty="0">
                <a:highlight>
                  <a:srgbClr val="FFFF00"/>
                </a:highlight>
                <a:ea typeface="宋体" panose="02010600030101010101" pitchFamily="2" charset="-122"/>
              </a:rPr>
              <a:t>NAT </a:t>
            </a:r>
            <a:r>
              <a:rPr lang="en-US" altLang="zh-CN" dirty="0">
                <a:highlight>
                  <a:srgbClr val="FFFF00"/>
                </a:highlight>
                <a:ea typeface="宋体" panose="02010600030101010101" pitchFamily="2" charset="-122"/>
              </a:rPr>
              <a:t>Traversal</a:t>
            </a:r>
            <a:endParaRPr lang="zh-CN" altLang="en-US" dirty="0">
              <a:highlight>
                <a:srgbClr val="FFFF00"/>
              </a:highlight>
            </a:endParaRPr>
          </a:p>
        </p:txBody>
      </p:sp>
      <p:sp>
        <p:nvSpPr>
          <p:cNvPr id="3" name="内容占位符 2"/>
          <p:cNvSpPr>
            <a:spLocks noGrp="1"/>
          </p:cNvSpPr>
          <p:nvPr>
            <p:ph idx="1"/>
          </p:nvPr>
        </p:nvSpPr>
        <p:spPr/>
        <p:txBody>
          <a:bodyPr/>
          <a:lstStyle/>
          <a:p>
            <a:r>
              <a:rPr lang="it-IT" altLang="zh-CN" dirty="0">
                <a:ea typeface="宋体" panose="02010600030101010101" pitchFamily="2" charset="-122"/>
              </a:rPr>
              <a:t>TURN(</a:t>
            </a:r>
            <a:r>
              <a:rPr lang="en-US" altLang="zh-CN" dirty="0"/>
              <a:t>Traversal Using Relays around NAT)</a:t>
            </a:r>
            <a:r>
              <a:rPr lang="it-IT" altLang="zh-CN" dirty="0">
                <a:ea typeface="宋体" panose="02010600030101010101" pitchFamily="2" charset="-122"/>
              </a:rPr>
              <a:t> protocol</a:t>
            </a:r>
            <a:r>
              <a:rPr lang="zh-CN" altLang="en-US" dirty="0">
                <a:ea typeface="宋体" panose="02010600030101010101" pitchFamily="2" charset="-122"/>
              </a:rPr>
              <a:t> </a:t>
            </a:r>
            <a:endParaRPr lang="en-US" altLang="zh-CN" dirty="0">
              <a:ea typeface="宋体" panose="02010600030101010101" pitchFamily="2" charset="-122"/>
            </a:endParaRPr>
          </a:p>
          <a:p>
            <a:pPr lvl="1"/>
            <a:r>
              <a:rPr lang="en-US" altLang="zh-CN" sz="2000" dirty="0">
                <a:ea typeface="宋体" panose="02010600030101010101" pitchFamily="2" charset="-122"/>
              </a:rPr>
              <a:t>A</a:t>
            </a:r>
            <a:r>
              <a:rPr lang="zh-CN" altLang="en-US" sz="2000" dirty="0">
                <a:ea typeface="宋体" panose="02010600030101010101" pitchFamily="2" charset="-122"/>
              </a:rPr>
              <a:t>和</a:t>
            </a:r>
            <a:r>
              <a:rPr lang="en-US" altLang="zh-CN" sz="2000" dirty="0">
                <a:ea typeface="宋体" panose="02010600030101010101" pitchFamily="2" charset="-122"/>
              </a:rPr>
              <a:t>B</a:t>
            </a:r>
            <a:r>
              <a:rPr lang="zh-CN" altLang="en-US" sz="2000" dirty="0">
                <a:ea typeface="宋体" panose="02010600030101010101" pitchFamily="2" charset="-122"/>
              </a:rPr>
              <a:t>之间的通信通过</a:t>
            </a:r>
            <a:r>
              <a:rPr lang="en-US" altLang="zh-CN" sz="2000" dirty="0">
                <a:ea typeface="宋体" panose="02010600030101010101" pitchFamily="2" charset="-122"/>
              </a:rPr>
              <a:t>TURN</a:t>
            </a:r>
            <a:r>
              <a:rPr lang="zh-CN" altLang="en-US" sz="2000" dirty="0">
                <a:ea typeface="宋体" panose="02010600030101010101" pitchFamily="2" charset="-122"/>
              </a:rPr>
              <a:t>服务器中转</a:t>
            </a:r>
            <a:endParaRPr lang="en-US" altLang="zh-CN" sz="2000" dirty="0">
              <a:ea typeface="宋体" panose="02010600030101010101" pitchFamily="2" charset="-122"/>
            </a:endParaRPr>
          </a:p>
          <a:p>
            <a:pPr lvl="1"/>
            <a:r>
              <a:rPr lang="en-US" altLang="zh-CN" sz="2000" dirty="0">
                <a:ea typeface="宋体" panose="02010600030101010101" pitchFamily="2" charset="-122"/>
              </a:rPr>
              <a:t>A</a:t>
            </a:r>
            <a:r>
              <a:rPr lang="zh-CN" altLang="en-US" sz="2000" dirty="0">
                <a:ea typeface="宋体" panose="02010600030101010101" pitchFamily="2" charset="-122"/>
              </a:rPr>
              <a:t>和</a:t>
            </a:r>
            <a:r>
              <a:rPr lang="en-US" altLang="zh-CN" sz="2000" dirty="0">
                <a:ea typeface="宋体" panose="02010600030101010101" pitchFamily="2" charset="-122"/>
              </a:rPr>
              <a:t>B</a:t>
            </a:r>
            <a:r>
              <a:rPr lang="zh-CN" altLang="en-US" sz="2000" dirty="0">
                <a:ea typeface="宋体" panose="02010600030101010101" pitchFamily="2" charset="-122"/>
              </a:rPr>
              <a:t>都可位于</a:t>
            </a:r>
            <a:r>
              <a:rPr lang="en-US" altLang="zh-CN" sz="2000" dirty="0">
                <a:ea typeface="宋体" panose="02010600030101010101" pitchFamily="2" charset="-122"/>
              </a:rPr>
              <a:t>NAT</a:t>
            </a:r>
            <a:r>
              <a:rPr lang="zh-CN" altLang="en-US" sz="2000" dirty="0">
                <a:ea typeface="宋体" panose="02010600030101010101" pitchFamily="2" charset="-122"/>
              </a:rPr>
              <a:t>之后，但是</a:t>
            </a:r>
            <a:r>
              <a:rPr lang="en-US" altLang="zh-CN" sz="2000" dirty="0">
                <a:ea typeface="宋体" panose="02010600030101010101" pitchFamily="2" charset="-122"/>
              </a:rPr>
              <a:t>TURN</a:t>
            </a:r>
            <a:r>
              <a:rPr lang="zh-CN" altLang="en-US" sz="2000" dirty="0">
                <a:ea typeface="宋体" panose="02010600030101010101" pitchFamily="2" charset="-122"/>
              </a:rPr>
              <a:t>服务器成为性能瓶颈</a:t>
            </a:r>
            <a:endParaRPr lang="en-US" altLang="zh-CN" sz="2000" dirty="0">
              <a:ea typeface="宋体" panose="02010600030101010101" pitchFamily="2" charset="-122"/>
            </a:endParaRPr>
          </a:p>
          <a:p>
            <a:r>
              <a:rPr lang="it-IT" altLang="zh-CN" dirty="0">
                <a:ea typeface="宋体" panose="02010600030101010101" pitchFamily="2" charset="-122"/>
              </a:rPr>
              <a:t>Connection </a:t>
            </a:r>
            <a:r>
              <a:rPr lang="en-US" altLang="zh-CN" dirty="0">
                <a:ea typeface="宋体" panose="02010600030101010101" pitchFamily="2" charset="-122"/>
              </a:rPr>
              <a:t>R</a:t>
            </a:r>
            <a:r>
              <a:rPr lang="it-IT" altLang="zh-CN" dirty="0">
                <a:ea typeface="宋体" panose="02010600030101010101" pitchFamily="2" charset="-122"/>
              </a:rPr>
              <a:t>eversal</a:t>
            </a:r>
            <a:r>
              <a:rPr lang="zh-CN" altLang="en-US" dirty="0">
                <a:ea typeface="宋体" panose="02010600030101010101" pitchFamily="2" charset="-122"/>
              </a:rPr>
              <a:t>（逆向连接）</a:t>
            </a:r>
            <a:endParaRPr lang="it-IT" altLang="zh-CN" dirty="0">
              <a:ea typeface="宋体" panose="02010600030101010101" pitchFamily="2" charset="-122"/>
            </a:endParaRPr>
          </a:p>
          <a:p>
            <a:pPr lvl="1"/>
            <a:r>
              <a:rPr lang="zh-CN" altLang="en-US" sz="2000" dirty="0">
                <a:ea typeface="宋体" panose="02010600030101010101" pitchFamily="2" charset="-122"/>
              </a:rPr>
              <a:t>通信的</a:t>
            </a:r>
            <a:r>
              <a:rPr lang="en-US" altLang="zh-CN" sz="2000" dirty="0">
                <a:ea typeface="宋体" panose="02010600030101010101" pitchFamily="2" charset="-122"/>
              </a:rPr>
              <a:t>A</a:t>
            </a:r>
            <a:r>
              <a:rPr lang="zh-CN" altLang="en-US" sz="2000" dirty="0">
                <a:ea typeface="宋体" panose="02010600030101010101" pitchFamily="2" charset="-122"/>
              </a:rPr>
              <a:t>和</a:t>
            </a:r>
            <a:r>
              <a:rPr lang="en-US" altLang="zh-CN" sz="2000" dirty="0">
                <a:ea typeface="宋体" panose="02010600030101010101" pitchFamily="2" charset="-122"/>
              </a:rPr>
              <a:t>B</a:t>
            </a:r>
            <a:r>
              <a:rPr lang="zh-CN" altLang="en-US" sz="2000" dirty="0">
                <a:ea typeface="宋体" panose="02010600030101010101" pitchFamily="2" charset="-122"/>
              </a:rPr>
              <a:t>中只有一个主机在</a:t>
            </a:r>
            <a:r>
              <a:rPr lang="en-US" altLang="zh-CN" sz="2000" dirty="0">
                <a:ea typeface="宋体" panose="02010600030101010101" pitchFamily="2" charset="-122"/>
              </a:rPr>
              <a:t>NAT</a:t>
            </a:r>
            <a:r>
              <a:rPr lang="zh-CN" altLang="en-US" sz="2000" dirty="0">
                <a:ea typeface="宋体" panose="02010600030101010101" pitchFamily="2" charset="-122"/>
              </a:rPr>
              <a:t>之后使用</a:t>
            </a:r>
            <a:r>
              <a:rPr lang="en-US" altLang="zh-CN" sz="2000" dirty="0">
                <a:ea typeface="宋体" panose="02010600030101010101" pitchFamily="2" charset="-122"/>
              </a:rPr>
              <a:t>,</a:t>
            </a:r>
            <a:r>
              <a:rPr lang="zh-CN" altLang="en-US" sz="2000" dirty="0">
                <a:ea typeface="宋体" panose="02010600030101010101" pitchFamily="2" charset="-122"/>
              </a:rPr>
              <a:t>假设</a:t>
            </a:r>
            <a:r>
              <a:rPr lang="en-US" altLang="zh-CN" sz="2000" dirty="0">
                <a:ea typeface="宋体" panose="02010600030101010101" pitchFamily="2" charset="-122"/>
              </a:rPr>
              <a:t>A</a:t>
            </a:r>
            <a:r>
              <a:rPr lang="zh-CN" altLang="en-US" sz="2000" dirty="0">
                <a:ea typeface="宋体" panose="02010600030101010101" pitchFamily="2" charset="-122"/>
              </a:rPr>
              <a:t>在</a:t>
            </a:r>
            <a:r>
              <a:rPr lang="en-US" altLang="zh-CN" sz="2000" dirty="0">
                <a:ea typeface="宋体" panose="02010600030101010101" pitchFamily="2" charset="-122"/>
              </a:rPr>
              <a:t>NAT</a:t>
            </a:r>
            <a:r>
              <a:rPr lang="zh-CN" altLang="en-US" sz="2000" dirty="0">
                <a:ea typeface="宋体" panose="02010600030101010101" pitchFamily="2" charset="-122"/>
              </a:rPr>
              <a:t>设备之后，</a:t>
            </a:r>
            <a:r>
              <a:rPr lang="en-US" altLang="zh-CN" sz="2000" dirty="0">
                <a:ea typeface="宋体" panose="02010600030101010101" pitchFamily="2" charset="-122"/>
              </a:rPr>
              <a:t>B</a:t>
            </a:r>
            <a:r>
              <a:rPr lang="zh-CN" altLang="en-US" sz="2000" dirty="0">
                <a:ea typeface="宋体" panose="02010600030101010101" pitchFamily="2" charset="-122"/>
              </a:rPr>
              <a:t>在</a:t>
            </a:r>
            <a:r>
              <a:rPr lang="en-US" altLang="zh-CN" sz="2000" dirty="0">
                <a:ea typeface="宋体" panose="02010600030101010101" pitchFamily="2" charset="-122"/>
              </a:rPr>
              <a:t>Internet</a:t>
            </a:r>
            <a:endParaRPr lang="en-US" altLang="zh-CN" sz="2000" dirty="0">
              <a:ea typeface="宋体" panose="02010600030101010101" pitchFamily="2" charset="-122"/>
            </a:endParaRPr>
          </a:p>
          <a:p>
            <a:pPr lvl="1"/>
            <a:r>
              <a:rPr lang="en-US" altLang="zh-CN" sz="2000" dirty="0">
                <a:ea typeface="宋体" panose="02010600030101010101" pitchFamily="2" charset="-122"/>
              </a:rPr>
              <a:t>A</a:t>
            </a:r>
            <a:r>
              <a:rPr lang="zh-CN" altLang="en-US" sz="2000" dirty="0">
                <a:ea typeface="宋体" panose="02010600030101010101" pitchFamily="2" charset="-122"/>
              </a:rPr>
              <a:t>和</a:t>
            </a:r>
            <a:r>
              <a:rPr lang="en-US" altLang="zh-CN" sz="2000" dirty="0">
                <a:ea typeface="宋体" panose="02010600030101010101" pitchFamily="2" charset="-122"/>
              </a:rPr>
              <a:t>B</a:t>
            </a:r>
            <a:r>
              <a:rPr lang="zh-CN" altLang="en-US" sz="2000" dirty="0">
                <a:ea typeface="宋体" panose="02010600030101010101" pitchFamily="2" charset="-122"/>
              </a:rPr>
              <a:t>都连接到某个服务器</a:t>
            </a:r>
            <a:r>
              <a:rPr lang="en-US" altLang="zh-CN" sz="2000" dirty="0">
                <a:ea typeface="宋体" panose="02010600030101010101" pitchFamily="2" charset="-122"/>
              </a:rPr>
              <a:t>S</a:t>
            </a:r>
            <a:endParaRPr lang="en-US" altLang="zh-CN" sz="2000" dirty="0">
              <a:ea typeface="宋体" panose="02010600030101010101" pitchFamily="2" charset="-122"/>
            </a:endParaRPr>
          </a:p>
          <a:p>
            <a:pPr lvl="1"/>
            <a:r>
              <a:rPr lang="en-US" altLang="zh-CN" sz="2000" dirty="0">
                <a:ea typeface="宋体" panose="02010600030101010101" pitchFamily="2" charset="-122"/>
              </a:rPr>
              <a:t>B</a:t>
            </a:r>
            <a:r>
              <a:rPr lang="zh-CN" altLang="en-US" sz="2000" dirty="0">
                <a:ea typeface="宋体" panose="02010600030101010101" pitchFamily="2" charset="-122"/>
              </a:rPr>
              <a:t>无法主动发起到</a:t>
            </a:r>
            <a:r>
              <a:rPr lang="en-US" altLang="zh-CN" sz="2000" dirty="0">
                <a:ea typeface="宋体" panose="02010600030101010101" pitchFamily="2" charset="-122"/>
              </a:rPr>
              <a:t>A</a:t>
            </a:r>
            <a:r>
              <a:rPr lang="zh-CN" altLang="en-US" sz="2000" dirty="0">
                <a:ea typeface="宋体" panose="02010600030101010101" pitchFamily="2" charset="-122"/>
              </a:rPr>
              <a:t>的会话，但可通过</a:t>
            </a:r>
            <a:r>
              <a:rPr lang="en-US" altLang="zh-CN" sz="2000" dirty="0">
                <a:ea typeface="宋体" panose="02010600030101010101" pitchFamily="2" charset="-122"/>
              </a:rPr>
              <a:t>S</a:t>
            </a:r>
            <a:r>
              <a:rPr lang="zh-CN" altLang="en-US" sz="2000" dirty="0">
                <a:ea typeface="宋体" panose="02010600030101010101" pitchFamily="2" charset="-122"/>
              </a:rPr>
              <a:t>告知</a:t>
            </a:r>
            <a:r>
              <a:rPr lang="en-US" altLang="zh-CN" sz="2000" dirty="0">
                <a:ea typeface="宋体" panose="02010600030101010101" pitchFamily="2" charset="-122"/>
              </a:rPr>
              <a:t>A</a:t>
            </a:r>
            <a:r>
              <a:rPr lang="zh-CN" altLang="en-US" sz="2000" dirty="0">
                <a:ea typeface="宋体" panose="02010600030101010101" pitchFamily="2" charset="-122"/>
              </a:rPr>
              <a:t>，由内部网络中的</a:t>
            </a:r>
            <a:r>
              <a:rPr lang="en-US" altLang="zh-CN" sz="2000" dirty="0">
                <a:ea typeface="宋体" panose="02010600030101010101" pitchFamily="2" charset="-122"/>
              </a:rPr>
              <a:t>A</a:t>
            </a:r>
            <a:r>
              <a:rPr lang="zh-CN" altLang="en-US" sz="2000" dirty="0">
                <a:ea typeface="宋体" panose="02010600030101010101" pitchFamily="2" charset="-122"/>
              </a:rPr>
              <a:t>主动发起到位于</a:t>
            </a:r>
            <a:r>
              <a:rPr lang="en-US" altLang="zh-CN" sz="2000" dirty="0">
                <a:ea typeface="宋体" panose="02010600030101010101" pitchFamily="2" charset="-122"/>
              </a:rPr>
              <a:t>Internet</a:t>
            </a:r>
            <a:r>
              <a:rPr lang="zh-CN" altLang="en-US" sz="2000" dirty="0">
                <a:ea typeface="宋体" panose="02010600030101010101" pitchFamily="2" charset="-122"/>
              </a:rPr>
              <a:t>的</a:t>
            </a:r>
            <a:r>
              <a:rPr lang="en-US" altLang="zh-CN" sz="2000" dirty="0">
                <a:ea typeface="宋体" panose="02010600030101010101" pitchFamily="2" charset="-122"/>
              </a:rPr>
              <a:t>B</a:t>
            </a:r>
            <a:r>
              <a:rPr lang="zh-CN" altLang="en-US" sz="2000" dirty="0">
                <a:ea typeface="宋体" panose="02010600030101010101" pitchFamily="2" charset="-122"/>
              </a:rPr>
              <a:t>的通信</a:t>
            </a:r>
            <a:endParaRPr lang="en-US" altLang="zh-CN" sz="2000" dirty="0">
              <a:ea typeface="宋体" panose="02010600030101010101" pitchFamily="2" charset="-122"/>
            </a:endParaRPr>
          </a:p>
          <a:p>
            <a:endParaRPr lang="zh-CN" altLang="en-US" dirty="0"/>
          </a:p>
        </p:txBody>
      </p:sp>
      <p:sp>
        <p:nvSpPr>
          <p:cNvPr id="6" name="文本框 5"/>
          <p:cNvSpPr txBox="1"/>
          <p:nvPr/>
        </p:nvSpPr>
        <p:spPr>
          <a:xfrm>
            <a:off x="4712169" y="3881805"/>
            <a:ext cx="1534173" cy="369332"/>
          </a:xfrm>
          <a:prstGeom prst="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solidFill>
                  <a:schemeClr val="bg1"/>
                </a:solidFill>
              </a:rPr>
              <a:t>Server</a:t>
            </a:r>
            <a:endParaRPr lang="zh-CN" altLang="en-US" dirty="0">
              <a:solidFill>
                <a:schemeClr val="bg1"/>
              </a:solidFill>
            </a:endParaRPr>
          </a:p>
        </p:txBody>
      </p:sp>
      <p:sp>
        <p:nvSpPr>
          <p:cNvPr id="17" name="云形 18"/>
          <p:cNvSpPr/>
          <p:nvPr/>
        </p:nvSpPr>
        <p:spPr>
          <a:xfrm>
            <a:off x="3714766" y="5171466"/>
            <a:ext cx="1445415" cy="1110236"/>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191728" y="5630580"/>
            <a:ext cx="491490" cy="36933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t>A</a:t>
            </a:r>
            <a:endParaRPr lang="zh-CN" altLang="en-US" dirty="0"/>
          </a:p>
        </p:txBody>
      </p:sp>
      <p:sp>
        <p:nvSpPr>
          <p:cNvPr id="19" name="云形 18"/>
          <p:cNvSpPr/>
          <p:nvPr/>
        </p:nvSpPr>
        <p:spPr>
          <a:xfrm>
            <a:off x="5873527" y="5255093"/>
            <a:ext cx="1445415" cy="112030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50489" y="5724337"/>
            <a:ext cx="491490" cy="36933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t>B</a:t>
            </a:r>
            <a:endParaRPr lang="zh-CN" altLang="en-US" dirty="0"/>
          </a:p>
        </p:txBody>
      </p:sp>
      <p:sp>
        <p:nvSpPr>
          <p:cNvPr id="21" name="任意多边形: 形状 20"/>
          <p:cNvSpPr/>
          <p:nvPr/>
        </p:nvSpPr>
        <p:spPr>
          <a:xfrm>
            <a:off x="4406409" y="4251137"/>
            <a:ext cx="662526" cy="1379443"/>
          </a:xfrm>
          <a:custGeom>
            <a:avLst/>
            <a:gdLst>
              <a:gd name="connsiteX0" fmla="*/ 10676 w 704943"/>
              <a:gd name="connsiteY0" fmla="*/ 1473200 h 1473200"/>
              <a:gd name="connsiteX1" fmla="*/ 95343 w 704943"/>
              <a:gd name="connsiteY1" fmla="*/ 711200 h 1473200"/>
              <a:gd name="connsiteX2" fmla="*/ 704943 w 704943"/>
              <a:gd name="connsiteY2" fmla="*/ 0 h 1473200"/>
            </a:gdLst>
            <a:ahLst/>
            <a:cxnLst>
              <a:cxn ang="0">
                <a:pos x="connsiteX0" y="connsiteY0"/>
              </a:cxn>
              <a:cxn ang="0">
                <a:pos x="connsiteX1" y="connsiteY1"/>
              </a:cxn>
              <a:cxn ang="0">
                <a:pos x="connsiteX2" y="connsiteY2"/>
              </a:cxn>
            </a:cxnLst>
            <a:rect l="l" t="t" r="r" b="b"/>
            <a:pathLst>
              <a:path w="704943" h="1473200">
                <a:moveTo>
                  <a:pt x="10676" y="1473200"/>
                </a:moveTo>
                <a:cubicBezTo>
                  <a:pt x="-4846" y="1214966"/>
                  <a:pt x="-20368" y="956733"/>
                  <a:pt x="95343" y="711200"/>
                </a:cubicBezTo>
                <a:cubicBezTo>
                  <a:pt x="211054" y="465667"/>
                  <a:pt x="457998" y="232833"/>
                  <a:pt x="704943"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flipH="1">
            <a:off x="5593669" y="4234605"/>
            <a:ext cx="1004661" cy="1489731"/>
          </a:xfrm>
          <a:custGeom>
            <a:avLst/>
            <a:gdLst>
              <a:gd name="connsiteX0" fmla="*/ 10676 w 704943"/>
              <a:gd name="connsiteY0" fmla="*/ 1473200 h 1473200"/>
              <a:gd name="connsiteX1" fmla="*/ 95343 w 704943"/>
              <a:gd name="connsiteY1" fmla="*/ 711200 h 1473200"/>
              <a:gd name="connsiteX2" fmla="*/ 704943 w 704943"/>
              <a:gd name="connsiteY2" fmla="*/ 0 h 1473200"/>
            </a:gdLst>
            <a:ahLst/>
            <a:cxnLst>
              <a:cxn ang="0">
                <a:pos x="connsiteX0" y="connsiteY0"/>
              </a:cxn>
              <a:cxn ang="0">
                <a:pos x="connsiteX1" y="connsiteY1"/>
              </a:cxn>
              <a:cxn ang="0">
                <a:pos x="connsiteX2" y="connsiteY2"/>
              </a:cxn>
            </a:cxnLst>
            <a:rect l="l" t="t" r="r" b="b"/>
            <a:pathLst>
              <a:path w="704943" h="1473200">
                <a:moveTo>
                  <a:pt x="10676" y="1473200"/>
                </a:moveTo>
                <a:cubicBezTo>
                  <a:pt x="-4846" y="1214966"/>
                  <a:pt x="-20368" y="956733"/>
                  <a:pt x="95343" y="711200"/>
                </a:cubicBezTo>
                <a:cubicBezTo>
                  <a:pt x="211054" y="465667"/>
                  <a:pt x="457998" y="232833"/>
                  <a:pt x="704943"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087581" y="5028946"/>
            <a:ext cx="722643" cy="369332"/>
          </a:xfrm>
          <a:prstGeom prst="rect">
            <a:avLst/>
          </a:prstGeom>
          <a:solidFill>
            <a:schemeClr val="accent3"/>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solidFill>
                  <a:schemeClr val="bg1"/>
                </a:solidFill>
              </a:rPr>
              <a:t>NAT</a:t>
            </a:r>
            <a:endParaRPr lang="zh-CN" altLang="en-US" dirty="0">
              <a:solidFill>
                <a:schemeClr val="bg1"/>
              </a:solidFill>
            </a:endParaRPr>
          </a:p>
        </p:txBody>
      </p:sp>
      <p:sp>
        <p:nvSpPr>
          <p:cNvPr id="25" name="文本框 24"/>
          <p:cNvSpPr txBox="1"/>
          <p:nvPr/>
        </p:nvSpPr>
        <p:spPr>
          <a:xfrm>
            <a:off x="6649077" y="4192296"/>
            <a:ext cx="1534173" cy="646331"/>
          </a:xfrm>
          <a:prstGeom prst="rect">
            <a:avLst/>
          </a:prstGeom>
          <a:noFill/>
        </p:spPr>
        <p:txBody>
          <a:bodyPr wrap="square" rtlCol="0">
            <a:spAutoFit/>
          </a:bodyPr>
          <a:lstStyle/>
          <a:p>
            <a:r>
              <a:rPr lang="en-US" altLang="zh-CN" b="1" dirty="0">
                <a:latin typeface="等线" panose="02010600030101010101" charset="-122"/>
                <a:ea typeface="等线" panose="02010600030101010101" charset="-122"/>
              </a:rPr>
              <a:t>① </a:t>
            </a:r>
            <a:r>
              <a:rPr lang="en-US" altLang="zh-CN" dirty="0"/>
              <a:t>B</a:t>
            </a:r>
            <a:r>
              <a:rPr lang="zh-CN" altLang="en-US" dirty="0"/>
              <a:t>想要建立到</a:t>
            </a:r>
            <a:r>
              <a:rPr lang="en-US" altLang="zh-CN" dirty="0"/>
              <a:t>A</a:t>
            </a:r>
            <a:r>
              <a:rPr lang="zh-CN" altLang="en-US" dirty="0"/>
              <a:t>的连接</a:t>
            </a:r>
            <a:endParaRPr lang="zh-CN" altLang="en-US" dirty="0"/>
          </a:p>
        </p:txBody>
      </p:sp>
      <p:cxnSp>
        <p:nvCxnSpPr>
          <p:cNvPr id="27" name="直接箭头连接符 26"/>
          <p:cNvCxnSpPr/>
          <p:nvPr/>
        </p:nvCxnSpPr>
        <p:spPr>
          <a:xfrm flipH="1" flipV="1">
            <a:off x="6246342" y="4445000"/>
            <a:ext cx="468705" cy="44000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30" name="文本框 29"/>
          <p:cNvSpPr txBox="1"/>
          <p:nvPr/>
        </p:nvSpPr>
        <p:spPr>
          <a:xfrm>
            <a:off x="3030043" y="4172194"/>
            <a:ext cx="1534173" cy="646331"/>
          </a:xfrm>
          <a:prstGeom prst="rect">
            <a:avLst/>
          </a:prstGeom>
          <a:noFill/>
        </p:spPr>
        <p:txBody>
          <a:bodyPr wrap="square" rtlCol="0">
            <a:spAutoFit/>
          </a:bodyPr>
          <a:lstStyle/>
          <a:p>
            <a:r>
              <a:rPr lang="en-US" altLang="zh-CN" b="1" dirty="0">
                <a:latin typeface="等线" panose="02010600030101010101" charset="-122"/>
                <a:ea typeface="等线" panose="02010600030101010101" charset="-122"/>
              </a:rPr>
              <a:t>② </a:t>
            </a:r>
            <a:r>
              <a:rPr lang="en-US" altLang="zh-CN" dirty="0"/>
              <a:t>B</a:t>
            </a:r>
            <a:r>
              <a:rPr lang="zh-CN" altLang="en-US" dirty="0"/>
              <a:t>想要建立到</a:t>
            </a:r>
            <a:r>
              <a:rPr lang="en-US" altLang="zh-CN" dirty="0"/>
              <a:t>A</a:t>
            </a:r>
            <a:r>
              <a:rPr lang="zh-CN" altLang="en-US" dirty="0"/>
              <a:t>的连接</a:t>
            </a:r>
            <a:endParaRPr lang="zh-CN" altLang="en-US" dirty="0"/>
          </a:p>
        </p:txBody>
      </p:sp>
      <p:cxnSp>
        <p:nvCxnSpPr>
          <p:cNvPr id="31" name="直接箭头连接符 30"/>
          <p:cNvCxnSpPr/>
          <p:nvPr/>
        </p:nvCxnSpPr>
        <p:spPr>
          <a:xfrm flipH="1">
            <a:off x="4289692" y="4393658"/>
            <a:ext cx="447981" cy="50381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33" name="文本框 32"/>
          <p:cNvSpPr txBox="1"/>
          <p:nvPr/>
        </p:nvSpPr>
        <p:spPr>
          <a:xfrm rot="1638302">
            <a:off x="5062017" y="4675512"/>
            <a:ext cx="1234369" cy="646331"/>
          </a:xfrm>
          <a:prstGeom prst="rect">
            <a:avLst/>
          </a:prstGeom>
          <a:noFill/>
        </p:spPr>
        <p:txBody>
          <a:bodyPr wrap="square" rtlCol="0">
            <a:spAutoFit/>
          </a:bodyPr>
          <a:lstStyle/>
          <a:p>
            <a:r>
              <a:rPr lang="en-US" altLang="zh-CN" b="1" dirty="0">
                <a:latin typeface="等线" panose="02010600030101010101" charset="-122"/>
                <a:ea typeface="等线" panose="02010600030101010101" charset="-122"/>
              </a:rPr>
              <a:t>③ A</a:t>
            </a:r>
            <a:r>
              <a:rPr lang="zh-CN" altLang="en-US" dirty="0"/>
              <a:t>建立到</a:t>
            </a:r>
            <a:r>
              <a:rPr lang="en-US" altLang="zh-CN" dirty="0"/>
              <a:t>B</a:t>
            </a:r>
            <a:r>
              <a:rPr lang="zh-CN" altLang="en-US" dirty="0"/>
              <a:t>的连接</a:t>
            </a:r>
            <a:endParaRPr lang="zh-CN" altLang="en-US" dirty="0"/>
          </a:p>
        </p:txBody>
      </p:sp>
      <p:grpSp>
        <p:nvGrpSpPr>
          <p:cNvPr id="41" name="组合 40"/>
          <p:cNvGrpSpPr/>
          <p:nvPr/>
        </p:nvGrpSpPr>
        <p:grpSpPr>
          <a:xfrm>
            <a:off x="8587824" y="146629"/>
            <a:ext cx="3604176" cy="2252031"/>
            <a:chOff x="8587824" y="265162"/>
            <a:chExt cx="3604176" cy="2252031"/>
          </a:xfrm>
        </p:grpSpPr>
        <p:sp>
          <p:nvSpPr>
            <p:cNvPr id="4" name="云形 18"/>
            <p:cNvSpPr/>
            <p:nvPr/>
          </p:nvSpPr>
          <p:spPr>
            <a:xfrm>
              <a:off x="8587824" y="1313259"/>
              <a:ext cx="1445415" cy="1110236"/>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064786" y="1772373"/>
              <a:ext cx="491490" cy="36933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t>A</a:t>
              </a:r>
              <a:endParaRPr lang="zh-CN" altLang="en-US" dirty="0"/>
            </a:p>
          </p:txBody>
        </p:sp>
        <p:sp>
          <p:nvSpPr>
            <p:cNvPr id="7" name="云形 18"/>
            <p:cNvSpPr/>
            <p:nvPr/>
          </p:nvSpPr>
          <p:spPr>
            <a:xfrm>
              <a:off x="10746585" y="1396886"/>
              <a:ext cx="1445415" cy="112030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223547" y="1866130"/>
              <a:ext cx="491490" cy="36933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t>B</a:t>
              </a:r>
              <a:endParaRPr lang="zh-CN" altLang="en-US" dirty="0"/>
            </a:p>
          </p:txBody>
        </p:sp>
        <p:sp>
          <p:nvSpPr>
            <p:cNvPr id="13" name="任意多边形: 形状 12"/>
            <p:cNvSpPr/>
            <p:nvPr/>
          </p:nvSpPr>
          <p:spPr>
            <a:xfrm>
              <a:off x="9279467" y="634494"/>
              <a:ext cx="556667" cy="1137879"/>
            </a:xfrm>
            <a:custGeom>
              <a:avLst/>
              <a:gdLst>
                <a:gd name="connsiteX0" fmla="*/ 10676 w 704943"/>
                <a:gd name="connsiteY0" fmla="*/ 1473200 h 1473200"/>
                <a:gd name="connsiteX1" fmla="*/ 95343 w 704943"/>
                <a:gd name="connsiteY1" fmla="*/ 711200 h 1473200"/>
                <a:gd name="connsiteX2" fmla="*/ 704943 w 704943"/>
                <a:gd name="connsiteY2" fmla="*/ 0 h 1473200"/>
              </a:gdLst>
              <a:ahLst/>
              <a:cxnLst>
                <a:cxn ang="0">
                  <a:pos x="connsiteX0" y="connsiteY0"/>
                </a:cxn>
                <a:cxn ang="0">
                  <a:pos x="connsiteX1" y="connsiteY1"/>
                </a:cxn>
                <a:cxn ang="0">
                  <a:pos x="connsiteX2" y="connsiteY2"/>
                </a:cxn>
              </a:cxnLst>
              <a:rect l="l" t="t" r="r" b="b"/>
              <a:pathLst>
                <a:path w="704943" h="1473200">
                  <a:moveTo>
                    <a:pt x="10676" y="1473200"/>
                  </a:moveTo>
                  <a:cubicBezTo>
                    <a:pt x="-4846" y="1214966"/>
                    <a:pt x="-20368" y="956733"/>
                    <a:pt x="95343" y="711200"/>
                  </a:cubicBezTo>
                  <a:cubicBezTo>
                    <a:pt x="211054" y="465667"/>
                    <a:pt x="457998" y="232833"/>
                    <a:pt x="704943"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flipH="1">
              <a:off x="10510200" y="634494"/>
              <a:ext cx="961187" cy="1231635"/>
            </a:xfrm>
            <a:custGeom>
              <a:avLst/>
              <a:gdLst>
                <a:gd name="connsiteX0" fmla="*/ 10676 w 704943"/>
                <a:gd name="connsiteY0" fmla="*/ 1473200 h 1473200"/>
                <a:gd name="connsiteX1" fmla="*/ 95343 w 704943"/>
                <a:gd name="connsiteY1" fmla="*/ 711200 h 1473200"/>
                <a:gd name="connsiteX2" fmla="*/ 704943 w 704943"/>
                <a:gd name="connsiteY2" fmla="*/ 0 h 1473200"/>
              </a:gdLst>
              <a:ahLst/>
              <a:cxnLst>
                <a:cxn ang="0">
                  <a:pos x="connsiteX0" y="connsiteY0"/>
                </a:cxn>
                <a:cxn ang="0">
                  <a:pos x="connsiteX1" y="connsiteY1"/>
                </a:cxn>
                <a:cxn ang="0">
                  <a:pos x="connsiteX2" y="connsiteY2"/>
                </a:cxn>
              </a:cxnLst>
              <a:rect l="l" t="t" r="r" b="b"/>
              <a:pathLst>
                <a:path w="704943" h="1473200">
                  <a:moveTo>
                    <a:pt x="10676" y="1473200"/>
                  </a:moveTo>
                  <a:cubicBezTo>
                    <a:pt x="-4846" y="1214966"/>
                    <a:pt x="-20368" y="956733"/>
                    <a:pt x="95343" y="711200"/>
                  </a:cubicBezTo>
                  <a:cubicBezTo>
                    <a:pt x="211054" y="465667"/>
                    <a:pt x="457998" y="232833"/>
                    <a:pt x="704943"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960639" y="1170739"/>
              <a:ext cx="722643" cy="369332"/>
            </a:xfrm>
            <a:prstGeom prst="rect">
              <a:avLst/>
            </a:prstGeom>
            <a:solidFill>
              <a:schemeClr val="accent3"/>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solidFill>
                    <a:schemeClr val="bg1"/>
                  </a:solidFill>
                </a:rPr>
                <a:t>NAT</a:t>
              </a:r>
              <a:endParaRPr lang="zh-CN" altLang="en-US" dirty="0">
                <a:solidFill>
                  <a:schemeClr val="bg1"/>
                </a:solidFill>
              </a:endParaRPr>
            </a:p>
          </p:txBody>
        </p:sp>
        <p:sp>
          <p:nvSpPr>
            <p:cNvPr id="12" name="文本框 11"/>
            <p:cNvSpPr txBox="1"/>
            <p:nvPr/>
          </p:nvSpPr>
          <p:spPr>
            <a:xfrm>
              <a:off x="11119400" y="1254367"/>
              <a:ext cx="722643" cy="369332"/>
            </a:xfrm>
            <a:prstGeom prst="rect">
              <a:avLst/>
            </a:prstGeom>
            <a:solidFill>
              <a:schemeClr val="accent3"/>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solidFill>
                    <a:schemeClr val="bg1"/>
                  </a:solidFill>
                </a:rPr>
                <a:t>NAT</a:t>
              </a:r>
              <a:endParaRPr lang="zh-CN" altLang="en-US" dirty="0">
                <a:solidFill>
                  <a:schemeClr val="bg1"/>
                </a:solidFill>
              </a:endParaRPr>
            </a:p>
          </p:txBody>
        </p:sp>
        <p:sp>
          <p:nvSpPr>
            <p:cNvPr id="39" name="文本框 38"/>
            <p:cNvSpPr txBox="1"/>
            <p:nvPr/>
          </p:nvSpPr>
          <p:spPr>
            <a:xfrm>
              <a:off x="9493734" y="265162"/>
              <a:ext cx="1534173" cy="369332"/>
            </a:xfrm>
            <a:prstGeom prst="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solidFill>
                    <a:schemeClr val="bg1"/>
                  </a:solidFill>
                </a:rPr>
                <a:t>TURN Server</a:t>
              </a:r>
              <a:endParaRPr lang="zh-CN" altLang="en-US" dirty="0">
                <a:solidFill>
                  <a:schemeClr val="bg1"/>
                </a:solidFill>
              </a:endParaRPr>
            </a:p>
          </p:txBody>
        </p:sp>
      </p:grpSp>
      <p:sp>
        <p:nvSpPr>
          <p:cNvPr id="40" name="任意多边形: 形状 39"/>
          <p:cNvSpPr/>
          <p:nvPr/>
        </p:nvSpPr>
        <p:spPr>
          <a:xfrm flipV="1">
            <a:off x="4589157" y="4944328"/>
            <a:ext cx="1761331" cy="844616"/>
          </a:xfrm>
          <a:custGeom>
            <a:avLst/>
            <a:gdLst>
              <a:gd name="connsiteX0" fmla="*/ 10676 w 704943"/>
              <a:gd name="connsiteY0" fmla="*/ 1473200 h 1473200"/>
              <a:gd name="connsiteX1" fmla="*/ 95343 w 704943"/>
              <a:gd name="connsiteY1" fmla="*/ 711200 h 1473200"/>
              <a:gd name="connsiteX2" fmla="*/ 704943 w 704943"/>
              <a:gd name="connsiteY2" fmla="*/ 0 h 1473200"/>
              <a:gd name="connsiteX0-1" fmla="*/ 1978 w 696245"/>
              <a:gd name="connsiteY0-2" fmla="*/ 1473200 h 12246980"/>
              <a:gd name="connsiteX1-3" fmla="*/ 86645 w 696245"/>
              <a:gd name="connsiteY1-4" fmla="*/ 711200 h 12246980"/>
              <a:gd name="connsiteX2-5" fmla="*/ 121004 w 696245"/>
              <a:gd name="connsiteY2-6" fmla="*/ 12245916 h 12246980"/>
              <a:gd name="connsiteX3" fmla="*/ 696245 w 696245"/>
              <a:gd name="connsiteY3" fmla="*/ 0 h 12246980"/>
              <a:gd name="connsiteX0-7" fmla="*/ 6145 w 700412"/>
              <a:gd name="connsiteY0-8" fmla="*/ 1473200 h 12247564"/>
              <a:gd name="connsiteX1-9" fmla="*/ 26918 w 700412"/>
              <a:gd name="connsiteY1-10" fmla="*/ 4274126 h 12247564"/>
              <a:gd name="connsiteX2-11" fmla="*/ 125171 w 700412"/>
              <a:gd name="connsiteY2-12" fmla="*/ 12245916 h 12247564"/>
              <a:gd name="connsiteX3-13" fmla="*/ 700412 w 700412"/>
              <a:gd name="connsiteY3-14" fmla="*/ 0 h 12247564"/>
              <a:gd name="connsiteX0-15" fmla="*/ 5310 w 699577"/>
              <a:gd name="connsiteY0-16" fmla="*/ 1473200 h 9873032"/>
              <a:gd name="connsiteX1-17" fmla="*/ 26083 w 699577"/>
              <a:gd name="connsiteY1-18" fmla="*/ 4274126 h 9873032"/>
              <a:gd name="connsiteX2-19" fmla="*/ 90708 w 699577"/>
              <a:gd name="connsiteY2-20" fmla="*/ 9870635 h 9873032"/>
              <a:gd name="connsiteX3-21" fmla="*/ 699577 w 699577"/>
              <a:gd name="connsiteY3-22" fmla="*/ 0 h 9873032"/>
            </a:gdLst>
            <a:ahLst/>
            <a:cxnLst>
              <a:cxn ang="0">
                <a:pos x="connsiteX0-1" y="connsiteY0-2"/>
              </a:cxn>
              <a:cxn ang="0">
                <a:pos x="connsiteX1-3" y="connsiteY1-4"/>
              </a:cxn>
              <a:cxn ang="0">
                <a:pos x="connsiteX2-5" y="connsiteY2-6"/>
              </a:cxn>
              <a:cxn ang="0">
                <a:pos x="connsiteX3-13" y="connsiteY3-14"/>
              </a:cxn>
            </a:cxnLst>
            <a:rect l="l" t="t" r="r" b="b"/>
            <a:pathLst>
              <a:path w="699577" h="9873032">
                <a:moveTo>
                  <a:pt x="5310" y="1473200"/>
                </a:moveTo>
                <a:cubicBezTo>
                  <a:pt x="-10212" y="1214966"/>
                  <a:pt x="11850" y="2874554"/>
                  <a:pt x="26083" y="4274126"/>
                </a:cubicBezTo>
                <a:cubicBezTo>
                  <a:pt x="40316" y="5673698"/>
                  <a:pt x="-10892" y="9989168"/>
                  <a:pt x="90708" y="9870635"/>
                </a:cubicBezTo>
                <a:cubicBezTo>
                  <a:pt x="192308" y="9752102"/>
                  <a:pt x="638453" y="111070"/>
                  <a:pt x="699577" y="0"/>
                </a:cubicBezTo>
              </a:path>
            </a:pathLst>
          </a:custGeom>
          <a:ln w="38100">
            <a:headEnd type="none" w="med" len="med"/>
            <a:tailEnd type="triangl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ighlight>
                  <a:srgbClr val="FFFF00"/>
                </a:highlight>
                <a:ea typeface="宋体" panose="02010600030101010101" pitchFamily="2" charset="-122"/>
              </a:rPr>
              <a:t>拓展：</a:t>
            </a:r>
            <a:r>
              <a:rPr lang="it-IT" altLang="zh-CN" dirty="0">
                <a:highlight>
                  <a:srgbClr val="FFFF00"/>
                </a:highlight>
                <a:ea typeface="宋体" panose="02010600030101010101" pitchFamily="2" charset="-122"/>
              </a:rPr>
              <a:t>NAT </a:t>
            </a:r>
            <a:r>
              <a:rPr lang="en-US" altLang="zh-CN" dirty="0">
                <a:highlight>
                  <a:srgbClr val="FFFF00"/>
                </a:highlight>
                <a:ea typeface="宋体" panose="02010600030101010101" pitchFamily="2" charset="-122"/>
              </a:rPr>
              <a:t>Traversal</a:t>
            </a:r>
            <a:endParaRPr lang="zh-CN" altLang="en-US" dirty="0">
              <a:highlight>
                <a:srgbClr val="FFFF00"/>
              </a:highlight>
            </a:endParaRPr>
          </a:p>
        </p:txBody>
      </p:sp>
      <p:sp>
        <p:nvSpPr>
          <p:cNvPr id="3" name="内容占位符 2"/>
          <p:cNvSpPr>
            <a:spLocks noGrp="1"/>
          </p:cNvSpPr>
          <p:nvPr>
            <p:ph idx="1"/>
          </p:nvPr>
        </p:nvSpPr>
        <p:spPr/>
        <p:txBody>
          <a:bodyPr/>
          <a:lstStyle/>
          <a:p>
            <a:pPr marL="0" indent="0">
              <a:lnSpc>
                <a:spcPct val="100000"/>
              </a:lnSpc>
              <a:buNone/>
            </a:pPr>
            <a:r>
              <a:rPr lang="zh-CN" altLang="en-US" dirty="0">
                <a:ea typeface="宋体" panose="02010600030101010101" pitchFamily="2" charset="-122"/>
              </a:rPr>
              <a:t>不同类型的</a:t>
            </a:r>
            <a:r>
              <a:rPr lang="en-US" altLang="zh-CN" dirty="0">
                <a:ea typeface="宋体" panose="02010600030101010101" pitchFamily="2" charset="-122"/>
              </a:rPr>
              <a:t>NAT</a:t>
            </a:r>
            <a:r>
              <a:rPr lang="zh-CN" altLang="en-US" dirty="0">
                <a:ea typeface="宋体" panose="02010600030101010101" pitchFamily="2" charset="-122"/>
              </a:rPr>
              <a:t>设备为内部网络提供不同类型的洞</a:t>
            </a:r>
            <a:r>
              <a:rPr lang="en-US" altLang="zh-CN" dirty="0">
                <a:ea typeface="宋体" panose="02010600030101010101" pitchFamily="2" charset="-122"/>
              </a:rPr>
              <a:t>(hole)</a:t>
            </a:r>
            <a:endParaRPr lang="en-US" altLang="zh-CN" dirty="0">
              <a:ea typeface="宋体" panose="02010600030101010101" pitchFamily="2" charset="-122"/>
            </a:endParaRPr>
          </a:p>
          <a:p>
            <a:pPr>
              <a:lnSpc>
                <a:spcPct val="100000"/>
              </a:lnSpc>
            </a:pPr>
            <a:r>
              <a:rPr lang="it-IT" altLang="zh-CN" b="1" dirty="0">
                <a:ea typeface="宋体" panose="02010600030101010101" pitchFamily="2" charset="-122"/>
              </a:rPr>
              <a:t>Full cone NAT</a:t>
            </a:r>
            <a:r>
              <a:rPr lang="en-US" altLang="zh-CN" b="1" dirty="0">
                <a:ea typeface="宋体" panose="02010600030101010101" pitchFamily="2" charset="-122"/>
              </a:rPr>
              <a:t>(</a:t>
            </a:r>
            <a:r>
              <a:rPr lang="zh-CN" altLang="en-US" b="1" dirty="0">
                <a:ea typeface="宋体" panose="02010600030101010101" pitchFamily="2" charset="-122"/>
              </a:rPr>
              <a:t>不检查</a:t>
            </a:r>
            <a:r>
              <a:rPr lang="en-US" altLang="zh-CN" b="1" dirty="0">
                <a:ea typeface="宋体" panose="02010600030101010101" pitchFamily="2" charset="-122"/>
              </a:rPr>
              <a:t>outside global)</a:t>
            </a:r>
            <a:endParaRPr lang="en-US" altLang="zh-CN" b="1" dirty="0">
              <a:ea typeface="宋体" panose="02010600030101010101" pitchFamily="2" charset="-122"/>
            </a:endParaRPr>
          </a:p>
          <a:p>
            <a:pPr lvl="1">
              <a:lnSpc>
                <a:spcPct val="100000"/>
              </a:lnSpc>
            </a:pPr>
            <a:r>
              <a:rPr lang="zh-CN" altLang="en-US" sz="2000" dirty="0"/>
              <a:t>内网中的主机上的应用通过</a:t>
            </a:r>
            <a:r>
              <a:rPr lang="en-US" altLang="zh-CN" sz="2000" dirty="0"/>
              <a:t>socket</a:t>
            </a:r>
            <a:r>
              <a:rPr lang="zh-CN" altLang="en-US" sz="2000" dirty="0"/>
              <a:t>访问外网时打了一个洞</a:t>
            </a:r>
            <a:r>
              <a:rPr lang="en-US" altLang="zh-CN" sz="2000" dirty="0"/>
              <a:t>inside local/port  </a:t>
            </a:r>
            <a:r>
              <a:rPr lang="en-US" altLang="zh-CN" sz="2000" dirty="0">
                <a:sym typeface="Wingdings" panose="05000000000000000000" pitchFamily="2" charset="2"/>
              </a:rPr>
              <a:t> inside global/port</a:t>
            </a:r>
            <a:r>
              <a:rPr lang="zh-CN" altLang="en-US" sz="2000" dirty="0">
                <a:sym typeface="Wingdings" panose="05000000000000000000" pitchFamily="2" charset="2"/>
              </a:rPr>
              <a:t>。同一个</a:t>
            </a:r>
            <a:r>
              <a:rPr lang="en-US" altLang="zh-CN" sz="2000" dirty="0">
                <a:sym typeface="Wingdings" panose="05000000000000000000" pitchFamily="2" charset="2"/>
              </a:rPr>
              <a:t>socket</a:t>
            </a:r>
            <a:r>
              <a:rPr lang="zh-CN" altLang="en-US" sz="2000" dirty="0">
                <a:sym typeface="Wingdings" panose="05000000000000000000" pitchFamily="2" charset="2"/>
              </a:rPr>
              <a:t>来的到不同目的地的分组都是通过同一个洞</a:t>
            </a:r>
            <a:endParaRPr lang="en-US" altLang="zh-CN" sz="2000" dirty="0"/>
          </a:p>
          <a:p>
            <a:pPr lvl="1">
              <a:lnSpc>
                <a:spcPct val="100000"/>
              </a:lnSpc>
            </a:pPr>
            <a:r>
              <a:rPr lang="zh-CN" altLang="en-US" sz="2000" dirty="0"/>
              <a:t>外网中的任何主机都可以通过打开的洞</a:t>
            </a:r>
            <a:r>
              <a:rPr lang="en-US" altLang="zh-CN" sz="2000" dirty="0"/>
              <a:t>(</a:t>
            </a:r>
            <a:r>
              <a:rPr lang="en-US" altLang="zh-CN" sz="2000" dirty="0">
                <a:sym typeface="Wingdings" panose="05000000000000000000" pitchFamily="2" charset="2"/>
              </a:rPr>
              <a:t>inside global/port)</a:t>
            </a:r>
            <a:r>
              <a:rPr lang="zh-CN" altLang="en-US" sz="2000" dirty="0"/>
              <a:t>进入</a:t>
            </a:r>
            <a:r>
              <a:rPr lang="en-US" altLang="zh-CN" sz="2000" dirty="0"/>
              <a:t>(inside local/port)</a:t>
            </a:r>
            <a:endParaRPr lang="en-US" altLang="zh-CN" sz="2000" dirty="0"/>
          </a:p>
          <a:p>
            <a:pPr>
              <a:lnSpc>
                <a:spcPct val="100000"/>
              </a:lnSpc>
            </a:pPr>
            <a:r>
              <a:rPr lang="it-IT" altLang="zh-CN" b="1" dirty="0">
                <a:ea typeface="宋体" panose="02010600030101010101" pitchFamily="2" charset="-122"/>
              </a:rPr>
              <a:t>restricted cone NAT: (</a:t>
            </a:r>
            <a:r>
              <a:rPr lang="zh-CN" altLang="en-US" b="1" dirty="0">
                <a:ea typeface="宋体" panose="02010600030101010101" pitchFamily="2" charset="-122"/>
              </a:rPr>
              <a:t>检查</a:t>
            </a:r>
            <a:r>
              <a:rPr lang="en-US" altLang="zh-CN" b="1" dirty="0">
                <a:ea typeface="宋体" panose="02010600030101010101" pitchFamily="2" charset="-122"/>
              </a:rPr>
              <a:t>outside global</a:t>
            </a:r>
            <a:r>
              <a:rPr lang="zh-CN" altLang="en-US" b="1" dirty="0">
                <a:ea typeface="宋体" panose="02010600030101010101" pitchFamily="2" charset="-122"/>
              </a:rPr>
              <a:t>的</a:t>
            </a:r>
            <a:r>
              <a:rPr lang="en-US" altLang="zh-CN" b="1" dirty="0">
                <a:ea typeface="宋体" panose="02010600030101010101" pitchFamily="2" charset="-122"/>
              </a:rPr>
              <a:t>IP</a:t>
            </a:r>
            <a:r>
              <a:rPr lang="zh-CN" altLang="en-US" b="1" dirty="0">
                <a:ea typeface="宋体" panose="02010600030101010101" pitchFamily="2" charset="-122"/>
              </a:rPr>
              <a:t>地址，但是不需要匹配</a:t>
            </a:r>
            <a:r>
              <a:rPr lang="en-US" altLang="zh-CN" b="1" dirty="0">
                <a:ea typeface="宋体" panose="02010600030101010101" pitchFamily="2" charset="-122"/>
              </a:rPr>
              <a:t>outside global</a:t>
            </a:r>
            <a:r>
              <a:rPr lang="zh-CN" altLang="en-US" b="1" dirty="0">
                <a:ea typeface="宋体" panose="02010600030101010101" pitchFamily="2" charset="-122"/>
              </a:rPr>
              <a:t>的</a:t>
            </a:r>
            <a:r>
              <a:rPr lang="en-US" altLang="zh-CN" b="1" dirty="0">
                <a:ea typeface="宋体" panose="02010600030101010101" pitchFamily="2" charset="-122"/>
              </a:rPr>
              <a:t>port)</a:t>
            </a:r>
            <a:endParaRPr lang="it-IT" altLang="zh-CN" b="1" dirty="0">
              <a:ea typeface="宋体" panose="02010600030101010101" pitchFamily="2" charset="-122"/>
            </a:endParaRPr>
          </a:p>
          <a:p>
            <a:pPr lvl="1">
              <a:lnSpc>
                <a:spcPct val="100000"/>
              </a:lnSpc>
            </a:pPr>
            <a:r>
              <a:rPr lang="zh-CN" altLang="en-US" sz="2000" dirty="0">
                <a:ea typeface="宋体" panose="02010600030101010101" pitchFamily="2" charset="-122"/>
              </a:rPr>
              <a:t>和</a:t>
            </a:r>
            <a:r>
              <a:rPr lang="en-US" altLang="zh-CN" sz="2000" dirty="0">
                <a:ea typeface="宋体" panose="02010600030101010101" pitchFamily="2" charset="-122"/>
              </a:rPr>
              <a:t>Full cone NAT</a:t>
            </a:r>
            <a:r>
              <a:rPr lang="zh-CN" altLang="en-US" sz="2000" dirty="0">
                <a:ea typeface="宋体" panose="02010600030101010101" pitchFamily="2" charset="-122"/>
              </a:rPr>
              <a:t>类似，只是只有内网主机上的</a:t>
            </a:r>
            <a:r>
              <a:rPr lang="en-US" altLang="zh-CN" sz="2000" dirty="0">
                <a:ea typeface="宋体" panose="02010600030101010101" pitchFamily="2" charset="-122"/>
              </a:rPr>
              <a:t>socket</a:t>
            </a:r>
            <a:r>
              <a:rPr lang="zh-CN" altLang="en-US" sz="2000" dirty="0">
                <a:ea typeface="宋体" panose="02010600030101010101" pitchFamily="2" charset="-122"/>
              </a:rPr>
              <a:t>前面打了洞到达该外部主机时，才允许该外部主机</a:t>
            </a:r>
            <a:r>
              <a:rPr lang="en-US" altLang="zh-CN" sz="2000" dirty="0">
                <a:ea typeface="宋体" panose="02010600030101010101" pitchFamily="2" charset="-122"/>
              </a:rPr>
              <a:t>(</a:t>
            </a:r>
            <a:r>
              <a:rPr lang="zh-CN" altLang="en-US" sz="2000" dirty="0">
                <a:ea typeface="宋体" panose="02010600030101010101" pitchFamily="2" charset="-122"/>
              </a:rPr>
              <a:t>的另一个端口</a:t>
            </a:r>
            <a:r>
              <a:rPr lang="en-US" altLang="zh-CN" sz="2000" dirty="0">
                <a:ea typeface="宋体" panose="02010600030101010101" pitchFamily="2" charset="-122"/>
              </a:rPr>
              <a:t>)</a:t>
            </a:r>
            <a:r>
              <a:rPr lang="zh-CN" altLang="en-US" sz="2000" dirty="0">
                <a:ea typeface="宋体" panose="02010600030101010101" pitchFamily="2" charset="-122"/>
              </a:rPr>
              <a:t>通过该洞进入</a:t>
            </a:r>
            <a:endParaRPr lang="it-IT" altLang="zh-CN" sz="2000" dirty="0">
              <a:ea typeface="宋体" panose="02010600030101010101" pitchFamily="2" charset="-122"/>
            </a:endParaRPr>
          </a:p>
          <a:p>
            <a:pPr>
              <a:lnSpc>
                <a:spcPct val="100000"/>
              </a:lnSpc>
            </a:pPr>
            <a:r>
              <a:rPr lang="it-IT" altLang="zh-CN" b="1" dirty="0">
                <a:ea typeface="宋体" panose="02010600030101010101" pitchFamily="2" charset="-122"/>
              </a:rPr>
              <a:t>port restricted cone NAT: (</a:t>
            </a:r>
            <a:r>
              <a:rPr lang="zh-CN" altLang="en-US" b="1" dirty="0">
                <a:ea typeface="宋体" panose="02010600030101010101" pitchFamily="2" charset="-122"/>
              </a:rPr>
              <a:t>检查</a:t>
            </a:r>
            <a:r>
              <a:rPr lang="en-US" altLang="zh-CN" b="1" dirty="0">
                <a:ea typeface="宋体" panose="02010600030101010101" pitchFamily="2" charset="-122"/>
              </a:rPr>
              <a:t>outside global </a:t>
            </a:r>
            <a:r>
              <a:rPr lang="en-US" altLang="zh-CN" b="1" dirty="0" err="1">
                <a:ea typeface="宋体" panose="02010600030101010101" pitchFamily="2" charset="-122"/>
              </a:rPr>
              <a:t>ip</a:t>
            </a:r>
            <a:r>
              <a:rPr lang="en-US" altLang="zh-CN" b="1" dirty="0">
                <a:ea typeface="宋体" panose="02010600030101010101" pitchFamily="2" charset="-122"/>
              </a:rPr>
              <a:t>/port)</a:t>
            </a:r>
            <a:endParaRPr lang="it-IT" altLang="zh-CN" b="1" dirty="0">
              <a:ea typeface="宋体" panose="02010600030101010101" pitchFamily="2" charset="-122"/>
            </a:endParaRPr>
          </a:p>
          <a:p>
            <a:pPr lvl="1">
              <a:lnSpc>
                <a:spcPct val="100000"/>
              </a:lnSpc>
            </a:pPr>
            <a:r>
              <a:rPr lang="zh-CN" altLang="en-US" sz="2000" dirty="0">
                <a:ea typeface="宋体" panose="02010600030101010101" pitchFamily="2" charset="-122"/>
              </a:rPr>
              <a:t>和</a:t>
            </a:r>
            <a:r>
              <a:rPr lang="en-US" altLang="zh-CN" sz="2000" dirty="0">
                <a:ea typeface="宋体" panose="02010600030101010101" pitchFamily="2" charset="-122"/>
              </a:rPr>
              <a:t>restricted cone NAT</a:t>
            </a:r>
            <a:r>
              <a:rPr lang="zh-CN" altLang="en-US" sz="2000" dirty="0">
                <a:ea typeface="宋体" panose="02010600030101010101" pitchFamily="2" charset="-122"/>
              </a:rPr>
              <a:t>类似，但只有内网主机上的</a:t>
            </a:r>
            <a:r>
              <a:rPr lang="en-US" altLang="zh-CN" sz="2000" dirty="0">
                <a:ea typeface="宋体" panose="02010600030101010101" pitchFamily="2" charset="-122"/>
              </a:rPr>
              <a:t>socket</a:t>
            </a:r>
            <a:r>
              <a:rPr lang="zh-CN" altLang="en-US" sz="2000" dirty="0">
                <a:ea typeface="宋体" panose="02010600030101010101" pitchFamily="2" charset="-122"/>
              </a:rPr>
              <a:t>前面打了洞通向该外部主机上的</a:t>
            </a:r>
            <a:r>
              <a:rPr lang="en-US" altLang="zh-CN" sz="2000" dirty="0">
                <a:ea typeface="宋体" panose="02010600030101010101" pitchFamily="2" charset="-122"/>
              </a:rPr>
              <a:t>socket</a:t>
            </a:r>
            <a:r>
              <a:rPr lang="zh-CN" altLang="en-US" sz="2000" dirty="0">
                <a:ea typeface="宋体" panose="02010600030101010101" pitchFamily="2" charset="-122"/>
              </a:rPr>
              <a:t>时，才允许该外部主机的</a:t>
            </a:r>
            <a:r>
              <a:rPr lang="en-US" altLang="zh-CN" sz="2000" dirty="0">
                <a:ea typeface="宋体" panose="02010600030101010101" pitchFamily="2" charset="-122"/>
              </a:rPr>
              <a:t>socket</a:t>
            </a:r>
            <a:r>
              <a:rPr lang="zh-CN" altLang="en-US" sz="2000" dirty="0">
                <a:ea typeface="宋体" panose="02010600030101010101" pitchFamily="2" charset="-122"/>
              </a:rPr>
              <a:t>通过该洞进入</a:t>
            </a:r>
            <a:endParaRPr lang="en-US" altLang="zh-CN" sz="2000" dirty="0">
              <a:ea typeface="宋体" panose="02010600030101010101" pitchFamily="2" charset="-122"/>
            </a:endParaRPr>
          </a:p>
          <a:p>
            <a:pPr>
              <a:lnSpc>
                <a:spcPct val="100000"/>
              </a:lnSpc>
            </a:pPr>
            <a:r>
              <a:rPr lang="it-IT" altLang="zh-CN" b="1" dirty="0">
                <a:ea typeface="宋体" panose="02010600030101010101" pitchFamily="2" charset="-122"/>
              </a:rPr>
              <a:t>symmetric NAT</a:t>
            </a:r>
            <a:r>
              <a:rPr lang="zh-CN" altLang="en-US" b="1" dirty="0">
                <a:ea typeface="宋体" panose="02010600030101010101" pitchFamily="2" charset="-122"/>
              </a:rPr>
              <a:t>：无法打洞，只能通过</a:t>
            </a:r>
            <a:r>
              <a:rPr lang="en-US" altLang="zh-CN" b="1" dirty="0">
                <a:ea typeface="宋体" panose="02010600030101010101" pitchFamily="2" charset="-122"/>
              </a:rPr>
              <a:t>TURN</a:t>
            </a:r>
            <a:r>
              <a:rPr lang="zh-CN" altLang="en-US" b="1" dirty="0">
                <a:ea typeface="宋体" panose="02010600030101010101" pitchFamily="2" charset="-122"/>
              </a:rPr>
              <a:t>服务器中转</a:t>
            </a:r>
            <a:endParaRPr lang="en-US" altLang="zh-CN" b="1" dirty="0">
              <a:ea typeface="宋体" panose="02010600030101010101" pitchFamily="2" charset="-122"/>
            </a:endParaRPr>
          </a:p>
          <a:p>
            <a:pPr lvl="1">
              <a:lnSpc>
                <a:spcPct val="100000"/>
              </a:lnSpc>
            </a:pPr>
            <a:r>
              <a:rPr lang="zh-CN" altLang="en-US" sz="2000" dirty="0">
                <a:ea typeface="宋体" panose="02010600030101010101" pitchFamily="2" charset="-122"/>
              </a:rPr>
              <a:t>来自于同一个内部主机和端口的到不同的外部主机或者端口的分组映射为</a:t>
            </a:r>
            <a:r>
              <a:rPr lang="zh-CN" altLang="en-US" sz="2000" dirty="0">
                <a:solidFill>
                  <a:srgbClr val="0000FF"/>
                </a:solidFill>
                <a:ea typeface="宋体" panose="02010600030101010101" pitchFamily="2" charset="-122"/>
              </a:rPr>
              <a:t>其他源地址或者端口</a:t>
            </a:r>
            <a:endParaRPr lang="en-US" altLang="zh-CN" sz="2000" dirty="0">
              <a:ea typeface="宋体" panose="02010600030101010101" pitchFamily="2" charset="-122"/>
            </a:endParaRPr>
          </a:p>
          <a:p>
            <a:endParaRPr lang="zh-CN" altLang="en-US" dirty="0"/>
          </a:p>
        </p:txBody>
      </p:sp>
      <p:graphicFrame>
        <p:nvGraphicFramePr>
          <p:cNvPr id="4" name="表格 3"/>
          <p:cNvGraphicFramePr>
            <a:graphicFrameLocks noGrp="1"/>
          </p:cNvGraphicFramePr>
          <p:nvPr/>
        </p:nvGraphicFramePr>
        <p:xfrm>
          <a:off x="6745100" y="511627"/>
          <a:ext cx="5341668" cy="741680"/>
        </p:xfrm>
        <a:graphic>
          <a:graphicData uri="http://schemas.openxmlformats.org/drawingml/2006/table">
            <a:tbl>
              <a:tblPr firstRow="1" bandRow="1">
                <a:tableStyleId>{2D5ABB26-0587-4C30-8999-92F81FD0307C}</a:tableStyleId>
              </a:tblPr>
              <a:tblGrid>
                <a:gridCol w="1645367"/>
                <a:gridCol w="2048933"/>
                <a:gridCol w="1647368"/>
              </a:tblGrid>
              <a:tr h="370840">
                <a:tc>
                  <a:txBody>
                    <a:bodyPr/>
                    <a:lstStyle/>
                    <a:p>
                      <a:pPr algn="ctr"/>
                      <a:r>
                        <a:rPr lang="en-US" altLang="zh-CN" dirty="0"/>
                        <a:t>inside local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inside global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rPr>
                        <a:t>outside global</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pPr algn="ctr"/>
                      <a:r>
                        <a:rPr lang="en-US" altLang="zh-CN" dirty="0"/>
                        <a:t>10.11.4.1:4444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198.1.1.1:2222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solidFill>
                            <a:srgbClr val="FF0000"/>
                          </a:solidFill>
                        </a:rPr>
                        <a:t>200.5.6.7:80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sp>
        <p:nvSpPr>
          <p:cNvPr id="19" name="平行四边形 18"/>
          <p:cNvSpPr/>
          <p:nvPr/>
        </p:nvSpPr>
        <p:spPr>
          <a:xfrm rot="589527">
            <a:off x="5521236" y="5617103"/>
            <a:ext cx="745066" cy="102446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1"/>
          <a:stretch>
            <a:fillRect/>
          </a:stretch>
        </p:blipFill>
        <p:spPr>
          <a:xfrm>
            <a:off x="3268553" y="5910443"/>
            <a:ext cx="524792" cy="435930"/>
          </a:xfrm>
          <a:prstGeom prst="rect">
            <a:avLst/>
          </a:prstGeom>
        </p:spPr>
      </p:pic>
      <p:pic>
        <p:nvPicPr>
          <p:cNvPr id="35" name="图片 34"/>
          <p:cNvPicPr>
            <a:picLocks noChangeAspect="1"/>
          </p:cNvPicPr>
          <p:nvPr/>
        </p:nvPicPr>
        <p:blipFill>
          <a:blip r:embed="rId1"/>
          <a:stretch>
            <a:fillRect/>
          </a:stretch>
        </p:blipFill>
        <p:spPr>
          <a:xfrm>
            <a:off x="8291721" y="6346373"/>
            <a:ext cx="524792" cy="435930"/>
          </a:xfrm>
          <a:prstGeom prst="rect">
            <a:avLst/>
          </a:prstGeom>
        </p:spPr>
      </p:pic>
      <p:sp>
        <p:nvSpPr>
          <p:cNvPr id="36" name="椭圆 35"/>
          <p:cNvSpPr/>
          <p:nvPr/>
        </p:nvSpPr>
        <p:spPr>
          <a:xfrm>
            <a:off x="5749835" y="5929792"/>
            <a:ext cx="287867" cy="3125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1"/>
          <a:stretch>
            <a:fillRect/>
          </a:stretch>
        </p:blipFill>
        <p:spPr>
          <a:xfrm>
            <a:off x="8264929" y="5561044"/>
            <a:ext cx="524792" cy="435930"/>
          </a:xfrm>
          <a:prstGeom prst="rect">
            <a:avLst/>
          </a:prstGeom>
        </p:spPr>
      </p:pic>
      <p:sp>
        <p:nvSpPr>
          <p:cNvPr id="38" name="任意多边形: 形状 37"/>
          <p:cNvSpPr/>
          <p:nvPr/>
        </p:nvSpPr>
        <p:spPr>
          <a:xfrm>
            <a:off x="3691467" y="5833533"/>
            <a:ext cx="4648200" cy="313267"/>
          </a:xfrm>
          <a:custGeom>
            <a:avLst/>
            <a:gdLst>
              <a:gd name="connsiteX0" fmla="*/ 0 w 4648200"/>
              <a:gd name="connsiteY0" fmla="*/ 313267 h 313267"/>
              <a:gd name="connsiteX1" fmla="*/ 4648200 w 4648200"/>
              <a:gd name="connsiteY1" fmla="*/ 0 h 313267"/>
              <a:gd name="connsiteX0-1" fmla="*/ 0 w 4648200"/>
              <a:gd name="connsiteY0-2" fmla="*/ 313267 h 313267"/>
              <a:gd name="connsiteX1-3" fmla="*/ 2235200 w 4648200"/>
              <a:gd name="connsiteY1-4" fmla="*/ 220134 h 313267"/>
              <a:gd name="connsiteX2" fmla="*/ 4648200 w 4648200"/>
              <a:gd name="connsiteY2" fmla="*/ 0 h 313267"/>
            </a:gdLst>
            <a:ahLst/>
            <a:cxnLst>
              <a:cxn ang="0">
                <a:pos x="connsiteX0-1" y="connsiteY0-2"/>
              </a:cxn>
              <a:cxn ang="0">
                <a:pos x="connsiteX1-3" y="connsiteY1-4"/>
              </a:cxn>
              <a:cxn ang="0">
                <a:pos x="connsiteX2" y="connsiteY2"/>
              </a:cxn>
            </a:cxnLst>
            <a:rect l="l" t="t" r="r" b="b"/>
            <a:pathLst>
              <a:path w="4648200" h="313267">
                <a:moveTo>
                  <a:pt x="0" y="313267"/>
                </a:moveTo>
                <a:cubicBezTo>
                  <a:pt x="750711" y="259645"/>
                  <a:pt x="1484489" y="273756"/>
                  <a:pt x="2235200" y="220134"/>
                </a:cubicBezTo>
                <a:lnTo>
                  <a:pt x="4648200"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877054" y="6261494"/>
            <a:ext cx="1590499" cy="369332"/>
          </a:xfrm>
          <a:prstGeom prst="rect">
            <a:avLst/>
          </a:prstGeom>
        </p:spPr>
        <p:txBody>
          <a:bodyPr wrap="none">
            <a:spAutoFit/>
          </a:bodyPr>
          <a:lstStyle/>
          <a:p>
            <a:pPr algn="ctr"/>
            <a:r>
              <a:rPr lang="en-US" altLang="zh-CN" b="1" dirty="0"/>
              <a:t>10.11.4.1:4444</a:t>
            </a:r>
            <a:endParaRPr lang="zh-CN" altLang="en-US" b="1" dirty="0"/>
          </a:p>
        </p:txBody>
      </p:sp>
      <p:sp>
        <p:nvSpPr>
          <p:cNvPr id="40" name="矩形 39"/>
          <p:cNvSpPr/>
          <p:nvPr/>
        </p:nvSpPr>
        <p:spPr>
          <a:xfrm>
            <a:off x="6215804" y="6057683"/>
            <a:ext cx="1590499" cy="369332"/>
          </a:xfrm>
          <a:prstGeom prst="rect">
            <a:avLst/>
          </a:prstGeom>
        </p:spPr>
        <p:txBody>
          <a:bodyPr wrap="none">
            <a:spAutoFit/>
          </a:bodyPr>
          <a:lstStyle/>
          <a:p>
            <a:pPr algn="ctr"/>
            <a:r>
              <a:rPr lang="en-US" altLang="zh-CN" b="1" dirty="0"/>
              <a:t>198.1.1.1:2222</a:t>
            </a:r>
            <a:endParaRPr lang="zh-CN" altLang="en-US" b="1" dirty="0"/>
          </a:p>
        </p:txBody>
      </p:sp>
      <p:sp>
        <p:nvSpPr>
          <p:cNvPr id="41" name="矩形 40"/>
          <p:cNvSpPr/>
          <p:nvPr/>
        </p:nvSpPr>
        <p:spPr>
          <a:xfrm>
            <a:off x="8731027" y="5593791"/>
            <a:ext cx="1356462" cy="369332"/>
          </a:xfrm>
          <a:prstGeom prst="rect">
            <a:avLst/>
          </a:prstGeom>
        </p:spPr>
        <p:txBody>
          <a:bodyPr wrap="none">
            <a:spAutoFit/>
          </a:bodyPr>
          <a:lstStyle/>
          <a:p>
            <a:r>
              <a:rPr lang="en-US" altLang="zh-CN" dirty="0">
                <a:solidFill>
                  <a:srgbClr val="FF0000"/>
                </a:solidFill>
              </a:rPr>
              <a:t>200.5.6.7:80</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ighlight>
                  <a:srgbClr val="FFFF00"/>
                </a:highlight>
                <a:ea typeface="宋体" panose="02010600030101010101" pitchFamily="2" charset="-122"/>
              </a:rPr>
              <a:t>拓展：</a:t>
            </a:r>
            <a:r>
              <a:rPr lang="it-IT" altLang="zh-CN" dirty="0">
                <a:highlight>
                  <a:srgbClr val="FFFF00"/>
                </a:highlight>
                <a:ea typeface="宋体" panose="02010600030101010101" pitchFamily="2" charset="-122"/>
              </a:rPr>
              <a:t>NAT </a:t>
            </a:r>
            <a:r>
              <a:rPr lang="en-US" altLang="zh-CN" dirty="0">
                <a:highlight>
                  <a:srgbClr val="FFFF00"/>
                </a:highlight>
                <a:ea typeface="宋体" panose="02010600030101010101" pitchFamily="2" charset="-122"/>
              </a:rPr>
              <a:t>Traversal</a:t>
            </a:r>
            <a:endParaRPr lang="zh-CN" altLang="en-US" dirty="0">
              <a:highlight>
                <a:srgbClr val="FFFF00"/>
              </a:highlight>
            </a:endParaRPr>
          </a:p>
        </p:txBody>
      </p:sp>
      <p:sp>
        <p:nvSpPr>
          <p:cNvPr id="3" name="内容占位符 2"/>
          <p:cNvSpPr>
            <a:spLocks noGrp="1"/>
          </p:cNvSpPr>
          <p:nvPr>
            <p:ph idx="1"/>
          </p:nvPr>
        </p:nvSpPr>
        <p:spPr>
          <a:xfrm>
            <a:off x="442913" y="728663"/>
            <a:ext cx="11289710" cy="5617710"/>
          </a:xfrm>
        </p:spPr>
        <p:txBody>
          <a:bodyPr/>
          <a:lstStyle/>
          <a:p>
            <a:pPr marL="0" indent="0">
              <a:buNone/>
            </a:pPr>
            <a:r>
              <a:rPr lang="en-US" altLang="zh-CN" dirty="0">
                <a:ea typeface="宋体" panose="02010600030101010101" pitchFamily="2" charset="-122"/>
              </a:rPr>
              <a:t>RFC 5389</a:t>
            </a:r>
            <a:r>
              <a:rPr lang="zh-CN" altLang="en-US" dirty="0">
                <a:ea typeface="宋体" panose="02010600030101010101" pitchFamily="2" charset="-122"/>
              </a:rPr>
              <a:t> </a:t>
            </a:r>
            <a:r>
              <a:rPr lang="it-IT" altLang="zh-CN" dirty="0">
                <a:ea typeface="宋体" panose="02010600030101010101" pitchFamily="2" charset="-122"/>
              </a:rPr>
              <a:t>STUN(Session Traversal Utilities for NAT)</a:t>
            </a:r>
            <a:endParaRPr lang="it-IT" altLang="zh-CN" dirty="0">
              <a:ea typeface="宋体" panose="02010600030101010101" pitchFamily="2" charset="-122"/>
            </a:endParaRPr>
          </a:p>
          <a:p>
            <a:pPr>
              <a:lnSpc>
                <a:spcPct val="100000"/>
              </a:lnSpc>
            </a:pPr>
            <a:r>
              <a:rPr lang="it-IT" altLang="zh-CN" dirty="0">
                <a:ea typeface="宋体" panose="02010600030101010101" pitchFamily="2" charset="-122"/>
              </a:rPr>
              <a:t>A</a:t>
            </a:r>
            <a:r>
              <a:rPr lang="zh-CN" altLang="en-US" dirty="0">
                <a:ea typeface="宋体" panose="02010600030101010101" pitchFamily="2" charset="-122"/>
              </a:rPr>
              <a:t>和</a:t>
            </a:r>
            <a:r>
              <a:rPr lang="en-US" altLang="zh-CN" dirty="0">
                <a:ea typeface="宋体" panose="02010600030101010101" pitchFamily="2" charset="-122"/>
              </a:rPr>
              <a:t>B</a:t>
            </a:r>
            <a:r>
              <a:rPr lang="zh-CN" altLang="en-US" dirty="0">
                <a:ea typeface="宋体" panose="02010600030101010101" pitchFamily="2" charset="-122"/>
              </a:rPr>
              <a:t>发送消息给外网的</a:t>
            </a:r>
            <a:r>
              <a:rPr lang="en-US" altLang="zh-CN" dirty="0">
                <a:ea typeface="宋体" panose="02010600030101010101" pitchFamily="2" charset="-122"/>
              </a:rPr>
              <a:t>STUN</a:t>
            </a:r>
            <a:r>
              <a:rPr lang="zh-CN" altLang="en-US" dirty="0">
                <a:ea typeface="宋体" panose="02010600030101010101" pitchFamily="2" charset="-122"/>
              </a:rPr>
              <a:t>服务器</a:t>
            </a:r>
            <a:r>
              <a:rPr lang="en-US" altLang="zh-CN" dirty="0">
                <a:ea typeface="宋体" panose="02010600030101010101" pitchFamily="2" charset="-122"/>
              </a:rPr>
              <a:t>(</a:t>
            </a:r>
            <a:r>
              <a:rPr lang="zh-CN" altLang="en-US" dirty="0">
                <a:ea typeface="宋体" panose="02010600030101010101" pitchFamily="2" charset="-122"/>
              </a:rPr>
              <a:t>比如</a:t>
            </a:r>
            <a:r>
              <a:rPr lang="en-US" altLang="zh-CN" b="1" dirty="0"/>
              <a:t>stun.stunprotocol.org, </a:t>
            </a:r>
            <a:r>
              <a:rPr lang="en-US" altLang="zh-CN" dirty="0"/>
              <a:t>stun.sipgate.net)</a:t>
            </a:r>
            <a:r>
              <a:rPr lang="zh-CN" altLang="en-US" dirty="0"/>
              <a:t>，</a:t>
            </a:r>
            <a:r>
              <a:rPr lang="en-US" altLang="zh-CN" dirty="0"/>
              <a:t>STUN</a:t>
            </a:r>
            <a:r>
              <a:rPr lang="zh-CN" altLang="en-US" dirty="0"/>
              <a:t>服务器可以看到最后一个</a:t>
            </a:r>
            <a:r>
              <a:rPr lang="en-US" altLang="zh-CN" dirty="0"/>
              <a:t>NAT</a:t>
            </a:r>
            <a:r>
              <a:rPr lang="zh-CN" altLang="en-US" dirty="0"/>
              <a:t>设备的洞</a:t>
            </a:r>
            <a:r>
              <a:rPr lang="en-US" altLang="zh-CN" dirty="0"/>
              <a:t>(inside global/port)</a:t>
            </a:r>
            <a:endParaRPr lang="en-US" altLang="zh-CN" dirty="0"/>
          </a:p>
          <a:p>
            <a:pPr>
              <a:lnSpc>
                <a:spcPct val="100000"/>
              </a:lnSpc>
            </a:pPr>
            <a:r>
              <a:rPr lang="en-US" altLang="zh-CN" dirty="0">
                <a:ea typeface="宋体" panose="02010600030101010101" pitchFamily="2" charset="-122"/>
              </a:rPr>
              <a:t>A</a:t>
            </a:r>
            <a:r>
              <a:rPr lang="zh-CN" altLang="en-US" dirty="0">
                <a:ea typeface="宋体" panose="02010600030101010101" pitchFamily="2" charset="-122"/>
              </a:rPr>
              <a:t>和</a:t>
            </a:r>
            <a:r>
              <a:rPr lang="en-US" altLang="zh-CN" dirty="0">
                <a:ea typeface="宋体" panose="02010600030101010101" pitchFamily="2" charset="-122"/>
              </a:rPr>
              <a:t>B</a:t>
            </a:r>
            <a:r>
              <a:rPr lang="zh-CN" altLang="en-US" dirty="0">
                <a:ea typeface="宋体" panose="02010600030101010101" pitchFamily="2" charset="-122"/>
              </a:rPr>
              <a:t>定期发送</a:t>
            </a:r>
            <a:r>
              <a:rPr lang="en-US" altLang="zh-CN" dirty="0">
                <a:ea typeface="宋体" panose="02010600030101010101" pitchFamily="2" charset="-122"/>
              </a:rPr>
              <a:t>keepalive</a:t>
            </a:r>
            <a:r>
              <a:rPr lang="zh-CN" altLang="en-US" dirty="0">
                <a:ea typeface="宋体" panose="02010600030101010101" pitchFamily="2" charset="-122"/>
              </a:rPr>
              <a:t>消息给</a:t>
            </a:r>
            <a:r>
              <a:rPr lang="en-US" altLang="zh-CN" dirty="0">
                <a:ea typeface="宋体" panose="02010600030101010101" pitchFamily="2" charset="-122"/>
              </a:rPr>
              <a:t>STUN</a:t>
            </a:r>
            <a:r>
              <a:rPr lang="zh-CN" altLang="en-US" dirty="0">
                <a:ea typeface="宋体" panose="02010600030101010101" pitchFamily="2" charset="-122"/>
              </a:rPr>
              <a:t>服务器，保证打的洞一直存在</a:t>
            </a:r>
            <a:endParaRPr lang="en-US" altLang="zh-CN" dirty="0">
              <a:ea typeface="宋体" panose="02010600030101010101" pitchFamily="2" charset="-122"/>
            </a:endParaRPr>
          </a:p>
          <a:p>
            <a:pPr>
              <a:lnSpc>
                <a:spcPct val="100000"/>
              </a:lnSpc>
            </a:pPr>
            <a:r>
              <a:rPr lang="en-US" altLang="zh-CN" dirty="0">
                <a:ea typeface="宋体" panose="02010600030101010101" pitchFamily="2" charset="-122"/>
              </a:rPr>
              <a:t>A</a:t>
            </a:r>
            <a:r>
              <a:rPr lang="zh-CN" altLang="en-US" dirty="0">
                <a:ea typeface="宋体" panose="02010600030101010101" pitchFamily="2" charset="-122"/>
              </a:rPr>
              <a:t>和</a:t>
            </a:r>
            <a:r>
              <a:rPr lang="en-US" altLang="zh-CN" dirty="0">
                <a:ea typeface="宋体" panose="02010600030101010101" pitchFamily="2" charset="-122"/>
              </a:rPr>
              <a:t>B</a:t>
            </a:r>
            <a:r>
              <a:rPr lang="zh-CN" altLang="en-US" dirty="0">
                <a:ea typeface="宋体" panose="02010600030101010101" pitchFamily="2" charset="-122"/>
              </a:rPr>
              <a:t>之间尝试通过前面打的洞看是否可以进入相应的</a:t>
            </a:r>
            <a:r>
              <a:rPr lang="en-US" altLang="zh-CN" dirty="0">
                <a:ea typeface="宋体" panose="02010600030101010101" pitchFamily="2" charset="-122"/>
              </a:rPr>
              <a:t>NAT</a:t>
            </a:r>
            <a:endParaRPr lang="it-IT" altLang="zh-CN" dirty="0">
              <a:ea typeface="宋体" panose="02010600030101010101" pitchFamily="2" charset="-122"/>
            </a:endParaRPr>
          </a:p>
          <a:p>
            <a:pPr marL="0" indent="0">
              <a:buNone/>
            </a:pPr>
            <a:r>
              <a:rPr lang="zh-CN" altLang="en-US" dirty="0"/>
              <a:t>即便是</a:t>
            </a:r>
            <a:r>
              <a:rPr lang="it-IT" altLang="zh-CN" b="1" dirty="0">
                <a:ea typeface="宋体" panose="02010600030101010101" pitchFamily="2" charset="-122"/>
              </a:rPr>
              <a:t>port restricted cone NAT</a:t>
            </a:r>
            <a:endParaRPr lang="en-US" altLang="zh-CN" dirty="0"/>
          </a:p>
          <a:p>
            <a:pPr marL="285750" indent="-285750"/>
            <a:r>
              <a:rPr lang="en-US" altLang="zh-CN" dirty="0"/>
              <a:t>A </a:t>
            </a:r>
            <a:r>
              <a:rPr lang="en-US" altLang="zh-CN" dirty="0">
                <a:sym typeface="Wingdings" panose="05000000000000000000" pitchFamily="2" charset="2"/>
              </a:rPr>
              <a:t> B's Hole</a:t>
            </a:r>
            <a:r>
              <a:rPr lang="zh-CN" altLang="en-US" dirty="0">
                <a:sym typeface="Wingdings" panose="05000000000000000000" pitchFamily="2" charset="2"/>
              </a:rPr>
              <a:t>：打开</a:t>
            </a:r>
            <a:r>
              <a:rPr lang="en-US" altLang="zh-CN" dirty="0">
                <a:sym typeface="Wingdings" panose="05000000000000000000" pitchFamily="2" charset="2"/>
              </a:rPr>
              <a:t>A</a:t>
            </a:r>
            <a:r>
              <a:rPr lang="zh-CN" altLang="en-US" dirty="0">
                <a:sym typeface="Wingdings" panose="05000000000000000000" pitchFamily="2" charset="2"/>
              </a:rPr>
              <a:t>的门，允许来自于</a:t>
            </a:r>
            <a:r>
              <a:rPr lang="en-US" altLang="zh-CN" dirty="0">
                <a:sym typeface="Wingdings" panose="05000000000000000000" pitchFamily="2" charset="2"/>
              </a:rPr>
              <a:t>B's Hole</a:t>
            </a:r>
            <a:r>
              <a:rPr lang="zh-CN" altLang="en-US" dirty="0">
                <a:sym typeface="Wingdings" panose="05000000000000000000" pitchFamily="2" charset="2"/>
              </a:rPr>
              <a:t>的分组进入</a:t>
            </a:r>
            <a:r>
              <a:rPr lang="en-US" altLang="zh-CN" dirty="0">
                <a:sym typeface="Wingdings" panose="05000000000000000000" pitchFamily="2" charset="2"/>
              </a:rPr>
              <a:t>NAT A</a:t>
            </a:r>
            <a:endParaRPr lang="en-US" altLang="zh-CN" dirty="0">
              <a:sym typeface="Wingdings" panose="05000000000000000000" pitchFamily="2" charset="2"/>
            </a:endParaRPr>
          </a:p>
          <a:p>
            <a:pPr marL="285750" indent="-285750"/>
            <a:r>
              <a:rPr lang="en-US" altLang="zh-CN" dirty="0">
                <a:sym typeface="Wingdings" panose="05000000000000000000" pitchFamily="2" charset="2"/>
              </a:rPr>
              <a:t>B  A's Hole: </a:t>
            </a:r>
            <a:r>
              <a:rPr lang="zh-CN" altLang="en-US" dirty="0">
                <a:sym typeface="Wingdings" panose="05000000000000000000" pitchFamily="2" charset="2"/>
              </a:rPr>
              <a:t>打开</a:t>
            </a:r>
            <a:r>
              <a:rPr lang="en-US" altLang="zh-CN" dirty="0">
                <a:sym typeface="Wingdings" panose="05000000000000000000" pitchFamily="2" charset="2"/>
              </a:rPr>
              <a:t>B</a:t>
            </a:r>
            <a:r>
              <a:rPr lang="zh-CN" altLang="en-US" dirty="0">
                <a:sym typeface="Wingdings" panose="05000000000000000000" pitchFamily="2" charset="2"/>
              </a:rPr>
              <a:t>的门，允许来自于</a:t>
            </a:r>
            <a:r>
              <a:rPr lang="en-US" altLang="zh-CN" dirty="0">
                <a:sym typeface="Wingdings" panose="05000000000000000000" pitchFamily="2" charset="2"/>
              </a:rPr>
              <a:t>A's Hole</a:t>
            </a:r>
            <a:r>
              <a:rPr lang="zh-CN" altLang="en-US" dirty="0">
                <a:sym typeface="Wingdings" panose="05000000000000000000" pitchFamily="2" charset="2"/>
              </a:rPr>
              <a:t>的分组进入</a:t>
            </a:r>
            <a:r>
              <a:rPr lang="en-US" altLang="zh-CN" dirty="0">
                <a:sym typeface="Wingdings" panose="05000000000000000000" pitchFamily="2" charset="2"/>
              </a:rPr>
              <a:t>NAT B</a:t>
            </a:r>
            <a:endParaRPr lang="en-US" altLang="zh-CN" dirty="0">
              <a:sym typeface="Wingdings" panose="05000000000000000000" pitchFamily="2" charset="2"/>
            </a:endParaRPr>
          </a:p>
          <a:p>
            <a:endParaRPr lang="zh-CN" altLang="en-US" dirty="0"/>
          </a:p>
        </p:txBody>
      </p:sp>
      <p:sp>
        <p:nvSpPr>
          <p:cNvPr id="21" name="云形 18"/>
          <p:cNvSpPr/>
          <p:nvPr/>
        </p:nvSpPr>
        <p:spPr>
          <a:xfrm>
            <a:off x="979715" y="5434724"/>
            <a:ext cx="1445415" cy="1292689"/>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rgbClr val="70AD47">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1456677" y="5986056"/>
            <a:ext cx="491490" cy="369332"/>
          </a:xfrm>
          <a:prstGeom prst="rect">
            <a:avLst/>
          </a:prstGeom>
          <a:solidFill>
            <a:srgbClr val="ED7D31">
              <a:lumMod val="20000"/>
              <a:lumOff val="80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A</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3" name="文本框 22"/>
          <p:cNvSpPr txBox="1"/>
          <p:nvPr/>
        </p:nvSpPr>
        <p:spPr>
          <a:xfrm>
            <a:off x="2448534" y="4209929"/>
            <a:ext cx="1534173" cy="369332"/>
          </a:xfrm>
          <a:prstGeom prst="rect">
            <a:avLst/>
          </a:prstGeom>
          <a:solidFill>
            <a:srgbClr val="ED7D31">
              <a:lumMod val="75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rPr>
              <a:t>STUN Server</a:t>
            </a:r>
            <a:endParaRPr kumimoji="0" lang="zh-CN" altLang="en-US"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24" name="云形 18"/>
          <p:cNvSpPr/>
          <p:nvPr/>
        </p:nvSpPr>
        <p:spPr>
          <a:xfrm>
            <a:off x="3505745" y="5577243"/>
            <a:ext cx="1445415" cy="1292689"/>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rgbClr val="70AD47">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文本框 24"/>
          <p:cNvSpPr txBox="1"/>
          <p:nvPr/>
        </p:nvSpPr>
        <p:spPr>
          <a:xfrm>
            <a:off x="3982707" y="6128575"/>
            <a:ext cx="491490" cy="369332"/>
          </a:xfrm>
          <a:prstGeom prst="rect">
            <a:avLst/>
          </a:prstGeom>
          <a:solidFill>
            <a:srgbClr val="ED7D31">
              <a:lumMod val="20000"/>
              <a:lumOff val="80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B</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6" name="任意多边形: 形状 25"/>
          <p:cNvSpPr/>
          <p:nvPr/>
        </p:nvSpPr>
        <p:spPr>
          <a:xfrm>
            <a:off x="1664970" y="4588904"/>
            <a:ext cx="1428750" cy="1394460"/>
          </a:xfrm>
          <a:custGeom>
            <a:avLst/>
            <a:gdLst>
              <a:gd name="connsiteX0" fmla="*/ 22860 w 1428750"/>
              <a:gd name="connsiteY0" fmla="*/ 1394460 h 1394460"/>
              <a:gd name="connsiteX1" fmla="*/ 11430 w 1428750"/>
              <a:gd name="connsiteY1" fmla="*/ 1257300 h 1394460"/>
              <a:gd name="connsiteX2" fmla="*/ 0 w 1428750"/>
              <a:gd name="connsiteY2" fmla="*/ 1177290 h 1394460"/>
              <a:gd name="connsiteX3" fmla="*/ 34290 w 1428750"/>
              <a:gd name="connsiteY3" fmla="*/ 1028700 h 1394460"/>
              <a:gd name="connsiteX4" fmla="*/ 125730 w 1428750"/>
              <a:gd name="connsiteY4" fmla="*/ 754380 h 1394460"/>
              <a:gd name="connsiteX5" fmla="*/ 182880 w 1428750"/>
              <a:gd name="connsiteY5" fmla="*/ 651510 h 1394460"/>
              <a:gd name="connsiteX6" fmla="*/ 205740 w 1428750"/>
              <a:gd name="connsiteY6" fmla="*/ 617220 h 1394460"/>
              <a:gd name="connsiteX7" fmla="*/ 240030 w 1428750"/>
              <a:gd name="connsiteY7" fmla="*/ 594360 h 1394460"/>
              <a:gd name="connsiteX8" fmla="*/ 274320 w 1428750"/>
              <a:gd name="connsiteY8" fmla="*/ 560070 h 1394460"/>
              <a:gd name="connsiteX9" fmla="*/ 308610 w 1428750"/>
              <a:gd name="connsiteY9" fmla="*/ 548640 h 1394460"/>
              <a:gd name="connsiteX10" fmla="*/ 377190 w 1428750"/>
              <a:gd name="connsiteY10" fmla="*/ 502920 h 1394460"/>
              <a:gd name="connsiteX11" fmla="*/ 445770 w 1428750"/>
              <a:gd name="connsiteY11" fmla="*/ 480060 h 1394460"/>
              <a:gd name="connsiteX12" fmla="*/ 514350 w 1428750"/>
              <a:gd name="connsiteY12" fmla="*/ 445770 h 1394460"/>
              <a:gd name="connsiteX13" fmla="*/ 548640 w 1428750"/>
              <a:gd name="connsiteY13" fmla="*/ 422910 h 1394460"/>
              <a:gd name="connsiteX14" fmla="*/ 582930 w 1428750"/>
              <a:gd name="connsiteY14" fmla="*/ 411480 h 1394460"/>
              <a:gd name="connsiteX15" fmla="*/ 617220 w 1428750"/>
              <a:gd name="connsiteY15" fmla="*/ 388620 h 1394460"/>
              <a:gd name="connsiteX16" fmla="*/ 651510 w 1428750"/>
              <a:gd name="connsiteY16" fmla="*/ 377190 h 1394460"/>
              <a:gd name="connsiteX17" fmla="*/ 685800 w 1428750"/>
              <a:gd name="connsiteY17" fmla="*/ 354330 h 1394460"/>
              <a:gd name="connsiteX18" fmla="*/ 754380 w 1428750"/>
              <a:gd name="connsiteY18" fmla="*/ 331470 h 1394460"/>
              <a:gd name="connsiteX19" fmla="*/ 788670 w 1428750"/>
              <a:gd name="connsiteY19" fmla="*/ 308610 h 1394460"/>
              <a:gd name="connsiteX20" fmla="*/ 857250 w 1428750"/>
              <a:gd name="connsiteY20" fmla="*/ 285750 h 1394460"/>
              <a:gd name="connsiteX21" fmla="*/ 891540 w 1428750"/>
              <a:gd name="connsiteY21" fmla="*/ 274320 h 1394460"/>
              <a:gd name="connsiteX22" fmla="*/ 925830 w 1428750"/>
              <a:gd name="connsiteY22" fmla="*/ 251460 h 1394460"/>
              <a:gd name="connsiteX23" fmla="*/ 1028700 w 1428750"/>
              <a:gd name="connsiteY23" fmla="*/ 217170 h 1394460"/>
              <a:gd name="connsiteX24" fmla="*/ 1062990 w 1428750"/>
              <a:gd name="connsiteY24" fmla="*/ 205740 h 1394460"/>
              <a:gd name="connsiteX25" fmla="*/ 1131570 w 1428750"/>
              <a:gd name="connsiteY25" fmla="*/ 160020 h 1394460"/>
              <a:gd name="connsiteX26" fmla="*/ 1211580 w 1428750"/>
              <a:gd name="connsiteY26" fmla="*/ 137160 h 1394460"/>
              <a:gd name="connsiteX27" fmla="*/ 1245870 w 1428750"/>
              <a:gd name="connsiteY27" fmla="*/ 114300 h 1394460"/>
              <a:gd name="connsiteX28" fmla="*/ 1280160 w 1428750"/>
              <a:gd name="connsiteY28" fmla="*/ 102870 h 1394460"/>
              <a:gd name="connsiteX29" fmla="*/ 1348740 w 1428750"/>
              <a:gd name="connsiteY29" fmla="*/ 57150 h 1394460"/>
              <a:gd name="connsiteX30" fmla="*/ 1383030 w 1428750"/>
              <a:gd name="connsiteY30" fmla="*/ 34290 h 1394460"/>
              <a:gd name="connsiteX31" fmla="*/ 1428750 w 1428750"/>
              <a:gd name="connsiteY31" fmla="*/ 0 h 139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28750" h="1394460">
                <a:moveTo>
                  <a:pt x="22860" y="1394460"/>
                </a:moveTo>
                <a:cubicBezTo>
                  <a:pt x="19050" y="1348740"/>
                  <a:pt x="16233" y="1302926"/>
                  <a:pt x="11430" y="1257300"/>
                </a:cubicBezTo>
                <a:cubicBezTo>
                  <a:pt x="8610" y="1230507"/>
                  <a:pt x="0" y="1204231"/>
                  <a:pt x="0" y="1177290"/>
                </a:cubicBezTo>
                <a:cubicBezTo>
                  <a:pt x="0" y="1117939"/>
                  <a:pt x="16182" y="1083024"/>
                  <a:pt x="34290" y="1028700"/>
                </a:cubicBezTo>
                <a:lnTo>
                  <a:pt x="125730" y="754380"/>
                </a:lnTo>
                <a:cubicBezTo>
                  <a:pt x="145848" y="694026"/>
                  <a:pt x="130477" y="730115"/>
                  <a:pt x="182880" y="651510"/>
                </a:cubicBezTo>
                <a:cubicBezTo>
                  <a:pt x="190500" y="640080"/>
                  <a:pt x="194310" y="624840"/>
                  <a:pt x="205740" y="617220"/>
                </a:cubicBezTo>
                <a:cubicBezTo>
                  <a:pt x="217170" y="609600"/>
                  <a:pt x="229477" y="603154"/>
                  <a:pt x="240030" y="594360"/>
                </a:cubicBezTo>
                <a:cubicBezTo>
                  <a:pt x="252448" y="584012"/>
                  <a:pt x="260870" y="569036"/>
                  <a:pt x="274320" y="560070"/>
                </a:cubicBezTo>
                <a:cubicBezTo>
                  <a:pt x="284345" y="553387"/>
                  <a:pt x="298078" y="554491"/>
                  <a:pt x="308610" y="548640"/>
                </a:cubicBezTo>
                <a:cubicBezTo>
                  <a:pt x="332627" y="535297"/>
                  <a:pt x="351126" y="511608"/>
                  <a:pt x="377190" y="502920"/>
                </a:cubicBezTo>
                <a:cubicBezTo>
                  <a:pt x="400050" y="495300"/>
                  <a:pt x="425720" y="493426"/>
                  <a:pt x="445770" y="480060"/>
                </a:cubicBezTo>
                <a:cubicBezTo>
                  <a:pt x="544040" y="414546"/>
                  <a:pt x="419706" y="493092"/>
                  <a:pt x="514350" y="445770"/>
                </a:cubicBezTo>
                <a:cubicBezTo>
                  <a:pt x="526637" y="439627"/>
                  <a:pt x="536353" y="429053"/>
                  <a:pt x="548640" y="422910"/>
                </a:cubicBezTo>
                <a:cubicBezTo>
                  <a:pt x="559416" y="417522"/>
                  <a:pt x="572154" y="416868"/>
                  <a:pt x="582930" y="411480"/>
                </a:cubicBezTo>
                <a:cubicBezTo>
                  <a:pt x="595217" y="405337"/>
                  <a:pt x="604933" y="394763"/>
                  <a:pt x="617220" y="388620"/>
                </a:cubicBezTo>
                <a:cubicBezTo>
                  <a:pt x="627996" y="383232"/>
                  <a:pt x="640734" y="382578"/>
                  <a:pt x="651510" y="377190"/>
                </a:cubicBezTo>
                <a:cubicBezTo>
                  <a:pt x="663797" y="371047"/>
                  <a:pt x="673247" y="359909"/>
                  <a:pt x="685800" y="354330"/>
                </a:cubicBezTo>
                <a:cubicBezTo>
                  <a:pt x="707820" y="344543"/>
                  <a:pt x="734330" y="344836"/>
                  <a:pt x="754380" y="331470"/>
                </a:cubicBezTo>
                <a:cubicBezTo>
                  <a:pt x="765810" y="323850"/>
                  <a:pt x="776117" y="314189"/>
                  <a:pt x="788670" y="308610"/>
                </a:cubicBezTo>
                <a:cubicBezTo>
                  <a:pt x="810690" y="298823"/>
                  <a:pt x="834390" y="293370"/>
                  <a:pt x="857250" y="285750"/>
                </a:cubicBezTo>
                <a:cubicBezTo>
                  <a:pt x="868680" y="281940"/>
                  <a:pt x="881515" y="281003"/>
                  <a:pt x="891540" y="274320"/>
                </a:cubicBezTo>
                <a:cubicBezTo>
                  <a:pt x="902970" y="266700"/>
                  <a:pt x="913277" y="257039"/>
                  <a:pt x="925830" y="251460"/>
                </a:cubicBezTo>
                <a:lnTo>
                  <a:pt x="1028700" y="217170"/>
                </a:lnTo>
                <a:cubicBezTo>
                  <a:pt x="1040130" y="213360"/>
                  <a:pt x="1052965" y="212423"/>
                  <a:pt x="1062990" y="205740"/>
                </a:cubicBezTo>
                <a:cubicBezTo>
                  <a:pt x="1085850" y="190500"/>
                  <a:pt x="1104916" y="166683"/>
                  <a:pt x="1131570" y="160020"/>
                </a:cubicBezTo>
                <a:cubicBezTo>
                  <a:pt x="1146219" y="156358"/>
                  <a:pt x="1195182" y="145359"/>
                  <a:pt x="1211580" y="137160"/>
                </a:cubicBezTo>
                <a:cubicBezTo>
                  <a:pt x="1223867" y="131017"/>
                  <a:pt x="1233583" y="120443"/>
                  <a:pt x="1245870" y="114300"/>
                </a:cubicBezTo>
                <a:cubicBezTo>
                  <a:pt x="1256646" y="108912"/>
                  <a:pt x="1269628" y="108721"/>
                  <a:pt x="1280160" y="102870"/>
                </a:cubicBezTo>
                <a:cubicBezTo>
                  <a:pt x="1304177" y="89527"/>
                  <a:pt x="1325880" y="72390"/>
                  <a:pt x="1348740" y="57150"/>
                </a:cubicBezTo>
                <a:lnTo>
                  <a:pt x="1383030" y="34290"/>
                </a:lnTo>
                <a:cubicBezTo>
                  <a:pt x="1421803" y="8441"/>
                  <a:pt x="1407606" y="21144"/>
                  <a:pt x="1428750" y="0"/>
                </a:cubicBezTo>
              </a:path>
            </a:pathLst>
          </a:custGeom>
          <a:noFill/>
          <a:ln w="38100" cap="flat" cmpd="sng" algn="ctr">
            <a:solidFill>
              <a:srgbClr val="4472C4"/>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文本框 26"/>
          <p:cNvSpPr txBox="1"/>
          <p:nvPr/>
        </p:nvSpPr>
        <p:spPr>
          <a:xfrm>
            <a:off x="1352530" y="5292205"/>
            <a:ext cx="722643" cy="369332"/>
          </a:xfrm>
          <a:prstGeom prst="rect">
            <a:avLst/>
          </a:prstGeom>
          <a:solidFill>
            <a:srgbClr val="4472C4">
              <a:lumMod val="75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rPr>
              <a:t>NAT</a:t>
            </a:r>
            <a:endParaRPr kumimoji="0" lang="zh-CN" altLang="en-US"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28" name="任意多边形: 形状 27"/>
          <p:cNvSpPr/>
          <p:nvPr/>
        </p:nvSpPr>
        <p:spPr>
          <a:xfrm>
            <a:off x="3459480" y="4577474"/>
            <a:ext cx="777240" cy="1554480"/>
          </a:xfrm>
          <a:custGeom>
            <a:avLst/>
            <a:gdLst>
              <a:gd name="connsiteX0" fmla="*/ 754380 w 777240"/>
              <a:gd name="connsiteY0" fmla="*/ 1554480 h 1554480"/>
              <a:gd name="connsiteX1" fmla="*/ 754380 w 777240"/>
              <a:gd name="connsiteY1" fmla="*/ 1314450 h 1554480"/>
              <a:gd name="connsiteX2" fmla="*/ 777240 w 777240"/>
              <a:gd name="connsiteY2" fmla="*/ 960120 h 1554480"/>
              <a:gd name="connsiteX3" fmla="*/ 765810 w 777240"/>
              <a:gd name="connsiteY3" fmla="*/ 777240 h 1554480"/>
              <a:gd name="connsiteX4" fmla="*/ 754380 w 777240"/>
              <a:gd name="connsiteY4" fmla="*/ 742950 h 1554480"/>
              <a:gd name="connsiteX5" fmla="*/ 720090 w 777240"/>
              <a:gd name="connsiteY5" fmla="*/ 720090 h 1554480"/>
              <a:gd name="connsiteX6" fmla="*/ 674370 w 777240"/>
              <a:gd name="connsiteY6" fmla="*/ 662940 h 1554480"/>
              <a:gd name="connsiteX7" fmla="*/ 628650 w 777240"/>
              <a:gd name="connsiteY7" fmla="*/ 605790 h 1554480"/>
              <a:gd name="connsiteX8" fmla="*/ 605790 w 777240"/>
              <a:gd name="connsiteY8" fmla="*/ 571500 h 1554480"/>
              <a:gd name="connsiteX9" fmla="*/ 537210 w 777240"/>
              <a:gd name="connsiteY9" fmla="*/ 525780 h 1554480"/>
              <a:gd name="connsiteX10" fmla="*/ 514350 w 777240"/>
              <a:gd name="connsiteY10" fmla="*/ 491490 h 1554480"/>
              <a:gd name="connsiteX11" fmla="*/ 480060 w 777240"/>
              <a:gd name="connsiteY11" fmla="*/ 480060 h 1554480"/>
              <a:gd name="connsiteX12" fmla="*/ 445770 w 777240"/>
              <a:gd name="connsiteY12" fmla="*/ 457200 h 1554480"/>
              <a:gd name="connsiteX13" fmla="*/ 377190 w 777240"/>
              <a:gd name="connsiteY13" fmla="*/ 411480 h 1554480"/>
              <a:gd name="connsiteX14" fmla="*/ 354330 w 777240"/>
              <a:gd name="connsiteY14" fmla="*/ 377190 h 1554480"/>
              <a:gd name="connsiteX15" fmla="*/ 285750 w 777240"/>
              <a:gd name="connsiteY15" fmla="*/ 331470 h 1554480"/>
              <a:gd name="connsiteX16" fmla="*/ 205740 w 777240"/>
              <a:gd name="connsiteY16" fmla="*/ 240030 h 1554480"/>
              <a:gd name="connsiteX17" fmla="*/ 160020 w 777240"/>
              <a:gd name="connsiteY17" fmla="*/ 182880 h 1554480"/>
              <a:gd name="connsiteX18" fmla="*/ 80010 w 777240"/>
              <a:gd name="connsiteY18" fmla="*/ 80010 h 1554480"/>
              <a:gd name="connsiteX19" fmla="*/ 45720 w 777240"/>
              <a:gd name="connsiteY19" fmla="*/ 68580 h 1554480"/>
              <a:gd name="connsiteX20" fmla="*/ 0 w 777240"/>
              <a:gd name="connsiteY20"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7240" h="1554480">
                <a:moveTo>
                  <a:pt x="754380" y="1554480"/>
                </a:moveTo>
                <a:cubicBezTo>
                  <a:pt x="780098" y="1374454"/>
                  <a:pt x="754380" y="1594788"/>
                  <a:pt x="754380" y="1314450"/>
                </a:cubicBezTo>
                <a:cubicBezTo>
                  <a:pt x="754380" y="1192666"/>
                  <a:pt x="766366" y="1079731"/>
                  <a:pt x="777240" y="960120"/>
                </a:cubicBezTo>
                <a:cubicBezTo>
                  <a:pt x="773430" y="899160"/>
                  <a:pt x="772204" y="837983"/>
                  <a:pt x="765810" y="777240"/>
                </a:cubicBezTo>
                <a:cubicBezTo>
                  <a:pt x="764549" y="765258"/>
                  <a:pt x="761906" y="752358"/>
                  <a:pt x="754380" y="742950"/>
                </a:cubicBezTo>
                <a:cubicBezTo>
                  <a:pt x="745798" y="732223"/>
                  <a:pt x="731520" y="727710"/>
                  <a:pt x="720090" y="720090"/>
                </a:cubicBezTo>
                <a:cubicBezTo>
                  <a:pt x="691360" y="633901"/>
                  <a:pt x="733456" y="736798"/>
                  <a:pt x="674370" y="662940"/>
                </a:cubicBezTo>
                <a:cubicBezTo>
                  <a:pt x="611274" y="584070"/>
                  <a:pt x="726920" y="671304"/>
                  <a:pt x="628650" y="605790"/>
                </a:cubicBezTo>
                <a:cubicBezTo>
                  <a:pt x="621030" y="594360"/>
                  <a:pt x="616128" y="580546"/>
                  <a:pt x="605790" y="571500"/>
                </a:cubicBezTo>
                <a:cubicBezTo>
                  <a:pt x="585113" y="553408"/>
                  <a:pt x="537210" y="525780"/>
                  <a:pt x="537210" y="525780"/>
                </a:cubicBezTo>
                <a:cubicBezTo>
                  <a:pt x="529590" y="514350"/>
                  <a:pt x="525077" y="500072"/>
                  <a:pt x="514350" y="491490"/>
                </a:cubicBezTo>
                <a:cubicBezTo>
                  <a:pt x="504942" y="483964"/>
                  <a:pt x="490836" y="485448"/>
                  <a:pt x="480060" y="480060"/>
                </a:cubicBezTo>
                <a:cubicBezTo>
                  <a:pt x="467773" y="473917"/>
                  <a:pt x="456323" y="465994"/>
                  <a:pt x="445770" y="457200"/>
                </a:cubicBezTo>
                <a:cubicBezTo>
                  <a:pt x="388691" y="409634"/>
                  <a:pt x="437451" y="431567"/>
                  <a:pt x="377190" y="411480"/>
                </a:cubicBezTo>
                <a:cubicBezTo>
                  <a:pt x="369570" y="400050"/>
                  <a:pt x="364668" y="386236"/>
                  <a:pt x="354330" y="377190"/>
                </a:cubicBezTo>
                <a:cubicBezTo>
                  <a:pt x="333653" y="359098"/>
                  <a:pt x="285750" y="331470"/>
                  <a:pt x="285750" y="331470"/>
                </a:cubicBezTo>
                <a:cubicBezTo>
                  <a:pt x="232410" y="251460"/>
                  <a:pt x="262890" y="278130"/>
                  <a:pt x="205740" y="240030"/>
                </a:cubicBezTo>
                <a:cubicBezTo>
                  <a:pt x="180000" y="162810"/>
                  <a:pt x="215698" y="246511"/>
                  <a:pt x="160020" y="182880"/>
                </a:cubicBezTo>
                <a:cubicBezTo>
                  <a:pt x="128230" y="146549"/>
                  <a:pt x="120256" y="106841"/>
                  <a:pt x="80010" y="80010"/>
                </a:cubicBezTo>
                <a:cubicBezTo>
                  <a:pt x="69985" y="73327"/>
                  <a:pt x="57150" y="72390"/>
                  <a:pt x="45720" y="68580"/>
                </a:cubicBezTo>
                <a:lnTo>
                  <a:pt x="0" y="0"/>
                </a:lnTo>
              </a:path>
            </a:pathLst>
          </a:custGeom>
          <a:noFill/>
          <a:ln w="38100" cap="flat" cmpd="sng" algn="ctr">
            <a:solidFill>
              <a:srgbClr val="4472C4"/>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文本框 28"/>
          <p:cNvSpPr txBox="1"/>
          <p:nvPr/>
        </p:nvSpPr>
        <p:spPr>
          <a:xfrm>
            <a:off x="3878560" y="5434724"/>
            <a:ext cx="722643" cy="369332"/>
          </a:xfrm>
          <a:prstGeom prst="rect">
            <a:avLst/>
          </a:prstGeom>
          <a:solidFill>
            <a:srgbClr val="4472C4">
              <a:lumMod val="75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rPr>
              <a:t>NAT</a:t>
            </a:r>
            <a:endParaRPr kumimoji="0" lang="zh-CN" altLang="en-US"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30" name="云形 18"/>
          <p:cNvSpPr/>
          <p:nvPr/>
        </p:nvSpPr>
        <p:spPr>
          <a:xfrm>
            <a:off x="5499025" y="5565311"/>
            <a:ext cx="1445415" cy="1292689"/>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rgbClr val="70AD47">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文本框 30"/>
          <p:cNvSpPr txBox="1"/>
          <p:nvPr/>
        </p:nvSpPr>
        <p:spPr>
          <a:xfrm>
            <a:off x="5975987" y="6116643"/>
            <a:ext cx="491490" cy="369332"/>
          </a:xfrm>
          <a:prstGeom prst="rect">
            <a:avLst/>
          </a:prstGeom>
          <a:solidFill>
            <a:srgbClr val="ED7D31">
              <a:lumMod val="20000"/>
              <a:lumOff val="80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A</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2" name="文本框 31"/>
          <p:cNvSpPr txBox="1"/>
          <p:nvPr/>
        </p:nvSpPr>
        <p:spPr>
          <a:xfrm>
            <a:off x="6967844" y="4340516"/>
            <a:ext cx="1534173" cy="369332"/>
          </a:xfrm>
          <a:prstGeom prst="rect">
            <a:avLst/>
          </a:prstGeom>
          <a:solidFill>
            <a:srgbClr val="ED7D31">
              <a:lumMod val="75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rPr>
              <a:t>STUN Server</a:t>
            </a:r>
            <a:endParaRPr kumimoji="0" lang="zh-CN" altLang="en-US"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33" name="云形 18"/>
          <p:cNvSpPr/>
          <p:nvPr/>
        </p:nvSpPr>
        <p:spPr>
          <a:xfrm>
            <a:off x="8105065" y="5582100"/>
            <a:ext cx="1445415" cy="1292689"/>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1" fmla="*/ 4693 w 43200"/>
              <a:gd name="connsiteY0-2" fmla="*/ 26177 h 43200"/>
              <a:gd name="connsiteX1-3" fmla="*/ 2160 w 43200"/>
              <a:gd name="connsiteY1-4" fmla="*/ 25380 h 43200"/>
              <a:gd name="connsiteX2-5" fmla="*/ 6928 w 43200"/>
              <a:gd name="connsiteY2-6" fmla="*/ 34899 h 43200"/>
              <a:gd name="connsiteX3-7" fmla="*/ 5820 w 43200"/>
              <a:gd name="connsiteY3-8" fmla="*/ 35280 h 43200"/>
              <a:gd name="connsiteX4-9" fmla="*/ 16478 w 43200"/>
              <a:gd name="connsiteY4-10" fmla="*/ 39090 h 43200"/>
              <a:gd name="connsiteX5-11" fmla="*/ 15810 w 43200"/>
              <a:gd name="connsiteY5-12" fmla="*/ 37350 h 43200"/>
              <a:gd name="connsiteX6-13" fmla="*/ 28827 w 43200"/>
              <a:gd name="connsiteY6-14" fmla="*/ 34751 h 43200"/>
              <a:gd name="connsiteX7-15" fmla="*/ 28560 w 43200"/>
              <a:gd name="connsiteY7-16" fmla="*/ 36660 h 43200"/>
              <a:gd name="connsiteX8-17" fmla="*/ 34129 w 43200"/>
              <a:gd name="connsiteY8-18" fmla="*/ 22954 h 43200"/>
              <a:gd name="connsiteX9-19" fmla="*/ 37380 w 43200"/>
              <a:gd name="connsiteY9-20" fmla="*/ 30090 h 43200"/>
              <a:gd name="connsiteX10-21" fmla="*/ 41798 w 43200"/>
              <a:gd name="connsiteY10-22" fmla="*/ 15354 h 43200"/>
              <a:gd name="connsiteX11-23" fmla="*/ 40350 w 43200"/>
              <a:gd name="connsiteY11-24" fmla="*/ 18030 h 43200"/>
              <a:gd name="connsiteX12-25" fmla="*/ 38324 w 43200"/>
              <a:gd name="connsiteY12-26" fmla="*/ 5426 h 43200"/>
              <a:gd name="connsiteX13-27" fmla="*/ 38400 w 43200"/>
              <a:gd name="connsiteY13-28" fmla="*/ 6690 h 43200"/>
              <a:gd name="connsiteX14-29" fmla="*/ 29078 w 43200"/>
              <a:gd name="connsiteY14-30" fmla="*/ 3952 h 43200"/>
              <a:gd name="connsiteX15-31" fmla="*/ 29820 w 43200"/>
              <a:gd name="connsiteY15-32" fmla="*/ 2340 h 43200"/>
              <a:gd name="connsiteX16-33" fmla="*/ 22141 w 43200"/>
              <a:gd name="connsiteY16-34" fmla="*/ 4720 h 43200"/>
              <a:gd name="connsiteX17-35" fmla="*/ 22500 w 43200"/>
              <a:gd name="connsiteY17-36" fmla="*/ 3330 h 43200"/>
              <a:gd name="connsiteX18-37" fmla="*/ 14000 w 43200"/>
              <a:gd name="connsiteY18-38" fmla="*/ 5192 h 43200"/>
              <a:gd name="connsiteX19-39" fmla="*/ 15300 w 43200"/>
              <a:gd name="connsiteY19-40" fmla="*/ 6540 h 43200"/>
              <a:gd name="connsiteX20-41" fmla="*/ 4127 w 43200"/>
              <a:gd name="connsiteY20-42" fmla="*/ 15789 h 43200"/>
              <a:gd name="connsiteX21-43" fmla="*/ 3900 w 43200"/>
              <a:gd name="connsiteY21-44" fmla="*/ 14370 h 43200"/>
              <a:gd name="connsiteX0-45" fmla="*/ 3936 w 43256"/>
              <a:gd name="connsiteY0-46" fmla="*/ 14229 h 43219"/>
              <a:gd name="connsiteX1-47" fmla="*/ 5659 w 43256"/>
              <a:gd name="connsiteY1-48" fmla="*/ 6766 h 43219"/>
              <a:gd name="connsiteX2-49" fmla="*/ 14041 w 43256"/>
              <a:gd name="connsiteY2-50" fmla="*/ 5061 h 43219"/>
              <a:gd name="connsiteX3-51" fmla="*/ 22492 w 43256"/>
              <a:gd name="connsiteY3-52" fmla="*/ 3291 h 43219"/>
              <a:gd name="connsiteX4-53" fmla="*/ 25785 w 43256"/>
              <a:gd name="connsiteY4-54" fmla="*/ 59 h 43219"/>
              <a:gd name="connsiteX5-55" fmla="*/ 29869 w 43256"/>
              <a:gd name="connsiteY5-56" fmla="*/ 2340 h 43219"/>
              <a:gd name="connsiteX6-57" fmla="*/ 35499 w 43256"/>
              <a:gd name="connsiteY6-58" fmla="*/ 549 h 43219"/>
              <a:gd name="connsiteX7-59" fmla="*/ 38354 w 43256"/>
              <a:gd name="connsiteY7-60" fmla="*/ 5435 h 43219"/>
              <a:gd name="connsiteX8-61" fmla="*/ 42018 w 43256"/>
              <a:gd name="connsiteY8-62" fmla="*/ 10177 h 43219"/>
              <a:gd name="connsiteX9-63" fmla="*/ 41854 w 43256"/>
              <a:gd name="connsiteY9-64" fmla="*/ 15319 h 43219"/>
              <a:gd name="connsiteX10-65" fmla="*/ 43052 w 43256"/>
              <a:gd name="connsiteY10-66" fmla="*/ 23181 h 43219"/>
              <a:gd name="connsiteX11-67" fmla="*/ 37440 w 43256"/>
              <a:gd name="connsiteY11-68" fmla="*/ 30063 h 43219"/>
              <a:gd name="connsiteX12-69" fmla="*/ 35431 w 43256"/>
              <a:gd name="connsiteY12-70" fmla="*/ 35960 h 43219"/>
              <a:gd name="connsiteX13-71" fmla="*/ 28591 w 43256"/>
              <a:gd name="connsiteY13-72" fmla="*/ 36674 h 43219"/>
              <a:gd name="connsiteX14-73" fmla="*/ 23703 w 43256"/>
              <a:gd name="connsiteY14-74" fmla="*/ 42965 h 43219"/>
              <a:gd name="connsiteX15-75" fmla="*/ 16516 w 43256"/>
              <a:gd name="connsiteY15-76" fmla="*/ 39125 h 43219"/>
              <a:gd name="connsiteX16-77" fmla="*/ 5840 w 43256"/>
              <a:gd name="connsiteY16-78" fmla="*/ 35331 h 43219"/>
              <a:gd name="connsiteX17-79" fmla="*/ 1146 w 43256"/>
              <a:gd name="connsiteY17-80" fmla="*/ 31109 h 43219"/>
              <a:gd name="connsiteX18-81" fmla="*/ 2149 w 43256"/>
              <a:gd name="connsiteY18-82" fmla="*/ 25410 h 43219"/>
              <a:gd name="connsiteX19-83" fmla="*/ 31 w 43256"/>
              <a:gd name="connsiteY19-84" fmla="*/ 19563 h 43219"/>
              <a:gd name="connsiteX20-85" fmla="*/ 3899 w 43256"/>
              <a:gd name="connsiteY20-86" fmla="*/ 14366 h 43219"/>
              <a:gd name="connsiteX21-87" fmla="*/ 3936 w 43256"/>
              <a:gd name="connsiteY21-88" fmla="*/ 14229 h 43219"/>
              <a:gd name="connsiteX0-89" fmla="*/ 4729 w 43256"/>
              <a:gd name="connsiteY0-90" fmla="*/ 26036 h 43219"/>
              <a:gd name="connsiteX1-91" fmla="*/ 2196 w 43256"/>
              <a:gd name="connsiteY1-92" fmla="*/ 25239 h 43219"/>
              <a:gd name="connsiteX2-93" fmla="*/ 6964 w 43256"/>
              <a:gd name="connsiteY2-94" fmla="*/ 34758 h 43219"/>
              <a:gd name="connsiteX3-95" fmla="*/ 5856 w 43256"/>
              <a:gd name="connsiteY3-96" fmla="*/ 36387 h 43219"/>
              <a:gd name="connsiteX4-97" fmla="*/ 16514 w 43256"/>
              <a:gd name="connsiteY4-98" fmla="*/ 38949 h 43219"/>
              <a:gd name="connsiteX5-99" fmla="*/ 15846 w 43256"/>
              <a:gd name="connsiteY5-100" fmla="*/ 37209 h 43219"/>
              <a:gd name="connsiteX6-101" fmla="*/ 28863 w 43256"/>
              <a:gd name="connsiteY6-102" fmla="*/ 34610 h 43219"/>
              <a:gd name="connsiteX7-103" fmla="*/ 28596 w 43256"/>
              <a:gd name="connsiteY7-104" fmla="*/ 36519 h 43219"/>
              <a:gd name="connsiteX8-105" fmla="*/ 34165 w 43256"/>
              <a:gd name="connsiteY8-106" fmla="*/ 22813 h 43219"/>
              <a:gd name="connsiteX9-107" fmla="*/ 37416 w 43256"/>
              <a:gd name="connsiteY9-108" fmla="*/ 29949 h 43219"/>
              <a:gd name="connsiteX10-109" fmla="*/ 41834 w 43256"/>
              <a:gd name="connsiteY10-110" fmla="*/ 15213 h 43219"/>
              <a:gd name="connsiteX11-111" fmla="*/ 40386 w 43256"/>
              <a:gd name="connsiteY11-112" fmla="*/ 17889 h 43219"/>
              <a:gd name="connsiteX12-113" fmla="*/ 38360 w 43256"/>
              <a:gd name="connsiteY12-114" fmla="*/ 5285 h 43219"/>
              <a:gd name="connsiteX13-115" fmla="*/ 38436 w 43256"/>
              <a:gd name="connsiteY13-116" fmla="*/ 6549 h 43219"/>
              <a:gd name="connsiteX14-117" fmla="*/ 29114 w 43256"/>
              <a:gd name="connsiteY14-118" fmla="*/ 3811 h 43219"/>
              <a:gd name="connsiteX15-119" fmla="*/ 29856 w 43256"/>
              <a:gd name="connsiteY15-120" fmla="*/ 2199 h 43219"/>
              <a:gd name="connsiteX16-121" fmla="*/ 22177 w 43256"/>
              <a:gd name="connsiteY16-122" fmla="*/ 4579 h 43219"/>
              <a:gd name="connsiteX17-123" fmla="*/ 22536 w 43256"/>
              <a:gd name="connsiteY17-124" fmla="*/ 3189 h 43219"/>
              <a:gd name="connsiteX18-125" fmla="*/ 14036 w 43256"/>
              <a:gd name="connsiteY18-126" fmla="*/ 5051 h 43219"/>
              <a:gd name="connsiteX19-127" fmla="*/ 15336 w 43256"/>
              <a:gd name="connsiteY19-128" fmla="*/ 6399 h 43219"/>
              <a:gd name="connsiteX20-129" fmla="*/ 4163 w 43256"/>
              <a:gd name="connsiteY20-130" fmla="*/ 15648 h 43219"/>
              <a:gd name="connsiteX21-131" fmla="*/ 3936 w 43256"/>
              <a:gd name="connsiteY21-132" fmla="*/ 14229 h 432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rgbClr val="70AD47">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文本框 33"/>
          <p:cNvSpPr txBox="1"/>
          <p:nvPr/>
        </p:nvSpPr>
        <p:spPr>
          <a:xfrm>
            <a:off x="8582027" y="6133432"/>
            <a:ext cx="491490" cy="369332"/>
          </a:xfrm>
          <a:prstGeom prst="rect">
            <a:avLst/>
          </a:prstGeom>
          <a:solidFill>
            <a:srgbClr val="ED7D31">
              <a:lumMod val="20000"/>
              <a:lumOff val="80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B</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9" name="任意多边形: 形状 38"/>
          <p:cNvSpPr/>
          <p:nvPr/>
        </p:nvSpPr>
        <p:spPr>
          <a:xfrm>
            <a:off x="6120924" y="4874059"/>
            <a:ext cx="2760844" cy="1232244"/>
          </a:xfrm>
          <a:custGeom>
            <a:avLst/>
            <a:gdLst>
              <a:gd name="connsiteX0" fmla="*/ 0 w 2582334"/>
              <a:gd name="connsiteY0" fmla="*/ 702733 h 702733"/>
              <a:gd name="connsiteX1" fmla="*/ 2582334 w 2582334"/>
              <a:gd name="connsiteY1" fmla="*/ 0 h 702733"/>
              <a:gd name="connsiteX2" fmla="*/ 2582334 w 2582334"/>
              <a:gd name="connsiteY2" fmla="*/ 0 h 702733"/>
              <a:gd name="connsiteX0-1" fmla="*/ 0 w 2582334"/>
              <a:gd name="connsiteY0-2" fmla="*/ 770466 h 770466"/>
              <a:gd name="connsiteX1-3" fmla="*/ 1041400 w 2582334"/>
              <a:gd name="connsiteY1-4" fmla="*/ 0 h 770466"/>
              <a:gd name="connsiteX2-5" fmla="*/ 2582334 w 2582334"/>
              <a:gd name="connsiteY2-6" fmla="*/ 67733 h 770466"/>
              <a:gd name="connsiteX3" fmla="*/ 2582334 w 2582334"/>
              <a:gd name="connsiteY3" fmla="*/ 67733 h 770466"/>
              <a:gd name="connsiteX0-7" fmla="*/ 0 w 2582334"/>
              <a:gd name="connsiteY0-8" fmla="*/ 804485 h 804485"/>
              <a:gd name="connsiteX1-9" fmla="*/ 143934 w 2582334"/>
              <a:gd name="connsiteY1-10" fmla="*/ 50952 h 804485"/>
              <a:gd name="connsiteX2-11" fmla="*/ 1041400 w 2582334"/>
              <a:gd name="connsiteY2-12" fmla="*/ 34019 h 804485"/>
              <a:gd name="connsiteX3-13" fmla="*/ 2582334 w 2582334"/>
              <a:gd name="connsiteY3-14" fmla="*/ 101752 h 804485"/>
              <a:gd name="connsiteX4" fmla="*/ 2582334 w 2582334"/>
              <a:gd name="connsiteY4" fmla="*/ 101752 h 804485"/>
              <a:gd name="connsiteX0-15" fmla="*/ 0 w 2700947"/>
              <a:gd name="connsiteY0-16" fmla="*/ 804485 h 804485"/>
              <a:gd name="connsiteX1-17" fmla="*/ 143934 w 2700947"/>
              <a:gd name="connsiteY1-18" fmla="*/ 50952 h 804485"/>
              <a:gd name="connsiteX2-19" fmla="*/ 1041400 w 2700947"/>
              <a:gd name="connsiteY2-20" fmla="*/ 34019 h 804485"/>
              <a:gd name="connsiteX3-21" fmla="*/ 2582334 w 2700947"/>
              <a:gd name="connsiteY3-22" fmla="*/ 101752 h 804485"/>
              <a:gd name="connsiteX4-23" fmla="*/ 2599212 w 2700947"/>
              <a:gd name="connsiteY4-24" fmla="*/ 153137 h 804485"/>
              <a:gd name="connsiteX0-25" fmla="*/ 0 w 2610962"/>
              <a:gd name="connsiteY0-26" fmla="*/ 908372 h 908372"/>
              <a:gd name="connsiteX1-27" fmla="*/ 143934 w 2610962"/>
              <a:gd name="connsiteY1-28" fmla="*/ 154839 h 908372"/>
              <a:gd name="connsiteX2-29" fmla="*/ 1041400 w 2610962"/>
              <a:gd name="connsiteY2-30" fmla="*/ 137906 h 908372"/>
              <a:gd name="connsiteX3-31" fmla="*/ 2261652 w 2610962"/>
              <a:gd name="connsiteY3-32" fmla="*/ 573 h 908372"/>
              <a:gd name="connsiteX4-33" fmla="*/ 2582334 w 2610962"/>
              <a:gd name="connsiteY4-34" fmla="*/ 205639 h 908372"/>
              <a:gd name="connsiteX5" fmla="*/ 2599212 w 2610962"/>
              <a:gd name="connsiteY5" fmla="*/ 257024 h 908372"/>
              <a:gd name="connsiteX0-35" fmla="*/ 0 w 2610962"/>
              <a:gd name="connsiteY0-36" fmla="*/ 911884 h 911884"/>
              <a:gd name="connsiteX1-37" fmla="*/ 143934 w 2610962"/>
              <a:gd name="connsiteY1-38" fmla="*/ 158351 h 911884"/>
              <a:gd name="connsiteX2-39" fmla="*/ 1041400 w 2610962"/>
              <a:gd name="connsiteY2-40" fmla="*/ 141418 h 911884"/>
              <a:gd name="connsiteX3-41" fmla="*/ 1139265 w 2610962"/>
              <a:gd name="connsiteY3-42" fmla="*/ 38340 h 911884"/>
              <a:gd name="connsiteX4-43" fmla="*/ 2261652 w 2610962"/>
              <a:gd name="connsiteY4-44" fmla="*/ 4085 h 911884"/>
              <a:gd name="connsiteX5-45" fmla="*/ 2582334 w 2610962"/>
              <a:gd name="connsiteY5-46" fmla="*/ 209151 h 911884"/>
              <a:gd name="connsiteX6" fmla="*/ 2599212 w 2610962"/>
              <a:gd name="connsiteY6" fmla="*/ 260536 h 911884"/>
              <a:gd name="connsiteX0-47" fmla="*/ 0 w 2610962"/>
              <a:gd name="connsiteY0-48" fmla="*/ 911884 h 911884"/>
              <a:gd name="connsiteX1-49" fmla="*/ 143934 w 2610962"/>
              <a:gd name="connsiteY1-50" fmla="*/ 158351 h 911884"/>
              <a:gd name="connsiteX2-51" fmla="*/ 1007644 w 2610962"/>
              <a:gd name="connsiteY2-52" fmla="*/ 38648 h 911884"/>
              <a:gd name="connsiteX3-53" fmla="*/ 1139265 w 2610962"/>
              <a:gd name="connsiteY3-54" fmla="*/ 38340 h 911884"/>
              <a:gd name="connsiteX4-55" fmla="*/ 2261652 w 2610962"/>
              <a:gd name="connsiteY4-56" fmla="*/ 4085 h 911884"/>
              <a:gd name="connsiteX5-57" fmla="*/ 2582334 w 2610962"/>
              <a:gd name="connsiteY5-58" fmla="*/ 209151 h 911884"/>
              <a:gd name="connsiteX6-59" fmla="*/ 2599212 w 2610962"/>
              <a:gd name="connsiteY6-60" fmla="*/ 260536 h 911884"/>
              <a:gd name="connsiteX0-61" fmla="*/ 0 w 2610962"/>
              <a:gd name="connsiteY0-62" fmla="*/ 911884 h 911884"/>
              <a:gd name="connsiteX1-63" fmla="*/ 143934 w 2610962"/>
              <a:gd name="connsiteY1-64" fmla="*/ 158351 h 911884"/>
              <a:gd name="connsiteX2-65" fmla="*/ 168781 w 2610962"/>
              <a:gd name="connsiteY2-66" fmla="*/ 21212 h 911884"/>
              <a:gd name="connsiteX3-67" fmla="*/ 1007644 w 2610962"/>
              <a:gd name="connsiteY3-68" fmla="*/ 38648 h 911884"/>
              <a:gd name="connsiteX4-69" fmla="*/ 1139265 w 2610962"/>
              <a:gd name="connsiteY4-70" fmla="*/ 38340 h 911884"/>
              <a:gd name="connsiteX5-71" fmla="*/ 2261652 w 2610962"/>
              <a:gd name="connsiteY5-72" fmla="*/ 4085 h 911884"/>
              <a:gd name="connsiteX6-73" fmla="*/ 2582334 w 2610962"/>
              <a:gd name="connsiteY6-74" fmla="*/ 209151 h 911884"/>
              <a:gd name="connsiteX7" fmla="*/ 2599212 w 2610962"/>
              <a:gd name="connsiteY7" fmla="*/ 260536 h 911884"/>
              <a:gd name="connsiteX0-75" fmla="*/ 0 w 2610962"/>
              <a:gd name="connsiteY0-76" fmla="*/ 911884 h 911884"/>
              <a:gd name="connsiteX1-77" fmla="*/ 101739 w 2610962"/>
              <a:gd name="connsiteY1-78" fmla="*/ 106966 h 911884"/>
              <a:gd name="connsiteX2-79" fmla="*/ 168781 w 2610962"/>
              <a:gd name="connsiteY2-80" fmla="*/ 21212 h 911884"/>
              <a:gd name="connsiteX3-81" fmla="*/ 1007644 w 2610962"/>
              <a:gd name="connsiteY3-82" fmla="*/ 38648 h 911884"/>
              <a:gd name="connsiteX4-83" fmla="*/ 1139265 w 2610962"/>
              <a:gd name="connsiteY4-84" fmla="*/ 38340 h 911884"/>
              <a:gd name="connsiteX5-85" fmla="*/ 2261652 w 2610962"/>
              <a:gd name="connsiteY5-86" fmla="*/ 4085 h 911884"/>
              <a:gd name="connsiteX6-87" fmla="*/ 2582334 w 2610962"/>
              <a:gd name="connsiteY6-88" fmla="*/ 209151 h 911884"/>
              <a:gd name="connsiteX7-89" fmla="*/ 2599212 w 2610962"/>
              <a:gd name="connsiteY7-90" fmla="*/ 260536 h 911884"/>
              <a:gd name="connsiteX0-91" fmla="*/ 0 w 2610962"/>
              <a:gd name="connsiteY0-92" fmla="*/ 972381 h 972381"/>
              <a:gd name="connsiteX1-93" fmla="*/ 101739 w 2610962"/>
              <a:gd name="connsiteY1-94" fmla="*/ 167463 h 972381"/>
              <a:gd name="connsiteX2-95" fmla="*/ 168781 w 2610962"/>
              <a:gd name="connsiteY2-96" fmla="*/ 81709 h 972381"/>
              <a:gd name="connsiteX3-97" fmla="*/ 1007644 w 2610962"/>
              <a:gd name="connsiteY3-98" fmla="*/ 99145 h 972381"/>
              <a:gd name="connsiteX4-99" fmla="*/ 1147703 w 2610962"/>
              <a:gd name="connsiteY4-100" fmla="*/ 4631 h 972381"/>
              <a:gd name="connsiteX5-101" fmla="*/ 2261652 w 2610962"/>
              <a:gd name="connsiteY5-102" fmla="*/ 64582 h 972381"/>
              <a:gd name="connsiteX6-103" fmla="*/ 2582334 w 2610962"/>
              <a:gd name="connsiteY6-104" fmla="*/ 269648 h 972381"/>
              <a:gd name="connsiteX7-105" fmla="*/ 2599212 w 2610962"/>
              <a:gd name="connsiteY7-106" fmla="*/ 321033 h 972381"/>
              <a:gd name="connsiteX0-107" fmla="*/ 0 w 2610962"/>
              <a:gd name="connsiteY0-108" fmla="*/ 972381 h 972381"/>
              <a:gd name="connsiteX1-109" fmla="*/ 101739 w 2610962"/>
              <a:gd name="connsiteY1-110" fmla="*/ 167463 h 972381"/>
              <a:gd name="connsiteX2-111" fmla="*/ 168781 w 2610962"/>
              <a:gd name="connsiteY2-112" fmla="*/ 81709 h 972381"/>
              <a:gd name="connsiteX3-113" fmla="*/ 1007644 w 2610962"/>
              <a:gd name="connsiteY3-114" fmla="*/ 99145 h 972381"/>
              <a:gd name="connsiteX4-115" fmla="*/ 1147703 w 2610962"/>
              <a:gd name="connsiteY4-116" fmla="*/ 4631 h 972381"/>
              <a:gd name="connsiteX5-117" fmla="*/ 2261652 w 2610962"/>
              <a:gd name="connsiteY5-118" fmla="*/ 64582 h 972381"/>
              <a:gd name="connsiteX6-119" fmla="*/ 2582334 w 2610962"/>
              <a:gd name="connsiteY6-120" fmla="*/ 269648 h 972381"/>
              <a:gd name="connsiteX7-121" fmla="*/ 2599212 w 2610962"/>
              <a:gd name="connsiteY7-122" fmla="*/ 321033 h 972381"/>
              <a:gd name="connsiteX0-123" fmla="*/ 0 w 2610962"/>
              <a:gd name="connsiteY0-124" fmla="*/ 972381 h 972381"/>
              <a:gd name="connsiteX1-125" fmla="*/ 101739 w 2610962"/>
              <a:gd name="connsiteY1-126" fmla="*/ 167463 h 972381"/>
              <a:gd name="connsiteX2-127" fmla="*/ 168781 w 2610962"/>
              <a:gd name="connsiteY2-128" fmla="*/ 81709 h 972381"/>
              <a:gd name="connsiteX3-129" fmla="*/ 1147703 w 2610962"/>
              <a:gd name="connsiteY3-130" fmla="*/ 4631 h 972381"/>
              <a:gd name="connsiteX4-131" fmla="*/ 2261652 w 2610962"/>
              <a:gd name="connsiteY4-132" fmla="*/ 64582 h 972381"/>
              <a:gd name="connsiteX5-133" fmla="*/ 2582334 w 2610962"/>
              <a:gd name="connsiteY5-134" fmla="*/ 269648 h 972381"/>
              <a:gd name="connsiteX6-135" fmla="*/ 2599212 w 2610962"/>
              <a:gd name="connsiteY6-136" fmla="*/ 321033 h 972381"/>
              <a:gd name="connsiteX0-137" fmla="*/ 0 w 2610962"/>
              <a:gd name="connsiteY0-138" fmla="*/ 972381 h 972381"/>
              <a:gd name="connsiteX1-139" fmla="*/ 101739 w 2610962"/>
              <a:gd name="connsiteY1-140" fmla="*/ 167463 h 972381"/>
              <a:gd name="connsiteX2-141" fmla="*/ 1147703 w 2610962"/>
              <a:gd name="connsiteY2-142" fmla="*/ 4631 h 972381"/>
              <a:gd name="connsiteX3-143" fmla="*/ 2261652 w 2610962"/>
              <a:gd name="connsiteY3-144" fmla="*/ 64582 h 972381"/>
              <a:gd name="connsiteX4-145" fmla="*/ 2582334 w 2610962"/>
              <a:gd name="connsiteY4-146" fmla="*/ 269648 h 972381"/>
              <a:gd name="connsiteX5-147" fmla="*/ 2599212 w 2610962"/>
              <a:gd name="connsiteY5-148" fmla="*/ 321033 h 972381"/>
              <a:gd name="connsiteX0-149" fmla="*/ 0 w 2599796"/>
              <a:gd name="connsiteY0-150" fmla="*/ 972381 h 972381"/>
              <a:gd name="connsiteX1-151" fmla="*/ 101739 w 2599796"/>
              <a:gd name="connsiteY1-152" fmla="*/ 167463 h 972381"/>
              <a:gd name="connsiteX2-153" fmla="*/ 1147703 w 2599796"/>
              <a:gd name="connsiteY2-154" fmla="*/ 4631 h 972381"/>
              <a:gd name="connsiteX3-155" fmla="*/ 2261652 w 2599796"/>
              <a:gd name="connsiteY3-156" fmla="*/ 64582 h 972381"/>
              <a:gd name="connsiteX4-157" fmla="*/ 2421223 w 2599796"/>
              <a:gd name="connsiteY4-158" fmla="*/ 65201 h 972381"/>
              <a:gd name="connsiteX5-159" fmla="*/ 2582334 w 2599796"/>
              <a:gd name="connsiteY5-160" fmla="*/ 269648 h 972381"/>
              <a:gd name="connsiteX6-161" fmla="*/ 2599212 w 2599796"/>
              <a:gd name="connsiteY6-162" fmla="*/ 321033 h 972381"/>
              <a:gd name="connsiteX0-163" fmla="*/ 0 w 2599796"/>
              <a:gd name="connsiteY0-164" fmla="*/ 972381 h 972381"/>
              <a:gd name="connsiteX1-165" fmla="*/ 101739 w 2599796"/>
              <a:gd name="connsiteY1-166" fmla="*/ 167463 h 972381"/>
              <a:gd name="connsiteX2-167" fmla="*/ 1147703 w 2599796"/>
              <a:gd name="connsiteY2-168" fmla="*/ 4631 h 972381"/>
              <a:gd name="connsiteX3-169" fmla="*/ 2261652 w 2599796"/>
              <a:gd name="connsiteY3-170" fmla="*/ 64582 h 972381"/>
              <a:gd name="connsiteX4-171" fmla="*/ 2421223 w 2599796"/>
              <a:gd name="connsiteY4-172" fmla="*/ 65201 h 972381"/>
              <a:gd name="connsiteX5-173" fmla="*/ 2582334 w 2599796"/>
              <a:gd name="connsiteY5-174" fmla="*/ 269648 h 972381"/>
              <a:gd name="connsiteX6-175" fmla="*/ 2599212 w 2599796"/>
              <a:gd name="connsiteY6-176" fmla="*/ 321033 h 972381"/>
              <a:gd name="connsiteX0-177" fmla="*/ 0 w 2610962"/>
              <a:gd name="connsiteY0-178" fmla="*/ 972381 h 972381"/>
              <a:gd name="connsiteX1-179" fmla="*/ 101739 w 2610962"/>
              <a:gd name="connsiteY1-180" fmla="*/ 167463 h 972381"/>
              <a:gd name="connsiteX2-181" fmla="*/ 1147703 w 2610962"/>
              <a:gd name="connsiteY2-182" fmla="*/ 4631 h 972381"/>
              <a:gd name="connsiteX3-183" fmla="*/ 2261652 w 2610962"/>
              <a:gd name="connsiteY3-184" fmla="*/ 64582 h 972381"/>
              <a:gd name="connsiteX4-185" fmla="*/ 2582334 w 2610962"/>
              <a:gd name="connsiteY4-186" fmla="*/ 269648 h 972381"/>
              <a:gd name="connsiteX5-187" fmla="*/ 2599212 w 2610962"/>
              <a:gd name="connsiteY5-188" fmla="*/ 321033 h 972381"/>
              <a:gd name="connsiteX0-189" fmla="*/ 0 w 2610962"/>
              <a:gd name="connsiteY0-190" fmla="*/ 972381 h 972381"/>
              <a:gd name="connsiteX1-191" fmla="*/ 101739 w 2610962"/>
              <a:gd name="connsiteY1-192" fmla="*/ 167463 h 972381"/>
              <a:gd name="connsiteX2-193" fmla="*/ 1147703 w 2610962"/>
              <a:gd name="connsiteY2-194" fmla="*/ 4631 h 972381"/>
              <a:gd name="connsiteX3-195" fmla="*/ 2261652 w 2610962"/>
              <a:gd name="connsiteY3-196" fmla="*/ 64582 h 972381"/>
              <a:gd name="connsiteX4-197" fmla="*/ 2582334 w 2610962"/>
              <a:gd name="connsiteY4-198" fmla="*/ 269648 h 972381"/>
              <a:gd name="connsiteX5-199" fmla="*/ 2599212 w 2610962"/>
              <a:gd name="connsiteY5-200" fmla="*/ 321033 h 972381"/>
              <a:gd name="connsiteX0-201" fmla="*/ 0 w 2614771"/>
              <a:gd name="connsiteY0-202" fmla="*/ 972381 h 972381"/>
              <a:gd name="connsiteX1-203" fmla="*/ 101739 w 2614771"/>
              <a:gd name="connsiteY1-204" fmla="*/ 167463 h 972381"/>
              <a:gd name="connsiteX2-205" fmla="*/ 1147703 w 2614771"/>
              <a:gd name="connsiteY2-206" fmla="*/ 4631 h 972381"/>
              <a:gd name="connsiteX3-207" fmla="*/ 2261652 w 2614771"/>
              <a:gd name="connsiteY3-208" fmla="*/ 64582 h 972381"/>
              <a:gd name="connsiteX4-209" fmla="*/ 2582334 w 2614771"/>
              <a:gd name="connsiteY4-210" fmla="*/ 269648 h 972381"/>
              <a:gd name="connsiteX5-211" fmla="*/ 2607652 w 2614771"/>
              <a:gd name="connsiteY5-212" fmla="*/ 372418 h 972381"/>
              <a:gd name="connsiteX0-213" fmla="*/ 0 w 2582334"/>
              <a:gd name="connsiteY0-214" fmla="*/ 972381 h 972381"/>
              <a:gd name="connsiteX1-215" fmla="*/ 101739 w 2582334"/>
              <a:gd name="connsiteY1-216" fmla="*/ 167463 h 972381"/>
              <a:gd name="connsiteX2-217" fmla="*/ 1147703 w 2582334"/>
              <a:gd name="connsiteY2-218" fmla="*/ 4631 h 972381"/>
              <a:gd name="connsiteX3-219" fmla="*/ 2261652 w 2582334"/>
              <a:gd name="connsiteY3-220" fmla="*/ 64582 h 972381"/>
              <a:gd name="connsiteX4-221" fmla="*/ 2582334 w 2582334"/>
              <a:gd name="connsiteY4-222" fmla="*/ 269648 h 972381"/>
              <a:gd name="connsiteX0-223" fmla="*/ 0 w 2784870"/>
              <a:gd name="connsiteY0-224" fmla="*/ 972381 h 972381"/>
              <a:gd name="connsiteX1-225" fmla="*/ 101739 w 2784870"/>
              <a:gd name="connsiteY1-226" fmla="*/ 167463 h 972381"/>
              <a:gd name="connsiteX2-227" fmla="*/ 1147703 w 2784870"/>
              <a:gd name="connsiteY2-228" fmla="*/ 4631 h 972381"/>
              <a:gd name="connsiteX3-229" fmla="*/ 2261652 w 2784870"/>
              <a:gd name="connsiteY3-230" fmla="*/ 64582 h 972381"/>
              <a:gd name="connsiteX4-231" fmla="*/ 2784870 w 2784870"/>
              <a:gd name="connsiteY4-232" fmla="*/ 535136 h 972381"/>
              <a:gd name="connsiteX0-233" fmla="*/ 26025 w 2751822"/>
              <a:gd name="connsiteY0-234" fmla="*/ 1246434 h 1246434"/>
              <a:gd name="connsiteX1-235" fmla="*/ 68691 w 2751822"/>
              <a:gd name="connsiteY1-236" fmla="*/ 167463 h 1246434"/>
              <a:gd name="connsiteX2-237" fmla="*/ 1114655 w 2751822"/>
              <a:gd name="connsiteY2-238" fmla="*/ 4631 h 1246434"/>
              <a:gd name="connsiteX3-239" fmla="*/ 2228604 w 2751822"/>
              <a:gd name="connsiteY3-240" fmla="*/ 64582 h 1246434"/>
              <a:gd name="connsiteX4-241" fmla="*/ 2751822 w 2751822"/>
              <a:gd name="connsiteY4-242" fmla="*/ 535136 h 1246434"/>
            </a:gdLst>
            <a:ahLst/>
            <a:cxnLst>
              <a:cxn ang="0">
                <a:pos x="connsiteX0-1" y="connsiteY0-2"/>
              </a:cxn>
              <a:cxn ang="0">
                <a:pos x="connsiteX1-3" y="connsiteY1-4"/>
              </a:cxn>
              <a:cxn ang="0">
                <a:pos x="connsiteX2-5" y="connsiteY2-6"/>
              </a:cxn>
              <a:cxn ang="0">
                <a:pos x="connsiteX3-13" y="connsiteY3-14"/>
              </a:cxn>
              <a:cxn ang="0">
                <a:pos x="connsiteX4-23" y="connsiteY4-24"/>
              </a:cxn>
            </a:cxnLst>
            <a:rect l="l" t="t" r="r" b="b"/>
            <a:pathLst>
              <a:path w="2751822" h="1246434">
                <a:moveTo>
                  <a:pt x="26025" y="1246434"/>
                </a:moveTo>
                <a:cubicBezTo>
                  <a:pt x="116336" y="1178701"/>
                  <a:pt x="-104876" y="295874"/>
                  <a:pt x="68691" y="167463"/>
                </a:cubicBezTo>
                <a:cubicBezTo>
                  <a:pt x="259975" y="6171"/>
                  <a:pt x="754670" y="21778"/>
                  <a:pt x="1114655" y="4631"/>
                </a:cubicBezTo>
                <a:cubicBezTo>
                  <a:pt x="1318030" y="-18258"/>
                  <a:pt x="1986686" y="50387"/>
                  <a:pt x="2228604" y="64582"/>
                </a:cubicBezTo>
                <a:cubicBezTo>
                  <a:pt x="2467709" y="108751"/>
                  <a:pt x="2694156" y="483830"/>
                  <a:pt x="2751822" y="535136"/>
                </a:cubicBez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36" name="文本框 35"/>
          <p:cNvSpPr txBox="1"/>
          <p:nvPr/>
        </p:nvSpPr>
        <p:spPr>
          <a:xfrm>
            <a:off x="5871840" y="5422792"/>
            <a:ext cx="722643" cy="369332"/>
          </a:xfrm>
          <a:prstGeom prst="rect">
            <a:avLst/>
          </a:prstGeom>
          <a:solidFill>
            <a:srgbClr val="4472C4">
              <a:lumMod val="75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rPr>
              <a:t>NAT</a:t>
            </a:r>
            <a:endParaRPr kumimoji="0" lang="zh-CN" altLang="en-US"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40" name="任意多边形: 形状 39"/>
          <p:cNvSpPr/>
          <p:nvPr/>
        </p:nvSpPr>
        <p:spPr>
          <a:xfrm>
            <a:off x="6316132" y="5077328"/>
            <a:ext cx="2457742" cy="1069471"/>
          </a:xfrm>
          <a:custGeom>
            <a:avLst/>
            <a:gdLst>
              <a:gd name="connsiteX0" fmla="*/ 2656545 w 2827252"/>
              <a:gd name="connsiteY0" fmla="*/ 1010795 h 1010795"/>
              <a:gd name="connsiteX1" fmla="*/ 2588812 w 2827252"/>
              <a:gd name="connsiteY1" fmla="*/ 87928 h 1010795"/>
              <a:gd name="connsiteX2" fmla="*/ 353612 w 2827252"/>
              <a:gd name="connsiteY2" fmla="*/ 62528 h 1010795"/>
              <a:gd name="connsiteX3" fmla="*/ 6478 w 2827252"/>
              <a:gd name="connsiteY3" fmla="*/ 308062 h 1010795"/>
              <a:gd name="connsiteX4" fmla="*/ 6478 w 2827252"/>
              <a:gd name="connsiteY4" fmla="*/ 308062 h 1010795"/>
              <a:gd name="connsiteX0-1" fmla="*/ 2651499 w 2727623"/>
              <a:gd name="connsiteY0-2" fmla="*/ 1005205 h 1005205"/>
              <a:gd name="connsiteX1-3" fmla="*/ 2344384 w 2727623"/>
              <a:gd name="connsiteY1-4" fmla="*/ 90805 h 1005205"/>
              <a:gd name="connsiteX2-5" fmla="*/ 348566 w 2727623"/>
              <a:gd name="connsiteY2-6" fmla="*/ 56938 h 1005205"/>
              <a:gd name="connsiteX3-7" fmla="*/ 1432 w 2727623"/>
              <a:gd name="connsiteY3-8" fmla="*/ 302472 h 1005205"/>
              <a:gd name="connsiteX4-9" fmla="*/ 1432 w 2727623"/>
              <a:gd name="connsiteY4-10" fmla="*/ 302472 h 1005205"/>
              <a:gd name="connsiteX0-11" fmla="*/ 2671292 w 2747416"/>
              <a:gd name="connsiteY0-12" fmla="*/ 1005205 h 1005205"/>
              <a:gd name="connsiteX1-13" fmla="*/ 2364177 w 2747416"/>
              <a:gd name="connsiteY1-14" fmla="*/ 90805 h 1005205"/>
              <a:gd name="connsiteX2-15" fmla="*/ 368359 w 2747416"/>
              <a:gd name="connsiteY2-16" fmla="*/ 56938 h 1005205"/>
              <a:gd name="connsiteX3-17" fmla="*/ 21225 w 2747416"/>
              <a:gd name="connsiteY3-18" fmla="*/ 302472 h 1005205"/>
              <a:gd name="connsiteX4-19" fmla="*/ 40376 w 2747416"/>
              <a:gd name="connsiteY4-20" fmla="*/ 217805 h 1005205"/>
              <a:gd name="connsiteX0-21" fmla="*/ 2639580 w 2715704"/>
              <a:gd name="connsiteY0-22" fmla="*/ 999098 h 999098"/>
              <a:gd name="connsiteX1-23" fmla="*/ 2332465 w 2715704"/>
              <a:gd name="connsiteY1-24" fmla="*/ 84698 h 999098"/>
              <a:gd name="connsiteX2-25" fmla="*/ 336647 w 2715704"/>
              <a:gd name="connsiteY2-26" fmla="*/ 50831 h 999098"/>
              <a:gd name="connsiteX3-27" fmla="*/ 37391 w 2715704"/>
              <a:gd name="connsiteY3-28" fmla="*/ 177832 h 999098"/>
              <a:gd name="connsiteX4-29" fmla="*/ 8664 w 2715704"/>
              <a:gd name="connsiteY4-30" fmla="*/ 211698 h 999098"/>
              <a:gd name="connsiteX0-31" fmla="*/ 2639580 w 2715704"/>
              <a:gd name="connsiteY0-32" fmla="*/ 999098 h 999098"/>
              <a:gd name="connsiteX1-33" fmla="*/ 2332465 w 2715704"/>
              <a:gd name="connsiteY1-34" fmla="*/ 84698 h 999098"/>
              <a:gd name="connsiteX2-35" fmla="*/ 336647 w 2715704"/>
              <a:gd name="connsiteY2-36" fmla="*/ 50831 h 999098"/>
              <a:gd name="connsiteX3-37" fmla="*/ 37391 w 2715704"/>
              <a:gd name="connsiteY3-38" fmla="*/ 177832 h 999098"/>
              <a:gd name="connsiteX4-39" fmla="*/ 8664 w 2715704"/>
              <a:gd name="connsiteY4-40" fmla="*/ 211698 h 999098"/>
              <a:gd name="connsiteX0-41" fmla="*/ 2630916 w 2707040"/>
              <a:gd name="connsiteY0-42" fmla="*/ 1000793 h 1000793"/>
              <a:gd name="connsiteX1-43" fmla="*/ 2323801 w 2707040"/>
              <a:gd name="connsiteY1-44" fmla="*/ 86393 h 1000793"/>
              <a:gd name="connsiteX2-45" fmla="*/ 327983 w 2707040"/>
              <a:gd name="connsiteY2-46" fmla="*/ 52526 h 1000793"/>
              <a:gd name="connsiteX3-47" fmla="*/ 0 w 2707040"/>
              <a:gd name="connsiteY3-48" fmla="*/ 213393 h 1000793"/>
              <a:gd name="connsiteX0-49" fmla="*/ 2630916 w 2707040"/>
              <a:gd name="connsiteY0-50" fmla="*/ 1063078 h 1063078"/>
              <a:gd name="connsiteX1-51" fmla="*/ 2323801 w 2707040"/>
              <a:gd name="connsiteY1-52" fmla="*/ 148678 h 1063078"/>
              <a:gd name="connsiteX2-53" fmla="*/ 327983 w 2707040"/>
              <a:gd name="connsiteY2-54" fmla="*/ 13211 h 1063078"/>
              <a:gd name="connsiteX3-55" fmla="*/ 0 w 2707040"/>
              <a:gd name="connsiteY3-56" fmla="*/ 275678 h 1063078"/>
              <a:gd name="connsiteX0-57" fmla="*/ 2302933 w 2379057"/>
              <a:gd name="connsiteY0-58" fmla="*/ 1063078 h 1063078"/>
              <a:gd name="connsiteX1-59" fmla="*/ 1995818 w 2379057"/>
              <a:gd name="connsiteY1-60" fmla="*/ 148678 h 1063078"/>
              <a:gd name="connsiteX2-61" fmla="*/ 0 w 2379057"/>
              <a:gd name="connsiteY2-62" fmla="*/ 13211 h 1063078"/>
              <a:gd name="connsiteX0-63" fmla="*/ 2458779 w 2534903"/>
              <a:gd name="connsiteY0-64" fmla="*/ 1063078 h 1063078"/>
              <a:gd name="connsiteX1-65" fmla="*/ 2151664 w 2534903"/>
              <a:gd name="connsiteY1-66" fmla="*/ 148678 h 1063078"/>
              <a:gd name="connsiteX2-67" fmla="*/ 155846 w 2534903"/>
              <a:gd name="connsiteY2-68" fmla="*/ 13211 h 1063078"/>
              <a:gd name="connsiteX3-69" fmla="*/ 128780 w 2534903"/>
              <a:gd name="connsiteY3-70" fmla="*/ 30145 h 1063078"/>
              <a:gd name="connsiteX0-71" fmla="*/ 2549571 w 2625695"/>
              <a:gd name="connsiteY0-72" fmla="*/ 1061200 h 1061200"/>
              <a:gd name="connsiteX1-73" fmla="*/ 2242456 w 2625695"/>
              <a:gd name="connsiteY1-74" fmla="*/ 146800 h 1061200"/>
              <a:gd name="connsiteX2-75" fmla="*/ 246638 w 2625695"/>
              <a:gd name="connsiteY2-76" fmla="*/ 11333 h 1061200"/>
              <a:gd name="connsiteX3-77" fmla="*/ 28067 w 2625695"/>
              <a:gd name="connsiteY3-78" fmla="*/ 248400 h 1061200"/>
              <a:gd name="connsiteX0-79" fmla="*/ 2619935 w 2696059"/>
              <a:gd name="connsiteY0-80" fmla="*/ 1062451 h 1062451"/>
              <a:gd name="connsiteX1-81" fmla="*/ 2312820 w 2696059"/>
              <a:gd name="connsiteY1-82" fmla="*/ 148051 h 1062451"/>
              <a:gd name="connsiteX2-83" fmla="*/ 317002 w 2696059"/>
              <a:gd name="connsiteY2-84" fmla="*/ 12584 h 1062451"/>
              <a:gd name="connsiteX3-85" fmla="*/ 2677 w 2696059"/>
              <a:gd name="connsiteY3-86" fmla="*/ 266584 h 1062451"/>
              <a:gd name="connsiteX0-87" fmla="*/ 2644743 w 2720867"/>
              <a:gd name="connsiteY0-88" fmla="*/ 1069471 h 1069471"/>
              <a:gd name="connsiteX1-89" fmla="*/ 2337628 w 2720867"/>
              <a:gd name="connsiteY1-90" fmla="*/ 155071 h 1069471"/>
              <a:gd name="connsiteX2-91" fmla="*/ 341810 w 2720867"/>
              <a:gd name="connsiteY2-92" fmla="*/ 19604 h 1069471"/>
              <a:gd name="connsiteX3-93" fmla="*/ 17912 w 2720867"/>
              <a:gd name="connsiteY3-94" fmla="*/ 28072 h 1069471"/>
              <a:gd name="connsiteX4-95" fmla="*/ 27485 w 2720867"/>
              <a:gd name="connsiteY4-96" fmla="*/ 273604 h 1069471"/>
              <a:gd name="connsiteX0-97" fmla="*/ 2703435 w 2779559"/>
              <a:gd name="connsiteY0-98" fmla="*/ 1069471 h 1069471"/>
              <a:gd name="connsiteX1-99" fmla="*/ 2396320 w 2779559"/>
              <a:gd name="connsiteY1-100" fmla="*/ 155071 h 1069471"/>
              <a:gd name="connsiteX2-101" fmla="*/ 400502 w 2779559"/>
              <a:gd name="connsiteY2-102" fmla="*/ 19604 h 1069471"/>
              <a:gd name="connsiteX3-103" fmla="*/ 76604 w 2779559"/>
              <a:gd name="connsiteY3-104" fmla="*/ 28072 h 1069471"/>
              <a:gd name="connsiteX4-105" fmla="*/ 0 w 2779559"/>
              <a:gd name="connsiteY4-106" fmla="*/ 290538 h 10694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79559" h="1069471">
                <a:moveTo>
                  <a:pt x="2703435" y="1069471"/>
                </a:moveTo>
                <a:cubicBezTo>
                  <a:pt x="2861479" y="687059"/>
                  <a:pt x="2780142" y="330049"/>
                  <a:pt x="2396320" y="155071"/>
                </a:cubicBezTo>
                <a:cubicBezTo>
                  <a:pt x="2012498" y="-19907"/>
                  <a:pt x="787121" y="40771"/>
                  <a:pt x="400502" y="19604"/>
                </a:cubicBezTo>
                <a:cubicBezTo>
                  <a:pt x="13883" y="-1563"/>
                  <a:pt x="128991" y="-14261"/>
                  <a:pt x="76604" y="28072"/>
                </a:cubicBezTo>
                <a:cubicBezTo>
                  <a:pt x="24217" y="70405"/>
                  <a:pt x="19151" y="256672"/>
                  <a:pt x="0" y="290538"/>
                </a:cubicBezTo>
              </a:path>
            </a:pathLst>
          </a:custGeom>
          <a:noFill/>
          <a:ln w="28575">
            <a:solidFill>
              <a:schemeClr val="accent1">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8477880" y="5439581"/>
            <a:ext cx="722643" cy="369332"/>
          </a:xfrm>
          <a:prstGeom prst="rect">
            <a:avLst/>
          </a:prstGeom>
          <a:solidFill>
            <a:srgbClr val="4472C4">
              <a:lumMod val="75000"/>
            </a:srgbClr>
          </a:solidFill>
          <a:ln w="1270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rPr>
              <a:t>NAT</a:t>
            </a:r>
            <a:endParaRPr kumimoji="0" lang="zh-CN" altLang="en-US" sz="1800" b="0"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隧道</a:t>
            </a:r>
            <a:r>
              <a:rPr lang="en-US" altLang="zh-CN" dirty="0"/>
              <a:t>(tunnel)</a:t>
            </a:r>
            <a:endParaRPr lang="zh-CN" altLang="en-US" dirty="0"/>
          </a:p>
        </p:txBody>
      </p:sp>
      <p:sp>
        <p:nvSpPr>
          <p:cNvPr id="3" name="内容占位符 2"/>
          <p:cNvSpPr>
            <a:spLocks noGrp="1"/>
          </p:cNvSpPr>
          <p:nvPr>
            <p:ph idx="1"/>
          </p:nvPr>
        </p:nvSpPr>
        <p:spPr/>
        <p:txBody>
          <a:bodyPr/>
          <a:lstStyle/>
          <a:p>
            <a:r>
              <a:rPr lang="zh-CN" altLang="zh-CN" dirty="0"/>
              <a:t>采用</a:t>
            </a:r>
            <a:r>
              <a:rPr lang="en-US" altLang="zh-CN" dirty="0"/>
              <a:t>IP</a:t>
            </a:r>
            <a:r>
              <a:rPr lang="zh-CN" altLang="zh-CN" dirty="0"/>
              <a:t>协议的网络上的任意两个节点之间建立的一条</a:t>
            </a:r>
            <a:r>
              <a:rPr lang="zh-CN" altLang="zh-CN" b="1" dirty="0">
                <a:solidFill>
                  <a:srgbClr val="FF0000"/>
                </a:solidFill>
              </a:rPr>
              <a:t>虚拟链路</a:t>
            </a:r>
            <a:r>
              <a:rPr lang="zh-CN" altLang="en-US" dirty="0"/>
              <a:t>（虚拟接口</a:t>
            </a:r>
            <a:r>
              <a:rPr lang="en-US" altLang="zh-CN" dirty="0"/>
              <a:t>tun</a:t>
            </a:r>
            <a:r>
              <a:rPr lang="zh-CN" altLang="en-US" dirty="0"/>
              <a:t>）</a:t>
            </a:r>
            <a:endParaRPr lang="en-US" altLang="zh-CN" dirty="0"/>
          </a:p>
          <a:p>
            <a:r>
              <a:rPr lang="zh-CN" altLang="zh-CN" dirty="0"/>
              <a:t>通过这些虚拟链路连接的节点构成了一个</a:t>
            </a:r>
            <a:r>
              <a:rPr lang="zh-CN" altLang="zh-CN" b="1" dirty="0"/>
              <a:t>覆盖网</a:t>
            </a:r>
            <a:r>
              <a:rPr lang="zh-CN" altLang="zh-CN" dirty="0"/>
              <a:t>（</a:t>
            </a:r>
            <a:r>
              <a:rPr lang="en-US" altLang="zh-CN" dirty="0"/>
              <a:t>Overlay Network</a:t>
            </a:r>
            <a:r>
              <a:rPr lang="zh-CN" altLang="zh-CN" dirty="0"/>
              <a:t>）</a:t>
            </a:r>
            <a:endParaRPr lang="en-US" altLang="zh-CN" dirty="0"/>
          </a:p>
          <a:p>
            <a:r>
              <a:rPr lang="zh-CN" altLang="zh-CN" dirty="0"/>
              <a:t>隧道</a:t>
            </a:r>
            <a:r>
              <a:rPr lang="zh-CN" altLang="en-US" dirty="0"/>
              <a:t>参数：隧道的两端以及隧道所采用的封装方式</a:t>
            </a:r>
            <a:endParaRPr lang="en-US" altLang="zh-CN" dirty="0"/>
          </a:p>
          <a:p>
            <a:r>
              <a:rPr lang="zh-CN" altLang="en-US" dirty="0"/>
              <a:t>隧道</a:t>
            </a:r>
            <a:r>
              <a:rPr lang="zh-CN" altLang="zh-CN" dirty="0"/>
              <a:t>可由管理人员手工配置，也可通过一个隧道建立协议自动建立</a:t>
            </a:r>
            <a:endParaRPr lang="en-US" altLang="zh-CN" dirty="0"/>
          </a:p>
          <a:p>
            <a:r>
              <a:rPr lang="en-US" altLang="zh-CN" dirty="0"/>
              <a:t>N1</a:t>
            </a:r>
            <a:r>
              <a:rPr lang="zh-CN" altLang="en-US" dirty="0"/>
              <a:t>和</a:t>
            </a:r>
            <a:r>
              <a:rPr lang="en-US" altLang="zh-CN" dirty="0"/>
              <a:t>N2</a:t>
            </a:r>
            <a:r>
              <a:rPr lang="zh-CN" altLang="en-US" dirty="0"/>
              <a:t>之间的负载通过</a:t>
            </a:r>
            <a:r>
              <a:rPr lang="en-US" altLang="zh-CN" dirty="0"/>
              <a:t>R1</a:t>
            </a:r>
            <a:r>
              <a:rPr lang="zh-CN" altLang="en-US" dirty="0"/>
              <a:t>与</a:t>
            </a:r>
            <a:r>
              <a:rPr lang="en-US" altLang="zh-CN" dirty="0"/>
              <a:t>R2</a:t>
            </a:r>
            <a:r>
              <a:rPr lang="zh-CN" altLang="en-US" dirty="0"/>
              <a:t>之间的隧道</a:t>
            </a:r>
            <a:r>
              <a:rPr lang="en-US" altLang="zh-CN" dirty="0"/>
              <a:t>(</a:t>
            </a:r>
            <a:r>
              <a:rPr lang="zh-CN" altLang="en-US" dirty="0"/>
              <a:t>虚拟接口</a:t>
            </a:r>
            <a:r>
              <a:rPr lang="en-US" altLang="zh-CN" dirty="0"/>
              <a:t>tun0) </a:t>
            </a:r>
            <a:r>
              <a:rPr lang="zh-CN" altLang="en-US" dirty="0"/>
              <a:t>中转</a:t>
            </a:r>
            <a:endParaRPr lang="zh-CN" altLang="en-US" dirty="0"/>
          </a:p>
          <a:p>
            <a:endParaRPr lang="zh-CN" altLang="en-US" dirty="0"/>
          </a:p>
        </p:txBody>
      </p:sp>
      <p:graphicFrame>
        <p:nvGraphicFramePr>
          <p:cNvPr id="4" name="对象 3"/>
          <p:cNvGraphicFramePr>
            <a:graphicFrameLocks noChangeAspect="1"/>
          </p:cNvGraphicFramePr>
          <p:nvPr/>
        </p:nvGraphicFramePr>
        <p:xfrm>
          <a:off x="6309253" y="2868570"/>
          <a:ext cx="5967413" cy="3521075"/>
        </p:xfrm>
        <a:graphic>
          <a:graphicData uri="http://schemas.openxmlformats.org/presentationml/2006/ole">
            <mc:AlternateContent xmlns:mc="http://schemas.openxmlformats.org/markup-compatibility/2006">
              <mc:Choice xmlns:v="urn:schemas-microsoft-com:vml" Requires="v">
                <p:oleObj spid="_x0000_s2110" name="Visio" r:id="rId1" imgW="3308985" imgH="1937385" progId="Visio.Drawing.11">
                  <p:embed/>
                </p:oleObj>
              </mc:Choice>
              <mc:Fallback>
                <p:oleObj name="Visio" r:id="rId1" imgW="3308985" imgH="1937385" progId="Visio.Drawing.11">
                  <p:embed/>
                  <p:pic>
                    <p:nvPicPr>
                      <p:cNvPr id="0" name="对象 5"/>
                      <p:cNvPicPr>
                        <a:picLocks noChangeAspect="1" noChangeArrowheads="1"/>
                      </p:cNvPicPr>
                      <p:nvPr/>
                    </p:nvPicPr>
                    <p:blipFill>
                      <a:blip r:embed="rId2"/>
                      <a:srcRect/>
                      <a:stretch>
                        <a:fillRect/>
                      </a:stretch>
                    </p:blipFill>
                    <p:spPr bwMode="auto">
                      <a:xfrm>
                        <a:off x="6309253" y="2868570"/>
                        <a:ext cx="5967413" cy="3521075"/>
                      </a:xfrm>
                      <a:prstGeom prst="rect">
                        <a:avLst/>
                      </a:prstGeom>
                      <a:noFill/>
                    </p:spPr>
                  </p:pic>
                </p:oleObj>
              </mc:Fallback>
            </mc:AlternateContent>
          </a:graphicData>
        </a:graphic>
      </p:graphicFrame>
      <p:sp>
        <p:nvSpPr>
          <p:cNvPr id="5" name="矩形 4"/>
          <p:cNvSpPr/>
          <p:nvPr/>
        </p:nvSpPr>
        <p:spPr>
          <a:xfrm>
            <a:off x="442913" y="3017775"/>
            <a:ext cx="6096000" cy="2246769"/>
          </a:xfrm>
          <a:prstGeom prst="rect">
            <a:avLst/>
          </a:prstGeom>
        </p:spPr>
        <p:txBody>
          <a:bodyPr>
            <a:spAutoFit/>
          </a:bodyPr>
          <a:lstStyle/>
          <a:p>
            <a:pPr marL="285750" indent="-285750">
              <a:buFont typeface="Arial" panose="020B0604020202020204" pitchFamily="34" charset="0"/>
              <a:buChar char="•"/>
            </a:pPr>
            <a:r>
              <a:rPr lang="en-US" altLang="zh-CN" sz="2000" dirty="0"/>
              <a:t>N1</a:t>
            </a:r>
            <a:r>
              <a:rPr lang="en-US" altLang="zh-CN" sz="2000" dirty="0">
                <a:sym typeface="Wingdings" panose="05000000000000000000" pitchFamily="2" charset="2"/>
              </a:rPr>
              <a:t>N2</a:t>
            </a:r>
            <a:r>
              <a:rPr lang="zh-CN" altLang="en-US" sz="2000" dirty="0">
                <a:sym typeface="Wingdings" panose="05000000000000000000" pitchFamily="2" charset="2"/>
              </a:rPr>
              <a:t>的分组通过</a:t>
            </a:r>
            <a:r>
              <a:rPr lang="en-US" altLang="zh-CN" sz="2000" dirty="0">
                <a:sym typeface="Wingdings" panose="05000000000000000000" pitchFamily="2" charset="2"/>
              </a:rPr>
              <a:t>eth0</a:t>
            </a:r>
            <a:r>
              <a:rPr lang="zh-CN" altLang="en-US" sz="2000" dirty="0">
                <a:sym typeface="Wingdings" panose="05000000000000000000" pitchFamily="2" charset="2"/>
              </a:rPr>
              <a:t>到达</a:t>
            </a:r>
            <a:r>
              <a:rPr lang="en-US" altLang="zh-CN" sz="2000" dirty="0">
                <a:sym typeface="Wingdings" panose="05000000000000000000" pitchFamily="2" charset="2"/>
              </a:rPr>
              <a:t>R1</a:t>
            </a:r>
            <a:r>
              <a:rPr lang="zh-CN" altLang="en-US" sz="2000" dirty="0">
                <a:sym typeface="Wingdings" panose="05000000000000000000" pitchFamily="2" charset="2"/>
              </a:rPr>
              <a:t>时，查找路由表知道其应该通过</a:t>
            </a:r>
            <a:r>
              <a:rPr lang="en-US" altLang="zh-CN" sz="2000" dirty="0">
                <a:sym typeface="Wingdings" panose="05000000000000000000" pitchFamily="2" charset="2"/>
              </a:rPr>
              <a:t>tun0</a:t>
            </a:r>
            <a:r>
              <a:rPr lang="zh-CN" altLang="en-US" sz="2000" dirty="0">
                <a:sym typeface="Wingdings" panose="05000000000000000000" pitchFamily="2" charset="2"/>
              </a:rPr>
              <a:t>隧道转发</a:t>
            </a:r>
            <a:endParaRPr lang="en-US" altLang="zh-CN" sz="2000" dirty="0">
              <a:sym typeface="Wingdings" panose="05000000000000000000" pitchFamily="2" charset="2"/>
            </a:endParaRPr>
          </a:p>
          <a:p>
            <a:pPr marL="285750" indent="-285750">
              <a:buFont typeface="Arial" panose="020B0604020202020204" pitchFamily="34" charset="0"/>
              <a:buChar char="•"/>
            </a:pPr>
            <a:r>
              <a:rPr lang="en-US" altLang="zh-CN" sz="2000" dirty="0">
                <a:sym typeface="Wingdings" panose="05000000000000000000" pitchFamily="2" charset="2"/>
              </a:rPr>
              <a:t>tun0</a:t>
            </a:r>
            <a:r>
              <a:rPr lang="zh-CN" altLang="en-US" sz="2000" dirty="0">
                <a:sym typeface="Wingdings" panose="05000000000000000000" pitchFamily="2" charset="2"/>
              </a:rPr>
              <a:t>隧道入口进行封装，创建</a:t>
            </a:r>
            <a:r>
              <a:rPr lang="en-US" altLang="zh-CN" sz="2000" dirty="0">
                <a:sym typeface="Wingdings" panose="05000000000000000000" pitchFamily="2" charset="2"/>
              </a:rPr>
              <a:t>R1R2</a:t>
            </a:r>
            <a:r>
              <a:rPr lang="zh-CN" altLang="en-US" sz="2000" dirty="0">
                <a:sym typeface="Wingdings" panose="05000000000000000000" pitchFamily="2" charset="2"/>
              </a:rPr>
              <a:t>的隧道分组，查找路由表，通过</a:t>
            </a:r>
            <a:r>
              <a:rPr lang="en-US" altLang="zh-CN" sz="2000" dirty="0">
                <a:sym typeface="Wingdings" panose="05000000000000000000" pitchFamily="2" charset="2"/>
              </a:rPr>
              <a:t>eth1</a:t>
            </a:r>
            <a:r>
              <a:rPr lang="zh-CN" altLang="en-US" sz="2000" dirty="0">
                <a:sym typeface="Wingdings" panose="05000000000000000000" pitchFamily="2" charset="2"/>
              </a:rPr>
              <a:t>发送到</a:t>
            </a:r>
            <a:r>
              <a:rPr lang="en-US" altLang="zh-CN" sz="2000" dirty="0">
                <a:sym typeface="Wingdings" panose="05000000000000000000" pitchFamily="2" charset="2"/>
              </a:rPr>
              <a:t>Internet</a:t>
            </a:r>
            <a:endParaRPr lang="en-US" altLang="zh-CN" sz="2000" dirty="0">
              <a:sym typeface="Wingdings" panose="05000000000000000000" pitchFamily="2" charset="2"/>
            </a:endParaRPr>
          </a:p>
          <a:p>
            <a:pPr marL="285750" indent="-285750">
              <a:buFont typeface="Arial" panose="020B0604020202020204" pitchFamily="34" charset="0"/>
              <a:buChar char="•"/>
            </a:pPr>
            <a:r>
              <a:rPr lang="en-US" altLang="zh-CN" sz="2000" dirty="0">
                <a:sym typeface="Wingdings" panose="05000000000000000000" pitchFamily="2" charset="2"/>
              </a:rPr>
              <a:t>R2</a:t>
            </a:r>
            <a:r>
              <a:rPr lang="zh-CN" altLang="en-US" sz="2000" dirty="0">
                <a:sym typeface="Wingdings" panose="05000000000000000000" pitchFamily="2" charset="2"/>
              </a:rPr>
              <a:t>收到隧道分组，解包得到</a:t>
            </a:r>
            <a:r>
              <a:rPr lang="en-US" altLang="zh-CN" sz="2000" dirty="0">
                <a:sym typeface="Wingdings" panose="05000000000000000000" pitchFamily="2" charset="2"/>
              </a:rPr>
              <a:t>N1N2</a:t>
            </a:r>
            <a:r>
              <a:rPr lang="zh-CN" altLang="en-US" sz="2000" dirty="0">
                <a:sym typeface="Wingdings" panose="05000000000000000000" pitchFamily="2" charset="2"/>
              </a:rPr>
              <a:t>的分组，转发给</a:t>
            </a:r>
            <a:r>
              <a:rPr lang="en-US" altLang="zh-CN" sz="2000" dirty="0">
                <a:sym typeface="Wingdings" panose="05000000000000000000" pitchFamily="2" charset="2"/>
              </a:rPr>
              <a:t>N2</a:t>
            </a:r>
            <a:endParaRPr lang="zh-CN" altLang="en-US" sz="2000" dirty="0"/>
          </a:p>
          <a:p>
            <a:pPr marL="285750" indent="-285750">
              <a:buFont typeface="Arial" panose="020B0604020202020204" pitchFamily="34" charset="0"/>
              <a:buChar char="•"/>
            </a:pPr>
            <a:endParaRPr lang="en-US" altLang="zh-CN"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隧道：隧道封装协议</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pPr>
            <a:r>
              <a:rPr lang="en-US" altLang="zh-CN" sz="1800" dirty="0"/>
              <a:t>IP-in-IP </a:t>
            </a:r>
            <a:r>
              <a:rPr lang="zh-CN" altLang="en-US" sz="1800" dirty="0"/>
              <a:t>：</a:t>
            </a:r>
            <a:r>
              <a:rPr lang="en-US" altLang="zh-CN" sz="1800" dirty="0"/>
              <a:t>RFC2003</a:t>
            </a:r>
            <a:r>
              <a:rPr lang="zh-CN" altLang="zh-CN" sz="1800" dirty="0"/>
              <a:t>定义</a:t>
            </a:r>
            <a:endParaRPr lang="en-US" altLang="zh-CN" sz="1800" dirty="0"/>
          </a:p>
          <a:p>
            <a:pPr lvl="1">
              <a:lnSpc>
                <a:spcPct val="120000"/>
              </a:lnSpc>
            </a:pPr>
            <a:r>
              <a:rPr lang="zh-CN" altLang="zh-CN" dirty="0"/>
              <a:t>原有的</a:t>
            </a:r>
            <a:r>
              <a:rPr lang="en-US" altLang="zh-CN" dirty="0"/>
              <a:t>IP</a:t>
            </a:r>
            <a:r>
              <a:rPr lang="zh-CN" altLang="zh-CN" dirty="0"/>
              <a:t>分组</a:t>
            </a:r>
            <a:r>
              <a:rPr lang="zh-CN" altLang="en-US" dirty="0"/>
              <a:t>作为</a:t>
            </a:r>
            <a:r>
              <a:rPr lang="en-US" altLang="zh-CN" dirty="0"/>
              <a:t>IP</a:t>
            </a:r>
            <a:r>
              <a:rPr lang="zh-CN" altLang="en-US" dirty="0"/>
              <a:t>分组的数据部分，</a:t>
            </a:r>
            <a:r>
              <a:rPr lang="zh-CN" altLang="zh-CN" dirty="0"/>
              <a:t>源和目的地址分别为隧道的两端，协议号为</a:t>
            </a:r>
            <a:r>
              <a:rPr lang="en-US" altLang="zh-CN" dirty="0"/>
              <a:t>4</a:t>
            </a:r>
            <a:endParaRPr lang="en-US" altLang="zh-CN" dirty="0"/>
          </a:p>
          <a:p>
            <a:pPr lvl="1">
              <a:lnSpc>
                <a:spcPct val="120000"/>
              </a:lnSpc>
            </a:pPr>
            <a:r>
              <a:rPr lang="zh-CN" altLang="en-US" dirty="0"/>
              <a:t>从隧道出来之后：</a:t>
            </a:r>
            <a:r>
              <a:rPr lang="zh-CN" altLang="zh-CN" dirty="0"/>
              <a:t>原有</a:t>
            </a:r>
            <a:r>
              <a:rPr lang="en-US" altLang="zh-CN" dirty="0"/>
              <a:t>IP</a:t>
            </a:r>
            <a:r>
              <a:rPr lang="zh-CN" altLang="zh-CN" dirty="0"/>
              <a:t>分组头部除了其</a:t>
            </a:r>
            <a:r>
              <a:rPr lang="en-US" altLang="zh-CN" dirty="0"/>
              <a:t>TTL</a:t>
            </a:r>
            <a:r>
              <a:rPr lang="zh-CN" altLang="zh-CN" dirty="0"/>
              <a:t>减一和必要的检验和的重新计算外，其他头部字段都不变</a:t>
            </a:r>
            <a:endParaRPr lang="en-US" altLang="zh-CN" dirty="0"/>
          </a:p>
          <a:p>
            <a:pPr>
              <a:lnSpc>
                <a:spcPct val="120000"/>
              </a:lnSpc>
            </a:pPr>
            <a:r>
              <a:rPr lang="en-US" altLang="zh-CN" sz="1800" b="1" dirty="0"/>
              <a:t>GRE</a:t>
            </a:r>
            <a:r>
              <a:rPr lang="zh-CN" altLang="zh-CN" sz="1800" dirty="0"/>
              <a:t>（</a:t>
            </a:r>
            <a:r>
              <a:rPr lang="en-US" altLang="zh-CN" sz="1800" dirty="0"/>
              <a:t>Generic Routing Encapsulation</a:t>
            </a:r>
            <a:r>
              <a:rPr lang="zh-CN" altLang="zh-CN" sz="1800" dirty="0"/>
              <a:t>）在</a:t>
            </a:r>
            <a:r>
              <a:rPr lang="en-US" altLang="zh-CN" sz="1800" dirty="0"/>
              <a:t>RFC2890</a:t>
            </a:r>
            <a:r>
              <a:rPr lang="zh-CN" altLang="zh-CN" sz="1800" dirty="0"/>
              <a:t>定义</a:t>
            </a:r>
            <a:endParaRPr lang="en-US" altLang="zh-CN" sz="1800" dirty="0"/>
          </a:p>
          <a:p>
            <a:pPr lvl="1">
              <a:lnSpc>
                <a:spcPct val="120000"/>
              </a:lnSpc>
            </a:pPr>
            <a:r>
              <a:rPr lang="zh-CN" altLang="en-US" dirty="0"/>
              <a:t>为</a:t>
            </a:r>
            <a:r>
              <a:rPr lang="zh-CN" altLang="zh-CN" b="1" dirty="0">
                <a:solidFill>
                  <a:srgbClr val="0070C0"/>
                </a:solidFill>
              </a:rPr>
              <a:t>任何网络层协议</a:t>
            </a:r>
            <a:r>
              <a:rPr lang="zh-CN" altLang="zh-CN" dirty="0"/>
              <a:t>之上传输</a:t>
            </a:r>
            <a:r>
              <a:rPr lang="zh-CN" altLang="zh-CN" b="1" dirty="0">
                <a:solidFill>
                  <a:srgbClr val="FF0000"/>
                </a:solidFill>
              </a:rPr>
              <a:t>任何协议</a:t>
            </a:r>
            <a:r>
              <a:rPr lang="zh-CN" altLang="zh-CN" dirty="0"/>
              <a:t>的分组提供封装支持</a:t>
            </a:r>
            <a:endParaRPr lang="en-US" altLang="zh-CN" dirty="0"/>
          </a:p>
          <a:p>
            <a:pPr lvl="2">
              <a:lnSpc>
                <a:spcPct val="120000"/>
              </a:lnSpc>
            </a:pPr>
            <a:r>
              <a:rPr lang="zh-CN" altLang="en-US" sz="1800" dirty="0"/>
              <a:t>用于</a:t>
            </a:r>
            <a:r>
              <a:rPr lang="en-US" altLang="zh-CN" sz="1800" b="1" dirty="0">
                <a:solidFill>
                  <a:srgbClr val="0070C0"/>
                </a:solidFill>
              </a:rPr>
              <a:t>IP</a:t>
            </a:r>
            <a:r>
              <a:rPr lang="zh-CN" altLang="en-US" sz="1800" b="1" dirty="0">
                <a:solidFill>
                  <a:srgbClr val="0070C0"/>
                </a:solidFill>
              </a:rPr>
              <a:t>网络</a:t>
            </a:r>
            <a:r>
              <a:rPr lang="zh-CN" altLang="en-US" sz="1800" dirty="0"/>
              <a:t>时，</a:t>
            </a:r>
            <a:r>
              <a:rPr lang="en-US" altLang="zh-CN" sz="1800" dirty="0"/>
              <a:t>IP</a:t>
            </a:r>
            <a:r>
              <a:rPr lang="zh-CN" altLang="en-US" sz="1800" dirty="0"/>
              <a:t>分组头部协议字段为</a:t>
            </a:r>
            <a:r>
              <a:rPr lang="en-US" altLang="zh-CN" sz="1800" dirty="0"/>
              <a:t>0x47</a:t>
            </a:r>
            <a:r>
              <a:rPr lang="zh-CN" altLang="en-US" sz="1800" dirty="0"/>
              <a:t>表示</a:t>
            </a:r>
            <a:r>
              <a:rPr lang="en-US" altLang="zh-CN" sz="1800" dirty="0"/>
              <a:t>GRE</a:t>
            </a:r>
            <a:r>
              <a:rPr lang="zh-CN" altLang="en-US" sz="1800" dirty="0"/>
              <a:t>分组</a:t>
            </a:r>
            <a:endParaRPr lang="en-US" altLang="zh-CN" sz="1800" dirty="0"/>
          </a:p>
          <a:p>
            <a:r>
              <a:rPr lang="zh-CN" altLang="en-US" sz="1800" dirty="0"/>
              <a:t>版本为</a:t>
            </a:r>
            <a:r>
              <a:rPr lang="en-US" altLang="zh-CN" sz="1800" dirty="0"/>
              <a:t>0</a:t>
            </a:r>
            <a:r>
              <a:rPr lang="zh-CN" altLang="en-US" sz="1800" dirty="0"/>
              <a:t>、</a:t>
            </a:r>
            <a:r>
              <a:rPr lang="en-US" altLang="zh-CN" sz="1800" dirty="0"/>
              <a:t>1</a:t>
            </a:r>
            <a:r>
              <a:rPr lang="zh-CN" altLang="en-US" sz="1800" dirty="0"/>
              <a:t>、</a:t>
            </a:r>
            <a:r>
              <a:rPr lang="en-US" altLang="zh-CN" sz="1800" dirty="0"/>
              <a:t>2</a:t>
            </a:r>
            <a:r>
              <a:rPr lang="zh-CN" altLang="en-US" sz="1800" dirty="0"/>
              <a:t>，表示</a:t>
            </a:r>
            <a:r>
              <a:rPr lang="en-US" altLang="zh-CN" sz="1800" dirty="0"/>
              <a:t>GRE</a:t>
            </a:r>
            <a:r>
              <a:rPr lang="zh-CN" altLang="en-US" sz="1800" dirty="0"/>
              <a:t>、</a:t>
            </a:r>
            <a:r>
              <a:rPr lang="en-US" altLang="zh-CN" sz="1800" dirty="0"/>
              <a:t>PPTP</a:t>
            </a:r>
            <a:r>
              <a:rPr lang="zh-CN" altLang="en-US" sz="1800" dirty="0"/>
              <a:t>和</a:t>
            </a:r>
            <a:r>
              <a:rPr lang="en-US" altLang="zh-CN" sz="1800" dirty="0"/>
              <a:t>L2TP</a:t>
            </a:r>
            <a:endParaRPr lang="en-US" altLang="zh-CN" sz="1800" dirty="0"/>
          </a:p>
          <a:p>
            <a:r>
              <a:rPr lang="zh-CN" altLang="en-US" sz="1800" b="1" dirty="0">
                <a:solidFill>
                  <a:srgbClr val="FF0000"/>
                </a:solidFill>
              </a:rPr>
              <a:t>协议类型</a:t>
            </a:r>
            <a:r>
              <a:rPr lang="zh-CN" altLang="en-US" sz="1800" dirty="0"/>
              <a:t>：封装什么分组，等同</a:t>
            </a:r>
            <a:r>
              <a:rPr lang="en-US" altLang="zh-CN" sz="1800" dirty="0"/>
              <a:t>Ethernet</a:t>
            </a:r>
            <a:r>
              <a:rPr lang="zh-CN" altLang="en-US" sz="1800" dirty="0"/>
              <a:t>帧的协议字段，如</a:t>
            </a:r>
            <a:r>
              <a:rPr lang="en-US" altLang="zh-CN" sz="1800" dirty="0"/>
              <a:t>0x0800</a:t>
            </a:r>
            <a:r>
              <a:rPr lang="zh-CN" altLang="en-US" sz="1800" dirty="0"/>
              <a:t>表示</a:t>
            </a:r>
            <a:r>
              <a:rPr lang="en-US" altLang="zh-CN" sz="1800" dirty="0"/>
              <a:t>IP</a:t>
            </a:r>
            <a:r>
              <a:rPr lang="zh-CN" altLang="en-US" sz="1800" dirty="0"/>
              <a:t>分组，而</a:t>
            </a:r>
            <a:r>
              <a:rPr lang="en-US" altLang="zh-CN" sz="1800" dirty="0"/>
              <a:t>0x880b</a:t>
            </a:r>
            <a:r>
              <a:rPr lang="zh-CN" altLang="en-US" sz="1800" dirty="0"/>
              <a:t>表示</a:t>
            </a:r>
            <a:r>
              <a:rPr lang="en-US" altLang="zh-CN" sz="1800" dirty="0"/>
              <a:t>PPP</a:t>
            </a:r>
            <a:r>
              <a:rPr lang="zh-CN" altLang="en-US" sz="1800" dirty="0"/>
              <a:t>帧等</a:t>
            </a:r>
            <a:endParaRPr lang="en-US" altLang="zh-CN" sz="1800" dirty="0"/>
          </a:p>
          <a:p>
            <a:r>
              <a:rPr lang="en-US" altLang="zh-CN" sz="1800" dirty="0"/>
              <a:t>C/K/S</a:t>
            </a:r>
            <a:r>
              <a:rPr lang="zh-CN" altLang="en-US" sz="1800" dirty="0"/>
              <a:t>表示后面可选字段是否采用</a:t>
            </a:r>
            <a:endParaRPr lang="en-US" altLang="zh-CN" sz="1800" dirty="0"/>
          </a:p>
          <a:p>
            <a:r>
              <a:rPr lang="zh-CN" altLang="en-US" sz="1800" dirty="0"/>
              <a:t>检验和</a:t>
            </a:r>
            <a:r>
              <a:rPr lang="en-US" altLang="zh-CN" sz="1800" dirty="0"/>
              <a:t>(checksum)</a:t>
            </a:r>
            <a:r>
              <a:rPr lang="zh-CN" altLang="en-US" sz="1800" dirty="0"/>
              <a:t>：保护</a:t>
            </a:r>
            <a:r>
              <a:rPr lang="en-US" altLang="zh-CN" sz="1800" dirty="0"/>
              <a:t>GRE</a:t>
            </a:r>
            <a:r>
              <a:rPr lang="zh-CN" altLang="en-US" sz="1800" dirty="0"/>
              <a:t>头部和封装分组</a:t>
            </a:r>
            <a:endParaRPr lang="en-US" altLang="zh-CN" sz="1800" dirty="0"/>
          </a:p>
          <a:p>
            <a:r>
              <a:rPr lang="zh-CN" altLang="en-US" sz="1800" dirty="0"/>
              <a:t>关键</a:t>
            </a:r>
            <a:r>
              <a:rPr lang="en-US" altLang="zh-CN" sz="1800" dirty="0"/>
              <a:t>(key)</a:t>
            </a:r>
            <a:r>
              <a:rPr lang="zh-CN" altLang="en-US" sz="1800" dirty="0"/>
              <a:t>：可用于标识隧道上的分组流</a:t>
            </a:r>
            <a:endParaRPr lang="en-US" altLang="zh-CN" sz="1800" dirty="0"/>
          </a:p>
          <a:p>
            <a:r>
              <a:rPr lang="zh-CN" altLang="en-US" sz="1800" dirty="0"/>
              <a:t>顺序号</a:t>
            </a:r>
            <a:r>
              <a:rPr lang="en-US" altLang="zh-CN" sz="1800" dirty="0"/>
              <a:t>(seq)</a:t>
            </a:r>
            <a:r>
              <a:rPr lang="zh-CN" altLang="en-US" sz="1800" dirty="0"/>
              <a:t>：</a:t>
            </a:r>
            <a:endParaRPr lang="en-US" altLang="zh-CN" sz="1800" dirty="0"/>
          </a:p>
          <a:p>
            <a:pPr lvl="1"/>
            <a:r>
              <a:rPr lang="zh-CN" altLang="en-US" dirty="0"/>
              <a:t>第一个分组顺序号为</a:t>
            </a:r>
            <a:r>
              <a:rPr lang="en-US" altLang="zh-CN" dirty="0"/>
              <a:t>0</a:t>
            </a:r>
            <a:endParaRPr lang="en-US" altLang="zh-CN" dirty="0"/>
          </a:p>
          <a:p>
            <a:pPr lvl="1"/>
            <a:r>
              <a:rPr lang="zh-CN" altLang="en-US" dirty="0"/>
              <a:t>检测丢失和失序到达</a:t>
            </a:r>
            <a:endParaRPr lang="zh-CN" altLang="en-US" dirty="0"/>
          </a:p>
          <a:p>
            <a:pPr lvl="1">
              <a:lnSpc>
                <a:spcPct val="120000"/>
              </a:lnSpc>
            </a:pPr>
            <a:endParaRPr lang="en-US" altLang="zh-CN" sz="1600" dirty="0"/>
          </a:p>
          <a:p>
            <a:pPr>
              <a:lnSpc>
                <a:spcPct val="120000"/>
              </a:lnSpc>
            </a:pPr>
            <a:endParaRPr lang="zh-CN" altLang="zh-CN" sz="1800" dirty="0"/>
          </a:p>
          <a:p>
            <a:pPr>
              <a:lnSpc>
                <a:spcPct val="120000"/>
              </a:lnSpc>
            </a:pPr>
            <a:endParaRPr lang="zh-CN" altLang="en-US" sz="1800" dirty="0"/>
          </a:p>
          <a:p>
            <a:endParaRPr lang="zh-CN" altLang="en-US" dirty="0"/>
          </a:p>
        </p:txBody>
      </p:sp>
      <p:graphicFrame>
        <p:nvGraphicFramePr>
          <p:cNvPr id="4" name="表格 3"/>
          <p:cNvGraphicFramePr>
            <a:graphicFrameLocks noGrp="1"/>
          </p:cNvGraphicFramePr>
          <p:nvPr/>
        </p:nvGraphicFramePr>
        <p:xfrm>
          <a:off x="7406640" y="166734"/>
          <a:ext cx="3103880" cy="779088"/>
        </p:xfrm>
        <a:graphic>
          <a:graphicData uri="http://schemas.openxmlformats.org/drawingml/2006/table">
            <a:tbl>
              <a:tblPr firstRow="1" bandRow="1">
                <a:tableStyleId>{5940675A-B579-460E-94D1-54222C63F5DA}</a:tableStyleId>
              </a:tblPr>
              <a:tblGrid>
                <a:gridCol w="3103880"/>
              </a:tblGrid>
              <a:tr h="360354">
                <a:tc>
                  <a:txBody>
                    <a:bodyPr/>
                    <a:lstStyle/>
                    <a:p>
                      <a:pPr algn="ctr"/>
                      <a:r>
                        <a:rPr lang="en-US" altLang="zh-CN" dirty="0"/>
                        <a:t>S</a:t>
                      </a:r>
                      <a:r>
                        <a:rPr lang="en-US" altLang="zh-CN" dirty="0">
                          <a:sym typeface="Wingdings" panose="05000000000000000000" pitchFamily="2" charset="2"/>
                        </a:rPr>
                        <a:t>D, protocol=4(IP-in-IP)</a:t>
                      </a:r>
                      <a:endParaRPr lang="zh-CN" altLang="en-US" dirty="0"/>
                    </a:p>
                  </a:txBody>
                  <a:tcPr/>
                </a:tc>
              </a:tr>
              <a:tr h="413328">
                <a:tc>
                  <a:txBody>
                    <a:bodyPr/>
                    <a:lstStyle/>
                    <a:p>
                      <a:pPr algn="ctr"/>
                      <a:r>
                        <a:rPr lang="zh-CN" altLang="en-US" dirty="0"/>
                        <a:t>原有</a:t>
                      </a:r>
                      <a:r>
                        <a:rPr lang="en-US" altLang="zh-CN" dirty="0"/>
                        <a:t>IP</a:t>
                      </a:r>
                      <a:r>
                        <a:rPr lang="zh-CN" altLang="en-US" dirty="0"/>
                        <a:t>分组</a:t>
                      </a:r>
                      <a:endParaRPr lang="zh-CN" altLang="en-US" dirty="0"/>
                    </a:p>
                  </a:txBody>
                  <a:tcPr>
                    <a:solidFill>
                      <a:schemeClr val="accent6">
                        <a:lumMod val="20000"/>
                        <a:lumOff val="80000"/>
                      </a:schemeClr>
                    </a:solidFill>
                  </a:tcPr>
                </a:tc>
              </a:tr>
            </a:tbl>
          </a:graphicData>
        </a:graphic>
      </p:graphicFrame>
      <p:graphicFrame>
        <p:nvGraphicFramePr>
          <p:cNvPr id="5" name="表格 4"/>
          <p:cNvGraphicFramePr>
            <a:graphicFrameLocks noGrp="1"/>
          </p:cNvGraphicFramePr>
          <p:nvPr/>
        </p:nvGraphicFramePr>
        <p:xfrm>
          <a:off x="7574605" y="2275289"/>
          <a:ext cx="4174482" cy="1110377"/>
        </p:xfrm>
        <a:graphic>
          <a:graphicData uri="http://schemas.openxmlformats.org/drawingml/2006/table">
            <a:tbl>
              <a:tblPr firstRow="1" bandRow="1">
                <a:tableStyleId>{5940675A-B579-460E-94D1-54222C63F5DA}</a:tableStyleId>
              </a:tblPr>
              <a:tblGrid>
                <a:gridCol w="4174482"/>
              </a:tblGrid>
              <a:tr h="282265">
                <a:tc>
                  <a:txBody>
                    <a:bodyPr/>
                    <a:lstStyle/>
                    <a:p>
                      <a:pPr algn="ctr"/>
                      <a:r>
                        <a:rPr lang="en-US" altLang="zh-CN" dirty="0"/>
                        <a:t>S</a:t>
                      </a:r>
                      <a:r>
                        <a:rPr lang="en-US" altLang="zh-CN" dirty="0">
                          <a:sym typeface="Wingdings" panose="05000000000000000000" pitchFamily="2" charset="2"/>
                        </a:rPr>
                        <a:t>D, </a:t>
                      </a:r>
                      <a:r>
                        <a:rPr lang="en-US" altLang="zh-CN" b="1" dirty="0">
                          <a:solidFill>
                            <a:srgbClr val="0070C0"/>
                          </a:solidFill>
                          <a:sym typeface="Wingdings" panose="05000000000000000000" pitchFamily="2" charset="2"/>
                        </a:rPr>
                        <a:t>protocol=0x47</a:t>
                      </a:r>
                      <a:r>
                        <a:rPr lang="en-US" altLang="zh-CN" dirty="0">
                          <a:sym typeface="Wingdings" panose="05000000000000000000" pitchFamily="2" charset="2"/>
                        </a:rPr>
                        <a:t>(GRE)</a:t>
                      </a:r>
                      <a:endParaRPr lang="zh-CN" altLang="en-US" dirty="0"/>
                    </a:p>
                  </a:txBody>
                  <a:tcPr/>
                </a:tc>
              </a:tr>
              <a:tr h="335256">
                <a:tc>
                  <a:txBody>
                    <a:bodyPr/>
                    <a:lstStyle/>
                    <a:p>
                      <a:pPr algn="ctr"/>
                      <a:r>
                        <a:rPr lang="en-US" altLang="zh-CN" dirty="0"/>
                        <a:t>GRE</a:t>
                      </a:r>
                      <a:r>
                        <a:rPr lang="zh-CN" altLang="en-US" dirty="0"/>
                        <a:t>头部（</a:t>
                      </a:r>
                      <a:r>
                        <a:rPr lang="en-US" altLang="zh-CN" sz="1800" b="1" kern="1200" dirty="0">
                          <a:solidFill>
                            <a:srgbClr val="FF0000"/>
                          </a:solidFill>
                          <a:latin typeface="+mn-lt"/>
                          <a:ea typeface="+mn-ea"/>
                          <a:cs typeface="+mn-cs"/>
                        </a:rPr>
                        <a:t>protocol=0x0800</a:t>
                      </a:r>
                      <a:r>
                        <a:rPr lang="en-US" altLang="zh-CN" dirty="0"/>
                        <a:t>, IP</a:t>
                      </a:r>
                      <a:r>
                        <a:rPr lang="zh-CN" altLang="en-US" dirty="0"/>
                        <a:t>协议</a:t>
                      </a:r>
                      <a:r>
                        <a:rPr lang="en-US" altLang="zh-CN" dirty="0"/>
                        <a:t>)</a:t>
                      </a:r>
                      <a:endParaRPr lang="zh-CN" altLang="en-US" dirty="0"/>
                    </a:p>
                  </a:txBody>
                  <a:tcPr>
                    <a:solidFill>
                      <a:schemeClr val="accent6">
                        <a:lumMod val="20000"/>
                        <a:lumOff val="80000"/>
                      </a:schemeClr>
                    </a:solidFill>
                  </a:tcPr>
                </a:tc>
              </a:tr>
              <a:tr h="378857">
                <a:tc>
                  <a:txBody>
                    <a:bodyPr/>
                    <a:lstStyle/>
                    <a:p>
                      <a:pPr algn="ctr"/>
                      <a:r>
                        <a:rPr lang="zh-CN" altLang="en-US" dirty="0"/>
                        <a:t>原有</a:t>
                      </a:r>
                      <a:r>
                        <a:rPr lang="en-US" altLang="zh-CN" dirty="0"/>
                        <a:t>IP</a:t>
                      </a:r>
                      <a:r>
                        <a:rPr lang="zh-CN" altLang="en-US" dirty="0"/>
                        <a:t>分组</a:t>
                      </a:r>
                      <a:endParaRPr lang="zh-CN" altLang="en-US" dirty="0"/>
                    </a:p>
                  </a:txBody>
                  <a:tcPr>
                    <a:solidFill>
                      <a:schemeClr val="accent6">
                        <a:lumMod val="20000"/>
                        <a:lumOff val="80000"/>
                      </a:schemeClr>
                    </a:solidFill>
                  </a:tcPr>
                </a:tc>
              </a:tr>
            </a:tbl>
          </a:graphicData>
        </a:graphic>
      </p:graphicFrame>
      <p:grpSp>
        <p:nvGrpSpPr>
          <p:cNvPr id="6" name="组合 5"/>
          <p:cNvGrpSpPr/>
          <p:nvPr/>
        </p:nvGrpSpPr>
        <p:grpSpPr>
          <a:xfrm>
            <a:off x="7485671" y="4066845"/>
            <a:ext cx="3696425" cy="2393032"/>
            <a:chOff x="5197518" y="2476128"/>
            <a:chExt cx="3696425" cy="2393032"/>
          </a:xfrm>
        </p:grpSpPr>
        <p:sp>
          <p:nvSpPr>
            <p:cNvPr id="7" name="文本框 6"/>
            <p:cNvSpPr txBox="1">
              <a:spLocks noChangeArrowheads="1"/>
            </p:cNvSpPr>
            <p:nvPr/>
          </p:nvSpPr>
          <p:spPr bwMode="auto">
            <a:xfrm>
              <a:off x="5197518" y="2780928"/>
              <a:ext cx="2095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endParaRPr lang="en-US" altLang="zh-CN" dirty="0">
                <a:latin typeface="Arial" panose="020B0604020202020204" pitchFamily="34" charset="0"/>
                <a:ea typeface="宋体" panose="02010600030101010101" pitchFamily="2" charset="-122"/>
                <a:cs typeface="宋体" panose="02010600030101010101" pitchFamily="2" charset="-122"/>
              </a:endParaRPr>
            </a:p>
          </p:txBody>
        </p:sp>
        <p:sp>
          <p:nvSpPr>
            <p:cNvPr id="8" name="文本框 7"/>
            <p:cNvSpPr txBox="1">
              <a:spLocks noChangeArrowheads="1"/>
            </p:cNvSpPr>
            <p:nvPr/>
          </p:nvSpPr>
          <p:spPr bwMode="auto">
            <a:xfrm>
              <a:off x="5522618" y="2780928"/>
              <a:ext cx="2444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endParaRPr lang="en-US" altLang="zh-CN" dirty="0">
                <a:latin typeface="Arial" panose="020B0604020202020204" pitchFamily="34" charset="0"/>
                <a:ea typeface="宋体" panose="02010600030101010101" pitchFamily="2" charset="-122"/>
                <a:cs typeface="宋体" panose="02010600030101010101" pitchFamily="2" charset="-122"/>
              </a:endParaRPr>
            </a:p>
          </p:txBody>
        </p:sp>
        <p:sp>
          <p:nvSpPr>
            <p:cNvPr id="9" name="文本框 8"/>
            <p:cNvSpPr txBox="1">
              <a:spLocks noChangeArrowheads="1"/>
            </p:cNvSpPr>
            <p:nvPr/>
          </p:nvSpPr>
          <p:spPr bwMode="auto">
            <a:xfrm>
              <a:off x="5695677" y="2780928"/>
              <a:ext cx="2444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endParaRPr lang="en-US" altLang="zh-CN" dirty="0">
                <a:latin typeface="Arial" panose="020B0604020202020204" pitchFamily="34" charset="0"/>
                <a:ea typeface="宋体" panose="02010600030101010101" pitchFamily="2" charset="-122"/>
                <a:cs typeface="宋体" panose="02010600030101010101" pitchFamily="2" charset="-122"/>
              </a:endParaRPr>
            </a:p>
          </p:txBody>
        </p:sp>
        <p:sp>
          <p:nvSpPr>
            <p:cNvPr id="10" name="文本框 9"/>
            <p:cNvSpPr txBox="1">
              <a:spLocks noChangeArrowheads="1"/>
            </p:cNvSpPr>
            <p:nvPr/>
          </p:nvSpPr>
          <p:spPr bwMode="auto">
            <a:xfrm>
              <a:off x="6531446" y="2780928"/>
              <a:ext cx="704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版本</a:t>
              </a:r>
              <a:endParaRPr lang="zh-CN" altLang="en-US" dirty="0">
                <a:latin typeface="Arial" panose="020B0604020202020204" pitchFamily="34" charset="0"/>
                <a:ea typeface="宋体" panose="02010600030101010101" pitchFamily="2" charset="-122"/>
                <a:cs typeface="宋体" panose="02010600030101010101" pitchFamily="2" charset="-122"/>
              </a:endParaRPr>
            </a:p>
          </p:txBody>
        </p:sp>
        <p:sp>
          <p:nvSpPr>
            <p:cNvPr id="11" name="文本框 10"/>
            <p:cNvSpPr txBox="1">
              <a:spLocks noChangeArrowheads="1"/>
            </p:cNvSpPr>
            <p:nvPr/>
          </p:nvSpPr>
          <p:spPr bwMode="auto">
            <a:xfrm>
              <a:off x="7206714" y="2780928"/>
              <a:ext cx="12591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zh-CN" altLang="en-US"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协议类型</a:t>
              </a:r>
              <a:endParaRPr lang="zh-CN" altLang="en-US" dirty="0">
                <a:solidFill>
                  <a:schemeClr val="accent6"/>
                </a:solidFill>
                <a:latin typeface="Arial" panose="020B0604020202020204" pitchFamily="34" charset="0"/>
                <a:ea typeface="宋体" panose="02010600030101010101" pitchFamily="2" charset="-122"/>
                <a:cs typeface="宋体" panose="02010600030101010101" pitchFamily="2" charset="-122"/>
              </a:endParaRPr>
            </a:p>
          </p:txBody>
        </p:sp>
        <p:sp>
          <p:nvSpPr>
            <p:cNvPr id="12" name="文本框 11"/>
            <p:cNvSpPr txBox="1">
              <a:spLocks noChangeArrowheads="1"/>
            </p:cNvSpPr>
            <p:nvPr/>
          </p:nvSpPr>
          <p:spPr bwMode="auto">
            <a:xfrm>
              <a:off x="5421287" y="3356992"/>
              <a:ext cx="1644466" cy="42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检验和（可选）</a:t>
              </a:r>
              <a:endParaRPr lang="zh-CN" altLang="en-US" dirty="0">
                <a:latin typeface="Arial" panose="020B0604020202020204" pitchFamily="34" charset="0"/>
                <a:ea typeface="宋体" panose="02010600030101010101" pitchFamily="2" charset="-122"/>
                <a:cs typeface="宋体" panose="02010600030101010101" pitchFamily="2" charset="-122"/>
              </a:endParaRPr>
            </a:p>
          </p:txBody>
        </p:sp>
        <p:sp>
          <p:nvSpPr>
            <p:cNvPr id="13" name="文本框 12"/>
            <p:cNvSpPr txBox="1">
              <a:spLocks noChangeArrowheads="1"/>
            </p:cNvSpPr>
            <p:nvPr/>
          </p:nvSpPr>
          <p:spPr bwMode="auto">
            <a:xfrm>
              <a:off x="7167823" y="3356992"/>
              <a:ext cx="148295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保留</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（可选）</a:t>
              </a:r>
              <a:endParaRPr lang="zh-CN" altLang="en-US" dirty="0">
                <a:latin typeface="Arial" panose="020B0604020202020204" pitchFamily="34" charset="0"/>
                <a:ea typeface="宋体" panose="02010600030101010101" pitchFamily="2" charset="-122"/>
                <a:cs typeface="宋体" panose="02010600030101010101" pitchFamily="2" charset="-122"/>
              </a:endParaRPr>
            </a:p>
          </p:txBody>
        </p:sp>
        <p:sp>
          <p:nvSpPr>
            <p:cNvPr id="14" name="文本框 13"/>
            <p:cNvSpPr txBox="1">
              <a:spLocks noChangeArrowheads="1"/>
            </p:cNvSpPr>
            <p:nvPr/>
          </p:nvSpPr>
          <p:spPr bwMode="auto">
            <a:xfrm>
              <a:off x="6036867" y="3916288"/>
              <a:ext cx="2263200" cy="26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关键（可选， </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字节）</a:t>
              </a:r>
              <a:endParaRPr lang="zh-CN" altLang="en-US" dirty="0">
                <a:latin typeface="Arial" panose="020B0604020202020204" pitchFamily="34" charset="0"/>
                <a:ea typeface="宋体" panose="02010600030101010101" pitchFamily="2" charset="-122"/>
                <a:cs typeface="宋体" panose="02010600030101010101" pitchFamily="2" charset="-122"/>
              </a:endParaRPr>
            </a:p>
          </p:txBody>
        </p:sp>
        <p:sp>
          <p:nvSpPr>
            <p:cNvPr id="15" name="文本框 14"/>
            <p:cNvSpPr txBox="1">
              <a:spLocks noChangeArrowheads="1"/>
            </p:cNvSpPr>
            <p:nvPr/>
          </p:nvSpPr>
          <p:spPr bwMode="auto">
            <a:xfrm>
              <a:off x="5887948" y="2780928"/>
              <a:ext cx="7722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保留</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endParaRPr lang="en-US" altLang="zh-CN" dirty="0">
                <a:latin typeface="Arial" panose="020B0604020202020204" pitchFamily="34" charset="0"/>
                <a:ea typeface="宋体" panose="02010600030101010101" pitchFamily="2" charset="-122"/>
                <a:cs typeface="宋体" panose="02010600030101010101" pitchFamily="2" charset="-122"/>
              </a:endParaRPr>
            </a:p>
          </p:txBody>
        </p:sp>
        <p:sp>
          <p:nvSpPr>
            <p:cNvPr id="16" name="文本框 15"/>
            <p:cNvSpPr txBox="1">
              <a:spLocks noChangeArrowheads="1"/>
            </p:cNvSpPr>
            <p:nvPr/>
          </p:nvSpPr>
          <p:spPr bwMode="auto">
            <a:xfrm>
              <a:off x="5887948" y="4437112"/>
              <a:ext cx="2291523" cy="38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顺序号（可选</a:t>
              </a:r>
              <a:r>
                <a:rPr lang="en-US" altLang="zh-CN" dirty="0">
                  <a:latin typeface="Times New Roman" panose="02020603050405020304" pitchFamily="18" charset="0"/>
                  <a:ea typeface="宋体" panose="02010600030101010101" pitchFamily="2" charset="-122"/>
                  <a:cs typeface="Times New Roman" panose="02020603050405020304" pitchFamily="18" charset="0"/>
                </a:rPr>
                <a:t>, 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字节）</a:t>
              </a:r>
              <a:endParaRPr lang="zh-CN" altLang="en-US" dirty="0">
                <a:latin typeface="Arial" panose="020B0604020202020204" pitchFamily="34" charset="0"/>
                <a:ea typeface="宋体" panose="02010600030101010101" pitchFamily="2" charset="-122"/>
                <a:cs typeface="宋体" panose="02010600030101010101" pitchFamily="2" charset="-122"/>
              </a:endParaRPr>
            </a:p>
          </p:txBody>
        </p:sp>
        <p:sp>
          <p:nvSpPr>
            <p:cNvPr id="17" name="矩形 16"/>
            <p:cNvSpPr>
              <a:spLocks noChangeArrowheads="1"/>
            </p:cNvSpPr>
            <p:nvPr/>
          </p:nvSpPr>
          <p:spPr bwMode="auto">
            <a:xfrm>
              <a:off x="5256641" y="2708920"/>
              <a:ext cx="3415052" cy="504057"/>
            </a:xfrm>
            <a:prstGeom prst="rect">
              <a:avLst/>
            </a:prstGeom>
            <a:noFill/>
            <a:ln w="317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lstStyle/>
            <a:p>
              <a:endParaRPr lang="zh-CN" altLang="en-US"/>
            </a:p>
          </p:txBody>
        </p:sp>
        <p:sp>
          <p:nvSpPr>
            <p:cNvPr id="18" name="直接连接符 17"/>
            <p:cNvSpPr>
              <a:spLocks noChangeShapeType="1"/>
            </p:cNvSpPr>
            <p:nvPr/>
          </p:nvSpPr>
          <p:spPr bwMode="auto">
            <a:xfrm>
              <a:off x="5767670" y="2725997"/>
              <a:ext cx="0" cy="4869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直接连接符 18"/>
            <p:cNvSpPr>
              <a:spLocks noChangeShapeType="1"/>
            </p:cNvSpPr>
            <p:nvPr/>
          </p:nvSpPr>
          <p:spPr bwMode="auto">
            <a:xfrm>
              <a:off x="5940152" y="2725997"/>
              <a:ext cx="0" cy="4869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直接连接符 19"/>
            <p:cNvSpPr>
              <a:spLocks noChangeShapeType="1"/>
            </p:cNvSpPr>
            <p:nvPr/>
          </p:nvSpPr>
          <p:spPr bwMode="auto">
            <a:xfrm>
              <a:off x="5595188" y="2732973"/>
              <a:ext cx="0" cy="48000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直接连接符 20"/>
            <p:cNvSpPr>
              <a:spLocks noChangeShapeType="1"/>
            </p:cNvSpPr>
            <p:nvPr/>
          </p:nvSpPr>
          <p:spPr bwMode="auto">
            <a:xfrm>
              <a:off x="5435801" y="2699965"/>
              <a:ext cx="0" cy="5130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直接连接符 21"/>
            <p:cNvSpPr>
              <a:spLocks noChangeShapeType="1"/>
            </p:cNvSpPr>
            <p:nvPr/>
          </p:nvSpPr>
          <p:spPr bwMode="auto">
            <a:xfrm flipH="1">
              <a:off x="7078094" y="2708920"/>
              <a:ext cx="6892" cy="5040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直接连接符 22"/>
            <p:cNvSpPr>
              <a:spLocks noChangeShapeType="1"/>
            </p:cNvSpPr>
            <p:nvPr/>
          </p:nvSpPr>
          <p:spPr bwMode="auto">
            <a:xfrm>
              <a:off x="6573710" y="2725997"/>
              <a:ext cx="0" cy="4869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文本框 23"/>
            <p:cNvSpPr txBox="1">
              <a:spLocks noChangeArrowheads="1"/>
            </p:cNvSpPr>
            <p:nvPr/>
          </p:nvSpPr>
          <p:spPr bwMode="auto">
            <a:xfrm>
              <a:off x="5724128" y="2492896"/>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1000">
                  <a:latin typeface="Times New Roman" panose="02020603050405020304" pitchFamily="18" charset="0"/>
                  <a:ea typeface="宋体" panose="02010600030101010101" pitchFamily="2" charset="-122"/>
                  <a:cs typeface="Times New Roman" panose="02020603050405020304" pitchFamily="18" charset="0"/>
                </a:rPr>
                <a:t>3</a:t>
              </a:r>
              <a:endParaRPr lang="en-US" altLang="zh-CN">
                <a:latin typeface="Arial" panose="020B0604020202020204" pitchFamily="34" charset="0"/>
                <a:ea typeface="宋体" panose="02010600030101010101" pitchFamily="2" charset="-122"/>
                <a:cs typeface="宋体" panose="02010600030101010101" pitchFamily="2" charset="-122"/>
              </a:endParaRPr>
            </a:p>
          </p:txBody>
        </p:sp>
        <p:sp>
          <p:nvSpPr>
            <p:cNvPr id="25" name="文本框 24"/>
            <p:cNvSpPr txBox="1">
              <a:spLocks noChangeArrowheads="1"/>
            </p:cNvSpPr>
            <p:nvPr/>
          </p:nvSpPr>
          <p:spPr bwMode="auto">
            <a:xfrm>
              <a:off x="5252861" y="2507410"/>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1000">
                  <a:latin typeface="Times New Roman" panose="02020603050405020304" pitchFamily="18" charset="0"/>
                  <a:ea typeface="宋体" panose="02010600030101010101" pitchFamily="2" charset="-122"/>
                  <a:cs typeface="Times New Roman" panose="02020603050405020304" pitchFamily="18" charset="0"/>
                </a:rPr>
                <a:t>0</a:t>
              </a:r>
              <a:endParaRPr lang="en-US" altLang="zh-CN">
                <a:latin typeface="Arial" panose="020B0604020202020204" pitchFamily="34" charset="0"/>
                <a:ea typeface="宋体" panose="02010600030101010101" pitchFamily="2" charset="-122"/>
                <a:cs typeface="宋体" panose="02010600030101010101" pitchFamily="2" charset="-122"/>
              </a:endParaRPr>
            </a:p>
          </p:txBody>
        </p:sp>
        <p:sp>
          <p:nvSpPr>
            <p:cNvPr id="26" name="文本框 25"/>
            <p:cNvSpPr txBox="1">
              <a:spLocks noChangeArrowheads="1"/>
            </p:cNvSpPr>
            <p:nvPr/>
          </p:nvSpPr>
          <p:spPr bwMode="auto">
            <a:xfrm>
              <a:off x="6438976" y="2492896"/>
              <a:ext cx="444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12</a:t>
              </a:r>
              <a:endParaRPr lang="en-US" altLang="zh-CN" dirty="0">
                <a:latin typeface="Arial" panose="020B0604020202020204" pitchFamily="34" charset="0"/>
                <a:ea typeface="宋体" panose="02010600030101010101" pitchFamily="2" charset="-122"/>
                <a:cs typeface="宋体" panose="02010600030101010101" pitchFamily="2" charset="-122"/>
              </a:endParaRPr>
            </a:p>
          </p:txBody>
        </p:sp>
        <p:sp>
          <p:nvSpPr>
            <p:cNvPr id="27" name="文本框 26"/>
            <p:cNvSpPr txBox="1">
              <a:spLocks noChangeArrowheads="1"/>
            </p:cNvSpPr>
            <p:nvPr/>
          </p:nvSpPr>
          <p:spPr bwMode="auto">
            <a:xfrm>
              <a:off x="6804248" y="2492896"/>
              <a:ext cx="444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1000">
                  <a:latin typeface="Times New Roman" panose="02020603050405020304" pitchFamily="18" charset="0"/>
                  <a:ea typeface="宋体" panose="02010600030101010101" pitchFamily="2" charset="-122"/>
                  <a:cs typeface="Times New Roman" panose="02020603050405020304" pitchFamily="18" charset="0"/>
                </a:rPr>
                <a:t>15</a:t>
              </a:r>
              <a:endParaRPr lang="en-US" altLang="zh-CN">
                <a:latin typeface="Arial" panose="020B0604020202020204" pitchFamily="34" charset="0"/>
                <a:ea typeface="宋体" panose="02010600030101010101" pitchFamily="2" charset="-122"/>
                <a:cs typeface="宋体" panose="02010600030101010101" pitchFamily="2" charset="-122"/>
              </a:endParaRPr>
            </a:p>
          </p:txBody>
        </p:sp>
        <p:sp>
          <p:nvSpPr>
            <p:cNvPr id="28" name="文本框 27"/>
            <p:cNvSpPr txBox="1">
              <a:spLocks noChangeArrowheads="1"/>
            </p:cNvSpPr>
            <p:nvPr/>
          </p:nvSpPr>
          <p:spPr bwMode="auto">
            <a:xfrm>
              <a:off x="8449443" y="2476128"/>
              <a:ext cx="444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1000">
                  <a:latin typeface="Times New Roman" panose="02020603050405020304" pitchFamily="18" charset="0"/>
                  <a:ea typeface="宋体" panose="02010600030101010101" pitchFamily="2" charset="-122"/>
                  <a:cs typeface="Times New Roman" panose="02020603050405020304" pitchFamily="18" charset="0"/>
                </a:rPr>
                <a:t>31</a:t>
              </a:r>
              <a:endParaRPr lang="en-US" altLang="zh-CN">
                <a:latin typeface="Arial" panose="020B0604020202020204" pitchFamily="34" charset="0"/>
                <a:ea typeface="宋体" panose="02010600030101010101" pitchFamily="2" charset="-122"/>
                <a:cs typeface="宋体" panose="02010600030101010101" pitchFamily="2" charset="-122"/>
              </a:endParaRPr>
            </a:p>
          </p:txBody>
        </p:sp>
        <p:sp>
          <p:nvSpPr>
            <p:cNvPr id="29" name="矩形 28"/>
            <p:cNvSpPr>
              <a:spLocks noChangeArrowheads="1"/>
            </p:cNvSpPr>
            <p:nvPr/>
          </p:nvSpPr>
          <p:spPr bwMode="auto">
            <a:xfrm>
              <a:off x="5256641" y="3212977"/>
              <a:ext cx="3422650" cy="571872"/>
            </a:xfrm>
            <a:prstGeom prst="rect">
              <a:avLst/>
            </a:prstGeom>
            <a:noFill/>
            <a:ln w="317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lstStyle/>
            <a:p>
              <a:endParaRPr lang="zh-CN" altLang="en-US"/>
            </a:p>
          </p:txBody>
        </p:sp>
        <p:sp>
          <p:nvSpPr>
            <p:cNvPr id="30" name="矩形 29"/>
            <p:cNvSpPr>
              <a:spLocks noChangeArrowheads="1"/>
            </p:cNvSpPr>
            <p:nvPr/>
          </p:nvSpPr>
          <p:spPr bwMode="auto">
            <a:xfrm>
              <a:off x="5256641" y="3784848"/>
              <a:ext cx="3419815" cy="508248"/>
            </a:xfrm>
            <a:prstGeom prst="rect">
              <a:avLst/>
            </a:prstGeom>
            <a:noFill/>
            <a:ln w="317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lstStyle/>
            <a:p>
              <a:endParaRPr lang="zh-CN" altLang="en-US"/>
            </a:p>
          </p:txBody>
        </p:sp>
        <p:sp>
          <p:nvSpPr>
            <p:cNvPr id="31" name="矩形 30"/>
            <p:cNvSpPr>
              <a:spLocks noChangeArrowheads="1"/>
            </p:cNvSpPr>
            <p:nvPr/>
          </p:nvSpPr>
          <p:spPr bwMode="auto">
            <a:xfrm>
              <a:off x="5256641" y="4293096"/>
              <a:ext cx="3422650" cy="576064"/>
            </a:xfrm>
            <a:prstGeom prst="rect">
              <a:avLst/>
            </a:prstGeom>
            <a:noFill/>
            <a:ln w="317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lstStyle/>
            <a:p>
              <a:endParaRPr lang="zh-CN" altLang="en-US"/>
            </a:p>
          </p:txBody>
        </p:sp>
        <p:sp>
          <p:nvSpPr>
            <p:cNvPr id="32" name="直接连接符 31"/>
            <p:cNvSpPr>
              <a:spLocks noChangeShapeType="1"/>
            </p:cNvSpPr>
            <p:nvPr/>
          </p:nvSpPr>
          <p:spPr bwMode="auto">
            <a:xfrm>
              <a:off x="7072645" y="3197236"/>
              <a:ext cx="0" cy="5876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sz="2400" b="1" dirty="0">
                <a:solidFill>
                  <a:srgbClr val="0070C0"/>
                </a:solidFill>
              </a:rPr>
              <a:t>网络层提供的服务：为高层提供节点到节点的传输，经过多跳传输最终到达目的地</a:t>
            </a:r>
            <a:endParaRPr lang="en-US" altLang="zh-CN" sz="2400" dirty="0"/>
          </a:p>
          <a:p>
            <a:pPr marL="0" indent="0">
              <a:lnSpc>
                <a:spcPct val="120000"/>
              </a:lnSpc>
              <a:buNone/>
            </a:pPr>
            <a:r>
              <a:rPr lang="en-US" altLang="zh-CN" sz="2400" dirty="0"/>
              <a:t>5.1 </a:t>
            </a:r>
            <a:r>
              <a:rPr lang="zh-CN" altLang="en-US" sz="2400" dirty="0"/>
              <a:t>交换和路由：</a:t>
            </a:r>
            <a:r>
              <a:rPr lang="en-US" altLang="zh-CN" sz="2400" dirty="0"/>
              <a:t>internet</a:t>
            </a:r>
            <a:r>
              <a:rPr lang="zh-CN" altLang="en-US" sz="2400" dirty="0"/>
              <a:t>的工作方式（虚电路和数据报）</a:t>
            </a:r>
            <a:endParaRPr lang="en-US" altLang="zh-CN" sz="2400" dirty="0"/>
          </a:p>
          <a:p>
            <a:pPr marL="0" indent="0">
              <a:lnSpc>
                <a:spcPct val="120000"/>
              </a:lnSpc>
              <a:buNone/>
            </a:pPr>
            <a:r>
              <a:rPr lang="en-US" altLang="zh-CN" sz="2400" dirty="0"/>
              <a:t>5.1</a:t>
            </a:r>
            <a:r>
              <a:rPr lang="zh-CN" altLang="en-US" sz="2400" dirty="0"/>
              <a:t>交换和路由：路由方式</a:t>
            </a:r>
            <a:endParaRPr lang="en-US" altLang="zh-CN" sz="2400" dirty="0"/>
          </a:p>
          <a:p>
            <a:pPr lvl="1">
              <a:lnSpc>
                <a:spcPct val="120000"/>
              </a:lnSpc>
            </a:pPr>
            <a:r>
              <a:rPr lang="zh-CN" altLang="en-US" sz="2000" dirty="0"/>
              <a:t>源路由和逐跳路由</a:t>
            </a:r>
            <a:endParaRPr lang="en-US" altLang="zh-CN" sz="2000" dirty="0"/>
          </a:p>
          <a:p>
            <a:pPr lvl="1">
              <a:lnSpc>
                <a:spcPct val="120000"/>
              </a:lnSpc>
            </a:pPr>
            <a:r>
              <a:rPr lang="zh-CN" altLang="en-US" sz="2000" strike="sngStrike" dirty="0"/>
              <a:t>扩散法</a:t>
            </a:r>
            <a:endParaRPr lang="en-US" altLang="zh-CN" sz="2000" strike="sngStrike" dirty="0"/>
          </a:p>
          <a:p>
            <a:pPr lvl="1">
              <a:lnSpc>
                <a:spcPct val="120000"/>
              </a:lnSpc>
            </a:pPr>
            <a:r>
              <a:rPr lang="zh-CN" altLang="en-US" sz="2000" strike="sngStrike" dirty="0"/>
              <a:t>逆向学习法</a:t>
            </a:r>
            <a:endParaRPr lang="en-US" altLang="zh-CN" sz="2000" strike="sngStrike" dirty="0"/>
          </a:p>
          <a:p>
            <a:pPr marL="0" indent="0">
              <a:buNone/>
            </a:pPr>
            <a:r>
              <a:rPr lang="en-US" altLang="zh-CN" sz="2400" strike="sngStrike" dirty="0"/>
              <a:t>5.2 </a:t>
            </a:r>
            <a:r>
              <a:rPr lang="zh-CN" altLang="en-US" sz="2400" strike="sngStrike" dirty="0"/>
              <a:t>网桥</a:t>
            </a:r>
            <a:endParaRPr lang="en-US" altLang="zh-CN" sz="2400" strike="sngStrike" dirty="0"/>
          </a:p>
          <a:p>
            <a:pPr marL="0" indent="0">
              <a:buNone/>
            </a:pPr>
            <a:r>
              <a:rPr lang="en-US" altLang="zh-CN" sz="2400" dirty="0"/>
              <a:t>5.3 Internet</a:t>
            </a:r>
            <a:r>
              <a:rPr lang="zh-CN" altLang="en-US" sz="2400" dirty="0"/>
              <a:t>网络层</a:t>
            </a:r>
            <a:endParaRPr lang="zh-CN" altLang="en-US" sz="2400" dirty="0"/>
          </a:p>
        </p:txBody>
      </p:sp>
      <p:sp>
        <p:nvSpPr>
          <p:cNvPr id="5" name="Rectangle 1"/>
          <p:cNvSpPr>
            <a:spLocks noChangeArrowheads="1"/>
          </p:cNvSpPr>
          <p:nvPr/>
        </p:nvSpPr>
        <p:spPr bwMode="auto">
          <a:xfrm>
            <a:off x="4123267" y="2157698"/>
            <a:ext cx="2836333" cy="446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IP协议</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ARP</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ICMP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DHCP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NAT</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IP隧道</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zh-CN" sz="2400" b="1" dirty="0">
                <a:solidFill>
                  <a:srgbClr val="FF0000"/>
                </a:solidFill>
                <a:latin typeface="Open Sans" panose="020B0606030504020204" pitchFamily="34" charset="0"/>
                <a:cs typeface="Open Sans" panose="020B0606030504020204" pitchFamily="34" charset="0"/>
              </a:rPr>
              <a:t>IP</a:t>
            </a:r>
            <a:r>
              <a:rPr lang="zh-CN" altLang="en-US" sz="2400" b="1" dirty="0">
                <a:solidFill>
                  <a:srgbClr val="FF0000"/>
                </a:solidFill>
                <a:latin typeface="Open Sans" panose="020B0606030504020204" pitchFamily="34" charset="0"/>
                <a:cs typeface="Open Sans" panose="020B0606030504020204" pitchFamily="34" charset="0"/>
              </a:rPr>
              <a:t>组播</a:t>
            </a:r>
            <a:r>
              <a:rPr lang="en-US" altLang="zh-CN" sz="2400" b="1" dirty="0">
                <a:solidFill>
                  <a:srgbClr val="FF0000"/>
                </a:solidFill>
                <a:latin typeface="Open Sans" panose="020B0606030504020204" pitchFamily="34" charset="0"/>
                <a:cs typeface="Open Sans" panose="020B0606030504020204" pitchFamily="34" charset="0"/>
              </a:rPr>
              <a:t>(5.5)</a:t>
            </a:r>
            <a:endParaRPr lang="en-US" altLang="zh-CN" sz="2400" b="1" dirty="0">
              <a:solidFill>
                <a:srgbClr val="FF0000"/>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IPv6</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左大括号 5"/>
          <p:cNvSpPr/>
          <p:nvPr/>
        </p:nvSpPr>
        <p:spPr>
          <a:xfrm>
            <a:off x="3361267" y="2582333"/>
            <a:ext cx="465666" cy="380731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互连网</a:t>
            </a:r>
            <a:r>
              <a:rPr lang="en-US" altLang="zh-CN" dirty="0"/>
              <a:t>(internet)</a:t>
            </a:r>
            <a:r>
              <a:rPr lang="zh-CN" altLang="en-US" dirty="0"/>
              <a:t>的工作方式：虚电路</a:t>
            </a:r>
            <a:endParaRPr lang="zh-CN" altLang="en-US" dirty="0"/>
          </a:p>
        </p:txBody>
      </p:sp>
      <p:sp>
        <p:nvSpPr>
          <p:cNvPr id="3" name="内容占位符 2"/>
          <p:cNvSpPr>
            <a:spLocks noGrp="1"/>
          </p:cNvSpPr>
          <p:nvPr>
            <p:ph idx="1"/>
          </p:nvPr>
        </p:nvSpPr>
        <p:spPr>
          <a:xfrm>
            <a:off x="442913" y="728663"/>
            <a:ext cx="11289710" cy="5617710"/>
          </a:xfrm>
        </p:spPr>
        <p:txBody>
          <a:bodyPr>
            <a:normAutofit/>
          </a:bodyPr>
          <a:lstStyle/>
          <a:p>
            <a:r>
              <a:rPr lang="zh-CN" altLang="en-US" dirty="0"/>
              <a:t>一条虚电路途中经过多个中间节点，每个节点需要维护虚电路上的上一节点和下一节点信息</a:t>
            </a:r>
            <a:endParaRPr lang="en-US" altLang="zh-CN" dirty="0"/>
          </a:p>
          <a:p>
            <a:r>
              <a:rPr lang="zh-CN" altLang="en-US" dirty="0"/>
              <a:t>每个链路上可能会有多条虚电路通过，要能够区分收到的分组属于哪个虚电路，要转发给哪个下一跳节点</a:t>
            </a:r>
            <a:endParaRPr lang="en-US" altLang="zh-CN" dirty="0"/>
          </a:p>
          <a:p>
            <a:pPr lvl="1"/>
            <a:r>
              <a:rPr lang="zh-CN" altLang="en-US" sz="2000" dirty="0"/>
              <a:t>分组中包含虚电路号</a:t>
            </a:r>
            <a:endParaRPr lang="en-US" altLang="zh-CN" sz="2000" dirty="0"/>
          </a:p>
          <a:p>
            <a:pPr lvl="1"/>
            <a:r>
              <a:rPr lang="zh-CN" altLang="en-US" sz="2000" dirty="0"/>
              <a:t>虚电路号全局唯一：</a:t>
            </a:r>
            <a:r>
              <a:rPr lang="zh-CN" altLang="en-US" dirty="0">
                <a:latin typeface="+mn-ea"/>
              </a:rPr>
              <a:t>节点之间交换信息以知道哪些虚电路号可用</a:t>
            </a:r>
            <a:endParaRPr lang="en-US" altLang="zh-CN" dirty="0">
              <a:latin typeface="+mn-ea"/>
            </a:endParaRPr>
          </a:p>
          <a:p>
            <a:pPr lvl="1"/>
            <a:r>
              <a:rPr lang="zh-CN" altLang="en-US" sz="2000" dirty="0">
                <a:latin typeface="+mn-ea"/>
              </a:rPr>
              <a:t>虚电路号在链路唯一</a:t>
            </a:r>
            <a:endParaRPr lang="en-US" altLang="zh-CN" sz="2000" dirty="0">
              <a:latin typeface="+mn-ea"/>
            </a:endParaRPr>
          </a:p>
          <a:p>
            <a:pPr lvl="2"/>
            <a:r>
              <a:rPr lang="zh-CN" altLang="en-US" dirty="0">
                <a:latin typeface="+mn-ea"/>
              </a:rPr>
              <a:t>建立和释放虚电路的协议称为</a:t>
            </a:r>
            <a:r>
              <a:rPr lang="zh-CN" altLang="en-US" b="1" dirty="0">
                <a:solidFill>
                  <a:srgbClr val="FF0000"/>
                </a:solidFill>
                <a:latin typeface="+mn-ea"/>
              </a:rPr>
              <a:t>信令协议</a:t>
            </a:r>
            <a:endParaRPr lang="en-US" altLang="zh-CN" b="1" dirty="0">
              <a:solidFill>
                <a:srgbClr val="FF0000"/>
              </a:solidFill>
              <a:latin typeface="+mn-ea"/>
            </a:endParaRPr>
          </a:p>
        </p:txBody>
      </p:sp>
      <p:grpSp>
        <p:nvGrpSpPr>
          <p:cNvPr id="4" name="Group 41"/>
          <p:cNvGrpSpPr/>
          <p:nvPr/>
        </p:nvGrpSpPr>
        <p:grpSpPr bwMode="auto">
          <a:xfrm>
            <a:off x="7101403" y="2665854"/>
            <a:ext cx="4919778" cy="3463483"/>
            <a:chOff x="2909" y="673"/>
            <a:chExt cx="2848" cy="1988"/>
          </a:xfrm>
        </p:grpSpPr>
        <p:sp>
          <p:nvSpPr>
            <p:cNvPr id="5" name="Freeform 5"/>
            <p:cNvSpPr/>
            <p:nvPr/>
          </p:nvSpPr>
          <p:spPr bwMode="auto">
            <a:xfrm>
              <a:off x="3271" y="1084"/>
              <a:ext cx="2110" cy="1567"/>
            </a:xfrm>
            <a:custGeom>
              <a:avLst/>
              <a:gdLst>
                <a:gd name="T0" fmla="*/ 106 w 5685"/>
                <a:gd name="T1" fmla="*/ 131 h 3744"/>
                <a:gd name="T2" fmla="*/ 267 w 5685"/>
                <a:gd name="T3" fmla="*/ 11 h 3744"/>
                <a:gd name="T4" fmla="*/ 457 w 5685"/>
                <a:gd name="T5" fmla="*/ 55 h 3744"/>
                <a:gd name="T6" fmla="*/ 640 w 5685"/>
                <a:gd name="T7" fmla="*/ 0 h 3744"/>
                <a:gd name="T8" fmla="*/ 1175 w 5685"/>
                <a:gd name="T9" fmla="*/ 0 h 3744"/>
                <a:gd name="T10" fmla="*/ 1776 w 5685"/>
                <a:gd name="T11" fmla="*/ 65 h 3744"/>
                <a:gd name="T12" fmla="*/ 1976 w 5685"/>
                <a:gd name="T13" fmla="*/ 392 h 3744"/>
                <a:gd name="T14" fmla="*/ 2043 w 5685"/>
                <a:gd name="T15" fmla="*/ 718 h 3744"/>
                <a:gd name="T16" fmla="*/ 2110 w 5685"/>
                <a:gd name="T17" fmla="*/ 1110 h 3744"/>
                <a:gd name="T18" fmla="*/ 1976 w 5685"/>
                <a:gd name="T19" fmla="*/ 1371 h 3744"/>
                <a:gd name="T20" fmla="*/ 1576 w 5685"/>
                <a:gd name="T21" fmla="*/ 1436 h 3744"/>
                <a:gd name="T22" fmla="*/ 1108 w 5685"/>
                <a:gd name="T23" fmla="*/ 1567 h 3744"/>
                <a:gd name="T24" fmla="*/ 640 w 5685"/>
                <a:gd name="T25" fmla="*/ 1502 h 3744"/>
                <a:gd name="T26" fmla="*/ 239 w 5685"/>
                <a:gd name="T27" fmla="*/ 1502 h 3744"/>
                <a:gd name="T28" fmla="*/ 106 w 5685"/>
                <a:gd name="T29" fmla="*/ 1251 h 3744"/>
                <a:gd name="T30" fmla="*/ 22 w 5685"/>
                <a:gd name="T31" fmla="*/ 949 h 3744"/>
                <a:gd name="T32" fmla="*/ 39 w 5685"/>
                <a:gd name="T33" fmla="*/ 653 h 3744"/>
                <a:gd name="T34" fmla="*/ 0 w 5685"/>
                <a:gd name="T35" fmla="*/ 394 h 3744"/>
                <a:gd name="T36" fmla="*/ 28 w 5685"/>
                <a:gd name="T37" fmla="*/ 225 h 3744"/>
                <a:gd name="T38" fmla="*/ 106 w 5685"/>
                <a:gd name="T39" fmla="*/ 131 h 37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85"/>
                <a:gd name="T61" fmla="*/ 0 h 3744"/>
                <a:gd name="T62" fmla="*/ 5685 w 5685"/>
                <a:gd name="T63" fmla="*/ 3744 h 37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85" h="3744">
                  <a:moveTo>
                    <a:pt x="285" y="312"/>
                  </a:moveTo>
                  <a:lnTo>
                    <a:pt x="720" y="27"/>
                  </a:lnTo>
                  <a:lnTo>
                    <a:pt x="1230" y="132"/>
                  </a:lnTo>
                  <a:lnTo>
                    <a:pt x="1725" y="0"/>
                  </a:lnTo>
                  <a:lnTo>
                    <a:pt x="3165" y="0"/>
                  </a:lnTo>
                  <a:lnTo>
                    <a:pt x="4785" y="156"/>
                  </a:lnTo>
                  <a:lnTo>
                    <a:pt x="5325" y="936"/>
                  </a:lnTo>
                  <a:lnTo>
                    <a:pt x="5505" y="1716"/>
                  </a:lnTo>
                  <a:lnTo>
                    <a:pt x="5685" y="2652"/>
                  </a:lnTo>
                  <a:lnTo>
                    <a:pt x="5325" y="3276"/>
                  </a:lnTo>
                  <a:lnTo>
                    <a:pt x="4245" y="3432"/>
                  </a:lnTo>
                  <a:lnTo>
                    <a:pt x="2985" y="3744"/>
                  </a:lnTo>
                  <a:cubicBezTo>
                    <a:pt x="2985" y="3744"/>
                    <a:pt x="2115" y="3614"/>
                    <a:pt x="1725" y="3588"/>
                  </a:cubicBezTo>
                  <a:cubicBezTo>
                    <a:pt x="1335" y="3562"/>
                    <a:pt x="885" y="3688"/>
                    <a:pt x="645" y="3588"/>
                  </a:cubicBezTo>
                  <a:lnTo>
                    <a:pt x="285" y="2988"/>
                  </a:lnTo>
                  <a:cubicBezTo>
                    <a:pt x="188" y="2768"/>
                    <a:pt x="90" y="2506"/>
                    <a:pt x="60" y="2268"/>
                  </a:cubicBezTo>
                  <a:cubicBezTo>
                    <a:pt x="30" y="2030"/>
                    <a:pt x="115" y="1781"/>
                    <a:pt x="105" y="1560"/>
                  </a:cubicBezTo>
                  <a:lnTo>
                    <a:pt x="0" y="942"/>
                  </a:lnTo>
                  <a:lnTo>
                    <a:pt x="75" y="537"/>
                  </a:lnTo>
                  <a:lnTo>
                    <a:pt x="285" y="312"/>
                  </a:lnTo>
                  <a:close/>
                </a:path>
              </a:pathLst>
            </a:custGeom>
            <a:solidFill>
              <a:schemeClr val="bg2">
                <a:lumMod val="90000"/>
              </a:schemeClr>
            </a:solidFill>
            <a:ln w="9525">
              <a:solidFill>
                <a:srgbClr val="000000"/>
              </a:solidFill>
              <a:round/>
            </a:ln>
          </p:spPr>
          <p:txBody>
            <a:bodyPr/>
            <a:lstStyle/>
            <a:p>
              <a:endParaRPr lang="zh-CN" altLang="en-US" sz="2000"/>
            </a:p>
          </p:txBody>
        </p:sp>
        <p:sp>
          <p:nvSpPr>
            <p:cNvPr id="6" name="Text Box 6"/>
            <p:cNvSpPr txBox="1">
              <a:spLocks noChangeArrowheads="1"/>
            </p:cNvSpPr>
            <p:nvPr/>
          </p:nvSpPr>
          <p:spPr bwMode="auto">
            <a:xfrm>
              <a:off x="4552" y="673"/>
              <a:ext cx="285" cy="253"/>
            </a:xfrm>
            <a:prstGeom prst="rect">
              <a:avLst/>
            </a:prstGeom>
            <a:solidFill>
              <a:srgbClr val="FFFFFF"/>
            </a:solidFill>
            <a:ln w="9525">
              <a:noFill/>
              <a:miter lim="800000"/>
            </a:ln>
          </p:spPr>
          <p:txBody>
            <a:bodyPr/>
            <a:lstStyle/>
            <a:p>
              <a:pPr algn="ctr"/>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7" name="Oval 7"/>
            <p:cNvSpPr>
              <a:spLocks noChangeArrowheads="1"/>
            </p:cNvSpPr>
            <p:nvPr/>
          </p:nvSpPr>
          <p:spPr bwMode="auto">
            <a:xfrm>
              <a:off x="3962" y="1245"/>
              <a:ext cx="285" cy="252"/>
            </a:xfrm>
            <a:prstGeom prst="ellipse">
              <a:avLst/>
            </a:prstGeom>
            <a:solidFill>
              <a:srgbClr val="FFFFFF"/>
            </a:solidFill>
            <a:ln w="9525">
              <a:solidFill>
                <a:srgbClr val="000000"/>
              </a:solidFill>
              <a:round/>
            </a:ln>
          </p:spPr>
          <p:txBody>
            <a:bodyP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8" name="Text Box 8"/>
            <p:cNvSpPr txBox="1">
              <a:spLocks noChangeArrowheads="1"/>
            </p:cNvSpPr>
            <p:nvPr/>
          </p:nvSpPr>
          <p:spPr bwMode="auto">
            <a:xfrm flipH="1">
              <a:off x="5486" y="926"/>
              <a:ext cx="271" cy="252"/>
            </a:xfrm>
            <a:prstGeom prst="rect">
              <a:avLst/>
            </a:prstGeom>
            <a:solidFill>
              <a:srgbClr val="FFFFFF"/>
            </a:solidFill>
            <a:ln w="9525">
              <a:noFill/>
              <a:miter lim="800000"/>
            </a:ln>
          </p:spPr>
          <p:txBody>
            <a:bodyPr/>
            <a:lstStyle/>
            <a:p>
              <a:pPr algn="ct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9" name="Text Box 9"/>
            <p:cNvSpPr txBox="1">
              <a:spLocks noChangeArrowheads="1"/>
            </p:cNvSpPr>
            <p:nvPr/>
          </p:nvSpPr>
          <p:spPr bwMode="auto">
            <a:xfrm>
              <a:off x="5427" y="1607"/>
              <a:ext cx="285" cy="253"/>
            </a:xfrm>
            <a:prstGeom prst="rect">
              <a:avLst/>
            </a:prstGeom>
            <a:solidFill>
              <a:srgbClr val="FFFFFF"/>
            </a:solidFill>
            <a:ln w="9525">
              <a:noFill/>
              <a:miter lim="800000"/>
            </a:ln>
          </p:spPr>
          <p:txBody>
            <a:bodyPr/>
            <a:lstStyle/>
            <a:p>
              <a:pPr algn="ctr"/>
              <a:r>
                <a:rPr lang="en-US" altLang="zh-CN" sz="2000">
                  <a:latin typeface="Times New Roman" panose="02020603050405020304" pitchFamily="18" charset="0"/>
                </a:rPr>
                <a:t>E</a:t>
              </a:r>
              <a:endParaRPr lang="en-US" altLang="zh-CN" sz="2000">
                <a:latin typeface="Times New Roman" panose="02020603050405020304" pitchFamily="18" charset="0"/>
              </a:endParaRPr>
            </a:p>
          </p:txBody>
        </p:sp>
        <p:sp>
          <p:nvSpPr>
            <p:cNvPr id="10" name="Text Box 10"/>
            <p:cNvSpPr txBox="1">
              <a:spLocks noChangeArrowheads="1"/>
            </p:cNvSpPr>
            <p:nvPr/>
          </p:nvSpPr>
          <p:spPr bwMode="auto">
            <a:xfrm>
              <a:off x="5472" y="2016"/>
              <a:ext cx="285" cy="252"/>
            </a:xfrm>
            <a:prstGeom prst="rect">
              <a:avLst/>
            </a:prstGeom>
            <a:solidFill>
              <a:srgbClr val="FFFFFF"/>
            </a:solidFill>
            <a:ln w="9525">
              <a:noFill/>
              <a:miter lim="800000"/>
            </a:ln>
          </p:spPr>
          <p:txBody>
            <a:bodyPr/>
            <a:lstStyle/>
            <a:p>
              <a:pPr algn="ctr"/>
              <a:r>
                <a:rPr lang="en-US" altLang="zh-CN" sz="2000">
                  <a:latin typeface="Times New Roman" panose="02020603050405020304" pitchFamily="18" charset="0"/>
                </a:rPr>
                <a:t>F</a:t>
              </a:r>
              <a:endParaRPr lang="en-US" altLang="zh-CN" sz="2000">
                <a:latin typeface="Times New Roman" panose="02020603050405020304" pitchFamily="18" charset="0"/>
              </a:endParaRPr>
            </a:p>
          </p:txBody>
        </p:sp>
        <p:sp>
          <p:nvSpPr>
            <p:cNvPr id="11" name="Oval 11"/>
            <p:cNvSpPr>
              <a:spLocks noChangeArrowheads="1"/>
            </p:cNvSpPr>
            <p:nvPr/>
          </p:nvSpPr>
          <p:spPr bwMode="auto">
            <a:xfrm>
              <a:off x="4746" y="1245"/>
              <a:ext cx="286" cy="253"/>
            </a:xfrm>
            <a:prstGeom prst="ellipse">
              <a:avLst/>
            </a:prstGeom>
            <a:solidFill>
              <a:srgbClr val="FFFFFF"/>
            </a:solidFill>
            <a:ln w="9525">
              <a:solidFill>
                <a:srgbClr val="000000"/>
              </a:solidFill>
              <a:round/>
            </a:ln>
          </p:spPr>
          <p:txBody>
            <a:bodyP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12" name="Oval 12"/>
            <p:cNvSpPr>
              <a:spLocks noChangeArrowheads="1"/>
            </p:cNvSpPr>
            <p:nvPr/>
          </p:nvSpPr>
          <p:spPr bwMode="auto">
            <a:xfrm>
              <a:off x="3375" y="1284"/>
              <a:ext cx="286" cy="253"/>
            </a:xfrm>
            <a:prstGeom prst="ellipse">
              <a:avLst/>
            </a:prstGeom>
            <a:solidFill>
              <a:srgbClr val="FFFFFF"/>
            </a:solidFill>
            <a:ln w="9525">
              <a:solidFill>
                <a:srgbClr val="000000"/>
              </a:solidFill>
              <a:round/>
            </a:ln>
          </p:spPr>
          <p:txBody>
            <a:bodyP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3" name="Oval 13"/>
            <p:cNvSpPr>
              <a:spLocks noChangeArrowheads="1"/>
            </p:cNvSpPr>
            <p:nvPr/>
          </p:nvSpPr>
          <p:spPr bwMode="auto">
            <a:xfrm>
              <a:off x="3385" y="1880"/>
              <a:ext cx="286" cy="253"/>
            </a:xfrm>
            <a:prstGeom prst="ellipse">
              <a:avLst/>
            </a:prstGeom>
            <a:solidFill>
              <a:schemeClr val="accent2"/>
            </a:solidFill>
            <a:ln w="9525">
              <a:solidFill>
                <a:srgbClr val="000000"/>
              </a:solidFill>
              <a:round/>
            </a:ln>
          </p:spPr>
          <p:txBody>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14" name="Oval 14"/>
            <p:cNvSpPr>
              <a:spLocks noChangeArrowheads="1"/>
            </p:cNvSpPr>
            <p:nvPr/>
          </p:nvSpPr>
          <p:spPr bwMode="auto">
            <a:xfrm>
              <a:off x="4837" y="2153"/>
              <a:ext cx="286" cy="253"/>
            </a:xfrm>
            <a:prstGeom prst="ellipse">
              <a:avLst/>
            </a:prstGeom>
            <a:solidFill>
              <a:srgbClr val="FFFFFF"/>
            </a:solidFill>
            <a:ln w="9525">
              <a:solidFill>
                <a:srgbClr val="000000"/>
              </a:solidFill>
              <a:round/>
            </a:ln>
          </p:spPr>
          <p:txBody>
            <a:bodyPr/>
            <a:lstStyle/>
            <a:p>
              <a:pPr algn="ctr"/>
              <a:r>
                <a:rPr lang="en-US" altLang="zh-CN" sz="2000">
                  <a:latin typeface="Times New Roman" panose="02020603050405020304" pitchFamily="18" charset="0"/>
                </a:rPr>
                <a:t>6</a:t>
              </a:r>
              <a:endParaRPr lang="en-US" altLang="zh-CN" sz="2000">
                <a:latin typeface="Times New Roman" panose="02020603050405020304" pitchFamily="18" charset="0"/>
              </a:endParaRPr>
            </a:p>
          </p:txBody>
        </p:sp>
        <p:sp>
          <p:nvSpPr>
            <p:cNvPr id="15" name="Oval 15"/>
            <p:cNvSpPr>
              <a:spLocks noChangeArrowheads="1"/>
            </p:cNvSpPr>
            <p:nvPr/>
          </p:nvSpPr>
          <p:spPr bwMode="auto">
            <a:xfrm>
              <a:off x="4111" y="1699"/>
              <a:ext cx="286" cy="253"/>
            </a:xfrm>
            <a:prstGeom prst="ellipse">
              <a:avLst/>
            </a:prstGeom>
            <a:solidFill>
              <a:srgbClr val="FFFFFF"/>
            </a:solidFill>
            <a:ln w="9525">
              <a:solidFill>
                <a:srgbClr val="000000"/>
              </a:solidFill>
              <a:round/>
            </a:ln>
          </p:spPr>
          <p:txBody>
            <a:bodyPr/>
            <a:lstStyle/>
            <a:p>
              <a:pPr algn="ctr"/>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6" name="Oval 16"/>
            <p:cNvSpPr>
              <a:spLocks noChangeArrowheads="1"/>
            </p:cNvSpPr>
            <p:nvPr/>
          </p:nvSpPr>
          <p:spPr bwMode="auto">
            <a:xfrm>
              <a:off x="3930" y="2153"/>
              <a:ext cx="285" cy="252"/>
            </a:xfrm>
            <a:prstGeom prst="ellipse">
              <a:avLst/>
            </a:prstGeom>
            <a:solidFill>
              <a:srgbClr val="FFFFFF"/>
            </a:solidFill>
            <a:ln w="9525">
              <a:solidFill>
                <a:srgbClr val="000000"/>
              </a:solidFill>
              <a:round/>
            </a:ln>
          </p:spPr>
          <p:txBody>
            <a:bodyPr/>
            <a:lstStyle/>
            <a:p>
              <a:pPr algn="ctr"/>
              <a:r>
                <a:rPr lang="en-US" altLang="zh-CN" sz="2000">
                  <a:latin typeface="Times New Roman" panose="02020603050405020304" pitchFamily="18" charset="0"/>
                </a:rPr>
                <a:t>7</a:t>
              </a:r>
              <a:endParaRPr lang="en-US" altLang="zh-CN" sz="2000">
                <a:latin typeface="Times New Roman" panose="02020603050405020304" pitchFamily="18" charset="0"/>
              </a:endParaRPr>
            </a:p>
          </p:txBody>
        </p:sp>
        <p:sp>
          <p:nvSpPr>
            <p:cNvPr id="17" name="Text Box 17"/>
            <p:cNvSpPr txBox="1">
              <a:spLocks noChangeArrowheads="1"/>
            </p:cNvSpPr>
            <p:nvPr/>
          </p:nvSpPr>
          <p:spPr bwMode="auto">
            <a:xfrm>
              <a:off x="3074" y="983"/>
              <a:ext cx="285" cy="252"/>
            </a:xfrm>
            <a:prstGeom prst="rect">
              <a:avLst/>
            </a:prstGeom>
            <a:solidFill>
              <a:srgbClr val="FFFFFF"/>
            </a:solidFill>
            <a:ln w="9525">
              <a:noFill/>
              <a:miter lim="800000"/>
            </a:ln>
          </p:spPr>
          <p:txBody>
            <a:bodyPr/>
            <a:lstStyle/>
            <a:p>
              <a:pPr algn="ctr"/>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sp>
          <p:nvSpPr>
            <p:cNvPr id="18" name="Text Box 18"/>
            <p:cNvSpPr txBox="1">
              <a:spLocks noChangeArrowheads="1"/>
            </p:cNvSpPr>
            <p:nvPr/>
          </p:nvSpPr>
          <p:spPr bwMode="auto">
            <a:xfrm>
              <a:off x="2909" y="2408"/>
              <a:ext cx="285" cy="253"/>
            </a:xfrm>
            <a:prstGeom prst="rect">
              <a:avLst/>
            </a:prstGeom>
            <a:solidFill>
              <a:srgbClr val="FFFFFF"/>
            </a:solidFill>
            <a:ln w="9525">
              <a:noFill/>
              <a:miter lim="800000"/>
            </a:ln>
          </p:spPr>
          <p:txBody>
            <a:bodyPr/>
            <a:lstStyle/>
            <a:p>
              <a:pPr algn="ct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cxnSp>
          <p:nvCxnSpPr>
            <p:cNvPr id="19" name="AutoShape 19"/>
            <p:cNvCxnSpPr>
              <a:cxnSpLocks noChangeShapeType="1"/>
              <a:stCxn id="12" idx="6"/>
              <a:endCxn id="7" idx="2"/>
            </p:cNvCxnSpPr>
            <p:nvPr/>
          </p:nvCxnSpPr>
          <p:spPr bwMode="auto">
            <a:xfrm flipV="1">
              <a:off x="3661" y="1371"/>
              <a:ext cx="301" cy="40"/>
            </a:xfrm>
            <a:prstGeom prst="straightConnector1">
              <a:avLst/>
            </a:prstGeom>
            <a:noFill/>
            <a:ln w="9525">
              <a:solidFill>
                <a:schemeClr val="tx1"/>
              </a:solidFill>
              <a:round/>
            </a:ln>
          </p:spPr>
        </p:cxnSp>
        <p:cxnSp>
          <p:nvCxnSpPr>
            <p:cNvPr id="20" name="AutoShape 20"/>
            <p:cNvCxnSpPr>
              <a:cxnSpLocks noChangeShapeType="1"/>
              <a:stCxn id="17" idx="3"/>
              <a:endCxn id="12" idx="2"/>
            </p:cNvCxnSpPr>
            <p:nvPr/>
          </p:nvCxnSpPr>
          <p:spPr bwMode="auto">
            <a:xfrm>
              <a:off x="3359" y="1109"/>
              <a:ext cx="16" cy="302"/>
            </a:xfrm>
            <a:prstGeom prst="straightConnector1">
              <a:avLst/>
            </a:prstGeom>
            <a:noFill/>
            <a:ln w="9525">
              <a:solidFill>
                <a:schemeClr val="tx1"/>
              </a:solidFill>
              <a:round/>
            </a:ln>
          </p:spPr>
        </p:cxnSp>
        <p:cxnSp>
          <p:nvCxnSpPr>
            <p:cNvPr id="21" name="AutoShape 21"/>
            <p:cNvCxnSpPr>
              <a:cxnSpLocks noChangeShapeType="1"/>
              <a:stCxn id="12" idx="4"/>
              <a:endCxn id="13" idx="0"/>
            </p:cNvCxnSpPr>
            <p:nvPr/>
          </p:nvCxnSpPr>
          <p:spPr bwMode="auto">
            <a:xfrm>
              <a:off x="3518" y="1537"/>
              <a:ext cx="10" cy="343"/>
            </a:xfrm>
            <a:prstGeom prst="straightConnector1">
              <a:avLst/>
            </a:prstGeom>
            <a:noFill/>
            <a:ln w="9525">
              <a:solidFill>
                <a:schemeClr val="tx1"/>
              </a:solidFill>
              <a:round/>
            </a:ln>
          </p:spPr>
        </p:cxnSp>
        <p:cxnSp>
          <p:nvCxnSpPr>
            <p:cNvPr id="22" name="AutoShape 22"/>
            <p:cNvCxnSpPr>
              <a:cxnSpLocks noChangeShapeType="1"/>
              <a:stCxn id="13" idx="0"/>
              <a:endCxn id="15" idx="1"/>
            </p:cNvCxnSpPr>
            <p:nvPr/>
          </p:nvCxnSpPr>
          <p:spPr bwMode="auto">
            <a:xfrm flipV="1">
              <a:off x="3528" y="1736"/>
              <a:ext cx="625" cy="144"/>
            </a:xfrm>
            <a:prstGeom prst="straightConnector1">
              <a:avLst/>
            </a:prstGeom>
            <a:noFill/>
            <a:ln w="76200">
              <a:solidFill>
                <a:srgbClr val="FF0000"/>
              </a:solidFill>
              <a:round/>
              <a:headEnd type="triangle" w="med" len="med"/>
              <a:tailEnd type="triangle" w="med" len="med"/>
            </a:ln>
          </p:spPr>
        </p:cxnSp>
        <p:cxnSp>
          <p:nvCxnSpPr>
            <p:cNvPr id="23" name="AutoShape 23"/>
            <p:cNvCxnSpPr>
              <a:cxnSpLocks noChangeShapeType="1"/>
              <a:endCxn id="15" idx="3"/>
            </p:cNvCxnSpPr>
            <p:nvPr/>
          </p:nvCxnSpPr>
          <p:spPr bwMode="auto">
            <a:xfrm flipV="1">
              <a:off x="3638" y="1915"/>
              <a:ext cx="515" cy="101"/>
            </a:xfrm>
            <a:prstGeom prst="straightConnector1">
              <a:avLst/>
            </a:prstGeom>
            <a:noFill/>
            <a:ln w="57150">
              <a:solidFill>
                <a:srgbClr val="0000FF"/>
              </a:solidFill>
              <a:prstDash val="solid"/>
              <a:round/>
              <a:headEnd type="triangle" w="med" len="med"/>
              <a:tailEnd type="triangle" w="med" len="med"/>
            </a:ln>
          </p:spPr>
        </p:cxnSp>
        <p:cxnSp>
          <p:nvCxnSpPr>
            <p:cNvPr id="24" name="AutoShape 24"/>
            <p:cNvCxnSpPr>
              <a:cxnSpLocks noChangeShapeType="1"/>
              <a:stCxn id="15" idx="2"/>
              <a:endCxn id="13" idx="7"/>
            </p:cNvCxnSpPr>
            <p:nvPr/>
          </p:nvCxnSpPr>
          <p:spPr bwMode="auto">
            <a:xfrm flipH="1">
              <a:off x="3629" y="1826"/>
              <a:ext cx="482" cy="91"/>
            </a:xfrm>
            <a:prstGeom prst="straightConnector1">
              <a:avLst/>
            </a:prstGeom>
            <a:noFill/>
            <a:ln w="9525">
              <a:solidFill>
                <a:schemeClr val="tx1"/>
              </a:solidFill>
              <a:round/>
            </a:ln>
          </p:spPr>
        </p:cxnSp>
        <p:cxnSp>
          <p:nvCxnSpPr>
            <p:cNvPr id="25" name="AutoShape 25"/>
            <p:cNvCxnSpPr>
              <a:cxnSpLocks noChangeShapeType="1"/>
              <a:stCxn id="15" idx="7"/>
              <a:endCxn id="11" idx="2"/>
            </p:cNvCxnSpPr>
            <p:nvPr/>
          </p:nvCxnSpPr>
          <p:spPr bwMode="auto">
            <a:xfrm flipV="1">
              <a:off x="4355" y="1372"/>
              <a:ext cx="391" cy="364"/>
            </a:xfrm>
            <a:prstGeom prst="straightConnector1">
              <a:avLst/>
            </a:prstGeom>
            <a:noFill/>
            <a:ln w="76200">
              <a:solidFill>
                <a:srgbClr val="FF0000"/>
              </a:solidFill>
              <a:round/>
              <a:headEnd type="triangle" w="med" len="med"/>
              <a:tailEnd type="triangle" w="med" len="med"/>
            </a:ln>
          </p:spPr>
        </p:cxnSp>
        <p:cxnSp>
          <p:nvCxnSpPr>
            <p:cNvPr id="26" name="AutoShape 26"/>
            <p:cNvCxnSpPr>
              <a:cxnSpLocks noChangeShapeType="1"/>
              <a:stCxn id="15" idx="5"/>
              <a:endCxn id="14" idx="2"/>
            </p:cNvCxnSpPr>
            <p:nvPr/>
          </p:nvCxnSpPr>
          <p:spPr bwMode="auto">
            <a:xfrm>
              <a:off x="4355" y="1915"/>
              <a:ext cx="482" cy="365"/>
            </a:xfrm>
            <a:prstGeom prst="straightConnector1">
              <a:avLst/>
            </a:prstGeom>
            <a:noFill/>
            <a:ln w="57150">
              <a:solidFill>
                <a:srgbClr val="0000FF"/>
              </a:solidFill>
              <a:prstDash val="solid"/>
              <a:round/>
              <a:headEnd type="triangle" w="med" len="med"/>
              <a:tailEnd type="triangle" w="med" len="med"/>
            </a:ln>
          </p:spPr>
        </p:cxnSp>
        <p:cxnSp>
          <p:nvCxnSpPr>
            <p:cNvPr id="27" name="AutoShape 27"/>
            <p:cNvCxnSpPr>
              <a:cxnSpLocks noChangeShapeType="1"/>
              <a:stCxn id="7" idx="7"/>
              <a:endCxn id="6" idx="2"/>
            </p:cNvCxnSpPr>
            <p:nvPr/>
          </p:nvCxnSpPr>
          <p:spPr bwMode="auto">
            <a:xfrm flipV="1">
              <a:off x="4205" y="926"/>
              <a:ext cx="490" cy="356"/>
            </a:xfrm>
            <a:prstGeom prst="straightConnector1">
              <a:avLst/>
            </a:prstGeom>
            <a:noFill/>
            <a:ln w="9525">
              <a:solidFill>
                <a:schemeClr val="tx1"/>
              </a:solidFill>
              <a:round/>
            </a:ln>
          </p:spPr>
        </p:cxnSp>
        <p:cxnSp>
          <p:nvCxnSpPr>
            <p:cNvPr id="28" name="AutoShape 28"/>
            <p:cNvCxnSpPr>
              <a:cxnSpLocks noChangeShapeType="1"/>
              <a:stCxn id="7" idx="6"/>
              <a:endCxn id="11" idx="1"/>
            </p:cNvCxnSpPr>
            <p:nvPr/>
          </p:nvCxnSpPr>
          <p:spPr bwMode="auto">
            <a:xfrm flipV="1">
              <a:off x="4247" y="1282"/>
              <a:ext cx="541" cy="89"/>
            </a:xfrm>
            <a:prstGeom prst="straightConnector1">
              <a:avLst/>
            </a:prstGeom>
            <a:noFill/>
            <a:ln w="9525">
              <a:solidFill>
                <a:schemeClr val="tx1"/>
              </a:solidFill>
              <a:round/>
            </a:ln>
          </p:spPr>
        </p:cxnSp>
        <p:cxnSp>
          <p:nvCxnSpPr>
            <p:cNvPr id="29" name="AutoShape 29"/>
            <p:cNvCxnSpPr>
              <a:cxnSpLocks noChangeShapeType="1"/>
              <a:stCxn id="15" idx="6"/>
              <a:endCxn id="11" idx="3"/>
            </p:cNvCxnSpPr>
            <p:nvPr/>
          </p:nvCxnSpPr>
          <p:spPr bwMode="auto">
            <a:xfrm flipV="1">
              <a:off x="4397" y="1461"/>
              <a:ext cx="391" cy="365"/>
            </a:xfrm>
            <a:prstGeom prst="straightConnector1">
              <a:avLst/>
            </a:prstGeom>
            <a:noFill/>
            <a:ln w="9525">
              <a:solidFill>
                <a:schemeClr val="tx1"/>
              </a:solidFill>
              <a:round/>
            </a:ln>
          </p:spPr>
        </p:cxnSp>
        <p:cxnSp>
          <p:nvCxnSpPr>
            <p:cNvPr id="30" name="AutoShape 30"/>
            <p:cNvCxnSpPr>
              <a:cxnSpLocks noChangeShapeType="1"/>
              <a:stCxn id="13" idx="5"/>
              <a:endCxn id="16" idx="2"/>
            </p:cNvCxnSpPr>
            <p:nvPr/>
          </p:nvCxnSpPr>
          <p:spPr bwMode="auto">
            <a:xfrm>
              <a:off x="3629" y="2096"/>
              <a:ext cx="301" cy="183"/>
            </a:xfrm>
            <a:prstGeom prst="straightConnector1">
              <a:avLst/>
            </a:prstGeom>
            <a:noFill/>
            <a:ln w="9525">
              <a:solidFill>
                <a:schemeClr val="tx1"/>
              </a:solidFill>
              <a:round/>
            </a:ln>
          </p:spPr>
        </p:cxnSp>
        <p:cxnSp>
          <p:nvCxnSpPr>
            <p:cNvPr id="31" name="AutoShape 31"/>
            <p:cNvCxnSpPr>
              <a:cxnSpLocks noChangeShapeType="1"/>
              <a:stCxn id="16" idx="6"/>
              <a:endCxn id="14" idx="3"/>
            </p:cNvCxnSpPr>
            <p:nvPr/>
          </p:nvCxnSpPr>
          <p:spPr bwMode="auto">
            <a:xfrm>
              <a:off x="4215" y="2279"/>
              <a:ext cx="664" cy="90"/>
            </a:xfrm>
            <a:prstGeom prst="straightConnector1">
              <a:avLst/>
            </a:prstGeom>
            <a:noFill/>
            <a:ln w="9525">
              <a:solidFill>
                <a:schemeClr val="tx1"/>
              </a:solidFill>
              <a:round/>
            </a:ln>
          </p:spPr>
        </p:cxnSp>
        <p:cxnSp>
          <p:nvCxnSpPr>
            <p:cNvPr id="32" name="AutoShape 32"/>
            <p:cNvCxnSpPr>
              <a:cxnSpLocks noChangeShapeType="1"/>
            </p:cNvCxnSpPr>
            <p:nvPr/>
          </p:nvCxnSpPr>
          <p:spPr bwMode="auto">
            <a:xfrm>
              <a:off x="4397" y="1859"/>
              <a:ext cx="482" cy="364"/>
            </a:xfrm>
            <a:prstGeom prst="straightConnector1">
              <a:avLst/>
            </a:prstGeom>
            <a:noFill/>
            <a:ln w="9525">
              <a:solidFill>
                <a:schemeClr val="tx1"/>
              </a:solidFill>
              <a:round/>
            </a:ln>
          </p:spPr>
        </p:cxnSp>
        <p:cxnSp>
          <p:nvCxnSpPr>
            <p:cNvPr id="33" name="AutoShape 33"/>
            <p:cNvCxnSpPr>
              <a:cxnSpLocks noChangeShapeType="1"/>
              <a:stCxn id="11" idx="6"/>
              <a:endCxn id="8" idx="3"/>
            </p:cNvCxnSpPr>
            <p:nvPr/>
          </p:nvCxnSpPr>
          <p:spPr bwMode="auto">
            <a:xfrm flipV="1">
              <a:off x="5032" y="1052"/>
              <a:ext cx="454" cy="319"/>
            </a:xfrm>
            <a:prstGeom prst="straightConnector1">
              <a:avLst/>
            </a:prstGeom>
            <a:noFill/>
            <a:ln w="9525">
              <a:solidFill>
                <a:schemeClr val="tx1"/>
              </a:solidFill>
              <a:round/>
            </a:ln>
          </p:spPr>
        </p:cxnSp>
        <p:cxnSp>
          <p:nvCxnSpPr>
            <p:cNvPr id="34" name="AutoShape 34"/>
            <p:cNvCxnSpPr>
              <a:cxnSpLocks noChangeShapeType="1"/>
              <a:stCxn id="14" idx="7"/>
              <a:endCxn id="9" idx="1"/>
            </p:cNvCxnSpPr>
            <p:nvPr/>
          </p:nvCxnSpPr>
          <p:spPr bwMode="auto">
            <a:xfrm flipV="1">
              <a:off x="5081" y="1734"/>
              <a:ext cx="346" cy="456"/>
            </a:xfrm>
            <a:prstGeom prst="straightConnector1">
              <a:avLst/>
            </a:prstGeom>
            <a:noFill/>
            <a:ln w="9525">
              <a:solidFill>
                <a:schemeClr val="tx1"/>
              </a:solidFill>
              <a:round/>
            </a:ln>
          </p:spPr>
        </p:cxnSp>
        <p:cxnSp>
          <p:nvCxnSpPr>
            <p:cNvPr id="35" name="AutoShape 35"/>
            <p:cNvCxnSpPr>
              <a:cxnSpLocks noChangeShapeType="1"/>
              <a:stCxn id="14" idx="6"/>
              <a:endCxn id="10" idx="1"/>
            </p:cNvCxnSpPr>
            <p:nvPr/>
          </p:nvCxnSpPr>
          <p:spPr bwMode="auto">
            <a:xfrm flipV="1">
              <a:off x="5123" y="2142"/>
              <a:ext cx="349" cy="138"/>
            </a:xfrm>
            <a:prstGeom prst="straightConnector1">
              <a:avLst/>
            </a:prstGeom>
            <a:noFill/>
            <a:ln w="9525">
              <a:solidFill>
                <a:schemeClr val="tx1"/>
              </a:solidFill>
              <a:round/>
            </a:ln>
          </p:spPr>
        </p:cxnSp>
        <p:cxnSp>
          <p:nvCxnSpPr>
            <p:cNvPr id="36" name="AutoShape 36"/>
            <p:cNvCxnSpPr>
              <a:cxnSpLocks noChangeShapeType="1"/>
              <a:endCxn id="13" idx="2"/>
            </p:cNvCxnSpPr>
            <p:nvPr/>
          </p:nvCxnSpPr>
          <p:spPr bwMode="auto">
            <a:xfrm flipV="1">
              <a:off x="3137" y="2007"/>
              <a:ext cx="248" cy="442"/>
            </a:xfrm>
            <a:prstGeom prst="straightConnector1">
              <a:avLst/>
            </a:prstGeom>
            <a:noFill/>
            <a:ln w="9525">
              <a:solidFill>
                <a:schemeClr val="tx1"/>
              </a:solidFill>
              <a:round/>
            </a:ln>
          </p:spPr>
        </p:cxnSp>
        <p:cxnSp>
          <p:nvCxnSpPr>
            <p:cNvPr id="37" name="AutoShape 23"/>
            <p:cNvCxnSpPr>
              <a:cxnSpLocks noChangeShapeType="1"/>
            </p:cNvCxnSpPr>
            <p:nvPr/>
          </p:nvCxnSpPr>
          <p:spPr bwMode="auto">
            <a:xfrm flipV="1">
              <a:off x="3204" y="2146"/>
              <a:ext cx="226" cy="454"/>
            </a:xfrm>
            <a:prstGeom prst="straightConnector1">
              <a:avLst/>
            </a:prstGeom>
            <a:noFill/>
            <a:ln w="57150">
              <a:solidFill>
                <a:srgbClr val="0000FF"/>
              </a:solidFill>
              <a:prstDash val="solid"/>
              <a:round/>
              <a:headEnd type="triangle" w="med" len="med"/>
              <a:tailEnd type="triangle" w="med" len="med"/>
            </a:ln>
          </p:spPr>
        </p:cxnSp>
        <p:cxnSp>
          <p:nvCxnSpPr>
            <p:cNvPr id="38" name="AutoShape 22"/>
            <p:cNvCxnSpPr>
              <a:cxnSpLocks noChangeShapeType="1"/>
            </p:cNvCxnSpPr>
            <p:nvPr/>
          </p:nvCxnSpPr>
          <p:spPr bwMode="auto">
            <a:xfrm flipV="1">
              <a:off x="3056" y="1962"/>
              <a:ext cx="283" cy="481"/>
            </a:xfrm>
            <a:prstGeom prst="straightConnector1">
              <a:avLst/>
            </a:prstGeom>
            <a:noFill/>
            <a:ln w="76200">
              <a:solidFill>
                <a:srgbClr val="FF0000"/>
              </a:solidFill>
              <a:round/>
              <a:headEnd type="triangle" w="med" len="med"/>
              <a:tailEnd type="triangle" w="med" len="med"/>
            </a:ln>
          </p:spPr>
        </p:cxnSp>
        <p:cxnSp>
          <p:nvCxnSpPr>
            <p:cNvPr id="39" name="AutoShape 26"/>
            <p:cNvCxnSpPr>
              <a:cxnSpLocks noChangeShapeType="1"/>
            </p:cNvCxnSpPr>
            <p:nvPr/>
          </p:nvCxnSpPr>
          <p:spPr bwMode="auto">
            <a:xfrm flipV="1">
              <a:off x="5123" y="2201"/>
              <a:ext cx="349" cy="138"/>
            </a:xfrm>
            <a:prstGeom prst="straightConnector1">
              <a:avLst/>
            </a:prstGeom>
            <a:noFill/>
            <a:ln w="57150">
              <a:solidFill>
                <a:srgbClr val="0000FF"/>
              </a:solidFill>
              <a:prstDash val="solid"/>
              <a:round/>
              <a:headEnd type="triangle" w="med" len="med"/>
              <a:tailEnd type="triangle" w="med" len="med"/>
            </a:ln>
          </p:spPr>
        </p:cxnSp>
        <p:cxnSp>
          <p:nvCxnSpPr>
            <p:cNvPr id="40" name="AutoShape 25"/>
            <p:cNvCxnSpPr>
              <a:cxnSpLocks noChangeShapeType="1"/>
            </p:cNvCxnSpPr>
            <p:nvPr/>
          </p:nvCxnSpPr>
          <p:spPr bwMode="auto">
            <a:xfrm flipV="1">
              <a:off x="4959" y="933"/>
              <a:ext cx="527" cy="349"/>
            </a:xfrm>
            <a:prstGeom prst="straightConnector1">
              <a:avLst/>
            </a:prstGeom>
            <a:noFill/>
            <a:ln w="76200">
              <a:solidFill>
                <a:srgbClr val="FF0000"/>
              </a:solidFill>
              <a:round/>
              <a:headEnd type="triangle" w="med" len="med"/>
              <a:tailEnd type="triangle" w="med" len="med"/>
            </a:ln>
          </p:spPr>
        </p:cxnSp>
      </p:grpSp>
      <p:sp>
        <p:nvSpPr>
          <p:cNvPr id="47" name="矩形 46"/>
          <p:cNvSpPr/>
          <p:nvPr/>
        </p:nvSpPr>
        <p:spPr>
          <a:xfrm>
            <a:off x="1326709" y="3557370"/>
            <a:ext cx="6096000" cy="2862322"/>
          </a:xfrm>
          <a:prstGeom prst="rect">
            <a:avLst/>
          </a:prstGeom>
        </p:spPr>
        <p:txBody>
          <a:bodyPr>
            <a:spAutoFit/>
          </a:bodyPr>
          <a:lstStyle/>
          <a:p>
            <a:pPr marL="285750" indent="-285750">
              <a:buFont typeface="Arial" panose="020B0604020202020204" pitchFamily="34" charset="0"/>
              <a:buChar char="•"/>
            </a:pPr>
            <a:r>
              <a:rPr lang="zh-CN" altLang="en-US" sz="2000" b="1" dirty="0">
                <a:solidFill>
                  <a:srgbClr val="FF0000"/>
                </a:solidFill>
                <a:latin typeface="+mn-ea"/>
              </a:rPr>
              <a:t>交换虚电路</a:t>
            </a:r>
            <a:r>
              <a:rPr lang="en-US" altLang="zh-CN" sz="2000" b="1" dirty="0">
                <a:solidFill>
                  <a:srgbClr val="FF0000"/>
                </a:solidFill>
                <a:latin typeface="+mn-ea"/>
              </a:rPr>
              <a:t>SVC</a:t>
            </a:r>
            <a:r>
              <a:rPr lang="en-US" altLang="zh-CN" sz="2000" dirty="0">
                <a:latin typeface="+mn-ea"/>
              </a:rPr>
              <a:t>(Switched VC):</a:t>
            </a:r>
            <a:r>
              <a:rPr lang="zh-CN" altLang="en-US" sz="2000" dirty="0">
                <a:latin typeface="+mn-ea"/>
              </a:rPr>
              <a:t> 建立虚电路</a:t>
            </a:r>
            <a:endParaRPr lang="zh-CN" altLang="en-US" sz="2000" dirty="0">
              <a:latin typeface="+mn-ea"/>
            </a:endParaRPr>
          </a:p>
          <a:p>
            <a:pPr marL="742950" lvl="1" indent="-285750">
              <a:buFont typeface="Arial" panose="020B0604020202020204" pitchFamily="34" charset="0"/>
              <a:buChar char="•"/>
            </a:pPr>
            <a:r>
              <a:rPr lang="zh-CN" altLang="en-US" sz="2000" dirty="0"/>
              <a:t>节点根据连接建立请求携带的源和目的地址等信息查找路由表，决定下一跳节点</a:t>
            </a:r>
            <a:endParaRPr lang="zh-CN" altLang="en-US" sz="2000" dirty="0"/>
          </a:p>
          <a:p>
            <a:pPr marL="742950" lvl="1" indent="-285750">
              <a:buFont typeface="Arial" panose="020B0604020202020204" pitchFamily="34" charset="0"/>
              <a:buChar char="•"/>
            </a:pPr>
            <a:r>
              <a:rPr lang="zh-CN" altLang="en-US" sz="2000" dirty="0"/>
              <a:t>节点决定链路上区分虚电路的虚电路号，上一跳链路和下一跳链路采用不同的虚电路号</a:t>
            </a:r>
            <a:endParaRPr lang="zh-CN" altLang="en-US" sz="2000" dirty="0"/>
          </a:p>
          <a:p>
            <a:pPr marL="742950" lvl="1" indent="-285750">
              <a:buFont typeface="Arial" panose="020B0604020202020204" pitchFamily="34" charset="0"/>
              <a:buChar char="•"/>
            </a:pPr>
            <a:r>
              <a:rPr lang="zh-CN" altLang="en-US" sz="2000" dirty="0"/>
              <a:t>实践中，一般由下一跳节点选择一个在该链路上唯一的虚电路号</a:t>
            </a:r>
            <a:endParaRPr lang="en-US" altLang="zh-CN" sz="2000" dirty="0"/>
          </a:p>
          <a:p>
            <a:pPr marL="285750" indent="-285750">
              <a:buFont typeface="Arial" panose="020B0604020202020204" pitchFamily="34" charset="0"/>
              <a:buChar char="•"/>
            </a:pPr>
            <a:r>
              <a:rPr lang="zh-CN" altLang="en-US" sz="2000" b="1" dirty="0">
                <a:solidFill>
                  <a:srgbClr val="FF0000"/>
                </a:solidFill>
                <a:latin typeface="+mn-ea"/>
              </a:rPr>
              <a:t>永久虚电路</a:t>
            </a:r>
            <a:r>
              <a:rPr lang="en-US" altLang="zh-CN" sz="2000" b="1" dirty="0">
                <a:solidFill>
                  <a:srgbClr val="FF0000"/>
                </a:solidFill>
                <a:latin typeface="+mn-ea"/>
              </a:rPr>
              <a:t>PVC</a:t>
            </a:r>
            <a:r>
              <a:rPr lang="en-US" altLang="zh-CN" sz="2000" dirty="0">
                <a:latin typeface="+mn-ea"/>
              </a:rPr>
              <a:t>(Permanent</a:t>
            </a:r>
            <a:r>
              <a:rPr lang="zh-CN" altLang="en-US" sz="2000" dirty="0">
                <a:latin typeface="+mn-ea"/>
              </a:rPr>
              <a:t> </a:t>
            </a:r>
            <a:r>
              <a:rPr lang="en-US" altLang="zh-CN" sz="2000" dirty="0">
                <a:latin typeface="+mn-ea"/>
              </a:rPr>
              <a:t>Virtual</a:t>
            </a:r>
            <a:r>
              <a:rPr lang="zh-CN" altLang="en-US" sz="2000" dirty="0">
                <a:latin typeface="+mn-ea"/>
              </a:rPr>
              <a:t> </a:t>
            </a:r>
            <a:r>
              <a:rPr lang="en-US" altLang="zh-CN" sz="2000" dirty="0">
                <a:latin typeface="+mn-ea"/>
              </a:rPr>
              <a:t>Circuit): </a:t>
            </a:r>
            <a:r>
              <a:rPr lang="zh-CN" altLang="en-US" sz="2000" dirty="0">
                <a:latin typeface="+mn-ea"/>
              </a:rPr>
              <a:t>管理员静态配置</a:t>
            </a:r>
            <a:endParaRPr lang="zh-CN" alt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组播</a:t>
            </a:r>
            <a:endParaRPr lang="zh-CN" altLang="en-US" dirty="0"/>
          </a:p>
        </p:txBody>
      </p:sp>
      <p:sp>
        <p:nvSpPr>
          <p:cNvPr id="3" name="内容占位符 2"/>
          <p:cNvSpPr>
            <a:spLocks noGrp="1"/>
          </p:cNvSpPr>
          <p:nvPr>
            <p:ph idx="1"/>
          </p:nvPr>
        </p:nvSpPr>
        <p:spPr>
          <a:xfrm>
            <a:off x="442913" y="728663"/>
            <a:ext cx="11289710" cy="5617710"/>
          </a:xfrm>
        </p:spPr>
        <p:txBody>
          <a:bodyPr>
            <a:normAutofit/>
          </a:bodyPr>
          <a:lstStyle/>
          <a:p>
            <a:pPr marL="0" indent="0">
              <a:buNone/>
            </a:pPr>
            <a:r>
              <a:rPr lang="zh-CN" altLang="zh-CN" b="1" dirty="0">
                <a:solidFill>
                  <a:schemeClr val="accent6"/>
                </a:solidFill>
              </a:rPr>
              <a:t>组播应用</a:t>
            </a:r>
            <a:r>
              <a:rPr lang="zh-CN" altLang="en-US" b="1" dirty="0">
                <a:solidFill>
                  <a:schemeClr val="accent6"/>
                </a:solidFill>
              </a:rPr>
              <a:t>：</a:t>
            </a:r>
            <a:r>
              <a:rPr lang="zh-CN" altLang="zh-CN" b="1" dirty="0">
                <a:solidFill>
                  <a:schemeClr val="accent6"/>
                </a:solidFill>
              </a:rPr>
              <a:t>一对多</a:t>
            </a:r>
            <a:r>
              <a:rPr lang="zh-CN" altLang="en-US" b="1" dirty="0">
                <a:solidFill>
                  <a:schemeClr val="accent6"/>
                </a:solidFill>
              </a:rPr>
              <a:t>或者多对多</a:t>
            </a:r>
            <a:endParaRPr lang="en-US" altLang="zh-CN" b="1" dirty="0">
              <a:solidFill>
                <a:schemeClr val="accent6"/>
              </a:solidFill>
            </a:endParaRPr>
          </a:p>
          <a:p>
            <a:r>
              <a:rPr lang="zh-CN" altLang="zh-CN" dirty="0"/>
              <a:t>采用广播或由发送者给每个接收者单播的方式</a:t>
            </a:r>
            <a:endParaRPr lang="en-US" altLang="zh-CN" dirty="0"/>
          </a:p>
          <a:p>
            <a:r>
              <a:rPr lang="zh-CN" altLang="zh-CN" b="1" dirty="0"/>
              <a:t>应用层组播</a:t>
            </a:r>
            <a:r>
              <a:rPr lang="zh-CN" altLang="en-US" b="1" dirty="0"/>
              <a:t>：</a:t>
            </a:r>
            <a:endParaRPr lang="en-US" altLang="zh-CN" b="1" dirty="0"/>
          </a:p>
          <a:p>
            <a:pPr lvl="1"/>
            <a:r>
              <a:rPr lang="zh-CN" altLang="en-US" sz="2000" dirty="0"/>
              <a:t>不是由源直接单播给所有接收者</a:t>
            </a:r>
            <a:endParaRPr lang="en-US" altLang="zh-CN" sz="2000" dirty="0"/>
          </a:p>
          <a:p>
            <a:pPr lvl="1"/>
            <a:r>
              <a:rPr lang="zh-CN" altLang="zh-CN" sz="2000" dirty="0"/>
              <a:t>引入一个或者多个中继节点</a:t>
            </a:r>
            <a:endParaRPr lang="en-US" altLang="zh-CN" sz="2000" dirty="0"/>
          </a:p>
          <a:p>
            <a:pPr lvl="1"/>
            <a:r>
              <a:rPr lang="zh-CN" altLang="en-US" sz="2000" dirty="0"/>
              <a:t>源单播发送给中继节点。</a:t>
            </a:r>
            <a:r>
              <a:rPr lang="zh-CN" altLang="zh-CN" sz="2000" dirty="0"/>
              <a:t>每个中继节点再采用单播方式发送数据给</a:t>
            </a:r>
            <a:r>
              <a:rPr lang="zh-CN" altLang="en-US" sz="2000" dirty="0"/>
              <a:t>其服务的那</a:t>
            </a:r>
            <a:r>
              <a:rPr lang="zh-CN" altLang="zh-CN" sz="2000" dirty="0"/>
              <a:t>部分接收者</a:t>
            </a:r>
            <a:endParaRPr lang="en-US" altLang="zh-CN" sz="2000" dirty="0"/>
          </a:p>
          <a:p>
            <a:r>
              <a:rPr lang="en-US" altLang="zh-CN" b="1" dirty="0"/>
              <a:t>IP</a:t>
            </a:r>
            <a:r>
              <a:rPr lang="zh-CN" altLang="zh-CN" b="1" dirty="0"/>
              <a:t>组播</a:t>
            </a:r>
            <a:r>
              <a:rPr lang="zh-CN" altLang="zh-CN" dirty="0"/>
              <a:t>（</a:t>
            </a:r>
            <a:r>
              <a:rPr lang="en-US" altLang="zh-CN" dirty="0"/>
              <a:t>IP Multicast</a:t>
            </a:r>
            <a:r>
              <a:rPr lang="zh-CN" altLang="zh-CN" dirty="0"/>
              <a:t>）</a:t>
            </a:r>
            <a:r>
              <a:rPr lang="zh-CN" altLang="en-US" dirty="0"/>
              <a:t>：</a:t>
            </a:r>
            <a:endParaRPr lang="en-US" altLang="zh-CN" dirty="0"/>
          </a:p>
          <a:p>
            <a:pPr lvl="1"/>
            <a:r>
              <a:rPr lang="zh-CN" altLang="zh-CN" sz="2000" b="1" dirty="0">
                <a:solidFill>
                  <a:srgbClr val="FF0000"/>
                </a:solidFill>
              </a:rPr>
              <a:t>网络层提供组播支持</a:t>
            </a:r>
            <a:r>
              <a:rPr lang="zh-CN" altLang="zh-CN" sz="2000" dirty="0"/>
              <a:t>，允许</a:t>
            </a:r>
            <a:r>
              <a:rPr lang="en-US" altLang="zh-CN" sz="2000" dirty="0"/>
              <a:t>1</a:t>
            </a:r>
            <a:r>
              <a:rPr lang="zh-CN" altLang="zh-CN" sz="2000" dirty="0"/>
              <a:t>个或多个发送者发送单一的</a:t>
            </a:r>
            <a:r>
              <a:rPr lang="en-US" altLang="zh-CN" sz="2000" dirty="0"/>
              <a:t>IP</a:t>
            </a:r>
            <a:r>
              <a:rPr lang="zh-CN" altLang="zh-CN" sz="2000" dirty="0"/>
              <a:t>分组到特定的多个接收者</a:t>
            </a:r>
            <a:endParaRPr lang="en-US" altLang="zh-CN" sz="2000" dirty="0"/>
          </a:p>
          <a:p>
            <a:pPr lvl="1"/>
            <a:r>
              <a:rPr lang="zh-CN" altLang="en-US" sz="2000" dirty="0"/>
              <a:t>组播路由器</a:t>
            </a:r>
            <a:r>
              <a:rPr lang="zh-CN" altLang="zh-CN" sz="2000" dirty="0"/>
              <a:t>保证每个链路上最多只会有分组的一份拷贝</a:t>
            </a:r>
            <a:endParaRPr lang="zh-CN" altLang="zh-CN" sz="2000" dirty="0"/>
          </a:p>
          <a:p>
            <a:pPr lvl="1"/>
            <a:endParaRPr lang="zh-CN" altLang="en-US" sz="2000" dirty="0"/>
          </a:p>
          <a:p>
            <a:endParaRPr lang="zh-CN" altLang="en-US" dirty="0"/>
          </a:p>
        </p:txBody>
      </p:sp>
      <p:cxnSp>
        <p:nvCxnSpPr>
          <p:cNvPr id="12" name="直接连接符 11"/>
          <p:cNvCxnSpPr>
            <a:stCxn id="26" idx="3"/>
            <a:endCxn id="16" idx="1"/>
          </p:cNvCxnSpPr>
          <p:nvPr/>
        </p:nvCxnSpPr>
        <p:spPr>
          <a:xfrm>
            <a:off x="6984606" y="1305019"/>
            <a:ext cx="525858" cy="68164"/>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直接连接符 12"/>
          <p:cNvCxnSpPr>
            <a:stCxn id="19" idx="1"/>
            <a:endCxn id="16" idx="3"/>
          </p:cNvCxnSpPr>
          <p:nvPr/>
        </p:nvCxnSpPr>
        <p:spPr>
          <a:xfrm flipH="1" flipV="1">
            <a:off x="8086910" y="1373183"/>
            <a:ext cx="635138" cy="43272"/>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7951165" y="1416454"/>
            <a:ext cx="810822" cy="830896"/>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接连接符 14"/>
          <p:cNvCxnSpPr>
            <a:endCxn id="18" idx="1"/>
          </p:cNvCxnSpPr>
          <p:nvPr/>
        </p:nvCxnSpPr>
        <p:spPr>
          <a:xfrm flipV="1">
            <a:off x="8021946" y="684792"/>
            <a:ext cx="656948" cy="574149"/>
          </a:xfrm>
          <a:prstGeom prst="line">
            <a:avLst/>
          </a:prstGeom>
          <a:ln w="28575"/>
        </p:spPr>
        <p:style>
          <a:lnRef idx="1">
            <a:schemeClr val="dk1"/>
          </a:lnRef>
          <a:fillRef idx="0">
            <a:schemeClr val="dk1"/>
          </a:fillRef>
          <a:effectRef idx="0">
            <a:schemeClr val="dk1"/>
          </a:effectRef>
          <a:fontRef idx="minor">
            <a:schemeClr val="tx1"/>
          </a:fontRef>
        </p:style>
      </p:cxnSp>
      <p:pic>
        <p:nvPicPr>
          <p:cNvPr id="16"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10464" y="1163415"/>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78894" y="2116619"/>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78894" y="475025"/>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22048" y="1206687"/>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服务器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973" y="983815"/>
            <a:ext cx="452633" cy="642407"/>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p:cNvSpPr txBox="1"/>
          <p:nvPr/>
        </p:nvSpPr>
        <p:spPr>
          <a:xfrm>
            <a:off x="6424778" y="716447"/>
            <a:ext cx="41549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a:t>
            </a:r>
            <a:endParaRPr lang="zh-CN" altLang="en-US"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7502335" y="852075"/>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R1</a:t>
            </a:r>
            <a:endParaRPr lang="zh-CN" altLang="en-US"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8266476" y="347197"/>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R2</a:t>
            </a:r>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8770093" y="1606530"/>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R3</a:t>
            </a:r>
            <a:endParaRPr lang="zh-CN" altLang="en-US"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770093" y="2536153"/>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R4</a:t>
            </a:r>
            <a:endParaRPr lang="zh-CN" altLang="en-US" dirty="0">
              <a:latin typeface="微软雅黑" panose="020B0503020204020204" pitchFamily="34" charset="-122"/>
              <a:ea typeface="微软雅黑" panose="020B0503020204020204" pitchFamily="34" charset="-122"/>
            </a:endParaRPr>
          </a:p>
        </p:txBody>
      </p:sp>
      <p:grpSp>
        <p:nvGrpSpPr>
          <p:cNvPr id="49" name="组合 48"/>
          <p:cNvGrpSpPr/>
          <p:nvPr/>
        </p:nvGrpSpPr>
        <p:grpSpPr>
          <a:xfrm>
            <a:off x="9693787" y="-45839"/>
            <a:ext cx="2445234" cy="1931604"/>
            <a:chOff x="10134227" y="232393"/>
            <a:chExt cx="2445234" cy="1931604"/>
          </a:xfrm>
        </p:grpSpPr>
        <p:pic>
          <p:nvPicPr>
            <p:cNvPr id="10"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227" y="232393"/>
              <a:ext cx="1372178" cy="139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3801" y="994679"/>
              <a:ext cx="450669" cy="47208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5146" y="278232"/>
              <a:ext cx="450669" cy="472084"/>
            </a:xfrm>
            <a:prstGeom prst="rect">
              <a:avLst/>
            </a:prstGeom>
            <a:noFill/>
            <a:extLst>
              <a:ext uri="{909E8E84-426E-40DD-AFC4-6F175D3DCCD1}">
                <a14:hiddenFill xmlns:a14="http://schemas.microsoft.com/office/drawing/2010/main">
                  <a:solidFill>
                    <a:srgbClr val="FFFFFF"/>
                  </a:solidFill>
                </a14:hiddenFill>
              </a:ext>
            </a:extLst>
          </p:spPr>
        </p:pic>
        <p:sp>
          <p:nvSpPr>
            <p:cNvPr id="32" name="文本框 31"/>
            <p:cNvSpPr txBox="1"/>
            <p:nvPr/>
          </p:nvSpPr>
          <p:spPr>
            <a:xfrm>
              <a:off x="10540625" y="583300"/>
              <a:ext cx="491187"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59"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8874" y="1126740"/>
              <a:ext cx="920587" cy="103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3002" y="1205605"/>
              <a:ext cx="450669" cy="4720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732349" y="1472790"/>
            <a:ext cx="1372178" cy="1403607"/>
            <a:chOff x="10134227" y="278232"/>
            <a:chExt cx="1372178" cy="1403607"/>
          </a:xfrm>
        </p:grpSpPr>
        <p:pic>
          <p:nvPicPr>
            <p:cNvPr id="51"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227" y="286823"/>
              <a:ext cx="1372178" cy="139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3801" y="994679"/>
              <a:ext cx="450669" cy="47208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5146" y="278232"/>
              <a:ext cx="450669" cy="472084"/>
            </a:xfrm>
            <a:prstGeom prst="rect">
              <a:avLst/>
            </a:prstGeom>
            <a:noFill/>
            <a:extLst>
              <a:ext uri="{909E8E84-426E-40DD-AFC4-6F175D3DCCD1}">
                <a14:hiddenFill xmlns:a14="http://schemas.microsoft.com/office/drawing/2010/main">
                  <a:solidFill>
                    <a:srgbClr val="FFFFFF"/>
                  </a:solidFill>
                </a14:hiddenFill>
              </a:ext>
            </a:extLst>
          </p:spPr>
        </p:pic>
        <p:sp>
          <p:nvSpPr>
            <p:cNvPr id="54" name="文本框 53"/>
            <p:cNvSpPr txBox="1"/>
            <p:nvPr/>
          </p:nvSpPr>
          <p:spPr>
            <a:xfrm>
              <a:off x="10540625" y="583300"/>
              <a:ext cx="491187"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cxnSp>
        <p:nvCxnSpPr>
          <p:cNvPr id="55" name="直接连接符 54"/>
          <p:cNvCxnSpPr/>
          <p:nvPr/>
        </p:nvCxnSpPr>
        <p:spPr>
          <a:xfrm>
            <a:off x="9167667" y="605852"/>
            <a:ext cx="554134" cy="78941"/>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a:off x="9212703" y="2311209"/>
            <a:ext cx="619373" cy="78689"/>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直接连接符 59"/>
          <p:cNvCxnSpPr>
            <a:endCxn id="59" idx="1"/>
          </p:cNvCxnSpPr>
          <p:nvPr/>
        </p:nvCxnSpPr>
        <p:spPr>
          <a:xfrm flipV="1">
            <a:off x="9212703" y="1367137"/>
            <a:ext cx="2005731" cy="110070"/>
          </a:xfrm>
          <a:prstGeom prst="line">
            <a:avLst/>
          </a:prstGeom>
          <a:ln w="28575"/>
        </p:spPr>
        <p:style>
          <a:lnRef idx="1">
            <a:schemeClr val="dk1"/>
          </a:lnRef>
          <a:fillRef idx="0">
            <a:schemeClr val="dk1"/>
          </a:fillRef>
          <a:effectRef idx="0">
            <a:schemeClr val="dk1"/>
          </a:effectRef>
          <a:fontRef idx="minor">
            <a:schemeClr val="tx1"/>
          </a:fontRef>
        </p:style>
      </p:cxnSp>
      <p:pic>
        <p:nvPicPr>
          <p:cNvPr id="67" name="Picture 25" descr="服务器类"/>
          <p:cNvPicPr>
            <a:picLocks noChangeAspect="1" noChangeArrowheads="1"/>
          </p:cNvPicPr>
          <p:nvPr/>
        </p:nvPicPr>
        <p:blipFill>
          <a:blip r:embed="rId2">
            <a:duotone>
              <a:prstClr val="black"/>
              <a:srgbClr val="C00000">
                <a:tint val="45000"/>
                <a:satMod val="400000"/>
              </a:srgbClr>
            </a:duotone>
            <a:extLst>
              <a:ext uri="{28A0092B-C50C-407E-A947-70E740481C1C}">
                <a14:useLocalDpi xmlns:a14="http://schemas.microsoft.com/office/drawing/2010/main" val="0"/>
              </a:ext>
            </a:extLst>
          </a:blip>
          <a:srcRect/>
          <a:stretch>
            <a:fillRect/>
          </a:stretch>
        </p:blipFill>
        <p:spPr bwMode="auto">
          <a:xfrm>
            <a:off x="9602599" y="57605"/>
            <a:ext cx="345117" cy="49492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5" descr="服务器类"/>
          <p:cNvPicPr>
            <a:picLocks noChangeAspect="1" noChangeArrowheads="1"/>
          </p:cNvPicPr>
          <p:nvPr/>
        </p:nvPicPr>
        <p:blipFill>
          <a:blip r:embed="rId2">
            <a:duotone>
              <a:prstClr val="black"/>
              <a:srgbClr val="C00000">
                <a:tint val="45000"/>
                <a:satMod val="400000"/>
              </a:srgbClr>
            </a:duotone>
            <a:extLst>
              <a:ext uri="{28A0092B-C50C-407E-A947-70E740481C1C}">
                <a14:useLocalDpi xmlns:a14="http://schemas.microsoft.com/office/drawing/2010/main" val="0"/>
              </a:ext>
            </a:extLst>
          </a:blip>
          <a:srcRect/>
          <a:stretch>
            <a:fillRect/>
          </a:stretch>
        </p:blipFill>
        <p:spPr bwMode="auto">
          <a:xfrm>
            <a:off x="9616004" y="1752425"/>
            <a:ext cx="345117" cy="494925"/>
          </a:xfrm>
          <a:prstGeom prst="rect">
            <a:avLst/>
          </a:prstGeom>
          <a:noFill/>
          <a:extLst>
            <a:ext uri="{909E8E84-426E-40DD-AFC4-6F175D3DCCD1}">
              <a14:hiddenFill xmlns:a14="http://schemas.microsoft.com/office/drawing/2010/main">
                <a:solidFill>
                  <a:srgbClr val="FFFFFF"/>
                </a:solidFill>
              </a14:hiddenFill>
            </a:ext>
          </a:extLst>
        </p:spPr>
      </p:pic>
      <p:sp>
        <p:nvSpPr>
          <p:cNvPr id="69" name="文本框 68"/>
          <p:cNvSpPr txBox="1"/>
          <p:nvPr/>
        </p:nvSpPr>
        <p:spPr>
          <a:xfrm>
            <a:off x="8878996" y="-12583"/>
            <a:ext cx="707438"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Relay</a:t>
            </a:r>
            <a:endParaRPr lang="zh-CN" altLang="en-US" sz="1600" dirty="0">
              <a:latin typeface="微软雅黑" panose="020B0503020204020204" pitchFamily="34" charset="-122"/>
              <a:ea typeface="微软雅黑" panose="020B0503020204020204" pitchFamily="34" charset="-122"/>
            </a:endParaRPr>
          </a:p>
        </p:txBody>
      </p:sp>
      <p:sp>
        <p:nvSpPr>
          <p:cNvPr id="70" name="文本框 69"/>
          <p:cNvSpPr txBox="1"/>
          <p:nvPr/>
        </p:nvSpPr>
        <p:spPr>
          <a:xfrm>
            <a:off x="9280771" y="1504619"/>
            <a:ext cx="707438"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Relay</a:t>
            </a:r>
            <a:endParaRPr lang="zh-CN" altLang="en-US" sz="1600" dirty="0">
              <a:latin typeface="微软雅黑" panose="020B0503020204020204" pitchFamily="34" charset="-122"/>
              <a:ea typeface="微软雅黑" panose="020B0503020204020204" pitchFamily="34" charset="-122"/>
            </a:endParaRPr>
          </a:p>
        </p:txBody>
      </p:sp>
      <p:pic>
        <p:nvPicPr>
          <p:cNvPr id="72" name="Picture 25" descr="服务器类"/>
          <p:cNvPicPr>
            <a:picLocks noChangeAspect="1" noChangeArrowheads="1"/>
          </p:cNvPicPr>
          <p:nvPr/>
        </p:nvPicPr>
        <p:blipFill>
          <a:blip r:embed="rId2">
            <a:duotone>
              <a:prstClr val="black"/>
              <a:srgbClr val="C00000">
                <a:tint val="45000"/>
                <a:satMod val="400000"/>
              </a:srgbClr>
            </a:duotone>
            <a:extLst>
              <a:ext uri="{28A0092B-C50C-407E-A947-70E740481C1C}">
                <a14:useLocalDpi xmlns:a14="http://schemas.microsoft.com/office/drawing/2010/main" val="0"/>
              </a:ext>
            </a:extLst>
          </a:blip>
          <a:srcRect/>
          <a:stretch>
            <a:fillRect/>
          </a:stretch>
        </p:blipFill>
        <p:spPr bwMode="auto">
          <a:xfrm>
            <a:off x="11432547" y="1505230"/>
            <a:ext cx="345117" cy="494925"/>
          </a:xfrm>
          <a:prstGeom prst="rect">
            <a:avLst/>
          </a:prstGeom>
          <a:noFill/>
          <a:extLst>
            <a:ext uri="{909E8E84-426E-40DD-AFC4-6F175D3DCCD1}">
              <a14:hiddenFill xmlns:a14="http://schemas.microsoft.com/office/drawing/2010/main">
                <a:solidFill>
                  <a:srgbClr val="FFFFFF"/>
                </a:solidFill>
              </a14:hiddenFill>
            </a:ext>
          </a:extLst>
        </p:spPr>
      </p:pic>
      <p:sp>
        <p:nvSpPr>
          <p:cNvPr id="73" name="文本框 72"/>
          <p:cNvSpPr txBox="1"/>
          <p:nvPr/>
        </p:nvSpPr>
        <p:spPr>
          <a:xfrm>
            <a:off x="11312149" y="2056179"/>
            <a:ext cx="707438"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Relay</a:t>
            </a:r>
            <a:endParaRPr lang="zh-CN" altLang="en-US" sz="160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6288332" y="3969709"/>
            <a:ext cx="5316773" cy="3015138"/>
            <a:chOff x="6619049" y="3998961"/>
            <a:chExt cx="5316773" cy="3015138"/>
          </a:xfrm>
        </p:grpSpPr>
        <p:sp>
          <p:nvSpPr>
            <p:cNvPr id="34" name="文本框 33"/>
            <p:cNvSpPr txBox="1"/>
            <p:nvPr/>
          </p:nvSpPr>
          <p:spPr>
            <a:xfrm>
              <a:off x="8689289" y="3998961"/>
              <a:ext cx="184731" cy="369332"/>
            </a:xfrm>
            <a:prstGeom prst="rect">
              <a:avLst/>
            </a:prstGeom>
            <a:noFill/>
          </p:spPr>
          <p:txBody>
            <a:bodyPr wrap="none" rtlCol="0">
              <a:spAutoFit/>
            </a:bodyPr>
            <a:lstStyle/>
            <a:p>
              <a:endParaRPr lang="zh-CN" altLang="en-US" dirty="0">
                <a:latin typeface="微软雅黑" panose="020B0503020204020204" pitchFamily="34" charset="-122"/>
                <a:ea typeface="微软雅黑" panose="020B0503020204020204" pitchFamily="34" charset="-122"/>
              </a:endParaRPr>
            </a:p>
          </p:txBody>
        </p:sp>
        <p:grpSp>
          <p:nvGrpSpPr>
            <p:cNvPr id="74" name="组合 73"/>
            <p:cNvGrpSpPr/>
            <p:nvPr/>
          </p:nvGrpSpPr>
          <p:grpSpPr>
            <a:xfrm>
              <a:off x="6619049" y="4091863"/>
              <a:ext cx="5316773" cy="2922236"/>
              <a:chOff x="6424778" y="-45839"/>
              <a:chExt cx="5714243" cy="2922236"/>
            </a:xfrm>
          </p:grpSpPr>
          <p:cxnSp>
            <p:nvCxnSpPr>
              <p:cNvPr id="75" name="直接连接符 74"/>
              <p:cNvCxnSpPr>
                <a:stCxn id="83" idx="3"/>
                <a:endCxn id="79" idx="1"/>
              </p:cNvCxnSpPr>
              <p:nvPr/>
            </p:nvCxnSpPr>
            <p:spPr>
              <a:xfrm>
                <a:off x="6984606" y="1305019"/>
                <a:ext cx="525858" cy="68164"/>
              </a:xfrm>
              <a:prstGeom prst="line">
                <a:avLst/>
              </a:prstGeom>
              <a:ln w="28575"/>
            </p:spPr>
            <p:style>
              <a:lnRef idx="1">
                <a:schemeClr val="dk1"/>
              </a:lnRef>
              <a:fillRef idx="0">
                <a:schemeClr val="dk1"/>
              </a:fillRef>
              <a:effectRef idx="0">
                <a:schemeClr val="dk1"/>
              </a:effectRef>
              <a:fontRef idx="minor">
                <a:schemeClr val="tx1"/>
              </a:fontRef>
            </p:style>
          </p:cxnSp>
          <p:cxnSp>
            <p:nvCxnSpPr>
              <p:cNvPr id="76" name="直接连接符 75"/>
              <p:cNvCxnSpPr>
                <a:stCxn id="82" idx="1"/>
                <a:endCxn id="79" idx="3"/>
              </p:cNvCxnSpPr>
              <p:nvPr/>
            </p:nvCxnSpPr>
            <p:spPr>
              <a:xfrm flipH="1" flipV="1">
                <a:off x="8086910" y="1373183"/>
                <a:ext cx="635138" cy="43272"/>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7951165" y="1416454"/>
                <a:ext cx="810822" cy="830896"/>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直接连接符 77"/>
              <p:cNvCxnSpPr>
                <a:endCxn id="81" idx="1"/>
              </p:cNvCxnSpPr>
              <p:nvPr/>
            </p:nvCxnSpPr>
            <p:spPr>
              <a:xfrm flipV="1">
                <a:off x="8021946" y="684792"/>
                <a:ext cx="656948" cy="574149"/>
              </a:xfrm>
              <a:prstGeom prst="line">
                <a:avLst/>
              </a:prstGeom>
              <a:ln w="28575"/>
            </p:spPr>
            <p:style>
              <a:lnRef idx="1">
                <a:schemeClr val="dk1"/>
              </a:lnRef>
              <a:fillRef idx="0">
                <a:schemeClr val="dk1"/>
              </a:fillRef>
              <a:effectRef idx="0">
                <a:schemeClr val="dk1"/>
              </a:effectRef>
              <a:fontRef idx="minor">
                <a:schemeClr val="tx1"/>
              </a:fontRef>
            </p:style>
          </p:cxnSp>
          <p:pic>
            <p:nvPicPr>
              <p:cNvPr id="79"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10464" y="1163415"/>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78894" y="1975889"/>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78894" y="475025"/>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22048" y="1206687"/>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5" descr="服务器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973" y="983815"/>
                <a:ext cx="452633" cy="642407"/>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p:cNvSpPr txBox="1"/>
              <p:nvPr/>
            </p:nvSpPr>
            <p:spPr>
              <a:xfrm>
                <a:off x="6424778" y="716447"/>
                <a:ext cx="41549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a:t>
                </a:r>
                <a:endParaRPr lang="zh-CN" altLang="en-US" dirty="0">
                  <a:latin typeface="微软雅黑" panose="020B0503020204020204" pitchFamily="34" charset="-122"/>
                  <a:ea typeface="微软雅黑" panose="020B0503020204020204" pitchFamily="34" charset="-122"/>
                </a:endParaRPr>
              </a:p>
            </p:txBody>
          </p:sp>
          <p:sp>
            <p:nvSpPr>
              <p:cNvPr id="85" name="文本框 84"/>
              <p:cNvSpPr txBox="1"/>
              <p:nvPr/>
            </p:nvSpPr>
            <p:spPr>
              <a:xfrm>
                <a:off x="7502335" y="852075"/>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R1</a:t>
                </a:r>
                <a:endParaRPr lang="zh-CN" altLang="en-US"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8266476" y="347197"/>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R2</a:t>
                </a:r>
                <a:endParaRPr lang="zh-CN" altLang="en-US" dirty="0">
                  <a:latin typeface="微软雅黑" panose="020B0503020204020204" pitchFamily="34" charset="-122"/>
                  <a:ea typeface="微软雅黑" panose="020B0503020204020204" pitchFamily="34" charset="-122"/>
                </a:endParaRPr>
              </a:p>
            </p:txBody>
          </p:sp>
          <p:sp>
            <p:nvSpPr>
              <p:cNvPr id="87" name="文本框 86"/>
              <p:cNvSpPr txBox="1"/>
              <p:nvPr/>
            </p:nvSpPr>
            <p:spPr>
              <a:xfrm>
                <a:off x="8770093" y="1606530"/>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R3</a:t>
                </a:r>
                <a:endParaRPr lang="zh-CN" altLang="en-US"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8735694" y="2371561"/>
                <a:ext cx="412416" cy="320015"/>
              </a:xfrm>
              <a:prstGeom prst="rect">
                <a:avLst/>
              </a:prstGeom>
              <a:solidFill>
                <a:schemeClr val="bg1"/>
              </a:solidFill>
            </p:spPr>
            <p:txBody>
              <a:bodyPr wrap="none" rtlCol="0">
                <a:spAutoFit/>
              </a:bodyPr>
              <a:lstStyle/>
              <a:p>
                <a:r>
                  <a:rPr lang="en-US" altLang="zh-CN" dirty="0">
                    <a:latin typeface="微软雅黑" panose="020B0503020204020204" pitchFamily="34" charset="-122"/>
                    <a:ea typeface="微软雅黑" panose="020B0503020204020204" pitchFamily="34" charset="-122"/>
                  </a:rPr>
                  <a:t>R4</a:t>
                </a:r>
                <a:endParaRPr lang="zh-CN" altLang="en-US" dirty="0">
                  <a:latin typeface="微软雅黑" panose="020B0503020204020204" pitchFamily="34" charset="-122"/>
                  <a:ea typeface="微软雅黑" panose="020B0503020204020204" pitchFamily="34" charset="-122"/>
                </a:endParaRPr>
              </a:p>
            </p:txBody>
          </p:sp>
          <p:grpSp>
            <p:nvGrpSpPr>
              <p:cNvPr id="89" name="组合 88"/>
              <p:cNvGrpSpPr/>
              <p:nvPr/>
            </p:nvGrpSpPr>
            <p:grpSpPr>
              <a:xfrm>
                <a:off x="9693787" y="-45839"/>
                <a:ext cx="2445234" cy="1931604"/>
                <a:chOff x="10134227" y="232393"/>
                <a:chExt cx="2445234" cy="1931604"/>
              </a:xfrm>
            </p:grpSpPr>
            <p:pic>
              <p:nvPicPr>
                <p:cNvPr id="98"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227" y="232393"/>
                  <a:ext cx="1372178" cy="139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3801" y="994679"/>
                  <a:ext cx="450669" cy="472084"/>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5146" y="278232"/>
                  <a:ext cx="450669" cy="472084"/>
                </a:xfrm>
                <a:prstGeom prst="rect">
                  <a:avLst/>
                </a:prstGeom>
                <a:noFill/>
                <a:extLst>
                  <a:ext uri="{909E8E84-426E-40DD-AFC4-6F175D3DCCD1}">
                    <a14:hiddenFill xmlns:a14="http://schemas.microsoft.com/office/drawing/2010/main">
                      <a:solidFill>
                        <a:srgbClr val="FFFFFF"/>
                      </a:solidFill>
                    </a14:hiddenFill>
                  </a:ext>
                </a:extLst>
              </p:spPr>
            </p:pic>
            <p:sp>
              <p:nvSpPr>
                <p:cNvPr id="101" name="文本框 100"/>
                <p:cNvSpPr txBox="1"/>
                <p:nvPr/>
              </p:nvSpPr>
              <p:spPr>
                <a:xfrm>
                  <a:off x="10540625" y="583300"/>
                  <a:ext cx="491187"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02"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8874" y="1126740"/>
                  <a:ext cx="920587" cy="103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0482" y="1347208"/>
                  <a:ext cx="450669" cy="4720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组合 89"/>
              <p:cNvGrpSpPr/>
              <p:nvPr/>
            </p:nvGrpSpPr>
            <p:grpSpPr>
              <a:xfrm>
                <a:off x="9732349" y="1472790"/>
                <a:ext cx="1372178" cy="1403607"/>
                <a:chOff x="10134227" y="278232"/>
                <a:chExt cx="1372178" cy="1403607"/>
              </a:xfrm>
            </p:grpSpPr>
            <p:pic>
              <p:nvPicPr>
                <p:cNvPr id="94"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227" y="286823"/>
                  <a:ext cx="1372178" cy="139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3801" y="994679"/>
                  <a:ext cx="450669" cy="47208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5146" y="278232"/>
                  <a:ext cx="450669" cy="472084"/>
                </a:xfrm>
                <a:prstGeom prst="rect">
                  <a:avLst/>
                </a:prstGeom>
                <a:noFill/>
                <a:extLst>
                  <a:ext uri="{909E8E84-426E-40DD-AFC4-6F175D3DCCD1}">
                    <a14:hiddenFill xmlns:a14="http://schemas.microsoft.com/office/drawing/2010/main">
                      <a:solidFill>
                        <a:srgbClr val="FFFFFF"/>
                      </a:solidFill>
                    </a14:hiddenFill>
                  </a:ext>
                </a:extLst>
              </p:spPr>
            </p:pic>
            <p:sp>
              <p:nvSpPr>
                <p:cNvPr id="97" name="文本框 96"/>
                <p:cNvSpPr txBox="1"/>
                <p:nvPr/>
              </p:nvSpPr>
              <p:spPr>
                <a:xfrm>
                  <a:off x="10540625" y="583300"/>
                  <a:ext cx="491187"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cxnSp>
            <p:nvCxnSpPr>
              <p:cNvPr id="91" name="直接连接符 90"/>
              <p:cNvCxnSpPr/>
              <p:nvPr/>
            </p:nvCxnSpPr>
            <p:spPr>
              <a:xfrm>
                <a:off x="9167667" y="605852"/>
                <a:ext cx="554134" cy="78941"/>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9212703" y="2311209"/>
                <a:ext cx="619373" cy="78689"/>
              </a:xfrm>
              <a:prstGeom prst="line">
                <a:avLst/>
              </a:prstGeom>
              <a:ln w="28575"/>
            </p:spPr>
            <p:style>
              <a:lnRef idx="1">
                <a:schemeClr val="dk1"/>
              </a:lnRef>
              <a:fillRef idx="0">
                <a:schemeClr val="dk1"/>
              </a:fillRef>
              <a:effectRef idx="0">
                <a:schemeClr val="dk1"/>
              </a:effectRef>
              <a:fontRef idx="minor">
                <a:schemeClr val="tx1"/>
              </a:fontRef>
            </p:style>
          </p:cxnSp>
          <p:cxnSp>
            <p:nvCxnSpPr>
              <p:cNvPr id="93" name="直接连接符 92"/>
              <p:cNvCxnSpPr>
                <a:endCxn id="102" idx="1"/>
              </p:cNvCxnSpPr>
              <p:nvPr/>
            </p:nvCxnSpPr>
            <p:spPr>
              <a:xfrm flipV="1">
                <a:off x="9212703" y="1367137"/>
                <a:ext cx="2005731" cy="110070"/>
              </a:xfrm>
              <a:prstGeom prst="line">
                <a:avLst/>
              </a:prstGeom>
              <a:ln w="28575"/>
            </p:spPr>
            <p:style>
              <a:lnRef idx="1">
                <a:schemeClr val="dk1"/>
              </a:lnRef>
              <a:fillRef idx="0">
                <a:schemeClr val="dk1"/>
              </a:fillRef>
              <a:effectRef idx="0">
                <a:schemeClr val="dk1"/>
              </a:effectRef>
              <a:fontRef idx="minor">
                <a:schemeClr val="tx1"/>
              </a:fontRef>
            </p:style>
          </p:cxnSp>
        </p:grpSp>
        <p:sp>
          <p:nvSpPr>
            <p:cNvPr id="108" name="矩形 107"/>
            <p:cNvSpPr/>
            <p:nvPr/>
          </p:nvSpPr>
          <p:spPr>
            <a:xfrm>
              <a:off x="7478997" y="5270823"/>
              <a:ext cx="252869" cy="1947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rot="18634875">
              <a:off x="8361300" y="4619431"/>
              <a:ext cx="252869" cy="1947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8677487" y="5002227"/>
              <a:ext cx="252869" cy="1947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rot="3139098">
              <a:off x="8392452" y="5739244"/>
              <a:ext cx="252869" cy="1947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9668025" y="5057514"/>
              <a:ext cx="252869" cy="1947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rot="716854">
              <a:off x="9581628" y="4272164"/>
              <a:ext cx="252869" cy="1947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rot="716854">
              <a:off x="9571072" y="5913943"/>
              <a:ext cx="252869" cy="1947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组播：组播服务模型</a:t>
            </a:r>
            <a:endParaRPr lang="zh-CN" altLang="en-US" dirty="0"/>
          </a:p>
        </p:txBody>
      </p:sp>
      <p:sp>
        <p:nvSpPr>
          <p:cNvPr id="3" name="内容占位符 2"/>
          <p:cNvSpPr>
            <a:spLocks noGrp="1"/>
          </p:cNvSpPr>
          <p:nvPr>
            <p:ph idx="1"/>
          </p:nvPr>
        </p:nvSpPr>
        <p:spPr/>
        <p:txBody>
          <a:bodyPr>
            <a:normAutofit/>
          </a:bodyPr>
          <a:lstStyle/>
          <a:p>
            <a:pPr marL="0" indent="0">
              <a:lnSpc>
                <a:spcPct val="100000"/>
              </a:lnSpc>
              <a:buNone/>
            </a:pPr>
            <a:r>
              <a:rPr lang="en-US" altLang="zh-CN" dirty="0"/>
              <a:t>1989</a:t>
            </a:r>
            <a:r>
              <a:rPr lang="zh-CN" altLang="en-US" dirty="0"/>
              <a:t>年斯坦福大学的</a:t>
            </a:r>
            <a:r>
              <a:rPr lang="en-US" altLang="zh-CN" dirty="0"/>
              <a:t>S. Deering</a:t>
            </a:r>
            <a:r>
              <a:rPr lang="zh-CN" altLang="en-US" dirty="0"/>
              <a:t>在</a:t>
            </a:r>
            <a:r>
              <a:rPr lang="en-US" altLang="zh-CN" dirty="0"/>
              <a:t>RFC 1112</a:t>
            </a:r>
            <a:r>
              <a:rPr lang="zh-CN" altLang="en-US" dirty="0"/>
              <a:t>定义了</a:t>
            </a:r>
            <a:r>
              <a:rPr lang="zh-CN" altLang="zh-CN" b="1" dirty="0">
                <a:solidFill>
                  <a:srgbClr val="FF0000"/>
                </a:solidFill>
              </a:rPr>
              <a:t>任意源组播</a:t>
            </a:r>
            <a:r>
              <a:rPr lang="en-US" altLang="zh-CN" b="1" dirty="0">
                <a:solidFill>
                  <a:srgbClr val="FF0000"/>
                </a:solidFill>
              </a:rPr>
              <a:t>ASM</a:t>
            </a:r>
            <a:r>
              <a:rPr lang="zh-CN" altLang="zh-CN" dirty="0"/>
              <a:t>（</a:t>
            </a:r>
            <a:r>
              <a:rPr lang="en-US" altLang="zh-CN" dirty="0"/>
              <a:t>Any Source Multicast</a:t>
            </a:r>
            <a:r>
              <a:rPr lang="zh-CN" altLang="zh-CN" dirty="0"/>
              <a:t>）</a:t>
            </a:r>
            <a:r>
              <a:rPr lang="zh-CN" altLang="en-US" dirty="0"/>
              <a:t>服务模型</a:t>
            </a:r>
            <a:endParaRPr lang="en-US" altLang="zh-CN" dirty="0"/>
          </a:p>
          <a:p>
            <a:pPr>
              <a:lnSpc>
                <a:spcPct val="100000"/>
              </a:lnSpc>
            </a:pPr>
            <a:r>
              <a:rPr lang="zh-CN" altLang="en-US" b="1" dirty="0">
                <a:solidFill>
                  <a:srgbClr val="FF0000"/>
                </a:solidFill>
              </a:rPr>
              <a:t>发送者没有限制</a:t>
            </a:r>
            <a:r>
              <a:rPr lang="zh-CN" altLang="en-US" dirty="0"/>
              <a:t>，可不属于组播组，组装一个组播帧（目的地址为组播地址）发送就可以了</a:t>
            </a:r>
            <a:endParaRPr lang="en-US" altLang="zh-CN" dirty="0"/>
          </a:p>
          <a:p>
            <a:pPr>
              <a:lnSpc>
                <a:spcPct val="100000"/>
              </a:lnSpc>
            </a:pPr>
            <a:r>
              <a:rPr lang="zh-CN" altLang="en-US" dirty="0"/>
              <a:t>接收者属于同一个组播组，</a:t>
            </a:r>
            <a:r>
              <a:rPr lang="zh-CN" altLang="en-US" b="1" dirty="0">
                <a:solidFill>
                  <a:schemeClr val="accent6"/>
                </a:solidFill>
              </a:rPr>
              <a:t>通过组播地址标识</a:t>
            </a:r>
            <a:endParaRPr lang="en-US" altLang="zh-CN" b="1" dirty="0">
              <a:solidFill>
                <a:schemeClr val="accent6"/>
              </a:solidFill>
            </a:endParaRPr>
          </a:p>
          <a:p>
            <a:pPr>
              <a:lnSpc>
                <a:spcPct val="100000"/>
              </a:lnSpc>
            </a:pPr>
            <a:r>
              <a:rPr lang="zh-CN" altLang="en-US" dirty="0"/>
              <a:t>组播组可任意规模，接收者可在</a:t>
            </a:r>
            <a:r>
              <a:rPr lang="en-US" altLang="zh-CN" dirty="0"/>
              <a:t>Internet</a:t>
            </a:r>
            <a:r>
              <a:rPr lang="zh-CN" altLang="en-US" dirty="0"/>
              <a:t>上</a:t>
            </a:r>
            <a:r>
              <a:rPr lang="zh-CN" altLang="en-US" b="1" dirty="0">
                <a:solidFill>
                  <a:schemeClr val="accent6"/>
                </a:solidFill>
              </a:rPr>
              <a:t>任何地方，动态加入或退出</a:t>
            </a:r>
            <a:endParaRPr lang="en-US" altLang="zh-CN" b="1" dirty="0">
              <a:solidFill>
                <a:schemeClr val="accent6"/>
              </a:solidFill>
            </a:endParaRPr>
          </a:p>
          <a:p>
            <a:pPr>
              <a:lnSpc>
                <a:spcPct val="100000"/>
              </a:lnSpc>
            </a:pPr>
            <a:r>
              <a:rPr lang="zh-CN" altLang="en-US" dirty="0"/>
              <a:t>组播路由器负责将组播分组</a:t>
            </a:r>
            <a:r>
              <a:rPr lang="zh-CN" altLang="zh-CN" dirty="0"/>
              <a:t>转发到所有成员</a:t>
            </a:r>
            <a:r>
              <a:rPr lang="zh-CN" altLang="en-US" dirty="0"/>
              <a:t>所在的</a:t>
            </a:r>
            <a:r>
              <a:rPr lang="zh-CN" altLang="zh-CN" dirty="0"/>
              <a:t>网络上，保证在任意一个网络上最多传输一次</a:t>
            </a:r>
            <a:endParaRPr lang="en-US" altLang="zh-CN" dirty="0"/>
          </a:p>
          <a:p>
            <a:pPr lvl="1">
              <a:lnSpc>
                <a:spcPct val="100000"/>
              </a:lnSpc>
            </a:pPr>
            <a:r>
              <a:rPr lang="zh-CN" altLang="en-US" sz="2000" dirty="0"/>
              <a:t>要求组播路由器知道其所连接的接口方向是否有成员存在，这样只需要往有成员存在的方向转发就可以了</a:t>
            </a:r>
            <a:endParaRPr lang="en-US" altLang="zh-CN" sz="2000" dirty="0"/>
          </a:p>
          <a:p>
            <a:pPr lvl="1">
              <a:lnSpc>
                <a:spcPct val="100000"/>
              </a:lnSpc>
            </a:pPr>
            <a:r>
              <a:rPr lang="zh-CN" altLang="en-US" sz="2000" dirty="0"/>
              <a:t>组播路由器间维护一个</a:t>
            </a:r>
            <a:r>
              <a:rPr lang="zh-CN" altLang="en-US" sz="2000" b="1" dirty="0">
                <a:solidFill>
                  <a:schemeClr val="accent6"/>
                </a:solidFill>
              </a:rPr>
              <a:t>组播分发树</a:t>
            </a:r>
            <a:r>
              <a:rPr lang="zh-CN" altLang="en-US" sz="2000" dirty="0"/>
              <a:t>，组播分组沿着该分发树发送</a:t>
            </a:r>
            <a:endParaRPr lang="en-US" altLang="zh-CN" sz="2000" dirty="0"/>
          </a:p>
          <a:p>
            <a:endParaRPr lang="zh-CN" altLang="en-US" dirty="0"/>
          </a:p>
        </p:txBody>
      </p:sp>
      <p:grpSp>
        <p:nvGrpSpPr>
          <p:cNvPr id="44" name="组合 43"/>
          <p:cNvGrpSpPr/>
          <p:nvPr/>
        </p:nvGrpSpPr>
        <p:grpSpPr>
          <a:xfrm>
            <a:off x="1994292" y="3855205"/>
            <a:ext cx="5714243" cy="2922236"/>
            <a:chOff x="6424778" y="-45839"/>
            <a:chExt cx="5714243" cy="2922236"/>
          </a:xfrm>
        </p:grpSpPr>
        <p:cxnSp>
          <p:nvCxnSpPr>
            <p:cNvPr id="45" name="直接连接符 44"/>
            <p:cNvCxnSpPr>
              <a:stCxn id="53" idx="3"/>
              <a:endCxn id="49" idx="1"/>
            </p:cNvCxnSpPr>
            <p:nvPr/>
          </p:nvCxnSpPr>
          <p:spPr>
            <a:xfrm>
              <a:off x="6984606" y="1305019"/>
              <a:ext cx="525858" cy="68164"/>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直接连接符 45"/>
            <p:cNvCxnSpPr>
              <a:stCxn id="52" idx="1"/>
              <a:endCxn id="49" idx="3"/>
            </p:cNvCxnSpPr>
            <p:nvPr/>
          </p:nvCxnSpPr>
          <p:spPr>
            <a:xfrm flipH="1" flipV="1">
              <a:off x="8086910" y="1373183"/>
              <a:ext cx="635138" cy="43272"/>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7951165" y="1416454"/>
              <a:ext cx="810822" cy="830896"/>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直接连接符 47"/>
            <p:cNvCxnSpPr>
              <a:endCxn id="51" idx="1"/>
            </p:cNvCxnSpPr>
            <p:nvPr/>
          </p:nvCxnSpPr>
          <p:spPr>
            <a:xfrm flipV="1">
              <a:off x="8021946" y="684792"/>
              <a:ext cx="656948" cy="574149"/>
            </a:xfrm>
            <a:prstGeom prst="line">
              <a:avLst/>
            </a:prstGeom>
            <a:ln w="28575"/>
          </p:spPr>
          <p:style>
            <a:lnRef idx="1">
              <a:schemeClr val="dk1"/>
            </a:lnRef>
            <a:fillRef idx="0">
              <a:schemeClr val="dk1"/>
            </a:fillRef>
            <a:effectRef idx="0">
              <a:schemeClr val="dk1"/>
            </a:effectRef>
            <a:fontRef idx="minor">
              <a:schemeClr val="tx1"/>
            </a:fontRef>
          </p:style>
        </p:cxnSp>
        <p:pic>
          <p:nvPicPr>
            <p:cNvPr id="49"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10464" y="1163415"/>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78894" y="1975889"/>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78894" y="475025"/>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7" descr="通用路由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22048" y="1206687"/>
              <a:ext cx="576446" cy="41953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5" descr="服务器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973" y="983815"/>
              <a:ext cx="452633" cy="642407"/>
            </a:xfrm>
            <a:prstGeom prst="rect">
              <a:avLst/>
            </a:prstGeom>
            <a:noFill/>
            <a:extLst>
              <a:ext uri="{909E8E84-426E-40DD-AFC4-6F175D3DCCD1}">
                <a14:hiddenFill xmlns:a14="http://schemas.microsoft.com/office/drawing/2010/main">
                  <a:solidFill>
                    <a:srgbClr val="FFFFFF"/>
                  </a:solidFill>
                </a14:hiddenFill>
              </a:ext>
            </a:extLst>
          </p:spPr>
        </p:pic>
        <p:sp>
          <p:nvSpPr>
            <p:cNvPr id="54" name="文本框 53"/>
            <p:cNvSpPr txBox="1"/>
            <p:nvPr/>
          </p:nvSpPr>
          <p:spPr>
            <a:xfrm>
              <a:off x="6424778" y="716447"/>
              <a:ext cx="41549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a:t>
              </a:r>
              <a:endParaRPr lang="zh-CN" altLang="en-US"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7502335" y="852075"/>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R1</a:t>
              </a:r>
              <a:endParaRPr lang="zh-CN" altLang="en-US"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8266476" y="347197"/>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R2</a:t>
              </a:r>
              <a:endParaRPr lang="zh-CN" altLang="en-US"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8770093" y="1606530"/>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R3</a:t>
              </a:r>
              <a:endParaRPr lang="zh-CN" altLang="en-US"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8735694" y="2371561"/>
              <a:ext cx="412416"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R4</a:t>
              </a:r>
              <a:endParaRPr lang="zh-CN" altLang="en-US" dirty="0">
                <a:latin typeface="微软雅黑" panose="020B0503020204020204" pitchFamily="34" charset="-122"/>
                <a:ea typeface="微软雅黑" panose="020B0503020204020204" pitchFamily="34" charset="-122"/>
              </a:endParaRPr>
            </a:p>
          </p:txBody>
        </p:sp>
        <p:grpSp>
          <p:nvGrpSpPr>
            <p:cNvPr id="59" name="组合 58"/>
            <p:cNvGrpSpPr/>
            <p:nvPr/>
          </p:nvGrpSpPr>
          <p:grpSpPr>
            <a:xfrm>
              <a:off x="9693787" y="-45839"/>
              <a:ext cx="2445234" cy="1931604"/>
              <a:chOff x="10134227" y="232393"/>
              <a:chExt cx="2445234" cy="1931604"/>
            </a:xfrm>
          </p:grpSpPr>
          <p:pic>
            <p:nvPicPr>
              <p:cNvPr id="74"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227" y="232393"/>
                <a:ext cx="1372178" cy="139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3801" y="994679"/>
                <a:ext cx="450669" cy="47208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5146" y="278232"/>
                <a:ext cx="450669" cy="472084"/>
              </a:xfrm>
              <a:prstGeom prst="rect">
                <a:avLst/>
              </a:prstGeom>
              <a:noFill/>
              <a:extLst>
                <a:ext uri="{909E8E84-426E-40DD-AFC4-6F175D3DCCD1}">
                  <a14:hiddenFill xmlns:a14="http://schemas.microsoft.com/office/drawing/2010/main">
                    <a:solidFill>
                      <a:srgbClr val="FFFFFF"/>
                    </a:solidFill>
                  </a14:hiddenFill>
                </a:ext>
              </a:extLst>
            </p:spPr>
          </p:pic>
          <p:sp>
            <p:nvSpPr>
              <p:cNvPr id="77" name="文本框 76"/>
              <p:cNvSpPr txBox="1"/>
              <p:nvPr/>
            </p:nvSpPr>
            <p:spPr>
              <a:xfrm>
                <a:off x="10540625" y="583300"/>
                <a:ext cx="491187"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78"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8874" y="1126740"/>
                <a:ext cx="920587" cy="103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3002" y="1205605"/>
                <a:ext cx="450669" cy="4720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组合 59"/>
            <p:cNvGrpSpPr/>
            <p:nvPr/>
          </p:nvGrpSpPr>
          <p:grpSpPr>
            <a:xfrm>
              <a:off x="9732349" y="1472790"/>
              <a:ext cx="1372178" cy="1403607"/>
              <a:chOff x="10134227" y="278232"/>
              <a:chExt cx="1372178" cy="1403607"/>
            </a:xfrm>
          </p:grpSpPr>
          <p:pic>
            <p:nvPicPr>
              <p:cNvPr id="70"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227" y="286823"/>
                <a:ext cx="1372178" cy="139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3801" y="994679"/>
                <a:ext cx="450669" cy="47208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9" descr="服务器终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5146" y="278232"/>
                <a:ext cx="450669" cy="472084"/>
              </a:xfrm>
              <a:prstGeom prst="rect">
                <a:avLst/>
              </a:prstGeom>
              <a:noFill/>
              <a:extLst>
                <a:ext uri="{909E8E84-426E-40DD-AFC4-6F175D3DCCD1}">
                  <a14:hiddenFill xmlns:a14="http://schemas.microsoft.com/office/drawing/2010/main">
                    <a:solidFill>
                      <a:srgbClr val="FFFFFF"/>
                    </a:solidFill>
                  </a14:hiddenFill>
                </a:ext>
              </a:extLst>
            </p:spPr>
          </p:pic>
          <p:sp>
            <p:nvSpPr>
              <p:cNvPr id="73" name="文本框 72"/>
              <p:cNvSpPr txBox="1"/>
              <p:nvPr/>
            </p:nvSpPr>
            <p:spPr>
              <a:xfrm>
                <a:off x="10540625" y="583300"/>
                <a:ext cx="491187" cy="320015"/>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cxnSp>
          <p:nvCxnSpPr>
            <p:cNvPr id="61" name="直接连接符 60"/>
            <p:cNvCxnSpPr/>
            <p:nvPr/>
          </p:nvCxnSpPr>
          <p:spPr>
            <a:xfrm>
              <a:off x="9167667" y="605852"/>
              <a:ext cx="554134" cy="78941"/>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9212703" y="2311209"/>
              <a:ext cx="619373" cy="78689"/>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直接连接符 62"/>
            <p:cNvCxnSpPr>
              <a:endCxn id="78" idx="1"/>
            </p:cNvCxnSpPr>
            <p:nvPr/>
          </p:nvCxnSpPr>
          <p:spPr>
            <a:xfrm flipV="1">
              <a:off x="9212703" y="1367137"/>
              <a:ext cx="2005731" cy="110070"/>
            </a:xfrm>
            <a:prstGeom prst="line">
              <a:avLst/>
            </a:prstGeom>
            <a:ln w="28575"/>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组播地址</a:t>
            </a:r>
            <a:endParaRPr lang="zh-CN" altLang="en-US" dirty="0"/>
          </a:p>
        </p:txBody>
      </p:sp>
      <p:sp>
        <p:nvSpPr>
          <p:cNvPr id="3" name="内容占位符 2"/>
          <p:cNvSpPr>
            <a:spLocks noGrp="1"/>
          </p:cNvSpPr>
          <p:nvPr>
            <p:ph idx="1"/>
          </p:nvPr>
        </p:nvSpPr>
        <p:spPr/>
        <p:txBody>
          <a:bodyPr/>
          <a:lstStyle/>
          <a:p>
            <a:pPr marL="0" indent="0">
              <a:buNone/>
            </a:pPr>
            <a:r>
              <a:rPr lang="zh-CN" altLang="en-US" dirty="0"/>
              <a:t>成员可位于</a:t>
            </a:r>
            <a:r>
              <a:rPr lang="en-US" altLang="zh-CN" dirty="0"/>
              <a:t>Internet</a:t>
            </a:r>
            <a:r>
              <a:rPr lang="zh-CN" altLang="en-US" dirty="0"/>
              <a:t>的任何地方，用于表示组播组的</a:t>
            </a:r>
            <a:r>
              <a:rPr lang="en-US" altLang="zh-CN" dirty="0"/>
              <a:t>IP</a:t>
            </a:r>
            <a:r>
              <a:rPr lang="zh-CN" altLang="en-US" dirty="0"/>
              <a:t>组播地址采用</a:t>
            </a:r>
            <a:r>
              <a:rPr lang="zh-CN" altLang="en-US" b="1" dirty="0">
                <a:solidFill>
                  <a:srgbClr val="FF0000"/>
                </a:solidFill>
              </a:rPr>
              <a:t>平坦地址</a:t>
            </a:r>
            <a:r>
              <a:rPr lang="zh-CN" altLang="en-US" dirty="0"/>
              <a:t>结构</a:t>
            </a:r>
            <a:endParaRPr lang="en-US" altLang="zh-CN" dirty="0"/>
          </a:p>
          <a:p>
            <a:r>
              <a:rPr lang="zh-CN" altLang="zh-CN" dirty="0"/>
              <a:t>永久</a:t>
            </a:r>
            <a:r>
              <a:rPr lang="zh-CN" altLang="en-US" dirty="0"/>
              <a:t>组播</a:t>
            </a:r>
            <a:r>
              <a:rPr lang="zh-CN" altLang="zh-CN" dirty="0"/>
              <a:t>地址</a:t>
            </a:r>
            <a:r>
              <a:rPr lang="zh-CN" altLang="en-US" dirty="0"/>
              <a:t>：路由和拓扑发现</a:t>
            </a:r>
            <a:endParaRPr lang="en-US" altLang="zh-CN" dirty="0"/>
          </a:p>
          <a:p>
            <a:pPr lvl="1"/>
            <a:r>
              <a:rPr lang="zh-CN" altLang="en-US" sz="2000" dirty="0"/>
              <a:t>由</a:t>
            </a:r>
            <a:r>
              <a:rPr lang="en-US" altLang="zh-CN" sz="2000" dirty="0"/>
              <a:t>IANA</a:t>
            </a:r>
            <a:r>
              <a:rPr lang="zh-CN" altLang="en-US" sz="2000" dirty="0"/>
              <a:t>分配，范围为</a:t>
            </a:r>
            <a:r>
              <a:rPr lang="en-US" altLang="zh-CN" sz="2000" dirty="0"/>
              <a:t>224.0.0.0</a:t>
            </a:r>
            <a:r>
              <a:rPr lang="zh-CN" altLang="zh-CN" sz="2000" dirty="0"/>
              <a:t>至</a:t>
            </a:r>
            <a:r>
              <a:rPr lang="en-US" altLang="zh-CN" sz="2000" dirty="0"/>
              <a:t>224.0.0.255</a:t>
            </a:r>
            <a:endParaRPr lang="en-US" altLang="zh-CN" sz="2000" dirty="0"/>
          </a:p>
          <a:p>
            <a:pPr lvl="1"/>
            <a:r>
              <a:rPr lang="zh-CN" altLang="en-US" sz="2000" dirty="0">
                <a:solidFill>
                  <a:srgbClr val="FF0000"/>
                </a:solidFill>
              </a:rPr>
              <a:t>本地唯一（</a:t>
            </a:r>
            <a:r>
              <a:rPr lang="en-US" altLang="zh-CN" sz="2000" dirty="0">
                <a:solidFill>
                  <a:srgbClr val="FF0000"/>
                </a:solidFill>
              </a:rPr>
              <a:t>Link-Local</a:t>
            </a:r>
            <a:r>
              <a:rPr lang="zh-CN" altLang="en-US" sz="2000" dirty="0">
                <a:solidFill>
                  <a:srgbClr val="FF0000"/>
                </a:solidFill>
              </a:rPr>
              <a:t>），</a:t>
            </a:r>
            <a:r>
              <a:rPr lang="en-US" altLang="zh-CN" sz="2000" dirty="0">
                <a:solidFill>
                  <a:srgbClr val="FF0000"/>
                </a:solidFill>
              </a:rPr>
              <a:t>TTL</a:t>
            </a:r>
            <a:r>
              <a:rPr lang="zh-CN" altLang="en-US" sz="2000" dirty="0">
                <a:solidFill>
                  <a:srgbClr val="FF0000"/>
                </a:solidFill>
              </a:rPr>
              <a:t>取值为</a:t>
            </a:r>
            <a:r>
              <a:rPr lang="en-US" altLang="zh-CN" sz="2000" dirty="0">
                <a:solidFill>
                  <a:srgbClr val="FF0000"/>
                </a:solidFill>
              </a:rPr>
              <a:t>1</a:t>
            </a:r>
            <a:r>
              <a:rPr lang="zh-CN" altLang="en-US" sz="2000" dirty="0">
                <a:solidFill>
                  <a:srgbClr val="FF0000"/>
                </a:solidFill>
              </a:rPr>
              <a:t>，不被转发到其他链路</a:t>
            </a:r>
            <a:endParaRPr lang="en-US" altLang="zh-CN" sz="2000" dirty="0">
              <a:solidFill>
                <a:srgbClr val="FF0000"/>
              </a:solidFill>
            </a:endParaRPr>
          </a:p>
          <a:p>
            <a:r>
              <a:rPr lang="zh-CN" altLang="en-US" dirty="0"/>
              <a:t>临时组播地址：</a:t>
            </a:r>
            <a:endParaRPr lang="en-US" altLang="zh-CN" dirty="0"/>
          </a:p>
          <a:p>
            <a:pPr lvl="1"/>
            <a:r>
              <a:rPr lang="zh-CN" altLang="en-US" sz="2000" dirty="0"/>
              <a:t>需要</a:t>
            </a:r>
            <a:r>
              <a:rPr lang="zh-CN" altLang="zh-CN" sz="2000" dirty="0"/>
              <a:t>保证在一定的范围内没有其它的组播组使用同一地址</a:t>
            </a:r>
            <a:r>
              <a:rPr lang="zh-CN" altLang="en-US" sz="2000" dirty="0"/>
              <a:t>： </a:t>
            </a:r>
            <a:r>
              <a:rPr lang="zh-CN" altLang="en-US" sz="2000" b="1" dirty="0">
                <a:solidFill>
                  <a:srgbClr val="FF0000"/>
                </a:solidFill>
              </a:rPr>
              <a:t>如何为应用分配组播地址？</a:t>
            </a:r>
            <a:endParaRPr lang="en-US" altLang="zh-CN" sz="2000" b="1" dirty="0">
              <a:solidFill>
                <a:srgbClr val="FF0000"/>
              </a:solidFill>
            </a:endParaRPr>
          </a:p>
          <a:p>
            <a:pPr lvl="1"/>
            <a:r>
              <a:rPr lang="zh-CN" altLang="zh-CN" sz="2000" dirty="0">
                <a:solidFill>
                  <a:srgbClr val="FF0000"/>
                </a:solidFill>
              </a:rPr>
              <a:t>本地管理</a:t>
            </a:r>
            <a:r>
              <a:rPr lang="en-US" altLang="zh-CN" sz="2000" dirty="0">
                <a:solidFill>
                  <a:srgbClr val="FF0000"/>
                </a:solidFill>
              </a:rPr>
              <a:t>(</a:t>
            </a:r>
            <a:r>
              <a:rPr lang="zh-CN" altLang="en-US" sz="2000" dirty="0">
                <a:solidFill>
                  <a:srgbClr val="FF0000"/>
                </a:solidFill>
              </a:rPr>
              <a:t>私有）</a:t>
            </a:r>
            <a:r>
              <a:rPr lang="zh-CN" altLang="zh-CN" sz="2000" dirty="0">
                <a:solidFill>
                  <a:srgbClr val="FF0000"/>
                </a:solidFill>
              </a:rPr>
              <a:t>组播地址，地址范围为</a:t>
            </a:r>
            <a:r>
              <a:rPr lang="en-US" altLang="zh-CN" sz="2000" dirty="0">
                <a:solidFill>
                  <a:srgbClr val="FF0000"/>
                </a:solidFill>
              </a:rPr>
              <a:t>239.0.0.0</a:t>
            </a:r>
            <a:r>
              <a:rPr lang="zh-CN" altLang="zh-CN" sz="2000" dirty="0">
                <a:solidFill>
                  <a:srgbClr val="FF0000"/>
                </a:solidFill>
              </a:rPr>
              <a:t>～</a:t>
            </a:r>
            <a:r>
              <a:rPr lang="en-US" altLang="zh-CN" sz="2000" dirty="0">
                <a:solidFill>
                  <a:srgbClr val="FF0000"/>
                </a:solidFill>
              </a:rPr>
              <a:t>239.255.255.255</a:t>
            </a:r>
            <a:endParaRPr lang="en-US" altLang="zh-CN" sz="2000" dirty="0">
              <a:solidFill>
                <a:srgbClr val="FF0000"/>
              </a:solidFill>
            </a:endParaRPr>
          </a:p>
          <a:p>
            <a:pPr lvl="2"/>
            <a:r>
              <a:rPr lang="zh-CN" altLang="zh-CN" dirty="0"/>
              <a:t>类似于单播</a:t>
            </a:r>
            <a:r>
              <a:rPr lang="en-US" altLang="zh-CN" dirty="0"/>
              <a:t>IP</a:t>
            </a:r>
            <a:r>
              <a:rPr lang="zh-CN" altLang="zh-CN" dirty="0"/>
              <a:t>地址空间的内部地址，只在内部网络中使用</a:t>
            </a:r>
            <a:endParaRPr lang="en-US" altLang="zh-CN" dirty="0"/>
          </a:p>
          <a:p>
            <a:pPr lvl="2"/>
            <a:r>
              <a:rPr lang="zh-CN" altLang="zh-CN" dirty="0"/>
              <a:t>内部网络</a:t>
            </a:r>
            <a:r>
              <a:rPr lang="zh-CN" altLang="en-US" dirty="0"/>
              <a:t>的</a:t>
            </a:r>
            <a:r>
              <a:rPr lang="zh-CN" altLang="zh-CN" dirty="0"/>
              <a:t>出口路由器保证该组播分组不会被传播到</a:t>
            </a:r>
            <a:r>
              <a:rPr lang="en-US" altLang="zh-CN" dirty="0"/>
              <a:t>Internet</a:t>
            </a:r>
            <a:r>
              <a:rPr lang="zh-CN" altLang="zh-CN" dirty="0"/>
              <a:t>之上</a:t>
            </a:r>
            <a:endParaRPr lang="en-US" altLang="zh-CN" dirty="0"/>
          </a:p>
          <a:p>
            <a:pPr marL="457200" lvl="1" indent="0">
              <a:buNone/>
            </a:pPr>
            <a:endParaRPr lang="en-US" altLang="zh-CN" dirty="0"/>
          </a:p>
          <a:p>
            <a:pPr lvl="3"/>
            <a:endParaRPr lang="zh-CN" altLang="en-US" dirty="0"/>
          </a:p>
          <a:p>
            <a:endParaRPr lang="zh-CN" altLang="en-US" dirty="0"/>
          </a:p>
        </p:txBody>
      </p:sp>
      <p:grpSp>
        <p:nvGrpSpPr>
          <p:cNvPr id="15" name="组合 14"/>
          <p:cNvGrpSpPr/>
          <p:nvPr/>
        </p:nvGrpSpPr>
        <p:grpSpPr>
          <a:xfrm>
            <a:off x="6096000" y="1045577"/>
            <a:ext cx="5833764" cy="1695746"/>
            <a:chOff x="6228806" y="1328608"/>
            <a:chExt cx="5833764" cy="1695746"/>
          </a:xfrm>
        </p:grpSpPr>
        <p:grpSp>
          <p:nvGrpSpPr>
            <p:cNvPr id="4" name="组合 3"/>
            <p:cNvGrpSpPr/>
            <p:nvPr/>
          </p:nvGrpSpPr>
          <p:grpSpPr>
            <a:xfrm>
              <a:off x="6228806" y="1328608"/>
              <a:ext cx="5833764" cy="1360435"/>
              <a:chOff x="5875307" y="1755933"/>
              <a:chExt cx="5833764" cy="1360435"/>
            </a:xfrm>
          </p:grpSpPr>
          <p:sp>
            <p:nvSpPr>
              <p:cNvPr id="5" name="Line 2"/>
              <p:cNvSpPr>
                <a:spLocks noChangeShapeType="1"/>
              </p:cNvSpPr>
              <p:nvPr/>
            </p:nvSpPr>
            <p:spPr bwMode="auto">
              <a:xfrm flipV="1">
                <a:off x="6731333" y="1973916"/>
                <a:ext cx="497773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5B307E"/>
                  </a:solidFill>
                  <a:latin typeface="微软雅黑" panose="020B0503020204020204" pitchFamily="34" charset="-122"/>
                  <a:ea typeface="微软雅黑" panose="020B0503020204020204" pitchFamily="34" charset="-122"/>
                </a:endParaRPr>
              </a:p>
            </p:txBody>
          </p:sp>
          <p:sp>
            <p:nvSpPr>
              <p:cNvPr id="6" name="Rectangle 3"/>
              <p:cNvSpPr>
                <a:spLocks noChangeArrowheads="1"/>
              </p:cNvSpPr>
              <p:nvPr/>
            </p:nvSpPr>
            <p:spPr bwMode="auto">
              <a:xfrm>
                <a:off x="8812237" y="1755933"/>
                <a:ext cx="815930" cy="36676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defTabSz="76200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defTabSz="762000">
                  <a:spcBef>
                    <a:spcPct val="20000"/>
                  </a:spcBef>
                  <a:buChar char="•"/>
                  <a:defRPr sz="2000">
                    <a:solidFill>
                      <a:schemeClr val="tx1"/>
                    </a:solidFill>
                    <a:latin typeface="Comic Sans MS" panose="030F0702030302020204"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kumimoji="1" lang="en-US" altLang="zh-CN" sz="2000" dirty="0">
                    <a:solidFill>
                      <a:srgbClr val="5B307E"/>
                    </a:solidFill>
                    <a:latin typeface="微软雅黑" panose="020B0503020204020204" pitchFamily="34" charset="-122"/>
                    <a:ea typeface="微软雅黑" panose="020B0503020204020204" pitchFamily="34" charset="-122"/>
                  </a:rPr>
                  <a:t>28 </a:t>
                </a:r>
                <a:r>
                  <a:rPr kumimoji="1" lang="zh-CN" altLang="en-US" sz="2000" dirty="0">
                    <a:solidFill>
                      <a:srgbClr val="5B307E"/>
                    </a:solidFill>
                    <a:latin typeface="微软雅黑" panose="020B0503020204020204" pitchFamily="34" charset="-122"/>
                    <a:ea typeface="微软雅黑" panose="020B0503020204020204" pitchFamily="34" charset="-122"/>
                  </a:rPr>
                  <a:t>位</a:t>
                </a:r>
                <a:endParaRPr kumimoji="1" lang="zh-CN" altLang="en-US" sz="2000" dirty="0">
                  <a:solidFill>
                    <a:srgbClr val="5B307E"/>
                  </a:solidFill>
                  <a:latin typeface="微软雅黑" panose="020B0503020204020204" pitchFamily="34" charset="-122"/>
                  <a:ea typeface="微软雅黑" panose="020B0503020204020204" pitchFamily="34" charset="-122"/>
                </a:endParaRPr>
              </a:p>
            </p:txBody>
          </p:sp>
          <p:sp>
            <p:nvSpPr>
              <p:cNvPr id="7" name="Line 41"/>
              <p:cNvSpPr>
                <a:spLocks noChangeShapeType="1"/>
              </p:cNvSpPr>
              <p:nvPr/>
            </p:nvSpPr>
            <p:spPr bwMode="auto">
              <a:xfrm>
                <a:off x="6731333" y="1842649"/>
                <a:ext cx="0" cy="3238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5B307E"/>
                  </a:solidFill>
                  <a:latin typeface="微软雅黑" panose="020B0503020204020204" pitchFamily="34" charset="-122"/>
                  <a:ea typeface="微软雅黑" panose="020B0503020204020204" pitchFamily="34" charset="-122"/>
                </a:endParaRPr>
              </a:p>
            </p:txBody>
          </p:sp>
          <p:sp>
            <p:nvSpPr>
              <p:cNvPr id="8" name="Line 42"/>
              <p:cNvSpPr>
                <a:spLocks noChangeShapeType="1"/>
              </p:cNvSpPr>
              <p:nvPr/>
            </p:nvSpPr>
            <p:spPr bwMode="auto">
              <a:xfrm>
                <a:off x="11709071" y="1820486"/>
                <a:ext cx="0" cy="3238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5B307E"/>
                  </a:solidFill>
                  <a:latin typeface="微软雅黑" panose="020B0503020204020204" pitchFamily="34" charset="-122"/>
                  <a:ea typeface="微软雅黑" panose="020B0503020204020204" pitchFamily="34" charset="-122"/>
                </a:endParaRPr>
              </a:p>
            </p:txBody>
          </p:sp>
          <p:sp>
            <p:nvSpPr>
              <p:cNvPr id="9" name="Rectangle 44"/>
              <p:cNvSpPr>
                <a:spLocks noChangeArrowheads="1"/>
              </p:cNvSpPr>
              <p:nvPr/>
            </p:nvSpPr>
            <p:spPr bwMode="auto">
              <a:xfrm>
                <a:off x="5938807" y="2144336"/>
                <a:ext cx="5770264" cy="478396"/>
              </a:xfrm>
              <a:prstGeom prst="rect">
                <a:avLst/>
              </a:prstGeom>
              <a:noFill/>
              <a:ln w="25400">
                <a:solidFill>
                  <a:schemeClr val="tx1"/>
                </a:solidFill>
                <a:miter lim="800000"/>
              </a:ln>
            </p:spPr>
            <p:txBody>
              <a:bodyPr wrap="none" anchor="ct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GB" altLang="zh-CN" sz="1800">
                  <a:solidFill>
                    <a:srgbClr val="5B307E"/>
                  </a:solidFill>
                  <a:latin typeface="微软雅黑" panose="020B0503020204020204" pitchFamily="34" charset="-122"/>
                  <a:ea typeface="微软雅黑" panose="020B0503020204020204" pitchFamily="34" charset="-122"/>
                </a:endParaRPr>
              </a:p>
            </p:txBody>
          </p:sp>
          <p:sp>
            <p:nvSpPr>
              <p:cNvPr id="10" name="Rectangle 45"/>
              <p:cNvSpPr>
                <a:spLocks noChangeArrowheads="1"/>
              </p:cNvSpPr>
              <p:nvPr/>
            </p:nvSpPr>
            <p:spPr bwMode="auto">
              <a:xfrm>
                <a:off x="7878559" y="2718823"/>
                <a:ext cx="276197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defTabSz="76200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defTabSz="762000">
                  <a:spcBef>
                    <a:spcPct val="20000"/>
                  </a:spcBef>
                  <a:buChar char="•"/>
                  <a:defRPr sz="2000">
                    <a:solidFill>
                      <a:schemeClr val="tx1"/>
                    </a:solidFill>
                    <a:latin typeface="Comic Sans MS" panose="030F0702030302020204"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kumimoji="1" lang="en-US" altLang="zh-CN" sz="2000" dirty="0">
                    <a:solidFill>
                      <a:srgbClr val="5B307E"/>
                    </a:solidFill>
                    <a:latin typeface="微软雅黑" panose="020B0503020204020204" pitchFamily="34" charset="-122"/>
                    <a:ea typeface="微软雅黑" panose="020B0503020204020204" pitchFamily="34" charset="-122"/>
                  </a:rPr>
                  <a:t>D </a:t>
                </a:r>
                <a:r>
                  <a:rPr kumimoji="1" lang="zh-CN" altLang="en-US" sz="2000" dirty="0">
                    <a:solidFill>
                      <a:srgbClr val="5B307E"/>
                    </a:solidFill>
                    <a:latin typeface="微软雅黑" panose="020B0503020204020204" pitchFamily="34" charset="-122"/>
                    <a:ea typeface="微软雅黑" panose="020B0503020204020204" pitchFamily="34" charset="-122"/>
                  </a:rPr>
                  <a:t>类地址（组播地址）</a:t>
                </a:r>
                <a:endParaRPr kumimoji="1" lang="zh-CN" altLang="en-US" sz="2000" dirty="0">
                  <a:solidFill>
                    <a:srgbClr val="5B307E"/>
                  </a:solidFill>
                  <a:latin typeface="微软雅黑" panose="020B0503020204020204" pitchFamily="34" charset="-122"/>
                  <a:ea typeface="微软雅黑" panose="020B0503020204020204" pitchFamily="34" charset="-122"/>
                </a:endParaRPr>
              </a:p>
            </p:txBody>
          </p:sp>
          <p:sp>
            <p:nvSpPr>
              <p:cNvPr id="11" name="Line 46"/>
              <p:cNvSpPr>
                <a:spLocks noChangeShapeType="1"/>
              </p:cNvSpPr>
              <p:nvPr/>
            </p:nvSpPr>
            <p:spPr bwMode="auto">
              <a:xfrm>
                <a:off x="6719857" y="2152274"/>
                <a:ext cx="0" cy="441325"/>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5B307E"/>
                  </a:solidFill>
                  <a:latin typeface="微软雅黑" panose="020B0503020204020204" pitchFamily="34" charset="-122"/>
                  <a:ea typeface="微软雅黑" panose="020B0503020204020204" pitchFamily="34" charset="-122"/>
                </a:endParaRPr>
              </a:p>
            </p:txBody>
          </p:sp>
          <p:sp>
            <p:nvSpPr>
              <p:cNvPr id="12" name="Rectangle 47"/>
              <p:cNvSpPr>
                <a:spLocks noChangeArrowheads="1"/>
              </p:cNvSpPr>
              <p:nvPr/>
            </p:nvSpPr>
            <p:spPr bwMode="auto">
              <a:xfrm>
                <a:off x="5875307" y="2166499"/>
                <a:ext cx="90088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defTabSz="76200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defTabSz="762000">
                  <a:spcBef>
                    <a:spcPct val="20000"/>
                  </a:spcBef>
                  <a:buChar char="•"/>
                  <a:defRPr sz="2000">
                    <a:solidFill>
                      <a:schemeClr val="tx1"/>
                    </a:solidFill>
                    <a:latin typeface="Comic Sans MS" panose="030F0702030302020204"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kumimoji="1" lang="en-US" altLang="zh-CN" sz="2000" dirty="0">
                    <a:solidFill>
                      <a:srgbClr val="5B307E"/>
                    </a:solidFill>
                    <a:latin typeface="微软雅黑" panose="020B0503020204020204" pitchFamily="34" charset="-122"/>
                    <a:ea typeface="微软雅黑" panose="020B0503020204020204" pitchFamily="34" charset="-122"/>
                  </a:rPr>
                  <a:t>1</a:t>
                </a:r>
                <a:r>
                  <a:rPr kumimoji="1" lang="en-US" altLang="zh-CN" sz="1000" dirty="0">
                    <a:solidFill>
                      <a:srgbClr val="5B307E"/>
                    </a:solidFill>
                    <a:latin typeface="微软雅黑" panose="020B0503020204020204" pitchFamily="34" charset="-122"/>
                    <a:ea typeface="微软雅黑" panose="020B0503020204020204" pitchFamily="34" charset="-122"/>
                  </a:rPr>
                  <a:t> </a:t>
                </a:r>
                <a:r>
                  <a:rPr kumimoji="1" lang="en-US" altLang="zh-CN" sz="2000" dirty="0">
                    <a:solidFill>
                      <a:srgbClr val="5B307E"/>
                    </a:solidFill>
                    <a:latin typeface="微软雅黑" panose="020B0503020204020204" pitchFamily="34" charset="-122"/>
                    <a:ea typeface="微软雅黑" panose="020B0503020204020204" pitchFamily="34" charset="-122"/>
                  </a:rPr>
                  <a:t>1</a:t>
                </a:r>
                <a:r>
                  <a:rPr kumimoji="1" lang="en-US" altLang="zh-CN" sz="1000" dirty="0">
                    <a:solidFill>
                      <a:srgbClr val="5B307E"/>
                    </a:solidFill>
                    <a:latin typeface="微软雅黑" panose="020B0503020204020204" pitchFamily="34" charset="-122"/>
                    <a:ea typeface="微软雅黑" panose="020B0503020204020204" pitchFamily="34" charset="-122"/>
                  </a:rPr>
                  <a:t> </a:t>
                </a:r>
                <a:r>
                  <a:rPr kumimoji="1" lang="en-US" altLang="zh-CN" sz="2000" dirty="0">
                    <a:solidFill>
                      <a:srgbClr val="5B307E"/>
                    </a:solidFill>
                    <a:latin typeface="微软雅黑" panose="020B0503020204020204" pitchFamily="34" charset="-122"/>
                    <a:ea typeface="微软雅黑" panose="020B0503020204020204" pitchFamily="34" charset="-122"/>
                  </a:rPr>
                  <a:t>1</a:t>
                </a:r>
                <a:r>
                  <a:rPr kumimoji="1" lang="en-US" altLang="zh-CN" sz="1000" dirty="0">
                    <a:solidFill>
                      <a:srgbClr val="5B307E"/>
                    </a:solidFill>
                    <a:latin typeface="微软雅黑" panose="020B0503020204020204" pitchFamily="34" charset="-122"/>
                    <a:ea typeface="微软雅黑" panose="020B0503020204020204" pitchFamily="34" charset="-122"/>
                  </a:rPr>
                  <a:t> </a:t>
                </a:r>
                <a:r>
                  <a:rPr kumimoji="1" lang="en-US" altLang="zh-CN" sz="2000" dirty="0">
                    <a:solidFill>
                      <a:srgbClr val="5B307E"/>
                    </a:solidFill>
                    <a:latin typeface="微软雅黑" panose="020B0503020204020204" pitchFamily="34" charset="-122"/>
                    <a:ea typeface="微软雅黑" panose="020B0503020204020204" pitchFamily="34" charset="-122"/>
                  </a:rPr>
                  <a:t>0</a:t>
                </a:r>
                <a:endParaRPr kumimoji="1" lang="en-US" altLang="zh-CN" sz="2000" dirty="0">
                  <a:solidFill>
                    <a:srgbClr val="5B307E"/>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8107723" y="2624244"/>
              <a:ext cx="3163045" cy="400110"/>
            </a:xfrm>
            <a:prstGeom prst="rect">
              <a:avLst/>
            </a:prstGeom>
          </p:spPr>
          <p:txBody>
            <a:bodyPr wrap="none">
              <a:spAutoFit/>
            </a:bodyPr>
            <a:lstStyle/>
            <a:p>
              <a:r>
                <a:rPr lang="en-US" altLang="zh-CN" sz="2000" b="1" dirty="0"/>
                <a:t>224.0.0.0</a:t>
              </a:r>
              <a:r>
                <a:rPr lang="zh-CN" altLang="zh-CN" sz="2000" b="1" dirty="0"/>
                <a:t>～</a:t>
              </a:r>
              <a:r>
                <a:rPr lang="en-US" altLang="zh-CN" sz="2000" b="1" dirty="0"/>
                <a:t>239.255.255.255</a:t>
              </a:r>
              <a:endParaRPr lang="zh-CN" altLang="en-US" sz="2000" b="1" dirty="0"/>
            </a:p>
          </p:txBody>
        </p:sp>
      </p:grpSp>
      <p:graphicFrame>
        <p:nvGraphicFramePr>
          <p:cNvPr id="16" name="表格 15"/>
          <p:cNvGraphicFramePr>
            <a:graphicFrameLocks noGrp="1"/>
          </p:cNvGraphicFramePr>
          <p:nvPr/>
        </p:nvGraphicFramePr>
        <p:xfrm>
          <a:off x="3903354" y="4588264"/>
          <a:ext cx="7731298" cy="1854200"/>
        </p:xfrm>
        <a:graphic>
          <a:graphicData uri="http://schemas.openxmlformats.org/drawingml/2006/table">
            <a:tbl>
              <a:tblPr firstRow="1" bandRow="1">
                <a:tableStyleId>{17292A2E-F333-43FB-9621-5CBBE7FDCDCB}</a:tableStyleId>
              </a:tblPr>
              <a:tblGrid>
                <a:gridCol w="1182644"/>
                <a:gridCol w="1990455"/>
                <a:gridCol w="1526249"/>
                <a:gridCol w="3031950"/>
              </a:tblGrid>
              <a:tr h="370840">
                <a:tc>
                  <a:txBody>
                    <a:bodyPr/>
                    <a:lstStyle/>
                    <a:p>
                      <a:r>
                        <a:rPr lang="zh-CN" altLang="en-US" dirty="0"/>
                        <a:t>组播地址</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描述</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组播地址</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描述</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a:t>224.0.0.1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t>所有主机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224.0.0.6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OSPF DR</a:t>
                      </a:r>
                      <a:r>
                        <a:rPr lang="zh-CN" altLang="en-US" dirty="0"/>
                        <a:t>路由器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dirty="0"/>
                        <a:t>224.0.0.2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t>所有路由器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224.0.0.9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RIP2</a:t>
                      </a:r>
                      <a:r>
                        <a:rPr lang="zh-CN" altLang="en-US" dirty="0"/>
                        <a:t>路由器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dirty="0"/>
                        <a:t>224.0.0.4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DVMRP</a:t>
                      </a:r>
                      <a:r>
                        <a:rPr lang="zh-CN" altLang="en-US" dirty="0"/>
                        <a:t>路由器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224.0.0.22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IGMPv3</a:t>
                      </a:r>
                      <a:r>
                        <a:rPr lang="zh-CN" altLang="en-US" dirty="0"/>
                        <a:t>组播路由器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dirty="0"/>
                        <a:t>224.0.0.5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OSPF</a:t>
                      </a:r>
                      <a:r>
                        <a:rPr lang="zh-CN" altLang="en-US" dirty="0"/>
                        <a:t>路由器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224.0.0.251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err="1"/>
                        <a:t>mDNS</a:t>
                      </a:r>
                      <a:r>
                        <a:rPr lang="zh-CN" altLang="en-US" dirty="0"/>
                        <a:t>服务器</a:t>
                      </a:r>
                      <a:r>
                        <a:rPr lang="en-US" altLang="zh-CN" dirty="0"/>
                        <a:t>(UDP port 5353)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组播地址</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t>成员可位于</a:t>
            </a:r>
            <a:r>
              <a:rPr lang="en-US" altLang="zh-CN" sz="2400" dirty="0"/>
              <a:t>Internet</a:t>
            </a:r>
            <a:r>
              <a:rPr lang="zh-CN" altLang="en-US" sz="2400" dirty="0"/>
              <a:t>的任何地方，用于表示组播组的</a:t>
            </a:r>
            <a:r>
              <a:rPr lang="en-US" altLang="zh-CN" sz="2400" dirty="0"/>
              <a:t>IP</a:t>
            </a:r>
            <a:r>
              <a:rPr lang="zh-CN" altLang="en-US" sz="2400" dirty="0"/>
              <a:t>组播地址采用</a:t>
            </a:r>
            <a:r>
              <a:rPr lang="zh-CN" altLang="en-US" sz="2400" b="1" dirty="0">
                <a:solidFill>
                  <a:srgbClr val="FF0000"/>
                </a:solidFill>
              </a:rPr>
              <a:t>平坦地址</a:t>
            </a:r>
            <a:r>
              <a:rPr lang="zh-CN" altLang="en-US" sz="2400" dirty="0"/>
              <a:t>结构</a:t>
            </a:r>
            <a:endParaRPr lang="en-US" altLang="zh-CN" sz="2400" dirty="0"/>
          </a:p>
          <a:p>
            <a:r>
              <a:rPr lang="en-US" altLang="zh-CN" sz="2400" dirty="0"/>
              <a:t>224.0.0.0/24</a:t>
            </a:r>
            <a:r>
              <a:rPr lang="zh-CN" altLang="en-US" sz="2400" dirty="0"/>
              <a:t> 限定为链路</a:t>
            </a:r>
            <a:endParaRPr lang="en-US" altLang="zh-CN" sz="2400" dirty="0"/>
          </a:p>
          <a:p>
            <a:r>
              <a:rPr lang="en-US" altLang="zh-CN" sz="2400" dirty="0"/>
              <a:t>239.0.0.0/8 </a:t>
            </a:r>
            <a:r>
              <a:rPr lang="zh-CN" altLang="en-US" sz="2400" dirty="0"/>
              <a:t>限定为内部网络</a:t>
            </a:r>
            <a:endParaRPr lang="en-US" altLang="zh-CN" sz="2400" dirty="0"/>
          </a:p>
          <a:p>
            <a:r>
              <a:rPr lang="zh-CN" altLang="en-US" sz="2400" dirty="0"/>
              <a:t>组播分组头部的</a:t>
            </a:r>
            <a:r>
              <a:rPr lang="en-US" altLang="zh-CN" sz="2400" dirty="0"/>
              <a:t>TTL</a:t>
            </a:r>
            <a:r>
              <a:rPr lang="zh-CN" altLang="zh-CN" sz="2400" dirty="0"/>
              <a:t>字段可用于限定组播分组的传输范围</a:t>
            </a:r>
            <a:endParaRPr lang="en-US" altLang="zh-CN" sz="2400" dirty="0"/>
          </a:p>
          <a:p>
            <a:pPr lvl="1"/>
            <a:r>
              <a:rPr lang="en-US" altLang="zh-CN" sz="2400" dirty="0"/>
              <a:t>TTL</a:t>
            </a:r>
            <a:r>
              <a:rPr lang="zh-CN" altLang="en-US" sz="2400" dirty="0"/>
              <a:t>为</a:t>
            </a:r>
            <a:r>
              <a:rPr lang="en-US" altLang="zh-CN" sz="2400" dirty="0"/>
              <a:t>0</a:t>
            </a:r>
            <a:r>
              <a:rPr lang="zh-CN" altLang="en-US" sz="2400" dirty="0"/>
              <a:t>限制主机范围，</a:t>
            </a:r>
            <a:r>
              <a:rPr lang="en-US" altLang="zh-CN" sz="2400" dirty="0"/>
              <a:t>TTL</a:t>
            </a:r>
            <a:r>
              <a:rPr lang="zh-CN" altLang="en-US" sz="2400" dirty="0"/>
              <a:t>为</a:t>
            </a:r>
            <a:r>
              <a:rPr lang="en-US" altLang="zh-CN" sz="2400" dirty="0"/>
              <a:t>1</a:t>
            </a:r>
            <a:r>
              <a:rPr lang="zh-CN" altLang="en-US" sz="2400" dirty="0"/>
              <a:t>限制在链路上</a:t>
            </a:r>
            <a:endParaRPr lang="en-US" altLang="zh-CN" sz="2400" dirty="0"/>
          </a:p>
          <a:p>
            <a:pPr lvl="1"/>
            <a:r>
              <a:rPr lang="zh-CN" altLang="zh-CN" sz="2400" dirty="0"/>
              <a:t>组播路由器可配置一个</a:t>
            </a:r>
            <a:r>
              <a:rPr lang="en-US" altLang="zh-CN" sz="2400" dirty="0"/>
              <a:t>TTL</a:t>
            </a:r>
            <a:r>
              <a:rPr lang="zh-CN" altLang="zh-CN" sz="2400" dirty="0"/>
              <a:t>阈值，如果收到的组播分组的</a:t>
            </a:r>
            <a:r>
              <a:rPr lang="en-US" altLang="zh-CN" sz="2400" dirty="0"/>
              <a:t>TTL</a:t>
            </a:r>
            <a:r>
              <a:rPr lang="zh-CN" altLang="zh-CN" sz="2400" dirty="0"/>
              <a:t>字段取值小于或者等于该阈值，则不转发</a:t>
            </a:r>
            <a:endParaRPr lang="en-US" altLang="zh-CN" sz="2400" dirty="0"/>
          </a:p>
          <a:p>
            <a:pPr lvl="1"/>
            <a:r>
              <a:rPr lang="zh-CN" altLang="zh-CN" sz="2400" b="1" dirty="0"/>
              <a:t>扩展环搜索</a:t>
            </a:r>
            <a:r>
              <a:rPr lang="zh-CN" altLang="zh-CN" sz="2400" dirty="0"/>
              <a:t>（</a:t>
            </a:r>
            <a:r>
              <a:rPr lang="en-US" altLang="zh-CN" sz="2400" dirty="0"/>
              <a:t>Expanding Ring Search</a:t>
            </a:r>
            <a:r>
              <a:rPr lang="zh-CN" altLang="zh-CN" sz="2400" dirty="0"/>
              <a:t>）决定最合适的</a:t>
            </a:r>
            <a:r>
              <a:rPr lang="en-US" altLang="zh-CN" sz="2400" dirty="0"/>
              <a:t>TTL</a:t>
            </a:r>
            <a:r>
              <a:rPr lang="zh-CN" altLang="zh-CN" sz="2400" dirty="0"/>
              <a:t>取值</a:t>
            </a:r>
            <a:endParaRPr lang="en-US" altLang="zh-CN" sz="2400" dirty="0"/>
          </a:p>
          <a:p>
            <a:pPr lvl="2"/>
            <a:r>
              <a:rPr lang="zh-CN" altLang="zh-CN" sz="2400" dirty="0"/>
              <a:t>发送一个</a:t>
            </a:r>
            <a:r>
              <a:rPr lang="en-US" altLang="zh-CN" sz="2400" dirty="0"/>
              <a:t>TTL</a:t>
            </a:r>
            <a:r>
              <a:rPr lang="zh-CN" altLang="zh-CN" sz="2400" dirty="0"/>
              <a:t>为</a:t>
            </a:r>
            <a:r>
              <a:rPr lang="en-US" altLang="zh-CN" sz="2400" dirty="0"/>
              <a:t>1</a:t>
            </a:r>
            <a:r>
              <a:rPr lang="zh-CN" altLang="zh-CN" sz="2400" dirty="0"/>
              <a:t>的组播分组，如果没有任何响应，则尝试</a:t>
            </a:r>
            <a:r>
              <a:rPr lang="en-US" altLang="zh-CN" sz="2400" dirty="0"/>
              <a:t>TTL</a:t>
            </a:r>
            <a:r>
              <a:rPr lang="zh-CN" altLang="zh-CN" sz="2400" dirty="0"/>
              <a:t>为</a:t>
            </a:r>
            <a:r>
              <a:rPr lang="en-US" altLang="zh-CN" sz="2400" dirty="0"/>
              <a:t>2</a:t>
            </a:r>
            <a:r>
              <a:rPr lang="zh-CN" altLang="zh-CN" sz="2400" dirty="0"/>
              <a:t>，一直继续下去。</a:t>
            </a:r>
            <a:r>
              <a:rPr lang="zh-CN" altLang="en-US" sz="2400" dirty="0"/>
              <a:t>最远成员回应结束 </a:t>
            </a:r>
            <a:endParaRPr lang="en-US" altLang="zh-CN" sz="2400" dirty="0"/>
          </a:p>
          <a:p>
            <a:pPr lvl="3"/>
            <a:endParaRPr lang="zh-CN" altLang="en-US" sz="2400" dirty="0"/>
          </a:p>
          <a:p>
            <a:endParaRPr lang="zh-CN"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08174" y="5934670"/>
            <a:ext cx="7976811"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dirty="0">
                <a:ea typeface="微软雅黑" panose="020B0503020204020204" pitchFamily="34" charset="-122"/>
              </a:rPr>
              <a:t>group = socket.inet_aton(multicast_group)</a:t>
            </a:r>
            <a:br>
              <a:rPr lang="zh-CN" altLang="zh-CN" dirty="0">
                <a:ea typeface="微软雅黑" panose="020B0503020204020204" pitchFamily="34" charset="-122"/>
              </a:rPr>
            </a:br>
            <a:r>
              <a:rPr lang="zh-CN" altLang="zh-CN" dirty="0">
                <a:ea typeface="微软雅黑" panose="020B0503020204020204" pitchFamily="34" charset="-122"/>
              </a:rPr>
              <a:t>mreq = struct.pack('4sL', group, socket.INADDR_ANY)</a:t>
            </a:r>
            <a:endParaRPr lang="en-US" altLang="zh-CN" dirty="0">
              <a:ea typeface="微软雅黑" panose="020B0503020204020204" pitchFamily="34" charset="-122"/>
            </a:endParaRPr>
          </a:p>
          <a:p>
            <a:r>
              <a:rPr lang="en-US" altLang="zh-CN" dirty="0">
                <a:solidFill>
                  <a:srgbClr val="000000"/>
                </a:solidFill>
                <a:latin typeface="宋体" panose="02010600030101010101" pitchFamily="2" charset="-122"/>
                <a:ea typeface="宋体" panose="02010600030101010101" pitchFamily="2" charset="-122"/>
              </a:rPr>
              <a:t>sock.</a:t>
            </a:r>
            <a:r>
              <a:rPr lang="zh-CN" altLang="zh-CN" dirty="0">
                <a:solidFill>
                  <a:srgbClr val="000000"/>
                </a:solidFill>
                <a:latin typeface="宋体" panose="02010600030101010101" pitchFamily="2" charset="-122"/>
                <a:ea typeface="宋体" panose="02010600030101010101" pitchFamily="2" charset="-122"/>
              </a:rPr>
              <a:t>setsockopt(socket.IPPROTO_IP, socket.IP_ADD_MEMBERSHIP, mreq)</a:t>
            </a:r>
            <a:endParaRPr lang="zh-CN" altLang="zh-CN" dirty="0">
              <a:solidFill>
                <a:schemeClr val="tx1"/>
              </a:solidFill>
              <a:latin typeface="Arial" panose="020B0604020202020204" pitchFamily="34" charset="0"/>
            </a:endParaRPr>
          </a:p>
        </p:txBody>
      </p:sp>
      <p:pic>
        <p:nvPicPr>
          <p:cNvPr id="35" name="图片 34"/>
          <p:cNvPicPr/>
          <p:nvPr/>
        </p:nvPicPr>
        <p:blipFill>
          <a:blip r:embed="rId1"/>
          <a:stretch>
            <a:fillRect/>
          </a:stretch>
        </p:blipFill>
        <p:spPr>
          <a:xfrm>
            <a:off x="5998175" y="2758916"/>
            <a:ext cx="6068368" cy="1804436"/>
          </a:xfrm>
          <a:prstGeom prst="rect">
            <a:avLst/>
          </a:prstGeom>
        </p:spPr>
      </p:pic>
      <p:sp>
        <p:nvSpPr>
          <p:cNvPr id="2" name="标题 1"/>
          <p:cNvSpPr>
            <a:spLocks noGrp="1"/>
          </p:cNvSpPr>
          <p:nvPr>
            <p:ph type="title"/>
          </p:nvPr>
        </p:nvSpPr>
        <p:spPr>
          <a:xfrm>
            <a:off x="529046" y="40957"/>
            <a:ext cx="11203577" cy="644434"/>
          </a:xfrm>
        </p:spPr>
        <p:txBody>
          <a:bodyPr/>
          <a:lstStyle/>
          <a:p>
            <a:r>
              <a:rPr lang="en-US" altLang="zh-CN" dirty="0"/>
              <a:t>IP</a:t>
            </a:r>
            <a:r>
              <a:rPr lang="zh-CN" altLang="en-US" dirty="0"/>
              <a:t>组播分组在链路上的传输</a:t>
            </a:r>
            <a:endParaRPr lang="zh-CN" altLang="en-US" dirty="0"/>
          </a:p>
        </p:txBody>
      </p:sp>
      <p:sp>
        <p:nvSpPr>
          <p:cNvPr id="3" name="内容占位符 2"/>
          <p:cNvSpPr>
            <a:spLocks noGrp="1"/>
          </p:cNvSpPr>
          <p:nvPr>
            <p:ph idx="1"/>
          </p:nvPr>
        </p:nvSpPr>
        <p:spPr/>
        <p:txBody>
          <a:bodyPr/>
          <a:lstStyle/>
          <a:p>
            <a:r>
              <a:rPr lang="zh-CN" altLang="en-US" dirty="0"/>
              <a:t>点到点链路上与单播分组一样</a:t>
            </a:r>
            <a:endParaRPr lang="en-US" altLang="zh-CN" dirty="0"/>
          </a:p>
          <a:p>
            <a:r>
              <a:rPr lang="zh-CN" altLang="en-US" dirty="0"/>
              <a:t>广播链路：</a:t>
            </a:r>
            <a:endParaRPr lang="en-US" altLang="zh-CN" dirty="0"/>
          </a:p>
          <a:p>
            <a:pPr lvl="1"/>
            <a:r>
              <a:rPr lang="en-US" altLang="zh-CN" sz="2000" dirty="0"/>
              <a:t>IP</a:t>
            </a:r>
            <a:r>
              <a:rPr lang="zh-CN" altLang="en-US" sz="2000" dirty="0"/>
              <a:t>组播地址映射为链路层组播地址：</a:t>
            </a:r>
            <a:r>
              <a:rPr lang="zh-CN" altLang="en-US" sz="2000" b="1" dirty="0">
                <a:solidFill>
                  <a:srgbClr val="FF0000"/>
                </a:solidFill>
              </a:rPr>
              <a:t>直接映射</a:t>
            </a:r>
            <a:r>
              <a:rPr lang="zh-CN" altLang="en-US" sz="2000" dirty="0"/>
              <a:t>（多对一） </a:t>
            </a:r>
            <a:endParaRPr lang="en-US" altLang="zh-CN" sz="2000" dirty="0"/>
          </a:p>
          <a:p>
            <a:pPr lvl="2"/>
            <a:r>
              <a:rPr lang="en-US" altLang="zh-CN" dirty="0"/>
              <a:t>OUI(24</a:t>
            </a:r>
            <a:r>
              <a:rPr lang="zh-CN" altLang="en-US" dirty="0"/>
              <a:t>比特</a:t>
            </a:r>
            <a:r>
              <a:rPr lang="en-US" altLang="zh-CN" dirty="0"/>
              <a:t>)=01:00:5E</a:t>
            </a:r>
            <a:endParaRPr lang="en-US" altLang="zh-CN" dirty="0"/>
          </a:p>
          <a:p>
            <a:pPr lvl="2"/>
            <a:r>
              <a:rPr lang="zh-CN" altLang="en-US" dirty="0"/>
              <a:t>第</a:t>
            </a:r>
            <a:r>
              <a:rPr lang="en-US" altLang="zh-CN" dirty="0"/>
              <a:t>25</a:t>
            </a:r>
            <a:r>
              <a:rPr lang="zh-CN" altLang="en-US" dirty="0"/>
              <a:t>比特为</a:t>
            </a:r>
            <a:r>
              <a:rPr lang="en-US" altLang="zh-CN" dirty="0"/>
              <a:t>0</a:t>
            </a:r>
            <a:r>
              <a:rPr lang="zh-CN" altLang="en-US" dirty="0"/>
              <a:t>，低</a:t>
            </a:r>
            <a:r>
              <a:rPr lang="en-US" altLang="zh-CN" dirty="0"/>
              <a:t>23</a:t>
            </a:r>
            <a:r>
              <a:rPr lang="zh-CN" altLang="en-US" dirty="0"/>
              <a:t>比特</a:t>
            </a:r>
            <a:r>
              <a:rPr lang="en-US" altLang="zh-CN" dirty="0"/>
              <a:t>=IP</a:t>
            </a:r>
            <a:r>
              <a:rPr lang="zh-CN" altLang="en-US" dirty="0"/>
              <a:t>组播地址的低</a:t>
            </a:r>
            <a:r>
              <a:rPr lang="en-US" altLang="zh-CN" dirty="0"/>
              <a:t>23</a:t>
            </a:r>
            <a:r>
              <a:rPr lang="zh-CN" altLang="en-US" dirty="0"/>
              <a:t>比特</a:t>
            </a:r>
            <a:r>
              <a:rPr lang="en-US" altLang="zh-CN" dirty="0">
                <a:sym typeface="Wingdings" panose="05000000000000000000" pitchFamily="2" charset="2"/>
              </a:rPr>
              <a:t>2^(28-23) = 32</a:t>
            </a:r>
            <a:r>
              <a:rPr lang="zh-CN" altLang="en-US" dirty="0">
                <a:sym typeface="Wingdings" panose="05000000000000000000" pitchFamily="2" charset="2"/>
              </a:rPr>
              <a:t>个</a:t>
            </a:r>
            <a:r>
              <a:rPr lang="en-US" altLang="zh-CN" dirty="0">
                <a:sym typeface="Wingdings" panose="05000000000000000000" pitchFamily="2" charset="2"/>
              </a:rPr>
              <a:t>IP</a:t>
            </a:r>
            <a:r>
              <a:rPr lang="zh-CN" altLang="en-US" dirty="0">
                <a:sym typeface="Wingdings" panose="05000000000000000000" pitchFamily="2" charset="2"/>
              </a:rPr>
              <a:t>组播地址映射到同一个</a:t>
            </a:r>
            <a:r>
              <a:rPr lang="en-US" altLang="zh-CN" dirty="0">
                <a:sym typeface="Wingdings" panose="05000000000000000000" pitchFamily="2" charset="2"/>
              </a:rPr>
              <a:t>MAC</a:t>
            </a:r>
            <a:r>
              <a:rPr lang="zh-CN" altLang="en-US" dirty="0">
                <a:sym typeface="Wingdings" panose="05000000000000000000" pitchFamily="2" charset="2"/>
              </a:rPr>
              <a:t>地址</a:t>
            </a:r>
            <a:endParaRPr lang="en-US" altLang="zh-CN" dirty="0">
              <a:sym typeface="Wingdings" panose="05000000000000000000" pitchFamily="2" charset="2"/>
            </a:endParaRPr>
          </a:p>
          <a:p>
            <a:pPr lvl="1"/>
            <a:r>
              <a:rPr lang="zh-CN" altLang="en-US" sz="2000" dirty="0">
                <a:sym typeface="Wingdings" panose="05000000000000000000" pitchFamily="2" charset="2"/>
              </a:rPr>
              <a:t>发送：组装成链路层组播帧后发送</a:t>
            </a:r>
            <a:endParaRPr lang="en-US" altLang="zh-CN" sz="2000" dirty="0">
              <a:sym typeface="Wingdings" panose="05000000000000000000" pitchFamily="2" charset="2"/>
            </a:endParaRPr>
          </a:p>
          <a:p>
            <a:pPr lvl="1"/>
            <a:r>
              <a:rPr lang="zh-CN" altLang="en-US" sz="2000" dirty="0">
                <a:sym typeface="Wingdings" panose="05000000000000000000" pitchFamily="2" charset="2"/>
              </a:rPr>
              <a:t>接收：</a:t>
            </a:r>
            <a:endParaRPr lang="en-US" altLang="zh-CN" sz="2000" dirty="0">
              <a:sym typeface="Wingdings" panose="05000000000000000000" pitchFamily="2" charset="2"/>
            </a:endParaRPr>
          </a:p>
          <a:p>
            <a:pPr lvl="2"/>
            <a:r>
              <a:rPr lang="zh-CN" altLang="en-US" dirty="0">
                <a:sym typeface="Wingdings" panose="05000000000000000000" pitchFamily="2" charset="2"/>
              </a:rPr>
              <a:t>组播路由器接收所有组播分组</a:t>
            </a:r>
            <a:endParaRPr lang="en-US" altLang="zh-CN" dirty="0">
              <a:sym typeface="Wingdings" panose="05000000000000000000" pitchFamily="2" charset="2"/>
            </a:endParaRPr>
          </a:p>
          <a:p>
            <a:pPr lvl="2"/>
            <a:r>
              <a:rPr lang="zh-CN" altLang="en-US" dirty="0">
                <a:sym typeface="Wingdings" panose="05000000000000000000" pitchFamily="2" charset="2"/>
              </a:rPr>
              <a:t>组播组的成员主机：</a:t>
            </a:r>
            <a:endParaRPr lang="en-US" altLang="zh-CN" dirty="0">
              <a:sym typeface="Wingdings" panose="05000000000000000000" pitchFamily="2" charset="2"/>
            </a:endParaRPr>
          </a:p>
          <a:p>
            <a:pPr lvl="3"/>
            <a:r>
              <a:rPr lang="en-US" altLang="zh-CN" b="1" dirty="0" err="1">
                <a:solidFill>
                  <a:schemeClr val="accent6"/>
                </a:solidFill>
                <a:sym typeface="Wingdings" panose="05000000000000000000" pitchFamily="2" charset="2"/>
              </a:rPr>
              <a:t>setsockopt</a:t>
            </a:r>
            <a:r>
              <a:rPr lang="zh-CN" altLang="en-US" b="1" dirty="0">
                <a:solidFill>
                  <a:schemeClr val="accent6"/>
                </a:solidFill>
                <a:sym typeface="Wingdings" panose="05000000000000000000" pitchFamily="2" charset="2"/>
              </a:rPr>
              <a:t>告知</a:t>
            </a:r>
            <a:r>
              <a:rPr lang="en-US" altLang="zh-CN" b="1" dirty="0">
                <a:solidFill>
                  <a:schemeClr val="accent6"/>
                </a:solidFill>
                <a:sym typeface="Wingdings" panose="05000000000000000000" pitchFamily="2" charset="2"/>
              </a:rPr>
              <a:t>IP</a:t>
            </a:r>
            <a:r>
              <a:rPr lang="zh-CN" altLang="en-US" b="1" dirty="0">
                <a:solidFill>
                  <a:schemeClr val="accent6"/>
                </a:solidFill>
                <a:sym typeface="Wingdings" panose="05000000000000000000" pitchFamily="2" charset="2"/>
              </a:rPr>
              <a:t>模块加入到组播组</a:t>
            </a:r>
            <a:r>
              <a:rPr lang="en-US" altLang="zh-CN" b="1" dirty="0">
                <a:solidFill>
                  <a:schemeClr val="accent6"/>
                </a:solidFill>
                <a:sym typeface="Wingdings" panose="05000000000000000000" pitchFamily="2" charset="2"/>
              </a:rPr>
              <a:t>G</a:t>
            </a:r>
            <a:endParaRPr lang="en-US" altLang="zh-CN" b="1" dirty="0">
              <a:solidFill>
                <a:schemeClr val="accent6"/>
              </a:solidFill>
              <a:sym typeface="Wingdings" panose="05000000000000000000" pitchFamily="2" charset="2"/>
            </a:endParaRPr>
          </a:p>
          <a:p>
            <a:pPr lvl="3"/>
            <a:r>
              <a:rPr lang="zh-CN" altLang="en-US" dirty="0">
                <a:sym typeface="Wingdings" panose="05000000000000000000" pitchFamily="2" charset="2"/>
              </a:rPr>
              <a:t>告诉网卡要求监听相应的链路层组播帧</a:t>
            </a:r>
            <a:endParaRPr lang="en-US" altLang="zh-CN" dirty="0">
              <a:sym typeface="Wingdings" panose="05000000000000000000" pitchFamily="2" charset="2"/>
            </a:endParaRPr>
          </a:p>
          <a:p>
            <a:pPr lvl="3"/>
            <a:r>
              <a:rPr lang="en-US" altLang="zh-CN" dirty="0">
                <a:sym typeface="Wingdings" panose="05000000000000000000" pitchFamily="2" charset="2"/>
              </a:rPr>
              <a:t>IGMP</a:t>
            </a:r>
            <a:r>
              <a:rPr lang="zh-CN" altLang="en-US" dirty="0">
                <a:sym typeface="Wingdings" panose="05000000000000000000" pitchFamily="2" charset="2"/>
              </a:rPr>
              <a:t>协议：主机与组播路由器间协议</a:t>
            </a:r>
            <a:endParaRPr lang="zh-CN" altLang="en-US" dirty="0"/>
          </a:p>
          <a:p>
            <a:pPr lvl="1"/>
            <a:endParaRPr lang="zh-CN" altLang="en-US" dirty="0"/>
          </a:p>
        </p:txBody>
      </p:sp>
      <p:grpSp>
        <p:nvGrpSpPr>
          <p:cNvPr id="4" name="组合 3"/>
          <p:cNvGrpSpPr/>
          <p:nvPr/>
        </p:nvGrpSpPr>
        <p:grpSpPr>
          <a:xfrm>
            <a:off x="6596910" y="-21770"/>
            <a:ext cx="5391857" cy="1790995"/>
            <a:chOff x="6674680" y="243122"/>
            <a:chExt cx="5391857" cy="1790995"/>
          </a:xfrm>
        </p:grpSpPr>
        <p:pic>
          <p:nvPicPr>
            <p:cNvPr id="5" name="图片 4"/>
            <p:cNvPicPr>
              <a:picLocks noChangeAspect="1"/>
            </p:cNvPicPr>
            <p:nvPr/>
          </p:nvPicPr>
          <p:blipFill>
            <a:blip r:embed="rId2">
              <a:duotone>
                <a:prstClr val="black"/>
                <a:schemeClr val="accent1">
                  <a:tint val="45000"/>
                  <a:satMod val="400000"/>
                </a:schemeClr>
              </a:duotone>
            </a:blip>
            <a:stretch>
              <a:fillRect/>
            </a:stretch>
          </p:blipFill>
          <p:spPr>
            <a:xfrm>
              <a:off x="8800038" y="561182"/>
              <a:ext cx="772569" cy="334962"/>
            </a:xfrm>
            <a:prstGeom prst="rect">
              <a:avLst/>
            </a:prstGeom>
          </p:spPr>
        </p:pic>
        <p:cxnSp>
          <p:nvCxnSpPr>
            <p:cNvPr id="6" name="直接连接符 5"/>
            <p:cNvCxnSpPr>
              <a:endCxn id="5" idx="3"/>
            </p:cNvCxnSpPr>
            <p:nvPr/>
          </p:nvCxnSpPr>
          <p:spPr>
            <a:xfrm flipH="1">
              <a:off x="9572607" y="728663"/>
              <a:ext cx="1031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duotone>
                <a:prstClr val="black"/>
                <a:schemeClr val="accent1">
                  <a:tint val="45000"/>
                  <a:satMod val="400000"/>
                </a:schemeClr>
              </a:duotone>
            </a:blip>
            <a:stretch>
              <a:fillRect/>
            </a:stretch>
          </p:blipFill>
          <p:spPr>
            <a:xfrm>
              <a:off x="10580142" y="561182"/>
              <a:ext cx="772569" cy="334962"/>
            </a:xfrm>
            <a:prstGeom prst="rect">
              <a:avLst/>
            </a:prstGeom>
          </p:spPr>
        </p:pic>
        <p:cxnSp>
          <p:nvCxnSpPr>
            <p:cNvPr id="8" name="直接连接符 7"/>
            <p:cNvCxnSpPr/>
            <p:nvPr/>
          </p:nvCxnSpPr>
          <p:spPr>
            <a:xfrm flipH="1">
              <a:off x="7768334" y="728663"/>
              <a:ext cx="1031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2">
              <a:duotone>
                <a:prstClr val="black"/>
                <a:schemeClr val="accent1">
                  <a:tint val="45000"/>
                  <a:satMod val="400000"/>
                </a:schemeClr>
              </a:duotone>
            </a:blip>
            <a:stretch>
              <a:fillRect/>
            </a:stretch>
          </p:blipFill>
          <p:spPr>
            <a:xfrm>
              <a:off x="7019606" y="569005"/>
              <a:ext cx="772569" cy="334962"/>
            </a:xfrm>
            <a:prstGeom prst="rect">
              <a:avLst/>
            </a:prstGeom>
          </p:spPr>
        </p:pic>
        <p:sp>
          <p:nvSpPr>
            <p:cNvPr id="10" name="文本框 9"/>
            <p:cNvSpPr txBox="1"/>
            <p:nvPr/>
          </p:nvSpPr>
          <p:spPr>
            <a:xfrm>
              <a:off x="7099805" y="270958"/>
              <a:ext cx="612169" cy="338554"/>
            </a:xfrm>
            <a:prstGeom prst="rect">
              <a:avLst/>
            </a:prstGeom>
            <a:noFill/>
          </p:spPr>
          <p:txBody>
            <a:bodyPr wrap="square" rtlCol="0">
              <a:spAutoFit/>
            </a:bodyPr>
            <a:lstStyle/>
            <a:p>
              <a:pPr algn="ctr"/>
              <a:r>
                <a:rPr lang="en-US" altLang="zh-CN" sz="1600" b="1" dirty="0"/>
                <a:t>R1</a:t>
              </a:r>
              <a:endParaRPr lang="zh-CN" altLang="en-US" sz="1600" b="1" dirty="0"/>
            </a:p>
          </p:txBody>
        </p:sp>
        <p:sp>
          <p:nvSpPr>
            <p:cNvPr id="11" name="文本框 10"/>
            <p:cNvSpPr txBox="1"/>
            <p:nvPr/>
          </p:nvSpPr>
          <p:spPr>
            <a:xfrm>
              <a:off x="8804045" y="261300"/>
              <a:ext cx="612169" cy="338554"/>
            </a:xfrm>
            <a:prstGeom prst="rect">
              <a:avLst/>
            </a:prstGeom>
            <a:noFill/>
          </p:spPr>
          <p:txBody>
            <a:bodyPr wrap="square" rtlCol="0">
              <a:spAutoFit/>
            </a:bodyPr>
            <a:lstStyle/>
            <a:p>
              <a:pPr algn="ctr"/>
              <a:r>
                <a:rPr lang="en-US" altLang="zh-CN" sz="1600" b="1" dirty="0"/>
                <a:t>R2</a:t>
              </a:r>
              <a:endParaRPr lang="zh-CN" altLang="en-US" sz="1600" b="1" dirty="0"/>
            </a:p>
          </p:txBody>
        </p:sp>
        <p:sp>
          <p:nvSpPr>
            <p:cNvPr id="12" name="文本框 11"/>
            <p:cNvSpPr txBox="1"/>
            <p:nvPr/>
          </p:nvSpPr>
          <p:spPr>
            <a:xfrm>
              <a:off x="10660341" y="243122"/>
              <a:ext cx="612169" cy="338554"/>
            </a:xfrm>
            <a:prstGeom prst="rect">
              <a:avLst/>
            </a:prstGeom>
            <a:noFill/>
          </p:spPr>
          <p:txBody>
            <a:bodyPr wrap="square" rtlCol="0">
              <a:spAutoFit/>
            </a:bodyPr>
            <a:lstStyle/>
            <a:p>
              <a:pPr algn="ctr"/>
              <a:r>
                <a:rPr lang="en-US" altLang="zh-CN" sz="1600" b="1" dirty="0"/>
                <a:t>R3</a:t>
              </a:r>
              <a:endParaRPr lang="zh-CN" altLang="en-US" sz="1600" b="1" dirty="0"/>
            </a:p>
          </p:txBody>
        </p:sp>
        <p:sp>
          <p:nvSpPr>
            <p:cNvPr id="13" name="矩形 12"/>
            <p:cNvSpPr/>
            <p:nvPr/>
          </p:nvSpPr>
          <p:spPr>
            <a:xfrm>
              <a:off x="6839976" y="968195"/>
              <a:ext cx="1422779" cy="369331"/>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MAC:  R1</a:t>
              </a:r>
              <a:r>
                <a:rPr lang="en-US" altLang="zh-CN" sz="1600" dirty="0">
                  <a:sym typeface="Wingdings" panose="05000000000000000000" pitchFamily="2" charset="2"/>
                </a:rPr>
                <a:t>R2</a:t>
              </a:r>
              <a:endParaRPr lang="zh-CN" altLang="en-US" sz="1600" dirty="0"/>
            </a:p>
          </p:txBody>
        </p:sp>
        <p:sp>
          <p:nvSpPr>
            <p:cNvPr id="14" name="矩形 13"/>
            <p:cNvSpPr/>
            <p:nvPr/>
          </p:nvSpPr>
          <p:spPr>
            <a:xfrm>
              <a:off x="8266169" y="965477"/>
              <a:ext cx="1067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IP</a:t>
              </a:r>
              <a:r>
                <a:rPr lang="zh-CN" altLang="en-US" dirty="0">
                  <a:solidFill>
                    <a:schemeClr val="tx1"/>
                  </a:solidFill>
                </a:rPr>
                <a:t>：</a:t>
              </a:r>
              <a:r>
                <a:rPr lang="en-US" altLang="zh-CN" dirty="0">
                  <a:solidFill>
                    <a:schemeClr val="tx1"/>
                  </a:solidFill>
                </a:rPr>
                <a:t>S</a:t>
              </a:r>
              <a:r>
                <a:rPr lang="en-US" altLang="zh-CN" dirty="0">
                  <a:solidFill>
                    <a:schemeClr val="tx1"/>
                  </a:solidFill>
                  <a:sym typeface="Wingdings" panose="05000000000000000000" pitchFamily="2" charset="2"/>
                </a:rPr>
                <a:t>D</a:t>
              </a:r>
              <a:endParaRPr lang="zh-CN" altLang="en-US" dirty="0">
                <a:solidFill>
                  <a:schemeClr val="tx1"/>
                </a:solidFill>
              </a:endParaRPr>
            </a:p>
          </p:txBody>
        </p:sp>
        <p:sp>
          <p:nvSpPr>
            <p:cNvPr id="15" name="矩形 14"/>
            <p:cNvSpPr/>
            <p:nvPr/>
          </p:nvSpPr>
          <p:spPr>
            <a:xfrm>
              <a:off x="9572607" y="963396"/>
              <a:ext cx="1422779" cy="369331"/>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MAC:  R2</a:t>
              </a:r>
              <a:r>
                <a:rPr lang="en-US" altLang="zh-CN" sz="1600" dirty="0">
                  <a:sym typeface="Wingdings" panose="05000000000000000000" pitchFamily="2" charset="2"/>
                </a:rPr>
                <a:t>R3</a:t>
              </a:r>
              <a:endParaRPr lang="zh-CN" altLang="en-US" sz="1600" dirty="0"/>
            </a:p>
          </p:txBody>
        </p:sp>
        <p:sp>
          <p:nvSpPr>
            <p:cNvPr id="16" name="矩形 15"/>
            <p:cNvSpPr/>
            <p:nvPr/>
          </p:nvSpPr>
          <p:spPr>
            <a:xfrm>
              <a:off x="10998800" y="960678"/>
              <a:ext cx="1067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IP</a:t>
              </a:r>
              <a:r>
                <a:rPr lang="zh-CN" altLang="en-US" dirty="0">
                  <a:solidFill>
                    <a:schemeClr val="tx1"/>
                  </a:solidFill>
                </a:rPr>
                <a:t>：</a:t>
              </a:r>
              <a:r>
                <a:rPr lang="en-US" altLang="zh-CN" dirty="0">
                  <a:solidFill>
                    <a:schemeClr val="tx1"/>
                  </a:solidFill>
                </a:rPr>
                <a:t>S</a:t>
              </a:r>
              <a:r>
                <a:rPr lang="en-US" altLang="zh-CN" dirty="0">
                  <a:solidFill>
                    <a:schemeClr val="tx1"/>
                  </a:solidFill>
                  <a:sym typeface="Wingdings" panose="05000000000000000000" pitchFamily="2" charset="2"/>
                </a:rPr>
                <a:t>D</a:t>
              </a:r>
              <a:endParaRPr lang="zh-CN" altLang="en-US" dirty="0">
                <a:solidFill>
                  <a:schemeClr val="tx1"/>
                </a:solidFill>
              </a:endParaRPr>
            </a:p>
          </p:txBody>
        </p:sp>
        <p:sp>
          <p:nvSpPr>
            <p:cNvPr id="17" name="文本框 16"/>
            <p:cNvSpPr txBox="1"/>
            <p:nvPr/>
          </p:nvSpPr>
          <p:spPr>
            <a:xfrm>
              <a:off x="8402321" y="1449342"/>
              <a:ext cx="3664216" cy="584775"/>
            </a:xfrm>
            <a:prstGeom prst="rect">
              <a:avLst/>
            </a:prstGeom>
            <a:noFill/>
          </p:spPr>
          <p:txBody>
            <a:bodyPr wrap="square" rtlCol="0">
              <a:spAutoFit/>
            </a:bodyPr>
            <a:lstStyle/>
            <a:p>
              <a:r>
                <a:rPr lang="en-US" altLang="zh-CN" sz="1600" b="1" dirty="0"/>
                <a:t>R2</a:t>
              </a:r>
              <a:r>
                <a:rPr lang="zh-CN" altLang="en-US" sz="1600" b="1" dirty="0"/>
                <a:t>：根据</a:t>
              </a:r>
              <a:r>
                <a:rPr lang="en-US" altLang="zh-CN" sz="1600" b="1" dirty="0"/>
                <a:t>D</a:t>
              </a:r>
              <a:r>
                <a:rPr lang="zh-CN" altLang="en-US" sz="1600" b="1" dirty="0"/>
                <a:t>查找转发表，下一跳为</a:t>
              </a:r>
              <a:r>
                <a:rPr lang="en-US" altLang="zh-CN" sz="1600" b="1" dirty="0"/>
                <a:t>R3</a:t>
              </a:r>
              <a:r>
                <a:rPr lang="zh-CN" altLang="en-US" sz="1600" b="1" dirty="0"/>
                <a:t>，</a:t>
              </a:r>
              <a:r>
                <a:rPr lang="zh-CN" altLang="en-US" sz="1600" b="1" dirty="0">
                  <a:highlight>
                    <a:srgbClr val="FFFF00"/>
                  </a:highlight>
                </a:rPr>
                <a:t>通过</a:t>
              </a:r>
              <a:r>
                <a:rPr lang="en-US" altLang="zh-CN" sz="1600" b="1" dirty="0">
                  <a:highlight>
                    <a:srgbClr val="FFFF00"/>
                  </a:highlight>
                </a:rPr>
                <a:t>ARP</a:t>
              </a:r>
              <a:r>
                <a:rPr lang="zh-CN" altLang="en-US" sz="1600" b="1" dirty="0">
                  <a:highlight>
                    <a:srgbClr val="FFFF00"/>
                  </a:highlight>
                </a:rPr>
                <a:t>获得</a:t>
              </a:r>
              <a:r>
                <a:rPr lang="en-US" altLang="zh-CN" sz="1600" b="1" dirty="0">
                  <a:highlight>
                    <a:srgbClr val="FFFF00"/>
                  </a:highlight>
                </a:rPr>
                <a:t>R3</a:t>
              </a:r>
              <a:r>
                <a:rPr lang="zh-CN" altLang="en-US" sz="1600" b="1" dirty="0">
                  <a:highlight>
                    <a:srgbClr val="FFFF00"/>
                  </a:highlight>
                </a:rPr>
                <a:t>的</a:t>
              </a:r>
              <a:r>
                <a:rPr lang="en-US" altLang="zh-CN" sz="1600" b="1" dirty="0">
                  <a:highlight>
                    <a:srgbClr val="FFFF00"/>
                  </a:highlight>
                </a:rPr>
                <a:t>MAC</a:t>
              </a:r>
              <a:r>
                <a:rPr lang="zh-CN" altLang="en-US" sz="1600" b="1" dirty="0">
                  <a:highlight>
                    <a:srgbClr val="FFFF00"/>
                  </a:highlight>
                </a:rPr>
                <a:t>地址</a:t>
              </a:r>
              <a:r>
                <a:rPr lang="zh-CN" altLang="en-US" sz="1600" b="1" dirty="0"/>
                <a:t>，转发给</a:t>
              </a:r>
              <a:r>
                <a:rPr lang="en-US" altLang="zh-CN" sz="1600" b="1" dirty="0"/>
                <a:t>R3</a:t>
              </a:r>
              <a:endParaRPr lang="zh-CN" altLang="en-US" sz="1600" b="1" dirty="0"/>
            </a:p>
          </p:txBody>
        </p:sp>
        <p:sp>
          <p:nvSpPr>
            <p:cNvPr id="32" name="文本框 31"/>
            <p:cNvSpPr txBox="1"/>
            <p:nvPr/>
          </p:nvSpPr>
          <p:spPr>
            <a:xfrm>
              <a:off x="6674680" y="1572452"/>
              <a:ext cx="1643873" cy="338554"/>
            </a:xfrm>
            <a:prstGeom prst="rect">
              <a:avLst/>
            </a:prstGeom>
            <a:noFill/>
          </p:spPr>
          <p:txBody>
            <a:bodyPr wrap="square" rtlCol="0">
              <a:spAutoFit/>
            </a:bodyPr>
            <a:lstStyle/>
            <a:p>
              <a:pPr algn="ctr"/>
              <a:r>
                <a:rPr lang="zh-CN" altLang="en-US" sz="1600" b="1" dirty="0">
                  <a:solidFill>
                    <a:schemeClr val="accent6"/>
                  </a:solidFill>
                </a:rPr>
                <a:t>单播分组的转发</a:t>
              </a:r>
              <a:endParaRPr lang="zh-CN" altLang="en-US" sz="1600" b="1" dirty="0">
                <a:solidFill>
                  <a:schemeClr val="accent6"/>
                </a:solidFill>
              </a:endParaRPr>
            </a:p>
          </p:txBody>
        </p:sp>
      </p:grpSp>
      <p:grpSp>
        <p:nvGrpSpPr>
          <p:cNvPr id="34" name="组合 33"/>
          <p:cNvGrpSpPr/>
          <p:nvPr/>
        </p:nvGrpSpPr>
        <p:grpSpPr>
          <a:xfrm>
            <a:off x="6762206" y="4516756"/>
            <a:ext cx="5390204" cy="2037217"/>
            <a:chOff x="6500591" y="2373089"/>
            <a:chExt cx="5390204" cy="2037217"/>
          </a:xfrm>
        </p:grpSpPr>
        <p:grpSp>
          <p:nvGrpSpPr>
            <p:cNvPr id="18" name="组合 17"/>
            <p:cNvGrpSpPr/>
            <p:nvPr/>
          </p:nvGrpSpPr>
          <p:grpSpPr>
            <a:xfrm>
              <a:off x="6664234" y="2373089"/>
              <a:ext cx="5226561" cy="2037217"/>
              <a:chOff x="6839976" y="243122"/>
              <a:chExt cx="5226561" cy="2037217"/>
            </a:xfrm>
          </p:grpSpPr>
          <p:pic>
            <p:nvPicPr>
              <p:cNvPr id="19" name="图片 18"/>
              <p:cNvPicPr>
                <a:picLocks noChangeAspect="1"/>
              </p:cNvPicPr>
              <p:nvPr/>
            </p:nvPicPr>
            <p:blipFill>
              <a:blip r:embed="rId2">
                <a:duotone>
                  <a:prstClr val="black"/>
                  <a:schemeClr val="accent1">
                    <a:tint val="45000"/>
                    <a:satMod val="400000"/>
                  </a:schemeClr>
                </a:duotone>
              </a:blip>
              <a:stretch>
                <a:fillRect/>
              </a:stretch>
            </p:blipFill>
            <p:spPr>
              <a:xfrm>
                <a:off x="8800038" y="561182"/>
                <a:ext cx="772569" cy="334962"/>
              </a:xfrm>
              <a:prstGeom prst="rect">
                <a:avLst/>
              </a:prstGeom>
            </p:spPr>
          </p:pic>
          <p:cxnSp>
            <p:nvCxnSpPr>
              <p:cNvPr id="20" name="直接连接符 19"/>
              <p:cNvCxnSpPr>
                <a:endCxn id="19" idx="3"/>
              </p:cNvCxnSpPr>
              <p:nvPr/>
            </p:nvCxnSpPr>
            <p:spPr>
              <a:xfrm flipH="1">
                <a:off x="9572607" y="728663"/>
                <a:ext cx="1031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a:duotone>
                  <a:prstClr val="black"/>
                  <a:schemeClr val="accent1">
                    <a:tint val="45000"/>
                    <a:satMod val="400000"/>
                  </a:schemeClr>
                </a:duotone>
              </a:blip>
              <a:stretch>
                <a:fillRect/>
              </a:stretch>
            </p:blipFill>
            <p:spPr>
              <a:xfrm>
                <a:off x="10580142" y="561182"/>
                <a:ext cx="772569" cy="334962"/>
              </a:xfrm>
              <a:prstGeom prst="rect">
                <a:avLst/>
              </a:prstGeom>
            </p:spPr>
          </p:pic>
          <p:cxnSp>
            <p:nvCxnSpPr>
              <p:cNvPr id="22" name="直接连接符 21"/>
              <p:cNvCxnSpPr/>
              <p:nvPr/>
            </p:nvCxnSpPr>
            <p:spPr>
              <a:xfrm flipH="1">
                <a:off x="7768334" y="728663"/>
                <a:ext cx="10317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2">
                <a:duotone>
                  <a:prstClr val="black"/>
                  <a:schemeClr val="accent1">
                    <a:tint val="45000"/>
                    <a:satMod val="400000"/>
                  </a:schemeClr>
                </a:duotone>
              </a:blip>
              <a:stretch>
                <a:fillRect/>
              </a:stretch>
            </p:blipFill>
            <p:spPr>
              <a:xfrm>
                <a:off x="7019606" y="569005"/>
                <a:ext cx="772569" cy="334962"/>
              </a:xfrm>
              <a:prstGeom prst="rect">
                <a:avLst/>
              </a:prstGeom>
            </p:spPr>
          </p:pic>
          <p:sp>
            <p:nvSpPr>
              <p:cNvPr id="24" name="文本框 23"/>
              <p:cNvSpPr txBox="1"/>
              <p:nvPr/>
            </p:nvSpPr>
            <p:spPr>
              <a:xfrm>
                <a:off x="7099805" y="270958"/>
                <a:ext cx="612169" cy="338554"/>
              </a:xfrm>
              <a:prstGeom prst="rect">
                <a:avLst/>
              </a:prstGeom>
              <a:noFill/>
            </p:spPr>
            <p:txBody>
              <a:bodyPr wrap="square" rtlCol="0">
                <a:spAutoFit/>
              </a:bodyPr>
              <a:lstStyle/>
              <a:p>
                <a:pPr algn="ctr"/>
                <a:r>
                  <a:rPr lang="en-US" altLang="zh-CN" sz="1600" b="1" dirty="0"/>
                  <a:t>R1</a:t>
                </a:r>
                <a:endParaRPr lang="zh-CN" altLang="en-US" sz="1600" b="1" dirty="0"/>
              </a:p>
            </p:txBody>
          </p:sp>
          <p:sp>
            <p:nvSpPr>
              <p:cNvPr id="25" name="文本框 24"/>
              <p:cNvSpPr txBox="1"/>
              <p:nvPr/>
            </p:nvSpPr>
            <p:spPr>
              <a:xfrm>
                <a:off x="8804045" y="261300"/>
                <a:ext cx="612169" cy="338554"/>
              </a:xfrm>
              <a:prstGeom prst="rect">
                <a:avLst/>
              </a:prstGeom>
              <a:noFill/>
            </p:spPr>
            <p:txBody>
              <a:bodyPr wrap="square" rtlCol="0">
                <a:spAutoFit/>
              </a:bodyPr>
              <a:lstStyle/>
              <a:p>
                <a:pPr algn="ctr"/>
                <a:r>
                  <a:rPr lang="en-US" altLang="zh-CN" sz="1600" b="1" dirty="0"/>
                  <a:t>R2</a:t>
                </a:r>
                <a:endParaRPr lang="zh-CN" altLang="en-US" sz="1600" b="1" dirty="0"/>
              </a:p>
            </p:txBody>
          </p:sp>
          <p:sp>
            <p:nvSpPr>
              <p:cNvPr id="26" name="文本框 25"/>
              <p:cNvSpPr txBox="1"/>
              <p:nvPr/>
            </p:nvSpPr>
            <p:spPr>
              <a:xfrm>
                <a:off x="10660341" y="243122"/>
                <a:ext cx="612169" cy="338554"/>
              </a:xfrm>
              <a:prstGeom prst="rect">
                <a:avLst/>
              </a:prstGeom>
              <a:noFill/>
            </p:spPr>
            <p:txBody>
              <a:bodyPr wrap="square" rtlCol="0">
                <a:spAutoFit/>
              </a:bodyPr>
              <a:lstStyle/>
              <a:p>
                <a:pPr algn="ctr"/>
                <a:r>
                  <a:rPr lang="en-US" altLang="zh-CN" sz="1600" b="1" dirty="0"/>
                  <a:t>R3</a:t>
                </a:r>
                <a:endParaRPr lang="zh-CN" altLang="en-US" sz="1600" b="1" dirty="0"/>
              </a:p>
            </p:txBody>
          </p:sp>
          <p:sp>
            <p:nvSpPr>
              <p:cNvPr id="27" name="矩形 26"/>
              <p:cNvSpPr/>
              <p:nvPr/>
            </p:nvSpPr>
            <p:spPr>
              <a:xfrm>
                <a:off x="6839976" y="968195"/>
                <a:ext cx="1422779" cy="369331"/>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MAC:  R1</a:t>
                </a:r>
                <a:r>
                  <a:rPr lang="en-US" altLang="zh-CN" sz="1600" dirty="0">
                    <a:sym typeface="Wingdings" panose="05000000000000000000" pitchFamily="2" charset="2"/>
                  </a:rPr>
                  <a:t>G' </a:t>
                </a:r>
                <a:endParaRPr lang="zh-CN" altLang="en-US" sz="1600" dirty="0"/>
              </a:p>
            </p:txBody>
          </p:sp>
          <p:sp>
            <p:nvSpPr>
              <p:cNvPr id="28" name="矩形 27"/>
              <p:cNvSpPr/>
              <p:nvPr/>
            </p:nvSpPr>
            <p:spPr>
              <a:xfrm>
                <a:off x="8266169" y="965477"/>
                <a:ext cx="1067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IP</a:t>
                </a:r>
                <a:r>
                  <a:rPr lang="zh-CN" altLang="en-US" dirty="0">
                    <a:solidFill>
                      <a:schemeClr val="tx1"/>
                    </a:solidFill>
                  </a:rPr>
                  <a:t>：</a:t>
                </a:r>
                <a:r>
                  <a:rPr lang="en-US" altLang="zh-CN" dirty="0">
                    <a:solidFill>
                      <a:schemeClr val="tx1"/>
                    </a:solidFill>
                  </a:rPr>
                  <a:t>S</a:t>
                </a:r>
                <a:r>
                  <a:rPr lang="en-US" altLang="zh-CN" dirty="0">
                    <a:solidFill>
                      <a:schemeClr val="tx1"/>
                    </a:solidFill>
                    <a:sym typeface="Wingdings" panose="05000000000000000000" pitchFamily="2" charset="2"/>
                  </a:rPr>
                  <a:t>G</a:t>
                </a:r>
                <a:endParaRPr lang="zh-CN" altLang="en-US" dirty="0">
                  <a:solidFill>
                    <a:schemeClr val="tx1"/>
                  </a:solidFill>
                </a:endParaRPr>
              </a:p>
            </p:txBody>
          </p:sp>
          <p:sp>
            <p:nvSpPr>
              <p:cNvPr id="29" name="矩形 28"/>
              <p:cNvSpPr/>
              <p:nvPr/>
            </p:nvSpPr>
            <p:spPr>
              <a:xfrm>
                <a:off x="9572607" y="963396"/>
                <a:ext cx="1422779" cy="369331"/>
              </a:xfrm>
              <a:prstGeom prst="rect">
                <a:avLst/>
              </a:prstGeom>
              <a:solidFill>
                <a:srgbClr val="262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MAC:  R2</a:t>
                </a:r>
                <a:r>
                  <a:rPr lang="en-US" altLang="zh-CN" sz="1600" dirty="0">
                    <a:sym typeface="Wingdings" panose="05000000000000000000" pitchFamily="2" charset="2"/>
                  </a:rPr>
                  <a:t>G'</a:t>
                </a:r>
                <a:endParaRPr lang="zh-CN" altLang="en-US" sz="1600" dirty="0"/>
              </a:p>
            </p:txBody>
          </p:sp>
          <p:sp>
            <p:nvSpPr>
              <p:cNvPr id="30" name="矩形 29"/>
              <p:cNvSpPr/>
              <p:nvPr/>
            </p:nvSpPr>
            <p:spPr>
              <a:xfrm>
                <a:off x="10998800" y="960678"/>
                <a:ext cx="1067737"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IP</a:t>
                </a:r>
                <a:r>
                  <a:rPr lang="zh-CN" altLang="en-US" dirty="0">
                    <a:solidFill>
                      <a:schemeClr val="tx1"/>
                    </a:solidFill>
                  </a:rPr>
                  <a:t>：</a:t>
                </a:r>
                <a:r>
                  <a:rPr lang="en-US" altLang="zh-CN" dirty="0">
                    <a:solidFill>
                      <a:schemeClr val="tx1"/>
                    </a:solidFill>
                  </a:rPr>
                  <a:t>S</a:t>
                </a:r>
                <a:r>
                  <a:rPr lang="en-US" altLang="zh-CN" dirty="0">
                    <a:solidFill>
                      <a:schemeClr val="tx1"/>
                    </a:solidFill>
                    <a:sym typeface="Wingdings" panose="05000000000000000000" pitchFamily="2" charset="2"/>
                  </a:rPr>
                  <a:t>G</a:t>
                </a:r>
                <a:endParaRPr lang="zh-CN" altLang="en-US" dirty="0">
                  <a:solidFill>
                    <a:schemeClr val="tx1"/>
                  </a:solidFill>
                </a:endParaRPr>
              </a:p>
            </p:txBody>
          </p:sp>
          <p:sp>
            <p:nvSpPr>
              <p:cNvPr id="31" name="文本框 30"/>
              <p:cNvSpPr txBox="1"/>
              <p:nvPr/>
            </p:nvSpPr>
            <p:spPr>
              <a:xfrm>
                <a:off x="8402321" y="1449342"/>
                <a:ext cx="3664216" cy="830997"/>
              </a:xfrm>
              <a:prstGeom prst="rect">
                <a:avLst/>
              </a:prstGeom>
              <a:noFill/>
            </p:spPr>
            <p:txBody>
              <a:bodyPr wrap="square" rtlCol="0">
                <a:spAutoFit/>
              </a:bodyPr>
              <a:lstStyle/>
              <a:p>
                <a:r>
                  <a:rPr lang="en-US" altLang="zh-CN" sz="1600" b="1" dirty="0"/>
                  <a:t>R2</a:t>
                </a:r>
                <a:r>
                  <a:rPr lang="zh-CN" altLang="en-US" sz="1600" b="1" dirty="0"/>
                  <a:t>：</a:t>
                </a:r>
                <a:r>
                  <a:rPr lang="zh-CN" altLang="en-US" sz="1600" b="1" dirty="0">
                    <a:solidFill>
                      <a:schemeClr val="accent6"/>
                    </a:solidFill>
                  </a:rPr>
                  <a:t>根据</a:t>
                </a:r>
                <a:r>
                  <a:rPr lang="en-US" altLang="zh-CN" sz="1600" b="1" dirty="0">
                    <a:solidFill>
                      <a:schemeClr val="accent6"/>
                    </a:solidFill>
                  </a:rPr>
                  <a:t>G</a:t>
                </a:r>
                <a:r>
                  <a:rPr lang="zh-CN" altLang="en-US" sz="1600" b="1" dirty="0">
                    <a:solidFill>
                      <a:schemeClr val="accent6"/>
                    </a:solidFill>
                  </a:rPr>
                  <a:t>查找转发表</a:t>
                </a:r>
                <a:r>
                  <a:rPr lang="zh-CN" altLang="en-US" sz="1600" b="1" dirty="0"/>
                  <a:t>，决定往哪些端口转发，</a:t>
                </a:r>
                <a:r>
                  <a:rPr lang="zh-CN" altLang="en-US" sz="1600" b="1" dirty="0">
                    <a:highlight>
                      <a:srgbClr val="FFFF00"/>
                    </a:highlight>
                  </a:rPr>
                  <a:t>根据</a:t>
                </a:r>
                <a:r>
                  <a:rPr lang="en-US" altLang="zh-CN" sz="1600" b="1" dirty="0">
                    <a:highlight>
                      <a:srgbClr val="FFFF00"/>
                    </a:highlight>
                  </a:rPr>
                  <a:t>G</a:t>
                </a:r>
                <a:r>
                  <a:rPr lang="zh-CN" altLang="en-US" sz="1600" b="1" dirty="0">
                    <a:highlight>
                      <a:srgbClr val="FFFF00"/>
                    </a:highlight>
                  </a:rPr>
                  <a:t>得到其链路层组播地址</a:t>
                </a:r>
                <a:r>
                  <a:rPr lang="en-US" altLang="zh-CN" sz="1600" b="1" dirty="0">
                    <a:highlight>
                      <a:srgbClr val="FFFF00"/>
                    </a:highlight>
                  </a:rPr>
                  <a:t>G'</a:t>
                </a:r>
                <a:r>
                  <a:rPr lang="zh-CN" altLang="en-US" sz="1600" b="1" dirty="0"/>
                  <a:t>，通过链路层组播转发到相应链路</a:t>
                </a:r>
                <a:endParaRPr lang="zh-CN" altLang="en-US" sz="1600" b="1" dirty="0"/>
              </a:p>
            </p:txBody>
          </p:sp>
        </p:grpSp>
        <p:sp>
          <p:nvSpPr>
            <p:cNvPr id="33" name="文本框 32"/>
            <p:cNvSpPr txBox="1"/>
            <p:nvPr/>
          </p:nvSpPr>
          <p:spPr>
            <a:xfrm>
              <a:off x="6500591" y="3594291"/>
              <a:ext cx="1643873" cy="338554"/>
            </a:xfrm>
            <a:prstGeom prst="rect">
              <a:avLst/>
            </a:prstGeom>
            <a:noFill/>
          </p:spPr>
          <p:txBody>
            <a:bodyPr wrap="square" rtlCol="0">
              <a:spAutoFit/>
            </a:bodyPr>
            <a:lstStyle/>
            <a:p>
              <a:pPr algn="ctr"/>
              <a:r>
                <a:rPr lang="zh-CN" altLang="en-US" sz="1600" b="1" dirty="0">
                  <a:solidFill>
                    <a:schemeClr val="accent6"/>
                  </a:solidFill>
                </a:rPr>
                <a:t>组播分组的转发</a:t>
              </a:r>
              <a:endParaRPr lang="zh-CN" altLang="en-US" sz="1600" b="1" dirty="0">
                <a:solidFill>
                  <a:schemeClr val="accent6"/>
                </a:solidFill>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IP</a:t>
            </a:r>
            <a:r>
              <a:rPr lang="zh-CN" altLang="en-US" dirty="0">
                <a:ea typeface="宋体" panose="02010600030101010101" pitchFamily="2" charset="-122"/>
              </a:rPr>
              <a:t>组播体系结构：单一源组播</a:t>
            </a:r>
            <a:r>
              <a:rPr lang="en-US" altLang="zh-CN" dirty="0">
                <a:ea typeface="宋体" panose="02010600030101010101" pitchFamily="2" charset="-122"/>
              </a:rPr>
              <a:t>(SSM)</a:t>
            </a:r>
            <a:r>
              <a:rPr lang="zh-CN" altLang="en-US" dirty="0">
                <a:ea typeface="宋体" panose="02010600030101010101" pitchFamily="2" charset="-122"/>
              </a:rPr>
              <a:t>服务模型</a:t>
            </a:r>
            <a:endParaRPr lang="zh-CN" altLang="en-US" dirty="0"/>
          </a:p>
        </p:txBody>
      </p:sp>
      <p:sp>
        <p:nvSpPr>
          <p:cNvPr id="3" name="内容占位符 2"/>
          <p:cNvSpPr>
            <a:spLocks noGrp="1"/>
          </p:cNvSpPr>
          <p:nvPr>
            <p:ph idx="1"/>
          </p:nvPr>
        </p:nvSpPr>
        <p:spPr>
          <a:xfrm>
            <a:off x="442913" y="728662"/>
            <a:ext cx="6349712" cy="5809297"/>
          </a:xfrm>
        </p:spPr>
        <p:txBody>
          <a:bodyPr>
            <a:normAutofit lnSpcReduction="10000"/>
          </a:bodyPr>
          <a:lstStyle/>
          <a:p>
            <a:r>
              <a:rPr lang="zh-CN" altLang="zh-CN" b="1" dirty="0"/>
              <a:t>任意源组播</a:t>
            </a:r>
            <a:r>
              <a:rPr lang="en-US" altLang="zh-CN" b="1" dirty="0"/>
              <a:t>ASM</a:t>
            </a:r>
            <a:r>
              <a:rPr lang="zh-CN" altLang="zh-CN" dirty="0"/>
              <a:t>（</a:t>
            </a:r>
            <a:r>
              <a:rPr lang="en-US" altLang="zh-CN" dirty="0"/>
              <a:t>Any Source Multicast</a:t>
            </a:r>
            <a:r>
              <a:rPr lang="zh-CN" altLang="zh-CN" dirty="0"/>
              <a:t>）</a:t>
            </a:r>
            <a:r>
              <a:rPr lang="zh-CN" altLang="en-US" dirty="0"/>
              <a:t>服务模型</a:t>
            </a:r>
            <a:endParaRPr lang="en-US" altLang="zh-CN" dirty="0"/>
          </a:p>
          <a:p>
            <a:pPr lvl="1">
              <a:lnSpc>
                <a:spcPct val="100000"/>
              </a:lnSpc>
            </a:pPr>
            <a:r>
              <a:rPr lang="zh-CN" altLang="en-US" sz="2000" dirty="0"/>
              <a:t>发送者没有限制，可不属于组播组</a:t>
            </a:r>
            <a:endParaRPr lang="en-US" altLang="zh-CN" sz="2000" dirty="0"/>
          </a:p>
          <a:p>
            <a:pPr lvl="1">
              <a:lnSpc>
                <a:spcPct val="100000"/>
              </a:lnSpc>
            </a:pPr>
            <a:r>
              <a:rPr lang="zh-CN" altLang="en-US" sz="2000" dirty="0"/>
              <a:t>接收者属于同一个组播组，</a:t>
            </a:r>
            <a:r>
              <a:rPr lang="zh-CN" altLang="en-US" sz="2000" b="1" dirty="0">
                <a:solidFill>
                  <a:schemeClr val="accent6"/>
                </a:solidFill>
              </a:rPr>
              <a:t>通过组播地址标识</a:t>
            </a:r>
            <a:endParaRPr lang="en-US" altLang="zh-CN" sz="2000" b="1" dirty="0">
              <a:solidFill>
                <a:schemeClr val="accent6"/>
              </a:solidFill>
            </a:endParaRPr>
          </a:p>
          <a:p>
            <a:pPr lvl="1">
              <a:lnSpc>
                <a:spcPct val="100000"/>
              </a:lnSpc>
            </a:pPr>
            <a:r>
              <a:rPr lang="zh-CN" altLang="en-US" sz="2000" dirty="0"/>
              <a:t>组播组可任意规模，接收者可在</a:t>
            </a:r>
            <a:r>
              <a:rPr lang="en-US" altLang="zh-CN" sz="2000" dirty="0"/>
              <a:t>Internet</a:t>
            </a:r>
            <a:r>
              <a:rPr lang="zh-CN" altLang="en-US" sz="2000" dirty="0"/>
              <a:t>上</a:t>
            </a:r>
            <a:r>
              <a:rPr lang="zh-CN" altLang="en-US" sz="2000" b="1" dirty="0">
                <a:solidFill>
                  <a:schemeClr val="accent6"/>
                </a:solidFill>
              </a:rPr>
              <a:t>任何地方</a:t>
            </a:r>
            <a:r>
              <a:rPr lang="zh-CN" altLang="en-US" sz="2000" dirty="0">
                <a:solidFill>
                  <a:schemeClr val="accent6"/>
                </a:solidFill>
              </a:rPr>
              <a:t>，</a:t>
            </a:r>
            <a:r>
              <a:rPr lang="zh-CN" altLang="en-US" sz="2000" b="1" dirty="0">
                <a:solidFill>
                  <a:schemeClr val="accent6"/>
                </a:solidFill>
              </a:rPr>
              <a:t>动态加入或退出</a:t>
            </a:r>
            <a:endParaRPr lang="en-US" altLang="zh-CN" sz="2000" b="1" dirty="0">
              <a:solidFill>
                <a:schemeClr val="accent6"/>
              </a:solidFill>
            </a:endParaRPr>
          </a:p>
          <a:p>
            <a:pPr lvl="1">
              <a:lnSpc>
                <a:spcPct val="100000"/>
              </a:lnSpc>
            </a:pPr>
            <a:r>
              <a:rPr lang="zh-CN" altLang="en-US" sz="2000" dirty="0"/>
              <a:t>组播路由器间维护</a:t>
            </a:r>
            <a:r>
              <a:rPr lang="zh-CN" altLang="en-US" sz="2000" b="1" dirty="0">
                <a:solidFill>
                  <a:schemeClr val="accent6"/>
                </a:solidFill>
              </a:rPr>
              <a:t>组播分发树</a:t>
            </a:r>
            <a:r>
              <a:rPr lang="zh-CN" altLang="en-US" sz="2000" dirty="0"/>
              <a:t>，组播分组沿着分发树发送</a:t>
            </a:r>
            <a:endParaRPr lang="en-US" altLang="zh-CN" sz="2000" dirty="0"/>
          </a:p>
          <a:p>
            <a:pPr>
              <a:lnSpc>
                <a:spcPct val="100000"/>
              </a:lnSpc>
            </a:pPr>
            <a:r>
              <a:rPr lang="zh-CN" altLang="en-US" b="1" dirty="0">
                <a:solidFill>
                  <a:srgbClr val="FF0000"/>
                </a:solidFill>
              </a:rPr>
              <a:t>单一源组播</a:t>
            </a:r>
            <a:r>
              <a:rPr lang="en-US" altLang="zh-CN" b="1" dirty="0">
                <a:solidFill>
                  <a:srgbClr val="FF0000"/>
                </a:solidFill>
              </a:rPr>
              <a:t>SSM</a:t>
            </a:r>
            <a:r>
              <a:rPr lang="en-US" altLang="zh-CN" dirty="0"/>
              <a:t>(Single Source Multicast)</a:t>
            </a:r>
            <a:r>
              <a:rPr lang="zh-CN" altLang="en-US" dirty="0"/>
              <a:t>模型</a:t>
            </a:r>
            <a:r>
              <a:rPr lang="en-US" altLang="zh-CN" dirty="0"/>
              <a:t>: </a:t>
            </a:r>
            <a:endParaRPr lang="en-US" altLang="zh-CN" dirty="0"/>
          </a:p>
          <a:p>
            <a:pPr lvl="1">
              <a:lnSpc>
                <a:spcPct val="100000"/>
              </a:lnSpc>
            </a:pPr>
            <a:r>
              <a:rPr lang="zh-CN" altLang="en-US" sz="2000" dirty="0"/>
              <a:t>只有一个发送者</a:t>
            </a:r>
            <a:endParaRPr lang="en-US" altLang="zh-CN" sz="2000" dirty="0"/>
          </a:p>
          <a:p>
            <a:pPr lvl="1">
              <a:lnSpc>
                <a:spcPct val="100000"/>
              </a:lnSpc>
            </a:pPr>
            <a:r>
              <a:rPr lang="zh-CN" altLang="en-US" sz="2000" dirty="0"/>
              <a:t>一个组播会话通过</a:t>
            </a:r>
            <a:r>
              <a:rPr lang="en-US" altLang="zh-CN" sz="2000" b="1" dirty="0">
                <a:solidFill>
                  <a:schemeClr val="accent6"/>
                </a:solidFill>
              </a:rPr>
              <a:t>&lt;source, group&gt;</a:t>
            </a:r>
            <a:r>
              <a:rPr lang="zh-CN" altLang="en-US" sz="2000" dirty="0"/>
              <a:t>标识，避免了原</a:t>
            </a:r>
            <a:r>
              <a:rPr lang="en-US" altLang="zh-CN" sz="2000" dirty="0"/>
              <a:t>ASM</a:t>
            </a:r>
            <a:r>
              <a:rPr lang="zh-CN" altLang="en-US" sz="2000" dirty="0"/>
              <a:t>模型中组播地址分配的问题</a:t>
            </a:r>
            <a:endParaRPr lang="en-US" altLang="zh-CN" sz="2000" dirty="0"/>
          </a:p>
          <a:p>
            <a:pPr lvl="1">
              <a:lnSpc>
                <a:spcPct val="100000"/>
              </a:lnSpc>
            </a:pPr>
            <a:r>
              <a:rPr lang="zh-CN" altLang="en-US" sz="2000" dirty="0"/>
              <a:t>组播路由维护一个</a:t>
            </a:r>
            <a:r>
              <a:rPr lang="zh-CN" altLang="en-US" sz="2000" b="1" dirty="0">
                <a:solidFill>
                  <a:schemeClr val="accent6"/>
                </a:solidFill>
              </a:rPr>
              <a:t>基于源的分发树</a:t>
            </a:r>
            <a:r>
              <a:rPr lang="zh-CN" altLang="en-US" sz="2000" dirty="0"/>
              <a:t>，更加简单和高效</a:t>
            </a:r>
            <a:endParaRPr lang="en-US" altLang="zh-CN" sz="2000" dirty="0"/>
          </a:p>
          <a:p>
            <a:pPr>
              <a:lnSpc>
                <a:spcPct val="100000"/>
              </a:lnSpc>
            </a:pPr>
            <a:r>
              <a:rPr lang="zh-CN" altLang="en-US" dirty="0"/>
              <a:t>如果要限制接收分组的成员</a:t>
            </a:r>
            <a:r>
              <a:rPr lang="en-US" altLang="zh-CN" dirty="0"/>
              <a:t>(</a:t>
            </a:r>
            <a:r>
              <a:rPr lang="zh-CN" altLang="en-US" dirty="0"/>
              <a:t>提供付费服务）</a:t>
            </a:r>
            <a:endParaRPr lang="en-US" altLang="zh-CN" dirty="0"/>
          </a:p>
          <a:p>
            <a:pPr lvl="1">
              <a:lnSpc>
                <a:spcPct val="100000"/>
              </a:lnSpc>
            </a:pPr>
            <a:r>
              <a:rPr lang="zh-CN" altLang="en-US" sz="2000" dirty="0"/>
              <a:t>对于内容加密？</a:t>
            </a:r>
            <a:endParaRPr lang="en-US" altLang="zh-CN" sz="2000" dirty="0"/>
          </a:p>
          <a:p>
            <a:pPr lvl="1">
              <a:lnSpc>
                <a:spcPct val="100000"/>
              </a:lnSpc>
            </a:pPr>
            <a:r>
              <a:rPr lang="zh-CN" altLang="en-US" sz="2000" dirty="0"/>
              <a:t>不采用组播？</a:t>
            </a:r>
            <a:endParaRPr lang="zh-CN" altLang="en-US" sz="2000" dirty="0"/>
          </a:p>
        </p:txBody>
      </p:sp>
      <p:grpSp>
        <p:nvGrpSpPr>
          <p:cNvPr id="37" name="组合 36"/>
          <p:cNvGrpSpPr/>
          <p:nvPr/>
        </p:nvGrpSpPr>
        <p:grpSpPr>
          <a:xfrm>
            <a:off x="6800848" y="1073825"/>
            <a:ext cx="5160649" cy="4710350"/>
            <a:chOff x="5480804" y="1038556"/>
            <a:chExt cx="5639698" cy="4710350"/>
          </a:xfrm>
        </p:grpSpPr>
        <p:sp>
          <p:nvSpPr>
            <p:cNvPr id="5" name="Rectangle 2"/>
            <p:cNvSpPr>
              <a:spLocks noChangeArrowheads="1"/>
            </p:cNvSpPr>
            <p:nvPr/>
          </p:nvSpPr>
          <p:spPr bwMode="auto">
            <a:xfrm>
              <a:off x="5480804" y="1038556"/>
              <a:ext cx="5639698" cy="4710350"/>
            </a:xfrm>
            <a:prstGeom prst="rect">
              <a:avLst/>
            </a:prstGeom>
            <a:solidFill>
              <a:srgbClr val="FFFFFF"/>
            </a:solidFill>
            <a:ln w="9525">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6" name="Rectangle 4"/>
            <p:cNvSpPr>
              <a:spLocks noChangeArrowheads="1"/>
            </p:cNvSpPr>
            <p:nvPr/>
          </p:nvSpPr>
          <p:spPr bwMode="auto">
            <a:xfrm>
              <a:off x="8344579" y="1596006"/>
              <a:ext cx="431800" cy="431800"/>
            </a:xfrm>
            <a:prstGeom prst="rect">
              <a:avLst/>
            </a:prstGeom>
            <a:solidFill>
              <a:schemeClr val="bg1"/>
            </a:solidFill>
            <a:ln w="25400">
              <a:solidFill>
                <a:schemeClr val="tx1"/>
              </a:solidFill>
              <a:miter lim="800000"/>
            </a:ln>
          </p:spPr>
          <p:txBody>
            <a:bodyPr wrap="none" anchor="ctr"/>
            <a:lstStyle/>
            <a:p>
              <a:endParaRPr lang="zh-CN" altLang="en-US"/>
            </a:p>
          </p:txBody>
        </p:sp>
        <p:sp>
          <p:nvSpPr>
            <p:cNvPr id="7" name="Rectangle 5"/>
            <p:cNvSpPr>
              <a:spLocks noChangeArrowheads="1"/>
            </p:cNvSpPr>
            <p:nvPr/>
          </p:nvSpPr>
          <p:spPr bwMode="auto">
            <a:xfrm>
              <a:off x="10478179" y="1596006"/>
              <a:ext cx="431800" cy="431800"/>
            </a:xfrm>
            <a:prstGeom prst="rect">
              <a:avLst/>
            </a:prstGeom>
            <a:solidFill>
              <a:schemeClr val="bg1"/>
            </a:solidFill>
            <a:ln w="25400">
              <a:solidFill>
                <a:schemeClr val="tx1"/>
              </a:solidFill>
              <a:miter lim="800000"/>
            </a:ln>
          </p:spPr>
          <p:txBody>
            <a:bodyPr wrap="none" anchor="ctr"/>
            <a:lstStyle/>
            <a:p>
              <a:endParaRPr lang="zh-CN" altLang="en-US"/>
            </a:p>
          </p:txBody>
        </p:sp>
        <p:sp>
          <p:nvSpPr>
            <p:cNvPr id="8" name="Line 6"/>
            <p:cNvSpPr>
              <a:spLocks noChangeShapeType="1"/>
            </p:cNvSpPr>
            <p:nvPr/>
          </p:nvSpPr>
          <p:spPr bwMode="auto">
            <a:xfrm>
              <a:off x="8344579" y="1888106"/>
              <a:ext cx="431800" cy="0"/>
            </a:xfrm>
            <a:prstGeom prst="line">
              <a:avLst/>
            </a:prstGeom>
            <a:noFill/>
            <a:ln w="25400">
              <a:solidFill>
                <a:schemeClr val="tx1"/>
              </a:solidFill>
              <a:round/>
            </a:ln>
          </p:spPr>
          <p:txBody>
            <a:bodyPr wrap="none" anchor="ctr"/>
            <a:lstStyle/>
            <a:p>
              <a:endParaRPr lang="zh-CN" altLang="en-US"/>
            </a:p>
          </p:txBody>
        </p:sp>
        <p:sp>
          <p:nvSpPr>
            <p:cNvPr id="9" name="Line 7"/>
            <p:cNvSpPr>
              <a:spLocks noChangeShapeType="1"/>
            </p:cNvSpPr>
            <p:nvPr/>
          </p:nvSpPr>
          <p:spPr bwMode="auto">
            <a:xfrm>
              <a:off x="10478179" y="1888106"/>
              <a:ext cx="431800" cy="0"/>
            </a:xfrm>
            <a:prstGeom prst="line">
              <a:avLst/>
            </a:prstGeom>
            <a:noFill/>
            <a:ln w="25400">
              <a:solidFill>
                <a:schemeClr val="tx1"/>
              </a:solidFill>
              <a:round/>
            </a:ln>
          </p:spPr>
          <p:txBody>
            <a:bodyPr wrap="none" anchor="ctr"/>
            <a:lstStyle/>
            <a:p>
              <a:endParaRPr lang="zh-CN" altLang="en-US"/>
            </a:p>
          </p:txBody>
        </p:sp>
        <p:sp>
          <p:nvSpPr>
            <p:cNvPr id="10" name="Line 8"/>
            <p:cNvSpPr>
              <a:spLocks noChangeShapeType="1"/>
            </p:cNvSpPr>
            <p:nvPr/>
          </p:nvSpPr>
          <p:spPr bwMode="auto">
            <a:xfrm>
              <a:off x="8560479" y="2053206"/>
              <a:ext cx="0" cy="508000"/>
            </a:xfrm>
            <a:prstGeom prst="line">
              <a:avLst/>
            </a:prstGeom>
            <a:noFill/>
            <a:ln w="25400">
              <a:solidFill>
                <a:schemeClr val="tx1"/>
              </a:solidFill>
              <a:round/>
            </a:ln>
          </p:spPr>
          <p:txBody>
            <a:bodyPr wrap="none" anchor="ctr"/>
            <a:lstStyle/>
            <a:p>
              <a:endParaRPr lang="zh-CN" altLang="en-US"/>
            </a:p>
          </p:txBody>
        </p:sp>
        <p:sp>
          <p:nvSpPr>
            <p:cNvPr id="11" name="Line 9"/>
            <p:cNvSpPr>
              <a:spLocks noChangeShapeType="1"/>
            </p:cNvSpPr>
            <p:nvPr/>
          </p:nvSpPr>
          <p:spPr bwMode="auto">
            <a:xfrm>
              <a:off x="10694080" y="2053206"/>
              <a:ext cx="0" cy="508000"/>
            </a:xfrm>
            <a:prstGeom prst="line">
              <a:avLst/>
            </a:prstGeom>
            <a:noFill/>
            <a:ln w="25400">
              <a:solidFill>
                <a:schemeClr val="tx1"/>
              </a:solidFill>
              <a:round/>
            </a:ln>
          </p:spPr>
          <p:txBody>
            <a:bodyPr wrap="none" anchor="ctr"/>
            <a:lstStyle/>
            <a:p>
              <a:endParaRPr lang="zh-CN" altLang="en-US"/>
            </a:p>
          </p:txBody>
        </p:sp>
        <p:sp>
          <p:nvSpPr>
            <p:cNvPr id="12" name="Line 10"/>
            <p:cNvSpPr>
              <a:spLocks noChangeShapeType="1"/>
            </p:cNvSpPr>
            <p:nvPr/>
          </p:nvSpPr>
          <p:spPr bwMode="auto">
            <a:xfrm>
              <a:off x="8217579" y="2573906"/>
              <a:ext cx="2819401" cy="0"/>
            </a:xfrm>
            <a:prstGeom prst="line">
              <a:avLst/>
            </a:prstGeom>
            <a:noFill/>
            <a:ln w="76200">
              <a:solidFill>
                <a:schemeClr val="tx1"/>
              </a:solidFill>
              <a:round/>
            </a:ln>
          </p:spPr>
          <p:txBody>
            <a:bodyPr wrap="none" anchor="ctr"/>
            <a:lstStyle/>
            <a:p>
              <a:endParaRPr lang="zh-CN" altLang="en-US"/>
            </a:p>
          </p:txBody>
        </p:sp>
        <p:sp>
          <p:nvSpPr>
            <p:cNvPr id="13" name="Line 11"/>
            <p:cNvSpPr>
              <a:spLocks noChangeShapeType="1"/>
            </p:cNvSpPr>
            <p:nvPr/>
          </p:nvSpPr>
          <p:spPr bwMode="auto">
            <a:xfrm>
              <a:off x="8789079" y="2586606"/>
              <a:ext cx="0" cy="355600"/>
            </a:xfrm>
            <a:prstGeom prst="line">
              <a:avLst/>
            </a:prstGeom>
            <a:noFill/>
            <a:ln w="25400">
              <a:solidFill>
                <a:schemeClr val="tx1"/>
              </a:solidFill>
              <a:round/>
            </a:ln>
          </p:spPr>
          <p:txBody>
            <a:bodyPr wrap="none" anchor="ctr"/>
            <a:lstStyle/>
            <a:p>
              <a:endParaRPr lang="zh-CN" altLang="en-US"/>
            </a:p>
          </p:txBody>
        </p:sp>
        <p:sp>
          <p:nvSpPr>
            <p:cNvPr id="14" name="Line 12"/>
            <p:cNvSpPr>
              <a:spLocks noChangeShapeType="1"/>
            </p:cNvSpPr>
            <p:nvPr/>
          </p:nvSpPr>
          <p:spPr bwMode="auto">
            <a:xfrm>
              <a:off x="10465479" y="2586606"/>
              <a:ext cx="0" cy="355600"/>
            </a:xfrm>
            <a:prstGeom prst="line">
              <a:avLst/>
            </a:prstGeom>
            <a:noFill/>
            <a:ln w="25400">
              <a:solidFill>
                <a:schemeClr val="tx1"/>
              </a:solidFill>
              <a:round/>
            </a:ln>
          </p:spPr>
          <p:txBody>
            <a:bodyPr wrap="none" anchor="ctr"/>
            <a:lstStyle/>
            <a:p>
              <a:endParaRPr lang="zh-CN" altLang="en-US"/>
            </a:p>
          </p:txBody>
        </p:sp>
        <p:sp>
          <p:nvSpPr>
            <p:cNvPr id="15" name="Rectangle 13"/>
            <p:cNvSpPr>
              <a:spLocks noChangeArrowheads="1"/>
            </p:cNvSpPr>
            <p:nvPr/>
          </p:nvSpPr>
          <p:spPr bwMode="auto">
            <a:xfrm>
              <a:off x="9279617" y="1615056"/>
              <a:ext cx="695325" cy="396875"/>
            </a:xfrm>
            <a:prstGeom prst="rect">
              <a:avLst/>
            </a:prstGeom>
            <a:noFill/>
            <a:ln w="12700">
              <a:noFill/>
              <a:miter lim="800000"/>
            </a:ln>
          </p:spPr>
          <p:txBody>
            <a:bodyPr wrap="none" lIns="90488" tIns="44450" rIns="90488" bIns="44450">
              <a:spAutoFit/>
            </a:bodyPr>
            <a:lstStyle/>
            <a:p>
              <a:pPr algn="ctr"/>
              <a:r>
                <a:rPr lang="zh-CN" altLang="en-US" sz="2000" dirty="0">
                  <a:solidFill>
                    <a:srgbClr val="000000"/>
                  </a:solidFill>
                  <a:latin typeface="Times New Roman" panose="02020603050405020304" pitchFamily="18" charset="0"/>
                  <a:ea typeface="宋体" panose="02010600030101010101" pitchFamily="2" charset="-122"/>
                </a:rPr>
                <a:t>主机</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16" name="Rectangle 14"/>
            <p:cNvSpPr>
              <a:spLocks noChangeArrowheads="1"/>
            </p:cNvSpPr>
            <p:nvPr/>
          </p:nvSpPr>
          <p:spPr bwMode="auto">
            <a:xfrm>
              <a:off x="9151029" y="3062856"/>
              <a:ext cx="952500" cy="396875"/>
            </a:xfrm>
            <a:prstGeom prst="rect">
              <a:avLst/>
            </a:prstGeom>
            <a:noFill/>
            <a:ln w="12700">
              <a:noFill/>
              <a:miter lim="800000"/>
            </a:ln>
          </p:spPr>
          <p:txBody>
            <a:bodyPr wrap="none" lIns="90488" tIns="44450" rIns="90488" bIns="44450">
              <a:spAutoFit/>
            </a:bodyPr>
            <a:lstStyle/>
            <a:p>
              <a:pPr algn="ctr"/>
              <a:r>
                <a:rPr lang="zh-CN" altLang="en-US" sz="2000" dirty="0">
                  <a:solidFill>
                    <a:srgbClr val="000000"/>
                  </a:solidFill>
                  <a:latin typeface="Times New Roman" panose="02020603050405020304" pitchFamily="18" charset="0"/>
                  <a:ea typeface="宋体" panose="02010600030101010101" pitchFamily="2" charset="-122"/>
                </a:rPr>
                <a:t>路由器</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17" name="Line 15"/>
            <p:cNvSpPr>
              <a:spLocks noChangeShapeType="1"/>
            </p:cNvSpPr>
            <p:nvPr/>
          </p:nvSpPr>
          <p:spPr bwMode="auto">
            <a:xfrm flipH="1">
              <a:off x="9995579" y="3196206"/>
              <a:ext cx="482600" cy="1498600"/>
            </a:xfrm>
            <a:prstGeom prst="line">
              <a:avLst/>
            </a:prstGeom>
            <a:noFill/>
            <a:ln w="25400">
              <a:solidFill>
                <a:schemeClr val="tx1"/>
              </a:solidFill>
              <a:round/>
            </a:ln>
          </p:spPr>
          <p:txBody>
            <a:bodyPr wrap="none" anchor="ctr"/>
            <a:lstStyle/>
            <a:p>
              <a:endParaRPr lang="zh-CN" altLang="en-US"/>
            </a:p>
          </p:txBody>
        </p:sp>
        <p:sp>
          <p:nvSpPr>
            <p:cNvPr id="18" name="Line 16"/>
            <p:cNvSpPr>
              <a:spLocks noChangeShapeType="1"/>
            </p:cNvSpPr>
            <p:nvPr/>
          </p:nvSpPr>
          <p:spPr bwMode="auto">
            <a:xfrm>
              <a:off x="8801779" y="3196206"/>
              <a:ext cx="1193800" cy="1498600"/>
            </a:xfrm>
            <a:prstGeom prst="line">
              <a:avLst/>
            </a:prstGeom>
            <a:noFill/>
            <a:ln w="25400">
              <a:solidFill>
                <a:schemeClr val="tx1"/>
              </a:solidFill>
              <a:round/>
            </a:ln>
          </p:spPr>
          <p:txBody>
            <a:bodyPr wrap="none" anchor="ctr"/>
            <a:lstStyle/>
            <a:p>
              <a:endParaRPr lang="zh-CN" altLang="en-US"/>
            </a:p>
          </p:txBody>
        </p:sp>
        <p:sp>
          <p:nvSpPr>
            <p:cNvPr id="19" name="Line 17"/>
            <p:cNvSpPr>
              <a:spLocks noChangeShapeType="1"/>
            </p:cNvSpPr>
            <p:nvPr/>
          </p:nvSpPr>
          <p:spPr bwMode="auto">
            <a:xfrm flipH="1">
              <a:off x="8319179" y="3196206"/>
              <a:ext cx="482600" cy="1422400"/>
            </a:xfrm>
            <a:prstGeom prst="line">
              <a:avLst/>
            </a:prstGeom>
            <a:noFill/>
            <a:ln w="25400">
              <a:solidFill>
                <a:schemeClr val="tx1"/>
              </a:solidFill>
              <a:prstDash val="dash"/>
              <a:round/>
            </a:ln>
          </p:spPr>
          <p:txBody>
            <a:bodyPr wrap="none" anchor="ctr"/>
            <a:lstStyle/>
            <a:p>
              <a:endParaRPr lang="zh-CN" altLang="en-US"/>
            </a:p>
          </p:txBody>
        </p:sp>
        <p:sp>
          <p:nvSpPr>
            <p:cNvPr id="20" name="Line 18"/>
            <p:cNvSpPr>
              <a:spLocks noChangeShapeType="1"/>
            </p:cNvSpPr>
            <p:nvPr/>
          </p:nvSpPr>
          <p:spPr bwMode="auto">
            <a:xfrm flipH="1">
              <a:off x="9690779" y="4720206"/>
              <a:ext cx="330200" cy="889000"/>
            </a:xfrm>
            <a:prstGeom prst="line">
              <a:avLst/>
            </a:prstGeom>
            <a:noFill/>
            <a:ln w="25400">
              <a:solidFill>
                <a:schemeClr val="tx1"/>
              </a:solidFill>
              <a:prstDash val="dash"/>
              <a:round/>
            </a:ln>
          </p:spPr>
          <p:txBody>
            <a:bodyPr wrap="none" anchor="ctr"/>
            <a:lstStyle/>
            <a:p>
              <a:endParaRPr lang="zh-CN" altLang="en-US"/>
            </a:p>
          </p:txBody>
        </p:sp>
        <p:sp>
          <p:nvSpPr>
            <p:cNvPr id="21" name="Line 19"/>
            <p:cNvSpPr>
              <a:spLocks noChangeShapeType="1"/>
            </p:cNvSpPr>
            <p:nvPr/>
          </p:nvSpPr>
          <p:spPr bwMode="auto">
            <a:xfrm>
              <a:off x="10020979" y="4720206"/>
              <a:ext cx="488950" cy="838200"/>
            </a:xfrm>
            <a:prstGeom prst="line">
              <a:avLst/>
            </a:prstGeom>
            <a:noFill/>
            <a:ln w="25400">
              <a:solidFill>
                <a:schemeClr val="tx1"/>
              </a:solidFill>
              <a:prstDash val="dash"/>
              <a:round/>
            </a:ln>
          </p:spPr>
          <p:txBody>
            <a:bodyPr wrap="none" anchor="ctr"/>
            <a:lstStyle/>
            <a:p>
              <a:endParaRPr lang="zh-CN" altLang="en-US"/>
            </a:p>
          </p:txBody>
        </p:sp>
        <p:sp>
          <p:nvSpPr>
            <p:cNvPr id="22" name="Rectangle 20"/>
            <p:cNvSpPr>
              <a:spLocks noChangeArrowheads="1"/>
            </p:cNvSpPr>
            <p:nvPr/>
          </p:nvSpPr>
          <p:spPr bwMode="auto">
            <a:xfrm>
              <a:off x="5618115" y="1038556"/>
              <a:ext cx="2925764" cy="458788"/>
            </a:xfrm>
            <a:prstGeom prst="rect">
              <a:avLst/>
            </a:prstGeom>
            <a:noFill/>
            <a:ln w="12700">
              <a:noFill/>
              <a:miter lim="800000"/>
            </a:ln>
            <a:effectLst/>
          </p:spPr>
          <p:txBody>
            <a:bodyPr wrap="none" lIns="90488" tIns="44450" rIns="90488" bIns="44450">
              <a:spAutoFit/>
            </a:bodyPr>
            <a:lstStyle/>
            <a:p>
              <a:pPr algn="ctr">
                <a:defRPr/>
              </a:pPr>
              <a:r>
                <a:rPr lang="zh-CN" altLang="en-US" sz="2400" b="1" dirty="0">
                  <a:solidFill>
                    <a:srgbClr val="000000"/>
                  </a:solidFill>
                  <a:latin typeface="Times New Roman" panose="02020603050405020304" pitchFamily="18" charset="0"/>
                  <a:ea typeface="宋体" panose="02010600030101010101" pitchFamily="2" charset="-122"/>
                </a:rPr>
                <a:t>服务模型</a:t>
              </a:r>
              <a:r>
                <a:rPr lang="en-US" altLang="zh-CN" sz="2400" b="1" dirty="0">
                  <a:solidFill>
                    <a:srgbClr val="000000"/>
                  </a:solidFill>
                  <a:latin typeface="Times New Roman" panose="02020603050405020304" pitchFamily="18" charset="0"/>
                  <a:ea typeface="宋体" panose="02010600030101010101" pitchFamily="2" charset="-122"/>
                </a:rPr>
                <a:t>:ASM/SSM</a:t>
              </a:r>
              <a:endParaRPr lang="en-US" altLang="zh-CN" sz="2400" b="1" dirty="0">
                <a:solidFill>
                  <a:srgbClr val="000000"/>
                </a:solidFill>
                <a:latin typeface="Times New Roman" panose="02020603050405020304" pitchFamily="18" charset="0"/>
                <a:ea typeface="宋体" panose="02010600030101010101" pitchFamily="2" charset="-122"/>
              </a:endParaRPr>
            </a:p>
          </p:txBody>
        </p:sp>
        <p:sp>
          <p:nvSpPr>
            <p:cNvPr id="23" name="Line 21"/>
            <p:cNvSpPr>
              <a:spLocks noChangeShapeType="1"/>
            </p:cNvSpPr>
            <p:nvPr/>
          </p:nvSpPr>
          <p:spPr bwMode="auto">
            <a:xfrm>
              <a:off x="6903129" y="1568701"/>
              <a:ext cx="1168399" cy="0"/>
            </a:xfrm>
            <a:prstGeom prst="line">
              <a:avLst/>
            </a:prstGeom>
            <a:noFill/>
            <a:ln w="50800">
              <a:solidFill>
                <a:srgbClr val="FF3300"/>
              </a:solidFill>
              <a:round/>
              <a:tailEnd type="triangle" w="med" len="med"/>
            </a:ln>
          </p:spPr>
          <p:txBody>
            <a:bodyPr wrap="none" anchor="ctr"/>
            <a:lstStyle/>
            <a:p>
              <a:endParaRPr lang="zh-CN" altLang="en-US"/>
            </a:p>
          </p:txBody>
        </p:sp>
        <p:sp>
          <p:nvSpPr>
            <p:cNvPr id="24" name="Rectangle 22"/>
            <p:cNvSpPr>
              <a:spLocks noChangeArrowheads="1"/>
            </p:cNvSpPr>
            <p:nvPr/>
          </p:nvSpPr>
          <p:spPr bwMode="auto">
            <a:xfrm>
              <a:off x="5580666" y="2223543"/>
              <a:ext cx="2141613" cy="828432"/>
            </a:xfrm>
            <a:prstGeom prst="rect">
              <a:avLst/>
            </a:prstGeom>
            <a:noFill/>
            <a:ln w="12700">
              <a:noFill/>
              <a:miter lim="800000"/>
            </a:ln>
          </p:spPr>
          <p:txBody>
            <a:bodyPr wrap="none" lIns="90488" tIns="44450" rIns="90488" bIns="44450">
              <a:spAutoFit/>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主机</a:t>
              </a:r>
              <a:r>
                <a:rPr lang="en-US" altLang="zh-CN"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Times New Roman" panose="02020603050405020304" pitchFamily="18" charset="0"/>
                  <a:ea typeface="宋体" panose="02010600030101010101" pitchFamily="2" charset="-122"/>
                </a:rPr>
                <a:t>路由器间</a:t>
              </a:r>
              <a:endParaRPr lang="en-US" altLang="zh-CN" sz="2400" b="1" dirty="0">
                <a:solidFill>
                  <a:srgbClr val="000000"/>
                </a:solidFill>
                <a:latin typeface="Times New Roman" panose="02020603050405020304" pitchFamily="18" charset="0"/>
                <a:ea typeface="宋体" panose="02010600030101010101" pitchFamily="2" charset="-122"/>
              </a:endParaRPr>
            </a:p>
            <a:p>
              <a:pPr algn="ctr"/>
              <a:r>
                <a:rPr lang="zh-CN" altLang="en-US" sz="2400" b="1" dirty="0">
                  <a:solidFill>
                    <a:srgbClr val="000000"/>
                  </a:solidFill>
                  <a:latin typeface="Times New Roman" panose="02020603050405020304" pitchFamily="18" charset="0"/>
                  <a:ea typeface="宋体" panose="02010600030101010101" pitchFamily="2" charset="-122"/>
                </a:rPr>
                <a:t>协议</a:t>
              </a:r>
              <a:r>
                <a:rPr lang="en-US" altLang="zh-CN" sz="2400" b="1" dirty="0">
                  <a:solidFill>
                    <a:srgbClr val="000000"/>
                  </a:solidFill>
                  <a:latin typeface="Times New Roman" panose="02020603050405020304" pitchFamily="18" charset="0"/>
                  <a:ea typeface="宋体" panose="02010600030101010101" pitchFamily="2" charset="-122"/>
                </a:rPr>
                <a:t> (IGMP)</a:t>
              </a:r>
              <a:endParaRPr lang="en-US" altLang="zh-CN" sz="2400" dirty="0">
                <a:solidFill>
                  <a:srgbClr val="000000"/>
                </a:solidFill>
                <a:latin typeface="Times New Roman" panose="02020603050405020304" pitchFamily="18" charset="0"/>
                <a:ea typeface="宋体" panose="02010600030101010101" pitchFamily="2" charset="-122"/>
              </a:endParaRPr>
            </a:p>
          </p:txBody>
        </p:sp>
        <p:sp>
          <p:nvSpPr>
            <p:cNvPr id="25" name="Rectangle 23"/>
            <p:cNvSpPr>
              <a:spLocks noChangeArrowheads="1"/>
            </p:cNvSpPr>
            <p:nvPr/>
          </p:nvSpPr>
          <p:spPr bwMode="auto">
            <a:xfrm>
              <a:off x="5682341" y="3987189"/>
              <a:ext cx="2119313" cy="458788"/>
            </a:xfrm>
            <a:prstGeom prst="rect">
              <a:avLst/>
            </a:prstGeom>
            <a:noFill/>
            <a:ln w="12700">
              <a:noFill/>
              <a:miter lim="800000"/>
            </a:ln>
          </p:spPr>
          <p:txBody>
            <a:bodyPr wrap="none" lIns="90488" tIns="44450" rIns="90488" bIns="44450">
              <a:spAutoFit/>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组播路由协议</a:t>
              </a:r>
              <a:endParaRPr lang="en-US" altLang="zh-CN" sz="2400" dirty="0">
                <a:solidFill>
                  <a:srgbClr val="000000"/>
                </a:solidFill>
                <a:latin typeface="Times New Roman" panose="02020603050405020304" pitchFamily="18" charset="0"/>
                <a:ea typeface="宋体" panose="02010600030101010101" pitchFamily="2" charset="-122"/>
              </a:endParaRPr>
            </a:p>
          </p:txBody>
        </p:sp>
        <p:sp>
          <p:nvSpPr>
            <p:cNvPr id="26" name="Oval 24"/>
            <p:cNvSpPr>
              <a:spLocks noChangeArrowheads="1"/>
            </p:cNvSpPr>
            <p:nvPr/>
          </p:nvSpPr>
          <p:spPr bwMode="auto">
            <a:xfrm>
              <a:off x="8573179" y="2967606"/>
              <a:ext cx="431800" cy="431800"/>
            </a:xfrm>
            <a:prstGeom prst="ellipse">
              <a:avLst/>
            </a:prstGeom>
            <a:solidFill>
              <a:schemeClr val="bg1"/>
            </a:solidFill>
            <a:ln w="25400">
              <a:solidFill>
                <a:schemeClr val="tx1"/>
              </a:solidFill>
              <a:round/>
            </a:ln>
          </p:spPr>
          <p:txBody>
            <a:bodyPr wrap="none" anchor="ctr"/>
            <a:lstStyle/>
            <a:p>
              <a:endParaRPr lang="zh-CN" altLang="en-US"/>
            </a:p>
          </p:txBody>
        </p:sp>
        <p:sp>
          <p:nvSpPr>
            <p:cNvPr id="27" name="Oval 25"/>
            <p:cNvSpPr>
              <a:spLocks noChangeArrowheads="1"/>
            </p:cNvSpPr>
            <p:nvPr/>
          </p:nvSpPr>
          <p:spPr bwMode="auto">
            <a:xfrm>
              <a:off x="10249579" y="2967606"/>
              <a:ext cx="431800" cy="431800"/>
            </a:xfrm>
            <a:prstGeom prst="ellipse">
              <a:avLst/>
            </a:prstGeom>
            <a:solidFill>
              <a:schemeClr val="bg1"/>
            </a:solidFill>
            <a:ln w="25400">
              <a:solidFill>
                <a:schemeClr val="tx1"/>
              </a:solidFill>
              <a:round/>
            </a:ln>
          </p:spPr>
          <p:txBody>
            <a:bodyPr wrap="none" anchor="ctr"/>
            <a:lstStyle/>
            <a:p>
              <a:endParaRPr lang="zh-CN" altLang="en-US"/>
            </a:p>
          </p:txBody>
        </p:sp>
        <p:sp>
          <p:nvSpPr>
            <p:cNvPr id="28" name="Oval 26"/>
            <p:cNvSpPr>
              <a:spLocks noChangeArrowheads="1"/>
            </p:cNvSpPr>
            <p:nvPr/>
          </p:nvSpPr>
          <p:spPr bwMode="auto">
            <a:xfrm>
              <a:off x="9792379" y="4491606"/>
              <a:ext cx="431800" cy="431800"/>
            </a:xfrm>
            <a:prstGeom prst="ellipse">
              <a:avLst/>
            </a:prstGeom>
            <a:solidFill>
              <a:schemeClr val="bg1"/>
            </a:solidFill>
            <a:ln w="25400">
              <a:solidFill>
                <a:schemeClr val="tx1"/>
              </a:solidFill>
              <a:round/>
            </a:ln>
          </p:spPr>
          <p:txBody>
            <a:bodyPr wrap="none" anchor="ctr"/>
            <a:lstStyle/>
            <a:p>
              <a:endParaRPr lang="zh-CN" altLang="en-US"/>
            </a:p>
          </p:txBody>
        </p:sp>
        <p:sp>
          <p:nvSpPr>
            <p:cNvPr id="29" name="Line 27"/>
            <p:cNvSpPr>
              <a:spLocks noChangeShapeType="1"/>
            </p:cNvSpPr>
            <p:nvPr/>
          </p:nvSpPr>
          <p:spPr bwMode="auto">
            <a:xfrm>
              <a:off x="7766728" y="3272406"/>
              <a:ext cx="0" cy="2209800"/>
            </a:xfrm>
            <a:prstGeom prst="line">
              <a:avLst/>
            </a:prstGeom>
            <a:noFill/>
            <a:ln w="38100">
              <a:solidFill>
                <a:srgbClr val="FF3300"/>
              </a:solidFill>
              <a:round/>
            </a:ln>
          </p:spPr>
          <p:txBody>
            <a:bodyPr wrap="none"/>
            <a:lstStyle/>
            <a:p>
              <a:endParaRPr lang="zh-CN" altLang="en-US"/>
            </a:p>
          </p:txBody>
        </p:sp>
        <p:sp>
          <p:nvSpPr>
            <p:cNvPr id="30" name="Line 28"/>
            <p:cNvSpPr>
              <a:spLocks noChangeShapeType="1"/>
            </p:cNvSpPr>
            <p:nvPr/>
          </p:nvSpPr>
          <p:spPr bwMode="auto">
            <a:xfrm>
              <a:off x="7766728" y="3120006"/>
              <a:ext cx="304800" cy="0"/>
            </a:xfrm>
            <a:prstGeom prst="line">
              <a:avLst/>
            </a:prstGeom>
            <a:noFill/>
            <a:ln w="38100">
              <a:solidFill>
                <a:srgbClr val="FF3300"/>
              </a:solidFill>
              <a:round/>
            </a:ln>
          </p:spPr>
          <p:txBody>
            <a:bodyPr wrap="none"/>
            <a:lstStyle/>
            <a:p>
              <a:endParaRPr lang="zh-CN" altLang="en-US"/>
            </a:p>
          </p:txBody>
        </p:sp>
        <p:sp>
          <p:nvSpPr>
            <p:cNvPr id="31" name="Line 29"/>
            <p:cNvSpPr>
              <a:spLocks noChangeShapeType="1"/>
            </p:cNvSpPr>
            <p:nvPr/>
          </p:nvSpPr>
          <p:spPr bwMode="auto">
            <a:xfrm>
              <a:off x="7766728" y="5482206"/>
              <a:ext cx="304800" cy="0"/>
            </a:xfrm>
            <a:prstGeom prst="line">
              <a:avLst/>
            </a:prstGeom>
            <a:noFill/>
            <a:ln w="38100">
              <a:solidFill>
                <a:srgbClr val="FF3300"/>
              </a:solidFill>
              <a:round/>
            </a:ln>
          </p:spPr>
          <p:txBody>
            <a:bodyPr wrap="none"/>
            <a:lstStyle/>
            <a:p>
              <a:endParaRPr lang="zh-CN" altLang="en-US"/>
            </a:p>
          </p:txBody>
        </p:sp>
        <p:sp>
          <p:nvSpPr>
            <p:cNvPr id="32" name="Line 30"/>
            <p:cNvSpPr>
              <a:spLocks noChangeShapeType="1"/>
            </p:cNvSpPr>
            <p:nvPr/>
          </p:nvSpPr>
          <p:spPr bwMode="auto">
            <a:xfrm>
              <a:off x="7766728" y="1900806"/>
              <a:ext cx="0" cy="1219200"/>
            </a:xfrm>
            <a:prstGeom prst="line">
              <a:avLst/>
            </a:prstGeom>
            <a:noFill/>
            <a:ln w="38100">
              <a:solidFill>
                <a:srgbClr val="FF3300"/>
              </a:solidFill>
              <a:round/>
            </a:ln>
          </p:spPr>
          <p:txBody>
            <a:bodyPr wrap="none"/>
            <a:lstStyle/>
            <a:p>
              <a:endParaRPr lang="zh-CN" altLang="en-US"/>
            </a:p>
          </p:txBody>
        </p:sp>
        <p:sp>
          <p:nvSpPr>
            <p:cNvPr id="33" name="Line 31"/>
            <p:cNvSpPr>
              <a:spLocks noChangeShapeType="1"/>
            </p:cNvSpPr>
            <p:nvPr/>
          </p:nvSpPr>
          <p:spPr bwMode="auto">
            <a:xfrm>
              <a:off x="7766728" y="1900806"/>
              <a:ext cx="304800" cy="0"/>
            </a:xfrm>
            <a:prstGeom prst="line">
              <a:avLst/>
            </a:prstGeom>
            <a:noFill/>
            <a:ln w="38100">
              <a:solidFill>
                <a:srgbClr val="FF3300"/>
              </a:solidFill>
              <a:round/>
            </a:ln>
          </p:spPr>
          <p:txBody>
            <a:bodyPr wrap="none"/>
            <a:lstStyle/>
            <a:p>
              <a:endParaRPr lang="zh-CN" altLang="en-US"/>
            </a:p>
          </p:txBody>
        </p:sp>
        <p:sp>
          <p:nvSpPr>
            <p:cNvPr id="34" name="Line 32"/>
            <p:cNvSpPr>
              <a:spLocks noChangeShapeType="1"/>
            </p:cNvSpPr>
            <p:nvPr/>
          </p:nvSpPr>
          <p:spPr bwMode="auto">
            <a:xfrm>
              <a:off x="7766728" y="3272406"/>
              <a:ext cx="304800" cy="0"/>
            </a:xfrm>
            <a:prstGeom prst="line">
              <a:avLst/>
            </a:prstGeom>
            <a:noFill/>
            <a:ln w="38100">
              <a:solidFill>
                <a:srgbClr val="FF3300"/>
              </a:solidFill>
              <a:round/>
            </a:ln>
          </p:spPr>
          <p:txBody>
            <a:bodyPr wrap="none"/>
            <a:lstStyle/>
            <a:p>
              <a:endParaRPr lang="zh-CN" altLang="en-US"/>
            </a:p>
          </p:txBody>
        </p:sp>
        <p:sp>
          <p:nvSpPr>
            <p:cNvPr id="35" name="Line 33"/>
            <p:cNvSpPr>
              <a:spLocks noChangeShapeType="1"/>
            </p:cNvSpPr>
            <p:nvPr/>
          </p:nvSpPr>
          <p:spPr bwMode="auto">
            <a:xfrm>
              <a:off x="7766728" y="1900806"/>
              <a:ext cx="304800" cy="0"/>
            </a:xfrm>
            <a:prstGeom prst="line">
              <a:avLst/>
            </a:prstGeom>
            <a:noFill/>
            <a:ln w="38100">
              <a:solidFill>
                <a:srgbClr val="FF3300"/>
              </a:solidFill>
              <a:round/>
            </a:ln>
          </p:spPr>
          <p:txBody>
            <a:bodyPr wrap="none"/>
            <a:lstStyle/>
            <a:p>
              <a:endParaRPr lang="zh-CN" altLang="en-US"/>
            </a:p>
          </p:txBody>
        </p:sp>
        <p:sp>
          <p:nvSpPr>
            <p:cNvPr id="36" name="Line 34"/>
            <p:cNvSpPr>
              <a:spLocks noChangeShapeType="1"/>
            </p:cNvSpPr>
            <p:nvPr/>
          </p:nvSpPr>
          <p:spPr bwMode="auto">
            <a:xfrm>
              <a:off x="7766728" y="1900806"/>
              <a:ext cx="304800" cy="0"/>
            </a:xfrm>
            <a:prstGeom prst="line">
              <a:avLst/>
            </a:prstGeom>
            <a:noFill/>
            <a:ln w="38100">
              <a:solidFill>
                <a:srgbClr val="FF3300"/>
              </a:solidFill>
              <a:round/>
            </a:ln>
          </p:spPr>
          <p:txBody>
            <a:bodyPr wrap="none"/>
            <a:lstStyle/>
            <a:p>
              <a:endParaRPr lang="zh-CN" alt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组成员关系协议</a:t>
            </a:r>
            <a:r>
              <a:rPr lang="en-US" altLang="zh-CN" b="1" dirty="0"/>
              <a:t>IGMPv2</a:t>
            </a:r>
            <a:r>
              <a:rPr lang="zh-CN" altLang="zh-CN" dirty="0"/>
              <a:t>（</a:t>
            </a:r>
            <a:r>
              <a:rPr lang="en-US" altLang="zh-CN" dirty="0"/>
              <a:t>Internet Group Management Protocol</a:t>
            </a:r>
            <a:r>
              <a:rPr lang="zh-CN" altLang="zh-CN" dirty="0"/>
              <a:t>）</a:t>
            </a:r>
            <a:endParaRPr lang="zh-CN" altLang="en-US" dirty="0"/>
          </a:p>
        </p:txBody>
      </p:sp>
      <p:sp>
        <p:nvSpPr>
          <p:cNvPr id="3" name="内容占位符 2"/>
          <p:cNvSpPr>
            <a:spLocks noGrp="1"/>
          </p:cNvSpPr>
          <p:nvPr>
            <p:ph idx="1"/>
          </p:nvPr>
        </p:nvSpPr>
        <p:spPr/>
        <p:txBody>
          <a:bodyPr>
            <a:noAutofit/>
          </a:bodyPr>
          <a:lstStyle/>
          <a:p>
            <a:pPr marL="0" indent="0">
              <a:lnSpc>
                <a:spcPct val="95000"/>
              </a:lnSpc>
              <a:buNone/>
            </a:pPr>
            <a:r>
              <a:rPr lang="en-US" altLang="zh-CN" dirty="0"/>
              <a:t>RFC 2236</a:t>
            </a:r>
            <a:r>
              <a:rPr lang="zh-CN" altLang="en-US" dirty="0"/>
              <a:t>定义了</a:t>
            </a:r>
            <a:r>
              <a:rPr lang="en-US" altLang="zh-CN" dirty="0"/>
              <a:t>IGMPv2</a:t>
            </a:r>
            <a:r>
              <a:rPr lang="zh-CN" altLang="en-US" dirty="0"/>
              <a:t>协议，用于任意源服务模型中的</a:t>
            </a:r>
            <a:r>
              <a:rPr lang="en-US" altLang="zh-CN" dirty="0"/>
              <a:t>IP</a:t>
            </a:r>
            <a:r>
              <a:rPr lang="zh-CN" altLang="en-US" dirty="0"/>
              <a:t>组播</a:t>
            </a:r>
            <a:endParaRPr lang="en-US" altLang="zh-CN" dirty="0"/>
          </a:p>
          <a:p>
            <a:pPr>
              <a:lnSpc>
                <a:spcPct val="95000"/>
              </a:lnSpc>
            </a:pPr>
            <a:r>
              <a:rPr lang="en-US" altLang="zh-CN" dirty="0"/>
              <a:t>IGMP</a:t>
            </a:r>
            <a:r>
              <a:rPr lang="zh-CN" altLang="en-US" dirty="0"/>
              <a:t>协议工作在</a:t>
            </a:r>
            <a:r>
              <a:rPr lang="zh-CN" altLang="zh-CN" dirty="0"/>
              <a:t>主机</a:t>
            </a:r>
            <a:r>
              <a:rPr lang="en-US" altLang="zh-CN" dirty="0"/>
              <a:t>-</a:t>
            </a:r>
            <a:r>
              <a:rPr lang="zh-CN" altLang="zh-CN" dirty="0"/>
              <a:t>路由器之间</a:t>
            </a:r>
            <a:r>
              <a:rPr lang="zh-CN" altLang="en-US" dirty="0"/>
              <a:t>，建立在</a:t>
            </a:r>
            <a:r>
              <a:rPr lang="en-US" altLang="zh-CN" dirty="0"/>
              <a:t>IP</a:t>
            </a:r>
            <a:r>
              <a:rPr lang="zh-CN" altLang="en-US" dirty="0"/>
              <a:t>上，协议号为</a:t>
            </a:r>
            <a:r>
              <a:rPr lang="en-US" altLang="zh-CN" dirty="0"/>
              <a:t>2</a:t>
            </a:r>
            <a:endParaRPr lang="en-US" altLang="zh-CN" dirty="0"/>
          </a:p>
          <a:p>
            <a:pPr>
              <a:lnSpc>
                <a:spcPct val="95000"/>
              </a:lnSpc>
            </a:pPr>
            <a:r>
              <a:rPr lang="zh-CN" altLang="en-US" dirty="0"/>
              <a:t>组播</a:t>
            </a:r>
            <a:r>
              <a:rPr lang="zh-CN" altLang="zh-CN" dirty="0"/>
              <a:t>路由器</a:t>
            </a:r>
            <a:r>
              <a:rPr lang="zh-CN" altLang="en-US" dirty="0"/>
              <a:t>通过</a:t>
            </a:r>
            <a:r>
              <a:rPr lang="en-US" altLang="zh-CN" dirty="0"/>
              <a:t>IGMP</a:t>
            </a:r>
            <a:r>
              <a:rPr lang="zh-CN" altLang="en-US" dirty="0"/>
              <a:t>协议了解其所连接的那些链路上</a:t>
            </a:r>
            <a:r>
              <a:rPr lang="zh-CN" altLang="zh-CN" b="1" u="sng" dirty="0">
                <a:solidFill>
                  <a:srgbClr val="0070C0"/>
                </a:solidFill>
              </a:rPr>
              <a:t>是否有成员属于组播组</a:t>
            </a:r>
            <a:endParaRPr lang="en-US" altLang="zh-CN" b="1" u="sng" dirty="0">
              <a:solidFill>
                <a:srgbClr val="0070C0"/>
              </a:solidFill>
            </a:endParaRPr>
          </a:p>
          <a:p>
            <a:pPr>
              <a:lnSpc>
                <a:spcPct val="95000"/>
              </a:lnSpc>
            </a:pPr>
            <a:r>
              <a:rPr lang="zh-CN" altLang="en-US" dirty="0"/>
              <a:t>每个组播路由器定期（</a:t>
            </a:r>
            <a:r>
              <a:rPr lang="en-US" altLang="zh-CN" dirty="0"/>
              <a:t>60</a:t>
            </a:r>
            <a:r>
              <a:rPr lang="zh-CN" altLang="en-US" dirty="0"/>
              <a:t>到</a:t>
            </a:r>
            <a:r>
              <a:rPr lang="en-US" altLang="zh-CN" dirty="0"/>
              <a:t>90</a:t>
            </a:r>
            <a:r>
              <a:rPr lang="zh-CN" altLang="en-US" dirty="0"/>
              <a:t>秒）发送</a:t>
            </a:r>
            <a:r>
              <a:rPr lang="en-US" altLang="zh-CN" dirty="0"/>
              <a:t>Query</a:t>
            </a:r>
            <a:r>
              <a:rPr lang="zh-CN" altLang="en-US" dirty="0"/>
              <a:t>消息给</a:t>
            </a:r>
            <a:r>
              <a:rPr lang="zh-CN" altLang="en-US" u="sng" dirty="0">
                <a:solidFill>
                  <a:srgbClr val="FF0000"/>
                </a:solidFill>
              </a:rPr>
              <a:t>所有主机（</a:t>
            </a:r>
            <a:r>
              <a:rPr lang="en-US" altLang="zh-CN" u="sng" dirty="0">
                <a:solidFill>
                  <a:srgbClr val="FF0000"/>
                </a:solidFill>
              </a:rPr>
              <a:t>224.0.0.1</a:t>
            </a:r>
            <a:r>
              <a:rPr lang="zh-CN" altLang="en-US" u="sng" dirty="0">
                <a:solidFill>
                  <a:srgbClr val="FF0000"/>
                </a:solidFill>
              </a:rPr>
              <a:t>）</a:t>
            </a:r>
            <a:endParaRPr lang="en-US" altLang="zh-CN" u="sng" dirty="0">
              <a:solidFill>
                <a:srgbClr val="FF0000"/>
              </a:solidFill>
            </a:endParaRPr>
          </a:p>
          <a:p>
            <a:pPr lvl="1">
              <a:lnSpc>
                <a:spcPct val="95000"/>
              </a:lnSpc>
            </a:pPr>
            <a:r>
              <a:rPr lang="zh-CN" altLang="en-US" sz="2000" dirty="0"/>
              <a:t>最小</a:t>
            </a:r>
            <a:r>
              <a:rPr lang="en-US" altLang="zh-CN" sz="2000" dirty="0"/>
              <a:t>IP</a:t>
            </a:r>
            <a:r>
              <a:rPr lang="zh-CN" altLang="en-US" sz="2000" dirty="0"/>
              <a:t>地址的组播路由器充当询问者，其他停止发送</a:t>
            </a:r>
            <a:r>
              <a:rPr lang="en-US" altLang="zh-CN" sz="2000" dirty="0"/>
              <a:t>Query</a:t>
            </a:r>
            <a:endParaRPr lang="en-US" altLang="zh-CN" sz="2000" dirty="0"/>
          </a:p>
          <a:p>
            <a:pPr lvl="1">
              <a:lnSpc>
                <a:spcPct val="95000"/>
              </a:lnSpc>
            </a:pPr>
            <a:r>
              <a:rPr lang="zh-CN" altLang="en-US" sz="2000" dirty="0"/>
              <a:t>收到</a:t>
            </a:r>
            <a:r>
              <a:rPr lang="en-US" altLang="zh-CN" sz="2000" dirty="0"/>
              <a:t>Query</a:t>
            </a:r>
            <a:r>
              <a:rPr lang="zh-CN" altLang="en-US" sz="2000" dirty="0"/>
              <a:t>后</a:t>
            </a:r>
            <a:r>
              <a:rPr lang="zh-CN" altLang="en-US" sz="2000" u="sng" dirty="0">
                <a:solidFill>
                  <a:srgbClr val="FF0000"/>
                </a:solidFill>
              </a:rPr>
              <a:t>主机发送</a:t>
            </a:r>
            <a:r>
              <a:rPr lang="en-US" altLang="zh-CN" sz="2000" u="sng" dirty="0">
                <a:solidFill>
                  <a:srgbClr val="FF0000"/>
                </a:solidFill>
              </a:rPr>
              <a:t>Report</a:t>
            </a:r>
            <a:r>
              <a:rPr lang="zh-CN" altLang="en-US" sz="2000" u="sng" dirty="0">
                <a:solidFill>
                  <a:srgbClr val="FF0000"/>
                </a:solidFill>
              </a:rPr>
              <a:t>到其所属的组播地址</a:t>
            </a:r>
            <a:r>
              <a:rPr lang="en-US" altLang="zh-CN" sz="2000" u="sng" dirty="0">
                <a:solidFill>
                  <a:srgbClr val="FF0000"/>
                </a:solidFill>
              </a:rPr>
              <a:t>G</a:t>
            </a:r>
            <a:endParaRPr lang="en-US" altLang="zh-CN" sz="2000" u="sng" dirty="0">
              <a:solidFill>
                <a:srgbClr val="FF0000"/>
              </a:solidFill>
            </a:endParaRPr>
          </a:p>
          <a:p>
            <a:pPr lvl="2">
              <a:lnSpc>
                <a:spcPct val="95000"/>
              </a:lnSpc>
            </a:pPr>
            <a:r>
              <a:rPr lang="zh-CN" altLang="en-US" dirty="0"/>
              <a:t>反馈抑制：</a:t>
            </a:r>
            <a:r>
              <a:rPr lang="en-US" altLang="zh-CN" dirty="0"/>
              <a:t>Query</a:t>
            </a:r>
            <a:r>
              <a:rPr lang="zh-CN" altLang="en-US" dirty="0"/>
              <a:t>包含最大响应时间，主机选择</a:t>
            </a:r>
            <a:r>
              <a:rPr lang="en-US" altLang="zh-CN" dirty="0"/>
              <a:t>[0,Max Resp. Time]</a:t>
            </a:r>
            <a:r>
              <a:rPr lang="zh-CN" altLang="en-US" dirty="0"/>
              <a:t>时刻准备发送</a:t>
            </a:r>
            <a:r>
              <a:rPr lang="en-US" altLang="zh-CN" dirty="0"/>
              <a:t>Report</a:t>
            </a:r>
            <a:endParaRPr lang="en-US" altLang="zh-CN" dirty="0"/>
          </a:p>
          <a:p>
            <a:pPr lvl="1">
              <a:lnSpc>
                <a:spcPct val="95000"/>
              </a:lnSpc>
            </a:pPr>
            <a:r>
              <a:rPr lang="zh-CN" altLang="en-US" sz="2000" dirty="0"/>
              <a:t>主机在加入组播组时主动发送</a:t>
            </a:r>
            <a:r>
              <a:rPr lang="en-US" altLang="zh-CN" sz="2000" dirty="0"/>
              <a:t>Report</a:t>
            </a:r>
            <a:endParaRPr lang="en-US" altLang="zh-CN" sz="2000" dirty="0"/>
          </a:p>
          <a:p>
            <a:pPr lvl="1">
              <a:lnSpc>
                <a:spcPct val="95000"/>
              </a:lnSpc>
            </a:pPr>
            <a:r>
              <a:rPr lang="zh-CN" altLang="en-US" sz="2000" dirty="0"/>
              <a:t>软状态机制：定期发送</a:t>
            </a:r>
            <a:r>
              <a:rPr lang="en-US" altLang="zh-CN" sz="2000" dirty="0"/>
              <a:t>Query</a:t>
            </a:r>
            <a:r>
              <a:rPr lang="zh-CN" altLang="en-US" sz="2000" dirty="0"/>
              <a:t>以刷新状态；超时时移走状态信息</a:t>
            </a:r>
            <a:endParaRPr lang="en-US" altLang="zh-CN" sz="2000" dirty="0"/>
          </a:p>
          <a:p>
            <a:pPr>
              <a:lnSpc>
                <a:spcPct val="95000"/>
              </a:lnSpc>
            </a:pPr>
            <a:r>
              <a:rPr lang="zh-CN" altLang="en-US" dirty="0"/>
              <a:t>离开时：可</a:t>
            </a:r>
            <a:r>
              <a:rPr lang="zh-CN" altLang="en-US" sz="2000" dirty="0"/>
              <a:t>悄悄离开，但会浪费带宽</a:t>
            </a:r>
            <a:endParaRPr lang="en-US" altLang="zh-CN" sz="2000" dirty="0"/>
          </a:p>
          <a:p>
            <a:pPr lvl="1">
              <a:lnSpc>
                <a:spcPct val="95000"/>
              </a:lnSpc>
            </a:pPr>
            <a:r>
              <a:rPr lang="zh-CN" altLang="zh-CN" sz="2000" dirty="0"/>
              <a:t>最近一次组成员询问中发送</a:t>
            </a:r>
            <a:r>
              <a:rPr lang="en-US" altLang="zh-CN" sz="2000" dirty="0"/>
              <a:t>report</a:t>
            </a:r>
            <a:r>
              <a:rPr lang="zh-CN" altLang="zh-CN" sz="2000" dirty="0"/>
              <a:t>消息的主机发送</a:t>
            </a:r>
            <a:r>
              <a:rPr lang="en-US" altLang="zh-CN" sz="2000" dirty="0"/>
              <a:t>Leave Group</a:t>
            </a:r>
            <a:r>
              <a:rPr lang="zh-CN" altLang="zh-CN" sz="2000" dirty="0"/>
              <a:t>消息给</a:t>
            </a:r>
            <a:r>
              <a:rPr lang="zh-CN" altLang="en-US" sz="2000" dirty="0"/>
              <a:t>所有组播路由器</a:t>
            </a:r>
            <a:r>
              <a:rPr lang="en-US" altLang="zh-CN" sz="2000" dirty="0"/>
              <a:t>(</a:t>
            </a:r>
            <a:r>
              <a:rPr lang="en-US" altLang="zh-CN" sz="2000" dirty="0">
                <a:solidFill>
                  <a:srgbClr val="FF0000"/>
                </a:solidFill>
              </a:rPr>
              <a:t>224.0.0.2)</a:t>
            </a:r>
            <a:endParaRPr lang="en-US" altLang="zh-CN" sz="2000" dirty="0">
              <a:solidFill>
                <a:srgbClr val="FF0000"/>
              </a:solidFill>
            </a:endParaRPr>
          </a:p>
          <a:p>
            <a:pPr lvl="1">
              <a:lnSpc>
                <a:spcPct val="95000"/>
              </a:lnSpc>
            </a:pPr>
            <a:r>
              <a:rPr lang="en-US" altLang="zh-CN" sz="2000" dirty="0" err="1"/>
              <a:t>Querier</a:t>
            </a:r>
            <a:r>
              <a:rPr lang="zh-CN" altLang="en-US" sz="2000" dirty="0"/>
              <a:t>发送</a:t>
            </a:r>
            <a:r>
              <a:rPr lang="zh-CN" altLang="zh-CN" sz="2000" dirty="0"/>
              <a:t>指定了组播组的</a:t>
            </a:r>
            <a:r>
              <a:rPr lang="en-US" altLang="zh-CN" sz="2000" dirty="0"/>
              <a:t>Query</a:t>
            </a:r>
            <a:r>
              <a:rPr lang="zh-CN" altLang="zh-CN" sz="2000" dirty="0"/>
              <a:t>消息来询问对于</a:t>
            </a:r>
            <a:r>
              <a:rPr lang="zh-CN" altLang="zh-CN" sz="2000" u="sng" dirty="0">
                <a:solidFill>
                  <a:srgbClr val="FF0000"/>
                </a:solidFill>
              </a:rPr>
              <a:t>特定的组播组</a:t>
            </a:r>
            <a:r>
              <a:rPr lang="en-US" altLang="zh-CN" sz="2000" u="sng" dirty="0">
                <a:solidFill>
                  <a:srgbClr val="FF0000"/>
                </a:solidFill>
              </a:rPr>
              <a:t>G</a:t>
            </a:r>
            <a:r>
              <a:rPr lang="zh-CN" altLang="zh-CN" sz="2000" dirty="0"/>
              <a:t>是否还有其他成员属于该组播组</a:t>
            </a:r>
            <a:endParaRPr lang="en-US" altLang="zh-CN" sz="2000" dirty="0"/>
          </a:p>
          <a:p>
            <a:pPr>
              <a:lnSpc>
                <a:spcPct val="95000"/>
              </a:lnSpc>
            </a:pPr>
            <a:endParaRPr lang="zh-CN" altLang="en-US" dirty="0"/>
          </a:p>
        </p:txBody>
      </p:sp>
      <p:graphicFrame>
        <p:nvGraphicFramePr>
          <p:cNvPr id="4" name="表格 3"/>
          <p:cNvGraphicFramePr>
            <a:graphicFrameLocks noGrp="1"/>
          </p:cNvGraphicFramePr>
          <p:nvPr/>
        </p:nvGraphicFramePr>
        <p:xfrm>
          <a:off x="2083269" y="5287963"/>
          <a:ext cx="9152422" cy="1483360"/>
        </p:xfrm>
        <a:graphic>
          <a:graphicData uri="http://schemas.openxmlformats.org/drawingml/2006/table">
            <a:tbl>
              <a:tblPr firstRow="1" bandRow="1">
                <a:tableStyleId>{5940675A-B579-460E-94D1-54222C63F5DA}</a:tableStyleId>
              </a:tblPr>
              <a:tblGrid>
                <a:gridCol w="1761742"/>
                <a:gridCol w="1908943"/>
                <a:gridCol w="5481737"/>
              </a:tblGrid>
              <a:tr h="370840">
                <a:tc>
                  <a:txBody>
                    <a:bodyPr/>
                    <a:lstStyle/>
                    <a:p>
                      <a:r>
                        <a:rPr lang="en-US" altLang="zh-CN" dirty="0"/>
                        <a:t>General</a:t>
                      </a:r>
                      <a:r>
                        <a:rPr lang="en-US" altLang="zh-CN" baseline="0" dirty="0"/>
                        <a:t> Query</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altLang="zh-CN" dirty="0"/>
                        <a:t>Router</a:t>
                      </a:r>
                      <a:r>
                        <a:rPr lang="en-US" altLang="zh-CN" dirty="0">
                          <a:sym typeface="Wingdings" panose="05000000000000000000" pitchFamily="2" charset="2"/>
                        </a:rPr>
                        <a:t>224.0.0.1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zh-CN" altLang="en-US" dirty="0"/>
                        <a:t>定期询问有成员属于哪些组</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r>
                        <a:rPr lang="en-US" altLang="zh-CN" dirty="0"/>
                        <a:t>Report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altLang="zh-CN" dirty="0"/>
                        <a:t>Host </a:t>
                      </a:r>
                      <a:r>
                        <a:rPr lang="en-US" altLang="zh-CN" dirty="0">
                          <a:sym typeface="Wingdings" panose="05000000000000000000" pitchFamily="2" charset="2"/>
                        </a:rPr>
                        <a:t> G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zh-CN" altLang="en-US" dirty="0"/>
                        <a:t>我在</a:t>
                      </a:r>
                      <a:r>
                        <a:rPr lang="en-US" altLang="zh-CN" dirty="0"/>
                        <a:t>G</a:t>
                      </a:r>
                      <a:r>
                        <a:rPr lang="zh-CN" altLang="en-US" dirty="0"/>
                        <a:t>，其他人不用发了</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r>
                        <a:rPr lang="en-US" altLang="zh-CN" dirty="0"/>
                        <a:t>Leave</a:t>
                      </a:r>
                      <a:r>
                        <a:rPr lang="en-US" altLang="zh-CN" baseline="0" dirty="0"/>
                        <a:t> Group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altLang="zh-CN" dirty="0"/>
                        <a:t>Host </a:t>
                      </a:r>
                      <a:r>
                        <a:rPr lang="en-US" altLang="zh-CN" dirty="0">
                          <a:sym typeface="Wingdings" panose="05000000000000000000" pitchFamily="2" charset="2"/>
                        </a:rPr>
                        <a:t> 224.0.0.2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zh-CN" altLang="en-US" dirty="0"/>
                        <a:t>上次报告的我走了，你再问问有没有其他成员在</a:t>
                      </a:r>
                      <a:r>
                        <a:rPr lang="en-US" altLang="zh-CN" dirty="0"/>
                        <a:t>G</a:t>
                      </a:r>
                      <a:r>
                        <a:rPr lang="zh-CN" altLang="en-US" dirty="0"/>
                        <a:t>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r>
                        <a:rPr lang="en-US" altLang="zh-CN" dirty="0"/>
                        <a:t>Specified Query</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altLang="zh-CN" dirty="0"/>
                        <a:t>Router </a:t>
                      </a:r>
                      <a:r>
                        <a:rPr lang="en-US" altLang="zh-CN" dirty="0">
                          <a:sym typeface="Wingdings" panose="05000000000000000000" pitchFamily="2" charset="2"/>
                        </a:rPr>
                        <a:t> G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zh-CN" altLang="en-US" dirty="0"/>
                        <a:t>还有成员在</a:t>
                      </a:r>
                      <a:r>
                        <a:rPr lang="en-US" altLang="zh-CN" dirty="0"/>
                        <a:t>G</a:t>
                      </a:r>
                      <a:r>
                        <a:rPr lang="zh-CN" altLang="en-US" dirty="0"/>
                        <a:t>吗</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pic>
        <p:nvPicPr>
          <p:cNvPr id="5" name="图片 4"/>
          <p:cNvPicPr>
            <a:picLocks noChangeAspect="1"/>
          </p:cNvPicPr>
          <p:nvPr/>
        </p:nvPicPr>
        <p:blipFill>
          <a:blip r:embed="rId1">
            <a:duotone>
              <a:prstClr val="black"/>
              <a:schemeClr val="accent1">
                <a:tint val="45000"/>
                <a:satMod val="400000"/>
              </a:schemeClr>
            </a:duotone>
          </a:blip>
          <a:stretch>
            <a:fillRect/>
          </a:stretch>
        </p:blipFill>
        <p:spPr>
          <a:xfrm>
            <a:off x="9732537" y="983438"/>
            <a:ext cx="772569" cy="334962"/>
          </a:xfrm>
          <a:prstGeom prst="rect">
            <a:avLst/>
          </a:prstGeom>
        </p:spPr>
      </p:pic>
      <p:sp>
        <p:nvSpPr>
          <p:cNvPr id="6" name="文本框 5"/>
          <p:cNvSpPr txBox="1"/>
          <p:nvPr/>
        </p:nvSpPr>
        <p:spPr>
          <a:xfrm>
            <a:off x="9812736" y="685391"/>
            <a:ext cx="612169" cy="338554"/>
          </a:xfrm>
          <a:prstGeom prst="rect">
            <a:avLst/>
          </a:prstGeom>
          <a:noFill/>
        </p:spPr>
        <p:txBody>
          <a:bodyPr wrap="square" rtlCol="0">
            <a:spAutoFit/>
          </a:bodyPr>
          <a:lstStyle/>
          <a:p>
            <a:pPr algn="ctr"/>
            <a:r>
              <a:rPr lang="en-US" altLang="zh-CN" sz="1600" b="1" dirty="0"/>
              <a:t>R1</a:t>
            </a:r>
            <a:endParaRPr lang="zh-CN" altLang="en-US" sz="1600" b="1" dirty="0"/>
          </a:p>
        </p:txBody>
      </p:sp>
      <p:cxnSp>
        <p:nvCxnSpPr>
          <p:cNvPr id="7" name="直接连接符 6"/>
          <p:cNvCxnSpPr/>
          <p:nvPr/>
        </p:nvCxnSpPr>
        <p:spPr>
          <a:xfrm flipH="1">
            <a:off x="9732537" y="1734431"/>
            <a:ext cx="23327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1">
            <a:duotone>
              <a:prstClr val="black"/>
              <a:schemeClr val="accent1">
                <a:tint val="45000"/>
                <a:satMod val="400000"/>
              </a:schemeClr>
            </a:duotone>
          </a:blip>
          <a:stretch>
            <a:fillRect/>
          </a:stretch>
        </p:blipFill>
        <p:spPr>
          <a:xfrm>
            <a:off x="11120454" y="965320"/>
            <a:ext cx="772569" cy="334962"/>
          </a:xfrm>
          <a:prstGeom prst="rect">
            <a:avLst/>
          </a:prstGeom>
        </p:spPr>
      </p:pic>
      <p:sp>
        <p:nvSpPr>
          <p:cNvPr id="11" name="文本框 10"/>
          <p:cNvSpPr txBox="1"/>
          <p:nvPr/>
        </p:nvSpPr>
        <p:spPr>
          <a:xfrm>
            <a:off x="11200653" y="667273"/>
            <a:ext cx="612169" cy="338554"/>
          </a:xfrm>
          <a:prstGeom prst="rect">
            <a:avLst/>
          </a:prstGeom>
          <a:noFill/>
        </p:spPr>
        <p:txBody>
          <a:bodyPr wrap="square" rtlCol="0">
            <a:spAutoFit/>
          </a:bodyPr>
          <a:lstStyle/>
          <a:p>
            <a:pPr algn="ctr"/>
            <a:r>
              <a:rPr lang="en-US" altLang="zh-CN" sz="1600" b="1" dirty="0"/>
              <a:t>R2</a:t>
            </a:r>
            <a:endParaRPr lang="zh-CN" altLang="en-US" sz="1600" b="1" dirty="0"/>
          </a:p>
        </p:txBody>
      </p:sp>
      <p:pic>
        <p:nvPicPr>
          <p:cNvPr id="12" name="Picture 9" descr="服务器终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038" y="2169965"/>
            <a:ext cx="450669" cy="4720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服务器终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8912" y="2208655"/>
            <a:ext cx="450669" cy="4720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服务器终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0809" y="2182693"/>
            <a:ext cx="450669" cy="47208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连接符 14"/>
          <p:cNvCxnSpPr/>
          <p:nvPr/>
        </p:nvCxnSpPr>
        <p:spPr>
          <a:xfrm flipV="1">
            <a:off x="10075632" y="1150919"/>
            <a:ext cx="0" cy="561877"/>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直接连接符 16"/>
          <p:cNvCxnSpPr>
            <a:endCxn id="10" idx="2"/>
          </p:cNvCxnSpPr>
          <p:nvPr/>
        </p:nvCxnSpPr>
        <p:spPr>
          <a:xfrm flipV="1">
            <a:off x="11506737" y="1300282"/>
            <a:ext cx="2" cy="43415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接连接符 18"/>
          <p:cNvCxnSpPr>
            <a:stCxn id="12" idx="0"/>
          </p:cNvCxnSpPr>
          <p:nvPr/>
        </p:nvCxnSpPr>
        <p:spPr>
          <a:xfrm flipV="1">
            <a:off x="10250373" y="1734431"/>
            <a:ext cx="20492" cy="435534"/>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直接连接符 20"/>
          <p:cNvCxnSpPr>
            <a:stCxn id="13" idx="0"/>
          </p:cNvCxnSpPr>
          <p:nvPr/>
        </p:nvCxnSpPr>
        <p:spPr>
          <a:xfrm flipH="1" flipV="1">
            <a:off x="11073903" y="1734431"/>
            <a:ext cx="20344" cy="474224"/>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V="1">
            <a:off x="11910499" y="1712796"/>
            <a:ext cx="0" cy="49586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组成员关系协议</a:t>
            </a:r>
            <a:r>
              <a:rPr lang="en-US" altLang="zh-CN" b="1" dirty="0"/>
              <a:t>IGMP</a:t>
            </a:r>
            <a:r>
              <a:rPr lang="zh-CN" altLang="en-US" b="1" dirty="0"/>
              <a:t>消息格式</a:t>
            </a:r>
            <a:endParaRPr lang="zh-CN" altLang="en-US" dirty="0"/>
          </a:p>
        </p:txBody>
      </p:sp>
      <p:sp>
        <p:nvSpPr>
          <p:cNvPr id="3" name="内容占位符 2"/>
          <p:cNvSpPr>
            <a:spLocks noGrp="1"/>
          </p:cNvSpPr>
          <p:nvPr>
            <p:ph idx="1"/>
          </p:nvPr>
        </p:nvSpPr>
        <p:spPr/>
        <p:txBody>
          <a:bodyPr/>
          <a:lstStyle/>
          <a:p>
            <a:pPr marL="0" indent="0">
              <a:buNone/>
            </a:pPr>
            <a:r>
              <a:rPr lang="en-US" altLang="zh-CN" sz="2200" dirty="0"/>
              <a:t>RFC 3376</a:t>
            </a:r>
            <a:r>
              <a:rPr lang="zh-CN" altLang="en-US" sz="2200" dirty="0"/>
              <a:t>给出了</a:t>
            </a:r>
            <a:r>
              <a:rPr lang="en-US" altLang="zh-CN" sz="2200" dirty="0"/>
              <a:t>IGMPv3</a:t>
            </a:r>
            <a:r>
              <a:rPr lang="zh-CN" altLang="en-US" sz="2200" dirty="0"/>
              <a:t>规范，支持</a:t>
            </a:r>
            <a:r>
              <a:rPr lang="zh-CN" altLang="en-US" sz="2200" u="sng" dirty="0">
                <a:solidFill>
                  <a:srgbClr val="FF0000"/>
                </a:solidFill>
              </a:rPr>
              <a:t>单一源组播</a:t>
            </a:r>
            <a:r>
              <a:rPr lang="en-US" altLang="zh-CN" sz="2200" u="sng" dirty="0">
                <a:solidFill>
                  <a:srgbClr val="FF0000"/>
                </a:solidFill>
              </a:rPr>
              <a:t>SSM</a:t>
            </a:r>
            <a:r>
              <a:rPr lang="zh-CN" altLang="en-US" sz="2200" u="sng" dirty="0">
                <a:solidFill>
                  <a:srgbClr val="FF0000"/>
                </a:solidFill>
              </a:rPr>
              <a:t>（</a:t>
            </a:r>
            <a:r>
              <a:rPr lang="en-US" altLang="zh-CN" sz="2200" u="sng" dirty="0">
                <a:solidFill>
                  <a:srgbClr val="FF0000"/>
                </a:solidFill>
              </a:rPr>
              <a:t>Single Source Multicast</a:t>
            </a:r>
            <a:r>
              <a:rPr lang="zh-CN" altLang="en-US" sz="2200" u="sng" dirty="0">
                <a:solidFill>
                  <a:srgbClr val="FF0000"/>
                </a:solidFill>
              </a:rPr>
              <a:t>）</a:t>
            </a:r>
            <a:endParaRPr lang="en-US" altLang="zh-CN" sz="2200" u="sng" dirty="0">
              <a:solidFill>
                <a:srgbClr val="FF0000"/>
              </a:solidFill>
            </a:endParaRPr>
          </a:p>
          <a:p>
            <a:r>
              <a:rPr lang="zh-CN" altLang="en-US" sz="2400" dirty="0"/>
              <a:t>组播组通过（源</a:t>
            </a:r>
            <a:r>
              <a:rPr lang="en-US" altLang="zh-CN" sz="2400" dirty="0"/>
              <a:t>,</a:t>
            </a:r>
            <a:r>
              <a:rPr lang="zh-CN" altLang="en-US" sz="2400" dirty="0"/>
              <a:t>组播地址）标识</a:t>
            </a:r>
            <a:endParaRPr lang="en-US" altLang="zh-CN" sz="2400" dirty="0"/>
          </a:p>
          <a:p>
            <a:r>
              <a:rPr lang="en-US" altLang="zh-CN" sz="2400" dirty="0"/>
              <a:t>Query</a:t>
            </a:r>
            <a:r>
              <a:rPr lang="zh-CN" altLang="en-US" sz="2400" dirty="0"/>
              <a:t>消息：源个数 </a:t>
            </a:r>
            <a:r>
              <a:rPr lang="en-US" altLang="zh-CN" sz="2400" dirty="0"/>
              <a:t>+ </a:t>
            </a:r>
            <a:r>
              <a:rPr lang="zh-CN" altLang="en-US" sz="2400" dirty="0"/>
              <a:t>源</a:t>
            </a:r>
            <a:r>
              <a:rPr lang="en-US" altLang="zh-CN" sz="2400" dirty="0"/>
              <a:t>IP</a:t>
            </a:r>
            <a:r>
              <a:rPr lang="zh-CN" altLang="en-US" sz="2400" dirty="0"/>
              <a:t>地址列表</a:t>
            </a:r>
            <a:endParaRPr lang="en-US" altLang="zh-CN" sz="2400" dirty="0"/>
          </a:p>
          <a:p>
            <a:r>
              <a:rPr lang="en-US" altLang="zh-CN" sz="2400" dirty="0"/>
              <a:t>IGMPv3Report</a:t>
            </a:r>
            <a:r>
              <a:rPr lang="zh-CN" altLang="en-US" sz="2400" dirty="0"/>
              <a:t>：</a:t>
            </a:r>
            <a:r>
              <a:rPr lang="zh-CN" altLang="zh-CN" sz="2400" dirty="0"/>
              <a:t>指出要过滤和允许接收的源</a:t>
            </a:r>
            <a:r>
              <a:rPr lang="en-US" altLang="zh-CN" sz="2400" dirty="0"/>
              <a:t>IP</a:t>
            </a:r>
            <a:r>
              <a:rPr lang="zh-CN" altLang="zh-CN" sz="2400" dirty="0"/>
              <a:t>地址列表</a:t>
            </a:r>
            <a:r>
              <a:rPr lang="zh-CN" altLang="en-US" sz="2400" dirty="0"/>
              <a:t>，目的地址为</a:t>
            </a:r>
            <a:r>
              <a:rPr lang="en-US" altLang="zh-CN" sz="2400" dirty="0">
                <a:solidFill>
                  <a:srgbClr val="FF0000"/>
                </a:solidFill>
              </a:rPr>
              <a:t>224.0.0.22</a:t>
            </a:r>
            <a:r>
              <a:rPr lang="zh-CN" altLang="en-US" sz="2400" dirty="0"/>
              <a:t>，即</a:t>
            </a:r>
            <a:r>
              <a:rPr lang="en-US" altLang="zh-CN" sz="2400" dirty="0"/>
              <a:t>IGMPv3-capable</a:t>
            </a:r>
            <a:r>
              <a:rPr lang="zh-CN" altLang="en-US" sz="2400" dirty="0"/>
              <a:t>组播路由器</a:t>
            </a:r>
            <a:endParaRPr lang="en-US" altLang="zh-CN" sz="2400" dirty="0"/>
          </a:p>
          <a:p>
            <a:endParaRPr lang="zh-CN" altLang="en-US" dirty="0"/>
          </a:p>
        </p:txBody>
      </p:sp>
      <p:graphicFrame>
        <p:nvGraphicFramePr>
          <p:cNvPr id="4" name="对象 3"/>
          <p:cNvGraphicFramePr>
            <a:graphicFrameLocks noChangeAspect="1"/>
          </p:cNvGraphicFramePr>
          <p:nvPr/>
        </p:nvGraphicFramePr>
        <p:xfrm>
          <a:off x="-895893" y="3226482"/>
          <a:ext cx="7315166" cy="2957263"/>
        </p:xfrm>
        <a:graphic>
          <a:graphicData uri="http://schemas.openxmlformats.org/presentationml/2006/ole">
            <mc:AlternateContent xmlns:mc="http://schemas.openxmlformats.org/markup-compatibility/2006">
              <mc:Choice xmlns:v="urn:schemas-microsoft-com:vml" Requires="v">
                <p:oleObj spid="_x0000_s3116" name="Visio" r:id="rId1" imgW="6324600" imgH="2349500" progId="Visio.Drawing.11">
                  <p:embed/>
                </p:oleObj>
              </mc:Choice>
              <mc:Fallback>
                <p:oleObj name="Visio" r:id="rId1" imgW="6324600" imgH="2349500" progId="Visio.Drawing.11">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893" y="3226482"/>
                        <a:ext cx="7315166" cy="2957263"/>
                      </a:xfrm>
                      <a:prstGeom prst="rect">
                        <a:avLst/>
                      </a:prstGeom>
                      <a:solidFill>
                        <a:schemeClr val="bg1"/>
                      </a:solidFill>
                    </p:spPr>
                  </p:pic>
                </p:oleObj>
              </mc:Fallback>
            </mc:AlternateContent>
          </a:graphicData>
        </a:graphic>
      </p:graphicFrame>
      <p:sp>
        <p:nvSpPr>
          <p:cNvPr id="5" name="文本框 4"/>
          <p:cNvSpPr txBox="1"/>
          <p:nvPr/>
        </p:nvSpPr>
        <p:spPr>
          <a:xfrm>
            <a:off x="2013527" y="6346373"/>
            <a:ext cx="2235200" cy="369332"/>
          </a:xfrm>
          <a:prstGeom prst="rect">
            <a:avLst/>
          </a:prstGeom>
          <a:solidFill>
            <a:schemeClr val="bg1"/>
          </a:solidFill>
        </p:spPr>
        <p:txBody>
          <a:bodyPr wrap="square" rtlCol="0">
            <a:spAutoFit/>
          </a:bodyPr>
          <a:lstStyle/>
          <a:p>
            <a:pPr algn="ctr"/>
            <a:r>
              <a:rPr lang="en-US" altLang="zh-CN" dirty="0"/>
              <a:t>IGMP Query</a:t>
            </a:r>
            <a:r>
              <a:rPr lang="zh-CN" altLang="en-US" dirty="0"/>
              <a:t>消息</a:t>
            </a:r>
            <a:endParaRPr lang="zh-CN" altLang="en-US" dirty="0"/>
          </a:p>
        </p:txBody>
      </p:sp>
      <p:pic>
        <p:nvPicPr>
          <p:cNvPr id="7" name="图片 6"/>
          <p:cNvPicPr>
            <a:picLocks noChangeAspect="1"/>
          </p:cNvPicPr>
          <p:nvPr/>
        </p:nvPicPr>
        <p:blipFill>
          <a:blip r:embed="rId3"/>
          <a:stretch>
            <a:fillRect/>
          </a:stretch>
        </p:blipFill>
        <p:spPr>
          <a:xfrm>
            <a:off x="7193562" y="2650782"/>
            <a:ext cx="4769095" cy="4108661"/>
          </a:xfrm>
          <a:prstGeom prst="rect">
            <a:avLst/>
          </a:prstGeom>
        </p:spPr>
      </p:pic>
      <p:sp>
        <p:nvSpPr>
          <p:cNvPr id="8" name="文本框 7"/>
          <p:cNvSpPr txBox="1"/>
          <p:nvPr/>
        </p:nvSpPr>
        <p:spPr>
          <a:xfrm>
            <a:off x="5771794" y="6144201"/>
            <a:ext cx="1986285" cy="369332"/>
          </a:xfrm>
          <a:prstGeom prst="rect">
            <a:avLst/>
          </a:prstGeom>
          <a:noFill/>
        </p:spPr>
        <p:txBody>
          <a:bodyPr wrap="square" rtlCol="0">
            <a:spAutoFit/>
          </a:bodyPr>
          <a:lstStyle/>
          <a:p>
            <a:pPr algn="ctr"/>
            <a:r>
              <a:rPr lang="en-US" altLang="zh-CN" dirty="0"/>
              <a:t>IGMP v3 Report</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sz="2400" b="1" dirty="0">
                <a:solidFill>
                  <a:srgbClr val="0070C0"/>
                </a:solidFill>
              </a:rPr>
              <a:t>网络层提供的服务：为高层提供节点到节点的传输，经过多跳传输最终到达目的地</a:t>
            </a:r>
            <a:endParaRPr lang="en-US" altLang="zh-CN" sz="2400" dirty="0"/>
          </a:p>
          <a:p>
            <a:pPr marL="0" indent="0">
              <a:lnSpc>
                <a:spcPct val="120000"/>
              </a:lnSpc>
              <a:buNone/>
            </a:pPr>
            <a:r>
              <a:rPr lang="en-US" altLang="zh-CN" sz="2400" dirty="0"/>
              <a:t>5.1 </a:t>
            </a:r>
            <a:r>
              <a:rPr lang="zh-CN" altLang="en-US" sz="2400" dirty="0"/>
              <a:t>交换和路由：</a:t>
            </a:r>
            <a:r>
              <a:rPr lang="en-US" altLang="zh-CN" sz="2400" dirty="0"/>
              <a:t>internet</a:t>
            </a:r>
            <a:r>
              <a:rPr lang="zh-CN" altLang="en-US" sz="2400" dirty="0"/>
              <a:t>的工作方式（虚电路和数据报）</a:t>
            </a:r>
            <a:endParaRPr lang="en-US" altLang="zh-CN" sz="2400" dirty="0"/>
          </a:p>
          <a:p>
            <a:pPr marL="0" indent="0">
              <a:lnSpc>
                <a:spcPct val="120000"/>
              </a:lnSpc>
              <a:buNone/>
            </a:pPr>
            <a:r>
              <a:rPr lang="en-US" altLang="zh-CN" sz="2400" dirty="0"/>
              <a:t>5.1</a:t>
            </a:r>
            <a:r>
              <a:rPr lang="zh-CN" altLang="en-US" sz="2400" dirty="0"/>
              <a:t>交换和路由：路由方式</a:t>
            </a:r>
            <a:endParaRPr lang="en-US" altLang="zh-CN" sz="2400" dirty="0"/>
          </a:p>
          <a:p>
            <a:pPr lvl="1">
              <a:lnSpc>
                <a:spcPct val="120000"/>
              </a:lnSpc>
            </a:pPr>
            <a:r>
              <a:rPr lang="zh-CN" altLang="en-US" sz="2000" dirty="0"/>
              <a:t>源路由和逐跳路由</a:t>
            </a:r>
            <a:endParaRPr lang="en-US" altLang="zh-CN" sz="2000" dirty="0"/>
          </a:p>
          <a:p>
            <a:pPr lvl="1">
              <a:lnSpc>
                <a:spcPct val="120000"/>
              </a:lnSpc>
            </a:pPr>
            <a:r>
              <a:rPr lang="zh-CN" altLang="en-US" sz="2000" strike="sngStrike" dirty="0"/>
              <a:t>扩散法</a:t>
            </a:r>
            <a:endParaRPr lang="en-US" altLang="zh-CN" sz="2000" strike="sngStrike" dirty="0"/>
          </a:p>
          <a:p>
            <a:pPr lvl="1">
              <a:lnSpc>
                <a:spcPct val="120000"/>
              </a:lnSpc>
            </a:pPr>
            <a:r>
              <a:rPr lang="zh-CN" altLang="en-US" sz="2000" strike="sngStrike" dirty="0"/>
              <a:t>逆向学习法</a:t>
            </a:r>
            <a:endParaRPr lang="en-US" altLang="zh-CN" sz="2000" strike="sngStrike" dirty="0"/>
          </a:p>
          <a:p>
            <a:pPr marL="0" indent="0">
              <a:buNone/>
            </a:pPr>
            <a:r>
              <a:rPr lang="en-US" altLang="zh-CN" sz="2400" strike="sngStrike" dirty="0"/>
              <a:t>5.2 </a:t>
            </a:r>
            <a:r>
              <a:rPr lang="zh-CN" altLang="en-US" sz="2400" strike="sngStrike" dirty="0"/>
              <a:t>网桥</a:t>
            </a:r>
            <a:endParaRPr lang="en-US" altLang="zh-CN" sz="2400" strike="sngStrike" dirty="0"/>
          </a:p>
          <a:p>
            <a:pPr marL="0" indent="0">
              <a:buNone/>
            </a:pPr>
            <a:r>
              <a:rPr lang="en-US" altLang="zh-CN" sz="2400" dirty="0"/>
              <a:t>5.3 Internet</a:t>
            </a:r>
            <a:r>
              <a:rPr lang="zh-CN" altLang="en-US" sz="2400" dirty="0"/>
              <a:t>网络层</a:t>
            </a:r>
            <a:endParaRPr lang="zh-CN" altLang="en-US" sz="2400" dirty="0"/>
          </a:p>
        </p:txBody>
      </p:sp>
      <p:sp>
        <p:nvSpPr>
          <p:cNvPr id="5" name="Rectangle 1"/>
          <p:cNvSpPr>
            <a:spLocks noChangeArrowheads="1"/>
          </p:cNvSpPr>
          <p:nvPr/>
        </p:nvSpPr>
        <p:spPr bwMode="auto">
          <a:xfrm>
            <a:off x="4123267" y="2157698"/>
            <a:ext cx="2836333" cy="446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IP协议</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zh-CN" altLang="zh-CN" sz="2400" dirty="0">
                <a:solidFill>
                  <a:srgbClr val="333333"/>
                </a:solidFill>
                <a:latin typeface="Open Sans" panose="020B0606030504020204" pitchFamily="34" charset="0"/>
                <a:cs typeface="Open Sans" panose="020B0606030504020204" pitchFamily="34" charset="0"/>
              </a:rPr>
              <a:t>ARP</a:t>
            </a:r>
            <a:endParaRPr lang="zh-CN"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ICMP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DHCP</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NAT</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IP隧道</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zh-CN" sz="2400" dirty="0">
                <a:solidFill>
                  <a:srgbClr val="333333"/>
                </a:solidFill>
                <a:latin typeface="Open Sans" panose="020B0606030504020204" pitchFamily="34" charset="0"/>
                <a:cs typeface="Open Sans" panose="020B0606030504020204" pitchFamily="34" charset="0"/>
              </a:rPr>
              <a:t>IP</a:t>
            </a:r>
            <a:r>
              <a:rPr lang="zh-CN" altLang="en-US" sz="2400" dirty="0">
                <a:solidFill>
                  <a:srgbClr val="333333"/>
                </a:solidFill>
                <a:latin typeface="Open Sans" panose="020B0606030504020204" pitchFamily="34" charset="0"/>
                <a:cs typeface="Open Sans" panose="020B0606030504020204" pitchFamily="34" charset="0"/>
              </a:rPr>
              <a:t>组播</a:t>
            </a:r>
            <a:endParaRPr lang="en-US" altLang="zh-CN" sz="2400" dirty="0">
              <a:solidFill>
                <a:srgbClr val="333333"/>
              </a:solidFill>
              <a:latin typeface="Open Sans" panose="020B0606030504020204" pitchFamily="34" charset="0"/>
              <a:cs typeface="Open Sans" panose="020B0606030504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zh-CN" sz="24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IPv6(5.8)</a:t>
            </a:r>
            <a:endParaRPr kumimoji="0" lang="zh-CN" altLang="zh-CN" sz="2400" b="1" i="0" u="none" strike="noStrike" cap="none" normalizeH="0" baseline="0" dirty="0">
              <a:ln>
                <a:noFill/>
              </a:ln>
              <a:solidFill>
                <a:srgbClr val="FF0000"/>
              </a:solidFill>
              <a:effectLst/>
              <a:latin typeface="Arial" panose="020B0604020202020204" pitchFamily="34" charset="0"/>
            </a:endParaRPr>
          </a:p>
        </p:txBody>
      </p:sp>
      <p:sp>
        <p:nvSpPr>
          <p:cNvPr id="6" name="左大括号 5"/>
          <p:cNvSpPr/>
          <p:nvPr/>
        </p:nvSpPr>
        <p:spPr>
          <a:xfrm>
            <a:off x="3361267" y="2582333"/>
            <a:ext cx="465666" cy="380731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endParaRPr lang="zh-CN" altLang="en-US" dirty="0"/>
          </a:p>
        </p:txBody>
      </p:sp>
      <p:sp>
        <p:nvSpPr>
          <p:cNvPr id="3" name="内容占位符 2"/>
          <p:cNvSpPr>
            <a:spLocks noGrp="1"/>
          </p:cNvSpPr>
          <p:nvPr>
            <p:ph idx="1"/>
          </p:nvPr>
        </p:nvSpPr>
        <p:spPr/>
        <p:txBody>
          <a:bodyPr>
            <a:normAutofit/>
          </a:bodyPr>
          <a:lstStyle/>
          <a:p>
            <a:pPr>
              <a:lnSpc>
                <a:spcPts val="2800"/>
              </a:lnSpc>
            </a:pPr>
            <a:r>
              <a:rPr lang="en-US" altLang="zh-CN" dirty="0"/>
              <a:t>2017</a:t>
            </a:r>
            <a:r>
              <a:rPr lang="zh-CN" altLang="en-US" dirty="0"/>
              <a:t>年</a:t>
            </a:r>
            <a:r>
              <a:rPr lang="en-US" altLang="zh-CN" dirty="0"/>
              <a:t>11</a:t>
            </a:r>
            <a:r>
              <a:rPr lang="zh-CN" altLang="en-US" dirty="0"/>
              <a:t>月</a:t>
            </a:r>
            <a:r>
              <a:rPr lang="en-US" altLang="zh-CN" dirty="0"/>
              <a:t>26</a:t>
            </a:r>
            <a:r>
              <a:rPr lang="zh-CN" altLang="en-US" dirty="0"/>
              <a:t>日，中共中央办公厅、国务院办公厅印发了</a:t>
            </a:r>
            <a:r>
              <a:rPr lang="en-US" altLang="zh-CN" dirty="0"/>
              <a:t>《</a:t>
            </a:r>
            <a:r>
              <a:rPr lang="zh-CN" altLang="en-US" dirty="0"/>
              <a:t>推进互联网协议第六版（</a:t>
            </a:r>
            <a:r>
              <a:rPr lang="en-US" altLang="zh-CN" dirty="0"/>
              <a:t>IPv6</a:t>
            </a:r>
            <a:r>
              <a:rPr lang="zh-CN" altLang="en-US" dirty="0"/>
              <a:t>）规模部署行动计划</a:t>
            </a:r>
            <a:r>
              <a:rPr lang="en-US" altLang="zh-CN" dirty="0"/>
              <a:t>》</a:t>
            </a:r>
            <a:endParaRPr lang="en-US" altLang="zh-CN" dirty="0"/>
          </a:p>
          <a:p>
            <a:pPr lvl="1">
              <a:lnSpc>
                <a:spcPts val="2800"/>
              </a:lnSpc>
            </a:pPr>
            <a:r>
              <a:rPr lang="zh-CN" altLang="en-US" sz="2000" dirty="0"/>
              <a:t>互联网演进升级的必然趋势</a:t>
            </a:r>
            <a:r>
              <a:rPr lang="en-US" altLang="zh-CN" sz="2000" dirty="0"/>
              <a:t>:  IPv4</a:t>
            </a:r>
            <a:r>
              <a:rPr lang="zh-CN" altLang="en-US" sz="2000" dirty="0"/>
              <a:t>地址消耗殆尽、服务质量难以保证</a:t>
            </a:r>
            <a:endParaRPr lang="en-US" altLang="zh-CN" sz="2000" dirty="0"/>
          </a:p>
          <a:p>
            <a:pPr lvl="1">
              <a:lnSpc>
                <a:spcPts val="2800"/>
              </a:lnSpc>
            </a:pPr>
            <a:r>
              <a:rPr lang="zh-CN" altLang="en-US" sz="2000" dirty="0"/>
              <a:t>技术产业创新发展的重大契机</a:t>
            </a:r>
            <a:r>
              <a:rPr lang="en-US" altLang="zh-CN" sz="2000" dirty="0"/>
              <a:t>:</a:t>
            </a:r>
            <a:r>
              <a:rPr lang="zh-CN" altLang="en-US" sz="2000" dirty="0"/>
              <a:t>移动互联网、物联网、工业互联网、云计算、大数据、人工智能等新兴领域</a:t>
            </a:r>
            <a:endParaRPr lang="en-US" altLang="zh-CN" sz="2000" dirty="0"/>
          </a:p>
          <a:p>
            <a:pPr lvl="1">
              <a:lnSpc>
                <a:spcPts val="2800"/>
              </a:lnSpc>
            </a:pPr>
            <a:r>
              <a:rPr lang="zh-CN" altLang="en-US" sz="2000" dirty="0"/>
              <a:t>网络安全能力强化的迫切需要</a:t>
            </a:r>
            <a:endParaRPr lang="en-US" altLang="zh-CN" sz="2000" dirty="0"/>
          </a:p>
          <a:p>
            <a:pPr>
              <a:lnSpc>
                <a:spcPts val="2800"/>
              </a:lnSpc>
            </a:pPr>
            <a:r>
              <a:rPr lang="zh-CN" altLang="en-US" dirty="0"/>
              <a:t>用</a:t>
            </a:r>
            <a:r>
              <a:rPr lang="en-US" altLang="zh-CN" dirty="0"/>
              <a:t>5</a:t>
            </a:r>
            <a:r>
              <a:rPr lang="zh-CN" altLang="en-US" dirty="0"/>
              <a:t>到</a:t>
            </a:r>
            <a:r>
              <a:rPr lang="en-US" altLang="zh-CN" dirty="0"/>
              <a:t>10</a:t>
            </a:r>
            <a:r>
              <a:rPr lang="zh-CN" altLang="en-US" dirty="0"/>
              <a:t>年时间，形成下一代互联网自主技术体系和产业生态，建成全球最大规模的</a:t>
            </a:r>
            <a:r>
              <a:rPr lang="en-US" altLang="zh-CN" dirty="0"/>
              <a:t>IPv6</a:t>
            </a:r>
            <a:r>
              <a:rPr lang="zh-CN" altLang="en-US" dirty="0"/>
              <a:t>商业应用网络，实现下一代互联网在经济社会各领域深度融合应用，成为全球下一代互联网发展的重要主导力量</a:t>
            </a:r>
            <a:endParaRPr lang="zh-CN" altLang="en-US" dirty="0"/>
          </a:p>
          <a:p>
            <a:pPr>
              <a:lnSpc>
                <a:spcPts val="2800"/>
              </a:lnSpc>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a:blip r:embed="rId1"/>
          <a:stretch>
            <a:fillRect/>
          </a:stretch>
        </p:blipFill>
        <p:spPr>
          <a:xfrm>
            <a:off x="9179419" y="-10276"/>
            <a:ext cx="3026277" cy="2178123"/>
          </a:xfrm>
          <a:prstGeom prst="rect">
            <a:avLst/>
          </a:prstGeom>
        </p:spPr>
      </p:pic>
      <p:sp>
        <p:nvSpPr>
          <p:cNvPr id="2" name="标题 1"/>
          <p:cNvSpPr>
            <a:spLocks noGrp="1"/>
          </p:cNvSpPr>
          <p:nvPr>
            <p:ph type="title"/>
          </p:nvPr>
        </p:nvSpPr>
        <p:spPr/>
        <p:txBody>
          <a:bodyPr/>
          <a:lstStyle/>
          <a:p>
            <a:r>
              <a:rPr lang="zh-CN" altLang="en-US" dirty="0"/>
              <a:t>互连网</a:t>
            </a:r>
            <a:r>
              <a:rPr lang="en-US" altLang="zh-CN" dirty="0"/>
              <a:t>(internet)</a:t>
            </a:r>
            <a:r>
              <a:rPr lang="zh-CN" altLang="en-US" dirty="0"/>
              <a:t>的工作方式：虚电路</a:t>
            </a:r>
            <a:endParaRPr lang="zh-CN" altLang="en-US" dirty="0"/>
          </a:p>
        </p:txBody>
      </p:sp>
      <p:sp>
        <p:nvSpPr>
          <p:cNvPr id="3" name="内容占位符 2"/>
          <p:cNvSpPr>
            <a:spLocks noGrp="1"/>
          </p:cNvSpPr>
          <p:nvPr>
            <p:ph idx="1"/>
          </p:nvPr>
        </p:nvSpPr>
        <p:spPr/>
        <p:txBody>
          <a:bodyPr>
            <a:normAutofit/>
          </a:bodyPr>
          <a:lstStyle/>
          <a:p>
            <a:r>
              <a:rPr lang="zh-CN" altLang="en-US" dirty="0"/>
              <a:t>每个节点维护了虚电路表</a:t>
            </a:r>
            <a:endParaRPr lang="en-US" altLang="zh-CN" dirty="0"/>
          </a:p>
          <a:p>
            <a:pPr lvl="1"/>
            <a:r>
              <a:rPr lang="zh-CN" altLang="en-US" sz="2000" dirty="0">
                <a:latin typeface="+mn-ea"/>
              </a:rPr>
              <a:t>路由信息：前一个节点</a:t>
            </a:r>
            <a:r>
              <a:rPr lang="en-US" altLang="zh-CN" sz="2000" dirty="0">
                <a:latin typeface="+mn-ea"/>
              </a:rPr>
              <a:t>(</a:t>
            </a:r>
            <a:r>
              <a:rPr lang="zh-CN" altLang="en-US" sz="2000" dirty="0">
                <a:latin typeface="+mn-ea"/>
              </a:rPr>
              <a:t>端口</a:t>
            </a:r>
            <a:r>
              <a:rPr lang="en-US" altLang="zh-CN" sz="2000" dirty="0">
                <a:latin typeface="+mn-ea"/>
              </a:rPr>
              <a:t>)</a:t>
            </a:r>
            <a:r>
              <a:rPr lang="zh-CN" altLang="en-US" sz="2000" dirty="0">
                <a:latin typeface="+mn-ea"/>
              </a:rPr>
              <a:t>和后一个节点</a:t>
            </a:r>
            <a:r>
              <a:rPr lang="en-US" altLang="zh-CN" sz="2000" dirty="0">
                <a:latin typeface="+mn-ea"/>
              </a:rPr>
              <a:t>(</a:t>
            </a:r>
            <a:r>
              <a:rPr lang="zh-CN" altLang="en-US" sz="2000" dirty="0">
                <a:latin typeface="+mn-ea"/>
              </a:rPr>
              <a:t>端口</a:t>
            </a:r>
            <a:r>
              <a:rPr lang="en-US" altLang="zh-CN" sz="2000" dirty="0">
                <a:latin typeface="+mn-ea"/>
              </a:rPr>
              <a:t>)</a:t>
            </a:r>
            <a:r>
              <a:rPr lang="zh-CN" altLang="en-US" sz="2000" dirty="0">
                <a:latin typeface="+mn-ea"/>
              </a:rPr>
              <a:t>的标识</a:t>
            </a:r>
            <a:endParaRPr lang="en-US" altLang="zh-CN" sz="2000" dirty="0">
              <a:latin typeface="+mn-ea"/>
            </a:endParaRPr>
          </a:p>
          <a:p>
            <a:pPr lvl="1"/>
            <a:r>
              <a:rPr lang="zh-CN" altLang="en-US" sz="2000" dirty="0">
                <a:latin typeface="+mn-ea"/>
              </a:rPr>
              <a:t>虚电路号：前一个链路和后一个链路上唯一的虚电路号</a:t>
            </a:r>
            <a:endParaRPr lang="en-US" altLang="zh-CN" sz="2000" dirty="0">
              <a:latin typeface="+mn-ea"/>
            </a:endParaRPr>
          </a:p>
          <a:p>
            <a:r>
              <a:rPr lang="zh-CN" altLang="en-US" dirty="0"/>
              <a:t>虚电路号的选取要考虑到双向数据传输，节点</a:t>
            </a:r>
            <a:r>
              <a:rPr lang="en-US" altLang="zh-CN" dirty="0" err="1">
                <a:latin typeface="Consolas" panose="020B0609020204030204" pitchFamily="49" charset="0"/>
              </a:rPr>
              <a:t>i</a:t>
            </a:r>
            <a:r>
              <a:rPr lang="zh-CN" altLang="en-US" dirty="0"/>
              <a:t>为链路</a:t>
            </a:r>
            <a:r>
              <a:rPr lang="en-US" altLang="zh-CN" dirty="0" err="1">
                <a:latin typeface="Consolas" panose="020B0609020204030204" pitchFamily="49" charset="0"/>
              </a:rPr>
              <a:t>ij</a:t>
            </a:r>
            <a:r>
              <a:rPr lang="zh-CN" altLang="en-US" dirty="0"/>
              <a:t>选择虚电路号要考虑：</a:t>
            </a:r>
            <a:endParaRPr lang="en-US" altLang="zh-CN" dirty="0"/>
          </a:p>
          <a:p>
            <a:pPr lvl="1"/>
            <a:r>
              <a:rPr lang="zh-CN" altLang="en-US" sz="2000" dirty="0"/>
              <a:t>本节点</a:t>
            </a:r>
            <a:r>
              <a:rPr lang="en-US" altLang="zh-CN" sz="2000" dirty="0" err="1">
                <a:latin typeface="Consolas" panose="020B0609020204030204" pitchFamily="49" charset="0"/>
              </a:rPr>
              <a:t>i</a:t>
            </a:r>
            <a:r>
              <a:rPr lang="zh-CN" altLang="en-US" sz="2000" dirty="0"/>
              <a:t>在对应的</a:t>
            </a:r>
            <a:r>
              <a:rPr lang="zh-CN" altLang="en-US" sz="2000" b="1" dirty="0">
                <a:solidFill>
                  <a:srgbClr val="FF0000"/>
                </a:solidFill>
              </a:rPr>
              <a:t>外出链路</a:t>
            </a:r>
            <a:r>
              <a:rPr lang="en-US" altLang="zh-CN" sz="2000" b="1" dirty="0" err="1">
                <a:solidFill>
                  <a:srgbClr val="FF0000"/>
                </a:solidFill>
                <a:latin typeface="Consolas" panose="020B0609020204030204" pitchFamily="49" charset="0"/>
              </a:rPr>
              <a:t>ij</a:t>
            </a:r>
            <a:r>
              <a:rPr lang="zh-CN" altLang="en-US" sz="2000" dirty="0"/>
              <a:t>上用过的虚电路号</a:t>
            </a:r>
            <a:endParaRPr lang="en-US" altLang="zh-CN" sz="2000" dirty="0"/>
          </a:p>
          <a:p>
            <a:pPr lvl="1"/>
            <a:r>
              <a:rPr lang="zh-CN" altLang="en-US" sz="2000" b="1" dirty="0">
                <a:solidFill>
                  <a:srgbClr val="FF0000"/>
                </a:solidFill>
              </a:rPr>
              <a:t>到来链路</a:t>
            </a:r>
            <a:r>
              <a:rPr lang="en-US" altLang="zh-CN" sz="2000" b="1" dirty="0">
                <a:solidFill>
                  <a:srgbClr val="FF0000"/>
                </a:solidFill>
                <a:latin typeface="Consolas" panose="020B0609020204030204" pitchFamily="49" charset="0"/>
              </a:rPr>
              <a:t>ji</a:t>
            </a:r>
            <a:r>
              <a:rPr lang="zh-CN" altLang="en-US" sz="2000" dirty="0"/>
              <a:t>上邻居节点</a:t>
            </a:r>
            <a:r>
              <a:rPr lang="en-US" altLang="zh-CN" sz="2000" dirty="0">
                <a:latin typeface="Consolas" panose="020B0609020204030204" pitchFamily="49" charset="0"/>
              </a:rPr>
              <a:t>j</a:t>
            </a:r>
            <a:r>
              <a:rPr lang="zh-CN" altLang="en-US" sz="2000" dirty="0"/>
              <a:t>选择的虚电路号。可以从之前的收到的信令消息中了解到，并且已经保存在虚电路表中</a:t>
            </a:r>
            <a:endParaRPr lang="en-US" altLang="zh-CN" sz="2000" dirty="0"/>
          </a:p>
          <a:p>
            <a:r>
              <a:rPr lang="zh-CN" altLang="en-US" dirty="0"/>
              <a:t>假设目前节点</a:t>
            </a:r>
            <a:r>
              <a:rPr lang="en-US" altLang="zh-CN" dirty="0"/>
              <a:t>A</a:t>
            </a:r>
            <a:r>
              <a:rPr lang="zh-CN" altLang="en-US" dirty="0"/>
              <a:t>到</a:t>
            </a:r>
            <a:r>
              <a:rPr lang="en-US" altLang="zh-CN" dirty="0"/>
              <a:t>F</a:t>
            </a:r>
            <a:r>
              <a:rPr lang="zh-CN" altLang="en-US" dirty="0"/>
              <a:t>间建立了两条虚电路，现在</a:t>
            </a:r>
            <a:r>
              <a:rPr lang="en-US" altLang="zh-CN" dirty="0"/>
              <a:t>D</a:t>
            </a:r>
            <a:r>
              <a:rPr lang="zh-CN" altLang="en-US" dirty="0"/>
              <a:t>到</a:t>
            </a:r>
            <a:r>
              <a:rPr lang="en-US" altLang="zh-CN" dirty="0"/>
              <a:t>A</a:t>
            </a:r>
            <a:r>
              <a:rPr lang="zh-CN" altLang="en-US" dirty="0"/>
              <a:t>要建立虚电路，节点</a:t>
            </a:r>
            <a:r>
              <a:rPr lang="en-US" altLang="zh-CN" dirty="0"/>
              <a:t>4</a:t>
            </a:r>
            <a:r>
              <a:rPr lang="zh-CN" altLang="en-US" dirty="0"/>
              <a:t>要选择一个在链路</a:t>
            </a:r>
            <a:r>
              <a:rPr lang="en-US" altLang="zh-CN" dirty="0"/>
              <a:t>4-5</a:t>
            </a:r>
            <a:r>
              <a:rPr lang="zh-CN" altLang="en-US" dirty="0"/>
              <a:t>间唯一的虚电路号：</a:t>
            </a:r>
            <a:endParaRPr lang="en-US" altLang="zh-CN" dirty="0"/>
          </a:p>
          <a:p>
            <a:pPr marL="742950" lvl="1" indent="-285750"/>
            <a:r>
              <a:rPr lang="zh-CN" altLang="en-US" sz="2000" dirty="0"/>
              <a:t>查找</a:t>
            </a:r>
            <a:r>
              <a:rPr lang="zh-CN" altLang="en-US" sz="2000" dirty="0">
                <a:solidFill>
                  <a:schemeClr val="accent6"/>
                </a:solidFill>
              </a:rPr>
              <a:t>前一节点为</a:t>
            </a:r>
            <a:r>
              <a:rPr lang="en-US" altLang="zh-CN" sz="2000" dirty="0">
                <a:solidFill>
                  <a:schemeClr val="accent6"/>
                </a:solidFill>
              </a:rPr>
              <a:t>5</a:t>
            </a:r>
            <a:r>
              <a:rPr lang="zh-CN" altLang="en-US" sz="2000" dirty="0">
                <a:solidFill>
                  <a:schemeClr val="accent6"/>
                </a:solidFill>
              </a:rPr>
              <a:t>的表项和下一节点为</a:t>
            </a:r>
            <a:r>
              <a:rPr lang="en-US" altLang="zh-CN" sz="2000" dirty="0">
                <a:solidFill>
                  <a:schemeClr val="accent6"/>
                </a:solidFill>
              </a:rPr>
              <a:t>5</a:t>
            </a:r>
            <a:r>
              <a:rPr lang="zh-CN" altLang="en-US" sz="2000" dirty="0"/>
              <a:t>的表项中已经使用的虚电路号，不能使用那些虚电路号</a:t>
            </a:r>
            <a:endParaRPr lang="en-US" altLang="zh-CN" sz="2000" dirty="0"/>
          </a:p>
          <a:p>
            <a:endParaRPr lang="zh-CN" altLang="en-US" dirty="0"/>
          </a:p>
        </p:txBody>
      </p:sp>
      <p:sp>
        <p:nvSpPr>
          <p:cNvPr id="4" name="TextBox 38"/>
          <p:cNvSpPr txBox="1"/>
          <p:nvPr/>
        </p:nvSpPr>
        <p:spPr>
          <a:xfrm>
            <a:off x="278526" y="5311915"/>
            <a:ext cx="2046056" cy="369332"/>
          </a:xfrm>
          <a:prstGeom prst="rect">
            <a:avLst/>
          </a:prstGeom>
          <a:solidFill>
            <a:schemeClr val="accent2"/>
          </a:solid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节点</a:t>
            </a:r>
            <a:r>
              <a:rPr lang="en-US" altLang="zh-CN" b="1" dirty="0">
                <a:solidFill>
                  <a:schemeClr val="bg1"/>
                </a:solidFill>
                <a:latin typeface="微软雅黑" panose="020B0503020204020204" pitchFamily="34" charset="-122"/>
                <a:ea typeface="微软雅黑" panose="020B0503020204020204" pitchFamily="34" charset="-122"/>
              </a:rPr>
              <a:t>4</a:t>
            </a:r>
            <a:r>
              <a:rPr lang="zh-CN" altLang="en-US" b="1" dirty="0">
                <a:solidFill>
                  <a:schemeClr val="bg1"/>
                </a:solidFill>
                <a:latin typeface="微软雅黑" panose="020B0503020204020204" pitchFamily="34" charset="-122"/>
                <a:ea typeface="微软雅黑" panose="020B0503020204020204" pitchFamily="34" charset="-122"/>
              </a:rPr>
              <a:t>的虚电路表</a:t>
            </a:r>
            <a:endParaRPr lang="zh-CN" altLang="en-US"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2488969" y="5019301"/>
          <a:ext cx="8726312" cy="1483360"/>
        </p:xfrm>
        <a:graphic>
          <a:graphicData uri="http://schemas.openxmlformats.org/drawingml/2006/table">
            <a:tbl>
              <a:tblPr firstRow="1" bandRow="1">
                <a:tableStyleId>{17292A2E-F333-43FB-9621-5CBBE7FDCDCB}</a:tableStyleId>
              </a:tblPr>
              <a:tblGrid>
                <a:gridCol w="1116000"/>
                <a:gridCol w="2268000"/>
                <a:gridCol w="1116000"/>
                <a:gridCol w="2268000"/>
                <a:gridCol w="1958312"/>
              </a:tblGrid>
              <a:tr h="370840">
                <a:tc>
                  <a:txBody>
                    <a:bodyPr/>
                    <a:lstStyle/>
                    <a:p>
                      <a:r>
                        <a:rPr lang="zh-CN" altLang="zh-CN" sz="1800" kern="100" dirty="0">
                          <a:effectLst/>
                        </a:rPr>
                        <a:t>前一节点</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effectLst/>
                        </a:rPr>
                        <a:t>到来链路的虚电路号</a:t>
                      </a:r>
                      <a:endParaRPr lang="zh-CN" altLang="zh-CN" sz="1800" kern="100" dirty="0">
                        <a:solidFill>
                          <a:schemeClr val="bg1"/>
                        </a:solidFill>
                        <a:effectLst/>
                        <a:latin typeface="宋体" panose="02010600030101010101" pitchFamily="2" charset="-122"/>
                        <a:cs typeface="Times New Roman" panose="020206030504050203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effectLst/>
                        </a:rPr>
                        <a:t>下一节点</a:t>
                      </a:r>
                      <a:endParaRPr lang="zh-CN" altLang="zh-CN" sz="1800" kern="100" dirty="0">
                        <a:solidFill>
                          <a:schemeClr val="bg1"/>
                        </a:solidFill>
                        <a:effectLst/>
                        <a:latin typeface="宋体" panose="02010600030101010101" pitchFamily="2" charset="-122"/>
                        <a:cs typeface="Times New Roman" panose="020206030504050203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effectLst/>
                        </a:rPr>
                        <a:t>外出链路的虚电路号</a:t>
                      </a:r>
                      <a:endParaRPr lang="zh-CN" altLang="zh-CN" sz="1800" kern="100" dirty="0">
                        <a:solidFill>
                          <a:schemeClr val="bg1"/>
                        </a:solidFill>
                        <a:effectLst/>
                        <a:latin typeface="宋体" panose="02010600030101010101" pitchFamily="2" charset="-122"/>
                        <a:cs typeface="Times New Roman" panose="020206030504050203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kern="100" dirty="0">
                          <a:effectLst/>
                        </a:rPr>
                        <a:t>对应的虚电路</a:t>
                      </a:r>
                      <a:endParaRPr lang="zh-CN" altLang="zh-CN" sz="1800" kern="100" dirty="0">
                        <a:solidFill>
                          <a:schemeClr val="bg1"/>
                        </a:solidFill>
                        <a:effectLst/>
                        <a:latin typeface="宋体" panose="02010600030101010101" pitchFamily="2" charset="-122"/>
                        <a:cs typeface="Times New Roman" panose="020206030504050203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a:t>A</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100</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highlight>
                            <a:srgbClr val="00FF00"/>
                          </a:highlight>
                        </a:rPr>
                        <a:t>200</a:t>
                      </a:r>
                      <a:endParaRPr lang="zh-CN" altLang="en-US" dirty="0">
                        <a:solidFill>
                          <a:schemeClr val="tx1"/>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00" dirty="0">
                          <a:effectLst/>
                        </a:rPr>
                        <a:t>A-4-5-6-F</a:t>
                      </a:r>
                      <a:endParaRPr lang="zh-CN" altLang="zh-CN" sz="1800" kern="100" dirty="0">
                        <a:solidFill>
                          <a:schemeClr val="bg1"/>
                        </a:solidFill>
                        <a:effectLst/>
                        <a:latin typeface="宋体" panose="02010600030101010101" pitchFamily="2" charset="-122"/>
                        <a:cs typeface="Times New Roman" panose="020206030504050203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0840">
                <a:tc>
                  <a:txBody>
                    <a:bodyPr/>
                    <a:lstStyle/>
                    <a:p>
                      <a:pPr algn="ctr"/>
                      <a:r>
                        <a:rPr lang="en-US" altLang="zh-CN" dirty="0">
                          <a:solidFill>
                            <a:schemeClr val="tx1"/>
                          </a:solidFill>
                        </a:rPr>
                        <a:t>A</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solidFill>
                            <a:schemeClr val="tx1"/>
                          </a:solidFill>
                        </a:rPr>
                        <a:t>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solidFill>
                            <a:schemeClr val="tx1"/>
                          </a:solidFill>
                          <a:highlight>
                            <a:srgbClr val="00FF00"/>
                          </a:highlight>
                        </a:rPr>
                        <a:t>199</a:t>
                      </a:r>
                      <a:endParaRPr lang="zh-CN" altLang="en-US" dirty="0">
                        <a:solidFill>
                          <a:schemeClr val="tx1"/>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00" dirty="0">
                          <a:solidFill>
                            <a:schemeClr val="tx1"/>
                          </a:solidFill>
                          <a:effectLst/>
                        </a:rPr>
                        <a:t>A-4-5-6-F</a:t>
                      </a:r>
                      <a:endParaRPr lang="zh-CN" altLang="zh-CN" sz="1800" kern="100" dirty="0">
                        <a:solidFill>
                          <a:schemeClr val="tx1"/>
                        </a:solidFill>
                        <a:effectLst/>
                        <a:latin typeface="宋体" panose="02010600030101010101" pitchFamily="2" charset="-122"/>
                        <a:cs typeface="Times New Roman" panose="020206030504050203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0840">
                <a:tc>
                  <a:txBody>
                    <a:bodyPr/>
                    <a:lstStyle/>
                    <a:p>
                      <a:pPr algn="ctr"/>
                      <a:r>
                        <a:rPr lang="en-US" altLang="zh-CN" dirty="0">
                          <a:solidFill>
                            <a:schemeClr val="bg1"/>
                          </a:solidFill>
                        </a:rPr>
                        <a:t>5</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altLang="zh-CN" dirty="0">
                          <a:solidFill>
                            <a:schemeClr val="tx1"/>
                          </a:solidFill>
                          <a:highlight>
                            <a:srgbClr val="FFFF00"/>
                          </a:highlight>
                        </a:rPr>
                        <a:t>201</a:t>
                      </a:r>
                      <a:endParaRPr lang="zh-CN" altLang="en-US"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altLang="zh-CN" dirty="0">
                          <a:solidFill>
                            <a:schemeClr val="bg1"/>
                          </a:solidFill>
                        </a:rPr>
                        <a:t>A</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altLang="zh-CN" dirty="0">
                          <a:solidFill>
                            <a:schemeClr val="bg1"/>
                          </a:solidFill>
                        </a:rPr>
                        <a:t>102</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00" dirty="0">
                          <a:solidFill>
                            <a:schemeClr val="bg1"/>
                          </a:solidFill>
                          <a:effectLst/>
                        </a:rPr>
                        <a:t>D-3-5-4-A</a:t>
                      </a:r>
                      <a:endParaRPr lang="zh-CN" altLang="zh-CN" sz="1800" kern="100" dirty="0">
                        <a:solidFill>
                          <a:schemeClr val="bg1"/>
                        </a:solidFill>
                        <a:effectLst/>
                        <a:latin typeface="宋体" panose="02010600030101010101" pitchFamily="2" charset="-122"/>
                        <a:cs typeface="Times New Roman" panose="020206030504050203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bl>
          </a:graphicData>
        </a:graphic>
      </p:graphicFrame>
      <p:sp>
        <p:nvSpPr>
          <p:cNvPr id="44" name="椭圆 43"/>
          <p:cNvSpPr/>
          <p:nvPr/>
        </p:nvSpPr>
        <p:spPr>
          <a:xfrm>
            <a:off x="6096000" y="5404206"/>
            <a:ext cx="633573" cy="718943"/>
          </a:xfrm>
          <a:prstGeom prst="ellipse">
            <a:avLst/>
          </a:prstGeom>
          <a:solidFill>
            <a:schemeClr val="accent5">
              <a:lumMod val="60000"/>
              <a:lumOff val="40000"/>
              <a:alpha val="2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726076" y="6123149"/>
            <a:ext cx="633573" cy="510415"/>
          </a:xfrm>
          <a:prstGeom prst="ellipse">
            <a:avLst/>
          </a:prstGeom>
          <a:solidFill>
            <a:srgbClr val="FFFF0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a:t>
            </a:r>
            <a:r>
              <a:rPr lang="zh-CN" altLang="en-US" dirty="0"/>
              <a:t>地址匮乏</a:t>
            </a:r>
            <a:endParaRPr lang="zh-CN" altLang="en-US" dirty="0"/>
          </a:p>
        </p:txBody>
      </p:sp>
      <p:sp>
        <p:nvSpPr>
          <p:cNvPr id="3" name="内容占位符 2"/>
          <p:cNvSpPr>
            <a:spLocks noGrp="1"/>
          </p:cNvSpPr>
          <p:nvPr>
            <p:ph idx="1"/>
          </p:nvPr>
        </p:nvSpPr>
        <p:spPr/>
        <p:txBody>
          <a:bodyPr/>
          <a:lstStyle/>
          <a:p>
            <a:r>
              <a:rPr lang="zh-CN" altLang="en-US" dirty="0"/>
              <a:t>尽管有</a:t>
            </a:r>
            <a:r>
              <a:rPr lang="en-US" altLang="zh-CN" dirty="0"/>
              <a:t>43</a:t>
            </a:r>
            <a:r>
              <a:rPr lang="zh-CN" altLang="en-US" dirty="0"/>
              <a:t>亿个</a:t>
            </a:r>
            <a:r>
              <a:rPr lang="en-US" altLang="zh-CN" dirty="0"/>
              <a:t>IP</a:t>
            </a:r>
            <a:r>
              <a:rPr lang="zh-CN" altLang="en-US" dirty="0"/>
              <a:t>地址，但是有些地址保留，有些地址早期无序分配</a:t>
            </a:r>
            <a:endParaRPr lang="en-US" altLang="zh-CN" dirty="0"/>
          </a:p>
          <a:p>
            <a:r>
              <a:rPr lang="en-US" altLang="zh-CN" dirty="0"/>
              <a:t>2011</a:t>
            </a:r>
            <a:r>
              <a:rPr lang="zh-CN" altLang="en-US" dirty="0"/>
              <a:t>年</a:t>
            </a:r>
            <a:r>
              <a:rPr lang="en-US" altLang="zh-CN" dirty="0"/>
              <a:t>2</a:t>
            </a:r>
            <a:r>
              <a:rPr lang="zh-CN" altLang="en-US" dirty="0"/>
              <a:t>月</a:t>
            </a:r>
            <a:r>
              <a:rPr lang="en-US" altLang="zh-CN" dirty="0"/>
              <a:t>IANA</a:t>
            </a:r>
            <a:r>
              <a:rPr lang="zh-CN" altLang="en-US" dirty="0"/>
              <a:t>将所有的</a:t>
            </a:r>
            <a:r>
              <a:rPr lang="en-US" altLang="zh-CN" dirty="0"/>
              <a:t>/8</a:t>
            </a:r>
            <a:r>
              <a:rPr lang="zh-CN" altLang="en-US" dirty="0"/>
              <a:t>地址分配完毕</a:t>
            </a:r>
            <a:endParaRPr lang="en-US" altLang="zh-CN" dirty="0"/>
          </a:p>
          <a:p>
            <a:r>
              <a:rPr lang="en-US" altLang="zh-CN" dirty="0"/>
              <a:t>2011</a:t>
            </a:r>
            <a:r>
              <a:rPr lang="zh-CN" altLang="en-US" dirty="0"/>
              <a:t>年</a:t>
            </a:r>
            <a:r>
              <a:rPr lang="en-US" altLang="zh-CN" dirty="0"/>
              <a:t>4</a:t>
            </a:r>
            <a:r>
              <a:rPr lang="zh-CN" altLang="en-US" dirty="0"/>
              <a:t>月</a:t>
            </a:r>
            <a:r>
              <a:rPr lang="en-US" altLang="zh-CN" dirty="0"/>
              <a:t>APNIC</a:t>
            </a:r>
            <a:r>
              <a:rPr lang="zh-CN" altLang="en-US" dirty="0"/>
              <a:t>的</a:t>
            </a:r>
            <a:r>
              <a:rPr lang="en-US" altLang="zh-CN" dirty="0"/>
              <a:t>IPv4</a:t>
            </a:r>
            <a:r>
              <a:rPr lang="zh-CN" altLang="en-US" dirty="0"/>
              <a:t>地址块也分配完毕</a:t>
            </a:r>
            <a:endParaRPr lang="en-US" altLang="zh-CN" dirty="0"/>
          </a:p>
          <a:p>
            <a:r>
              <a:rPr lang="en-US" altLang="zh-CN" dirty="0"/>
              <a:t>2012</a:t>
            </a:r>
            <a:r>
              <a:rPr lang="zh-CN" altLang="en-US" dirty="0"/>
              <a:t>年</a:t>
            </a:r>
            <a:r>
              <a:rPr lang="en-US" altLang="zh-CN" dirty="0"/>
              <a:t>9</a:t>
            </a:r>
            <a:r>
              <a:rPr lang="zh-CN" altLang="en-US" dirty="0"/>
              <a:t>月</a:t>
            </a:r>
            <a:r>
              <a:rPr lang="en-US" altLang="zh-CN" dirty="0"/>
              <a:t>(</a:t>
            </a:r>
            <a:r>
              <a:rPr lang="zh-CN" altLang="en-US" dirty="0"/>
              <a:t>欧洲</a:t>
            </a:r>
            <a:r>
              <a:rPr lang="en-US" altLang="zh-CN" dirty="0"/>
              <a:t>)RIPE</a:t>
            </a:r>
            <a:r>
              <a:rPr lang="zh-CN" altLang="en-US" dirty="0"/>
              <a:t>的</a:t>
            </a:r>
            <a:r>
              <a:rPr lang="en-US" altLang="zh-CN" dirty="0"/>
              <a:t>IPv4</a:t>
            </a:r>
            <a:r>
              <a:rPr lang="zh-CN" altLang="en-US" dirty="0"/>
              <a:t>地址块分配完</a:t>
            </a:r>
            <a:endParaRPr lang="en-US" altLang="zh-CN" dirty="0"/>
          </a:p>
          <a:p>
            <a:r>
              <a:rPr lang="en-US" altLang="zh-CN" dirty="0"/>
              <a:t>2014</a:t>
            </a:r>
            <a:r>
              <a:rPr lang="zh-CN" altLang="en-US" dirty="0"/>
              <a:t>年</a:t>
            </a:r>
            <a:r>
              <a:rPr lang="en-US" altLang="zh-CN" dirty="0"/>
              <a:t>6</a:t>
            </a:r>
            <a:r>
              <a:rPr lang="zh-CN" altLang="en-US" dirty="0"/>
              <a:t>月</a:t>
            </a:r>
            <a:r>
              <a:rPr lang="en-US" altLang="zh-CN" dirty="0"/>
              <a:t>(</a:t>
            </a:r>
            <a:r>
              <a:rPr lang="zh-CN" altLang="en-US" dirty="0"/>
              <a:t>拉美</a:t>
            </a:r>
            <a:r>
              <a:rPr lang="en-US" altLang="zh-CN" dirty="0"/>
              <a:t>)LACNIC</a:t>
            </a:r>
            <a:r>
              <a:rPr lang="zh-CN" altLang="en-US" dirty="0"/>
              <a:t>地址池也分配完</a:t>
            </a:r>
            <a:endParaRPr lang="en-US" altLang="zh-CN" dirty="0"/>
          </a:p>
          <a:p>
            <a:r>
              <a:rPr lang="en-US" altLang="zh-CN" dirty="0"/>
              <a:t>2015</a:t>
            </a:r>
            <a:r>
              <a:rPr lang="zh-CN" altLang="en-US" dirty="0"/>
              <a:t>年</a:t>
            </a:r>
            <a:r>
              <a:rPr lang="en-US" altLang="zh-CN" dirty="0"/>
              <a:t>9</a:t>
            </a:r>
            <a:r>
              <a:rPr lang="zh-CN" altLang="en-US" dirty="0"/>
              <a:t>月</a:t>
            </a:r>
            <a:r>
              <a:rPr lang="en-US" altLang="zh-CN" dirty="0"/>
              <a:t>(</a:t>
            </a:r>
            <a:r>
              <a:rPr lang="zh-CN" altLang="en-US" dirty="0"/>
              <a:t>美国</a:t>
            </a:r>
            <a:r>
              <a:rPr lang="en-US" altLang="zh-CN" dirty="0"/>
              <a:t>)ARIN</a:t>
            </a:r>
            <a:r>
              <a:rPr lang="zh-CN" altLang="en-US" dirty="0"/>
              <a:t>的地址块分配完</a:t>
            </a:r>
            <a:endParaRPr lang="en-US" altLang="zh-CN" dirty="0"/>
          </a:p>
          <a:p>
            <a:r>
              <a:rPr lang="en-US" altLang="zh-CN" dirty="0"/>
              <a:t>(</a:t>
            </a:r>
            <a:r>
              <a:rPr lang="zh-CN" altLang="en-US" dirty="0"/>
              <a:t>非洲</a:t>
            </a:r>
            <a:r>
              <a:rPr lang="en-US" altLang="zh-CN" dirty="0"/>
              <a:t>)AfriNIC2018</a:t>
            </a:r>
            <a:r>
              <a:rPr lang="zh-CN" altLang="en-US" dirty="0"/>
              <a:t>年上半年的地址块也分配完 </a:t>
            </a:r>
            <a:endParaRPr lang="en-US" altLang="zh-CN" dirty="0"/>
          </a:p>
          <a:p>
            <a:r>
              <a:rPr lang="zh-CN" altLang="en-US" dirty="0"/>
              <a:t>区域注册机构</a:t>
            </a:r>
            <a:r>
              <a:rPr lang="en-US" altLang="zh-CN" dirty="0"/>
              <a:t>(RIR)</a:t>
            </a:r>
            <a:r>
              <a:rPr lang="zh-CN" altLang="en-US" dirty="0"/>
              <a:t>的地址分配完指的是地址块已经分配给下一级的</a:t>
            </a:r>
            <a:r>
              <a:rPr lang="en-US" altLang="zh-CN" dirty="0"/>
              <a:t>ISP</a:t>
            </a:r>
            <a:r>
              <a:rPr lang="zh-CN" altLang="en-US" dirty="0"/>
              <a:t>，并不意味着任何人就无法获得新的</a:t>
            </a:r>
            <a:r>
              <a:rPr lang="en-US" altLang="zh-CN" dirty="0"/>
              <a:t>IP</a:t>
            </a:r>
            <a:r>
              <a:rPr lang="zh-CN" altLang="en-US" dirty="0"/>
              <a:t>地址</a:t>
            </a:r>
            <a:endParaRPr lang="zh-CN" altLang="en-US" dirty="0"/>
          </a:p>
          <a:p>
            <a:endParaRPr lang="zh-CN" altLang="en-US" dirty="0"/>
          </a:p>
        </p:txBody>
      </p:sp>
      <p:graphicFrame>
        <p:nvGraphicFramePr>
          <p:cNvPr id="5" name="图表 4"/>
          <p:cNvGraphicFramePr/>
          <p:nvPr/>
        </p:nvGraphicFramePr>
        <p:xfrm>
          <a:off x="8410753" y="511627"/>
          <a:ext cx="3992021" cy="2898110"/>
        </p:xfrm>
        <a:graphic>
          <a:graphicData uri="http://schemas.openxmlformats.org/drawingml/2006/chart">
            <c:chart xmlns:c="http://schemas.openxmlformats.org/drawingml/2006/chart" xmlns:r="http://schemas.openxmlformats.org/officeDocument/2006/relationships" r:id="rId1"/>
          </a:graphicData>
        </a:graphic>
      </p:graphicFrame>
      <p:grpSp>
        <p:nvGrpSpPr>
          <p:cNvPr id="6" name="组合 5"/>
          <p:cNvGrpSpPr/>
          <p:nvPr/>
        </p:nvGrpSpPr>
        <p:grpSpPr>
          <a:xfrm>
            <a:off x="9288259" y="792662"/>
            <a:ext cx="2055130" cy="1863704"/>
            <a:chOff x="9527745" y="2410264"/>
            <a:chExt cx="2055130" cy="1863704"/>
          </a:xfrm>
        </p:grpSpPr>
        <p:sp>
          <p:nvSpPr>
            <p:cNvPr id="7" name="文本框 6"/>
            <p:cNvSpPr txBox="1"/>
            <p:nvPr/>
          </p:nvSpPr>
          <p:spPr>
            <a:xfrm>
              <a:off x="11039045" y="3310633"/>
              <a:ext cx="543830" cy="369332"/>
            </a:xfrm>
            <a:prstGeom prst="rect">
              <a:avLst/>
            </a:prstGeom>
            <a:noFill/>
          </p:spPr>
          <p:txBody>
            <a:bodyPr wrap="square" rtlCol="0">
              <a:spAutoFit/>
            </a:bodyPr>
            <a:lstStyle/>
            <a:p>
              <a:r>
                <a:rPr lang="en-US" altLang="zh-CN" dirty="0">
                  <a:solidFill>
                    <a:schemeClr val="bg1"/>
                  </a:solidFill>
                </a:rPr>
                <a:t>A</a:t>
              </a:r>
              <a:r>
                <a:rPr lang="zh-CN" altLang="en-US" dirty="0">
                  <a:solidFill>
                    <a:schemeClr val="bg1"/>
                  </a:solidFill>
                </a:rPr>
                <a:t>类</a:t>
              </a:r>
              <a:endParaRPr lang="zh-CN" altLang="en-US" dirty="0">
                <a:solidFill>
                  <a:schemeClr val="bg1"/>
                </a:solidFill>
              </a:endParaRPr>
            </a:p>
          </p:txBody>
        </p:sp>
        <p:sp>
          <p:nvSpPr>
            <p:cNvPr id="8" name="文本框 7"/>
            <p:cNvSpPr txBox="1"/>
            <p:nvPr/>
          </p:nvSpPr>
          <p:spPr>
            <a:xfrm>
              <a:off x="9833121" y="3904636"/>
              <a:ext cx="543830" cy="369332"/>
            </a:xfrm>
            <a:prstGeom prst="rect">
              <a:avLst/>
            </a:prstGeom>
            <a:noFill/>
          </p:spPr>
          <p:txBody>
            <a:bodyPr wrap="square" rtlCol="0">
              <a:spAutoFit/>
            </a:bodyPr>
            <a:lstStyle/>
            <a:p>
              <a:r>
                <a:rPr lang="en-US" altLang="zh-CN" dirty="0">
                  <a:solidFill>
                    <a:schemeClr val="bg1"/>
                  </a:solidFill>
                </a:rPr>
                <a:t>B</a:t>
              </a:r>
              <a:r>
                <a:rPr lang="zh-CN" altLang="en-US" dirty="0">
                  <a:solidFill>
                    <a:schemeClr val="bg1"/>
                  </a:solidFill>
                </a:rPr>
                <a:t>类</a:t>
              </a:r>
              <a:endParaRPr lang="zh-CN" altLang="en-US" dirty="0">
                <a:solidFill>
                  <a:schemeClr val="bg1"/>
                </a:solidFill>
              </a:endParaRPr>
            </a:p>
          </p:txBody>
        </p:sp>
        <p:sp>
          <p:nvSpPr>
            <p:cNvPr id="9" name="文本框 8"/>
            <p:cNvSpPr txBox="1"/>
            <p:nvPr/>
          </p:nvSpPr>
          <p:spPr>
            <a:xfrm>
              <a:off x="9527745" y="3088461"/>
              <a:ext cx="543830" cy="369332"/>
            </a:xfrm>
            <a:prstGeom prst="rect">
              <a:avLst/>
            </a:prstGeom>
            <a:noFill/>
          </p:spPr>
          <p:txBody>
            <a:bodyPr wrap="square" rtlCol="0">
              <a:spAutoFit/>
            </a:bodyPr>
            <a:lstStyle/>
            <a:p>
              <a:r>
                <a:rPr lang="en-US" altLang="zh-CN" dirty="0">
                  <a:solidFill>
                    <a:schemeClr val="bg1"/>
                  </a:solidFill>
                </a:rPr>
                <a:t>C</a:t>
              </a:r>
              <a:r>
                <a:rPr lang="zh-CN" altLang="en-US" dirty="0">
                  <a:solidFill>
                    <a:schemeClr val="bg1"/>
                  </a:solidFill>
                </a:rPr>
                <a:t>类</a:t>
              </a:r>
              <a:endParaRPr lang="zh-CN" altLang="en-US" dirty="0">
                <a:solidFill>
                  <a:schemeClr val="bg1"/>
                </a:solidFill>
              </a:endParaRPr>
            </a:p>
          </p:txBody>
        </p:sp>
        <p:sp>
          <p:nvSpPr>
            <p:cNvPr id="10" name="文本框 9"/>
            <p:cNvSpPr txBox="1"/>
            <p:nvPr/>
          </p:nvSpPr>
          <p:spPr>
            <a:xfrm rot="19453902">
              <a:off x="9959009" y="2566028"/>
              <a:ext cx="151026" cy="646331"/>
            </a:xfrm>
            <a:prstGeom prst="rect">
              <a:avLst/>
            </a:prstGeom>
            <a:noFill/>
          </p:spPr>
          <p:txBody>
            <a:bodyPr wrap="square" rtlCol="0">
              <a:spAutoFit/>
            </a:bodyPr>
            <a:lstStyle/>
            <a:p>
              <a:r>
                <a:rPr lang="en-US" altLang="zh-CN" dirty="0">
                  <a:solidFill>
                    <a:schemeClr val="bg1"/>
                  </a:solidFill>
                </a:rPr>
                <a:t>D</a:t>
              </a:r>
              <a:r>
                <a:rPr lang="zh-CN" altLang="en-US" dirty="0">
                  <a:solidFill>
                    <a:schemeClr val="bg1"/>
                  </a:solidFill>
                </a:rPr>
                <a:t>类</a:t>
              </a:r>
              <a:endParaRPr lang="zh-CN" altLang="en-US" dirty="0">
                <a:solidFill>
                  <a:schemeClr val="bg1"/>
                </a:solidFill>
              </a:endParaRPr>
            </a:p>
          </p:txBody>
        </p:sp>
        <p:sp>
          <p:nvSpPr>
            <p:cNvPr id="11" name="文本框 10"/>
            <p:cNvSpPr txBox="1"/>
            <p:nvPr/>
          </p:nvSpPr>
          <p:spPr>
            <a:xfrm rot="21026210">
              <a:off x="10305286" y="2410264"/>
              <a:ext cx="151026" cy="646331"/>
            </a:xfrm>
            <a:prstGeom prst="rect">
              <a:avLst/>
            </a:prstGeom>
            <a:noFill/>
          </p:spPr>
          <p:txBody>
            <a:bodyPr wrap="square" rtlCol="0">
              <a:spAutoFit/>
            </a:bodyPr>
            <a:lstStyle/>
            <a:p>
              <a:r>
                <a:rPr lang="en-US" altLang="zh-CN" dirty="0"/>
                <a:t>E</a:t>
              </a:r>
              <a:r>
                <a:rPr lang="zh-CN" altLang="en-US" dirty="0"/>
                <a:t>类</a:t>
              </a:r>
              <a:endParaRPr lang="zh-CN" altLang="en-US" dirty="0"/>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endParaRPr lang="zh-CN" altLang="en-US" dirty="0"/>
          </a:p>
        </p:txBody>
      </p:sp>
      <p:sp>
        <p:nvSpPr>
          <p:cNvPr id="3" name="内容占位符 2"/>
          <p:cNvSpPr>
            <a:spLocks noGrp="1"/>
          </p:cNvSpPr>
          <p:nvPr>
            <p:ph idx="1"/>
          </p:nvPr>
        </p:nvSpPr>
        <p:spPr>
          <a:xfrm>
            <a:off x="442913" y="728663"/>
            <a:ext cx="11289710" cy="5617710"/>
          </a:xfrm>
        </p:spPr>
        <p:txBody>
          <a:bodyPr/>
          <a:lstStyle/>
          <a:p>
            <a:pPr marL="0" indent="0">
              <a:buNone/>
            </a:pPr>
            <a:r>
              <a:rPr lang="en-US" altLang="zh-CN" dirty="0"/>
              <a:t>1995</a:t>
            </a:r>
            <a:r>
              <a:rPr lang="zh-CN" altLang="en-US" dirty="0"/>
              <a:t>年</a:t>
            </a:r>
            <a:r>
              <a:rPr lang="en-US" altLang="zh-CN" dirty="0"/>
              <a:t>RFC1883</a:t>
            </a:r>
            <a:r>
              <a:rPr lang="zh-CN" altLang="en-US" dirty="0"/>
              <a:t>发布的</a:t>
            </a:r>
            <a:r>
              <a:rPr lang="en-US" altLang="zh-CN" dirty="0"/>
              <a:t>IPv6</a:t>
            </a:r>
            <a:r>
              <a:rPr lang="zh-CN" altLang="en-US" dirty="0"/>
              <a:t>标准，</a:t>
            </a:r>
            <a:r>
              <a:rPr lang="en-US" altLang="zh-CN" dirty="0"/>
              <a:t>1998</a:t>
            </a:r>
            <a:r>
              <a:rPr lang="zh-CN" altLang="en-US" dirty="0"/>
              <a:t>年</a:t>
            </a:r>
            <a:r>
              <a:rPr lang="en-US" altLang="zh-CN" dirty="0"/>
              <a:t>RFC 2460</a:t>
            </a:r>
            <a:r>
              <a:rPr lang="zh-CN" altLang="en-US" dirty="0"/>
              <a:t>成为</a:t>
            </a:r>
            <a:r>
              <a:rPr lang="en-US" altLang="zh-CN" dirty="0"/>
              <a:t>draft standard</a:t>
            </a:r>
            <a:r>
              <a:rPr lang="zh-CN" altLang="en-US" dirty="0"/>
              <a:t>，最新的</a:t>
            </a:r>
            <a:r>
              <a:rPr lang="en-US" altLang="zh-CN" dirty="0"/>
              <a:t>IPv6</a:t>
            </a:r>
            <a:r>
              <a:rPr lang="zh-CN" altLang="en-US" dirty="0"/>
              <a:t>标准在</a:t>
            </a:r>
            <a:r>
              <a:rPr lang="en-US" altLang="zh-CN" dirty="0"/>
              <a:t>2017</a:t>
            </a:r>
            <a:r>
              <a:rPr lang="zh-CN" altLang="en-US" dirty="0"/>
              <a:t>年发布的</a:t>
            </a:r>
            <a:r>
              <a:rPr lang="en-US" altLang="zh-CN" dirty="0"/>
              <a:t>RFC8200</a:t>
            </a:r>
            <a:r>
              <a:rPr lang="zh-CN" altLang="en-US" dirty="0"/>
              <a:t>中定义</a:t>
            </a:r>
            <a:endParaRPr lang="zh-CN" altLang="en-US" dirty="0"/>
          </a:p>
        </p:txBody>
      </p:sp>
      <p:sp>
        <p:nvSpPr>
          <p:cNvPr id="5" name="内容占位符 3"/>
          <p:cNvSpPr txBox="1"/>
          <p:nvPr/>
        </p:nvSpPr>
        <p:spPr>
          <a:xfrm>
            <a:off x="276224" y="1499222"/>
            <a:ext cx="6235068" cy="50901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accent6"/>
                </a:solidFill>
              </a:rPr>
              <a:t>地址空间</a:t>
            </a:r>
            <a:r>
              <a:rPr lang="en-US" altLang="zh-CN" dirty="0">
                <a:solidFill>
                  <a:schemeClr val="accent6"/>
                </a:solidFill>
              </a:rPr>
              <a:t>(32</a:t>
            </a:r>
            <a:r>
              <a:rPr lang="zh-CN" altLang="en-US" dirty="0">
                <a:solidFill>
                  <a:schemeClr val="accent6"/>
                </a:solidFill>
              </a:rPr>
              <a:t>比特</a:t>
            </a:r>
            <a:r>
              <a:rPr lang="en-US" altLang="zh-CN" dirty="0">
                <a:solidFill>
                  <a:schemeClr val="accent6"/>
                </a:solidFill>
              </a:rPr>
              <a:t>)</a:t>
            </a:r>
            <a:r>
              <a:rPr lang="zh-CN" altLang="en-US" dirty="0">
                <a:solidFill>
                  <a:schemeClr val="accent6"/>
                </a:solidFill>
              </a:rPr>
              <a:t>有限</a:t>
            </a:r>
            <a:endParaRPr lang="zh-CN" altLang="en-US" dirty="0">
              <a:solidFill>
                <a:schemeClr val="accent6"/>
              </a:solidFill>
            </a:endParaRPr>
          </a:p>
          <a:p>
            <a:pPr lvl="1"/>
            <a:r>
              <a:rPr lang="en-US" altLang="zh-CN" sz="2000" dirty="0"/>
              <a:t>CIDR</a:t>
            </a:r>
            <a:r>
              <a:rPr lang="zh-CN" altLang="en-US" sz="2000" dirty="0"/>
              <a:t>，</a:t>
            </a:r>
            <a:r>
              <a:rPr lang="en-US" altLang="zh-CN" sz="2000" dirty="0"/>
              <a:t>NAT</a:t>
            </a:r>
            <a:r>
              <a:rPr lang="zh-CN" altLang="en-US" sz="2000" dirty="0"/>
              <a:t>，</a:t>
            </a:r>
            <a:r>
              <a:rPr lang="en-US" altLang="zh-CN" sz="2000" dirty="0"/>
              <a:t>DHCP</a:t>
            </a:r>
            <a:r>
              <a:rPr lang="zh-CN" altLang="en-US" sz="2000" dirty="0"/>
              <a:t>等缓解地址不足</a:t>
            </a:r>
            <a:endParaRPr lang="zh-CN" altLang="en-US" sz="2000" dirty="0"/>
          </a:p>
          <a:p>
            <a:pPr lvl="1"/>
            <a:r>
              <a:rPr lang="zh-CN" altLang="en-US" sz="2000" dirty="0"/>
              <a:t>但考虑到：</a:t>
            </a:r>
            <a:endParaRPr lang="zh-CN" altLang="en-US" sz="2000" dirty="0"/>
          </a:p>
          <a:p>
            <a:pPr lvl="2"/>
            <a:r>
              <a:rPr lang="zh-CN" altLang="en-US" dirty="0"/>
              <a:t>新用户：发展中国家</a:t>
            </a:r>
            <a:endParaRPr lang="zh-CN" altLang="en-US" dirty="0"/>
          </a:p>
          <a:p>
            <a:pPr lvl="2"/>
            <a:r>
              <a:rPr lang="zh-CN" altLang="en-US" dirty="0"/>
              <a:t>新设备：</a:t>
            </a:r>
            <a:r>
              <a:rPr lang="en-US" altLang="zh-CN" dirty="0"/>
              <a:t>PDA/Cell Phone/</a:t>
            </a:r>
            <a:r>
              <a:rPr lang="zh-CN" altLang="en-US" dirty="0"/>
              <a:t>家用电器</a:t>
            </a:r>
            <a:r>
              <a:rPr lang="en-US" altLang="zh-CN" dirty="0"/>
              <a:t>, </a:t>
            </a:r>
            <a:r>
              <a:rPr lang="zh-CN" altLang="en-US" dirty="0"/>
              <a:t>物联网技术的发展</a:t>
            </a:r>
            <a:endParaRPr lang="zh-CN" altLang="en-US" dirty="0"/>
          </a:p>
          <a:p>
            <a:r>
              <a:rPr lang="zh-CN" altLang="en-US" dirty="0"/>
              <a:t>路由表越来越庞大，路由效率低</a:t>
            </a:r>
            <a:endParaRPr lang="zh-CN" altLang="en-US" dirty="0"/>
          </a:p>
          <a:p>
            <a:endParaRPr lang="en-US" altLang="zh-CN" dirty="0"/>
          </a:p>
          <a:p>
            <a:r>
              <a:rPr lang="zh-CN" altLang="en-US" dirty="0"/>
              <a:t>头部过于复杂：检验和，可变长，</a:t>
            </a:r>
            <a:r>
              <a:rPr lang="en-US" altLang="zh-CN" dirty="0"/>
              <a:t>IP</a:t>
            </a:r>
            <a:r>
              <a:rPr lang="zh-CN" altLang="en-US" dirty="0"/>
              <a:t>选项，无法快速处理和转发</a:t>
            </a:r>
            <a:endParaRPr lang="zh-CN" altLang="en-US" dirty="0"/>
          </a:p>
          <a:p>
            <a:endParaRPr lang="en-US" altLang="zh-CN" dirty="0"/>
          </a:p>
          <a:p>
            <a:r>
              <a:rPr lang="zh-CN" altLang="en-US" dirty="0"/>
              <a:t>没有安全性考虑</a:t>
            </a:r>
            <a:endParaRPr lang="zh-CN" altLang="en-US" dirty="0"/>
          </a:p>
          <a:p>
            <a:r>
              <a:rPr lang="zh-CN" altLang="en-US" dirty="0"/>
              <a:t>无法提供</a:t>
            </a:r>
            <a:r>
              <a:rPr lang="en-US" altLang="zh-CN" dirty="0"/>
              <a:t>QoS</a:t>
            </a:r>
            <a:r>
              <a:rPr lang="zh-CN" altLang="en-US" dirty="0"/>
              <a:t>保障</a:t>
            </a:r>
            <a:endParaRPr lang="zh-CN" altLang="en-US" dirty="0"/>
          </a:p>
          <a:p>
            <a:r>
              <a:rPr lang="zh-CN" altLang="en-US" dirty="0"/>
              <a:t>没有移动性支持</a:t>
            </a:r>
            <a:endParaRPr lang="zh-CN" altLang="en-US" dirty="0"/>
          </a:p>
          <a:p>
            <a:r>
              <a:rPr lang="zh-CN" altLang="en-US" dirty="0"/>
              <a:t>采用</a:t>
            </a:r>
            <a:r>
              <a:rPr lang="en-US" altLang="zh-CN" dirty="0"/>
              <a:t>DHCPv4</a:t>
            </a:r>
            <a:r>
              <a:rPr lang="zh-CN" altLang="en-US" dirty="0"/>
              <a:t>自动配置或者手工配置</a:t>
            </a:r>
            <a:r>
              <a:rPr lang="en-US" altLang="zh-CN" dirty="0"/>
              <a:t>TCP/IP</a:t>
            </a:r>
            <a:r>
              <a:rPr lang="zh-CN" altLang="en-US" dirty="0"/>
              <a:t>参数</a:t>
            </a:r>
            <a:endParaRPr lang="zh-CN" altLang="en-US" dirty="0"/>
          </a:p>
          <a:p>
            <a:endParaRPr lang="zh-CN" altLang="en-US" dirty="0"/>
          </a:p>
          <a:p>
            <a:endParaRPr lang="zh-CN" altLang="en-US" dirty="0"/>
          </a:p>
        </p:txBody>
      </p:sp>
      <p:sp>
        <p:nvSpPr>
          <p:cNvPr id="6" name="内容占位符 3"/>
          <p:cNvSpPr txBox="1"/>
          <p:nvPr/>
        </p:nvSpPr>
        <p:spPr>
          <a:xfrm>
            <a:off x="6511292" y="1369913"/>
            <a:ext cx="5680708" cy="509012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342900" indent="-342900">
              <a:spcBef>
                <a:spcPct val="20000"/>
              </a:spcBef>
              <a:buFont typeface="Symbol" panose="05050102010706020507" pitchFamily="18" charset="2"/>
              <a:buChar char="¨"/>
            </a:pPr>
            <a:r>
              <a:rPr lang="zh-CN" altLang="en-US" sz="2000" b="1" dirty="0">
                <a:solidFill>
                  <a:srgbClr val="FF3300"/>
                </a:solidFill>
              </a:rPr>
              <a:t>更大的地址空间（</a:t>
            </a:r>
            <a:r>
              <a:rPr lang="en-US" altLang="zh-CN" sz="2000" b="1" dirty="0">
                <a:solidFill>
                  <a:srgbClr val="FF3300"/>
                </a:solidFill>
              </a:rPr>
              <a:t>128</a:t>
            </a:r>
            <a:r>
              <a:rPr lang="zh-CN" altLang="en-US" sz="2000" b="1" dirty="0">
                <a:solidFill>
                  <a:srgbClr val="FF3300"/>
                </a:solidFill>
              </a:rPr>
              <a:t>比特）</a:t>
            </a:r>
            <a:r>
              <a:rPr lang="en-US" altLang="zh-CN" sz="2000" b="1" dirty="0">
                <a:solidFill>
                  <a:srgbClr val="FF3300"/>
                </a:solidFill>
              </a:rPr>
              <a:t>: 3.4 x 10</a:t>
            </a:r>
            <a:r>
              <a:rPr lang="en-US" altLang="zh-CN" sz="2000" b="1" baseline="30000" dirty="0">
                <a:solidFill>
                  <a:srgbClr val="FF3300"/>
                </a:solidFill>
              </a:rPr>
              <a:t>38</a:t>
            </a:r>
            <a:r>
              <a:rPr lang="en-US" altLang="zh-CN" sz="2000" b="1" dirty="0">
                <a:solidFill>
                  <a:srgbClr val="FF3300"/>
                </a:solidFill>
              </a:rPr>
              <a:t> </a:t>
            </a:r>
            <a:endParaRPr lang="en-US" altLang="zh-CN" sz="2000" b="1" dirty="0">
              <a:solidFill>
                <a:srgbClr val="FF3300"/>
              </a:solidFill>
            </a:endParaRPr>
          </a:p>
          <a:p>
            <a:pPr marL="342900" indent="-342900">
              <a:spcBef>
                <a:spcPct val="20000"/>
              </a:spcBef>
              <a:buFont typeface="Symbol" panose="05050102010706020507" pitchFamily="18" charset="2"/>
              <a:buChar char="¨"/>
            </a:pPr>
            <a:endParaRPr lang="en-US" altLang="zh-CN" sz="2000" b="1" dirty="0">
              <a:solidFill>
                <a:srgbClr val="FF3300"/>
              </a:solidFill>
            </a:endParaRPr>
          </a:p>
          <a:p>
            <a:pPr marL="342900" indent="-342900">
              <a:spcBef>
                <a:spcPct val="20000"/>
              </a:spcBef>
              <a:buFont typeface="Symbol" panose="05050102010706020507" pitchFamily="18" charset="2"/>
              <a:buChar char="¨"/>
            </a:pPr>
            <a:endParaRPr lang="en-US" altLang="zh-CN" sz="2000" b="1" dirty="0">
              <a:solidFill>
                <a:srgbClr val="FF3300"/>
              </a:solidFill>
            </a:endParaRPr>
          </a:p>
          <a:p>
            <a:pPr marL="342900" indent="-342900">
              <a:spcBef>
                <a:spcPct val="20000"/>
              </a:spcBef>
              <a:buFont typeface="Symbol" panose="05050102010706020507" pitchFamily="18" charset="2"/>
              <a:buChar char="¨"/>
            </a:pPr>
            <a:endParaRPr lang="en-US" altLang="zh-CN" sz="2000" b="1" dirty="0">
              <a:solidFill>
                <a:srgbClr val="FF3300"/>
              </a:solidFill>
            </a:endParaRPr>
          </a:p>
          <a:p>
            <a:pPr marL="342900" indent="-342900">
              <a:spcBef>
                <a:spcPct val="20000"/>
              </a:spcBef>
              <a:buFont typeface="Symbol" panose="05050102010706020507" pitchFamily="18" charset="2"/>
              <a:buChar char="¨"/>
            </a:pPr>
            <a:endParaRPr lang="en-US" altLang="zh-CN" sz="2000" b="1" dirty="0">
              <a:solidFill>
                <a:srgbClr val="FF3300"/>
              </a:solidFill>
            </a:endParaRPr>
          </a:p>
          <a:p>
            <a:pPr marL="342900" indent="-342900">
              <a:spcBef>
                <a:spcPct val="20000"/>
              </a:spcBef>
              <a:buFont typeface="Symbol" panose="05050102010706020507" pitchFamily="18" charset="2"/>
              <a:buChar char="¨"/>
            </a:pPr>
            <a:r>
              <a:rPr lang="zh-CN" altLang="en-US" sz="2000" b="1" dirty="0">
                <a:solidFill>
                  <a:srgbClr val="FF3300"/>
                </a:solidFill>
              </a:rPr>
              <a:t>更加有效的路由</a:t>
            </a:r>
            <a:endParaRPr lang="zh-CN" altLang="en-US" sz="2000" b="1" dirty="0">
              <a:solidFill>
                <a:srgbClr val="FF3300"/>
              </a:solidFill>
            </a:endParaRPr>
          </a:p>
          <a:p>
            <a:pPr marL="342900" indent="-342900">
              <a:spcBef>
                <a:spcPct val="20000"/>
              </a:spcBef>
              <a:buFont typeface="Symbol" panose="05050102010706020507" pitchFamily="18" charset="2"/>
              <a:buChar char="¨"/>
            </a:pPr>
            <a:endParaRPr lang="en-US" altLang="zh-CN" sz="2000" b="1" dirty="0">
              <a:solidFill>
                <a:srgbClr val="FF3300"/>
              </a:solidFill>
            </a:endParaRPr>
          </a:p>
          <a:p>
            <a:pPr marL="342900" indent="-342900">
              <a:spcBef>
                <a:spcPct val="20000"/>
              </a:spcBef>
              <a:buFont typeface="Symbol" panose="05050102010706020507" pitchFamily="18" charset="2"/>
              <a:buChar char="¨"/>
            </a:pPr>
            <a:r>
              <a:rPr lang="zh-CN" altLang="en-US" sz="2000" b="1" dirty="0">
                <a:solidFill>
                  <a:srgbClr val="FF3300"/>
                </a:solidFill>
              </a:rPr>
              <a:t>简化的头部格式（固定头部</a:t>
            </a:r>
            <a:r>
              <a:rPr lang="en-US" altLang="zh-CN" sz="2000" b="1" dirty="0">
                <a:solidFill>
                  <a:srgbClr val="FF3300"/>
                </a:solidFill>
              </a:rPr>
              <a:t>+</a:t>
            </a:r>
            <a:r>
              <a:rPr lang="zh-CN" altLang="en-US" sz="2000" b="1" dirty="0">
                <a:solidFill>
                  <a:srgbClr val="FF3300"/>
                </a:solidFill>
              </a:rPr>
              <a:t>扩展头部、无检验和、途中无分段、</a:t>
            </a:r>
            <a:r>
              <a:rPr lang="en-US" altLang="zh-CN" sz="2000" b="1" dirty="0">
                <a:solidFill>
                  <a:srgbClr val="FF3300"/>
                </a:solidFill>
              </a:rPr>
              <a:t>Hop Count</a:t>
            </a:r>
            <a:r>
              <a:rPr lang="zh-CN" altLang="en-US" sz="2000" b="1" dirty="0">
                <a:solidFill>
                  <a:srgbClr val="FF3300"/>
                </a:solidFill>
              </a:rPr>
              <a:t>）</a:t>
            </a:r>
            <a:endParaRPr lang="zh-CN" altLang="en-US" sz="2000" b="1" dirty="0">
              <a:solidFill>
                <a:srgbClr val="FF3300"/>
              </a:solidFill>
            </a:endParaRPr>
          </a:p>
          <a:p>
            <a:pPr marL="342900" indent="-342900">
              <a:spcBef>
                <a:spcPct val="20000"/>
              </a:spcBef>
              <a:buFont typeface="Symbol" panose="05050102010706020507" pitchFamily="18" charset="2"/>
              <a:buChar char="¨"/>
            </a:pPr>
            <a:endParaRPr lang="en-US" altLang="zh-CN" sz="2000" b="1" dirty="0">
              <a:solidFill>
                <a:srgbClr val="FF3300"/>
              </a:solidFill>
            </a:endParaRPr>
          </a:p>
          <a:p>
            <a:pPr marL="342900" indent="-342900">
              <a:spcBef>
                <a:spcPct val="20000"/>
              </a:spcBef>
              <a:buFont typeface="Symbol" panose="05050102010706020507" pitchFamily="18" charset="2"/>
              <a:buChar char="¨"/>
            </a:pPr>
            <a:endParaRPr lang="en-US" altLang="zh-CN" sz="2000" b="1" dirty="0">
              <a:solidFill>
                <a:srgbClr val="FF3300"/>
              </a:solidFill>
            </a:endParaRPr>
          </a:p>
          <a:p>
            <a:pPr marL="342900" indent="-342900">
              <a:spcBef>
                <a:spcPct val="20000"/>
              </a:spcBef>
              <a:buFont typeface="Symbol" panose="05050102010706020507" pitchFamily="18" charset="2"/>
              <a:buChar char="¨"/>
            </a:pPr>
            <a:r>
              <a:rPr lang="zh-CN" altLang="en-US" sz="2000" b="1" dirty="0">
                <a:solidFill>
                  <a:srgbClr val="FF3300"/>
                </a:solidFill>
              </a:rPr>
              <a:t>内嵌的安全支持：</a:t>
            </a:r>
            <a:r>
              <a:rPr lang="en-US" altLang="zh-CN" sz="2000" b="1" dirty="0" err="1">
                <a:solidFill>
                  <a:srgbClr val="FF3300"/>
                </a:solidFill>
              </a:rPr>
              <a:t>IPSec</a:t>
            </a:r>
            <a:endParaRPr lang="en-US" altLang="zh-CN" sz="2000" b="1" dirty="0">
              <a:solidFill>
                <a:srgbClr val="FF3300"/>
              </a:solidFill>
            </a:endParaRPr>
          </a:p>
          <a:p>
            <a:pPr marL="342900" indent="-342900">
              <a:spcBef>
                <a:spcPct val="20000"/>
              </a:spcBef>
              <a:buFont typeface="Symbol" panose="05050102010706020507" pitchFamily="18" charset="2"/>
              <a:buChar char="¨"/>
            </a:pPr>
            <a:r>
              <a:rPr lang="zh-CN" altLang="en-US" sz="2000" b="1" dirty="0">
                <a:solidFill>
                  <a:srgbClr val="FF3300"/>
                </a:solidFill>
              </a:rPr>
              <a:t>头部包括</a:t>
            </a:r>
            <a:r>
              <a:rPr lang="en-US" altLang="zh-CN" sz="2000" b="1" dirty="0">
                <a:solidFill>
                  <a:srgbClr val="FF3300"/>
                </a:solidFill>
              </a:rPr>
              <a:t>Traffic </a:t>
            </a:r>
            <a:r>
              <a:rPr lang="en-US" altLang="zh-CN" sz="2000" b="1" dirty="0" err="1">
                <a:solidFill>
                  <a:srgbClr val="FF3300"/>
                </a:solidFill>
              </a:rPr>
              <a:t>Class,Flow</a:t>
            </a:r>
            <a:r>
              <a:rPr lang="en-US" altLang="zh-CN" sz="2000" b="1" dirty="0">
                <a:solidFill>
                  <a:srgbClr val="FF3300"/>
                </a:solidFill>
              </a:rPr>
              <a:t> Label</a:t>
            </a:r>
            <a:r>
              <a:rPr lang="zh-CN" altLang="en-US" sz="2000" b="1" dirty="0">
                <a:solidFill>
                  <a:srgbClr val="FF3300"/>
                </a:solidFill>
              </a:rPr>
              <a:t>，支持</a:t>
            </a:r>
            <a:r>
              <a:rPr lang="en-US" altLang="zh-CN" sz="2000" b="1" dirty="0" err="1">
                <a:solidFill>
                  <a:srgbClr val="FF3300"/>
                </a:solidFill>
              </a:rPr>
              <a:t>QoS</a:t>
            </a:r>
            <a:endParaRPr lang="en-US" altLang="zh-CN" sz="2000" b="1" dirty="0">
              <a:solidFill>
                <a:srgbClr val="FF3300"/>
              </a:solidFill>
            </a:endParaRPr>
          </a:p>
          <a:p>
            <a:pPr marL="342900" indent="-342900">
              <a:spcBef>
                <a:spcPct val="20000"/>
              </a:spcBef>
              <a:buFont typeface="Symbol" panose="05050102010706020507" pitchFamily="18" charset="2"/>
              <a:buChar char="¨"/>
            </a:pPr>
            <a:r>
              <a:rPr lang="zh-CN" altLang="en-US" sz="2000" b="1" dirty="0">
                <a:solidFill>
                  <a:srgbClr val="FF3300"/>
                </a:solidFill>
              </a:rPr>
              <a:t>考虑到</a:t>
            </a:r>
            <a:r>
              <a:rPr lang="en-US" altLang="zh-CN" sz="2000" b="1" dirty="0">
                <a:solidFill>
                  <a:srgbClr val="FF3300"/>
                </a:solidFill>
              </a:rPr>
              <a:t>IP</a:t>
            </a:r>
            <a:r>
              <a:rPr lang="zh-CN" altLang="en-US" sz="2000" b="1" dirty="0">
                <a:solidFill>
                  <a:srgbClr val="FF3300"/>
                </a:solidFill>
              </a:rPr>
              <a:t>移动，包含路由和移动头部等</a:t>
            </a:r>
            <a:endParaRPr lang="zh-CN" altLang="en-US" sz="2000" b="1" dirty="0">
              <a:solidFill>
                <a:srgbClr val="FF3300"/>
              </a:solidFill>
            </a:endParaRPr>
          </a:p>
          <a:p>
            <a:pPr marL="342900" indent="-342900">
              <a:spcBef>
                <a:spcPct val="20000"/>
              </a:spcBef>
              <a:buFont typeface="Symbol" panose="05050102010706020507" pitchFamily="18" charset="2"/>
              <a:buChar char="¨"/>
            </a:pPr>
            <a:r>
              <a:rPr lang="zh-CN" altLang="en-US" sz="2000" b="1" dirty="0">
                <a:solidFill>
                  <a:srgbClr val="FF3300"/>
                </a:solidFill>
              </a:rPr>
              <a:t>除了</a:t>
            </a:r>
            <a:r>
              <a:rPr lang="en-US" altLang="zh-CN" sz="2000" b="1" dirty="0">
                <a:solidFill>
                  <a:srgbClr val="FF3300"/>
                </a:solidFill>
              </a:rPr>
              <a:t>DHCP</a:t>
            </a:r>
            <a:r>
              <a:rPr lang="zh-CN" altLang="en-US" sz="2000" b="1" dirty="0">
                <a:solidFill>
                  <a:srgbClr val="FF3300"/>
                </a:solidFill>
              </a:rPr>
              <a:t>外还支持</a:t>
            </a:r>
            <a:r>
              <a:rPr lang="en-US" altLang="zh-CN" sz="2000" b="1" dirty="0">
                <a:solidFill>
                  <a:srgbClr val="FF3300"/>
                </a:solidFill>
              </a:rPr>
              <a:t>server-less</a:t>
            </a:r>
            <a:r>
              <a:rPr lang="zh-CN" altLang="en-US" sz="2000" b="1" dirty="0">
                <a:solidFill>
                  <a:srgbClr val="FF3300"/>
                </a:solidFill>
              </a:rPr>
              <a:t>自动配置：</a:t>
            </a:r>
            <a:r>
              <a:rPr lang="en-US" altLang="zh-CN" sz="2000" b="1" dirty="0">
                <a:solidFill>
                  <a:srgbClr val="FF3300"/>
                </a:solidFill>
              </a:rPr>
              <a:t> plug-and- play</a:t>
            </a:r>
            <a:endParaRPr lang="en-US" altLang="zh-CN" sz="2000" b="1" dirty="0">
              <a:solidFill>
                <a:srgbClr val="FF33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分组格式</a:t>
            </a:r>
            <a:endParaRPr lang="zh-CN" altLang="en-US" dirty="0"/>
          </a:p>
        </p:txBody>
      </p:sp>
      <p:sp>
        <p:nvSpPr>
          <p:cNvPr id="3" name="内容占位符 2"/>
          <p:cNvSpPr>
            <a:spLocks noGrp="1"/>
          </p:cNvSpPr>
          <p:nvPr>
            <p:ph idx="1"/>
          </p:nvPr>
        </p:nvSpPr>
        <p:spPr>
          <a:xfrm>
            <a:off x="442913" y="728663"/>
            <a:ext cx="4929194" cy="5617710"/>
          </a:xfrm>
        </p:spPr>
        <p:txBody>
          <a:bodyPr>
            <a:normAutofit lnSpcReduction="10000"/>
          </a:bodyPr>
          <a:lstStyle/>
          <a:p>
            <a:r>
              <a:rPr lang="en-US" altLang="zh-CN" dirty="0"/>
              <a:t>4 bit Version: </a:t>
            </a:r>
            <a:r>
              <a:rPr lang="zh-CN" altLang="en-US" dirty="0"/>
              <a:t>取值为</a:t>
            </a:r>
            <a:r>
              <a:rPr lang="en-US" altLang="zh-CN" dirty="0"/>
              <a:t>6</a:t>
            </a:r>
            <a:endParaRPr lang="en-US" altLang="zh-CN" dirty="0"/>
          </a:p>
          <a:p>
            <a:r>
              <a:rPr lang="zh-CN" altLang="en-US" dirty="0"/>
              <a:t>不再使用的字段： </a:t>
            </a:r>
            <a:endParaRPr lang="en-US" altLang="zh-CN" dirty="0"/>
          </a:p>
          <a:p>
            <a:pPr lvl="1"/>
            <a:r>
              <a:rPr lang="zh-CN" altLang="en-US" sz="2000" dirty="0"/>
              <a:t>头部长度</a:t>
            </a:r>
            <a:r>
              <a:rPr lang="en-US" altLang="zh-CN" sz="2000" dirty="0"/>
              <a:t>IHL</a:t>
            </a:r>
            <a:r>
              <a:rPr lang="zh-CN" altLang="en-US" sz="2000" dirty="0"/>
              <a:t>：固定头部</a:t>
            </a:r>
            <a:endParaRPr lang="zh-CN" altLang="en-US" sz="2000" dirty="0"/>
          </a:p>
          <a:p>
            <a:pPr lvl="1"/>
            <a:r>
              <a:rPr lang="zh-CN" altLang="en-US" sz="2000" dirty="0"/>
              <a:t>和分段有关字段：只支持源端分段</a:t>
            </a:r>
            <a:endParaRPr lang="zh-CN" altLang="en-US" sz="2000" dirty="0"/>
          </a:p>
          <a:p>
            <a:pPr lvl="1"/>
            <a:r>
              <a:rPr lang="zh-CN" altLang="en-US" sz="2000" dirty="0"/>
              <a:t>头部检验和</a:t>
            </a:r>
            <a:endParaRPr lang="zh-CN" altLang="en-US" sz="2000" dirty="0"/>
          </a:p>
          <a:p>
            <a:r>
              <a:rPr lang="zh-CN" altLang="en-US" dirty="0"/>
              <a:t>保留但替代的字段： </a:t>
            </a:r>
            <a:endParaRPr lang="en-US" altLang="zh-CN" dirty="0"/>
          </a:p>
          <a:p>
            <a:pPr lvl="1"/>
            <a:r>
              <a:rPr lang="en-US" altLang="zh-CN" sz="2000" dirty="0"/>
              <a:t>8 bit Next Header </a:t>
            </a:r>
            <a:r>
              <a:rPr lang="zh-CN" altLang="en-US" sz="2000" dirty="0"/>
              <a:t>代替协议字段，支持扩展头部</a:t>
            </a:r>
            <a:r>
              <a:rPr lang="en-US" altLang="zh-CN" sz="2000" dirty="0"/>
              <a:t>(</a:t>
            </a:r>
            <a:r>
              <a:rPr lang="zh-CN" altLang="en-US" sz="2000" dirty="0"/>
              <a:t>选项</a:t>
            </a:r>
            <a:r>
              <a:rPr lang="en-US" altLang="zh-CN" sz="2000" dirty="0"/>
              <a:t>)</a:t>
            </a:r>
            <a:endParaRPr lang="zh-CN" altLang="en-US" sz="2000" dirty="0"/>
          </a:p>
          <a:p>
            <a:pPr lvl="1"/>
            <a:r>
              <a:rPr lang="en-US" altLang="zh-CN" sz="2000" dirty="0"/>
              <a:t>8 bit Hop Limit</a:t>
            </a:r>
            <a:r>
              <a:rPr lang="zh-CN" altLang="en-US" sz="2000" dirty="0"/>
              <a:t>代替</a:t>
            </a:r>
            <a:r>
              <a:rPr lang="en-US" altLang="zh-CN" sz="2000" dirty="0"/>
              <a:t>TTL</a:t>
            </a:r>
            <a:endParaRPr lang="en-US" altLang="zh-CN" sz="2000" dirty="0"/>
          </a:p>
          <a:p>
            <a:pPr lvl="1"/>
            <a:r>
              <a:rPr lang="en-US" altLang="zh-CN" sz="2000" dirty="0"/>
              <a:t>16 bit Payload Length(</a:t>
            </a:r>
            <a:r>
              <a:rPr lang="zh-CN" altLang="en-US" sz="2000" dirty="0"/>
              <a:t>固定头部后面的长度）代替</a:t>
            </a:r>
            <a:r>
              <a:rPr lang="en-US" altLang="zh-CN" sz="2000" dirty="0"/>
              <a:t>Total Length</a:t>
            </a:r>
            <a:endParaRPr lang="en-US" altLang="zh-CN" sz="2000" dirty="0"/>
          </a:p>
          <a:p>
            <a:pPr lvl="1"/>
            <a:r>
              <a:rPr lang="en-US" altLang="zh-CN" sz="2000" dirty="0"/>
              <a:t>8bit Traffic Class</a:t>
            </a:r>
            <a:r>
              <a:rPr lang="zh-CN" altLang="en-US" sz="2000" dirty="0"/>
              <a:t>（</a:t>
            </a:r>
            <a:r>
              <a:rPr lang="en-US" altLang="zh-CN" sz="2000" dirty="0"/>
              <a:t>DSCP+ECN</a:t>
            </a:r>
            <a:r>
              <a:rPr lang="zh-CN" altLang="en-US" sz="2000" dirty="0"/>
              <a:t>）代替</a:t>
            </a:r>
            <a:r>
              <a:rPr lang="en-US" altLang="zh-CN" sz="2000" dirty="0" err="1"/>
              <a:t>ToS</a:t>
            </a:r>
            <a:endParaRPr lang="en-US" altLang="zh-CN" sz="2000" dirty="0"/>
          </a:p>
          <a:p>
            <a:r>
              <a:rPr lang="zh-CN" altLang="en-US" b="1" dirty="0">
                <a:solidFill>
                  <a:schemeClr val="accent6"/>
                </a:solidFill>
              </a:rPr>
              <a:t>新增</a:t>
            </a:r>
            <a:r>
              <a:rPr lang="en-US" altLang="zh-CN" b="1" dirty="0">
                <a:solidFill>
                  <a:schemeClr val="accent6"/>
                </a:solidFill>
              </a:rPr>
              <a:t>20 bit Flow Label</a:t>
            </a:r>
            <a:r>
              <a:rPr lang="zh-CN" altLang="en-US" dirty="0">
                <a:solidFill>
                  <a:schemeClr val="accent6"/>
                </a:solidFill>
              </a:rPr>
              <a:t>，</a:t>
            </a:r>
            <a:r>
              <a:rPr lang="zh-CN" altLang="en-US" dirty="0"/>
              <a:t>可标识分组流，用于快速转发（</a:t>
            </a:r>
            <a:r>
              <a:rPr lang="en-US" altLang="zh-CN" dirty="0"/>
              <a:t>MPLS)</a:t>
            </a:r>
            <a:endParaRPr lang="zh-CN" altLang="en-US" dirty="0"/>
          </a:p>
          <a:p>
            <a:endParaRPr lang="zh-CN" altLang="en-US" dirty="0"/>
          </a:p>
          <a:p>
            <a:endParaRPr lang="zh-CN" altLang="en-US" sz="2400" dirty="0"/>
          </a:p>
        </p:txBody>
      </p:sp>
      <p:grpSp>
        <p:nvGrpSpPr>
          <p:cNvPr id="4" name="组合 3"/>
          <p:cNvGrpSpPr/>
          <p:nvPr/>
        </p:nvGrpSpPr>
        <p:grpSpPr>
          <a:xfrm>
            <a:off x="5499107" y="1109435"/>
            <a:ext cx="6451600" cy="2152650"/>
            <a:chOff x="2298700" y="1301750"/>
            <a:chExt cx="6451600" cy="2152650"/>
          </a:xfrm>
        </p:grpSpPr>
        <p:sp>
          <p:nvSpPr>
            <p:cNvPr id="5" name="Rectangle 4"/>
            <p:cNvSpPr>
              <a:spLocks noChangeArrowheads="1"/>
            </p:cNvSpPr>
            <p:nvPr/>
          </p:nvSpPr>
          <p:spPr bwMode="auto">
            <a:xfrm>
              <a:off x="2349500" y="2349500"/>
              <a:ext cx="6400800" cy="3810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6" name="Rectangle 5"/>
            <p:cNvSpPr>
              <a:spLocks noChangeArrowheads="1"/>
            </p:cNvSpPr>
            <p:nvPr/>
          </p:nvSpPr>
          <p:spPr bwMode="auto">
            <a:xfrm>
              <a:off x="2349500" y="2692400"/>
              <a:ext cx="6400800" cy="3810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7" name="Rectangle 6"/>
            <p:cNvSpPr>
              <a:spLocks noChangeArrowheads="1"/>
            </p:cNvSpPr>
            <p:nvPr/>
          </p:nvSpPr>
          <p:spPr bwMode="auto">
            <a:xfrm>
              <a:off x="2349500" y="3073400"/>
              <a:ext cx="6400800" cy="381000"/>
            </a:xfrm>
            <a:prstGeom prst="rect">
              <a:avLst/>
            </a:prstGeom>
            <a:solidFill>
              <a:srgbClr val="FFFF99"/>
            </a:solidFill>
            <a:ln w="9525">
              <a:solidFill>
                <a:srgbClr val="000000"/>
              </a:solidFill>
              <a:miter lim="800000"/>
            </a:ln>
          </p:spPr>
          <p:txBody>
            <a:bodyPr wrap="none" anchor="ctr"/>
            <a:lstStyle/>
            <a:p>
              <a:endParaRPr lang="zh-CN" altLang="en-US"/>
            </a:p>
          </p:txBody>
        </p:sp>
        <p:sp>
          <p:nvSpPr>
            <p:cNvPr id="8" name="Rectangle 7"/>
            <p:cNvSpPr>
              <a:spLocks noChangeArrowheads="1"/>
            </p:cNvSpPr>
            <p:nvPr/>
          </p:nvSpPr>
          <p:spPr bwMode="auto">
            <a:xfrm>
              <a:off x="2349500" y="2006600"/>
              <a:ext cx="1593850" cy="3810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9" name="Rectangle 8"/>
            <p:cNvSpPr>
              <a:spLocks noChangeArrowheads="1"/>
            </p:cNvSpPr>
            <p:nvPr/>
          </p:nvSpPr>
          <p:spPr bwMode="auto">
            <a:xfrm>
              <a:off x="3917950" y="2032000"/>
              <a:ext cx="1454150" cy="3556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10" name="Rectangle 9"/>
            <p:cNvSpPr>
              <a:spLocks noChangeArrowheads="1"/>
            </p:cNvSpPr>
            <p:nvPr/>
          </p:nvSpPr>
          <p:spPr bwMode="auto">
            <a:xfrm>
              <a:off x="5359400" y="2006600"/>
              <a:ext cx="3390900" cy="381000"/>
            </a:xfrm>
            <a:prstGeom prst="rect">
              <a:avLst/>
            </a:prstGeom>
            <a:solidFill>
              <a:srgbClr val="FFFF99"/>
            </a:solidFill>
            <a:ln w="9525">
              <a:solidFill>
                <a:srgbClr val="000000"/>
              </a:solidFill>
              <a:miter lim="800000"/>
            </a:ln>
          </p:spPr>
          <p:txBody>
            <a:bodyPr wrap="none" anchor="ctr"/>
            <a:lstStyle/>
            <a:p>
              <a:endParaRPr lang="zh-CN" altLang="en-US"/>
            </a:p>
          </p:txBody>
        </p:sp>
        <p:sp>
          <p:nvSpPr>
            <p:cNvPr id="11" name="Rectangle 10"/>
            <p:cNvSpPr>
              <a:spLocks noChangeArrowheads="1"/>
            </p:cNvSpPr>
            <p:nvPr/>
          </p:nvSpPr>
          <p:spPr bwMode="auto">
            <a:xfrm>
              <a:off x="2349500" y="1663700"/>
              <a:ext cx="3200400" cy="381000"/>
            </a:xfrm>
            <a:prstGeom prst="rect">
              <a:avLst/>
            </a:prstGeom>
            <a:solidFill>
              <a:srgbClr val="FFFF99"/>
            </a:solidFill>
            <a:ln w="9525">
              <a:solidFill>
                <a:srgbClr val="000000"/>
              </a:solidFill>
              <a:miter lim="800000"/>
            </a:ln>
          </p:spPr>
          <p:txBody>
            <a:bodyPr wrap="none" anchor="ctr"/>
            <a:lstStyle/>
            <a:p>
              <a:endParaRPr lang="zh-CN" altLang="en-US"/>
            </a:p>
          </p:txBody>
        </p:sp>
        <p:sp>
          <p:nvSpPr>
            <p:cNvPr id="12" name="Rectangle 11"/>
            <p:cNvSpPr>
              <a:spLocks noChangeArrowheads="1"/>
            </p:cNvSpPr>
            <p:nvPr/>
          </p:nvSpPr>
          <p:spPr bwMode="auto">
            <a:xfrm>
              <a:off x="5359400" y="1689100"/>
              <a:ext cx="914400" cy="355600"/>
            </a:xfrm>
            <a:prstGeom prst="rect">
              <a:avLst/>
            </a:prstGeom>
            <a:solidFill>
              <a:srgbClr val="FFFF99"/>
            </a:solidFill>
            <a:ln w="9525">
              <a:solidFill>
                <a:srgbClr val="000000"/>
              </a:solidFill>
              <a:miter lim="800000"/>
            </a:ln>
          </p:spPr>
          <p:txBody>
            <a:bodyPr wrap="none" anchor="ctr"/>
            <a:lstStyle/>
            <a:p>
              <a:endParaRPr lang="zh-CN" altLang="en-US"/>
            </a:p>
          </p:txBody>
        </p:sp>
        <p:sp>
          <p:nvSpPr>
            <p:cNvPr id="13" name="Rectangle 12"/>
            <p:cNvSpPr>
              <a:spLocks noChangeArrowheads="1"/>
            </p:cNvSpPr>
            <p:nvPr/>
          </p:nvSpPr>
          <p:spPr bwMode="auto">
            <a:xfrm>
              <a:off x="6273800" y="1701800"/>
              <a:ext cx="2476500" cy="342900"/>
            </a:xfrm>
            <a:prstGeom prst="rect">
              <a:avLst/>
            </a:prstGeom>
            <a:solidFill>
              <a:srgbClr val="FFFF99"/>
            </a:solidFill>
            <a:ln w="9525">
              <a:solidFill>
                <a:srgbClr val="000000"/>
              </a:solidFill>
              <a:miter lim="800000"/>
            </a:ln>
          </p:spPr>
          <p:txBody>
            <a:bodyPr wrap="none" anchor="ctr"/>
            <a:lstStyle/>
            <a:p>
              <a:endParaRPr lang="zh-CN" altLang="en-US"/>
            </a:p>
          </p:txBody>
        </p:sp>
        <p:sp>
          <p:nvSpPr>
            <p:cNvPr id="14" name="Rectangle 13"/>
            <p:cNvSpPr>
              <a:spLocks noChangeArrowheads="1"/>
            </p:cNvSpPr>
            <p:nvPr/>
          </p:nvSpPr>
          <p:spPr bwMode="auto">
            <a:xfrm>
              <a:off x="5359400" y="1308100"/>
              <a:ext cx="3390900" cy="3810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15" name="Rectangle 14"/>
            <p:cNvSpPr>
              <a:spLocks noChangeArrowheads="1"/>
            </p:cNvSpPr>
            <p:nvPr/>
          </p:nvSpPr>
          <p:spPr bwMode="auto">
            <a:xfrm>
              <a:off x="3943350" y="1308100"/>
              <a:ext cx="1416050" cy="3937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16" name="Rectangle 15"/>
            <p:cNvSpPr>
              <a:spLocks noChangeArrowheads="1"/>
            </p:cNvSpPr>
            <p:nvPr/>
          </p:nvSpPr>
          <p:spPr bwMode="auto">
            <a:xfrm>
              <a:off x="3149600" y="1308100"/>
              <a:ext cx="800100" cy="381000"/>
            </a:xfrm>
            <a:prstGeom prst="rect">
              <a:avLst/>
            </a:prstGeom>
            <a:solidFill>
              <a:srgbClr val="FFFF99"/>
            </a:solidFill>
            <a:ln w="9525">
              <a:solidFill>
                <a:srgbClr val="000000"/>
              </a:solidFill>
              <a:miter lim="800000"/>
            </a:ln>
          </p:spPr>
          <p:txBody>
            <a:bodyPr wrap="none" anchor="ctr"/>
            <a:lstStyle/>
            <a:p>
              <a:endParaRPr lang="zh-CN" altLang="en-US"/>
            </a:p>
          </p:txBody>
        </p:sp>
        <p:sp>
          <p:nvSpPr>
            <p:cNvPr id="17" name="Rectangle 16"/>
            <p:cNvSpPr>
              <a:spLocks noChangeArrowheads="1"/>
            </p:cNvSpPr>
            <p:nvPr/>
          </p:nvSpPr>
          <p:spPr bwMode="auto">
            <a:xfrm>
              <a:off x="2349500" y="1308100"/>
              <a:ext cx="800100" cy="3810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18" name="Text Box 17"/>
            <p:cNvSpPr txBox="1">
              <a:spLocks noChangeArrowheads="1"/>
            </p:cNvSpPr>
            <p:nvPr/>
          </p:nvSpPr>
          <p:spPr bwMode="auto">
            <a:xfrm>
              <a:off x="2298700" y="1320800"/>
              <a:ext cx="990600" cy="342900"/>
            </a:xfrm>
            <a:prstGeom prst="rect">
              <a:avLst/>
            </a:prstGeom>
            <a:noFill/>
            <a:ln w="9525">
              <a:noFill/>
              <a:miter lim="800000"/>
            </a:ln>
          </p:spPr>
          <p:txBody>
            <a:bodyPr/>
            <a:lstStyle/>
            <a:p>
              <a:r>
                <a:rPr lang="en-US" altLang="zh-CN" sz="1600" b="1" dirty="0">
                  <a:solidFill>
                    <a:srgbClr val="000099"/>
                  </a:solidFill>
                </a:rPr>
                <a:t>Version</a:t>
              </a:r>
              <a:endParaRPr lang="en-US" altLang="zh-CN" sz="1600" b="1" dirty="0">
                <a:solidFill>
                  <a:srgbClr val="000099"/>
                </a:solidFill>
              </a:endParaRPr>
            </a:p>
          </p:txBody>
        </p:sp>
        <p:sp>
          <p:nvSpPr>
            <p:cNvPr id="19" name="Text Box 18"/>
            <p:cNvSpPr txBox="1">
              <a:spLocks noChangeArrowheads="1"/>
            </p:cNvSpPr>
            <p:nvPr/>
          </p:nvSpPr>
          <p:spPr bwMode="auto">
            <a:xfrm>
              <a:off x="4171950" y="1346200"/>
              <a:ext cx="1181100" cy="355600"/>
            </a:xfrm>
            <a:prstGeom prst="rect">
              <a:avLst/>
            </a:prstGeom>
            <a:noFill/>
            <a:ln w="9525">
              <a:noFill/>
              <a:miter lim="800000"/>
            </a:ln>
          </p:spPr>
          <p:txBody>
            <a:bodyPr/>
            <a:lstStyle/>
            <a:p>
              <a:r>
                <a:rPr lang="en-US" altLang="zh-CN" b="1">
                  <a:solidFill>
                    <a:srgbClr val="000099"/>
                  </a:solidFill>
                </a:rPr>
                <a:t>ToS</a:t>
              </a:r>
              <a:endParaRPr lang="en-US" altLang="zh-CN" b="1">
                <a:solidFill>
                  <a:srgbClr val="000099"/>
                </a:solidFill>
              </a:endParaRPr>
            </a:p>
          </p:txBody>
        </p:sp>
        <p:sp>
          <p:nvSpPr>
            <p:cNvPr id="20" name="Text Box 19"/>
            <p:cNvSpPr txBox="1">
              <a:spLocks noChangeArrowheads="1"/>
            </p:cNvSpPr>
            <p:nvPr/>
          </p:nvSpPr>
          <p:spPr bwMode="auto">
            <a:xfrm>
              <a:off x="5645150" y="1346200"/>
              <a:ext cx="1714500" cy="342900"/>
            </a:xfrm>
            <a:prstGeom prst="rect">
              <a:avLst/>
            </a:prstGeom>
            <a:noFill/>
            <a:ln w="9525">
              <a:noFill/>
              <a:miter lim="800000"/>
            </a:ln>
          </p:spPr>
          <p:txBody>
            <a:bodyPr/>
            <a:lstStyle/>
            <a:p>
              <a:r>
                <a:rPr lang="en-US" altLang="zh-CN" b="1">
                  <a:solidFill>
                    <a:srgbClr val="000099"/>
                  </a:solidFill>
                </a:rPr>
                <a:t>Total length</a:t>
              </a:r>
              <a:endParaRPr lang="en-US" altLang="zh-CN" b="1">
                <a:solidFill>
                  <a:srgbClr val="000099"/>
                </a:solidFill>
              </a:endParaRPr>
            </a:p>
          </p:txBody>
        </p:sp>
        <p:sp>
          <p:nvSpPr>
            <p:cNvPr id="21" name="Text Box 20"/>
            <p:cNvSpPr txBox="1">
              <a:spLocks noChangeArrowheads="1"/>
            </p:cNvSpPr>
            <p:nvPr/>
          </p:nvSpPr>
          <p:spPr bwMode="auto">
            <a:xfrm>
              <a:off x="2362200" y="2044700"/>
              <a:ext cx="2057400" cy="342900"/>
            </a:xfrm>
            <a:prstGeom prst="rect">
              <a:avLst/>
            </a:prstGeom>
            <a:noFill/>
            <a:ln w="9525">
              <a:noFill/>
              <a:miter lim="800000"/>
            </a:ln>
          </p:spPr>
          <p:txBody>
            <a:bodyPr/>
            <a:lstStyle/>
            <a:p>
              <a:r>
                <a:rPr lang="en-US" altLang="zh-CN" b="1">
                  <a:solidFill>
                    <a:srgbClr val="000099"/>
                  </a:solidFill>
                </a:rPr>
                <a:t>Time to live</a:t>
              </a:r>
              <a:endParaRPr lang="en-US" altLang="zh-CN" b="1">
                <a:solidFill>
                  <a:srgbClr val="000099"/>
                </a:solidFill>
              </a:endParaRPr>
            </a:p>
          </p:txBody>
        </p:sp>
        <p:sp>
          <p:nvSpPr>
            <p:cNvPr id="22" name="Text Box 21"/>
            <p:cNvSpPr txBox="1">
              <a:spLocks noChangeArrowheads="1"/>
            </p:cNvSpPr>
            <p:nvPr/>
          </p:nvSpPr>
          <p:spPr bwMode="auto">
            <a:xfrm>
              <a:off x="4064000" y="2044700"/>
              <a:ext cx="1028700" cy="342900"/>
            </a:xfrm>
            <a:prstGeom prst="rect">
              <a:avLst/>
            </a:prstGeom>
            <a:noFill/>
            <a:ln w="9525">
              <a:noFill/>
              <a:miter lim="800000"/>
            </a:ln>
          </p:spPr>
          <p:txBody>
            <a:bodyPr/>
            <a:lstStyle/>
            <a:p>
              <a:r>
                <a:rPr lang="en-US" altLang="zh-CN" sz="1600" b="1" dirty="0">
                  <a:solidFill>
                    <a:srgbClr val="000099"/>
                  </a:solidFill>
                </a:rPr>
                <a:t>Protocol</a:t>
              </a:r>
              <a:endParaRPr lang="en-US" altLang="zh-CN" sz="1600" b="1" dirty="0">
                <a:solidFill>
                  <a:srgbClr val="000099"/>
                </a:solidFill>
              </a:endParaRPr>
            </a:p>
          </p:txBody>
        </p:sp>
        <p:sp>
          <p:nvSpPr>
            <p:cNvPr id="23" name="Text Box 22"/>
            <p:cNvSpPr txBox="1">
              <a:spLocks noChangeArrowheads="1"/>
            </p:cNvSpPr>
            <p:nvPr/>
          </p:nvSpPr>
          <p:spPr bwMode="auto">
            <a:xfrm>
              <a:off x="4406900" y="2387600"/>
              <a:ext cx="2057400" cy="342900"/>
            </a:xfrm>
            <a:prstGeom prst="rect">
              <a:avLst/>
            </a:prstGeom>
            <a:noFill/>
            <a:ln w="9525">
              <a:noFill/>
              <a:miter lim="800000"/>
            </a:ln>
          </p:spPr>
          <p:txBody>
            <a:bodyPr/>
            <a:lstStyle/>
            <a:p>
              <a:r>
                <a:rPr lang="en-US" altLang="zh-CN" b="1" dirty="0">
                  <a:solidFill>
                    <a:srgbClr val="000099"/>
                  </a:solidFill>
                </a:rPr>
                <a:t>Source address</a:t>
              </a:r>
              <a:endParaRPr lang="en-US" altLang="zh-CN" b="1" dirty="0">
                <a:solidFill>
                  <a:srgbClr val="000099"/>
                </a:solidFill>
              </a:endParaRPr>
            </a:p>
          </p:txBody>
        </p:sp>
        <p:sp>
          <p:nvSpPr>
            <p:cNvPr id="24" name="Text Box 23"/>
            <p:cNvSpPr txBox="1">
              <a:spLocks noChangeArrowheads="1"/>
            </p:cNvSpPr>
            <p:nvPr/>
          </p:nvSpPr>
          <p:spPr bwMode="auto">
            <a:xfrm>
              <a:off x="4178300" y="2730500"/>
              <a:ext cx="2514600" cy="342900"/>
            </a:xfrm>
            <a:prstGeom prst="rect">
              <a:avLst/>
            </a:prstGeom>
            <a:noFill/>
            <a:ln w="9525">
              <a:noFill/>
              <a:miter lim="800000"/>
            </a:ln>
          </p:spPr>
          <p:txBody>
            <a:bodyPr/>
            <a:lstStyle/>
            <a:p>
              <a:r>
                <a:rPr lang="en-US" altLang="zh-CN" b="1">
                  <a:solidFill>
                    <a:srgbClr val="000099"/>
                  </a:solidFill>
                </a:rPr>
                <a:t>Destination address</a:t>
              </a:r>
              <a:endParaRPr lang="en-US" altLang="zh-CN" b="1">
                <a:solidFill>
                  <a:srgbClr val="000099"/>
                </a:solidFill>
              </a:endParaRPr>
            </a:p>
          </p:txBody>
        </p:sp>
        <p:sp>
          <p:nvSpPr>
            <p:cNvPr id="25" name="Text Box 24"/>
            <p:cNvSpPr txBox="1">
              <a:spLocks noChangeArrowheads="1"/>
            </p:cNvSpPr>
            <p:nvPr/>
          </p:nvSpPr>
          <p:spPr bwMode="auto">
            <a:xfrm>
              <a:off x="3238500" y="1301750"/>
              <a:ext cx="1028700" cy="342900"/>
            </a:xfrm>
            <a:prstGeom prst="rect">
              <a:avLst/>
            </a:prstGeom>
            <a:noFill/>
            <a:ln w="9525">
              <a:noFill/>
              <a:miter lim="800000"/>
            </a:ln>
          </p:spPr>
          <p:txBody>
            <a:bodyPr/>
            <a:lstStyle/>
            <a:p>
              <a:r>
                <a:rPr lang="en-US" altLang="zh-CN" b="1" dirty="0">
                  <a:solidFill>
                    <a:srgbClr val="000099"/>
                  </a:solidFill>
                </a:rPr>
                <a:t>IHL</a:t>
              </a:r>
              <a:endParaRPr lang="en-US" altLang="zh-CN" b="1" dirty="0">
                <a:solidFill>
                  <a:srgbClr val="000099"/>
                </a:solidFill>
              </a:endParaRPr>
            </a:p>
          </p:txBody>
        </p:sp>
        <p:sp>
          <p:nvSpPr>
            <p:cNvPr id="26" name="Text Box 25"/>
            <p:cNvSpPr txBox="1">
              <a:spLocks noChangeArrowheads="1"/>
            </p:cNvSpPr>
            <p:nvPr/>
          </p:nvSpPr>
          <p:spPr bwMode="auto">
            <a:xfrm>
              <a:off x="2501900" y="1701800"/>
              <a:ext cx="1917700" cy="342900"/>
            </a:xfrm>
            <a:prstGeom prst="rect">
              <a:avLst/>
            </a:prstGeom>
            <a:noFill/>
            <a:ln w="9525">
              <a:noFill/>
              <a:miter lim="800000"/>
            </a:ln>
          </p:spPr>
          <p:txBody>
            <a:bodyPr/>
            <a:lstStyle/>
            <a:p>
              <a:r>
                <a:rPr lang="en-US" altLang="zh-CN" b="1" dirty="0">
                  <a:solidFill>
                    <a:srgbClr val="000099"/>
                  </a:solidFill>
                </a:rPr>
                <a:t>Identification</a:t>
              </a:r>
              <a:endParaRPr lang="en-US" altLang="zh-CN" b="1" dirty="0">
                <a:solidFill>
                  <a:srgbClr val="000099"/>
                </a:solidFill>
              </a:endParaRPr>
            </a:p>
          </p:txBody>
        </p:sp>
        <p:sp>
          <p:nvSpPr>
            <p:cNvPr id="27" name="Text Box 26"/>
            <p:cNvSpPr txBox="1">
              <a:spLocks noChangeArrowheads="1"/>
            </p:cNvSpPr>
            <p:nvPr/>
          </p:nvSpPr>
          <p:spPr bwMode="auto">
            <a:xfrm>
              <a:off x="5397500" y="1689100"/>
              <a:ext cx="1028700" cy="342900"/>
            </a:xfrm>
            <a:prstGeom prst="rect">
              <a:avLst/>
            </a:prstGeom>
            <a:noFill/>
            <a:ln w="9525">
              <a:noFill/>
              <a:miter lim="800000"/>
            </a:ln>
          </p:spPr>
          <p:txBody>
            <a:bodyPr/>
            <a:lstStyle/>
            <a:p>
              <a:r>
                <a:rPr lang="en-US" altLang="zh-CN" b="1">
                  <a:solidFill>
                    <a:srgbClr val="000099"/>
                  </a:solidFill>
                </a:rPr>
                <a:t>Flags</a:t>
              </a:r>
              <a:endParaRPr lang="en-US" altLang="zh-CN" b="1">
                <a:solidFill>
                  <a:srgbClr val="000099"/>
                </a:solidFill>
              </a:endParaRPr>
            </a:p>
          </p:txBody>
        </p:sp>
        <p:sp>
          <p:nvSpPr>
            <p:cNvPr id="28" name="Text Box 27"/>
            <p:cNvSpPr txBox="1">
              <a:spLocks noChangeArrowheads="1"/>
            </p:cNvSpPr>
            <p:nvPr/>
          </p:nvSpPr>
          <p:spPr bwMode="auto">
            <a:xfrm>
              <a:off x="6426200" y="1701800"/>
              <a:ext cx="2171700" cy="342900"/>
            </a:xfrm>
            <a:prstGeom prst="rect">
              <a:avLst/>
            </a:prstGeom>
            <a:noFill/>
            <a:ln w="9525">
              <a:noFill/>
              <a:miter lim="800000"/>
            </a:ln>
          </p:spPr>
          <p:txBody>
            <a:bodyPr/>
            <a:lstStyle/>
            <a:p>
              <a:r>
                <a:rPr lang="en-US" altLang="zh-CN" b="1">
                  <a:solidFill>
                    <a:srgbClr val="000099"/>
                  </a:solidFill>
                </a:rPr>
                <a:t>Fragment</a:t>
              </a:r>
              <a:r>
                <a:rPr lang="en-US" altLang="zh-CN" b="1">
                  <a:solidFill>
                    <a:srgbClr val="FFFF99"/>
                  </a:solidFill>
                </a:rPr>
                <a:t> </a:t>
              </a:r>
              <a:r>
                <a:rPr lang="en-US" altLang="zh-CN" b="1">
                  <a:solidFill>
                    <a:srgbClr val="000099"/>
                  </a:solidFill>
                </a:rPr>
                <a:t>offset</a:t>
              </a:r>
              <a:endParaRPr lang="en-US" altLang="zh-CN" b="1">
                <a:solidFill>
                  <a:srgbClr val="000099"/>
                </a:solidFill>
              </a:endParaRPr>
            </a:p>
          </p:txBody>
        </p:sp>
        <p:sp>
          <p:nvSpPr>
            <p:cNvPr id="29" name="Text Box 28"/>
            <p:cNvSpPr txBox="1">
              <a:spLocks noChangeArrowheads="1"/>
            </p:cNvSpPr>
            <p:nvPr/>
          </p:nvSpPr>
          <p:spPr bwMode="auto">
            <a:xfrm>
              <a:off x="5975350" y="2006600"/>
              <a:ext cx="2584450" cy="279420"/>
            </a:xfrm>
            <a:prstGeom prst="rect">
              <a:avLst/>
            </a:prstGeom>
            <a:noFill/>
            <a:ln w="9525">
              <a:noFill/>
              <a:miter lim="800000"/>
            </a:ln>
          </p:spPr>
          <p:txBody>
            <a:bodyPr/>
            <a:lstStyle/>
            <a:p>
              <a:r>
                <a:rPr lang="en-US" altLang="zh-CN" b="1" dirty="0">
                  <a:solidFill>
                    <a:srgbClr val="000099"/>
                  </a:solidFill>
                </a:rPr>
                <a:t>Header checksum</a:t>
              </a:r>
              <a:endParaRPr lang="en-US" altLang="zh-CN" b="1" dirty="0">
                <a:solidFill>
                  <a:srgbClr val="000099"/>
                </a:solidFill>
              </a:endParaRPr>
            </a:p>
          </p:txBody>
        </p:sp>
        <p:sp>
          <p:nvSpPr>
            <p:cNvPr id="30" name="Text Box 29"/>
            <p:cNvSpPr txBox="1">
              <a:spLocks noChangeArrowheads="1"/>
            </p:cNvSpPr>
            <p:nvPr/>
          </p:nvSpPr>
          <p:spPr bwMode="auto">
            <a:xfrm>
              <a:off x="4292600" y="3073400"/>
              <a:ext cx="3048000" cy="342900"/>
            </a:xfrm>
            <a:prstGeom prst="rect">
              <a:avLst/>
            </a:prstGeom>
            <a:noFill/>
            <a:ln w="9525">
              <a:noFill/>
              <a:miter lim="800000"/>
            </a:ln>
          </p:spPr>
          <p:txBody>
            <a:bodyPr/>
            <a:lstStyle/>
            <a:p>
              <a:r>
                <a:rPr lang="en-US" altLang="zh-CN" b="1">
                  <a:solidFill>
                    <a:srgbClr val="000099"/>
                  </a:solidFill>
                </a:rPr>
                <a:t>Options (padding)</a:t>
              </a:r>
              <a:endParaRPr lang="en-US" altLang="zh-CN" b="1">
                <a:solidFill>
                  <a:srgbClr val="000099"/>
                </a:solidFill>
              </a:endParaRPr>
            </a:p>
          </p:txBody>
        </p:sp>
      </p:grpSp>
      <p:grpSp>
        <p:nvGrpSpPr>
          <p:cNvPr id="31" name="组合 30"/>
          <p:cNvGrpSpPr/>
          <p:nvPr/>
        </p:nvGrpSpPr>
        <p:grpSpPr>
          <a:xfrm>
            <a:off x="5702307" y="4328777"/>
            <a:ext cx="6410884" cy="1465036"/>
            <a:chOff x="2563688" y="4772276"/>
            <a:chExt cx="6410884" cy="1465036"/>
          </a:xfrm>
        </p:grpSpPr>
        <p:grpSp>
          <p:nvGrpSpPr>
            <p:cNvPr id="32" name="组合 31"/>
            <p:cNvGrpSpPr/>
            <p:nvPr/>
          </p:nvGrpSpPr>
          <p:grpSpPr>
            <a:xfrm>
              <a:off x="2563688" y="4772276"/>
              <a:ext cx="6400800" cy="1465036"/>
              <a:chOff x="2563688" y="4772276"/>
              <a:chExt cx="6400800" cy="1465036"/>
            </a:xfrm>
          </p:grpSpPr>
          <p:sp>
            <p:nvSpPr>
              <p:cNvPr id="34" name="Rectangle 30"/>
              <p:cNvSpPr>
                <a:spLocks noChangeArrowheads="1"/>
              </p:cNvSpPr>
              <p:nvPr/>
            </p:nvSpPr>
            <p:spPr bwMode="auto">
              <a:xfrm>
                <a:off x="2563688" y="5475312"/>
                <a:ext cx="6400800" cy="3810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35" name="Rectangle 31"/>
              <p:cNvSpPr>
                <a:spLocks noChangeArrowheads="1"/>
              </p:cNvSpPr>
              <p:nvPr/>
            </p:nvSpPr>
            <p:spPr bwMode="auto">
              <a:xfrm>
                <a:off x="2563688" y="5856312"/>
                <a:ext cx="6400800" cy="3810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36" name="Rectangle 32"/>
              <p:cNvSpPr>
                <a:spLocks noChangeArrowheads="1"/>
              </p:cNvSpPr>
              <p:nvPr/>
            </p:nvSpPr>
            <p:spPr bwMode="auto">
              <a:xfrm>
                <a:off x="2563688" y="5132412"/>
                <a:ext cx="3048000" cy="381000"/>
              </a:xfrm>
              <a:prstGeom prst="rect">
                <a:avLst/>
              </a:prstGeom>
              <a:solidFill>
                <a:srgbClr val="FFFF00"/>
              </a:solidFill>
              <a:ln w="9525">
                <a:solidFill>
                  <a:srgbClr val="000000"/>
                </a:solidFill>
                <a:miter lim="800000"/>
              </a:ln>
            </p:spPr>
            <p:txBody>
              <a:bodyPr wrap="none" anchor="ctr"/>
              <a:lstStyle/>
              <a:p>
                <a:endParaRPr lang="zh-CN" altLang="en-US"/>
              </a:p>
            </p:txBody>
          </p:sp>
          <p:sp>
            <p:nvSpPr>
              <p:cNvPr id="37" name="Rectangle 33"/>
              <p:cNvSpPr>
                <a:spLocks noChangeArrowheads="1"/>
              </p:cNvSpPr>
              <p:nvPr/>
            </p:nvSpPr>
            <p:spPr bwMode="auto">
              <a:xfrm>
                <a:off x="5611688" y="5138762"/>
                <a:ext cx="1524000" cy="374650"/>
              </a:xfrm>
              <a:prstGeom prst="rect">
                <a:avLst/>
              </a:prstGeom>
              <a:solidFill>
                <a:srgbClr val="FFFF00"/>
              </a:solidFill>
              <a:ln w="9525">
                <a:solidFill>
                  <a:srgbClr val="000000"/>
                </a:solidFill>
                <a:miter lim="800000"/>
              </a:ln>
            </p:spPr>
            <p:txBody>
              <a:bodyPr wrap="none" anchor="ctr"/>
              <a:lstStyle/>
              <a:p>
                <a:endParaRPr lang="zh-CN" altLang="en-US"/>
              </a:p>
            </p:txBody>
          </p:sp>
          <p:sp>
            <p:nvSpPr>
              <p:cNvPr id="38" name="Rectangle 34"/>
              <p:cNvSpPr>
                <a:spLocks noChangeArrowheads="1"/>
              </p:cNvSpPr>
              <p:nvPr/>
            </p:nvSpPr>
            <p:spPr bwMode="auto">
              <a:xfrm>
                <a:off x="7135688" y="5132412"/>
                <a:ext cx="1828800" cy="381000"/>
              </a:xfrm>
              <a:prstGeom prst="rect">
                <a:avLst/>
              </a:prstGeom>
              <a:solidFill>
                <a:srgbClr val="FFFF00"/>
              </a:solidFill>
              <a:ln w="9525">
                <a:solidFill>
                  <a:srgbClr val="000000"/>
                </a:solidFill>
                <a:miter lim="800000"/>
              </a:ln>
            </p:spPr>
            <p:txBody>
              <a:bodyPr wrap="none" anchor="ctr"/>
              <a:lstStyle/>
              <a:p>
                <a:endParaRPr lang="zh-CN" altLang="en-US"/>
              </a:p>
            </p:txBody>
          </p:sp>
          <p:sp>
            <p:nvSpPr>
              <p:cNvPr id="39" name="Rectangle 35"/>
              <p:cNvSpPr>
                <a:spLocks noChangeArrowheads="1"/>
              </p:cNvSpPr>
              <p:nvPr/>
            </p:nvSpPr>
            <p:spPr bwMode="auto">
              <a:xfrm>
                <a:off x="4430588" y="4797098"/>
                <a:ext cx="4533900" cy="346237"/>
              </a:xfrm>
              <a:prstGeom prst="rect">
                <a:avLst/>
              </a:prstGeom>
              <a:solidFill>
                <a:srgbClr val="FF9900"/>
              </a:solidFill>
              <a:ln w="9525">
                <a:solidFill>
                  <a:srgbClr val="000000"/>
                </a:solidFill>
                <a:miter lim="800000"/>
              </a:ln>
            </p:spPr>
            <p:txBody>
              <a:bodyPr wrap="none" anchor="ctr"/>
              <a:lstStyle/>
              <a:p>
                <a:endParaRPr lang="zh-CN" altLang="en-US"/>
              </a:p>
            </p:txBody>
          </p:sp>
          <p:sp>
            <p:nvSpPr>
              <p:cNvPr id="40" name="Rectangle 36"/>
              <p:cNvSpPr>
                <a:spLocks noChangeArrowheads="1"/>
              </p:cNvSpPr>
              <p:nvPr/>
            </p:nvSpPr>
            <p:spPr bwMode="auto">
              <a:xfrm>
                <a:off x="3412989" y="4790518"/>
                <a:ext cx="1075058" cy="340888"/>
              </a:xfrm>
              <a:prstGeom prst="rect">
                <a:avLst/>
              </a:prstGeom>
              <a:solidFill>
                <a:srgbClr val="FFFF00"/>
              </a:solidFill>
              <a:ln w="9525">
                <a:solidFill>
                  <a:srgbClr val="000000"/>
                </a:solidFill>
                <a:miter lim="800000"/>
              </a:ln>
            </p:spPr>
            <p:txBody>
              <a:bodyPr wrap="none" anchor="ctr"/>
              <a:lstStyle/>
              <a:p>
                <a:endParaRPr lang="zh-CN" altLang="en-US"/>
              </a:p>
            </p:txBody>
          </p:sp>
          <p:sp>
            <p:nvSpPr>
              <p:cNvPr id="41" name="Rectangle 37"/>
              <p:cNvSpPr>
                <a:spLocks noChangeArrowheads="1"/>
              </p:cNvSpPr>
              <p:nvPr/>
            </p:nvSpPr>
            <p:spPr bwMode="auto">
              <a:xfrm>
                <a:off x="2563688" y="4789512"/>
                <a:ext cx="850900" cy="342900"/>
              </a:xfrm>
              <a:prstGeom prst="rect">
                <a:avLst/>
              </a:prstGeom>
              <a:solidFill>
                <a:srgbClr val="99CC00"/>
              </a:solidFill>
              <a:ln w="9525">
                <a:solidFill>
                  <a:srgbClr val="000000"/>
                </a:solidFill>
                <a:miter lim="800000"/>
              </a:ln>
            </p:spPr>
            <p:txBody>
              <a:bodyPr wrap="none" anchor="ctr"/>
              <a:lstStyle/>
              <a:p>
                <a:endParaRPr lang="zh-CN" altLang="en-US"/>
              </a:p>
            </p:txBody>
          </p:sp>
          <p:sp>
            <p:nvSpPr>
              <p:cNvPr id="42" name="Text Box 38"/>
              <p:cNvSpPr txBox="1">
                <a:spLocks noChangeArrowheads="1"/>
              </p:cNvSpPr>
              <p:nvPr/>
            </p:nvSpPr>
            <p:spPr bwMode="auto">
              <a:xfrm>
                <a:off x="2563688" y="4795862"/>
                <a:ext cx="939800" cy="342900"/>
              </a:xfrm>
              <a:prstGeom prst="rect">
                <a:avLst/>
              </a:prstGeom>
              <a:noFill/>
              <a:ln w="9525">
                <a:noFill/>
                <a:miter lim="800000"/>
              </a:ln>
            </p:spPr>
            <p:txBody>
              <a:bodyPr/>
              <a:lstStyle/>
              <a:p>
                <a:r>
                  <a:rPr lang="en-US" altLang="zh-CN" sz="1600" b="1" dirty="0"/>
                  <a:t>Version</a:t>
                </a:r>
                <a:endParaRPr lang="en-US" altLang="zh-CN" sz="1600" b="1" dirty="0"/>
              </a:p>
            </p:txBody>
          </p:sp>
          <p:sp>
            <p:nvSpPr>
              <p:cNvPr id="43" name="Text Box 39"/>
              <p:cNvSpPr txBox="1">
                <a:spLocks noChangeArrowheads="1"/>
              </p:cNvSpPr>
              <p:nvPr/>
            </p:nvSpPr>
            <p:spPr bwMode="auto">
              <a:xfrm>
                <a:off x="3412989" y="4847076"/>
                <a:ext cx="636066" cy="279960"/>
              </a:xfrm>
              <a:prstGeom prst="rect">
                <a:avLst/>
              </a:prstGeom>
              <a:noFill/>
              <a:ln w="9525">
                <a:noFill/>
                <a:miter lim="800000"/>
              </a:ln>
            </p:spPr>
            <p:txBody>
              <a:bodyPr/>
              <a:lstStyle/>
              <a:p>
                <a:r>
                  <a:rPr lang="en-US" altLang="zh-CN" sz="1200" b="1" dirty="0"/>
                  <a:t>DSCP</a:t>
                </a:r>
                <a:endParaRPr lang="en-US" altLang="zh-CN" sz="1200" b="1" dirty="0"/>
              </a:p>
            </p:txBody>
          </p:sp>
          <p:sp>
            <p:nvSpPr>
              <p:cNvPr id="44" name="Text Box 40"/>
              <p:cNvSpPr txBox="1">
                <a:spLocks noChangeArrowheads="1"/>
              </p:cNvSpPr>
              <p:nvPr/>
            </p:nvSpPr>
            <p:spPr bwMode="auto">
              <a:xfrm>
                <a:off x="5586288" y="4795862"/>
                <a:ext cx="1714500" cy="342900"/>
              </a:xfrm>
              <a:prstGeom prst="rect">
                <a:avLst/>
              </a:prstGeom>
              <a:noFill/>
              <a:ln w="9525">
                <a:noFill/>
                <a:miter lim="800000"/>
              </a:ln>
            </p:spPr>
            <p:txBody>
              <a:bodyPr/>
              <a:lstStyle/>
              <a:p>
                <a:r>
                  <a:rPr lang="en-US" altLang="zh-CN" b="1" dirty="0"/>
                  <a:t>Flow Label(20)</a:t>
                </a:r>
                <a:endParaRPr lang="en-US" altLang="zh-CN" b="1" dirty="0"/>
              </a:p>
            </p:txBody>
          </p:sp>
          <p:sp>
            <p:nvSpPr>
              <p:cNvPr id="45" name="Text Box 41"/>
              <p:cNvSpPr txBox="1">
                <a:spLocks noChangeArrowheads="1"/>
              </p:cNvSpPr>
              <p:nvPr/>
            </p:nvSpPr>
            <p:spPr bwMode="auto">
              <a:xfrm>
                <a:off x="4621088" y="5513412"/>
                <a:ext cx="3236934" cy="374668"/>
              </a:xfrm>
              <a:prstGeom prst="rect">
                <a:avLst/>
              </a:prstGeom>
              <a:noFill/>
              <a:ln w="9525">
                <a:noFill/>
                <a:miter lim="800000"/>
              </a:ln>
            </p:spPr>
            <p:txBody>
              <a:bodyPr/>
              <a:lstStyle/>
              <a:p>
                <a:r>
                  <a:rPr lang="zh-CN" altLang="en-US" b="1" dirty="0"/>
                  <a:t>   </a:t>
                </a:r>
                <a:r>
                  <a:rPr lang="en-US" altLang="zh-CN" b="1" dirty="0"/>
                  <a:t>Source address(128)</a:t>
                </a:r>
                <a:endParaRPr lang="en-US" altLang="zh-CN" b="1" dirty="0"/>
              </a:p>
            </p:txBody>
          </p:sp>
          <p:sp>
            <p:nvSpPr>
              <p:cNvPr id="46" name="Text Box 42"/>
              <p:cNvSpPr txBox="1">
                <a:spLocks noChangeArrowheads="1"/>
              </p:cNvSpPr>
              <p:nvPr/>
            </p:nvSpPr>
            <p:spPr bwMode="auto">
              <a:xfrm>
                <a:off x="4430588" y="5894412"/>
                <a:ext cx="3927500" cy="279420"/>
              </a:xfrm>
              <a:prstGeom prst="rect">
                <a:avLst/>
              </a:prstGeom>
              <a:noFill/>
              <a:ln w="9525">
                <a:noFill/>
                <a:miter lim="800000"/>
              </a:ln>
            </p:spPr>
            <p:txBody>
              <a:bodyPr/>
              <a:lstStyle/>
              <a:p>
                <a:r>
                  <a:rPr lang="zh-CN" altLang="en-US" b="1" dirty="0"/>
                  <a:t>    </a:t>
                </a:r>
                <a:r>
                  <a:rPr lang="en-US" altLang="zh-CN" b="1" dirty="0"/>
                  <a:t>Destination address(128)</a:t>
                </a:r>
                <a:endParaRPr lang="en-US" altLang="zh-CN" b="1" dirty="0"/>
              </a:p>
            </p:txBody>
          </p:sp>
          <p:sp>
            <p:nvSpPr>
              <p:cNvPr id="47" name="Text Box 43"/>
              <p:cNvSpPr txBox="1">
                <a:spLocks noChangeArrowheads="1"/>
              </p:cNvSpPr>
              <p:nvPr/>
            </p:nvSpPr>
            <p:spPr bwMode="auto">
              <a:xfrm>
                <a:off x="3153431" y="5143750"/>
                <a:ext cx="2286000" cy="342900"/>
              </a:xfrm>
              <a:prstGeom prst="rect">
                <a:avLst/>
              </a:prstGeom>
              <a:noFill/>
              <a:ln w="9525">
                <a:noFill/>
                <a:miter lim="800000"/>
              </a:ln>
            </p:spPr>
            <p:txBody>
              <a:bodyPr/>
              <a:lstStyle/>
              <a:p>
                <a:r>
                  <a:rPr lang="en-US" altLang="zh-CN" b="1" dirty="0"/>
                  <a:t>Payload length</a:t>
                </a:r>
                <a:endParaRPr lang="en-US" altLang="zh-CN" b="1" dirty="0"/>
              </a:p>
            </p:txBody>
          </p:sp>
          <p:sp>
            <p:nvSpPr>
              <p:cNvPr id="48" name="Text Box 44"/>
              <p:cNvSpPr txBox="1">
                <a:spLocks noChangeArrowheads="1"/>
              </p:cNvSpPr>
              <p:nvPr/>
            </p:nvSpPr>
            <p:spPr bwMode="auto">
              <a:xfrm>
                <a:off x="5649889" y="5126080"/>
                <a:ext cx="1714500" cy="342900"/>
              </a:xfrm>
              <a:prstGeom prst="rect">
                <a:avLst/>
              </a:prstGeom>
              <a:noFill/>
              <a:ln w="9525">
                <a:noFill/>
                <a:miter lim="800000"/>
              </a:ln>
            </p:spPr>
            <p:txBody>
              <a:bodyPr/>
              <a:lstStyle/>
              <a:p>
                <a:r>
                  <a:rPr lang="en-US" altLang="zh-CN" b="1" dirty="0"/>
                  <a:t>Next header</a:t>
                </a:r>
                <a:endParaRPr lang="en-US" altLang="zh-CN" b="1" dirty="0"/>
              </a:p>
            </p:txBody>
          </p:sp>
          <p:sp>
            <p:nvSpPr>
              <p:cNvPr id="49" name="Text Box 39"/>
              <p:cNvSpPr txBox="1">
                <a:spLocks noChangeArrowheads="1"/>
              </p:cNvSpPr>
              <p:nvPr/>
            </p:nvSpPr>
            <p:spPr bwMode="auto">
              <a:xfrm>
                <a:off x="3984454" y="4828867"/>
                <a:ext cx="484234" cy="356220"/>
              </a:xfrm>
              <a:prstGeom prst="rect">
                <a:avLst/>
              </a:prstGeom>
              <a:noFill/>
              <a:ln w="9525">
                <a:noFill/>
                <a:miter lim="800000"/>
              </a:ln>
            </p:spPr>
            <p:txBody>
              <a:bodyPr/>
              <a:lstStyle/>
              <a:p>
                <a:r>
                  <a:rPr lang="en-US" altLang="zh-CN" sz="1200" b="1" dirty="0"/>
                  <a:t>ECN</a:t>
                </a:r>
                <a:endParaRPr lang="en-US" altLang="zh-CN" sz="1200" b="1" dirty="0"/>
              </a:p>
            </p:txBody>
          </p:sp>
          <p:cxnSp>
            <p:nvCxnSpPr>
              <p:cNvPr id="50" name="直接连接符 49"/>
              <p:cNvCxnSpPr/>
              <p:nvPr/>
            </p:nvCxnSpPr>
            <p:spPr>
              <a:xfrm>
                <a:off x="4025280" y="4772276"/>
                <a:ext cx="0" cy="399430"/>
              </a:xfrm>
              <a:prstGeom prst="line">
                <a:avLst/>
              </a:prstGeom>
            </p:spPr>
            <p:style>
              <a:lnRef idx="1">
                <a:schemeClr val="dk1"/>
              </a:lnRef>
              <a:fillRef idx="0">
                <a:schemeClr val="dk1"/>
              </a:fillRef>
              <a:effectRef idx="0">
                <a:schemeClr val="dk1"/>
              </a:effectRef>
              <a:fontRef idx="minor">
                <a:schemeClr val="tx1"/>
              </a:fontRef>
            </p:style>
          </p:cxnSp>
        </p:grpSp>
        <p:sp>
          <p:nvSpPr>
            <p:cNvPr id="33" name="Text Box 45"/>
            <p:cNvSpPr txBox="1">
              <a:spLocks noChangeArrowheads="1"/>
            </p:cNvSpPr>
            <p:nvPr/>
          </p:nvSpPr>
          <p:spPr bwMode="auto">
            <a:xfrm>
              <a:off x="7275500" y="5123340"/>
              <a:ext cx="1699072" cy="342900"/>
            </a:xfrm>
            <a:prstGeom prst="rect">
              <a:avLst/>
            </a:prstGeom>
            <a:noFill/>
            <a:ln w="9525">
              <a:noFill/>
              <a:miter lim="800000"/>
            </a:ln>
          </p:spPr>
          <p:txBody>
            <a:bodyPr/>
            <a:lstStyle/>
            <a:p>
              <a:r>
                <a:rPr lang="en-US" altLang="zh-CN" b="1" dirty="0"/>
                <a:t>Hop Limit</a:t>
              </a:r>
              <a:endParaRPr lang="en-US" altLang="zh-CN" b="1" dirty="0"/>
            </a:p>
          </p:txBody>
        </p:sp>
      </p:grpSp>
      <p:sp>
        <p:nvSpPr>
          <p:cNvPr id="51" name="Text Box 49"/>
          <p:cNvSpPr txBox="1">
            <a:spLocks noChangeArrowheads="1"/>
          </p:cNvSpPr>
          <p:nvPr/>
        </p:nvSpPr>
        <p:spPr bwMode="auto">
          <a:xfrm>
            <a:off x="7370723" y="3467937"/>
            <a:ext cx="3219450" cy="342900"/>
          </a:xfrm>
          <a:prstGeom prst="rect">
            <a:avLst/>
          </a:prstGeom>
          <a:noFill/>
          <a:ln w="9525">
            <a:noFill/>
            <a:miter lim="800000"/>
          </a:ln>
        </p:spPr>
        <p:txBody>
          <a:bodyPr/>
          <a:lstStyle/>
          <a:p>
            <a:r>
              <a:rPr lang="en-US" altLang="zh-CN" b="1" dirty="0">
                <a:solidFill>
                  <a:srgbClr val="FF3300"/>
                </a:solidFill>
              </a:rPr>
              <a:t>20</a:t>
            </a:r>
            <a:r>
              <a:rPr lang="zh-CN" altLang="en-US" b="1" dirty="0">
                <a:solidFill>
                  <a:srgbClr val="FF3300"/>
                </a:solidFill>
              </a:rPr>
              <a:t>字节</a:t>
            </a:r>
            <a:r>
              <a:rPr lang="en-US" altLang="zh-CN" b="1" dirty="0">
                <a:solidFill>
                  <a:srgbClr val="FF3300"/>
                </a:solidFill>
              </a:rPr>
              <a:t>+</a:t>
            </a:r>
            <a:r>
              <a:rPr lang="zh-CN" altLang="en-US" b="1" dirty="0">
                <a:solidFill>
                  <a:srgbClr val="FF3300"/>
                </a:solidFill>
              </a:rPr>
              <a:t>最多</a:t>
            </a:r>
            <a:r>
              <a:rPr lang="en-US" altLang="zh-CN" b="1" dirty="0">
                <a:solidFill>
                  <a:srgbClr val="FF3300"/>
                </a:solidFill>
              </a:rPr>
              <a:t>40</a:t>
            </a:r>
            <a:r>
              <a:rPr lang="zh-CN" altLang="en-US" b="1" dirty="0">
                <a:solidFill>
                  <a:srgbClr val="FF3300"/>
                </a:solidFill>
              </a:rPr>
              <a:t>字节的选项</a:t>
            </a:r>
            <a:endParaRPr lang="en-US" altLang="zh-CN" b="1" dirty="0">
              <a:solidFill>
                <a:srgbClr val="FF3300"/>
              </a:solidFill>
            </a:endParaRPr>
          </a:p>
        </p:txBody>
      </p:sp>
      <p:sp>
        <p:nvSpPr>
          <p:cNvPr id="52" name="Text Box 50"/>
          <p:cNvSpPr txBox="1">
            <a:spLocks noChangeArrowheads="1"/>
          </p:cNvSpPr>
          <p:nvPr/>
        </p:nvSpPr>
        <p:spPr bwMode="auto">
          <a:xfrm>
            <a:off x="7480307" y="6090487"/>
            <a:ext cx="3219450" cy="342900"/>
          </a:xfrm>
          <a:prstGeom prst="rect">
            <a:avLst/>
          </a:prstGeom>
          <a:noFill/>
          <a:ln w="9525">
            <a:noFill/>
            <a:miter lim="800000"/>
          </a:ln>
        </p:spPr>
        <p:txBody>
          <a:bodyPr/>
          <a:lstStyle/>
          <a:p>
            <a:r>
              <a:rPr lang="en-US" altLang="zh-CN" b="1" dirty="0">
                <a:solidFill>
                  <a:srgbClr val="FF3300"/>
                </a:solidFill>
              </a:rPr>
              <a:t>40</a:t>
            </a:r>
            <a:r>
              <a:rPr lang="zh-CN" altLang="en-US" b="1" dirty="0">
                <a:solidFill>
                  <a:srgbClr val="FF3300"/>
                </a:solidFill>
              </a:rPr>
              <a:t>字节</a:t>
            </a:r>
            <a:r>
              <a:rPr lang="en-US" altLang="zh-CN" b="1" dirty="0">
                <a:solidFill>
                  <a:srgbClr val="FF3300"/>
                </a:solidFill>
              </a:rPr>
              <a:t>+</a:t>
            </a:r>
            <a:r>
              <a:rPr lang="zh-CN" altLang="en-US" b="1" dirty="0">
                <a:solidFill>
                  <a:srgbClr val="FF3300"/>
                </a:solidFill>
              </a:rPr>
              <a:t>可扩充的选项</a:t>
            </a:r>
            <a:endParaRPr lang="en-US" altLang="zh-CN" b="1" dirty="0">
              <a:solidFill>
                <a:srgbClr val="FF3300"/>
              </a:solidFill>
            </a:endParaRPr>
          </a:p>
        </p:txBody>
      </p:sp>
      <p:sp>
        <p:nvSpPr>
          <p:cNvPr id="53" name="圆角矩形标注 32"/>
          <p:cNvSpPr/>
          <p:nvPr/>
        </p:nvSpPr>
        <p:spPr>
          <a:xfrm>
            <a:off x="6411242" y="264786"/>
            <a:ext cx="1477730" cy="511797"/>
          </a:xfrm>
          <a:prstGeom prst="wedgeRoundRectCallout">
            <a:avLst>
              <a:gd name="adj1" fmla="val -31403"/>
              <a:gd name="adj2" fmla="val 112927"/>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2060"/>
                </a:solidFill>
              </a:rPr>
              <a:t>去掉的字段</a:t>
            </a:r>
            <a:endParaRPr lang="zh-CN" altLang="en-US" b="1" dirty="0">
              <a:solidFill>
                <a:srgbClr val="002060"/>
              </a:solidFill>
            </a:endParaRPr>
          </a:p>
        </p:txBody>
      </p:sp>
      <p:sp>
        <p:nvSpPr>
          <p:cNvPr id="54" name="圆角矩形标注 58"/>
          <p:cNvSpPr/>
          <p:nvPr/>
        </p:nvSpPr>
        <p:spPr>
          <a:xfrm>
            <a:off x="9851308" y="235335"/>
            <a:ext cx="1477730" cy="511797"/>
          </a:xfrm>
          <a:prstGeom prst="wedgeRoundRectCallout">
            <a:avLst>
              <a:gd name="adj1" fmla="val -31403"/>
              <a:gd name="adj2" fmla="val 112927"/>
              <a:gd name="adj3" fmla="val 16667"/>
            </a:avLst>
          </a:prstGeom>
          <a:solidFill>
            <a:srgbClr val="99CC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rgbClr val="002060"/>
                </a:solidFill>
              </a:rPr>
              <a:t>保留的字段</a:t>
            </a:r>
            <a:endParaRPr lang="zh-CN" altLang="en-US" dirty="0">
              <a:solidFill>
                <a:srgbClr val="002060"/>
              </a:solidFill>
            </a:endParaRPr>
          </a:p>
        </p:txBody>
      </p:sp>
      <p:sp>
        <p:nvSpPr>
          <p:cNvPr id="55" name="圆角矩形标注 59"/>
          <p:cNvSpPr/>
          <p:nvPr/>
        </p:nvSpPr>
        <p:spPr>
          <a:xfrm>
            <a:off x="10467982" y="3516691"/>
            <a:ext cx="1477730" cy="511797"/>
          </a:xfrm>
          <a:prstGeom prst="wedgeRoundRectCallout">
            <a:avLst>
              <a:gd name="adj1" fmla="val -31403"/>
              <a:gd name="adj2" fmla="val 112927"/>
              <a:gd name="adj3" fmla="val 16667"/>
            </a:avLst>
          </a:prstGeom>
          <a:solidFill>
            <a:srgbClr val="FF99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chemeClr val="tx1"/>
                </a:solidFill>
              </a:rPr>
              <a:t>新增的字段</a:t>
            </a:r>
            <a:endParaRPr lang="zh-CN" altLang="en-US" b="1" dirty="0">
              <a:solidFill>
                <a:schemeClr val="tx1"/>
              </a:solidFill>
            </a:endParaRPr>
          </a:p>
        </p:txBody>
      </p:sp>
      <p:sp>
        <p:nvSpPr>
          <p:cNvPr id="56" name="圆角矩形标注 60"/>
          <p:cNvSpPr/>
          <p:nvPr/>
        </p:nvSpPr>
        <p:spPr>
          <a:xfrm>
            <a:off x="5107217" y="3530412"/>
            <a:ext cx="2129979" cy="511797"/>
          </a:xfrm>
          <a:prstGeom prst="wedgeRoundRectCallout">
            <a:avLst>
              <a:gd name="adj1" fmla="val 33445"/>
              <a:gd name="adj2" fmla="val 110091"/>
              <a:gd name="adj3" fmla="val 16667"/>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rgbClr val="002060"/>
                </a:solidFill>
              </a:rPr>
              <a:t>IPv4</a:t>
            </a:r>
            <a:r>
              <a:rPr lang="zh-CN" altLang="en-US" dirty="0">
                <a:solidFill>
                  <a:srgbClr val="002060"/>
                </a:solidFill>
              </a:rPr>
              <a:t>有，但是改变</a:t>
            </a:r>
            <a:endParaRPr lang="zh-CN" altLang="en-US" dirty="0">
              <a:solidFill>
                <a:srgbClr val="002060"/>
              </a:solidFill>
            </a:endParaRPr>
          </a:p>
        </p:txBody>
      </p:sp>
      <p:sp>
        <p:nvSpPr>
          <p:cNvPr id="57" name="文本框 56"/>
          <p:cNvSpPr txBox="1"/>
          <p:nvPr/>
        </p:nvSpPr>
        <p:spPr>
          <a:xfrm>
            <a:off x="3082972" y="75982"/>
            <a:ext cx="3267035" cy="923330"/>
          </a:xfrm>
          <a:prstGeom prst="rect">
            <a:avLst/>
          </a:prstGeom>
          <a:noFill/>
        </p:spPr>
        <p:txBody>
          <a:bodyPr wrap="square" rtlCol="0">
            <a:spAutoFit/>
          </a:bodyPr>
          <a:lstStyle/>
          <a:p>
            <a:r>
              <a:rPr lang="en-US" altLang="zh-CN" b="1" dirty="0"/>
              <a:t>IPv4</a:t>
            </a:r>
            <a:r>
              <a:rPr lang="zh-CN" altLang="en-US" b="1" dirty="0"/>
              <a:t>要求</a:t>
            </a:r>
            <a:r>
              <a:rPr lang="en-US" altLang="zh-CN" b="1" dirty="0"/>
              <a:t>MTU</a:t>
            </a:r>
            <a:r>
              <a:rPr lang="zh-CN" altLang="en-US" b="1" dirty="0"/>
              <a:t>最少为</a:t>
            </a:r>
            <a:r>
              <a:rPr lang="en-US" altLang="zh-CN" b="1" dirty="0"/>
              <a:t>68</a:t>
            </a:r>
            <a:r>
              <a:rPr lang="zh-CN" altLang="en-US" b="1" dirty="0"/>
              <a:t>字节，接收者支持至少</a:t>
            </a:r>
            <a:r>
              <a:rPr lang="en-US" altLang="zh-CN" b="1" dirty="0"/>
              <a:t>576</a:t>
            </a:r>
            <a:r>
              <a:rPr lang="zh-CN" altLang="en-US" b="1" dirty="0"/>
              <a:t>字节</a:t>
            </a:r>
            <a:endParaRPr lang="en-US" altLang="zh-CN" b="1" dirty="0"/>
          </a:p>
          <a:p>
            <a:r>
              <a:rPr lang="en-US" altLang="zh-CN" b="1" dirty="0"/>
              <a:t>IPv6</a:t>
            </a:r>
            <a:r>
              <a:rPr lang="zh-CN" altLang="en-US" b="1" dirty="0"/>
              <a:t>要求</a:t>
            </a:r>
            <a:r>
              <a:rPr lang="en-US" altLang="zh-CN" b="1" dirty="0"/>
              <a:t>MTU</a:t>
            </a:r>
            <a:r>
              <a:rPr lang="zh-CN" altLang="en-US" b="1" dirty="0"/>
              <a:t>最少为</a:t>
            </a:r>
            <a:r>
              <a:rPr lang="en-US" altLang="zh-CN" b="1" dirty="0"/>
              <a:t>1280</a:t>
            </a:r>
            <a:r>
              <a:rPr lang="zh-CN" altLang="en-US" b="1" dirty="0"/>
              <a:t>字节</a:t>
            </a:r>
            <a:endParaRPr lang="zh-CN" altLang="en-US"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扩展头部</a:t>
            </a:r>
            <a:endParaRPr lang="zh-CN" altLang="en-US" dirty="0"/>
          </a:p>
        </p:txBody>
      </p:sp>
      <p:sp>
        <p:nvSpPr>
          <p:cNvPr id="3" name="内容占位符 2"/>
          <p:cNvSpPr>
            <a:spLocks noGrp="1"/>
          </p:cNvSpPr>
          <p:nvPr>
            <p:ph idx="1"/>
          </p:nvPr>
        </p:nvSpPr>
        <p:spPr/>
        <p:txBody>
          <a:bodyPr/>
          <a:lstStyle/>
          <a:p>
            <a:pPr marL="0" indent="0">
              <a:buNone/>
            </a:pPr>
            <a:r>
              <a:rPr lang="en-US" altLang="zh-CN" dirty="0"/>
              <a:t>Next Header</a:t>
            </a:r>
            <a:r>
              <a:rPr lang="zh-CN" altLang="en-US" dirty="0"/>
              <a:t>：用于链接扩展头部和数据部分，其取值与</a:t>
            </a:r>
            <a:r>
              <a:rPr lang="en-US" altLang="zh-CN" dirty="0"/>
              <a:t>IPv4</a:t>
            </a:r>
            <a:r>
              <a:rPr lang="zh-CN" altLang="en-US" dirty="0"/>
              <a:t>的协议号一致</a:t>
            </a:r>
            <a:endParaRPr lang="en-US" altLang="zh-CN" dirty="0"/>
          </a:p>
          <a:p>
            <a:r>
              <a:rPr lang="zh-CN" altLang="en-US" dirty="0"/>
              <a:t>目前定义了</a:t>
            </a:r>
            <a:r>
              <a:rPr lang="en-US" altLang="zh-CN" dirty="0"/>
              <a:t>8</a:t>
            </a:r>
            <a:r>
              <a:rPr lang="zh-CN" altLang="en-US" dirty="0"/>
              <a:t>个扩展头部，只有</a:t>
            </a:r>
            <a:r>
              <a:rPr lang="zh-CN" altLang="zh-CN" b="1" dirty="0">
                <a:solidFill>
                  <a:schemeClr val="accent6"/>
                </a:solidFill>
              </a:rPr>
              <a:t>逐跳选项</a:t>
            </a:r>
            <a:r>
              <a:rPr lang="zh-CN" altLang="en-US" b="1" dirty="0">
                <a:solidFill>
                  <a:schemeClr val="accent6"/>
                </a:solidFill>
              </a:rPr>
              <a:t>才需要在途中的路由器进行处理</a:t>
            </a:r>
            <a:r>
              <a:rPr lang="zh-CN" altLang="en-US" dirty="0"/>
              <a:t>，其他扩展头部只有在到达目的地址字段给出的节点之后才会进行处理</a:t>
            </a:r>
            <a:endParaRPr lang="en-US" altLang="zh-CN" dirty="0"/>
          </a:p>
          <a:p>
            <a:r>
              <a:rPr lang="zh-CN" altLang="zh-CN" dirty="0"/>
              <a:t>逐跳选项</a:t>
            </a:r>
            <a:r>
              <a:rPr lang="zh-CN" altLang="en-US" dirty="0"/>
              <a:t>：如果有，</a:t>
            </a:r>
            <a:r>
              <a:rPr lang="zh-CN" altLang="en-US" b="1" dirty="0">
                <a:solidFill>
                  <a:srgbClr val="FF0000"/>
                </a:solidFill>
              </a:rPr>
              <a:t>则为第一个选项</a:t>
            </a:r>
            <a:endParaRPr lang="en-US" altLang="zh-CN" dirty="0"/>
          </a:p>
          <a:p>
            <a:r>
              <a:rPr lang="zh-CN" altLang="en-US" dirty="0"/>
              <a:t>建议顺序：</a:t>
            </a:r>
            <a:r>
              <a:rPr lang="zh-CN" altLang="zh-CN" dirty="0"/>
              <a:t>逐跳选项、</a:t>
            </a:r>
            <a:r>
              <a:rPr lang="zh-CN" altLang="en-US" dirty="0"/>
              <a:t>（中间目的地的）</a:t>
            </a:r>
            <a:r>
              <a:rPr lang="zh-CN" altLang="zh-CN" dirty="0"/>
              <a:t>目的选项、路由、分段、认证（</a:t>
            </a:r>
            <a:r>
              <a:rPr lang="en-US" altLang="zh-CN" dirty="0"/>
              <a:t>AH</a:t>
            </a:r>
            <a:r>
              <a:rPr lang="zh-CN" altLang="zh-CN" dirty="0"/>
              <a:t>）、封装安全负载</a:t>
            </a:r>
            <a:r>
              <a:rPr lang="en-US" altLang="zh-CN" dirty="0"/>
              <a:t>(ESP)</a:t>
            </a:r>
            <a:r>
              <a:rPr lang="zh-CN" altLang="zh-CN" dirty="0"/>
              <a:t>、</a:t>
            </a:r>
            <a:r>
              <a:rPr lang="zh-CN" altLang="en-US" dirty="0"/>
              <a:t>（最终目的地的）</a:t>
            </a:r>
            <a:r>
              <a:rPr lang="zh-CN" altLang="zh-CN" dirty="0">
                <a:solidFill>
                  <a:srgbClr val="FF0000"/>
                </a:solidFill>
              </a:rPr>
              <a:t>目的选项</a:t>
            </a:r>
            <a:r>
              <a:rPr lang="en-US" altLang="zh-CN" dirty="0">
                <a:solidFill>
                  <a:srgbClr val="FF0000"/>
                </a:solidFill>
              </a:rPr>
              <a:t>(</a:t>
            </a:r>
            <a:r>
              <a:rPr lang="zh-CN" altLang="en-US" dirty="0">
                <a:solidFill>
                  <a:srgbClr val="FF0000"/>
                </a:solidFill>
              </a:rPr>
              <a:t>书中漏掉了</a:t>
            </a:r>
            <a:r>
              <a:rPr lang="en-US" altLang="zh-CN" dirty="0">
                <a:solidFill>
                  <a:srgbClr val="FF0000"/>
                </a:solidFill>
              </a:rPr>
              <a:t>)</a:t>
            </a:r>
            <a:r>
              <a:rPr lang="zh-CN" altLang="zh-CN" dirty="0"/>
              <a:t>、移动</a:t>
            </a:r>
            <a:r>
              <a:rPr lang="zh-CN" altLang="en-US" dirty="0"/>
              <a:t>。最后是高层（</a:t>
            </a:r>
            <a:r>
              <a:rPr lang="en-US" altLang="zh-CN" dirty="0"/>
              <a:t>TCP/UDP</a:t>
            </a:r>
            <a:r>
              <a:rPr lang="zh-CN" altLang="en-US" dirty="0"/>
              <a:t>）协议的头部。如果没有高层协议信息时，最后为无</a:t>
            </a:r>
            <a:r>
              <a:rPr lang="zh-CN" altLang="zh-CN" dirty="0"/>
              <a:t>下一</a:t>
            </a:r>
            <a:r>
              <a:rPr lang="zh-CN" altLang="en-US" dirty="0"/>
              <a:t>个</a:t>
            </a:r>
            <a:r>
              <a:rPr lang="zh-CN" altLang="zh-CN" dirty="0"/>
              <a:t>头部</a:t>
            </a:r>
            <a:r>
              <a:rPr lang="en-US" altLang="zh-CN" dirty="0"/>
              <a:t>(No Next Header)</a:t>
            </a:r>
            <a:endParaRPr lang="en-US" altLang="zh-CN" dirty="0"/>
          </a:p>
          <a:p>
            <a:r>
              <a:rPr lang="zh-CN" altLang="zh-CN" dirty="0"/>
              <a:t>分段头部</a:t>
            </a:r>
            <a:r>
              <a:rPr lang="zh-CN" altLang="en-US" dirty="0"/>
              <a:t>：</a:t>
            </a:r>
            <a:r>
              <a:rPr lang="en-US" altLang="zh-CN" dirty="0"/>
              <a:t>IPv6</a:t>
            </a:r>
            <a:r>
              <a:rPr lang="zh-CN" altLang="en-US" dirty="0"/>
              <a:t>仅允许源端分段，假设最小的</a:t>
            </a:r>
            <a:r>
              <a:rPr lang="en-US" altLang="zh-CN" dirty="0"/>
              <a:t>MTU</a:t>
            </a:r>
            <a:r>
              <a:rPr lang="zh-CN" altLang="en-US" dirty="0"/>
              <a:t>从</a:t>
            </a:r>
            <a:r>
              <a:rPr lang="en-US" altLang="zh-CN" dirty="0"/>
              <a:t>68(</a:t>
            </a:r>
            <a:r>
              <a:rPr lang="zh-CN" altLang="en-US" dirty="0"/>
              <a:t>一般</a:t>
            </a:r>
            <a:r>
              <a:rPr lang="en-US" altLang="zh-CN" dirty="0"/>
              <a:t>576</a:t>
            </a:r>
            <a:r>
              <a:rPr lang="zh-CN" altLang="en-US" dirty="0"/>
              <a:t>）增加到</a:t>
            </a:r>
            <a:r>
              <a:rPr lang="en-US" altLang="zh-CN" dirty="0"/>
              <a:t>1280</a:t>
            </a:r>
            <a:r>
              <a:rPr lang="zh-CN" altLang="en-US" dirty="0"/>
              <a:t>字节</a:t>
            </a:r>
            <a:endParaRPr lang="zh-CN" altLang="en-US" dirty="0"/>
          </a:p>
          <a:p>
            <a:pPr marL="457200" lvl="1" indent="0">
              <a:buNone/>
            </a:pPr>
            <a:endParaRPr lang="en-US" altLang="zh-CN" sz="2000" dirty="0"/>
          </a:p>
          <a:p>
            <a:endParaRPr lang="zh-CN" altLang="en-US" dirty="0"/>
          </a:p>
        </p:txBody>
      </p:sp>
      <p:graphicFrame>
        <p:nvGraphicFramePr>
          <p:cNvPr id="5" name="表格 4"/>
          <p:cNvGraphicFramePr>
            <a:graphicFrameLocks noGrp="1"/>
          </p:cNvGraphicFramePr>
          <p:nvPr/>
        </p:nvGraphicFramePr>
        <p:xfrm>
          <a:off x="1487168" y="4054712"/>
          <a:ext cx="7073900" cy="640080"/>
        </p:xfrm>
        <a:graphic>
          <a:graphicData uri="http://schemas.openxmlformats.org/drawingml/2006/table">
            <a:tbl>
              <a:tblPr firstRow="1" bandRow="1">
                <a:tableStyleId>{5940675A-B579-460E-94D1-54222C63F5DA}</a:tableStyleId>
              </a:tblPr>
              <a:tblGrid>
                <a:gridCol w="2357967"/>
                <a:gridCol w="1649840"/>
                <a:gridCol w="3066093"/>
              </a:tblGrid>
              <a:tr h="370840">
                <a:tc>
                  <a:txBody>
                    <a:bodyPr/>
                    <a:lstStyle/>
                    <a:p>
                      <a:pPr algn="ctr"/>
                      <a:r>
                        <a:rPr lang="en-US" altLang="zh-CN" dirty="0"/>
                        <a:t>IPv6</a:t>
                      </a:r>
                      <a:r>
                        <a:rPr lang="zh-CN" altLang="en-US" dirty="0"/>
                        <a:t>头部</a:t>
                      </a:r>
                      <a:endParaRPr lang="en-US" altLang="zh-CN" dirty="0"/>
                    </a:p>
                    <a:p>
                      <a:pPr algn="ctr"/>
                      <a:r>
                        <a:rPr lang="zh-CN" altLang="en-US" dirty="0"/>
                        <a:t>（</a:t>
                      </a:r>
                      <a:r>
                        <a:rPr lang="en-US" altLang="zh-CN" b="1" dirty="0">
                          <a:solidFill>
                            <a:schemeClr val="accent6"/>
                          </a:solidFill>
                        </a:rPr>
                        <a:t>Next Header = TCP</a:t>
                      </a:r>
                      <a:r>
                        <a:rPr lang="en-US" altLang="zh-CN" dirty="0"/>
                        <a:t>)</a:t>
                      </a:r>
                      <a:endParaRPr lang="zh-CN" altLang="en-US" dirty="0"/>
                    </a:p>
                  </a:txBody>
                  <a:tcPr/>
                </a:tc>
                <a:tc>
                  <a:txBody>
                    <a:bodyPr/>
                    <a:lstStyle/>
                    <a:p>
                      <a:pPr algn="ctr"/>
                      <a:r>
                        <a:rPr lang="en-US" altLang="zh-CN" dirty="0"/>
                        <a:t>TCP</a:t>
                      </a:r>
                      <a:r>
                        <a:rPr lang="zh-CN" altLang="en-US" dirty="0"/>
                        <a:t>头部</a:t>
                      </a:r>
                      <a:endParaRPr lang="zh-CN" altLang="en-US" dirty="0"/>
                    </a:p>
                  </a:txBody>
                  <a:tcPr/>
                </a:tc>
                <a:tc>
                  <a:txBody>
                    <a:bodyPr/>
                    <a:lstStyle/>
                    <a:p>
                      <a:pPr algn="ctr"/>
                      <a:r>
                        <a:rPr lang="en-US" altLang="zh-CN" dirty="0"/>
                        <a:t>TCP</a:t>
                      </a:r>
                      <a:r>
                        <a:rPr lang="zh-CN" altLang="en-US" dirty="0"/>
                        <a:t>用户数据</a:t>
                      </a:r>
                      <a:endParaRPr lang="zh-CN" altLang="en-US" dirty="0"/>
                    </a:p>
                  </a:txBody>
                  <a:tcPr/>
                </a:tc>
              </a:tr>
            </a:tbl>
          </a:graphicData>
        </a:graphic>
      </p:graphicFrame>
      <p:graphicFrame>
        <p:nvGraphicFramePr>
          <p:cNvPr id="6" name="表格 5"/>
          <p:cNvGraphicFramePr>
            <a:graphicFrameLocks noGrp="1"/>
          </p:cNvGraphicFramePr>
          <p:nvPr/>
        </p:nvGraphicFramePr>
        <p:xfrm>
          <a:off x="1487168" y="4872560"/>
          <a:ext cx="8274052" cy="640080"/>
        </p:xfrm>
        <a:graphic>
          <a:graphicData uri="http://schemas.openxmlformats.org/drawingml/2006/table">
            <a:tbl>
              <a:tblPr firstRow="1" bandRow="1">
                <a:tableStyleId>{5940675A-B579-460E-94D1-54222C63F5DA}</a:tableStyleId>
              </a:tblPr>
              <a:tblGrid>
                <a:gridCol w="2376172"/>
                <a:gridCol w="2297430"/>
                <a:gridCol w="1314450"/>
                <a:gridCol w="2286000"/>
              </a:tblGrid>
              <a:tr h="370840">
                <a:tc>
                  <a:txBody>
                    <a:bodyPr/>
                    <a:lstStyle/>
                    <a:p>
                      <a:pPr algn="ctr"/>
                      <a:r>
                        <a:rPr lang="en-US" altLang="zh-CN" dirty="0"/>
                        <a:t>IPv6</a:t>
                      </a:r>
                      <a:r>
                        <a:rPr lang="zh-CN" altLang="en-US" dirty="0"/>
                        <a:t>头部</a:t>
                      </a:r>
                      <a:endParaRPr lang="en-US" altLang="zh-CN" dirty="0"/>
                    </a:p>
                    <a:p>
                      <a:pPr algn="ctr"/>
                      <a:r>
                        <a:rPr lang="zh-CN" altLang="en-US" dirty="0"/>
                        <a:t>（</a:t>
                      </a:r>
                      <a:r>
                        <a:rPr lang="en-US" altLang="zh-CN" dirty="0"/>
                        <a:t>Next Header = </a:t>
                      </a:r>
                      <a:r>
                        <a:rPr lang="zh-CN" altLang="en-US" dirty="0"/>
                        <a:t>路由</a:t>
                      </a:r>
                      <a:r>
                        <a:rPr lang="en-US" altLang="zh-CN" dirty="0"/>
                        <a:t>)</a:t>
                      </a:r>
                      <a:endParaRPr lang="zh-CN" altLang="en-US" dirty="0"/>
                    </a:p>
                  </a:txBody>
                  <a:tcPr/>
                </a:tc>
                <a:tc>
                  <a:txBody>
                    <a:bodyPr/>
                    <a:lstStyle/>
                    <a:p>
                      <a:pPr algn="ctr"/>
                      <a:r>
                        <a:rPr lang="zh-CN" altLang="en-US" dirty="0"/>
                        <a:t>路由头部</a:t>
                      </a:r>
                      <a:endParaRPr lang="en-US" altLang="zh-CN" dirty="0"/>
                    </a:p>
                    <a:p>
                      <a:pPr algn="ctr"/>
                      <a:r>
                        <a:rPr lang="zh-CN" altLang="en-US" dirty="0"/>
                        <a:t>（</a:t>
                      </a:r>
                      <a:r>
                        <a:rPr lang="en-US" altLang="zh-CN" b="1" dirty="0">
                          <a:solidFill>
                            <a:schemeClr val="accent6"/>
                          </a:solidFill>
                        </a:rPr>
                        <a:t>Next Header = TCP</a:t>
                      </a:r>
                      <a:r>
                        <a:rPr lang="en-US" altLang="zh-CN" dirty="0"/>
                        <a:t>)</a:t>
                      </a:r>
                      <a:endParaRPr lang="zh-CN" altLang="en-US" dirty="0"/>
                    </a:p>
                  </a:txBody>
                  <a:tcPr/>
                </a:tc>
                <a:tc>
                  <a:txBody>
                    <a:bodyPr/>
                    <a:lstStyle/>
                    <a:p>
                      <a:pPr algn="ctr"/>
                      <a:r>
                        <a:rPr lang="en-US" altLang="zh-CN" dirty="0"/>
                        <a:t>TCP</a:t>
                      </a:r>
                      <a:r>
                        <a:rPr lang="zh-CN" altLang="en-US" dirty="0"/>
                        <a:t>头部</a:t>
                      </a:r>
                      <a:endParaRPr lang="zh-CN" altLang="en-US" dirty="0"/>
                    </a:p>
                  </a:txBody>
                  <a:tcPr/>
                </a:tc>
                <a:tc>
                  <a:txBody>
                    <a:bodyPr/>
                    <a:lstStyle/>
                    <a:p>
                      <a:pPr algn="ctr"/>
                      <a:r>
                        <a:rPr lang="en-US" altLang="zh-CN" dirty="0"/>
                        <a:t>TCP</a:t>
                      </a:r>
                      <a:r>
                        <a:rPr lang="zh-CN" altLang="en-US" dirty="0"/>
                        <a:t>用户数据</a:t>
                      </a:r>
                      <a:endParaRPr lang="zh-CN" altLang="en-US" dirty="0"/>
                    </a:p>
                  </a:txBody>
                  <a:tcPr/>
                </a:tc>
              </a:tr>
            </a:tbl>
          </a:graphicData>
        </a:graphic>
      </p:graphicFrame>
      <p:graphicFrame>
        <p:nvGraphicFramePr>
          <p:cNvPr id="7" name="表格 6"/>
          <p:cNvGraphicFramePr>
            <a:graphicFrameLocks noGrp="1"/>
          </p:cNvGraphicFramePr>
          <p:nvPr/>
        </p:nvGraphicFramePr>
        <p:xfrm>
          <a:off x="1487168" y="5690408"/>
          <a:ext cx="10480042" cy="715221"/>
        </p:xfrm>
        <a:graphic>
          <a:graphicData uri="http://schemas.openxmlformats.org/drawingml/2006/table">
            <a:tbl>
              <a:tblPr firstRow="1" bandRow="1">
                <a:tableStyleId>{5940675A-B579-460E-94D1-54222C63F5DA}</a:tableStyleId>
              </a:tblPr>
              <a:tblGrid>
                <a:gridCol w="2341882"/>
                <a:gridCol w="2343150"/>
                <a:gridCol w="2411730"/>
                <a:gridCol w="1117053"/>
                <a:gridCol w="2266227"/>
              </a:tblGrid>
              <a:tr h="715221">
                <a:tc>
                  <a:txBody>
                    <a:bodyPr/>
                    <a:lstStyle/>
                    <a:p>
                      <a:pPr algn="ctr"/>
                      <a:r>
                        <a:rPr lang="en-US" altLang="zh-CN" dirty="0"/>
                        <a:t>IPv6</a:t>
                      </a:r>
                      <a:r>
                        <a:rPr lang="zh-CN" altLang="en-US" dirty="0"/>
                        <a:t>头部</a:t>
                      </a:r>
                      <a:endParaRPr lang="en-US" altLang="zh-CN" dirty="0"/>
                    </a:p>
                    <a:p>
                      <a:pPr algn="ctr"/>
                      <a:r>
                        <a:rPr lang="zh-CN" altLang="en-US" dirty="0"/>
                        <a:t>（</a:t>
                      </a:r>
                      <a:r>
                        <a:rPr lang="en-US" altLang="zh-CN" dirty="0"/>
                        <a:t>Next Header = </a:t>
                      </a:r>
                      <a:r>
                        <a:rPr lang="zh-CN" altLang="en-US" dirty="0"/>
                        <a:t>路由</a:t>
                      </a:r>
                      <a:r>
                        <a:rPr lang="en-US" altLang="zh-CN" dirty="0"/>
                        <a:t>)</a:t>
                      </a:r>
                      <a:endParaRPr lang="zh-CN" altLang="en-US" dirty="0"/>
                    </a:p>
                  </a:txBody>
                  <a:tcPr/>
                </a:tc>
                <a:tc>
                  <a:txBody>
                    <a:bodyPr/>
                    <a:lstStyle/>
                    <a:p>
                      <a:pPr algn="ctr"/>
                      <a:r>
                        <a:rPr lang="zh-CN" altLang="en-US" dirty="0"/>
                        <a:t>路由头部</a:t>
                      </a:r>
                      <a:endParaRPr lang="en-US" altLang="zh-CN" dirty="0"/>
                    </a:p>
                    <a:p>
                      <a:pPr algn="ctr"/>
                      <a:r>
                        <a:rPr lang="zh-CN" altLang="en-US" dirty="0"/>
                        <a:t>（</a:t>
                      </a:r>
                      <a:r>
                        <a:rPr lang="en-US" altLang="zh-CN" dirty="0"/>
                        <a:t>Next Header = </a:t>
                      </a:r>
                      <a:r>
                        <a:rPr lang="zh-CN" altLang="en-US" dirty="0"/>
                        <a:t>分段</a:t>
                      </a:r>
                      <a:r>
                        <a:rPr lang="en-US" altLang="zh-CN" dirty="0"/>
                        <a:t>)</a:t>
                      </a:r>
                      <a:endParaRPr lang="zh-CN" altLang="en-US" dirty="0"/>
                    </a:p>
                  </a:txBody>
                  <a:tcPr/>
                </a:tc>
                <a:tc>
                  <a:txBody>
                    <a:bodyPr/>
                    <a:lstStyle/>
                    <a:p>
                      <a:pPr algn="ctr"/>
                      <a:r>
                        <a:rPr lang="zh-CN" altLang="en-US" dirty="0"/>
                        <a:t>分段头部</a:t>
                      </a:r>
                      <a:endParaRPr lang="en-US" altLang="zh-CN" dirty="0"/>
                    </a:p>
                    <a:p>
                      <a:pPr algn="ctr"/>
                      <a:r>
                        <a:rPr lang="zh-CN" altLang="en-US" dirty="0"/>
                        <a:t>（</a:t>
                      </a:r>
                      <a:r>
                        <a:rPr lang="en-US" altLang="zh-CN" b="1" dirty="0">
                          <a:solidFill>
                            <a:schemeClr val="accent6"/>
                          </a:solidFill>
                        </a:rPr>
                        <a:t>Next Header = TCP</a:t>
                      </a:r>
                      <a:r>
                        <a:rPr lang="en-US" altLang="zh-CN" dirty="0"/>
                        <a:t>)</a:t>
                      </a:r>
                      <a:endParaRPr lang="zh-CN" altLang="en-US" dirty="0"/>
                    </a:p>
                  </a:txBody>
                  <a:tcPr/>
                </a:tc>
                <a:tc>
                  <a:txBody>
                    <a:bodyPr/>
                    <a:lstStyle/>
                    <a:p>
                      <a:pPr algn="ctr"/>
                      <a:r>
                        <a:rPr lang="en-US" altLang="zh-CN" dirty="0"/>
                        <a:t>TCP</a:t>
                      </a:r>
                      <a:r>
                        <a:rPr lang="zh-CN" altLang="en-US" dirty="0"/>
                        <a:t>头部</a:t>
                      </a:r>
                      <a:endParaRPr lang="zh-CN" altLang="en-US" dirty="0"/>
                    </a:p>
                  </a:txBody>
                  <a:tcPr/>
                </a:tc>
                <a:tc>
                  <a:txBody>
                    <a:bodyPr/>
                    <a:lstStyle/>
                    <a:p>
                      <a:pPr algn="ctr"/>
                      <a:r>
                        <a:rPr lang="en-US" altLang="zh-CN" dirty="0"/>
                        <a:t>TCP</a:t>
                      </a:r>
                      <a:r>
                        <a:rPr lang="zh-CN" altLang="en-US" dirty="0"/>
                        <a:t>用户数据</a:t>
                      </a:r>
                      <a:endParaRPr lang="zh-CN" altLang="en-US" dirty="0"/>
                    </a:p>
                  </a:txBody>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地址</a:t>
            </a:r>
            <a:endParaRPr lang="zh-CN" altLang="en-US" dirty="0"/>
          </a:p>
        </p:txBody>
      </p:sp>
      <p:sp>
        <p:nvSpPr>
          <p:cNvPr id="3" name="内容占位符 2"/>
          <p:cNvSpPr>
            <a:spLocks noGrp="1"/>
          </p:cNvSpPr>
          <p:nvPr>
            <p:ph idx="1"/>
          </p:nvPr>
        </p:nvSpPr>
        <p:spPr/>
        <p:txBody>
          <a:bodyPr>
            <a:normAutofit/>
          </a:bodyPr>
          <a:lstStyle/>
          <a:p>
            <a:pPr>
              <a:lnSpc>
                <a:spcPts val="2600"/>
              </a:lnSpc>
            </a:pPr>
            <a:r>
              <a:rPr lang="en-US" altLang="zh-CN" dirty="0"/>
              <a:t>128</a:t>
            </a:r>
            <a:r>
              <a:rPr lang="zh-CN" altLang="zh-CN" dirty="0"/>
              <a:t>比特的</a:t>
            </a:r>
            <a:r>
              <a:rPr lang="en-US" altLang="zh-CN" dirty="0"/>
              <a:t>IPv6</a:t>
            </a:r>
            <a:r>
              <a:rPr lang="zh-CN" altLang="zh-CN" dirty="0"/>
              <a:t>地址以</a:t>
            </a:r>
            <a:r>
              <a:rPr lang="en-US" altLang="zh-CN" dirty="0"/>
              <a:t>16</a:t>
            </a:r>
            <a:r>
              <a:rPr lang="zh-CN" altLang="zh-CN" dirty="0"/>
              <a:t>个比特为一组</a:t>
            </a:r>
            <a:r>
              <a:rPr lang="zh-CN" altLang="en-US" dirty="0"/>
              <a:t>，</a:t>
            </a:r>
            <a:r>
              <a:rPr lang="zh-CN" altLang="zh-CN" dirty="0"/>
              <a:t>分为</a:t>
            </a:r>
            <a:r>
              <a:rPr lang="en-US" altLang="zh-CN" dirty="0"/>
              <a:t>8</a:t>
            </a:r>
            <a:r>
              <a:rPr lang="zh-CN" altLang="zh-CN" dirty="0"/>
              <a:t>组，</a:t>
            </a:r>
            <a:r>
              <a:rPr lang="zh-CN" altLang="zh-CN" b="1" dirty="0">
                <a:solidFill>
                  <a:srgbClr val="FF0000"/>
                </a:solidFill>
              </a:rPr>
              <a:t>每组以十六进制书写，组与组之间用冒号分割</a:t>
            </a:r>
            <a:endParaRPr lang="en-US" altLang="zh-CN" b="1" dirty="0">
              <a:solidFill>
                <a:srgbClr val="FF0000"/>
              </a:solidFill>
            </a:endParaRPr>
          </a:p>
          <a:p>
            <a:pPr>
              <a:lnSpc>
                <a:spcPts val="2600"/>
              </a:lnSpc>
            </a:pPr>
            <a:r>
              <a:rPr lang="en-US" altLang="zh-CN" dirty="0"/>
              <a:t>IPv6</a:t>
            </a:r>
            <a:r>
              <a:rPr lang="zh-CN" altLang="en-US" dirty="0"/>
              <a:t>地址书写格式中的</a:t>
            </a:r>
            <a:r>
              <a:rPr lang="en-US" altLang="zh-CN" dirty="0"/>
              <a:t>0</a:t>
            </a:r>
            <a:r>
              <a:rPr lang="zh-CN" altLang="en-US" dirty="0"/>
              <a:t>可以压缩</a:t>
            </a:r>
            <a:endParaRPr lang="en-US" altLang="zh-CN" dirty="0"/>
          </a:p>
          <a:p>
            <a:pPr lvl="1">
              <a:lnSpc>
                <a:spcPts val="2600"/>
              </a:lnSpc>
            </a:pPr>
            <a:r>
              <a:rPr lang="zh-CN" altLang="en-US" sz="2000" dirty="0"/>
              <a:t>每组中前面的</a:t>
            </a:r>
            <a:r>
              <a:rPr lang="en-US" altLang="zh-CN" sz="2000" dirty="0"/>
              <a:t>0</a:t>
            </a:r>
            <a:r>
              <a:rPr lang="zh-CN" altLang="en-US" sz="2000" dirty="0"/>
              <a:t>可以移走，</a:t>
            </a:r>
            <a:r>
              <a:rPr lang="en-US" altLang="zh-CN" sz="2000" dirty="0"/>
              <a:t>0123</a:t>
            </a:r>
            <a:r>
              <a:rPr lang="en-US" altLang="zh-CN" sz="2000" dirty="0">
                <a:sym typeface="Wingdings" panose="05000000000000000000" pitchFamily="2" charset="2"/>
              </a:rPr>
              <a:t>123</a:t>
            </a:r>
            <a:endParaRPr lang="en-US" altLang="zh-CN" sz="2000" dirty="0">
              <a:sym typeface="Wingdings" panose="05000000000000000000" pitchFamily="2" charset="2"/>
            </a:endParaRPr>
          </a:p>
          <a:p>
            <a:pPr lvl="1">
              <a:lnSpc>
                <a:spcPts val="2600"/>
              </a:lnSpc>
            </a:pPr>
            <a:r>
              <a:rPr lang="zh-CN" altLang="en-US" sz="2000" dirty="0">
                <a:sym typeface="Wingdings" panose="05000000000000000000" pitchFamily="2" charset="2"/>
              </a:rPr>
              <a:t>连续的为全</a:t>
            </a:r>
            <a:r>
              <a:rPr lang="en-US" altLang="zh-CN" sz="2000" dirty="0">
                <a:sym typeface="Wingdings" panose="05000000000000000000" pitchFamily="2" charset="2"/>
              </a:rPr>
              <a:t>0</a:t>
            </a:r>
            <a:r>
              <a:rPr lang="zh-CN" altLang="en-US" sz="2000" dirty="0">
                <a:sym typeface="Wingdings" panose="05000000000000000000" pitchFamily="2" charset="2"/>
              </a:rPr>
              <a:t>的组可以省略，但仅仅缩写一次</a:t>
            </a:r>
            <a:r>
              <a:rPr lang="en-US" altLang="zh-CN" sz="2000" dirty="0">
                <a:sym typeface="Wingdings" panose="05000000000000000000" pitchFamily="2" charset="2"/>
              </a:rPr>
              <a:t> </a:t>
            </a:r>
            <a:endParaRPr lang="en-US" altLang="zh-CN" sz="2000" dirty="0">
              <a:sym typeface="Wingdings" panose="05000000000000000000" pitchFamily="2" charset="2"/>
            </a:endParaRPr>
          </a:p>
          <a:p>
            <a:pPr>
              <a:lnSpc>
                <a:spcPts val="2600"/>
              </a:lnSpc>
            </a:pPr>
            <a:r>
              <a:rPr lang="en-US" altLang="zh-CN" dirty="0">
                <a:sym typeface="Wingdings" panose="05000000000000000000" pitchFamily="2" charset="2"/>
              </a:rPr>
              <a:t>IPv4</a:t>
            </a:r>
            <a:r>
              <a:rPr lang="zh-CN" altLang="en-US" dirty="0">
                <a:sym typeface="Wingdings" panose="05000000000000000000" pitchFamily="2" charset="2"/>
              </a:rPr>
              <a:t>地址可在书写格式的最低</a:t>
            </a:r>
            <a:r>
              <a:rPr lang="en-US" altLang="zh-CN" dirty="0">
                <a:sym typeface="Wingdings" panose="05000000000000000000" pitchFamily="2" charset="2"/>
              </a:rPr>
              <a:t>32</a:t>
            </a:r>
            <a:r>
              <a:rPr lang="zh-CN" altLang="en-US" dirty="0">
                <a:sym typeface="Wingdings" panose="05000000000000000000" pitchFamily="2" charset="2"/>
              </a:rPr>
              <a:t>比特出现</a:t>
            </a:r>
            <a:endParaRPr lang="zh-CN" altLang="en-US" dirty="0"/>
          </a:p>
          <a:p>
            <a:pPr marL="285750" indent="-285750">
              <a:lnSpc>
                <a:spcPts val="2600"/>
              </a:lnSpc>
              <a:buFont typeface="Wingdings" panose="05000000000000000000" pitchFamily="2" charset="2"/>
              <a:buChar char="ü"/>
            </a:pPr>
            <a:r>
              <a:rPr lang="en-US" altLang="zh-CN" dirty="0"/>
              <a:t>IPv6</a:t>
            </a:r>
            <a:r>
              <a:rPr lang="zh-CN" altLang="en-US" b="1" dirty="0">
                <a:solidFill>
                  <a:srgbClr val="FF0000"/>
                </a:solidFill>
              </a:rPr>
              <a:t>没有广播地址</a:t>
            </a:r>
            <a:endParaRPr lang="en-US" altLang="zh-CN" b="1" dirty="0">
              <a:solidFill>
                <a:srgbClr val="FF0000"/>
              </a:solidFill>
            </a:endParaRPr>
          </a:p>
          <a:p>
            <a:pPr marL="285750" indent="-285750">
              <a:lnSpc>
                <a:spcPts val="2600"/>
              </a:lnSpc>
              <a:buFont typeface="Wingdings" panose="05000000000000000000" pitchFamily="2" charset="2"/>
              <a:buChar char="ü"/>
            </a:pPr>
            <a:r>
              <a:rPr lang="en-US" altLang="zh-CN" dirty="0"/>
              <a:t>IPv6</a:t>
            </a:r>
            <a:r>
              <a:rPr lang="zh-CN" altLang="en-US" dirty="0"/>
              <a:t>组播地址</a:t>
            </a:r>
            <a:r>
              <a:rPr lang="en-US" altLang="zh-CN" dirty="0"/>
              <a:t>: </a:t>
            </a:r>
            <a:r>
              <a:rPr lang="zh-CN" altLang="en-US" dirty="0"/>
              <a:t>前面</a:t>
            </a:r>
            <a:r>
              <a:rPr lang="en-US" altLang="zh-CN" dirty="0"/>
              <a:t>8</a:t>
            </a:r>
            <a:r>
              <a:rPr lang="zh-CN" altLang="en-US" dirty="0"/>
              <a:t>个比特为全</a:t>
            </a:r>
            <a:r>
              <a:rPr lang="en-US" altLang="zh-CN" dirty="0"/>
              <a:t>1</a:t>
            </a:r>
            <a:r>
              <a:rPr lang="zh-CN" altLang="en-US" dirty="0"/>
              <a:t>，即</a:t>
            </a:r>
            <a:r>
              <a:rPr lang="en-US" altLang="zh-CN" kern="100" dirty="0">
                <a:solidFill>
                  <a:srgbClr val="FF0000"/>
                </a:solidFill>
              </a:rPr>
              <a:t>FF00::/8</a:t>
            </a:r>
            <a:endParaRPr lang="en-US" altLang="zh-CN" kern="100" dirty="0">
              <a:solidFill>
                <a:srgbClr val="FF0000"/>
              </a:solidFill>
              <a:latin typeface="Times New Roman" panose="02020603050405020304"/>
              <a:ea typeface="宋体" panose="02010600030101010101" pitchFamily="2" charset="-122"/>
              <a:cs typeface="Times New Roman" panose="02020603050405020304"/>
            </a:endParaRPr>
          </a:p>
          <a:p>
            <a:pPr marL="285750" indent="-285750">
              <a:lnSpc>
                <a:spcPts val="2600"/>
              </a:lnSpc>
              <a:buFont typeface="Wingdings" panose="05000000000000000000" pitchFamily="2" charset="2"/>
              <a:buChar char="ü"/>
            </a:pPr>
            <a:r>
              <a:rPr lang="en-US" altLang="zh-CN" dirty="0"/>
              <a:t>IPv6</a:t>
            </a:r>
            <a:r>
              <a:rPr lang="zh-CN" altLang="en-US" dirty="0"/>
              <a:t>引入</a:t>
            </a:r>
            <a:r>
              <a:rPr lang="en-US" altLang="zh-CN" dirty="0"/>
              <a:t>Anycast</a:t>
            </a:r>
            <a:r>
              <a:rPr lang="zh-CN" altLang="en-US" dirty="0"/>
              <a:t>地址</a:t>
            </a:r>
            <a:endParaRPr lang="en-US" altLang="zh-CN" dirty="0"/>
          </a:p>
          <a:p>
            <a:pPr lvl="1">
              <a:lnSpc>
                <a:spcPts val="2600"/>
              </a:lnSpc>
            </a:pPr>
            <a:r>
              <a:rPr lang="en-US" altLang="zh-CN" sz="2000" dirty="0"/>
              <a:t>anycast</a:t>
            </a:r>
            <a:r>
              <a:rPr lang="zh-CN" altLang="en-US" sz="2000" dirty="0"/>
              <a:t>地址并没有一个特殊的前缀，看起来就是一个普通的</a:t>
            </a:r>
            <a:r>
              <a:rPr lang="en-US" altLang="zh-CN" sz="2000" dirty="0"/>
              <a:t>unicast</a:t>
            </a:r>
            <a:r>
              <a:rPr lang="zh-CN" altLang="en-US" sz="2000" dirty="0"/>
              <a:t>地址，依赖于</a:t>
            </a:r>
            <a:r>
              <a:rPr lang="en-US" altLang="zh-CN" sz="2000" dirty="0"/>
              <a:t>Internet</a:t>
            </a:r>
            <a:r>
              <a:rPr lang="zh-CN" altLang="en-US" sz="2000" dirty="0"/>
              <a:t>路由协议实现</a:t>
            </a:r>
            <a:r>
              <a:rPr lang="en-US" altLang="zh-CN" sz="2000" dirty="0"/>
              <a:t>anycast</a:t>
            </a:r>
            <a:endParaRPr lang="en-US" altLang="zh-CN" sz="2000" b="1" dirty="0">
              <a:solidFill>
                <a:srgbClr val="FF0000"/>
              </a:solidFill>
            </a:endParaRPr>
          </a:p>
          <a:p>
            <a:pPr lvl="1">
              <a:lnSpc>
                <a:spcPts val="2600"/>
              </a:lnSpc>
            </a:pPr>
            <a:r>
              <a:rPr lang="zh-CN" altLang="en-US" sz="2000" b="1" dirty="0">
                <a:solidFill>
                  <a:srgbClr val="FF0000"/>
                </a:solidFill>
              </a:rPr>
              <a:t>子网</a:t>
            </a:r>
            <a:r>
              <a:rPr lang="en-US" altLang="zh-CN" sz="2000" b="1" dirty="0">
                <a:solidFill>
                  <a:srgbClr val="FF0000"/>
                </a:solidFill>
              </a:rPr>
              <a:t>-</a:t>
            </a:r>
            <a:r>
              <a:rPr lang="zh-CN" altLang="en-US" sz="2000" b="1" dirty="0">
                <a:solidFill>
                  <a:srgbClr val="FF0000"/>
                </a:solidFill>
              </a:rPr>
              <a:t>路由器</a:t>
            </a:r>
            <a:r>
              <a:rPr lang="en-US" altLang="zh-CN" sz="2000" b="1" dirty="0">
                <a:solidFill>
                  <a:srgbClr val="FF0000"/>
                </a:solidFill>
              </a:rPr>
              <a:t>(subnet-router)</a:t>
            </a:r>
            <a:r>
              <a:rPr lang="zh-CN" altLang="zh-CN" sz="2000" b="1" dirty="0">
                <a:solidFill>
                  <a:srgbClr val="FF0000"/>
                </a:solidFill>
              </a:rPr>
              <a:t>任播地址</a:t>
            </a:r>
            <a:r>
              <a:rPr lang="zh-CN" altLang="en-US" sz="2000" dirty="0"/>
              <a:t>： 预定义的</a:t>
            </a:r>
            <a:r>
              <a:rPr lang="en-US" altLang="zh-CN" sz="2000" dirty="0"/>
              <a:t>anycast</a:t>
            </a:r>
            <a:r>
              <a:rPr lang="zh-CN" altLang="en-US" sz="2000" dirty="0"/>
              <a:t>地址，用于与子网上的任一路由器通信，其</a:t>
            </a:r>
            <a:r>
              <a:rPr lang="zh-CN" altLang="zh-CN" sz="2000" dirty="0"/>
              <a:t>与</a:t>
            </a:r>
            <a:r>
              <a:rPr lang="en-US" altLang="zh-CN" sz="2000" dirty="0"/>
              <a:t>IPv4</a:t>
            </a:r>
            <a:r>
              <a:rPr lang="zh-CN" altLang="zh-CN" sz="2000" dirty="0"/>
              <a:t>的子网地址格式类似，前面为子网前缀，最后为连续多个</a:t>
            </a:r>
            <a:r>
              <a:rPr lang="en-US" altLang="zh-CN" sz="2000" dirty="0"/>
              <a:t>0</a:t>
            </a:r>
            <a:endParaRPr lang="en-US" altLang="zh-CN" sz="2000" dirty="0"/>
          </a:p>
          <a:p>
            <a:pPr lvl="2">
              <a:lnSpc>
                <a:spcPts val="2600"/>
              </a:lnSpc>
            </a:pPr>
            <a:r>
              <a:rPr lang="zh-CN" altLang="en-US" dirty="0"/>
              <a:t>子网</a:t>
            </a:r>
            <a:r>
              <a:rPr lang="en-US" altLang="zh-CN" dirty="0"/>
              <a:t>-</a:t>
            </a:r>
            <a:r>
              <a:rPr lang="zh-CN" altLang="en-US" dirty="0"/>
              <a:t>路由器</a:t>
            </a:r>
            <a:r>
              <a:rPr lang="en-US" altLang="zh-CN" dirty="0"/>
              <a:t>(subnet-router)</a:t>
            </a:r>
            <a:r>
              <a:rPr lang="zh-CN" altLang="zh-CN" dirty="0"/>
              <a:t>任播</a:t>
            </a:r>
            <a:r>
              <a:rPr lang="zh-CN" altLang="en-US" dirty="0"/>
              <a:t>地址仅可用于</a:t>
            </a:r>
            <a:r>
              <a:rPr lang="en-US" altLang="zh-CN" dirty="0"/>
              <a:t>IPv6</a:t>
            </a:r>
            <a:r>
              <a:rPr lang="zh-CN" altLang="en-US" dirty="0"/>
              <a:t>分组的目的地址，不可作为源地址</a:t>
            </a:r>
            <a:endParaRPr lang="en-US" altLang="zh-CN" dirty="0"/>
          </a:p>
          <a:p>
            <a:pPr marL="0" indent="0">
              <a:buNone/>
            </a:pPr>
            <a:endParaRPr lang="zh-CN" altLang="en-US" dirty="0"/>
          </a:p>
        </p:txBody>
      </p:sp>
      <p:sp>
        <p:nvSpPr>
          <p:cNvPr id="4" name="矩形 3"/>
          <p:cNvSpPr/>
          <p:nvPr/>
        </p:nvSpPr>
        <p:spPr>
          <a:xfrm>
            <a:off x="6761433" y="1184641"/>
            <a:ext cx="5012874" cy="40011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t>8000:0000:0000:0000:0123:4567:89AB:CDEF</a:t>
            </a:r>
            <a:endParaRPr lang="zh-CN" altLang="en-US" sz="2000" dirty="0"/>
          </a:p>
        </p:txBody>
      </p:sp>
      <p:sp>
        <p:nvSpPr>
          <p:cNvPr id="5" name="矩形 4"/>
          <p:cNvSpPr/>
          <p:nvPr/>
        </p:nvSpPr>
        <p:spPr>
          <a:xfrm>
            <a:off x="6761431" y="2313406"/>
            <a:ext cx="5012874" cy="40011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t>8000</a:t>
            </a:r>
            <a:r>
              <a:rPr lang="en-US" altLang="zh-CN" sz="2000" b="1" dirty="0">
                <a:solidFill>
                  <a:srgbClr val="FF0000"/>
                </a:solidFill>
              </a:rPr>
              <a:t>::</a:t>
            </a:r>
            <a:r>
              <a:rPr lang="en-US" altLang="zh-CN" sz="2000" dirty="0"/>
              <a:t>123:4567:89AB:CDEF</a:t>
            </a:r>
            <a:endParaRPr lang="zh-CN" altLang="en-US" sz="2000" dirty="0"/>
          </a:p>
        </p:txBody>
      </p:sp>
      <p:sp>
        <p:nvSpPr>
          <p:cNvPr id="6" name="矩形 5"/>
          <p:cNvSpPr/>
          <p:nvPr/>
        </p:nvSpPr>
        <p:spPr>
          <a:xfrm>
            <a:off x="6761431" y="2921837"/>
            <a:ext cx="5012874" cy="40011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t>IPv4</a:t>
            </a:r>
            <a:r>
              <a:rPr lang="zh-CN" altLang="en-US" sz="2000" dirty="0"/>
              <a:t>映射地址：</a:t>
            </a:r>
            <a:r>
              <a:rPr lang="en-US" altLang="zh-CN" sz="2000" dirty="0"/>
              <a:t>::FFFF:</a:t>
            </a:r>
            <a:r>
              <a:rPr lang="en-US" altLang="zh-CN" sz="2000" b="1" dirty="0">
                <a:solidFill>
                  <a:srgbClr val="FF0000"/>
                </a:solidFill>
              </a:rPr>
              <a:t>202.120.224.5</a:t>
            </a:r>
            <a:endParaRPr lang="zh-CN" altLang="en-US" sz="2000" b="1" dirty="0">
              <a:solidFill>
                <a:srgbClr val="FF0000"/>
              </a:solidFill>
            </a:endParaRPr>
          </a:p>
        </p:txBody>
      </p:sp>
      <p:sp>
        <p:nvSpPr>
          <p:cNvPr id="7" name="矩形 6"/>
          <p:cNvSpPr/>
          <p:nvPr/>
        </p:nvSpPr>
        <p:spPr>
          <a:xfrm>
            <a:off x="6761431" y="1732469"/>
            <a:ext cx="5012874" cy="40011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t>8000:</a:t>
            </a:r>
            <a:r>
              <a:rPr lang="en-US" altLang="zh-CN" sz="2000" b="1" dirty="0">
                <a:solidFill>
                  <a:srgbClr val="FF0000"/>
                </a:solidFill>
              </a:rPr>
              <a:t>0:0:0:123</a:t>
            </a:r>
            <a:r>
              <a:rPr lang="en-US" altLang="zh-CN" sz="2000" dirty="0"/>
              <a:t>:4567:89AB:CDEF</a:t>
            </a:r>
            <a:endParaRPr lang="zh-CN" alt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ighlight>
                  <a:srgbClr val="FFFF00"/>
                </a:highlight>
              </a:rPr>
              <a:t>IPv6</a:t>
            </a:r>
            <a:r>
              <a:rPr lang="zh-CN" altLang="en-US" dirty="0">
                <a:highlight>
                  <a:srgbClr val="FFFF00"/>
                </a:highlight>
              </a:rPr>
              <a:t>地址：组播地址（拓展）</a:t>
            </a:r>
            <a:endParaRPr lang="zh-CN" altLang="en-US" dirty="0">
              <a:highlight>
                <a:srgbClr val="FFFF00"/>
              </a:highlight>
            </a:endParaRPr>
          </a:p>
        </p:txBody>
      </p:sp>
      <p:sp>
        <p:nvSpPr>
          <p:cNvPr id="3" name="内容占位符 2"/>
          <p:cNvSpPr>
            <a:spLocks noGrp="1"/>
          </p:cNvSpPr>
          <p:nvPr>
            <p:ph idx="1"/>
          </p:nvPr>
        </p:nvSpPr>
        <p:spPr/>
        <p:txBody>
          <a:bodyPr>
            <a:normAutofit/>
          </a:bodyPr>
          <a:lstStyle/>
          <a:p>
            <a:pPr marL="0" indent="0">
              <a:buNone/>
            </a:pPr>
            <a:r>
              <a:rPr lang="en-US" altLang="zh-CN" dirty="0"/>
              <a:t>IPv6</a:t>
            </a:r>
            <a:r>
              <a:rPr lang="zh-CN" altLang="en-US" dirty="0"/>
              <a:t>组播地址</a:t>
            </a:r>
            <a:r>
              <a:rPr lang="en-US" altLang="zh-CN" dirty="0"/>
              <a:t>: </a:t>
            </a:r>
            <a:r>
              <a:rPr lang="zh-CN" altLang="en-US" dirty="0"/>
              <a:t>前面</a:t>
            </a:r>
            <a:r>
              <a:rPr lang="en-US" altLang="zh-CN" dirty="0"/>
              <a:t>8</a:t>
            </a:r>
            <a:r>
              <a:rPr lang="zh-CN" altLang="en-US" dirty="0"/>
              <a:t>个比特为全</a:t>
            </a:r>
            <a:r>
              <a:rPr lang="en-US" altLang="zh-CN" dirty="0"/>
              <a:t>1</a:t>
            </a:r>
            <a:r>
              <a:rPr lang="zh-CN" altLang="en-US" dirty="0"/>
              <a:t>，即</a:t>
            </a:r>
            <a:r>
              <a:rPr lang="en-US" altLang="zh-CN" kern="100" dirty="0">
                <a:solidFill>
                  <a:srgbClr val="FF0000"/>
                </a:solidFill>
              </a:rPr>
              <a:t>FF00::/8</a:t>
            </a:r>
            <a:endParaRPr lang="zh-CN" altLang="zh-CN" kern="100" dirty="0">
              <a:solidFill>
                <a:srgbClr val="FF0000"/>
              </a:solidFill>
              <a:latin typeface="Times New Roman" panose="02020603050405020304"/>
              <a:ea typeface="宋体" panose="02010600030101010101" pitchFamily="2" charset="-122"/>
              <a:cs typeface="Times New Roman" panose="02020603050405020304"/>
            </a:endParaRPr>
          </a:p>
          <a:p>
            <a:pPr marL="285750" indent="-285750"/>
            <a:r>
              <a:rPr lang="zh-CN" altLang="en-US" dirty="0"/>
              <a:t>临时地址</a:t>
            </a:r>
            <a:r>
              <a:rPr lang="en-US" altLang="zh-CN" dirty="0"/>
              <a:t>: FF</a:t>
            </a:r>
            <a:r>
              <a:rPr lang="en-US" altLang="zh-CN" b="1" dirty="0">
                <a:solidFill>
                  <a:schemeClr val="accent6"/>
                </a:solidFill>
              </a:rPr>
              <a:t>1</a:t>
            </a:r>
            <a:r>
              <a:rPr lang="en-US" altLang="zh-CN" dirty="0"/>
              <a:t>0::/12</a:t>
            </a:r>
            <a:endParaRPr lang="en-US" altLang="zh-CN" dirty="0"/>
          </a:p>
          <a:p>
            <a:pPr marL="285750" indent="-285750"/>
            <a:r>
              <a:rPr lang="en-US" altLang="zh-CN" dirty="0"/>
              <a:t>Well-Known</a:t>
            </a:r>
            <a:r>
              <a:rPr lang="zh-CN" altLang="en-US" dirty="0"/>
              <a:t>地址</a:t>
            </a:r>
            <a:r>
              <a:rPr lang="en-US" altLang="zh-CN" dirty="0"/>
              <a:t>: FF</a:t>
            </a:r>
            <a:r>
              <a:rPr lang="en-US" altLang="zh-CN" b="1" dirty="0">
                <a:solidFill>
                  <a:schemeClr val="accent6"/>
                </a:solidFill>
              </a:rPr>
              <a:t>0</a:t>
            </a:r>
            <a:r>
              <a:rPr lang="en-US" altLang="zh-CN" dirty="0"/>
              <a:t>0::/12</a:t>
            </a:r>
            <a:endParaRPr lang="en-US" altLang="zh-CN" dirty="0"/>
          </a:p>
          <a:p>
            <a:pPr marL="742950" lvl="1" indent="-285750"/>
            <a:r>
              <a:rPr lang="en-US" altLang="zh-CN" sz="2000" b="1" dirty="0">
                <a:solidFill>
                  <a:srgbClr val="FF0000"/>
                </a:solidFill>
              </a:rPr>
              <a:t>FF02::1   All Nodes</a:t>
            </a:r>
            <a:r>
              <a:rPr lang="zh-CN" altLang="en-US" sz="2000" b="1" dirty="0">
                <a:solidFill>
                  <a:srgbClr val="FF0000"/>
                </a:solidFill>
              </a:rPr>
              <a:t>，相当于本地广播地址</a:t>
            </a:r>
            <a:endParaRPr lang="en-US" altLang="zh-CN" sz="2000" b="1" dirty="0">
              <a:solidFill>
                <a:srgbClr val="FF0000"/>
              </a:solidFill>
            </a:endParaRPr>
          </a:p>
          <a:p>
            <a:pPr marL="742950" lvl="1" indent="-285750"/>
            <a:r>
              <a:rPr lang="en-US" altLang="zh-CN" sz="2000" dirty="0"/>
              <a:t>FF02::2   All Routers</a:t>
            </a:r>
            <a:endParaRPr lang="en-US" altLang="zh-CN" sz="2000" dirty="0"/>
          </a:p>
          <a:p>
            <a:pPr marL="742950" lvl="1" indent="-285750"/>
            <a:r>
              <a:rPr lang="zh-CN" altLang="en-US" sz="2000" dirty="0"/>
              <a:t>请求节点</a:t>
            </a:r>
            <a:r>
              <a:rPr lang="en-US" altLang="zh-CN" sz="2000" dirty="0"/>
              <a:t>(Solicited-Node)</a:t>
            </a:r>
            <a:r>
              <a:rPr lang="zh-CN" altLang="en-US" sz="2000" dirty="0"/>
              <a:t>地址</a:t>
            </a:r>
            <a:r>
              <a:rPr lang="en-US" altLang="zh-CN" sz="2000" dirty="0"/>
              <a:t>: FF02:0:0:0:0:1:FF00::/104</a:t>
            </a:r>
            <a:r>
              <a:rPr lang="zh-CN" altLang="en-US" sz="2000" dirty="0"/>
              <a:t>，链路唯一</a:t>
            </a:r>
            <a:r>
              <a:rPr lang="en-US" altLang="zh-CN" sz="2000" dirty="0"/>
              <a:t>(scope=2)</a:t>
            </a:r>
            <a:endParaRPr lang="en-US" altLang="zh-CN" sz="2000" dirty="0"/>
          </a:p>
          <a:p>
            <a:pPr marL="742950" lvl="1" indent="-285750"/>
            <a:endParaRPr lang="en-US" altLang="zh-CN" sz="2000" dirty="0"/>
          </a:p>
          <a:p>
            <a:pPr marL="1200150" lvl="2" indent="-285750"/>
            <a:r>
              <a:rPr lang="zh-CN" altLang="en-US" dirty="0"/>
              <a:t>用于重复地址检测和地址解析等，类似于</a:t>
            </a:r>
            <a:r>
              <a:rPr lang="en-US" altLang="zh-CN" dirty="0"/>
              <a:t>ARP</a:t>
            </a:r>
            <a:r>
              <a:rPr lang="zh-CN" altLang="en-US" dirty="0"/>
              <a:t>，但采用以太网组播而不是广播</a:t>
            </a:r>
            <a:endParaRPr lang="en-US" altLang="zh-CN" dirty="0"/>
          </a:p>
          <a:p>
            <a:pPr marL="1200150" lvl="2" indent="-285750"/>
            <a:r>
              <a:rPr lang="en-US" altLang="zh-CN" dirty="0"/>
              <a:t>IPv4 ARP</a:t>
            </a:r>
            <a:r>
              <a:rPr lang="zh-CN" altLang="en-US" dirty="0"/>
              <a:t>：</a:t>
            </a:r>
            <a:r>
              <a:rPr lang="en-US" altLang="zh-CN" dirty="0"/>
              <a:t>A</a:t>
            </a:r>
            <a:r>
              <a:rPr lang="zh-CN" altLang="en-US" dirty="0"/>
              <a:t>广播</a:t>
            </a:r>
            <a:r>
              <a:rPr lang="en-US" altLang="zh-CN" dirty="0"/>
              <a:t>ARP</a:t>
            </a:r>
            <a:r>
              <a:rPr lang="zh-CN" altLang="en-US" dirty="0"/>
              <a:t>请求到链路层广播地址 </a:t>
            </a:r>
            <a:r>
              <a:rPr lang="en-US" altLang="zh-CN" dirty="0"/>
              <a:t>FF-FF-FF-FF-FF-FF</a:t>
            </a:r>
            <a:r>
              <a:rPr lang="zh-CN" altLang="en-US" dirty="0"/>
              <a:t>，询问</a:t>
            </a:r>
            <a:r>
              <a:rPr lang="en-US" altLang="zh-CN" dirty="0"/>
              <a:t>B</a:t>
            </a:r>
            <a:r>
              <a:rPr lang="zh-CN" altLang="en-US" dirty="0"/>
              <a:t>的</a:t>
            </a:r>
            <a:r>
              <a:rPr lang="en-US" altLang="zh-CN" dirty="0"/>
              <a:t>MAC</a:t>
            </a:r>
            <a:r>
              <a:rPr lang="zh-CN" altLang="en-US" dirty="0"/>
              <a:t>地址</a:t>
            </a:r>
            <a:endParaRPr lang="en-US" altLang="zh-CN" dirty="0"/>
          </a:p>
          <a:p>
            <a:pPr marL="1200150" lvl="2" indent="-285750"/>
            <a:r>
              <a:rPr lang="en-US" altLang="zh-CN" dirty="0"/>
              <a:t>IPv6:  A</a:t>
            </a:r>
            <a:r>
              <a:rPr lang="zh-CN" altLang="en-US" dirty="0"/>
              <a:t>发送</a:t>
            </a:r>
            <a:r>
              <a:rPr lang="en-US" altLang="zh-CN" dirty="0"/>
              <a:t>Neighbor Solicitation</a:t>
            </a:r>
            <a:r>
              <a:rPr lang="zh-CN" altLang="en-US" dirty="0"/>
              <a:t>消息到</a:t>
            </a:r>
            <a:r>
              <a:rPr lang="en-US" altLang="zh-CN" dirty="0"/>
              <a:t>B</a:t>
            </a:r>
            <a:r>
              <a:rPr lang="zh-CN" altLang="en-US" dirty="0"/>
              <a:t>的请求节点组播地址（静态映射为链路层组播地址），询问</a:t>
            </a:r>
            <a:r>
              <a:rPr lang="en-US" altLang="zh-CN" dirty="0"/>
              <a:t>B</a:t>
            </a:r>
            <a:r>
              <a:rPr lang="zh-CN" altLang="en-US" dirty="0"/>
              <a:t>的</a:t>
            </a:r>
            <a:r>
              <a:rPr lang="en-US" altLang="zh-CN" dirty="0"/>
              <a:t>MAC</a:t>
            </a:r>
            <a:r>
              <a:rPr lang="zh-CN" altLang="en-US" dirty="0"/>
              <a:t>地址</a:t>
            </a:r>
            <a:r>
              <a:rPr lang="en-US" altLang="zh-CN" dirty="0"/>
              <a:t> </a:t>
            </a:r>
            <a:endParaRPr lang="zh-CN" altLang="en-US" dirty="0"/>
          </a:p>
          <a:p>
            <a:pPr marL="285750" indent="-285750">
              <a:buFont typeface="Wingdings" panose="05000000000000000000" pitchFamily="2" charset="2"/>
              <a:buChar char="ü"/>
            </a:pPr>
            <a:endParaRPr lang="zh-CN" altLang="en-US" dirty="0"/>
          </a:p>
        </p:txBody>
      </p:sp>
      <p:graphicFrame>
        <p:nvGraphicFramePr>
          <p:cNvPr id="9" name="表格 8"/>
          <p:cNvGraphicFramePr>
            <a:graphicFrameLocks noGrp="1"/>
          </p:cNvGraphicFramePr>
          <p:nvPr/>
        </p:nvGraphicFramePr>
        <p:xfrm>
          <a:off x="5799470" y="291286"/>
          <a:ext cx="6150429" cy="731520"/>
        </p:xfrm>
        <a:graphic>
          <a:graphicData uri="http://schemas.openxmlformats.org/drawingml/2006/table">
            <a:tbl>
              <a:tblPr firstRow="1" bandRow="1">
                <a:tableStyleId>{5940675A-B579-460E-94D1-54222C63F5DA}</a:tableStyleId>
              </a:tblPr>
              <a:tblGrid>
                <a:gridCol w="1326883"/>
                <a:gridCol w="1748332"/>
                <a:gridCol w="1537607"/>
                <a:gridCol w="1537607"/>
              </a:tblGrid>
              <a:tr h="296376">
                <a:tc>
                  <a:txBody>
                    <a:bodyPr/>
                    <a:lstStyle/>
                    <a:p>
                      <a:pPr algn="ctr"/>
                      <a:r>
                        <a:rPr lang="en-US" altLang="zh-CN" dirty="0"/>
                        <a:t>8bits</a:t>
                      </a:r>
                      <a:endParaRPr lang="zh-CN" alt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4bits</a:t>
                      </a:r>
                      <a:endParaRPr lang="zh-CN" alt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4bits</a:t>
                      </a:r>
                      <a:endParaRPr lang="zh-CN" alt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112bits</a:t>
                      </a:r>
                      <a:endParaRPr lang="zh-CN" alt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6376">
                <a:tc>
                  <a:txBody>
                    <a:bodyPr/>
                    <a:lstStyle/>
                    <a:p>
                      <a:pPr algn="ctr"/>
                      <a:r>
                        <a:rPr lang="en-US" altLang="zh-CN" dirty="0"/>
                        <a:t>0xFF</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Flags</a:t>
                      </a:r>
                      <a:r>
                        <a:rPr lang="zh-CN" altLang="en-US" dirty="0"/>
                        <a:t>（</a:t>
                      </a:r>
                      <a:r>
                        <a:rPr lang="en-US" altLang="zh-CN" dirty="0"/>
                        <a:t>0RPT</a:t>
                      </a:r>
                      <a:r>
                        <a:rPr lang="zh-CN" altLang="en-US"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bg1"/>
                          </a:solidFill>
                        </a:rPr>
                        <a:t>Scope</a:t>
                      </a:r>
                      <a:endParaRPr lang="zh-CN" altLang="en-US" dirty="0">
                        <a:solidFill>
                          <a:schemeClr val="bg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CC"/>
                    </a:solidFill>
                  </a:tcPr>
                </a:tc>
                <a:tc>
                  <a:txBody>
                    <a:bodyPr/>
                    <a:lstStyle/>
                    <a:p>
                      <a:pPr algn="ctr"/>
                      <a:r>
                        <a:rPr lang="en-US" altLang="zh-CN" dirty="0"/>
                        <a:t>Group ID</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3" name="组合 12"/>
          <p:cNvGrpSpPr/>
          <p:nvPr/>
        </p:nvGrpSpPr>
        <p:grpSpPr>
          <a:xfrm>
            <a:off x="4601293" y="1140651"/>
            <a:ext cx="7348606" cy="1228058"/>
            <a:chOff x="4724400" y="4562099"/>
            <a:chExt cx="7348606" cy="1228058"/>
          </a:xfrm>
        </p:grpSpPr>
        <p:sp>
          <p:nvSpPr>
            <p:cNvPr id="11" name="矩形 10"/>
            <p:cNvSpPr/>
            <p:nvPr/>
          </p:nvSpPr>
          <p:spPr>
            <a:xfrm>
              <a:off x="4724400" y="4562099"/>
              <a:ext cx="3731942" cy="923330"/>
            </a:xfrm>
            <a:prstGeom prst="rect">
              <a:avLst/>
            </a:prstGeom>
          </p:spPr>
          <p:txBody>
            <a:bodyPr wrap="square">
              <a:spAutoFit/>
            </a:bodyPr>
            <a:lstStyle/>
            <a:p>
              <a:pPr marL="285750" indent="-285750">
                <a:buFont typeface="Arial" panose="020B0604020202020204" pitchFamily="34" charset="0"/>
                <a:buChar char="•"/>
              </a:pPr>
              <a:r>
                <a:rPr lang="en-US" altLang="zh-CN" dirty="0"/>
                <a:t>R: </a:t>
              </a:r>
              <a:r>
                <a:rPr lang="zh-CN" altLang="en-US" dirty="0"/>
                <a:t>组</a:t>
              </a:r>
              <a:r>
                <a:rPr lang="en-US" altLang="zh-CN" dirty="0"/>
                <a:t>ID</a:t>
              </a:r>
              <a:r>
                <a:rPr lang="zh-CN" altLang="en-US" dirty="0"/>
                <a:t>是否包含</a:t>
              </a:r>
              <a:r>
                <a:rPr lang="en-US" altLang="zh-CN" dirty="0"/>
                <a:t>RP</a:t>
              </a:r>
              <a:r>
                <a:rPr lang="zh-CN" altLang="en-US" dirty="0"/>
                <a:t>的信息</a:t>
              </a:r>
              <a:endParaRPr lang="en-US" altLang="zh-CN" dirty="0"/>
            </a:p>
            <a:p>
              <a:pPr marL="285750" indent="-285750">
                <a:buFont typeface="Arial" panose="020B0604020202020204" pitchFamily="34" charset="0"/>
                <a:buChar char="•"/>
              </a:pPr>
              <a:r>
                <a:rPr lang="en-US" altLang="zh-CN" dirty="0"/>
                <a:t>P: </a:t>
              </a:r>
              <a:r>
                <a:rPr lang="zh-CN" altLang="en-US" dirty="0"/>
                <a:t>组</a:t>
              </a:r>
              <a:r>
                <a:rPr lang="en-US" altLang="zh-CN" dirty="0"/>
                <a:t>ID</a:t>
              </a:r>
              <a:r>
                <a:rPr lang="zh-CN" altLang="en-US" dirty="0"/>
                <a:t>是否包含了网络前缀信息</a:t>
              </a:r>
              <a:endParaRPr lang="en-US" altLang="zh-CN" dirty="0"/>
            </a:p>
            <a:p>
              <a:pPr marL="285750" indent="-285750">
                <a:buFont typeface="Arial" panose="020B0604020202020204" pitchFamily="34" charset="0"/>
                <a:buChar char="•"/>
              </a:pPr>
              <a:r>
                <a:rPr lang="en-US" altLang="zh-CN" dirty="0"/>
                <a:t>T: </a:t>
              </a:r>
              <a:r>
                <a:rPr lang="zh-CN" altLang="en-US" dirty="0"/>
                <a:t>组</a:t>
              </a:r>
              <a:r>
                <a:rPr lang="en-US" altLang="zh-CN" dirty="0"/>
                <a:t>ID</a:t>
              </a:r>
              <a:r>
                <a:rPr lang="zh-CN" altLang="en-US" dirty="0"/>
                <a:t>是否为临时地址</a:t>
              </a:r>
              <a:r>
                <a:rPr lang="en-US" altLang="zh-CN" dirty="0"/>
                <a:t>/</a:t>
              </a:r>
              <a:r>
                <a:rPr lang="zh-CN" altLang="en-US" dirty="0"/>
                <a:t>众所周知</a:t>
              </a:r>
              <a:endParaRPr lang="zh-CN" altLang="en-US" dirty="0"/>
            </a:p>
          </p:txBody>
        </p:sp>
        <p:sp>
          <p:nvSpPr>
            <p:cNvPr id="12" name="矩形 11"/>
            <p:cNvSpPr/>
            <p:nvPr/>
          </p:nvSpPr>
          <p:spPr>
            <a:xfrm>
              <a:off x="8456342" y="4589828"/>
              <a:ext cx="3616664" cy="1200329"/>
            </a:xfrm>
            <a:prstGeom prst="rect">
              <a:avLst/>
            </a:prstGeom>
          </p:spPr>
          <p:txBody>
            <a:bodyPr wrap="square">
              <a:spAutoFit/>
            </a:bodyPr>
            <a:lstStyle/>
            <a:p>
              <a:r>
                <a:rPr lang="en-US" altLang="zh-CN" b="1" dirty="0">
                  <a:solidFill>
                    <a:schemeClr val="accent2"/>
                  </a:solidFill>
                </a:rPr>
                <a:t>Scope</a:t>
              </a:r>
              <a:r>
                <a:rPr lang="zh-CN" altLang="en-US" b="1" dirty="0">
                  <a:solidFill>
                    <a:schemeClr val="accent2"/>
                  </a:solidFill>
                </a:rPr>
                <a:t>，限定组播分组的传播范围</a:t>
              </a:r>
              <a:endParaRPr lang="en-US" altLang="zh-CN" b="1" dirty="0">
                <a:solidFill>
                  <a:schemeClr val="accent2"/>
                </a:solidFill>
              </a:endParaRPr>
            </a:p>
            <a:p>
              <a:pPr marL="285750" indent="-285750">
                <a:buFont typeface="Arial" panose="020B0604020202020204" pitchFamily="34" charset="0"/>
                <a:buChar char="•"/>
              </a:pPr>
              <a:r>
                <a:rPr lang="en-US" altLang="zh-CN" dirty="0"/>
                <a:t>0x1: </a:t>
              </a:r>
              <a:r>
                <a:rPr lang="zh-CN" altLang="en-US" dirty="0"/>
                <a:t>接口</a:t>
              </a:r>
              <a:r>
                <a:rPr lang="en-US" altLang="zh-CN" dirty="0"/>
                <a:t>(interface-local)</a:t>
              </a:r>
              <a:endParaRPr lang="en-US" altLang="zh-CN" dirty="0"/>
            </a:p>
            <a:p>
              <a:pPr marL="285750" indent="-285750">
                <a:buFont typeface="Arial" panose="020B0604020202020204" pitchFamily="34" charset="0"/>
                <a:buChar char="•"/>
              </a:pPr>
              <a:r>
                <a:rPr lang="en-US" altLang="zh-CN" b="1" dirty="0">
                  <a:solidFill>
                    <a:srgbClr val="FF0000"/>
                  </a:solidFill>
                </a:rPr>
                <a:t>0x2: </a:t>
              </a:r>
              <a:r>
                <a:rPr lang="zh-CN" altLang="en-US" b="1" dirty="0">
                  <a:solidFill>
                    <a:srgbClr val="FF0000"/>
                  </a:solidFill>
                </a:rPr>
                <a:t>链路</a:t>
              </a:r>
              <a:r>
                <a:rPr lang="en-US" altLang="zh-CN" b="1" dirty="0">
                  <a:solidFill>
                    <a:srgbClr val="FF0000"/>
                  </a:solidFill>
                </a:rPr>
                <a:t>(link-local)</a:t>
              </a:r>
              <a:endParaRPr lang="en-US" altLang="zh-CN" b="1" dirty="0">
                <a:solidFill>
                  <a:srgbClr val="FF0000"/>
                </a:solidFill>
              </a:endParaRPr>
            </a:p>
            <a:p>
              <a:pPr marL="285750" indent="-285750">
                <a:buFont typeface="Arial" panose="020B0604020202020204" pitchFamily="34" charset="0"/>
                <a:buChar char="•"/>
              </a:pPr>
              <a:r>
                <a:rPr lang="en-US" altLang="zh-CN" dirty="0"/>
                <a:t>0xE: </a:t>
              </a:r>
              <a:r>
                <a:rPr lang="zh-CN" altLang="en-US" dirty="0"/>
                <a:t>全局</a:t>
              </a:r>
              <a:endParaRPr lang="zh-CN" altLang="en-US" dirty="0"/>
            </a:p>
          </p:txBody>
        </p:sp>
      </p:grpSp>
      <p:graphicFrame>
        <p:nvGraphicFramePr>
          <p:cNvPr id="15" name="表格 14"/>
          <p:cNvGraphicFramePr>
            <a:graphicFrameLocks noGrp="1"/>
          </p:cNvGraphicFramePr>
          <p:nvPr/>
        </p:nvGraphicFramePr>
        <p:xfrm>
          <a:off x="4402173" y="3247008"/>
          <a:ext cx="5615437" cy="365760"/>
        </p:xfrm>
        <a:graphic>
          <a:graphicData uri="http://schemas.openxmlformats.org/drawingml/2006/table">
            <a:tbl>
              <a:tblPr firstRow="1" bandRow="1">
                <a:tableStyleId>{5940675A-B579-460E-94D1-54222C63F5DA}</a:tableStyleId>
              </a:tblPr>
              <a:tblGrid>
                <a:gridCol w="2099352"/>
                <a:gridCol w="3516085"/>
              </a:tblGrid>
              <a:tr h="296376">
                <a:tc>
                  <a:txBody>
                    <a:bodyPr/>
                    <a:lstStyle/>
                    <a:p>
                      <a:pPr algn="ctr"/>
                      <a:r>
                        <a:rPr lang="en-US" altLang="zh-CN" dirty="0"/>
                        <a:t>FF02:0:0:0:0:1:FF</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solidFill>
                            <a:schemeClr val="bg1"/>
                          </a:solidFill>
                        </a:rPr>
                        <a:t>请求的</a:t>
                      </a:r>
                      <a:r>
                        <a:rPr lang="en-US" altLang="zh-CN" dirty="0">
                          <a:solidFill>
                            <a:schemeClr val="bg1"/>
                          </a:solidFill>
                        </a:rPr>
                        <a:t>IPv6</a:t>
                      </a:r>
                      <a:r>
                        <a:rPr lang="zh-CN" altLang="en-US" dirty="0">
                          <a:solidFill>
                            <a:schemeClr val="bg1"/>
                          </a:solidFill>
                        </a:rPr>
                        <a:t>地址的最后</a:t>
                      </a:r>
                      <a:r>
                        <a:rPr lang="en-US" altLang="zh-CN" dirty="0">
                          <a:solidFill>
                            <a:schemeClr val="bg1"/>
                          </a:solidFill>
                        </a:rPr>
                        <a:t>24</a:t>
                      </a:r>
                      <a:r>
                        <a:rPr lang="zh-CN" altLang="en-US" dirty="0">
                          <a:solidFill>
                            <a:schemeClr val="bg1"/>
                          </a:solidFill>
                        </a:rPr>
                        <a:t>位</a:t>
                      </a:r>
                      <a:endParaRPr lang="zh-CN" altLang="en-US" dirty="0">
                        <a:solidFill>
                          <a:schemeClr val="bg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CC"/>
                    </a:solidFill>
                  </a:tcPr>
                </a:tc>
              </a:tr>
            </a:tbl>
          </a:graphicData>
        </a:graphic>
      </p:graphicFrame>
      <p:graphicFrame>
        <p:nvGraphicFramePr>
          <p:cNvPr id="16" name="表格 15"/>
          <p:cNvGraphicFramePr>
            <a:graphicFrameLocks noGrp="1"/>
          </p:cNvGraphicFramePr>
          <p:nvPr/>
        </p:nvGraphicFramePr>
        <p:xfrm>
          <a:off x="6288951" y="5346615"/>
          <a:ext cx="4520098" cy="365760"/>
        </p:xfrm>
        <a:graphic>
          <a:graphicData uri="http://schemas.openxmlformats.org/drawingml/2006/table">
            <a:tbl>
              <a:tblPr firstRow="1" bandRow="1">
                <a:tableStyleId>{5940675A-B579-460E-94D1-54222C63F5DA}</a:tableStyleId>
              </a:tblPr>
              <a:tblGrid>
                <a:gridCol w="1288510"/>
                <a:gridCol w="3231588"/>
              </a:tblGrid>
              <a:tr h="296376">
                <a:tc>
                  <a:txBody>
                    <a:bodyPr/>
                    <a:lstStyle/>
                    <a:p>
                      <a:pPr algn="ctr"/>
                      <a:r>
                        <a:rPr lang="en-US" altLang="zh-CN" dirty="0"/>
                        <a:t>33-33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bg1"/>
                          </a:solidFill>
                        </a:rPr>
                        <a:t>IPv6</a:t>
                      </a:r>
                      <a:r>
                        <a:rPr lang="zh-CN" altLang="en-US" dirty="0">
                          <a:solidFill>
                            <a:schemeClr val="bg1"/>
                          </a:solidFill>
                        </a:rPr>
                        <a:t>组播地址的最后</a:t>
                      </a:r>
                      <a:r>
                        <a:rPr lang="en-US" altLang="zh-CN" dirty="0">
                          <a:solidFill>
                            <a:schemeClr val="bg1"/>
                          </a:solidFill>
                        </a:rPr>
                        <a:t>32</a:t>
                      </a:r>
                      <a:r>
                        <a:rPr lang="zh-CN" altLang="en-US" dirty="0">
                          <a:solidFill>
                            <a:schemeClr val="bg1"/>
                          </a:solidFill>
                        </a:rPr>
                        <a:t>位</a:t>
                      </a:r>
                      <a:endParaRPr lang="zh-CN" altLang="en-US" dirty="0">
                        <a:solidFill>
                          <a:schemeClr val="bg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CC"/>
                    </a:solidFill>
                  </a:tcPr>
                </a:tc>
              </a:tr>
            </a:tbl>
          </a:graphicData>
        </a:graphic>
      </p:graphicFrame>
      <p:sp>
        <p:nvSpPr>
          <p:cNvPr id="17" name="文本框 16"/>
          <p:cNvSpPr txBox="1"/>
          <p:nvPr/>
        </p:nvSpPr>
        <p:spPr>
          <a:xfrm>
            <a:off x="2271179" y="5255194"/>
            <a:ext cx="3949042" cy="369332"/>
          </a:xfrm>
          <a:prstGeom prst="rect">
            <a:avLst/>
          </a:prstGeom>
          <a:solidFill>
            <a:schemeClr val="bg1"/>
          </a:solidFill>
        </p:spPr>
        <p:txBody>
          <a:bodyPr wrap="square" rtlCol="0">
            <a:spAutoFit/>
          </a:bodyPr>
          <a:lstStyle/>
          <a:p>
            <a:r>
              <a:rPr lang="en-US" altLang="zh-CN" b="1" dirty="0"/>
              <a:t>IPv6</a:t>
            </a:r>
            <a:r>
              <a:rPr lang="zh-CN" altLang="en-US" b="1" dirty="0"/>
              <a:t>组播地址</a:t>
            </a:r>
            <a:r>
              <a:rPr lang="en-US" altLang="zh-CN" b="1" dirty="0"/>
              <a:t>==&gt;</a:t>
            </a:r>
            <a:r>
              <a:rPr lang="zh-CN" altLang="en-US" b="1" dirty="0"/>
              <a:t>以太网组播地址</a:t>
            </a:r>
            <a:endParaRPr lang="zh-CN" altLang="en-US" b="1" dirty="0"/>
          </a:p>
        </p:txBody>
      </p:sp>
      <p:sp>
        <p:nvSpPr>
          <p:cNvPr id="19" name="矩形 18"/>
          <p:cNvSpPr/>
          <p:nvPr/>
        </p:nvSpPr>
        <p:spPr>
          <a:xfrm>
            <a:off x="2271179" y="3249202"/>
            <a:ext cx="2061783" cy="369332"/>
          </a:xfrm>
          <a:prstGeom prst="rect">
            <a:avLst/>
          </a:prstGeom>
        </p:spPr>
        <p:txBody>
          <a:bodyPr wrap="none">
            <a:spAutoFit/>
          </a:bodyPr>
          <a:lstStyle/>
          <a:p>
            <a:r>
              <a:rPr lang="zh-CN" altLang="en-US" b="1" dirty="0"/>
              <a:t>请求节点组播地址</a:t>
            </a:r>
            <a:endParaRPr lang="zh-CN" altLang="en-US" b="1" dirty="0"/>
          </a:p>
        </p:txBody>
      </p:sp>
      <p:sp>
        <p:nvSpPr>
          <p:cNvPr id="18" name="文本框 17"/>
          <p:cNvSpPr txBox="1"/>
          <p:nvPr/>
        </p:nvSpPr>
        <p:spPr>
          <a:xfrm>
            <a:off x="442913" y="5853544"/>
            <a:ext cx="11194905" cy="1015663"/>
          </a:xfrm>
          <a:prstGeom prst="rect">
            <a:avLst/>
          </a:prstGeom>
          <a:solidFill>
            <a:schemeClr val="bg1"/>
          </a:solidFill>
        </p:spPr>
        <p:txBody>
          <a:bodyPr wrap="square">
            <a:spAutoFit/>
          </a:bodyPr>
          <a:lstStyle/>
          <a:p>
            <a:pPr marL="342900" indent="-342900">
              <a:buFont typeface="Arial" panose="020B0604020202020204" pitchFamily="34" charset="0"/>
              <a:buChar char="•"/>
            </a:pPr>
            <a:r>
              <a:rPr lang="en-US" altLang="zh-CN" sz="2000" dirty="0"/>
              <a:t>IPv6</a:t>
            </a:r>
            <a:r>
              <a:rPr lang="zh-CN" altLang="en-US" sz="2000" dirty="0"/>
              <a:t>将地址解析</a:t>
            </a:r>
            <a:r>
              <a:rPr lang="en-US" altLang="zh-CN" sz="2000" dirty="0"/>
              <a:t>(</a:t>
            </a:r>
            <a:r>
              <a:rPr lang="zh-CN" altLang="en-US" sz="2000" dirty="0"/>
              <a:t>邻居发现</a:t>
            </a:r>
            <a:r>
              <a:rPr lang="en-US" altLang="zh-CN" sz="2000" dirty="0"/>
              <a:t>)</a:t>
            </a:r>
            <a:r>
              <a:rPr lang="zh-CN" altLang="en-US" sz="2000" dirty="0"/>
              <a:t>、差错报告和组播成员管理</a:t>
            </a:r>
            <a:r>
              <a:rPr lang="en-US" altLang="zh-CN" sz="2000" dirty="0"/>
              <a:t>(IGMP)</a:t>
            </a:r>
            <a:r>
              <a:rPr lang="zh-CN" altLang="en-US" sz="2000" dirty="0"/>
              <a:t>结合在一起，通过</a:t>
            </a:r>
            <a:r>
              <a:rPr lang="en-US" altLang="zh-CN" sz="2000" dirty="0"/>
              <a:t>ICMPv6</a:t>
            </a:r>
            <a:r>
              <a:rPr lang="zh-CN" altLang="en-US" sz="2000" dirty="0"/>
              <a:t>消息实现</a:t>
            </a:r>
            <a:endParaRPr lang="en-US" altLang="zh-CN" sz="2000" dirty="0"/>
          </a:p>
          <a:p>
            <a:pPr marL="800100" lvl="1" indent="-342900">
              <a:buFont typeface="Arial" panose="020B0604020202020204" pitchFamily="34" charset="0"/>
              <a:buChar char="•"/>
            </a:pPr>
            <a:r>
              <a:rPr lang="en-US" altLang="zh-CN" sz="2000" dirty="0"/>
              <a:t>RFC 4443 ICMPv6</a:t>
            </a:r>
            <a:r>
              <a:rPr lang="zh-CN" altLang="en-US" sz="2000" dirty="0"/>
              <a:t>；</a:t>
            </a:r>
            <a:r>
              <a:rPr lang="en-US" altLang="zh-CN" sz="2000" dirty="0"/>
              <a:t>RFC 4861 </a:t>
            </a:r>
            <a:r>
              <a:rPr lang="zh-CN" altLang="en-US" sz="2000" dirty="0"/>
              <a:t>邻居发现</a:t>
            </a:r>
            <a:r>
              <a:rPr lang="en-US" altLang="zh-CN" sz="2000" dirty="0"/>
              <a:t>(NDP) </a:t>
            </a:r>
            <a:r>
              <a:rPr lang="zh-CN" altLang="en-US" sz="2000" dirty="0"/>
              <a:t>；</a:t>
            </a:r>
            <a:r>
              <a:rPr lang="en-US" altLang="zh-CN" sz="2000" dirty="0"/>
              <a:t>RFC 2710 MLD(Multicast Listener Discovery)</a:t>
            </a:r>
            <a:r>
              <a:rPr lang="zh-CN" altLang="en-US" sz="2000" dirty="0"/>
              <a:t>；</a:t>
            </a:r>
            <a:r>
              <a:rPr lang="en-US" altLang="zh-CN" sz="2000" dirty="0"/>
              <a:t>RFC 3810  MLDv2(</a:t>
            </a:r>
            <a:r>
              <a:rPr lang="zh-CN" altLang="en-US" sz="2000" dirty="0"/>
              <a:t>类似于</a:t>
            </a:r>
            <a:r>
              <a:rPr lang="en-US" altLang="zh-CN" sz="2000" dirty="0"/>
              <a:t>IGMPv3)</a:t>
            </a:r>
            <a:endParaRPr lang="zh-CN" altLang="en-US" sz="2000" dirty="0"/>
          </a:p>
        </p:txBody>
      </p:sp>
      <p:graphicFrame>
        <p:nvGraphicFramePr>
          <p:cNvPr id="20" name="表格 19"/>
          <p:cNvGraphicFramePr>
            <a:graphicFrameLocks noGrp="1"/>
          </p:cNvGraphicFramePr>
          <p:nvPr/>
        </p:nvGraphicFramePr>
        <p:xfrm>
          <a:off x="6270479" y="4895649"/>
          <a:ext cx="4520098" cy="365760"/>
        </p:xfrm>
        <a:graphic>
          <a:graphicData uri="http://schemas.openxmlformats.org/drawingml/2006/table">
            <a:tbl>
              <a:tblPr firstRow="1" bandRow="1">
                <a:tableStyleId>{5940675A-B579-460E-94D1-54222C63F5DA}</a:tableStyleId>
              </a:tblPr>
              <a:tblGrid>
                <a:gridCol w="1848285"/>
                <a:gridCol w="2671813"/>
              </a:tblGrid>
              <a:tr h="296376">
                <a:tc>
                  <a:txBody>
                    <a:bodyPr/>
                    <a:lstStyle/>
                    <a:p>
                      <a:pPr algn="ctr"/>
                      <a:r>
                        <a:rPr lang="en-US" altLang="zh-CN" dirty="0"/>
                        <a:t>01-00-5E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bg1"/>
                          </a:solidFill>
                        </a:rPr>
                        <a:t>IPv4</a:t>
                      </a:r>
                      <a:r>
                        <a:rPr lang="zh-CN" altLang="en-US" dirty="0">
                          <a:solidFill>
                            <a:schemeClr val="bg1"/>
                          </a:solidFill>
                        </a:rPr>
                        <a:t>组播地址的最后</a:t>
                      </a:r>
                      <a:r>
                        <a:rPr lang="en-US" altLang="zh-CN" dirty="0">
                          <a:solidFill>
                            <a:schemeClr val="bg1"/>
                          </a:solidFill>
                        </a:rPr>
                        <a:t>23</a:t>
                      </a:r>
                      <a:r>
                        <a:rPr lang="zh-CN" altLang="en-US" dirty="0">
                          <a:solidFill>
                            <a:schemeClr val="bg1"/>
                          </a:solidFill>
                        </a:rPr>
                        <a:t>位</a:t>
                      </a:r>
                      <a:endParaRPr lang="zh-CN" altLang="en-US" dirty="0">
                        <a:solidFill>
                          <a:schemeClr val="bg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CC"/>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地址</a:t>
            </a:r>
            <a:endParaRPr lang="zh-CN" altLang="en-US" dirty="0"/>
          </a:p>
        </p:txBody>
      </p:sp>
      <p:sp>
        <p:nvSpPr>
          <p:cNvPr id="3" name="内容占位符 2"/>
          <p:cNvSpPr>
            <a:spLocks noGrp="1"/>
          </p:cNvSpPr>
          <p:nvPr>
            <p:ph idx="1"/>
          </p:nvPr>
        </p:nvSpPr>
        <p:spPr/>
        <p:txBody>
          <a:bodyPr/>
          <a:lstStyle/>
          <a:p>
            <a:r>
              <a:rPr lang="en-US" altLang="zh-CN" dirty="0"/>
              <a:t>IPv6</a:t>
            </a:r>
            <a:r>
              <a:rPr lang="zh-CN" altLang="en-US" dirty="0"/>
              <a:t>接口会配置一个链路唯一的</a:t>
            </a:r>
            <a:r>
              <a:rPr lang="en-US" altLang="zh-CN" dirty="0"/>
              <a:t>IPv6</a:t>
            </a:r>
            <a:r>
              <a:rPr lang="zh-CN" altLang="en-US" dirty="0"/>
              <a:t>地址，与链路上的其他</a:t>
            </a:r>
            <a:r>
              <a:rPr lang="en-US" altLang="zh-CN" dirty="0"/>
              <a:t>IPv6</a:t>
            </a:r>
            <a:r>
              <a:rPr lang="zh-CN" altLang="en-US" dirty="0"/>
              <a:t>主机通信</a:t>
            </a:r>
            <a:endParaRPr lang="en-US" altLang="zh-CN" dirty="0"/>
          </a:p>
          <a:p>
            <a:r>
              <a:rPr lang="en-US" altLang="zh-CN" dirty="0"/>
              <a:t>IPv6</a:t>
            </a:r>
            <a:r>
              <a:rPr lang="zh-CN" altLang="en-US" dirty="0"/>
              <a:t>接口还可配置一个全局单播地址，其分配考虑到路由汇集的支持。一般来说</a:t>
            </a:r>
            <a:endParaRPr lang="en-US" altLang="zh-CN" dirty="0"/>
          </a:p>
          <a:p>
            <a:pPr lvl="1"/>
            <a:r>
              <a:rPr lang="en-US" altLang="zh-CN" dirty="0"/>
              <a:t>001 + </a:t>
            </a:r>
            <a:r>
              <a:rPr lang="zh-CN" altLang="en-US" dirty="0"/>
              <a:t>注册</a:t>
            </a:r>
            <a:r>
              <a:rPr lang="en-US" altLang="zh-CN" dirty="0"/>
              <a:t>ID + </a:t>
            </a:r>
            <a:r>
              <a:rPr lang="zh-CN" altLang="en-US" dirty="0"/>
              <a:t>提供者</a:t>
            </a:r>
            <a:r>
              <a:rPr lang="en-US" altLang="zh-CN" dirty="0"/>
              <a:t>ID + </a:t>
            </a:r>
            <a:r>
              <a:rPr lang="zh-CN" altLang="en-US" dirty="0"/>
              <a:t>用户</a:t>
            </a:r>
            <a:r>
              <a:rPr lang="en-US" altLang="zh-CN" dirty="0"/>
              <a:t>ID</a:t>
            </a:r>
            <a:r>
              <a:rPr lang="zh-CN" altLang="en-US" dirty="0"/>
              <a:t>共</a:t>
            </a:r>
            <a:r>
              <a:rPr lang="en-US" altLang="zh-CN" dirty="0"/>
              <a:t>48</a:t>
            </a:r>
            <a:r>
              <a:rPr lang="zh-CN" altLang="en-US" dirty="0"/>
              <a:t>比特（ </a:t>
            </a:r>
            <a:r>
              <a:rPr lang="en-US" altLang="zh-CN" dirty="0"/>
              <a:t>m + n + o = 45)</a:t>
            </a:r>
            <a:endParaRPr lang="en-US" altLang="zh-CN" dirty="0"/>
          </a:p>
          <a:p>
            <a:pPr lvl="1"/>
            <a:r>
              <a:rPr lang="zh-CN" altLang="en-US" dirty="0"/>
              <a:t>子网</a:t>
            </a:r>
            <a:r>
              <a:rPr lang="en-US" altLang="zh-CN" dirty="0"/>
              <a:t>ID</a:t>
            </a:r>
            <a:r>
              <a:rPr lang="zh-CN" altLang="en-US" dirty="0"/>
              <a:t>：</a:t>
            </a:r>
            <a:r>
              <a:rPr lang="en-US" altLang="zh-CN" dirty="0"/>
              <a:t>16</a:t>
            </a:r>
            <a:r>
              <a:rPr lang="zh-CN" altLang="en-US" dirty="0"/>
              <a:t>比特</a:t>
            </a:r>
            <a:endParaRPr lang="en-US" altLang="zh-CN" dirty="0"/>
          </a:p>
          <a:p>
            <a:pPr lvl="1"/>
            <a:r>
              <a:rPr lang="zh-CN" altLang="en-US" dirty="0"/>
              <a:t>接口</a:t>
            </a:r>
            <a:r>
              <a:rPr lang="en-US" altLang="zh-CN" dirty="0"/>
              <a:t>ID</a:t>
            </a:r>
            <a:r>
              <a:rPr lang="zh-CN" altLang="en-US" dirty="0"/>
              <a:t>：</a:t>
            </a:r>
            <a:r>
              <a:rPr lang="en-US" altLang="zh-CN" dirty="0"/>
              <a:t>64</a:t>
            </a:r>
            <a:r>
              <a:rPr lang="zh-CN" altLang="en-US" dirty="0"/>
              <a:t>比特</a:t>
            </a:r>
            <a:endParaRPr lang="zh-CN" altLang="en-US" dirty="0"/>
          </a:p>
        </p:txBody>
      </p:sp>
      <p:graphicFrame>
        <p:nvGraphicFramePr>
          <p:cNvPr id="4" name="表格 3"/>
          <p:cNvGraphicFramePr>
            <a:graphicFrameLocks noGrp="1"/>
          </p:cNvGraphicFramePr>
          <p:nvPr/>
        </p:nvGraphicFramePr>
        <p:xfrm>
          <a:off x="346853" y="3142293"/>
          <a:ext cx="8588710" cy="3674750"/>
        </p:xfrm>
        <a:graphic>
          <a:graphicData uri="http://schemas.openxmlformats.org/drawingml/2006/table">
            <a:tbl>
              <a:tblPr firstRow="1" firstCol="1" bandRow="1">
                <a:tableStyleId>{17292A2E-F333-43FB-9621-5CBBE7FDCDCB}</a:tableStyleId>
              </a:tblPr>
              <a:tblGrid>
                <a:gridCol w="3855528"/>
                <a:gridCol w="3044878"/>
                <a:gridCol w="1688304"/>
              </a:tblGrid>
              <a:tr h="197967">
                <a:tc>
                  <a:txBody>
                    <a:bodyPr/>
                    <a:lstStyle/>
                    <a:p>
                      <a:pPr algn="ctr">
                        <a:lnSpc>
                          <a:spcPct val="150000"/>
                        </a:lnSpc>
                        <a:spcAft>
                          <a:spcPts val="0"/>
                        </a:spcAft>
                      </a:pPr>
                      <a:r>
                        <a:rPr lang="zh-CN" sz="1800" kern="100" dirty="0">
                          <a:effectLst/>
                        </a:rPr>
                        <a:t>用途</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1800" kern="100" dirty="0">
                          <a:effectLst/>
                        </a:rPr>
                        <a:t>前缀</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en-US" sz="1800" kern="100" dirty="0">
                          <a:effectLst/>
                        </a:rPr>
                        <a:t>CIDR</a:t>
                      </a:r>
                      <a:r>
                        <a:rPr lang="zh-CN" sz="1800" kern="100" dirty="0">
                          <a:effectLst/>
                        </a:rPr>
                        <a:t>表示</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299147">
                <a:tc>
                  <a:txBody>
                    <a:bodyPr/>
                    <a:lstStyle/>
                    <a:p>
                      <a:pPr algn="just">
                        <a:lnSpc>
                          <a:spcPct val="150000"/>
                        </a:lnSpc>
                        <a:spcAft>
                          <a:spcPts val="0"/>
                        </a:spcAft>
                      </a:pPr>
                      <a:r>
                        <a:rPr lang="zh-CN" sz="1800" b="0" kern="100" dirty="0">
                          <a:effectLst/>
                        </a:rPr>
                        <a:t>未知地址，仅仅作为源地址</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a:effectLst/>
                        </a:rPr>
                        <a:t>128</a:t>
                      </a:r>
                      <a:r>
                        <a:rPr lang="zh-CN" sz="1800" b="0" kern="100">
                          <a:effectLst/>
                        </a:rPr>
                        <a:t>个</a:t>
                      </a:r>
                      <a:r>
                        <a:rPr lang="en-US" sz="1800" b="0" kern="100">
                          <a:effectLst/>
                        </a:rPr>
                        <a:t>0</a:t>
                      </a:r>
                      <a:endParaRPr lang="zh-CN" sz="1800" b="0" kern="1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::/128</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216024">
                <a:tc>
                  <a:txBody>
                    <a:bodyPr/>
                    <a:lstStyle/>
                    <a:p>
                      <a:pPr algn="just">
                        <a:lnSpc>
                          <a:spcPct val="150000"/>
                        </a:lnSpc>
                        <a:spcAft>
                          <a:spcPts val="0"/>
                        </a:spcAft>
                      </a:pPr>
                      <a:r>
                        <a:rPr lang="zh-CN" sz="1800" b="0" kern="100" dirty="0">
                          <a:effectLst/>
                        </a:rPr>
                        <a:t>回环地址，仅在主机内部</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tx2">
                        <a:lumMod val="20000"/>
                        <a:lumOff val="80000"/>
                      </a:schemeClr>
                    </a:solidFill>
                  </a:tcPr>
                </a:tc>
                <a:tc>
                  <a:txBody>
                    <a:bodyPr/>
                    <a:lstStyle/>
                    <a:p>
                      <a:pPr algn="just">
                        <a:lnSpc>
                          <a:spcPct val="150000"/>
                        </a:lnSpc>
                        <a:spcAft>
                          <a:spcPts val="0"/>
                        </a:spcAft>
                      </a:pPr>
                      <a:r>
                        <a:rPr lang="en-US" sz="1800" b="0" kern="100" dirty="0">
                          <a:effectLst/>
                        </a:rPr>
                        <a:t>127</a:t>
                      </a:r>
                      <a:r>
                        <a:rPr lang="zh-CN" sz="1800" b="0" kern="100" dirty="0">
                          <a:effectLst/>
                        </a:rPr>
                        <a:t>个</a:t>
                      </a:r>
                      <a:r>
                        <a:rPr lang="en-US" sz="1800" b="0" kern="100" dirty="0">
                          <a:effectLst/>
                        </a:rPr>
                        <a:t>0 + 1</a:t>
                      </a:r>
                      <a:r>
                        <a:rPr lang="zh-CN" sz="1800" b="0" kern="100" dirty="0">
                          <a:effectLst/>
                        </a:rPr>
                        <a:t>个</a:t>
                      </a:r>
                      <a:r>
                        <a:rPr lang="en-US" sz="1800" b="0" kern="100" dirty="0">
                          <a:effectLst/>
                        </a:rPr>
                        <a:t>1</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tx2">
                        <a:lumMod val="20000"/>
                        <a:lumOff val="80000"/>
                      </a:schemeClr>
                    </a:solidFill>
                  </a:tcPr>
                </a:tc>
                <a:tc>
                  <a:txBody>
                    <a:bodyPr/>
                    <a:lstStyle/>
                    <a:p>
                      <a:pPr algn="just">
                        <a:lnSpc>
                          <a:spcPct val="150000"/>
                        </a:lnSpc>
                        <a:spcAft>
                          <a:spcPts val="0"/>
                        </a:spcAft>
                      </a:pPr>
                      <a:r>
                        <a:rPr lang="en-US" sz="1800" b="0" kern="100" dirty="0">
                          <a:effectLst/>
                        </a:rPr>
                        <a:t>::1/128</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tx2">
                        <a:lumMod val="20000"/>
                        <a:lumOff val="80000"/>
                      </a:schemeClr>
                    </a:solidFill>
                  </a:tcPr>
                </a:tc>
              </a:tr>
              <a:tr h="288282">
                <a:tc>
                  <a:txBody>
                    <a:bodyPr/>
                    <a:lstStyle/>
                    <a:p>
                      <a:pPr algn="just">
                        <a:lnSpc>
                          <a:spcPct val="150000"/>
                        </a:lnSpc>
                        <a:spcAft>
                          <a:spcPts val="0"/>
                        </a:spcAft>
                      </a:pPr>
                      <a:r>
                        <a:rPr lang="zh-CN" sz="1800" b="0" kern="100" dirty="0">
                          <a:effectLst/>
                        </a:rPr>
                        <a:t>组播地址</a:t>
                      </a:r>
                      <a:endParaRPr lang="zh-CN" sz="1800" b="0" kern="100" dirty="0">
                        <a:solidFill>
                          <a:srgbClr val="FF0000"/>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5"/>
                    </a:solidFill>
                  </a:tcPr>
                </a:tc>
                <a:tc>
                  <a:txBody>
                    <a:bodyPr/>
                    <a:lstStyle/>
                    <a:p>
                      <a:pPr algn="just">
                        <a:lnSpc>
                          <a:spcPct val="150000"/>
                        </a:lnSpc>
                        <a:spcAft>
                          <a:spcPts val="0"/>
                        </a:spcAft>
                      </a:pPr>
                      <a:r>
                        <a:rPr lang="en-US" sz="1800" b="0" kern="100" dirty="0">
                          <a:effectLst/>
                        </a:rPr>
                        <a:t>1111 1111</a:t>
                      </a:r>
                      <a:endParaRPr lang="zh-CN" sz="1800" b="0" kern="100" dirty="0">
                        <a:solidFill>
                          <a:srgbClr val="FF0000"/>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5"/>
                    </a:solidFill>
                  </a:tcPr>
                </a:tc>
                <a:tc>
                  <a:txBody>
                    <a:bodyPr/>
                    <a:lstStyle/>
                    <a:p>
                      <a:pPr algn="just">
                        <a:lnSpc>
                          <a:spcPct val="150000"/>
                        </a:lnSpc>
                        <a:spcAft>
                          <a:spcPts val="0"/>
                        </a:spcAft>
                      </a:pPr>
                      <a:r>
                        <a:rPr lang="en-US" sz="1800" b="0" kern="100" dirty="0">
                          <a:effectLst/>
                        </a:rPr>
                        <a:t>FF00::/8</a:t>
                      </a:r>
                      <a:endParaRPr lang="zh-CN" sz="1800" b="0" kern="100" dirty="0">
                        <a:solidFill>
                          <a:srgbClr val="FF0000"/>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5"/>
                    </a:solidFill>
                  </a:tcPr>
                </a:tc>
              </a:tr>
              <a:tr h="197967">
                <a:tc>
                  <a:txBody>
                    <a:bodyPr/>
                    <a:lstStyle/>
                    <a:p>
                      <a:pPr algn="just">
                        <a:lnSpc>
                          <a:spcPct val="150000"/>
                        </a:lnSpc>
                        <a:spcAft>
                          <a:spcPts val="0"/>
                        </a:spcAft>
                      </a:pPr>
                      <a:r>
                        <a:rPr lang="zh-CN" sz="1800" b="0" kern="100" dirty="0">
                          <a:solidFill>
                            <a:schemeClr val="bg1"/>
                          </a:solidFill>
                          <a:effectLst/>
                        </a:rPr>
                        <a:t>链路唯一</a:t>
                      </a:r>
                      <a:r>
                        <a:rPr lang="en-US" altLang="zh-CN" sz="1800" b="0" kern="100" dirty="0">
                          <a:solidFill>
                            <a:schemeClr val="bg1"/>
                          </a:solidFill>
                          <a:effectLst/>
                        </a:rPr>
                        <a:t>(link-local)</a:t>
                      </a:r>
                      <a:r>
                        <a:rPr lang="zh-CN" sz="1800" b="0" kern="100" dirty="0">
                          <a:solidFill>
                            <a:schemeClr val="bg1"/>
                          </a:solidFill>
                          <a:effectLst/>
                        </a:rPr>
                        <a:t>单播地址</a:t>
                      </a:r>
                      <a:endParaRPr lang="zh-CN" sz="1800" b="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1"/>
                    </a:solidFill>
                  </a:tcPr>
                </a:tc>
                <a:tc>
                  <a:txBody>
                    <a:bodyPr/>
                    <a:lstStyle/>
                    <a:p>
                      <a:pPr algn="just">
                        <a:lnSpc>
                          <a:spcPct val="150000"/>
                        </a:lnSpc>
                        <a:spcAft>
                          <a:spcPts val="0"/>
                        </a:spcAft>
                      </a:pPr>
                      <a:r>
                        <a:rPr lang="en-US" sz="1800" b="0" kern="100" dirty="0">
                          <a:solidFill>
                            <a:schemeClr val="bg1"/>
                          </a:solidFill>
                          <a:effectLst/>
                        </a:rPr>
                        <a:t>1111 1110 10</a:t>
                      </a:r>
                      <a:endParaRPr lang="zh-CN" sz="1800" b="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1"/>
                    </a:solidFill>
                  </a:tcPr>
                </a:tc>
                <a:tc>
                  <a:txBody>
                    <a:bodyPr/>
                    <a:lstStyle/>
                    <a:p>
                      <a:pPr algn="just">
                        <a:lnSpc>
                          <a:spcPct val="150000"/>
                        </a:lnSpc>
                        <a:spcAft>
                          <a:spcPts val="0"/>
                        </a:spcAft>
                      </a:pPr>
                      <a:r>
                        <a:rPr lang="en-US" sz="1800" b="0" kern="100" dirty="0">
                          <a:solidFill>
                            <a:schemeClr val="bg1"/>
                          </a:solidFill>
                          <a:effectLst/>
                        </a:rPr>
                        <a:t>FE80::/10</a:t>
                      </a:r>
                      <a:endParaRPr lang="zh-CN" sz="1800" b="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1"/>
                    </a:solidFill>
                  </a:tcPr>
                </a:tc>
              </a:tr>
              <a:tr h="197967">
                <a:tc>
                  <a:txBody>
                    <a:bodyPr/>
                    <a:lstStyle/>
                    <a:p>
                      <a:pPr algn="just">
                        <a:lnSpc>
                          <a:spcPct val="150000"/>
                        </a:lnSpc>
                        <a:spcAft>
                          <a:spcPts val="0"/>
                        </a:spcAft>
                      </a:pPr>
                      <a:r>
                        <a:rPr lang="zh-CN" altLang="en-US" sz="1800" b="0" kern="100" dirty="0">
                          <a:effectLst/>
                        </a:rPr>
                        <a:t>本地</a:t>
                      </a:r>
                      <a:r>
                        <a:rPr lang="zh-CN" sz="1800" b="0" kern="100" dirty="0">
                          <a:effectLst/>
                        </a:rPr>
                        <a:t>唯一</a:t>
                      </a:r>
                      <a:r>
                        <a:rPr lang="zh-CN" altLang="en-US" sz="1800" b="0" kern="100" dirty="0">
                          <a:effectLst/>
                        </a:rPr>
                        <a:t>（</a:t>
                      </a:r>
                      <a:r>
                        <a:rPr lang="en-US" altLang="zh-CN" sz="1800" b="0" kern="100" dirty="0">
                          <a:effectLst/>
                        </a:rPr>
                        <a:t>Unique-local</a:t>
                      </a:r>
                      <a:r>
                        <a:rPr lang="zh-CN" altLang="en-US" sz="1800" b="0" kern="100" dirty="0">
                          <a:effectLst/>
                        </a:rPr>
                        <a:t>）</a:t>
                      </a:r>
                      <a:r>
                        <a:rPr lang="zh-CN" sz="1800" b="0" kern="100" dirty="0">
                          <a:effectLst/>
                        </a:rPr>
                        <a:t>单播地址</a:t>
                      </a:r>
                      <a:endParaRPr lang="zh-CN" sz="1800" b="0"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1111 110</a:t>
                      </a:r>
                      <a:endParaRPr lang="zh-CN" sz="1800" b="0"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FC00::/7</a:t>
                      </a:r>
                      <a:endParaRPr lang="zh-CN" sz="1800" b="0" kern="100" dirty="0">
                        <a:solidFill>
                          <a:schemeClr val="accent6"/>
                        </a:solidFill>
                        <a:effectLst/>
                        <a:latin typeface="Times New Roman" panose="02020603050405020304"/>
                        <a:ea typeface="宋体" panose="02010600030101010101" pitchFamily="2" charset="-122"/>
                        <a:cs typeface="Times New Roman" panose="02020603050405020304"/>
                      </a:endParaRPr>
                    </a:p>
                  </a:txBody>
                  <a:tcPr marL="68580" marR="68580" marT="0" marB="0"/>
                </a:tc>
              </a:tr>
              <a:tr h="320790">
                <a:tc>
                  <a:txBody>
                    <a:bodyPr/>
                    <a:lstStyle/>
                    <a:p>
                      <a:pPr algn="just">
                        <a:lnSpc>
                          <a:spcPct val="150000"/>
                        </a:lnSpc>
                        <a:spcAft>
                          <a:spcPts val="0"/>
                        </a:spcAft>
                      </a:pPr>
                      <a:r>
                        <a:rPr lang="en-US" sz="1800" b="0" kern="100" dirty="0">
                          <a:effectLst/>
                        </a:rPr>
                        <a:t>IPv4</a:t>
                      </a:r>
                      <a:r>
                        <a:rPr lang="zh-CN" sz="1800" b="0" kern="100" dirty="0">
                          <a:effectLst/>
                        </a:rPr>
                        <a:t>映射地址，不应出现在分组头部</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80</a:t>
                      </a:r>
                      <a:r>
                        <a:rPr lang="zh-CN" sz="1800" b="0" kern="100" dirty="0">
                          <a:effectLst/>
                        </a:rPr>
                        <a:t>个</a:t>
                      </a:r>
                      <a:r>
                        <a:rPr lang="en-US" sz="1800" b="0" kern="100" dirty="0">
                          <a:effectLst/>
                        </a:rPr>
                        <a:t>0+16</a:t>
                      </a:r>
                      <a:r>
                        <a:rPr lang="zh-CN" sz="1800" b="0" kern="100" dirty="0">
                          <a:effectLst/>
                        </a:rPr>
                        <a:t>个</a:t>
                      </a:r>
                      <a:r>
                        <a:rPr lang="en-US" sz="1800" b="0" kern="100" dirty="0">
                          <a:effectLst/>
                        </a:rPr>
                        <a:t>1</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::FFFF:0:0/96</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309947">
                <a:tc>
                  <a:txBody>
                    <a:bodyPr/>
                    <a:lstStyle/>
                    <a:p>
                      <a:pPr algn="just">
                        <a:lnSpc>
                          <a:spcPct val="150000"/>
                        </a:lnSpc>
                        <a:spcAft>
                          <a:spcPts val="0"/>
                        </a:spcAft>
                      </a:pPr>
                      <a:r>
                        <a:rPr lang="en-US" sz="1800" b="0" kern="100" dirty="0" err="1">
                          <a:effectLst/>
                        </a:rPr>
                        <a:t>Teredo</a:t>
                      </a:r>
                      <a:r>
                        <a:rPr lang="zh-CN" sz="1800" b="0" kern="100" dirty="0">
                          <a:effectLst/>
                        </a:rPr>
                        <a:t>地址</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0010 0000 0000 0001+16</a:t>
                      </a:r>
                      <a:r>
                        <a:rPr lang="zh-CN" sz="1800" b="0" kern="100" dirty="0">
                          <a:effectLst/>
                        </a:rPr>
                        <a:t>个</a:t>
                      </a:r>
                      <a:r>
                        <a:rPr lang="en-US" sz="1800" b="0" kern="100" dirty="0">
                          <a:effectLst/>
                        </a:rPr>
                        <a:t>0 </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2001::/32</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288032">
                <a:tc>
                  <a:txBody>
                    <a:bodyPr/>
                    <a:lstStyle/>
                    <a:p>
                      <a:pPr algn="just">
                        <a:lnSpc>
                          <a:spcPct val="150000"/>
                        </a:lnSpc>
                        <a:spcAft>
                          <a:spcPts val="0"/>
                        </a:spcAft>
                      </a:pPr>
                      <a:r>
                        <a:rPr lang="en-US" sz="1800" b="0" kern="100" dirty="0">
                          <a:effectLst/>
                        </a:rPr>
                        <a:t>6to4</a:t>
                      </a:r>
                      <a:r>
                        <a:rPr lang="zh-CN" sz="1800" b="0" kern="100" dirty="0">
                          <a:effectLst/>
                        </a:rPr>
                        <a:t>地址</a:t>
                      </a:r>
                      <a:endParaRPr lang="zh-CN" sz="1800" b="0" kern="100" dirty="0">
                        <a:solidFill>
                          <a:srgbClr val="FF0000"/>
                        </a:solidFill>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0010 0000 0000 0010</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lnSpc>
                          <a:spcPct val="150000"/>
                        </a:lnSpc>
                        <a:spcAft>
                          <a:spcPts val="0"/>
                        </a:spcAft>
                      </a:pPr>
                      <a:r>
                        <a:rPr lang="en-US" sz="1800" b="0" kern="100" dirty="0">
                          <a:effectLst/>
                        </a:rPr>
                        <a:t>2002::/16</a:t>
                      </a:r>
                      <a:endParaRPr lang="zh-CN" sz="1800" b="0" kern="100" dirty="0">
                        <a:effectLst/>
                        <a:latin typeface="Times New Roman" panose="02020603050405020304"/>
                        <a:ea typeface="宋体" panose="02010600030101010101" pitchFamily="2" charset="-122"/>
                        <a:cs typeface="Times New Roman" panose="02020603050405020304"/>
                      </a:endParaRPr>
                    </a:p>
                  </a:txBody>
                  <a:tcPr marL="68580" marR="68580" marT="0" marB="0"/>
                </a:tc>
              </a:tr>
              <a:tr h="196351">
                <a:tc>
                  <a:txBody>
                    <a:bodyPr/>
                    <a:lstStyle/>
                    <a:p>
                      <a:pPr algn="just">
                        <a:lnSpc>
                          <a:spcPct val="150000"/>
                        </a:lnSpc>
                        <a:spcAft>
                          <a:spcPts val="0"/>
                        </a:spcAft>
                      </a:pPr>
                      <a:r>
                        <a:rPr lang="en-US" altLang="zh-CN" sz="1800" b="0" kern="100" dirty="0">
                          <a:solidFill>
                            <a:schemeClr val="bg1"/>
                          </a:solidFill>
                          <a:effectLst/>
                        </a:rPr>
                        <a:t>(</a:t>
                      </a:r>
                      <a:r>
                        <a:rPr lang="zh-CN" altLang="en-US" sz="1800" b="0" kern="100" dirty="0">
                          <a:solidFill>
                            <a:schemeClr val="bg1"/>
                          </a:solidFill>
                          <a:effectLst/>
                        </a:rPr>
                        <a:t>当前分配的</a:t>
                      </a:r>
                      <a:r>
                        <a:rPr lang="en-US" altLang="zh-CN" sz="1800" b="0" kern="100" dirty="0">
                          <a:solidFill>
                            <a:schemeClr val="bg1"/>
                          </a:solidFill>
                          <a:effectLst/>
                        </a:rPr>
                        <a:t>)</a:t>
                      </a:r>
                      <a:r>
                        <a:rPr lang="zh-CN" sz="1800" b="0" kern="100" dirty="0">
                          <a:solidFill>
                            <a:schemeClr val="bg1"/>
                          </a:solidFill>
                          <a:effectLst/>
                        </a:rPr>
                        <a:t>全局单播地址</a:t>
                      </a:r>
                      <a:endParaRPr lang="zh-CN" sz="1800" b="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1"/>
                    </a:solidFill>
                  </a:tcPr>
                </a:tc>
                <a:tc>
                  <a:txBody>
                    <a:bodyPr/>
                    <a:lstStyle/>
                    <a:p>
                      <a:pPr algn="just">
                        <a:lnSpc>
                          <a:spcPct val="150000"/>
                        </a:lnSpc>
                        <a:spcAft>
                          <a:spcPts val="0"/>
                        </a:spcAft>
                      </a:pPr>
                      <a:r>
                        <a:rPr lang="en-US" sz="1800" b="0" kern="100" dirty="0">
                          <a:solidFill>
                            <a:schemeClr val="bg1"/>
                          </a:solidFill>
                          <a:effectLst/>
                        </a:rPr>
                        <a:t>001</a:t>
                      </a:r>
                      <a:endParaRPr lang="zh-CN" sz="1800" b="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1"/>
                    </a:solidFill>
                  </a:tcPr>
                </a:tc>
                <a:tc>
                  <a:txBody>
                    <a:bodyPr/>
                    <a:lstStyle/>
                    <a:p>
                      <a:pPr algn="just">
                        <a:lnSpc>
                          <a:spcPct val="150000"/>
                        </a:lnSpc>
                        <a:spcAft>
                          <a:spcPts val="0"/>
                        </a:spcAft>
                      </a:pPr>
                      <a:r>
                        <a:rPr lang="en-US" sz="1800" b="0" kern="100" dirty="0">
                          <a:solidFill>
                            <a:schemeClr val="bg1"/>
                          </a:solidFill>
                          <a:effectLst/>
                        </a:rPr>
                        <a:t>2000::/3</a:t>
                      </a:r>
                      <a:endParaRPr lang="zh-CN" sz="1800" b="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8580" marR="68580" marT="0" marB="0">
                    <a:solidFill>
                      <a:schemeClr val="accent1"/>
                    </a:solidFill>
                  </a:tcPr>
                </a:tc>
              </a:tr>
            </a:tbl>
          </a:graphicData>
        </a:graphic>
      </p:graphicFrame>
      <p:grpSp>
        <p:nvGrpSpPr>
          <p:cNvPr id="25" name="组合 645"/>
          <p:cNvGrpSpPr/>
          <p:nvPr/>
        </p:nvGrpSpPr>
        <p:grpSpPr bwMode="auto">
          <a:xfrm>
            <a:off x="5166993" y="2082346"/>
            <a:ext cx="6565630" cy="781575"/>
            <a:chOff x="0" y="709"/>
            <a:chExt cx="42813" cy="3584"/>
          </a:xfrm>
        </p:grpSpPr>
        <p:sp>
          <p:nvSpPr>
            <p:cNvPr id="26" name="文本框 640"/>
            <p:cNvSpPr txBox="1">
              <a:spLocks noChangeArrowheads="1"/>
            </p:cNvSpPr>
            <p:nvPr/>
          </p:nvSpPr>
          <p:spPr bwMode="auto">
            <a:xfrm>
              <a:off x="4810" y="809"/>
              <a:ext cx="3333" cy="27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lstStyle/>
            <a:p>
              <a:pPr algn="ctr" fontAlgn="base">
                <a:spcBef>
                  <a:spcPct val="0"/>
                </a:spcBef>
                <a:spcAft>
                  <a:spcPct val="0"/>
                </a:spcAf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a:t>
              </a:r>
              <a:endParaRPr lang="en-US" altLang="zh-CN" sz="1600" dirty="0">
                <a:latin typeface="Arial" panose="020B0604020202020204" pitchFamily="34" charset="0"/>
                <a:ea typeface="宋体" panose="02010600030101010101" pitchFamily="2" charset="-122"/>
                <a:cs typeface="宋体" panose="02010600030101010101" pitchFamily="2" charset="-122"/>
              </a:endParaRPr>
            </a:p>
          </p:txBody>
        </p:sp>
        <p:sp>
          <p:nvSpPr>
            <p:cNvPr id="27" name="文本框 641"/>
            <p:cNvSpPr txBox="1">
              <a:spLocks noChangeArrowheads="1"/>
            </p:cNvSpPr>
            <p:nvPr/>
          </p:nvSpPr>
          <p:spPr bwMode="auto">
            <a:xfrm>
              <a:off x="13620" y="870"/>
              <a:ext cx="3334" cy="27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lstStyle/>
            <a:p>
              <a:pPr algn="ctr" fontAlgn="base">
                <a:spcBef>
                  <a:spcPct val="0"/>
                </a:spcBef>
                <a:spcAft>
                  <a:spcPct val="0"/>
                </a:spcAft>
              </a:pPr>
              <a:r>
                <a:rPr lang="en-US" altLang="zh-CN" sz="1600">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a:latin typeface="Arial" panose="020B0604020202020204" pitchFamily="34" charset="0"/>
                <a:ea typeface="宋体" panose="02010600030101010101" pitchFamily="2" charset="-122"/>
                <a:cs typeface="宋体" panose="02010600030101010101" pitchFamily="2" charset="-122"/>
              </a:endParaRPr>
            </a:p>
          </p:txBody>
        </p:sp>
        <p:sp>
          <p:nvSpPr>
            <p:cNvPr id="28" name="文本框 642"/>
            <p:cNvSpPr txBox="1">
              <a:spLocks noChangeArrowheads="1"/>
            </p:cNvSpPr>
            <p:nvPr/>
          </p:nvSpPr>
          <p:spPr bwMode="auto">
            <a:xfrm>
              <a:off x="21240" y="870"/>
              <a:ext cx="3334" cy="27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lstStyle/>
            <a:p>
              <a:pPr algn="ctr" fontAlgn="base">
                <a:spcBef>
                  <a:spcPct val="0"/>
                </a:spcBef>
                <a:spcAft>
                  <a:spcPct val="0"/>
                </a:spcAft>
              </a:pPr>
              <a:r>
                <a:rPr lang="en-US" altLang="zh-CN" sz="1600">
                  <a:latin typeface="Times New Roman" panose="02020603050405020304" pitchFamily="18" charset="0"/>
                  <a:ea typeface="宋体" panose="02010600030101010101" pitchFamily="2" charset="-122"/>
                  <a:cs typeface="Times New Roman" panose="02020603050405020304" pitchFamily="18" charset="0"/>
                </a:rPr>
                <a:t>o</a:t>
              </a:r>
              <a:endParaRPr lang="en-US" altLang="zh-CN" sz="1600">
                <a:latin typeface="Arial" panose="020B0604020202020204" pitchFamily="34" charset="0"/>
                <a:ea typeface="宋体" panose="02010600030101010101" pitchFamily="2" charset="-122"/>
                <a:cs typeface="宋体" panose="02010600030101010101" pitchFamily="2" charset="-122"/>
              </a:endParaRPr>
            </a:p>
          </p:txBody>
        </p:sp>
        <p:sp>
          <p:nvSpPr>
            <p:cNvPr id="29" name="文本框 643"/>
            <p:cNvSpPr txBox="1">
              <a:spLocks noChangeArrowheads="1"/>
            </p:cNvSpPr>
            <p:nvPr/>
          </p:nvSpPr>
          <p:spPr bwMode="auto">
            <a:xfrm>
              <a:off x="28574" y="709"/>
              <a:ext cx="3334" cy="27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lstStyle/>
            <a:p>
              <a:pPr algn="ctr" fontAlgn="base">
                <a:spcBef>
                  <a:spcPct val="0"/>
                </a:spcBef>
                <a:spcAft>
                  <a:spcPct val="0"/>
                </a:spcAft>
              </a:pPr>
              <a:r>
                <a:rPr lang="en-US" altLang="zh-CN" sz="1600">
                  <a:latin typeface="Times New Roman" panose="02020603050405020304" pitchFamily="18" charset="0"/>
                  <a:ea typeface="宋体" panose="02010600030101010101" pitchFamily="2" charset="-122"/>
                  <a:cs typeface="Times New Roman" panose="02020603050405020304" pitchFamily="18" charset="0"/>
                </a:rPr>
                <a:t>p</a:t>
              </a:r>
              <a:endParaRPr lang="en-US" altLang="zh-CN" sz="1600">
                <a:latin typeface="Arial" panose="020B0604020202020204" pitchFamily="34" charset="0"/>
                <a:ea typeface="宋体" panose="02010600030101010101" pitchFamily="2" charset="-122"/>
                <a:cs typeface="宋体" panose="02010600030101010101" pitchFamily="2" charset="-122"/>
              </a:endParaRPr>
            </a:p>
          </p:txBody>
        </p:sp>
        <p:sp>
          <p:nvSpPr>
            <p:cNvPr id="30" name="文本框 644"/>
            <p:cNvSpPr txBox="1">
              <a:spLocks noChangeArrowheads="1"/>
            </p:cNvSpPr>
            <p:nvPr/>
          </p:nvSpPr>
          <p:spPr bwMode="auto">
            <a:xfrm>
              <a:off x="32145" y="809"/>
              <a:ext cx="10668" cy="27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lstStyle/>
            <a:p>
              <a:pPr algn="ctr" fontAlgn="base">
                <a:spcBef>
                  <a:spcPct val="0"/>
                </a:spcBef>
                <a:spcAft>
                  <a:spcPct val="0"/>
                </a:spcAf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125-m-n-o-p</a:t>
              </a:r>
              <a:endParaRPr lang="en-US" altLang="zh-CN" sz="1600" dirty="0">
                <a:latin typeface="Arial" panose="020B0604020202020204" pitchFamily="34" charset="0"/>
                <a:ea typeface="宋体" panose="02010600030101010101" pitchFamily="2" charset="-122"/>
                <a:cs typeface="宋体" panose="02010600030101010101" pitchFamily="2" charset="-122"/>
              </a:endParaRPr>
            </a:p>
          </p:txBody>
        </p:sp>
        <p:sp>
          <p:nvSpPr>
            <p:cNvPr id="31" name="文本框 1534"/>
            <p:cNvSpPr txBox="1">
              <a:spLocks noChangeArrowheads="1"/>
            </p:cNvSpPr>
            <p:nvPr/>
          </p:nvSpPr>
          <p:spPr bwMode="auto">
            <a:xfrm>
              <a:off x="571" y="870"/>
              <a:ext cx="3334" cy="27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lstStyle/>
            <a:p>
              <a:pPr algn="ctr" fontAlgn="base">
                <a:spcBef>
                  <a:spcPct val="0"/>
                </a:spcBef>
                <a:spcAft>
                  <a:spcPct val="0"/>
                </a:spcAf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endParaRPr lang="en-US" altLang="zh-CN" sz="1600" dirty="0">
                <a:latin typeface="Arial" panose="020B0604020202020204" pitchFamily="34" charset="0"/>
                <a:ea typeface="宋体" panose="02010600030101010101" pitchFamily="2" charset="-122"/>
                <a:cs typeface="宋体" panose="02010600030101010101" pitchFamily="2" charset="-122"/>
              </a:endParaRPr>
            </a:p>
          </p:txBody>
        </p:sp>
        <p:sp>
          <p:nvSpPr>
            <p:cNvPr id="32" name="文本框 1528"/>
            <p:cNvSpPr txBox="1">
              <a:spLocks noChangeArrowheads="1"/>
            </p:cNvSpPr>
            <p:nvPr/>
          </p:nvSpPr>
          <p:spPr bwMode="auto">
            <a:xfrm>
              <a:off x="0" y="2190"/>
              <a:ext cx="3905" cy="2103"/>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fontAlgn="base">
                <a:spcBef>
                  <a:spcPct val="0"/>
                </a:spcBef>
                <a:spcAft>
                  <a:spcPct val="0"/>
                </a:spcAft>
              </a:pPr>
              <a:r>
                <a:rPr lang="en-US" altLang="zh-CN" sz="1600">
                  <a:latin typeface="Times New Roman" panose="02020603050405020304" pitchFamily="18" charset="0"/>
                  <a:ea typeface="宋体" panose="02010600030101010101" pitchFamily="2" charset="-122"/>
                  <a:cs typeface="Times New Roman" panose="02020603050405020304" pitchFamily="18" charset="0"/>
                </a:rPr>
                <a:t>001</a:t>
              </a:r>
              <a:endParaRPr lang="en-US" altLang="zh-CN" sz="1600">
                <a:latin typeface="Arial" panose="020B0604020202020204" pitchFamily="34" charset="0"/>
                <a:ea typeface="宋体" panose="02010600030101010101" pitchFamily="2" charset="-122"/>
                <a:cs typeface="宋体" panose="02010600030101010101" pitchFamily="2" charset="-122"/>
              </a:endParaRPr>
            </a:p>
          </p:txBody>
        </p:sp>
        <p:sp>
          <p:nvSpPr>
            <p:cNvPr id="33" name="文本框 1529"/>
            <p:cNvSpPr txBox="1">
              <a:spLocks noChangeArrowheads="1"/>
            </p:cNvSpPr>
            <p:nvPr/>
          </p:nvSpPr>
          <p:spPr bwMode="auto">
            <a:xfrm>
              <a:off x="3905" y="2190"/>
              <a:ext cx="6477" cy="2103"/>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fontAlgn="base">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注册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ID</a:t>
              </a:r>
              <a:endParaRPr lang="en-US" altLang="zh-CN" sz="1600" dirty="0">
                <a:latin typeface="Arial" panose="020B0604020202020204" pitchFamily="34" charset="0"/>
                <a:ea typeface="宋体" panose="02010600030101010101" pitchFamily="2" charset="-122"/>
                <a:cs typeface="宋体" panose="02010600030101010101" pitchFamily="2" charset="-122"/>
              </a:endParaRPr>
            </a:p>
          </p:txBody>
        </p:sp>
        <p:sp>
          <p:nvSpPr>
            <p:cNvPr id="34" name="文本框 1530"/>
            <p:cNvSpPr txBox="1">
              <a:spLocks noChangeArrowheads="1"/>
            </p:cNvSpPr>
            <p:nvPr/>
          </p:nvSpPr>
          <p:spPr bwMode="auto">
            <a:xfrm>
              <a:off x="10382" y="2190"/>
              <a:ext cx="8191" cy="2103"/>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algn="ctr" fontAlgn="base">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提供者</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ID</a:t>
              </a:r>
              <a:endParaRPr lang="en-US" altLang="zh-CN" sz="1600" dirty="0">
                <a:latin typeface="Arial" panose="020B0604020202020204" pitchFamily="34" charset="0"/>
                <a:ea typeface="宋体" panose="02010600030101010101" pitchFamily="2" charset="-122"/>
                <a:cs typeface="宋体" panose="02010600030101010101" pitchFamily="2" charset="-122"/>
              </a:endParaRPr>
            </a:p>
          </p:txBody>
        </p:sp>
        <p:sp>
          <p:nvSpPr>
            <p:cNvPr id="35" name="文本框 1531"/>
            <p:cNvSpPr txBox="1">
              <a:spLocks noChangeArrowheads="1"/>
            </p:cNvSpPr>
            <p:nvPr/>
          </p:nvSpPr>
          <p:spPr bwMode="auto">
            <a:xfrm>
              <a:off x="18573" y="2190"/>
              <a:ext cx="8382" cy="2103"/>
            </a:xfrm>
            <a:prstGeom prst="rect">
              <a:avLst/>
            </a:prstGeom>
            <a:solidFill>
              <a:srgbClr val="FFFFFF"/>
            </a:solidFill>
            <a:ln w="6350">
              <a:solidFill>
                <a:srgbClr val="000000"/>
              </a:solidFill>
              <a:miter lim="800000"/>
            </a:ln>
          </p:spPr>
          <p:txBody>
            <a:bodyPr vert="horz" wrap="square" lIns="91440" tIns="45720" rIns="91440" bIns="45720" numCol="1" anchor="t" anchorCtr="0" compatLnSpc="1"/>
            <a:lstStyle/>
            <a:p>
              <a:pPr algn="ctr" fontAlgn="base">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用户</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ID</a:t>
              </a:r>
              <a:endParaRPr lang="en-US" altLang="zh-CN" sz="1600" dirty="0">
                <a:latin typeface="Arial" panose="020B0604020202020204" pitchFamily="34" charset="0"/>
                <a:ea typeface="宋体" panose="02010600030101010101" pitchFamily="2" charset="-122"/>
                <a:cs typeface="宋体" panose="02010600030101010101" pitchFamily="2" charset="-122"/>
              </a:endParaRPr>
            </a:p>
          </p:txBody>
        </p:sp>
        <p:sp>
          <p:nvSpPr>
            <p:cNvPr id="36" name="文本框 1532"/>
            <p:cNvSpPr txBox="1">
              <a:spLocks noChangeArrowheads="1"/>
            </p:cNvSpPr>
            <p:nvPr/>
          </p:nvSpPr>
          <p:spPr bwMode="auto">
            <a:xfrm>
              <a:off x="26955" y="2190"/>
              <a:ext cx="6477" cy="2103"/>
            </a:xfrm>
            <a:prstGeom prst="rect">
              <a:avLst/>
            </a:prstGeom>
            <a:solidFill>
              <a:schemeClr val="accent4">
                <a:lumMod val="20000"/>
                <a:lumOff val="80000"/>
              </a:schemeClr>
            </a:solidFill>
            <a:ln w="6350">
              <a:solidFill>
                <a:srgbClr val="000000"/>
              </a:solidFill>
              <a:miter lim="800000"/>
            </a:ln>
          </p:spPr>
          <p:txBody>
            <a:bodyPr vert="horz" wrap="square" lIns="91440" tIns="45720" rIns="91440" bIns="45720" numCol="1" anchor="t" anchorCtr="0" compatLnSpc="1"/>
            <a:lstStyle/>
            <a:p>
              <a:pPr fontAlgn="base">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子网</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ID</a:t>
              </a:r>
              <a:endParaRPr lang="en-US" altLang="zh-CN" sz="1600" dirty="0">
                <a:latin typeface="Arial" panose="020B0604020202020204" pitchFamily="34" charset="0"/>
                <a:ea typeface="宋体" panose="02010600030101010101" pitchFamily="2" charset="-122"/>
                <a:cs typeface="宋体" panose="02010600030101010101" pitchFamily="2" charset="-122"/>
              </a:endParaRPr>
            </a:p>
          </p:txBody>
        </p:sp>
        <p:sp>
          <p:nvSpPr>
            <p:cNvPr id="37" name="文本框 1533"/>
            <p:cNvSpPr txBox="1">
              <a:spLocks noChangeArrowheads="1"/>
            </p:cNvSpPr>
            <p:nvPr/>
          </p:nvSpPr>
          <p:spPr bwMode="auto">
            <a:xfrm>
              <a:off x="33432" y="2190"/>
              <a:ext cx="8382" cy="2103"/>
            </a:xfrm>
            <a:prstGeom prst="rect">
              <a:avLst/>
            </a:prstGeom>
            <a:solidFill>
              <a:schemeClr val="accent4">
                <a:lumMod val="20000"/>
                <a:lumOff val="80000"/>
              </a:schemeClr>
            </a:solidFill>
            <a:ln w="6350">
              <a:solidFill>
                <a:srgbClr val="000000"/>
              </a:solidFill>
              <a:miter lim="800000"/>
            </a:ln>
          </p:spPr>
          <p:txBody>
            <a:bodyPr vert="horz" wrap="square" lIns="91440" tIns="45720" rIns="91440" bIns="45720" numCol="1" anchor="t" anchorCtr="0" compatLnSpc="1"/>
            <a:lstStyle/>
            <a:p>
              <a:pPr algn="ctr" fontAlgn="base">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接口</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ID</a:t>
              </a:r>
              <a:endParaRPr lang="en-US" altLang="zh-CN" sz="1600" dirty="0">
                <a:latin typeface="Arial" panose="020B0604020202020204" pitchFamily="34" charset="0"/>
                <a:ea typeface="宋体" panose="02010600030101010101" pitchFamily="2" charset="-122"/>
                <a:cs typeface="宋体" panose="02010600030101010101" pitchFamily="2" charset="-122"/>
              </a:endParaRPr>
            </a:p>
          </p:txBody>
        </p:sp>
      </p:grpSp>
      <p:sp>
        <p:nvSpPr>
          <p:cNvPr id="43" name="矩形 42"/>
          <p:cNvSpPr/>
          <p:nvPr/>
        </p:nvSpPr>
        <p:spPr>
          <a:xfrm>
            <a:off x="8890000" y="3136088"/>
            <a:ext cx="3208867" cy="1477328"/>
          </a:xfrm>
          <a:prstGeom prst="rect">
            <a:avLst/>
          </a:prstGeom>
        </p:spPr>
        <p:txBody>
          <a:bodyPr wrap="square">
            <a:spAutoFit/>
          </a:bodyPr>
          <a:lstStyle/>
          <a:p>
            <a:r>
              <a:rPr lang="zh-CN" altLang="en-US" dirty="0"/>
              <a:t>复旦大学IPv6地址段</a:t>
            </a:r>
            <a:endParaRPr lang="zh-CN" altLang="en-US" dirty="0"/>
          </a:p>
          <a:p>
            <a:r>
              <a:rPr lang="zh-CN" altLang="en-US" dirty="0"/>
              <a:t>  2001:DA8:8001::/48  目前部署 </a:t>
            </a:r>
            <a:endParaRPr lang="zh-CN" altLang="en-US" dirty="0"/>
          </a:p>
          <a:p>
            <a:r>
              <a:rPr lang="zh-CN" altLang="en-US" dirty="0"/>
              <a:t>  2001:DA8:B7::/48</a:t>
            </a:r>
            <a:endParaRPr lang="zh-CN" altLang="en-US" dirty="0"/>
          </a:p>
          <a:p>
            <a:r>
              <a:rPr lang="zh-CN" altLang="en-US" dirty="0"/>
              <a:t>  2001:250:6001::/48</a:t>
            </a:r>
            <a:endParaRPr lang="zh-CN" altLang="en-US" dirty="0"/>
          </a:p>
          <a:p>
            <a:r>
              <a:rPr lang="zh-CN" altLang="en-US" dirty="0"/>
              <a:t>  2001:251:7805::/48</a:t>
            </a: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如何配置</a:t>
            </a:r>
            <a:r>
              <a:rPr lang="en-US" altLang="zh-CN" dirty="0"/>
              <a:t>IPv6</a:t>
            </a:r>
            <a:r>
              <a:rPr lang="zh-CN" altLang="en-US" dirty="0"/>
              <a:t>地址？ </a:t>
            </a:r>
            <a:endParaRPr lang="zh-CN" altLang="en-US" dirty="0"/>
          </a:p>
        </p:txBody>
      </p:sp>
      <p:sp>
        <p:nvSpPr>
          <p:cNvPr id="3" name="内容占位符 2"/>
          <p:cNvSpPr>
            <a:spLocks noGrp="1"/>
          </p:cNvSpPr>
          <p:nvPr>
            <p:ph idx="1"/>
          </p:nvPr>
        </p:nvSpPr>
        <p:spPr/>
        <p:txBody>
          <a:bodyPr>
            <a:normAutofit/>
          </a:bodyPr>
          <a:lstStyle/>
          <a:p>
            <a:r>
              <a:rPr lang="zh-CN" altLang="zh-CN" b="1" dirty="0">
                <a:solidFill>
                  <a:schemeClr val="accent6"/>
                </a:solidFill>
              </a:rPr>
              <a:t>链路唯一的</a:t>
            </a:r>
            <a:r>
              <a:rPr lang="en-US" altLang="zh-CN" b="1" dirty="0">
                <a:solidFill>
                  <a:schemeClr val="accent6"/>
                </a:solidFill>
              </a:rPr>
              <a:t>IPv6</a:t>
            </a:r>
            <a:r>
              <a:rPr lang="zh-CN" altLang="zh-CN" b="1" dirty="0">
                <a:solidFill>
                  <a:schemeClr val="accent6"/>
                </a:solidFill>
              </a:rPr>
              <a:t>地址</a:t>
            </a:r>
            <a:r>
              <a:rPr lang="en-US" altLang="zh-CN" dirty="0"/>
              <a:t>(FE80::/10)</a:t>
            </a:r>
            <a:r>
              <a:rPr lang="zh-CN" altLang="en-US" dirty="0"/>
              <a:t>：</a:t>
            </a:r>
            <a:r>
              <a:rPr lang="en-US" altLang="zh-CN" dirty="0"/>
              <a:t>1111 1110 10+54</a:t>
            </a:r>
            <a:r>
              <a:rPr lang="zh-CN" altLang="en-US" dirty="0"/>
              <a:t>个</a:t>
            </a:r>
            <a:r>
              <a:rPr lang="en-US" altLang="zh-CN" dirty="0"/>
              <a:t>0 + 64bit</a:t>
            </a:r>
            <a:r>
              <a:rPr lang="zh-CN" altLang="en-US" dirty="0"/>
              <a:t>的接口地址</a:t>
            </a:r>
            <a:endParaRPr lang="en-US" altLang="zh-CN" dirty="0"/>
          </a:p>
          <a:p>
            <a:pPr>
              <a:lnSpc>
                <a:spcPts val="2100"/>
              </a:lnSpc>
            </a:pPr>
            <a:r>
              <a:rPr lang="en-US" altLang="zh-CN" dirty="0"/>
              <a:t>IPv6</a:t>
            </a:r>
            <a:r>
              <a:rPr lang="zh-CN" altLang="en-US" dirty="0"/>
              <a:t>路由器定期</a:t>
            </a:r>
            <a:r>
              <a:rPr lang="en-US" altLang="zh-CN" dirty="0"/>
              <a:t>(</a:t>
            </a:r>
            <a:r>
              <a:rPr lang="zh-CN" altLang="en-US" dirty="0"/>
              <a:t>每</a:t>
            </a:r>
            <a:r>
              <a:rPr lang="en-US" altLang="zh-CN" dirty="0"/>
              <a:t>200</a:t>
            </a:r>
            <a:r>
              <a:rPr lang="zh-CN" altLang="en-US" dirty="0"/>
              <a:t>秒</a:t>
            </a:r>
            <a:r>
              <a:rPr lang="en-US" altLang="zh-CN" dirty="0"/>
              <a:t>)</a:t>
            </a:r>
            <a:r>
              <a:rPr lang="zh-CN" altLang="en-US" dirty="0"/>
              <a:t>发送</a:t>
            </a:r>
            <a:r>
              <a:rPr lang="en-US" altLang="zh-CN" dirty="0"/>
              <a:t>ICMPv6 </a:t>
            </a:r>
            <a:r>
              <a:rPr lang="zh-CN" altLang="zh-CN" dirty="0"/>
              <a:t>Router Advertisement</a:t>
            </a:r>
            <a:r>
              <a:rPr lang="zh-CN" altLang="en-US" dirty="0"/>
              <a:t>消息给</a:t>
            </a:r>
            <a:r>
              <a:rPr lang="zh-CN" altLang="zh-CN" dirty="0"/>
              <a:t>ff02::1</a:t>
            </a:r>
            <a:r>
              <a:rPr lang="en-US" altLang="zh-CN" dirty="0"/>
              <a:t>(</a:t>
            </a:r>
            <a:r>
              <a:rPr lang="zh-CN" altLang="en-US" dirty="0"/>
              <a:t>所有</a:t>
            </a:r>
            <a:r>
              <a:rPr lang="en-US" altLang="zh-CN" dirty="0"/>
              <a:t>IPv6</a:t>
            </a:r>
            <a:r>
              <a:rPr lang="zh-CN" altLang="en-US" dirty="0"/>
              <a:t>主机组播地址</a:t>
            </a:r>
            <a:r>
              <a:rPr lang="en-US" altLang="zh-CN" dirty="0"/>
              <a:t>)</a:t>
            </a:r>
            <a:endParaRPr lang="en-US" altLang="zh-CN" dirty="0"/>
          </a:p>
          <a:p>
            <a:pPr lvl="1">
              <a:lnSpc>
                <a:spcPts val="2100"/>
              </a:lnSpc>
            </a:pPr>
            <a:r>
              <a:rPr lang="zh-CN" altLang="en-US" sz="2000" dirty="0"/>
              <a:t>包括了</a:t>
            </a:r>
            <a:r>
              <a:rPr lang="en-US" altLang="zh-CN" sz="2000" b="1" dirty="0">
                <a:solidFill>
                  <a:srgbClr val="FF0000"/>
                </a:solidFill>
              </a:rPr>
              <a:t>IPv6</a:t>
            </a:r>
            <a:r>
              <a:rPr lang="zh-CN" altLang="en-US" sz="2000" b="1" dirty="0">
                <a:solidFill>
                  <a:srgbClr val="FF0000"/>
                </a:solidFill>
              </a:rPr>
              <a:t>前缀和前缀长度</a:t>
            </a:r>
            <a:r>
              <a:rPr lang="zh-CN" altLang="en-US" sz="2000" dirty="0"/>
              <a:t>、缺省路由器地址</a:t>
            </a:r>
            <a:r>
              <a:rPr lang="en-US" altLang="zh-CN" sz="2000" dirty="0"/>
              <a:t>(Link-local</a:t>
            </a:r>
            <a:r>
              <a:rPr lang="zh-CN" altLang="en-US" sz="2000" dirty="0"/>
              <a:t>地址</a:t>
            </a:r>
            <a:r>
              <a:rPr lang="en-US" altLang="zh-CN" sz="2000" dirty="0"/>
              <a:t>)</a:t>
            </a:r>
            <a:r>
              <a:rPr lang="zh-CN" altLang="en-US" sz="2000" dirty="0"/>
              <a:t>、支持的</a:t>
            </a:r>
            <a:r>
              <a:rPr lang="en-US" altLang="zh-CN" sz="2000" dirty="0"/>
              <a:t>IPv6</a:t>
            </a:r>
            <a:r>
              <a:rPr lang="zh-CN" altLang="en-US" sz="2000" dirty="0"/>
              <a:t>地址获得方式等</a:t>
            </a:r>
            <a:endParaRPr lang="en-US" altLang="zh-CN" sz="2000" dirty="0"/>
          </a:p>
          <a:p>
            <a:pPr lvl="1">
              <a:lnSpc>
                <a:spcPts val="2100"/>
              </a:lnSpc>
            </a:pPr>
            <a:r>
              <a:rPr lang="zh-CN" altLang="en-US" sz="2000" dirty="0"/>
              <a:t>可以采用</a:t>
            </a:r>
            <a:r>
              <a:rPr lang="en-US" altLang="zh-CN" sz="2000" b="1" dirty="0">
                <a:solidFill>
                  <a:schemeClr val="accent6"/>
                </a:solidFill>
              </a:rPr>
              <a:t>DHCPv6</a:t>
            </a:r>
            <a:r>
              <a:rPr lang="zh-CN" altLang="en-US" sz="2000" dirty="0"/>
              <a:t>获得</a:t>
            </a:r>
            <a:r>
              <a:rPr lang="en-US" altLang="zh-CN" sz="2000" dirty="0"/>
              <a:t>IPv6</a:t>
            </a:r>
            <a:r>
              <a:rPr lang="zh-CN" altLang="en-US" sz="2000" dirty="0"/>
              <a:t>地址以及其他配置信息</a:t>
            </a:r>
            <a:endParaRPr lang="en-US" altLang="zh-CN" sz="2000" dirty="0"/>
          </a:p>
          <a:p>
            <a:pPr lvl="1">
              <a:lnSpc>
                <a:spcPts val="2100"/>
              </a:lnSpc>
            </a:pPr>
            <a:r>
              <a:rPr lang="zh-CN" altLang="en-US" sz="2000" dirty="0"/>
              <a:t>可以采取</a:t>
            </a:r>
            <a:r>
              <a:rPr lang="en-US" altLang="zh-CN" sz="2000" dirty="0"/>
              <a:t>SLAAC(</a:t>
            </a:r>
            <a:r>
              <a:rPr lang="zh-CN" altLang="zh-CN" sz="2000" b="1" dirty="0">
                <a:solidFill>
                  <a:schemeClr val="accent6"/>
                </a:solidFill>
              </a:rPr>
              <a:t>Stateless Address Autoconfiguration</a:t>
            </a:r>
            <a:r>
              <a:rPr lang="en-US" altLang="zh-CN" sz="2000" dirty="0"/>
              <a:t>)</a:t>
            </a:r>
            <a:r>
              <a:rPr lang="zh-CN" altLang="en-US" sz="2000" dirty="0"/>
              <a:t>方式获得全局唯一的</a:t>
            </a:r>
            <a:r>
              <a:rPr lang="en-US" altLang="zh-CN" sz="2000" dirty="0"/>
              <a:t>IPv6</a:t>
            </a:r>
            <a:r>
              <a:rPr lang="zh-CN" altLang="en-US" sz="2000" dirty="0"/>
              <a:t>地址</a:t>
            </a:r>
            <a:endParaRPr lang="en-US" altLang="zh-CN" sz="2000" dirty="0"/>
          </a:p>
          <a:p>
            <a:pPr lvl="2">
              <a:lnSpc>
                <a:spcPts val="2100"/>
              </a:lnSpc>
            </a:pPr>
            <a:r>
              <a:rPr lang="zh-CN" altLang="en-US" dirty="0"/>
              <a:t>由</a:t>
            </a:r>
            <a:r>
              <a:rPr lang="en-US" altLang="zh-CN" dirty="0"/>
              <a:t>RA</a:t>
            </a:r>
            <a:r>
              <a:rPr lang="zh-CN" altLang="en-US" dirty="0"/>
              <a:t>消息中的</a:t>
            </a:r>
            <a:r>
              <a:rPr lang="en-US" altLang="zh-CN" b="1" dirty="0">
                <a:solidFill>
                  <a:srgbClr val="FF0000"/>
                </a:solidFill>
              </a:rPr>
              <a:t>IPv6</a:t>
            </a:r>
            <a:r>
              <a:rPr lang="zh-CN" altLang="en-US" b="1" dirty="0">
                <a:solidFill>
                  <a:srgbClr val="FF0000"/>
                </a:solidFill>
              </a:rPr>
              <a:t>前缀</a:t>
            </a:r>
            <a:r>
              <a:rPr lang="en-US" altLang="zh-CN" b="1" dirty="0">
                <a:solidFill>
                  <a:srgbClr val="FF0000"/>
                </a:solidFill>
              </a:rPr>
              <a:t>/</a:t>
            </a:r>
            <a:r>
              <a:rPr lang="zh-CN" altLang="en-US" b="1" dirty="0">
                <a:solidFill>
                  <a:srgbClr val="FF0000"/>
                </a:solidFill>
              </a:rPr>
              <a:t>前缀长度再加上</a:t>
            </a:r>
            <a:r>
              <a:rPr lang="en-US" altLang="zh-CN" b="1" dirty="0">
                <a:solidFill>
                  <a:srgbClr val="FF0000"/>
                </a:solidFill>
              </a:rPr>
              <a:t>64</a:t>
            </a:r>
            <a:r>
              <a:rPr lang="zh-CN" altLang="en-US" b="1" dirty="0">
                <a:solidFill>
                  <a:srgbClr val="FF0000"/>
                </a:solidFill>
              </a:rPr>
              <a:t>位的接口地址</a:t>
            </a:r>
            <a:r>
              <a:rPr lang="zh-CN" altLang="en-US" dirty="0"/>
              <a:t>组成</a:t>
            </a:r>
            <a:endParaRPr lang="en-US" altLang="zh-CN" dirty="0"/>
          </a:p>
          <a:p>
            <a:r>
              <a:rPr lang="zh-CN" altLang="en-US" dirty="0"/>
              <a:t>如何获得</a:t>
            </a:r>
            <a:r>
              <a:rPr lang="en-US" altLang="zh-CN" dirty="0"/>
              <a:t>64</a:t>
            </a:r>
            <a:r>
              <a:rPr lang="zh-CN" altLang="en-US" dirty="0"/>
              <a:t>位的接口地址？</a:t>
            </a:r>
            <a:endParaRPr lang="en-US" altLang="zh-CN" dirty="0"/>
          </a:p>
          <a:p>
            <a:pPr lvl="1"/>
            <a:r>
              <a:rPr lang="zh-CN" altLang="en-US" sz="2000" dirty="0"/>
              <a:t>可以采用</a:t>
            </a:r>
            <a:r>
              <a:rPr lang="en-US" altLang="zh-CN" sz="2000" dirty="0"/>
              <a:t>64</a:t>
            </a:r>
            <a:r>
              <a:rPr lang="zh-CN" altLang="en-US" sz="2000" dirty="0"/>
              <a:t>位</a:t>
            </a:r>
            <a:r>
              <a:rPr lang="en-US" altLang="zh-CN" sz="2000" dirty="0"/>
              <a:t>EUI-64</a:t>
            </a:r>
            <a:r>
              <a:rPr lang="zh-CN" altLang="en-US" sz="2000" dirty="0"/>
              <a:t>地址</a:t>
            </a:r>
            <a:endParaRPr lang="en-US" altLang="zh-CN" sz="2000" dirty="0"/>
          </a:p>
          <a:p>
            <a:pPr lvl="2"/>
            <a:r>
              <a:rPr lang="zh-CN" altLang="en-US" dirty="0"/>
              <a:t>唯一不变</a:t>
            </a:r>
            <a:endParaRPr lang="en-US" altLang="zh-CN" dirty="0"/>
          </a:p>
          <a:p>
            <a:pPr lvl="2"/>
            <a:r>
              <a:rPr lang="zh-CN" altLang="en-US" dirty="0"/>
              <a:t>可以进行跟踪，安全隐患</a:t>
            </a:r>
            <a:endParaRPr lang="en-US" altLang="zh-CN" dirty="0"/>
          </a:p>
          <a:p>
            <a:pPr lvl="1">
              <a:lnSpc>
                <a:spcPct val="100000"/>
              </a:lnSpc>
              <a:spcBef>
                <a:spcPts val="0"/>
              </a:spcBef>
            </a:pPr>
            <a:r>
              <a:rPr lang="en-US" altLang="zh-CN" sz="2000" dirty="0"/>
              <a:t>RFC 8981 Temporary Address Extensions for Stateless Address Autoconfiguration in IPv6</a:t>
            </a:r>
            <a:endParaRPr lang="en-US" altLang="zh-CN" sz="2000" dirty="0"/>
          </a:p>
          <a:p>
            <a:pPr lvl="2">
              <a:lnSpc>
                <a:spcPct val="100000"/>
              </a:lnSpc>
              <a:spcBef>
                <a:spcPts val="0"/>
              </a:spcBef>
            </a:pPr>
            <a:r>
              <a:rPr lang="zh-CN" altLang="en-US" dirty="0"/>
              <a:t>引入了临时地址的概念，该地址具有一定的生命期（缺省</a:t>
            </a:r>
            <a:r>
              <a:rPr lang="en-US" altLang="zh-CN" dirty="0"/>
              <a:t>2</a:t>
            </a:r>
            <a:r>
              <a:rPr lang="zh-CN" altLang="en-US" dirty="0"/>
              <a:t>天，</a:t>
            </a:r>
            <a:r>
              <a:rPr lang="en-US" altLang="zh-CN" dirty="0"/>
              <a:t>1</a:t>
            </a:r>
            <a:r>
              <a:rPr lang="zh-CN" altLang="en-US" dirty="0"/>
              <a:t>天内优先），一个</a:t>
            </a:r>
            <a:r>
              <a:rPr lang="en-US" altLang="zh-CN" dirty="0"/>
              <a:t>IPv6</a:t>
            </a:r>
            <a:r>
              <a:rPr lang="zh-CN" altLang="en-US" dirty="0"/>
              <a:t>接口可以有多个临时地址</a:t>
            </a:r>
            <a:endParaRPr lang="en-US" altLang="zh-CN" dirty="0"/>
          </a:p>
          <a:p>
            <a:pPr lvl="1"/>
            <a:endParaRPr lang="zh-CN" altLang="en-US" sz="2000" dirty="0"/>
          </a:p>
        </p:txBody>
      </p:sp>
      <p:grpSp>
        <p:nvGrpSpPr>
          <p:cNvPr id="16" name="组合 15"/>
          <p:cNvGrpSpPr/>
          <p:nvPr/>
        </p:nvGrpSpPr>
        <p:grpSpPr>
          <a:xfrm>
            <a:off x="3972043" y="3021728"/>
            <a:ext cx="3259876" cy="1192716"/>
            <a:chOff x="7230632" y="2971852"/>
            <a:chExt cx="3259876" cy="1192716"/>
          </a:xfrm>
        </p:grpSpPr>
        <p:sp>
          <p:nvSpPr>
            <p:cNvPr id="5" name="矩形 4"/>
            <p:cNvSpPr/>
            <p:nvPr/>
          </p:nvSpPr>
          <p:spPr>
            <a:xfrm>
              <a:off x="8576327" y="2971852"/>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OUI</a:t>
              </a:r>
              <a:endParaRPr lang="zh-CN" altLang="en-US" dirty="0"/>
            </a:p>
          </p:txBody>
        </p:sp>
        <p:sp>
          <p:nvSpPr>
            <p:cNvPr id="6" name="矩形 5"/>
            <p:cNvSpPr/>
            <p:nvPr/>
          </p:nvSpPr>
          <p:spPr>
            <a:xfrm>
              <a:off x="9525433" y="2971852"/>
              <a:ext cx="965075"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OUA</a:t>
              </a:r>
              <a:endParaRPr lang="zh-CN" altLang="en-US" dirty="0">
                <a:solidFill>
                  <a:schemeClr val="tx1"/>
                </a:solidFill>
              </a:endParaRPr>
            </a:p>
          </p:txBody>
        </p:sp>
        <p:sp>
          <p:nvSpPr>
            <p:cNvPr id="7" name="矩形 6"/>
            <p:cNvSpPr/>
            <p:nvPr/>
          </p:nvSpPr>
          <p:spPr>
            <a:xfrm>
              <a:off x="7882591" y="3793119"/>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OUI</a:t>
              </a:r>
              <a:endParaRPr lang="zh-CN" altLang="en-US" dirty="0"/>
            </a:p>
          </p:txBody>
        </p:sp>
        <p:sp>
          <p:nvSpPr>
            <p:cNvPr id="8" name="矩形 7"/>
            <p:cNvSpPr/>
            <p:nvPr/>
          </p:nvSpPr>
          <p:spPr>
            <a:xfrm>
              <a:off x="9525433" y="3793119"/>
              <a:ext cx="965075"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OUA</a:t>
              </a:r>
              <a:endParaRPr lang="zh-CN" altLang="en-US" dirty="0">
                <a:solidFill>
                  <a:schemeClr val="tx1"/>
                </a:solidFill>
              </a:endParaRPr>
            </a:p>
          </p:txBody>
        </p:sp>
        <p:sp>
          <p:nvSpPr>
            <p:cNvPr id="9" name="矩形 8"/>
            <p:cNvSpPr/>
            <p:nvPr/>
          </p:nvSpPr>
          <p:spPr>
            <a:xfrm>
              <a:off x="8847667" y="3793119"/>
              <a:ext cx="677766"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FFFE</a:t>
              </a:r>
              <a:endParaRPr lang="zh-CN" altLang="en-US" dirty="0">
                <a:solidFill>
                  <a:schemeClr val="accent6"/>
                </a:solidFill>
              </a:endParaRPr>
            </a:p>
          </p:txBody>
        </p:sp>
        <p:sp>
          <p:nvSpPr>
            <p:cNvPr id="10" name="矩形 9"/>
            <p:cNvSpPr/>
            <p:nvPr/>
          </p:nvSpPr>
          <p:spPr>
            <a:xfrm>
              <a:off x="7946597" y="3795236"/>
              <a:ext cx="73453"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solidFill>
                  <a:schemeClr val="accent6"/>
                </a:solidFill>
              </a:endParaRPr>
            </a:p>
          </p:txBody>
        </p:sp>
        <p:sp>
          <p:nvSpPr>
            <p:cNvPr id="11" name="文本框 10"/>
            <p:cNvSpPr txBox="1"/>
            <p:nvPr/>
          </p:nvSpPr>
          <p:spPr>
            <a:xfrm>
              <a:off x="7230632" y="3265109"/>
              <a:ext cx="1505383" cy="338554"/>
            </a:xfrm>
            <a:prstGeom prst="rect">
              <a:avLst/>
            </a:prstGeom>
            <a:noFill/>
          </p:spPr>
          <p:txBody>
            <a:bodyPr wrap="square" rtlCol="0">
              <a:spAutoFit/>
            </a:bodyPr>
            <a:lstStyle/>
            <a:p>
              <a:r>
                <a:rPr lang="en-US" altLang="zh-CN" sz="1600" b="1" dirty="0"/>
                <a:t>U/L</a:t>
              </a:r>
              <a:r>
                <a:rPr lang="zh-CN" altLang="en-US" sz="1600" b="1" dirty="0"/>
                <a:t>比特取反</a:t>
              </a:r>
              <a:endParaRPr lang="zh-CN" altLang="en-US" sz="1600" b="1" dirty="0"/>
            </a:p>
          </p:txBody>
        </p:sp>
        <p:cxnSp>
          <p:nvCxnSpPr>
            <p:cNvPr id="13" name="直接箭头连接符 12"/>
            <p:cNvCxnSpPr>
              <a:stCxn id="11" idx="2"/>
              <a:endCxn id="10" idx="0"/>
            </p:cNvCxnSpPr>
            <p:nvPr/>
          </p:nvCxnSpPr>
          <p:spPr>
            <a:xfrm>
              <a:off x="7983324" y="3603663"/>
              <a:ext cx="0" cy="19157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8351716" y="3055563"/>
            <a:ext cx="2141658" cy="369332"/>
          </a:xfrm>
          <a:prstGeom prst="rect">
            <a:avLst/>
          </a:prstGeom>
          <a:ln>
            <a:solidFill>
              <a:schemeClr val="accent1"/>
            </a:solidFill>
          </a:ln>
        </p:spPr>
        <p:txBody>
          <a:bodyPr wrap="square">
            <a:spAutoFit/>
          </a:bodyPr>
          <a:lstStyle/>
          <a:p>
            <a:r>
              <a:rPr lang="en-US" altLang="zh-CN" dirty="0"/>
              <a:t>0</a:t>
            </a:r>
            <a:r>
              <a:rPr lang="en-US" altLang="zh-CN" b="1" dirty="0">
                <a:solidFill>
                  <a:srgbClr val="FF0000"/>
                </a:solidFill>
              </a:rPr>
              <a:t>0</a:t>
            </a:r>
            <a:r>
              <a:rPr lang="en-US" altLang="zh-CN" dirty="0"/>
              <a:t>-d0-59</a:t>
            </a:r>
            <a:r>
              <a:rPr lang="en-US" altLang="zh-CN" b="1" dirty="0">
                <a:solidFill>
                  <a:srgbClr val="FF0000"/>
                </a:solidFill>
              </a:rPr>
              <a:t>-</a:t>
            </a:r>
            <a:r>
              <a:rPr lang="en-US" altLang="zh-CN" dirty="0"/>
              <a:t>59-38-80</a:t>
            </a:r>
            <a:endParaRPr lang="zh-CN" altLang="en-US" dirty="0"/>
          </a:p>
        </p:txBody>
      </p:sp>
      <p:sp>
        <p:nvSpPr>
          <p:cNvPr id="18" name="矩形 17"/>
          <p:cNvSpPr/>
          <p:nvPr/>
        </p:nvSpPr>
        <p:spPr>
          <a:xfrm>
            <a:off x="8351716" y="3842995"/>
            <a:ext cx="2141658" cy="369332"/>
          </a:xfrm>
          <a:prstGeom prst="rect">
            <a:avLst/>
          </a:prstGeom>
          <a:ln>
            <a:solidFill>
              <a:schemeClr val="accent1"/>
            </a:solidFill>
          </a:ln>
        </p:spPr>
        <p:txBody>
          <a:bodyPr wrap="square">
            <a:spAutoFit/>
          </a:bodyPr>
          <a:lstStyle/>
          <a:p>
            <a:r>
              <a:rPr lang="en-US" altLang="zh-CN" dirty="0">
                <a:sym typeface="Wingdings" panose="05000000000000000000" pitchFamily="2" charset="2"/>
              </a:rPr>
              <a:t>0</a:t>
            </a:r>
            <a:r>
              <a:rPr lang="en-US" altLang="zh-CN" b="1" dirty="0">
                <a:solidFill>
                  <a:srgbClr val="FF0000"/>
                </a:solidFill>
              </a:rPr>
              <a:t>2</a:t>
            </a:r>
            <a:r>
              <a:rPr lang="en-US" altLang="zh-CN" dirty="0"/>
              <a:t>d0:59</a:t>
            </a:r>
            <a:r>
              <a:rPr lang="en-US" altLang="zh-CN" dirty="0">
                <a:solidFill>
                  <a:srgbClr val="FF0000"/>
                </a:solidFill>
              </a:rPr>
              <a:t>ff:fe</a:t>
            </a:r>
            <a:r>
              <a:rPr lang="en-US" altLang="zh-CN" dirty="0"/>
              <a:t>59:3880</a:t>
            </a:r>
            <a:endParaRPr lang="zh-CN" altLang="en-US" dirty="0"/>
          </a:p>
        </p:txBody>
      </p:sp>
      <p:sp>
        <p:nvSpPr>
          <p:cNvPr id="19" name="矩形 18"/>
          <p:cNvSpPr/>
          <p:nvPr/>
        </p:nvSpPr>
        <p:spPr>
          <a:xfrm>
            <a:off x="7628509" y="3842995"/>
            <a:ext cx="761747" cy="369332"/>
          </a:xfrm>
          <a:prstGeom prst="rect">
            <a:avLst/>
          </a:prstGeom>
        </p:spPr>
        <p:txBody>
          <a:bodyPr wrap="none">
            <a:spAutoFit/>
          </a:bodyPr>
          <a:lstStyle/>
          <a:p>
            <a:r>
              <a:rPr lang="en-US" altLang="zh-CN" dirty="0"/>
              <a:t>F</a:t>
            </a:r>
            <a:r>
              <a:rPr lang="en-US" altLang="zh-CN" dirty="0">
                <a:sym typeface="Wingdings" panose="05000000000000000000" pitchFamily="2" charset="2"/>
              </a:rPr>
              <a:t>E80::</a:t>
            </a:r>
            <a:endParaRPr lang="zh-CN" altLang="en-US" dirty="0"/>
          </a:p>
        </p:txBody>
      </p:sp>
      <p:sp>
        <p:nvSpPr>
          <p:cNvPr id="20" name="箭头: 下 19"/>
          <p:cNvSpPr/>
          <p:nvPr/>
        </p:nvSpPr>
        <p:spPr>
          <a:xfrm>
            <a:off x="9260378" y="3467636"/>
            <a:ext cx="24966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52996" y="5442033"/>
            <a:ext cx="10039004" cy="137460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85000"/>
              </a:lnSpc>
            </a:pPr>
            <a:r>
              <a:rPr lang="en-US" altLang="zh-CN" sz="1400" dirty="0">
                <a:latin typeface="Consolas" panose="020B0609020204030204" pitchFamily="49" charset="0"/>
              </a:rPr>
              <a:t>inet6 </a:t>
            </a:r>
            <a:r>
              <a:rPr lang="en-US" altLang="zh-CN" sz="1400" b="1" dirty="0">
                <a:solidFill>
                  <a:schemeClr val="accent6"/>
                </a:solidFill>
                <a:latin typeface="Consolas" panose="020B0609020204030204" pitchFamily="49" charset="0"/>
              </a:rPr>
              <a:t>2001:da8:8001:7a54</a:t>
            </a:r>
            <a:r>
              <a:rPr lang="en-US" altLang="zh-CN" sz="1400" dirty="0">
                <a:latin typeface="Consolas" panose="020B0609020204030204" pitchFamily="49" charset="0"/>
              </a:rPr>
              <a:t>:f8ac:1ff1:5b1d:b5b4/64 scope global temporary dynamic</a:t>
            </a:r>
            <a:endParaRPr lang="en-US" altLang="zh-CN" sz="1400" dirty="0">
              <a:latin typeface="Consolas" panose="020B0609020204030204" pitchFamily="49" charset="0"/>
            </a:endParaRPr>
          </a:p>
          <a:p>
            <a:pPr>
              <a:lnSpc>
                <a:spcPct val="85000"/>
              </a:lnSpc>
            </a:pPr>
            <a:r>
              <a:rPr lang="en-US" altLang="zh-CN" sz="1400" dirty="0">
                <a:latin typeface="Consolas" panose="020B0609020204030204" pitchFamily="49" charset="0"/>
              </a:rPr>
              <a:t>       </a:t>
            </a:r>
            <a:r>
              <a:rPr lang="en-US" altLang="zh-CN" sz="1400" dirty="0" err="1">
                <a:latin typeface="Consolas" panose="020B0609020204030204" pitchFamily="49" charset="0"/>
              </a:rPr>
              <a:t>valid_lft</a:t>
            </a:r>
            <a:r>
              <a:rPr lang="en-US" altLang="zh-CN" sz="1400" dirty="0">
                <a:latin typeface="Consolas" panose="020B0609020204030204" pitchFamily="49" charset="0"/>
              </a:rPr>
              <a:t> 524788sec </a:t>
            </a:r>
            <a:r>
              <a:rPr lang="en-US" altLang="zh-CN" sz="1400" dirty="0" err="1">
                <a:latin typeface="Consolas" panose="020B0609020204030204" pitchFamily="49" charset="0"/>
              </a:rPr>
              <a:t>preferred_lft</a:t>
            </a:r>
            <a:r>
              <a:rPr lang="en-US" altLang="zh-CN" sz="1400" dirty="0">
                <a:latin typeface="Consolas" panose="020B0609020204030204" pitchFamily="49" charset="0"/>
              </a:rPr>
              <a:t> 6194sec</a:t>
            </a:r>
            <a:endParaRPr lang="en-US" altLang="zh-CN" sz="1400" dirty="0">
              <a:latin typeface="Consolas" panose="020B0609020204030204" pitchFamily="49" charset="0"/>
            </a:endParaRPr>
          </a:p>
          <a:p>
            <a:pPr>
              <a:lnSpc>
                <a:spcPct val="85000"/>
              </a:lnSpc>
            </a:pPr>
            <a:r>
              <a:rPr lang="zh-CN" altLang="en-US" sz="1400" dirty="0">
                <a:latin typeface="Consolas" panose="020B0609020204030204" pitchFamily="49" charset="0"/>
              </a:rPr>
              <a:t>inet6 </a:t>
            </a:r>
            <a:r>
              <a:rPr lang="zh-CN" altLang="en-US" sz="1400" b="1" dirty="0">
                <a:solidFill>
                  <a:srgbClr val="FF0000"/>
                </a:solidFill>
                <a:latin typeface="Consolas" panose="020B0609020204030204" pitchFamily="49" charset="0"/>
              </a:rPr>
              <a:t>2001:da8:8001:7a54</a:t>
            </a:r>
            <a:r>
              <a:rPr lang="zh-CN" altLang="en-US" sz="1400" dirty="0">
                <a:latin typeface="Consolas" panose="020B0609020204030204" pitchFamily="49" charset="0"/>
              </a:rPr>
              <a:t>:d021:30df:54c4:a227/64 scope global temporary deprecated dynamic </a:t>
            </a:r>
            <a:endParaRPr lang="zh-CN" altLang="en-US" sz="1400" dirty="0">
              <a:latin typeface="Consolas" panose="020B0609020204030204" pitchFamily="49" charset="0"/>
            </a:endParaRPr>
          </a:p>
          <a:p>
            <a:pPr>
              <a:lnSpc>
                <a:spcPct val="85000"/>
              </a:lnSpc>
            </a:pPr>
            <a:r>
              <a:rPr lang="zh-CN" altLang="en-US" sz="1400" dirty="0">
                <a:latin typeface="Consolas" panose="020B0609020204030204" pitchFamily="49" charset="0"/>
              </a:rPr>
              <a:t>       valid_lft 418555sec preferred_lft 0sec</a:t>
            </a:r>
            <a:endParaRPr lang="en-US" altLang="zh-CN" sz="1400" dirty="0">
              <a:latin typeface="Consolas" panose="020B0609020204030204" pitchFamily="49" charset="0"/>
            </a:endParaRPr>
          </a:p>
          <a:p>
            <a:pPr>
              <a:lnSpc>
                <a:spcPct val="85000"/>
              </a:lnSpc>
            </a:pPr>
            <a:r>
              <a:rPr lang="zh-CN" altLang="en-US" sz="1400" dirty="0">
                <a:latin typeface="Consolas" panose="020B0609020204030204" pitchFamily="49" charset="0"/>
              </a:rPr>
              <a:t>inet6 </a:t>
            </a:r>
            <a:r>
              <a:rPr lang="zh-CN" altLang="en-US" sz="1400" b="1" dirty="0">
                <a:solidFill>
                  <a:srgbClr val="FF0000"/>
                </a:solidFill>
                <a:latin typeface="Consolas" panose="020B0609020204030204" pitchFamily="49" charset="0"/>
              </a:rPr>
              <a:t>2001:da8:8001:7a54</a:t>
            </a:r>
            <a:r>
              <a:rPr lang="zh-CN" altLang="en-US" sz="1400" dirty="0">
                <a:latin typeface="Consolas" panose="020B0609020204030204" pitchFamily="49" charset="0"/>
              </a:rPr>
              <a:t>:ebe3:1fa1:5931:65</a:t>
            </a:r>
            <a:r>
              <a:rPr lang="en-US" altLang="zh-CN" sz="1400" dirty="0">
                <a:latin typeface="Consolas" panose="020B0609020204030204" pitchFamily="49" charset="0"/>
              </a:rPr>
              <a:t>e</a:t>
            </a:r>
            <a:r>
              <a:rPr lang="zh-CN" altLang="en-US" sz="1400" dirty="0">
                <a:latin typeface="Consolas" panose="020B0609020204030204" pitchFamily="49" charset="0"/>
              </a:rPr>
              <a:t>1/64 scope global dynamic mngtmpaddr noprefixroute </a:t>
            </a:r>
            <a:endParaRPr lang="en-US" altLang="zh-CN" sz="1400" dirty="0">
              <a:latin typeface="Consolas" panose="020B0609020204030204" pitchFamily="49" charset="0"/>
            </a:endParaRPr>
          </a:p>
          <a:p>
            <a:pPr>
              <a:lnSpc>
                <a:spcPct val="85000"/>
              </a:lnSpc>
            </a:pPr>
            <a:r>
              <a:rPr lang="en-US" altLang="zh-CN" sz="1400" dirty="0">
                <a:latin typeface="Consolas" panose="020B0609020204030204" pitchFamily="49" charset="0"/>
              </a:rPr>
              <a:t>       </a:t>
            </a:r>
            <a:r>
              <a:rPr lang="zh-CN" altLang="en-US" sz="1400" dirty="0">
                <a:latin typeface="Consolas" panose="020B0609020204030204" pitchFamily="49" charset="0"/>
              </a:rPr>
              <a:t>valid_lft 2591984sec preferred_lft 604784sec</a:t>
            </a:r>
            <a:endParaRPr lang="en-US" altLang="zh-CN" sz="1400" dirty="0">
              <a:latin typeface="Consolas" panose="020B0609020204030204" pitchFamily="49" charset="0"/>
            </a:endParaRPr>
          </a:p>
          <a:p>
            <a:pPr>
              <a:lnSpc>
                <a:spcPct val="85000"/>
              </a:lnSpc>
            </a:pPr>
            <a:r>
              <a:rPr lang="zh-CN" altLang="en-US" sz="1400" dirty="0">
                <a:latin typeface="Consolas" panose="020B0609020204030204" pitchFamily="49" charset="0"/>
              </a:rPr>
              <a:t>inet6 </a:t>
            </a:r>
            <a:r>
              <a:rPr lang="zh-CN" altLang="en-US" sz="1400" b="1" dirty="0">
                <a:solidFill>
                  <a:srgbClr val="FF0000"/>
                </a:solidFill>
                <a:latin typeface="Consolas" panose="020B0609020204030204" pitchFamily="49" charset="0"/>
              </a:rPr>
              <a:t>fe80::</a:t>
            </a:r>
            <a:r>
              <a:rPr lang="zh-CN" altLang="en-US" sz="1400" dirty="0">
                <a:latin typeface="Consolas" panose="020B0609020204030204" pitchFamily="49" charset="0"/>
              </a:rPr>
              <a:t>1945:7e63:b388:e0</a:t>
            </a:r>
            <a:r>
              <a:rPr lang="en-US" altLang="zh-CN" sz="1400" dirty="0">
                <a:latin typeface="Consolas" panose="020B0609020204030204" pitchFamily="49" charset="0"/>
              </a:rPr>
              <a:t>7</a:t>
            </a:r>
            <a:r>
              <a:rPr lang="zh-CN" altLang="en-US" sz="1400" dirty="0">
                <a:latin typeface="Consolas" panose="020B0609020204030204" pitchFamily="49" charset="0"/>
              </a:rPr>
              <a:t>2/64 scope link noprefixroute valid_lft forever preferred_lft forever</a:t>
            </a:r>
            <a:endParaRPr lang="zh-CN" altLang="en-US" sz="1400" dirty="0">
              <a:latin typeface="Consolas" panose="020B0609020204030204" pitchFamily="49" charset="0"/>
            </a:endParaRPr>
          </a:p>
        </p:txBody>
      </p:sp>
      <p:sp>
        <p:nvSpPr>
          <p:cNvPr id="22" name="文本框 21"/>
          <p:cNvSpPr txBox="1"/>
          <p:nvPr/>
        </p:nvSpPr>
        <p:spPr>
          <a:xfrm>
            <a:off x="947651" y="6488668"/>
            <a:ext cx="1113906" cy="369332"/>
          </a:xfrm>
          <a:prstGeom prst="rect">
            <a:avLst/>
          </a:prstGeom>
          <a:solidFill>
            <a:schemeClr val="bg1"/>
          </a:solidFill>
        </p:spPr>
        <p:txBody>
          <a:bodyPr wrap="square" rtlCol="0">
            <a:spAutoFit/>
          </a:bodyPr>
          <a:lstStyle/>
          <a:p>
            <a:pPr algn="ctr"/>
            <a:r>
              <a:rPr lang="zh-CN" altLang="en-US" b="1" dirty="0"/>
              <a:t>链路唯一</a:t>
            </a:r>
            <a:endParaRPr lang="zh-CN" altLang="en-US" b="1" dirty="0"/>
          </a:p>
        </p:txBody>
      </p:sp>
      <p:sp>
        <p:nvSpPr>
          <p:cNvPr id="23" name="文本框 22"/>
          <p:cNvSpPr txBox="1"/>
          <p:nvPr/>
        </p:nvSpPr>
        <p:spPr>
          <a:xfrm>
            <a:off x="947651" y="6119336"/>
            <a:ext cx="1113906" cy="369332"/>
          </a:xfrm>
          <a:prstGeom prst="rect">
            <a:avLst/>
          </a:prstGeom>
          <a:noFill/>
        </p:spPr>
        <p:txBody>
          <a:bodyPr wrap="square" rtlCol="0">
            <a:spAutoFit/>
          </a:bodyPr>
          <a:lstStyle/>
          <a:p>
            <a:pPr algn="ctr"/>
            <a:r>
              <a:rPr lang="zh-CN" altLang="en-US" b="1" dirty="0"/>
              <a:t>主地址</a:t>
            </a:r>
            <a:endParaRPr lang="zh-CN" altLang="en-US" b="1" dirty="0"/>
          </a:p>
        </p:txBody>
      </p:sp>
      <p:sp>
        <p:nvSpPr>
          <p:cNvPr id="24" name="文本框 23"/>
          <p:cNvSpPr txBox="1"/>
          <p:nvPr/>
        </p:nvSpPr>
        <p:spPr>
          <a:xfrm>
            <a:off x="442913" y="5380672"/>
            <a:ext cx="1618644" cy="369332"/>
          </a:xfrm>
          <a:prstGeom prst="rect">
            <a:avLst/>
          </a:prstGeom>
          <a:noFill/>
        </p:spPr>
        <p:txBody>
          <a:bodyPr wrap="square" rtlCol="0">
            <a:spAutoFit/>
          </a:bodyPr>
          <a:lstStyle/>
          <a:p>
            <a:pPr algn="ctr"/>
            <a:r>
              <a:rPr lang="zh-CN" altLang="en-US" b="1" dirty="0"/>
              <a:t>当前临时地址</a:t>
            </a:r>
            <a:endParaRPr lang="zh-CN" altLang="en-US" b="1" dirty="0"/>
          </a:p>
        </p:txBody>
      </p:sp>
      <p:sp>
        <p:nvSpPr>
          <p:cNvPr id="25" name="文本框 24"/>
          <p:cNvSpPr txBox="1"/>
          <p:nvPr/>
        </p:nvSpPr>
        <p:spPr>
          <a:xfrm>
            <a:off x="-16464" y="5750004"/>
            <a:ext cx="2269214" cy="369332"/>
          </a:xfrm>
          <a:prstGeom prst="rect">
            <a:avLst/>
          </a:prstGeom>
          <a:noFill/>
        </p:spPr>
        <p:txBody>
          <a:bodyPr wrap="square" rtlCol="0">
            <a:spAutoFit/>
          </a:bodyPr>
          <a:lstStyle/>
          <a:p>
            <a:pPr algn="ctr"/>
            <a:r>
              <a:rPr lang="zh-CN" altLang="en-US" b="1" dirty="0"/>
              <a:t>之前分配的临时地址</a:t>
            </a:r>
            <a:endParaRPr lang="zh-CN" altLang="en-US"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a:t>
            </a:r>
            <a:r>
              <a:rPr lang="zh-CN" altLang="en-US" dirty="0"/>
              <a:t>到</a:t>
            </a:r>
            <a:r>
              <a:rPr lang="en-US" altLang="zh-CN" dirty="0"/>
              <a:t>IPv6</a:t>
            </a:r>
            <a:r>
              <a:rPr lang="zh-CN" altLang="en-US" dirty="0"/>
              <a:t>的过渡</a:t>
            </a:r>
            <a:endParaRPr lang="zh-CN" altLang="en-US" dirty="0"/>
          </a:p>
        </p:txBody>
      </p:sp>
      <p:sp>
        <p:nvSpPr>
          <p:cNvPr id="3" name="内容占位符 2"/>
          <p:cNvSpPr>
            <a:spLocks noGrp="1"/>
          </p:cNvSpPr>
          <p:nvPr>
            <p:ph idx="1"/>
          </p:nvPr>
        </p:nvSpPr>
        <p:spPr/>
        <p:txBody>
          <a:bodyPr>
            <a:normAutofit/>
          </a:bodyPr>
          <a:lstStyle/>
          <a:p>
            <a:pPr algn="just">
              <a:lnSpc>
                <a:spcPct val="120000"/>
              </a:lnSpc>
            </a:pPr>
            <a:r>
              <a:rPr lang="en-US" altLang="zh-CN" dirty="0">
                <a:latin typeface="微软雅黑" panose="020B0503020204020204" pitchFamily="34" charset="-122"/>
                <a:ea typeface="微软雅黑" panose="020B0503020204020204" pitchFamily="34" charset="-122"/>
              </a:rPr>
              <a:t>IPv4</a:t>
            </a:r>
            <a:r>
              <a:rPr lang="zh-CN" altLang="en-US" dirty="0">
                <a:latin typeface="微软雅黑" panose="020B0503020204020204" pitchFamily="34" charset="-122"/>
                <a:ea typeface="微软雅黑" panose="020B0503020204020204" pitchFamily="34" charset="-122"/>
              </a:rPr>
              <a:t>协议和</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协议并不兼容，迁移可能经历很长时间</a:t>
            </a:r>
            <a:endParaRPr lang="en-US" altLang="zh-CN" dirty="0">
              <a:latin typeface="微软雅黑" panose="020B0503020204020204" pitchFamily="34" charset="-122"/>
              <a:ea typeface="微软雅黑" panose="020B0503020204020204" pitchFamily="34" charset="-122"/>
            </a:endParaRPr>
          </a:p>
          <a:p>
            <a:pPr lvl="1" algn="just">
              <a:lnSpc>
                <a:spcPct val="120000"/>
              </a:lnSpc>
            </a:pPr>
            <a:r>
              <a:rPr lang="zh-CN" altLang="en-US" sz="2000" dirty="0">
                <a:latin typeface="微软雅黑" panose="020B0503020204020204" pitchFamily="34" charset="-122"/>
                <a:ea typeface="微软雅黑" panose="020B0503020204020204" pitchFamily="34" charset="-122"/>
              </a:rPr>
              <a:t>涉及：互联网用户、互联网服务提供商（</a:t>
            </a:r>
            <a:r>
              <a:rPr lang="en-US" altLang="zh-CN" sz="2000" dirty="0">
                <a:latin typeface="微软雅黑" panose="020B0503020204020204" pitchFamily="34" charset="-122"/>
                <a:ea typeface="微软雅黑" panose="020B0503020204020204" pitchFamily="34" charset="-122"/>
              </a:rPr>
              <a:t>ISP</a:t>
            </a:r>
            <a:r>
              <a:rPr lang="zh-CN" altLang="en-US" sz="2000" dirty="0">
                <a:latin typeface="微软雅黑" panose="020B0503020204020204" pitchFamily="34" charset="-122"/>
                <a:ea typeface="微软雅黑" panose="020B0503020204020204" pitchFamily="34" charset="-122"/>
              </a:rPr>
              <a:t>）、互联网内容提供商（</a:t>
            </a:r>
            <a:r>
              <a:rPr lang="en-US" altLang="zh-CN" sz="2000" dirty="0">
                <a:latin typeface="微软雅黑" panose="020B0503020204020204" pitchFamily="34" charset="-122"/>
                <a:ea typeface="微软雅黑" panose="020B0503020204020204" pitchFamily="34" charset="-122"/>
              </a:rPr>
              <a:t>ICP</a:t>
            </a:r>
            <a:r>
              <a:rPr lang="zh-CN" altLang="en-US" sz="2000" dirty="0">
                <a:latin typeface="微软雅黑" panose="020B0503020204020204" pitchFamily="34" charset="-122"/>
                <a:ea typeface="微软雅黑" panose="020B0503020204020204" pitchFamily="34" charset="-122"/>
              </a:rPr>
              <a:t>）、网络设备厂家</a:t>
            </a:r>
            <a:endParaRPr lang="zh-CN" altLang="en-US" sz="2000" dirty="0">
              <a:latin typeface="微软雅黑" panose="020B0503020204020204" pitchFamily="34" charset="-122"/>
              <a:ea typeface="微软雅黑" panose="020B0503020204020204" pitchFamily="34" charset="-122"/>
            </a:endParaRPr>
          </a:p>
          <a:p>
            <a:r>
              <a:rPr lang="zh-CN" altLang="zh-CN" dirty="0"/>
              <a:t>较长的一段时间之内，</a:t>
            </a:r>
            <a:r>
              <a:rPr lang="en-US" altLang="zh-CN" dirty="0"/>
              <a:t>IPv4</a:t>
            </a:r>
            <a:r>
              <a:rPr lang="zh-CN" altLang="zh-CN" dirty="0"/>
              <a:t>和</a:t>
            </a:r>
            <a:r>
              <a:rPr lang="en-US" altLang="zh-CN" dirty="0"/>
              <a:t>IPv6</a:t>
            </a:r>
            <a:r>
              <a:rPr lang="zh-CN" altLang="zh-CN" dirty="0"/>
              <a:t>会同时并存</a:t>
            </a:r>
            <a:r>
              <a:rPr lang="zh-CN" altLang="en-US" dirty="0"/>
              <a:t>，如何过渡？</a:t>
            </a:r>
            <a:endParaRPr lang="en-US" altLang="zh-CN" dirty="0"/>
          </a:p>
          <a:p>
            <a:pPr lvl="1"/>
            <a:r>
              <a:rPr lang="zh-CN" altLang="zh-CN" dirty="0"/>
              <a:t>双协议栈</a:t>
            </a:r>
            <a:r>
              <a:rPr lang="zh-CN" altLang="en-US" dirty="0"/>
              <a:t>：同时运行</a:t>
            </a:r>
            <a:r>
              <a:rPr lang="en-US" altLang="zh-CN" dirty="0"/>
              <a:t>IPv4</a:t>
            </a:r>
            <a:r>
              <a:rPr lang="zh-CN" altLang="en-US" dirty="0"/>
              <a:t>和</a:t>
            </a:r>
            <a:r>
              <a:rPr lang="en-US" altLang="zh-CN" dirty="0"/>
              <a:t>IPv6</a:t>
            </a:r>
            <a:r>
              <a:rPr lang="zh-CN" altLang="en-US" dirty="0"/>
              <a:t>协议栈</a:t>
            </a:r>
            <a:endParaRPr lang="en-US" altLang="zh-CN" dirty="0"/>
          </a:p>
          <a:p>
            <a:pPr lvl="1"/>
            <a:r>
              <a:rPr lang="zh-CN" altLang="zh-CN" dirty="0"/>
              <a:t>协议转换</a:t>
            </a:r>
            <a:r>
              <a:rPr lang="zh-CN" altLang="en-US" dirty="0"/>
              <a:t>：类似于</a:t>
            </a:r>
            <a:r>
              <a:rPr lang="en-US" altLang="zh-CN" dirty="0"/>
              <a:t>NAT</a:t>
            </a:r>
            <a:r>
              <a:rPr lang="zh-CN" altLang="en-US" dirty="0"/>
              <a:t>，负责分组格式转换</a:t>
            </a:r>
            <a:endParaRPr lang="en-US" altLang="zh-CN" dirty="0"/>
          </a:p>
          <a:p>
            <a:pPr lvl="1"/>
            <a:r>
              <a:rPr lang="zh-CN" altLang="zh-CN" dirty="0"/>
              <a:t>隧道</a:t>
            </a:r>
            <a:endParaRPr lang="zh-CN" altLang="en-US" dirty="0"/>
          </a:p>
        </p:txBody>
      </p:sp>
      <p:sp>
        <p:nvSpPr>
          <p:cNvPr id="4" name="Line 147"/>
          <p:cNvSpPr>
            <a:spLocks noChangeShapeType="1"/>
          </p:cNvSpPr>
          <p:nvPr/>
        </p:nvSpPr>
        <p:spPr bwMode="auto">
          <a:xfrm>
            <a:off x="7783643" y="3991535"/>
            <a:ext cx="37280" cy="3025692"/>
          </a:xfrm>
          <a:prstGeom prst="line">
            <a:avLst/>
          </a:prstGeom>
          <a:noFill/>
          <a:ln w="19050">
            <a:solidFill>
              <a:schemeClr val="tx1"/>
            </a:solidFill>
            <a:prstDash val="lgDashDotDot"/>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5" name="Line 147"/>
          <p:cNvSpPr>
            <a:spLocks noChangeShapeType="1"/>
          </p:cNvSpPr>
          <p:nvPr/>
        </p:nvSpPr>
        <p:spPr bwMode="auto">
          <a:xfrm>
            <a:off x="10060090" y="3980049"/>
            <a:ext cx="37280" cy="3025692"/>
          </a:xfrm>
          <a:prstGeom prst="line">
            <a:avLst/>
          </a:prstGeom>
          <a:noFill/>
          <a:ln w="19050">
            <a:solidFill>
              <a:schemeClr val="tx1"/>
            </a:solidFill>
            <a:prstDash val="lgDashDotDot"/>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6" name="Rectangle 183"/>
          <p:cNvSpPr>
            <a:spLocks noChangeArrowheads="1"/>
          </p:cNvSpPr>
          <p:nvPr/>
        </p:nvSpPr>
        <p:spPr bwMode="auto">
          <a:xfrm>
            <a:off x="8436408" y="4678331"/>
            <a:ext cx="1075507" cy="1896597"/>
          </a:xfrm>
          <a:prstGeom prst="rect">
            <a:avLst/>
          </a:prstGeom>
          <a:solidFill>
            <a:schemeClr val="bg1"/>
          </a:solidFill>
          <a:ln w="9525">
            <a:solidFill>
              <a:srgbClr val="C00000"/>
            </a:solidFill>
            <a:miter lim="800000"/>
          </a:ln>
        </p:spPr>
        <p:txBody>
          <a:bodyPr wrap="none" anchor="ct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solidFill>
                <a:srgbClr val="0000FF"/>
              </a:solidFill>
              <a:latin typeface="微软雅黑" panose="020B0503020204020204" pitchFamily="34" charset="-122"/>
              <a:ea typeface="微软雅黑" panose="020B0503020204020204" pitchFamily="34" charset="-122"/>
            </a:endParaRPr>
          </a:p>
        </p:txBody>
      </p:sp>
      <p:sp>
        <p:nvSpPr>
          <p:cNvPr id="7" name="Text Box 180"/>
          <p:cNvSpPr txBox="1">
            <a:spLocks noChangeArrowheads="1"/>
          </p:cNvSpPr>
          <p:nvPr/>
        </p:nvSpPr>
        <p:spPr bwMode="auto">
          <a:xfrm>
            <a:off x="6213887" y="3006326"/>
            <a:ext cx="3032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S</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8" name="Text Box 180"/>
          <p:cNvSpPr txBox="1">
            <a:spLocks noChangeArrowheads="1"/>
          </p:cNvSpPr>
          <p:nvPr/>
        </p:nvSpPr>
        <p:spPr bwMode="auto">
          <a:xfrm>
            <a:off x="6953336" y="3006326"/>
            <a:ext cx="3353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A</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9" name="Text Box 180"/>
          <p:cNvSpPr txBox="1">
            <a:spLocks noChangeArrowheads="1"/>
          </p:cNvSpPr>
          <p:nvPr/>
        </p:nvSpPr>
        <p:spPr bwMode="auto">
          <a:xfrm>
            <a:off x="7745550" y="3006326"/>
            <a:ext cx="314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B</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10" name="Text Box 180"/>
          <p:cNvSpPr txBox="1">
            <a:spLocks noChangeArrowheads="1"/>
          </p:cNvSpPr>
          <p:nvPr/>
        </p:nvSpPr>
        <p:spPr bwMode="auto">
          <a:xfrm>
            <a:off x="8762869" y="3006326"/>
            <a:ext cx="3225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C</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11" name="Text Box 180"/>
          <p:cNvSpPr txBox="1">
            <a:spLocks noChangeArrowheads="1"/>
          </p:cNvSpPr>
          <p:nvPr/>
        </p:nvSpPr>
        <p:spPr bwMode="auto">
          <a:xfrm>
            <a:off x="9825556" y="3006326"/>
            <a:ext cx="2968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E</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12" name="Text Box 180"/>
          <p:cNvSpPr txBox="1">
            <a:spLocks noChangeArrowheads="1"/>
          </p:cNvSpPr>
          <p:nvPr/>
        </p:nvSpPr>
        <p:spPr bwMode="auto">
          <a:xfrm>
            <a:off x="10565005" y="3006326"/>
            <a:ext cx="2936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F</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13" name="Text Box 180"/>
          <p:cNvSpPr txBox="1">
            <a:spLocks noChangeArrowheads="1"/>
          </p:cNvSpPr>
          <p:nvPr/>
        </p:nvSpPr>
        <p:spPr bwMode="auto">
          <a:xfrm>
            <a:off x="11325073" y="3006326"/>
            <a:ext cx="3417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D</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14" name="Line 147"/>
          <p:cNvSpPr>
            <a:spLocks noChangeShapeType="1"/>
          </p:cNvSpPr>
          <p:nvPr/>
        </p:nvSpPr>
        <p:spPr bwMode="auto">
          <a:xfrm>
            <a:off x="8010017" y="2838744"/>
            <a:ext cx="1998708" cy="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5" name="Text Box 180"/>
          <p:cNvSpPr txBox="1">
            <a:spLocks noChangeArrowheads="1"/>
          </p:cNvSpPr>
          <p:nvPr/>
        </p:nvSpPr>
        <p:spPr bwMode="auto">
          <a:xfrm>
            <a:off x="8594672" y="2187189"/>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C00000"/>
                </a:solidFill>
                <a:latin typeface="微软雅黑" panose="020B0503020204020204" pitchFamily="34" charset="-122"/>
                <a:ea typeface="微软雅黑" panose="020B0503020204020204" pitchFamily="34" charset="-122"/>
              </a:rPr>
              <a:t>IPv4</a:t>
            </a:r>
            <a:endParaRPr lang="en-US" altLang="zh-CN" sz="1600" dirty="0">
              <a:solidFill>
                <a:srgbClr val="C00000"/>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6135883" y="2641832"/>
            <a:ext cx="483343" cy="428967"/>
          </a:xfrm>
          <a:prstGeom prst="rect">
            <a:avLst/>
          </a:prstGeom>
        </p:spPr>
      </p:pic>
      <p:pic>
        <p:nvPicPr>
          <p:cNvPr id="17" name="图片 16"/>
          <p:cNvPicPr>
            <a:picLocks noChangeAspect="1"/>
          </p:cNvPicPr>
          <p:nvPr/>
        </p:nvPicPr>
        <p:blipFill>
          <a:blip r:embed="rId1"/>
          <a:stretch>
            <a:fillRect/>
          </a:stretch>
        </p:blipFill>
        <p:spPr>
          <a:xfrm>
            <a:off x="11252510" y="2664625"/>
            <a:ext cx="483343" cy="428967"/>
          </a:xfrm>
          <a:prstGeom prst="rect">
            <a:avLst/>
          </a:prstGeom>
        </p:spPr>
      </p:pic>
      <p:sp>
        <p:nvSpPr>
          <p:cNvPr id="18" name="Line 141"/>
          <p:cNvSpPr>
            <a:spLocks noChangeShapeType="1"/>
          </p:cNvSpPr>
          <p:nvPr/>
        </p:nvSpPr>
        <p:spPr bwMode="auto">
          <a:xfrm flipV="1">
            <a:off x="7364058" y="2838744"/>
            <a:ext cx="32385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9" name="Line 141"/>
          <p:cNvSpPr>
            <a:spLocks noChangeShapeType="1"/>
          </p:cNvSpPr>
          <p:nvPr/>
        </p:nvSpPr>
        <p:spPr bwMode="auto">
          <a:xfrm flipV="1">
            <a:off x="6544265" y="2838744"/>
            <a:ext cx="32385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0" name="Line 141"/>
          <p:cNvSpPr>
            <a:spLocks noChangeShapeType="1"/>
          </p:cNvSpPr>
          <p:nvPr/>
        </p:nvSpPr>
        <p:spPr bwMode="auto">
          <a:xfrm flipV="1">
            <a:off x="10181952" y="2838744"/>
            <a:ext cx="32385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1" name="Line 141"/>
          <p:cNvSpPr>
            <a:spLocks noChangeShapeType="1"/>
          </p:cNvSpPr>
          <p:nvPr/>
        </p:nvSpPr>
        <p:spPr bwMode="auto">
          <a:xfrm flipV="1">
            <a:off x="10983708" y="2838744"/>
            <a:ext cx="32385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graphicFrame>
        <p:nvGraphicFramePr>
          <p:cNvPr id="22" name="对象 21"/>
          <p:cNvGraphicFramePr>
            <a:graphicFrameLocks noChangeAspect="1"/>
          </p:cNvGraphicFramePr>
          <p:nvPr/>
        </p:nvGraphicFramePr>
        <p:xfrm>
          <a:off x="6868115" y="2664625"/>
          <a:ext cx="516910" cy="474262"/>
        </p:xfrm>
        <a:graphic>
          <a:graphicData uri="http://schemas.openxmlformats.org/presentationml/2006/ole">
            <mc:AlternateContent xmlns:mc="http://schemas.openxmlformats.org/markup-compatibility/2006">
              <mc:Choice xmlns:v="urn:schemas-microsoft-com:vml" Requires="v">
                <p:oleObj spid="_x0000_s4449" name="Visio" r:id="rId2" imgW="661035" imgH="903605" progId="Visio.Drawing.15">
                  <p:embed/>
                </p:oleObj>
              </mc:Choice>
              <mc:Fallback>
                <p:oleObj name="Visio" r:id="rId2" imgW="661035" imgH="903605" progId="Visio.Drawing.15">
                  <p:embed/>
                  <p:pic>
                    <p:nvPicPr>
                      <p:cNvPr id="0" name="对象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115" y="2664625"/>
                        <a:ext cx="516910" cy="474262"/>
                      </a:xfrm>
                      <a:prstGeom prst="rect">
                        <a:avLst/>
                      </a:prstGeom>
                      <a:noFill/>
                    </p:spPr>
                  </p:pic>
                </p:oleObj>
              </mc:Fallback>
            </mc:AlternateContent>
          </a:graphicData>
        </a:graphic>
      </p:graphicFrame>
      <p:graphicFrame>
        <p:nvGraphicFramePr>
          <p:cNvPr id="23" name="对象 22"/>
          <p:cNvGraphicFramePr>
            <a:graphicFrameLocks noChangeAspect="1"/>
          </p:cNvGraphicFramePr>
          <p:nvPr/>
        </p:nvGraphicFramePr>
        <p:xfrm>
          <a:off x="7647107" y="2664625"/>
          <a:ext cx="516910" cy="474262"/>
        </p:xfrm>
        <a:graphic>
          <a:graphicData uri="http://schemas.openxmlformats.org/presentationml/2006/ole">
            <mc:AlternateContent xmlns:mc="http://schemas.openxmlformats.org/markup-compatibility/2006">
              <mc:Choice xmlns:v="urn:schemas-microsoft-com:vml" Requires="v">
                <p:oleObj spid="_x0000_s4450" name="Visio" r:id="rId4" imgW="661035" imgH="903605" progId="Visio.Drawing.15">
                  <p:embed/>
                </p:oleObj>
              </mc:Choice>
              <mc:Fallback>
                <p:oleObj name="Visio" r:id="rId4" imgW="661035" imgH="903605" progId="Visio.Drawing.15">
                  <p:embed/>
                  <p:pic>
                    <p:nvPicPr>
                      <p:cNvPr id="0" name="对象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107" y="2664625"/>
                        <a:ext cx="516910" cy="474262"/>
                      </a:xfrm>
                      <a:prstGeom prst="rect">
                        <a:avLst/>
                      </a:prstGeom>
                      <a:noFill/>
                    </p:spPr>
                  </p:pic>
                </p:oleObj>
              </mc:Fallback>
            </mc:AlternateContent>
          </a:graphicData>
        </a:graphic>
      </p:graphicFrame>
      <p:graphicFrame>
        <p:nvGraphicFramePr>
          <p:cNvPr id="24" name="对象 23"/>
          <p:cNvGraphicFramePr>
            <a:graphicFrameLocks noChangeAspect="1"/>
          </p:cNvGraphicFramePr>
          <p:nvPr/>
        </p:nvGraphicFramePr>
        <p:xfrm>
          <a:off x="8661794" y="2655101"/>
          <a:ext cx="516910" cy="474262"/>
        </p:xfrm>
        <a:graphic>
          <a:graphicData uri="http://schemas.openxmlformats.org/presentationml/2006/ole">
            <mc:AlternateContent xmlns:mc="http://schemas.openxmlformats.org/markup-compatibility/2006">
              <mc:Choice xmlns:v="urn:schemas-microsoft-com:vml" Requires="v">
                <p:oleObj spid="_x0000_s4451" name="Visio" r:id="rId5" imgW="661035" imgH="903605" progId="Visio.Drawing.15">
                  <p:embed/>
                </p:oleObj>
              </mc:Choice>
              <mc:Fallback>
                <p:oleObj name="Visio" r:id="rId5" imgW="661035" imgH="903605" progId="Visio.Drawing.15">
                  <p:embed/>
                  <p:pic>
                    <p:nvPicPr>
                      <p:cNvPr id="0" name="对象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1794" y="2655101"/>
                        <a:ext cx="516910" cy="474262"/>
                      </a:xfrm>
                      <a:prstGeom prst="rect">
                        <a:avLst/>
                      </a:prstGeom>
                      <a:noFill/>
                    </p:spPr>
                  </p:pic>
                </p:oleObj>
              </mc:Fallback>
            </mc:AlternateContent>
          </a:graphicData>
        </a:graphic>
      </p:graphicFrame>
      <p:graphicFrame>
        <p:nvGraphicFramePr>
          <p:cNvPr id="25" name="对象 24"/>
          <p:cNvGraphicFramePr>
            <a:graphicFrameLocks noChangeAspect="1"/>
          </p:cNvGraphicFramePr>
          <p:nvPr/>
        </p:nvGraphicFramePr>
        <p:xfrm>
          <a:off x="9694526" y="2664625"/>
          <a:ext cx="516910" cy="474262"/>
        </p:xfrm>
        <a:graphic>
          <a:graphicData uri="http://schemas.openxmlformats.org/presentationml/2006/ole">
            <mc:AlternateContent xmlns:mc="http://schemas.openxmlformats.org/markup-compatibility/2006">
              <mc:Choice xmlns:v="urn:schemas-microsoft-com:vml" Requires="v">
                <p:oleObj spid="_x0000_s4452" name="Visio" r:id="rId6" imgW="661035" imgH="903605" progId="Visio.Drawing.15">
                  <p:embed/>
                </p:oleObj>
              </mc:Choice>
              <mc:Fallback>
                <p:oleObj name="Visio" r:id="rId6" imgW="661035" imgH="903605" progId="Visio.Drawing.15">
                  <p:embed/>
                  <p:pic>
                    <p:nvPicPr>
                      <p:cNvPr id="0" name="对象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4526" y="2664625"/>
                        <a:ext cx="516910" cy="474262"/>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10473518" y="2664625"/>
          <a:ext cx="516910" cy="474262"/>
        </p:xfrm>
        <a:graphic>
          <a:graphicData uri="http://schemas.openxmlformats.org/presentationml/2006/ole">
            <mc:AlternateContent xmlns:mc="http://schemas.openxmlformats.org/markup-compatibility/2006">
              <mc:Choice xmlns:v="urn:schemas-microsoft-com:vml" Requires="v">
                <p:oleObj spid="_x0000_s4453" name="Visio" r:id="rId7" imgW="661035" imgH="903605" progId="Visio.Drawing.15">
                  <p:embed/>
                </p:oleObj>
              </mc:Choice>
              <mc:Fallback>
                <p:oleObj name="Visio" r:id="rId7" imgW="661035" imgH="903605" progId="Visio.Drawing.15">
                  <p:embed/>
                  <p:pic>
                    <p:nvPicPr>
                      <p:cNvPr id="0" name="对象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3518" y="2664625"/>
                        <a:ext cx="516910" cy="474262"/>
                      </a:xfrm>
                      <a:prstGeom prst="rect">
                        <a:avLst/>
                      </a:prstGeom>
                      <a:noFill/>
                    </p:spPr>
                  </p:pic>
                </p:oleObj>
              </mc:Fallback>
            </mc:AlternateContent>
          </a:graphicData>
        </a:graphic>
      </p:graphicFrame>
      <p:sp>
        <p:nvSpPr>
          <p:cNvPr id="27" name="椭圆 26"/>
          <p:cNvSpPr/>
          <p:nvPr/>
        </p:nvSpPr>
        <p:spPr>
          <a:xfrm>
            <a:off x="5898739" y="2081463"/>
            <a:ext cx="2006823" cy="1347537"/>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椭圆 27"/>
          <p:cNvSpPr/>
          <p:nvPr/>
        </p:nvSpPr>
        <p:spPr>
          <a:xfrm>
            <a:off x="9952981" y="2081462"/>
            <a:ext cx="2006823" cy="1347537"/>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椭圆 28"/>
          <p:cNvSpPr/>
          <p:nvPr/>
        </p:nvSpPr>
        <p:spPr>
          <a:xfrm>
            <a:off x="7910472" y="2081463"/>
            <a:ext cx="2006823" cy="1347537"/>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Text Box 180"/>
          <p:cNvSpPr txBox="1">
            <a:spLocks noChangeArrowheads="1"/>
          </p:cNvSpPr>
          <p:nvPr/>
        </p:nvSpPr>
        <p:spPr bwMode="auto">
          <a:xfrm>
            <a:off x="6587849" y="217341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IPv6</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31" name="Text Box 180"/>
          <p:cNvSpPr txBox="1">
            <a:spLocks noChangeArrowheads="1"/>
          </p:cNvSpPr>
          <p:nvPr/>
        </p:nvSpPr>
        <p:spPr bwMode="auto">
          <a:xfrm>
            <a:off x="10619892" y="2181284"/>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IPv6</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32" name="Text Box 180"/>
          <p:cNvSpPr txBox="1">
            <a:spLocks noChangeArrowheads="1"/>
          </p:cNvSpPr>
          <p:nvPr/>
        </p:nvSpPr>
        <p:spPr bwMode="auto">
          <a:xfrm>
            <a:off x="6213887" y="4638499"/>
            <a:ext cx="3032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S</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33" name="Text Box 180"/>
          <p:cNvSpPr txBox="1">
            <a:spLocks noChangeArrowheads="1"/>
          </p:cNvSpPr>
          <p:nvPr/>
        </p:nvSpPr>
        <p:spPr bwMode="auto">
          <a:xfrm>
            <a:off x="6953336" y="4638499"/>
            <a:ext cx="3353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A</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34" name="Text Box 180"/>
          <p:cNvSpPr txBox="1">
            <a:spLocks noChangeArrowheads="1"/>
          </p:cNvSpPr>
          <p:nvPr/>
        </p:nvSpPr>
        <p:spPr bwMode="auto">
          <a:xfrm>
            <a:off x="7745550" y="4638499"/>
            <a:ext cx="314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B</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35" name="Text Box 180"/>
          <p:cNvSpPr txBox="1">
            <a:spLocks noChangeArrowheads="1"/>
          </p:cNvSpPr>
          <p:nvPr/>
        </p:nvSpPr>
        <p:spPr bwMode="auto">
          <a:xfrm>
            <a:off x="9825556" y="4638499"/>
            <a:ext cx="2968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E</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36" name="Text Box 180"/>
          <p:cNvSpPr txBox="1">
            <a:spLocks noChangeArrowheads="1"/>
          </p:cNvSpPr>
          <p:nvPr/>
        </p:nvSpPr>
        <p:spPr bwMode="auto">
          <a:xfrm>
            <a:off x="10565005" y="4638499"/>
            <a:ext cx="2936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F</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37" name="Text Box 180"/>
          <p:cNvSpPr txBox="1">
            <a:spLocks noChangeArrowheads="1"/>
          </p:cNvSpPr>
          <p:nvPr/>
        </p:nvSpPr>
        <p:spPr bwMode="auto">
          <a:xfrm>
            <a:off x="11325073" y="4638499"/>
            <a:ext cx="3417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D</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38" name="Line 147"/>
          <p:cNvSpPr>
            <a:spLocks noChangeShapeType="1"/>
          </p:cNvSpPr>
          <p:nvPr/>
        </p:nvSpPr>
        <p:spPr bwMode="auto">
          <a:xfrm>
            <a:off x="8010017" y="4470917"/>
            <a:ext cx="1998708" cy="0"/>
          </a:xfrm>
          <a:prstGeom prst="line">
            <a:avLst/>
          </a:prstGeom>
          <a:noFill/>
          <a:ln w="19050">
            <a:solidFill>
              <a:srgbClr val="0000FF"/>
            </a:solidFill>
            <a:prstDash val="dash"/>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1"/>
          <a:stretch>
            <a:fillRect/>
          </a:stretch>
        </p:blipFill>
        <p:spPr>
          <a:xfrm>
            <a:off x="6135883" y="4274005"/>
            <a:ext cx="483343" cy="428967"/>
          </a:xfrm>
          <a:prstGeom prst="rect">
            <a:avLst/>
          </a:prstGeom>
        </p:spPr>
      </p:pic>
      <p:pic>
        <p:nvPicPr>
          <p:cNvPr id="40" name="图片 39"/>
          <p:cNvPicPr>
            <a:picLocks noChangeAspect="1"/>
          </p:cNvPicPr>
          <p:nvPr/>
        </p:nvPicPr>
        <p:blipFill>
          <a:blip r:embed="rId1"/>
          <a:stretch>
            <a:fillRect/>
          </a:stretch>
        </p:blipFill>
        <p:spPr>
          <a:xfrm>
            <a:off x="11252510" y="4296798"/>
            <a:ext cx="483343" cy="428967"/>
          </a:xfrm>
          <a:prstGeom prst="rect">
            <a:avLst/>
          </a:prstGeom>
        </p:spPr>
      </p:pic>
      <p:sp>
        <p:nvSpPr>
          <p:cNvPr id="41" name="Line 141"/>
          <p:cNvSpPr>
            <a:spLocks noChangeShapeType="1"/>
          </p:cNvSpPr>
          <p:nvPr/>
        </p:nvSpPr>
        <p:spPr bwMode="auto">
          <a:xfrm flipV="1">
            <a:off x="7364058" y="4470917"/>
            <a:ext cx="32385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2" name="Line 141"/>
          <p:cNvSpPr>
            <a:spLocks noChangeShapeType="1"/>
          </p:cNvSpPr>
          <p:nvPr/>
        </p:nvSpPr>
        <p:spPr bwMode="auto">
          <a:xfrm flipV="1">
            <a:off x="6544265" y="4470917"/>
            <a:ext cx="32385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3" name="Line 141"/>
          <p:cNvSpPr>
            <a:spLocks noChangeShapeType="1"/>
          </p:cNvSpPr>
          <p:nvPr/>
        </p:nvSpPr>
        <p:spPr bwMode="auto">
          <a:xfrm flipV="1">
            <a:off x="10181952" y="4470917"/>
            <a:ext cx="32385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4" name="Line 141"/>
          <p:cNvSpPr>
            <a:spLocks noChangeShapeType="1"/>
          </p:cNvSpPr>
          <p:nvPr/>
        </p:nvSpPr>
        <p:spPr bwMode="auto">
          <a:xfrm flipV="1">
            <a:off x="10983708" y="4470917"/>
            <a:ext cx="32385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graphicFrame>
        <p:nvGraphicFramePr>
          <p:cNvPr id="45" name="对象 44"/>
          <p:cNvGraphicFramePr>
            <a:graphicFrameLocks noChangeAspect="1"/>
          </p:cNvGraphicFramePr>
          <p:nvPr/>
        </p:nvGraphicFramePr>
        <p:xfrm>
          <a:off x="6868115" y="4296798"/>
          <a:ext cx="516910" cy="474262"/>
        </p:xfrm>
        <a:graphic>
          <a:graphicData uri="http://schemas.openxmlformats.org/presentationml/2006/ole">
            <mc:AlternateContent xmlns:mc="http://schemas.openxmlformats.org/markup-compatibility/2006">
              <mc:Choice xmlns:v="urn:schemas-microsoft-com:vml" Requires="v">
                <p:oleObj spid="_x0000_s4454" name="Visio" r:id="rId8" imgW="661035" imgH="903605" progId="Visio.Drawing.15">
                  <p:embed/>
                </p:oleObj>
              </mc:Choice>
              <mc:Fallback>
                <p:oleObj name="Visio" r:id="rId8" imgW="661035" imgH="903605" progId="Visio.Drawing.15">
                  <p:embed/>
                  <p:pic>
                    <p:nvPicPr>
                      <p:cNvPr id="0" name="对象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115" y="4296798"/>
                        <a:ext cx="516910" cy="474262"/>
                      </a:xfrm>
                      <a:prstGeom prst="rect">
                        <a:avLst/>
                      </a:prstGeom>
                      <a:noFill/>
                    </p:spPr>
                  </p:pic>
                </p:oleObj>
              </mc:Fallback>
            </mc:AlternateContent>
          </a:graphicData>
        </a:graphic>
      </p:graphicFrame>
      <p:graphicFrame>
        <p:nvGraphicFramePr>
          <p:cNvPr id="46" name="对象 45"/>
          <p:cNvGraphicFramePr>
            <a:graphicFrameLocks noChangeAspect="1"/>
          </p:cNvGraphicFramePr>
          <p:nvPr/>
        </p:nvGraphicFramePr>
        <p:xfrm>
          <a:off x="7647107" y="4296798"/>
          <a:ext cx="516910" cy="474262"/>
        </p:xfrm>
        <a:graphic>
          <a:graphicData uri="http://schemas.openxmlformats.org/presentationml/2006/ole">
            <mc:AlternateContent xmlns:mc="http://schemas.openxmlformats.org/markup-compatibility/2006">
              <mc:Choice xmlns:v="urn:schemas-microsoft-com:vml" Requires="v">
                <p:oleObj spid="_x0000_s4455" name="Visio" r:id="rId9" imgW="661035" imgH="903605" progId="Visio.Drawing.15">
                  <p:embed/>
                </p:oleObj>
              </mc:Choice>
              <mc:Fallback>
                <p:oleObj name="Visio" r:id="rId9" imgW="661035" imgH="903605" progId="Visio.Drawing.15">
                  <p:embed/>
                  <p:pic>
                    <p:nvPicPr>
                      <p:cNvPr id="0" name="对象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107" y="4296798"/>
                        <a:ext cx="516910" cy="474262"/>
                      </a:xfrm>
                      <a:prstGeom prst="rect">
                        <a:avLst/>
                      </a:prstGeom>
                      <a:noFill/>
                    </p:spPr>
                  </p:pic>
                </p:oleObj>
              </mc:Fallback>
            </mc:AlternateContent>
          </a:graphicData>
        </a:graphic>
      </p:graphicFrame>
      <p:graphicFrame>
        <p:nvGraphicFramePr>
          <p:cNvPr id="47" name="对象 46"/>
          <p:cNvGraphicFramePr>
            <a:graphicFrameLocks noChangeAspect="1"/>
          </p:cNvGraphicFramePr>
          <p:nvPr/>
        </p:nvGraphicFramePr>
        <p:xfrm>
          <a:off x="9694526" y="4296798"/>
          <a:ext cx="516910" cy="474262"/>
        </p:xfrm>
        <a:graphic>
          <a:graphicData uri="http://schemas.openxmlformats.org/presentationml/2006/ole">
            <mc:AlternateContent xmlns:mc="http://schemas.openxmlformats.org/markup-compatibility/2006">
              <mc:Choice xmlns:v="urn:schemas-microsoft-com:vml" Requires="v">
                <p:oleObj spid="_x0000_s4456" name="Visio" r:id="rId10" imgW="661035" imgH="903605" progId="Visio.Drawing.15">
                  <p:embed/>
                </p:oleObj>
              </mc:Choice>
              <mc:Fallback>
                <p:oleObj name="Visio" r:id="rId10" imgW="661035" imgH="903605" progId="Visio.Drawing.15">
                  <p:embed/>
                  <p:pic>
                    <p:nvPicPr>
                      <p:cNvPr id="0" name="对象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4526" y="4296798"/>
                        <a:ext cx="516910" cy="474262"/>
                      </a:xfrm>
                      <a:prstGeom prst="rect">
                        <a:avLst/>
                      </a:prstGeom>
                      <a:noFill/>
                    </p:spPr>
                  </p:pic>
                </p:oleObj>
              </mc:Fallback>
            </mc:AlternateContent>
          </a:graphicData>
        </a:graphic>
      </p:graphicFrame>
      <p:graphicFrame>
        <p:nvGraphicFramePr>
          <p:cNvPr id="48" name="对象 47"/>
          <p:cNvGraphicFramePr>
            <a:graphicFrameLocks noChangeAspect="1"/>
          </p:cNvGraphicFramePr>
          <p:nvPr/>
        </p:nvGraphicFramePr>
        <p:xfrm>
          <a:off x="10473518" y="4296798"/>
          <a:ext cx="516910" cy="474262"/>
        </p:xfrm>
        <a:graphic>
          <a:graphicData uri="http://schemas.openxmlformats.org/presentationml/2006/ole">
            <mc:AlternateContent xmlns:mc="http://schemas.openxmlformats.org/markup-compatibility/2006">
              <mc:Choice xmlns:v="urn:schemas-microsoft-com:vml" Requires="v">
                <p:oleObj spid="_x0000_s4457" name="Visio" r:id="rId11" imgW="661035" imgH="903605" progId="Visio.Drawing.15">
                  <p:embed/>
                </p:oleObj>
              </mc:Choice>
              <mc:Fallback>
                <p:oleObj name="Visio" r:id="rId11" imgW="661035" imgH="903605" progId="Visio.Drawing.15">
                  <p:embed/>
                  <p:pic>
                    <p:nvPicPr>
                      <p:cNvPr id="0" name="对象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3518" y="4296798"/>
                        <a:ext cx="516910" cy="474262"/>
                      </a:xfrm>
                      <a:prstGeom prst="rect">
                        <a:avLst/>
                      </a:prstGeom>
                      <a:noFill/>
                    </p:spPr>
                  </p:pic>
                </p:oleObj>
              </mc:Fallback>
            </mc:AlternateContent>
          </a:graphicData>
        </a:graphic>
      </p:graphicFrame>
      <p:sp>
        <p:nvSpPr>
          <p:cNvPr id="49" name="Text Box 180"/>
          <p:cNvSpPr txBox="1">
            <a:spLocks noChangeArrowheads="1"/>
          </p:cNvSpPr>
          <p:nvPr/>
        </p:nvSpPr>
        <p:spPr bwMode="auto">
          <a:xfrm>
            <a:off x="7187289" y="3937668"/>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IPv6</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50" name="Text Box 180"/>
          <p:cNvSpPr txBox="1">
            <a:spLocks noChangeArrowheads="1"/>
          </p:cNvSpPr>
          <p:nvPr/>
        </p:nvSpPr>
        <p:spPr bwMode="auto">
          <a:xfrm>
            <a:off x="10101732" y="3945537"/>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IPv6</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51" name="Text Box 180"/>
          <p:cNvSpPr txBox="1">
            <a:spLocks noChangeArrowheads="1"/>
          </p:cNvSpPr>
          <p:nvPr/>
        </p:nvSpPr>
        <p:spPr bwMode="auto">
          <a:xfrm>
            <a:off x="8371848" y="4007189"/>
            <a:ext cx="10438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b="1" dirty="0">
                <a:solidFill>
                  <a:srgbClr val="0000FF"/>
                </a:solidFill>
                <a:latin typeface="微软雅黑" panose="020B0503020204020204" pitchFamily="34" charset="-122"/>
                <a:ea typeface="微软雅黑" panose="020B0503020204020204" pitchFamily="34" charset="-122"/>
              </a:rPr>
              <a:t>IPv4</a:t>
            </a:r>
            <a:r>
              <a:rPr lang="zh-CN" altLang="en-US" sz="1600" b="1" dirty="0">
                <a:solidFill>
                  <a:srgbClr val="0000FF"/>
                </a:solidFill>
                <a:latin typeface="微软雅黑" panose="020B0503020204020204" pitchFamily="34" charset="-122"/>
                <a:ea typeface="微软雅黑" panose="020B0503020204020204" pitchFamily="34" charset="-122"/>
              </a:rPr>
              <a:t>隧道</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52" name="Rectangle 183"/>
          <p:cNvSpPr>
            <a:spLocks noChangeArrowheads="1"/>
          </p:cNvSpPr>
          <p:nvPr/>
        </p:nvSpPr>
        <p:spPr bwMode="auto">
          <a:xfrm>
            <a:off x="6764615" y="5010670"/>
            <a:ext cx="733425" cy="1173966"/>
          </a:xfrm>
          <a:prstGeom prst="rect">
            <a:avLst/>
          </a:prstGeom>
          <a:solidFill>
            <a:schemeClr val="bg1"/>
          </a:solidFill>
          <a:ln w="9525">
            <a:solidFill>
              <a:srgbClr val="0000FF"/>
            </a:solidFill>
            <a:miter lim="800000"/>
          </a:ln>
        </p:spPr>
        <p:txBody>
          <a:bodyPr wrap="none" anchor="ct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solidFill>
                <a:srgbClr val="0000FF"/>
              </a:solidFill>
              <a:latin typeface="微软雅黑" panose="020B0503020204020204" pitchFamily="34" charset="-122"/>
              <a:ea typeface="微软雅黑" panose="020B0503020204020204" pitchFamily="34" charset="-122"/>
            </a:endParaRPr>
          </a:p>
        </p:txBody>
      </p:sp>
      <p:sp>
        <p:nvSpPr>
          <p:cNvPr id="53" name="Text Box 184"/>
          <p:cNvSpPr txBox="1">
            <a:spLocks noChangeArrowheads="1"/>
          </p:cNvSpPr>
          <p:nvPr/>
        </p:nvSpPr>
        <p:spPr bwMode="auto">
          <a:xfrm>
            <a:off x="6726515" y="5037412"/>
            <a:ext cx="864339"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源</a:t>
            </a:r>
            <a:r>
              <a:rPr lang="en-US" altLang="zh-CN" sz="1600" dirty="0">
                <a:solidFill>
                  <a:srgbClr val="0000FF"/>
                </a:solidFill>
                <a:latin typeface="微软雅黑" panose="020B0503020204020204" pitchFamily="34" charset="-122"/>
                <a:ea typeface="微软雅黑" panose="020B0503020204020204" pitchFamily="34" charset="-122"/>
              </a:rPr>
              <a:t>: S</a:t>
            </a:r>
            <a:endParaRPr lang="en-US" altLang="zh-CN" sz="1600" dirty="0">
              <a:solidFill>
                <a:srgbClr val="0000FF"/>
              </a:solidFill>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目的</a:t>
            </a:r>
            <a:r>
              <a:rPr lang="en-US" altLang="zh-CN" sz="1600" dirty="0">
                <a:solidFill>
                  <a:srgbClr val="0000FF"/>
                </a:solidFill>
                <a:latin typeface="微软雅黑" panose="020B0503020204020204" pitchFamily="34" charset="-122"/>
                <a:ea typeface="微软雅黑" panose="020B0503020204020204" pitchFamily="34" charset="-122"/>
              </a:rPr>
              <a:t>: D</a:t>
            </a:r>
            <a:endParaRPr lang="en-US" altLang="zh-CN" sz="1600" dirty="0">
              <a:solidFill>
                <a:srgbClr val="0000FF"/>
              </a:solidFill>
              <a:latin typeface="微软雅黑" panose="020B0503020204020204" pitchFamily="34" charset="-122"/>
              <a:ea typeface="微软雅黑" panose="020B0503020204020204" pitchFamily="34" charset="-122"/>
            </a:endParaRPr>
          </a:p>
          <a:p>
            <a:pPr>
              <a:spcBef>
                <a:spcPct val="0"/>
              </a:spcBef>
              <a:buClrTx/>
              <a:buSzTx/>
              <a:buFontTx/>
              <a:buNone/>
            </a:pP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54" name="矩形 53"/>
          <p:cNvSpPr/>
          <p:nvPr/>
        </p:nvSpPr>
        <p:spPr>
          <a:xfrm>
            <a:off x="6842804" y="5596212"/>
            <a:ext cx="596728" cy="49984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数据</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55" name="Text Box 180"/>
          <p:cNvSpPr txBox="1">
            <a:spLocks noChangeArrowheads="1"/>
          </p:cNvSpPr>
          <p:nvPr/>
        </p:nvSpPr>
        <p:spPr bwMode="auto">
          <a:xfrm>
            <a:off x="6629238" y="6194751"/>
            <a:ext cx="10086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IPv6</a:t>
            </a:r>
            <a:r>
              <a:rPr lang="zh-CN" altLang="en-US" sz="1600" dirty="0">
                <a:solidFill>
                  <a:srgbClr val="0000FF"/>
                </a:solidFill>
                <a:latin typeface="微软雅黑" panose="020B0503020204020204" pitchFamily="34" charset="-122"/>
                <a:ea typeface="微软雅黑" panose="020B0503020204020204" pitchFamily="34" charset="-122"/>
              </a:rPr>
              <a:t>分组</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56" name="Text Box 184"/>
          <p:cNvSpPr txBox="1">
            <a:spLocks noChangeArrowheads="1"/>
          </p:cNvSpPr>
          <p:nvPr/>
        </p:nvSpPr>
        <p:spPr bwMode="auto">
          <a:xfrm>
            <a:off x="8514413" y="4686472"/>
            <a:ext cx="845103"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zh-CN" altLang="en-US" sz="1600" dirty="0">
                <a:solidFill>
                  <a:srgbClr val="C00000"/>
                </a:solidFill>
                <a:latin typeface="微软雅黑" panose="020B0503020204020204" pitchFamily="34" charset="-122"/>
                <a:ea typeface="微软雅黑" panose="020B0503020204020204" pitchFamily="34" charset="-122"/>
              </a:rPr>
              <a:t>源</a:t>
            </a:r>
            <a:r>
              <a:rPr lang="en-US" altLang="zh-CN" sz="1600" dirty="0">
                <a:solidFill>
                  <a:srgbClr val="C00000"/>
                </a:solidFill>
                <a:latin typeface="微软雅黑" panose="020B0503020204020204" pitchFamily="34" charset="-122"/>
                <a:ea typeface="微软雅黑" panose="020B0503020204020204" pitchFamily="34" charset="-122"/>
              </a:rPr>
              <a:t>: B</a:t>
            </a:r>
            <a:endParaRPr lang="en-US" altLang="zh-CN" sz="1600" dirty="0">
              <a:solidFill>
                <a:srgbClr val="C00000"/>
              </a:solidFill>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1600" dirty="0">
                <a:solidFill>
                  <a:srgbClr val="C00000"/>
                </a:solidFill>
                <a:latin typeface="微软雅黑" panose="020B0503020204020204" pitchFamily="34" charset="-122"/>
                <a:ea typeface="微软雅黑" panose="020B0503020204020204" pitchFamily="34" charset="-122"/>
              </a:rPr>
              <a:t>目的</a:t>
            </a:r>
            <a:r>
              <a:rPr lang="en-US" altLang="zh-CN" sz="1600" dirty="0">
                <a:solidFill>
                  <a:srgbClr val="C00000"/>
                </a:solidFill>
                <a:latin typeface="微软雅黑" panose="020B0503020204020204" pitchFamily="34" charset="-122"/>
                <a:ea typeface="微软雅黑" panose="020B0503020204020204" pitchFamily="34" charset="-122"/>
              </a:rPr>
              <a:t>: E</a:t>
            </a:r>
            <a:endParaRPr lang="en-US" altLang="zh-CN" sz="1600" dirty="0">
              <a:solidFill>
                <a:srgbClr val="C00000"/>
              </a:solidFill>
              <a:latin typeface="微软雅黑" panose="020B0503020204020204" pitchFamily="34" charset="-122"/>
              <a:ea typeface="微软雅黑" panose="020B0503020204020204" pitchFamily="34" charset="-122"/>
            </a:endParaRPr>
          </a:p>
          <a:p>
            <a:pPr>
              <a:spcBef>
                <a:spcPct val="0"/>
              </a:spcBef>
              <a:buClrTx/>
              <a:buSzTx/>
              <a:buFontTx/>
              <a:buNone/>
            </a:pP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57" name="下箭头 78"/>
          <p:cNvSpPr/>
          <p:nvPr/>
        </p:nvSpPr>
        <p:spPr>
          <a:xfrm>
            <a:off x="8663252" y="3651147"/>
            <a:ext cx="426720" cy="205993"/>
          </a:xfrm>
          <a:prstGeom prst="downArrow">
            <a:avLst/>
          </a:prstGeom>
          <a:solidFill>
            <a:srgbClr val="B34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Rectangle 183"/>
          <p:cNvSpPr>
            <a:spLocks noChangeArrowheads="1"/>
          </p:cNvSpPr>
          <p:nvPr/>
        </p:nvSpPr>
        <p:spPr bwMode="auto">
          <a:xfrm>
            <a:off x="10481359" y="5010670"/>
            <a:ext cx="733425" cy="1173966"/>
          </a:xfrm>
          <a:prstGeom prst="rect">
            <a:avLst/>
          </a:prstGeom>
          <a:solidFill>
            <a:schemeClr val="bg1"/>
          </a:solidFill>
          <a:ln w="9525">
            <a:solidFill>
              <a:srgbClr val="0000FF"/>
            </a:solidFill>
            <a:miter lim="800000"/>
          </a:ln>
        </p:spPr>
        <p:txBody>
          <a:bodyPr wrap="none" anchor="ct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solidFill>
                <a:srgbClr val="0000FF"/>
              </a:solidFill>
              <a:latin typeface="微软雅黑" panose="020B0503020204020204" pitchFamily="34" charset="-122"/>
              <a:ea typeface="微软雅黑" panose="020B0503020204020204" pitchFamily="34" charset="-122"/>
            </a:endParaRPr>
          </a:p>
        </p:txBody>
      </p:sp>
      <p:sp>
        <p:nvSpPr>
          <p:cNvPr id="59" name="Text Box 184"/>
          <p:cNvSpPr txBox="1">
            <a:spLocks noChangeArrowheads="1"/>
          </p:cNvSpPr>
          <p:nvPr/>
        </p:nvSpPr>
        <p:spPr bwMode="auto">
          <a:xfrm>
            <a:off x="10443259" y="5037412"/>
            <a:ext cx="864339"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源</a:t>
            </a:r>
            <a:r>
              <a:rPr lang="en-US" altLang="zh-CN" sz="1600" dirty="0">
                <a:solidFill>
                  <a:srgbClr val="0000FF"/>
                </a:solidFill>
                <a:latin typeface="微软雅黑" panose="020B0503020204020204" pitchFamily="34" charset="-122"/>
                <a:ea typeface="微软雅黑" panose="020B0503020204020204" pitchFamily="34" charset="-122"/>
              </a:rPr>
              <a:t>: S</a:t>
            </a:r>
            <a:endParaRPr lang="en-US" altLang="zh-CN" sz="1600" dirty="0">
              <a:solidFill>
                <a:srgbClr val="0000FF"/>
              </a:solidFill>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目的</a:t>
            </a:r>
            <a:r>
              <a:rPr lang="en-US" altLang="zh-CN" sz="1600" dirty="0">
                <a:solidFill>
                  <a:srgbClr val="0000FF"/>
                </a:solidFill>
                <a:latin typeface="微软雅黑" panose="020B0503020204020204" pitchFamily="34" charset="-122"/>
                <a:ea typeface="微软雅黑" panose="020B0503020204020204" pitchFamily="34" charset="-122"/>
              </a:rPr>
              <a:t>: D</a:t>
            </a:r>
            <a:endParaRPr lang="en-US" altLang="zh-CN" sz="1600" dirty="0">
              <a:solidFill>
                <a:srgbClr val="0000FF"/>
              </a:solidFill>
              <a:latin typeface="微软雅黑" panose="020B0503020204020204" pitchFamily="34" charset="-122"/>
              <a:ea typeface="微软雅黑" panose="020B0503020204020204" pitchFamily="34" charset="-122"/>
            </a:endParaRPr>
          </a:p>
          <a:p>
            <a:pPr>
              <a:spcBef>
                <a:spcPct val="0"/>
              </a:spcBef>
              <a:buClrTx/>
              <a:buSzTx/>
              <a:buFontTx/>
              <a:buNone/>
            </a:pP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60" name="矩形 59"/>
          <p:cNvSpPr/>
          <p:nvPr/>
        </p:nvSpPr>
        <p:spPr>
          <a:xfrm>
            <a:off x="10559548" y="5596212"/>
            <a:ext cx="596728" cy="49984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数据</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61" name="Text Box 180"/>
          <p:cNvSpPr txBox="1">
            <a:spLocks noChangeArrowheads="1"/>
          </p:cNvSpPr>
          <p:nvPr/>
        </p:nvSpPr>
        <p:spPr bwMode="auto">
          <a:xfrm>
            <a:off x="10345982" y="6194751"/>
            <a:ext cx="10086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solidFill>
                  <a:srgbClr val="0000FF"/>
                </a:solidFill>
                <a:latin typeface="微软雅黑" panose="020B0503020204020204" pitchFamily="34" charset="-122"/>
                <a:ea typeface="微软雅黑" panose="020B0503020204020204" pitchFamily="34" charset="-122"/>
              </a:rPr>
              <a:t>IPv6</a:t>
            </a:r>
            <a:r>
              <a:rPr lang="zh-CN" altLang="en-US" sz="1600" dirty="0">
                <a:solidFill>
                  <a:srgbClr val="0000FF"/>
                </a:solidFill>
                <a:latin typeface="微软雅黑" panose="020B0503020204020204" pitchFamily="34" charset="-122"/>
                <a:ea typeface="微软雅黑" panose="020B0503020204020204" pitchFamily="34" charset="-122"/>
              </a:rPr>
              <a:t>分组</a:t>
            </a: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62" name="Rectangle 183"/>
          <p:cNvSpPr>
            <a:spLocks noChangeArrowheads="1"/>
          </p:cNvSpPr>
          <p:nvPr/>
        </p:nvSpPr>
        <p:spPr bwMode="auto">
          <a:xfrm>
            <a:off x="8606151" y="5307182"/>
            <a:ext cx="733425" cy="1173966"/>
          </a:xfrm>
          <a:prstGeom prst="rect">
            <a:avLst/>
          </a:prstGeom>
          <a:solidFill>
            <a:schemeClr val="bg1"/>
          </a:solidFill>
          <a:ln w="9525">
            <a:solidFill>
              <a:srgbClr val="0000FF"/>
            </a:solidFill>
            <a:miter lim="800000"/>
          </a:ln>
        </p:spPr>
        <p:txBody>
          <a:bodyPr wrap="none" anchor="ct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zh-CN" altLang="en-US" sz="1600">
              <a:solidFill>
                <a:srgbClr val="0000FF"/>
              </a:solidFill>
              <a:latin typeface="微软雅黑" panose="020B0503020204020204" pitchFamily="34" charset="-122"/>
              <a:ea typeface="微软雅黑" panose="020B0503020204020204" pitchFamily="34" charset="-122"/>
            </a:endParaRPr>
          </a:p>
        </p:txBody>
      </p:sp>
      <p:sp>
        <p:nvSpPr>
          <p:cNvPr id="63" name="Text Box 184"/>
          <p:cNvSpPr txBox="1">
            <a:spLocks noChangeArrowheads="1"/>
          </p:cNvSpPr>
          <p:nvPr/>
        </p:nvSpPr>
        <p:spPr bwMode="auto">
          <a:xfrm>
            <a:off x="8568051" y="5333924"/>
            <a:ext cx="864339"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源</a:t>
            </a:r>
            <a:r>
              <a:rPr lang="en-US" altLang="zh-CN" sz="1600" dirty="0">
                <a:solidFill>
                  <a:srgbClr val="0000FF"/>
                </a:solidFill>
                <a:latin typeface="微软雅黑" panose="020B0503020204020204" pitchFamily="34" charset="-122"/>
                <a:ea typeface="微软雅黑" panose="020B0503020204020204" pitchFamily="34" charset="-122"/>
              </a:rPr>
              <a:t>: S</a:t>
            </a:r>
            <a:endParaRPr lang="en-US" altLang="zh-CN" sz="1600" dirty="0">
              <a:solidFill>
                <a:srgbClr val="0000FF"/>
              </a:solidFill>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目的</a:t>
            </a:r>
            <a:r>
              <a:rPr lang="en-US" altLang="zh-CN" sz="1600" dirty="0">
                <a:solidFill>
                  <a:srgbClr val="0000FF"/>
                </a:solidFill>
                <a:latin typeface="微软雅黑" panose="020B0503020204020204" pitchFamily="34" charset="-122"/>
                <a:ea typeface="微软雅黑" panose="020B0503020204020204" pitchFamily="34" charset="-122"/>
              </a:rPr>
              <a:t>: D</a:t>
            </a:r>
            <a:endParaRPr lang="en-US" altLang="zh-CN" sz="1600" dirty="0">
              <a:solidFill>
                <a:srgbClr val="0000FF"/>
              </a:solidFill>
              <a:latin typeface="微软雅黑" panose="020B0503020204020204" pitchFamily="34" charset="-122"/>
              <a:ea typeface="微软雅黑" panose="020B0503020204020204" pitchFamily="34" charset="-122"/>
            </a:endParaRPr>
          </a:p>
          <a:p>
            <a:pPr>
              <a:spcBef>
                <a:spcPct val="0"/>
              </a:spcBef>
              <a:buClrTx/>
              <a:buSzTx/>
              <a:buFontTx/>
              <a:buNone/>
            </a:pPr>
            <a:endParaRPr lang="en-US" altLang="zh-CN" sz="1600" dirty="0">
              <a:solidFill>
                <a:srgbClr val="0000FF"/>
              </a:solidFill>
              <a:latin typeface="微软雅黑" panose="020B0503020204020204" pitchFamily="34" charset="-122"/>
              <a:ea typeface="微软雅黑" panose="020B0503020204020204" pitchFamily="34" charset="-122"/>
            </a:endParaRPr>
          </a:p>
        </p:txBody>
      </p:sp>
      <p:sp>
        <p:nvSpPr>
          <p:cNvPr id="64" name="矩形 63"/>
          <p:cNvSpPr/>
          <p:nvPr/>
        </p:nvSpPr>
        <p:spPr>
          <a:xfrm>
            <a:off x="8684340" y="5892724"/>
            <a:ext cx="596728" cy="49984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ClrTx/>
              <a:buSzTx/>
              <a:buFontTx/>
              <a:buNone/>
            </a:pPr>
            <a:r>
              <a:rPr lang="zh-CN" altLang="en-US" sz="1600" dirty="0">
                <a:solidFill>
                  <a:srgbClr val="0000FF"/>
                </a:solidFill>
                <a:latin typeface="微软雅黑" panose="020B0503020204020204" pitchFamily="34" charset="-122"/>
                <a:ea typeface="微软雅黑" panose="020B0503020204020204" pitchFamily="34" charset="-122"/>
              </a:rPr>
              <a:t>数据</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65" name="Text Box 180"/>
          <p:cNvSpPr txBox="1">
            <a:spLocks noChangeArrowheads="1"/>
          </p:cNvSpPr>
          <p:nvPr/>
        </p:nvSpPr>
        <p:spPr bwMode="auto">
          <a:xfrm>
            <a:off x="7282367" y="3297754"/>
            <a:ext cx="13260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zh-CN" altLang="en-US" sz="1600" b="1" dirty="0">
                <a:latin typeface="微软雅黑" panose="020B0503020204020204" pitchFamily="34" charset="-122"/>
                <a:ea typeface="微软雅黑" panose="020B0503020204020204" pitchFamily="34" charset="-122"/>
              </a:rPr>
              <a:t>封装</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解封装</a:t>
            </a:r>
            <a:endParaRPr lang="en-US" altLang="zh-CN" sz="1600" b="1" dirty="0">
              <a:latin typeface="微软雅黑" panose="020B0503020204020204" pitchFamily="34" charset="-122"/>
              <a:ea typeface="微软雅黑" panose="020B0503020204020204" pitchFamily="34" charset="-122"/>
            </a:endParaRPr>
          </a:p>
        </p:txBody>
      </p:sp>
      <p:sp>
        <p:nvSpPr>
          <p:cNvPr id="66" name="Text Box 180"/>
          <p:cNvSpPr txBox="1">
            <a:spLocks noChangeArrowheads="1"/>
          </p:cNvSpPr>
          <p:nvPr/>
        </p:nvSpPr>
        <p:spPr bwMode="auto">
          <a:xfrm>
            <a:off x="9349517" y="3303315"/>
            <a:ext cx="13260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2"/>
              <a:buChar char="r"/>
              <a:defRPr sz="2800">
                <a:solidFill>
                  <a:schemeClr val="tx1"/>
                </a:solidFill>
                <a:latin typeface="Comic Sans MS" panose="030F0702030302020204" charset="0"/>
              </a:defRPr>
            </a:lvl1pPr>
            <a:lvl2pPr marL="742950" indent="-285750">
              <a:spcBef>
                <a:spcPct val="20000"/>
              </a:spcBef>
              <a:buClr>
                <a:schemeClr val="accent2"/>
              </a:buClr>
              <a:buSzPct val="75000"/>
              <a:buFont typeface="ZapfDingbats" charset="2"/>
              <a:buChar char="m"/>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zh-CN" altLang="en-US" sz="1600" b="1" dirty="0">
                <a:latin typeface="微软雅黑" panose="020B0503020204020204" pitchFamily="34" charset="-122"/>
                <a:ea typeface="微软雅黑" panose="020B0503020204020204" pitchFamily="34" charset="-122"/>
              </a:rPr>
              <a:t>封装</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解封装</a:t>
            </a:r>
            <a:endParaRPr lang="en-US" altLang="zh-CN" sz="1600" b="1" dirty="0">
              <a:latin typeface="微软雅黑" panose="020B0503020204020204" pitchFamily="34" charset="-122"/>
              <a:ea typeface="微软雅黑" panose="020B0503020204020204" pitchFamily="34" charset="-122"/>
            </a:endParaRPr>
          </a:p>
        </p:txBody>
      </p:sp>
      <p:sp>
        <p:nvSpPr>
          <p:cNvPr id="67" name="矩形 66"/>
          <p:cNvSpPr/>
          <p:nvPr/>
        </p:nvSpPr>
        <p:spPr>
          <a:xfrm>
            <a:off x="501860" y="3327192"/>
            <a:ext cx="5547236" cy="2395656"/>
          </a:xfrm>
          <a:prstGeom prst="rect">
            <a:avLst/>
          </a:prstGeom>
        </p:spPr>
        <p:txBody>
          <a:bodyPr wrap="square">
            <a:spAutoFit/>
          </a:bodyPr>
          <a:lstStyle/>
          <a:p>
            <a:pPr>
              <a:lnSpc>
                <a:spcPct val="120000"/>
              </a:lnSpc>
            </a:pPr>
            <a:r>
              <a:rPr lang="zh-CN" altLang="zh-CN" dirty="0"/>
              <a:t>如何找到隧道的另一端</a:t>
            </a:r>
            <a:r>
              <a:rPr lang="en-US" altLang="zh-CN" dirty="0"/>
              <a:t>?</a:t>
            </a:r>
            <a:endParaRPr lang="en-US" altLang="zh-CN" dirty="0"/>
          </a:p>
          <a:p>
            <a:pPr marL="285750" indent="-285750">
              <a:lnSpc>
                <a:spcPct val="120000"/>
              </a:lnSpc>
              <a:buFont typeface="Arial" panose="020B0604020202020204" pitchFamily="34" charset="0"/>
              <a:buChar char="•"/>
            </a:pPr>
            <a:r>
              <a:rPr lang="zh-CN" altLang="en-US" dirty="0"/>
              <a:t>人工配置</a:t>
            </a:r>
            <a:r>
              <a:rPr lang="en-US" altLang="zh-CN" dirty="0"/>
              <a:t>:RFC 4213</a:t>
            </a:r>
            <a:r>
              <a:rPr lang="zh-CN" altLang="en-US" dirty="0"/>
              <a:t>定义</a:t>
            </a:r>
            <a:r>
              <a:rPr lang="en-US" altLang="zh-CN" dirty="0"/>
              <a:t>6in4</a:t>
            </a:r>
            <a:r>
              <a:rPr lang="zh-CN" altLang="en-US" dirty="0"/>
              <a:t>，即</a:t>
            </a:r>
            <a:r>
              <a:rPr lang="en-US" altLang="zh-CN" dirty="0"/>
              <a:t>IPv6-in-IPv4</a:t>
            </a:r>
            <a:r>
              <a:rPr lang="zh-CN" altLang="en-US" dirty="0"/>
              <a:t>封装</a:t>
            </a:r>
            <a:r>
              <a:rPr lang="en-US" altLang="zh-CN" dirty="0"/>
              <a:t>(protocol=41)</a:t>
            </a:r>
            <a:endParaRPr lang="en-US" altLang="zh-CN" dirty="0"/>
          </a:p>
          <a:p>
            <a:pPr marL="285750" indent="-285750">
              <a:lnSpc>
                <a:spcPct val="120000"/>
              </a:lnSpc>
              <a:buFont typeface="Arial" panose="020B0604020202020204" pitchFamily="34" charset="0"/>
              <a:buChar char="•"/>
            </a:pPr>
            <a:r>
              <a:rPr lang="zh-CN" altLang="en-US" dirty="0"/>
              <a:t>隧道代理（</a:t>
            </a:r>
            <a:r>
              <a:rPr lang="en-US" altLang="zh-CN" dirty="0"/>
              <a:t>Tunnel Broker</a:t>
            </a:r>
            <a:r>
              <a:rPr lang="zh-CN" altLang="en-US" dirty="0"/>
              <a:t>）：</a:t>
            </a:r>
            <a:r>
              <a:rPr lang="en-US" altLang="zh-CN" dirty="0"/>
              <a:t>RFC3053</a:t>
            </a:r>
            <a:r>
              <a:rPr lang="zh-CN" altLang="en-US" dirty="0"/>
              <a:t>定义，</a:t>
            </a:r>
            <a:r>
              <a:rPr lang="zh-CN" altLang="zh-CN" dirty="0"/>
              <a:t>帮助用户配置包括</a:t>
            </a:r>
            <a:r>
              <a:rPr lang="en-US" altLang="zh-CN" dirty="0"/>
              <a:t>6in4</a:t>
            </a:r>
            <a:r>
              <a:rPr lang="zh-CN" altLang="zh-CN" dirty="0"/>
              <a:t>在内的</a:t>
            </a:r>
            <a:r>
              <a:rPr lang="en-US" altLang="zh-CN" dirty="0"/>
              <a:t>IP</a:t>
            </a:r>
            <a:r>
              <a:rPr lang="zh-CN" altLang="zh-CN" dirty="0"/>
              <a:t>隧道</a:t>
            </a:r>
            <a:endParaRPr lang="en-US" altLang="zh-CN" dirty="0"/>
          </a:p>
          <a:p>
            <a:pPr marL="285750" indent="-285750">
              <a:lnSpc>
                <a:spcPct val="120000"/>
              </a:lnSpc>
              <a:buFont typeface="Arial" panose="020B0604020202020204" pitchFamily="34" charset="0"/>
              <a:buChar char="•"/>
            </a:pPr>
            <a:r>
              <a:rPr lang="zh-CN" altLang="en-US" dirty="0"/>
              <a:t>自动隧道：包括</a:t>
            </a:r>
            <a:r>
              <a:rPr lang="en-US" altLang="zh-CN" dirty="0"/>
              <a:t>6to4</a:t>
            </a:r>
            <a:r>
              <a:rPr lang="zh-CN" altLang="zh-CN" dirty="0"/>
              <a:t>、</a:t>
            </a:r>
            <a:r>
              <a:rPr lang="en-US" altLang="zh-CN" b="1" dirty="0" err="1">
                <a:solidFill>
                  <a:srgbClr val="FF0000"/>
                </a:solidFill>
              </a:rPr>
              <a:t>Teredo</a:t>
            </a:r>
            <a:r>
              <a:rPr lang="en-US" altLang="zh-CN" b="1" dirty="0">
                <a:solidFill>
                  <a:srgbClr val="FF0000"/>
                </a:solidFill>
              </a:rPr>
              <a:t>(</a:t>
            </a:r>
            <a:r>
              <a:rPr lang="en-US" altLang="zh-CN" b="1" dirty="0" err="1">
                <a:solidFill>
                  <a:srgbClr val="FF0000"/>
                </a:solidFill>
              </a:rPr>
              <a:t>linux</a:t>
            </a:r>
            <a:r>
              <a:rPr lang="zh-CN" altLang="en-US" b="1" dirty="0">
                <a:solidFill>
                  <a:srgbClr val="FF0000"/>
                </a:solidFill>
              </a:rPr>
              <a:t>实现为</a:t>
            </a:r>
            <a:r>
              <a:rPr lang="en-US" altLang="zh-CN" b="1" dirty="0" err="1">
                <a:solidFill>
                  <a:srgbClr val="FF0000"/>
                </a:solidFill>
              </a:rPr>
              <a:t>miredo</a:t>
            </a:r>
            <a:r>
              <a:rPr lang="en-US" altLang="zh-CN" b="1" dirty="0">
                <a:solidFill>
                  <a:srgbClr val="FF0000"/>
                </a:solidFill>
              </a:rPr>
              <a:t>)</a:t>
            </a:r>
            <a:r>
              <a:rPr lang="zh-CN" altLang="en-US" dirty="0"/>
              <a:t>、</a:t>
            </a:r>
            <a:r>
              <a:rPr lang="en-US" altLang="zh-CN" dirty="0"/>
              <a:t>ISATAP</a:t>
            </a:r>
            <a:r>
              <a:rPr lang="zh-CN" altLang="en-US" dirty="0"/>
              <a:t>、</a:t>
            </a:r>
            <a:r>
              <a:rPr lang="en-US" altLang="zh-CN" dirty="0"/>
              <a:t>6rd</a:t>
            </a:r>
            <a:r>
              <a:rPr lang="zh-CN" altLang="en-US" dirty="0"/>
              <a:t>等</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6to</a:t>
            </a:r>
            <a:r>
              <a:rPr lang="zh-CN" altLang="en-US" dirty="0"/>
              <a:t>隧道</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dirty="0"/>
              <a:t>RFC 3056</a:t>
            </a:r>
            <a:r>
              <a:rPr lang="zh-CN" altLang="en-US" dirty="0"/>
              <a:t>：</a:t>
            </a:r>
            <a:r>
              <a:rPr lang="en-US" altLang="zh-CN" dirty="0"/>
              <a:t> </a:t>
            </a:r>
            <a:r>
              <a:rPr lang="zh-CN" altLang="en-US" dirty="0"/>
              <a:t>引入</a:t>
            </a:r>
            <a:r>
              <a:rPr lang="en-US" altLang="zh-CN" dirty="0"/>
              <a:t>6to4</a:t>
            </a:r>
            <a:r>
              <a:rPr lang="zh-CN" altLang="zh-CN" dirty="0"/>
              <a:t>地址</a:t>
            </a:r>
            <a:r>
              <a:rPr lang="en-US" altLang="zh-CN" dirty="0"/>
              <a:t>2002::/16</a:t>
            </a:r>
            <a:r>
              <a:rPr lang="zh-CN" altLang="en-US" dirty="0"/>
              <a:t>。隧道一端为</a:t>
            </a:r>
            <a:r>
              <a:rPr lang="en-US" altLang="zh-CN" dirty="0"/>
              <a:t>6to4</a:t>
            </a:r>
            <a:r>
              <a:rPr lang="zh-CN" altLang="en-US" dirty="0"/>
              <a:t>主机，另外一端为另一个</a:t>
            </a:r>
            <a:r>
              <a:rPr lang="en-US" altLang="zh-CN" dirty="0"/>
              <a:t>6to4</a:t>
            </a:r>
            <a:r>
              <a:rPr lang="zh-CN" altLang="en-US" dirty="0"/>
              <a:t>主机或</a:t>
            </a:r>
            <a:r>
              <a:rPr lang="en-US" altLang="zh-CN" dirty="0"/>
              <a:t>6to4 relay </a:t>
            </a:r>
            <a:endParaRPr lang="en-US" altLang="zh-CN" dirty="0"/>
          </a:p>
          <a:p>
            <a:pPr>
              <a:lnSpc>
                <a:spcPct val="120000"/>
              </a:lnSpc>
            </a:pPr>
            <a:r>
              <a:rPr lang="en-US" altLang="zh-CN" dirty="0"/>
              <a:t>6to4</a:t>
            </a:r>
            <a:r>
              <a:rPr lang="zh-CN" altLang="en-US" dirty="0"/>
              <a:t>主机：双协议栈，且有一个</a:t>
            </a:r>
            <a:r>
              <a:rPr lang="zh-CN" altLang="en-US" b="1" dirty="0">
                <a:solidFill>
                  <a:srgbClr val="FF0000"/>
                </a:solidFill>
              </a:rPr>
              <a:t>公网</a:t>
            </a:r>
            <a:r>
              <a:rPr lang="en-US" altLang="zh-CN" b="1" dirty="0">
                <a:solidFill>
                  <a:srgbClr val="FF0000"/>
                </a:solidFill>
              </a:rPr>
              <a:t>IPv4</a:t>
            </a:r>
            <a:r>
              <a:rPr lang="zh-CN" altLang="en-US" b="1" dirty="0">
                <a:solidFill>
                  <a:srgbClr val="FF0000"/>
                </a:solidFill>
              </a:rPr>
              <a:t>地址</a:t>
            </a:r>
            <a:endParaRPr lang="en-US" altLang="zh-CN" dirty="0"/>
          </a:p>
          <a:p>
            <a:pPr lvl="1">
              <a:lnSpc>
                <a:spcPct val="120000"/>
              </a:lnSpc>
            </a:pPr>
            <a:r>
              <a:rPr lang="zh-CN" altLang="en-US" sz="2000" dirty="0"/>
              <a:t>公网</a:t>
            </a:r>
            <a:r>
              <a:rPr lang="en-US" altLang="zh-CN" sz="2000" dirty="0"/>
              <a:t>IPv4</a:t>
            </a:r>
            <a:r>
              <a:rPr lang="zh-CN" altLang="en-US" sz="2000" dirty="0"/>
              <a:t>地址映射为</a:t>
            </a:r>
            <a:r>
              <a:rPr lang="en-US" altLang="zh-CN" sz="2000" dirty="0"/>
              <a:t>6to4</a:t>
            </a:r>
            <a:r>
              <a:rPr lang="zh-CN" altLang="zh-CN" sz="2000" dirty="0"/>
              <a:t>地址</a:t>
            </a:r>
            <a:r>
              <a:rPr lang="en-US" altLang="zh-CN" sz="2000" dirty="0"/>
              <a:t>2002::/16</a:t>
            </a:r>
            <a:r>
              <a:rPr lang="zh-CN" altLang="en-US" sz="2000" dirty="0"/>
              <a:t>，接下来</a:t>
            </a:r>
            <a:r>
              <a:rPr lang="en-US" altLang="zh-CN" sz="2000" dirty="0"/>
              <a:t>32</a:t>
            </a:r>
            <a:r>
              <a:rPr lang="zh-CN" altLang="en-US" sz="2000" dirty="0"/>
              <a:t>比特为</a:t>
            </a:r>
            <a:r>
              <a:rPr lang="en-US" altLang="zh-CN" sz="2000" dirty="0"/>
              <a:t>(public)IP</a:t>
            </a:r>
            <a:r>
              <a:rPr lang="zh-CN" altLang="en-US" sz="2000" dirty="0"/>
              <a:t>地址</a:t>
            </a:r>
            <a:endParaRPr lang="en-US" altLang="zh-CN" sz="2000" dirty="0"/>
          </a:p>
          <a:p>
            <a:pPr lvl="3">
              <a:lnSpc>
                <a:spcPct val="120000"/>
              </a:lnSpc>
            </a:pPr>
            <a:r>
              <a:rPr lang="en-US" altLang="zh-CN" b="1" dirty="0">
                <a:solidFill>
                  <a:srgbClr val="FF0000"/>
                </a:solidFill>
              </a:rPr>
              <a:t>128.178.156.38</a:t>
            </a:r>
            <a:r>
              <a:rPr lang="en-US" altLang="zh-CN" dirty="0"/>
              <a:t> </a:t>
            </a:r>
            <a:r>
              <a:rPr lang="en-US" altLang="zh-CN" dirty="0">
                <a:sym typeface="Wingdings" panose="05000000000000000000" pitchFamily="2" charset="2"/>
              </a:rPr>
              <a:t></a:t>
            </a:r>
            <a:r>
              <a:rPr lang="en-US" altLang="zh-CN" dirty="0"/>
              <a:t> 2002:</a:t>
            </a:r>
            <a:r>
              <a:rPr lang="en-US" altLang="zh-CN" b="1" dirty="0">
                <a:solidFill>
                  <a:srgbClr val="FF0000"/>
                </a:solidFill>
              </a:rPr>
              <a:t>80b2:9c26</a:t>
            </a:r>
            <a:r>
              <a:rPr lang="en-US" altLang="zh-CN" dirty="0"/>
              <a:t>:0:EUI (2002:ipv4/48)</a:t>
            </a:r>
            <a:endParaRPr lang="en-US" altLang="zh-CN" dirty="0"/>
          </a:p>
          <a:p>
            <a:pPr>
              <a:lnSpc>
                <a:spcPct val="120000"/>
              </a:lnSpc>
            </a:pPr>
            <a:r>
              <a:rPr lang="en-US" altLang="zh-CN" dirty="0"/>
              <a:t>6to4</a:t>
            </a:r>
            <a:r>
              <a:rPr lang="zh-CN" altLang="en-US" dirty="0"/>
              <a:t>主机</a:t>
            </a:r>
            <a:r>
              <a:rPr lang="en-US" altLang="zh-CN" dirty="0"/>
              <a:t>A(</a:t>
            </a:r>
            <a:r>
              <a:rPr lang="zh-CN" altLang="en-US" dirty="0"/>
              <a:t>或路由器</a:t>
            </a:r>
            <a:r>
              <a:rPr lang="en-US" altLang="zh-CN" dirty="0"/>
              <a:t>A</a:t>
            </a:r>
            <a:r>
              <a:rPr lang="zh-CN" altLang="en-US" dirty="0"/>
              <a:t>）和另外一个</a:t>
            </a:r>
            <a:r>
              <a:rPr lang="en-US" altLang="zh-CN" dirty="0"/>
              <a:t>6to4</a:t>
            </a:r>
            <a:r>
              <a:rPr lang="zh-CN" altLang="en-US" dirty="0"/>
              <a:t>主机</a:t>
            </a:r>
            <a:r>
              <a:rPr lang="en-US" altLang="zh-CN" dirty="0"/>
              <a:t>B</a:t>
            </a:r>
            <a:r>
              <a:rPr lang="zh-CN" altLang="en-US" dirty="0"/>
              <a:t>（或路由器</a:t>
            </a:r>
            <a:r>
              <a:rPr lang="en-US" altLang="zh-CN" dirty="0"/>
              <a:t>A</a:t>
            </a:r>
            <a:r>
              <a:rPr lang="zh-CN" altLang="en-US" dirty="0"/>
              <a:t>）（从其</a:t>
            </a:r>
            <a:r>
              <a:rPr lang="en-US" altLang="zh-CN" dirty="0"/>
              <a:t>16</a:t>
            </a:r>
            <a:r>
              <a:rPr lang="zh-CN" altLang="en-US" dirty="0"/>
              <a:t>比特前缀为</a:t>
            </a:r>
            <a:r>
              <a:rPr lang="en-US" altLang="zh-CN" dirty="0"/>
              <a:t>2002</a:t>
            </a:r>
            <a:r>
              <a:rPr lang="zh-CN" altLang="en-US" dirty="0"/>
              <a:t>了解到）通信时，从中获取对方的</a:t>
            </a:r>
            <a:r>
              <a:rPr lang="en-US" altLang="zh-CN" dirty="0"/>
              <a:t>IPv4</a:t>
            </a:r>
            <a:r>
              <a:rPr lang="zh-CN" altLang="en-US" dirty="0"/>
              <a:t>地址，然后建立</a:t>
            </a:r>
            <a:r>
              <a:rPr lang="en-US" altLang="zh-CN" dirty="0"/>
              <a:t>IPv4</a:t>
            </a:r>
            <a:r>
              <a:rPr lang="zh-CN" altLang="en-US" dirty="0"/>
              <a:t>隧道</a:t>
            </a:r>
            <a:r>
              <a:rPr lang="en-US" altLang="zh-CN" dirty="0"/>
              <a:t>A</a:t>
            </a:r>
            <a:r>
              <a:rPr lang="en-US" altLang="zh-CN" dirty="0">
                <a:sym typeface="Wingdings" panose="05000000000000000000" pitchFamily="2" charset="2"/>
              </a:rPr>
              <a:t>B</a:t>
            </a:r>
            <a:endParaRPr lang="en-US" altLang="zh-CN" dirty="0"/>
          </a:p>
          <a:p>
            <a:pPr>
              <a:lnSpc>
                <a:spcPct val="120000"/>
              </a:lnSpc>
            </a:pPr>
            <a:r>
              <a:rPr lang="en-US" altLang="zh-CN" dirty="0"/>
              <a:t>6to4</a:t>
            </a:r>
            <a:r>
              <a:rPr lang="zh-CN" altLang="en-US" dirty="0"/>
              <a:t>主机</a:t>
            </a:r>
            <a:r>
              <a:rPr lang="en-US" altLang="zh-CN" dirty="0"/>
              <a:t>A</a:t>
            </a:r>
            <a:r>
              <a:rPr lang="zh-CN" altLang="en-US" dirty="0"/>
              <a:t>与</a:t>
            </a:r>
            <a:r>
              <a:rPr lang="en-US" altLang="zh-CN" dirty="0"/>
              <a:t>IPv6</a:t>
            </a:r>
            <a:r>
              <a:rPr lang="zh-CN" altLang="en-US" dirty="0"/>
              <a:t>主机</a:t>
            </a:r>
            <a:r>
              <a:rPr lang="en-US" altLang="zh-CN" dirty="0"/>
              <a:t>C</a:t>
            </a:r>
            <a:r>
              <a:rPr lang="zh-CN" altLang="en-US" dirty="0"/>
              <a:t>的通信则要通过</a:t>
            </a:r>
            <a:r>
              <a:rPr lang="en-US" altLang="zh-CN" dirty="0"/>
              <a:t>6to4 Relay Router, </a:t>
            </a:r>
            <a:r>
              <a:rPr lang="zh-CN" altLang="en-US" dirty="0"/>
              <a:t>采用</a:t>
            </a:r>
            <a:r>
              <a:rPr lang="en-US" altLang="zh-CN" dirty="0"/>
              <a:t>IPv4</a:t>
            </a:r>
            <a:r>
              <a:rPr lang="zh-CN" altLang="en-US" dirty="0"/>
              <a:t>地址</a:t>
            </a:r>
            <a:r>
              <a:rPr lang="en-US" altLang="zh-CN" dirty="0"/>
              <a:t>anycast</a:t>
            </a:r>
            <a:r>
              <a:rPr lang="zh-CN" altLang="en-US" dirty="0"/>
              <a:t>地址</a:t>
            </a:r>
            <a:r>
              <a:rPr lang="en-US" altLang="zh-CN" dirty="0"/>
              <a:t>192.88.99.1(2002:c058:6301::0)</a:t>
            </a:r>
            <a:r>
              <a:rPr lang="zh-CN" altLang="en-US" dirty="0"/>
              <a:t>，首先建立隧道</a:t>
            </a:r>
            <a:r>
              <a:rPr lang="en-US" altLang="zh-CN" dirty="0" err="1"/>
              <a:t>A</a:t>
            </a:r>
            <a:r>
              <a:rPr lang="en-US" altLang="zh-CN" dirty="0" err="1">
                <a:sym typeface="Wingdings" panose="05000000000000000000" pitchFamily="2" charset="2"/>
              </a:rPr>
              <a:t></a:t>
            </a:r>
            <a:r>
              <a:rPr lang="en-US" altLang="zh-CN" dirty="0" err="1"/>
              <a:t>any</a:t>
            </a:r>
            <a:r>
              <a:rPr lang="en-US" altLang="zh-CN" dirty="0"/>
              <a:t> 6to4 relay router </a:t>
            </a:r>
            <a:r>
              <a:rPr lang="zh-CN" altLang="en-US" dirty="0"/>
              <a:t>，然后通过</a:t>
            </a:r>
            <a:r>
              <a:rPr lang="en-US" altLang="zh-CN" dirty="0"/>
              <a:t>IPv6</a:t>
            </a:r>
            <a:r>
              <a:rPr lang="zh-CN" altLang="en-US" dirty="0"/>
              <a:t>到达目的地</a:t>
            </a:r>
            <a:endParaRPr lang="zh-CN" altLang="en-US" dirty="0"/>
          </a:p>
          <a:p>
            <a:endParaRPr lang="zh-CN" altLang="en-US" dirty="0"/>
          </a:p>
        </p:txBody>
      </p:sp>
      <p:grpSp>
        <p:nvGrpSpPr>
          <p:cNvPr id="4" name="组合 3"/>
          <p:cNvGrpSpPr/>
          <p:nvPr/>
        </p:nvGrpSpPr>
        <p:grpSpPr>
          <a:xfrm>
            <a:off x="2151893" y="4381267"/>
            <a:ext cx="8892291" cy="2008378"/>
            <a:chOff x="3317463" y="-1520"/>
            <a:chExt cx="8892291" cy="2008378"/>
          </a:xfrm>
        </p:grpSpPr>
        <p:pic>
          <p:nvPicPr>
            <p:cNvPr id="5" name="图片 4"/>
            <p:cNvPicPr>
              <a:picLocks noChangeAspect="1"/>
            </p:cNvPicPr>
            <p:nvPr/>
          </p:nvPicPr>
          <p:blipFill>
            <a:blip r:embed="rId1">
              <a:duotone>
                <a:prstClr val="black"/>
                <a:schemeClr val="accent1">
                  <a:tint val="45000"/>
                  <a:satMod val="400000"/>
                </a:schemeClr>
              </a:duotone>
            </a:blip>
            <a:stretch>
              <a:fillRect/>
            </a:stretch>
          </p:blipFill>
          <p:spPr>
            <a:xfrm>
              <a:off x="6658286" y="694969"/>
              <a:ext cx="846296" cy="456469"/>
            </a:xfrm>
            <a:prstGeom prst="rect">
              <a:avLst/>
            </a:prstGeom>
          </p:spPr>
        </p:pic>
        <p:pic>
          <p:nvPicPr>
            <p:cNvPr id="6" name="图片 5"/>
            <p:cNvPicPr>
              <a:picLocks noChangeAspect="1"/>
            </p:cNvPicPr>
            <p:nvPr/>
          </p:nvPicPr>
          <p:blipFill>
            <a:blip r:embed="rId2"/>
            <a:stretch>
              <a:fillRect/>
            </a:stretch>
          </p:blipFill>
          <p:spPr>
            <a:xfrm>
              <a:off x="10895471" y="622713"/>
              <a:ext cx="524792" cy="435930"/>
            </a:xfrm>
            <a:prstGeom prst="rect">
              <a:avLst/>
            </a:prstGeom>
          </p:spPr>
        </p:pic>
        <p:sp>
          <p:nvSpPr>
            <p:cNvPr id="7" name="云形 6"/>
            <p:cNvSpPr/>
            <p:nvPr/>
          </p:nvSpPr>
          <p:spPr>
            <a:xfrm>
              <a:off x="8279469" y="348500"/>
              <a:ext cx="1841115" cy="14202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IPv4</a:t>
              </a:r>
              <a:endParaRPr lang="zh-CN" altLang="en-US" dirty="0"/>
            </a:p>
          </p:txBody>
        </p:sp>
        <p:cxnSp>
          <p:nvCxnSpPr>
            <p:cNvPr id="8" name="直接连接符 7"/>
            <p:cNvCxnSpPr>
              <a:stCxn id="5" idx="3"/>
              <a:endCxn id="7" idx="2"/>
            </p:cNvCxnSpPr>
            <p:nvPr/>
          </p:nvCxnSpPr>
          <p:spPr>
            <a:xfrm>
              <a:off x="7504582" y="923204"/>
              <a:ext cx="780598" cy="135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0"/>
              <a:endCxn id="6" idx="1"/>
            </p:cNvCxnSpPr>
            <p:nvPr/>
          </p:nvCxnSpPr>
          <p:spPr>
            <a:xfrm flipV="1">
              <a:off x="10119050" y="840678"/>
              <a:ext cx="776421" cy="217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6854743" y="1570928"/>
              <a:ext cx="524792" cy="435930"/>
            </a:xfrm>
            <a:prstGeom prst="rect">
              <a:avLst/>
            </a:prstGeom>
          </p:spPr>
        </p:pic>
        <p:cxnSp>
          <p:nvCxnSpPr>
            <p:cNvPr id="11" name="直接连接符 10"/>
            <p:cNvCxnSpPr>
              <a:endCxn id="10" idx="3"/>
            </p:cNvCxnSpPr>
            <p:nvPr/>
          </p:nvCxnSpPr>
          <p:spPr>
            <a:xfrm flipH="1">
              <a:off x="7379535" y="1450478"/>
              <a:ext cx="1032939" cy="3384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753188" y="1201596"/>
              <a:ext cx="1456566" cy="369332"/>
            </a:xfrm>
            <a:prstGeom prst="rect">
              <a:avLst/>
            </a:prstGeom>
            <a:noFill/>
          </p:spPr>
          <p:txBody>
            <a:bodyPr wrap="square" rtlCol="0">
              <a:spAutoFit/>
            </a:bodyPr>
            <a:lstStyle/>
            <a:p>
              <a:pPr algn="ctr"/>
              <a:r>
                <a:rPr lang="en-US" altLang="zh-CN" dirty="0"/>
                <a:t>6to4</a:t>
              </a:r>
              <a:r>
                <a:rPr lang="zh-CN" altLang="en-US" dirty="0"/>
                <a:t>主机</a:t>
              </a:r>
              <a:r>
                <a:rPr lang="en-US" altLang="zh-CN" dirty="0"/>
                <a:t>A</a:t>
              </a:r>
              <a:endParaRPr lang="zh-CN" altLang="en-US" dirty="0"/>
            </a:p>
          </p:txBody>
        </p:sp>
        <p:sp>
          <p:nvSpPr>
            <p:cNvPr id="13" name="文本框 12"/>
            <p:cNvSpPr txBox="1"/>
            <p:nvPr/>
          </p:nvSpPr>
          <p:spPr>
            <a:xfrm>
              <a:off x="5386639" y="1505298"/>
              <a:ext cx="1360292" cy="369332"/>
            </a:xfrm>
            <a:prstGeom prst="rect">
              <a:avLst/>
            </a:prstGeom>
            <a:noFill/>
          </p:spPr>
          <p:txBody>
            <a:bodyPr wrap="square" rtlCol="0">
              <a:spAutoFit/>
            </a:bodyPr>
            <a:lstStyle/>
            <a:p>
              <a:pPr algn="ctr"/>
              <a:r>
                <a:rPr lang="en-US" altLang="zh-CN" dirty="0"/>
                <a:t>6to4</a:t>
              </a:r>
              <a:r>
                <a:rPr lang="zh-CN" altLang="en-US" dirty="0"/>
                <a:t>主机</a:t>
              </a:r>
              <a:r>
                <a:rPr lang="en-US" altLang="zh-CN" dirty="0"/>
                <a:t>B</a:t>
              </a:r>
              <a:endParaRPr lang="zh-CN" altLang="en-US" dirty="0"/>
            </a:p>
          </p:txBody>
        </p:sp>
        <p:sp>
          <p:nvSpPr>
            <p:cNvPr id="14" name="文本框 13"/>
            <p:cNvSpPr txBox="1"/>
            <p:nvPr/>
          </p:nvSpPr>
          <p:spPr>
            <a:xfrm>
              <a:off x="6401288" y="-1520"/>
              <a:ext cx="1360292" cy="646331"/>
            </a:xfrm>
            <a:prstGeom prst="rect">
              <a:avLst/>
            </a:prstGeom>
            <a:noFill/>
          </p:spPr>
          <p:txBody>
            <a:bodyPr wrap="square" rtlCol="0">
              <a:spAutoFit/>
            </a:bodyPr>
            <a:lstStyle/>
            <a:p>
              <a:pPr algn="ctr"/>
              <a:r>
                <a:rPr lang="en-US" altLang="zh-CN" dirty="0"/>
                <a:t>6to4 relay</a:t>
              </a:r>
              <a:endParaRPr lang="en-US" altLang="zh-CN" dirty="0"/>
            </a:p>
            <a:p>
              <a:pPr algn="ctr"/>
              <a:r>
                <a:rPr lang="en-US" altLang="zh-CN" dirty="0"/>
                <a:t>192.88.99.1</a:t>
              </a:r>
              <a:endParaRPr lang="zh-CN" altLang="en-US" dirty="0"/>
            </a:p>
          </p:txBody>
        </p:sp>
        <p:sp>
          <p:nvSpPr>
            <p:cNvPr id="15" name="云形 14"/>
            <p:cNvSpPr/>
            <p:nvPr/>
          </p:nvSpPr>
          <p:spPr>
            <a:xfrm>
              <a:off x="4554855" y="237720"/>
              <a:ext cx="1143992" cy="119610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IPv6</a:t>
              </a:r>
              <a:endParaRPr lang="zh-CN" altLang="en-US" dirty="0"/>
            </a:p>
          </p:txBody>
        </p:sp>
        <p:pic>
          <p:nvPicPr>
            <p:cNvPr id="16" name="图片 15"/>
            <p:cNvPicPr>
              <a:picLocks noChangeAspect="1"/>
            </p:cNvPicPr>
            <p:nvPr/>
          </p:nvPicPr>
          <p:blipFill>
            <a:blip r:embed="rId2"/>
            <a:stretch>
              <a:fillRect/>
            </a:stretch>
          </p:blipFill>
          <p:spPr>
            <a:xfrm>
              <a:off x="3317463" y="1289249"/>
              <a:ext cx="524792" cy="435930"/>
            </a:xfrm>
            <a:prstGeom prst="rect">
              <a:avLst/>
            </a:prstGeom>
          </p:spPr>
        </p:pic>
        <p:cxnSp>
          <p:nvCxnSpPr>
            <p:cNvPr id="17" name="直接连接符 16"/>
            <p:cNvCxnSpPr>
              <a:endCxn id="16" idx="3"/>
            </p:cNvCxnSpPr>
            <p:nvPr/>
          </p:nvCxnSpPr>
          <p:spPr>
            <a:xfrm flipH="1">
              <a:off x="3842255" y="1058643"/>
              <a:ext cx="765519" cy="448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768712" y="1450478"/>
              <a:ext cx="1360292" cy="369332"/>
            </a:xfrm>
            <a:prstGeom prst="rect">
              <a:avLst/>
            </a:prstGeom>
            <a:noFill/>
          </p:spPr>
          <p:txBody>
            <a:bodyPr wrap="square" rtlCol="0">
              <a:spAutoFit/>
            </a:bodyPr>
            <a:lstStyle/>
            <a:p>
              <a:pPr algn="ctr"/>
              <a:r>
                <a:rPr lang="en-US" altLang="zh-CN" dirty="0"/>
                <a:t>IPv6</a:t>
              </a:r>
              <a:r>
                <a:rPr lang="zh-CN" altLang="en-US" dirty="0"/>
                <a:t>主机</a:t>
              </a:r>
              <a:r>
                <a:rPr lang="en-US" altLang="zh-CN" dirty="0"/>
                <a:t>C</a:t>
              </a:r>
              <a:endParaRPr lang="zh-CN" altLang="en-US" dirty="0"/>
            </a:p>
          </p:txBody>
        </p:sp>
        <p:cxnSp>
          <p:nvCxnSpPr>
            <p:cNvPr id="19" name="直接连接符 18"/>
            <p:cNvCxnSpPr/>
            <p:nvPr/>
          </p:nvCxnSpPr>
          <p:spPr>
            <a:xfrm>
              <a:off x="5676486" y="757633"/>
              <a:ext cx="1070445" cy="125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442448" y="1200719"/>
            <a:ext cx="4719722" cy="369332"/>
            <a:chOff x="4987028" y="184638"/>
            <a:chExt cx="4719722" cy="369332"/>
          </a:xfrm>
        </p:grpSpPr>
        <p:sp>
          <p:nvSpPr>
            <p:cNvPr id="20" name="矩形 19"/>
            <p:cNvSpPr/>
            <p:nvPr/>
          </p:nvSpPr>
          <p:spPr>
            <a:xfrm>
              <a:off x="4987028" y="184638"/>
              <a:ext cx="965076"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2002</a:t>
              </a:r>
              <a:endParaRPr lang="zh-CN" altLang="en-US" dirty="0"/>
            </a:p>
          </p:txBody>
        </p:sp>
        <p:sp>
          <p:nvSpPr>
            <p:cNvPr id="21" name="矩形 20"/>
            <p:cNvSpPr/>
            <p:nvPr/>
          </p:nvSpPr>
          <p:spPr>
            <a:xfrm>
              <a:off x="5936134" y="184638"/>
              <a:ext cx="1154615" cy="369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IPv4</a:t>
              </a:r>
              <a:r>
                <a:rPr lang="zh-CN" altLang="en-US" dirty="0">
                  <a:solidFill>
                    <a:schemeClr val="tx1"/>
                  </a:solidFill>
                </a:rPr>
                <a:t>地址</a:t>
              </a:r>
              <a:endParaRPr lang="zh-CN" altLang="en-US" dirty="0">
                <a:solidFill>
                  <a:schemeClr val="tx1"/>
                </a:solidFill>
              </a:endParaRPr>
            </a:p>
          </p:txBody>
        </p:sp>
        <p:sp>
          <p:nvSpPr>
            <p:cNvPr id="22" name="矩形 21"/>
            <p:cNvSpPr/>
            <p:nvPr/>
          </p:nvSpPr>
          <p:spPr>
            <a:xfrm>
              <a:off x="7090749" y="184638"/>
              <a:ext cx="475911" cy="3693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3" name="矩形 22"/>
            <p:cNvSpPr/>
            <p:nvPr/>
          </p:nvSpPr>
          <p:spPr>
            <a:xfrm>
              <a:off x="7554819" y="184638"/>
              <a:ext cx="2151931" cy="3693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接口地址</a:t>
              </a:r>
              <a:endParaRPr lang="zh-CN" altLang="en-US" dirty="0">
                <a:solidFill>
                  <a:schemeClr val="tx1"/>
                </a:solidFill>
              </a:endParaRPr>
            </a:p>
          </p:txBody>
        </p:sp>
      </p:grpSp>
      <p:sp>
        <p:nvSpPr>
          <p:cNvPr id="25" name="任意多边形: 形状 24"/>
          <p:cNvSpPr/>
          <p:nvPr/>
        </p:nvSpPr>
        <p:spPr>
          <a:xfrm>
            <a:off x="6262255" y="5375564"/>
            <a:ext cx="3398981" cy="928800"/>
          </a:xfrm>
          <a:custGeom>
            <a:avLst/>
            <a:gdLst>
              <a:gd name="connsiteX0" fmla="*/ 3398981 w 3398981"/>
              <a:gd name="connsiteY0" fmla="*/ 0 h 928800"/>
              <a:gd name="connsiteX1" fmla="*/ 3343563 w 3398981"/>
              <a:gd name="connsiteY1" fmla="*/ 9236 h 928800"/>
              <a:gd name="connsiteX2" fmla="*/ 3232727 w 3398981"/>
              <a:gd name="connsiteY2" fmla="*/ 46181 h 928800"/>
              <a:gd name="connsiteX3" fmla="*/ 3168072 w 3398981"/>
              <a:gd name="connsiteY3" fmla="*/ 55418 h 928800"/>
              <a:gd name="connsiteX4" fmla="*/ 3011054 w 3398981"/>
              <a:gd name="connsiteY4" fmla="*/ 110836 h 928800"/>
              <a:gd name="connsiteX5" fmla="*/ 2955636 w 3398981"/>
              <a:gd name="connsiteY5" fmla="*/ 120072 h 928800"/>
              <a:gd name="connsiteX6" fmla="*/ 2863272 w 3398981"/>
              <a:gd name="connsiteY6" fmla="*/ 147781 h 928800"/>
              <a:gd name="connsiteX7" fmla="*/ 2770909 w 3398981"/>
              <a:gd name="connsiteY7" fmla="*/ 166254 h 928800"/>
              <a:gd name="connsiteX8" fmla="*/ 2678545 w 3398981"/>
              <a:gd name="connsiteY8" fmla="*/ 193963 h 928800"/>
              <a:gd name="connsiteX9" fmla="*/ 2576945 w 3398981"/>
              <a:gd name="connsiteY9" fmla="*/ 212436 h 928800"/>
              <a:gd name="connsiteX10" fmla="*/ 2503054 w 3398981"/>
              <a:gd name="connsiteY10" fmla="*/ 230909 h 928800"/>
              <a:gd name="connsiteX11" fmla="*/ 2373745 w 3398981"/>
              <a:gd name="connsiteY11" fmla="*/ 277091 h 928800"/>
              <a:gd name="connsiteX12" fmla="*/ 2272145 w 3398981"/>
              <a:gd name="connsiteY12" fmla="*/ 323272 h 928800"/>
              <a:gd name="connsiteX13" fmla="*/ 2142836 w 3398981"/>
              <a:gd name="connsiteY13" fmla="*/ 360218 h 928800"/>
              <a:gd name="connsiteX14" fmla="*/ 2032000 w 3398981"/>
              <a:gd name="connsiteY14" fmla="*/ 387927 h 928800"/>
              <a:gd name="connsiteX15" fmla="*/ 1921163 w 3398981"/>
              <a:gd name="connsiteY15" fmla="*/ 434109 h 928800"/>
              <a:gd name="connsiteX16" fmla="*/ 1838036 w 3398981"/>
              <a:gd name="connsiteY16" fmla="*/ 452581 h 928800"/>
              <a:gd name="connsiteX17" fmla="*/ 1625600 w 3398981"/>
              <a:gd name="connsiteY17" fmla="*/ 526472 h 928800"/>
              <a:gd name="connsiteX18" fmla="*/ 1533236 w 3398981"/>
              <a:gd name="connsiteY18" fmla="*/ 554181 h 928800"/>
              <a:gd name="connsiteX19" fmla="*/ 1459345 w 3398981"/>
              <a:gd name="connsiteY19" fmla="*/ 572654 h 928800"/>
              <a:gd name="connsiteX20" fmla="*/ 1265381 w 3398981"/>
              <a:gd name="connsiteY20" fmla="*/ 628072 h 928800"/>
              <a:gd name="connsiteX21" fmla="*/ 1025236 w 3398981"/>
              <a:gd name="connsiteY21" fmla="*/ 692727 h 928800"/>
              <a:gd name="connsiteX22" fmla="*/ 757381 w 3398981"/>
              <a:gd name="connsiteY22" fmla="*/ 738909 h 928800"/>
              <a:gd name="connsiteX23" fmla="*/ 665018 w 3398981"/>
              <a:gd name="connsiteY23" fmla="*/ 775854 h 928800"/>
              <a:gd name="connsiteX24" fmla="*/ 628072 w 3398981"/>
              <a:gd name="connsiteY24" fmla="*/ 785091 h 928800"/>
              <a:gd name="connsiteX25" fmla="*/ 600363 w 3398981"/>
              <a:gd name="connsiteY25" fmla="*/ 794327 h 928800"/>
              <a:gd name="connsiteX26" fmla="*/ 535709 w 3398981"/>
              <a:gd name="connsiteY26" fmla="*/ 812800 h 928800"/>
              <a:gd name="connsiteX27" fmla="*/ 369454 w 3398981"/>
              <a:gd name="connsiteY27" fmla="*/ 849745 h 928800"/>
              <a:gd name="connsiteX28" fmla="*/ 323272 w 3398981"/>
              <a:gd name="connsiteY28" fmla="*/ 868218 h 928800"/>
              <a:gd name="connsiteX29" fmla="*/ 230909 w 3398981"/>
              <a:gd name="connsiteY29" fmla="*/ 886691 h 928800"/>
              <a:gd name="connsiteX30" fmla="*/ 83127 w 3398981"/>
              <a:gd name="connsiteY30" fmla="*/ 905163 h 928800"/>
              <a:gd name="connsiteX31" fmla="*/ 0 w 3398981"/>
              <a:gd name="connsiteY31" fmla="*/ 905163 h 9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98981" h="928800">
                <a:moveTo>
                  <a:pt x="3398981" y="0"/>
                </a:moveTo>
                <a:cubicBezTo>
                  <a:pt x="3380508" y="3079"/>
                  <a:pt x="3361631" y="4308"/>
                  <a:pt x="3343563" y="9236"/>
                </a:cubicBezTo>
                <a:cubicBezTo>
                  <a:pt x="3203528" y="47427"/>
                  <a:pt x="3412066" y="7751"/>
                  <a:pt x="3232727" y="46181"/>
                </a:cubicBezTo>
                <a:cubicBezTo>
                  <a:pt x="3211440" y="50743"/>
                  <a:pt x="3189624" y="52339"/>
                  <a:pt x="3168072" y="55418"/>
                </a:cubicBezTo>
                <a:cubicBezTo>
                  <a:pt x="3126737" y="70919"/>
                  <a:pt x="3052622" y="99751"/>
                  <a:pt x="3011054" y="110836"/>
                </a:cubicBezTo>
                <a:cubicBezTo>
                  <a:pt x="2992959" y="115661"/>
                  <a:pt x="2973804" y="115530"/>
                  <a:pt x="2955636" y="120072"/>
                </a:cubicBezTo>
                <a:cubicBezTo>
                  <a:pt x="2924452" y="127868"/>
                  <a:pt x="2894456" y="139985"/>
                  <a:pt x="2863272" y="147781"/>
                </a:cubicBezTo>
                <a:cubicBezTo>
                  <a:pt x="2832812" y="155396"/>
                  <a:pt x="2801369" y="158639"/>
                  <a:pt x="2770909" y="166254"/>
                </a:cubicBezTo>
                <a:cubicBezTo>
                  <a:pt x="2739725" y="174050"/>
                  <a:pt x="2709814" y="186518"/>
                  <a:pt x="2678545" y="193963"/>
                </a:cubicBezTo>
                <a:cubicBezTo>
                  <a:pt x="2645059" y="201936"/>
                  <a:pt x="2610629" y="205345"/>
                  <a:pt x="2576945" y="212436"/>
                </a:cubicBezTo>
                <a:cubicBezTo>
                  <a:pt x="2552101" y="217666"/>
                  <a:pt x="2527684" y="224751"/>
                  <a:pt x="2503054" y="230909"/>
                </a:cubicBezTo>
                <a:cubicBezTo>
                  <a:pt x="2380334" y="312721"/>
                  <a:pt x="2521821" y="230330"/>
                  <a:pt x="2373745" y="277091"/>
                </a:cubicBezTo>
                <a:cubicBezTo>
                  <a:pt x="2338271" y="288293"/>
                  <a:pt x="2307147" y="310671"/>
                  <a:pt x="2272145" y="323272"/>
                </a:cubicBezTo>
                <a:cubicBezTo>
                  <a:pt x="2229967" y="338456"/>
                  <a:pt x="2186188" y="348810"/>
                  <a:pt x="2142836" y="360218"/>
                </a:cubicBezTo>
                <a:cubicBezTo>
                  <a:pt x="2077658" y="377370"/>
                  <a:pt x="2107490" y="360115"/>
                  <a:pt x="2032000" y="387927"/>
                </a:cubicBezTo>
                <a:cubicBezTo>
                  <a:pt x="1994443" y="401764"/>
                  <a:pt x="1960234" y="425427"/>
                  <a:pt x="1921163" y="434109"/>
                </a:cubicBezTo>
                <a:cubicBezTo>
                  <a:pt x="1893454" y="440266"/>
                  <a:pt x="1865329" y="444783"/>
                  <a:pt x="1838036" y="452581"/>
                </a:cubicBezTo>
                <a:cubicBezTo>
                  <a:pt x="1511194" y="545964"/>
                  <a:pt x="1932043" y="434540"/>
                  <a:pt x="1625600" y="526472"/>
                </a:cubicBezTo>
                <a:cubicBezTo>
                  <a:pt x="1594812" y="535708"/>
                  <a:pt x="1564207" y="545578"/>
                  <a:pt x="1533236" y="554181"/>
                </a:cubicBezTo>
                <a:cubicBezTo>
                  <a:pt x="1508774" y="560976"/>
                  <a:pt x="1483308" y="564267"/>
                  <a:pt x="1459345" y="572654"/>
                </a:cubicBezTo>
                <a:cubicBezTo>
                  <a:pt x="1284662" y="633793"/>
                  <a:pt x="1414836" y="611467"/>
                  <a:pt x="1265381" y="628072"/>
                </a:cubicBezTo>
                <a:cubicBezTo>
                  <a:pt x="1187229" y="654123"/>
                  <a:pt x="1106686" y="682546"/>
                  <a:pt x="1025236" y="692727"/>
                </a:cubicBezTo>
                <a:cubicBezTo>
                  <a:pt x="920216" y="705855"/>
                  <a:pt x="856720" y="708676"/>
                  <a:pt x="757381" y="738909"/>
                </a:cubicBezTo>
                <a:cubicBezTo>
                  <a:pt x="725658" y="748564"/>
                  <a:pt x="696245" y="764701"/>
                  <a:pt x="665018" y="775854"/>
                </a:cubicBezTo>
                <a:cubicBezTo>
                  <a:pt x="653063" y="780124"/>
                  <a:pt x="640278" y="781604"/>
                  <a:pt x="628072" y="785091"/>
                </a:cubicBezTo>
                <a:cubicBezTo>
                  <a:pt x="618711" y="787766"/>
                  <a:pt x="609688" y="791529"/>
                  <a:pt x="600363" y="794327"/>
                </a:cubicBezTo>
                <a:cubicBezTo>
                  <a:pt x="578895" y="800768"/>
                  <a:pt x="557385" y="807096"/>
                  <a:pt x="535709" y="812800"/>
                </a:cubicBezTo>
                <a:cubicBezTo>
                  <a:pt x="424298" y="842119"/>
                  <a:pt x="453784" y="835690"/>
                  <a:pt x="369454" y="849745"/>
                </a:cubicBezTo>
                <a:cubicBezTo>
                  <a:pt x="354060" y="855903"/>
                  <a:pt x="339001" y="862975"/>
                  <a:pt x="323272" y="868218"/>
                </a:cubicBezTo>
                <a:cubicBezTo>
                  <a:pt x="297041" y="876962"/>
                  <a:pt x="256237" y="882794"/>
                  <a:pt x="230909" y="886691"/>
                </a:cubicBezTo>
                <a:cubicBezTo>
                  <a:pt x="162392" y="897232"/>
                  <a:pt x="157493" y="896900"/>
                  <a:pt x="83127" y="905163"/>
                </a:cubicBezTo>
                <a:cubicBezTo>
                  <a:pt x="2557" y="925306"/>
                  <a:pt x="20590" y="946344"/>
                  <a:pt x="0" y="905163"/>
                </a:cubicBezTo>
              </a:path>
            </a:pathLst>
          </a:custGeom>
          <a:noFill/>
          <a:ln w="1047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a:off x="6313118" y="5068250"/>
            <a:ext cx="3294345" cy="117787"/>
          </a:xfrm>
          <a:custGeom>
            <a:avLst/>
            <a:gdLst>
              <a:gd name="connsiteX0" fmla="*/ 3294345 w 3294345"/>
              <a:gd name="connsiteY0" fmla="*/ 42369 h 117787"/>
              <a:gd name="connsiteX1" fmla="*/ 2818356 w 3294345"/>
              <a:gd name="connsiteY1" fmla="*/ 67421 h 117787"/>
              <a:gd name="connsiteX2" fmla="*/ 2404997 w 3294345"/>
              <a:gd name="connsiteY2" fmla="*/ 29843 h 117787"/>
              <a:gd name="connsiteX3" fmla="*/ 2141950 w 3294345"/>
              <a:gd name="connsiteY3" fmla="*/ 17317 h 117787"/>
              <a:gd name="connsiteX4" fmla="*/ 1603331 w 3294345"/>
              <a:gd name="connsiteY4" fmla="*/ 17317 h 117787"/>
              <a:gd name="connsiteX5" fmla="*/ 288098 w 3294345"/>
              <a:gd name="connsiteY5" fmla="*/ 29843 h 117787"/>
              <a:gd name="connsiteX6" fmla="*/ 250520 w 3294345"/>
              <a:gd name="connsiteY6" fmla="*/ 42369 h 117787"/>
              <a:gd name="connsiteX7" fmla="*/ 187890 w 3294345"/>
              <a:gd name="connsiteY7" fmla="*/ 79947 h 117787"/>
              <a:gd name="connsiteX8" fmla="*/ 12526 w 3294345"/>
              <a:gd name="connsiteY8" fmla="*/ 117525 h 117787"/>
              <a:gd name="connsiteX9" fmla="*/ 0 w 3294345"/>
              <a:gd name="connsiteY9" fmla="*/ 117525 h 11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94345" h="117787">
                <a:moveTo>
                  <a:pt x="3294345" y="42369"/>
                </a:moveTo>
                <a:cubicBezTo>
                  <a:pt x="3135682" y="50720"/>
                  <a:pt x="2977239" y="67421"/>
                  <a:pt x="2818356" y="67421"/>
                </a:cubicBezTo>
                <a:cubicBezTo>
                  <a:pt x="2357919" y="67421"/>
                  <a:pt x="2645674" y="46441"/>
                  <a:pt x="2404997" y="29843"/>
                </a:cubicBezTo>
                <a:cubicBezTo>
                  <a:pt x="2317423" y="23803"/>
                  <a:pt x="2229632" y="21492"/>
                  <a:pt x="2141950" y="17317"/>
                </a:cubicBezTo>
                <a:cubicBezTo>
                  <a:pt x="1897244" y="-17641"/>
                  <a:pt x="2125368" y="9912"/>
                  <a:pt x="1603331" y="17317"/>
                </a:cubicBezTo>
                <a:lnTo>
                  <a:pt x="288098" y="29843"/>
                </a:lnTo>
                <a:cubicBezTo>
                  <a:pt x="275572" y="34018"/>
                  <a:pt x="262330" y="36464"/>
                  <a:pt x="250520" y="42369"/>
                </a:cubicBezTo>
                <a:cubicBezTo>
                  <a:pt x="228744" y="53257"/>
                  <a:pt x="210613" y="71207"/>
                  <a:pt x="187890" y="79947"/>
                </a:cubicBezTo>
                <a:cubicBezTo>
                  <a:pt x="147129" y="95624"/>
                  <a:pt x="59619" y="110797"/>
                  <a:pt x="12526" y="117525"/>
                </a:cubicBezTo>
                <a:cubicBezTo>
                  <a:pt x="8393" y="118115"/>
                  <a:pt x="4175" y="117525"/>
                  <a:pt x="0" y="117525"/>
                </a:cubicBezTo>
              </a:path>
            </a:pathLst>
          </a:custGeom>
          <a:no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互连网</a:t>
            </a:r>
            <a:r>
              <a:rPr lang="en-US" altLang="zh-CN" dirty="0"/>
              <a:t>(internet)</a:t>
            </a:r>
            <a:r>
              <a:rPr lang="zh-CN" altLang="en-US" dirty="0"/>
              <a:t>的工作方式：虚电路</a:t>
            </a:r>
            <a:endParaRPr lang="zh-CN" altLang="en-US" dirty="0"/>
          </a:p>
        </p:txBody>
      </p:sp>
      <p:sp>
        <p:nvSpPr>
          <p:cNvPr id="3" name="内容占位符 2"/>
          <p:cNvSpPr>
            <a:spLocks noGrp="1"/>
          </p:cNvSpPr>
          <p:nvPr>
            <p:ph idx="1"/>
          </p:nvPr>
        </p:nvSpPr>
        <p:spPr/>
        <p:txBody>
          <a:bodyPr>
            <a:normAutofit/>
          </a:bodyPr>
          <a:lstStyle/>
          <a:p>
            <a:r>
              <a:rPr lang="zh-CN" altLang="en-US" dirty="0"/>
              <a:t>每个节点基于虚电路号进行交换。对于</a:t>
            </a:r>
            <a:r>
              <a:rPr lang="en-US" altLang="zh-CN" dirty="0"/>
              <a:t>MPLS(Multi-Protocol</a:t>
            </a:r>
            <a:r>
              <a:rPr lang="zh-CN" altLang="en-US" dirty="0"/>
              <a:t> </a:t>
            </a:r>
            <a:r>
              <a:rPr lang="en-US" altLang="zh-CN" b="1" dirty="0">
                <a:solidFill>
                  <a:srgbClr val="FF0000"/>
                </a:solidFill>
              </a:rPr>
              <a:t>Label Switching</a:t>
            </a:r>
            <a:r>
              <a:rPr lang="en-US" altLang="zh-CN" dirty="0"/>
              <a:t>)</a:t>
            </a:r>
            <a:r>
              <a:rPr lang="zh-CN" altLang="en-US" dirty="0"/>
              <a:t>而言，称为标签交换</a:t>
            </a:r>
            <a:endParaRPr lang="en-US" altLang="zh-CN" dirty="0"/>
          </a:p>
          <a:p>
            <a:r>
              <a:rPr lang="zh-CN" altLang="en-US" dirty="0"/>
              <a:t>从某个端口收到分组时：</a:t>
            </a:r>
            <a:endParaRPr lang="en-US" altLang="zh-CN" dirty="0"/>
          </a:p>
          <a:p>
            <a:pPr lvl="1"/>
            <a:r>
              <a:rPr lang="zh-CN" altLang="en-US" sz="2000" dirty="0"/>
              <a:t>查找虚电路表，确定下一跳节点（外出端口）以及虚电路号</a:t>
            </a:r>
            <a:endParaRPr lang="en-US" altLang="zh-CN" sz="2000" dirty="0"/>
          </a:p>
          <a:p>
            <a:pPr lvl="1"/>
            <a:r>
              <a:rPr lang="zh-CN" altLang="en-US" sz="2000" dirty="0"/>
              <a:t>将分组的虚电路号替换为新的虚电路号</a:t>
            </a:r>
            <a:endParaRPr lang="en-US" altLang="zh-CN" sz="2000" dirty="0"/>
          </a:p>
          <a:p>
            <a:pPr marL="0" indent="0">
              <a:buNone/>
            </a:pPr>
            <a:endParaRPr lang="zh-CN" altLang="en-US" dirty="0"/>
          </a:p>
        </p:txBody>
      </p:sp>
      <p:graphicFrame>
        <p:nvGraphicFramePr>
          <p:cNvPr id="4" name="表格 3"/>
          <p:cNvGraphicFramePr>
            <a:graphicFrameLocks noGrp="1"/>
          </p:cNvGraphicFramePr>
          <p:nvPr/>
        </p:nvGraphicFramePr>
        <p:xfrm>
          <a:off x="2899280" y="4501334"/>
          <a:ext cx="6889393" cy="1544520"/>
        </p:xfrm>
        <a:graphic>
          <a:graphicData uri="http://schemas.openxmlformats.org/drawingml/2006/table">
            <a:tbl>
              <a:tblPr firstRow="1" bandRow="1">
                <a:tableStyleId>{5940675A-B579-460E-94D1-54222C63F5DA}</a:tableStyleId>
              </a:tblPr>
              <a:tblGrid>
                <a:gridCol w="1192393"/>
                <a:gridCol w="2259106"/>
                <a:gridCol w="1169894"/>
                <a:gridCol w="2268000"/>
              </a:tblGrid>
              <a:tr h="432000">
                <a:tc gridSpan="2">
                  <a:txBody>
                    <a:bodyPr/>
                    <a:lstStyle/>
                    <a:p>
                      <a:pPr algn="ctr"/>
                      <a:r>
                        <a:rPr lang="en-US" altLang="zh-CN" dirty="0">
                          <a:solidFill>
                            <a:schemeClr val="tx1"/>
                          </a:solidFill>
                        </a:rPr>
                        <a:t>incoming</a:t>
                      </a:r>
                      <a:endParaRPr lang="zh-CN" alt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00" dirty="0">
                          <a:solidFill>
                            <a:schemeClr val="tx1"/>
                          </a:solidFill>
                          <a:effectLst/>
                          <a:latin typeface="宋体" panose="02010600030101010101" pitchFamily="2" charset="-122"/>
                          <a:cs typeface="Times New Roman" panose="02020603050405020304"/>
                        </a:rPr>
                        <a:t>outgoing</a:t>
                      </a:r>
                      <a:endParaRPr lang="zh-CN" altLang="zh-CN" sz="1800" kern="100" dirty="0">
                        <a:solidFill>
                          <a:schemeClr val="tx1"/>
                        </a:solidFill>
                        <a:effectLst/>
                        <a:latin typeface="宋体" panose="02010600030101010101" pitchFamily="2" charset="-122"/>
                        <a:cs typeface="Times New Roman" panose="02020603050405020304"/>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800" kern="100" dirty="0">
                          <a:solidFill>
                            <a:schemeClr val="bg1"/>
                          </a:solidFill>
                          <a:effectLst/>
                        </a:rPr>
                        <a:t>前一节点</a:t>
                      </a:r>
                      <a:endParaRPr lang="zh-CN" altLang="en-US" dirty="0">
                        <a:solidFill>
                          <a:schemeClr val="bg1"/>
                        </a:solidFill>
                      </a:endParaRPr>
                    </a:p>
                  </a:txBody>
                  <a:tcP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solidFill>
                            <a:schemeClr val="bg1"/>
                          </a:solidFill>
                          <a:effectLst/>
                        </a:rPr>
                        <a:t>到来链路的虚电路号</a:t>
                      </a:r>
                      <a:endParaRPr lang="zh-CN" altLang="zh-CN" sz="1800" kern="100" dirty="0">
                        <a:solidFill>
                          <a:schemeClr val="bg1"/>
                        </a:solidFill>
                        <a:effectLst/>
                        <a:latin typeface="宋体" panose="02010600030101010101" pitchFamily="2" charset="-122"/>
                        <a:cs typeface="Times New Roman" panose="02020603050405020304"/>
                      </a:endParaRPr>
                    </a:p>
                  </a:txBody>
                  <a:tcP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solidFill>
                            <a:schemeClr val="bg1"/>
                          </a:solidFill>
                          <a:effectLst/>
                        </a:rPr>
                        <a:t>下一节点</a:t>
                      </a:r>
                      <a:endParaRPr lang="zh-CN" altLang="zh-CN" sz="1800" kern="100" dirty="0">
                        <a:solidFill>
                          <a:schemeClr val="bg1"/>
                        </a:solidFill>
                        <a:effectLst/>
                        <a:latin typeface="宋体" panose="02010600030101010101" pitchFamily="2" charset="-122"/>
                        <a:cs typeface="Times New Roman" panose="02020603050405020304"/>
                      </a:endParaRPr>
                    </a:p>
                  </a:txBody>
                  <a:tcPr>
                    <a:lnT w="12700" cap="flat" cmpd="sng" algn="ctr">
                      <a:solidFill>
                        <a:schemeClr val="tx1"/>
                      </a:solidFill>
                      <a:prstDash val="solid"/>
                      <a:round/>
                      <a:headEnd type="none" w="med" len="med"/>
                      <a:tailEnd type="none" w="med" len="med"/>
                    </a:lnT>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solidFill>
                            <a:schemeClr val="bg1"/>
                          </a:solidFill>
                          <a:effectLst/>
                        </a:rPr>
                        <a:t>外出链路的虚电路号</a:t>
                      </a:r>
                      <a:endParaRPr lang="zh-CN" altLang="zh-CN" sz="1800" kern="100" dirty="0">
                        <a:solidFill>
                          <a:schemeClr val="bg1"/>
                        </a:solidFill>
                        <a:effectLst/>
                        <a:latin typeface="宋体" panose="02010600030101010101" pitchFamily="2" charset="-122"/>
                        <a:cs typeface="Times New Roman" panose="02020603050405020304"/>
                      </a:endParaRPr>
                    </a:p>
                  </a:txBody>
                  <a:tcPr>
                    <a:lnT w="12700" cap="flat" cmpd="sng" algn="ctr">
                      <a:solidFill>
                        <a:schemeClr val="tx1"/>
                      </a:solidFill>
                      <a:prstDash val="solid"/>
                      <a:round/>
                      <a:headEnd type="none" w="med" len="med"/>
                      <a:tailEnd type="none" w="med" len="med"/>
                    </a:lnT>
                    <a:solidFill>
                      <a:schemeClr val="tx1">
                        <a:lumMod val="75000"/>
                        <a:lumOff val="25000"/>
                      </a:schemeClr>
                    </a:solidFill>
                  </a:tcPr>
                </a:tc>
              </a:tr>
              <a:tr h="370840">
                <a:tc>
                  <a:txBody>
                    <a:bodyPr/>
                    <a:lstStyle/>
                    <a:p>
                      <a:pPr algn="ctr"/>
                      <a:r>
                        <a:rPr lang="en-US" altLang="zh-CN" dirty="0"/>
                        <a:t>R1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R3</a:t>
                      </a:r>
                      <a:endParaRPr lang="zh-CN" altLang="en-US" dirty="0"/>
                    </a:p>
                  </a:txBody>
                  <a:tcPr/>
                </a:tc>
                <a:tc>
                  <a:txBody>
                    <a:bodyPr/>
                    <a:lstStyle/>
                    <a:p>
                      <a:pPr algn="ctr"/>
                      <a:r>
                        <a:rPr lang="en-US" altLang="zh-CN" dirty="0"/>
                        <a:t>2</a:t>
                      </a:r>
                      <a:endParaRPr lang="zh-CN" altLang="en-US" dirty="0"/>
                    </a:p>
                  </a:txBody>
                  <a:tcPr/>
                </a:tc>
              </a:tr>
              <a:tr h="370840">
                <a:tc>
                  <a:txBody>
                    <a:bodyPr/>
                    <a:lstStyle/>
                    <a:p>
                      <a:pPr algn="ctr"/>
                      <a:r>
                        <a:rPr lang="en-US" altLang="zh-CN" dirty="0"/>
                        <a:t>R1</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R3</a:t>
                      </a:r>
                      <a:endParaRPr lang="zh-CN" altLang="en-US" dirty="0"/>
                    </a:p>
                  </a:txBody>
                  <a:tcPr/>
                </a:tc>
                <a:tc>
                  <a:txBody>
                    <a:bodyPr/>
                    <a:lstStyle/>
                    <a:p>
                      <a:pPr algn="ctr"/>
                      <a:r>
                        <a:rPr lang="en-US" altLang="zh-CN" dirty="0"/>
                        <a:t>1</a:t>
                      </a:r>
                      <a:endParaRPr lang="zh-CN" altLang="en-US" dirty="0"/>
                    </a:p>
                  </a:txBody>
                  <a:tcPr/>
                </a:tc>
              </a:tr>
            </a:tbl>
          </a:graphicData>
        </a:graphic>
      </p:graphicFrame>
      <p:grpSp>
        <p:nvGrpSpPr>
          <p:cNvPr id="5" name="组合 4"/>
          <p:cNvGrpSpPr/>
          <p:nvPr/>
        </p:nvGrpSpPr>
        <p:grpSpPr>
          <a:xfrm>
            <a:off x="529046" y="2620336"/>
            <a:ext cx="9455795" cy="2224943"/>
            <a:chOff x="2736205" y="3323568"/>
            <a:chExt cx="9455795" cy="2224943"/>
          </a:xfrm>
        </p:grpSpPr>
        <p:grpSp>
          <p:nvGrpSpPr>
            <p:cNvPr id="6" name="组合 5"/>
            <p:cNvGrpSpPr/>
            <p:nvPr/>
          </p:nvGrpSpPr>
          <p:grpSpPr>
            <a:xfrm>
              <a:off x="2736205" y="3323568"/>
              <a:ext cx="9455795" cy="1633337"/>
              <a:chOff x="1804452" y="615443"/>
              <a:chExt cx="9455795" cy="1633337"/>
            </a:xfrm>
          </p:grpSpPr>
          <p:pic>
            <p:nvPicPr>
              <p:cNvPr id="11" name="图片 10"/>
              <p:cNvPicPr>
                <a:picLocks noChangeAspect="1"/>
              </p:cNvPicPr>
              <p:nvPr/>
            </p:nvPicPr>
            <p:blipFill>
              <a:blip r:embed="rId1">
                <a:duotone>
                  <a:prstClr val="black"/>
                  <a:schemeClr val="accent1">
                    <a:tint val="45000"/>
                    <a:satMod val="400000"/>
                  </a:schemeClr>
                </a:duotone>
              </a:blip>
              <a:stretch>
                <a:fillRect/>
              </a:stretch>
            </p:blipFill>
            <p:spPr>
              <a:xfrm>
                <a:off x="2505509" y="1490085"/>
                <a:ext cx="593038" cy="319869"/>
              </a:xfrm>
              <a:prstGeom prst="rect">
                <a:avLst/>
              </a:prstGeom>
            </p:spPr>
          </p:pic>
          <p:pic>
            <p:nvPicPr>
              <p:cNvPr id="12" name="图片 11"/>
              <p:cNvPicPr>
                <a:picLocks noChangeAspect="1"/>
              </p:cNvPicPr>
              <p:nvPr/>
            </p:nvPicPr>
            <p:blipFill>
              <a:blip r:embed="rId1">
                <a:duotone>
                  <a:prstClr val="black"/>
                  <a:schemeClr val="accent1">
                    <a:tint val="45000"/>
                    <a:satMod val="400000"/>
                  </a:schemeClr>
                </a:duotone>
              </a:blip>
              <a:stretch>
                <a:fillRect/>
              </a:stretch>
            </p:blipFill>
            <p:spPr>
              <a:xfrm>
                <a:off x="6645643" y="1490085"/>
                <a:ext cx="593038" cy="319869"/>
              </a:xfrm>
              <a:prstGeom prst="rect">
                <a:avLst/>
              </a:prstGeom>
            </p:spPr>
          </p:pic>
          <p:pic>
            <p:nvPicPr>
              <p:cNvPr id="13" name="图片 12"/>
              <p:cNvPicPr>
                <a:picLocks noChangeAspect="1"/>
              </p:cNvPicPr>
              <p:nvPr/>
            </p:nvPicPr>
            <p:blipFill>
              <a:blip r:embed="rId1">
                <a:duotone>
                  <a:prstClr val="black"/>
                  <a:schemeClr val="accent1">
                    <a:tint val="45000"/>
                    <a:satMod val="400000"/>
                  </a:schemeClr>
                </a:duotone>
              </a:blip>
              <a:stretch>
                <a:fillRect/>
              </a:stretch>
            </p:blipFill>
            <p:spPr>
              <a:xfrm>
                <a:off x="10632870" y="1492624"/>
                <a:ext cx="588331" cy="317330"/>
              </a:xfrm>
              <a:prstGeom prst="rect">
                <a:avLst/>
              </a:prstGeom>
            </p:spPr>
          </p:pic>
          <p:cxnSp>
            <p:nvCxnSpPr>
              <p:cNvPr id="14" name="直接连接符 13"/>
              <p:cNvCxnSpPr>
                <a:stCxn id="11" idx="3"/>
                <a:endCxn id="12" idx="1"/>
              </p:cNvCxnSpPr>
              <p:nvPr/>
            </p:nvCxnSpPr>
            <p:spPr>
              <a:xfrm>
                <a:off x="3098547" y="1650020"/>
                <a:ext cx="3547096"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直接连接符 14"/>
              <p:cNvCxnSpPr>
                <a:stCxn id="12" idx="3"/>
                <a:endCxn id="13" idx="1"/>
              </p:cNvCxnSpPr>
              <p:nvPr/>
            </p:nvCxnSpPr>
            <p:spPr>
              <a:xfrm>
                <a:off x="7238681" y="1650020"/>
                <a:ext cx="3394189" cy="12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3125441" y="1175990"/>
                <a:ext cx="908676" cy="369332"/>
                <a:chOff x="3125441" y="1175990"/>
                <a:chExt cx="908676" cy="369332"/>
              </a:xfrm>
            </p:grpSpPr>
            <p:sp>
              <p:nvSpPr>
                <p:cNvPr id="72" name="矩形 71"/>
                <p:cNvSpPr/>
                <p:nvPr/>
              </p:nvSpPr>
              <p:spPr>
                <a:xfrm>
                  <a:off x="3125441" y="1175990"/>
                  <a:ext cx="787653"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3144496" y="1175990"/>
                  <a:ext cx="889621" cy="369332"/>
                </a:xfrm>
                <a:prstGeom prst="rect">
                  <a:avLst/>
                </a:prstGeom>
                <a:noFill/>
              </p:spPr>
              <p:txBody>
                <a:bodyPr wrap="square" rtlCol="0">
                  <a:spAutoFit/>
                </a:bodyPr>
                <a:lstStyle/>
                <a:p>
                  <a:r>
                    <a:rPr lang="en-US" altLang="zh-CN" dirty="0"/>
                    <a:t>VCI=1</a:t>
                  </a:r>
                  <a:endParaRPr lang="zh-CN" altLang="en-US" dirty="0"/>
                </a:p>
              </p:txBody>
            </p:sp>
          </p:grpSp>
          <p:grpSp>
            <p:nvGrpSpPr>
              <p:cNvPr id="17" name="组合 16"/>
              <p:cNvGrpSpPr/>
              <p:nvPr/>
            </p:nvGrpSpPr>
            <p:grpSpPr>
              <a:xfrm>
                <a:off x="3986053" y="1175990"/>
                <a:ext cx="908676" cy="369332"/>
                <a:chOff x="3125441" y="1175990"/>
                <a:chExt cx="908676" cy="369332"/>
              </a:xfrm>
            </p:grpSpPr>
            <p:sp>
              <p:nvSpPr>
                <p:cNvPr id="70" name="矩形 69"/>
                <p:cNvSpPr/>
                <p:nvPr/>
              </p:nvSpPr>
              <p:spPr>
                <a:xfrm>
                  <a:off x="3125441" y="1175990"/>
                  <a:ext cx="787653"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3144496" y="1175990"/>
                  <a:ext cx="889621" cy="369332"/>
                </a:xfrm>
                <a:prstGeom prst="rect">
                  <a:avLst/>
                </a:prstGeom>
                <a:noFill/>
              </p:spPr>
              <p:txBody>
                <a:bodyPr wrap="square" rtlCol="0">
                  <a:spAutoFit/>
                </a:bodyPr>
                <a:lstStyle/>
                <a:p>
                  <a:r>
                    <a:rPr lang="en-US" altLang="zh-CN" dirty="0"/>
                    <a:t>VCI=1</a:t>
                  </a:r>
                  <a:endParaRPr lang="zh-CN" altLang="en-US" dirty="0"/>
                </a:p>
              </p:txBody>
            </p:sp>
          </p:grpSp>
          <p:grpSp>
            <p:nvGrpSpPr>
              <p:cNvPr id="18" name="组合 17"/>
              <p:cNvGrpSpPr/>
              <p:nvPr/>
            </p:nvGrpSpPr>
            <p:grpSpPr>
              <a:xfrm>
                <a:off x="4844631" y="1175990"/>
                <a:ext cx="908676" cy="369332"/>
                <a:chOff x="3125441" y="1175990"/>
                <a:chExt cx="908676" cy="369332"/>
              </a:xfrm>
            </p:grpSpPr>
            <p:sp>
              <p:nvSpPr>
                <p:cNvPr id="68" name="矩形 67"/>
                <p:cNvSpPr/>
                <p:nvPr/>
              </p:nvSpPr>
              <p:spPr>
                <a:xfrm>
                  <a:off x="3125441" y="1175990"/>
                  <a:ext cx="787653"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3144496" y="1175990"/>
                  <a:ext cx="889621" cy="369332"/>
                </a:xfrm>
                <a:prstGeom prst="rect">
                  <a:avLst/>
                </a:prstGeom>
                <a:noFill/>
              </p:spPr>
              <p:txBody>
                <a:bodyPr wrap="square" rtlCol="0">
                  <a:spAutoFit/>
                </a:bodyPr>
                <a:lstStyle/>
                <a:p>
                  <a:r>
                    <a:rPr lang="en-US" altLang="zh-CN" dirty="0"/>
                    <a:t>VCI=1</a:t>
                  </a:r>
                  <a:endParaRPr lang="zh-CN" altLang="en-US" dirty="0"/>
                </a:p>
              </p:txBody>
            </p:sp>
          </p:grpSp>
          <p:grpSp>
            <p:nvGrpSpPr>
              <p:cNvPr id="19" name="组合 18"/>
              <p:cNvGrpSpPr/>
              <p:nvPr/>
            </p:nvGrpSpPr>
            <p:grpSpPr>
              <a:xfrm>
                <a:off x="5664008" y="1175990"/>
                <a:ext cx="908676" cy="369332"/>
                <a:chOff x="3125441" y="1175990"/>
                <a:chExt cx="908676" cy="369332"/>
              </a:xfrm>
            </p:grpSpPr>
            <p:sp>
              <p:nvSpPr>
                <p:cNvPr id="66" name="矩形 65"/>
                <p:cNvSpPr/>
                <p:nvPr/>
              </p:nvSpPr>
              <p:spPr>
                <a:xfrm>
                  <a:off x="3125441" y="1175990"/>
                  <a:ext cx="787653"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144496" y="1175990"/>
                  <a:ext cx="889621" cy="369332"/>
                </a:xfrm>
                <a:prstGeom prst="rect">
                  <a:avLst/>
                </a:prstGeom>
                <a:noFill/>
              </p:spPr>
              <p:txBody>
                <a:bodyPr wrap="square" rtlCol="0">
                  <a:spAutoFit/>
                </a:bodyPr>
                <a:lstStyle/>
                <a:p>
                  <a:r>
                    <a:rPr lang="en-US" altLang="zh-CN" dirty="0"/>
                    <a:t>VCI=1</a:t>
                  </a:r>
                  <a:endParaRPr lang="zh-CN" altLang="en-US" dirty="0"/>
                </a:p>
              </p:txBody>
            </p:sp>
          </p:grpSp>
          <p:sp>
            <p:nvSpPr>
              <p:cNvPr id="20" name="文本框 19"/>
              <p:cNvSpPr txBox="1"/>
              <p:nvPr/>
            </p:nvSpPr>
            <p:spPr>
              <a:xfrm>
                <a:off x="5753307" y="806657"/>
                <a:ext cx="647492" cy="369332"/>
              </a:xfrm>
              <a:prstGeom prst="rect">
                <a:avLst/>
              </a:prstGeom>
              <a:noFill/>
            </p:spPr>
            <p:txBody>
              <a:bodyPr wrap="square" rtlCol="0">
                <a:spAutoFit/>
              </a:bodyPr>
              <a:lstStyle/>
              <a:p>
                <a:pPr algn="ctr"/>
                <a:r>
                  <a:rPr lang="en-US" altLang="zh-CN" dirty="0"/>
                  <a:t>P1</a:t>
                </a:r>
                <a:endParaRPr lang="zh-CN" altLang="en-US" dirty="0"/>
              </a:p>
            </p:txBody>
          </p:sp>
          <p:sp>
            <p:nvSpPr>
              <p:cNvPr id="21" name="文本框 20"/>
              <p:cNvSpPr txBox="1"/>
              <p:nvPr/>
            </p:nvSpPr>
            <p:spPr>
              <a:xfrm>
                <a:off x="4933930" y="806657"/>
                <a:ext cx="647492" cy="369332"/>
              </a:xfrm>
              <a:prstGeom prst="rect">
                <a:avLst/>
              </a:prstGeom>
              <a:noFill/>
            </p:spPr>
            <p:txBody>
              <a:bodyPr wrap="square" rtlCol="0">
                <a:spAutoFit/>
              </a:bodyPr>
              <a:lstStyle/>
              <a:p>
                <a:pPr algn="ctr"/>
                <a:r>
                  <a:rPr lang="en-US" altLang="zh-CN" dirty="0"/>
                  <a:t>P2</a:t>
                </a:r>
                <a:endParaRPr lang="zh-CN" altLang="en-US" dirty="0"/>
              </a:p>
            </p:txBody>
          </p:sp>
          <p:sp>
            <p:nvSpPr>
              <p:cNvPr id="22" name="文本框 21"/>
              <p:cNvSpPr txBox="1"/>
              <p:nvPr/>
            </p:nvSpPr>
            <p:spPr>
              <a:xfrm>
                <a:off x="4044309" y="806657"/>
                <a:ext cx="647492" cy="369332"/>
              </a:xfrm>
              <a:prstGeom prst="rect">
                <a:avLst/>
              </a:prstGeom>
              <a:noFill/>
            </p:spPr>
            <p:txBody>
              <a:bodyPr wrap="square" rtlCol="0">
                <a:spAutoFit/>
              </a:bodyPr>
              <a:lstStyle/>
              <a:p>
                <a:pPr algn="ctr"/>
                <a:r>
                  <a:rPr lang="en-US" altLang="zh-CN" dirty="0"/>
                  <a:t>P3</a:t>
                </a:r>
                <a:endParaRPr lang="zh-CN" altLang="en-US" dirty="0"/>
              </a:p>
            </p:txBody>
          </p:sp>
          <p:sp>
            <p:nvSpPr>
              <p:cNvPr id="23" name="文本框 22"/>
              <p:cNvSpPr txBox="1"/>
              <p:nvPr/>
            </p:nvSpPr>
            <p:spPr>
              <a:xfrm>
                <a:off x="3183944" y="806657"/>
                <a:ext cx="647492" cy="369332"/>
              </a:xfrm>
              <a:prstGeom prst="rect">
                <a:avLst/>
              </a:prstGeom>
              <a:noFill/>
            </p:spPr>
            <p:txBody>
              <a:bodyPr wrap="square" rtlCol="0">
                <a:spAutoFit/>
              </a:bodyPr>
              <a:lstStyle/>
              <a:p>
                <a:pPr algn="ctr"/>
                <a:r>
                  <a:rPr lang="en-US" altLang="zh-CN" dirty="0"/>
                  <a:t>P4</a:t>
                </a:r>
                <a:endParaRPr lang="zh-CN" altLang="en-US" dirty="0"/>
              </a:p>
            </p:txBody>
          </p:sp>
          <p:grpSp>
            <p:nvGrpSpPr>
              <p:cNvPr id="24" name="组合 23"/>
              <p:cNvGrpSpPr/>
              <p:nvPr/>
            </p:nvGrpSpPr>
            <p:grpSpPr>
              <a:xfrm>
                <a:off x="3098547" y="1807109"/>
                <a:ext cx="3447243" cy="369332"/>
                <a:chOff x="3098547" y="2705952"/>
                <a:chExt cx="3447243" cy="369332"/>
              </a:xfrm>
            </p:grpSpPr>
            <p:grpSp>
              <p:nvGrpSpPr>
                <p:cNvPr id="54" name="组合 53"/>
                <p:cNvGrpSpPr/>
                <p:nvPr/>
              </p:nvGrpSpPr>
              <p:grpSpPr>
                <a:xfrm>
                  <a:off x="3098547" y="2705952"/>
                  <a:ext cx="908676" cy="369332"/>
                  <a:chOff x="3125441" y="1175990"/>
                  <a:chExt cx="908676" cy="369332"/>
                </a:xfrm>
                <a:solidFill>
                  <a:schemeClr val="accent5">
                    <a:lumMod val="20000"/>
                    <a:lumOff val="80000"/>
                  </a:schemeClr>
                </a:solidFill>
              </p:grpSpPr>
              <p:sp>
                <p:nvSpPr>
                  <p:cNvPr id="64" name="矩形 63"/>
                  <p:cNvSpPr/>
                  <p:nvPr/>
                </p:nvSpPr>
                <p:spPr>
                  <a:xfrm>
                    <a:off x="3125441" y="1175990"/>
                    <a:ext cx="787653" cy="3693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144496" y="1175990"/>
                    <a:ext cx="889621" cy="369332"/>
                  </a:xfrm>
                  <a:prstGeom prst="rect">
                    <a:avLst/>
                  </a:prstGeom>
                  <a:grpFill/>
                </p:spPr>
                <p:txBody>
                  <a:bodyPr wrap="square" rtlCol="0">
                    <a:spAutoFit/>
                  </a:bodyPr>
                  <a:lstStyle/>
                  <a:p>
                    <a:r>
                      <a:rPr lang="en-US" altLang="zh-CN" dirty="0"/>
                      <a:t>VCI=6</a:t>
                    </a:r>
                    <a:endParaRPr lang="zh-CN" altLang="en-US" dirty="0"/>
                  </a:p>
                </p:txBody>
              </p:sp>
            </p:grpSp>
            <p:grpSp>
              <p:nvGrpSpPr>
                <p:cNvPr id="55" name="组合 54"/>
                <p:cNvGrpSpPr/>
                <p:nvPr/>
              </p:nvGrpSpPr>
              <p:grpSpPr>
                <a:xfrm>
                  <a:off x="3959159" y="2705952"/>
                  <a:ext cx="908676" cy="369332"/>
                  <a:chOff x="3125441" y="1175990"/>
                  <a:chExt cx="908676" cy="369332"/>
                </a:xfrm>
                <a:solidFill>
                  <a:schemeClr val="accent5">
                    <a:lumMod val="20000"/>
                    <a:lumOff val="80000"/>
                  </a:schemeClr>
                </a:solidFill>
              </p:grpSpPr>
              <p:sp>
                <p:nvSpPr>
                  <p:cNvPr id="62" name="矩形 61"/>
                  <p:cNvSpPr/>
                  <p:nvPr/>
                </p:nvSpPr>
                <p:spPr>
                  <a:xfrm>
                    <a:off x="3125441" y="1175990"/>
                    <a:ext cx="787653" cy="3693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3144496" y="1175990"/>
                    <a:ext cx="889621" cy="369332"/>
                  </a:xfrm>
                  <a:prstGeom prst="rect">
                    <a:avLst/>
                  </a:prstGeom>
                  <a:grpFill/>
                </p:spPr>
                <p:txBody>
                  <a:bodyPr wrap="square" rtlCol="0">
                    <a:spAutoFit/>
                  </a:bodyPr>
                  <a:lstStyle/>
                  <a:p>
                    <a:r>
                      <a:rPr lang="en-US" altLang="zh-CN" dirty="0"/>
                      <a:t>VCI=6</a:t>
                    </a:r>
                    <a:endParaRPr lang="zh-CN" altLang="en-US" dirty="0"/>
                  </a:p>
                </p:txBody>
              </p:sp>
            </p:grpSp>
            <p:grpSp>
              <p:nvGrpSpPr>
                <p:cNvPr id="56" name="组合 55"/>
                <p:cNvGrpSpPr/>
                <p:nvPr/>
              </p:nvGrpSpPr>
              <p:grpSpPr>
                <a:xfrm>
                  <a:off x="4817737" y="2705952"/>
                  <a:ext cx="908676" cy="369332"/>
                  <a:chOff x="3125441" y="1175990"/>
                  <a:chExt cx="908676" cy="369332"/>
                </a:xfrm>
                <a:solidFill>
                  <a:schemeClr val="accent5">
                    <a:lumMod val="20000"/>
                    <a:lumOff val="80000"/>
                  </a:schemeClr>
                </a:solidFill>
              </p:grpSpPr>
              <p:sp>
                <p:nvSpPr>
                  <p:cNvPr id="60" name="矩形 59"/>
                  <p:cNvSpPr/>
                  <p:nvPr/>
                </p:nvSpPr>
                <p:spPr>
                  <a:xfrm>
                    <a:off x="3125441" y="1175990"/>
                    <a:ext cx="787653" cy="3693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144496" y="1175990"/>
                    <a:ext cx="889621" cy="369332"/>
                  </a:xfrm>
                  <a:prstGeom prst="rect">
                    <a:avLst/>
                  </a:prstGeom>
                  <a:grpFill/>
                </p:spPr>
                <p:txBody>
                  <a:bodyPr wrap="square" rtlCol="0">
                    <a:spAutoFit/>
                  </a:bodyPr>
                  <a:lstStyle/>
                  <a:p>
                    <a:r>
                      <a:rPr lang="en-US" altLang="zh-CN" dirty="0"/>
                      <a:t>VCI=6</a:t>
                    </a:r>
                    <a:endParaRPr lang="zh-CN" altLang="en-US" dirty="0"/>
                  </a:p>
                </p:txBody>
              </p:sp>
            </p:grpSp>
            <p:grpSp>
              <p:nvGrpSpPr>
                <p:cNvPr id="57" name="组合 56"/>
                <p:cNvGrpSpPr/>
                <p:nvPr/>
              </p:nvGrpSpPr>
              <p:grpSpPr>
                <a:xfrm>
                  <a:off x="5637114" y="2705952"/>
                  <a:ext cx="908676" cy="369332"/>
                  <a:chOff x="3125441" y="1175990"/>
                  <a:chExt cx="908676" cy="369332"/>
                </a:xfrm>
                <a:solidFill>
                  <a:schemeClr val="accent5">
                    <a:lumMod val="20000"/>
                    <a:lumOff val="80000"/>
                  </a:schemeClr>
                </a:solidFill>
              </p:grpSpPr>
              <p:sp>
                <p:nvSpPr>
                  <p:cNvPr id="58" name="矩形 57"/>
                  <p:cNvSpPr/>
                  <p:nvPr/>
                </p:nvSpPr>
                <p:spPr>
                  <a:xfrm>
                    <a:off x="3125441" y="1175990"/>
                    <a:ext cx="787653" cy="3693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3144496" y="1175990"/>
                    <a:ext cx="889621" cy="369332"/>
                  </a:xfrm>
                  <a:prstGeom prst="rect">
                    <a:avLst/>
                  </a:prstGeom>
                  <a:grpFill/>
                </p:spPr>
                <p:txBody>
                  <a:bodyPr wrap="square" rtlCol="0">
                    <a:spAutoFit/>
                  </a:bodyPr>
                  <a:lstStyle/>
                  <a:p>
                    <a:r>
                      <a:rPr lang="en-US" altLang="zh-CN" dirty="0"/>
                      <a:t>VCI=6</a:t>
                    </a:r>
                    <a:endParaRPr lang="zh-CN" altLang="en-US" dirty="0"/>
                  </a:p>
                </p:txBody>
              </p:sp>
            </p:grpSp>
          </p:grpSp>
          <p:grpSp>
            <p:nvGrpSpPr>
              <p:cNvPr id="25" name="组合 24"/>
              <p:cNvGrpSpPr/>
              <p:nvPr/>
            </p:nvGrpSpPr>
            <p:grpSpPr>
              <a:xfrm>
                <a:off x="7104578" y="1108755"/>
                <a:ext cx="908676" cy="369332"/>
                <a:chOff x="3125441" y="1175990"/>
                <a:chExt cx="908676" cy="369332"/>
              </a:xfrm>
            </p:grpSpPr>
            <p:sp>
              <p:nvSpPr>
                <p:cNvPr id="52" name="矩形 51"/>
                <p:cNvSpPr/>
                <p:nvPr/>
              </p:nvSpPr>
              <p:spPr>
                <a:xfrm>
                  <a:off x="3125441" y="1175990"/>
                  <a:ext cx="787653"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3144496" y="1175990"/>
                  <a:ext cx="889621" cy="369332"/>
                </a:xfrm>
                <a:prstGeom prst="rect">
                  <a:avLst/>
                </a:prstGeom>
                <a:noFill/>
              </p:spPr>
              <p:txBody>
                <a:bodyPr wrap="square" rtlCol="0">
                  <a:spAutoFit/>
                </a:bodyPr>
                <a:lstStyle/>
                <a:p>
                  <a:r>
                    <a:rPr lang="en-US" altLang="zh-CN" dirty="0"/>
                    <a:t>VCI=2</a:t>
                  </a:r>
                  <a:endParaRPr lang="zh-CN" altLang="en-US" dirty="0"/>
                </a:p>
              </p:txBody>
            </p:sp>
          </p:grpSp>
          <p:grpSp>
            <p:nvGrpSpPr>
              <p:cNvPr id="26" name="组合 25"/>
              <p:cNvGrpSpPr/>
              <p:nvPr/>
            </p:nvGrpSpPr>
            <p:grpSpPr>
              <a:xfrm>
                <a:off x="7965190" y="1108755"/>
                <a:ext cx="908676" cy="369332"/>
                <a:chOff x="3125441" y="1175990"/>
                <a:chExt cx="908676" cy="369332"/>
              </a:xfrm>
            </p:grpSpPr>
            <p:sp>
              <p:nvSpPr>
                <p:cNvPr id="50" name="矩形 49"/>
                <p:cNvSpPr/>
                <p:nvPr/>
              </p:nvSpPr>
              <p:spPr>
                <a:xfrm>
                  <a:off x="3125441" y="1175990"/>
                  <a:ext cx="787653"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144496" y="1175990"/>
                  <a:ext cx="889621" cy="369332"/>
                </a:xfrm>
                <a:prstGeom prst="rect">
                  <a:avLst/>
                </a:prstGeom>
                <a:noFill/>
              </p:spPr>
              <p:txBody>
                <a:bodyPr wrap="square" rtlCol="0">
                  <a:spAutoFit/>
                </a:bodyPr>
                <a:lstStyle/>
                <a:p>
                  <a:r>
                    <a:rPr lang="en-US" altLang="zh-CN" dirty="0"/>
                    <a:t>VCI=2</a:t>
                  </a:r>
                  <a:endParaRPr lang="zh-CN" altLang="en-US" dirty="0"/>
                </a:p>
              </p:txBody>
            </p:sp>
          </p:grpSp>
          <p:grpSp>
            <p:nvGrpSpPr>
              <p:cNvPr id="27" name="组合 26"/>
              <p:cNvGrpSpPr/>
              <p:nvPr/>
            </p:nvGrpSpPr>
            <p:grpSpPr>
              <a:xfrm>
                <a:off x="8823768" y="1108755"/>
                <a:ext cx="908676" cy="369332"/>
                <a:chOff x="3125441" y="1175990"/>
                <a:chExt cx="908676" cy="369332"/>
              </a:xfrm>
            </p:grpSpPr>
            <p:sp>
              <p:nvSpPr>
                <p:cNvPr id="48" name="矩形 47"/>
                <p:cNvSpPr/>
                <p:nvPr/>
              </p:nvSpPr>
              <p:spPr>
                <a:xfrm>
                  <a:off x="3125441" y="1175990"/>
                  <a:ext cx="787653"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144496" y="1175990"/>
                  <a:ext cx="889621" cy="369332"/>
                </a:xfrm>
                <a:prstGeom prst="rect">
                  <a:avLst/>
                </a:prstGeom>
                <a:noFill/>
              </p:spPr>
              <p:txBody>
                <a:bodyPr wrap="square" rtlCol="0">
                  <a:spAutoFit/>
                </a:bodyPr>
                <a:lstStyle/>
                <a:p>
                  <a:r>
                    <a:rPr lang="en-US" altLang="zh-CN" dirty="0"/>
                    <a:t>VCI=2</a:t>
                  </a:r>
                  <a:endParaRPr lang="zh-CN" altLang="en-US" dirty="0"/>
                </a:p>
              </p:txBody>
            </p:sp>
          </p:grpSp>
          <p:grpSp>
            <p:nvGrpSpPr>
              <p:cNvPr id="28" name="组合 27"/>
              <p:cNvGrpSpPr/>
              <p:nvPr/>
            </p:nvGrpSpPr>
            <p:grpSpPr>
              <a:xfrm>
                <a:off x="9643145" y="1108755"/>
                <a:ext cx="908676" cy="369332"/>
                <a:chOff x="3125441" y="1175990"/>
                <a:chExt cx="908676" cy="369332"/>
              </a:xfrm>
            </p:grpSpPr>
            <p:sp>
              <p:nvSpPr>
                <p:cNvPr id="46" name="矩形 45"/>
                <p:cNvSpPr/>
                <p:nvPr/>
              </p:nvSpPr>
              <p:spPr>
                <a:xfrm>
                  <a:off x="3125441" y="1175990"/>
                  <a:ext cx="787653"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144496" y="1175990"/>
                  <a:ext cx="889621" cy="369332"/>
                </a:xfrm>
                <a:prstGeom prst="rect">
                  <a:avLst/>
                </a:prstGeom>
                <a:noFill/>
              </p:spPr>
              <p:txBody>
                <a:bodyPr wrap="square" rtlCol="0">
                  <a:spAutoFit/>
                </a:bodyPr>
                <a:lstStyle/>
                <a:p>
                  <a:r>
                    <a:rPr lang="en-US" altLang="zh-CN" dirty="0"/>
                    <a:t>VCI=2</a:t>
                  </a:r>
                  <a:endParaRPr lang="zh-CN" altLang="en-US" dirty="0"/>
                </a:p>
              </p:txBody>
            </p:sp>
          </p:grpSp>
          <p:grpSp>
            <p:nvGrpSpPr>
              <p:cNvPr id="29" name="组合 28"/>
              <p:cNvGrpSpPr/>
              <p:nvPr/>
            </p:nvGrpSpPr>
            <p:grpSpPr>
              <a:xfrm>
                <a:off x="7113593" y="1807109"/>
                <a:ext cx="3447243" cy="369332"/>
                <a:chOff x="3098547" y="2705952"/>
                <a:chExt cx="3447243" cy="369332"/>
              </a:xfrm>
            </p:grpSpPr>
            <p:grpSp>
              <p:nvGrpSpPr>
                <p:cNvPr id="34" name="组合 33"/>
                <p:cNvGrpSpPr/>
                <p:nvPr/>
              </p:nvGrpSpPr>
              <p:grpSpPr>
                <a:xfrm>
                  <a:off x="3098547" y="2705952"/>
                  <a:ext cx="908676" cy="369332"/>
                  <a:chOff x="3125441" y="1175990"/>
                  <a:chExt cx="908676" cy="369332"/>
                </a:xfrm>
                <a:solidFill>
                  <a:schemeClr val="accent5">
                    <a:lumMod val="20000"/>
                    <a:lumOff val="80000"/>
                  </a:schemeClr>
                </a:solidFill>
              </p:grpSpPr>
              <p:sp>
                <p:nvSpPr>
                  <p:cNvPr id="44" name="矩形 43"/>
                  <p:cNvSpPr/>
                  <p:nvPr/>
                </p:nvSpPr>
                <p:spPr>
                  <a:xfrm>
                    <a:off x="3125441" y="1175990"/>
                    <a:ext cx="787653" cy="3693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3144496" y="1175990"/>
                    <a:ext cx="889621" cy="369332"/>
                  </a:xfrm>
                  <a:prstGeom prst="rect">
                    <a:avLst/>
                  </a:prstGeom>
                  <a:grpFill/>
                </p:spPr>
                <p:txBody>
                  <a:bodyPr wrap="square" rtlCol="0">
                    <a:spAutoFit/>
                  </a:bodyPr>
                  <a:lstStyle/>
                  <a:p>
                    <a:r>
                      <a:rPr lang="en-US" altLang="zh-CN" dirty="0"/>
                      <a:t>VCI=1</a:t>
                    </a:r>
                    <a:endParaRPr lang="zh-CN" altLang="en-US" dirty="0"/>
                  </a:p>
                </p:txBody>
              </p:sp>
            </p:grpSp>
            <p:grpSp>
              <p:nvGrpSpPr>
                <p:cNvPr id="35" name="组合 34"/>
                <p:cNvGrpSpPr/>
                <p:nvPr/>
              </p:nvGrpSpPr>
              <p:grpSpPr>
                <a:xfrm>
                  <a:off x="3959159" y="2705952"/>
                  <a:ext cx="908676" cy="369332"/>
                  <a:chOff x="3125441" y="1175990"/>
                  <a:chExt cx="908676" cy="369332"/>
                </a:xfrm>
                <a:solidFill>
                  <a:schemeClr val="accent5">
                    <a:lumMod val="20000"/>
                    <a:lumOff val="80000"/>
                  </a:schemeClr>
                </a:solidFill>
              </p:grpSpPr>
              <p:sp>
                <p:nvSpPr>
                  <p:cNvPr id="42" name="矩形 41"/>
                  <p:cNvSpPr/>
                  <p:nvPr/>
                </p:nvSpPr>
                <p:spPr>
                  <a:xfrm>
                    <a:off x="3125441" y="1175990"/>
                    <a:ext cx="787653" cy="3693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3144496" y="1175990"/>
                    <a:ext cx="889621" cy="369332"/>
                  </a:xfrm>
                  <a:prstGeom prst="rect">
                    <a:avLst/>
                  </a:prstGeom>
                  <a:grpFill/>
                </p:spPr>
                <p:txBody>
                  <a:bodyPr wrap="square" rtlCol="0">
                    <a:spAutoFit/>
                  </a:bodyPr>
                  <a:lstStyle/>
                  <a:p>
                    <a:r>
                      <a:rPr lang="en-US" altLang="zh-CN" dirty="0"/>
                      <a:t>VCI=1</a:t>
                    </a:r>
                    <a:endParaRPr lang="zh-CN" altLang="en-US" dirty="0"/>
                  </a:p>
                </p:txBody>
              </p:sp>
            </p:grpSp>
            <p:grpSp>
              <p:nvGrpSpPr>
                <p:cNvPr id="36" name="组合 35"/>
                <p:cNvGrpSpPr/>
                <p:nvPr/>
              </p:nvGrpSpPr>
              <p:grpSpPr>
                <a:xfrm>
                  <a:off x="4817737" y="2705952"/>
                  <a:ext cx="908676" cy="369332"/>
                  <a:chOff x="3125441" y="1175990"/>
                  <a:chExt cx="908676" cy="369332"/>
                </a:xfrm>
                <a:solidFill>
                  <a:schemeClr val="accent5">
                    <a:lumMod val="20000"/>
                    <a:lumOff val="80000"/>
                  </a:schemeClr>
                </a:solidFill>
              </p:grpSpPr>
              <p:sp>
                <p:nvSpPr>
                  <p:cNvPr id="40" name="矩形 39"/>
                  <p:cNvSpPr/>
                  <p:nvPr/>
                </p:nvSpPr>
                <p:spPr>
                  <a:xfrm>
                    <a:off x="3125441" y="1175990"/>
                    <a:ext cx="787653" cy="3693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144496" y="1175990"/>
                    <a:ext cx="889621" cy="369332"/>
                  </a:xfrm>
                  <a:prstGeom prst="rect">
                    <a:avLst/>
                  </a:prstGeom>
                  <a:grpFill/>
                </p:spPr>
                <p:txBody>
                  <a:bodyPr wrap="square" rtlCol="0">
                    <a:spAutoFit/>
                  </a:bodyPr>
                  <a:lstStyle/>
                  <a:p>
                    <a:r>
                      <a:rPr lang="en-US" altLang="zh-CN" dirty="0"/>
                      <a:t>VCI=1</a:t>
                    </a:r>
                    <a:endParaRPr lang="zh-CN" altLang="en-US" dirty="0"/>
                  </a:p>
                </p:txBody>
              </p:sp>
            </p:grpSp>
            <p:grpSp>
              <p:nvGrpSpPr>
                <p:cNvPr id="37" name="组合 36"/>
                <p:cNvGrpSpPr/>
                <p:nvPr/>
              </p:nvGrpSpPr>
              <p:grpSpPr>
                <a:xfrm>
                  <a:off x="5637114" y="2705952"/>
                  <a:ext cx="908676" cy="369332"/>
                  <a:chOff x="3125441" y="1175990"/>
                  <a:chExt cx="908676" cy="369332"/>
                </a:xfrm>
                <a:solidFill>
                  <a:schemeClr val="accent5">
                    <a:lumMod val="20000"/>
                    <a:lumOff val="80000"/>
                  </a:schemeClr>
                </a:solidFill>
              </p:grpSpPr>
              <p:sp>
                <p:nvSpPr>
                  <p:cNvPr id="38" name="矩形 37"/>
                  <p:cNvSpPr/>
                  <p:nvPr/>
                </p:nvSpPr>
                <p:spPr>
                  <a:xfrm>
                    <a:off x="3125441" y="1175990"/>
                    <a:ext cx="787653" cy="3693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144496" y="1175990"/>
                    <a:ext cx="889621" cy="369332"/>
                  </a:xfrm>
                  <a:prstGeom prst="rect">
                    <a:avLst/>
                  </a:prstGeom>
                  <a:grpFill/>
                </p:spPr>
                <p:txBody>
                  <a:bodyPr wrap="square" rtlCol="0">
                    <a:spAutoFit/>
                  </a:bodyPr>
                  <a:lstStyle/>
                  <a:p>
                    <a:r>
                      <a:rPr lang="en-US" altLang="zh-CN" dirty="0"/>
                      <a:t>VCI=1</a:t>
                    </a:r>
                    <a:endParaRPr lang="zh-CN" altLang="en-US" dirty="0"/>
                  </a:p>
                </p:txBody>
              </p:sp>
            </p:grpSp>
          </p:grpSp>
          <p:sp>
            <p:nvSpPr>
              <p:cNvPr id="30" name="弧形 29"/>
              <p:cNvSpPr/>
              <p:nvPr/>
            </p:nvSpPr>
            <p:spPr>
              <a:xfrm rot="18227587">
                <a:off x="6447937" y="815181"/>
                <a:ext cx="878762" cy="1090948"/>
              </a:xfrm>
              <a:prstGeom prst="arc">
                <a:avLst>
                  <a:gd name="adj1" fmla="val 16200000"/>
                  <a:gd name="adj2" fmla="val 211477"/>
                </a:avLst>
              </a:prstGeom>
              <a:ln w="57150">
                <a:solidFill>
                  <a:srgbClr val="0070C0"/>
                </a:solidFill>
                <a:headEnd type="triangl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1" name="文本框 30"/>
              <p:cNvSpPr txBox="1"/>
              <p:nvPr/>
            </p:nvSpPr>
            <p:spPr>
              <a:xfrm>
                <a:off x="2542970" y="1831839"/>
                <a:ext cx="555578" cy="369332"/>
              </a:xfrm>
              <a:prstGeom prst="rect">
                <a:avLst/>
              </a:prstGeom>
              <a:noFill/>
            </p:spPr>
            <p:txBody>
              <a:bodyPr wrap="square" rtlCol="0">
                <a:spAutoFit/>
              </a:bodyPr>
              <a:lstStyle/>
              <a:p>
                <a:r>
                  <a:rPr lang="en-US" altLang="zh-CN" dirty="0"/>
                  <a:t>R1</a:t>
                </a:r>
                <a:endParaRPr lang="zh-CN" altLang="en-US" dirty="0"/>
              </a:p>
            </p:txBody>
          </p:sp>
          <p:sp>
            <p:nvSpPr>
              <p:cNvPr id="32" name="文本框 31"/>
              <p:cNvSpPr txBox="1"/>
              <p:nvPr/>
            </p:nvSpPr>
            <p:spPr>
              <a:xfrm>
                <a:off x="6616715" y="1844529"/>
                <a:ext cx="555578" cy="369332"/>
              </a:xfrm>
              <a:prstGeom prst="rect">
                <a:avLst/>
              </a:prstGeom>
              <a:noFill/>
            </p:spPr>
            <p:txBody>
              <a:bodyPr wrap="square" rtlCol="0">
                <a:spAutoFit/>
              </a:bodyPr>
              <a:lstStyle/>
              <a:p>
                <a:r>
                  <a:rPr lang="en-US" altLang="zh-CN" dirty="0"/>
                  <a:t>R2</a:t>
                </a:r>
                <a:endParaRPr lang="zh-CN" altLang="en-US" dirty="0"/>
              </a:p>
            </p:txBody>
          </p:sp>
          <p:sp>
            <p:nvSpPr>
              <p:cNvPr id="33" name="文本框 32"/>
              <p:cNvSpPr txBox="1"/>
              <p:nvPr/>
            </p:nvSpPr>
            <p:spPr>
              <a:xfrm>
                <a:off x="10704669" y="1879448"/>
                <a:ext cx="555578" cy="369332"/>
              </a:xfrm>
              <a:prstGeom prst="rect">
                <a:avLst/>
              </a:prstGeom>
              <a:noFill/>
            </p:spPr>
            <p:txBody>
              <a:bodyPr wrap="square" rtlCol="0">
                <a:spAutoFit/>
              </a:bodyPr>
              <a:lstStyle/>
              <a:p>
                <a:r>
                  <a:rPr lang="en-US" altLang="zh-CN" dirty="0"/>
                  <a:t>R3</a:t>
                </a:r>
                <a:endParaRPr lang="zh-CN" altLang="en-US" dirty="0"/>
              </a:p>
            </p:txBody>
          </p:sp>
          <p:sp>
            <p:nvSpPr>
              <p:cNvPr id="74" name="文本框 73"/>
              <p:cNvSpPr txBox="1"/>
              <p:nvPr/>
            </p:nvSpPr>
            <p:spPr>
              <a:xfrm>
                <a:off x="1804452" y="615443"/>
                <a:ext cx="1434494" cy="646331"/>
              </a:xfrm>
              <a:prstGeom prst="rect">
                <a:avLst/>
              </a:prstGeom>
              <a:noFill/>
            </p:spPr>
            <p:txBody>
              <a:bodyPr wrap="square" rtlCol="0">
                <a:spAutoFit/>
              </a:bodyPr>
              <a:lstStyle/>
              <a:p>
                <a:pPr algn="ctr"/>
                <a:r>
                  <a:rPr lang="zh-CN" altLang="en-US" dirty="0"/>
                  <a:t>虚电路上的多个分组</a:t>
                </a:r>
                <a:endParaRPr lang="zh-CN" altLang="en-US" dirty="0"/>
              </a:p>
            </p:txBody>
          </p:sp>
        </p:grpSp>
        <p:grpSp>
          <p:nvGrpSpPr>
            <p:cNvPr id="7" name="组合 6"/>
            <p:cNvGrpSpPr/>
            <p:nvPr/>
          </p:nvGrpSpPr>
          <p:grpSpPr>
            <a:xfrm>
              <a:off x="5137438" y="4915814"/>
              <a:ext cx="6889392" cy="632697"/>
              <a:chOff x="5014051" y="2271059"/>
              <a:chExt cx="6889392" cy="632697"/>
            </a:xfrm>
          </p:grpSpPr>
          <p:cxnSp>
            <p:nvCxnSpPr>
              <p:cNvPr id="8" name="直接连接符 7"/>
              <p:cNvCxnSpPr/>
              <p:nvPr/>
            </p:nvCxnSpPr>
            <p:spPr>
              <a:xfrm flipV="1">
                <a:off x="7333365" y="2278499"/>
                <a:ext cx="621966" cy="2106"/>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H="1">
                <a:off x="5014051" y="2278498"/>
                <a:ext cx="2319314" cy="625258"/>
              </a:xfrm>
              <a:prstGeom prst="line">
                <a:avLst/>
              </a:prstGeom>
              <a:ln w="28575">
                <a:solidFill>
                  <a:schemeClr val="tx1"/>
                </a:solidFill>
                <a:prstDash val="lgDash"/>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941014" y="2271059"/>
                <a:ext cx="3962429" cy="632697"/>
              </a:xfrm>
              <a:prstGeom prst="line">
                <a:avLst/>
              </a:prstGeom>
              <a:ln w="28575">
                <a:solidFill>
                  <a:schemeClr val="tx1"/>
                </a:solidFill>
                <a:prstDash val="lgDash"/>
              </a:ln>
            </p:spPr>
            <p:style>
              <a:lnRef idx="1">
                <a:schemeClr val="dk1"/>
              </a:lnRef>
              <a:fillRef idx="0">
                <a:schemeClr val="dk1"/>
              </a:fillRef>
              <a:effectRef idx="0">
                <a:schemeClr val="dk1"/>
              </a:effectRef>
              <a:fontRef idx="minor">
                <a:schemeClr val="tx1"/>
              </a:fontRef>
            </p:style>
          </p:cxnSp>
        </p:grpSp>
      </p:grpSp>
    </p:spTree>
  </p:cSld>
  <p:clrMapOvr>
    <a:masterClrMapping/>
  </p:clrMapOvr>
</p:sld>
</file>

<file path=ppt/tags/tag1.xml><?xml version="1.0" encoding="utf-8"?>
<p:tagLst xmlns:p="http://schemas.openxmlformats.org/presentationml/2006/main">
  <p:tag name="commondata" val="eyJoZGlkIjoiMjk4NDYwY2ZlNTg5ZDYyYWNiY2MzOGM5NmZlOThkYTAifQ=="/>
</p:tagLst>
</file>

<file path=ppt/theme/theme1.xml><?xml version="1.0" encoding="utf-8"?>
<a:theme xmlns:a="http://schemas.openxmlformats.org/drawingml/2006/main" name="Office 主题​​">
  <a:themeElements>
    <a:clrScheme name="greensea2">
      <a:dk1>
        <a:sysClr val="windowText" lastClr="000000"/>
      </a:dk1>
      <a:lt1>
        <a:sysClr val="window" lastClr="FFFFFF"/>
      </a:lt1>
      <a:dk2>
        <a:srgbClr val="44546A"/>
      </a:dk2>
      <a:lt2>
        <a:srgbClr val="E7E6E6"/>
      </a:lt2>
      <a:accent1>
        <a:srgbClr val="3E4095"/>
      </a:accent1>
      <a:accent2>
        <a:srgbClr val="0066CC"/>
      </a:accent2>
      <a:accent3>
        <a:srgbClr val="3333CC"/>
      </a:accent3>
      <a:accent4>
        <a:srgbClr val="323F4F"/>
      </a:accent4>
      <a:accent5>
        <a:srgbClr val="FFDE20"/>
      </a:accent5>
      <a:accent6>
        <a:srgbClr val="ED3237"/>
      </a:accent6>
      <a:hlink>
        <a:srgbClr val="0563C1"/>
      </a:hlink>
      <a:folHlink>
        <a:srgbClr val="954F72"/>
      </a:folHlink>
    </a:clrScheme>
    <a:fontScheme name="自定义 1">
      <a:majorFont>
        <a:latin typeface="Consolas"/>
        <a:ea typeface="华文楷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41131</Words>
  <Application>WPS 演示</Application>
  <PresentationFormat>宽屏</PresentationFormat>
  <Paragraphs>4000</Paragraphs>
  <Slides>89</Slides>
  <Notes>45</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12</vt:i4>
      </vt:variant>
      <vt:variant>
        <vt:lpstr>幻灯片标题</vt:lpstr>
      </vt:variant>
      <vt:variant>
        <vt:i4>89</vt:i4>
      </vt:variant>
    </vt:vector>
  </HeadingPairs>
  <TitlesOfParts>
    <vt:vector size="129" baseType="lpstr">
      <vt:lpstr>Arial</vt:lpstr>
      <vt:lpstr>宋体</vt:lpstr>
      <vt:lpstr>Wingdings</vt:lpstr>
      <vt:lpstr>Open Sans</vt:lpstr>
      <vt:lpstr>Segoe Print</vt:lpstr>
      <vt:lpstr>等线</vt:lpstr>
      <vt:lpstr>Comic Sans MS</vt:lpstr>
      <vt:lpstr>MS PGothic</vt:lpstr>
      <vt:lpstr>Times New Roman</vt:lpstr>
      <vt:lpstr>Consolas</vt:lpstr>
      <vt:lpstr>微软雅黑</vt:lpstr>
      <vt:lpstr>Times New Roman</vt:lpstr>
      <vt:lpstr>Symbol</vt:lpstr>
      <vt:lpstr>Calibri</vt:lpstr>
      <vt:lpstr>华文楷体</vt:lpstr>
      <vt:lpstr>Arial Unicode MS</vt:lpstr>
      <vt:lpstr>Gill Sans MT</vt:lpstr>
      <vt:lpstr>黑体</vt:lpstr>
      <vt:lpstr>Wingdings 3</vt:lpstr>
      <vt:lpstr>Wingdings</vt:lpstr>
      <vt:lpstr>inherit</vt:lpstr>
      <vt:lpstr>Trebuchet MS</vt:lpstr>
      <vt:lpstr>Courier New</vt:lpstr>
      <vt:lpstr>ZapfDingbats</vt:lpstr>
      <vt:lpstr>Times</vt:lpstr>
      <vt:lpstr>等线 Light</vt:lpstr>
      <vt:lpstr>Office 主题​​</vt:lpstr>
      <vt:lpstr>1_Office 主题​​</vt:lpstr>
      <vt:lpstr>Visio.Drawing.11</vt:lpstr>
      <vt:lpstr>Visio.Drawing.15</vt:lpstr>
      <vt:lpstr>Visio.Drawing.15</vt:lpstr>
      <vt:lpstr>Visio.Drawing.15</vt:lpstr>
      <vt:lpstr>Visio.Drawing.11</vt:lpstr>
      <vt:lpstr>Visio.Drawing.11</vt:lpstr>
      <vt:lpstr>Visio.Drawing.15</vt:lpstr>
      <vt:lpstr>Visio.Drawing.15</vt:lpstr>
      <vt:lpstr>Visio.Drawing.15</vt:lpstr>
      <vt:lpstr>Visio.Drawing.15</vt:lpstr>
      <vt:lpstr>Visio.Drawing.15</vt:lpstr>
      <vt:lpstr>Visio.Drawing.15</vt:lpstr>
      <vt:lpstr>网络互连</vt:lpstr>
      <vt:lpstr>主要内容</vt:lpstr>
      <vt:lpstr>PowerPoint 演示文稿</vt:lpstr>
      <vt:lpstr>PowerPoint 演示文稿</vt:lpstr>
      <vt:lpstr>PowerPoint 演示文稿</vt:lpstr>
      <vt:lpstr>互连网(internet)的工作方式</vt:lpstr>
      <vt:lpstr>互连网(internet)的工作方式：虚电路</vt:lpstr>
      <vt:lpstr>互连网(internet)的工作方式：虚电路</vt:lpstr>
      <vt:lpstr>互连网(internet)的工作方式：虚电路</vt:lpstr>
      <vt:lpstr>互连网(internet)的工作方式：数据报和虚电路</vt:lpstr>
      <vt:lpstr>互连网(internet)的工作方式</vt:lpstr>
      <vt:lpstr>互连网的路由方式:逐跳路由</vt:lpstr>
      <vt:lpstr>互连网的路由方式:源路由</vt:lpstr>
      <vt:lpstr>互连网的路由方式:严格和松散源路由</vt:lpstr>
      <vt:lpstr>主要内容</vt:lpstr>
      <vt:lpstr>Internet网络层: Internet设计原则</vt:lpstr>
      <vt:lpstr>Internet网络层：转发和路由</vt:lpstr>
      <vt:lpstr>IP(Internet Protocol)协议</vt:lpstr>
      <vt:lpstr>IP分组格式</vt:lpstr>
      <vt:lpstr>IP分组格式：IP选项</vt:lpstr>
      <vt:lpstr>IP分组格式：分段和重组</vt:lpstr>
      <vt:lpstr>IP分组格式：分段和重组</vt:lpstr>
      <vt:lpstr>IP地址：MAC地址(4.2.2)， 了解链路层如何发送和接收分组</vt:lpstr>
      <vt:lpstr>MAC地址</vt:lpstr>
      <vt:lpstr>MAC地址</vt:lpstr>
      <vt:lpstr>IP地址</vt:lpstr>
      <vt:lpstr>IP地址类</vt:lpstr>
      <vt:lpstr>特殊的IP地址</vt:lpstr>
      <vt:lpstr>IP地址：回环地址(loopback address)</vt:lpstr>
      <vt:lpstr>IP地址：子网地址</vt:lpstr>
      <vt:lpstr>IP地址：变长子网掩码VLSM</vt:lpstr>
      <vt:lpstr>IP地址：CIDR</vt:lpstr>
      <vt:lpstr>IP地址：常用CIDR地址块</vt:lpstr>
      <vt:lpstr>IP地址：CIDR示例</vt:lpstr>
      <vt:lpstr>IP转发</vt:lpstr>
      <vt:lpstr>IP转发：最长前缀匹配</vt:lpstr>
      <vt:lpstr>IP地址分配</vt:lpstr>
      <vt:lpstr>内部IP地址</vt:lpstr>
      <vt:lpstr>主要内容</vt:lpstr>
      <vt:lpstr>地址解析协议ARP（Address Resolution Protocol）</vt:lpstr>
      <vt:lpstr>地址解析协议ARP: ARP分组格式</vt:lpstr>
      <vt:lpstr>地址解析协议ARP</vt:lpstr>
      <vt:lpstr>ARP Spoofing Attack(Man-in-the-Middle)</vt:lpstr>
      <vt:lpstr>主要内容</vt:lpstr>
      <vt:lpstr>ICMP（Internet Control Message Protocol）</vt:lpstr>
      <vt:lpstr>ICMP消息</vt:lpstr>
      <vt:lpstr>ICMP差错报告</vt:lpstr>
      <vt:lpstr>ICMP：Traceroute</vt:lpstr>
      <vt:lpstr>ICMP：Path MTU Discovery</vt:lpstr>
      <vt:lpstr>主要内容</vt:lpstr>
      <vt:lpstr>动态主机配置协议DHCP（Dynamic Host Configuration Protocol）</vt:lpstr>
      <vt:lpstr>动态主机配置协议DHCP:DHCP工作过程</vt:lpstr>
      <vt:lpstr>动态主机配置协议DHCP:DHCP工作过程</vt:lpstr>
      <vt:lpstr>DHCP中继代理</vt:lpstr>
      <vt:lpstr>DHCP消息格式</vt:lpstr>
      <vt:lpstr>PowerPoint 演示文稿</vt:lpstr>
      <vt:lpstr>PowerPoint 演示文稿</vt:lpstr>
      <vt:lpstr>主要内容</vt:lpstr>
      <vt:lpstr>网络地址转换NAT（Network Address Translation）</vt:lpstr>
      <vt:lpstr>网络地址转换NAT</vt:lpstr>
      <vt:lpstr>网络地址转换NAT</vt:lpstr>
      <vt:lpstr>网络地址转换NAT</vt:lpstr>
      <vt:lpstr>网络地址转换NAT：优缺点</vt:lpstr>
      <vt:lpstr>拓展：NAT Traversal</vt:lpstr>
      <vt:lpstr>拓展：NAT Traversal</vt:lpstr>
      <vt:lpstr>拓展：NAT Traversal</vt:lpstr>
      <vt:lpstr>IP隧道(tunnel)</vt:lpstr>
      <vt:lpstr>IP隧道：隧道封装协议</vt:lpstr>
      <vt:lpstr>主要内容</vt:lpstr>
      <vt:lpstr>IP组播</vt:lpstr>
      <vt:lpstr>IP组播：组播服务模型</vt:lpstr>
      <vt:lpstr>IP组播地址</vt:lpstr>
      <vt:lpstr>IP组播地址</vt:lpstr>
      <vt:lpstr>IP组播分组在链路上的传输</vt:lpstr>
      <vt:lpstr>IP组播体系结构：单一源组播(SSM)服务模型</vt:lpstr>
      <vt:lpstr>组成员关系协议IGMPv2（Internet Group Management Protocol）</vt:lpstr>
      <vt:lpstr>组成员关系协议IGMP消息格式</vt:lpstr>
      <vt:lpstr>主要内容</vt:lpstr>
      <vt:lpstr>IPv6</vt:lpstr>
      <vt:lpstr>IPv4地址匮乏</vt:lpstr>
      <vt:lpstr>IPv6</vt:lpstr>
      <vt:lpstr>IPv6分组格式</vt:lpstr>
      <vt:lpstr>IPv6扩展头部</vt:lpstr>
      <vt:lpstr>IPv6地址</vt:lpstr>
      <vt:lpstr>IPv6地址：组播地址（拓展）</vt:lpstr>
      <vt:lpstr>IPv6地址</vt:lpstr>
      <vt:lpstr>如何配置IPv6地址？ </vt:lpstr>
      <vt:lpstr>IPv4到IPv6的过渡</vt:lpstr>
      <vt:lpstr>6to隧道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Mao Dilin</dc:creator>
  <cp:lastModifiedBy>陈锐林</cp:lastModifiedBy>
  <cp:revision>1330</cp:revision>
  <dcterms:created xsi:type="dcterms:W3CDTF">2021-07-08T12:06:00Z</dcterms:created>
  <dcterms:modified xsi:type="dcterms:W3CDTF">2023-11-03T02:10:12Z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A2920C1D75904B76853F9845F7EB6103_12</vt:lpwstr>
  </property>
  <property fmtid="{D5CDD505-2E9C-101B-9397-08002B2CF9AE}" pid="3" name="KSOProductBuildVer">
    <vt:lpwstr>2052-12.1.0.15712</vt:lpwstr>
  </property>
</Properties>
</file>