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38" r:id="rId3"/>
    <p:sldId id="378" r:id="rId4"/>
    <p:sldId id="379" r:id="rId5"/>
    <p:sldId id="386" r:id="rId6"/>
    <p:sldId id="387" r:id="rId7"/>
    <p:sldId id="436" r:id="rId8"/>
    <p:sldId id="455" r:id="rId9"/>
    <p:sldId id="388" r:id="rId10"/>
    <p:sldId id="407" r:id="rId11"/>
    <p:sldId id="389" r:id="rId12"/>
    <p:sldId id="408" r:id="rId13"/>
    <p:sldId id="409" r:id="rId14"/>
    <p:sldId id="390" r:id="rId15"/>
    <p:sldId id="391" r:id="rId16"/>
    <p:sldId id="392" r:id="rId17"/>
    <p:sldId id="393" r:id="rId18"/>
    <p:sldId id="394" r:id="rId19"/>
    <p:sldId id="395" r:id="rId20"/>
    <p:sldId id="397" r:id="rId21"/>
    <p:sldId id="396" r:id="rId22"/>
    <p:sldId id="398" r:id="rId23"/>
    <p:sldId id="399" r:id="rId24"/>
    <p:sldId id="400" r:id="rId25"/>
    <p:sldId id="410" r:id="rId26"/>
    <p:sldId id="402" r:id="rId27"/>
    <p:sldId id="456" r:id="rId28"/>
    <p:sldId id="401" r:id="rId29"/>
    <p:sldId id="463" r:id="rId30"/>
    <p:sldId id="464" r:id="rId31"/>
    <p:sldId id="411" r:id="rId32"/>
    <p:sldId id="412" r:id="rId33"/>
    <p:sldId id="414" r:id="rId34"/>
    <p:sldId id="413" r:id="rId35"/>
    <p:sldId id="415" r:id="rId36"/>
    <p:sldId id="457" r:id="rId37"/>
    <p:sldId id="458" r:id="rId38"/>
    <p:sldId id="465" r:id="rId39"/>
    <p:sldId id="466" r:id="rId40"/>
    <p:sldId id="467" r:id="rId41"/>
    <p:sldId id="468" r:id="rId42"/>
    <p:sldId id="469" r:id="rId43"/>
    <p:sldId id="470" r:id="rId44"/>
    <p:sldId id="473" r:id="rId45"/>
    <p:sldId id="474" r:id="rId46"/>
    <p:sldId id="475" r:id="rId47"/>
    <p:sldId id="461" r:id="rId48"/>
    <p:sldId id="462" r:id="rId49"/>
    <p:sldId id="471" r:id="rId50"/>
    <p:sldId id="472" r:id="rId51"/>
    <p:sldId id="476" r:id="rId52"/>
    <p:sldId id="477" r:id="rId53"/>
    <p:sldId id="478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  <p:sldId id="492" r:id="rId68"/>
    <p:sldId id="493" r:id="rId69"/>
    <p:sldId id="494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§"/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7"/>
    <a:srgbClr val="FF9900"/>
    <a:srgbClr val="FFCCCC"/>
    <a:srgbClr val="FFFF00"/>
    <a:srgbClr val="CE0000"/>
    <a:srgbClr val="00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29" autoAdjust="0"/>
    <p:restoredTop sz="89770" autoAdjust="0"/>
  </p:normalViewPr>
  <p:slideViewPr>
    <p:cSldViewPr>
      <p:cViewPr varScale="1">
        <p:scale>
          <a:sx n="68" d="100"/>
          <a:sy n="68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FEF1205-6459-419A-A6A6-8A9B1FFC4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237A5A2-0B15-46B6-BCDD-DF00CC7D3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4B65B-9674-4BC2-9834-DB5A48FEA5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9710E-77A9-4081-B4FE-D2FE22A45D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8843A-99C9-490D-A37A-37AF47EE8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48D1-0885-4791-835D-925424C39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6CFAB-2BA2-4957-8A3E-8DFBD56AF2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A06EA-2DCB-4089-B8FC-F923AAC29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BCED-6547-4747-8C24-A437CA891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B761F-AEE3-4104-8011-BED91D117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1E73-29DA-4CA7-9440-947351722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CB35-F38E-4ED2-B288-F7D375E90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27A50-D240-4D81-930F-8839EB242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FE91455-3B3E-48D2-AEE1-C31143501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Introduction to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Lecture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11BEC-8B64-4A25-A455-81E54815CDBB}" type="slidenum">
              <a:rPr lang="en-US" altLang="zh-CN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Residual Network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>
              <a:ea typeface="宋体" charset="-122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1495425" y="23701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3248025" y="1549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248025" y="3130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5305425" y="1558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305425" y="31400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677025" y="2320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1981200" y="19399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981200" y="29305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V="1">
            <a:off x="3810000" y="34639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V="1">
            <a:off x="5867400" y="28543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3810000" y="18637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5867400" y="1863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V="1">
            <a:off x="3581400" y="2133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H="1">
            <a:off x="3657600" y="20923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 flipV="1">
            <a:off x="5486400" y="2092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>
            <a:off x="3429000" y="2168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2133600" y="18637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11:16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2743200" y="23622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0:10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2093913" y="3124200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8:13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3565525" y="2286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1:4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4343400" y="25146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4:9</a:t>
            </a:r>
          </a:p>
        </p:txBody>
      </p:sp>
      <p:sp>
        <p:nvSpPr>
          <p:cNvPr id="27674" name="Text Box 27"/>
          <p:cNvSpPr txBox="1">
            <a:spLocks noChangeArrowheads="1"/>
          </p:cNvSpPr>
          <p:nvPr/>
        </p:nvSpPr>
        <p:spPr bwMode="auto">
          <a:xfrm>
            <a:off x="4114800" y="14827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12:12</a:t>
            </a:r>
          </a:p>
        </p:txBody>
      </p:sp>
      <p:sp>
        <p:nvSpPr>
          <p:cNvPr id="27675" name="Text Box 29"/>
          <p:cNvSpPr txBox="1">
            <a:spLocks noChangeArrowheads="1"/>
          </p:cNvSpPr>
          <p:nvPr/>
        </p:nvSpPr>
        <p:spPr bwMode="auto">
          <a:xfrm>
            <a:off x="5446713" y="24384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7:7</a:t>
            </a:r>
          </a:p>
        </p:txBody>
      </p:sp>
      <p:sp>
        <p:nvSpPr>
          <p:cNvPr id="27676" name="Text Box 30"/>
          <p:cNvSpPr txBox="1">
            <a:spLocks noChangeArrowheads="1"/>
          </p:cNvSpPr>
          <p:nvPr/>
        </p:nvSpPr>
        <p:spPr bwMode="auto">
          <a:xfrm>
            <a:off x="6292850" y="18288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15:20</a:t>
            </a:r>
          </a:p>
        </p:txBody>
      </p:sp>
      <p:sp>
        <p:nvSpPr>
          <p:cNvPr id="27677" name="Text Box 31"/>
          <p:cNvSpPr txBox="1">
            <a:spLocks noChangeArrowheads="1"/>
          </p:cNvSpPr>
          <p:nvPr/>
        </p:nvSpPr>
        <p:spPr bwMode="auto">
          <a:xfrm>
            <a:off x="6324600" y="30067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4:4</a:t>
            </a:r>
          </a:p>
        </p:txBody>
      </p:sp>
      <p:sp>
        <p:nvSpPr>
          <p:cNvPr id="27678" name="Text Box 32"/>
          <p:cNvSpPr txBox="1">
            <a:spLocks noChangeArrowheads="1"/>
          </p:cNvSpPr>
          <p:nvPr/>
        </p:nvSpPr>
        <p:spPr bwMode="auto">
          <a:xfrm>
            <a:off x="4251325" y="34290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11:14</a:t>
            </a:r>
          </a:p>
        </p:txBody>
      </p:sp>
      <p:sp>
        <p:nvSpPr>
          <p:cNvPr id="27679" name="Text Box 34"/>
          <p:cNvSpPr txBox="1">
            <a:spLocks noChangeArrowheads="1"/>
          </p:cNvSpPr>
          <p:nvPr/>
        </p:nvSpPr>
        <p:spPr bwMode="auto">
          <a:xfrm>
            <a:off x="1027113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  <a:r>
              <a:rPr lang="en-US" altLang="zh-CN"/>
              <a:t>:</a:t>
            </a:r>
          </a:p>
        </p:txBody>
      </p:sp>
      <p:sp>
        <p:nvSpPr>
          <p:cNvPr id="27701" name="Text Box 56"/>
          <p:cNvSpPr txBox="1">
            <a:spLocks noChangeArrowheads="1"/>
          </p:cNvSpPr>
          <p:nvPr/>
        </p:nvSpPr>
        <p:spPr bwMode="auto">
          <a:xfrm>
            <a:off x="4235450" y="39211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027113" y="3987800"/>
            <a:ext cx="6211887" cy="2336800"/>
            <a:chOff x="1027113" y="3987800"/>
            <a:chExt cx="6211887" cy="2336800"/>
          </a:xfrm>
        </p:grpSpPr>
        <p:sp>
          <p:nvSpPr>
            <p:cNvPr id="27680" name="Oval 35"/>
            <p:cNvSpPr>
              <a:spLocks noChangeArrowheads="1"/>
            </p:cNvSpPr>
            <p:nvPr/>
          </p:nvSpPr>
          <p:spPr bwMode="auto">
            <a:xfrm>
              <a:off x="1495425" y="4808538"/>
              <a:ext cx="561975" cy="619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27681" name="Oval 36"/>
            <p:cNvSpPr>
              <a:spLocks noChangeArrowheads="1"/>
            </p:cNvSpPr>
            <p:nvPr/>
          </p:nvSpPr>
          <p:spPr bwMode="auto">
            <a:xfrm>
              <a:off x="3248025" y="3987800"/>
              <a:ext cx="561975" cy="619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7682" name="Oval 37"/>
            <p:cNvSpPr>
              <a:spLocks noChangeArrowheads="1"/>
            </p:cNvSpPr>
            <p:nvPr/>
          </p:nvSpPr>
          <p:spPr bwMode="auto">
            <a:xfrm>
              <a:off x="3248025" y="5568950"/>
              <a:ext cx="561975" cy="619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7683" name="Oval 38"/>
            <p:cNvSpPr>
              <a:spLocks noChangeArrowheads="1"/>
            </p:cNvSpPr>
            <p:nvPr/>
          </p:nvSpPr>
          <p:spPr bwMode="auto">
            <a:xfrm>
              <a:off x="5305425" y="3997325"/>
              <a:ext cx="561975" cy="619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7684" name="Oval 39"/>
            <p:cNvSpPr>
              <a:spLocks noChangeArrowheads="1"/>
            </p:cNvSpPr>
            <p:nvPr/>
          </p:nvSpPr>
          <p:spPr bwMode="auto">
            <a:xfrm>
              <a:off x="5305425" y="5578475"/>
              <a:ext cx="561975" cy="619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7685" name="Oval 40"/>
            <p:cNvSpPr>
              <a:spLocks noChangeArrowheads="1"/>
            </p:cNvSpPr>
            <p:nvPr/>
          </p:nvSpPr>
          <p:spPr bwMode="auto">
            <a:xfrm>
              <a:off x="6677025" y="4759325"/>
              <a:ext cx="561975" cy="619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27686" name="Line 41"/>
            <p:cNvSpPr>
              <a:spLocks noChangeShapeType="1"/>
            </p:cNvSpPr>
            <p:nvPr/>
          </p:nvSpPr>
          <p:spPr bwMode="auto">
            <a:xfrm flipV="1">
              <a:off x="1981200" y="4378325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7" name="Line 42"/>
            <p:cNvSpPr>
              <a:spLocks noChangeShapeType="1"/>
            </p:cNvSpPr>
            <p:nvPr/>
          </p:nvSpPr>
          <p:spPr bwMode="auto">
            <a:xfrm>
              <a:off x="1981200" y="5368925"/>
              <a:ext cx="1295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8" name="Line 43"/>
            <p:cNvSpPr>
              <a:spLocks noChangeShapeType="1"/>
            </p:cNvSpPr>
            <p:nvPr/>
          </p:nvSpPr>
          <p:spPr bwMode="auto">
            <a:xfrm flipV="1">
              <a:off x="3810000" y="5902325"/>
              <a:ext cx="1447800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9" name="Line 44"/>
            <p:cNvSpPr>
              <a:spLocks noChangeShapeType="1"/>
            </p:cNvSpPr>
            <p:nvPr/>
          </p:nvSpPr>
          <p:spPr bwMode="auto">
            <a:xfrm flipV="1">
              <a:off x="5867400" y="5292725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0" name="Line 45"/>
            <p:cNvSpPr>
              <a:spLocks noChangeShapeType="1"/>
            </p:cNvSpPr>
            <p:nvPr/>
          </p:nvSpPr>
          <p:spPr bwMode="auto">
            <a:xfrm>
              <a:off x="3810000" y="430212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1" name="Line 46"/>
            <p:cNvSpPr>
              <a:spLocks noChangeShapeType="1"/>
            </p:cNvSpPr>
            <p:nvPr/>
          </p:nvSpPr>
          <p:spPr bwMode="auto">
            <a:xfrm>
              <a:off x="5867400" y="4302125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2" name="Line 47"/>
            <p:cNvSpPr>
              <a:spLocks noChangeShapeType="1"/>
            </p:cNvSpPr>
            <p:nvPr/>
          </p:nvSpPr>
          <p:spPr bwMode="auto">
            <a:xfrm flipV="1">
              <a:off x="3581400" y="4572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3" name="Line 48"/>
            <p:cNvSpPr>
              <a:spLocks noChangeShapeType="1"/>
            </p:cNvSpPr>
            <p:nvPr/>
          </p:nvSpPr>
          <p:spPr bwMode="auto">
            <a:xfrm flipH="1">
              <a:off x="3657600" y="4530725"/>
              <a:ext cx="1752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4" name="Line 49"/>
            <p:cNvSpPr>
              <a:spLocks noChangeShapeType="1"/>
            </p:cNvSpPr>
            <p:nvPr/>
          </p:nvSpPr>
          <p:spPr bwMode="auto">
            <a:xfrm flipV="1">
              <a:off x="5486400" y="4530725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5" name="Line 50"/>
            <p:cNvSpPr>
              <a:spLocks noChangeShapeType="1"/>
            </p:cNvSpPr>
            <p:nvPr/>
          </p:nvSpPr>
          <p:spPr bwMode="auto">
            <a:xfrm>
              <a:off x="3429000" y="4606925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6" name="Text Box 51"/>
            <p:cNvSpPr txBox="1">
              <a:spLocks noChangeArrowheads="1"/>
            </p:cNvSpPr>
            <p:nvPr/>
          </p:nvSpPr>
          <p:spPr bwMode="auto">
            <a:xfrm>
              <a:off x="2406650" y="4343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7697" name="Text Box 52"/>
            <p:cNvSpPr txBox="1">
              <a:spLocks noChangeArrowheads="1"/>
            </p:cNvSpPr>
            <p:nvPr/>
          </p:nvSpPr>
          <p:spPr bwMode="auto">
            <a:xfrm>
              <a:off x="3016250" y="4724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dirty="0"/>
                <a:t>11</a:t>
              </a:r>
            </a:p>
          </p:txBody>
        </p:sp>
        <p:sp>
          <p:nvSpPr>
            <p:cNvPr id="27698" name="Text Box 53"/>
            <p:cNvSpPr txBox="1">
              <a:spLocks noChangeArrowheads="1"/>
            </p:cNvSpPr>
            <p:nvPr/>
          </p:nvSpPr>
          <p:spPr bwMode="auto">
            <a:xfrm>
              <a:off x="2178050" y="5486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8</a:t>
              </a:r>
            </a:p>
          </p:txBody>
        </p:sp>
        <p:sp>
          <p:nvSpPr>
            <p:cNvPr id="27699" name="Text Box 54"/>
            <p:cNvSpPr txBox="1">
              <a:spLocks noChangeArrowheads="1"/>
            </p:cNvSpPr>
            <p:nvPr/>
          </p:nvSpPr>
          <p:spPr bwMode="auto">
            <a:xfrm>
              <a:off x="3565525" y="4724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7700" name="Text Box 55"/>
            <p:cNvSpPr txBox="1">
              <a:spLocks noChangeArrowheads="1"/>
            </p:cNvSpPr>
            <p:nvPr/>
          </p:nvSpPr>
          <p:spPr bwMode="auto">
            <a:xfrm>
              <a:off x="4343400" y="4953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7702" name="Text Box 57"/>
            <p:cNvSpPr txBox="1">
              <a:spLocks noChangeArrowheads="1"/>
            </p:cNvSpPr>
            <p:nvPr/>
          </p:nvSpPr>
          <p:spPr bwMode="auto">
            <a:xfrm>
              <a:off x="5446713" y="4876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7703" name="Text Box 58"/>
            <p:cNvSpPr txBox="1">
              <a:spLocks noChangeArrowheads="1"/>
            </p:cNvSpPr>
            <p:nvPr/>
          </p:nvSpPr>
          <p:spPr bwMode="auto">
            <a:xfrm>
              <a:off x="629285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7704" name="Text Box 59"/>
            <p:cNvSpPr txBox="1">
              <a:spLocks noChangeArrowheads="1"/>
            </p:cNvSpPr>
            <p:nvPr/>
          </p:nvSpPr>
          <p:spPr bwMode="auto">
            <a:xfrm>
              <a:off x="6324600" y="54451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7705" name="Text Box 60"/>
            <p:cNvSpPr txBox="1">
              <a:spLocks noChangeArrowheads="1"/>
            </p:cNvSpPr>
            <p:nvPr/>
          </p:nvSpPr>
          <p:spPr bwMode="auto">
            <a:xfrm>
              <a:off x="4251325" y="5867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7706" name="Text Box 61"/>
            <p:cNvSpPr txBox="1">
              <a:spLocks noChangeArrowheads="1"/>
            </p:cNvSpPr>
            <p:nvPr/>
          </p:nvSpPr>
          <p:spPr bwMode="auto">
            <a:xfrm>
              <a:off x="1027113" y="4038600"/>
              <a:ext cx="546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i="1" dirty="0" err="1"/>
                <a:t>G</a:t>
              </a:r>
              <a:r>
                <a:rPr lang="en-US" altLang="zh-CN" i="1" baseline="-25000" dirty="0" err="1"/>
                <a:t>f</a:t>
              </a:r>
              <a:r>
                <a:rPr lang="en-US" altLang="zh-CN" dirty="0"/>
                <a:t>:</a:t>
              </a:r>
            </a:p>
          </p:txBody>
        </p:sp>
        <p:sp>
          <p:nvSpPr>
            <p:cNvPr id="27707" name="Line 62"/>
            <p:cNvSpPr>
              <a:spLocks noChangeShapeType="1"/>
            </p:cNvSpPr>
            <p:nvPr/>
          </p:nvSpPr>
          <p:spPr bwMode="auto">
            <a:xfrm flipH="1">
              <a:off x="3810000" y="57912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8" name="Text Box 63"/>
            <p:cNvSpPr txBox="1">
              <a:spLocks noChangeArrowheads="1"/>
            </p:cNvSpPr>
            <p:nvPr/>
          </p:nvSpPr>
          <p:spPr bwMode="auto">
            <a:xfrm>
              <a:off x="4191000" y="54102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11</a:t>
              </a:r>
            </a:p>
          </p:txBody>
        </p:sp>
        <p:sp>
          <p:nvSpPr>
            <p:cNvPr id="27709" name="Line 64"/>
            <p:cNvSpPr>
              <a:spLocks noChangeShapeType="1"/>
            </p:cNvSpPr>
            <p:nvPr/>
          </p:nvSpPr>
          <p:spPr bwMode="auto">
            <a:xfrm flipH="1" flipV="1">
              <a:off x="5867400" y="44196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0" name="Text Box 65"/>
            <p:cNvSpPr txBox="1">
              <a:spLocks noChangeArrowheads="1"/>
            </p:cNvSpPr>
            <p:nvPr/>
          </p:nvSpPr>
          <p:spPr bwMode="auto">
            <a:xfrm>
              <a:off x="5867400" y="4572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15</a:t>
              </a:r>
            </a:p>
          </p:txBody>
        </p:sp>
        <p:sp>
          <p:nvSpPr>
            <p:cNvPr id="27711" name="Line 66"/>
            <p:cNvSpPr>
              <a:spLocks noChangeShapeType="1"/>
            </p:cNvSpPr>
            <p:nvPr/>
          </p:nvSpPr>
          <p:spPr bwMode="auto">
            <a:xfrm flipV="1">
              <a:off x="3581400" y="4495800"/>
              <a:ext cx="1752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Text Box 67"/>
            <p:cNvSpPr txBox="1">
              <a:spLocks noChangeArrowheads="1"/>
            </p:cNvSpPr>
            <p:nvPr/>
          </p:nvSpPr>
          <p:spPr bwMode="auto">
            <a:xfrm>
              <a:off x="4235450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7713" name="Line 68"/>
            <p:cNvSpPr>
              <a:spLocks noChangeShapeType="1"/>
            </p:cNvSpPr>
            <p:nvPr/>
          </p:nvSpPr>
          <p:spPr bwMode="auto">
            <a:xfrm flipH="1">
              <a:off x="2057400" y="44958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4" name="Text Box 69"/>
            <p:cNvSpPr txBox="1">
              <a:spLocks noChangeArrowheads="1"/>
            </p:cNvSpPr>
            <p:nvPr/>
          </p:nvSpPr>
          <p:spPr bwMode="auto">
            <a:xfrm>
              <a:off x="2482850" y="4724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11</a:t>
              </a:r>
            </a:p>
          </p:txBody>
        </p:sp>
        <p:sp>
          <p:nvSpPr>
            <p:cNvPr id="27715" name="Line 70"/>
            <p:cNvSpPr>
              <a:spLocks noChangeShapeType="1"/>
            </p:cNvSpPr>
            <p:nvPr/>
          </p:nvSpPr>
          <p:spPr bwMode="auto">
            <a:xfrm>
              <a:off x="2057400" y="52578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6" name="Text Box 71"/>
            <p:cNvSpPr txBox="1">
              <a:spLocks noChangeArrowheads="1"/>
            </p:cNvSpPr>
            <p:nvPr/>
          </p:nvSpPr>
          <p:spPr bwMode="auto">
            <a:xfrm>
              <a:off x="2514600" y="5105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157085-6D50-4FBD-9244-BC876F34F2AC}" type="slidenum">
              <a:rPr lang="en-US" altLang="zh-CN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Augmenting Path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An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augmenting path</a:t>
            </a:r>
            <a:r>
              <a:rPr lang="en-US" altLang="zh-CN" smtClean="0">
                <a:ea typeface="宋体" charset="-122"/>
              </a:rPr>
              <a:t> is a path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 from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to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(or “in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with respect to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”)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Increase flow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min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endParaRPr lang="en-US" altLang="zh-CN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1724025" y="4392613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476625" y="35718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3476625" y="51530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5534025" y="3581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5534025" y="5162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6905625" y="4343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2209800" y="3962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2209800" y="4953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4038600" y="5486400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6096000" y="4876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40386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6096000" y="3886200"/>
            <a:ext cx="838200" cy="6096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 flipV="1">
            <a:off x="3810000" y="41560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H="1">
            <a:off x="3886200" y="411480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V="1">
            <a:off x="5715000" y="411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36576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2635250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3244850" y="4308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2406650" y="507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3794125" y="4308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4572000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4464050" y="3505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</a:t>
            </a: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5675313" y="4460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6521450" y="385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65532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4479925" y="545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1255713" y="3622675"/>
            <a:ext cx="54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  <a:r>
              <a:rPr lang="en-US" altLang="zh-CN" i="1" baseline="-25000"/>
              <a:t>f</a:t>
            </a:r>
            <a:r>
              <a:rPr lang="en-US" altLang="zh-CN"/>
              <a:t>:</a:t>
            </a:r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 flipH="1">
            <a:off x="4038600" y="53752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4419600" y="4994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 flipH="1" flipV="1">
            <a:off x="6096000" y="400367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6096000" y="4156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</a:t>
            </a:r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V="1">
            <a:off x="3810000" y="4079875"/>
            <a:ext cx="1752600" cy="10668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4464050" y="4232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</a:t>
            </a: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 flipH="1">
            <a:off x="2286000" y="4079875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2711450" y="4308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</a:t>
            </a:r>
          </a:p>
        </p:txBody>
      </p:sp>
      <p:sp>
        <p:nvSpPr>
          <p:cNvPr id="28712" name="Line 39"/>
          <p:cNvSpPr>
            <a:spLocks noChangeShapeType="1"/>
          </p:cNvSpPr>
          <p:nvPr/>
        </p:nvSpPr>
        <p:spPr bwMode="auto">
          <a:xfrm>
            <a:off x="2286000" y="4841875"/>
            <a:ext cx="1219200" cy="5334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2743200" y="4689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B9423-7F76-431C-A5B6-8B6FD2476DB5}" type="slidenum">
              <a:rPr lang="en-US" altLang="zh-CN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Augmenting Path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1495425" y="25225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3248025" y="17018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3248025" y="32829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305425" y="1711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5305425" y="32924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6677025" y="24733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1981200" y="20923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1981200" y="30829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3810000" y="36163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5867400" y="30067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3810000" y="20161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5867400" y="20161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35814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3657600" y="22447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5486400" y="22447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3429000" y="23209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2133600" y="20161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11:16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2743200" y="2514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0:10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2093913" y="3276600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8:13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3565525" y="243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1:4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343400" y="2667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4:9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4114800" y="16351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12:12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5446713" y="25908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7:7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292850" y="1981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15:20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6324600" y="31591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4:4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4251325" y="35814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11:14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1027113" y="1752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i="1"/>
              <a:t>G</a:t>
            </a:r>
            <a:r>
              <a:rPr lang="en-US" altLang="zh-CN"/>
              <a:t>:</a:t>
            </a:r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V="1">
            <a:off x="2057400" y="3429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1981200" y="36576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12:13</a:t>
            </a:r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 flipV="1">
            <a:off x="4343400" y="28956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4343400" y="29718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0:9</a:t>
            </a:r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 flipV="1">
            <a:off x="6400800" y="2209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6284913" y="1676400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19:20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ED2F6-D431-478E-9487-B89A0C3D63BF}" type="slidenum">
              <a:rPr lang="en-US" altLang="zh-CN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Augmenting Path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Suggests an algorithm (method):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Start with Zero Flow.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Find an augmenting path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 in corresponding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Augment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 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and loop.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zh-CN" smtClean="0">
              <a:ea typeface="宋体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(Ford-Fulkerson Algorithm)</a:t>
            </a:r>
          </a:p>
        </p:txBody>
      </p:sp>
      <p:sp>
        <p:nvSpPr>
          <p:cNvPr id="30725" name="Freeform 6"/>
          <p:cNvSpPr>
            <a:spLocks/>
          </p:cNvSpPr>
          <p:nvPr/>
        </p:nvSpPr>
        <p:spPr bwMode="auto">
          <a:xfrm>
            <a:off x="6178550" y="2925763"/>
            <a:ext cx="901700" cy="1211262"/>
          </a:xfrm>
          <a:custGeom>
            <a:avLst/>
            <a:gdLst>
              <a:gd name="T0" fmla="*/ 0 w 568"/>
              <a:gd name="T1" fmla="*/ 1211262 h 763"/>
              <a:gd name="T2" fmla="*/ 166687 w 568"/>
              <a:gd name="T3" fmla="*/ 1155700 h 763"/>
              <a:gd name="T4" fmla="*/ 355600 w 568"/>
              <a:gd name="T5" fmla="*/ 1100137 h 763"/>
              <a:gd name="T6" fmla="*/ 457200 w 568"/>
              <a:gd name="T7" fmla="*/ 1044575 h 763"/>
              <a:gd name="T8" fmla="*/ 612775 w 568"/>
              <a:gd name="T9" fmla="*/ 887412 h 763"/>
              <a:gd name="T10" fmla="*/ 823913 w 568"/>
              <a:gd name="T11" fmla="*/ 654050 h 763"/>
              <a:gd name="T12" fmla="*/ 868363 w 568"/>
              <a:gd name="T13" fmla="*/ 565150 h 763"/>
              <a:gd name="T14" fmla="*/ 901700 w 568"/>
              <a:gd name="T15" fmla="*/ 419100 h 763"/>
              <a:gd name="T16" fmla="*/ 668337 w 568"/>
              <a:gd name="T17" fmla="*/ 96837 h 763"/>
              <a:gd name="T18" fmla="*/ 501650 w 568"/>
              <a:gd name="T19" fmla="*/ 52387 h 763"/>
              <a:gd name="T20" fmla="*/ 400050 w 568"/>
              <a:gd name="T21" fmla="*/ 17462 h 763"/>
              <a:gd name="T22" fmla="*/ 44450 w 568"/>
              <a:gd name="T23" fmla="*/ 63500 h 7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68"/>
              <a:gd name="T37" fmla="*/ 0 h 763"/>
              <a:gd name="T38" fmla="*/ 568 w 568"/>
              <a:gd name="T39" fmla="*/ 763 h 7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68" h="763">
                <a:moveTo>
                  <a:pt x="0" y="763"/>
                </a:moveTo>
                <a:cubicBezTo>
                  <a:pt x="44" y="748"/>
                  <a:pt x="55" y="735"/>
                  <a:pt x="105" y="728"/>
                </a:cubicBezTo>
                <a:cubicBezTo>
                  <a:pt x="142" y="713"/>
                  <a:pt x="189" y="712"/>
                  <a:pt x="224" y="693"/>
                </a:cubicBezTo>
                <a:cubicBezTo>
                  <a:pt x="295" y="654"/>
                  <a:pt x="240" y="673"/>
                  <a:pt x="288" y="658"/>
                </a:cubicBezTo>
                <a:cubicBezTo>
                  <a:pt x="312" y="623"/>
                  <a:pt x="358" y="587"/>
                  <a:pt x="386" y="559"/>
                </a:cubicBezTo>
                <a:cubicBezTo>
                  <a:pt x="434" y="511"/>
                  <a:pt x="477" y="465"/>
                  <a:pt x="519" y="412"/>
                </a:cubicBezTo>
                <a:cubicBezTo>
                  <a:pt x="541" y="347"/>
                  <a:pt x="503" y="455"/>
                  <a:pt x="547" y="356"/>
                </a:cubicBezTo>
                <a:cubicBezTo>
                  <a:pt x="559" y="328"/>
                  <a:pt x="561" y="293"/>
                  <a:pt x="568" y="264"/>
                </a:cubicBezTo>
                <a:cubicBezTo>
                  <a:pt x="554" y="164"/>
                  <a:pt x="515" y="101"/>
                  <a:pt x="421" y="61"/>
                </a:cubicBezTo>
                <a:cubicBezTo>
                  <a:pt x="388" y="47"/>
                  <a:pt x="350" y="45"/>
                  <a:pt x="316" y="33"/>
                </a:cubicBezTo>
                <a:cubicBezTo>
                  <a:pt x="295" y="25"/>
                  <a:pt x="252" y="11"/>
                  <a:pt x="252" y="11"/>
                </a:cubicBezTo>
                <a:cubicBezTo>
                  <a:pt x="230" y="12"/>
                  <a:pt x="68" y="0"/>
                  <a:pt x="28" y="4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C205D-E6B1-441B-9808-26EB5E79F8D9}" type="slidenum">
              <a:rPr lang="en-US" altLang="zh-CN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Potential Problems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Convergence? Can it enter infinite loop?  No, because we only accept augmenting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Can we be guaranteed of finding an augmenting path if one exists?  BFS finds all shortest paths from a source. If none are found to sink, then none exist.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Do we want a shortest path?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Do we want a longest path?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We really want a path of maximum capacity.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Global optimum?   When no more augmenting paths can be found, how do we know we haven’t found a local optimum rather than the global optimum?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424C1-FDCC-4F2C-872F-8E5285C763F4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Properties of Flows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Lemma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For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=(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a flow network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ea typeface="宋体" charset="-122"/>
              </a:rPr>
              <a:t> a flow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0</a:t>
            </a:r>
            <a:r>
              <a:rPr lang="en-US" altLang="zh-CN" smtClean="0">
                <a:ea typeface="宋体" charset="-122"/>
              </a:rPr>
              <a:t> for all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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 for all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for all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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 and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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= 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where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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78915-1112-4F0A-B139-6A43A5AC7EE2}" type="slidenum">
              <a:rPr lang="en-US" altLang="zh-CN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Illustrate Use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Flow is defined as net flow leaving source; show equal to that entering sink.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       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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Proof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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–{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0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–{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– 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ABBCF-3CFD-448B-BEB5-53717553539B}" type="slidenum">
              <a:rPr lang="en-US" altLang="zh-CN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Illustrate Use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Slightly more intuitive proof: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        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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– {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})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B46605-6467-4395-9495-463448DB12B6}" type="slidenum">
              <a:rPr lang="en-US" altLang="zh-CN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Cut</a:t>
            </a:r>
            <a:r>
              <a:rPr lang="en-US" altLang="zh-CN" dirty="0" smtClean="0">
                <a:ea typeface="宋体" charset="-122"/>
              </a:rPr>
              <a:t> is a partition of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dirty="0" smtClean="0">
                <a:ea typeface="宋体" charset="-122"/>
              </a:rPr>
              <a:t> into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 =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 –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 with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Capacity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of cut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dirty="0" smtClean="0"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Small capacity cuts serve as “barrier” to large flows.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minimum cut </a:t>
            </a:r>
            <a:r>
              <a:rPr lang="en-US" altLang="zh-CN" dirty="0" smtClean="0">
                <a:ea typeface="宋体" charset="-122"/>
              </a:rPr>
              <a:t>of a network is that whose capacity is a minimum over all cuts in network.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352800" y="2514600"/>
          <a:ext cx="2743200" cy="692150"/>
        </p:xfrm>
        <a:graphic>
          <a:graphicData uri="http://schemas.openxmlformats.org/presentationml/2006/ole">
            <p:oleObj spid="_x0000_s2050" name="Equation" r:id="rId3" imgW="1358640" imgH="342720" progId="Equation.3">
              <p:embed/>
            </p:oleObj>
          </a:graphicData>
        </a:graphic>
      </p:graphicFrame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6019800" y="1981200"/>
            <a:ext cx="2819400" cy="457200"/>
          </a:xfrm>
          <a:prstGeom prst="wedgeRoundRectCallout">
            <a:avLst>
              <a:gd name="adj1" fmla="val -47972"/>
              <a:gd name="adj2" fmla="val 11006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E0000"/>
                </a:solidFill>
              </a:rPr>
              <a:t>Forward direction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2F4CF-E06F-48F2-BBE2-060C8C486BE9}" type="slidenum">
              <a:rPr lang="en-US" altLang="zh-CN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Lemma</a:t>
            </a:r>
            <a:r>
              <a:rPr lang="en-US" altLang="zh-CN" sz="2800" smtClean="0">
                <a:ea typeface="宋体" charset="-122"/>
              </a:rPr>
              <a:t>: Given any flow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ea typeface="宋体" charset="-122"/>
              </a:rPr>
              <a:t>,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for and any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Proof</a:t>
            </a:r>
            <a:r>
              <a:rPr lang="en-US" altLang="zh-CN" sz="2800" smtClean="0">
                <a:ea typeface="宋体" charset="-122"/>
              </a:rPr>
              <a:t>: 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–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                      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+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–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                      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 = 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This is like another conservation of flow idea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by definition for flow out of source (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={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}</a:t>
            </a:r>
            <a:r>
              <a:rPr lang="en-US" altLang="zh-CN" sz="2400" smtClean="0">
                <a:ea typeface="宋体" charset="-122"/>
              </a:rPr>
              <a:t>)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already proven for flow into sink (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={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}</a:t>
            </a:r>
            <a:r>
              <a:rPr lang="en-US" altLang="zh-CN" sz="2400" smtClean="0">
                <a:ea typeface="宋体" charset="-122"/>
              </a:rPr>
              <a:t>)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have proven for any partition (cut) dividing 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400" i="1" smtClean="0">
                <a:solidFill>
                  <a:schemeClr val="accent2"/>
                </a:solidFill>
                <a:ea typeface="宋体" charset="-12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A15777-D6A0-4728-A160-0528C1CB70DB}" type="slidenum">
              <a:rPr lang="en-US" altLang="zh-CN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Today’s Topics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Flow networks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Residual networks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Augmenting paths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Max-flow Min-cut theorem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Ford-Fulkerson algorithm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Edmonds-Karp algorithm</a:t>
            </a: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Dinic</a:t>
            </a:r>
            <a:r>
              <a:rPr lang="en-US" altLang="zh-CN" dirty="0" smtClean="0">
                <a:ea typeface="宋体" charset="-122"/>
              </a:rPr>
              <a:t> algorithm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312180-EE35-445E-B393-D58B2719CC0A}" type="slidenum">
              <a:rPr lang="en-US" altLang="zh-CN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Corollary</a:t>
            </a:r>
            <a:r>
              <a:rPr lang="en-US" altLang="zh-CN" smtClean="0">
                <a:ea typeface="宋体" charset="-122"/>
              </a:rPr>
              <a:t>: The value of any flow is bounded above by the capacity of any cut.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       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for all cuts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endParaRPr lang="en-US" altLang="zh-CN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Proof</a:t>
            </a:r>
            <a:r>
              <a:rPr lang="en-US" altLang="zh-CN" smtClean="0">
                <a:ea typeface="宋体" charset="-122"/>
              </a:rPr>
              <a:t>: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057400" y="3581400"/>
          <a:ext cx="2819400" cy="2819400"/>
        </p:xfrm>
        <a:graphic>
          <a:graphicData uri="http://schemas.openxmlformats.org/presentationml/2006/ole">
            <p:oleObj spid="_x0000_s3074" name="Equation" r:id="rId3" imgW="11430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D1267-FEE0-4F2A-A72B-33604BA4B898}" type="slidenum">
              <a:rPr lang="en-US" altLang="zh-CN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Max-Flow Min-Cut Theorems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The following are equivalent: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800" smtClean="0">
                <a:ea typeface="宋体" charset="-122"/>
              </a:rPr>
              <a:t>is a maximum flow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ea typeface="宋体" charset="-122"/>
              </a:rPr>
              <a:t>The residual network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ea typeface="宋体" charset="-122"/>
              </a:rPr>
              <a:t> contains no augmenting paths.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|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for some cut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of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zh-CN" sz="1200" smtClean="0">
              <a:ea typeface="宋体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Proof sketch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1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2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Augmenting path would allow flow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to be increased above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, contradicting its being a maximum flow .</a:t>
            </a: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92C1-7A19-4D1E-8E38-BF874B2996AE}" type="slidenum">
              <a:rPr lang="en-US" altLang="zh-CN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Max-Flow Min-Cut Theorems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3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1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By corollary,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is bounded from above by the capacity of any cut, so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means it can’t be increased.</a:t>
            </a:r>
          </a:p>
          <a:p>
            <a:pPr marL="609600" indent="-609600" eaLnBrk="1" hangingPunct="1">
              <a:buFontTx/>
              <a:buNone/>
            </a:pPr>
            <a:endParaRPr lang="en-US" altLang="zh-CN" sz="2000" smtClean="0">
              <a:ea typeface="宋体" charset="-12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23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has no augmenting path. Let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= {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: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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path from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to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} and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–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.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and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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(otherwise would be augmenting path).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is a cut.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)=0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for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(otherwise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would be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E27D18-FF14-42F2-936F-F42093782AC8}" type="slidenum">
              <a:rPr lang="en-US" altLang="zh-CN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The Max-Flow Min-Cut Theorems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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)=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, since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–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CN" sz="120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120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|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auto">
          <a:xfrm>
            <a:off x="1570038" y="39528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3627438" y="3962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38919" name="Oval 8"/>
          <p:cNvSpPr>
            <a:spLocks noChangeArrowheads="1"/>
          </p:cNvSpPr>
          <p:nvPr/>
        </p:nvSpPr>
        <p:spPr bwMode="auto">
          <a:xfrm>
            <a:off x="5610225" y="395128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38920" name="Freeform 9"/>
          <p:cNvSpPr>
            <a:spLocks/>
          </p:cNvSpPr>
          <p:nvPr/>
        </p:nvSpPr>
        <p:spPr bwMode="auto">
          <a:xfrm>
            <a:off x="2124075" y="4237038"/>
            <a:ext cx="1517650" cy="179387"/>
          </a:xfrm>
          <a:custGeom>
            <a:avLst/>
            <a:gdLst>
              <a:gd name="T0" fmla="*/ 0 w 956"/>
              <a:gd name="T1" fmla="*/ 112712 h 113"/>
              <a:gd name="T2" fmla="*/ 168275 w 956"/>
              <a:gd name="T3" fmla="*/ 0 h 113"/>
              <a:gd name="T4" fmla="*/ 223838 w 956"/>
              <a:gd name="T5" fmla="*/ 11112 h 113"/>
              <a:gd name="T6" fmla="*/ 268288 w 956"/>
              <a:gd name="T7" fmla="*/ 88900 h 113"/>
              <a:gd name="T8" fmla="*/ 346075 w 956"/>
              <a:gd name="T9" fmla="*/ 179387 h 113"/>
              <a:gd name="T10" fmla="*/ 647700 w 956"/>
              <a:gd name="T11" fmla="*/ 88900 h 113"/>
              <a:gd name="T12" fmla="*/ 714375 w 956"/>
              <a:gd name="T13" fmla="*/ 100012 h 113"/>
              <a:gd name="T14" fmla="*/ 725488 w 956"/>
              <a:gd name="T15" fmla="*/ 134937 h 113"/>
              <a:gd name="T16" fmla="*/ 758825 w 956"/>
              <a:gd name="T17" fmla="*/ 146050 h 113"/>
              <a:gd name="T18" fmla="*/ 925513 w 956"/>
              <a:gd name="T19" fmla="*/ 33337 h 113"/>
              <a:gd name="T20" fmla="*/ 1004888 w 956"/>
              <a:gd name="T21" fmla="*/ 44450 h 113"/>
              <a:gd name="T22" fmla="*/ 1049338 w 956"/>
              <a:gd name="T23" fmla="*/ 112712 h 113"/>
              <a:gd name="T24" fmla="*/ 1238250 w 956"/>
              <a:gd name="T25" fmla="*/ 22225 h 113"/>
              <a:gd name="T26" fmla="*/ 1517650 w 956"/>
              <a:gd name="T27" fmla="*/ 22225 h 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56"/>
              <a:gd name="T43" fmla="*/ 0 h 113"/>
              <a:gd name="T44" fmla="*/ 956 w 956"/>
              <a:gd name="T45" fmla="*/ 113 h 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56" h="113">
                <a:moveTo>
                  <a:pt x="0" y="71"/>
                </a:moveTo>
                <a:cubicBezTo>
                  <a:pt x="41" y="55"/>
                  <a:pt x="64" y="14"/>
                  <a:pt x="106" y="0"/>
                </a:cubicBezTo>
                <a:cubicBezTo>
                  <a:pt x="118" y="2"/>
                  <a:pt x="131" y="1"/>
                  <a:pt x="141" y="7"/>
                </a:cubicBezTo>
                <a:cubicBezTo>
                  <a:pt x="148" y="11"/>
                  <a:pt x="167" y="52"/>
                  <a:pt x="169" y="56"/>
                </a:cubicBezTo>
                <a:cubicBezTo>
                  <a:pt x="197" y="103"/>
                  <a:pt x="185" y="91"/>
                  <a:pt x="218" y="113"/>
                </a:cubicBezTo>
                <a:cubicBezTo>
                  <a:pt x="282" y="92"/>
                  <a:pt x="343" y="72"/>
                  <a:pt x="408" y="56"/>
                </a:cubicBezTo>
                <a:cubicBezTo>
                  <a:pt x="422" y="58"/>
                  <a:pt x="438" y="56"/>
                  <a:pt x="450" y="63"/>
                </a:cubicBezTo>
                <a:cubicBezTo>
                  <a:pt x="457" y="67"/>
                  <a:pt x="452" y="79"/>
                  <a:pt x="457" y="85"/>
                </a:cubicBezTo>
                <a:cubicBezTo>
                  <a:pt x="462" y="90"/>
                  <a:pt x="471" y="90"/>
                  <a:pt x="478" y="92"/>
                </a:cubicBezTo>
                <a:cubicBezTo>
                  <a:pt x="514" y="68"/>
                  <a:pt x="549" y="48"/>
                  <a:pt x="583" y="21"/>
                </a:cubicBezTo>
                <a:cubicBezTo>
                  <a:pt x="600" y="23"/>
                  <a:pt x="619" y="19"/>
                  <a:pt x="633" y="28"/>
                </a:cubicBezTo>
                <a:cubicBezTo>
                  <a:pt x="647" y="37"/>
                  <a:pt x="661" y="71"/>
                  <a:pt x="661" y="71"/>
                </a:cubicBezTo>
                <a:cubicBezTo>
                  <a:pt x="709" y="45"/>
                  <a:pt x="724" y="23"/>
                  <a:pt x="780" y="14"/>
                </a:cubicBezTo>
                <a:cubicBezTo>
                  <a:pt x="839" y="26"/>
                  <a:pt x="897" y="14"/>
                  <a:pt x="95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4189413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 flipH="1">
            <a:off x="4570413" y="35814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 flipH="1">
            <a:off x="4646613" y="35814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1751013" y="3810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path in</a:t>
            </a:r>
            <a:r>
              <a:rPr lang="en-US" altLang="zh-CN"/>
              <a:t> </a:t>
            </a:r>
            <a:r>
              <a:rPr lang="en-US" altLang="zh-CN" i="1"/>
              <a:t>G</a:t>
            </a:r>
            <a:r>
              <a:rPr lang="en-US" altLang="zh-CN" i="1" baseline="-25000"/>
              <a:t>f</a:t>
            </a:r>
            <a:r>
              <a:rPr lang="en-US" altLang="zh-CN"/>
              <a:t> 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3503613" y="4648200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S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4722813" y="4648200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T</a:t>
            </a:r>
          </a:p>
        </p:txBody>
      </p:sp>
      <p:sp>
        <p:nvSpPr>
          <p:cNvPr id="38927" name="Line 18"/>
          <p:cNvSpPr>
            <a:spLocks noChangeShapeType="1"/>
          </p:cNvSpPr>
          <p:nvPr/>
        </p:nvSpPr>
        <p:spPr bwMode="auto">
          <a:xfrm flipH="1">
            <a:off x="1600200" y="1981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928" name="Text Box 19"/>
          <p:cNvSpPr txBox="1">
            <a:spLocks noChangeArrowheads="1"/>
          </p:cNvSpPr>
          <p:nvPr/>
        </p:nvSpPr>
        <p:spPr bwMode="auto">
          <a:xfrm>
            <a:off x="1524000" y="2057400"/>
            <a:ext cx="199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summation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59942-1143-4B4D-A26E-A60959A01C1F}" type="slidenum">
              <a:rPr lang="en-US" altLang="zh-CN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Ford-Fulkerson Algorithm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</a:rPr>
              <a:t>  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 0 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</a:t>
            </a:r>
            <a:r>
              <a:rPr lang="en-US" altLang="zh-CN" b="1" smtClean="0">
                <a:ea typeface="宋体" charset="-122"/>
                <a:sym typeface="Symbol" pitchFamily="18" charset="2"/>
              </a:rPr>
              <a:t>while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 augmenting path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  </a:t>
            </a:r>
            <a:r>
              <a:rPr lang="en-US" altLang="zh-CN" b="1" smtClean="0">
                <a:ea typeface="宋体" charset="-122"/>
                <a:sym typeface="Symbol" pitchFamily="18" charset="2"/>
              </a:rPr>
              <a:t>do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augment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Thus, the Ford-Fulkerson algorithm is guaranteed to result in successive improvements. When no more improvements are possible, the maximum flow has been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51688-9E9A-46EF-8BB9-F2B07EFA0009}" type="slidenum">
              <a:rPr lang="en-US" altLang="zh-CN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Ford-Fulkerson Algorithm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Notice: F-F doesn’t specify </a:t>
            </a:r>
            <a:r>
              <a:rPr lang="en-US" altLang="zh-CN" i="1" dirty="0" smtClean="0">
                <a:ea typeface="宋体" charset="-122"/>
              </a:rPr>
              <a:t>which path</a:t>
            </a:r>
            <a:r>
              <a:rPr lang="en-US" altLang="zh-CN" dirty="0" smtClean="0">
                <a:ea typeface="宋体" charset="-122"/>
              </a:rPr>
              <a:t>!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Analysis </a:t>
            </a:r>
            <a:r>
              <a:rPr lang="en-US" altLang="zh-CN" dirty="0" smtClean="0">
                <a:ea typeface="宋体" charset="-122"/>
              </a:rPr>
              <a:t>(with Integer Capacities):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Cost per path: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dirty="0" smtClean="0">
                <a:ea typeface="宋体" charset="-122"/>
              </a:rPr>
              <a:t> using DFS or BFS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Thus run time is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 |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charset="-122"/>
              </a:rPr>
              <a:t>*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|)</a:t>
            </a:r>
            <a:r>
              <a:rPr lang="en-US" altLang="zh-CN" dirty="0" smtClean="0">
                <a:ea typeface="宋体" charset="-122"/>
              </a:rPr>
              <a:t>, where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baseline="30000" dirty="0" smtClean="0">
                <a:solidFill>
                  <a:schemeClr val="accent2"/>
                </a:solidFill>
                <a:ea typeface="宋体" charset="-122"/>
              </a:rPr>
              <a:t>*</a:t>
            </a:r>
            <a:r>
              <a:rPr lang="en-US" altLang="zh-CN" dirty="0" smtClean="0">
                <a:ea typeface="宋体" charset="-122"/>
              </a:rPr>
              <a:t> is max flow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This is not polynomial in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|, |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|</a:t>
            </a:r>
            <a:r>
              <a:rPr lang="en-US" altLang="zh-CN" dirty="0" smtClean="0">
                <a:ea typeface="宋体" charset="-122"/>
              </a:rPr>
              <a:t>!</a:t>
            </a:r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Integrality property</a:t>
            </a:r>
            <a:r>
              <a:rPr lang="en-US" altLang="zh-CN" dirty="0" smtClean="0">
                <a:ea typeface="宋体" charset="-122"/>
              </a:rPr>
              <a:t>: If all capacities </a:t>
            </a:r>
            <a:r>
              <a:rPr lang="en-US" altLang="zh-CN" i="1" dirty="0" err="1" smtClean="0">
                <a:solidFill>
                  <a:schemeClr val="accent6"/>
                </a:solidFill>
                <a:ea typeface="宋体" charset="-122"/>
              </a:rPr>
              <a:t>c</a:t>
            </a:r>
            <a:r>
              <a:rPr lang="en-US" altLang="zh-CN" i="1" baseline="-25000" dirty="0" err="1" smtClean="0">
                <a:solidFill>
                  <a:schemeClr val="accent6"/>
                </a:solidFill>
                <a:ea typeface="宋体" charset="-122"/>
              </a:rPr>
              <a:t>e</a:t>
            </a:r>
            <a:r>
              <a:rPr lang="en-US" altLang="zh-CN" dirty="0" smtClean="0">
                <a:ea typeface="宋体" charset="-122"/>
              </a:rPr>
              <a:t> are integer, then there is an integral maximum flow </a:t>
            </a:r>
            <a:r>
              <a:rPr lang="en-US" altLang="zh-CN" i="1" dirty="0" smtClean="0">
                <a:solidFill>
                  <a:schemeClr val="accent6"/>
                </a:solidFill>
                <a:ea typeface="宋体" charset="-122"/>
              </a:rPr>
              <a:t>f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1B7921-5C3D-482C-A598-C0BB0FE6BB32}" type="slidenum">
              <a:rPr lang="en-US" altLang="zh-CN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Possible Efficiency Problem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733425" y="1600200"/>
            <a:ext cx="3686175" cy="2200275"/>
            <a:chOff x="462" y="1008"/>
            <a:chExt cx="2322" cy="1386"/>
          </a:xfrm>
        </p:grpSpPr>
        <p:sp>
          <p:nvSpPr>
            <p:cNvPr id="42038" name="Oval 4"/>
            <p:cNvSpPr>
              <a:spLocks noChangeArrowheads="1"/>
            </p:cNvSpPr>
            <p:nvPr/>
          </p:nvSpPr>
          <p:spPr bwMode="auto">
            <a:xfrm>
              <a:off x="462" y="1525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42039" name="Oval 5"/>
            <p:cNvSpPr>
              <a:spLocks noChangeArrowheads="1"/>
            </p:cNvSpPr>
            <p:nvPr/>
          </p:nvSpPr>
          <p:spPr bwMode="auto">
            <a:xfrm>
              <a:off x="1566" y="1008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40" name="Oval 6"/>
            <p:cNvSpPr>
              <a:spLocks noChangeArrowheads="1"/>
            </p:cNvSpPr>
            <p:nvPr/>
          </p:nvSpPr>
          <p:spPr bwMode="auto">
            <a:xfrm>
              <a:off x="1566" y="2004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41" name="Oval 7"/>
            <p:cNvSpPr>
              <a:spLocks noChangeArrowheads="1"/>
            </p:cNvSpPr>
            <p:nvPr/>
          </p:nvSpPr>
          <p:spPr bwMode="auto">
            <a:xfrm>
              <a:off x="2430" y="154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42042" name="Line 8"/>
            <p:cNvSpPr>
              <a:spLocks noChangeShapeType="1"/>
            </p:cNvSpPr>
            <p:nvPr/>
          </p:nvSpPr>
          <p:spPr bwMode="auto">
            <a:xfrm flipV="1">
              <a:off x="768" y="125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3" name="Line 9"/>
            <p:cNvSpPr>
              <a:spLocks noChangeShapeType="1"/>
            </p:cNvSpPr>
            <p:nvPr/>
          </p:nvSpPr>
          <p:spPr bwMode="auto">
            <a:xfrm>
              <a:off x="768" y="187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4" name="Line 10"/>
            <p:cNvSpPr>
              <a:spLocks noChangeShapeType="1"/>
            </p:cNvSpPr>
            <p:nvPr/>
          </p:nvSpPr>
          <p:spPr bwMode="auto">
            <a:xfrm flipV="1">
              <a:off x="1920" y="187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5" name="Line 11"/>
            <p:cNvSpPr>
              <a:spLocks noChangeShapeType="1"/>
            </p:cNvSpPr>
            <p:nvPr/>
          </p:nvSpPr>
          <p:spPr bwMode="auto">
            <a:xfrm>
              <a:off x="1920" y="125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6" name="Line 13"/>
            <p:cNvSpPr>
              <a:spLocks noChangeShapeType="1"/>
            </p:cNvSpPr>
            <p:nvPr/>
          </p:nvSpPr>
          <p:spPr bwMode="auto">
            <a:xfrm>
              <a:off x="1728" y="139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7" name="Text Box 14"/>
            <p:cNvSpPr txBox="1">
              <a:spLocks noChangeArrowheads="1"/>
            </p:cNvSpPr>
            <p:nvPr/>
          </p:nvSpPr>
          <p:spPr bwMode="auto">
            <a:xfrm>
              <a:off x="876" y="1232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48" name="Text Box 15"/>
            <p:cNvSpPr txBox="1">
              <a:spLocks noChangeArrowheads="1"/>
            </p:cNvSpPr>
            <p:nvPr/>
          </p:nvSpPr>
          <p:spPr bwMode="auto">
            <a:xfrm>
              <a:off x="1756" y="15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49" name="Text Box 18"/>
            <p:cNvSpPr txBox="1">
              <a:spLocks noChangeArrowheads="1"/>
            </p:cNvSpPr>
            <p:nvPr/>
          </p:nvSpPr>
          <p:spPr bwMode="auto">
            <a:xfrm>
              <a:off x="2064" y="118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50" name="Text Box 21"/>
            <p:cNvSpPr txBox="1">
              <a:spLocks noChangeArrowheads="1"/>
            </p:cNvSpPr>
            <p:nvPr/>
          </p:nvSpPr>
          <p:spPr bwMode="auto">
            <a:xfrm>
              <a:off x="912" y="204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51" name="Text Box 22"/>
            <p:cNvSpPr txBox="1">
              <a:spLocks noChangeArrowheads="1"/>
            </p:cNvSpPr>
            <p:nvPr/>
          </p:nvSpPr>
          <p:spPr bwMode="auto">
            <a:xfrm>
              <a:off x="2112" y="204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</p:grpSp>
      <p:sp>
        <p:nvSpPr>
          <p:cNvPr id="469016" name="Freeform 24"/>
          <p:cNvSpPr>
            <a:spLocks/>
          </p:cNvSpPr>
          <p:nvPr/>
        </p:nvSpPr>
        <p:spPr bwMode="auto">
          <a:xfrm>
            <a:off x="1371600" y="2146300"/>
            <a:ext cx="2438400" cy="1168400"/>
          </a:xfrm>
          <a:custGeom>
            <a:avLst/>
            <a:gdLst>
              <a:gd name="T0" fmla="*/ 0 w 1536"/>
              <a:gd name="T1" fmla="*/ 673100 h 736"/>
              <a:gd name="T2" fmla="*/ 1219200 w 1536"/>
              <a:gd name="T3" fmla="*/ 63500 h 736"/>
              <a:gd name="T4" fmla="*/ 1524000 w 1536"/>
              <a:gd name="T5" fmla="*/ 1054100 h 736"/>
              <a:gd name="T6" fmla="*/ 2438400 w 1536"/>
              <a:gd name="T7" fmla="*/ 74930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736"/>
              <a:gd name="T14" fmla="*/ 1536 w 1536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736">
                <a:moveTo>
                  <a:pt x="0" y="424"/>
                </a:moveTo>
                <a:cubicBezTo>
                  <a:pt x="304" y="212"/>
                  <a:pt x="608" y="0"/>
                  <a:pt x="768" y="40"/>
                </a:cubicBezTo>
                <a:cubicBezTo>
                  <a:pt x="928" y="80"/>
                  <a:pt x="832" y="592"/>
                  <a:pt x="960" y="664"/>
                </a:cubicBezTo>
                <a:cubicBezTo>
                  <a:pt x="1088" y="736"/>
                  <a:pt x="1312" y="604"/>
                  <a:pt x="1536" y="472"/>
                </a:cubicBezTo>
              </a:path>
            </a:pathLst>
          </a:cu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69036" name="Freeform 44"/>
          <p:cNvSpPr>
            <a:spLocks/>
          </p:cNvSpPr>
          <p:nvPr/>
        </p:nvSpPr>
        <p:spPr bwMode="auto">
          <a:xfrm>
            <a:off x="5638800" y="2197100"/>
            <a:ext cx="2514600" cy="1104900"/>
          </a:xfrm>
          <a:custGeom>
            <a:avLst/>
            <a:gdLst>
              <a:gd name="T0" fmla="*/ 0 w 1584"/>
              <a:gd name="T1" fmla="*/ 698500 h 696"/>
              <a:gd name="T2" fmla="*/ 1295400 w 1584"/>
              <a:gd name="T3" fmla="*/ 1003300 h 696"/>
              <a:gd name="T4" fmla="*/ 1600200 w 1584"/>
              <a:gd name="T5" fmla="*/ 88900 h 696"/>
              <a:gd name="T6" fmla="*/ 2514600 w 1584"/>
              <a:gd name="T7" fmla="*/ 469900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696"/>
              <a:gd name="T14" fmla="*/ 1584 w 1584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696">
                <a:moveTo>
                  <a:pt x="0" y="440"/>
                </a:moveTo>
                <a:cubicBezTo>
                  <a:pt x="324" y="568"/>
                  <a:pt x="648" y="696"/>
                  <a:pt x="816" y="632"/>
                </a:cubicBezTo>
                <a:cubicBezTo>
                  <a:pt x="984" y="568"/>
                  <a:pt x="880" y="112"/>
                  <a:pt x="1008" y="56"/>
                </a:cubicBezTo>
                <a:cubicBezTo>
                  <a:pt x="1136" y="0"/>
                  <a:pt x="1360" y="148"/>
                  <a:pt x="1584" y="296"/>
                </a:cubicBezTo>
              </a:path>
            </a:pathLst>
          </a:cu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69060" name="Freeform 68"/>
          <p:cNvSpPr>
            <a:spLocks/>
          </p:cNvSpPr>
          <p:nvPr/>
        </p:nvSpPr>
        <p:spPr bwMode="auto">
          <a:xfrm>
            <a:off x="3810000" y="4470400"/>
            <a:ext cx="2438400" cy="1168400"/>
          </a:xfrm>
          <a:custGeom>
            <a:avLst/>
            <a:gdLst>
              <a:gd name="T0" fmla="*/ 0 w 1536"/>
              <a:gd name="T1" fmla="*/ 673100 h 736"/>
              <a:gd name="T2" fmla="*/ 1219200 w 1536"/>
              <a:gd name="T3" fmla="*/ 63500 h 736"/>
              <a:gd name="T4" fmla="*/ 1524000 w 1536"/>
              <a:gd name="T5" fmla="*/ 1054100 h 736"/>
              <a:gd name="T6" fmla="*/ 2438400 w 1536"/>
              <a:gd name="T7" fmla="*/ 74930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736"/>
              <a:gd name="T14" fmla="*/ 1536 w 1536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736">
                <a:moveTo>
                  <a:pt x="0" y="424"/>
                </a:moveTo>
                <a:cubicBezTo>
                  <a:pt x="304" y="212"/>
                  <a:pt x="608" y="0"/>
                  <a:pt x="768" y="40"/>
                </a:cubicBezTo>
                <a:cubicBezTo>
                  <a:pt x="928" y="80"/>
                  <a:pt x="832" y="592"/>
                  <a:pt x="960" y="664"/>
                </a:cubicBezTo>
                <a:cubicBezTo>
                  <a:pt x="1088" y="736"/>
                  <a:pt x="1312" y="604"/>
                  <a:pt x="1536" y="472"/>
                </a:cubicBezTo>
              </a:path>
            </a:pathLst>
          </a:cu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69061" name="Text Box 69"/>
          <p:cNvSpPr txBox="1">
            <a:spLocks noChangeArrowheads="1"/>
          </p:cNvSpPr>
          <p:nvPr/>
        </p:nvSpPr>
        <p:spPr bwMode="auto">
          <a:xfrm>
            <a:off x="914400" y="5486400"/>
            <a:ext cx="217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2*10</a:t>
            </a:r>
            <a:r>
              <a:rPr lang="en-US" altLang="zh-CN" baseline="30000"/>
              <a:t>9 </a:t>
            </a:r>
            <a:r>
              <a:rPr lang="en-US" altLang="zh-CN">
                <a:solidFill>
                  <a:schemeClr val="tx1"/>
                </a:solidFill>
              </a:rPr>
              <a:t>iterations!</a:t>
            </a: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191000" y="1600200"/>
            <a:ext cx="4572000" cy="2200275"/>
            <a:chOff x="2640" y="1008"/>
            <a:chExt cx="2880" cy="1386"/>
          </a:xfrm>
        </p:grpSpPr>
        <p:sp>
          <p:nvSpPr>
            <p:cNvPr id="42019" name="Oval 25"/>
            <p:cNvSpPr>
              <a:spLocks noChangeArrowheads="1"/>
            </p:cNvSpPr>
            <p:nvPr/>
          </p:nvSpPr>
          <p:spPr bwMode="auto">
            <a:xfrm>
              <a:off x="3198" y="1525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42020" name="Oval 26"/>
            <p:cNvSpPr>
              <a:spLocks noChangeArrowheads="1"/>
            </p:cNvSpPr>
            <p:nvPr/>
          </p:nvSpPr>
          <p:spPr bwMode="auto">
            <a:xfrm>
              <a:off x="4302" y="1008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21" name="Oval 27"/>
            <p:cNvSpPr>
              <a:spLocks noChangeArrowheads="1"/>
            </p:cNvSpPr>
            <p:nvPr/>
          </p:nvSpPr>
          <p:spPr bwMode="auto">
            <a:xfrm>
              <a:off x="4302" y="2004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2022" name="Oval 28"/>
            <p:cNvSpPr>
              <a:spLocks noChangeArrowheads="1"/>
            </p:cNvSpPr>
            <p:nvPr/>
          </p:nvSpPr>
          <p:spPr bwMode="auto">
            <a:xfrm>
              <a:off x="5166" y="154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42023" name="Line 29"/>
            <p:cNvSpPr>
              <a:spLocks noChangeShapeType="1"/>
            </p:cNvSpPr>
            <p:nvPr/>
          </p:nvSpPr>
          <p:spPr bwMode="auto">
            <a:xfrm flipV="1">
              <a:off x="3504" y="125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4" name="Line 30"/>
            <p:cNvSpPr>
              <a:spLocks noChangeShapeType="1"/>
            </p:cNvSpPr>
            <p:nvPr/>
          </p:nvSpPr>
          <p:spPr bwMode="auto">
            <a:xfrm>
              <a:off x="3504" y="187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5" name="Line 31"/>
            <p:cNvSpPr>
              <a:spLocks noChangeShapeType="1"/>
            </p:cNvSpPr>
            <p:nvPr/>
          </p:nvSpPr>
          <p:spPr bwMode="auto">
            <a:xfrm flipV="1">
              <a:off x="4656" y="187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6" name="Line 32"/>
            <p:cNvSpPr>
              <a:spLocks noChangeShapeType="1"/>
            </p:cNvSpPr>
            <p:nvPr/>
          </p:nvSpPr>
          <p:spPr bwMode="auto">
            <a:xfrm>
              <a:off x="4656" y="125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7" name="Line 33"/>
            <p:cNvSpPr>
              <a:spLocks noChangeShapeType="1"/>
            </p:cNvSpPr>
            <p:nvPr/>
          </p:nvSpPr>
          <p:spPr bwMode="auto">
            <a:xfrm>
              <a:off x="4464" y="139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8" name="Text Box 34"/>
            <p:cNvSpPr txBox="1">
              <a:spLocks noChangeArrowheads="1"/>
            </p:cNvSpPr>
            <p:nvPr/>
          </p:nvSpPr>
          <p:spPr bwMode="auto">
            <a:xfrm>
              <a:off x="3552" y="123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29" name="Text Box 35"/>
            <p:cNvSpPr txBox="1">
              <a:spLocks noChangeArrowheads="1"/>
            </p:cNvSpPr>
            <p:nvPr/>
          </p:nvSpPr>
          <p:spPr bwMode="auto">
            <a:xfrm>
              <a:off x="4492" y="15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30" name="Text Box 36"/>
            <p:cNvSpPr txBox="1">
              <a:spLocks noChangeArrowheads="1"/>
            </p:cNvSpPr>
            <p:nvPr/>
          </p:nvSpPr>
          <p:spPr bwMode="auto">
            <a:xfrm>
              <a:off x="4800" y="118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31" name="Text Box 37"/>
            <p:cNvSpPr txBox="1">
              <a:spLocks noChangeArrowheads="1"/>
            </p:cNvSpPr>
            <p:nvPr/>
          </p:nvSpPr>
          <p:spPr bwMode="auto">
            <a:xfrm>
              <a:off x="3648" y="2048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</a:p>
          </p:txBody>
        </p:sp>
        <p:sp>
          <p:nvSpPr>
            <p:cNvPr id="42032" name="Text Box 38"/>
            <p:cNvSpPr txBox="1">
              <a:spLocks noChangeArrowheads="1"/>
            </p:cNvSpPr>
            <p:nvPr/>
          </p:nvSpPr>
          <p:spPr bwMode="auto">
            <a:xfrm>
              <a:off x="4752" y="2048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 </a:t>
              </a:r>
              <a:r>
                <a:rPr lang="en-US" altLang="zh-CN"/>
                <a:t>-1</a:t>
              </a:r>
            </a:p>
          </p:txBody>
        </p:sp>
        <p:sp>
          <p:nvSpPr>
            <p:cNvPr id="42033" name="Line 40"/>
            <p:cNvSpPr>
              <a:spLocks noChangeShapeType="1"/>
            </p:cNvSpPr>
            <p:nvPr/>
          </p:nvSpPr>
          <p:spPr bwMode="auto">
            <a:xfrm flipH="1">
              <a:off x="3504" y="1344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4" name="Text Box 41"/>
            <p:cNvSpPr txBox="1">
              <a:spLocks noChangeArrowheads="1"/>
            </p:cNvSpPr>
            <p:nvPr/>
          </p:nvSpPr>
          <p:spPr bwMode="auto">
            <a:xfrm>
              <a:off x="3840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35" name="Line 42"/>
            <p:cNvSpPr>
              <a:spLocks noChangeShapeType="1"/>
            </p:cNvSpPr>
            <p:nvPr/>
          </p:nvSpPr>
          <p:spPr bwMode="auto">
            <a:xfrm flipH="1">
              <a:off x="4608" y="177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6" name="Text Box 43"/>
            <p:cNvSpPr txBox="1">
              <a:spLocks noChangeArrowheads="1"/>
            </p:cNvSpPr>
            <p:nvPr/>
          </p:nvSpPr>
          <p:spPr bwMode="auto">
            <a:xfrm>
              <a:off x="4828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37" name="Line 71"/>
            <p:cNvSpPr>
              <a:spLocks noChangeShapeType="1"/>
            </p:cNvSpPr>
            <p:nvPr/>
          </p:nvSpPr>
          <p:spPr bwMode="auto">
            <a:xfrm>
              <a:off x="2640" y="1392"/>
              <a:ext cx="672" cy="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276600" y="3810000"/>
            <a:ext cx="3686175" cy="2514600"/>
            <a:chOff x="2064" y="2400"/>
            <a:chExt cx="2322" cy="1584"/>
          </a:xfrm>
        </p:grpSpPr>
        <p:sp>
          <p:nvSpPr>
            <p:cNvPr id="41996" name="Oval 47"/>
            <p:cNvSpPr>
              <a:spLocks noChangeArrowheads="1"/>
            </p:cNvSpPr>
            <p:nvPr/>
          </p:nvSpPr>
          <p:spPr bwMode="auto">
            <a:xfrm>
              <a:off x="3168" y="3594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1997" name="Oval 45"/>
            <p:cNvSpPr>
              <a:spLocks noChangeArrowheads="1"/>
            </p:cNvSpPr>
            <p:nvPr/>
          </p:nvSpPr>
          <p:spPr bwMode="auto">
            <a:xfrm>
              <a:off x="2064" y="3115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41998" name="Oval 46"/>
            <p:cNvSpPr>
              <a:spLocks noChangeArrowheads="1"/>
            </p:cNvSpPr>
            <p:nvPr/>
          </p:nvSpPr>
          <p:spPr bwMode="auto">
            <a:xfrm>
              <a:off x="3168" y="2598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41999" name="Oval 48"/>
            <p:cNvSpPr>
              <a:spLocks noChangeArrowheads="1"/>
            </p:cNvSpPr>
            <p:nvPr/>
          </p:nvSpPr>
          <p:spPr bwMode="auto">
            <a:xfrm>
              <a:off x="4032" y="313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42000" name="Line 49"/>
            <p:cNvSpPr>
              <a:spLocks noChangeShapeType="1"/>
            </p:cNvSpPr>
            <p:nvPr/>
          </p:nvSpPr>
          <p:spPr bwMode="auto">
            <a:xfrm flipV="1">
              <a:off x="2370" y="2844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1" name="Line 50"/>
            <p:cNvSpPr>
              <a:spLocks noChangeShapeType="1"/>
            </p:cNvSpPr>
            <p:nvPr/>
          </p:nvSpPr>
          <p:spPr bwMode="auto">
            <a:xfrm>
              <a:off x="2370" y="346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2" name="Line 51"/>
            <p:cNvSpPr>
              <a:spLocks noChangeShapeType="1"/>
            </p:cNvSpPr>
            <p:nvPr/>
          </p:nvSpPr>
          <p:spPr bwMode="auto">
            <a:xfrm flipV="1">
              <a:off x="3522" y="346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3" name="Line 52"/>
            <p:cNvSpPr>
              <a:spLocks noChangeShapeType="1"/>
            </p:cNvSpPr>
            <p:nvPr/>
          </p:nvSpPr>
          <p:spPr bwMode="auto">
            <a:xfrm>
              <a:off x="3522" y="284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4" name="Line 53"/>
            <p:cNvSpPr>
              <a:spLocks noChangeShapeType="1"/>
            </p:cNvSpPr>
            <p:nvPr/>
          </p:nvSpPr>
          <p:spPr bwMode="auto">
            <a:xfrm>
              <a:off x="3330" y="29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5" name="Text Box 54"/>
            <p:cNvSpPr txBox="1">
              <a:spLocks noChangeArrowheads="1"/>
            </p:cNvSpPr>
            <p:nvPr/>
          </p:nvSpPr>
          <p:spPr bwMode="auto">
            <a:xfrm>
              <a:off x="2418" y="282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06" name="Text Box 55"/>
            <p:cNvSpPr txBox="1">
              <a:spLocks noChangeArrowheads="1"/>
            </p:cNvSpPr>
            <p:nvPr/>
          </p:nvSpPr>
          <p:spPr bwMode="auto">
            <a:xfrm>
              <a:off x="3358" y="311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07" name="Text Box 56"/>
            <p:cNvSpPr txBox="1">
              <a:spLocks noChangeArrowheads="1"/>
            </p:cNvSpPr>
            <p:nvPr/>
          </p:nvSpPr>
          <p:spPr bwMode="auto">
            <a:xfrm>
              <a:off x="3666" y="2774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08" name="Text Box 57"/>
            <p:cNvSpPr txBox="1">
              <a:spLocks noChangeArrowheads="1"/>
            </p:cNvSpPr>
            <p:nvPr/>
          </p:nvSpPr>
          <p:spPr bwMode="auto">
            <a:xfrm>
              <a:off x="2514" y="3638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</a:t>
              </a:r>
              <a:r>
                <a:rPr lang="en-US" altLang="zh-CN"/>
                <a:t>-1</a:t>
              </a:r>
            </a:p>
          </p:txBody>
        </p:sp>
        <p:sp>
          <p:nvSpPr>
            <p:cNvPr id="42009" name="Text Box 58"/>
            <p:cNvSpPr txBox="1">
              <a:spLocks noChangeArrowheads="1"/>
            </p:cNvSpPr>
            <p:nvPr/>
          </p:nvSpPr>
          <p:spPr bwMode="auto">
            <a:xfrm>
              <a:off x="3618" y="3638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10</a:t>
              </a:r>
              <a:r>
                <a:rPr lang="en-US" altLang="zh-CN" baseline="30000"/>
                <a:t>9 </a:t>
              </a:r>
              <a:r>
                <a:rPr lang="en-US" altLang="zh-CN"/>
                <a:t>-1</a:t>
              </a:r>
            </a:p>
          </p:txBody>
        </p:sp>
        <p:sp>
          <p:nvSpPr>
            <p:cNvPr id="42010" name="Line 59"/>
            <p:cNvSpPr>
              <a:spLocks noChangeShapeType="1"/>
            </p:cNvSpPr>
            <p:nvPr/>
          </p:nvSpPr>
          <p:spPr bwMode="auto">
            <a:xfrm flipH="1">
              <a:off x="2370" y="2934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1" name="Text Box 60"/>
            <p:cNvSpPr txBox="1">
              <a:spLocks noChangeArrowheads="1"/>
            </p:cNvSpPr>
            <p:nvPr/>
          </p:nvSpPr>
          <p:spPr bwMode="auto">
            <a:xfrm>
              <a:off x="2706" y="31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2" name="Line 61"/>
            <p:cNvSpPr>
              <a:spLocks noChangeShapeType="1"/>
            </p:cNvSpPr>
            <p:nvPr/>
          </p:nvSpPr>
          <p:spPr bwMode="auto">
            <a:xfrm flipH="1">
              <a:off x="3474" y="336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3" name="Text Box 62"/>
            <p:cNvSpPr txBox="1">
              <a:spLocks noChangeArrowheads="1"/>
            </p:cNvSpPr>
            <p:nvPr/>
          </p:nvSpPr>
          <p:spPr bwMode="auto">
            <a:xfrm>
              <a:off x="3694" y="327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4" name="Line 64"/>
            <p:cNvSpPr>
              <a:spLocks noChangeShapeType="1"/>
            </p:cNvSpPr>
            <p:nvPr/>
          </p:nvSpPr>
          <p:spPr bwMode="auto">
            <a:xfrm flipH="1" flipV="1">
              <a:off x="2400" y="340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5" name="Line 65"/>
            <p:cNvSpPr>
              <a:spLocks noChangeShapeType="1"/>
            </p:cNvSpPr>
            <p:nvPr/>
          </p:nvSpPr>
          <p:spPr bwMode="auto">
            <a:xfrm flipH="1" flipV="1">
              <a:off x="3456" y="288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6" name="Text Box 66"/>
            <p:cNvSpPr txBox="1">
              <a:spLocks noChangeArrowheads="1"/>
            </p:cNvSpPr>
            <p:nvPr/>
          </p:nvSpPr>
          <p:spPr bwMode="auto">
            <a:xfrm>
              <a:off x="358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7" name="Text Box 67"/>
            <p:cNvSpPr txBox="1">
              <a:spLocks noChangeArrowheads="1"/>
            </p:cNvSpPr>
            <p:nvPr/>
          </p:nvSpPr>
          <p:spPr bwMode="auto">
            <a:xfrm>
              <a:off x="2784" y="34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42018" name="Line 72"/>
            <p:cNvSpPr>
              <a:spLocks noChangeShapeType="1"/>
            </p:cNvSpPr>
            <p:nvPr/>
          </p:nvSpPr>
          <p:spPr bwMode="auto">
            <a:xfrm flipH="1">
              <a:off x="3888" y="2400"/>
              <a:ext cx="336" cy="3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6" grpId="0" animBg="1"/>
      <p:bldP spid="469036" grpId="0" animBg="1"/>
      <p:bldP spid="469060" grpId="0" animBg="1"/>
      <p:bldP spid="46906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Edmonds-Karp Algorithm 1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Modify </a:t>
            </a:r>
            <a:r>
              <a:rPr lang="en-US" altLang="zh-CN" dirty="0" err="1" smtClean="0">
                <a:ea typeface="宋体" charset="-122"/>
              </a:rPr>
              <a:t>Dijkstra’s</a:t>
            </a:r>
            <a:r>
              <a:rPr lang="en-US" altLang="zh-CN" dirty="0" smtClean="0">
                <a:ea typeface="宋体" charset="-122"/>
              </a:rPr>
              <a:t> algorithm to find an augmenting path of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 largest capacity.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 smtClean="0"/>
              <a:t>the maximum bottleneck path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Claim 1</a:t>
            </a:r>
            <a:r>
              <a:rPr lang="en-US" altLang="zh-CN" dirty="0" smtClean="0">
                <a:ea typeface="宋体" charset="-122"/>
              </a:rPr>
              <a:t>. In a graph with maximum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-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flow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dirty="0" smtClean="0">
                <a:ea typeface="宋体" charset="-122"/>
              </a:rPr>
              <a:t>, there must exist a path from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 to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with capacity at least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F/m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Claim 2</a:t>
            </a:r>
            <a:r>
              <a:rPr lang="en-US" altLang="zh-CN" dirty="0" smtClean="0">
                <a:ea typeface="宋体" charset="-122"/>
              </a:rPr>
              <a:t>. Edmonds-Karp #1 makes at most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m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 log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) </a:t>
            </a:r>
            <a:r>
              <a:rPr lang="en-US" altLang="zh-CN" dirty="0" smtClean="0">
                <a:ea typeface="宋体" charset="-122"/>
              </a:rPr>
              <a:t>iterations.</a:t>
            </a:r>
          </a:p>
          <a:p>
            <a:r>
              <a:rPr lang="en-US" altLang="zh-CN" dirty="0" smtClean="0">
                <a:ea typeface="宋体" charset="-122"/>
              </a:rPr>
              <a:t>Running time: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m</a:t>
            </a:r>
            <a:r>
              <a:rPr lang="en-US" altLang="zh-CN" baseline="30000" dirty="0" smtClean="0">
                <a:solidFill>
                  <a:srgbClr val="0070C0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 log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 log </a:t>
            </a:r>
            <a:r>
              <a:rPr lang="en-US" altLang="zh-CN" i="1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rgbClr val="0070C0"/>
                </a:solidFill>
                <a:ea typeface="宋体" charset="-122"/>
              </a:rPr>
              <a:t>).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7BACC3-956F-4751-84D4-C14D458E9829}" type="slidenum">
              <a:rPr lang="en-US" altLang="zh-CN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95A8D-8BC4-406B-9A92-9DF657C43354}" type="slidenum">
              <a:rPr lang="en-US" altLang="zh-CN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Algorithm 2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Use BFS to find breadth-first augmenting path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Time to find an augmenting path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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if all vertices reachable from source.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Claim: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number of augmentations limited to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 Running time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Definition</a:t>
            </a:r>
            <a:r>
              <a:rPr lang="en-US" altLang="zh-CN" dirty="0" smtClean="0"/>
              <a:t>. The </a:t>
            </a:r>
            <a:r>
              <a:rPr lang="en-US" altLang="zh-CN" dirty="0" smtClean="0">
                <a:solidFill>
                  <a:srgbClr val="C00000"/>
                </a:solidFill>
              </a:rPr>
              <a:t>level graph </a:t>
            </a:r>
            <a:r>
              <a:rPr lang="en-US" altLang="zh-CN" i="1" dirty="0" smtClean="0">
                <a:solidFill>
                  <a:srgbClr val="0070C0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/>
              <a:t> of </a:t>
            </a:r>
            <a:r>
              <a:rPr lang="en-US" altLang="zh-CN" i="1" dirty="0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/>
              <a:t> is the directed breath-first search graph with root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with cross edges and back edges deleted. The level of a vertex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is the length of a shortest path from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to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/>
              <a:t> in </a:t>
            </a:r>
            <a:r>
              <a:rPr lang="en-US" altLang="zh-CN" i="1" dirty="0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143380"/>
            <a:ext cx="4767256" cy="220824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47093-5E3C-42E5-9F24-857A9C7CFF23}" type="slidenum">
              <a:rPr lang="en-US" altLang="zh-CN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 networks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Model fundamental notion of material being transported across finite-capacity channels</a:t>
            </a:r>
          </a:p>
          <a:p>
            <a:pPr eaLnBrk="1" hangingPunct="1">
              <a:buFontTx/>
              <a:buNone/>
            </a:pPr>
            <a:endParaRPr lang="en-US" altLang="zh-CN" sz="10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Examples: water, current, data, etc.</a:t>
            </a:r>
          </a:p>
          <a:p>
            <a:pPr eaLnBrk="1" hangingPunct="1">
              <a:buFontTx/>
              <a:buNone/>
            </a:pPr>
            <a:endParaRPr lang="en-US" altLang="zh-CN" sz="10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Single source/sink, multi-source/sink, “multi-commodity”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Graph  -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2286000" cy="22479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643050"/>
            <a:ext cx="2362200" cy="23526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643050"/>
            <a:ext cx="2324100" cy="22669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4071942"/>
            <a:ext cx="1592103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4277" y="4071942"/>
            <a:ext cx="1592103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0503" y="4071942"/>
            <a:ext cx="1301959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i="1" dirty="0" smtClean="0"/>
              <a:t>V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545D2-D449-44AA-B17B-FE9D63132954}" type="slidenum">
              <a:rPr lang="en-US" altLang="zh-CN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#2 Analysis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Monotonicity Lemma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Let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              = B-F distance from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to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Then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increases monotonically during E-K.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Suppose algorithm augments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to produce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  <a:sym typeface="Symbol" pitchFamily="18" charset="2"/>
              </a:rPr>
              <a:t>Prove by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i="1" baseline="30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induction on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523AD-5D6E-415B-9878-B5FFD4878069}" type="slidenum">
              <a:rPr lang="en-US" altLang="zh-CN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Monotonicity Lemma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Base</a:t>
            </a:r>
            <a:r>
              <a:rPr lang="en-US" altLang="zh-CN" sz="2800" smtClean="0">
                <a:ea typeface="宋体" charset="-122"/>
              </a:rPr>
              <a:t>: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= 0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Inductive Step</a:t>
            </a:r>
            <a:r>
              <a:rPr lang="en-US" altLang="zh-CN" sz="2800" smtClean="0">
                <a:ea typeface="宋体" charset="-122"/>
              </a:rPr>
              <a:t>: Consider BF-path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…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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[What about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?]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Case 1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: 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Then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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  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[triangle ineq.]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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[induction]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             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[BF path]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71C23-2C67-4345-99DC-C692AD013169}" type="slidenum">
              <a:rPr lang="en-US" altLang="zh-CN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Monotonicity Lemma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Case 2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: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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altLang="zh-CN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Augmenting path must have included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                       s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…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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… 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endParaRPr lang="en-US" altLang="zh-CN" i="1" smtClean="0"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Then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 1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[BF path]</a:t>
            </a:r>
            <a:endParaRPr lang="en-US" altLang="zh-CN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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 1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[induction]</a:t>
            </a:r>
            <a:endParaRPr lang="en-US" altLang="zh-CN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=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– 2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[BF path]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               &lt;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1A63BF-19EC-4D20-90C0-CA9A7C5D090B}" type="slidenum">
              <a:rPr lang="en-US" altLang="zh-CN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# 2 Analysis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Theorem</a:t>
            </a:r>
            <a:r>
              <a:rPr lang="en-US" altLang="zh-CN" dirty="0" smtClean="0">
                <a:ea typeface="宋体" charset="-122"/>
              </a:rPr>
              <a:t>: #Augmenting Steps in E-K algorithm is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(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Proof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: Let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be an augmenting path.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Residual capacity of some edge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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i="1" baseline="-25000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 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called 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critical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Augmentation removes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from critical path (for now,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  <a:sym typeface="Symbol" pitchFamily="18" charset="2"/>
              </a:rPr>
              <a:t>saturated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Must wait until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augmented before re-appears. 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99E64C-65FF-4AE2-A1F8-AC9ED470C9D6}" type="slidenum">
              <a:rPr lang="en-US" altLang="zh-CN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Edmonds-Karp # 2 Analysis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Before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z="2800" smtClean="0">
                <a:ea typeface="宋体" charset="-122"/>
              </a:rPr>
              <a:t> augmented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: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)=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)+1</a:t>
            </a:r>
            <a:r>
              <a:rPr lang="en-US" altLang="zh-CN" sz="2800" smtClean="0">
                <a:ea typeface="宋体" charset="-122"/>
              </a:rPr>
              <a:t> 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p</a:t>
            </a:r>
            <a:r>
              <a:rPr lang="en-US" altLang="zh-CN" sz="2800" smtClean="0">
                <a:ea typeface="宋体" charset="-122"/>
              </a:rPr>
              <a:t>: BF path)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宋体" charset="-122"/>
              </a:rPr>
              <a:t>Before augmenting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z="2800" smtClean="0">
                <a:ea typeface="宋体" charset="-122"/>
              </a:rPr>
              <a:t> later: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’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 + 1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+ 1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            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+ 2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increases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between twice when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is critical. Each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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starts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0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, never decreases, and remains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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 1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 until unreachable.</a:t>
            </a:r>
            <a:endParaRPr lang="en-US" altLang="zh-CN" sz="2800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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is critical at most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(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times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    (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edges in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 (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VE</a:t>
            </a:r>
            <a:r>
              <a:rPr lang="en-US" altLang="zh-CN" sz="280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augmentation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Blocking Flow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 flow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f </a:t>
            </a:r>
            <a:r>
              <a:rPr lang="en-US" altLang="zh-CN" dirty="0" smtClean="0">
                <a:ea typeface="宋体" charset="-122"/>
              </a:rPr>
              <a:t>in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G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is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blocking</a:t>
            </a:r>
            <a:r>
              <a:rPr lang="en-US" altLang="zh-CN" dirty="0" smtClean="0">
                <a:ea typeface="宋体" charset="-122"/>
              </a:rPr>
              <a:t> if every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s-t </a:t>
            </a:r>
            <a:r>
              <a:rPr lang="en-US" altLang="zh-CN" dirty="0" smtClean="0">
                <a:ea typeface="宋体" charset="-122"/>
              </a:rPr>
              <a:t>path in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G</a:t>
            </a:r>
            <a:r>
              <a:rPr lang="en-US" altLang="zh-CN" dirty="0" smtClean="0">
                <a:ea typeface="宋体" charset="-122"/>
              </a:rPr>
              <a:t>, the original graph, has some edge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saturated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Every maximum flow is obviously also a blocking flow.</a:t>
            </a:r>
          </a:p>
          <a:p>
            <a:r>
              <a:rPr lang="en-US" altLang="zh-CN" dirty="0" smtClean="0">
                <a:ea typeface="宋体" charset="-122"/>
              </a:rPr>
              <a:t>Is every blocking flow a maximum flow? No.</a:t>
            </a:r>
          </a:p>
          <a:p>
            <a:r>
              <a:rPr lang="en-US" altLang="zh-CN" dirty="0" smtClean="0">
                <a:ea typeface="宋体" charset="-122"/>
              </a:rPr>
              <a:t>How to efficiently find a blocking flow?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0A68CE-5C91-4CAB-9B37-5911BC18BC7B}" type="slidenum">
              <a:rPr lang="en-US" altLang="zh-CN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Blocking Flow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547EB-06F5-4511-8BB4-228ADE2262BF}" type="slidenum">
              <a:rPr lang="en-US" altLang="zh-CN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9115" y="1587517"/>
            <a:ext cx="4371975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696" y="1862138"/>
            <a:ext cx="3352800" cy="31337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One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Traverse the </a:t>
            </a:r>
            <a:r>
              <a:rPr lang="en-US" altLang="zh-CN" dirty="0" smtClean="0">
                <a:solidFill>
                  <a:srgbClr val="C00000"/>
                </a:solidFill>
              </a:rPr>
              <a:t>level graph </a:t>
            </a:r>
            <a:r>
              <a:rPr lang="en-US" altLang="zh-CN" dirty="0" smtClean="0"/>
              <a:t>from source to sink in a </a:t>
            </a:r>
            <a:r>
              <a:rPr lang="en-US" altLang="zh-CN" dirty="0" smtClean="0">
                <a:solidFill>
                  <a:srgbClr val="C00000"/>
                </a:solidFill>
              </a:rPr>
              <a:t>depth-first fashion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 whenever possible and keep track of the path from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to the current vertex.</a:t>
            </a:r>
          </a:p>
          <a:p>
            <a:r>
              <a:rPr lang="en-US" altLang="zh-CN" dirty="0" smtClean="0"/>
              <a:t>If we get all the way to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, we have found an augmenting path, and we </a:t>
            </a:r>
            <a:r>
              <a:rPr lang="en-US" altLang="zh-CN" dirty="0" smtClean="0">
                <a:solidFill>
                  <a:srgbClr val="C00000"/>
                </a:solidFill>
              </a:rPr>
              <a:t>augment</a:t>
            </a:r>
            <a:r>
              <a:rPr lang="en-US" altLang="zh-CN" dirty="0" smtClean="0"/>
              <a:t> by that path.</a:t>
            </a:r>
          </a:p>
          <a:p>
            <a:r>
              <a:rPr lang="en-US" altLang="zh-CN" dirty="0" smtClean="0"/>
              <a:t>If we get to a vertex with no outgoing edges, we delete the vertex and </a:t>
            </a:r>
            <a:r>
              <a:rPr lang="en-US" altLang="zh-CN" dirty="0" smtClean="0">
                <a:solidFill>
                  <a:srgbClr val="C00000"/>
                </a:solidFill>
              </a:rPr>
              <a:t>retreat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Initialize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Initialize</a:t>
            </a:r>
            <a:r>
              <a:rPr lang="en-US" altLang="zh-CN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Construct a new level graph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Set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and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 = [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]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Go to </a:t>
            </a:r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661C9-50C6-4ACE-91EA-C86FC4593155}" type="slidenum">
              <a:rPr lang="en-US" altLang="zh-CN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 networks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Model as network (digraph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) with: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“source” node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and “sink” node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t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Non-negative capacities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     If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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then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0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419225" y="2370138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171825" y="1549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3171825" y="3130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 i="1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5229225" y="1558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229225" y="314007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6600825" y="2320925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V="1">
            <a:off x="1905000" y="193992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1905000" y="29305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 flipV="1">
            <a:off x="1905000" y="270192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V="1">
            <a:off x="3733800" y="3463925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V="1">
            <a:off x="5791200" y="28543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3733800" y="18637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5791200" y="1863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V="1">
            <a:off x="3429000" y="2133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3581400" y="2092325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V="1">
            <a:off x="5410200" y="20923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>
            <a:off x="5562600" y="2168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2254250" y="1863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2574925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2254250" y="3159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3489325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4479925" y="2473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251325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4387850" y="1482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1054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546725" y="2397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621665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3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6248400" y="3006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Advance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there is no edge out of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, go to </a:t>
            </a:r>
            <a:r>
              <a:rPr lang="en-US" altLang="zh-CN" dirty="0" smtClean="0">
                <a:solidFill>
                  <a:srgbClr val="C00000"/>
                </a:solidFill>
              </a:rPr>
              <a:t>Retreat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Otherwise, let 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u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/>
              <a:t>be such an edge.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Set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</a:rPr>
              <a:t>||[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]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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then go to </a:t>
            </a:r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then go to </a:t>
            </a:r>
            <a:r>
              <a:rPr lang="en-US" altLang="zh-CN" dirty="0" smtClean="0">
                <a:solidFill>
                  <a:srgbClr val="C00000"/>
                </a:solidFill>
              </a:rPr>
              <a:t>Augment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Retreat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Retreat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then halt.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Otherwise, delete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 and all adjacent edges from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 and remove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 from the end of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Set </a:t>
            </a: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/>
              <a:t> = the last vertex on </a:t>
            </a:r>
            <a:r>
              <a:rPr lang="en-US" altLang="zh-CN" i="1" dirty="0" smtClean="0">
                <a:solidFill>
                  <a:srgbClr val="008C87"/>
                </a:solidFill>
              </a:rPr>
              <a:t>p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Go to </a:t>
            </a:r>
            <a:r>
              <a:rPr lang="en-US" altLang="zh-CN" dirty="0" smtClean="0">
                <a:solidFill>
                  <a:srgbClr val="C00000"/>
                </a:solidFill>
              </a:rPr>
              <a:t>Advance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- Augment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Augment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Let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</a:t>
            </a:r>
            <a:r>
              <a:rPr lang="en-US" altLang="zh-CN" dirty="0" smtClean="0">
                <a:sym typeface="Symbol"/>
              </a:rPr>
              <a:t> be the bottleneck capacity along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Augment by the path flow along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of value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</a:t>
            </a:r>
            <a:r>
              <a:rPr lang="en-US" altLang="zh-CN" dirty="0" smtClean="0">
                <a:sym typeface="Symbol"/>
              </a:rPr>
              <a:t>, adjusting residual capacities along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Delete newly saturated edges.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Set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u</a:t>
            </a:r>
            <a:r>
              <a:rPr lang="en-US" altLang="zh-CN" dirty="0" smtClean="0">
                <a:sym typeface="Symbol"/>
              </a:rPr>
              <a:t> = the last vertex on the path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reachable from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 s </a:t>
            </a:r>
            <a:r>
              <a:rPr lang="en-US" altLang="zh-CN" dirty="0" smtClean="0">
                <a:sym typeface="Symbol"/>
              </a:rPr>
              <a:t>along unsaturated edges of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Set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= the portion of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 up to and including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u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ym typeface="Symbol"/>
              </a:rPr>
              <a:t>Go to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Advance</a:t>
            </a:r>
            <a:r>
              <a:rPr lang="en-US" altLang="zh-CN" dirty="0" smtClean="0">
                <a:sym typeface="Symbol"/>
              </a:rPr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Complexity of </a:t>
            </a:r>
            <a:r>
              <a:rPr lang="en-US" altLang="zh-CN" dirty="0" err="1" smtClean="0"/>
              <a:t>Dinic’s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Initialize: 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per phase. (BFS)</a:t>
            </a:r>
          </a:p>
          <a:p>
            <a:r>
              <a:rPr lang="en-US" altLang="zh-CN" dirty="0" smtClean="0"/>
              <a:t>Advance: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mn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(at most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advances before an augment or retreat)</a:t>
            </a:r>
          </a:p>
          <a:p>
            <a:r>
              <a:rPr lang="en-US" altLang="zh-CN" dirty="0" smtClean="0"/>
              <a:t>Retreat: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(at most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retreats)</a:t>
            </a:r>
          </a:p>
          <a:p>
            <a:r>
              <a:rPr lang="en-US" altLang="zh-CN" dirty="0" smtClean="0"/>
              <a:t>Augment: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mn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(at most 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/>
              <a:t> augments)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Each phase requires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mn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time.</a:t>
            </a:r>
          </a:p>
          <a:p>
            <a:r>
              <a:rPr lang="en-US" altLang="zh-CN" dirty="0" smtClean="0"/>
              <a:t>Total running time: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mn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blocking flow consists of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1, 3,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 </a:t>
            </a:r>
            <a:r>
              <a:rPr lang="en-US" altLang="zh-CN" dirty="0" smtClean="0"/>
              <a:t>with </a:t>
            </a:r>
            <a:r>
              <a:rPr lang="en-US" altLang="zh-CN" dirty="0" smtClean="0">
                <a:solidFill>
                  <a:srgbClr val="008C87"/>
                </a:solidFill>
              </a:rPr>
              <a:t>4</a:t>
            </a:r>
            <a:r>
              <a:rPr lang="en-US" altLang="zh-CN" dirty="0" smtClean="0"/>
              <a:t> units of flow,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1, 4,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 </a:t>
            </a:r>
            <a:r>
              <a:rPr lang="en-US" altLang="zh-CN" dirty="0" smtClean="0"/>
              <a:t>with </a:t>
            </a:r>
            <a:r>
              <a:rPr lang="en-US" altLang="zh-CN" dirty="0" smtClean="0">
                <a:solidFill>
                  <a:srgbClr val="008C87"/>
                </a:solidFill>
              </a:rPr>
              <a:t>6</a:t>
            </a:r>
            <a:r>
              <a:rPr lang="en-US" altLang="zh-CN" dirty="0" smtClean="0"/>
              <a:t> units of flow,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2, 4,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 </a:t>
            </a:r>
            <a:r>
              <a:rPr lang="en-US" altLang="zh-CN" dirty="0" smtClean="0"/>
              <a:t>with </a:t>
            </a:r>
            <a:r>
              <a:rPr lang="en-US" altLang="zh-CN" dirty="0" smtClean="0">
                <a:solidFill>
                  <a:srgbClr val="008C87"/>
                </a:solidFill>
              </a:rPr>
              <a:t>4</a:t>
            </a:r>
            <a:r>
              <a:rPr lang="en-US" altLang="zh-CN" dirty="0" smtClean="0"/>
              <a:t> units of flow.</a:t>
            </a:r>
          </a:p>
          <a:p>
            <a:r>
              <a:rPr lang="en-US" altLang="zh-CN" sz="2800" dirty="0" smtClean="0"/>
              <a:t>The blocking flow is of </a:t>
            </a:r>
            <a:r>
              <a:rPr lang="en-US" altLang="zh-CN" sz="2800" dirty="0" smtClean="0">
                <a:solidFill>
                  <a:srgbClr val="008C87"/>
                </a:solidFill>
              </a:rPr>
              <a:t>14</a:t>
            </a:r>
            <a:r>
              <a:rPr lang="en-US" altLang="zh-CN" sz="2800" dirty="0" smtClean="0"/>
              <a:t> units and the value of flow is </a:t>
            </a:r>
            <a:r>
              <a:rPr lang="en-US" altLang="zh-CN" sz="2800" dirty="0" smtClean="0">
                <a:solidFill>
                  <a:srgbClr val="008C87"/>
                </a:solidFill>
              </a:rPr>
              <a:t>14</a:t>
            </a:r>
            <a:r>
              <a:rPr lang="en-US" altLang="zh-CN" sz="2800" dirty="0" smtClean="0"/>
              <a:t>. </a:t>
            </a:r>
          </a:p>
          <a:p>
            <a:r>
              <a:rPr lang="en-US" altLang="zh-CN" sz="2800" dirty="0" smtClean="0"/>
              <a:t>Each augmenting path in the blocking flow has </a:t>
            </a:r>
            <a:r>
              <a:rPr lang="en-US" altLang="zh-CN" sz="2800" dirty="0" smtClean="0">
                <a:solidFill>
                  <a:srgbClr val="008C87"/>
                </a:solidFill>
              </a:rPr>
              <a:t>3</a:t>
            </a:r>
            <a:r>
              <a:rPr lang="en-US" altLang="zh-CN" sz="2800" i="1" dirty="0" smtClean="0"/>
              <a:t> edges.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285860"/>
            <a:ext cx="8886825" cy="1447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blocking flow consists of</a:t>
            </a:r>
          </a:p>
          <a:p>
            <a:pPr lvl="1"/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, 2, 4, 3,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}</a:t>
            </a:r>
            <a:r>
              <a:rPr lang="en-US" altLang="zh-CN" dirty="0" smtClean="0"/>
              <a:t> with </a:t>
            </a:r>
            <a:r>
              <a:rPr lang="en-US" altLang="zh-CN" dirty="0" smtClean="0">
                <a:solidFill>
                  <a:srgbClr val="008C87"/>
                </a:solidFill>
              </a:rPr>
              <a:t>5</a:t>
            </a:r>
            <a:r>
              <a:rPr lang="en-US" altLang="zh-CN" dirty="0" smtClean="0"/>
              <a:t> units of flow.</a:t>
            </a:r>
          </a:p>
          <a:p>
            <a:r>
              <a:rPr lang="en-US" altLang="zh-CN" dirty="0" smtClean="0"/>
              <a:t>The blocking flow is of </a:t>
            </a:r>
            <a:r>
              <a:rPr lang="en-US" altLang="zh-CN" dirty="0" smtClean="0">
                <a:solidFill>
                  <a:srgbClr val="008C87"/>
                </a:solidFill>
              </a:rPr>
              <a:t>5</a:t>
            </a:r>
            <a:r>
              <a:rPr lang="en-US" altLang="zh-CN" dirty="0" smtClean="0"/>
              <a:t> units and the value of flow is 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</a:rPr>
              <a:t>f</a:t>
            </a:r>
            <a:r>
              <a:rPr lang="en-US" altLang="zh-CN" dirty="0" smtClean="0">
                <a:solidFill>
                  <a:srgbClr val="008C87"/>
                </a:solidFill>
              </a:rPr>
              <a:t>| = 14 + 5 = 19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Each augmenting path has </a:t>
            </a:r>
            <a:r>
              <a:rPr lang="en-US" altLang="zh-CN" dirty="0" smtClean="0">
                <a:solidFill>
                  <a:srgbClr val="008C87"/>
                </a:solidFill>
              </a:rPr>
              <a:t>4</a:t>
            </a:r>
            <a:r>
              <a:rPr lang="en-US" altLang="zh-CN" dirty="0" smtClean="0"/>
              <a:t> edges.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04971"/>
            <a:ext cx="8839200" cy="11525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–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Since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cannot be reached in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G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f</a:t>
            </a:r>
            <a:r>
              <a:rPr lang="en-US" altLang="zh-CN" dirty="0" smtClean="0"/>
              <a:t>. The algorithm terminates and returns a flow with maximum value of </a:t>
            </a:r>
            <a:r>
              <a:rPr lang="en-US" altLang="zh-CN" dirty="0" smtClean="0">
                <a:solidFill>
                  <a:srgbClr val="008C87"/>
                </a:solidFill>
              </a:rPr>
              <a:t>19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Note that in each blocking flow, the number of edges in the augmenting path increases by at least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571612"/>
            <a:ext cx="8924925" cy="10572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Dinic’s Algorithm Analysis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Theorem 1 </a:t>
            </a:r>
            <a:r>
              <a:rPr lang="en-US" altLang="zh-CN" dirty="0" smtClean="0">
                <a:ea typeface="宋体" charset="-122"/>
              </a:rPr>
              <a:t>Blocking flows in acyclic graphs can be found in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  <a:ea typeface="宋体" charset="-122"/>
              </a:rPr>
              <a:t>mn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time, but if fancy data structures are used, then they can be found in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  <a:ea typeface="宋体" charset="-122"/>
              </a:rPr>
              <a:t>mlog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n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time</a:t>
            </a:r>
            <a:r>
              <a:rPr lang="en-US" altLang="zh-CN" i="1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Lemma 2</a:t>
            </a:r>
            <a:r>
              <a:rPr lang="en-US" altLang="zh-CN" dirty="0" smtClean="0">
                <a:ea typeface="宋体" charset="-122"/>
              </a:rPr>
              <a:t> The distance to the sink </a:t>
            </a:r>
            <a:r>
              <a:rPr lang="en-US" altLang="zh-CN" i="1" dirty="0" err="1" smtClean="0">
                <a:solidFill>
                  <a:srgbClr val="0070C0"/>
                </a:solidFill>
                <a:ea typeface="宋体" charset="-122"/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strictly increases in each iteration of the algorithm</a:t>
            </a:r>
            <a:r>
              <a:rPr lang="en-US" altLang="zh-CN" i="1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Theorem 3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Dinic's</a:t>
            </a:r>
            <a:r>
              <a:rPr lang="en-US" altLang="zh-CN" dirty="0" smtClean="0">
                <a:ea typeface="宋体" charset="-122"/>
              </a:rPr>
              <a:t> algorithm can be implemented in </a:t>
            </a:r>
            <a:r>
              <a:rPr lang="en-US" altLang="zh-CN" i="1" dirty="0" smtClean="0">
                <a:ea typeface="宋体" charset="-122"/>
              </a:rPr>
              <a:t>O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mn</a:t>
            </a:r>
            <a:r>
              <a:rPr lang="en-US" altLang="zh-CN" baseline="30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time (</a:t>
            </a:r>
            <a:r>
              <a:rPr lang="en-US" altLang="zh-CN" i="1" dirty="0" err="1" smtClean="0">
                <a:ea typeface="宋体" charset="-122"/>
              </a:rPr>
              <a:t>Dinic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1970),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or</a:t>
            </a:r>
            <a:r>
              <a:rPr lang="en-US" altLang="zh-CN" i="1" dirty="0" smtClean="0">
                <a:ea typeface="宋体" charset="-122"/>
              </a:rPr>
              <a:t> O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mnlog</a:t>
            </a:r>
            <a:r>
              <a:rPr lang="en-US" altLang="zh-CN" i="1" dirty="0" smtClean="0">
                <a:ea typeface="宋体" charset="-122"/>
              </a:rPr>
              <a:t> n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time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Sleater</a:t>
            </a:r>
            <a:r>
              <a:rPr lang="en-US" altLang="zh-CN" i="1" dirty="0" smtClean="0">
                <a:ea typeface="宋体" charset="-122"/>
              </a:rPr>
              <a:t>, </a:t>
            </a:r>
            <a:r>
              <a:rPr lang="en-US" altLang="zh-CN" i="1" dirty="0" err="1" smtClean="0">
                <a:ea typeface="宋体" charset="-122"/>
              </a:rPr>
              <a:t>Tarjan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1980)</a:t>
            </a:r>
            <a:r>
              <a:rPr lang="en-US" altLang="zh-CN" i="1" dirty="0" smtClean="0">
                <a:ea typeface="宋体" charset="-122"/>
              </a:rPr>
              <a:t>.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24B67-9919-4F14-A83E-7570C3645B9E}" type="slidenum">
              <a:rPr lang="en-US" altLang="zh-CN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 Capacity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Definition</a:t>
            </a:r>
            <a:r>
              <a:rPr lang="en-US" altLang="zh-CN" dirty="0" smtClean="0"/>
              <a:t>. A </a:t>
            </a:r>
            <a:r>
              <a:rPr lang="en-US" altLang="zh-CN" dirty="0" smtClean="0">
                <a:solidFill>
                  <a:srgbClr val="C00000"/>
                </a:solidFill>
              </a:rPr>
              <a:t>unit capacity graph </a:t>
            </a:r>
            <a:r>
              <a:rPr lang="en-US" altLang="zh-CN" dirty="0" smtClean="0"/>
              <a:t>has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/>
              <a:t> for all edges 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Lemma 1</a:t>
            </a:r>
            <a:r>
              <a:rPr lang="en-US" altLang="zh-CN" dirty="0" smtClean="0"/>
              <a:t>. If graph is unit capacity, then </a:t>
            </a:r>
            <a:r>
              <a:rPr lang="en-US" altLang="zh-CN" dirty="0" err="1" smtClean="0"/>
              <a:t>Dinic’s</a:t>
            </a:r>
            <a:r>
              <a:rPr lang="en-US" altLang="zh-CN" dirty="0" smtClean="0"/>
              <a:t> algorithm takes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(min(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1/2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2/3</a:t>
            </a:r>
            <a:r>
              <a:rPr lang="en-US" altLang="zh-CN" dirty="0" smtClean="0">
                <a:solidFill>
                  <a:srgbClr val="0070C0"/>
                </a:solidFill>
              </a:rPr>
              <a:t>)) </a:t>
            </a:r>
            <a:r>
              <a:rPr lang="en-US" altLang="zh-CN" dirty="0" smtClean="0"/>
              <a:t>iteration.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Lemma 2</a:t>
            </a:r>
            <a:r>
              <a:rPr lang="en-US" altLang="zh-CN" sz="2800" dirty="0" smtClean="0"/>
              <a:t>. We can find a blocking flow in unit capacity graph in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dirty="0" smtClean="0">
                <a:solidFill>
                  <a:srgbClr val="008C87"/>
                </a:solidFill>
              </a:rPr>
              <a:t>)</a:t>
            </a:r>
            <a:r>
              <a:rPr lang="en-US" altLang="zh-CN" sz="2800" dirty="0" smtClean="0"/>
              <a:t> time.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Theorem</a:t>
            </a:r>
            <a:r>
              <a:rPr lang="en-US" altLang="zh-CN" sz="2800" dirty="0" smtClean="0"/>
              <a:t>. In unit capacity graphs, the maximum flow can be found in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i="1" dirty="0" smtClean="0">
                <a:solidFill>
                  <a:srgbClr val="008C87"/>
                </a:solidFill>
                <a:sym typeface="Symbol"/>
              </a:rPr>
              <a:t> </a:t>
            </a:r>
            <a:r>
              <a:rPr lang="en-US" altLang="zh-CN" sz="2800" dirty="0" smtClean="0">
                <a:solidFill>
                  <a:srgbClr val="0070C0"/>
                </a:solidFill>
              </a:rPr>
              <a:t>min(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m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1/2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n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2/3</a:t>
            </a:r>
            <a:r>
              <a:rPr lang="en-US" altLang="zh-CN" sz="2800" dirty="0" smtClean="0">
                <a:solidFill>
                  <a:srgbClr val="0070C0"/>
                </a:solidFill>
              </a:rPr>
              <a:t>)) </a:t>
            </a:r>
            <a:r>
              <a:rPr lang="en-US" altLang="zh-CN" sz="2800" dirty="0" smtClean="0"/>
              <a:t>time.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Lemma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1: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357430"/>
            <a:ext cx="5372100" cy="34575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0674B-2A00-402C-BD8B-9D3E3E7DE0AD}" type="slidenum">
              <a:rPr lang="en-US" altLang="zh-CN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Flow</a:t>
            </a:r>
            <a:r>
              <a:rPr lang="en-US" altLang="zh-CN" smtClean="0">
                <a:ea typeface="宋体" charset="-122"/>
              </a:rPr>
              <a:t> on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G</a:t>
            </a:r>
            <a:r>
              <a:rPr lang="en-US" altLang="zh-CN" smtClean="0">
                <a:ea typeface="宋体" charset="-122"/>
              </a:rPr>
              <a:t> is a function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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 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charset="-122"/>
                <a:sym typeface="Symbol" pitchFamily="18" charset="2"/>
              </a:rPr>
              <a:t> satisfying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  <a:sym typeface="Symbol" pitchFamily="18" charset="2"/>
              </a:rPr>
              <a:t>Capacity constraint: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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  <a:sym typeface="Symbol" pitchFamily="18" charset="2"/>
              </a:rPr>
              <a:t>Flow conservation: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  <a:sym typeface="Symbol" pitchFamily="18" charset="2"/>
              </a:rPr>
              <a:t>Skew symmetry: 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 = 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charset="-122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 smtClean="0">
              <a:ea typeface="宋体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Flow value</a:t>
            </a:r>
            <a:r>
              <a:rPr lang="en-US" altLang="zh-CN" smtClean="0">
                <a:ea typeface="宋体" charset="-122"/>
                <a:sym typeface="Symbol" pitchFamily="18" charset="2"/>
              </a:rPr>
              <a:t>,                             is total flow out of source.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Goal</a:t>
            </a:r>
            <a:r>
              <a:rPr lang="en-US" altLang="zh-CN" smtClean="0">
                <a:ea typeface="宋体" charset="-122"/>
                <a:sym typeface="Symbol" pitchFamily="18" charset="2"/>
              </a:rPr>
              <a:t>: Finding Maximum Flow Value.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29124" y="3000372"/>
          <a:ext cx="3371850" cy="619125"/>
        </p:xfrm>
        <a:graphic>
          <a:graphicData uri="http://schemas.openxmlformats.org/presentationml/2006/ole">
            <p:oleObj spid="_x0000_s1026" name="Equation" r:id="rId3" imgW="1866600" imgH="34272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763838" y="4419600"/>
          <a:ext cx="2798762" cy="619125"/>
        </p:xfrm>
        <a:graphic>
          <a:graphicData uri="http://schemas.openxmlformats.org/presentationml/2006/ole">
            <p:oleObj spid="_x0000_s1027" name="Equation" r:id="rId4" imgW="1549080" imgH="34272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465107" y="3500438"/>
          <a:ext cx="2250297" cy="500066"/>
        </p:xfrm>
        <a:graphic>
          <a:graphicData uri="http://schemas.openxmlformats.org/presentationml/2006/ole">
            <p:oleObj spid="_x0000_s1028" name="Equation" r:id="rId5" imgW="16002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Lemma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2: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305066"/>
            <a:ext cx="5372100" cy="34099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B77692-6405-4CEC-B0D4-30BABD327EDA}" type="slidenum">
              <a:rPr lang="en-US" altLang="zh-CN">
                <a:ea typeface="宋体" charset="-122"/>
              </a:rPr>
              <a:pPr/>
              <a:t>51</a:t>
            </a:fld>
            <a:endParaRPr lang="en-US" altLang="zh-CN">
              <a:ea typeface="宋体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Disjoint path problem</a:t>
            </a:r>
            <a:r>
              <a:rPr lang="en-US" altLang="zh-CN" sz="2800" smtClean="0">
                <a:ea typeface="宋体" charset="-122"/>
              </a:rPr>
              <a:t>. Given a digraph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) </a:t>
            </a:r>
            <a:r>
              <a:rPr lang="en-US" altLang="zh-CN" sz="2800" smtClean="0">
                <a:ea typeface="宋体" charset="-122"/>
              </a:rPr>
              <a:t>and two nodes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, find the max number of edge-disjoint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 paths.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Def. Two paths are 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edge-disjoint</a:t>
            </a:r>
            <a:r>
              <a:rPr lang="en-US" altLang="zh-CN" sz="2800" smtClean="0">
                <a:ea typeface="宋体" charset="-122"/>
              </a:rPr>
              <a:t> if they have no edge in common.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Ex: communication networks.</a:t>
            </a:r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4437063"/>
            <a:ext cx="4319587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EAE74A-BC54-491F-8769-1A99C852843C}" type="slidenum">
              <a:rPr lang="en-US" altLang="zh-CN">
                <a:ea typeface="宋体" charset="-122"/>
              </a:rPr>
              <a:pPr/>
              <a:t>52</a:t>
            </a:fld>
            <a:endParaRPr lang="en-US" altLang="zh-CN">
              <a:ea typeface="宋体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Disjoint path problem</a:t>
            </a:r>
            <a:r>
              <a:rPr lang="en-US" altLang="zh-CN" sz="2800" smtClean="0">
                <a:ea typeface="宋体" charset="-122"/>
              </a:rPr>
              <a:t>. Given a digraph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) </a:t>
            </a:r>
            <a:r>
              <a:rPr lang="en-US" altLang="zh-CN" sz="2800" smtClean="0">
                <a:ea typeface="宋体" charset="-122"/>
              </a:rPr>
              <a:t>and two nodes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, find the max number of edge-disjoint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 paths.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Def. Two paths are </a:t>
            </a:r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edge-disjoint</a:t>
            </a:r>
            <a:r>
              <a:rPr lang="en-US" altLang="zh-CN" sz="2800" smtClean="0">
                <a:ea typeface="宋体" charset="-122"/>
              </a:rPr>
              <a:t> if they have no edge in common.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Ex: communication networks.</a:t>
            </a:r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4437063"/>
            <a:ext cx="453072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D7858-C903-4641-A4FC-66F028C0C5D8}" type="slidenum">
              <a:rPr lang="en-US" altLang="zh-CN">
                <a:ea typeface="宋体" charset="-122"/>
              </a:rPr>
              <a:pPr/>
              <a:t>53</a:t>
            </a:fld>
            <a:endParaRPr lang="en-US" altLang="zh-CN"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  <a:ea typeface="宋体" charset="-122"/>
              </a:rPr>
              <a:t>Max flow formulation</a:t>
            </a:r>
            <a:r>
              <a:rPr lang="en-US" altLang="zh-CN" sz="2400" smtClean="0">
                <a:ea typeface="宋体" charset="-122"/>
              </a:rPr>
              <a:t>: assign unit capacity to every edge.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sz="2400" smtClean="0">
                <a:ea typeface="宋体" charset="-122"/>
              </a:rPr>
              <a:t> Max number edge-disjoint </a:t>
            </a:r>
            <a:r>
              <a:rPr lang="en-US" altLang="zh-CN" sz="24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40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4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400" smtClean="0">
                <a:ea typeface="宋体" charset="-122"/>
              </a:rPr>
              <a:t> paths equals max flow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Pf. </a:t>
            </a:r>
            <a:r>
              <a:rPr lang="en-US" altLang="zh-CN" sz="2400" smtClean="0">
                <a:ea typeface="宋体" charset="-122"/>
                <a:sym typeface="Wingdings" pitchFamily="2" charset="2"/>
              </a:rPr>
              <a:t></a:t>
            </a:r>
            <a:endParaRPr lang="en-US" altLang="zh-CN" sz="240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Suppose there are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edge-disjoint paths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sz="2000" baseline="-25000" smtClean="0">
                <a:solidFill>
                  <a:srgbClr val="008C87"/>
                </a:solidFill>
                <a:ea typeface="宋体" charset="-122"/>
              </a:rPr>
              <a:t>1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, . . . ,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sz="2000" i="1" baseline="-2500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Set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 = 1</a:t>
            </a:r>
            <a:r>
              <a:rPr lang="en-US" altLang="zh-CN" sz="2000" smtClean="0">
                <a:ea typeface="宋体" charset="-122"/>
              </a:rPr>
              <a:t> if </a:t>
            </a:r>
            <a:r>
              <a:rPr lang="en-US" altLang="zh-CN" sz="2000" i="1" smtClean="0">
                <a:ea typeface="宋体" charset="-122"/>
              </a:rPr>
              <a:t>e</a:t>
            </a:r>
            <a:r>
              <a:rPr lang="en-US" altLang="zh-CN" sz="2000" smtClean="0">
                <a:ea typeface="宋体" charset="-122"/>
              </a:rPr>
              <a:t> participates in some path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sz="2000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; else set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 = 0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Since paths are edge-disjoint,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ea typeface="宋体" charset="-122"/>
              </a:rPr>
              <a:t> is a flow of value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</p:txBody>
      </p:sp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2133600"/>
            <a:ext cx="33845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1C1D5-72E4-4EBC-84A0-867C01A2EF3D}" type="slidenum">
              <a:rPr lang="en-US" altLang="zh-CN">
                <a:ea typeface="宋体" charset="-122"/>
              </a:rPr>
              <a:pPr/>
              <a:t>54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 Disjoint Paths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rgbClr val="CE0000"/>
                </a:solidFill>
                <a:ea typeface="宋体" charset="-122"/>
              </a:rPr>
              <a:t>Max flow formulation</a:t>
            </a:r>
            <a:r>
              <a:rPr lang="en-US" altLang="zh-CN" sz="2000" dirty="0" smtClean="0">
                <a:ea typeface="宋体" charset="-122"/>
              </a:rPr>
              <a:t>: assign unit capacity to every edge.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solidFill>
                <a:srgbClr val="CE00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solidFill>
                <a:srgbClr val="CE00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sz="2000" dirty="0" smtClean="0">
                <a:ea typeface="宋体" charset="-122"/>
              </a:rPr>
              <a:t> Max number edge-disjoint </a:t>
            </a:r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000" dirty="0" smtClean="0">
                <a:solidFill>
                  <a:srgbClr val="008C87"/>
                </a:solidFill>
                <a:ea typeface="宋体" charset="-122"/>
              </a:rPr>
              <a:t>-</a:t>
            </a:r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000" dirty="0" smtClean="0">
                <a:ea typeface="宋体" charset="-122"/>
              </a:rPr>
              <a:t> paths equals max flow value.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    Pf. </a:t>
            </a:r>
            <a:r>
              <a:rPr lang="en-US" altLang="zh-CN" sz="2000" dirty="0" smtClean="0">
                <a:ea typeface="宋体" charset="-122"/>
                <a:sym typeface="Wingdings" pitchFamily="2" charset="2"/>
              </a:rPr>
              <a:t></a:t>
            </a: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Suppose max flow value is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Integrality theorem </a:t>
            </a:r>
            <a:r>
              <a:rPr lang="en-US" altLang="zh-CN" sz="1800" dirty="0" smtClean="0">
                <a:ea typeface="宋体" charset="-122"/>
                <a:sym typeface="Wingdings" pitchFamily="2" charset="2"/>
              </a:rPr>
              <a:t></a:t>
            </a:r>
            <a:r>
              <a:rPr lang="en-US" altLang="zh-CN" sz="1800" dirty="0" smtClean="0">
                <a:ea typeface="宋体" charset="-122"/>
              </a:rPr>
              <a:t> there exists 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0-1</a:t>
            </a:r>
            <a:r>
              <a:rPr lang="en-US" altLang="zh-CN" sz="1800" dirty="0" smtClean="0">
                <a:ea typeface="宋体" charset="-122"/>
              </a:rPr>
              <a:t> flow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1800" dirty="0" smtClean="0">
                <a:ea typeface="宋体" charset="-122"/>
              </a:rPr>
              <a:t> of value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Consider edge 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z="1800" dirty="0" smtClean="0">
                <a:ea typeface="宋体" charset="-122"/>
              </a:rPr>
              <a:t> with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) = 1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by conservation, there exists an edge 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z="1800" dirty="0" smtClean="0">
                <a:ea typeface="宋体" charset="-122"/>
              </a:rPr>
              <a:t> with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u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z="1800" dirty="0" smtClean="0">
                <a:solidFill>
                  <a:srgbClr val="008C87"/>
                </a:solidFill>
                <a:ea typeface="宋体" charset="-122"/>
              </a:rPr>
              <a:t>)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continue until reach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1800" dirty="0" smtClean="0">
                <a:ea typeface="宋体" charset="-122"/>
              </a:rPr>
              <a:t>, always choosing a new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Produces </a:t>
            </a:r>
            <a:r>
              <a:rPr lang="en-US" altLang="zh-CN" sz="1800" i="1" dirty="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1800" dirty="0" smtClean="0">
                <a:ea typeface="宋体" charset="-122"/>
              </a:rPr>
              <a:t> (not necessarily simple) edge-disjoint paths.</a:t>
            </a: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2133600"/>
            <a:ext cx="33845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1B378-F0D2-4328-9D60-D2AFF14F6347}" type="slidenum">
              <a:rPr lang="en-US" altLang="zh-CN">
                <a:ea typeface="宋体" charset="-122"/>
              </a:rPr>
              <a:pPr/>
              <a:t>55</a:t>
            </a:fld>
            <a:endParaRPr lang="en-US" altLang="zh-CN">
              <a:ea typeface="宋体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Matching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Input: undirected graph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ea typeface="宋体" charset="-122"/>
              </a:rPr>
              <a:t> is a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matching</a:t>
            </a:r>
            <a:r>
              <a:rPr lang="en-US" altLang="zh-CN" smtClean="0">
                <a:ea typeface="宋体" charset="-122"/>
              </a:rPr>
              <a:t> if each node appears in at most one edge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Max matching</a:t>
            </a:r>
            <a:r>
              <a:rPr lang="en-US" altLang="zh-CN" smtClean="0">
                <a:ea typeface="宋体" charset="-122"/>
              </a:rPr>
              <a:t>: find a max cardinality matching.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933825"/>
            <a:ext cx="360045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30A5D-DA48-48D8-B270-91BE300E723C}" type="slidenum">
              <a:rPr lang="en-US" altLang="zh-CN">
                <a:ea typeface="宋体" charset="-122"/>
              </a:rPr>
              <a:pPr/>
              <a:t>56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Bipartite Matching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Input: undirected graph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L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R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ea typeface="宋体" charset="-122"/>
              </a:rPr>
              <a:t> is a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matching</a:t>
            </a:r>
            <a:r>
              <a:rPr lang="en-US" altLang="zh-CN" smtClean="0">
                <a:ea typeface="宋体" charset="-122"/>
              </a:rPr>
              <a:t> if each node appears in at most one edge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Max matching</a:t>
            </a:r>
            <a:r>
              <a:rPr lang="en-US" altLang="zh-CN" smtClean="0">
                <a:ea typeface="宋体" charset="-122"/>
              </a:rPr>
              <a:t>: find a max cardinality matching.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563" y="3860800"/>
            <a:ext cx="2425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752725" y="5610225"/>
            <a:ext cx="80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L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795963" y="5589588"/>
            <a:ext cx="82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620A3-43EE-4AD8-B37F-E8C690739D6C}" type="slidenum">
              <a:rPr lang="en-US" altLang="zh-CN">
                <a:ea typeface="宋体" charset="-122"/>
              </a:rPr>
              <a:pPr/>
              <a:t>57</a:t>
            </a:fld>
            <a:endParaRPr lang="en-US" altLang="zh-CN">
              <a:ea typeface="宋体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Bipartite Matching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Input: undirected graph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L 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 R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dirty="0" smtClean="0">
                <a:ea typeface="宋体" charset="-122"/>
              </a:rPr>
              <a:t> is a 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matching</a:t>
            </a:r>
            <a:r>
              <a:rPr lang="en-US" altLang="zh-CN" dirty="0" smtClean="0">
                <a:ea typeface="宋体" charset="-122"/>
              </a:rPr>
              <a:t> if each node appears in at most one edge in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Max matching</a:t>
            </a:r>
            <a:r>
              <a:rPr lang="en-US" altLang="zh-CN" dirty="0" smtClean="0">
                <a:ea typeface="宋体" charset="-122"/>
              </a:rPr>
              <a:t>: find a max cardinality matching.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752725" y="5610225"/>
            <a:ext cx="80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L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795963" y="5589588"/>
            <a:ext cx="82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>
                <a:solidFill>
                  <a:srgbClr val="008C87"/>
                </a:solidFill>
              </a:rPr>
              <a:t>R</a:t>
            </a:r>
          </a:p>
        </p:txBody>
      </p:sp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4275" y="3863975"/>
            <a:ext cx="25082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867400" y="4241800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Max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9A243-0AB9-4A17-A1E1-AEE61DF87FE2}" type="slidenum">
              <a:rPr lang="en-US" altLang="zh-CN">
                <a:ea typeface="宋体" charset="-122"/>
              </a:rPr>
              <a:pPr/>
              <a:t>58</a:t>
            </a:fld>
            <a:endParaRPr lang="en-US" altLang="zh-CN">
              <a:ea typeface="宋体" charset="-122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Bipartite Matching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34350" cy="457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Max flow formulation.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Create digraph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' = (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L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{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},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</a:rPr>
              <a:t>' )</a:t>
            </a:r>
            <a:r>
              <a:rPr lang="en-US" altLang="zh-CN" sz="22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Direct all edges from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200" smtClean="0">
                <a:ea typeface="宋体" charset="-122"/>
              </a:rPr>
              <a:t> to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200" smtClean="0">
                <a:ea typeface="宋体" charset="-122"/>
              </a:rPr>
              <a:t>, and assign infinite (or unit) capacity.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Add source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200" smtClean="0">
                <a:ea typeface="宋体" charset="-122"/>
              </a:rPr>
              <a:t>, and unit capacity edges from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200" smtClean="0">
                <a:ea typeface="宋体" charset="-122"/>
              </a:rPr>
              <a:t> to each node in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2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200" smtClean="0">
                <a:ea typeface="宋体" charset="-122"/>
              </a:rPr>
              <a:t>Add sink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200" smtClean="0">
                <a:ea typeface="宋体" charset="-122"/>
              </a:rPr>
              <a:t>, and unit capacity edges from each node in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200" smtClean="0">
                <a:ea typeface="宋体" charset="-122"/>
              </a:rPr>
              <a:t> to </a:t>
            </a:r>
            <a:r>
              <a:rPr lang="en-US" altLang="zh-CN" sz="22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200" smtClean="0">
                <a:ea typeface="宋体" charset="-122"/>
              </a:rPr>
              <a:t>.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4076700"/>
            <a:ext cx="489585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3702E-8D7F-46A4-B8C4-91E4580C7F19}" type="slidenum">
              <a:rPr lang="en-US" altLang="zh-CN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Bipartite Matching: Proof of Correctness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dirty="0" smtClean="0">
                <a:ea typeface="宋体" charset="-122"/>
              </a:rPr>
              <a:t> Max cardinality matching in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=</a:t>
            </a:r>
            <a:r>
              <a:rPr lang="en-US" altLang="zh-CN" dirty="0" smtClean="0">
                <a:ea typeface="宋体" charset="-122"/>
              </a:rPr>
              <a:t> value of max flow in </a:t>
            </a:r>
            <a:r>
              <a:rPr lang="en-US" altLang="zh-CN" i="1" dirty="0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Pf.  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Given max matching </a:t>
            </a:r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z="2000" dirty="0" smtClean="0">
                <a:ea typeface="宋体" charset="-122"/>
              </a:rPr>
              <a:t> of cardinality </a:t>
            </a:r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Consider flow </a:t>
            </a:r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dirty="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that sends </a:t>
            </a:r>
            <a:r>
              <a:rPr lang="en-US" altLang="zh-CN" sz="2000" dirty="0" smtClean="0">
                <a:solidFill>
                  <a:srgbClr val="008C87"/>
                </a:solidFill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 unit along each of </a:t>
            </a:r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dirty="0" smtClean="0">
                <a:ea typeface="宋体" charset="-122"/>
              </a:rPr>
              <a:t> paths.</a:t>
            </a:r>
          </a:p>
          <a:p>
            <a:pPr lvl="1" eaLnBrk="1" hangingPunct="1"/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dirty="0" smtClean="0">
                <a:ea typeface="宋体" charset="-122"/>
              </a:rPr>
              <a:t> is a flow, and has cardinality </a:t>
            </a:r>
            <a:r>
              <a:rPr lang="en-US" altLang="zh-CN" sz="2000" i="1" dirty="0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dirty="0" smtClean="0">
                <a:ea typeface="宋体" charset="-122"/>
              </a:rPr>
              <a:t>.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4330700"/>
            <a:ext cx="54006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F92BF-3518-4A8B-AE51-3A4AFD779ED2}" type="slidenum">
              <a:rPr lang="en-US" altLang="zh-CN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23556" name="Text Box 3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23557" name="Group 34"/>
          <p:cNvGrpSpPr>
            <a:grpSpLocks/>
          </p:cNvGrpSpPr>
          <p:nvPr/>
        </p:nvGrpSpPr>
        <p:grpSpPr bwMode="auto">
          <a:xfrm>
            <a:off x="1419225" y="1711325"/>
            <a:ext cx="5743575" cy="3165475"/>
            <a:chOff x="894" y="1078"/>
            <a:chExt cx="3618" cy="1994"/>
          </a:xfrm>
        </p:grpSpPr>
        <p:sp>
          <p:nvSpPr>
            <p:cNvPr id="23558" name="Oval 4"/>
            <p:cNvSpPr>
              <a:spLocks noChangeArrowheads="1"/>
            </p:cNvSpPr>
            <p:nvPr/>
          </p:nvSpPr>
          <p:spPr bwMode="auto">
            <a:xfrm>
              <a:off x="894" y="1637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s</a:t>
              </a:r>
            </a:p>
          </p:txBody>
        </p:sp>
        <p:sp>
          <p:nvSpPr>
            <p:cNvPr id="23559" name="Oval 5"/>
            <p:cNvSpPr>
              <a:spLocks noChangeArrowheads="1"/>
            </p:cNvSpPr>
            <p:nvPr/>
          </p:nvSpPr>
          <p:spPr bwMode="auto">
            <a:xfrm>
              <a:off x="1998" y="1120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1998" y="2116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i="1"/>
            </a:p>
          </p:txBody>
        </p:sp>
        <p:sp>
          <p:nvSpPr>
            <p:cNvPr id="23561" name="Oval 7"/>
            <p:cNvSpPr>
              <a:spLocks noChangeArrowheads="1"/>
            </p:cNvSpPr>
            <p:nvPr/>
          </p:nvSpPr>
          <p:spPr bwMode="auto">
            <a:xfrm>
              <a:off x="3294" y="1126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v</a:t>
              </a:r>
            </a:p>
          </p:txBody>
        </p:sp>
        <p:sp>
          <p:nvSpPr>
            <p:cNvPr id="23562" name="Oval 8"/>
            <p:cNvSpPr>
              <a:spLocks noChangeArrowheads="1"/>
            </p:cNvSpPr>
            <p:nvPr/>
          </p:nvSpPr>
          <p:spPr bwMode="auto">
            <a:xfrm>
              <a:off x="3294" y="2122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u</a:t>
              </a:r>
            </a:p>
          </p:txBody>
        </p:sp>
        <p:sp>
          <p:nvSpPr>
            <p:cNvPr id="23563" name="Oval 9"/>
            <p:cNvSpPr>
              <a:spLocks noChangeArrowheads="1"/>
            </p:cNvSpPr>
            <p:nvPr/>
          </p:nvSpPr>
          <p:spPr bwMode="auto">
            <a:xfrm>
              <a:off x="4158" y="1606"/>
              <a:ext cx="354" cy="3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i="1"/>
                <a:t>t</a:t>
              </a: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 flipV="1">
              <a:off x="1200" y="1366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1200" y="1990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 flipH="1" flipV="1">
              <a:off x="1200" y="1846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 flipV="1">
              <a:off x="2352" y="2326"/>
              <a:ext cx="912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 flipV="1">
              <a:off x="3648" y="194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>
              <a:off x="2352" y="131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3648" y="131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 flipV="1">
              <a:off x="2208" y="146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 flipH="1">
              <a:off x="2256" y="1462"/>
              <a:ext cx="110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 flipV="1">
              <a:off x="3408" y="146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3504" y="151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Text Box 21"/>
            <p:cNvSpPr txBox="1">
              <a:spLocks noChangeArrowheads="1"/>
            </p:cNvSpPr>
            <p:nvPr/>
          </p:nvSpPr>
          <p:spPr bwMode="auto">
            <a:xfrm>
              <a:off x="1420" y="1318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1:3</a:t>
              </a:r>
            </a:p>
          </p:txBody>
        </p:sp>
        <p:sp>
          <p:nvSpPr>
            <p:cNvPr id="23576" name="Text Box 22"/>
            <p:cNvSpPr txBox="1">
              <a:spLocks noChangeArrowheads="1"/>
            </p:cNvSpPr>
            <p:nvPr/>
          </p:nvSpPr>
          <p:spPr bwMode="auto">
            <a:xfrm>
              <a:off x="1622" y="1776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0:1</a:t>
              </a:r>
            </a:p>
          </p:txBody>
        </p:sp>
        <p:sp>
          <p:nvSpPr>
            <p:cNvPr id="23577" name="Text Box 23"/>
            <p:cNvSpPr txBox="1">
              <a:spLocks noChangeArrowheads="1"/>
            </p:cNvSpPr>
            <p:nvPr/>
          </p:nvSpPr>
          <p:spPr bwMode="auto">
            <a:xfrm>
              <a:off x="1296" y="2112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2:2</a:t>
              </a:r>
            </a:p>
          </p:txBody>
        </p:sp>
        <p:sp>
          <p:nvSpPr>
            <p:cNvPr id="23578" name="Text Box 24"/>
            <p:cNvSpPr txBox="1">
              <a:spLocks noChangeArrowheads="1"/>
            </p:cNvSpPr>
            <p:nvPr/>
          </p:nvSpPr>
          <p:spPr bwMode="auto">
            <a:xfrm>
              <a:off x="2198" y="158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1:3</a:t>
              </a:r>
            </a:p>
          </p:txBody>
        </p:sp>
        <p:sp>
          <p:nvSpPr>
            <p:cNvPr id="23579" name="Text Box 25"/>
            <p:cNvSpPr txBox="1">
              <a:spLocks noChangeArrowheads="1"/>
            </p:cNvSpPr>
            <p:nvPr/>
          </p:nvSpPr>
          <p:spPr bwMode="auto">
            <a:xfrm>
              <a:off x="2822" y="1702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1:1</a:t>
              </a:r>
            </a:p>
          </p:txBody>
        </p:sp>
        <p:sp>
          <p:nvSpPr>
            <p:cNvPr id="23580" name="Text Box 26"/>
            <p:cNvSpPr txBox="1">
              <a:spLocks noChangeArrowheads="1"/>
            </p:cNvSpPr>
            <p:nvPr/>
          </p:nvSpPr>
          <p:spPr bwMode="auto">
            <a:xfrm>
              <a:off x="2688" y="1078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2:2</a:t>
              </a:r>
            </a:p>
          </p:txBody>
        </p:sp>
        <p:sp>
          <p:nvSpPr>
            <p:cNvPr id="23581" name="Text Box 27"/>
            <p:cNvSpPr txBox="1">
              <a:spLocks noChangeArrowheads="1"/>
            </p:cNvSpPr>
            <p:nvPr/>
          </p:nvSpPr>
          <p:spPr bwMode="auto">
            <a:xfrm>
              <a:off x="3120" y="182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1:3</a:t>
              </a:r>
            </a:p>
          </p:txBody>
        </p:sp>
        <p:sp>
          <p:nvSpPr>
            <p:cNvPr id="23582" name="Text Box 28"/>
            <p:cNvSpPr txBox="1">
              <a:spLocks noChangeArrowheads="1"/>
            </p:cNvSpPr>
            <p:nvPr/>
          </p:nvSpPr>
          <p:spPr bwMode="auto">
            <a:xfrm>
              <a:off x="3456" y="158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0:2</a:t>
              </a:r>
            </a:p>
          </p:txBody>
        </p:sp>
        <p:sp>
          <p:nvSpPr>
            <p:cNvPr id="23583" name="Text Box 29"/>
            <p:cNvSpPr txBox="1">
              <a:spLocks noChangeArrowheads="1"/>
            </p:cNvSpPr>
            <p:nvPr/>
          </p:nvSpPr>
          <p:spPr bwMode="auto">
            <a:xfrm>
              <a:off x="3916" y="1296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2:3</a:t>
              </a:r>
            </a:p>
          </p:txBody>
        </p:sp>
        <p:sp>
          <p:nvSpPr>
            <p:cNvPr id="23584" name="Text Box 30"/>
            <p:cNvSpPr txBox="1">
              <a:spLocks noChangeArrowheads="1"/>
            </p:cNvSpPr>
            <p:nvPr/>
          </p:nvSpPr>
          <p:spPr bwMode="auto">
            <a:xfrm>
              <a:off x="3936" y="2038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1:2</a:t>
              </a:r>
            </a:p>
          </p:txBody>
        </p:sp>
        <p:sp>
          <p:nvSpPr>
            <p:cNvPr id="23585" name="Text Box 32"/>
            <p:cNvSpPr txBox="1">
              <a:spLocks noChangeArrowheads="1"/>
            </p:cNvSpPr>
            <p:nvPr/>
          </p:nvSpPr>
          <p:spPr bwMode="auto">
            <a:xfrm>
              <a:off x="2630" y="230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2:3</a:t>
              </a:r>
            </a:p>
          </p:txBody>
        </p:sp>
        <p:sp>
          <p:nvSpPr>
            <p:cNvPr id="23586" name="Text Box 33"/>
            <p:cNvSpPr txBox="1">
              <a:spLocks noChangeArrowheads="1"/>
            </p:cNvSpPr>
            <p:nvPr/>
          </p:nvSpPr>
          <p:spPr bwMode="auto">
            <a:xfrm>
              <a:off x="2215" y="2784"/>
              <a:ext cx="11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/>
                <a:t>|</a:t>
              </a:r>
              <a:r>
                <a:rPr lang="en-US" altLang="zh-CN" i="1"/>
                <a:t>f</a:t>
              </a:r>
              <a:r>
                <a:rPr lang="en-US" altLang="zh-CN"/>
                <a:t>| = 1 + 2 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2817B-EF40-48C0-A3AD-6E42FF1C67F4}" type="slidenum">
              <a:rPr lang="en-US" altLang="zh-CN">
                <a:ea typeface="宋体" charset="-122"/>
              </a:rPr>
              <a:pPr/>
              <a:t>60</a:t>
            </a:fld>
            <a:endParaRPr lang="en-US" altLang="zh-CN">
              <a:ea typeface="宋体" charset="-122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Bipartite Matching: Proof of Correctness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78813" cy="457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  <a:ea typeface="宋体" charset="-122"/>
              </a:rPr>
              <a:t>Theorem.</a:t>
            </a:r>
            <a:r>
              <a:rPr lang="en-US" altLang="zh-CN" sz="2800" smtClean="0">
                <a:ea typeface="宋体" charset="-122"/>
              </a:rPr>
              <a:t> Max cardinality matching in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ea typeface="宋体" charset="-122"/>
              </a:rPr>
              <a:t> 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=</a:t>
            </a:r>
            <a:r>
              <a:rPr lang="en-US" altLang="zh-CN" sz="2800" smtClean="0">
                <a:ea typeface="宋体" charset="-122"/>
              </a:rPr>
              <a:t> value of max flow in </a:t>
            </a:r>
            <a:r>
              <a:rPr lang="en-US" altLang="zh-CN" sz="28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800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sz="2800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z="2000" smtClean="0">
                <a:ea typeface="宋体" charset="-122"/>
              </a:rPr>
              <a:t>Pf.  </a:t>
            </a:r>
            <a:r>
              <a:rPr lang="en-US" altLang="zh-CN" sz="2000" smtClean="0">
                <a:ea typeface="宋体" charset="-122"/>
                <a:sym typeface="Wingdings" pitchFamily="2" charset="2"/>
              </a:rPr>
              <a:t></a:t>
            </a:r>
            <a:endParaRPr lang="en-US" altLang="zh-CN" sz="2000" smtClean="0">
              <a:ea typeface="宋体" charset="-122"/>
            </a:endParaRP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Let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smtClean="0">
                <a:ea typeface="宋体" charset="-122"/>
              </a:rPr>
              <a:t>be a max flow in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sz="2000" smtClean="0">
                <a:ea typeface="宋体" charset="-122"/>
              </a:rPr>
              <a:t> of value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Integrality theorem </a:t>
            </a:r>
            <a:r>
              <a:rPr lang="en-US" altLang="zh-CN" sz="2000" smtClean="0">
                <a:ea typeface="宋体" charset="-122"/>
                <a:sym typeface="Wingdings" pitchFamily="2" charset="2"/>
              </a:rPr>
              <a:t></a:t>
            </a:r>
            <a:r>
              <a:rPr lang="en-US" altLang="zh-CN" sz="2000" smtClean="0"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is integral and can assume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ea typeface="宋体" charset="-122"/>
              </a:rPr>
              <a:t> is 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0-1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Consider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z="2000" smtClean="0">
                <a:ea typeface="宋体" charset="-122"/>
              </a:rPr>
              <a:t> = set of edges from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000" smtClean="0">
                <a:ea typeface="宋体" charset="-122"/>
              </a:rPr>
              <a:t> to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000" smtClean="0">
                <a:ea typeface="宋体" charset="-122"/>
              </a:rPr>
              <a:t> with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 = 1</a:t>
            </a:r>
            <a:r>
              <a:rPr lang="en-US" altLang="zh-CN" sz="2000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each node in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000" smtClean="0">
                <a:ea typeface="宋体" charset="-122"/>
              </a:rPr>
              <a:t> and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000" smtClean="0">
                <a:ea typeface="宋体" charset="-122"/>
              </a:rPr>
              <a:t> participates in at most one edge in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M</a:t>
            </a:r>
          </a:p>
          <a:p>
            <a:pPr lvl="1" eaLnBrk="1" hangingPunct="1"/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|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| =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: consider cut 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L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s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R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200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z="2000" i="1" smtClean="0">
                <a:solidFill>
                  <a:srgbClr val="008C87"/>
                </a:solidFill>
                <a:ea typeface="宋体" charset="-122"/>
              </a:rPr>
              <a:t>t</a:t>
            </a:r>
            <a:r>
              <a:rPr lang="en-US" altLang="zh-CN" sz="2000" smtClean="0">
                <a:solidFill>
                  <a:srgbClr val="008C87"/>
                </a:solidFill>
                <a:ea typeface="宋体" charset="-122"/>
              </a:rPr>
              <a:t>)</a:t>
            </a:r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724400"/>
            <a:ext cx="4968875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2AB1A2-0606-4E3B-A213-96CF76BAE099}" type="slidenum">
              <a:rPr lang="en-US" altLang="zh-CN">
                <a:ea typeface="宋体" charset="-122"/>
              </a:rPr>
              <a:pPr/>
              <a:t>61</a:t>
            </a:fld>
            <a:endParaRPr lang="en-US" altLang="zh-CN">
              <a:ea typeface="宋体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Bipartite Matching: Running Time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Which max flow algorithm to use for bipartite matching?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Generic augmenting path: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|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*|) =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mn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Capacity scaling: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baseline="30000" smtClean="0">
                <a:solidFill>
                  <a:srgbClr val="008C87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log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C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) = O(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</a:t>
            </a:r>
            <a:r>
              <a:rPr lang="en-US" altLang="zh-CN" baseline="30000" smtClean="0">
                <a:solidFill>
                  <a:srgbClr val="008C87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Shortest augmenting path: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O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mn</a:t>
            </a:r>
            <a:r>
              <a:rPr lang="en-US" altLang="zh-CN" baseline="30000" smtClean="0">
                <a:solidFill>
                  <a:srgbClr val="008C87"/>
                </a:solidFill>
                <a:ea typeface="宋体" charset="-122"/>
              </a:rPr>
              <a:t>1/2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BB4EC-D9B6-4924-B0A2-2D3E8944FA49}" type="slidenum">
              <a:rPr lang="en-US" altLang="zh-CN">
                <a:ea typeface="宋体" charset="-122"/>
              </a:rPr>
              <a:pPr/>
              <a:t>62</a:t>
            </a:fld>
            <a:endParaRPr lang="en-US" altLang="zh-CN">
              <a:ea typeface="宋体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Application: Image segmentation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Central problem in image processing.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Divide image into coherent regions.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Ex: Three people standing in front of complex background scene.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Identify each person as a coherent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FC719B-B5CC-49EB-A949-67F33BE60855}" type="slidenum">
              <a:rPr lang="en-US" altLang="zh-CN">
                <a:ea typeface="宋体" charset="-122"/>
              </a:rPr>
              <a:pPr/>
              <a:t>63</a:t>
            </a:fld>
            <a:endParaRPr lang="en-US" altLang="zh-CN">
              <a:ea typeface="宋体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Foreground / background segmentation.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Label each pixel in picture as belonging to foreground or background.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mtClean="0">
                <a:ea typeface="宋体" charset="-122"/>
              </a:rPr>
              <a:t> = set of pixels,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ea typeface="宋体" charset="-122"/>
              </a:rPr>
              <a:t> = pairs of neighboring pixels.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0</a:t>
            </a:r>
            <a:r>
              <a:rPr lang="en-US" altLang="zh-CN" smtClean="0">
                <a:ea typeface="宋体" charset="-122"/>
              </a:rPr>
              <a:t> is likelihood pixel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foreground.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b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0</a:t>
            </a:r>
            <a:r>
              <a:rPr lang="en-US" altLang="zh-CN" smtClean="0">
                <a:ea typeface="宋体" charset="-122"/>
              </a:rPr>
              <a:t> is likelihood pixel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background.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p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ij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0</a:t>
            </a:r>
            <a:r>
              <a:rPr lang="en-US" altLang="zh-CN" smtClean="0">
                <a:ea typeface="宋体" charset="-122"/>
              </a:rPr>
              <a:t> is separation penalty for labeling one of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and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j</a:t>
            </a:r>
            <a:r>
              <a:rPr lang="en-US" altLang="zh-CN" smtClean="0">
                <a:ea typeface="宋体" charset="-122"/>
              </a:rPr>
              <a:t> as foreground, and the other as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CF527-2B33-447A-947C-D0222AF1F65D}" type="slidenum">
              <a:rPr lang="en-US" altLang="zh-CN">
                <a:ea typeface="宋体" charset="-122"/>
              </a:rPr>
              <a:pPr/>
              <a:t>64</a:t>
            </a:fld>
            <a:endParaRPr lang="en-US" altLang="zh-CN">
              <a:ea typeface="宋体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Goals.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Accuracy: if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&gt;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 b</a:t>
            </a:r>
            <a:r>
              <a:rPr lang="en-US" altLang="zh-CN" i="1" baseline="-25000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isolation, prefer to label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in foreground.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Smoothness: if many neighbors of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are labeled foreground, we should be inclined to label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as foreground.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Find partition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B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that maximizes:</a:t>
            </a:r>
          </a:p>
        </p:txBody>
      </p:sp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4508500"/>
            <a:ext cx="1871662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5025" y="4868863"/>
            <a:ext cx="19431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1835150" y="4941888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>
                <a:solidFill>
                  <a:srgbClr val="CE0000"/>
                </a:solidFill>
              </a:rPr>
              <a:t>foreground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 flipV="1">
            <a:off x="3059113" y="4868863"/>
            <a:ext cx="6492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3419475" y="49418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>
                <a:solidFill>
                  <a:srgbClr val="CE0000"/>
                </a:solidFill>
              </a:rPr>
              <a:t>background</a:t>
            </a:r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 flipH="1" flipV="1">
            <a:off x="4211638" y="4797425"/>
            <a:ext cx="1444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73511-CE84-466B-9CA2-CD0FB0E415E7}" type="slidenum">
              <a:rPr lang="en-US" altLang="zh-CN">
                <a:ea typeface="宋体" charset="-122"/>
              </a:rPr>
              <a:pPr/>
              <a:t>65</a:t>
            </a:fld>
            <a:endParaRPr lang="en-US" altLang="zh-CN">
              <a:ea typeface="宋体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Formulate as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min cut</a:t>
            </a:r>
            <a:r>
              <a:rPr lang="en-US" altLang="zh-CN" smtClean="0">
                <a:ea typeface="宋体" charset="-122"/>
              </a:rPr>
              <a:t> problem.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Maximization.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No source or sink.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Undirected graph.</a:t>
            </a:r>
          </a:p>
          <a:p>
            <a:pPr lvl="1"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Turn into minimization problem.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Maximizing</a:t>
            </a:r>
            <a:r>
              <a:rPr lang="en-US" altLang="zh-CN" smtClean="0">
                <a:ea typeface="宋体" charset="-122"/>
              </a:rPr>
              <a:t>: 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830763"/>
            <a:ext cx="23764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E0C62-BEDF-40FE-A7B1-22214700A92D}" type="slidenum">
              <a:rPr lang="en-US" altLang="zh-CN">
                <a:ea typeface="宋体" charset="-122"/>
              </a:rPr>
              <a:pPr/>
              <a:t>66</a:t>
            </a:fld>
            <a:endParaRPr lang="en-US" altLang="zh-CN">
              <a:ea typeface="宋体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Is equivalent to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minimizing</a:t>
            </a:r>
          </a:p>
          <a:p>
            <a:pPr eaLnBrk="1" hangingPunct="1"/>
            <a:endParaRPr lang="en-US" altLang="zh-CN" smtClean="0">
              <a:solidFill>
                <a:srgbClr val="CE0000"/>
              </a:solidFill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or alternatively</a:t>
            </a:r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298700"/>
            <a:ext cx="4752975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4076700"/>
            <a:ext cx="28797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B3D0F-D0A2-40AC-9D05-747216374E5C}" type="slidenum">
              <a:rPr lang="en-US" altLang="zh-CN">
                <a:ea typeface="宋体" charset="-122"/>
              </a:rPr>
              <a:pPr/>
              <a:t>67</a:t>
            </a:fld>
            <a:endParaRPr lang="en-US" altLang="zh-CN">
              <a:ea typeface="宋体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Formulate as </a:t>
            </a:r>
            <a:r>
              <a:rPr lang="en-US" altLang="zh-CN" smtClean="0">
                <a:solidFill>
                  <a:srgbClr val="CE0000"/>
                </a:solidFill>
                <a:ea typeface="宋体" charset="-122"/>
              </a:rPr>
              <a:t>min cut</a:t>
            </a:r>
            <a:r>
              <a:rPr lang="en-US" altLang="zh-CN" smtClean="0">
                <a:ea typeface="宋体" charset="-122"/>
              </a:rPr>
              <a:t> problem.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 = 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V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E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')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Add source to correspond to foreground; add sink to correspond to background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Use two anti-parallel edges instead of undirected edge.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4292600"/>
            <a:ext cx="475138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F4BE6-D8B6-4A88-9B5C-F5EE50D1B592}" type="slidenum">
              <a:rPr lang="en-US" altLang="zh-CN">
                <a:ea typeface="宋体" charset="-122"/>
              </a:rPr>
              <a:pPr/>
              <a:t>68</a:t>
            </a:fld>
            <a:endParaRPr lang="en-US" altLang="zh-CN">
              <a:ea typeface="宋体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Image segmentation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Consider min cut 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B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)</a:t>
            </a:r>
            <a:r>
              <a:rPr lang="en-US" altLang="zh-CN" smtClean="0">
                <a:ea typeface="宋体" charset="-122"/>
              </a:rPr>
              <a:t> in </a:t>
            </a:r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rgbClr val="008C87"/>
                </a:solidFill>
                <a:ea typeface="宋体" charset="-122"/>
              </a:rPr>
              <a:t>'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lvl="1" eaLnBrk="1" hangingPunct="1"/>
            <a:r>
              <a:rPr lang="en-US" altLang="zh-CN" i="1" smtClean="0">
                <a:solidFill>
                  <a:srgbClr val="008C87"/>
                </a:solidFill>
                <a:ea typeface="宋体" charset="-122"/>
              </a:rPr>
              <a:t>A</a:t>
            </a:r>
            <a:r>
              <a:rPr lang="en-US" altLang="zh-CN" smtClean="0">
                <a:ea typeface="宋体" charset="-122"/>
              </a:rPr>
              <a:t> = foreground.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z="1600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Precisely the quantity we want to minimize.</a:t>
            </a:r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38" y="2781300"/>
            <a:ext cx="53276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4149725"/>
            <a:ext cx="4752975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26.1-4</a:t>
            </a:r>
            <a:r>
              <a:rPr lang="en-US" altLang="zh-CN" dirty="0" smtClean="0"/>
              <a:t>, </a:t>
            </a:r>
            <a:r>
              <a:rPr lang="en-US" altLang="zh-CN" dirty="0" smtClean="0"/>
              <a:t>26.2-3, 26-5</a:t>
            </a:r>
            <a:endParaRPr lang="en-US" altLang="zh-CN" dirty="0" smtClean="0"/>
          </a:p>
          <a:p>
            <a:r>
              <a:rPr lang="zh-CN" altLang="en-US" dirty="0" smtClean="0"/>
              <a:t>预习：</a:t>
            </a:r>
            <a:r>
              <a:rPr lang="en-US" altLang="zh-CN" dirty="0" smtClean="0"/>
              <a:t>29.1-29.2, 29.4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E48D1-0885-4791-835D-925424C39512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1BA602-4784-4404-B84E-C8F88C4220D7}" type="slidenum">
              <a:rPr lang="en-US" altLang="zh-CN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Flow Cancellation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Without loss of generality, positive flow goes either from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i="1" smtClean="0">
                <a:solidFill>
                  <a:srgbClr val="008A87"/>
                </a:solidFill>
                <a:ea typeface="宋体" charset="-122"/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to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, or from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sz="2800" i="1" smtClean="0">
                <a:solidFill>
                  <a:srgbClr val="008A87"/>
                </a:solidFill>
                <a:ea typeface="宋体" charset="-122"/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to </a:t>
            </a:r>
            <a:r>
              <a:rPr lang="en-US" altLang="zh-CN" sz="2800" i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, but not both.</a:t>
            </a: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The capacity constraint and flow conservation are preserved by this transformation.</a:t>
            </a:r>
          </a:p>
          <a:p>
            <a:pPr eaLnBrk="1" hangingPunct="1"/>
            <a:r>
              <a:rPr lang="en-US" altLang="zh-CN" sz="2800" b="1" smtClean="0">
                <a:solidFill>
                  <a:srgbClr val="CD0000"/>
                </a:solidFill>
                <a:ea typeface="宋体" charset="-122"/>
              </a:rPr>
              <a:t>INTUITION: 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View flow as a </a:t>
            </a:r>
            <a:r>
              <a:rPr lang="en-US" altLang="zh-CN" sz="2800" i="1" smtClean="0">
                <a:solidFill>
                  <a:srgbClr val="CD0000"/>
                </a:solidFill>
                <a:ea typeface="宋体" charset="-122"/>
              </a:rPr>
              <a:t>rate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, not a </a:t>
            </a:r>
            <a:r>
              <a:rPr lang="en-US" altLang="zh-CN" sz="2800" i="1" smtClean="0">
                <a:solidFill>
                  <a:srgbClr val="CD0000"/>
                </a:solidFill>
                <a:ea typeface="宋体" charset="-122"/>
              </a:rPr>
              <a:t>quantity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sz="2800" smtClean="0">
              <a:ea typeface="宋体" charset="-122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643063" y="2438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1643063" y="4019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V="1">
            <a:off x="1976438" y="3022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1824038" y="3057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295400" y="3175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2:3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960563" y="31750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1:2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833813" y="243840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v</a:t>
            </a:r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833813" y="401955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u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V="1">
            <a:off x="4167188" y="3022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4014788" y="30575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3486150" y="3175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1:3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4151313" y="31750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0:2</a:t>
            </a:r>
          </a:p>
        </p:txBody>
      </p:sp>
      <p:sp>
        <p:nvSpPr>
          <p:cNvPr id="24593" name="AutoShape 16"/>
          <p:cNvSpPr>
            <a:spLocks noChangeArrowheads="1"/>
          </p:cNvSpPr>
          <p:nvPr/>
        </p:nvSpPr>
        <p:spPr bwMode="auto">
          <a:xfrm>
            <a:off x="2528888" y="31718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E0000"/>
          </a:solidFill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472113" y="2784475"/>
            <a:ext cx="2381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Net flow from</a:t>
            </a:r>
          </a:p>
          <a:p>
            <a:pPr>
              <a:buFont typeface="Wingdings" pitchFamily="2" charset="2"/>
              <a:buNone/>
            </a:pPr>
            <a:r>
              <a:rPr lang="en-US" altLang="zh-CN" i="1"/>
              <a:t>u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to</a:t>
            </a:r>
            <a:r>
              <a:rPr lang="en-US" altLang="zh-CN"/>
              <a:t>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in both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case is</a:t>
            </a:r>
            <a:r>
              <a:rPr lang="en-US" altLang="zh-CN"/>
              <a:t>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Flow Decomposition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Any feasible flow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on a network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G</a:t>
            </a:r>
            <a:r>
              <a:rPr lang="en-US" altLang="zh-CN" dirty="0" smtClean="0">
                <a:ea typeface="宋体" charset="-122"/>
              </a:rPr>
              <a:t> can be decomposed into at most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m</a:t>
            </a:r>
            <a:r>
              <a:rPr lang="en-US" altLang="zh-CN" dirty="0" smtClean="0">
                <a:ea typeface="宋体" charset="-122"/>
              </a:rPr>
              <a:t> cycles and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-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 paths (path flow).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A19BF-B4AE-4978-9AC3-FB1E823FCB03}" type="slidenum">
              <a:rPr lang="en-US" altLang="zh-CN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495425" y="3984640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s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248025" y="3163902"/>
            <a:ext cx="561975" cy="649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 dirty="0" smtClean="0"/>
              <a:t>a</a:t>
            </a:r>
            <a:endParaRPr lang="zh-CN" altLang="zh-CN" i="1" dirty="0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3248025" y="4745052"/>
            <a:ext cx="561975" cy="649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 dirty="0" smtClean="0"/>
              <a:t>c</a:t>
            </a:r>
            <a:endParaRPr lang="zh-CN" altLang="zh-CN" i="1" dirty="0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5305425" y="3173427"/>
            <a:ext cx="561975" cy="649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 dirty="0" smtClean="0"/>
              <a:t>b</a:t>
            </a:r>
            <a:endParaRPr lang="zh-CN" altLang="zh-CN" i="1" dirty="0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5305425" y="4754577"/>
            <a:ext cx="561975" cy="649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 dirty="0" smtClean="0"/>
              <a:t>d</a:t>
            </a:r>
            <a:endParaRPr lang="zh-CN" altLang="zh-CN" i="1" dirty="0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6677025" y="3935427"/>
            <a:ext cx="56197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/>
              <a:t>t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1981200" y="3554427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981200" y="4545027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 flipV="1">
            <a:off x="3810000" y="5078427"/>
            <a:ext cx="14478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 flipV="1">
            <a:off x="5867400" y="4468827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3810000" y="347822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>
            <a:off x="5867400" y="347822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7" name="Line 18"/>
          <p:cNvSpPr>
            <a:spLocks noChangeShapeType="1"/>
          </p:cNvSpPr>
          <p:nvPr/>
        </p:nvSpPr>
        <p:spPr bwMode="auto">
          <a:xfrm flipV="1">
            <a:off x="3581400" y="3748102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 flipH="1">
            <a:off x="3657600" y="3706827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9" name="Line 20"/>
          <p:cNvSpPr>
            <a:spLocks noChangeShapeType="1"/>
          </p:cNvSpPr>
          <p:nvPr/>
        </p:nvSpPr>
        <p:spPr bwMode="auto">
          <a:xfrm flipV="1">
            <a:off x="5486400" y="370682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>
            <a:off x="3429000" y="3783027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auto">
          <a:xfrm>
            <a:off x="2133600" y="3478227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11:16</a:t>
            </a:r>
          </a:p>
        </p:txBody>
      </p:sp>
      <p:sp>
        <p:nvSpPr>
          <p:cNvPr id="25622" name="Text Box 23"/>
          <p:cNvSpPr txBox="1">
            <a:spLocks noChangeArrowheads="1"/>
          </p:cNvSpPr>
          <p:nvPr/>
        </p:nvSpPr>
        <p:spPr bwMode="auto">
          <a:xfrm>
            <a:off x="2743200" y="3976702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0:10</a:t>
            </a: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2093913" y="4738702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8:13</a:t>
            </a:r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3565525" y="3900502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1:4</a:t>
            </a: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4343400" y="4129102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4:9</a:t>
            </a:r>
          </a:p>
        </p:txBody>
      </p:sp>
      <p:sp>
        <p:nvSpPr>
          <p:cNvPr id="25626" name="Text Box 27"/>
          <p:cNvSpPr txBox="1">
            <a:spLocks noChangeArrowheads="1"/>
          </p:cNvSpPr>
          <p:nvPr/>
        </p:nvSpPr>
        <p:spPr bwMode="auto">
          <a:xfrm>
            <a:off x="4114800" y="3097227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12:12</a:t>
            </a:r>
          </a:p>
        </p:txBody>
      </p:sp>
      <p:sp>
        <p:nvSpPr>
          <p:cNvPr id="25627" name="Text Box 29"/>
          <p:cNvSpPr txBox="1">
            <a:spLocks noChangeArrowheads="1"/>
          </p:cNvSpPr>
          <p:nvPr/>
        </p:nvSpPr>
        <p:spPr bwMode="auto">
          <a:xfrm>
            <a:off x="5446713" y="4052902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7:7</a:t>
            </a:r>
          </a:p>
        </p:txBody>
      </p:sp>
      <p:sp>
        <p:nvSpPr>
          <p:cNvPr id="25628" name="Text Box 30"/>
          <p:cNvSpPr txBox="1">
            <a:spLocks noChangeArrowheads="1"/>
          </p:cNvSpPr>
          <p:nvPr/>
        </p:nvSpPr>
        <p:spPr bwMode="auto">
          <a:xfrm>
            <a:off x="6292850" y="3443302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15:20</a:t>
            </a:r>
          </a:p>
        </p:txBody>
      </p:sp>
      <p:sp>
        <p:nvSpPr>
          <p:cNvPr id="25629" name="Text Box 31"/>
          <p:cNvSpPr txBox="1">
            <a:spLocks noChangeArrowheads="1"/>
          </p:cNvSpPr>
          <p:nvPr/>
        </p:nvSpPr>
        <p:spPr bwMode="auto">
          <a:xfrm>
            <a:off x="6324600" y="4621227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4:4</a:t>
            </a:r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4251325" y="5043502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/>
              <a:t>11:14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7158" y="5595971"/>
            <a:ext cx="871540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Path flow: 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Wingdings" pitchFamily="2" charset="2"/>
              </a:rPr>
              <a:t>abt</a:t>
            </a:r>
            <a:r>
              <a:rPr lang="en-US" altLang="zh-CN" dirty="0" smtClean="0">
                <a:sym typeface="Wingdings" pitchFamily="2" charset="2"/>
              </a:rPr>
              <a:t>, 11   </a:t>
            </a:r>
            <a:r>
              <a:rPr lang="en-US" altLang="zh-CN" dirty="0" err="1" smtClean="0">
                <a:sym typeface="Wingdings" pitchFamily="2" charset="2"/>
              </a:rPr>
              <a:t>scdt</a:t>
            </a:r>
            <a:r>
              <a:rPr lang="en-US" altLang="zh-CN" dirty="0" smtClean="0">
                <a:sym typeface="Wingdings" pitchFamily="2" charset="2"/>
              </a:rPr>
              <a:t>, 4   </a:t>
            </a:r>
            <a:r>
              <a:rPr lang="en-US" altLang="zh-CN" dirty="0" err="1" smtClean="0">
                <a:sym typeface="Wingdings" pitchFamily="2" charset="2"/>
              </a:rPr>
              <a:t>scdbt</a:t>
            </a:r>
            <a:r>
              <a:rPr lang="en-US" altLang="zh-CN" dirty="0" smtClean="0">
                <a:sym typeface="Wingdings" pitchFamily="2" charset="2"/>
              </a:rPr>
              <a:t>, 4.</a:t>
            </a:r>
          </a:p>
          <a:p>
            <a:r>
              <a:rPr lang="en-US" altLang="zh-CN" dirty="0" smtClean="0">
                <a:solidFill>
                  <a:schemeClr val="tx1"/>
                </a:solidFill>
                <a:sym typeface="Wingdings" pitchFamily="2" charset="2"/>
              </a:rPr>
              <a:t>Cycle flow: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abca</a:t>
            </a:r>
            <a:r>
              <a:rPr lang="en-US" altLang="zh-CN" dirty="0" smtClean="0">
                <a:sym typeface="Wingdings" pitchFamily="2" charset="2"/>
              </a:rPr>
              <a:t>, 1    </a:t>
            </a:r>
            <a:r>
              <a:rPr lang="en-US" altLang="zh-CN" dirty="0" err="1" smtClean="0">
                <a:sym typeface="Wingdings" pitchFamily="2" charset="2"/>
              </a:rPr>
              <a:t>bcdb</a:t>
            </a:r>
            <a:r>
              <a:rPr lang="en-US" altLang="zh-CN" dirty="0" smtClean="0">
                <a:sym typeface="Wingdings" pitchFamily="2" charset="2"/>
              </a:rPr>
              <a:t>, 3.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AD4368-1C13-43E1-8787-EFA6202D5D13}" type="slidenum">
              <a:rPr lang="en-US" altLang="zh-CN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Residual Network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Residual Capacity</a:t>
            </a:r>
            <a:r>
              <a:rPr lang="en-US" altLang="zh-CN" dirty="0" smtClean="0">
                <a:ea typeface="宋体" charset="-122"/>
              </a:rPr>
              <a:t> of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)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           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i="1" baseline="-25000" dirty="0" err="1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) =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c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) –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f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</a:rPr>
              <a:t>u</a:t>
            </a:r>
            <a:r>
              <a:rPr lang="en-US" altLang="zh-CN" dirty="0" err="1" smtClean="0">
                <a:solidFill>
                  <a:schemeClr val="accent2"/>
                </a:solidFill>
                <a:ea typeface="宋体" charset="-122"/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)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 0</a:t>
            </a:r>
          </a:p>
          <a:p>
            <a:pPr eaLnBrk="1" hangingPunct="1">
              <a:buFontTx/>
              <a:buNone/>
            </a:pPr>
            <a:endParaRPr lang="en-US" altLang="zh-CN" sz="2000" dirty="0" smtClean="0">
              <a:solidFill>
                <a:schemeClr val="accent2"/>
              </a:solidFill>
              <a:ea typeface="宋体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  <a:sym typeface="Symbol" pitchFamily="18" charset="2"/>
              </a:rPr>
              <a:t>Residual Network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-25000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graph of edges with strictly positive residual capacity (that can support more flow)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Its edges come from 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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G</a:t>
            </a:r>
            <a:r>
              <a:rPr lang="en-US" altLang="zh-CN" i="1" baseline="30000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then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i="1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i="1" baseline="-25000" dirty="0" err="1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  2|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E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|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SimSun"/>
        <a:cs typeface=""/>
      </a:majorFont>
      <a:minorFont>
        <a:latin typeface="Times New Roma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73347</TotalTime>
  <Words>3985</Words>
  <Application>Microsoft PowerPoint</Application>
  <PresentationFormat>全屏显示(4:3)</PresentationFormat>
  <Paragraphs>650</Paragraphs>
  <Slides>69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1" baseType="lpstr">
      <vt:lpstr>默认设计模板</vt:lpstr>
      <vt:lpstr>Equation</vt:lpstr>
      <vt:lpstr>Introduction to Algorithms</vt:lpstr>
      <vt:lpstr>Today’s Topics</vt:lpstr>
      <vt:lpstr>Flow networks</vt:lpstr>
      <vt:lpstr>Flow networks</vt:lpstr>
      <vt:lpstr>Flow</vt:lpstr>
      <vt:lpstr>Example</vt:lpstr>
      <vt:lpstr>Flow Cancellation</vt:lpstr>
      <vt:lpstr>Flow Decomposition</vt:lpstr>
      <vt:lpstr>Residual Network</vt:lpstr>
      <vt:lpstr>Residual Network</vt:lpstr>
      <vt:lpstr>Augmenting Path</vt:lpstr>
      <vt:lpstr>Augmenting Path</vt:lpstr>
      <vt:lpstr>Augmenting Path</vt:lpstr>
      <vt:lpstr>Potential Problems</vt:lpstr>
      <vt:lpstr>Properties of Flows</vt:lpstr>
      <vt:lpstr>Illustrate Use</vt:lpstr>
      <vt:lpstr>Illustrate Use</vt:lpstr>
      <vt:lpstr>Cut</vt:lpstr>
      <vt:lpstr>Cut</vt:lpstr>
      <vt:lpstr>Cut</vt:lpstr>
      <vt:lpstr>The Max-Flow Min-Cut Theorems</vt:lpstr>
      <vt:lpstr>The Max-Flow Min-Cut Theorems</vt:lpstr>
      <vt:lpstr>The Max-Flow Min-Cut Theorems</vt:lpstr>
      <vt:lpstr>Ford-Fulkerson Algorithm</vt:lpstr>
      <vt:lpstr>Ford-Fulkerson Algorithm</vt:lpstr>
      <vt:lpstr>Possible Efficiency Problem</vt:lpstr>
      <vt:lpstr>Edmonds-Karp Algorithm 1</vt:lpstr>
      <vt:lpstr>Edmonds-Karp Algorithm 2</vt:lpstr>
      <vt:lpstr>Level Graph</vt:lpstr>
      <vt:lpstr>Level Graph  - Example</vt:lpstr>
      <vt:lpstr>Edmonds-Karp #2 Analysis</vt:lpstr>
      <vt:lpstr>Monotonicity Lemma</vt:lpstr>
      <vt:lpstr>Monotonicity Lemma</vt:lpstr>
      <vt:lpstr>Edmonds-Karp # 2 Analysis</vt:lpstr>
      <vt:lpstr>Edmonds-Karp # 2 Analysis</vt:lpstr>
      <vt:lpstr>Blocking Flow</vt:lpstr>
      <vt:lpstr>Blocking Flow</vt:lpstr>
      <vt:lpstr>Dinic’s Algorithm – One Phase</vt:lpstr>
      <vt:lpstr>Dinic’s Algorithm - Initialize</vt:lpstr>
      <vt:lpstr>Dinic’s Algorithm - Advance</vt:lpstr>
      <vt:lpstr>Dinic’s Algorithm - Retreat</vt:lpstr>
      <vt:lpstr>Dinic’s Algorithm - Augment</vt:lpstr>
      <vt:lpstr>Time Complexity of Dinic’s Alg</vt:lpstr>
      <vt:lpstr>Dinic’s Algorithm – Example</vt:lpstr>
      <vt:lpstr>Dinic’s Algorithm – Example</vt:lpstr>
      <vt:lpstr>Dinic’s Algorithm – Example</vt:lpstr>
      <vt:lpstr>Dinic’s Algorithm Analysis</vt:lpstr>
      <vt:lpstr>Unit Capacity Graphs</vt:lpstr>
      <vt:lpstr>Proof of Lemma 1</vt:lpstr>
      <vt:lpstr>Proof of Lemma 1</vt:lpstr>
      <vt:lpstr>Edge Disjoint Paths</vt:lpstr>
      <vt:lpstr>Edge Disjoint Paths</vt:lpstr>
      <vt:lpstr>Edge Disjoint Paths</vt:lpstr>
      <vt:lpstr>Edge Disjoint Paths</vt:lpstr>
      <vt:lpstr>Matching</vt:lpstr>
      <vt:lpstr>Bipartite Matching</vt:lpstr>
      <vt:lpstr>Bipartite Matching</vt:lpstr>
      <vt:lpstr>Bipartite Matching</vt:lpstr>
      <vt:lpstr>Bipartite Matching: Proof of Correctness</vt:lpstr>
      <vt:lpstr>Bipartite Matching: Proof of Correctness</vt:lpstr>
      <vt:lpstr>Bipartite Matching: Running Time</vt:lpstr>
      <vt:lpstr>Application: Image segmentation</vt:lpstr>
      <vt:lpstr>Image segmentation</vt:lpstr>
      <vt:lpstr>Image segmentation</vt:lpstr>
      <vt:lpstr>Image segmentation</vt:lpstr>
      <vt:lpstr>Image segmentation</vt:lpstr>
      <vt:lpstr>Image segmentation</vt:lpstr>
      <vt:lpstr>Image segmentation</vt:lpstr>
      <vt:lpstr>幻灯片 69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409</cp:revision>
  <dcterms:created xsi:type="dcterms:W3CDTF">2003-03-07T06:50:32Z</dcterms:created>
  <dcterms:modified xsi:type="dcterms:W3CDTF">2024-05-16T01:05:09Z</dcterms:modified>
</cp:coreProperties>
</file>