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70" r:id="rId3"/>
    <p:sldId id="272" r:id="rId4"/>
    <p:sldId id="273" r:id="rId5"/>
    <p:sldId id="257" r:id="rId6"/>
    <p:sldId id="271" r:id="rId7"/>
    <p:sldId id="258" r:id="rId8"/>
    <p:sldId id="259" r:id="rId9"/>
    <p:sldId id="275" r:id="rId10"/>
    <p:sldId id="274" r:id="rId11"/>
    <p:sldId id="276" r:id="rId12"/>
    <p:sldId id="260" r:id="rId13"/>
    <p:sldId id="261" r:id="rId14"/>
    <p:sldId id="262" r:id="rId15"/>
    <p:sldId id="300" r:id="rId16"/>
    <p:sldId id="263" r:id="rId17"/>
    <p:sldId id="282" r:id="rId18"/>
    <p:sldId id="264" r:id="rId19"/>
    <p:sldId id="267" r:id="rId20"/>
    <p:sldId id="265" r:id="rId21"/>
    <p:sldId id="287" r:id="rId22"/>
    <p:sldId id="266" r:id="rId23"/>
    <p:sldId id="288" r:id="rId24"/>
    <p:sldId id="303" r:id="rId25"/>
    <p:sldId id="302" r:id="rId26"/>
    <p:sldId id="290" r:id="rId27"/>
    <p:sldId id="289" r:id="rId28"/>
    <p:sldId id="268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94" r:id="rId37"/>
    <p:sldId id="295" r:id="rId38"/>
    <p:sldId id="277" r:id="rId39"/>
    <p:sldId id="30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37" autoAdjust="0"/>
  </p:normalViewPr>
  <p:slideViewPr>
    <p:cSldViewPr>
      <p:cViewPr varScale="1">
        <p:scale>
          <a:sx n="72" d="100"/>
          <a:sy n="72" d="100"/>
        </p:scale>
        <p:origin x="-13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839A-231D-4A04-AA8F-96DB210B9E06}" type="datetimeFigureOut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68456-5964-42E1-8FBF-32C1001E2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F9B-444A-48B5-9444-49B6F35AA59A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D07-F2A1-4C0B-9918-FB6365607A91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7C7D-4FE6-45DD-9E77-71E77D25892E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2559-EB3E-4A69-BEC5-2F1773B73083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F60C-C013-4182-8D8D-9902FB1E4706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2D32-689B-4239-B5CB-8D1A8DABD945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EC7-3890-4C3E-A62C-1E88D7EB2DB3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0316-9A27-4001-B70C-441A64150013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8C18-FE00-478B-BD30-89E3064E7A16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AA30-50B4-4313-BB2D-616430401E55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7A3-56F8-43AB-A0FA-24D8C5194DE4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BE83-4671-4218-B52C-0BCAAEF05B56}" type="datetime1">
              <a:rPr lang="zh-CN" altLang="en-US" smtClean="0"/>
              <a:pPr/>
              <a:t>2024/5/19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DB81-5C65-4524-91C4-D2D65D556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Introduction to Algorithms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Lecture 11</a:t>
            </a:r>
            <a:endParaRPr lang="zh-CN" altLang="en-US" dirty="0"/>
          </a:p>
        </p:txBody>
      </p:sp>
    </p:spTree>
  </p:cSld>
  <p:clrMapOvr>
    <a:masterClrMapping/>
  </p:clrMapOvr>
  <p:transition advTm="374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Geometric 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constraint (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30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dimensions corresponds to a </a:t>
            </a:r>
            <a:r>
              <a:rPr lang="en-US" altLang="zh-C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halfspace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Thus a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feasible region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an intersection of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halfspaces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level sets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({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30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const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}) of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objective function are parallel (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)-dimensional </a:t>
            </a:r>
            <a:r>
              <a:rPr lang="en-US" altLang="zh-C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hyperplanes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30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each orthogonal to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coefficient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the objective function.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optimal solution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the feasible point furthest in the direction of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(for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maximization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problem) or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(for a minimization problem).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there is a unique optimal solution, it is a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vertex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(i.e.,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“corner”)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feasible region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 advTm="22739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Convexity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Feasible region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≥ 0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convex.</a:t>
            </a:r>
            <a:endParaRPr lang="en-US" altLang="zh-C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are in the feasible region, then so is the line segment joining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Why?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for any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∈ [0,1]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r>
              <a:rPr lang="el-GR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l-GR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l-GR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l-GR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i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λ)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λp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≥ 0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≥ 0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≥ 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≥ 0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generally, intersections of convex sets are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convex.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30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occurs at a vertex.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 we just enumerate all vertices?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ransition advTm="20369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Modeling Network Flow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each edge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representing positive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flow.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maximize </a:t>
            </a:r>
            <a:r>
              <a:rPr lang="el-GR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sv</a:t>
            </a:r>
            <a:endParaRPr lang="en-US" altLang="zh-C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all edges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(capacity constraints)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all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∉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vu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flow conservation)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advTm="17998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 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Consider the following LP: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an attempt to solve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we can produce upper bounds on its optimal value.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303501" y="2357430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(P)   max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4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2</a:t>
            </a: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1</a:t>
            </a: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6781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Upper Bounds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i="1" dirty="0" smtClean="0">
              <a:solidFill>
                <a:srgbClr val="008C8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i="1" dirty="0">
              <a:solidFill>
                <a:srgbClr val="008C8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i="1" dirty="0" smtClean="0">
              <a:solidFill>
                <a:srgbClr val="008C8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i="1" dirty="0" smtClean="0">
              <a:solidFill>
                <a:srgbClr val="008C8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4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2</a:t>
            </a:r>
          </a:p>
          <a:p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1</a:t>
            </a:r>
          </a:p>
          <a:p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1/7(4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+ 3/7(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 5/7</a:t>
            </a:r>
          </a:p>
          <a:p>
            <a:endParaRPr lang="en-US" altLang="zh-CN" dirty="0">
              <a:solidFill>
                <a:srgbClr val="008C87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Best upper bound? </a:t>
            </a:r>
            <a:r>
              <a:rPr lang="en-US" altLang="zh-CN" sz="3000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000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000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000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3000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3000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(4</a:t>
            </a:r>
            <a:r>
              <a:rPr lang="en-US" altLang="zh-CN" sz="3000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000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000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000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altLang="zh-CN" sz="3000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3000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3000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000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sz="3000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000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4572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(P)   max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4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2     (1)</a:t>
            </a: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1     (2)</a:t>
            </a: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3156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Programming: Primal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Decision variables: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 0.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 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  (upper bounds?)</a:t>
            </a: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</a:p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…</a:t>
            </a:r>
          </a:p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a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000892" y="3357562"/>
            <a:ext cx="178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altLang="zh-CN" sz="3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altLang="zh-CN" sz="32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endParaRPr lang="zh-CN" altLang="en-US" sz="3200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0892" y="3987233"/>
            <a:ext cx="178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altLang="zh-CN" sz="3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altLang="zh-CN" sz="32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endParaRPr lang="zh-CN" altLang="en-US" sz="3200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0924" y="5201679"/>
            <a:ext cx="178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altLang="zh-CN" sz="32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altLang="zh-CN" sz="32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endParaRPr lang="zh-CN" altLang="en-US" sz="3200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285720" y="4429132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1427934" y="4499776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3501224" y="4499776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585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Programming: 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Introducing decision variables: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dirty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 0.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Constraints:</a:t>
            </a:r>
          </a:p>
          <a:p>
            <a:pPr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</a:p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…</a:t>
            </a:r>
          </a:p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Objective: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advTm="15858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Programming: 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dual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problem: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min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i="1" dirty="0" smtClean="0">
              <a:solidFill>
                <a:srgbClr val="008C87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   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 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Dual of the dual is primal.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ransition advTm="11197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 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Dual problem: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476001" y="2143116"/>
            <a:ext cx="34531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(D)   min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</a:p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3101" y="2143116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(P)   max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2</a:t>
            </a: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1</a:t>
            </a: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694" y="4357694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(P’)   max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2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4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4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8401" y="4357694"/>
            <a:ext cx="36503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(D)   min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</a:p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</a:t>
            </a:r>
            <a:r>
              <a:rPr lang="en-US" altLang="zh-CN" sz="28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00034" y="4357694"/>
            <a:ext cx="821537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15140" y="628652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-</a:t>
            </a:r>
            <a:r>
              <a:rPr lang="en-US" altLang="zh-CN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- 2</a:t>
            </a:r>
            <a:r>
              <a:rPr lang="en-US" altLang="zh-CN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-1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5345684"/>
            <a:ext cx="128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</a:p>
          <a:p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37415" y="620294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-</a:t>
            </a:r>
            <a:r>
              <a:rPr lang="en-US" altLang="zh-CN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ransition advTm="19542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Weak Duality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i="1" dirty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feasible solution to the primal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i="1" dirty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feasible solution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the dual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LP then</a:t>
            </a:r>
          </a:p>
          <a:p>
            <a:pPr algn="ctr">
              <a:buNone/>
            </a:pP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Proof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(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Ax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55951" y="4643446"/>
            <a:ext cx="85491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Let (P),(D) be a primal-dual pair of linear programs. If </a:t>
            </a:r>
            <a:r>
              <a:rPr lang="en-US" altLang="zh-CN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r>
              <a:rPr lang="en-US" altLang="zh-CN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are feasible  solutions to (P),(D), and 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i="1" baseline="30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i="1" baseline="30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then 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altLang="zh-CN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are both optimal.</a:t>
            </a: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6072206"/>
            <a:ext cx="5591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4512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 of linear programming and examples</a:t>
            </a:r>
          </a:p>
          <a:p>
            <a:r>
              <a:rPr lang="en-US" altLang="zh-CN" dirty="0" smtClean="0"/>
              <a:t>Duality</a:t>
            </a:r>
          </a:p>
          <a:p>
            <a:r>
              <a:rPr lang="en-US" altLang="zh-CN" dirty="0" smtClean="0"/>
              <a:t>Algorithms for linear program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advTm="4415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Primal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 Flow (path decomposition)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denote the set of all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paths.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  max 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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endParaRPr lang="en-US" altLang="zh-CN" i="1" baseline="-25000" dirty="0">
              <a:solidFill>
                <a:srgbClr val="008C87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subject to: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  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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for all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endParaRPr lang="en-US" altLang="zh-CN" i="1" dirty="0" smtClean="0">
              <a:solidFill>
                <a:srgbClr val="008C87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 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for all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 advTm="16861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Primal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Rewrite the primal as follow: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max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baseline="30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Af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</a:p>
          <a:p>
            <a:pPr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 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where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[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en-US" altLang="zh-CN" baseline="30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ep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1[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],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[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en-US" altLang="zh-CN" baseline="30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ransition advTm="13030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Dual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Decision variables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    min 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aseline="30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i="1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30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Rewrite it as follows: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min 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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endParaRPr lang="en-US" altLang="zh-CN" i="1" baseline="-25000" dirty="0" smtClean="0">
              <a:solidFill>
                <a:srgbClr val="008C87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subject to: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       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1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for all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endParaRPr lang="en-US" altLang="zh-CN" i="1" dirty="0" smtClean="0">
              <a:solidFill>
                <a:srgbClr val="008C87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       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for all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 advTm="20008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Interpretation of Dual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cut corresponds to a feasible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solution to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this dual linear program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Fix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cut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with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1[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cut(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)]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Feasibility: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path must cross the cut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as some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point.</a:t>
            </a:r>
          </a:p>
          <a:p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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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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cut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capacity(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).</a:t>
            </a:r>
            <a:endParaRPr lang="en-US" altLang="zh-CN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 flow value =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*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 Min cut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ransition advTm="264791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Interpretation of Dual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Max-flow min-cut theorem:</a:t>
            </a:r>
          </a:p>
          <a:p>
            <a:pPr>
              <a:buNone/>
            </a:pPr>
            <a:r>
              <a:rPr lang="en-US" altLang="zh-CN" dirty="0" smtClean="0"/>
              <a:t>                                 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* =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*</a:t>
            </a:r>
          </a:p>
          <a:p>
            <a:r>
              <a:rPr lang="en-US" altLang="zh-CN" dirty="0" smtClean="0"/>
              <a:t>Then,</a:t>
            </a:r>
          </a:p>
          <a:p>
            <a:pPr>
              <a:buNone/>
            </a:pPr>
            <a:r>
              <a:rPr lang="en-US" altLang="zh-CN" dirty="0" smtClean="0"/>
              <a:t>                 OPT of dual =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* = min cut value.</a:t>
            </a:r>
          </a:p>
          <a:p>
            <a:r>
              <a:rPr lang="en-US" altLang="zh-CN" dirty="0" smtClean="0"/>
              <a:t>It implies that the linear program (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), despite allowing fractional solutions, always admits an optimal solution in which each decision variable is either 0 or 1.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Take-</a:t>
            </a:r>
            <a:r>
              <a:rPr lang="en-US" altLang="zh-CN" dirty="0" err="1" smtClean="0"/>
              <a:t>aways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example </a:t>
            </a:r>
            <a:r>
              <a:rPr lang="en-US" altLang="zh-CN" dirty="0" smtClean="0"/>
              <a:t>illustrates </a:t>
            </a:r>
            <a:r>
              <a:rPr lang="en-US" altLang="zh-CN" dirty="0" smtClean="0"/>
              <a:t>three general points.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 smtClean="0"/>
              <a:t>duals of natural linear programs are often natural in their own right.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Strong </a:t>
            </a:r>
            <a:r>
              <a:rPr lang="en-US" altLang="zh-CN" dirty="0" smtClean="0"/>
              <a:t>duality. (We </a:t>
            </a:r>
            <a:r>
              <a:rPr lang="en-US" altLang="zh-CN" dirty="0" smtClean="0"/>
              <a:t>verified </a:t>
            </a:r>
            <a:r>
              <a:rPr lang="en-US" altLang="zh-CN" dirty="0" smtClean="0"/>
              <a:t>it in a special </a:t>
            </a:r>
            <a:r>
              <a:rPr lang="en-US" altLang="zh-CN" dirty="0" smtClean="0"/>
              <a:t>case)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Some </a:t>
            </a:r>
            <a:r>
              <a:rPr lang="en-US" altLang="zh-CN" dirty="0" smtClean="0"/>
              <a:t>natural linear programs are guaranteed to have </a:t>
            </a:r>
            <a:r>
              <a:rPr lang="en-US" altLang="zh-CN" dirty="0" smtClean="0"/>
              <a:t>optimal integral solutions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Recipe for Taking Duals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Dual </a:t>
            </a:r>
            <a:r>
              <a:rPr lang="en-US" altLang="zh-CN" dirty="0"/>
              <a:t>variables correspond to </a:t>
            </a:r>
            <a:r>
              <a:rPr lang="en-US" altLang="zh-CN" dirty="0" smtClean="0"/>
              <a:t>primal constraints.</a:t>
            </a:r>
          </a:p>
          <a:p>
            <a:r>
              <a:rPr lang="en-US" altLang="zh-CN" dirty="0" smtClean="0"/>
              <a:t>Dual </a:t>
            </a:r>
            <a:r>
              <a:rPr lang="en-US" altLang="zh-CN" dirty="0"/>
              <a:t>constraints correspond to primal </a:t>
            </a:r>
            <a:r>
              <a:rPr lang="en-US" altLang="zh-CN" dirty="0" smtClean="0"/>
              <a:t>variables.</a:t>
            </a:r>
          </a:p>
          <a:p>
            <a:r>
              <a:rPr lang="en-US" altLang="zh-CN" dirty="0" smtClean="0"/>
              <a:t>Maximization </a:t>
            </a:r>
            <a:r>
              <a:rPr lang="en-US" altLang="zh-CN" dirty="0"/>
              <a:t>and </a:t>
            </a:r>
            <a:r>
              <a:rPr lang="en-US" altLang="zh-CN" dirty="0" smtClean="0"/>
              <a:t>minimization get </a:t>
            </a:r>
            <a:r>
              <a:rPr lang="en-US" altLang="zh-CN" dirty="0"/>
              <a:t>exchanged, the objective function and right-hand side get </a:t>
            </a:r>
            <a:r>
              <a:rPr lang="en-US" altLang="zh-CN" dirty="0" smtClean="0"/>
              <a:t>exchanged.</a:t>
            </a:r>
          </a:p>
          <a:p>
            <a:r>
              <a:rPr lang="en-US" altLang="zh-CN" dirty="0" smtClean="0"/>
              <a:t>The constraint matrix </a:t>
            </a:r>
            <a:r>
              <a:rPr lang="en-US" altLang="zh-CN" dirty="0"/>
              <a:t>gets transposed.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06" y="2571744"/>
            <a:ext cx="8996309" cy="224676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dirty="0"/>
              <a:t>true meaning of the </a:t>
            </a:r>
            <a:r>
              <a:rPr lang="en-US" altLang="zh-CN" sz="2800" dirty="0" smtClean="0"/>
              <a:t>dual: </a:t>
            </a:r>
            <a:r>
              <a:rPr lang="en-US" altLang="zh-CN" sz="2800" dirty="0"/>
              <a:t>feasible dual solutions </a:t>
            </a:r>
            <a:endParaRPr lang="en-US" altLang="zh-CN" sz="2800" dirty="0" smtClean="0"/>
          </a:p>
          <a:p>
            <a:r>
              <a:rPr lang="en-US" altLang="zh-CN" sz="2800" dirty="0" smtClean="0"/>
              <a:t>correspond </a:t>
            </a:r>
            <a:r>
              <a:rPr lang="en-US" altLang="zh-CN" sz="2800" dirty="0"/>
              <a:t>to bounds on the best-possible primal objective</a:t>
            </a:r>
          </a:p>
          <a:p>
            <a:r>
              <a:rPr lang="en-US" altLang="zh-CN" sz="2800" dirty="0"/>
              <a:t>function value (derived from taking linear combinations of </a:t>
            </a:r>
            <a:endParaRPr lang="en-US" altLang="zh-CN" sz="2800" dirty="0" smtClean="0"/>
          </a:p>
          <a:p>
            <a:r>
              <a:rPr lang="en-US" altLang="zh-CN" sz="2800" dirty="0" smtClean="0"/>
              <a:t>the </a:t>
            </a:r>
            <a:r>
              <a:rPr lang="en-US" altLang="zh-CN" sz="2800" dirty="0"/>
              <a:t>constraints), and the </a:t>
            </a:r>
            <a:r>
              <a:rPr lang="en-US" altLang="zh-CN" sz="2800" dirty="0" smtClean="0"/>
              <a:t>optimal dual </a:t>
            </a:r>
            <a:r>
              <a:rPr lang="en-US" altLang="zh-CN" sz="2800" dirty="0"/>
              <a:t>solution is the </a:t>
            </a:r>
            <a:r>
              <a:rPr lang="en-US" altLang="zh-CN" sz="2800" dirty="0" smtClean="0"/>
              <a:t>tightest</a:t>
            </a:r>
          </a:p>
          <a:p>
            <a:r>
              <a:rPr lang="en-US" altLang="zh-CN" sz="2800" dirty="0" smtClean="0"/>
              <a:t>possible </a:t>
            </a:r>
            <a:r>
              <a:rPr lang="en-US" altLang="zh-CN" sz="2800" dirty="0"/>
              <a:t>such bound.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ransition advTm="1481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Recipe for Taking Duals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49911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4672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Duality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Suppose the primal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LP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feasible (i.e., it has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 least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one solution) and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bounded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(i.e., the optimal value is not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Then the dual LP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also feasible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bounded.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Moreover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if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x*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the optimal primal solution, and</a:t>
            </a:r>
            <a:r>
              <a:rPr lang="en-US" altLang="zh-CN" dirty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y*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the optimal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dual solution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then</a:t>
            </a:r>
          </a:p>
          <a:p>
            <a:pPr>
              <a:buNone/>
            </a:pP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*.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prove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optimal, I can give you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you can check if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feasible for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primal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feasible for the dual, and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aseline="30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30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solidFill>
                <a:srgbClr val="008C8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advTm="96731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Complementary </a:t>
            </a:r>
            <a:r>
              <a:rPr lang="en-US" altLang="zh-CN" dirty="0"/>
              <a:t>Slackness Conditions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Let (P),(D) be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primal-dual pair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linear programs. If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are feasible solutions to (P),(D), and the following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two conditions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hold then both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are both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satisfies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constraint of (D) with equality.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satisfies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constraint of (P) with equality.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5852" y="5514819"/>
            <a:ext cx="3124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</a:p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…</a:t>
            </a:r>
          </a:p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9798" y="5523572"/>
            <a:ext cx="3044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</a:p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…</a:t>
            </a:r>
          </a:p>
          <a:p>
            <a:pPr>
              <a:buNone/>
            </a:pP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1n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</a:t>
            </a:r>
            <a:r>
              <a:rPr lang="en-US" altLang="zh-CN" i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ransition advTm="11977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programming is very useful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algorithmically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both for proving theorems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 for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solving real-world problems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linear programs can be solved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efficiently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both in theory (meaning in polynomial time)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 in practice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approximation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algorithms for NP-hard problems that use linear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programming is conceptually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useful, especially LP duality.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 flow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&lt;--&gt; min cut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 advTm="12398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Complementary Slackness Conditions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condition implies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that:</a:t>
            </a:r>
          </a:p>
          <a:p>
            <a:endParaRPr lang="en-US" altLang="zh-CN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CN" sz="3000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1,…, </a:t>
            </a:r>
            <a:r>
              <a:rPr lang="en-US" altLang="zh-CN" sz="3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second condition implies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that:</a:t>
            </a:r>
          </a:p>
          <a:p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CN" sz="3000" i="1" dirty="0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1,…,</a:t>
            </a:r>
            <a:r>
              <a:rPr lang="en-US" altLang="zh-CN" sz="3000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Weak duality: </a:t>
            </a:r>
            <a:r>
              <a:rPr lang="en-US" altLang="zh-CN" sz="3000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sz="3000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3000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(</a:t>
            </a:r>
            <a:r>
              <a:rPr lang="en-US" altLang="zh-CN" sz="3000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000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3000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3000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3000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altLang="zh-CN" sz="3000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3000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3000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Ax</a:t>
            </a:r>
            <a:r>
              <a:rPr lang="en-US" altLang="zh-CN" sz="3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US" altLang="zh-CN" sz="3000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3000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3000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143116"/>
            <a:ext cx="22574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986222"/>
            <a:ext cx="2200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143116"/>
            <a:ext cx="299891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4393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General Algorithm Design Paradigm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/>
              <a:t>are the complementary slackness </a:t>
            </a:r>
            <a:r>
              <a:rPr lang="en-US" altLang="zh-CN" dirty="0" smtClean="0"/>
              <a:t>conditions </a:t>
            </a:r>
            <a:r>
              <a:rPr lang="en-US" altLang="zh-CN" dirty="0"/>
              <a:t>interesting? </a:t>
            </a:r>
            <a:endParaRPr lang="en-US" altLang="zh-CN" dirty="0" smtClean="0"/>
          </a:p>
          <a:p>
            <a:r>
              <a:rPr lang="en-US" altLang="zh-CN" dirty="0" smtClean="0"/>
              <a:t>They offer </a:t>
            </a:r>
            <a:r>
              <a:rPr lang="en-US" altLang="zh-CN" dirty="0"/>
              <a:t>three principled strategies for </a:t>
            </a:r>
            <a:r>
              <a:rPr lang="en-US" altLang="zh-CN" dirty="0" smtClean="0"/>
              <a:t>designing </a:t>
            </a:r>
            <a:r>
              <a:rPr lang="en-US" altLang="zh-CN" dirty="0"/>
              <a:t>algorithms for solving linear </a:t>
            </a:r>
            <a:r>
              <a:rPr lang="en-US" altLang="zh-CN" dirty="0" smtClean="0"/>
              <a:t>programs and their </a:t>
            </a:r>
            <a:r>
              <a:rPr lang="en-US" altLang="zh-CN" dirty="0"/>
              <a:t>special cases.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ransition advTm="36861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General Algorithm Design Paradigm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feasible for (P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feasible for (D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satisfy the complementary slackness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conditions.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Pick two of these three conditions to maintain at all times,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work toward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achieving the third.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ransition advTm="10276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Bipartite Graph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Given a bipartite graph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with a cost 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for each edge,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linear program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(P-BM)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is: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min 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endParaRPr lang="en-US" altLang="zh-CN" i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subject to: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, for all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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 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, for all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where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denotes the edges incident to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either equal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(if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in the chosen matching) or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(otherwise).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linear program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free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use fractional values for the decision variables.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6964" y="2214554"/>
            <a:ext cx="182145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9978" y="2571744"/>
            <a:ext cx="808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L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15338" y="2571744"/>
            <a:ext cx="82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990600" indent="-533400">
              <a:buFont typeface="Wingdings" pitchFamily="2" charset="2"/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R</a:t>
            </a:r>
          </a:p>
        </p:txBody>
      </p:sp>
    </p:spTree>
  </p:cSld>
  <p:clrMapOvr>
    <a:masterClrMapping/>
  </p:clrMapOvr>
  <p:transition advTm="184701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Bipartite Graph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matrix-vector form, this linear program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is: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min 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30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endParaRPr lang="en-US" altLang="zh-CN" i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subject to: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       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Ax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1</a:t>
            </a:r>
            <a:endParaRPr lang="en-US" altLang="zh-CN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       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 0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where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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matrix: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1[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)]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ransition advTm="11593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Dual Linear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Dual variables 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for each vertex 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matrix-vector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form: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    max 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i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endParaRPr lang="en-US" altLang="zh-CN" sz="2800" i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subject to: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        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i="1" baseline="30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Unpacking this dual linear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program: 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D-BM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   max 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altLang="zh-CN" sz="28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sz="2800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altLang="zh-CN" sz="28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8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endParaRPr lang="en-US" altLang="zh-CN" sz="2800" i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subject to: </a:t>
            </a:r>
          </a:p>
          <a:p>
            <a:pPr>
              <a:buNone/>
            </a:pP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        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8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altLang="zh-CN" sz="28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8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sz="28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uv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for each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u,v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</a:t>
            </a:r>
            <a:r>
              <a:rPr lang="en-US" altLang="zh-CN" sz="28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</p:cSld>
  <p:clrMapOvr>
    <a:masterClrMapping/>
  </p:clrMapOvr>
  <p:transition advTm="16685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Dual Linear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Rewrite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constraints of (D-BM)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(reduced cost)   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 0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(*)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every edge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 the complementary slackness conditions for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primal-dual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pair (P-BM),(D-BM).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all constraints in (P-BM) are equations (not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counting the non-negativity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constraints), the second condition is trivial.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first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states that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US" altLang="zh-CN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the corresponding constraint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(*)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should hold with equality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(edge 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should have zero reduced cost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ransition advTm="19096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Primal-Dual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Hungarian algorithm maintains the second two conditions (</a:t>
            </a:r>
            <a:r>
              <a:rPr lang="en-US" altLang="zh-CN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feasible for 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D-BM) and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complementary slackness conditions) at all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times.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works toward the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first condition 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primal feasibility, i.e., a perfect matching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altLang="zh-CN" dirty="0"/>
              <a:t>OPT of (D-PM)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dirty="0"/>
              <a:t>OPT of (P-PM) </a:t>
            </a:r>
            <a:r>
              <a:rPr lang="en-US" altLang="zh-CN" dirty="0" smtClean="0">
                <a:sym typeface="Symbol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dirty="0"/>
              <a:t>min-cost perfect </a:t>
            </a:r>
            <a:r>
              <a:rPr lang="en-US" altLang="zh-CN" dirty="0" smtClean="0"/>
              <a:t>matching.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ransition advTm="278071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 for Linear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Simplex Algorithm (</a:t>
            </a:r>
            <a:r>
              <a:rPr lang="en-US" altLang="zh-CN" dirty="0" err="1" smtClean="0"/>
              <a:t>Dantzig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smtClean="0"/>
              <a:t>Practical</a:t>
            </a:r>
            <a:r>
              <a:rPr lang="en-US" altLang="zh-CN" dirty="0"/>
              <a:t>, but exponential time in the worst-case</a:t>
            </a:r>
          </a:p>
          <a:p>
            <a:r>
              <a:rPr lang="en-US" altLang="zh-CN" dirty="0" smtClean="0"/>
              <a:t>Ellipsoid Algorithm (</a:t>
            </a:r>
            <a:r>
              <a:rPr lang="en-US" altLang="zh-CN" dirty="0" err="1" smtClean="0"/>
              <a:t>Khachian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smtClean="0"/>
              <a:t>First </a:t>
            </a:r>
            <a:r>
              <a:rPr lang="en-US" altLang="zh-CN" dirty="0"/>
              <a:t>polynomial time algorithm, but slow in practice</a:t>
            </a:r>
          </a:p>
          <a:p>
            <a:r>
              <a:rPr lang="en-US" altLang="zh-CN" dirty="0" err="1" smtClean="0"/>
              <a:t>Karmarkar’s</a:t>
            </a:r>
            <a:r>
              <a:rPr lang="en-US" altLang="zh-CN" dirty="0" smtClean="0"/>
              <a:t> </a:t>
            </a:r>
            <a:r>
              <a:rPr lang="en-US" altLang="zh-CN" dirty="0"/>
              <a:t>Algorithm (interior point)</a:t>
            </a:r>
          </a:p>
          <a:p>
            <a:pPr lvl="1"/>
            <a:r>
              <a:rPr lang="en-US" altLang="zh-CN" dirty="0" smtClean="0"/>
              <a:t>Polynomial </a:t>
            </a:r>
            <a:r>
              <a:rPr lang="en-US" altLang="zh-CN" dirty="0"/>
              <a:t>time algorithm and competitive in practice</a:t>
            </a:r>
          </a:p>
          <a:p>
            <a:r>
              <a:rPr lang="en-US" altLang="zh-CN" dirty="0" smtClean="0"/>
              <a:t>Software</a:t>
            </a:r>
            <a:r>
              <a:rPr lang="en-US" altLang="zh-CN" dirty="0"/>
              <a:t>: LINDO, CPLEX, Solver (in Excel)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ransition advTm="83151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29.2-7, 29-5</a:t>
            </a:r>
          </a:p>
          <a:p>
            <a:r>
              <a:rPr lang="zh-CN" altLang="en-US" dirty="0" smtClean="0"/>
              <a:t>预习：</a:t>
            </a:r>
            <a:r>
              <a:rPr lang="en-US" altLang="zh-CN" dirty="0" smtClean="0"/>
              <a:t>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Systems of Linear Equations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linear equations in real-valued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30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000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000" dirty="0" err="1">
                <a:latin typeface="Times New Roman" pitchFamily="18" charset="0"/>
                <a:cs typeface="Times New Roman" pitchFamily="18" charset="0"/>
              </a:rPr>
              <a:t>'s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altLang="zh-CN" sz="3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's are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given.</a:t>
            </a:r>
          </a:p>
          <a:p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goal is to check whether or not there are values for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30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000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‘s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such that all </a:t>
            </a:r>
            <a:r>
              <a:rPr lang="en-US" altLang="zh-CN" sz="3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constraints are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satisfied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(e.g. Gaussian elimination)</a:t>
            </a:r>
          </a:p>
          <a:p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What about inequalities?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4127141" cy="165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ransition advTm="11682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AB39FB-6526-44FD-8F1B-C5332500691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 smtClean="0">
                <a:solidFill>
                  <a:schemeClr val="tx1"/>
                </a:solidFill>
              </a:rPr>
              <a:t>The Diet Problem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/>
          </a:p>
        </p:txBody>
      </p:sp>
      <p:grpSp>
        <p:nvGrpSpPr>
          <p:cNvPr id="2" name="Group 4"/>
          <p:cNvGrpSpPr>
            <a:grpSpLocks noRot="1"/>
          </p:cNvGrpSpPr>
          <p:nvPr/>
        </p:nvGrpSpPr>
        <p:grpSpPr bwMode="auto">
          <a:xfrm>
            <a:off x="825500" y="1714488"/>
            <a:ext cx="7480300" cy="2317750"/>
            <a:chOff x="328" y="896"/>
            <a:chExt cx="4712" cy="1460"/>
          </a:xfrm>
        </p:grpSpPr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4416" y="2033"/>
              <a:ext cx="624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3760" y="2033"/>
              <a:ext cx="656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100</a:t>
              </a: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3132" y="2033"/>
              <a:ext cx="628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70</a:t>
              </a:r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2420" y="2033"/>
              <a:ext cx="712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50</a:t>
              </a:r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1856" y="2033"/>
              <a:ext cx="564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300</a:t>
              </a:r>
            </a:p>
          </p:txBody>
        </p:sp>
        <p:sp>
          <p:nvSpPr>
            <p:cNvPr id="20492" name="Rectangle 10"/>
            <p:cNvSpPr>
              <a:spLocks noChangeArrowheads="1"/>
            </p:cNvSpPr>
            <p:nvPr/>
          </p:nvSpPr>
          <p:spPr bwMode="auto">
            <a:xfrm>
              <a:off x="328" y="2033"/>
              <a:ext cx="1528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US RDA Minimum</a:t>
              </a:r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4416" y="1784"/>
              <a:ext cx="624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20¢</a:t>
              </a:r>
            </a:p>
          </p:txBody>
        </p:sp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3760" y="1784"/>
              <a:ext cx="656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6</a:t>
              </a:r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3132" y="1784"/>
              <a:ext cx="62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18</a:t>
              </a:r>
            </a:p>
          </p:txBody>
        </p:sp>
        <p:sp>
          <p:nvSpPr>
            <p:cNvPr id="20496" name="Rectangle 14"/>
            <p:cNvSpPr>
              <a:spLocks noChangeArrowheads="1"/>
            </p:cNvSpPr>
            <p:nvPr/>
          </p:nvSpPr>
          <p:spPr bwMode="auto">
            <a:xfrm>
              <a:off x="2420" y="1784"/>
              <a:ext cx="712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8</a:t>
              </a:r>
            </a:p>
          </p:txBody>
        </p:sp>
        <p:sp>
          <p:nvSpPr>
            <p:cNvPr id="20497" name="Rectangle 15"/>
            <p:cNvSpPr>
              <a:spLocks noChangeArrowheads="1"/>
            </p:cNvSpPr>
            <p:nvPr/>
          </p:nvSpPr>
          <p:spPr bwMode="auto">
            <a:xfrm>
              <a:off x="1856" y="1784"/>
              <a:ext cx="564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6</a:t>
              </a:r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328" y="1784"/>
              <a:ext cx="152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2tsp Peanut Butter</a:t>
              </a:r>
            </a:p>
          </p:txBody>
        </p:sp>
        <p:sp>
          <p:nvSpPr>
            <p:cNvPr id="20499" name="Rectangle 17"/>
            <p:cNvSpPr>
              <a:spLocks noChangeArrowheads="1"/>
            </p:cNvSpPr>
            <p:nvPr/>
          </p:nvSpPr>
          <p:spPr bwMode="auto">
            <a:xfrm>
              <a:off x="4416" y="1468"/>
              <a:ext cx="624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80¢</a:t>
              </a:r>
            </a:p>
          </p:txBody>
        </p:sp>
        <p:sp>
          <p:nvSpPr>
            <p:cNvPr id="20500" name="Rectangle 18"/>
            <p:cNvSpPr>
              <a:spLocks noChangeArrowheads="1"/>
            </p:cNvSpPr>
            <p:nvPr/>
          </p:nvSpPr>
          <p:spPr bwMode="auto">
            <a:xfrm>
              <a:off x="3760" y="1468"/>
              <a:ext cx="656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0</a:t>
              </a:r>
            </a:p>
          </p:txBody>
        </p:sp>
        <p:sp>
          <p:nvSpPr>
            <p:cNvPr id="20501" name="Rectangle 19"/>
            <p:cNvSpPr>
              <a:spLocks noChangeArrowheads="1"/>
            </p:cNvSpPr>
            <p:nvPr/>
          </p:nvSpPr>
          <p:spPr bwMode="auto">
            <a:xfrm>
              <a:off x="3132" y="1468"/>
              <a:ext cx="628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2.5</a:t>
              </a:r>
            </a:p>
          </p:txBody>
        </p:sp>
        <p:sp>
          <p:nvSpPr>
            <p:cNvPr id="20502" name="Rectangle 20"/>
            <p:cNvSpPr>
              <a:spLocks noChangeArrowheads="1"/>
            </p:cNvSpPr>
            <p:nvPr/>
          </p:nvSpPr>
          <p:spPr bwMode="auto">
            <a:xfrm>
              <a:off x="2420" y="1468"/>
              <a:ext cx="712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9</a:t>
              </a:r>
            </a:p>
          </p:txBody>
        </p:sp>
        <p:sp>
          <p:nvSpPr>
            <p:cNvPr id="20503" name="Rectangle 21"/>
            <p:cNvSpPr>
              <a:spLocks noChangeArrowheads="1"/>
            </p:cNvSpPr>
            <p:nvPr/>
          </p:nvSpPr>
          <p:spPr bwMode="auto">
            <a:xfrm>
              <a:off x="1856" y="1468"/>
              <a:ext cx="564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10</a:t>
              </a:r>
            </a:p>
          </p:txBody>
        </p:sp>
        <p:sp>
          <p:nvSpPr>
            <p:cNvPr id="20504" name="Rectangle 22"/>
            <p:cNvSpPr>
              <a:spLocks noChangeArrowheads="1"/>
            </p:cNvSpPr>
            <p:nvPr/>
          </p:nvSpPr>
          <p:spPr bwMode="auto">
            <a:xfrm>
              <a:off x="328" y="1468"/>
              <a:ext cx="1528" cy="3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1 cup yogurt</a:t>
              </a:r>
            </a:p>
          </p:txBody>
        </p:sp>
        <p:sp>
          <p:nvSpPr>
            <p:cNvPr id="20505" name="Rectangle 23"/>
            <p:cNvSpPr>
              <a:spLocks noChangeArrowheads="1"/>
            </p:cNvSpPr>
            <p:nvPr/>
          </p:nvSpPr>
          <p:spPr bwMode="auto">
            <a:xfrm>
              <a:off x="4416" y="1145"/>
              <a:ext cx="624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30¢</a:t>
              </a:r>
            </a:p>
          </p:txBody>
        </p:sp>
        <p:sp>
          <p:nvSpPr>
            <p:cNvPr id="20506" name="Rectangle 24"/>
            <p:cNvSpPr>
              <a:spLocks noChangeArrowheads="1"/>
            </p:cNvSpPr>
            <p:nvPr/>
          </p:nvSpPr>
          <p:spPr bwMode="auto">
            <a:xfrm>
              <a:off x="3760" y="1145"/>
              <a:ext cx="656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10</a:t>
              </a:r>
            </a:p>
          </p:txBody>
        </p:sp>
        <p:sp>
          <p:nvSpPr>
            <p:cNvPr id="20507" name="Rectangle 25"/>
            <p:cNvSpPr>
              <a:spLocks noChangeArrowheads="1"/>
            </p:cNvSpPr>
            <p:nvPr/>
          </p:nvSpPr>
          <p:spPr bwMode="auto">
            <a:xfrm>
              <a:off x="3132" y="1145"/>
              <a:ext cx="628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1.5</a:t>
              </a:r>
            </a:p>
          </p:txBody>
        </p:sp>
        <p:sp>
          <p:nvSpPr>
            <p:cNvPr id="20508" name="Rectangle 26"/>
            <p:cNvSpPr>
              <a:spLocks noChangeArrowheads="1"/>
            </p:cNvSpPr>
            <p:nvPr/>
          </p:nvSpPr>
          <p:spPr bwMode="auto">
            <a:xfrm>
              <a:off x="2420" y="1145"/>
              <a:ext cx="712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5</a:t>
              </a:r>
            </a:p>
          </p:txBody>
        </p:sp>
        <p:sp>
          <p:nvSpPr>
            <p:cNvPr id="20509" name="Rectangle 27"/>
            <p:cNvSpPr>
              <a:spLocks noChangeArrowheads="1"/>
            </p:cNvSpPr>
            <p:nvPr/>
          </p:nvSpPr>
          <p:spPr bwMode="auto">
            <a:xfrm>
              <a:off x="1856" y="1145"/>
              <a:ext cx="564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/>
                <a:t>30</a:t>
              </a:r>
            </a:p>
          </p:txBody>
        </p:sp>
        <p:sp>
          <p:nvSpPr>
            <p:cNvPr id="20510" name="Rectangle 28"/>
            <p:cNvSpPr>
              <a:spLocks noChangeArrowheads="1"/>
            </p:cNvSpPr>
            <p:nvPr/>
          </p:nvSpPr>
          <p:spPr bwMode="auto">
            <a:xfrm>
              <a:off x="328" y="1145"/>
              <a:ext cx="1528" cy="3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1 slice bread</a:t>
              </a:r>
            </a:p>
          </p:txBody>
        </p:sp>
        <p:sp>
          <p:nvSpPr>
            <p:cNvPr id="20511" name="Rectangle 29"/>
            <p:cNvSpPr>
              <a:spLocks noChangeArrowheads="1"/>
            </p:cNvSpPr>
            <p:nvPr/>
          </p:nvSpPr>
          <p:spPr bwMode="auto">
            <a:xfrm>
              <a:off x="4416" y="896"/>
              <a:ext cx="624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Cost</a:t>
              </a:r>
            </a:p>
          </p:txBody>
        </p:sp>
        <p:sp>
          <p:nvSpPr>
            <p:cNvPr id="20512" name="Rectangle 30"/>
            <p:cNvSpPr>
              <a:spLocks noChangeArrowheads="1"/>
            </p:cNvSpPr>
            <p:nvPr/>
          </p:nvSpPr>
          <p:spPr bwMode="auto">
            <a:xfrm>
              <a:off x="3760" y="896"/>
              <a:ext cx="656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Iron</a:t>
              </a:r>
            </a:p>
          </p:txBody>
        </p:sp>
        <p:sp>
          <p:nvSpPr>
            <p:cNvPr id="20513" name="Rectangle 31"/>
            <p:cNvSpPr>
              <a:spLocks noChangeArrowheads="1"/>
            </p:cNvSpPr>
            <p:nvPr/>
          </p:nvSpPr>
          <p:spPr bwMode="auto">
            <a:xfrm>
              <a:off x="3132" y="896"/>
              <a:ext cx="62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Fat</a:t>
              </a:r>
            </a:p>
          </p:txBody>
        </p:sp>
        <p:sp>
          <p:nvSpPr>
            <p:cNvPr id="20514" name="Rectangle 32"/>
            <p:cNvSpPr>
              <a:spLocks noChangeArrowheads="1"/>
            </p:cNvSpPr>
            <p:nvPr/>
          </p:nvSpPr>
          <p:spPr bwMode="auto">
            <a:xfrm>
              <a:off x="2420" y="896"/>
              <a:ext cx="712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Protein</a:t>
              </a:r>
            </a:p>
          </p:txBody>
        </p:sp>
        <p:sp>
          <p:nvSpPr>
            <p:cNvPr id="20515" name="Rectangle 33"/>
            <p:cNvSpPr>
              <a:spLocks noChangeArrowheads="1"/>
            </p:cNvSpPr>
            <p:nvPr/>
          </p:nvSpPr>
          <p:spPr bwMode="auto">
            <a:xfrm>
              <a:off x="1856" y="896"/>
              <a:ext cx="564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r>
                <a:rPr lang="en-US" altLang="zh-CN" sz="2000" b="1">
                  <a:solidFill>
                    <a:schemeClr val="tx1"/>
                  </a:solidFill>
                </a:rPr>
                <a:t>Carbs</a:t>
              </a:r>
            </a:p>
          </p:txBody>
        </p:sp>
        <p:sp>
          <p:nvSpPr>
            <p:cNvPr id="20516" name="Rectangle 34"/>
            <p:cNvSpPr>
              <a:spLocks noChangeArrowheads="1"/>
            </p:cNvSpPr>
            <p:nvPr/>
          </p:nvSpPr>
          <p:spPr bwMode="auto">
            <a:xfrm>
              <a:off x="328" y="896"/>
              <a:ext cx="1528" cy="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E0000"/>
                </a:buClr>
              </a:pPr>
              <a:endParaRPr lang="zh-CN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0517" name="Line 35"/>
            <p:cNvSpPr>
              <a:spLocks noChangeShapeType="1"/>
            </p:cNvSpPr>
            <p:nvPr/>
          </p:nvSpPr>
          <p:spPr bwMode="auto">
            <a:xfrm>
              <a:off x="328" y="896"/>
              <a:ext cx="47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36"/>
            <p:cNvSpPr>
              <a:spLocks noChangeShapeType="1"/>
            </p:cNvSpPr>
            <p:nvPr/>
          </p:nvSpPr>
          <p:spPr bwMode="auto">
            <a:xfrm>
              <a:off x="328" y="1145"/>
              <a:ext cx="4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7"/>
            <p:cNvSpPr>
              <a:spLocks noChangeShapeType="1"/>
            </p:cNvSpPr>
            <p:nvPr/>
          </p:nvSpPr>
          <p:spPr bwMode="auto">
            <a:xfrm>
              <a:off x="328" y="1468"/>
              <a:ext cx="4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38"/>
            <p:cNvSpPr>
              <a:spLocks noChangeShapeType="1"/>
            </p:cNvSpPr>
            <p:nvPr/>
          </p:nvSpPr>
          <p:spPr bwMode="auto">
            <a:xfrm>
              <a:off x="328" y="1784"/>
              <a:ext cx="4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Line 39"/>
            <p:cNvSpPr>
              <a:spLocks noChangeShapeType="1"/>
            </p:cNvSpPr>
            <p:nvPr/>
          </p:nvSpPr>
          <p:spPr bwMode="auto">
            <a:xfrm>
              <a:off x="328" y="2033"/>
              <a:ext cx="4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Line 40"/>
            <p:cNvSpPr>
              <a:spLocks noChangeShapeType="1"/>
            </p:cNvSpPr>
            <p:nvPr/>
          </p:nvSpPr>
          <p:spPr bwMode="auto">
            <a:xfrm>
              <a:off x="328" y="2356"/>
              <a:ext cx="47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41"/>
            <p:cNvSpPr>
              <a:spLocks noChangeShapeType="1"/>
            </p:cNvSpPr>
            <p:nvPr/>
          </p:nvSpPr>
          <p:spPr bwMode="auto">
            <a:xfrm>
              <a:off x="328" y="896"/>
              <a:ext cx="0" cy="1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42"/>
            <p:cNvSpPr>
              <a:spLocks noChangeShapeType="1"/>
            </p:cNvSpPr>
            <p:nvPr/>
          </p:nvSpPr>
          <p:spPr bwMode="auto">
            <a:xfrm>
              <a:off x="1856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43"/>
            <p:cNvSpPr>
              <a:spLocks noChangeShapeType="1"/>
            </p:cNvSpPr>
            <p:nvPr/>
          </p:nvSpPr>
          <p:spPr bwMode="auto">
            <a:xfrm>
              <a:off x="2420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Line 44"/>
            <p:cNvSpPr>
              <a:spLocks noChangeShapeType="1"/>
            </p:cNvSpPr>
            <p:nvPr/>
          </p:nvSpPr>
          <p:spPr bwMode="auto">
            <a:xfrm>
              <a:off x="3132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Line 45"/>
            <p:cNvSpPr>
              <a:spLocks noChangeShapeType="1"/>
            </p:cNvSpPr>
            <p:nvPr/>
          </p:nvSpPr>
          <p:spPr bwMode="auto">
            <a:xfrm>
              <a:off x="3760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Line 46"/>
            <p:cNvSpPr>
              <a:spLocks noChangeShapeType="1"/>
            </p:cNvSpPr>
            <p:nvPr/>
          </p:nvSpPr>
          <p:spPr bwMode="auto">
            <a:xfrm>
              <a:off x="4416" y="896"/>
              <a:ext cx="0" cy="14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Line 47"/>
            <p:cNvSpPr>
              <a:spLocks noChangeShapeType="1"/>
            </p:cNvSpPr>
            <p:nvPr/>
          </p:nvSpPr>
          <p:spPr bwMode="auto">
            <a:xfrm>
              <a:off x="5040" y="896"/>
              <a:ext cx="0" cy="14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6" name="Text 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925" y="4192510"/>
            <a:ext cx="499110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0" lang="en-US" altLang="zh-CN" sz="2000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Minimize 30</a:t>
            </a:r>
            <a:r>
              <a:rPr kumimoji="0" lang="en-US" altLang="zh-CN" sz="2000" i="1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kumimoji="0" lang="en-US" altLang="zh-CN" sz="2000" baseline="-25000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zh-CN" sz="2000" i="1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0" lang="en-US" altLang="zh-CN" sz="2000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kumimoji="0" lang="en-US" altLang="zh-CN" sz="2000" i="1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kumimoji="0" lang="en-US" altLang="zh-CN" sz="2000" baseline="-25000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000" i="1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0" lang="en-US" altLang="zh-CN" sz="2000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kumimoji="0" lang="en-US" altLang="zh-CN" sz="2000" i="1" dirty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000" i="1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US" altLang="zh-CN" sz="2000" baseline="-25000" dirty="0">
              <a:solidFill>
                <a:srgbClr val="CE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zh-C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s.t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      30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+ 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altLang="zh-C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300</a:t>
            </a:r>
            <a:endParaRPr kumimoji="0"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+   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 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altLang="zh-CN" sz="20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50</a:t>
            </a:r>
            <a:endParaRPr kumimoji="0" lang="en-US" altLang="zh-CN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+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+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altLang="zh-C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70</a:t>
            </a:r>
            <a:endParaRPr kumimoji="0" lang="en-US" altLang="zh-CN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zh-CN" sz="20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+ 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kumimoji="0"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altLang="zh-CN" sz="20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100</a:t>
            </a:r>
          </a:p>
          <a:p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kumimoji="0"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kumimoji="0"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kumimoji="0"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kumimoji="0"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altLang="zh-CN" sz="20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kumimoji="0"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kumimoji="0"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25883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This is called a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linear program (LP)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constraints are linear in our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decision variables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Objective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 is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linear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Don’t allow </a:t>
            </a:r>
            <a:r>
              <a:rPr lang="en-US" altLang="zh-CN" i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⋅ </a:t>
            </a:r>
            <a:r>
              <a:rPr lang="en-US" altLang="zh-CN" i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100, log </a:t>
            </a:r>
            <a:r>
              <a:rPr lang="en-US" altLang="zh-CN" i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that’s a polynomial program. Much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harder.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 advTm="6798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– Standard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500174"/>
            <a:ext cx="7772400" cy="4572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Given rational numbers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1 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, find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…,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decision variables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) that maximizes the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linear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function 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objective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subject to the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linear constraints</a:t>
            </a:r>
          </a:p>
          <a:p>
            <a:pPr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14744" y="3571876"/>
          <a:ext cx="1143008" cy="1052770"/>
        </p:xfrm>
        <a:graphic>
          <a:graphicData uri="http://schemas.openxmlformats.org/presentationml/2006/ole">
            <p:oleObj spid="_x0000_s1026" name="Equation" r:id="rId3" imgW="482400" imgH="444240" progId="Equation.3">
              <p:embed/>
            </p:oleObj>
          </a:graphicData>
        </a:graphic>
      </p:graphicFrame>
      <p:graphicFrame>
        <p:nvGraphicFramePr>
          <p:cNvPr id="524291" name="Object 3"/>
          <p:cNvGraphicFramePr>
            <a:graphicFrameLocks noChangeAspect="1"/>
          </p:cNvGraphicFramePr>
          <p:nvPr/>
        </p:nvGraphicFramePr>
        <p:xfrm>
          <a:off x="2879732" y="5286388"/>
          <a:ext cx="2763838" cy="920750"/>
        </p:xfrm>
        <a:graphic>
          <a:graphicData uri="http://schemas.openxmlformats.org/presentationml/2006/ole">
            <p:oleObj spid="_x0000_s1027" name="Equation" r:id="rId4" imgW="133344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57877" y="5500702"/>
            <a:ext cx="240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Feasible solutions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88" y="6215082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 0, 1 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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22397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– Standard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30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Primal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subject to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endParaRPr lang="en-US" altLang="zh-CN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 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where 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,…,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i="1" baseline="30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baseline="-25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,…,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i="1" baseline="30000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[</a:t>
            </a:r>
            <a:r>
              <a:rPr lang="en-US" altLang="zh-CN" i="1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ij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altLang="zh-CN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i="1" baseline="-25000" dirty="0" err="1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advTm="14023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Geometric 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max 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 1</a:t>
            </a:r>
          </a:p>
          <a:p>
            <a:pPr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2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 1</a:t>
            </a:r>
          </a:p>
          <a:p>
            <a:pPr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baseline="-25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 0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1840" y="1762126"/>
            <a:ext cx="3973564" cy="302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4429124" y="2857496"/>
            <a:ext cx="2214578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B81-5C65-4524-91C4-D2D65D556B8C}" type="slidenum">
              <a:rPr lang="zh-CN" altLang="en-US" smtClean="0"/>
              <a:pPr/>
              <a:t>9</a:t>
            </a:fld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581524" y="2714620"/>
            <a:ext cx="2147098" cy="200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000628" y="3357562"/>
            <a:ext cx="71438" cy="714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00628" y="4357694"/>
            <a:ext cx="71438" cy="714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72198" y="4429132"/>
            <a:ext cx="71438" cy="714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143372" y="3571876"/>
            <a:ext cx="2214578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87391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23577</TotalTime>
  <Words>2528</Words>
  <Application>Microsoft Office PowerPoint</Application>
  <PresentationFormat>全屏显示(4:3)</PresentationFormat>
  <Paragraphs>369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Office 主题</vt:lpstr>
      <vt:lpstr>Equation</vt:lpstr>
      <vt:lpstr>Introduction to Algorithms</vt:lpstr>
      <vt:lpstr>Topics</vt:lpstr>
      <vt:lpstr>Linear programming</vt:lpstr>
      <vt:lpstr>Systems of Linear Equations</vt:lpstr>
      <vt:lpstr>The Diet Problem</vt:lpstr>
      <vt:lpstr>Linear Program</vt:lpstr>
      <vt:lpstr>LP – Standard Form</vt:lpstr>
      <vt:lpstr>LP – Standard Form</vt:lpstr>
      <vt:lpstr>Geometric Intuition</vt:lpstr>
      <vt:lpstr>Geometric Intuition</vt:lpstr>
      <vt:lpstr>Convexity Properties</vt:lpstr>
      <vt:lpstr>Modeling Network Flow</vt:lpstr>
      <vt:lpstr>Linear Programming Duality</vt:lpstr>
      <vt:lpstr>Some Upper Bounds</vt:lpstr>
      <vt:lpstr>Linear Programming: Primal</vt:lpstr>
      <vt:lpstr>Linear Programming: Duality</vt:lpstr>
      <vt:lpstr>Linear Programming: Duality</vt:lpstr>
      <vt:lpstr>Linear Programming Duality</vt:lpstr>
      <vt:lpstr>Weak Duality</vt:lpstr>
      <vt:lpstr>Example: Primal</vt:lpstr>
      <vt:lpstr>Example: Primal</vt:lpstr>
      <vt:lpstr>Example: Dual</vt:lpstr>
      <vt:lpstr>Interpretation of Dual</vt:lpstr>
      <vt:lpstr>Interpretation of Dual</vt:lpstr>
      <vt:lpstr>Take-aways</vt:lpstr>
      <vt:lpstr>Recipe for Taking Duals</vt:lpstr>
      <vt:lpstr>Recipe for Taking Duals</vt:lpstr>
      <vt:lpstr>Strong Duality Theorem</vt:lpstr>
      <vt:lpstr>Complementary Slackness Conditions</vt:lpstr>
      <vt:lpstr>Complementary Slackness Conditions</vt:lpstr>
      <vt:lpstr>A General Algorithm Design Paradigm</vt:lpstr>
      <vt:lpstr>A General Algorithm Design Paradigm</vt:lpstr>
      <vt:lpstr>Bipartite Graph Matching</vt:lpstr>
      <vt:lpstr>Bipartite Graph Matching</vt:lpstr>
      <vt:lpstr>The Dual Linear Program</vt:lpstr>
      <vt:lpstr>The Dual Linear Program</vt:lpstr>
      <vt:lpstr>Primal-Dual Algorithms</vt:lpstr>
      <vt:lpstr>Algorithms for Linear Programming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scf</cp:lastModifiedBy>
  <cp:revision>100</cp:revision>
  <dcterms:created xsi:type="dcterms:W3CDTF">2020-05-13T01:12:06Z</dcterms:created>
  <dcterms:modified xsi:type="dcterms:W3CDTF">2024-05-23T02:31:41Z</dcterms:modified>
</cp:coreProperties>
</file>