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38" r:id="rId3"/>
    <p:sldId id="339" r:id="rId4"/>
    <p:sldId id="340" r:id="rId5"/>
    <p:sldId id="341" r:id="rId6"/>
    <p:sldId id="343" r:id="rId7"/>
    <p:sldId id="342" r:id="rId8"/>
    <p:sldId id="344" r:id="rId9"/>
    <p:sldId id="354" r:id="rId10"/>
    <p:sldId id="355" r:id="rId11"/>
    <p:sldId id="352" r:id="rId12"/>
    <p:sldId id="351" r:id="rId13"/>
    <p:sldId id="350" r:id="rId14"/>
    <p:sldId id="349" r:id="rId15"/>
    <p:sldId id="348" r:id="rId16"/>
    <p:sldId id="347" r:id="rId17"/>
    <p:sldId id="357" r:id="rId18"/>
    <p:sldId id="359" r:id="rId19"/>
    <p:sldId id="360" r:id="rId20"/>
    <p:sldId id="370" r:id="rId21"/>
    <p:sldId id="363" r:id="rId22"/>
    <p:sldId id="364" r:id="rId23"/>
    <p:sldId id="362" r:id="rId24"/>
    <p:sldId id="365" r:id="rId25"/>
    <p:sldId id="372" r:id="rId26"/>
    <p:sldId id="371" r:id="rId27"/>
    <p:sldId id="361" r:id="rId28"/>
    <p:sldId id="366" r:id="rId29"/>
    <p:sldId id="368" r:id="rId30"/>
    <p:sldId id="367" r:id="rId31"/>
    <p:sldId id="369" r:id="rId32"/>
    <p:sldId id="374" r:id="rId33"/>
    <p:sldId id="375" r:id="rId34"/>
    <p:sldId id="398" r:id="rId35"/>
    <p:sldId id="399" r:id="rId36"/>
    <p:sldId id="400" r:id="rId37"/>
    <p:sldId id="423" r:id="rId38"/>
    <p:sldId id="418" r:id="rId39"/>
    <p:sldId id="419" r:id="rId40"/>
    <p:sldId id="42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22" r:id="rId56"/>
    <p:sldId id="415" r:id="rId57"/>
    <p:sldId id="416" r:id="rId58"/>
    <p:sldId id="417" r:id="rId59"/>
    <p:sldId id="424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accent2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C87"/>
    <a:srgbClr val="FF9900"/>
    <a:srgbClr val="FFCCCC"/>
    <a:srgbClr val="FFFF00"/>
    <a:srgbClr val="CE0000"/>
    <a:srgbClr val="00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329" autoAdjust="0"/>
    <p:restoredTop sz="88235" autoAdjust="0"/>
  </p:normalViewPr>
  <p:slideViewPr>
    <p:cSldViewPr>
      <p:cViewPr varScale="1">
        <p:scale>
          <a:sx n="66" d="100"/>
          <a:sy n="66" d="100"/>
        </p:scale>
        <p:origin x="-131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26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1">
                <a:solidFill>
                  <a:srgbClr val="008C87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8C87"/>
                </a:solidFill>
              </a:defRPr>
            </a:lvl1pPr>
          </a:lstStyle>
          <a:p>
            <a:fld id="{5F077926-0641-40A8-A8B8-E7460B424C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7C7F868-6BF0-469A-91CF-E8C33308F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7F868-6BF0-469A-91CF-E8C33308F29F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61783-F3F8-48F0-9082-480B099F8A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F2B36-967F-4FD1-86AD-CF84FA7241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4F353-E6F3-4A48-9E77-506E6BAD3F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74272-9B3E-4B1F-A1F8-72D1DAADCF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9A20C-7CD6-4EC2-9A10-808E8FB035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BDD04-DD39-49BC-8BAB-02F08C662E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3F1D-6BB2-48D5-921A-F923D7E9C7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31FAA-5814-49F0-BE41-AF4DBE2275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44984-B583-4BCF-8ED9-BDC340A28B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0F148-4030-4FD1-89FC-5F459706E0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F982A-4E1B-4708-B978-5151FAA903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95C39712-EAD3-4FC4-895D-F2F82CDD1B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/>
              <a:t>Introduction to Algorithms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 </a:t>
            </a:r>
            <a:r>
              <a:rPr lang="en-US" altLang="zh-CN" dirty="0" smtClean="0"/>
              <a:t>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B39A-6987-45EE-8872-B71719183FA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realistic scenario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267200" cy="45720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Once an exponential </a:t>
            </a:r>
            <a:r>
              <a:rPr lang="en-US" altLang="zh-CN" dirty="0">
                <a:solidFill>
                  <a:srgbClr val="CE3200"/>
                </a:solidFill>
              </a:rPr>
              <a:t>lower bound </a:t>
            </a:r>
            <a:r>
              <a:rPr lang="en-US" altLang="zh-CN" dirty="0">
                <a:solidFill>
                  <a:srgbClr val="000000"/>
                </a:solidFill>
              </a:rPr>
              <a:t>is shown for one problem, it holds for all of </a:t>
            </a:r>
            <a:r>
              <a:rPr lang="en-US" altLang="zh-CN" dirty="0" smtClean="0">
                <a:solidFill>
                  <a:srgbClr val="000000"/>
                </a:solidFill>
              </a:rPr>
              <a:t>them.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But someone </a:t>
            </a:r>
            <a:r>
              <a:rPr lang="en-US" altLang="zh-CN" i="1" dirty="0">
                <a:solidFill>
                  <a:srgbClr val="000000"/>
                </a:solidFill>
              </a:rPr>
              <a:t>is </a:t>
            </a:r>
            <a:r>
              <a:rPr lang="en-US" altLang="zh-CN" dirty="0">
                <a:solidFill>
                  <a:srgbClr val="000000"/>
                </a:solidFill>
              </a:rPr>
              <a:t>happy…</a:t>
            </a:r>
            <a:endParaRPr lang="en-US" altLang="zh-CN" dirty="0"/>
          </a:p>
        </p:txBody>
      </p:sp>
      <p:pic>
        <p:nvPicPr>
          <p:cNvPr id="4986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954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676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4275" y="2819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075" y="34861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86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724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5699125" y="21748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98698" name="Text Box 10"/>
          <p:cNvSpPr txBox="1">
            <a:spLocks noChangeArrowheads="1"/>
          </p:cNvSpPr>
          <p:nvPr/>
        </p:nvSpPr>
        <p:spPr bwMode="auto">
          <a:xfrm>
            <a:off x="7772400" y="34099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65532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  <p:pic>
        <p:nvPicPr>
          <p:cNvPr id="498700" name="Picture 12" descr="Adi Shami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921000"/>
            <a:ext cx="1130300" cy="149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5298-3844-42DF-BDEE-E396BF52422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Summing up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If we show that a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equivalent to ten thousand other well studied problems without efficient algorithms, then we get a very strong evidence that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hard.</a:t>
            </a:r>
          </a:p>
          <a:p>
            <a:r>
              <a:rPr lang="en-US" altLang="zh-CN">
                <a:solidFill>
                  <a:srgbClr val="000000"/>
                </a:solidFill>
              </a:rPr>
              <a:t>We need to: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Identify the class of problems of interest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Define the notion of equivalence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Prove the equivalence(s)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C471-3502-46F6-AAFA-C6CC2EFE36B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of problems: NP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Decision</a:t>
            </a:r>
            <a:r>
              <a:rPr lang="en-US" altLang="zh-CN" dirty="0">
                <a:solidFill>
                  <a:srgbClr val="000000"/>
                </a:solidFill>
              </a:rPr>
              <a:t> problems: answer YES or NO. </a:t>
            </a:r>
            <a:r>
              <a:rPr lang="en-US" altLang="zh-CN" dirty="0" err="1">
                <a:solidFill>
                  <a:srgbClr val="000000"/>
                </a:solidFill>
              </a:rPr>
              <a:t>E.g.,”is</a:t>
            </a:r>
            <a:r>
              <a:rPr lang="en-US" altLang="zh-CN" dirty="0">
                <a:solidFill>
                  <a:srgbClr val="000000"/>
                </a:solidFill>
              </a:rPr>
              <a:t> there a tour of length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” 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Solvable in </a:t>
            </a:r>
            <a:r>
              <a:rPr lang="en-US" altLang="zh-CN" i="1" dirty="0">
                <a:solidFill>
                  <a:srgbClr val="000000"/>
                </a:solidFill>
              </a:rPr>
              <a:t>non-deterministic polynomial </a:t>
            </a:r>
            <a:r>
              <a:rPr lang="en-US" altLang="zh-CN" dirty="0">
                <a:solidFill>
                  <a:srgbClr val="000000"/>
                </a:solidFill>
              </a:rPr>
              <a:t>time: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Intuitively: the solution can be </a:t>
            </a:r>
            <a:r>
              <a:rPr lang="en-US" altLang="zh-CN" dirty="0">
                <a:solidFill>
                  <a:srgbClr val="CE0000"/>
                </a:solidFill>
              </a:rPr>
              <a:t>verified </a:t>
            </a:r>
            <a:r>
              <a:rPr lang="en-US" altLang="zh-CN" dirty="0">
                <a:solidFill>
                  <a:srgbClr val="000000"/>
                </a:solidFill>
              </a:rPr>
              <a:t>in polynomial time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E.g., if someone gives </a:t>
            </a:r>
            <a:r>
              <a:rPr lang="en-US" altLang="zh-CN" dirty="0" smtClean="0">
                <a:solidFill>
                  <a:srgbClr val="000000"/>
                </a:solidFill>
              </a:rPr>
              <a:t>us </a:t>
            </a:r>
            <a:r>
              <a:rPr lang="en-US" altLang="zh-CN" dirty="0">
                <a:solidFill>
                  <a:srgbClr val="000000"/>
                </a:solidFill>
              </a:rPr>
              <a:t>a tour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we can verify if </a:t>
            </a:r>
            <a:r>
              <a:rPr lang="en-US" altLang="zh-CN" i="1" dirty="0">
                <a:solidFill>
                  <a:schemeClr val="accent2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 a tour of length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Therefore, TSP is in NP.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5A67-4925-4A98-AF3C-8AD175F95E0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Formal definitions of P and NP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A problem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is solvable in poly time (or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P</a:t>
            </a:r>
            <a:r>
              <a:rPr lang="en-US" altLang="zh-CN" sz="2800" dirty="0">
                <a:solidFill>
                  <a:srgbClr val="000000"/>
                </a:solidFill>
              </a:rPr>
              <a:t>),  if there is a poly time algorithm </a:t>
            </a:r>
            <a:r>
              <a:rPr lang="en-US" altLang="zh-CN" sz="2800" i="1" dirty="0">
                <a:solidFill>
                  <a:schemeClr val="accent2"/>
                </a:solidFill>
              </a:rPr>
              <a:t>V</a:t>
            </a:r>
            <a:r>
              <a:rPr lang="en-US" altLang="zh-CN" sz="2800" dirty="0">
                <a:solidFill>
                  <a:schemeClr val="accent2"/>
                </a:solidFill>
              </a:rPr>
              <a:t>(.)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such that for any input 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                  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) = YES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iff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</a:rPr>
              <a:t>V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) = YES</a:t>
            </a:r>
          </a:p>
          <a:p>
            <a:endParaRPr lang="en-US" altLang="zh-CN" sz="1600" dirty="0">
              <a:solidFill>
                <a:srgbClr val="008C87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A problem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is solvable in </a:t>
            </a:r>
            <a:r>
              <a:rPr lang="en-US" altLang="zh-CN" sz="2800" dirty="0">
                <a:solidFill>
                  <a:srgbClr val="CE0000"/>
                </a:solidFill>
              </a:rPr>
              <a:t>non-deterministic p</a:t>
            </a:r>
            <a:r>
              <a:rPr lang="en-US" altLang="zh-CN" sz="2800" dirty="0">
                <a:solidFill>
                  <a:srgbClr val="000000"/>
                </a:solidFill>
              </a:rPr>
              <a:t>oly time (or </a:t>
            </a:r>
            <a:r>
              <a:rPr lang="en-US" altLang="zh-CN" sz="2800" dirty="0">
                <a:solidFill>
                  <a:srgbClr val="CE0000"/>
                </a:solidFill>
                <a:sym typeface="Symbol" pitchFamily="18" charset="2"/>
              </a:rPr>
              <a:t> </a:t>
            </a:r>
            <a:r>
              <a:rPr lang="en-US" altLang="zh-CN" sz="2800" dirty="0">
                <a:solidFill>
                  <a:srgbClr val="CE0000"/>
                </a:solidFill>
              </a:rPr>
              <a:t> NP</a:t>
            </a:r>
            <a:r>
              <a:rPr lang="en-US" altLang="zh-CN" sz="2800" dirty="0">
                <a:solidFill>
                  <a:srgbClr val="000000"/>
                </a:solidFill>
              </a:rPr>
              <a:t>), if there is a poly time algorithm </a:t>
            </a:r>
            <a:r>
              <a:rPr lang="en-US" altLang="zh-CN" sz="2800" i="1" dirty="0">
                <a:solidFill>
                  <a:srgbClr val="CE0000"/>
                </a:solidFill>
              </a:rPr>
              <a:t>V</a:t>
            </a:r>
            <a:r>
              <a:rPr lang="en-US" altLang="zh-CN" sz="2800" dirty="0">
                <a:solidFill>
                  <a:srgbClr val="CE0000"/>
                </a:solidFill>
              </a:rPr>
              <a:t>(. , .) </a:t>
            </a:r>
            <a:r>
              <a:rPr lang="en-US" altLang="zh-CN" sz="2800" dirty="0">
                <a:solidFill>
                  <a:srgbClr val="000000"/>
                </a:solidFill>
              </a:rPr>
              <a:t>such that for any input 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8C87"/>
                </a:solidFill>
              </a:rPr>
              <a:t>   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)=YES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iff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CE0000"/>
                </a:solidFill>
              </a:rPr>
              <a:t>there exists a certificate 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of size </a:t>
            </a:r>
            <a:r>
              <a:rPr lang="en-US" altLang="zh-CN" sz="2800" dirty="0">
                <a:solidFill>
                  <a:schemeClr val="accent2"/>
                </a:solidFill>
              </a:rPr>
              <a:t>poly(|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|)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such that </a:t>
            </a:r>
            <a:r>
              <a:rPr lang="en-US" altLang="zh-CN" sz="2800" i="1" dirty="0">
                <a:solidFill>
                  <a:schemeClr val="accent2"/>
                </a:solidFill>
              </a:rPr>
              <a:t>V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</a:rPr>
              <a:t>)=YES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141E-E2A7-4583-9F84-91D24DFFB1F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 of problems in NP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Is </a:t>
            </a:r>
            <a:r>
              <a:rPr lang="en-US" altLang="zh-CN" sz="2800" dirty="0">
                <a:solidFill>
                  <a:srgbClr val="CE0000"/>
                </a:solidFill>
              </a:rPr>
              <a:t>“Does there exist a clique in </a:t>
            </a:r>
            <a:r>
              <a:rPr lang="en-US" altLang="zh-CN" sz="2800" i="1" dirty="0">
                <a:solidFill>
                  <a:srgbClr val="CE0000"/>
                </a:solidFill>
              </a:rPr>
              <a:t>G</a:t>
            </a:r>
            <a:r>
              <a:rPr lang="en-US" altLang="zh-CN" sz="2800" dirty="0">
                <a:solidFill>
                  <a:srgbClr val="CE0000"/>
                </a:solidFill>
              </a:rPr>
              <a:t> of size </a:t>
            </a:r>
            <a:r>
              <a:rPr lang="en-US" altLang="zh-CN" sz="2800" dirty="0">
                <a:solidFill>
                  <a:srgbClr val="CE0000"/>
                </a:solidFill>
                <a:sym typeface="Symbol" pitchFamily="18" charset="2"/>
              </a:rPr>
              <a:t></a:t>
            </a:r>
            <a:r>
              <a:rPr lang="en-US" altLang="zh-CN" sz="2800" dirty="0">
                <a:solidFill>
                  <a:srgbClr val="CE0000"/>
                </a:solidFill>
              </a:rPr>
              <a:t> </a:t>
            </a:r>
            <a:r>
              <a:rPr lang="en-US" altLang="zh-CN" sz="2800" i="1" dirty="0">
                <a:solidFill>
                  <a:srgbClr val="CE0000"/>
                </a:solidFill>
              </a:rPr>
              <a:t>K</a:t>
            </a:r>
            <a:r>
              <a:rPr lang="en-US" altLang="zh-CN" sz="2800" dirty="0">
                <a:solidFill>
                  <a:srgbClr val="CE0000"/>
                </a:solidFill>
              </a:rPr>
              <a:t>”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Yes: </a:t>
            </a:r>
            <a:r>
              <a:rPr lang="en-US" altLang="zh-CN" sz="2800" i="1" dirty="0">
                <a:solidFill>
                  <a:schemeClr val="accent2"/>
                </a:solidFill>
              </a:rPr>
              <a:t>V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interprets 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as a graph </a:t>
            </a:r>
            <a:r>
              <a:rPr lang="en-US" altLang="zh-CN" sz="2800" i="1" dirty="0">
                <a:solidFill>
                  <a:schemeClr val="accent2"/>
                </a:solidFill>
              </a:rPr>
              <a:t>G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as </a:t>
            </a:r>
            <a:r>
              <a:rPr lang="en-US" altLang="zh-CN" sz="2800" dirty="0" smtClean="0">
                <a:solidFill>
                  <a:srgbClr val="000000"/>
                </a:solidFill>
              </a:rPr>
              <a:t>a vertex </a:t>
            </a:r>
            <a:r>
              <a:rPr lang="en-US" altLang="zh-CN" sz="2800" dirty="0">
                <a:solidFill>
                  <a:srgbClr val="000000"/>
                </a:solidFill>
              </a:rPr>
              <a:t>set </a:t>
            </a:r>
            <a:r>
              <a:rPr lang="en-US" altLang="zh-CN" sz="2800" i="1" dirty="0">
                <a:solidFill>
                  <a:schemeClr val="accent2"/>
                </a:solidFill>
              </a:rPr>
              <a:t>C</a:t>
            </a:r>
            <a:r>
              <a:rPr lang="en-US" altLang="zh-CN" sz="2800" dirty="0">
                <a:solidFill>
                  <a:srgbClr val="000000"/>
                </a:solidFill>
              </a:rPr>
              <a:t>, and checks if all vertices in </a:t>
            </a:r>
            <a:r>
              <a:rPr lang="en-US" altLang="zh-CN" sz="2800" i="1" dirty="0">
                <a:solidFill>
                  <a:schemeClr val="accent2"/>
                </a:solidFill>
              </a:rPr>
              <a:t>C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are adjacent and if </a:t>
            </a:r>
            <a:r>
              <a:rPr lang="en-US" altLang="zh-CN" sz="2800" dirty="0">
                <a:solidFill>
                  <a:schemeClr val="accent2"/>
                </a:solidFill>
              </a:rPr>
              <a:t>|</a:t>
            </a:r>
            <a:r>
              <a:rPr lang="en-US" altLang="zh-CN" sz="2800" i="1" dirty="0">
                <a:solidFill>
                  <a:schemeClr val="accent2"/>
                </a:solidFill>
              </a:rPr>
              <a:t>C</a:t>
            </a:r>
            <a:r>
              <a:rPr lang="en-US" altLang="zh-CN" sz="2800" dirty="0">
                <a:solidFill>
                  <a:schemeClr val="accent2"/>
                </a:solidFill>
              </a:rPr>
              <a:t>| </a:t>
            </a:r>
            <a:r>
              <a:rPr lang="en-US" altLang="zh-CN" sz="2800" dirty="0">
                <a:solidFill>
                  <a:schemeClr val="accent2"/>
                </a:solidFill>
                <a:sym typeface="Symbol" pitchFamily="18" charset="2"/>
              </a:rPr>
              <a:t> </a:t>
            </a:r>
            <a:r>
              <a:rPr lang="en-US" altLang="zh-CN" sz="2800" i="1" dirty="0">
                <a:solidFill>
                  <a:schemeClr val="accent2"/>
                </a:solidFill>
              </a:rPr>
              <a:t>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Is </a:t>
            </a:r>
            <a:r>
              <a:rPr lang="en-US" altLang="zh-CN" sz="2800" dirty="0">
                <a:solidFill>
                  <a:srgbClr val="CE0000"/>
                </a:solidFill>
              </a:rPr>
              <a:t>Sorting </a:t>
            </a:r>
            <a:r>
              <a:rPr lang="en-US" altLang="zh-CN" sz="2800" dirty="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No, not a decision problem.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Is </a:t>
            </a:r>
            <a:r>
              <a:rPr lang="en-US" altLang="zh-CN" sz="2800" dirty="0">
                <a:solidFill>
                  <a:srgbClr val="CE0000"/>
                </a:solidFill>
              </a:rPr>
              <a:t>“</a:t>
            </a:r>
            <a:r>
              <a:rPr lang="en-US" altLang="zh-CN" sz="2800" dirty="0" err="1">
                <a:solidFill>
                  <a:srgbClr val="CE0000"/>
                </a:solidFill>
              </a:rPr>
              <a:t>Sortedness</a:t>
            </a:r>
            <a:r>
              <a:rPr lang="en-US" altLang="zh-CN" sz="2800" dirty="0">
                <a:solidFill>
                  <a:srgbClr val="CE0000"/>
                </a:solidFill>
              </a:rPr>
              <a:t>”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 NP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</a:rPr>
              <a:t>Yes: ignore </a:t>
            </a:r>
            <a:r>
              <a:rPr lang="en-US" altLang="zh-CN" sz="2800" i="1" dirty="0">
                <a:solidFill>
                  <a:schemeClr val="accent2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</a:rPr>
              <a:t>, and check if the input </a:t>
            </a:r>
            <a:r>
              <a:rPr lang="en-US" altLang="zh-CN" sz="2800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rgbClr val="008C87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is sorted.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3F60-C30A-4B95-95E9-BE881036E42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Reductions: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/>
              <a:t>’ to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1295400" y="2133600"/>
            <a:ext cx="6096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1295400" y="3068638"/>
            <a:ext cx="1143000" cy="588962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altLang="zh-CN" sz="3200" i="1">
                <a:solidFill>
                  <a:srgbClr val="009999"/>
                </a:solidFill>
              </a:rPr>
              <a:t>f</a:t>
            </a:r>
          </a:p>
        </p:txBody>
      </p:sp>
      <p:sp>
        <p:nvSpPr>
          <p:cNvPr id="491526" name="Rectangle 6"/>
          <p:cNvSpPr>
            <a:spLocks noChangeArrowheads="1"/>
          </p:cNvSpPr>
          <p:nvPr/>
        </p:nvSpPr>
        <p:spPr bwMode="auto">
          <a:xfrm>
            <a:off x="4114800" y="3062288"/>
            <a:ext cx="1752600" cy="588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endParaRPr lang="zh-CN" altLang="zh-CN" sz="3200">
              <a:sym typeface="Symbol" pitchFamily="18" charset="2"/>
            </a:endParaRPr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2362200" y="3352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2543175" y="2819400"/>
            <a:ext cx="1495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x</a:t>
            </a:r>
            <a:r>
              <a:rPr lang="en-US" altLang="zh-CN" sz="3200"/>
              <a:t>’) = </a:t>
            </a:r>
            <a:r>
              <a:rPr lang="en-US" altLang="zh-CN" sz="3200" i="1"/>
              <a:t>x</a:t>
            </a:r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 flipV="1">
            <a:off x="5867400" y="2819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5867400" y="335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1" name="Text Box 11"/>
          <p:cNvSpPr txBox="1">
            <a:spLocks noChangeArrowheads="1"/>
          </p:cNvSpPr>
          <p:nvPr/>
        </p:nvSpPr>
        <p:spPr bwMode="auto">
          <a:xfrm>
            <a:off x="6554788" y="25908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91532" name="Text Box 12"/>
          <p:cNvSpPr txBox="1">
            <a:spLocks noChangeArrowheads="1"/>
          </p:cNvSpPr>
          <p:nvPr/>
        </p:nvSpPr>
        <p:spPr bwMode="auto">
          <a:xfrm>
            <a:off x="6554788" y="38100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91534" name="Line 14"/>
          <p:cNvSpPr>
            <a:spLocks noChangeShapeType="1"/>
          </p:cNvSpPr>
          <p:nvPr/>
        </p:nvSpPr>
        <p:spPr bwMode="auto">
          <a:xfrm>
            <a:off x="457200" y="3352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5" name="Text Box 15"/>
          <p:cNvSpPr txBox="1">
            <a:spLocks noChangeArrowheads="1"/>
          </p:cNvSpPr>
          <p:nvPr/>
        </p:nvSpPr>
        <p:spPr bwMode="auto">
          <a:xfrm>
            <a:off x="719138" y="2849563"/>
            <a:ext cx="500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x</a:t>
            </a:r>
            <a:r>
              <a:rPr lang="en-US" altLang="zh-CN" sz="3200"/>
              <a:t>’</a:t>
            </a:r>
            <a:endParaRPr lang="en-US" altLang="zh-CN" sz="3200" i="1"/>
          </a:p>
        </p:txBody>
      </p:sp>
      <p:sp>
        <p:nvSpPr>
          <p:cNvPr id="491536" name="Line 16"/>
          <p:cNvSpPr>
            <a:spLocks noChangeShapeType="1"/>
          </p:cNvSpPr>
          <p:nvPr/>
        </p:nvSpPr>
        <p:spPr bwMode="auto">
          <a:xfrm>
            <a:off x="7391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7" name="Line 17"/>
          <p:cNvSpPr>
            <a:spLocks noChangeShapeType="1"/>
          </p:cNvSpPr>
          <p:nvPr/>
        </p:nvSpPr>
        <p:spPr bwMode="auto">
          <a:xfrm>
            <a:off x="7391400" y="403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91538" name="Text Box 18"/>
          <p:cNvSpPr txBox="1">
            <a:spLocks noChangeArrowheads="1"/>
          </p:cNvSpPr>
          <p:nvPr/>
        </p:nvSpPr>
        <p:spPr bwMode="auto">
          <a:xfrm>
            <a:off x="8078788" y="25908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91539" name="Text Box 19"/>
          <p:cNvSpPr txBox="1">
            <a:spLocks noChangeArrowheads="1"/>
          </p:cNvSpPr>
          <p:nvPr/>
        </p:nvSpPr>
        <p:spPr bwMode="auto">
          <a:xfrm>
            <a:off x="8078788" y="38100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1676400" y="3078163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f</a:t>
            </a:r>
          </a:p>
        </p:txBody>
      </p:sp>
      <p:sp>
        <p:nvSpPr>
          <p:cNvPr id="491546" name="Text Box 26"/>
          <p:cNvSpPr txBox="1">
            <a:spLocks noChangeArrowheads="1"/>
          </p:cNvSpPr>
          <p:nvPr/>
        </p:nvSpPr>
        <p:spPr bwMode="auto">
          <a:xfrm>
            <a:off x="4267200" y="3048000"/>
            <a:ext cx="142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A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 i="1"/>
              <a:t> </a:t>
            </a:r>
            <a:r>
              <a:rPr lang="en-US" altLang="zh-CN" sz="3200">
                <a:sym typeface="Symbol" pitchFamily="18" charset="2"/>
              </a:rPr>
              <a:t></a:t>
            </a:r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3567113" y="4724400"/>
            <a:ext cx="1690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i="1"/>
              <a:t>A</a:t>
            </a:r>
            <a:r>
              <a:rPr lang="en-US" altLang="zh-CN" sz="3200"/>
              <a:t>’</a:t>
            </a:r>
            <a:r>
              <a:rPr lang="en-US" altLang="zh-CN" sz="3200" i="1"/>
              <a:t> </a:t>
            </a:r>
            <a:r>
              <a:rPr lang="en-US" altLang="zh-CN" sz="3200">
                <a:solidFill>
                  <a:schemeClr val="tx1"/>
                </a:solidFill>
              </a:rPr>
              <a:t>for</a:t>
            </a:r>
            <a:r>
              <a:rPr lang="en-US" altLang="zh-CN" sz="3200" i="1"/>
              <a:t> </a:t>
            </a:r>
            <a:r>
              <a:rPr lang="en-US" altLang="zh-CN" sz="3200">
                <a:sym typeface="Symbol" pitchFamily="18" charset="2"/>
              </a:rPr>
              <a:t>’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3F2A-9F1E-4F10-800D-194498C9FA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 </a:t>
            </a:r>
            <a:r>
              <a:rPr lang="en-US" altLang="zh-CN" dirty="0">
                <a:solidFill>
                  <a:srgbClr val="C00000"/>
                </a:solidFill>
              </a:rPr>
              <a:t>poly time reducible </a:t>
            </a:r>
            <a:r>
              <a:rPr lang="en-US" altLang="zh-CN" dirty="0">
                <a:solidFill>
                  <a:srgbClr val="000000"/>
                </a:solidFill>
              </a:rPr>
              <a:t>to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  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 err="1">
                <a:solidFill>
                  <a:srgbClr val="000000"/>
                </a:solidFill>
              </a:rPr>
              <a:t>iff</a:t>
            </a:r>
            <a:r>
              <a:rPr lang="en-US" altLang="zh-CN" dirty="0">
                <a:solidFill>
                  <a:srgbClr val="000000"/>
                </a:solidFill>
              </a:rPr>
              <a:t> there is a poly time function 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that maps inputs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into inputs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rgbClr val="000000"/>
                </a:solidFill>
              </a:rPr>
              <a:t>, such that for any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      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chemeClr val="accent2"/>
                </a:solidFill>
              </a:rPr>
              <a:t>’(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’) =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’))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Fact 1: if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 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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then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  P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Fact 2: if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NP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then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 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Fact 3: if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”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then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dirty="0">
                <a:solidFill>
                  <a:schemeClr val="accent2"/>
                </a:solidFill>
              </a:rPr>
              <a:t>”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96FBE-60A0-4A60-B6B3-8B6BDB76AEB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Showing equivalence between</a:t>
            </a:r>
            <a:br>
              <a:rPr lang="en-US" altLang="zh-CN" sz="4000"/>
            </a:br>
            <a:r>
              <a:rPr lang="en-US" altLang="zh-CN" sz="4000"/>
              <a:t>difficult problems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953000" cy="45720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Options: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Show reductions between all pairs of problems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Reduce the number of reductions (!) using transitivity of  “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</a:rPr>
              <a:t>”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</a:rPr>
              <a:t>Show that </a:t>
            </a:r>
            <a:r>
              <a:rPr lang="en-US" altLang="zh-CN" sz="2400" i="1" dirty="0">
                <a:solidFill>
                  <a:srgbClr val="000000"/>
                </a:solidFill>
              </a:rPr>
              <a:t>all </a:t>
            </a:r>
            <a:r>
              <a:rPr lang="en-US" altLang="zh-CN" sz="2400" dirty="0">
                <a:solidFill>
                  <a:srgbClr val="000000"/>
                </a:solidFill>
              </a:rPr>
              <a:t>problems in NP </a:t>
            </a:r>
            <a:r>
              <a:rPr lang="en-US" altLang="zh-CN" sz="2400" dirty="0" smtClean="0">
                <a:solidFill>
                  <a:srgbClr val="000000"/>
                </a:solidFill>
              </a:rPr>
              <a:t>are </a:t>
            </a:r>
            <a:r>
              <a:rPr lang="en-US" altLang="zh-CN" sz="2400" dirty="0">
                <a:solidFill>
                  <a:srgbClr val="000000"/>
                </a:solidFill>
              </a:rPr>
              <a:t>reducible to a </a:t>
            </a:r>
            <a:r>
              <a:rPr lang="en-US" altLang="zh-CN" sz="2400" i="1" dirty="0">
                <a:solidFill>
                  <a:srgbClr val="000000"/>
                </a:solidFill>
              </a:rPr>
              <a:t>fixed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sz="2400" dirty="0">
                <a:solidFill>
                  <a:srgbClr val="000000"/>
                </a:solidFill>
              </a:rPr>
              <a:t>. To show that some problem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’</a:t>
            </a:r>
            <a:r>
              <a:rPr lang="en-US" altLang="zh-CN" sz="2400" dirty="0">
                <a:solidFill>
                  <a:schemeClr val="accent2"/>
                </a:solidFill>
              </a:rPr>
              <a:t>NP</a:t>
            </a:r>
            <a:r>
              <a:rPr lang="en-US" altLang="zh-CN" sz="2400" dirty="0">
                <a:solidFill>
                  <a:srgbClr val="008C87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is equivalent to all difficult problems, we only show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 </a:t>
            </a:r>
            <a:r>
              <a:rPr lang="en-US" altLang="zh-CN" sz="2400" dirty="0">
                <a:solidFill>
                  <a:srgbClr val="008C87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sz="2400" dirty="0">
                <a:solidFill>
                  <a:srgbClr val="008C87"/>
                </a:solidFill>
              </a:rPr>
              <a:t>.</a:t>
            </a:r>
          </a:p>
        </p:txBody>
      </p:sp>
      <p:grpSp>
        <p:nvGrpSpPr>
          <p:cNvPr id="500755" name="Group 19"/>
          <p:cNvGrpSpPr>
            <a:grpSpLocks/>
          </p:cNvGrpSpPr>
          <p:nvPr/>
        </p:nvGrpSpPr>
        <p:grpSpPr bwMode="auto">
          <a:xfrm>
            <a:off x="5715000" y="1981200"/>
            <a:ext cx="3097213" cy="3733800"/>
            <a:chOff x="3600" y="1248"/>
            <a:chExt cx="1951" cy="2352"/>
          </a:xfrm>
        </p:grpSpPr>
        <p:sp>
          <p:nvSpPr>
            <p:cNvPr id="500740" name="Text Box 4"/>
            <p:cNvSpPr txBox="1">
              <a:spLocks noChangeArrowheads="1"/>
            </p:cNvSpPr>
            <p:nvPr/>
          </p:nvSpPr>
          <p:spPr bwMode="auto">
            <a:xfrm>
              <a:off x="4272" y="2131"/>
              <a:ext cx="31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CE0000"/>
                  </a:solidFill>
                  <a:sym typeface="Symbol" pitchFamily="18" charset="2"/>
                </a:rPr>
                <a:t></a:t>
              </a:r>
            </a:p>
          </p:txBody>
        </p:sp>
        <p:sp>
          <p:nvSpPr>
            <p:cNvPr id="500741" name="Text Box 5"/>
            <p:cNvSpPr txBox="1">
              <a:spLocks noChangeArrowheads="1"/>
            </p:cNvSpPr>
            <p:nvPr/>
          </p:nvSpPr>
          <p:spPr bwMode="auto">
            <a:xfrm>
              <a:off x="3600" y="1248"/>
              <a:ext cx="5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TSP</a:t>
              </a:r>
            </a:p>
          </p:txBody>
        </p:sp>
        <p:sp>
          <p:nvSpPr>
            <p:cNvPr id="500742" name="Text Box 6"/>
            <p:cNvSpPr txBox="1">
              <a:spLocks noChangeArrowheads="1"/>
            </p:cNvSpPr>
            <p:nvPr/>
          </p:nvSpPr>
          <p:spPr bwMode="auto">
            <a:xfrm>
              <a:off x="4752" y="1488"/>
              <a:ext cx="79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Clique</a:t>
              </a:r>
            </a:p>
          </p:txBody>
        </p:sp>
        <p:sp>
          <p:nvSpPr>
            <p:cNvPr id="500743" name="Text Box 7"/>
            <p:cNvSpPr txBox="1">
              <a:spLocks noChangeArrowheads="1"/>
            </p:cNvSpPr>
            <p:nvPr/>
          </p:nvSpPr>
          <p:spPr bwMode="auto">
            <a:xfrm>
              <a:off x="3648" y="2563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3</a:t>
              </a:r>
            </a:p>
          </p:txBody>
        </p:sp>
        <p:sp>
          <p:nvSpPr>
            <p:cNvPr id="500744" name="Text Box 8"/>
            <p:cNvSpPr txBox="1">
              <a:spLocks noChangeArrowheads="1"/>
            </p:cNvSpPr>
            <p:nvPr/>
          </p:nvSpPr>
          <p:spPr bwMode="auto">
            <a:xfrm>
              <a:off x="4938" y="2659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4</a:t>
              </a:r>
            </a:p>
          </p:txBody>
        </p:sp>
        <p:sp>
          <p:nvSpPr>
            <p:cNvPr id="500745" name="Text Box 9"/>
            <p:cNvSpPr txBox="1">
              <a:spLocks noChangeArrowheads="1"/>
            </p:cNvSpPr>
            <p:nvPr/>
          </p:nvSpPr>
          <p:spPr bwMode="auto">
            <a:xfrm>
              <a:off x="4656" y="3235"/>
              <a:ext cx="34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P</a:t>
              </a:r>
              <a:r>
                <a:rPr lang="en-US" altLang="zh-CN" sz="3200" baseline="-25000"/>
                <a:t>5</a:t>
              </a:r>
            </a:p>
          </p:txBody>
        </p:sp>
        <p:sp>
          <p:nvSpPr>
            <p:cNvPr id="500746" name="Text Box 10"/>
            <p:cNvSpPr txBox="1">
              <a:spLocks noChangeArrowheads="1"/>
            </p:cNvSpPr>
            <p:nvPr/>
          </p:nvSpPr>
          <p:spPr bwMode="auto">
            <a:xfrm>
              <a:off x="4080" y="3139"/>
              <a:ext cx="3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  <a:sym typeface="Symbol" pitchFamily="18" charset="2"/>
                </a:rPr>
                <a:t>’</a:t>
              </a:r>
            </a:p>
          </p:txBody>
        </p:sp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3936" y="1536"/>
              <a:ext cx="432" cy="62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 flipH="1">
              <a:off x="4560" y="1824"/>
              <a:ext cx="384" cy="38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 flipV="1">
              <a:off x="3840" y="2400"/>
              <a:ext cx="432" cy="24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1" name="Line 15"/>
            <p:cNvSpPr>
              <a:spLocks noChangeShapeType="1"/>
            </p:cNvSpPr>
            <p:nvPr/>
          </p:nvSpPr>
          <p:spPr bwMode="auto">
            <a:xfrm flipV="1">
              <a:off x="4224" y="2496"/>
              <a:ext cx="144" cy="672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2" name="Line 16"/>
            <p:cNvSpPr>
              <a:spLocks noChangeShapeType="1"/>
            </p:cNvSpPr>
            <p:nvPr/>
          </p:nvSpPr>
          <p:spPr bwMode="auto">
            <a:xfrm flipH="1" flipV="1">
              <a:off x="4560" y="2400"/>
              <a:ext cx="432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 flipH="1" flipV="1">
              <a:off x="4512" y="2544"/>
              <a:ext cx="240" cy="768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0754" name="Line 18"/>
            <p:cNvSpPr>
              <a:spLocks noChangeShapeType="1"/>
            </p:cNvSpPr>
            <p:nvPr/>
          </p:nvSpPr>
          <p:spPr bwMode="auto">
            <a:xfrm flipH="1">
              <a:off x="4320" y="2544"/>
              <a:ext cx="144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4337-290A-4997-AC12-F40407D97FE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first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Satisfiability problem (</a:t>
            </a:r>
            <a:r>
              <a:rPr lang="en-US" altLang="zh-CN">
                <a:solidFill>
                  <a:srgbClr val="CE0000"/>
                </a:solidFill>
              </a:rPr>
              <a:t>SAT</a:t>
            </a:r>
            <a:r>
              <a:rPr lang="en-US" altLang="zh-CN">
                <a:solidFill>
                  <a:srgbClr val="000000"/>
                </a:solidFill>
              </a:rPr>
              <a:t>):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Given:</a:t>
            </a:r>
            <a:r>
              <a:rPr lang="en-US" altLang="zh-CN">
                <a:solidFill>
                  <a:srgbClr val="000000"/>
                </a:solidFill>
              </a:rPr>
              <a:t> a formula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with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clauses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581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over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variables.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 </a:t>
            </a:r>
            <a:r>
              <a:rPr lang="en-US" altLang="zh-CN">
                <a:solidFill>
                  <a:srgbClr val="CE0000"/>
                </a:solidFill>
              </a:rPr>
              <a:t>Example: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5</a:t>
            </a:r>
            <a:r>
              <a:rPr lang="en-US" altLang="zh-CN">
                <a:solidFill>
                  <a:schemeClr val="accent2"/>
                </a:solidFill>
              </a:rPr>
              <a:t> 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5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Check if there exists TRUE/FALSE assignments to the variables that makes the formula satisfiable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347C-D4FA-44B7-848E-D3D1838BB85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is NP-complete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Fact: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SAT </a:t>
            </a:r>
            <a:r>
              <a:rPr lang="en-US" altLang="zh-CN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</a:p>
          <a:p>
            <a:r>
              <a:rPr lang="en-US" altLang="zh-CN">
                <a:solidFill>
                  <a:srgbClr val="CE0000"/>
                </a:solidFill>
              </a:rPr>
              <a:t>Theorem [Cook’71]: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For any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’</a:t>
            </a:r>
            <a:r>
              <a:rPr lang="en-US" altLang="zh-CN" b="1">
                <a:solidFill>
                  <a:srgbClr val="008C87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  <a:latin typeface="Symbol" pitchFamily="18" charset="2"/>
              </a:rPr>
              <a:t>Î </a:t>
            </a:r>
            <a:r>
              <a:rPr lang="en-US" altLang="zh-CN" b="1">
                <a:solidFill>
                  <a:schemeClr val="accent2"/>
                </a:solidFill>
              </a:rPr>
              <a:t>NP</a:t>
            </a:r>
            <a:r>
              <a:rPr lang="en-US" altLang="zh-CN" b="1">
                <a:solidFill>
                  <a:srgbClr val="008C87"/>
                </a:solidFill>
              </a:rPr>
              <a:t> </a:t>
            </a:r>
            <a:r>
              <a:rPr lang="en-US" altLang="zh-CN" b="1">
                <a:solidFill>
                  <a:srgbClr val="000000"/>
                </a:solidFill>
              </a:rPr>
              <a:t>, we have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 b="1">
                <a:solidFill>
                  <a:schemeClr val="accent2"/>
                </a:solidFill>
              </a:rPr>
              <a:t>’ </a:t>
            </a:r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 b="1">
                <a:solidFill>
                  <a:schemeClr val="accent2"/>
                </a:solidFill>
              </a:rPr>
              <a:t> SAT</a:t>
            </a:r>
            <a:r>
              <a:rPr lang="en-US" altLang="zh-CN" b="1">
                <a:solidFill>
                  <a:srgbClr val="000000"/>
                </a:solidFill>
              </a:rPr>
              <a:t>.</a:t>
            </a:r>
          </a:p>
          <a:p>
            <a:r>
              <a:rPr lang="en-US" altLang="zh-CN">
                <a:solidFill>
                  <a:srgbClr val="CE0000"/>
                </a:solidFill>
              </a:rPr>
              <a:t>Definition: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 problem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rgbClr val="008C87"/>
                </a:solidFill>
                <a:latin typeface="TTE16D59D0t00" charset="0"/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for any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chemeClr val="accent2"/>
                </a:solidFill>
                <a:latin typeface="Symbol" pitchFamily="18" charset="2"/>
              </a:rPr>
              <a:t>Î</a:t>
            </a:r>
            <a:r>
              <a:rPr lang="en-US" altLang="zh-CN">
                <a:solidFill>
                  <a:schemeClr val="accent2"/>
                </a:solidFill>
              </a:rPr>
              <a:t>NP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we have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’  ,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called </a:t>
            </a:r>
            <a:r>
              <a:rPr lang="en-US" altLang="zh-CN" i="1">
                <a:solidFill>
                  <a:srgbClr val="CE0000"/>
                </a:solidFill>
              </a:rPr>
              <a:t>NP-hard</a:t>
            </a:r>
          </a:p>
          <a:p>
            <a:r>
              <a:rPr lang="en-US" altLang="zh-CN">
                <a:solidFill>
                  <a:srgbClr val="CE0000"/>
                </a:solidFill>
              </a:rPr>
              <a:t>Definition: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 NP-hard problem that belongs to NP is called </a:t>
            </a:r>
            <a:r>
              <a:rPr lang="en-US" altLang="zh-CN" i="1">
                <a:solidFill>
                  <a:srgbClr val="CE0000"/>
                </a:solidFill>
              </a:rPr>
              <a:t>NP-complete</a:t>
            </a:r>
          </a:p>
          <a:p>
            <a:r>
              <a:rPr lang="en-US" altLang="zh-CN">
                <a:solidFill>
                  <a:srgbClr val="CE0000"/>
                </a:solidFill>
              </a:rPr>
              <a:t>Corollary: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SAT is NP-complete.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3695-C78C-4944-ACB9-90898FE6B7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Today’s Topics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Some difficult problems</a:t>
            </a:r>
          </a:p>
          <a:p>
            <a:r>
              <a:rPr lang="en-US" altLang="zh-CN" dirty="0"/>
              <a:t>P and NP</a:t>
            </a:r>
          </a:p>
          <a:p>
            <a:r>
              <a:rPr lang="en-US" altLang="zh-CN" dirty="0"/>
              <a:t>Polynomial-time reductions</a:t>
            </a:r>
          </a:p>
          <a:p>
            <a:r>
              <a:rPr lang="en-US" altLang="zh-CN" dirty="0"/>
              <a:t>Cook’s Theorem (SAT Problem)</a:t>
            </a:r>
          </a:p>
          <a:p>
            <a:r>
              <a:rPr lang="en-US" altLang="zh-CN" dirty="0"/>
              <a:t>NP-complete </a:t>
            </a:r>
            <a:r>
              <a:rPr lang="en-US" altLang="zh-CN" dirty="0" smtClean="0"/>
              <a:t>problems</a:t>
            </a:r>
            <a:endParaRPr lang="en-US" altLang="zh-CN" dirty="0"/>
          </a:p>
          <a:p>
            <a:pPr lvl="1"/>
            <a:r>
              <a:rPr lang="en-US" altLang="zh-CN" dirty="0"/>
              <a:t>Clique</a:t>
            </a:r>
          </a:p>
          <a:p>
            <a:pPr lvl="1"/>
            <a:r>
              <a:rPr lang="en-US" altLang="zh-CN" dirty="0"/>
              <a:t>Independent set</a:t>
            </a:r>
          </a:p>
          <a:p>
            <a:pPr lvl="1"/>
            <a:r>
              <a:rPr lang="en-US" altLang="zh-CN" dirty="0"/>
              <a:t>Vertex </a:t>
            </a:r>
            <a:r>
              <a:rPr lang="en-US" altLang="zh-CN" dirty="0" smtClean="0"/>
              <a:t>cover …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1737-9363-4440-8692-EBC1A358FE7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will prove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2287588" y="1524000"/>
            <a:ext cx="76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SAT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2205038" y="2438400"/>
            <a:ext cx="99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Clique</a:t>
            </a:r>
          </a:p>
        </p:txBody>
      </p:sp>
      <p:sp>
        <p:nvSpPr>
          <p:cNvPr id="514054" name="Text Box 6"/>
          <p:cNvSpPr txBox="1">
            <a:spLocks noChangeArrowheads="1"/>
          </p:cNvSpPr>
          <p:nvPr/>
        </p:nvSpPr>
        <p:spPr bwMode="auto">
          <a:xfrm>
            <a:off x="1828800" y="3276600"/>
            <a:ext cx="215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Independent Set</a:t>
            </a: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1976438" y="4191000"/>
            <a:ext cx="1833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Vertex Cover</a:t>
            </a:r>
          </a:p>
        </p:txBody>
      </p:sp>
      <p:sp>
        <p:nvSpPr>
          <p:cNvPr id="514056" name="Line 8"/>
          <p:cNvSpPr>
            <a:spLocks noChangeShapeType="1"/>
          </p:cNvSpPr>
          <p:nvPr/>
        </p:nvSpPr>
        <p:spPr bwMode="auto">
          <a:xfrm>
            <a:off x="26670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7" name="Line 9"/>
          <p:cNvSpPr>
            <a:spLocks noChangeShapeType="1"/>
          </p:cNvSpPr>
          <p:nvPr/>
        </p:nvSpPr>
        <p:spPr bwMode="auto">
          <a:xfrm>
            <a:off x="266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58" name="Line 10"/>
          <p:cNvSpPr>
            <a:spLocks noChangeShapeType="1"/>
          </p:cNvSpPr>
          <p:nvPr/>
        </p:nvSpPr>
        <p:spPr bwMode="auto">
          <a:xfrm>
            <a:off x="2667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4073" name="Group 25"/>
          <p:cNvGrpSpPr>
            <a:grpSpLocks/>
          </p:cNvGrpSpPr>
          <p:nvPr/>
        </p:nvGrpSpPr>
        <p:grpSpPr bwMode="auto">
          <a:xfrm>
            <a:off x="3048000" y="1676400"/>
            <a:ext cx="5584825" cy="2743200"/>
            <a:chOff x="1920" y="1056"/>
            <a:chExt cx="3518" cy="1728"/>
          </a:xfrm>
        </p:grpSpPr>
        <p:grpSp>
          <p:nvGrpSpPr>
            <p:cNvPr id="514069" name="Group 21"/>
            <p:cNvGrpSpPr>
              <a:grpSpLocks/>
            </p:cNvGrpSpPr>
            <p:nvPr/>
          </p:nvGrpSpPr>
          <p:grpSpPr bwMode="auto">
            <a:xfrm>
              <a:off x="1920" y="1200"/>
              <a:ext cx="384" cy="480"/>
              <a:chOff x="2592" y="1200"/>
              <a:chExt cx="384" cy="480"/>
            </a:xfrm>
          </p:grpSpPr>
          <p:sp>
            <p:nvSpPr>
              <p:cNvPr id="514062" name="Line 14"/>
              <p:cNvSpPr>
                <a:spLocks noChangeShapeType="1"/>
              </p:cNvSpPr>
              <p:nvPr/>
            </p:nvSpPr>
            <p:spPr bwMode="auto">
              <a:xfrm flipV="1">
                <a:off x="2640" y="1392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3" name="Line 15"/>
              <p:cNvSpPr>
                <a:spLocks noChangeShapeType="1"/>
              </p:cNvSpPr>
              <p:nvPr/>
            </p:nvSpPr>
            <p:spPr bwMode="auto">
              <a:xfrm flipH="1" flipV="1">
                <a:off x="2592" y="1200"/>
                <a:ext cx="384" cy="192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071" name="Group 23"/>
            <p:cNvGrpSpPr>
              <a:grpSpLocks/>
            </p:cNvGrpSpPr>
            <p:nvPr/>
          </p:nvGrpSpPr>
          <p:grpSpPr bwMode="auto">
            <a:xfrm>
              <a:off x="1968" y="1056"/>
              <a:ext cx="1584" cy="1728"/>
              <a:chOff x="2640" y="1056"/>
              <a:chExt cx="1584" cy="1728"/>
            </a:xfrm>
          </p:grpSpPr>
          <p:sp>
            <p:nvSpPr>
              <p:cNvPr id="514066" name="Line 18"/>
              <p:cNvSpPr>
                <a:spLocks noChangeShapeType="1"/>
              </p:cNvSpPr>
              <p:nvPr/>
            </p:nvSpPr>
            <p:spPr bwMode="auto">
              <a:xfrm flipV="1">
                <a:off x="2976" y="1440"/>
                <a:ext cx="1248" cy="134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7" name="Line 19"/>
              <p:cNvSpPr>
                <a:spLocks noChangeShapeType="1"/>
              </p:cNvSpPr>
              <p:nvPr/>
            </p:nvSpPr>
            <p:spPr bwMode="auto">
              <a:xfrm flipH="1" flipV="1">
                <a:off x="2640" y="1056"/>
                <a:ext cx="1584" cy="38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4070" name="Group 22"/>
            <p:cNvGrpSpPr>
              <a:grpSpLocks/>
            </p:cNvGrpSpPr>
            <p:nvPr/>
          </p:nvGrpSpPr>
          <p:grpSpPr bwMode="auto">
            <a:xfrm>
              <a:off x="1968" y="1152"/>
              <a:ext cx="1152" cy="1056"/>
              <a:chOff x="2640" y="1152"/>
              <a:chExt cx="1152" cy="1056"/>
            </a:xfrm>
          </p:grpSpPr>
          <p:sp>
            <p:nvSpPr>
              <p:cNvPr id="514064" name="Line 16"/>
              <p:cNvSpPr>
                <a:spLocks noChangeShapeType="1"/>
              </p:cNvSpPr>
              <p:nvPr/>
            </p:nvSpPr>
            <p:spPr bwMode="auto">
              <a:xfrm flipV="1">
                <a:off x="3168" y="1584"/>
                <a:ext cx="624" cy="624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4068" name="Line 20"/>
              <p:cNvSpPr>
                <a:spLocks noChangeShapeType="1"/>
              </p:cNvSpPr>
              <p:nvPr/>
            </p:nvSpPr>
            <p:spPr bwMode="auto">
              <a:xfrm flipH="1" flipV="1">
                <a:off x="2640" y="1152"/>
                <a:ext cx="1152" cy="432"/>
              </a:xfrm>
              <a:prstGeom prst="line">
                <a:avLst/>
              </a:prstGeom>
              <a:noFill/>
              <a:ln w="9525">
                <a:solidFill>
                  <a:srgbClr val="CE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4072" name="Text Box 24"/>
            <p:cNvSpPr txBox="1">
              <a:spLocks noChangeArrowheads="1"/>
            </p:cNvSpPr>
            <p:nvPr/>
          </p:nvSpPr>
          <p:spPr bwMode="auto">
            <a:xfrm>
              <a:off x="3014" y="2090"/>
              <a:ext cx="24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CE0000"/>
                  </a:solidFill>
                </a:rPr>
                <a:t>Follow from Cook’s Theorem</a:t>
              </a:r>
            </a:p>
          </p:txBody>
        </p:sp>
      </p:grpSp>
      <p:sp>
        <p:nvSpPr>
          <p:cNvPr id="514074" name="Text Box 26"/>
          <p:cNvSpPr txBox="1">
            <a:spLocks noChangeArrowheads="1"/>
          </p:cNvSpPr>
          <p:nvPr/>
        </p:nvSpPr>
        <p:spPr bwMode="auto">
          <a:xfrm>
            <a:off x="838200" y="5087938"/>
            <a:ext cx="6981825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E0000"/>
              </a:buClr>
            </a:pPr>
            <a:r>
              <a:rPr lang="en-US" altLang="zh-CN" sz="3200">
                <a:solidFill>
                  <a:schemeClr val="tx1"/>
                </a:solidFill>
              </a:rPr>
              <a:t>Conclusion: all of the above problems are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E0000"/>
              </a:buClr>
            </a:pPr>
            <a:r>
              <a:rPr lang="en-US" altLang="zh-CN" sz="3200">
                <a:solidFill>
                  <a:schemeClr val="tx1"/>
                </a:solidFill>
              </a:rPr>
              <a:t>NP-complete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utoUpdateAnimBg="0"/>
      <p:bldP spid="514053" grpId="0" autoUpdateAnimBg="0"/>
      <p:bldP spid="514054" grpId="0" autoUpdateAnimBg="0"/>
      <p:bldP spid="514055" grpId="0" autoUpdateAnimBg="0"/>
      <p:bldP spid="514056" grpId="0" animBg="1"/>
      <p:bldP spid="514057" grpId="0" animBg="1"/>
      <p:bldP spid="514058" grpId="0" animBg="1"/>
      <p:bldP spid="51407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B96E-6AA8-4D53-9130-5C1B707D9A4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again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0292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Clique: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Input:</a:t>
            </a:r>
            <a:r>
              <a:rPr lang="en-US" altLang="zh-CN">
                <a:solidFill>
                  <a:srgbClr val="000000"/>
                </a:solidFill>
              </a:rPr>
              <a:t> undirected graph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 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</a:p>
          <a:p>
            <a:pPr lvl="1"/>
            <a:r>
              <a:rPr lang="en-US" altLang="zh-CN">
                <a:solidFill>
                  <a:srgbClr val="CE0000"/>
                </a:solidFill>
              </a:rPr>
              <a:t>Output:</a:t>
            </a:r>
            <a:r>
              <a:rPr lang="en-US" altLang="zh-CN">
                <a:solidFill>
                  <a:srgbClr val="000000"/>
                </a:solidFill>
              </a:rPr>
              <a:t> is there a subset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|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, such that every pair of vertices in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an edge between them</a:t>
            </a:r>
          </a:p>
          <a:p>
            <a:endParaRPr lang="en-US" altLang="zh-CN"/>
          </a:p>
        </p:txBody>
      </p:sp>
      <p:grpSp>
        <p:nvGrpSpPr>
          <p:cNvPr id="506902" name="Group 22"/>
          <p:cNvGrpSpPr>
            <a:grpSpLocks/>
          </p:cNvGrpSpPr>
          <p:nvPr/>
        </p:nvGrpSpPr>
        <p:grpSpPr bwMode="auto">
          <a:xfrm>
            <a:off x="6400800" y="2057400"/>
            <a:ext cx="1905000" cy="1676400"/>
            <a:chOff x="4032" y="1296"/>
            <a:chExt cx="1200" cy="1056"/>
          </a:xfrm>
        </p:grpSpPr>
        <p:sp>
          <p:nvSpPr>
            <p:cNvPr id="506903" name="Oval 23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4" name="Oval 24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5" name="Oval 25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6908" name="Group 28"/>
          <p:cNvGrpSpPr>
            <a:grpSpLocks/>
          </p:cNvGrpSpPr>
          <p:nvPr/>
        </p:nvGrpSpPr>
        <p:grpSpPr bwMode="auto">
          <a:xfrm>
            <a:off x="5867400" y="2133600"/>
            <a:ext cx="2362200" cy="3200400"/>
            <a:chOff x="3696" y="1344"/>
            <a:chExt cx="1488" cy="2016"/>
          </a:xfrm>
        </p:grpSpPr>
        <p:sp>
          <p:nvSpPr>
            <p:cNvPr id="506885" name="Oval 5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6" name="Oval 6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7" name="Oval 7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8" name="Oval 8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889" name="Oval 9"/>
            <p:cNvSpPr>
              <a:spLocks noChangeArrowheads="1"/>
            </p:cNvSpPr>
            <p:nvPr/>
          </p:nvSpPr>
          <p:spPr bwMode="auto">
            <a:xfrm>
              <a:off x="4560" y="302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6890" name="Group 10"/>
            <p:cNvGrpSpPr>
              <a:grpSpLocks/>
            </p:cNvGrpSpPr>
            <p:nvPr/>
          </p:nvGrpSpPr>
          <p:grpSpPr bwMode="auto"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506891" name="Line 11"/>
              <p:cNvSpPr>
                <a:spLocks noChangeShapeType="1"/>
              </p:cNvSpPr>
              <p:nvPr/>
            </p:nvSpPr>
            <p:spPr bwMode="auto">
              <a:xfrm flipH="1">
                <a:off x="4176" y="1488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2" name="Line 12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3" name="Line 13"/>
              <p:cNvSpPr>
                <a:spLocks noChangeShapeType="1"/>
              </p:cNvSpPr>
              <p:nvPr/>
            </p:nvSpPr>
            <p:spPr bwMode="auto">
              <a:xfrm flipV="1">
                <a:off x="4224" y="19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4" name="Line 14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6895" name="Line 15"/>
              <p:cNvSpPr>
                <a:spLocks noChangeShapeType="1"/>
              </p:cNvSpPr>
              <p:nvPr/>
            </p:nvSpPr>
            <p:spPr bwMode="auto">
              <a:xfrm flipH="1">
                <a:off x="4704" y="273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6906" name="Oval 26"/>
            <p:cNvSpPr>
              <a:spLocks noChangeArrowheads="1"/>
            </p:cNvSpPr>
            <p:nvPr/>
          </p:nvSpPr>
          <p:spPr bwMode="auto">
            <a:xfrm>
              <a:off x="3696" y="3216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6907" name="Line 27"/>
            <p:cNvSpPr>
              <a:spLocks noChangeShapeType="1"/>
            </p:cNvSpPr>
            <p:nvPr/>
          </p:nvSpPr>
          <p:spPr bwMode="auto">
            <a:xfrm flipH="1">
              <a:off x="3792" y="2256"/>
              <a:ext cx="336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F568-25F8-4BB5-9933-48C116CCB8A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Given a SAT formula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 …,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 i="1" baseline="-25000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581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over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 …,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 we need to produce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, such that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 satisfiable 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 clique of size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r>
              <a:rPr lang="en-US" altLang="zh-CN">
                <a:solidFill>
                  <a:srgbClr val="000000"/>
                </a:solidFill>
              </a:rPr>
              <a:t>Notation: a </a:t>
            </a:r>
            <a:r>
              <a:rPr lang="en-US" altLang="zh-CN">
                <a:solidFill>
                  <a:srgbClr val="CE0000"/>
                </a:solidFill>
              </a:rPr>
              <a:t>literal </a:t>
            </a:r>
            <a:r>
              <a:rPr lang="en-US" altLang="zh-CN">
                <a:solidFill>
                  <a:srgbClr val="000000"/>
                </a:solidFill>
              </a:rPr>
              <a:t>is either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i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or </a:t>
            </a:r>
            <a:r>
              <a:rPr lang="en-US" altLang="zh-CN">
                <a:solidFill>
                  <a:schemeClr val="accent2"/>
                </a:solidFill>
              </a:rPr>
              <a:t>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i="1" baseline="-25000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0C2B-EF8F-4BBC-AB9F-B5B03C78646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 reduction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For each literal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occurring in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, create a vertex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</a:p>
          <a:p>
            <a:r>
              <a:rPr lang="en-US" altLang="zh-CN">
                <a:solidFill>
                  <a:srgbClr val="000000"/>
                </a:solidFill>
              </a:rPr>
              <a:t>Create an edge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 –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 i="1" baseline="-25000">
                <a:solidFill>
                  <a:schemeClr val="accent2"/>
                </a:solidFill>
              </a:rPr>
              <a:t>t</a:t>
            </a:r>
            <a:r>
              <a:rPr lang="en-US" altLang="zh-CN" baseline="-25000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 iff: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and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are not in the same clause, and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not the negation of </a:t>
            </a:r>
            <a:r>
              <a:rPr lang="en-US" altLang="zh-CN" i="1">
                <a:solidFill>
                  <a:schemeClr val="accent2"/>
                </a:solidFill>
              </a:rPr>
              <a:t>t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88F-30F7-4BAF-8C70-8B55C1C08C1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SAT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Clique example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Formula: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,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, ¬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</a:p>
          <a:p>
            <a:r>
              <a:rPr lang="en-US" altLang="zh-CN">
                <a:solidFill>
                  <a:srgbClr val="000000"/>
                </a:solidFill>
              </a:rPr>
              <a:t>Graph:</a:t>
            </a: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CE0000"/>
                </a:solidFill>
              </a:rPr>
              <a:t>Claim: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CE00FF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satisfiable 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 clique of size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</a:p>
        </p:txBody>
      </p:sp>
      <p:grpSp>
        <p:nvGrpSpPr>
          <p:cNvPr id="508959" name="Group 31"/>
          <p:cNvGrpSpPr>
            <a:grpSpLocks/>
          </p:cNvGrpSpPr>
          <p:nvPr/>
        </p:nvGrpSpPr>
        <p:grpSpPr bwMode="auto">
          <a:xfrm>
            <a:off x="2017713" y="2438400"/>
            <a:ext cx="4306887" cy="2606675"/>
            <a:chOff x="1271" y="1536"/>
            <a:chExt cx="2713" cy="1642"/>
          </a:xfrm>
        </p:grpSpPr>
        <p:sp>
          <p:nvSpPr>
            <p:cNvPr id="508932" name="Oval 4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3" name="Oval 5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4" name="Oval 6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5" name="Oval 7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6" name="Oval 8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7" name="Oval 9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8" name="Oval 10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39" name="Text Box 11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08940" name="Text Box 12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1" name="Text Box 13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08942" name="Text Box 14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3" name="Text Box 15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08944" name="Text Box 16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08945" name="Text Box 17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08946" name="Line 18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7" name="Line 19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8" name="Line 20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49" name="Line 21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0" name="Line 22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1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2" name="Line 24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3" name="Line 25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4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6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7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8958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92BD-1B8A-4B22-A507-40BB43468A8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>
                <a:solidFill>
                  <a:srgbClr val="000000"/>
                </a:solidFill>
              </a:rPr>
              <a:t>” part: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Take any assignment that satisfies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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E.g.,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 = F,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= T,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= F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Let the 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contain one satisfied literal per clause</a:t>
            </a:r>
          </a:p>
          <a:p>
            <a:pPr lvl="1"/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clique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3846513" y="3657600"/>
            <a:ext cx="4306887" cy="2606675"/>
            <a:chOff x="1271" y="1536"/>
            <a:chExt cx="2713" cy="1642"/>
          </a:xfrm>
        </p:grpSpPr>
        <p:sp>
          <p:nvSpPr>
            <p:cNvPr id="516101" name="Oval 5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2" name="Oval 6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3" name="Oval 7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4" name="Oval 8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5" name="Oval 9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6" name="Oval 10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7" name="Oval 11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08" name="Text Box 12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6109" name="Text Box 13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6111" name="Text Box 15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2" name="Text Box 16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7" name="Line 21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8" name="Line 22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19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0" name="Line 24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1" name="Line 25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2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3" name="Line 27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4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5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6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6127" name="Group 31"/>
          <p:cNvGrpSpPr>
            <a:grpSpLocks/>
          </p:cNvGrpSpPr>
          <p:nvPr/>
        </p:nvGrpSpPr>
        <p:grpSpPr bwMode="auto">
          <a:xfrm>
            <a:off x="4495800" y="4419600"/>
            <a:ext cx="3124200" cy="1752600"/>
            <a:chOff x="2832" y="2784"/>
            <a:chExt cx="1968" cy="1104"/>
          </a:xfrm>
        </p:grpSpPr>
        <p:sp>
          <p:nvSpPr>
            <p:cNvPr id="516128" name="Oval 32"/>
            <p:cNvSpPr>
              <a:spLocks noChangeArrowheads="1"/>
            </p:cNvSpPr>
            <p:nvPr/>
          </p:nvSpPr>
          <p:spPr bwMode="auto">
            <a:xfrm>
              <a:off x="2832" y="297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29" name="Oval 33"/>
            <p:cNvSpPr>
              <a:spLocks noChangeArrowheads="1"/>
            </p:cNvSpPr>
            <p:nvPr/>
          </p:nvSpPr>
          <p:spPr bwMode="auto">
            <a:xfrm>
              <a:off x="4560" y="278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30" name="Oval 34"/>
            <p:cNvSpPr>
              <a:spLocks noChangeArrowheads="1"/>
            </p:cNvSpPr>
            <p:nvPr/>
          </p:nvSpPr>
          <p:spPr bwMode="auto">
            <a:xfrm>
              <a:off x="4224" y="36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5348-472E-47D4-A44C-65AFBC7EB40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zh-CN"/>
              <a:t>Proof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572000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rgbClr val="000000"/>
                </a:solidFill>
              </a:rPr>
              <a:t>” part: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Take any clique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size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(i.e.,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 i="1">
                <a:solidFill>
                  <a:schemeClr val="accent2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Create a set of equations that satisfies selected literals.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       E.g.,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 = T,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 = F, </a:t>
            </a:r>
            <a:r>
              <a:rPr lang="en-US" altLang="zh-CN" i="1">
                <a:solidFill>
                  <a:schemeClr val="accent2"/>
                </a:solidFill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= F</a:t>
            </a:r>
          </a:p>
          <a:p>
            <a:pPr lvl="1"/>
            <a:r>
              <a:rPr lang="en-US" altLang="zh-CN">
                <a:solidFill>
                  <a:srgbClr val="000000"/>
                </a:solidFill>
              </a:rPr>
              <a:t>The set of equations is consistent and the solution satisfies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</a:t>
            </a:r>
          </a:p>
        </p:txBody>
      </p:sp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3846513" y="3946525"/>
            <a:ext cx="4306887" cy="2606675"/>
            <a:chOff x="1271" y="1536"/>
            <a:chExt cx="2713" cy="1642"/>
          </a:xfrm>
        </p:grpSpPr>
        <p:sp>
          <p:nvSpPr>
            <p:cNvPr id="515077" name="Oval 5"/>
            <p:cNvSpPr>
              <a:spLocks noChangeArrowheads="1"/>
            </p:cNvSpPr>
            <p:nvPr/>
          </p:nvSpPr>
          <p:spPr bwMode="auto">
            <a:xfrm>
              <a:off x="1943" y="194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751" y="2285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79" name="Oval 7"/>
            <p:cNvSpPr>
              <a:spLocks noChangeArrowheads="1"/>
            </p:cNvSpPr>
            <p:nvPr/>
          </p:nvSpPr>
          <p:spPr bwMode="auto">
            <a:xfrm>
              <a:off x="1511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3191" y="17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1" name="Oval 9"/>
            <p:cNvSpPr>
              <a:spLocks noChangeArrowheads="1"/>
            </p:cNvSpPr>
            <p:nvPr/>
          </p:nvSpPr>
          <p:spPr bwMode="auto">
            <a:xfrm>
              <a:off x="3479" y="2093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3623" y="2669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3" name="Oval 11"/>
            <p:cNvSpPr>
              <a:spLocks noChangeArrowheads="1"/>
            </p:cNvSpPr>
            <p:nvPr/>
          </p:nvSpPr>
          <p:spPr bwMode="auto">
            <a:xfrm>
              <a:off x="3143" y="2957"/>
              <a:ext cx="96" cy="96"/>
            </a:xfrm>
            <a:prstGeom prst="ellipse">
              <a:avLst/>
            </a:prstGeom>
            <a:solidFill>
              <a:srgbClr val="008C87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84" name="Text Box 12"/>
            <p:cNvSpPr txBox="1">
              <a:spLocks noChangeArrowheads="1"/>
            </p:cNvSpPr>
            <p:nvPr/>
          </p:nvSpPr>
          <p:spPr bwMode="auto">
            <a:xfrm>
              <a:off x="1703" y="175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1511" y="2141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86" name="Text Box 14"/>
            <p:cNvSpPr txBox="1">
              <a:spLocks noChangeArrowheads="1"/>
            </p:cNvSpPr>
            <p:nvPr/>
          </p:nvSpPr>
          <p:spPr bwMode="auto">
            <a:xfrm>
              <a:off x="1271" y="2525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5087" name="Text Box 15"/>
            <p:cNvSpPr txBox="1">
              <a:spLocks noChangeArrowheads="1"/>
            </p:cNvSpPr>
            <p:nvPr/>
          </p:nvSpPr>
          <p:spPr bwMode="auto">
            <a:xfrm>
              <a:off x="3262" y="1536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88" name="Text Box 16"/>
            <p:cNvSpPr txBox="1">
              <a:spLocks noChangeArrowheads="1"/>
            </p:cNvSpPr>
            <p:nvPr/>
          </p:nvSpPr>
          <p:spPr bwMode="auto">
            <a:xfrm>
              <a:off x="3527" y="1901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515089" name="Text Box 17"/>
            <p:cNvSpPr txBox="1">
              <a:spLocks noChangeArrowheads="1"/>
            </p:cNvSpPr>
            <p:nvPr/>
          </p:nvSpPr>
          <p:spPr bwMode="auto">
            <a:xfrm>
              <a:off x="3719" y="2573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515090" name="Text Box 18"/>
            <p:cNvSpPr txBox="1">
              <a:spLocks noChangeArrowheads="1"/>
            </p:cNvSpPr>
            <p:nvPr/>
          </p:nvSpPr>
          <p:spPr bwMode="auto">
            <a:xfrm>
              <a:off x="3214" y="2813"/>
              <a:ext cx="40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¬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515091" name="Line 19"/>
            <p:cNvSpPr>
              <a:spLocks noChangeShapeType="1"/>
            </p:cNvSpPr>
            <p:nvPr/>
          </p:nvSpPr>
          <p:spPr bwMode="auto">
            <a:xfrm flipV="1">
              <a:off x="2039" y="1805"/>
              <a:ext cx="115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2" name="Line 20"/>
            <p:cNvSpPr>
              <a:spLocks noChangeShapeType="1"/>
            </p:cNvSpPr>
            <p:nvPr/>
          </p:nvSpPr>
          <p:spPr bwMode="auto">
            <a:xfrm>
              <a:off x="1991" y="1997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3" name="Line 21"/>
            <p:cNvSpPr>
              <a:spLocks noChangeShapeType="1"/>
            </p:cNvSpPr>
            <p:nvPr/>
          </p:nvSpPr>
          <p:spPr bwMode="auto">
            <a:xfrm>
              <a:off x="2039" y="1997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 flipV="1">
              <a:off x="1847" y="2141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>
              <a:off x="1847" y="2333"/>
              <a:ext cx="17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6" name="Line 24"/>
            <p:cNvSpPr>
              <a:spLocks noChangeShapeType="1"/>
            </p:cNvSpPr>
            <p:nvPr/>
          </p:nvSpPr>
          <p:spPr bwMode="auto">
            <a:xfrm>
              <a:off x="1847" y="2333"/>
              <a:ext cx="13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7" name="Line 25"/>
            <p:cNvSpPr>
              <a:spLocks noChangeShapeType="1"/>
            </p:cNvSpPr>
            <p:nvPr/>
          </p:nvSpPr>
          <p:spPr bwMode="auto">
            <a:xfrm flipV="1">
              <a:off x="1559" y="1853"/>
              <a:ext cx="16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8" name="Line 26"/>
            <p:cNvSpPr>
              <a:spLocks noChangeShapeType="1"/>
            </p:cNvSpPr>
            <p:nvPr/>
          </p:nvSpPr>
          <p:spPr bwMode="auto">
            <a:xfrm>
              <a:off x="1559" y="271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99" name="Line 27"/>
            <p:cNvSpPr>
              <a:spLocks noChangeShapeType="1"/>
            </p:cNvSpPr>
            <p:nvPr/>
          </p:nvSpPr>
          <p:spPr bwMode="auto">
            <a:xfrm>
              <a:off x="1559" y="2717"/>
              <a:ext cx="15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0" name="Line 28"/>
            <p:cNvSpPr>
              <a:spLocks noChangeShapeType="1"/>
            </p:cNvSpPr>
            <p:nvPr/>
          </p:nvSpPr>
          <p:spPr bwMode="auto">
            <a:xfrm flipH="1">
              <a:off x="3191" y="1853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>
              <a:off x="3527" y="2189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 flipH="1">
              <a:off x="3191" y="2189"/>
              <a:ext cx="28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5108" name="Group 36"/>
          <p:cNvGrpSpPr>
            <a:grpSpLocks/>
          </p:cNvGrpSpPr>
          <p:nvPr/>
        </p:nvGrpSpPr>
        <p:grpSpPr bwMode="auto">
          <a:xfrm>
            <a:off x="4114800" y="4175125"/>
            <a:ext cx="3048000" cy="2286000"/>
            <a:chOff x="2592" y="2630"/>
            <a:chExt cx="1920" cy="1440"/>
          </a:xfrm>
        </p:grpSpPr>
        <p:sp>
          <p:nvSpPr>
            <p:cNvPr id="515104" name="Oval 32"/>
            <p:cNvSpPr>
              <a:spLocks noChangeArrowheads="1"/>
            </p:cNvSpPr>
            <p:nvPr/>
          </p:nvSpPr>
          <p:spPr bwMode="auto">
            <a:xfrm>
              <a:off x="2592" y="354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5" name="Oval 33"/>
            <p:cNvSpPr>
              <a:spLocks noChangeArrowheads="1"/>
            </p:cNvSpPr>
            <p:nvPr/>
          </p:nvSpPr>
          <p:spPr bwMode="auto">
            <a:xfrm>
              <a:off x="4272" y="263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06" name="Oval 34"/>
            <p:cNvSpPr>
              <a:spLocks noChangeArrowheads="1"/>
            </p:cNvSpPr>
            <p:nvPr/>
          </p:nvSpPr>
          <p:spPr bwMode="auto">
            <a:xfrm>
              <a:off x="4224" y="383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36B8-1957-4AF1-89CB-556E625DF96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Altogether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We constructed a reduction that maps: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YES inputs to SAT to YES inputs to Clique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NO inputs to SAT to NO inputs to Clique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The reduction works in poly time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Therefore, SAT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000000"/>
                </a:solidFill>
              </a:rPr>
              <a:t> Clique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00"/>
                </a:solidFill>
              </a:rPr>
              <a:t> Clique </a:t>
            </a:r>
            <a:r>
              <a:rPr lang="en-US" altLang="zh-CN" dirty="0" smtClean="0">
                <a:solidFill>
                  <a:srgbClr val="000000"/>
                </a:solidFill>
              </a:rPr>
              <a:t>is NP-hard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Clique is in NP 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Clique is NP-complete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830-3E43-4F63-9F65-FE97B233F0C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Independent set (IS)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Input</a:t>
            </a:r>
            <a:r>
              <a:rPr lang="en-US" altLang="zh-CN">
                <a:solidFill>
                  <a:srgbClr val="000000"/>
                </a:solidFill>
              </a:rPr>
              <a:t>: undirected graph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>
                <a:solidFill>
                  <a:srgbClr val="CE0000"/>
                </a:solidFill>
              </a:rPr>
              <a:t>Output</a:t>
            </a:r>
            <a:r>
              <a:rPr lang="en-US" altLang="zh-CN">
                <a:solidFill>
                  <a:srgbClr val="000000"/>
                </a:solidFill>
              </a:rPr>
              <a:t>: is there a subset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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</a:t>
            </a:r>
            <a:r>
              <a:rPr lang="en-US" altLang="zh-CN">
                <a:solidFill>
                  <a:srgbClr val="CE0000"/>
                </a:solidFill>
              </a:rPr>
              <a:t>no </a:t>
            </a:r>
            <a:r>
              <a:rPr lang="en-US" altLang="zh-CN">
                <a:solidFill>
                  <a:srgbClr val="000000"/>
                </a:solidFill>
              </a:rPr>
              <a:t>pair of vertices in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an edge between them</a:t>
            </a:r>
          </a:p>
          <a:p>
            <a:endParaRPr lang="en-US" altLang="zh-CN"/>
          </a:p>
        </p:txBody>
      </p:sp>
      <p:grpSp>
        <p:nvGrpSpPr>
          <p:cNvPr id="509967" name="Group 15"/>
          <p:cNvGrpSpPr>
            <a:grpSpLocks/>
          </p:cNvGrpSpPr>
          <p:nvPr/>
        </p:nvGrpSpPr>
        <p:grpSpPr bwMode="auto">
          <a:xfrm>
            <a:off x="6477000" y="2133600"/>
            <a:ext cx="1752600" cy="2209800"/>
            <a:chOff x="4080" y="1344"/>
            <a:chExt cx="1104" cy="1392"/>
          </a:xfrm>
        </p:grpSpPr>
        <p:sp>
          <p:nvSpPr>
            <p:cNvPr id="509956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7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8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59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0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3" name="Line 11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4" name="Line 12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9968" name="Group 16"/>
          <p:cNvGrpSpPr>
            <a:grpSpLocks/>
          </p:cNvGrpSpPr>
          <p:nvPr/>
        </p:nvGrpSpPr>
        <p:grpSpPr bwMode="auto">
          <a:xfrm>
            <a:off x="6629400" y="2057400"/>
            <a:ext cx="1676400" cy="2362200"/>
            <a:chOff x="4176" y="0"/>
            <a:chExt cx="1056" cy="1488"/>
          </a:xfrm>
        </p:grpSpPr>
        <p:sp>
          <p:nvSpPr>
            <p:cNvPr id="509965" name="Oval 13"/>
            <p:cNvSpPr>
              <a:spLocks noChangeArrowheads="1"/>
            </p:cNvSpPr>
            <p:nvPr/>
          </p:nvSpPr>
          <p:spPr bwMode="auto">
            <a:xfrm>
              <a:off x="4176" y="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9966" name="Oval 14"/>
            <p:cNvSpPr>
              <a:spLocks noChangeArrowheads="1"/>
            </p:cNvSpPr>
            <p:nvPr/>
          </p:nvSpPr>
          <p:spPr bwMode="auto">
            <a:xfrm>
              <a:off x="4992" y="12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042-5640-4D0E-A526-5B5F23118BE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Clique </a:t>
            </a:r>
            <a:r>
              <a:rPr lang="en-US" altLang="zh-CN">
                <a:sym typeface="Symbol" pitchFamily="18" charset="2"/>
              </a:rPr>
              <a:t> </a:t>
            </a:r>
            <a:r>
              <a:rPr lang="en-US" altLang="zh-CN"/>
              <a:t>IS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Given an input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Clique, need to construct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’,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IS, such that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 has clique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IS of size </a:t>
            </a:r>
            <a:r>
              <a:rPr lang="en-US" altLang="zh-CN" i="1">
                <a:solidFill>
                  <a:schemeClr val="accent2"/>
                </a:solidFill>
              </a:rPr>
              <a:t>K’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Construction: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’=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 baseline="30000">
                <a:solidFill>
                  <a:schemeClr val="accent2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Reason: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clique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it is an IS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s complement.</a:t>
            </a:r>
          </a:p>
        </p:txBody>
      </p:sp>
      <p:grpSp>
        <p:nvGrpSpPr>
          <p:cNvPr id="512024" name="Group 24"/>
          <p:cNvGrpSpPr>
            <a:grpSpLocks/>
          </p:cNvGrpSpPr>
          <p:nvPr/>
        </p:nvGrpSpPr>
        <p:grpSpPr bwMode="auto">
          <a:xfrm>
            <a:off x="6477000" y="2133600"/>
            <a:ext cx="1752600" cy="2895600"/>
            <a:chOff x="4080" y="1344"/>
            <a:chExt cx="1104" cy="1824"/>
          </a:xfrm>
        </p:grpSpPr>
        <p:sp>
          <p:nvSpPr>
            <p:cNvPr id="512004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6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4" name="Oval 14"/>
            <p:cNvSpPr>
              <a:spLocks noChangeArrowheads="1"/>
            </p:cNvSpPr>
            <p:nvPr/>
          </p:nvSpPr>
          <p:spPr bwMode="auto">
            <a:xfrm>
              <a:off x="4560" y="302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25" name="Group 25"/>
          <p:cNvGrpSpPr>
            <a:grpSpLocks/>
          </p:cNvGrpSpPr>
          <p:nvPr/>
        </p:nvGrpSpPr>
        <p:grpSpPr bwMode="auto">
          <a:xfrm>
            <a:off x="6629400" y="2286000"/>
            <a:ext cx="1447800" cy="2590800"/>
            <a:chOff x="4176" y="1440"/>
            <a:chExt cx="912" cy="1632"/>
          </a:xfrm>
        </p:grpSpPr>
        <p:sp>
          <p:nvSpPr>
            <p:cNvPr id="512008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0" name="Line 10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4176" y="2304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 flipH="1">
              <a:off x="4704" y="273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23" name="Group 23"/>
          <p:cNvGrpSpPr>
            <a:grpSpLocks/>
          </p:cNvGrpSpPr>
          <p:nvPr/>
        </p:nvGrpSpPr>
        <p:grpSpPr bwMode="auto">
          <a:xfrm>
            <a:off x="6629400" y="2286000"/>
            <a:ext cx="1524000" cy="2590800"/>
            <a:chOff x="4176" y="1440"/>
            <a:chExt cx="960" cy="1632"/>
          </a:xfrm>
        </p:grpSpPr>
        <p:sp>
          <p:nvSpPr>
            <p:cNvPr id="512018" name="Line 18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19" name="Line 19"/>
            <p:cNvSpPr>
              <a:spLocks noChangeShapeType="1"/>
            </p:cNvSpPr>
            <p:nvPr/>
          </p:nvSpPr>
          <p:spPr bwMode="auto">
            <a:xfrm>
              <a:off x="4320" y="1488"/>
              <a:ext cx="336" cy="15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0" name="Line 20"/>
            <p:cNvSpPr>
              <a:spLocks noChangeShapeType="1"/>
            </p:cNvSpPr>
            <p:nvPr/>
          </p:nvSpPr>
          <p:spPr bwMode="auto">
            <a:xfrm flipH="1">
              <a:off x="4656" y="2016"/>
              <a:ext cx="432" cy="105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1" name="Line 21"/>
            <p:cNvSpPr>
              <a:spLocks noChangeShapeType="1"/>
            </p:cNvSpPr>
            <p:nvPr/>
          </p:nvSpPr>
          <p:spPr bwMode="auto">
            <a:xfrm>
              <a:off x="4176" y="2304"/>
              <a:ext cx="912" cy="336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2" name="Line 22"/>
            <p:cNvSpPr>
              <a:spLocks noChangeShapeType="1"/>
            </p:cNvSpPr>
            <p:nvPr/>
          </p:nvSpPr>
          <p:spPr bwMode="auto">
            <a:xfrm>
              <a:off x="4320" y="1440"/>
              <a:ext cx="768" cy="120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031" name="Group 31"/>
          <p:cNvGrpSpPr>
            <a:grpSpLocks/>
          </p:cNvGrpSpPr>
          <p:nvPr/>
        </p:nvGrpSpPr>
        <p:grpSpPr bwMode="auto">
          <a:xfrm>
            <a:off x="6400800" y="2057400"/>
            <a:ext cx="1905000" cy="1676400"/>
            <a:chOff x="4032" y="1296"/>
            <a:chExt cx="1200" cy="1056"/>
          </a:xfrm>
        </p:grpSpPr>
        <p:sp>
          <p:nvSpPr>
            <p:cNvPr id="512028" name="Oval 28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29" name="Oval 29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030" name="Oval 30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2538-BD59-4E61-A421-8D289CB6DD5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P vs NP </a:t>
            </a:r>
            <a:br>
              <a:rPr lang="en-US" altLang="zh-CN" sz="4000"/>
            </a:br>
            <a:r>
              <a:rPr lang="en-US" altLang="zh-CN" sz="4000"/>
              <a:t>(interconnectedness of all things)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A whole course by itself</a:t>
            </a:r>
          </a:p>
          <a:p>
            <a:r>
              <a:rPr lang="en-US" altLang="zh-CN">
                <a:solidFill>
                  <a:srgbClr val="000000"/>
                </a:solidFill>
              </a:rPr>
              <a:t>We’ll do just one lecture</a:t>
            </a:r>
          </a:p>
          <a:p>
            <a:r>
              <a:rPr lang="en-US" altLang="zh-CN">
                <a:solidFill>
                  <a:srgbClr val="000000"/>
                </a:solidFill>
              </a:rPr>
              <a:t>More in “Theory of Computation”, “Computational Complexity”, etc.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E4BB-732E-4810-956B-4265614816D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Vertex cover (VC)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r>
              <a:rPr lang="en-US" altLang="zh-CN">
                <a:solidFill>
                  <a:srgbClr val="CE0000"/>
                </a:solidFill>
              </a:rPr>
              <a:t>Input</a:t>
            </a:r>
            <a:r>
              <a:rPr lang="en-US" altLang="zh-CN">
                <a:solidFill>
                  <a:srgbClr val="000000"/>
                </a:solidFill>
              </a:rPr>
              <a:t>: undirected graph </a:t>
            </a:r>
            <a:r>
              <a:rPr lang="en-US" altLang="zh-CN" i="1">
                <a:solidFill>
                  <a:schemeClr val="accent2"/>
                </a:solidFill>
              </a:rPr>
              <a:t>G </a:t>
            </a:r>
            <a:r>
              <a:rPr lang="en-US" altLang="zh-CN">
                <a:solidFill>
                  <a:schemeClr val="accent2"/>
                </a:solidFill>
              </a:rPr>
              <a:t>= 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>
                <a:solidFill>
                  <a:srgbClr val="CE0000"/>
                </a:solidFill>
              </a:rPr>
              <a:t>Output</a:t>
            </a:r>
            <a:r>
              <a:rPr lang="en-US" altLang="zh-CN">
                <a:solidFill>
                  <a:srgbClr val="000000"/>
                </a:solidFill>
              </a:rPr>
              <a:t>: is there a subset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of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>
                <a:solidFill>
                  <a:schemeClr val="accent2"/>
                </a:solidFill>
              </a:rPr>
              <a:t>|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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such that each edge in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 is incident to at least one vertex in 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endParaRPr lang="en-US" altLang="zh-CN"/>
          </a:p>
        </p:txBody>
      </p:sp>
      <p:grpSp>
        <p:nvGrpSpPr>
          <p:cNvPr id="510990" name="Group 14"/>
          <p:cNvGrpSpPr>
            <a:grpSpLocks/>
          </p:cNvGrpSpPr>
          <p:nvPr/>
        </p:nvGrpSpPr>
        <p:grpSpPr bwMode="auto">
          <a:xfrm>
            <a:off x="6477000" y="2133600"/>
            <a:ext cx="1752600" cy="2209800"/>
            <a:chOff x="4080" y="1344"/>
            <a:chExt cx="1104" cy="1392"/>
          </a:xfrm>
        </p:grpSpPr>
        <p:sp>
          <p:nvSpPr>
            <p:cNvPr id="510980" name="Oval 4"/>
            <p:cNvSpPr>
              <a:spLocks noChangeArrowheads="1"/>
            </p:cNvSpPr>
            <p:nvPr/>
          </p:nvSpPr>
          <p:spPr bwMode="auto">
            <a:xfrm>
              <a:off x="4224" y="1344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1" name="Oval 5"/>
            <p:cNvSpPr>
              <a:spLocks noChangeArrowheads="1"/>
            </p:cNvSpPr>
            <p:nvPr/>
          </p:nvSpPr>
          <p:spPr bwMode="auto">
            <a:xfrm>
              <a:off x="5040" y="187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2" name="Oval 6"/>
            <p:cNvSpPr>
              <a:spLocks noChangeArrowheads="1"/>
            </p:cNvSpPr>
            <p:nvPr/>
          </p:nvSpPr>
          <p:spPr bwMode="auto">
            <a:xfrm>
              <a:off x="4080" y="2160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3" name="Oval 7"/>
            <p:cNvSpPr>
              <a:spLocks noChangeArrowheads="1"/>
            </p:cNvSpPr>
            <p:nvPr/>
          </p:nvSpPr>
          <p:spPr bwMode="auto">
            <a:xfrm>
              <a:off x="5040" y="2592"/>
              <a:ext cx="144" cy="144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4" name="Line 8"/>
            <p:cNvSpPr>
              <a:spLocks noChangeShapeType="1"/>
            </p:cNvSpPr>
            <p:nvPr/>
          </p:nvSpPr>
          <p:spPr bwMode="auto">
            <a:xfrm flipH="1">
              <a:off x="4176" y="148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5" name="Line 9"/>
            <p:cNvSpPr>
              <a:spLocks noChangeShapeType="1"/>
            </p:cNvSpPr>
            <p:nvPr/>
          </p:nvSpPr>
          <p:spPr bwMode="auto">
            <a:xfrm>
              <a:off x="4320" y="1440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6" name="Line 10"/>
            <p:cNvSpPr>
              <a:spLocks noChangeShapeType="1"/>
            </p:cNvSpPr>
            <p:nvPr/>
          </p:nvSpPr>
          <p:spPr bwMode="auto">
            <a:xfrm flipV="1">
              <a:off x="4224" y="196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7" name="Line 11"/>
            <p:cNvSpPr>
              <a:spLocks noChangeShapeType="1"/>
            </p:cNvSpPr>
            <p:nvPr/>
          </p:nvSpPr>
          <p:spPr bwMode="auto">
            <a:xfrm>
              <a:off x="5136" y="20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0991" name="Group 15"/>
          <p:cNvGrpSpPr>
            <a:grpSpLocks/>
          </p:cNvGrpSpPr>
          <p:nvPr/>
        </p:nvGrpSpPr>
        <p:grpSpPr bwMode="auto">
          <a:xfrm>
            <a:off x="6629400" y="2057400"/>
            <a:ext cx="1676400" cy="1219200"/>
            <a:chOff x="4176" y="720"/>
            <a:chExt cx="1056" cy="768"/>
          </a:xfrm>
        </p:grpSpPr>
        <p:sp>
          <p:nvSpPr>
            <p:cNvPr id="510988" name="Oval 12"/>
            <p:cNvSpPr>
              <a:spLocks noChangeArrowheads="1"/>
            </p:cNvSpPr>
            <p:nvPr/>
          </p:nvSpPr>
          <p:spPr bwMode="auto">
            <a:xfrm>
              <a:off x="4176" y="720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0989" name="Oval 13"/>
            <p:cNvSpPr>
              <a:spLocks noChangeArrowheads="1"/>
            </p:cNvSpPr>
            <p:nvPr/>
          </p:nvSpPr>
          <p:spPr bwMode="auto">
            <a:xfrm>
              <a:off x="4992" y="1248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E0C0-E5F6-4978-9F5C-EE63812B73C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</a:t>
            </a:r>
            <a:r>
              <a:rPr lang="en-US" altLang="zh-CN">
                <a:sym typeface="Symbol" pitchFamily="18" charset="2"/>
              </a:rPr>
              <a:t></a:t>
            </a:r>
            <a:r>
              <a:rPr lang="en-US" altLang="zh-CN"/>
              <a:t> VC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5334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</a:rPr>
              <a:t>Given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IS, need to construct an input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’=(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’),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to VC, such that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 has an IS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has VC of size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Construction: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’ = 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’ = 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  <a:r>
              <a:rPr lang="en-US" altLang="zh-CN">
                <a:solidFill>
                  <a:schemeClr val="accent2"/>
                </a:solidFill>
              </a:rPr>
              <a:t>’ = |</a:t>
            </a:r>
            <a:r>
              <a:rPr lang="en-US" altLang="zh-CN" i="1">
                <a:solidFill>
                  <a:schemeClr val="accent2"/>
                </a:solidFill>
              </a:rPr>
              <a:t>V</a:t>
            </a:r>
            <a:r>
              <a:rPr lang="en-US" altLang="zh-CN">
                <a:solidFill>
                  <a:schemeClr val="accent2"/>
                </a:solidFill>
              </a:rPr>
              <a:t>|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K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CE0000"/>
                </a:solidFill>
              </a:rPr>
              <a:t>Reason: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an IS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iff </a:t>
            </a:r>
            <a:r>
              <a:rPr lang="en-US" altLang="zh-CN" i="1">
                <a:solidFill>
                  <a:schemeClr val="accent2"/>
                </a:solidFill>
              </a:rPr>
              <a:t>V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 </a:t>
            </a:r>
            <a:r>
              <a:rPr lang="en-US" altLang="zh-CN" i="1">
                <a:solidFill>
                  <a:schemeClr val="accent2"/>
                </a:solidFill>
              </a:rPr>
              <a:t>S</a:t>
            </a:r>
            <a:r>
              <a:rPr lang="en-US" altLang="zh-CN">
                <a:solidFill>
                  <a:srgbClr val="008C87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is a VC in </a:t>
            </a:r>
            <a:r>
              <a:rPr lang="en-US" altLang="zh-CN" i="1">
                <a:solidFill>
                  <a:schemeClr val="accent2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513059" name="Group 35"/>
          <p:cNvGrpSpPr>
            <a:grpSpLocks/>
          </p:cNvGrpSpPr>
          <p:nvPr/>
        </p:nvGrpSpPr>
        <p:grpSpPr bwMode="auto">
          <a:xfrm>
            <a:off x="6477000" y="2133600"/>
            <a:ext cx="1752600" cy="2895600"/>
            <a:chOff x="4080" y="1344"/>
            <a:chExt cx="1104" cy="1824"/>
          </a:xfrm>
        </p:grpSpPr>
        <p:grpSp>
          <p:nvGrpSpPr>
            <p:cNvPr id="513039" name="Group 15"/>
            <p:cNvGrpSpPr>
              <a:grpSpLocks/>
            </p:cNvGrpSpPr>
            <p:nvPr/>
          </p:nvGrpSpPr>
          <p:grpSpPr bwMode="auto">
            <a:xfrm>
              <a:off x="4080" y="1344"/>
              <a:ext cx="1104" cy="1824"/>
              <a:chOff x="4080" y="1344"/>
              <a:chExt cx="1104" cy="1824"/>
            </a:xfrm>
          </p:grpSpPr>
          <p:sp>
            <p:nvSpPr>
              <p:cNvPr id="513040" name="Oval 16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1" name="Oval 17"/>
              <p:cNvSpPr>
                <a:spLocks noChangeArrowheads="1"/>
              </p:cNvSpPr>
              <p:nvPr/>
            </p:nvSpPr>
            <p:spPr bwMode="auto">
              <a:xfrm>
                <a:off x="5040" y="1872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2" name="Oval 18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3" name="Oval 19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4" name="Oval 20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144" cy="144"/>
              </a:xfrm>
              <a:prstGeom prst="ellipse">
                <a:avLst/>
              </a:prstGeom>
              <a:solidFill>
                <a:srgbClr val="00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3045" name="Group 21"/>
            <p:cNvGrpSpPr>
              <a:grpSpLocks/>
            </p:cNvGrpSpPr>
            <p:nvPr/>
          </p:nvGrpSpPr>
          <p:grpSpPr bwMode="auto">
            <a:xfrm>
              <a:off x="4176" y="1440"/>
              <a:ext cx="912" cy="1632"/>
              <a:chOff x="4176" y="1440"/>
              <a:chExt cx="912" cy="1632"/>
            </a:xfrm>
          </p:grpSpPr>
          <p:sp>
            <p:nvSpPr>
              <p:cNvPr id="513046" name="Line 22"/>
              <p:cNvSpPr>
                <a:spLocks noChangeShapeType="1"/>
              </p:cNvSpPr>
              <p:nvPr/>
            </p:nvSpPr>
            <p:spPr bwMode="auto">
              <a:xfrm flipH="1">
                <a:off x="4176" y="1488"/>
                <a:ext cx="9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7" name="Line 23"/>
              <p:cNvSpPr>
                <a:spLocks noChangeShapeType="1"/>
              </p:cNvSpPr>
              <p:nvPr/>
            </p:nvSpPr>
            <p:spPr bwMode="auto">
              <a:xfrm>
                <a:off x="4320" y="1440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8" name="Line 24"/>
              <p:cNvSpPr>
                <a:spLocks noChangeShapeType="1"/>
              </p:cNvSpPr>
              <p:nvPr/>
            </p:nvSpPr>
            <p:spPr bwMode="auto">
              <a:xfrm flipV="1">
                <a:off x="4224" y="196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49" name="Line 25"/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3050" name="Line 26"/>
              <p:cNvSpPr>
                <a:spLocks noChangeShapeType="1"/>
              </p:cNvSpPr>
              <p:nvPr/>
            </p:nvSpPr>
            <p:spPr bwMode="auto">
              <a:xfrm flipH="1">
                <a:off x="4704" y="2736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13060" name="Group 36"/>
          <p:cNvGrpSpPr>
            <a:grpSpLocks/>
          </p:cNvGrpSpPr>
          <p:nvPr/>
        </p:nvGrpSpPr>
        <p:grpSpPr bwMode="auto">
          <a:xfrm>
            <a:off x="6629400" y="2057400"/>
            <a:ext cx="1676400" cy="2362200"/>
            <a:chOff x="4176" y="1296"/>
            <a:chExt cx="1056" cy="1488"/>
          </a:xfrm>
        </p:grpSpPr>
        <p:sp>
          <p:nvSpPr>
            <p:cNvPr id="513057" name="Oval 33"/>
            <p:cNvSpPr>
              <a:spLocks noChangeArrowheads="1"/>
            </p:cNvSpPr>
            <p:nvPr/>
          </p:nvSpPr>
          <p:spPr bwMode="auto">
            <a:xfrm>
              <a:off x="4176" y="1296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58" name="Oval 34"/>
            <p:cNvSpPr>
              <a:spLocks noChangeArrowheads="1"/>
            </p:cNvSpPr>
            <p:nvPr/>
          </p:nvSpPr>
          <p:spPr bwMode="auto">
            <a:xfrm>
              <a:off x="4992" y="2544"/>
              <a:ext cx="240" cy="240"/>
            </a:xfrm>
            <a:prstGeom prst="ellipse">
              <a:avLst/>
            </a:prstGeom>
            <a:noFill/>
            <a:ln w="38100">
              <a:solidFill>
                <a:srgbClr val="CE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3064" name="Group 40"/>
          <p:cNvGrpSpPr>
            <a:grpSpLocks/>
          </p:cNvGrpSpPr>
          <p:nvPr/>
        </p:nvGrpSpPr>
        <p:grpSpPr bwMode="auto">
          <a:xfrm>
            <a:off x="6400800" y="2895600"/>
            <a:ext cx="1905000" cy="2209800"/>
            <a:chOff x="4032" y="1824"/>
            <a:chExt cx="1200" cy="1392"/>
          </a:xfrm>
        </p:grpSpPr>
        <p:sp>
          <p:nvSpPr>
            <p:cNvPr id="513061" name="Oval 37"/>
            <p:cNvSpPr>
              <a:spLocks noChangeArrowheads="1"/>
            </p:cNvSpPr>
            <p:nvPr/>
          </p:nvSpPr>
          <p:spPr bwMode="auto">
            <a:xfrm>
              <a:off x="4032" y="2112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4512" y="2976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063" name="Oval 39"/>
            <p:cNvSpPr>
              <a:spLocks noChangeArrowheads="1"/>
            </p:cNvSpPr>
            <p:nvPr/>
          </p:nvSpPr>
          <p:spPr bwMode="auto">
            <a:xfrm>
              <a:off x="4992" y="1824"/>
              <a:ext cx="240" cy="24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ECCD5-933D-4189-98E7-0C3321E5FC4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Exact-3SAT</a:t>
            </a:r>
            <a:endParaRPr lang="en-US" altLang="zh-CN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E0000"/>
                </a:solidFill>
              </a:rPr>
              <a:t>Exact-3SAT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</a:rPr>
              <a:t>Given:</a:t>
            </a:r>
            <a:r>
              <a:rPr lang="en-US" altLang="zh-CN" dirty="0">
                <a:solidFill>
                  <a:srgbClr val="000000"/>
                </a:solidFill>
              </a:rPr>
              <a:t> a formula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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 </a:t>
            </a:r>
            <a:r>
              <a:rPr lang="en-US" altLang="zh-CN" i="1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clauses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,…,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008581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over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variables such that </a:t>
            </a:r>
            <a:r>
              <a:rPr lang="en-US" altLang="zh-CN" dirty="0">
                <a:solidFill>
                  <a:schemeClr val="accent2"/>
                </a:solidFill>
              </a:rPr>
              <a:t>|</a:t>
            </a:r>
            <a:r>
              <a:rPr lang="en-US" altLang="zh-CN" i="1" dirty="0" err="1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| = 3</a:t>
            </a:r>
            <a:r>
              <a:rPr lang="en-US" altLang="zh-CN" dirty="0">
                <a:solidFill>
                  <a:srgbClr val="000000"/>
                </a:solidFill>
              </a:rPr>
              <a:t> for 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 </a:t>
            </a:r>
            <a:r>
              <a:rPr lang="en-US" altLang="zh-CN" i="1" dirty="0" err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  </a:t>
            </a:r>
            <a:r>
              <a:rPr lang="en-US" altLang="zh-CN" i="1" dirty="0">
                <a:solidFill>
                  <a:schemeClr val="accent2"/>
                </a:solidFill>
                <a:sym typeface="Symbol" pitchFamily="18" charset="2"/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en-US" altLang="zh-CN" dirty="0">
                <a:solidFill>
                  <a:srgbClr val="CE0000"/>
                </a:solidFill>
              </a:rPr>
              <a:t>Example: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1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accent2"/>
                </a:solidFill>
              </a:rPr>
              <a:t> , 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>
                <a:solidFill>
                  <a:schemeClr val="accent2"/>
                </a:solidFill>
              </a:rPr>
              <a:t>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accent2"/>
                </a:solidFill>
              </a:rPr>
              <a:t> 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   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>
                <a:solidFill>
                  <a:schemeClr val="accent2"/>
                </a:solidFill>
              </a:rPr>
              <a:t>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US" altLang="zh-CN" dirty="0">
                <a:solidFill>
                  <a:schemeClr val="accent2"/>
                </a:solidFill>
              </a:rPr>
              <a:t> ¬</a:t>
            </a:r>
            <a:r>
              <a:rPr lang="en-US" altLang="zh-CN" i="1" dirty="0">
                <a:solidFill>
                  <a:schemeClr val="accent2"/>
                </a:solidFill>
              </a:rPr>
              <a:t>x</a:t>
            </a:r>
            <a:r>
              <a:rPr lang="en-US" altLang="zh-CN" baseline="-25000" dirty="0">
                <a:solidFill>
                  <a:schemeClr val="accent2"/>
                </a:solidFill>
              </a:rPr>
              <a:t>3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Check if there exists TRUE/FALSE assignments to the variables that makes the formula </a:t>
            </a:r>
            <a:r>
              <a:rPr lang="en-US" altLang="zh-CN" dirty="0" err="1">
                <a:solidFill>
                  <a:srgbClr val="000000"/>
                </a:solidFill>
              </a:rPr>
              <a:t>satisfiable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4012-083B-4C39-874C-5873675FBD4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SAT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dirty="0" smtClean="0"/>
              <a:t>Exact-3SAT</a:t>
            </a:r>
            <a:endParaRPr lang="en-US" altLang="zh-CN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Reduction:</a:t>
            </a:r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dirty="0" smtClean="0">
                <a:sym typeface="Wingdings" pitchFamily="2" charset="2"/>
              </a:rPr>
              <a:t>.</a:t>
            </a:r>
          </a:p>
          <a:p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</a:rPr>
              <a:t> …</a:t>
            </a:r>
            <a:r>
              <a:rPr lang="en-US" altLang="zh-CN" i="1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smtClean="0">
                <a:solidFill>
                  <a:schemeClr val="accent2"/>
                </a:solidFill>
              </a:rPr>
              <a:t>k-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chemeClr val="accent2"/>
                </a:solidFill>
              </a:rPr>
              <a:t>k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/>
              </a:rPr>
              <a:t> 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4</a:t>
            </a:r>
            <a:r>
              <a:rPr lang="en-US" altLang="zh-CN" dirty="0" smtClean="0">
                <a:sym typeface="Wingdings" pitchFamily="2" charset="2"/>
              </a:rPr>
              <a:t>) 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itchFamily="18" charset="2"/>
              </a:rPr>
              <a:t>3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baseline="-25000" dirty="0" smtClean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3,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…,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-4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</a:rPr>
              <a:t>x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-2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-3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</a:rPr>
              <a:t>¬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y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-3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i="1" baseline="-25000" dirty="0" smtClean="0">
                <a:solidFill>
                  <a:schemeClr val="accent2"/>
                </a:solidFill>
                <a:sym typeface="Wingdings" pitchFamily="2" charset="2"/>
              </a:rPr>
              <a:t>k-</a:t>
            </a:r>
            <a:r>
              <a:rPr lang="en-US" altLang="zh-CN" baseline="-25000" dirty="0" smtClean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itchFamily="18" charset="2"/>
              </a:rPr>
              <a:t> </a:t>
            </a:r>
            <a:r>
              <a:rPr lang="en-US" altLang="zh-CN" i="1" dirty="0" err="1" smtClean="0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en-US" altLang="zh-CN" i="1" baseline="-25000" dirty="0" err="1" smtClean="0">
                <a:solidFill>
                  <a:schemeClr val="accent2"/>
                </a:solidFill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.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a finite set of colors and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G</a:t>
            </a:r>
            <a:r>
              <a:rPr lang="en-US" altLang="zh-CN" sz="2800" dirty="0" smtClean="0">
                <a:solidFill>
                  <a:schemeClr val="accent6"/>
                </a:solidFill>
              </a:rPr>
              <a:t> = (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V</a:t>
            </a:r>
            <a:r>
              <a:rPr lang="en-US" altLang="zh-CN" sz="2800" dirty="0" smtClean="0">
                <a:solidFill>
                  <a:schemeClr val="accent6"/>
                </a:solidFill>
              </a:rPr>
              <a:t>,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E</a:t>
            </a:r>
            <a:r>
              <a:rPr lang="en-US" altLang="zh-CN" sz="2800" dirty="0" smtClean="0">
                <a:solidFill>
                  <a:schemeClr val="accent6"/>
                </a:solidFill>
              </a:rPr>
              <a:t>)</a:t>
            </a:r>
            <a:r>
              <a:rPr lang="en-US" altLang="zh-CN" sz="2800" dirty="0" smtClean="0"/>
              <a:t> an undirected graph.</a:t>
            </a:r>
          </a:p>
          <a:p>
            <a:r>
              <a:rPr lang="en-US" altLang="zh-CN" sz="2800" dirty="0" smtClean="0"/>
              <a:t>A coloring is a map : 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: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V</a:t>
            </a:r>
            <a:r>
              <a:rPr lang="en-US" altLang="zh-CN" sz="2800" dirty="0" smtClean="0">
                <a:solidFill>
                  <a:schemeClr val="accent6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  <a:sym typeface="Wingdings" pitchFamily="2" charset="2"/>
              </a:rPr>
              <a:t>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C</a:t>
            </a:r>
            <a:r>
              <a:rPr lang="en-US" altLang="zh-CN" sz="2800" dirty="0" smtClean="0">
                <a:solidFill>
                  <a:schemeClr val="accent6"/>
                </a:solidFill>
                <a:sym typeface="Wingdings" pitchFamily="2" charset="2"/>
              </a:rPr>
              <a:t> </a:t>
            </a:r>
            <a:r>
              <a:rPr lang="en-US" altLang="zh-CN" sz="2800" dirty="0" smtClean="0">
                <a:sym typeface="Wingdings" pitchFamily="2" charset="2"/>
              </a:rPr>
              <a:t>such that 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(</a:t>
            </a:r>
            <a:r>
              <a:rPr lang="en-US" altLang="zh-CN" sz="2800" i="1" dirty="0" smtClean="0">
                <a:solidFill>
                  <a:schemeClr val="accent6"/>
                </a:solidFill>
                <a:sym typeface="Symbol"/>
              </a:rPr>
              <a:t>u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)  (</a:t>
            </a:r>
            <a:r>
              <a:rPr lang="en-US" altLang="zh-CN" sz="2800" i="1" dirty="0" smtClean="0">
                <a:solidFill>
                  <a:schemeClr val="accent6"/>
                </a:solidFill>
                <a:sym typeface="Symbol"/>
              </a:rPr>
              <a:t>v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) </a:t>
            </a:r>
            <a:r>
              <a:rPr lang="en-US" altLang="zh-CN" sz="2800" dirty="0" smtClean="0">
                <a:sym typeface="Wingdings" pitchFamily="2" charset="2"/>
              </a:rPr>
              <a:t>for </a:t>
            </a:r>
            <a:r>
              <a:rPr lang="en-US" altLang="zh-CN" sz="2800" dirty="0" smtClean="0">
                <a:solidFill>
                  <a:schemeClr val="accent6"/>
                </a:solidFill>
                <a:sym typeface="Wingdings" pitchFamily="2" charset="2"/>
              </a:rPr>
              <a:t>(</a:t>
            </a:r>
            <a:r>
              <a:rPr lang="en-US" altLang="zh-CN" sz="2800" i="1" dirty="0" err="1" smtClean="0">
                <a:solidFill>
                  <a:schemeClr val="accent6"/>
                </a:solidFill>
                <a:sym typeface="Wingdings" pitchFamily="2" charset="2"/>
              </a:rPr>
              <a:t>u</a:t>
            </a:r>
            <a:r>
              <a:rPr lang="en-US" altLang="zh-CN" sz="2800" dirty="0" err="1" smtClean="0">
                <a:solidFill>
                  <a:schemeClr val="accent6"/>
                </a:solidFill>
                <a:sym typeface="Wingdings" pitchFamily="2" charset="2"/>
              </a:rPr>
              <a:t>,</a:t>
            </a:r>
            <a:r>
              <a:rPr lang="en-US" altLang="zh-CN" sz="2800" i="1" dirty="0" err="1" smtClean="0">
                <a:solidFill>
                  <a:schemeClr val="accent6"/>
                </a:solidFill>
                <a:sym typeface="Wingdings" pitchFamily="2" charset="2"/>
              </a:rPr>
              <a:t>v</a:t>
            </a:r>
            <a:r>
              <a:rPr lang="en-US" altLang="zh-CN" sz="2800" dirty="0" smtClean="0">
                <a:solidFill>
                  <a:schemeClr val="accent6"/>
                </a:solidFill>
                <a:sym typeface="Wingdings" pitchFamily="2" charset="2"/>
              </a:rPr>
              <a:t>) 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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E</a:t>
            </a:r>
            <a:r>
              <a:rPr lang="en-US" altLang="zh-CN" sz="2800" dirty="0" smtClean="0">
                <a:sym typeface="Wingdings" pitchFamily="2" charset="2"/>
              </a:rPr>
              <a:t>. </a:t>
            </a:r>
          </a:p>
          <a:p>
            <a:r>
              <a:rPr lang="en-US" altLang="zh-CN" sz="2800" dirty="0" smtClean="0">
                <a:sym typeface="Wingdings" pitchFamily="2" charset="2"/>
              </a:rPr>
              <a:t>Given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G</a:t>
            </a:r>
            <a:r>
              <a:rPr lang="en-US" altLang="zh-CN" sz="2800" dirty="0" smtClean="0">
                <a:sym typeface="Wingdings" pitchFamily="2" charset="2"/>
              </a:rPr>
              <a:t> and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k</a:t>
            </a:r>
            <a:r>
              <a:rPr lang="en-US" altLang="zh-CN" sz="2800" dirty="0" smtClean="0">
                <a:sym typeface="Wingdings" pitchFamily="2" charset="2"/>
              </a:rPr>
              <a:t>, the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k</a:t>
            </a:r>
            <a:r>
              <a:rPr lang="en-US" altLang="zh-CN" sz="2800" dirty="0" smtClean="0">
                <a:sym typeface="Wingdings" pitchFamily="2" charset="2"/>
              </a:rPr>
              <a:t>-</a:t>
            </a:r>
            <a:r>
              <a:rPr lang="en-US" altLang="zh-CN" sz="2800" dirty="0" err="1" smtClean="0">
                <a:sym typeface="Wingdings" pitchFamily="2" charset="2"/>
              </a:rPr>
              <a:t>colorability</a:t>
            </a:r>
            <a:r>
              <a:rPr lang="en-US" altLang="zh-CN" sz="2800" dirty="0" smtClean="0">
                <a:sym typeface="Wingdings" pitchFamily="2" charset="2"/>
              </a:rPr>
              <a:t> problem is to determine whether there exists a coloring using no more than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k</a:t>
            </a:r>
            <a:r>
              <a:rPr lang="en-US" altLang="zh-CN" sz="2800" dirty="0" smtClean="0">
                <a:sym typeface="Wingdings" pitchFamily="2" charset="2"/>
              </a:rPr>
              <a:t> colors.</a:t>
            </a:r>
          </a:p>
          <a:p>
            <a:r>
              <a:rPr lang="en-US" altLang="zh-CN" sz="2800" dirty="0" smtClean="0">
                <a:sym typeface="Wingdings" pitchFamily="2" charset="2"/>
              </a:rPr>
              <a:t>For </a:t>
            </a:r>
            <a:r>
              <a:rPr lang="en-US" altLang="zh-CN" sz="2800" i="1" dirty="0" smtClean="0">
                <a:solidFill>
                  <a:schemeClr val="accent6"/>
                </a:solidFill>
                <a:sym typeface="Wingdings" pitchFamily="2" charset="2"/>
              </a:rPr>
              <a:t>k</a:t>
            </a:r>
            <a:r>
              <a:rPr lang="en-US" altLang="zh-CN" sz="2800" dirty="0" smtClean="0">
                <a:solidFill>
                  <a:schemeClr val="accent6"/>
                </a:solidFill>
                <a:sym typeface="Wingdings" pitchFamily="2" charset="2"/>
              </a:rPr>
              <a:t> = 2</a:t>
            </a:r>
            <a:r>
              <a:rPr lang="en-US" altLang="zh-CN" sz="2800" dirty="0" smtClean="0">
                <a:sym typeface="Wingdings" pitchFamily="2" charset="2"/>
              </a:rPr>
              <a:t>, the problem is easy: a graph is 2-colorable </a:t>
            </a:r>
            <a:r>
              <a:rPr lang="en-US" altLang="zh-CN" sz="2800" dirty="0" err="1" smtClean="0">
                <a:sym typeface="Wingdings" pitchFamily="2" charset="2"/>
              </a:rPr>
              <a:t>iff</a:t>
            </a:r>
            <a:r>
              <a:rPr lang="en-US" altLang="zh-CN" sz="2800" dirty="0" smtClean="0">
                <a:sym typeface="Wingdings" pitchFamily="2" charset="2"/>
              </a:rPr>
              <a:t> it is bipartite </a:t>
            </a:r>
            <a:r>
              <a:rPr lang="en-US" altLang="zh-CN" sz="2800" dirty="0" err="1" smtClean="0">
                <a:sym typeface="Wingdings" pitchFamily="2" charset="2"/>
              </a:rPr>
              <a:t>iff</a:t>
            </a:r>
            <a:r>
              <a:rPr lang="en-US" altLang="zh-CN" sz="2800" dirty="0" smtClean="0">
                <a:sym typeface="Wingdings" pitchFamily="2" charset="2"/>
              </a:rPr>
              <a:t> it has no odd cycle.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special vertices: </a:t>
            </a:r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chemeClr val="accent6"/>
                </a:solidFill>
              </a:rPr>
              <a:t>B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Include a vertex for each literal, and connect each literal to its complement and to the vertex </a:t>
            </a:r>
            <a:r>
              <a:rPr lang="en-US" altLang="zh-CN" i="1" dirty="0" smtClean="0">
                <a:solidFill>
                  <a:schemeClr val="accent6"/>
                </a:solidFill>
              </a:rPr>
              <a:t>B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2643174" y="2357430"/>
            <a:ext cx="142876" cy="1428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429124" y="2357430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00430" y="3357562"/>
            <a:ext cx="142876" cy="142876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5" idx="6"/>
            <a:endCxn id="6" idx="2"/>
          </p:cNvCxnSpPr>
          <p:nvPr/>
        </p:nvCxnSpPr>
        <p:spPr bwMode="auto">
          <a:xfrm>
            <a:off x="2786050" y="2428868"/>
            <a:ext cx="164307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5" idx="5"/>
            <a:endCxn id="7" idx="1"/>
          </p:cNvCxnSpPr>
          <p:nvPr/>
        </p:nvCxnSpPr>
        <p:spPr bwMode="auto">
          <a:xfrm rot="16200000" flipH="1">
            <a:off x="2693688" y="2550820"/>
            <a:ext cx="899104" cy="7562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3"/>
            <a:endCxn id="7" idx="7"/>
          </p:cNvCxnSpPr>
          <p:nvPr/>
        </p:nvCxnSpPr>
        <p:spPr bwMode="auto">
          <a:xfrm rot="5400000">
            <a:off x="3586663" y="2515101"/>
            <a:ext cx="899104" cy="827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285984" y="203864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6972" y="20386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99716" y="321468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B</a:t>
            </a:r>
            <a:endParaRPr lang="zh-CN" altLang="en-US" i="1" dirty="0"/>
          </a:p>
        </p:txBody>
      </p:sp>
      <p:sp>
        <p:nvSpPr>
          <p:cNvPr id="17" name="椭圆 16"/>
          <p:cNvSpPr/>
          <p:nvPr/>
        </p:nvSpPr>
        <p:spPr bwMode="auto">
          <a:xfrm>
            <a:off x="4393858" y="5324789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179808" y="5324789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251114" y="6324921"/>
            <a:ext cx="142876" cy="142876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7" idx="6"/>
            <a:endCxn id="18" idx="2"/>
          </p:cNvCxnSpPr>
          <p:nvPr/>
        </p:nvCxnSpPr>
        <p:spPr bwMode="auto">
          <a:xfrm>
            <a:off x="4536734" y="5396227"/>
            <a:ext cx="164307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7" idx="5"/>
            <a:endCxn id="19" idx="1"/>
          </p:cNvCxnSpPr>
          <p:nvPr/>
        </p:nvCxnSpPr>
        <p:spPr bwMode="auto">
          <a:xfrm rot="16200000" flipH="1">
            <a:off x="4444372" y="5518179"/>
            <a:ext cx="899104" cy="7562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8" idx="3"/>
            <a:endCxn id="19" idx="7"/>
          </p:cNvCxnSpPr>
          <p:nvPr/>
        </p:nvCxnSpPr>
        <p:spPr bwMode="auto">
          <a:xfrm rot="5400000">
            <a:off x="5337347" y="5482460"/>
            <a:ext cx="899104" cy="8276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108202" y="500600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07656" y="500600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0400" y="618204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B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Construct a </a:t>
            </a:r>
            <a:r>
              <a:rPr lang="en-US" altLang="zh-CN" sz="2800" dirty="0" err="1" smtClean="0"/>
              <a:t>subgraph</a:t>
            </a:r>
            <a:r>
              <a:rPr lang="en-US" altLang="zh-CN" sz="2800" dirty="0" smtClean="0"/>
              <a:t> for each clause: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A coloring of the vertices on the top row with either </a:t>
            </a:r>
            <a:r>
              <a:rPr lang="en-US" altLang="zh-CN" sz="2400" dirty="0" smtClean="0">
                <a:solidFill>
                  <a:srgbClr val="C00000"/>
                </a:solidFill>
              </a:rPr>
              <a:t>red</a:t>
            </a:r>
            <a:r>
              <a:rPr lang="en-US" altLang="zh-CN" sz="2400" dirty="0" smtClean="0"/>
              <a:t> or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green</a:t>
            </a:r>
            <a:r>
              <a:rPr lang="en-US" altLang="zh-CN" sz="2400" dirty="0" smtClean="0"/>
              <a:t> can be extended to a 3-coloring of the whole </a:t>
            </a:r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iff</a:t>
            </a:r>
            <a:r>
              <a:rPr lang="en-US" altLang="zh-CN" sz="2400" dirty="0" smtClean="0"/>
              <a:t> at least one of them is colored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green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36</a:t>
            </a:fld>
            <a:endParaRPr lang="en-US" altLang="zh-CN"/>
          </a:p>
        </p:txBody>
      </p:sp>
      <p:grpSp>
        <p:nvGrpSpPr>
          <p:cNvPr id="23" name="组合 71"/>
          <p:cNvGrpSpPr/>
          <p:nvPr/>
        </p:nvGrpSpPr>
        <p:grpSpPr>
          <a:xfrm>
            <a:off x="285720" y="1928802"/>
            <a:ext cx="8622854" cy="2928958"/>
            <a:chOff x="285720" y="2000240"/>
            <a:chExt cx="8622854" cy="2928958"/>
          </a:xfrm>
        </p:grpSpPr>
        <p:sp>
          <p:nvSpPr>
            <p:cNvPr id="5" name="椭圆 4"/>
            <p:cNvSpPr/>
            <p:nvPr/>
          </p:nvSpPr>
          <p:spPr bwMode="auto">
            <a:xfrm>
              <a:off x="1214414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643174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29058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5072066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500826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786710" y="357187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214414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643174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929058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072066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6500826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786710" y="250030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1214414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2643174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3929058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072066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500826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7786710" y="478632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11" idx="4"/>
              <a:endCxn id="5" idx="0"/>
            </p:cNvCxnSpPr>
            <p:nvPr/>
          </p:nvCxnSpPr>
          <p:spPr bwMode="auto">
            <a:xfrm rot="5400000">
              <a:off x="821505" y="3107529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5" idx="4"/>
              <a:endCxn id="17" idx="0"/>
            </p:cNvCxnSpPr>
            <p:nvPr/>
          </p:nvCxnSpPr>
          <p:spPr bwMode="auto">
            <a:xfrm rot="5400000">
              <a:off x="750067" y="4250537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rot="5400000">
              <a:off x="2249471" y="3106735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rot="5400000">
              <a:off x="2178033" y="4249743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3535354" y="3106735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rot="5400000">
              <a:off x="3463916" y="4249743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rot="5400000">
              <a:off x="4678363" y="3106735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rot="5400000">
              <a:off x="4606925" y="4249743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6107123" y="3106735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rot="5400000">
              <a:off x="6035685" y="4249743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rot="5400000">
              <a:off x="7393006" y="3106735"/>
              <a:ext cx="92869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rot="5400000">
              <a:off x="7321568" y="4249743"/>
              <a:ext cx="107157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36206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720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40" name="直接连接符 39"/>
            <p:cNvCxnSpPr>
              <a:endCxn id="5" idx="2"/>
            </p:cNvCxnSpPr>
            <p:nvPr/>
          </p:nvCxnSpPr>
          <p:spPr bwMode="auto">
            <a:xfrm>
              <a:off x="642910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椭圆 40"/>
            <p:cNvSpPr/>
            <p:nvPr/>
          </p:nvSpPr>
          <p:spPr bwMode="auto">
            <a:xfrm>
              <a:off x="1964966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4480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2071670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椭圆 43"/>
            <p:cNvSpPr/>
            <p:nvPr/>
          </p:nvSpPr>
          <p:spPr bwMode="auto">
            <a:xfrm>
              <a:off x="3250850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0364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3357554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椭圆 46"/>
            <p:cNvSpPr/>
            <p:nvPr/>
          </p:nvSpPr>
          <p:spPr bwMode="auto">
            <a:xfrm>
              <a:off x="4393858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43372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4500562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椭圆 49"/>
            <p:cNvSpPr/>
            <p:nvPr/>
          </p:nvSpPr>
          <p:spPr bwMode="auto">
            <a:xfrm>
              <a:off x="5822618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72132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929322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7108502" y="3571876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8016" y="32146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7215206" y="3643314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椭圆 55"/>
            <p:cNvSpPr/>
            <p:nvPr/>
          </p:nvSpPr>
          <p:spPr bwMode="auto">
            <a:xfrm>
              <a:off x="536206" y="4786322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5720" y="442913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42910" y="4857760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8501090" y="4786322"/>
              <a:ext cx="142876" cy="142876"/>
            </a:xfrm>
            <a:prstGeom prst="ellipse">
              <a:avLst/>
            </a:prstGeom>
            <a:solidFill>
              <a:srgbClr val="008C8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01090" y="439609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008C87"/>
                  </a:solidFill>
                </a:rPr>
                <a:t>G</a:t>
              </a:r>
              <a:endParaRPr lang="zh-CN" altLang="en-US" i="1" dirty="0">
                <a:solidFill>
                  <a:srgbClr val="008C87"/>
                </a:solidFill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7929586" y="4857760"/>
              <a:ext cx="571504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16200000" flipH="1">
              <a:off x="4536281" y="1586407"/>
              <a:ext cx="20924" cy="65217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1156802" y="200024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</a:rPr>
                <a:t>x</a:t>
              </a:r>
              <a:endParaRPr lang="zh-CN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85562" y="200024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chemeClr val="tx1"/>
                  </a:solidFill>
                </a:rPr>
                <a:t>y</a:t>
              </a:r>
              <a:endParaRPr lang="zh-CN" altLang="en-US" sz="2800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86182" y="207167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¬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z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63970" y="207167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¬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v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82612" y="207167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w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19264" y="207167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chemeClr val="tx1"/>
                  </a:solidFill>
                </a:rPr>
                <a:t>u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1214414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643174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929058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072066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500826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786710" y="350043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214414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643174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929058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5072066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500826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786710" y="242886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214414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643174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929058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072066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6500826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7786710" y="471488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12" idx="4"/>
            <a:endCxn id="6" idx="0"/>
          </p:cNvCxnSpPr>
          <p:nvPr/>
        </p:nvCxnSpPr>
        <p:spPr bwMode="auto">
          <a:xfrm rot="5400000">
            <a:off x="821505" y="3036091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6" idx="4"/>
            <a:endCxn id="18" idx="0"/>
          </p:cNvCxnSpPr>
          <p:nvPr/>
        </p:nvCxnSpPr>
        <p:spPr bwMode="auto">
          <a:xfrm rot="5400000">
            <a:off x="750067" y="4179099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5400000">
            <a:off x="2249471" y="303529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5400000">
            <a:off x="2178033" y="417830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3535354" y="303529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3463916" y="417830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rot="5400000">
            <a:off x="4678363" y="303529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rot="5400000">
            <a:off x="4606925" y="417830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5400000">
            <a:off x="6107123" y="303529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rot="5400000">
            <a:off x="6035685" y="417830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5400000">
            <a:off x="7393006" y="303529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>
            <a:off x="7321568" y="417830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536206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20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38" name="直接连接符 37"/>
          <p:cNvCxnSpPr>
            <a:endCxn id="6" idx="2"/>
          </p:cNvCxnSpPr>
          <p:nvPr/>
        </p:nvCxnSpPr>
        <p:spPr bwMode="auto">
          <a:xfrm>
            <a:off x="642910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1964966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14480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2071670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250850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0364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3357554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椭圆 44"/>
          <p:cNvSpPr/>
          <p:nvPr/>
        </p:nvSpPr>
        <p:spPr bwMode="auto">
          <a:xfrm>
            <a:off x="4393858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3372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4500562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椭圆 47"/>
          <p:cNvSpPr/>
          <p:nvPr/>
        </p:nvSpPr>
        <p:spPr bwMode="auto">
          <a:xfrm>
            <a:off x="5822618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72132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5929322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椭圆 50"/>
          <p:cNvSpPr/>
          <p:nvPr/>
        </p:nvSpPr>
        <p:spPr bwMode="auto">
          <a:xfrm>
            <a:off x="7108502" y="350043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58016" y="314324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 bwMode="auto">
          <a:xfrm>
            <a:off x="7215206" y="357187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536206" y="4714884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5720" y="43576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642910" y="4786322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椭圆 56"/>
          <p:cNvSpPr/>
          <p:nvPr/>
        </p:nvSpPr>
        <p:spPr bwMode="auto">
          <a:xfrm>
            <a:off x="8501090" y="4714884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01090" y="432465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7929586" y="4786322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 rot="16200000" flipH="1">
            <a:off x="4536281" y="1514969"/>
            <a:ext cx="20924" cy="65217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156802" y="192880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x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5562" y="192880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y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86182" y="200024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z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63970" y="200024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v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682612" y="200024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w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19264" y="20002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u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71934" y="22859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43306" y="31816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13832" y="314324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70824" y="31816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57038" y="314324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57236" y="31816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843120" y="314324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6182" y="478632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71538" y="478632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21442" y="478632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643834" y="478632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57950" y="478632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29190" y="478632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Another case: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267844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0720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93084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678440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107200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93084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67844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10720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393084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36092" y="5072074"/>
            <a:ext cx="142876" cy="1428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12" idx="4"/>
            <a:endCxn id="6" idx="0"/>
          </p:cNvCxnSpPr>
          <p:nvPr/>
        </p:nvCxnSpPr>
        <p:spPr bwMode="auto">
          <a:xfrm rot="5400000">
            <a:off x="2285531" y="3393281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6" idx="4"/>
            <a:endCxn id="18" idx="0"/>
          </p:cNvCxnSpPr>
          <p:nvPr/>
        </p:nvCxnSpPr>
        <p:spPr bwMode="auto">
          <a:xfrm rot="5400000">
            <a:off x="2214093" y="4536289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5400000">
            <a:off x="3713497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5400000">
            <a:off x="3642059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4999380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4927942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200023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974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38" name="直接连接符 37"/>
          <p:cNvCxnSpPr>
            <a:endCxn id="6" idx="2"/>
          </p:cNvCxnSpPr>
          <p:nvPr/>
        </p:nvCxnSpPr>
        <p:spPr bwMode="auto">
          <a:xfrm>
            <a:off x="210693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342899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850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353569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4714876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4390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4821580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2000232" y="5072074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49746" y="47148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106936" y="5143512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endCxn id="21" idx="6"/>
          </p:cNvCxnSpPr>
          <p:nvPr/>
        </p:nvCxnSpPr>
        <p:spPr bwMode="auto">
          <a:xfrm>
            <a:off x="2749878" y="5122588"/>
            <a:ext cx="3929090" cy="209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62082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x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4958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y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0208" y="235743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z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8674" y="47148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0100" y="60007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Case 1: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 bwMode="auto">
          <a:xfrm>
            <a:off x="267844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10720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393084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678440" y="2786058"/>
            <a:ext cx="142876" cy="1428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4107200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393084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267844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10720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393084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36092" y="5072074"/>
            <a:ext cx="142876" cy="1428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stCxn id="12" idx="4"/>
            <a:endCxn id="6" idx="0"/>
          </p:cNvCxnSpPr>
          <p:nvPr/>
        </p:nvCxnSpPr>
        <p:spPr bwMode="auto">
          <a:xfrm rot="5400000">
            <a:off x="2285531" y="3393281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6" idx="4"/>
            <a:endCxn id="18" idx="0"/>
          </p:cNvCxnSpPr>
          <p:nvPr/>
        </p:nvCxnSpPr>
        <p:spPr bwMode="auto">
          <a:xfrm rot="5400000">
            <a:off x="2214093" y="4536289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5400000">
            <a:off x="3713497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rot="5400000">
            <a:off x="3642059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4999380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4927942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椭圆 35"/>
          <p:cNvSpPr/>
          <p:nvPr/>
        </p:nvSpPr>
        <p:spPr bwMode="auto">
          <a:xfrm>
            <a:off x="200023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974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38" name="直接连接符 37"/>
          <p:cNvCxnSpPr>
            <a:endCxn id="6" idx="2"/>
          </p:cNvCxnSpPr>
          <p:nvPr/>
        </p:nvCxnSpPr>
        <p:spPr bwMode="auto">
          <a:xfrm>
            <a:off x="210693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342899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850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353569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4714876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4390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4821580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椭圆 53"/>
          <p:cNvSpPr/>
          <p:nvPr/>
        </p:nvSpPr>
        <p:spPr bwMode="auto">
          <a:xfrm>
            <a:off x="2000232" y="5072074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49746" y="47148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2106936" y="5143512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endCxn id="21" idx="6"/>
          </p:cNvCxnSpPr>
          <p:nvPr/>
        </p:nvCxnSpPr>
        <p:spPr bwMode="auto">
          <a:xfrm>
            <a:off x="2749878" y="5122588"/>
            <a:ext cx="3929090" cy="209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62082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x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4958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y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0208" y="235743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z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28674" y="47148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35756" y="26101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zh-CN" alt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4612" y="350043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21442" y="51435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</a:rPr>
              <a:t>B</a:t>
            </a:r>
            <a:endParaRPr lang="zh-CN" altLang="en-US" i="1" dirty="0">
              <a:solidFill>
                <a:schemeClr val="accent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85468" y="51104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71352" y="507207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</a:rPr>
              <a:t>G</a:t>
            </a:r>
            <a:endParaRPr lang="zh-CN" altLang="en-US" i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28344" y="350043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</a:rPr>
              <a:t>B</a:t>
            </a:r>
            <a:endParaRPr lang="zh-CN" altLang="en-US" i="1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9256" y="353883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accent6"/>
                </a:solidFill>
              </a:rPr>
              <a:t>B</a:t>
            </a:r>
            <a:endParaRPr lang="zh-CN" altLang="en-US" i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78F08-7DBA-45BB-9020-6242B5C9967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Have seen so far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Algorithms for various problems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Running times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nm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) 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 log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),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etc.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i.e</a:t>
            </a:r>
            <a:r>
              <a:rPr lang="en-US" altLang="zh-CN" dirty="0">
                <a:solidFill>
                  <a:srgbClr val="000000"/>
                </a:solidFill>
              </a:rPr>
              <a:t>., polynomial in the input size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Can we solve all (or most of) interesting problems in polynomial time ?</a:t>
            </a:r>
          </a:p>
          <a:p>
            <a:r>
              <a:rPr lang="en-US" altLang="zh-CN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Not really…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 </a:t>
            </a:r>
            <a:r>
              <a:rPr lang="en-US" altLang="zh-CN" dirty="0" smtClean="0">
                <a:sym typeface="Symbol"/>
              </a:rPr>
              <a:t> </a:t>
            </a:r>
            <a:r>
              <a:rPr lang="en-US" altLang="zh-CN" dirty="0" smtClean="0"/>
              <a:t>3-Colorability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Case 2: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5" name="椭圆 4"/>
          <p:cNvSpPr/>
          <p:nvPr/>
        </p:nvSpPr>
        <p:spPr bwMode="auto">
          <a:xfrm>
            <a:off x="267844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107200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393084" y="385762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678440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107200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93084" y="2786058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67844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107200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5393084" y="5072074"/>
            <a:ext cx="142876" cy="14287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536092" y="5072074"/>
            <a:ext cx="142876" cy="14287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连接符 14"/>
          <p:cNvCxnSpPr>
            <a:stCxn id="8" idx="4"/>
            <a:endCxn id="5" idx="0"/>
          </p:cNvCxnSpPr>
          <p:nvPr/>
        </p:nvCxnSpPr>
        <p:spPr bwMode="auto">
          <a:xfrm rot="5400000">
            <a:off x="2285531" y="3393281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5" idx="4"/>
            <a:endCxn id="11" idx="0"/>
          </p:cNvCxnSpPr>
          <p:nvPr/>
        </p:nvCxnSpPr>
        <p:spPr bwMode="auto">
          <a:xfrm rot="5400000">
            <a:off x="2214093" y="4536289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5400000">
            <a:off x="3713497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rot="5400000">
            <a:off x="3642059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rot="5400000">
            <a:off x="4999380" y="3392487"/>
            <a:ext cx="92869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rot="5400000">
            <a:off x="4927942" y="4535495"/>
            <a:ext cx="107157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椭圆 20"/>
          <p:cNvSpPr/>
          <p:nvPr/>
        </p:nvSpPr>
        <p:spPr bwMode="auto">
          <a:xfrm>
            <a:off x="200023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974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23" name="直接连接符 22"/>
          <p:cNvCxnSpPr>
            <a:endCxn id="5" idx="2"/>
          </p:cNvCxnSpPr>
          <p:nvPr/>
        </p:nvCxnSpPr>
        <p:spPr bwMode="auto">
          <a:xfrm>
            <a:off x="210693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椭圆 23"/>
          <p:cNvSpPr/>
          <p:nvPr/>
        </p:nvSpPr>
        <p:spPr bwMode="auto">
          <a:xfrm>
            <a:off x="3428992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506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3535696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椭圆 26"/>
          <p:cNvSpPr/>
          <p:nvPr/>
        </p:nvSpPr>
        <p:spPr bwMode="auto">
          <a:xfrm>
            <a:off x="4714876" y="3857628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4390" y="35004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4821580" y="3929066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2000232" y="5072074"/>
            <a:ext cx="142876" cy="142876"/>
          </a:xfrm>
          <a:prstGeom prst="ellipse">
            <a:avLst/>
          </a:prstGeom>
          <a:solidFill>
            <a:srgbClr val="008C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9746" y="471488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2106936" y="5143512"/>
            <a:ext cx="571504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endCxn id="14" idx="6"/>
          </p:cNvCxnSpPr>
          <p:nvPr/>
        </p:nvCxnSpPr>
        <p:spPr bwMode="auto">
          <a:xfrm>
            <a:off x="2749878" y="5122588"/>
            <a:ext cx="3929090" cy="209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2082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x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49588" y="228599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chemeClr val="tx1"/>
                </a:solidFill>
              </a:rPr>
              <a:t>y</a:t>
            </a:r>
            <a:endParaRPr lang="zh-CN" altLang="en-US" sz="2800" i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50208" y="235743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¬</a:t>
            </a:r>
            <a:r>
              <a:rPr lang="en-US" altLang="zh-CN" i="1" dirty="0" smtClean="0">
                <a:solidFill>
                  <a:schemeClr val="tx1"/>
                </a:solidFill>
              </a:rPr>
              <a:t>z</a:t>
            </a:r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28674" y="471488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07194" y="261014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35954" y="261014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1838" y="264318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14612" y="353883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28344" y="353883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29256" y="353883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2060"/>
                </a:solidFill>
              </a:rPr>
              <a:t>B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51435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R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71934" y="51104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0906" y="3652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endParaRPr lang="zh-CN" altLang="en-US" i="1" dirty="0">
              <a:solidFill>
                <a:srgbClr val="008C87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7524" y="511047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 (Set)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/>
              <a:t> and a family of subsets </a:t>
            </a:r>
            <a:r>
              <a:rPr lang="en-US" altLang="zh-CN" i="1" dirty="0" smtClean="0">
                <a:solidFill>
                  <a:schemeClr val="accent6"/>
                </a:solidFill>
              </a:rPr>
              <a:t>S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/>
              <a:t>, is there a subset </a:t>
            </a:r>
            <a:r>
              <a:rPr lang="en-US" altLang="zh-CN" i="1" dirty="0" smtClean="0">
                <a:solidFill>
                  <a:schemeClr val="accent6"/>
                </a:solidFill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</a:rPr>
              <a:t>’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chemeClr val="accent6"/>
                </a:solidFill>
              </a:rPr>
              <a:t>S</a:t>
            </a:r>
            <a:r>
              <a:rPr lang="en-US" altLang="zh-CN" dirty="0" smtClean="0"/>
              <a:t> such that every element of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/>
              <a:t> lies in </a:t>
            </a:r>
            <a:r>
              <a:rPr lang="en-US" altLang="zh-CN" dirty="0" smtClean="0">
                <a:solidFill>
                  <a:srgbClr val="C00000"/>
                </a:solidFill>
              </a:rPr>
              <a:t>exactly</a:t>
            </a:r>
            <a:r>
              <a:rPr lang="en-US" altLang="zh-CN" dirty="0" smtClean="0"/>
              <a:t> one element of </a:t>
            </a:r>
            <a:r>
              <a:rPr lang="en-US" altLang="zh-CN" i="1" dirty="0" smtClean="0">
                <a:solidFill>
                  <a:schemeClr val="accent6"/>
                </a:solidFill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</a:rPr>
              <a:t>’</a:t>
            </a:r>
            <a:r>
              <a:rPr lang="en-US" altLang="zh-CN" dirty="0" smtClean="0"/>
              <a:t>?</a:t>
            </a:r>
          </a:p>
          <a:p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>
                <a:solidFill>
                  <a:schemeClr val="accent6"/>
                </a:solidFill>
              </a:rPr>
              <a:t> = {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1</a:t>
            </a:r>
            <a:r>
              <a:rPr lang="en-US" altLang="zh-CN" dirty="0" smtClean="0">
                <a:solidFill>
                  <a:schemeClr val="accent6"/>
                </a:solidFill>
              </a:rPr>
              <a:t>,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2</a:t>
            </a:r>
            <a:r>
              <a:rPr lang="en-US" altLang="zh-CN" dirty="0" smtClean="0">
                <a:solidFill>
                  <a:schemeClr val="accent6"/>
                </a:solidFill>
              </a:rPr>
              <a:t>,…,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n</a:t>
            </a:r>
            <a:r>
              <a:rPr lang="en-US" altLang="zh-CN" dirty="0" smtClean="0">
                <a:solidFill>
                  <a:schemeClr val="accent6"/>
                </a:solidFill>
              </a:rPr>
              <a:t>}</a:t>
            </a:r>
          </a:p>
          <a:p>
            <a:r>
              <a:rPr lang="en-US" altLang="zh-CN" i="1" dirty="0" smtClean="0">
                <a:solidFill>
                  <a:schemeClr val="accent6"/>
                </a:solidFill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</a:rPr>
              <a:t> = {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1</a:t>
            </a:r>
            <a:r>
              <a:rPr lang="en-US" altLang="zh-CN" dirty="0" smtClean="0">
                <a:solidFill>
                  <a:schemeClr val="accent6"/>
                </a:solidFill>
              </a:rPr>
              <a:t>,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baseline="-25000" dirty="0" smtClean="0">
                <a:solidFill>
                  <a:schemeClr val="accent6"/>
                </a:solidFill>
              </a:rPr>
              <a:t>2</a:t>
            </a:r>
            <a:r>
              <a:rPr lang="en-US" altLang="zh-CN" dirty="0" smtClean="0">
                <a:solidFill>
                  <a:schemeClr val="accent6"/>
                </a:solidFill>
              </a:rPr>
              <a:t>,…,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m</a:t>
            </a:r>
            <a:r>
              <a:rPr lang="en-US" altLang="zh-CN" dirty="0" smtClean="0">
                <a:solidFill>
                  <a:schemeClr val="accent6"/>
                </a:solidFill>
              </a:rPr>
              <a:t>}, 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j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.</a:t>
            </a:r>
          </a:p>
          <a:p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’ 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: 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smtClean="0">
                <a:solidFill>
                  <a:schemeClr val="accent6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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, </a:t>
            </a:r>
            <a:r>
              <a:rPr lang="en-US" altLang="zh-CN" i="1" dirty="0" err="1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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S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’,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smtClean="0">
                <a:solidFill>
                  <a:schemeClr val="accent6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 </a:t>
            </a:r>
            <a:r>
              <a:rPr lang="en-US" altLang="zh-CN" i="1" dirty="0" err="1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  <a:sym typeface="Symbol"/>
              </a:rPr>
              <a:t>j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and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smtClean="0">
                <a:solidFill>
                  <a:schemeClr val="accent6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 </a:t>
            </a:r>
            <a:r>
              <a:rPr lang="en-US" altLang="zh-CN" i="1" dirty="0" err="1" smtClean="0">
                <a:solidFill>
                  <a:schemeClr val="accent6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chemeClr val="accent6"/>
                </a:solidFill>
                <a:sym typeface="Symbol"/>
              </a:rPr>
              <a:t>j</a:t>
            </a:r>
            <a:r>
              <a:rPr lang="en-US" altLang="zh-CN" i="1" baseline="-25000" dirty="0" smtClean="0">
                <a:solidFill>
                  <a:schemeClr val="accent6"/>
                </a:solidFill>
                <a:sym typeface="Symbol"/>
              </a:rPr>
              <a:t>’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(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’  </a:t>
            </a:r>
            <a:r>
              <a:rPr lang="en-US" altLang="zh-CN" i="1" dirty="0" smtClean="0">
                <a:solidFill>
                  <a:schemeClr val="accent6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)?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3-Colorability </a:t>
            </a:r>
            <a:r>
              <a:rPr lang="en-US" altLang="zh-CN" dirty="0" smtClean="0">
                <a:sym typeface="Symbol"/>
              </a:rPr>
              <a:t> Exact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/>
              <a:t> = {red, green, blue}</a:t>
            </a:r>
          </a:p>
          <a:p>
            <a:r>
              <a:rPr lang="en-US" altLang="zh-CN" dirty="0" smtClean="0"/>
              <a:t>For each 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6"/>
                </a:solidFill>
              </a:rPr>
              <a:t>V</a:t>
            </a:r>
            <a:r>
              <a:rPr lang="en-US" altLang="zh-CN" dirty="0" smtClean="0"/>
              <a:t>, let </a:t>
            </a:r>
            <a:r>
              <a:rPr lang="en-US" altLang="zh-CN" i="1" dirty="0" smtClean="0">
                <a:solidFill>
                  <a:schemeClr val="accent6"/>
                </a:solidFill>
              </a:rPr>
              <a:t>N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>
                <a:solidFill>
                  <a:schemeClr val="accent6"/>
                </a:solidFill>
              </a:rPr>
              <a:t>)</a:t>
            </a:r>
            <a:r>
              <a:rPr lang="en-US" altLang="zh-CN" dirty="0" smtClean="0"/>
              <a:t> be the set of neighbors of 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chemeClr val="accent6"/>
                </a:solidFill>
              </a:rPr>
              <a:t>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For each 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6"/>
                </a:solidFill>
              </a:rPr>
              <a:t>V</a:t>
            </a:r>
            <a:r>
              <a:rPr lang="en-US" altLang="zh-CN" dirty="0" smtClean="0"/>
              <a:t>, include 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/>
              <a:t> in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/>
              <a:t> along with </a:t>
            </a:r>
            <a:r>
              <a:rPr lang="en-US" altLang="zh-CN" dirty="0" smtClean="0">
                <a:solidFill>
                  <a:schemeClr val="accent6"/>
                </a:solidFill>
              </a:rPr>
              <a:t>3(|</a:t>
            </a:r>
            <a:r>
              <a:rPr lang="en-US" altLang="zh-CN" i="1" dirty="0" smtClean="0">
                <a:solidFill>
                  <a:schemeClr val="accent6"/>
                </a:solidFill>
              </a:rPr>
              <a:t>N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>
                <a:solidFill>
                  <a:schemeClr val="accent6"/>
                </a:solidFill>
              </a:rPr>
              <a:t>)|+1) </a:t>
            </a:r>
            <a:r>
              <a:rPr lang="en-US" altLang="zh-CN" dirty="0" smtClean="0"/>
              <a:t>additional elements of </a:t>
            </a:r>
            <a:r>
              <a:rPr lang="en-US" altLang="zh-CN" i="1" dirty="0" smtClean="0">
                <a:solidFill>
                  <a:schemeClr val="accent6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Three sets 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i="1" baseline="30000" dirty="0" err="1" smtClean="0">
                <a:solidFill>
                  <a:schemeClr val="accent6"/>
                </a:solidFill>
              </a:rPr>
              <a:t>red</a:t>
            </a:r>
            <a:r>
              <a:rPr lang="en-US" altLang="zh-CN" dirty="0" smtClean="0"/>
              <a:t>, 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i="1" baseline="30000" dirty="0" err="1" smtClean="0">
                <a:solidFill>
                  <a:schemeClr val="accent6"/>
                </a:solidFill>
              </a:rPr>
              <a:t>green</a:t>
            </a:r>
            <a:r>
              <a:rPr lang="en-US" altLang="zh-CN" dirty="0" smtClean="0"/>
              <a:t>, and 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i="1" baseline="30000" dirty="0" err="1" smtClean="0">
                <a:solidFill>
                  <a:schemeClr val="accent6"/>
                </a:solidFill>
              </a:rPr>
              <a:t>blue</a:t>
            </a:r>
            <a:r>
              <a:rPr lang="en-US" altLang="zh-CN" dirty="0" smtClean="0"/>
              <a:t>, each with </a:t>
            </a:r>
            <a:r>
              <a:rPr lang="en-US" altLang="zh-CN" dirty="0" smtClean="0">
                <a:solidFill>
                  <a:schemeClr val="accent6"/>
                </a:solidFill>
              </a:rPr>
              <a:t>|</a:t>
            </a:r>
            <a:r>
              <a:rPr lang="en-US" altLang="zh-CN" i="1" dirty="0" smtClean="0">
                <a:solidFill>
                  <a:schemeClr val="accent6"/>
                </a:solidFill>
              </a:rPr>
              <a:t>N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i="1" dirty="0" smtClean="0">
                <a:solidFill>
                  <a:schemeClr val="accent6"/>
                </a:solidFill>
              </a:rPr>
              <a:t>u</a:t>
            </a:r>
            <a:r>
              <a:rPr lang="en-US" altLang="zh-CN" dirty="0" smtClean="0">
                <a:solidFill>
                  <a:schemeClr val="accent6"/>
                </a:solidFill>
              </a:rPr>
              <a:t>)| + 1 </a:t>
            </a:r>
            <a:r>
              <a:rPr lang="en-US" altLang="zh-CN" dirty="0" smtClean="0"/>
              <a:t>elements.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3-Colorability </a:t>
            </a:r>
            <a:r>
              <a:rPr lang="en-US" altLang="zh-CN" dirty="0" smtClean="0">
                <a:sym typeface="Symbol"/>
              </a:rPr>
              <a:t> Exact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For each color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, pick a special element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p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from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and associate the remaining </a:t>
            </a:r>
            <a:r>
              <a:rPr lang="en-US" altLang="zh-CN" sz="2800" dirty="0" smtClean="0">
                <a:solidFill>
                  <a:schemeClr val="accent6"/>
                </a:solidFill>
              </a:rPr>
              <a:t>|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2800" dirty="0" smtClean="0">
                <a:solidFill>
                  <a:schemeClr val="accent6"/>
                </a:solidFill>
              </a:rPr>
              <a:t>(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u</a:t>
            </a:r>
            <a:r>
              <a:rPr lang="en-US" altLang="zh-CN" sz="2800" dirty="0" smtClean="0">
                <a:solidFill>
                  <a:schemeClr val="accent6"/>
                </a:solidFill>
              </a:rPr>
              <a:t>)|</a:t>
            </a:r>
            <a:r>
              <a:rPr lang="en-US" altLang="zh-CN" sz="2800" dirty="0" smtClean="0"/>
              <a:t> elements of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with the elements of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2800" dirty="0" smtClean="0">
                <a:solidFill>
                  <a:schemeClr val="accent6"/>
                </a:solidFill>
              </a:rPr>
              <a:t>(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u</a:t>
            </a:r>
            <a:r>
              <a:rPr lang="en-US" altLang="zh-CN" sz="2800" dirty="0" smtClean="0">
                <a:solidFill>
                  <a:schemeClr val="accent6"/>
                </a:solidFill>
              </a:rPr>
              <a:t>) </a:t>
            </a:r>
            <a:r>
              <a:rPr lang="en-US" altLang="zh-CN" sz="2800" dirty="0" smtClean="0"/>
              <a:t>in a one-to-one fashion.</a:t>
            </a:r>
            <a:endParaRPr lang="zh-CN" altLang="en-US" sz="2800" dirty="0" smtClean="0"/>
          </a:p>
          <a:p>
            <a:r>
              <a:rPr lang="en-US" altLang="zh-CN" sz="2800" dirty="0" smtClean="0"/>
              <a:t>Let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q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uv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denote the element of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/>
              <a:t> associated with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v</a:t>
            </a:r>
            <a:r>
              <a:rPr lang="en-US" altLang="zh-CN" sz="2800" dirty="0" smtClean="0">
                <a:solidFill>
                  <a:schemeClr val="accent6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/>
                </a:solidFill>
                <a:sym typeface="Symbol"/>
              </a:rPr>
              <a:t>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2800" dirty="0" smtClean="0">
                <a:solidFill>
                  <a:schemeClr val="accent6"/>
                </a:solidFill>
              </a:rPr>
              <a:t>(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u</a:t>
            </a:r>
            <a:r>
              <a:rPr lang="en-US" altLang="zh-CN" sz="2800" dirty="0" smtClean="0">
                <a:solidFill>
                  <a:schemeClr val="accent6"/>
                </a:solidFill>
              </a:rPr>
              <a:t>)</a:t>
            </a:r>
            <a:r>
              <a:rPr lang="en-US" altLang="zh-CN" sz="2800" dirty="0" smtClean="0"/>
              <a:t>.</a:t>
            </a:r>
          </a:p>
          <a:p>
            <a:r>
              <a:rPr lang="en-US" altLang="zh-CN" sz="2800" dirty="0" smtClean="0"/>
              <a:t>The set 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S</a:t>
            </a:r>
            <a:r>
              <a:rPr lang="en-US" altLang="zh-CN" sz="2800" dirty="0" smtClean="0"/>
              <a:t> contains all two element sets of the form </a:t>
            </a:r>
            <a:r>
              <a:rPr lang="en-US" altLang="zh-CN" sz="2800" dirty="0" smtClean="0">
                <a:solidFill>
                  <a:schemeClr val="accent6"/>
                </a:solidFill>
              </a:rPr>
              <a:t>{</a:t>
            </a:r>
            <a:r>
              <a:rPr lang="en-US" altLang="zh-CN" sz="2800" i="1" dirty="0" smtClean="0">
                <a:solidFill>
                  <a:schemeClr val="accent6"/>
                </a:solidFill>
              </a:rPr>
              <a:t>u</a:t>
            </a:r>
            <a:r>
              <a:rPr lang="en-US" altLang="zh-CN" sz="2800" dirty="0" smtClean="0">
                <a:solidFill>
                  <a:schemeClr val="accent6"/>
                </a:solidFill>
              </a:rPr>
              <a:t>, </a:t>
            </a:r>
            <a:r>
              <a:rPr lang="en-US" altLang="zh-CN" sz="2800" i="1" dirty="0" err="1" smtClean="0">
                <a:solidFill>
                  <a:schemeClr val="accent6"/>
                </a:solidFill>
              </a:rPr>
              <a:t>p</a:t>
            </a:r>
            <a:r>
              <a:rPr lang="en-US" altLang="zh-CN" sz="2800" i="1" baseline="-25000" dirty="0" err="1" smtClean="0">
                <a:solidFill>
                  <a:schemeClr val="accent6"/>
                </a:solidFill>
              </a:rPr>
              <a:t>u</a:t>
            </a:r>
            <a:r>
              <a:rPr lang="en-US" altLang="zh-CN" sz="2800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sz="2800" dirty="0" smtClean="0">
                <a:solidFill>
                  <a:schemeClr val="accent6"/>
                </a:solidFill>
              </a:rPr>
              <a:t>}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929198"/>
            <a:ext cx="426742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3-Colorability </a:t>
            </a:r>
            <a:r>
              <a:rPr lang="en-US" altLang="zh-CN" dirty="0" smtClean="0">
                <a:sym typeface="Symbol"/>
              </a:rPr>
              <a:t> Exact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Include all two element sets of the form </a:t>
            </a:r>
            <a:r>
              <a:rPr lang="en-US" altLang="zh-CN" dirty="0" smtClean="0">
                <a:solidFill>
                  <a:schemeClr val="accent6"/>
                </a:solidFill>
              </a:rPr>
              <a:t>{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q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uv</a:t>
            </a:r>
            <a:r>
              <a:rPr lang="en-US" altLang="zh-CN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, 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q</a:t>
            </a:r>
            <a:r>
              <a:rPr lang="en-US" altLang="zh-CN" i="1" baseline="-25000" dirty="0" err="1" smtClean="0">
                <a:solidFill>
                  <a:schemeClr val="accent6"/>
                </a:solidFill>
              </a:rPr>
              <a:t>vu</a:t>
            </a:r>
            <a:r>
              <a:rPr lang="en-US" altLang="zh-CN" i="1" baseline="30000" dirty="0" err="1" smtClean="0">
                <a:solidFill>
                  <a:schemeClr val="accent6"/>
                </a:solidFill>
              </a:rPr>
              <a:t>c</a:t>
            </a:r>
            <a:r>
              <a:rPr lang="en-US" altLang="zh-CN" i="1" baseline="30000" dirty="0" smtClean="0">
                <a:solidFill>
                  <a:schemeClr val="accent6"/>
                </a:solidFill>
              </a:rPr>
              <a:t>’</a:t>
            </a:r>
            <a:r>
              <a:rPr lang="en-US" altLang="zh-CN" dirty="0" smtClean="0">
                <a:solidFill>
                  <a:schemeClr val="accent6"/>
                </a:solidFill>
              </a:rPr>
              <a:t>} </a:t>
            </a:r>
            <a:r>
              <a:rPr lang="en-US" altLang="zh-CN" dirty="0" smtClean="0"/>
              <a:t>for all </a:t>
            </a:r>
            <a:r>
              <a:rPr lang="en-US" altLang="zh-CN" dirty="0" smtClean="0">
                <a:solidFill>
                  <a:schemeClr val="accent6"/>
                </a:solidFill>
              </a:rPr>
              <a:t>(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u</a:t>
            </a:r>
            <a:r>
              <a:rPr lang="en-US" altLang="zh-CN" dirty="0" err="1" smtClean="0">
                <a:solidFill>
                  <a:schemeClr val="accent6"/>
                </a:solidFill>
              </a:rPr>
              <a:t>,</a:t>
            </a:r>
            <a:r>
              <a:rPr lang="en-US" altLang="zh-CN" i="1" dirty="0" err="1" smtClean="0">
                <a:solidFill>
                  <a:schemeClr val="accent6"/>
                </a:solidFill>
              </a:rPr>
              <a:t>v</a:t>
            </a:r>
            <a:r>
              <a:rPr lang="en-US" altLang="zh-CN" dirty="0" smtClean="0">
                <a:solidFill>
                  <a:schemeClr val="accent6"/>
                </a:solidFill>
              </a:rPr>
              <a:t>)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6"/>
                </a:solidFill>
              </a:rPr>
              <a:t>E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,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’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 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/>
              <a:t>with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sym typeface="Symbol"/>
              </a:rPr>
              <a:t> </a:t>
            </a:r>
            <a:r>
              <a:rPr lang="en-US" altLang="zh-CN" i="1" dirty="0" smtClean="0">
                <a:solidFill>
                  <a:schemeClr val="accent6"/>
                </a:solidFill>
              </a:rPr>
              <a:t>c</a:t>
            </a:r>
            <a:r>
              <a:rPr lang="en-US" altLang="zh-CN" dirty="0" smtClean="0">
                <a:solidFill>
                  <a:schemeClr val="accent6"/>
                </a:solidFill>
              </a:rPr>
              <a:t>’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623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137698"/>
            <a:ext cx="3929090" cy="322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3-Colorability </a:t>
            </a:r>
            <a:r>
              <a:rPr lang="en-US" altLang="zh-CN" dirty="0" smtClean="0">
                <a:sym typeface="Symbol"/>
              </a:rPr>
              <a:t> Exact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grpSp>
        <p:nvGrpSpPr>
          <p:cNvPr id="5" name="组合 118"/>
          <p:cNvGrpSpPr/>
          <p:nvPr/>
        </p:nvGrpSpPr>
        <p:grpSpPr>
          <a:xfrm>
            <a:off x="4393858" y="1467137"/>
            <a:ext cx="1892654" cy="461665"/>
            <a:chOff x="4393858" y="1467137"/>
            <a:chExt cx="1892654" cy="461665"/>
          </a:xfrm>
        </p:grpSpPr>
        <p:sp>
          <p:nvSpPr>
            <p:cNvPr id="6" name="椭圆 5"/>
            <p:cNvSpPr/>
            <p:nvPr/>
          </p:nvSpPr>
          <p:spPr bwMode="auto">
            <a:xfrm>
              <a:off x="4393858" y="178592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9068" y="1467137"/>
              <a:ext cx="1667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u</a:t>
              </a:r>
              <a:r>
                <a:rPr lang="en-US" altLang="zh-CN" dirty="0" smtClean="0"/>
                <a:t>: |</a:t>
              </a:r>
              <a:r>
                <a:rPr lang="en-US" altLang="zh-CN" i="1" dirty="0" smtClean="0"/>
                <a:t>N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u</a:t>
              </a:r>
              <a:r>
                <a:rPr lang="en-US" altLang="zh-CN" dirty="0" smtClean="0"/>
                <a:t>)| = 5</a:t>
              </a:r>
              <a:endParaRPr lang="zh-CN" altLang="en-US" dirty="0"/>
            </a:p>
          </p:txBody>
        </p:sp>
      </p:grpSp>
      <p:grpSp>
        <p:nvGrpSpPr>
          <p:cNvPr id="32" name="组合 122"/>
          <p:cNvGrpSpPr/>
          <p:nvPr/>
        </p:nvGrpSpPr>
        <p:grpSpPr>
          <a:xfrm>
            <a:off x="571472" y="2357430"/>
            <a:ext cx="2214578" cy="1285884"/>
            <a:chOff x="571472" y="2357430"/>
            <a:chExt cx="2214578" cy="1285884"/>
          </a:xfrm>
        </p:grpSpPr>
        <p:sp>
          <p:nvSpPr>
            <p:cNvPr id="8" name="椭圆 7"/>
            <p:cNvSpPr/>
            <p:nvPr/>
          </p:nvSpPr>
          <p:spPr bwMode="auto">
            <a:xfrm>
              <a:off x="1571604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71472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07153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57160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07167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64317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565" y="2357430"/>
              <a:ext cx="704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5918" y="3181649"/>
              <a:ext cx="799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</p:grpSp>
      <p:grpSp>
        <p:nvGrpSpPr>
          <p:cNvPr id="36" name="组合 90"/>
          <p:cNvGrpSpPr/>
          <p:nvPr/>
        </p:nvGrpSpPr>
        <p:grpSpPr>
          <a:xfrm>
            <a:off x="6429388" y="2357430"/>
            <a:ext cx="2214578" cy="1285884"/>
            <a:chOff x="6429388" y="2357430"/>
            <a:chExt cx="2214578" cy="1285884"/>
          </a:xfrm>
        </p:grpSpPr>
        <p:sp>
          <p:nvSpPr>
            <p:cNvPr id="25" name="椭圆 24"/>
            <p:cNvSpPr/>
            <p:nvPr/>
          </p:nvSpPr>
          <p:spPr bwMode="auto">
            <a:xfrm>
              <a:off x="642938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7429520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692945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42952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7929586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50109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5481" y="2357430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43834" y="3181649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</p:grpSp>
      <p:grpSp>
        <p:nvGrpSpPr>
          <p:cNvPr id="40" name="组合 121"/>
          <p:cNvGrpSpPr/>
          <p:nvPr/>
        </p:nvGrpSpPr>
        <p:grpSpPr>
          <a:xfrm>
            <a:off x="4393858" y="5786454"/>
            <a:ext cx="1875021" cy="500066"/>
            <a:chOff x="4393858" y="5786454"/>
            <a:chExt cx="1875021" cy="500066"/>
          </a:xfrm>
        </p:grpSpPr>
        <p:sp>
          <p:nvSpPr>
            <p:cNvPr id="33" name="椭圆 32"/>
            <p:cNvSpPr/>
            <p:nvPr/>
          </p:nvSpPr>
          <p:spPr bwMode="auto">
            <a:xfrm>
              <a:off x="4393858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19068" y="5824855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v</a:t>
              </a:r>
              <a:r>
                <a:rPr lang="en-US" altLang="zh-CN" dirty="0" smtClean="0"/>
                <a:t>: |</a:t>
              </a:r>
              <a:r>
                <a:rPr lang="en-US" altLang="zh-CN" i="1" dirty="0" smtClean="0"/>
                <a:t>N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v</a:t>
              </a:r>
              <a:r>
                <a:rPr lang="en-US" altLang="zh-CN" dirty="0" smtClean="0"/>
                <a:t>)| = 3</a:t>
              </a:r>
              <a:endParaRPr lang="zh-CN" altLang="en-US" dirty="0"/>
            </a:p>
          </p:txBody>
        </p:sp>
      </p:grpSp>
      <p:grpSp>
        <p:nvGrpSpPr>
          <p:cNvPr id="43" name="组合 96"/>
          <p:cNvGrpSpPr/>
          <p:nvPr/>
        </p:nvGrpSpPr>
        <p:grpSpPr>
          <a:xfrm>
            <a:off x="1018071" y="4214818"/>
            <a:ext cx="1709724" cy="1247483"/>
            <a:chOff x="1018071" y="4214818"/>
            <a:chExt cx="1709724" cy="1247483"/>
          </a:xfrm>
        </p:grpSpPr>
        <p:sp>
          <p:nvSpPr>
            <p:cNvPr id="35" name="椭圆 34"/>
            <p:cNvSpPr/>
            <p:nvPr/>
          </p:nvSpPr>
          <p:spPr bwMode="auto">
            <a:xfrm>
              <a:off x="1714480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214414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714480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214546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8071" y="5000636"/>
              <a:ext cx="696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8794" y="4214818"/>
              <a:ext cx="799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142844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143240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143636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857224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6" idx="2"/>
            <a:endCxn id="8" idx="7"/>
          </p:cNvCxnSpPr>
          <p:nvPr/>
        </p:nvCxnSpPr>
        <p:spPr bwMode="auto">
          <a:xfrm rot="10800000" flipV="1">
            <a:off x="1693556" y="1857364"/>
            <a:ext cx="2700302" cy="8067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95"/>
          <p:cNvGrpSpPr/>
          <p:nvPr/>
        </p:nvGrpSpPr>
        <p:grpSpPr>
          <a:xfrm>
            <a:off x="3428992" y="2357430"/>
            <a:ext cx="2214578" cy="1285884"/>
            <a:chOff x="3428992" y="2357430"/>
            <a:chExt cx="2214578" cy="1285884"/>
          </a:xfrm>
        </p:grpSpPr>
        <p:sp>
          <p:nvSpPr>
            <p:cNvPr id="16" name="椭圆 15"/>
            <p:cNvSpPr/>
            <p:nvPr/>
          </p:nvSpPr>
          <p:spPr bwMode="auto">
            <a:xfrm>
              <a:off x="4429124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28992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392905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42912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92919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50069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5085" y="2357430"/>
              <a:ext cx="901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3181649"/>
              <a:ext cx="99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</p:grpSp>
      <p:cxnSp>
        <p:nvCxnSpPr>
          <p:cNvPr id="70" name="直接连接符 69"/>
          <p:cNvCxnSpPr>
            <a:stCxn id="6" idx="4"/>
          </p:cNvCxnSpPr>
          <p:nvPr/>
        </p:nvCxnSpPr>
        <p:spPr bwMode="auto">
          <a:xfrm rot="16200000" flipH="1">
            <a:off x="4125739" y="2268359"/>
            <a:ext cx="714380" cy="35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6" idx="6"/>
          </p:cNvCxnSpPr>
          <p:nvPr/>
        </p:nvCxnSpPr>
        <p:spPr bwMode="auto">
          <a:xfrm>
            <a:off x="4536734" y="1857364"/>
            <a:ext cx="2964224" cy="8572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组合 97"/>
          <p:cNvGrpSpPr/>
          <p:nvPr/>
        </p:nvGrpSpPr>
        <p:grpSpPr>
          <a:xfrm>
            <a:off x="3643306" y="4214818"/>
            <a:ext cx="1993096" cy="1247483"/>
            <a:chOff x="3643306" y="4214818"/>
            <a:chExt cx="1993096" cy="1247483"/>
          </a:xfrm>
        </p:grpSpPr>
        <p:sp>
          <p:nvSpPr>
            <p:cNvPr id="77" name="椭圆 76"/>
            <p:cNvSpPr/>
            <p:nvPr/>
          </p:nvSpPr>
          <p:spPr bwMode="auto">
            <a:xfrm>
              <a:off x="4429124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392905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4429124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29190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43306" y="5000636"/>
              <a:ext cx="890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3438" y="4214818"/>
              <a:ext cx="99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</p:grpSp>
      <p:sp>
        <p:nvSpPr>
          <p:cNvPr id="83" name="椭圆 82"/>
          <p:cNvSpPr/>
          <p:nvPr/>
        </p:nvSpPr>
        <p:spPr bwMode="auto">
          <a:xfrm>
            <a:off x="3571868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" name="组合 100"/>
          <p:cNvGrpSpPr/>
          <p:nvPr/>
        </p:nvGrpSpPr>
        <p:grpSpPr>
          <a:xfrm>
            <a:off x="6858016" y="4214818"/>
            <a:ext cx="1601161" cy="1247483"/>
            <a:chOff x="6858016" y="4214818"/>
            <a:chExt cx="1601161" cy="1247483"/>
          </a:xfrm>
        </p:grpSpPr>
        <p:sp>
          <p:nvSpPr>
            <p:cNvPr id="84" name="椭圆 83"/>
            <p:cNvSpPr/>
            <p:nvPr/>
          </p:nvSpPr>
          <p:spPr bwMode="auto">
            <a:xfrm>
              <a:off x="7358082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6858016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358082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785814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18929" y="5000636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72396" y="4214818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</p:grpSp>
      <p:sp>
        <p:nvSpPr>
          <p:cNvPr id="90" name="椭圆 89"/>
          <p:cNvSpPr/>
          <p:nvPr/>
        </p:nvSpPr>
        <p:spPr bwMode="auto">
          <a:xfrm>
            <a:off x="6500826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2" name="直接连接符 91"/>
          <p:cNvCxnSpPr>
            <a:stCxn id="33" idx="1"/>
            <a:endCxn id="35" idx="6"/>
          </p:cNvCxnSpPr>
          <p:nvPr/>
        </p:nvCxnSpPr>
        <p:spPr bwMode="auto">
          <a:xfrm rot="16200000" flipV="1">
            <a:off x="2804136" y="4196732"/>
            <a:ext cx="663866" cy="25574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 flipH="1" flipV="1">
            <a:off x="4179091" y="5464985"/>
            <a:ext cx="64294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33" idx="7"/>
            <a:endCxn id="84" idx="7"/>
          </p:cNvCxnSpPr>
          <p:nvPr/>
        </p:nvCxnSpPr>
        <p:spPr bwMode="auto">
          <a:xfrm rot="5400000" flipH="1" flipV="1">
            <a:off x="5640732" y="3968076"/>
            <a:ext cx="714380" cy="2964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2" idx="1"/>
          </p:cNvCxnSpPr>
          <p:nvPr/>
        </p:nvCxnSpPr>
        <p:spPr bwMode="auto">
          <a:xfrm rot="16200000" flipH="1">
            <a:off x="2699817" y="2414073"/>
            <a:ext cx="1693588" cy="29080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2" idx="6"/>
          </p:cNvCxnSpPr>
          <p:nvPr/>
        </p:nvCxnSpPr>
        <p:spPr bwMode="auto">
          <a:xfrm>
            <a:off x="2214546" y="3071810"/>
            <a:ext cx="5643602" cy="1571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20" idx="3"/>
            <a:endCxn id="42" idx="2"/>
          </p:cNvCxnSpPr>
          <p:nvPr/>
        </p:nvCxnSpPr>
        <p:spPr bwMode="auto">
          <a:xfrm rot="5400000">
            <a:off x="2862126" y="2588494"/>
            <a:ext cx="1554159" cy="26218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20" idx="1"/>
          </p:cNvCxnSpPr>
          <p:nvPr/>
        </p:nvCxnSpPr>
        <p:spPr bwMode="auto">
          <a:xfrm rot="16200000" flipH="1">
            <a:off x="5628775" y="2342635"/>
            <a:ext cx="1622150" cy="2979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接连接符 114"/>
          <p:cNvCxnSpPr>
            <a:stCxn id="28" idx="4"/>
            <a:endCxn id="42" idx="2"/>
          </p:cNvCxnSpPr>
          <p:nvPr/>
        </p:nvCxnSpPr>
        <p:spPr bwMode="auto">
          <a:xfrm rot="5400000">
            <a:off x="4398043" y="1073501"/>
            <a:ext cx="1533235" cy="56727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28" idx="5"/>
          </p:cNvCxnSpPr>
          <p:nvPr/>
        </p:nvCxnSpPr>
        <p:spPr bwMode="auto">
          <a:xfrm rot="5400000">
            <a:off x="5765522" y="2357430"/>
            <a:ext cx="1521122" cy="30509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83" grpId="0" animBg="1"/>
      <p:bldP spid="9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3-Colorability </a:t>
            </a:r>
            <a:r>
              <a:rPr lang="en-US" altLang="zh-CN" dirty="0" smtClean="0">
                <a:sym typeface="Symbol"/>
              </a:rPr>
              <a:t> Exact 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grpSp>
        <p:nvGrpSpPr>
          <p:cNvPr id="5" name="组合 118"/>
          <p:cNvGrpSpPr/>
          <p:nvPr/>
        </p:nvGrpSpPr>
        <p:grpSpPr>
          <a:xfrm>
            <a:off x="4393858" y="1467137"/>
            <a:ext cx="1892654" cy="461665"/>
            <a:chOff x="4393858" y="1467137"/>
            <a:chExt cx="1892654" cy="461665"/>
          </a:xfrm>
        </p:grpSpPr>
        <p:sp>
          <p:nvSpPr>
            <p:cNvPr id="6" name="椭圆 5"/>
            <p:cNvSpPr/>
            <p:nvPr/>
          </p:nvSpPr>
          <p:spPr bwMode="auto">
            <a:xfrm>
              <a:off x="4393858" y="178592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9068" y="1467137"/>
              <a:ext cx="1667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u</a:t>
              </a:r>
              <a:r>
                <a:rPr lang="en-US" altLang="zh-CN" dirty="0" smtClean="0"/>
                <a:t>: |</a:t>
              </a:r>
              <a:r>
                <a:rPr lang="en-US" altLang="zh-CN" i="1" dirty="0" smtClean="0"/>
                <a:t>N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u</a:t>
              </a:r>
              <a:r>
                <a:rPr lang="en-US" altLang="zh-CN" dirty="0" smtClean="0"/>
                <a:t>)| = 5</a:t>
              </a:r>
              <a:endParaRPr lang="zh-CN" altLang="en-US" dirty="0"/>
            </a:p>
          </p:txBody>
        </p:sp>
      </p:grpSp>
      <p:grpSp>
        <p:nvGrpSpPr>
          <p:cNvPr id="32" name="组合 122"/>
          <p:cNvGrpSpPr/>
          <p:nvPr/>
        </p:nvGrpSpPr>
        <p:grpSpPr>
          <a:xfrm>
            <a:off x="571472" y="2357430"/>
            <a:ext cx="2214578" cy="1285884"/>
            <a:chOff x="571472" y="2357430"/>
            <a:chExt cx="2214578" cy="1285884"/>
          </a:xfrm>
        </p:grpSpPr>
        <p:sp>
          <p:nvSpPr>
            <p:cNvPr id="8" name="椭圆 7"/>
            <p:cNvSpPr/>
            <p:nvPr/>
          </p:nvSpPr>
          <p:spPr bwMode="auto">
            <a:xfrm>
              <a:off x="1571604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571472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107153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157160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07167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264317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565" y="2357430"/>
              <a:ext cx="704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5918" y="3181649"/>
              <a:ext cx="799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</p:grpSp>
      <p:grpSp>
        <p:nvGrpSpPr>
          <p:cNvPr id="36" name="组合 90"/>
          <p:cNvGrpSpPr/>
          <p:nvPr/>
        </p:nvGrpSpPr>
        <p:grpSpPr>
          <a:xfrm>
            <a:off x="6429388" y="2357430"/>
            <a:ext cx="2214578" cy="1285884"/>
            <a:chOff x="6429388" y="2357430"/>
            <a:chExt cx="2214578" cy="1285884"/>
          </a:xfrm>
        </p:grpSpPr>
        <p:sp>
          <p:nvSpPr>
            <p:cNvPr id="25" name="椭圆 24"/>
            <p:cNvSpPr/>
            <p:nvPr/>
          </p:nvSpPr>
          <p:spPr bwMode="auto">
            <a:xfrm>
              <a:off x="642938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7429520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692945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742952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7929586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850109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5481" y="2357430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43834" y="3181649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</p:grpSp>
      <p:grpSp>
        <p:nvGrpSpPr>
          <p:cNvPr id="40" name="组合 121"/>
          <p:cNvGrpSpPr/>
          <p:nvPr/>
        </p:nvGrpSpPr>
        <p:grpSpPr>
          <a:xfrm>
            <a:off x="4393858" y="5786454"/>
            <a:ext cx="1875021" cy="500066"/>
            <a:chOff x="4393858" y="5786454"/>
            <a:chExt cx="1875021" cy="500066"/>
          </a:xfrm>
        </p:grpSpPr>
        <p:sp>
          <p:nvSpPr>
            <p:cNvPr id="33" name="椭圆 32"/>
            <p:cNvSpPr/>
            <p:nvPr/>
          </p:nvSpPr>
          <p:spPr bwMode="auto">
            <a:xfrm>
              <a:off x="4393858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19068" y="5824855"/>
              <a:ext cx="164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/>
                <a:t>v</a:t>
              </a:r>
              <a:r>
                <a:rPr lang="en-US" altLang="zh-CN" dirty="0" smtClean="0"/>
                <a:t>: |</a:t>
              </a:r>
              <a:r>
                <a:rPr lang="en-US" altLang="zh-CN" i="1" dirty="0" smtClean="0"/>
                <a:t>N</a:t>
              </a:r>
              <a:r>
                <a:rPr lang="en-US" altLang="zh-CN" dirty="0" smtClean="0"/>
                <a:t>(</a:t>
              </a:r>
              <a:r>
                <a:rPr lang="en-US" altLang="zh-CN" i="1" dirty="0" smtClean="0"/>
                <a:t>v</a:t>
              </a:r>
              <a:r>
                <a:rPr lang="en-US" altLang="zh-CN" dirty="0" smtClean="0"/>
                <a:t>)| = 3</a:t>
              </a:r>
              <a:endParaRPr lang="zh-CN" altLang="en-US" dirty="0"/>
            </a:p>
          </p:txBody>
        </p:sp>
      </p:grpSp>
      <p:grpSp>
        <p:nvGrpSpPr>
          <p:cNvPr id="43" name="组合 96"/>
          <p:cNvGrpSpPr/>
          <p:nvPr/>
        </p:nvGrpSpPr>
        <p:grpSpPr>
          <a:xfrm>
            <a:off x="1018071" y="4214818"/>
            <a:ext cx="1709724" cy="1247483"/>
            <a:chOff x="1018071" y="4214818"/>
            <a:chExt cx="1709724" cy="1247483"/>
          </a:xfrm>
        </p:grpSpPr>
        <p:sp>
          <p:nvSpPr>
            <p:cNvPr id="35" name="椭圆 34"/>
            <p:cNvSpPr/>
            <p:nvPr/>
          </p:nvSpPr>
          <p:spPr bwMode="auto">
            <a:xfrm>
              <a:off x="1714480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1214414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1714480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2214546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18071" y="5000636"/>
              <a:ext cx="696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28794" y="4214818"/>
              <a:ext cx="799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red</a:t>
              </a:r>
              <a:endParaRPr lang="zh-CN" altLang="en-US" i="1" baseline="30000" dirty="0"/>
            </a:p>
          </p:txBody>
        </p:sp>
      </p:grpSp>
      <p:sp>
        <p:nvSpPr>
          <p:cNvPr id="59" name="椭圆 58"/>
          <p:cNvSpPr/>
          <p:nvPr/>
        </p:nvSpPr>
        <p:spPr bwMode="auto">
          <a:xfrm>
            <a:off x="142844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143240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143636" y="2500306"/>
            <a:ext cx="2857520" cy="11430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857224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6" idx="2"/>
            <a:endCxn id="8" idx="7"/>
          </p:cNvCxnSpPr>
          <p:nvPr/>
        </p:nvCxnSpPr>
        <p:spPr bwMode="auto">
          <a:xfrm rot="10800000" flipV="1">
            <a:off x="1693556" y="1857364"/>
            <a:ext cx="2700302" cy="80674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95"/>
          <p:cNvGrpSpPr/>
          <p:nvPr/>
        </p:nvGrpSpPr>
        <p:grpSpPr>
          <a:xfrm>
            <a:off x="3428992" y="2357430"/>
            <a:ext cx="2214578" cy="1285884"/>
            <a:chOff x="3428992" y="2357430"/>
            <a:chExt cx="2214578" cy="1285884"/>
          </a:xfrm>
        </p:grpSpPr>
        <p:sp>
          <p:nvSpPr>
            <p:cNvPr id="16" name="椭圆 15"/>
            <p:cNvSpPr/>
            <p:nvPr/>
          </p:nvSpPr>
          <p:spPr bwMode="auto">
            <a:xfrm>
              <a:off x="4429124" y="264318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3428992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3929058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42912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929190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500694" y="3000372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25085" y="2357430"/>
              <a:ext cx="901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u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3438" y="3181649"/>
              <a:ext cx="99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uv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</p:grpSp>
      <p:cxnSp>
        <p:nvCxnSpPr>
          <p:cNvPr id="70" name="直接连接符 69"/>
          <p:cNvCxnSpPr>
            <a:stCxn id="6" idx="4"/>
          </p:cNvCxnSpPr>
          <p:nvPr/>
        </p:nvCxnSpPr>
        <p:spPr bwMode="auto">
          <a:xfrm rot="16200000" flipH="1">
            <a:off x="4125739" y="2268359"/>
            <a:ext cx="714380" cy="35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6" idx="6"/>
          </p:cNvCxnSpPr>
          <p:nvPr/>
        </p:nvCxnSpPr>
        <p:spPr bwMode="auto">
          <a:xfrm>
            <a:off x="4536734" y="1857364"/>
            <a:ext cx="2964224" cy="8572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组合 97"/>
          <p:cNvGrpSpPr/>
          <p:nvPr/>
        </p:nvGrpSpPr>
        <p:grpSpPr>
          <a:xfrm>
            <a:off x="3643306" y="4214818"/>
            <a:ext cx="1993096" cy="1247483"/>
            <a:chOff x="3643306" y="4214818"/>
            <a:chExt cx="1993096" cy="1247483"/>
          </a:xfrm>
        </p:grpSpPr>
        <p:sp>
          <p:nvSpPr>
            <p:cNvPr id="77" name="椭圆 76"/>
            <p:cNvSpPr/>
            <p:nvPr/>
          </p:nvSpPr>
          <p:spPr bwMode="auto">
            <a:xfrm>
              <a:off x="4429124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392905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4429124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29190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43306" y="5000636"/>
              <a:ext cx="890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643438" y="4214818"/>
              <a:ext cx="992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green</a:t>
              </a:r>
              <a:endParaRPr lang="zh-CN" altLang="en-US" i="1" baseline="30000" dirty="0"/>
            </a:p>
          </p:txBody>
        </p:sp>
      </p:grpSp>
      <p:sp>
        <p:nvSpPr>
          <p:cNvPr id="83" name="椭圆 82"/>
          <p:cNvSpPr/>
          <p:nvPr/>
        </p:nvSpPr>
        <p:spPr bwMode="auto">
          <a:xfrm>
            <a:off x="3571868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6" name="组合 100"/>
          <p:cNvGrpSpPr/>
          <p:nvPr/>
        </p:nvGrpSpPr>
        <p:grpSpPr>
          <a:xfrm>
            <a:off x="6858016" y="4214818"/>
            <a:ext cx="1601161" cy="1247483"/>
            <a:chOff x="6858016" y="4214818"/>
            <a:chExt cx="1601161" cy="1247483"/>
          </a:xfrm>
        </p:grpSpPr>
        <p:sp>
          <p:nvSpPr>
            <p:cNvPr id="84" name="椭圆 83"/>
            <p:cNvSpPr/>
            <p:nvPr/>
          </p:nvSpPr>
          <p:spPr bwMode="auto">
            <a:xfrm>
              <a:off x="7358082" y="5072074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6858016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358082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7858148" y="4643446"/>
              <a:ext cx="142876" cy="14287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518929" y="5000636"/>
              <a:ext cx="7841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p</a:t>
              </a:r>
              <a:r>
                <a:rPr lang="en-US" altLang="zh-CN" i="1" baseline="-25000" dirty="0" err="1" smtClean="0"/>
                <a:t>v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72396" y="4214818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err="1" smtClean="0"/>
                <a:t>q</a:t>
              </a:r>
              <a:r>
                <a:rPr lang="en-US" altLang="zh-CN" i="1" baseline="-25000" dirty="0" err="1" smtClean="0"/>
                <a:t>vu</a:t>
              </a:r>
              <a:r>
                <a:rPr lang="en-US" altLang="zh-CN" i="1" baseline="30000" dirty="0" err="1" smtClean="0"/>
                <a:t>blue</a:t>
              </a:r>
              <a:endParaRPr lang="zh-CN" altLang="en-US" i="1" baseline="30000" dirty="0"/>
            </a:p>
          </p:txBody>
        </p:sp>
      </p:grpSp>
      <p:sp>
        <p:nvSpPr>
          <p:cNvPr id="90" name="椭圆 89"/>
          <p:cNvSpPr/>
          <p:nvPr/>
        </p:nvSpPr>
        <p:spPr bwMode="auto">
          <a:xfrm>
            <a:off x="6500826" y="4357694"/>
            <a:ext cx="1928826" cy="9286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2" name="直接连接符 91"/>
          <p:cNvCxnSpPr>
            <a:stCxn id="33" idx="1"/>
            <a:endCxn id="35" idx="6"/>
          </p:cNvCxnSpPr>
          <p:nvPr/>
        </p:nvCxnSpPr>
        <p:spPr bwMode="auto">
          <a:xfrm rot="16200000" flipV="1">
            <a:off x="2804136" y="4196732"/>
            <a:ext cx="663866" cy="255742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 flipH="1" flipV="1">
            <a:off x="4179091" y="5464985"/>
            <a:ext cx="64294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33" idx="7"/>
            <a:endCxn id="84" idx="7"/>
          </p:cNvCxnSpPr>
          <p:nvPr/>
        </p:nvCxnSpPr>
        <p:spPr bwMode="auto">
          <a:xfrm rot="5400000" flipH="1" flipV="1">
            <a:off x="5640732" y="3968076"/>
            <a:ext cx="714380" cy="29642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2" idx="1"/>
          </p:cNvCxnSpPr>
          <p:nvPr/>
        </p:nvCxnSpPr>
        <p:spPr bwMode="auto">
          <a:xfrm rot="16200000" flipH="1">
            <a:off x="2699817" y="2414073"/>
            <a:ext cx="1693588" cy="29080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2" idx="6"/>
          </p:cNvCxnSpPr>
          <p:nvPr/>
        </p:nvCxnSpPr>
        <p:spPr bwMode="auto">
          <a:xfrm>
            <a:off x="2214546" y="3071810"/>
            <a:ext cx="5643602" cy="1571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20" idx="3"/>
            <a:endCxn id="42" idx="2"/>
          </p:cNvCxnSpPr>
          <p:nvPr/>
        </p:nvCxnSpPr>
        <p:spPr bwMode="auto">
          <a:xfrm rot="5400000">
            <a:off x="2862126" y="2588494"/>
            <a:ext cx="1554159" cy="26218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20" idx="1"/>
          </p:cNvCxnSpPr>
          <p:nvPr/>
        </p:nvCxnSpPr>
        <p:spPr bwMode="auto">
          <a:xfrm rot="16200000" flipH="1">
            <a:off x="5628775" y="2342635"/>
            <a:ext cx="1622150" cy="2979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接连接符 114"/>
          <p:cNvCxnSpPr>
            <a:stCxn id="28" idx="4"/>
            <a:endCxn id="42" idx="2"/>
          </p:cNvCxnSpPr>
          <p:nvPr/>
        </p:nvCxnSpPr>
        <p:spPr bwMode="auto">
          <a:xfrm rot="5400000">
            <a:off x="4398043" y="1073501"/>
            <a:ext cx="1533235" cy="56727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28" idx="5"/>
          </p:cNvCxnSpPr>
          <p:nvPr/>
        </p:nvCxnSpPr>
        <p:spPr bwMode="auto">
          <a:xfrm rot="5400000">
            <a:off x="5765522" y="2357430"/>
            <a:ext cx="1521122" cy="30509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endCxn id="8" idx="7"/>
          </p:cNvCxnSpPr>
          <p:nvPr/>
        </p:nvCxnSpPr>
        <p:spPr bwMode="auto">
          <a:xfrm rot="10800000" flipV="1">
            <a:off x="1693556" y="1857364"/>
            <a:ext cx="2735568" cy="806742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椭圆 94"/>
          <p:cNvSpPr/>
          <p:nvPr/>
        </p:nvSpPr>
        <p:spPr bwMode="auto">
          <a:xfrm>
            <a:off x="3143240" y="2500306"/>
            <a:ext cx="2857520" cy="1143008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143636" y="2500306"/>
            <a:ext cx="2857520" cy="1143008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0" name="直接连接符 99"/>
          <p:cNvCxnSpPr/>
          <p:nvPr/>
        </p:nvCxnSpPr>
        <p:spPr bwMode="auto">
          <a:xfrm rot="5400000" flipH="1" flipV="1">
            <a:off x="4179090" y="5536422"/>
            <a:ext cx="642945" cy="1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椭圆 100"/>
          <p:cNvSpPr/>
          <p:nvPr/>
        </p:nvSpPr>
        <p:spPr bwMode="auto">
          <a:xfrm>
            <a:off x="857224" y="4357694"/>
            <a:ext cx="1928826" cy="928694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500826" y="4357694"/>
            <a:ext cx="1928826" cy="928694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 bwMode="auto">
          <a:xfrm rot="16200000" flipH="1">
            <a:off x="2699817" y="2393149"/>
            <a:ext cx="1693588" cy="2908034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101" grpId="0" animBg="1"/>
      <p:bldP spid="10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rational numbers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ij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c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, and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8C87"/>
                </a:solidFill>
              </a:rPr>
              <a:t>1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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m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1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 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, find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integers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, …, </a:t>
            </a:r>
            <a:r>
              <a:rPr lang="en-US" altLang="zh-CN" i="1" dirty="0" err="1" smtClean="0">
                <a:solidFill>
                  <a:srgbClr val="008C87"/>
                </a:solidFill>
                <a:sym typeface="Symbol"/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that maximizes the linear function</a:t>
            </a:r>
          </a:p>
          <a:p>
            <a:endParaRPr lang="en-US" altLang="zh-CN" dirty="0">
              <a:sym typeface="Symbol"/>
            </a:endParaRPr>
          </a:p>
          <a:p>
            <a:pPr>
              <a:buNone/>
            </a:pPr>
            <a:r>
              <a:rPr lang="en-US" altLang="zh-CN" dirty="0" smtClean="0">
                <a:sym typeface="Symbol"/>
              </a:rPr>
              <a:t>    subject to the linear constraints</a:t>
            </a:r>
          </a:p>
          <a:p>
            <a:pPr>
              <a:buNone/>
            </a:pPr>
            <a:endParaRPr lang="en-US" altLang="zh-CN" dirty="0">
              <a:sym typeface="Symbol"/>
            </a:endParaRPr>
          </a:p>
          <a:p>
            <a:pPr>
              <a:buNone/>
            </a:pPr>
            <a:endParaRPr lang="en-US" altLang="zh-CN" dirty="0" smtClean="0">
              <a:sym typeface="Symbol"/>
            </a:endParaRPr>
          </a:p>
          <a:p>
            <a:r>
              <a:rPr lang="en-US" altLang="zh-CN" dirty="0" smtClean="0">
                <a:sym typeface="Symbol"/>
              </a:rPr>
              <a:t>Reduction: Vertex Cover  IP.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4744" y="2928934"/>
          <a:ext cx="1000132" cy="921174"/>
        </p:xfrm>
        <a:graphic>
          <a:graphicData uri="http://schemas.openxmlformats.org/presentationml/2006/ole">
            <p:oleObj spid="_x0000_s578562" name="Equation" r:id="rId3" imgW="482400" imgH="444240" progId="Equation.3">
              <p:embed/>
            </p:oleObj>
          </a:graphicData>
        </a:graphic>
      </p:graphicFrame>
      <p:graphicFrame>
        <p:nvGraphicFramePr>
          <p:cNvPr id="524291" name="Object 3"/>
          <p:cNvGraphicFramePr>
            <a:graphicFrameLocks noChangeAspect="1"/>
          </p:cNvGraphicFramePr>
          <p:nvPr/>
        </p:nvGraphicFramePr>
        <p:xfrm>
          <a:off x="2071670" y="4357694"/>
          <a:ext cx="2763838" cy="920750"/>
        </p:xfrm>
        <a:graphic>
          <a:graphicData uri="http://schemas.openxmlformats.org/presentationml/2006/ole">
            <p:oleObj spid="_x0000_s578563" name="Equation" r:id="rId4" imgW="1333440" imgH="4442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57884" y="4429132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  </a:t>
            </a:r>
            <a:r>
              <a:rPr lang="en-US" altLang="zh-CN" dirty="0" smtClean="0">
                <a:sym typeface="Symbol"/>
              </a:rPr>
              <a:t></a:t>
            </a:r>
            <a:r>
              <a:rPr lang="en-US" altLang="zh-CN" i="1" baseline="-25000" dirty="0" smtClean="0">
                <a:sym typeface="Symbol"/>
              </a:rPr>
              <a:t>v</a:t>
            </a:r>
            <a:r>
              <a:rPr lang="en-US" altLang="zh-CN" dirty="0" smtClean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i="1" baseline="-25000" dirty="0" smtClean="0">
                <a:sym typeface="Symbol"/>
              </a:rPr>
              <a:t>v</a:t>
            </a:r>
          </a:p>
          <a:p>
            <a:r>
              <a:rPr lang="en-US" altLang="zh-CN" dirty="0" err="1" smtClean="0">
                <a:sym typeface="Symbol"/>
              </a:rPr>
              <a:t>st</a:t>
            </a:r>
            <a:r>
              <a:rPr lang="en-US" altLang="zh-CN" dirty="0" smtClean="0">
                <a:sym typeface="Symbol"/>
              </a:rPr>
              <a:t>     </a:t>
            </a:r>
            <a:r>
              <a:rPr lang="en-US" altLang="zh-CN" i="1" dirty="0" err="1" smtClean="0">
                <a:sym typeface="Symbol"/>
              </a:rPr>
              <a:t>x</a:t>
            </a:r>
            <a:r>
              <a:rPr lang="en-US" altLang="zh-CN" i="1" baseline="-25000" dirty="0" err="1" smtClean="0">
                <a:sym typeface="Symbol"/>
              </a:rPr>
              <a:t>u</a:t>
            </a:r>
            <a:r>
              <a:rPr lang="en-US" altLang="zh-CN" dirty="0" smtClean="0">
                <a:sym typeface="Symbol"/>
              </a:rPr>
              <a:t> + </a:t>
            </a:r>
            <a:r>
              <a:rPr lang="en-US" altLang="zh-CN" i="1" dirty="0" smtClean="0">
                <a:sym typeface="Symbol"/>
              </a:rPr>
              <a:t>x</a:t>
            </a:r>
            <a:r>
              <a:rPr lang="en-US" altLang="zh-CN" i="1" baseline="-25000" dirty="0" smtClean="0">
                <a:sym typeface="Symbol"/>
              </a:rPr>
              <a:t>v</a:t>
            </a:r>
            <a:r>
              <a:rPr lang="en-US" altLang="zh-CN" dirty="0" smtClean="0">
                <a:sym typeface="Symbol"/>
              </a:rPr>
              <a:t>  1,(</a:t>
            </a:r>
            <a:r>
              <a:rPr lang="en-US" altLang="zh-CN" i="1" dirty="0" err="1" smtClean="0">
                <a:sym typeface="Symbol"/>
              </a:rPr>
              <a:t>u</a:t>
            </a:r>
            <a:r>
              <a:rPr lang="en-US" altLang="zh-CN" dirty="0" err="1" smtClean="0">
                <a:sym typeface="Symbol"/>
              </a:rPr>
              <a:t>,</a:t>
            </a:r>
            <a:r>
              <a:rPr lang="en-US" altLang="zh-CN" i="1" dirty="0" err="1" smtClean="0">
                <a:sym typeface="Symbol"/>
              </a:rPr>
              <a:t>v</a:t>
            </a:r>
            <a:r>
              <a:rPr lang="en-US" altLang="zh-CN" dirty="0" smtClean="0">
                <a:sym typeface="Symbol"/>
              </a:rPr>
              <a:t>)</a:t>
            </a:r>
            <a:r>
              <a:rPr lang="en-US" altLang="zh-CN" i="1" dirty="0" smtClean="0">
                <a:sym typeface="Symbol"/>
              </a:rPr>
              <a:t>E</a:t>
            </a:r>
          </a:p>
          <a:p>
            <a:r>
              <a:rPr lang="en-US" altLang="zh-CN" dirty="0" smtClean="0">
                <a:sym typeface="Symbol"/>
              </a:rPr>
              <a:t>        </a:t>
            </a:r>
            <a:r>
              <a:rPr lang="en-US" altLang="zh-CN" i="1" dirty="0" smtClean="0">
                <a:solidFill>
                  <a:srgbClr val="C00000"/>
                </a:solidFill>
                <a:sym typeface="Symbol"/>
              </a:rPr>
              <a:t>x</a:t>
            </a:r>
            <a:r>
              <a:rPr lang="en-US" altLang="zh-CN" i="1" baseline="-25000" dirty="0" smtClean="0">
                <a:solidFill>
                  <a:srgbClr val="C00000"/>
                </a:solidFill>
                <a:sym typeface="Symbol"/>
              </a:rPr>
              <a:t>v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  {0, 1}</a:t>
            </a:r>
            <a:r>
              <a:rPr lang="en-US" altLang="zh-CN" dirty="0" smtClean="0">
                <a:sym typeface="Symbol"/>
              </a:rPr>
              <a:t>, </a:t>
            </a:r>
            <a:r>
              <a:rPr lang="en-US" altLang="zh-CN" i="1" dirty="0" err="1" smtClean="0">
                <a:sym typeface="Symbol"/>
              </a:rPr>
              <a:t>v</a:t>
            </a:r>
            <a:r>
              <a:rPr lang="en-US" altLang="zh-CN" dirty="0" err="1" smtClean="0">
                <a:sym typeface="Symbol"/>
              </a:rPr>
              <a:t></a:t>
            </a:r>
            <a:r>
              <a:rPr lang="en-US" altLang="zh-CN" i="1" dirty="0" err="1" smtClean="0">
                <a:sym typeface="Symbol"/>
              </a:rPr>
              <a:t>V</a:t>
            </a:r>
            <a:r>
              <a:rPr lang="en-US" altLang="zh-CN" dirty="0" smtClean="0">
                <a:sym typeface="Symbol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 advTm="197031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,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benefit function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weight limit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and desired benefit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86116" y="4143379"/>
          <a:ext cx="2000264" cy="1687723"/>
        </p:xfrm>
        <a:graphic>
          <a:graphicData uri="http://schemas.openxmlformats.org/presentationml/2006/ole">
            <p:oleObj spid="_x0000_s579586" name="Equation" r:id="rId3" imgW="812520" imgH="685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Subset 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,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 and target integer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500430" y="3714752"/>
          <a:ext cx="1928826" cy="765857"/>
        </p:xfrm>
        <a:graphic>
          <a:graphicData uri="http://schemas.openxmlformats.org/presentationml/2006/ole">
            <p:oleObj spid="_x0000_s580610" name="Equation" r:id="rId3" imgW="8632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F1DC0-C96A-419B-94FC-BC34DD368B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difficult problem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Traveling Salesperson Problem (TSP)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Input: undirected graph with lengths on edges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Output: shortest tour that visits each vertex exactly once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Best known algorithm: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baseline="30000" dirty="0" smtClean="0">
                <a:solidFill>
                  <a:schemeClr val="accent2"/>
                </a:solidFill>
              </a:rPr>
              <a:t>2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time.</a:t>
            </a:r>
            <a:endParaRPr lang="en-US" altLang="zh-CN" dirty="0"/>
          </a:p>
        </p:txBody>
      </p:sp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7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8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59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1" name="Oval 9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2" name="Oval 10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4369" name="Line 17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/>
              <a:t> and integer weight function </a:t>
            </a:r>
            <a:r>
              <a:rPr lang="en-US" altLang="zh-CN" i="1" dirty="0" smtClean="0">
                <a:solidFill>
                  <a:srgbClr val="009999"/>
                </a:solidFill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</a:rPr>
              <a:t> 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determine whether there exists a subset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olidFill>
                  <a:srgbClr val="009999"/>
                </a:solidFill>
                <a:sym typeface="Wingdings" pitchFamily="2" charset="2"/>
              </a:rPr>
              <a:t>’ 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 </a:t>
            </a:r>
            <a:r>
              <a:rPr lang="en-US" altLang="zh-CN" i="1" dirty="0" smtClean="0">
                <a:solidFill>
                  <a:srgbClr val="009999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 such that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81634" name="Equation" r:id="rId3" imgW="114120" imgH="215640" progId="Equation.3">
              <p:embed/>
            </p:oleObj>
          </a:graphicData>
        </a:graphic>
      </p:graphicFrame>
      <p:graphicFrame>
        <p:nvGraphicFramePr>
          <p:cNvPr id="522244" name="Object 4"/>
          <p:cNvGraphicFramePr>
            <a:graphicFrameLocks noChangeAspect="1"/>
          </p:cNvGraphicFramePr>
          <p:nvPr/>
        </p:nvGraphicFramePr>
        <p:xfrm>
          <a:off x="3019425" y="3500438"/>
          <a:ext cx="2892425" cy="765175"/>
        </p:xfrm>
        <a:graphic>
          <a:graphicData uri="http://schemas.openxmlformats.org/presentationml/2006/ole">
            <p:oleObj spid="_x0000_s581635" name="Equation" r:id="rId4" imgW="12952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Partition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 Subset Sum:</a:t>
            </a: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Subset Sum  Partition</a:t>
            </a:r>
            <a:r>
              <a:rPr lang="en-US" altLang="zh-CN" dirty="0" smtClean="0">
                <a:sym typeface="Symbol"/>
              </a:rPr>
              <a:t>: introducing two new elements of weight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–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and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– ( –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) (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&gt; )</a:t>
            </a:r>
            <a:r>
              <a:rPr lang="en-US" altLang="zh-CN" dirty="0" smtClean="0">
                <a:sym typeface="Symbol"/>
              </a:rPr>
              <a:t>, respectively, where </a:t>
            </a:r>
            <a:endParaRPr lang="en-US" altLang="zh-CN" dirty="0">
              <a:sym typeface="Symbol"/>
            </a:endParaRPr>
          </a:p>
          <a:p>
            <a:endParaRPr lang="en-US" altLang="zh-CN" dirty="0" smtClean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Partition  Knapsack</a:t>
            </a:r>
            <a:r>
              <a:rPr lang="en-US" altLang="zh-CN" dirty="0" smtClean="0">
                <a:sym typeface="Symbol"/>
              </a:rPr>
              <a:t>: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 =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w</a:t>
            </a:r>
            <a:r>
              <a:rPr lang="en-US" altLang="zh-CN" dirty="0" smtClean="0">
                <a:sym typeface="Symbol"/>
              </a:rPr>
              <a:t>, and 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W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=</a:t>
            </a:r>
            <a:r>
              <a:rPr lang="en-US" altLang="zh-CN" i="1" dirty="0" smtClean="0">
                <a:solidFill>
                  <a:srgbClr val="009999"/>
                </a:solidFill>
                <a:sym typeface="Symbol"/>
              </a:rPr>
              <a:t>B</a:t>
            </a:r>
            <a:r>
              <a:rPr lang="en-US" altLang="zh-CN" dirty="0" smtClean="0">
                <a:solidFill>
                  <a:srgbClr val="009999"/>
                </a:solidFill>
                <a:sym typeface="Symbol"/>
              </a:rPr>
              <a:t>= /2.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28992" y="1961545"/>
          <a:ext cx="1643074" cy="753075"/>
        </p:xfrm>
        <a:graphic>
          <a:graphicData uri="http://schemas.openxmlformats.org/presentationml/2006/ole">
            <p:oleObj spid="_x0000_s582658" name="Equation" r:id="rId3" imgW="914400" imgH="419040" progId="Equation.3">
              <p:embed/>
            </p:oleObj>
          </a:graphicData>
        </a:graphic>
      </p:graphicFrame>
      <p:graphicFrame>
        <p:nvGraphicFramePr>
          <p:cNvPr id="523267" name="Object 3"/>
          <p:cNvGraphicFramePr>
            <a:graphicFrameLocks noChangeAspect="1"/>
          </p:cNvGraphicFramePr>
          <p:nvPr/>
        </p:nvGraphicFramePr>
        <p:xfrm>
          <a:off x="6215074" y="3714752"/>
          <a:ext cx="1857388" cy="807665"/>
        </p:xfrm>
        <a:graphic>
          <a:graphicData uri="http://schemas.openxmlformats.org/presentationml/2006/ole">
            <p:oleObj spid="_x0000_s582659" name="Equation" r:id="rId4" imgW="787320" imgH="342720" progId="Equation.3">
              <p:embed/>
            </p:oleObj>
          </a:graphicData>
        </a:graphic>
      </p:graphicFrame>
      <p:graphicFrame>
        <p:nvGraphicFramePr>
          <p:cNvPr id="582660" name="Object 4"/>
          <p:cNvGraphicFramePr>
            <a:graphicFrameLocks noChangeAspect="1"/>
          </p:cNvGraphicFramePr>
          <p:nvPr/>
        </p:nvGraphicFramePr>
        <p:xfrm>
          <a:off x="747741" y="4572008"/>
          <a:ext cx="7967663" cy="765175"/>
        </p:xfrm>
        <a:graphic>
          <a:graphicData uri="http://schemas.openxmlformats.org/presentationml/2006/ole">
            <p:oleObj spid="_x0000_s582660" name="Equation" r:id="rId5" imgW="3568680" imgH="342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 Cover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/>
              <a:t> Subset Sum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Exact cover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altLang="zh-CN" dirty="0" smtClean="0"/>
              <a:t>with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= {0,1…,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-1}</a:t>
            </a:r>
            <a:r>
              <a:rPr lang="en-US" altLang="zh-CN" dirty="0" smtClean="0"/>
              <a:t>.</a:t>
            </a:r>
          </a:p>
          <a:p>
            <a:r>
              <a:rPr lang="en-US" altLang="zh-CN" i="1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altLang="zh-CN" i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= |{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}| </a:t>
            </a:r>
            <a:r>
              <a:rPr lang="en-US" altLang="zh-CN" dirty="0" smtClean="0"/>
              <a:t>for each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&gt; </a:t>
            </a:r>
            <a:r>
              <a:rPr lang="en-US" altLang="zh-CN" i="1" dirty="0" err="1" smtClean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altLang="zh-CN" i="1" baseline="-25000" dirty="0" err="1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/>
              <a:t>for all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Encode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sym typeface="Symbol"/>
              </a:rPr>
              <a:t> 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</a:rPr>
              <a:t>S </a:t>
            </a:r>
            <a:r>
              <a:rPr lang="en-US" altLang="zh-CN" dirty="0" smtClean="0"/>
              <a:t>as the number: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and take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6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3885040"/>
            <a:ext cx="1928826" cy="829844"/>
          </a:xfrm>
          <a:prstGeom prst="rect">
            <a:avLst/>
          </a:prstGeom>
          <a:noFill/>
        </p:spPr>
      </p:pic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6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000636"/>
            <a:ext cx="2643206" cy="10100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 Packing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Given a finite set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, volumes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and bin size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B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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what is minimum number of bins needed to contain all the elements of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S</a:t>
            </a:r>
            <a:r>
              <a:rPr lang="en-US" altLang="zh-CN" dirty="0" smtClean="0">
                <a:sym typeface="Wingdings" pitchFamily="2" charset="2"/>
              </a:rPr>
              <a:t>?</a:t>
            </a:r>
          </a:p>
          <a:p>
            <a:pPr algn="just"/>
            <a:r>
              <a:rPr lang="en-US" altLang="zh-CN" dirty="0" smtClean="0">
                <a:sym typeface="Wingdings" pitchFamily="2" charset="2"/>
              </a:rPr>
              <a:t>Decision version?</a:t>
            </a:r>
          </a:p>
          <a:p>
            <a:pPr algn="just"/>
            <a:r>
              <a:rPr lang="en-US" altLang="zh-CN" dirty="0" smtClean="0">
                <a:sym typeface="Wingdings" pitchFamily="2" charset="2"/>
              </a:rPr>
              <a:t>Reduction: Partition </a:t>
            </a:r>
            <a:r>
              <a:rPr lang="en-US" altLang="zh-CN" dirty="0" smtClean="0">
                <a:sym typeface="Symbol"/>
              </a:rPr>
              <a:t> Bin Packing.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Hamiltonian Circuit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</a:t>
            </a:r>
            <a:r>
              <a:rPr lang="en-US" altLang="zh-CN" dirty="0" smtClean="0"/>
              <a:t> in a directed or undirected graph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/>
              <a:t>is a circuit that visits each vertex in the graph exactly once.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</a:t>
            </a:r>
            <a:r>
              <a:rPr lang="en-US" altLang="zh-CN" dirty="0" smtClean="0"/>
              <a:t> problem is to determine for a given graph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whether a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 </a:t>
            </a:r>
            <a:r>
              <a:rPr lang="en-US" altLang="zh-CN" dirty="0" smtClean="0"/>
              <a:t>exists.</a:t>
            </a:r>
          </a:p>
          <a:p>
            <a:r>
              <a:rPr lang="en-US" altLang="zh-CN" dirty="0" smtClean="0"/>
              <a:t>Reduction: Vertex Cover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Hamiltonian Circuit.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54</a:t>
            </a:fld>
            <a:endParaRPr lang="en-US" altLang="zh-CN"/>
          </a:p>
        </p:txBody>
      </p:sp>
      <p:pic>
        <p:nvPicPr>
          <p:cNvPr id="583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5243232"/>
            <a:ext cx="2214578" cy="147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385269"/>
            <a:ext cx="1071570" cy="118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Hamiltonian Circuit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set </a:t>
            </a:r>
            <a:r>
              <a:rPr lang="en-US" altLang="zh-CN" i="1" dirty="0" smtClean="0">
                <a:solidFill>
                  <a:srgbClr val="009999"/>
                </a:solidFill>
              </a:rPr>
              <a:t>K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9999"/>
                </a:solidFill>
              </a:rPr>
              <a:t>k</a:t>
            </a:r>
            <a:r>
              <a:rPr lang="en-US" altLang="zh-CN" dirty="0" smtClean="0"/>
              <a:t> extra vertices. </a:t>
            </a:r>
          </a:p>
          <a:p>
            <a:r>
              <a:rPr lang="en-US" altLang="zh-CN" dirty="0" smtClean="0"/>
              <a:t>There is an edge from each vertex in </a:t>
            </a:r>
            <a:r>
              <a:rPr lang="en-US" altLang="zh-CN" i="1" dirty="0" smtClean="0">
                <a:solidFill>
                  <a:srgbClr val="009999"/>
                </a:solidFill>
              </a:rPr>
              <a:t>K</a:t>
            </a:r>
            <a:r>
              <a:rPr lang="en-US" altLang="zh-CN" dirty="0" smtClean="0"/>
              <a:t> to the first vertex in the </a:t>
            </a:r>
            <a:r>
              <a:rPr lang="en-US" altLang="zh-CN" i="1" dirty="0" smtClean="0">
                <a:solidFill>
                  <a:srgbClr val="009999"/>
                </a:solidFill>
              </a:rPr>
              <a:t>u</a:t>
            </a:r>
            <a:r>
              <a:rPr lang="en-US" altLang="zh-CN" dirty="0" smtClean="0"/>
              <a:t> loop, and an edge from the last vertex in the </a:t>
            </a:r>
            <a:r>
              <a:rPr lang="en-US" altLang="zh-CN" i="1" dirty="0" smtClean="0">
                <a:solidFill>
                  <a:srgbClr val="009999"/>
                </a:solidFill>
              </a:rPr>
              <a:t>u</a:t>
            </a:r>
            <a:r>
              <a:rPr lang="en-US" altLang="zh-CN" dirty="0" smtClean="0"/>
              <a:t> loop to each vertex in </a:t>
            </a:r>
            <a:r>
              <a:rPr lang="en-US" altLang="zh-CN" i="1" dirty="0" smtClean="0">
                <a:solidFill>
                  <a:srgbClr val="009999"/>
                </a:solidFill>
              </a:rPr>
              <a:t>K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2262"/>
            <a:ext cx="1905000" cy="457200"/>
          </a:xfrm>
        </p:spPr>
        <p:txBody>
          <a:bodyPr/>
          <a:lstStyle/>
          <a:p>
            <a:fld id="{49574272-9B3E-4B1F-A1F8-72D1DAADCFB5}" type="slidenum">
              <a:rPr lang="en-US" altLang="zh-CN" smtClean="0"/>
              <a:pPr/>
              <a:t>55</a:t>
            </a:fld>
            <a:endParaRPr lang="en-US" altLang="zh-CN"/>
          </a:p>
        </p:txBody>
      </p:sp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116" y="4185448"/>
            <a:ext cx="6601032" cy="218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00496" y="543881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chemeClr val="tx1"/>
                </a:solidFill>
              </a:rPr>
              <a:t>u</a:t>
            </a:r>
            <a:r>
              <a:rPr lang="en-US" altLang="zh-CN" sz="3200" dirty="0" smtClean="0">
                <a:solidFill>
                  <a:schemeClr val="tx1"/>
                </a:solidFill>
              </a:rPr>
              <a:t> loop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Traveling Salesman (TSP)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number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8C87"/>
                </a:solidFill>
              </a:rPr>
              <a:t> 0 </a:t>
            </a:r>
            <a:r>
              <a:rPr lang="en-US" altLang="zh-CN" dirty="0" smtClean="0"/>
              <a:t>and a directed graph </a:t>
            </a:r>
            <a:r>
              <a:rPr lang="en-US" altLang="zh-CN" i="1" dirty="0" smtClean="0">
                <a:solidFill>
                  <a:srgbClr val="008C87"/>
                </a:solidFill>
              </a:rPr>
              <a:t>G</a:t>
            </a:r>
            <a:r>
              <a:rPr lang="en-US" altLang="zh-CN" dirty="0" smtClean="0">
                <a:solidFill>
                  <a:srgbClr val="008C87"/>
                </a:solidFill>
              </a:rPr>
              <a:t> = (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 with nonnegative edge weight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dirty="0" smtClean="0">
                <a:solidFill>
                  <a:srgbClr val="008C87"/>
                </a:solidFill>
              </a:rPr>
              <a:t>: </a:t>
            </a:r>
            <a:r>
              <a:rPr lang="en-US" altLang="zh-CN" i="1" dirty="0" smtClean="0">
                <a:solidFill>
                  <a:srgbClr val="008C87"/>
                </a:solidFill>
              </a:rPr>
              <a:t>E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>
                <a:solidFill>
                  <a:srgbClr val="008C87"/>
                </a:solidFill>
                <a:sym typeface="Wingdings" pitchFamily="2" charset="2"/>
              </a:rPr>
              <a:t>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N</a:t>
            </a:r>
            <a:r>
              <a:rPr lang="en-US" altLang="zh-CN" dirty="0" smtClean="0">
                <a:sym typeface="Wingdings" pitchFamily="2" charset="2"/>
              </a:rPr>
              <a:t>, does there exist a tour of total weight at most </a:t>
            </a:r>
            <a:r>
              <a:rPr lang="en-US" altLang="zh-CN" i="1" dirty="0" smtClean="0">
                <a:solidFill>
                  <a:srgbClr val="008C87"/>
                </a:solidFill>
                <a:sym typeface="Wingdings" pitchFamily="2" charset="2"/>
              </a:rPr>
              <a:t>k</a:t>
            </a:r>
            <a:r>
              <a:rPr lang="en-US" altLang="zh-CN" dirty="0" smtClean="0">
                <a:sym typeface="Wingdings" pitchFamily="2" charset="2"/>
              </a:rPr>
              <a:t> visiting each vertex exactly once and returning home?</a:t>
            </a:r>
          </a:p>
          <a:p>
            <a:endParaRPr lang="en-US" altLang="zh-CN" dirty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Reduction: Hamiltonian Circuit </a:t>
            </a:r>
            <a:r>
              <a:rPr lang="en-US" altLang="zh-CN" dirty="0" smtClean="0">
                <a:sym typeface="Symbol"/>
              </a:rPr>
              <a:t></a:t>
            </a:r>
            <a:r>
              <a:rPr lang="en-US" altLang="zh-CN" dirty="0" smtClean="0">
                <a:sym typeface="Wingdings" pitchFamily="2" charset="2"/>
              </a:rPr>
              <a:t> TSP.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A Partial Taxonomy of Hard Problems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/>
              <a:t>Packing problems: independent set, set packing.</a:t>
            </a:r>
          </a:p>
          <a:p>
            <a:r>
              <a:rPr lang="en-US" altLang="zh-CN" sz="3000" dirty="0" smtClean="0"/>
              <a:t>Covering problems: Vertex cover, set cover.</a:t>
            </a:r>
          </a:p>
          <a:p>
            <a:r>
              <a:rPr lang="en-US" altLang="zh-CN" sz="3000" dirty="0" smtClean="0"/>
              <a:t>Partitioning problems: Graph coloring, 3-dimensional matching.</a:t>
            </a:r>
          </a:p>
          <a:p>
            <a:r>
              <a:rPr lang="en-US" altLang="zh-CN" sz="3000" dirty="0" smtClean="0"/>
              <a:t>Sequencing problem: Hamiltonian cycle, TSP.</a:t>
            </a:r>
          </a:p>
          <a:p>
            <a:r>
              <a:rPr lang="en-US" altLang="zh-CN" sz="3000" dirty="0" smtClean="0"/>
              <a:t>Numerical problems: Subset sum.</a:t>
            </a:r>
          </a:p>
          <a:p>
            <a:r>
              <a:rPr lang="en-US" altLang="zh-CN" sz="3000" dirty="0" smtClean="0"/>
              <a:t>Constraint satisfaction problem: SAT, 3-SAT.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45A9-B524-4E9F-BDBF-E704433D8692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Further Reading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Michael Garey and David Johnson, Computers and Intractability: A Guide to the Theory of NP-Completeness.</a:t>
            </a:r>
          </a:p>
          <a:p>
            <a:r>
              <a:rPr lang="en-US" altLang="zh-CN"/>
              <a:t>Michael Sipser, Introduction to the Theory of Computation, </a:t>
            </a:r>
            <a:r>
              <a:rPr lang="zh-CN" altLang="en-US"/>
              <a:t>中信出版社</a:t>
            </a:r>
            <a:r>
              <a:rPr lang="en-US" altLang="zh-CN"/>
              <a:t>, 2002.</a:t>
            </a:r>
          </a:p>
          <a:p>
            <a:r>
              <a:rPr lang="en-US" altLang="zh-CN"/>
              <a:t>Christos Papadimitriou, Computational Complexity, </a:t>
            </a:r>
            <a:r>
              <a:rPr lang="zh-CN" altLang="en-US"/>
              <a:t>清华大学出版社</a:t>
            </a:r>
            <a:r>
              <a:rPr lang="en-US" altLang="zh-CN"/>
              <a:t>, 2004.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34.4-7 (</a:t>
            </a:r>
            <a:r>
              <a:rPr lang="zh-CN" altLang="en-US" dirty="0" smtClean="0"/>
              <a:t>构图后参考</a:t>
            </a:r>
            <a:r>
              <a:rPr lang="en-US" altLang="zh-CN" dirty="0" smtClean="0"/>
              <a:t>22.5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SCC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), 34.5-1, 34.5-8</a:t>
            </a:r>
          </a:p>
          <a:p>
            <a:r>
              <a:rPr lang="zh-CN" altLang="en-US" dirty="0" smtClean="0"/>
              <a:t>预习：</a:t>
            </a:r>
            <a:r>
              <a:rPr lang="en-US" altLang="zh-CN" dirty="0" smtClean="0"/>
              <a:t>ch35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4272-9B3E-4B1F-A1F8-72D1DAADCFB5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8176-AE26-4D65-9ABE-850D1A896F8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difficult problem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5720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Clique: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Input: undirected graph </a:t>
            </a:r>
            <a:r>
              <a:rPr lang="en-US" altLang="zh-CN" i="1" dirty="0">
                <a:solidFill>
                  <a:schemeClr val="accent2"/>
                </a:solidFill>
              </a:rPr>
              <a:t>G </a:t>
            </a:r>
            <a:r>
              <a:rPr lang="en-US" altLang="zh-CN" dirty="0">
                <a:solidFill>
                  <a:schemeClr val="accent2"/>
                </a:solidFill>
              </a:rPr>
              <a:t>= (</a:t>
            </a:r>
            <a:r>
              <a:rPr lang="en-US" altLang="zh-CN" i="1" dirty="0">
                <a:solidFill>
                  <a:schemeClr val="accent2"/>
                </a:solidFill>
              </a:rPr>
              <a:t>V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E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Output: largest subset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 </a:t>
            </a:r>
            <a:r>
              <a:rPr lang="en-US" altLang="zh-CN" i="1" dirty="0">
                <a:solidFill>
                  <a:schemeClr val="accent2"/>
                </a:solidFill>
              </a:rPr>
              <a:t>V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such that every pair of vertices in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has an edge between them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Best known algorithm: </a:t>
            </a:r>
            <a:r>
              <a:rPr lang="en-US" altLang="zh-CN" i="1" dirty="0" smtClean="0">
                <a:solidFill>
                  <a:schemeClr val="accent2"/>
                </a:solidFill>
              </a:rPr>
              <a:t>O</a:t>
            </a:r>
            <a:r>
              <a:rPr lang="en-US" altLang="zh-CN" dirty="0" smtClean="0">
                <a:solidFill>
                  <a:schemeClr val="accent2"/>
                </a:solidFill>
              </a:rPr>
              <a:t>(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en-US" altLang="zh-CN" i="1" baseline="30000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time</a:t>
            </a:r>
            <a:endParaRPr lang="en-US" altLang="zh-CN" dirty="0"/>
          </a:p>
        </p:txBody>
      </p:sp>
      <p:sp>
        <p:nvSpPr>
          <p:cNvPr id="486404" name="Oval 4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5" name="Oval 5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6" name="Oval 6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7" name="Oval 7"/>
          <p:cNvSpPr>
            <a:spLocks noChangeArrowheads="1"/>
          </p:cNvSpPr>
          <p:nvPr/>
        </p:nvSpPr>
        <p:spPr bwMode="auto">
          <a:xfrm>
            <a:off x="8001000" y="42672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8" name="Oval 8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09" name="Oval 9"/>
          <p:cNvSpPr>
            <a:spLocks noChangeArrowheads="1"/>
          </p:cNvSpPr>
          <p:nvPr/>
        </p:nvSpPr>
        <p:spPr bwMode="auto">
          <a:xfrm>
            <a:off x="6172200" y="4495800"/>
            <a:ext cx="152400" cy="152400"/>
          </a:xfrm>
          <a:prstGeom prst="ellipse">
            <a:avLst/>
          </a:prstGeom>
          <a:solidFill>
            <a:srgbClr val="008C87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6096000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019800" y="2590800"/>
            <a:ext cx="533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 flipH="1">
            <a:off x="62484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 flipV="1">
            <a:off x="6324600" y="43434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7086600" y="2133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7772400" y="2895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6096000" y="25146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484-356D-413A-B966-ED2D8BBB1D1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we </a:t>
            </a:r>
            <a:r>
              <a:rPr lang="en-US" altLang="zh-CN" dirty="0" smtClean="0"/>
              <a:t>do?</a:t>
            </a:r>
            <a:endParaRPr lang="en-US" altLang="zh-CN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0000"/>
                </a:solidFill>
              </a:rPr>
              <a:t>Spend more time designing algorithms for those problems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People tried for a few decades, no luck</a:t>
            </a:r>
          </a:p>
          <a:p>
            <a:r>
              <a:rPr lang="en-US" altLang="zh-CN" sz="2800">
                <a:solidFill>
                  <a:srgbClr val="000000"/>
                </a:solidFill>
              </a:rPr>
              <a:t>Prove there is </a:t>
            </a:r>
            <a:r>
              <a:rPr lang="en-US" altLang="zh-CN" sz="2800">
                <a:solidFill>
                  <a:srgbClr val="CE0000"/>
                </a:solidFill>
              </a:rPr>
              <a:t>no </a:t>
            </a:r>
            <a:r>
              <a:rPr lang="en-US" altLang="zh-CN" sz="2800">
                <a:solidFill>
                  <a:srgbClr val="000000"/>
                </a:solidFill>
              </a:rPr>
              <a:t>polynomial time algorithm for those problems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Would be great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Seems </a:t>
            </a:r>
            <a:r>
              <a:rPr lang="en-US" altLang="zh-CN" sz="2400" i="1">
                <a:solidFill>
                  <a:srgbClr val="CE0000"/>
                </a:solidFill>
              </a:rPr>
              <a:t>really </a:t>
            </a:r>
            <a:r>
              <a:rPr lang="en-US" altLang="zh-CN" sz="2400">
                <a:solidFill>
                  <a:srgbClr val="000000"/>
                </a:solidFill>
              </a:rPr>
              <a:t>difficult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</a:rPr>
              <a:t>Best lower bounds for “natural” problems:</a:t>
            </a:r>
          </a:p>
          <a:p>
            <a:pPr lvl="2"/>
            <a:r>
              <a:rPr lang="en-US" altLang="zh-CN" sz="2000">
                <a:solidFill>
                  <a:schemeClr val="accent2"/>
                </a:solidFill>
                <a:sym typeface="Symbol" pitchFamily="18" charset="2"/>
              </a:rPr>
              <a:t>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en-US" altLang="zh-CN" sz="2000" i="1">
                <a:solidFill>
                  <a:schemeClr val="accent2"/>
                </a:solidFill>
              </a:rPr>
              <a:t>n</a:t>
            </a:r>
            <a:r>
              <a:rPr lang="en-US" altLang="zh-CN" sz="2000" baseline="30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)</a:t>
            </a:r>
            <a:r>
              <a:rPr lang="en-US" altLang="zh-CN" sz="2000">
                <a:solidFill>
                  <a:srgbClr val="008C87"/>
                </a:solidFill>
              </a:rPr>
              <a:t> </a:t>
            </a:r>
            <a:r>
              <a:rPr lang="en-US" altLang="zh-CN" sz="2000">
                <a:solidFill>
                  <a:srgbClr val="000000"/>
                </a:solidFill>
              </a:rPr>
              <a:t>for restricted computational models</a:t>
            </a:r>
          </a:p>
          <a:p>
            <a:pPr lvl="2"/>
            <a:r>
              <a:rPr lang="en-US" altLang="zh-CN" sz="2000">
                <a:solidFill>
                  <a:schemeClr val="accent2"/>
                </a:solidFill>
              </a:rPr>
              <a:t>4.5</a:t>
            </a:r>
            <a:r>
              <a:rPr lang="en-US" altLang="zh-CN" sz="2000" i="1">
                <a:solidFill>
                  <a:schemeClr val="accent2"/>
                </a:solidFill>
              </a:rPr>
              <a:t>n</a:t>
            </a:r>
            <a:r>
              <a:rPr lang="en-US" altLang="zh-CN" sz="2000">
                <a:solidFill>
                  <a:srgbClr val="008C87"/>
                </a:solidFill>
              </a:rPr>
              <a:t> </a:t>
            </a:r>
            <a:r>
              <a:rPr lang="en-US" altLang="zh-CN" sz="2000">
                <a:solidFill>
                  <a:srgbClr val="000000"/>
                </a:solidFill>
              </a:rPr>
              <a:t>for unrestricted computational models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5F1-290D-40F1-9146-3792A676483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else can we </a:t>
            </a:r>
            <a:r>
              <a:rPr lang="en-US" altLang="zh-CN" dirty="0" smtClean="0"/>
              <a:t>do?</a:t>
            </a:r>
            <a:endParaRPr lang="en-US" altLang="zh-CN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Show that those hard problems are essentially equivalent. </a:t>
            </a:r>
            <a:r>
              <a:rPr lang="en-US" altLang="zh-CN" dirty="0" smtClean="0">
                <a:solidFill>
                  <a:srgbClr val="000000"/>
                </a:solidFill>
              </a:rPr>
              <a:t>i.e</a:t>
            </a:r>
            <a:r>
              <a:rPr lang="en-US" altLang="zh-CN" dirty="0">
                <a:solidFill>
                  <a:srgbClr val="000000"/>
                </a:solidFill>
              </a:rPr>
              <a:t>., if we can solve one of them in poly time, then all others can be solved in poly time as well.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Works for at least </a:t>
            </a:r>
            <a:r>
              <a:rPr lang="en-US" altLang="zh-CN" dirty="0">
                <a:solidFill>
                  <a:schemeClr val="accent2"/>
                </a:solidFill>
              </a:rPr>
              <a:t>10 000</a:t>
            </a:r>
            <a:r>
              <a:rPr lang="en-US" altLang="zh-CN" dirty="0">
                <a:solidFill>
                  <a:srgbClr val="000000"/>
                </a:solidFill>
              </a:rPr>
              <a:t> hard problems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3C0-974A-4DD8-8BA8-789513347EF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benefits of equivalence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267200" cy="45720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Combines research </a:t>
            </a:r>
            <a:r>
              <a:rPr lang="en-US" altLang="zh-CN" dirty="0" smtClean="0">
                <a:solidFill>
                  <a:srgbClr val="000000"/>
                </a:solidFill>
              </a:rPr>
              <a:t>efforts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If one problem has </a:t>
            </a:r>
            <a:r>
              <a:rPr lang="en-US" altLang="zh-CN" dirty="0" smtClean="0">
                <a:solidFill>
                  <a:srgbClr val="000000"/>
                </a:solidFill>
              </a:rPr>
              <a:t>poly-time </a:t>
            </a:r>
            <a:r>
              <a:rPr lang="en-US" altLang="zh-CN" dirty="0">
                <a:solidFill>
                  <a:srgbClr val="000000"/>
                </a:solidFill>
              </a:rPr>
              <a:t>solution, then all of them do</a:t>
            </a:r>
          </a:p>
          <a:p>
            <a:endParaRPr lang="en-US" altLang="zh-CN" dirty="0"/>
          </a:p>
        </p:txBody>
      </p:sp>
      <p:pic>
        <p:nvPicPr>
          <p:cNvPr id="497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954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676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4275" y="2819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7075" y="348615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76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724400"/>
            <a:ext cx="619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7673" name="Text Box 9"/>
          <p:cNvSpPr txBox="1">
            <a:spLocks noChangeArrowheads="1"/>
          </p:cNvSpPr>
          <p:nvPr/>
        </p:nvSpPr>
        <p:spPr bwMode="auto">
          <a:xfrm>
            <a:off x="5699125" y="21748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97674" name="Text Box 10"/>
          <p:cNvSpPr txBox="1">
            <a:spLocks noChangeArrowheads="1"/>
          </p:cNvSpPr>
          <p:nvPr/>
        </p:nvSpPr>
        <p:spPr bwMode="auto">
          <a:xfrm>
            <a:off x="7772400" y="34099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97675" name="Text Box 11"/>
          <p:cNvSpPr txBox="1">
            <a:spLocks noChangeArrowheads="1"/>
          </p:cNvSpPr>
          <p:nvPr/>
        </p:nvSpPr>
        <p:spPr bwMode="auto">
          <a:xfrm>
            <a:off x="6553200" y="48006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</a:t>
            </a:r>
            <a:r>
              <a:rPr lang="en-US" altLang="zh-CN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66913</TotalTime>
  <Words>3066</Words>
  <Application>Microsoft PowerPoint</Application>
  <PresentationFormat>全屏显示(4:3)</PresentationFormat>
  <Paragraphs>499</Paragraphs>
  <Slides>59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默认设计模板</vt:lpstr>
      <vt:lpstr>Equation</vt:lpstr>
      <vt:lpstr>Introduction to Algorithms</vt:lpstr>
      <vt:lpstr>Today’s Topics</vt:lpstr>
      <vt:lpstr>P vs NP  (interconnectedness of all things)</vt:lpstr>
      <vt:lpstr>Have seen so far</vt:lpstr>
      <vt:lpstr>Example difficult problem</vt:lpstr>
      <vt:lpstr>Another difficult problem</vt:lpstr>
      <vt:lpstr>What can we do?</vt:lpstr>
      <vt:lpstr>What else can we do?</vt:lpstr>
      <vt:lpstr>The benefits of equivalence</vt:lpstr>
      <vt:lpstr>A more realistic scenario</vt:lpstr>
      <vt:lpstr>Summing up</vt:lpstr>
      <vt:lpstr>Class of problems: NP</vt:lpstr>
      <vt:lpstr>Formal definitions of P and NP</vt:lpstr>
      <vt:lpstr>Examples of problems in NP</vt:lpstr>
      <vt:lpstr>Reductions: ’ to </vt:lpstr>
      <vt:lpstr>Reductions</vt:lpstr>
      <vt:lpstr>Showing equivalence between difficult problems</vt:lpstr>
      <vt:lpstr>The first problem </vt:lpstr>
      <vt:lpstr>SAT is NP-complete</vt:lpstr>
      <vt:lpstr>What we will prove</vt:lpstr>
      <vt:lpstr>Clique again</vt:lpstr>
      <vt:lpstr>SAT  Clique</vt:lpstr>
      <vt:lpstr>SAT  Clique reduction</vt:lpstr>
      <vt:lpstr>SAT  Clique example</vt:lpstr>
      <vt:lpstr>Proof</vt:lpstr>
      <vt:lpstr>Proof</vt:lpstr>
      <vt:lpstr>Altogether</vt:lpstr>
      <vt:lpstr>Independent set (IS)</vt:lpstr>
      <vt:lpstr>Clique  IS</vt:lpstr>
      <vt:lpstr>Vertex cover (VC)</vt:lpstr>
      <vt:lpstr>IS  VC</vt:lpstr>
      <vt:lpstr>Exact-3SAT</vt:lpstr>
      <vt:lpstr>SAT  Exact-3SAT</vt:lpstr>
      <vt:lpstr>k-Colorability</vt:lpstr>
      <vt:lpstr>SAT  3-Colorability</vt:lpstr>
      <vt:lpstr>SAT  3-Colorability</vt:lpstr>
      <vt:lpstr>SAT  3-Colorability</vt:lpstr>
      <vt:lpstr>SAT  3-Colorability</vt:lpstr>
      <vt:lpstr>SAT  3-Colorability</vt:lpstr>
      <vt:lpstr>SAT  3-Colorability</vt:lpstr>
      <vt:lpstr>Exact (Set) Cover</vt:lpstr>
      <vt:lpstr>3-Colorability  Exact Cover</vt:lpstr>
      <vt:lpstr>3-Colorability  Exact Cover</vt:lpstr>
      <vt:lpstr>3-Colorability  Exact Cover</vt:lpstr>
      <vt:lpstr>3-Colorability  Exact Cover</vt:lpstr>
      <vt:lpstr>3-Colorability  Exact Cover</vt:lpstr>
      <vt:lpstr>Integer Programming</vt:lpstr>
      <vt:lpstr>Knapsack</vt:lpstr>
      <vt:lpstr>Subset Sum</vt:lpstr>
      <vt:lpstr>Partition</vt:lpstr>
      <vt:lpstr>Reductions</vt:lpstr>
      <vt:lpstr>Exact Cover  Subset Sum</vt:lpstr>
      <vt:lpstr>Bin Packing</vt:lpstr>
      <vt:lpstr>Hamiltonian Circuit</vt:lpstr>
      <vt:lpstr>Hamiltonian Circuit</vt:lpstr>
      <vt:lpstr>Traveling Salesman (TSP)</vt:lpstr>
      <vt:lpstr>A Partial Taxonomy of Hard Problems</vt:lpstr>
      <vt:lpstr>Further Reading</vt:lpstr>
      <vt:lpstr>幻灯片 59</vt:lpstr>
    </vt:vector>
  </TitlesOfParts>
  <Company>Fudan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scf</cp:lastModifiedBy>
  <cp:revision>428</cp:revision>
  <dcterms:created xsi:type="dcterms:W3CDTF">2003-03-07T06:50:32Z</dcterms:created>
  <dcterms:modified xsi:type="dcterms:W3CDTF">2024-05-30T01:19:55Z</dcterms:modified>
</cp:coreProperties>
</file>