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6" r:id="rId2"/>
    <p:sldId id="338" r:id="rId3"/>
    <p:sldId id="376" r:id="rId4"/>
    <p:sldId id="389" r:id="rId5"/>
    <p:sldId id="390" r:id="rId6"/>
    <p:sldId id="46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03" r:id="rId18"/>
    <p:sldId id="439" r:id="rId19"/>
    <p:sldId id="441" r:id="rId20"/>
    <p:sldId id="442" r:id="rId21"/>
    <p:sldId id="443" r:id="rId22"/>
    <p:sldId id="440" r:id="rId23"/>
    <p:sldId id="444" r:id="rId24"/>
    <p:sldId id="409" r:id="rId25"/>
    <p:sldId id="410" r:id="rId26"/>
    <p:sldId id="411" r:id="rId27"/>
    <p:sldId id="404" r:id="rId28"/>
    <p:sldId id="405" r:id="rId29"/>
    <p:sldId id="406" r:id="rId30"/>
    <p:sldId id="407" r:id="rId31"/>
    <p:sldId id="412" r:id="rId32"/>
    <p:sldId id="408" r:id="rId33"/>
    <p:sldId id="413" r:id="rId34"/>
    <p:sldId id="445" r:id="rId35"/>
    <p:sldId id="383" r:id="rId36"/>
    <p:sldId id="414" r:id="rId37"/>
    <p:sldId id="384" r:id="rId38"/>
    <p:sldId id="385" r:id="rId39"/>
    <p:sldId id="386" r:id="rId40"/>
    <p:sldId id="387" r:id="rId41"/>
    <p:sldId id="388" r:id="rId42"/>
    <p:sldId id="438" r:id="rId43"/>
    <p:sldId id="462" r:id="rId44"/>
    <p:sldId id="463" r:id="rId45"/>
    <p:sldId id="464" r:id="rId46"/>
    <p:sldId id="456" r:id="rId47"/>
    <p:sldId id="457" r:id="rId48"/>
    <p:sldId id="458" r:id="rId49"/>
    <p:sldId id="459" r:id="rId50"/>
    <p:sldId id="460" r:id="rId51"/>
    <p:sldId id="461" r:id="rId52"/>
    <p:sldId id="427" r:id="rId53"/>
    <p:sldId id="428" r:id="rId54"/>
    <p:sldId id="429" r:id="rId55"/>
    <p:sldId id="430" r:id="rId56"/>
    <p:sldId id="431" r:id="rId57"/>
    <p:sldId id="432" r:id="rId58"/>
    <p:sldId id="434" r:id="rId59"/>
    <p:sldId id="433" r:id="rId60"/>
    <p:sldId id="381" r:id="rId61"/>
    <p:sldId id="382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73" r:id="rId73"/>
    <p:sldId id="474" r:id="rId74"/>
    <p:sldId id="475" r:id="rId75"/>
    <p:sldId id="476" r:id="rId76"/>
    <p:sldId id="477" r:id="rId77"/>
    <p:sldId id="478" r:id="rId78"/>
    <p:sldId id="479" r:id="rId79"/>
    <p:sldId id="481" r:id="rId80"/>
    <p:sldId id="466" r:id="rId81"/>
    <p:sldId id="467" r:id="rId82"/>
    <p:sldId id="468" r:id="rId83"/>
    <p:sldId id="469" r:id="rId84"/>
    <p:sldId id="482" r:id="rId85"/>
    <p:sldId id="483" r:id="rId86"/>
    <p:sldId id="471" r:id="rId87"/>
    <p:sldId id="472" r:id="rId88"/>
    <p:sldId id="373" r:id="rId89"/>
    <p:sldId id="484" r:id="rId9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87"/>
    <a:srgbClr val="009999"/>
    <a:srgbClr val="FF9900"/>
    <a:srgbClr val="FFCCCC"/>
    <a:srgbClr val="FFFF00"/>
    <a:srgbClr val="CE0000"/>
    <a:srgbClr val="00CCFF"/>
    <a:srgbClr val="CD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9" autoAdjust="0"/>
    <p:restoredTop sz="94637" autoAdjust="0"/>
  </p:normalViewPr>
  <p:slideViewPr>
    <p:cSldViewPr>
      <p:cViewPr varScale="1">
        <p:scale>
          <a:sx n="72" d="100"/>
          <a:sy n="72" d="100"/>
        </p:scale>
        <p:origin x="-132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"/>
    </p:cViewPr>
  </p:sorterViewPr>
  <p:notesViewPr>
    <p:cSldViewPr>
      <p:cViewPr varScale="1">
        <p:scale>
          <a:sx n="48" d="100"/>
          <a:sy n="48" d="100"/>
        </p:scale>
        <p:origin x="-15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008C87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8C87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008C87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8C87"/>
                </a:solidFill>
                <a:ea typeface="宋体" charset="-122"/>
              </a:defRPr>
            </a:lvl1pPr>
          </a:lstStyle>
          <a:p>
            <a:pPr>
              <a:defRPr/>
            </a:pPr>
            <a:fld id="{2D1E9812-AEE0-4511-86C5-B621FD658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3CE712C4-64C6-4618-B58B-1BBBD6315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F0808-D91E-4A72-8A4E-8E8861F32AFF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B8700-26A1-4C31-82BF-0A3BA066D27A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DD16D-178B-4E5B-B40D-E73700FB1F86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794656-21E5-420E-8B2F-DA0E38A0739D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23218-8618-4C0F-8861-3A8980B5E10D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F24C6-D347-49BE-991F-872894CE0F5D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3BE368-8E10-46B5-9A9F-9CC7B8999929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FC87-B752-4470-9836-E9473F6A11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BBC08-870C-4152-BF63-EFA9D3396A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5428F-A8D9-42E7-920B-8B4CD0D32A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1DB89-1787-4ADC-95C0-2E524C9A49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2D8CE-154F-467A-9A74-3A1E8E2BF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54204-AD87-411C-9E57-230DB95B9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81BA0-9E78-4641-AA76-990DCFAB0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186D-E375-42BF-B8B9-04554EE94E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6776F-11BB-4EA6-BC01-8551F85B9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8F069-518E-499E-B713-00E79C2B46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712C6-B897-4478-A065-361B216705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377B9-E996-4C85-B6EB-667A130F1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690E1-115A-4FEF-9CF5-5AED27905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65EC5AF1-61B3-4ED3-B67A-124FF3D827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00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Introduction to Algorithms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Lecture </a:t>
            </a:r>
            <a:r>
              <a:rPr lang="en-US" altLang="zh-CN" dirty="0" smtClean="0"/>
              <a:t>13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2271D3-E48B-4DFE-B43E-F6C589E9A6C4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Load Balancing: List Scheduling Analysis - I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E0000"/>
                </a:solidFill>
              </a:rPr>
              <a:t>Theorem.</a:t>
            </a:r>
            <a:r>
              <a:rPr lang="en-US" altLang="zh-CN" sz="2400" dirty="0" smtClean="0"/>
              <a:t> [Graham, 1966] Greedy algorithm is </a:t>
            </a:r>
            <a:r>
              <a:rPr lang="en-US" altLang="zh-CN" sz="2400" dirty="0" smtClean="0">
                <a:solidFill>
                  <a:srgbClr val="009999"/>
                </a:solidFill>
              </a:rPr>
              <a:t>2</a:t>
            </a:r>
            <a:r>
              <a:rPr lang="en-US" altLang="zh-CN" sz="2400" dirty="0" smtClean="0"/>
              <a:t>-approximation</a:t>
            </a:r>
            <a:r>
              <a:rPr lang="en-US" altLang="zh-CN" sz="24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First worst-case analysis of an approximation algorithm.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Need to compare resulting solution with optimal </a:t>
            </a:r>
            <a:r>
              <a:rPr lang="en-US" altLang="zh-CN" sz="2000" dirty="0" err="1" smtClean="0"/>
              <a:t>makespan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>
                <a:solidFill>
                  <a:srgbClr val="009999"/>
                </a:solidFill>
              </a:rPr>
              <a:t>L</a:t>
            </a:r>
            <a:r>
              <a:rPr lang="en-US" altLang="zh-CN" sz="2000" baseline="30000" dirty="0" smtClean="0">
                <a:solidFill>
                  <a:srgbClr val="009999"/>
                </a:solidFill>
              </a:rPr>
              <a:t>*</a:t>
            </a:r>
            <a:r>
              <a:rPr lang="en-US" altLang="zh-CN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dirty="0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E0000"/>
                </a:solidFill>
              </a:rPr>
              <a:t>Lemma 1.</a:t>
            </a:r>
            <a:r>
              <a:rPr lang="en-US" altLang="zh-CN" sz="2400" dirty="0" smtClean="0"/>
              <a:t> The optimal </a:t>
            </a:r>
            <a:r>
              <a:rPr lang="en-US" altLang="zh-CN" sz="2400" dirty="0" err="1" smtClean="0"/>
              <a:t>makespan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>
                <a:solidFill>
                  <a:srgbClr val="009999"/>
                </a:solidFill>
              </a:rPr>
              <a:t>L</a:t>
            </a:r>
            <a:r>
              <a:rPr lang="en-US" altLang="zh-CN" sz="2400" baseline="30000" dirty="0" smtClean="0">
                <a:solidFill>
                  <a:srgbClr val="009999"/>
                </a:solidFill>
              </a:rPr>
              <a:t>*</a:t>
            </a:r>
            <a:r>
              <a:rPr lang="en-US" altLang="zh-CN" sz="2400" dirty="0" smtClean="0">
                <a:solidFill>
                  <a:srgbClr val="009999"/>
                </a:solidFill>
              </a:rPr>
              <a:t> </a:t>
            </a:r>
            <a:r>
              <a:rPr lang="en-US" altLang="zh-CN" sz="2400" dirty="0" smtClean="0">
                <a:solidFill>
                  <a:srgbClr val="009999"/>
                </a:solidFill>
                <a:sym typeface="Symbol" pitchFamily="18" charset="2"/>
              </a:rPr>
              <a:t></a:t>
            </a:r>
            <a:r>
              <a:rPr lang="en-US" altLang="zh-CN" sz="2400" dirty="0" smtClean="0">
                <a:solidFill>
                  <a:srgbClr val="009999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9999"/>
                </a:solidFill>
              </a:rPr>
              <a:t>max</a:t>
            </a:r>
            <a:r>
              <a:rPr lang="en-US" altLang="zh-CN" sz="2400" i="1" baseline="-25000" dirty="0" err="1" smtClean="0">
                <a:solidFill>
                  <a:srgbClr val="009999"/>
                </a:solidFill>
              </a:rPr>
              <a:t>j</a:t>
            </a:r>
            <a:r>
              <a:rPr lang="en-US" altLang="zh-CN" sz="2400" dirty="0" smtClean="0">
                <a:solidFill>
                  <a:srgbClr val="009999"/>
                </a:solidFill>
              </a:rPr>
              <a:t> </a:t>
            </a:r>
            <a:r>
              <a:rPr lang="en-US" altLang="zh-CN" sz="2400" i="1" dirty="0" err="1" smtClean="0">
                <a:solidFill>
                  <a:srgbClr val="009999"/>
                </a:solidFill>
              </a:rPr>
              <a:t>t</a:t>
            </a:r>
            <a:r>
              <a:rPr lang="en-US" altLang="zh-CN" sz="2400" i="1" baseline="-25000" dirty="0" err="1" smtClean="0">
                <a:solidFill>
                  <a:srgbClr val="009999"/>
                </a:solidFill>
              </a:rPr>
              <a:t>j</a:t>
            </a:r>
            <a:r>
              <a:rPr lang="en-US" altLang="zh-CN" sz="2400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i="1" dirty="0" smtClean="0"/>
              <a:t>Pf</a:t>
            </a:r>
            <a:r>
              <a:rPr lang="en-US" altLang="zh-CN" sz="2400" dirty="0" smtClean="0"/>
              <a:t>. Some machine must process the most time-consuming job. 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dirty="0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E0000"/>
                </a:solidFill>
              </a:rPr>
              <a:t>Lemma 2.</a:t>
            </a:r>
            <a:r>
              <a:rPr lang="en-US" altLang="zh-CN" sz="2400" dirty="0" smtClean="0"/>
              <a:t> The optimal </a:t>
            </a:r>
            <a:r>
              <a:rPr lang="en-US" altLang="zh-CN" sz="2400" dirty="0" err="1" smtClean="0"/>
              <a:t>makespan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>
                <a:solidFill>
                  <a:srgbClr val="009999"/>
                </a:solidFill>
              </a:rPr>
              <a:t>L</a:t>
            </a:r>
            <a:r>
              <a:rPr lang="en-US" altLang="zh-CN" sz="2400" baseline="30000" dirty="0" smtClean="0">
                <a:solidFill>
                  <a:srgbClr val="009999"/>
                </a:solidFill>
              </a:rPr>
              <a:t>*</a:t>
            </a:r>
            <a:r>
              <a:rPr lang="en-US" altLang="zh-CN" sz="2400" dirty="0" smtClean="0">
                <a:solidFill>
                  <a:srgbClr val="009999"/>
                </a:solidFill>
              </a:rPr>
              <a:t> </a:t>
            </a:r>
            <a:r>
              <a:rPr lang="en-US" altLang="zh-CN" sz="2400" dirty="0" smtClean="0">
                <a:solidFill>
                  <a:srgbClr val="009999"/>
                </a:solidFill>
                <a:sym typeface="Symbol" pitchFamily="18" charset="2"/>
              </a:rPr>
              <a:t></a:t>
            </a:r>
            <a:r>
              <a:rPr lang="en-US" altLang="zh-CN" sz="2400" dirty="0" smtClean="0">
                <a:solidFill>
                  <a:srgbClr val="009999"/>
                </a:solidFill>
              </a:rPr>
              <a:t>          .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smtClean="0"/>
              <a:t>Pf</a:t>
            </a:r>
            <a:r>
              <a:rPr lang="en-US" altLang="zh-CN" sz="2400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The total processing time is         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One of </a:t>
            </a:r>
            <a:r>
              <a:rPr lang="en-US" altLang="zh-CN" sz="2000" i="1" dirty="0" smtClean="0">
                <a:solidFill>
                  <a:srgbClr val="009999"/>
                </a:solidFill>
              </a:rPr>
              <a:t>m</a:t>
            </a:r>
            <a:r>
              <a:rPr lang="en-US" altLang="zh-CN" sz="2000" dirty="0" smtClean="0"/>
              <a:t> machines must do at least a </a:t>
            </a:r>
            <a:r>
              <a:rPr lang="en-US" altLang="zh-CN" sz="2000" dirty="0" smtClean="0">
                <a:solidFill>
                  <a:srgbClr val="009999"/>
                </a:solidFill>
              </a:rPr>
              <a:t>1/</a:t>
            </a:r>
            <a:r>
              <a:rPr lang="en-US" altLang="zh-CN" sz="2000" i="1" dirty="0" smtClean="0">
                <a:solidFill>
                  <a:srgbClr val="009999"/>
                </a:solidFill>
              </a:rPr>
              <a:t>m</a:t>
            </a:r>
            <a:r>
              <a:rPr lang="en-US" altLang="zh-CN" sz="2000" dirty="0" smtClean="0"/>
              <a:t> fraction of total work.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4356100" y="5084763"/>
          <a:ext cx="647700" cy="474662"/>
        </p:xfrm>
        <a:graphic>
          <a:graphicData uri="http://schemas.openxmlformats.org/presentationml/2006/ole">
            <p:oleObj spid="_x0000_s92162" name="Equation" r:id="rId3" imgW="380880" imgH="279360" progId="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5940425" y="4292600"/>
          <a:ext cx="719138" cy="519113"/>
        </p:xfrm>
        <a:graphic>
          <a:graphicData uri="http://schemas.openxmlformats.org/presentationml/2006/ole">
            <p:oleObj spid="_x0000_s92163" name="Equation" r:id="rId4" imgW="54576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51F10B-17F1-424F-A84A-53828C4877D9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Load Balancing: List Scheduling Analysis - II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Theorem. Greedy algorithm is a 2-approx.</a:t>
            </a:r>
          </a:p>
          <a:p>
            <a:pPr eaLnBrk="1" hangingPunct="1"/>
            <a:r>
              <a:rPr lang="en-US" altLang="zh-CN" i="1" smtClean="0"/>
              <a:t>Pf</a:t>
            </a:r>
            <a:r>
              <a:rPr lang="en-US" altLang="zh-CN" smtClean="0"/>
              <a:t>. Consider load </a:t>
            </a:r>
            <a:r>
              <a:rPr lang="en-US" altLang="zh-CN" i="1" smtClean="0">
                <a:solidFill>
                  <a:srgbClr val="009999"/>
                </a:solidFill>
              </a:rPr>
              <a:t>L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 of bottleneck machine </a:t>
            </a:r>
            <a:r>
              <a:rPr lang="en-US" altLang="zh-CN" i="1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Let </a:t>
            </a:r>
            <a:r>
              <a:rPr lang="en-US" altLang="zh-CN" i="1" smtClean="0">
                <a:solidFill>
                  <a:srgbClr val="009999"/>
                </a:solidFill>
              </a:rPr>
              <a:t>j</a:t>
            </a:r>
            <a:r>
              <a:rPr lang="en-US" altLang="zh-CN" i="1" smtClean="0"/>
              <a:t> </a:t>
            </a:r>
            <a:r>
              <a:rPr lang="en-US" altLang="zh-CN" smtClean="0"/>
              <a:t>be last job scheduled on machine </a:t>
            </a:r>
            <a:r>
              <a:rPr lang="en-US" altLang="zh-CN" i="1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When job</a:t>
            </a:r>
            <a:r>
              <a:rPr lang="en-US" altLang="zh-CN" i="1" smtClean="0">
                <a:solidFill>
                  <a:srgbClr val="009999"/>
                </a:solidFill>
              </a:rPr>
              <a:t> j</a:t>
            </a:r>
            <a:r>
              <a:rPr lang="en-US" altLang="zh-CN" smtClean="0"/>
              <a:t> assigned to machine </a:t>
            </a:r>
            <a:r>
              <a:rPr lang="en-US" altLang="zh-CN" i="1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 had smallest load. Its load before assignment is </a:t>
            </a:r>
            <a:r>
              <a:rPr lang="en-US" altLang="zh-CN" i="1" smtClean="0">
                <a:solidFill>
                  <a:srgbClr val="009999"/>
                </a:solidFill>
              </a:rPr>
              <a:t>L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i="1" smtClean="0">
                <a:solidFill>
                  <a:srgbClr val="009999"/>
                </a:solidFill>
              </a:rPr>
              <a:t> - t</a:t>
            </a:r>
            <a:r>
              <a:rPr lang="en-US" altLang="zh-CN" i="1" baseline="-25000" smtClean="0">
                <a:solidFill>
                  <a:srgbClr val="009999"/>
                </a:solidFill>
              </a:rPr>
              <a:t>j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</a:t>
            </a:r>
            <a:r>
              <a:rPr lang="en-US" altLang="zh-CN" smtClean="0"/>
              <a:t> </a:t>
            </a:r>
            <a:r>
              <a:rPr lang="en-US" altLang="zh-CN" i="1" smtClean="0">
                <a:solidFill>
                  <a:srgbClr val="009999"/>
                </a:solidFill>
              </a:rPr>
              <a:t>L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i="1" smtClean="0">
                <a:solidFill>
                  <a:srgbClr val="009999"/>
                </a:solidFill>
              </a:rPr>
              <a:t> - t</a:t>
            </a:r>
            <a:r>
              <a:rPr lang="en-US" altLang="zh-CN" i="1" baseline="-25000" smtClean="0">
                <a:solidFill>
                  <a:srgbClr val="009999"/>
                </a:solidFill>
              </a:rPr>
              <a:t>j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>
                <a:solidFill>
                  <a:srgbClr val="009999"/>
                </a:solidFill>
              </a:rPr>
              <a:t>L</a:t>
            </a:r>
            <a:r>
              <a:rPr lang="en-US" altLang="zh-CN" i="1" baseline="-25000" smtClean="0">
                <a:solidFill>
                  <a:srgbClr val="009999"/>
                </a:solidFill>
              </a:rPr>
              <a:t>k</a:t>
            </a:r>
            <a:r>
              <a:rPr lang="en-US" altLang="zh-CN" smtClean="0"/>
              <a:t> for all </a:t>
            </a:r>
            <a:r>
              <a:rPr lang="en-US" altLang="zh-CN" smtClean="0">
                <a:solidFill>
                  <a:srgbClr val="009999"/>
                </a:solidFill>
              </a:rPr>
              <a:t>1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</a:t>
            </a:r>
            <a:r>
              <a:rPr lang="en-US" altLang="zh-CN" i="1" smtClean="0">
                <a:solidFill>
                  <a:srgbClr val="009999"/>
                </a:solidFill>
              </a:rPr>
              <a:t>k</a:t>
            </a:r>
            <a:r>
              <a:rPr lang="en-US" altLang="zh-CN" smtClean="0">
                <a:solidFill>
                  <a:srgbClr val="009999"/>
                </a:solidFill>
              </a:rPr>
              <a:t>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/>
              <a:t>.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4724400"/>
            <a:ext cx="5400675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D3CB9C-1A26-42FF-98B9-99EFC881850D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Load Balancing: List Scheduling Analysis - III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Sum inequalities over all </a:t>
            </a:r>
            <a:r>
              <a:rPr lang="en-US" altLang="zh-CN" i="1" dirty="0" smtClean="0">
                <a:solidFill>
                  <a:srgbClr val="009999"/>
                </a:solidFill>
              </a:rPr>
              <a:t>k</a:t>
            </a:r>
            <a:r>
              <a:rPr lang="en-US" altLang="zh-CN" dirty="0" smtClean="0"/>
              <a:t> and divide by </a:t>
            </a:r>
            <a:r>
              <a:rPr lang="en-US" altLang="zh-CN" i="1" dirty="0" smtClean="0">
                <a:solidFill>
                  <a:srgbClr val="009999"/>
                </a:solidFill>
              </a:rPr>
              <a:t>m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So, </a:t>
            </a:r>
            <a:r>
              <a:rPr lang="en-US" altLang="zh-CN" i="1" dirty="0" smtClean="0">
                <a:solidFill>
                  <a:srgbClr val="009999"/>
                </a:solidFill>
              </a:rPr>
              <a:t>L</a:t>
            </a:r>
            <a:r>
              <a:rPr lang="en-US" altLang="zh-CN" i="1" baseline="-25000" dirty="0" smtClean="0">
                <a:solidFill>
                  <a:srgbClr val="009999"/>
                </a:solidFill>
              </a:rPr>
              <a:t>i</a:t>
            </a:r>
            <a:r>
              <a:rPr lang="en-US" altLang="zh-CN" dirty="0" smtClean="0">
                <a:solidFill>
                  <a:srgbClr val="009999"/>
                </a:solidFill>
              </a:rPr>
              <a:t> = (</a:t>
            </a:r>
            <a:r>
              <a:rPr lang="en-US" altLang="zh-CN" i="1" dirty="0" smtClean="0">
                <a:solidFill>
                  <a:srgbClr val="009999"/>
                </a:solidFill>
              </a:rPr>
              <a:t>L</a:t>
            </a:r>
            <a:r>
              <a:rPr lang="en-US" altLang="zh-CN" i="1" baseline="-25000" dirty="0" smtClean="0">
                <a:solidFill>
                  <a:srgbClr val="009999"/>
                </a:solidFill>
              </a:rPr>
              <a:t>i</a:t>
            </a:r>
            <a:r>
              <a:rPr lang="en-US" altLang="zh-CN" dirty="0" smtClean="0">
                <a:solidFill>
                  <a:srgbClr val="009999"/>
                </a:solidFill>
              </a:rPr>
              <a:t> – </a:t>
            </a:r>
            <a:r>
              <a:rPr lang="en-US" altLang="zh-CN" i="1" dirty="0" err="1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009999"/>
                </a:solidFill>
              </a:rPr>
              <a:t>j</a:t>
            </a:r>
            <a:r>
              <a:rPr lang="en-US" altLang="zh-CN" dirty="0" smtClean="0">
                <a:solidFill>
                  <a:srgbClr val="009999"/>
                </a:solidFill>
              </a:rPr>
              <a:t>) + </a:t>
            </a:r>
            <a:r>
              <a:rPr lang="en-US" altLang="zh-CN" i="1" dirty="0" err="1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009999"/>
                </a:solidFill>
              </a:rPr>
              <a:t>j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 2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L</a:t>
            </a:r>
            <a:r>
              <a:rPr lang="en-US" altLang="zh-CN" baseline="30000" dirty="0" smtClean="0">
                <a:solidFill>
                  <a:srgbClr val="009999"/>
                </a:solidFill>
                <a:sym typeface="Symbol" pitchFamily="18" charset="2"/>
              </a:rPr>
              <a:t>*</a:t>
            </a:r>
            <a:r>
              <a:rPr lang="en-US" altLang="zh-CN" dirty="0" smtClean="0">
                <a:sym typeface="Symbol" pitchFamily="18" charset="2"/>
              </a:rPr>
              <a:t>.</a:t>
            </a:r>
            <a:r>
              <a:rPr lang="en-US" altLang="zh-CN" dirty="0" smtClean="0"/>
              <a:t>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195513" y="2124075"/>
          <a:ext cx="2305050" cy="1219200"/>
        </p:xfrm>
        <a:graphic>
          <a:graphicData uri="http://schemas.openxmlformats.org/presentationml/2006/ole">
            <p:oleObj spid="_x0000_s93186" name="Equation" r:id="rId3" imgW="1104840" imgH="583920" progId="">
              <p:embed/>
            </p:oleObj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3019425" y="2997200"/>
          <a:ext cx="1265238" cy="1582738"/>
        </p:xfrm>
        <a:graphic>
          <a:graphicData uri="http://schemas.openxmlformats.org/presentationml/2006/ole">
            <p:oleObj spid="_x0000_s93187" name="Equation" r:id="rId4" imgW="660240" imgH="825480" progId="">
              <p:embed/>
            </p:oleObj>
          </a:graphicData>
        </a:graphic>
      </p:graphicFrame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4427538" y="3789363"/>
            <a:ext cx="134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E0000"/>
                </a:solidFill>
              </a:rPr>
              <a:t>Lemma 2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flipH="1">
            <a:off x="3778250" y="400526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2771775" y="5078413"/>
            <a:ext cx="704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99"/>
                </a:solidFill>
                <a:sym typeface="Symbol" pitchFamily="18" charset="2"/>
              </a:rPr>
              <a:t> </a:t>
            </a:r>
            <a:r>
              <a:rPr lang="en-US" altLang="zh-CN" i="1" dirty="0">
                <a:solidFill>
                  <a:srgbClr val="009999"/>
                </a:solidFill>
                <a:sym typeface="Symbol" pitchFamily="18" charset="2"/>
              </a:rPr>
              <a:t>L</a:t>
            </a:r>
            <a:r>
              <a:rPr lang="en-US" altLang="zh-CN" baseline="30000" dirty="0">
                <a:solidFill>
                  <a:srgbClr val="009999"/>
                </a:solidFill>
                <a:sym typeface="Symbol" pitchFamily="18" charset="2"/>
              </a:rPr>
              <a:t>*</a:t>
            </a:r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3924300" y="5084763"/>
            <a:ext cx="226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99"/>
                </a:solidFill>
                <a:sym typeface="Symbol" pitchFamily="18" charset="2"/>
              </a:rPr>
              <a:t> </a:t>
            </a:r>
            <a:r>
              <a:rPr lang="en-US" altLang="zh-CN" i="1" dirty="0">
                <a:solidFill>
                  <a:srgbClr val="009999"/>
                </a:solidFill>
                <a:sym typeface="Symbol" pitchFamily="18" charset="2"/>
              </a:rPr>
              <a:t>L</a:t>
            </a:r>
            <a:r>
              <a:rPr lang="en-US" altLang="zh-CN" baseline="30000" dirty="0">
                <a:solidFill>
                  <a:srgbClr val="009999"/>
                </a:solidFill>
                <a:sym typeface="Symbol" pitchFamily="18" charset="2"/>
              </a:rPr>
              <a:t>*</a:t>
            </a:r>
            <a:r>
              <a:rPr lang="en-US" altLang="zh-CN" dirty="0">
                <a:solidFill>
                  <a:srgbClr val="009999"/>
                </a:solidFill>
                <a:sym typeface="Symbol" pitchFamily="18" charset="2"/>
              </a:rPr>
              <a:t> 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CE0000"/>
                </a:solidFill>
                <a:sym typeface="Symbol" pitchFamily="18" charset="2"/>
              </a:rPr>
              <a:t>Lemma 1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3EF306-0A95-4D1A-AA41-7EAC3DF6C338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Load Balancing: List Scheduling Analysis - IV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Q. Is our analysis tight?</a:t>
            </a:r>
          </a:p>
          <a:p>
            <a:pPr eaLnBrk="1" hangingPunct="1"/>
            <a:r>
              <a:rPr lang="en-US" altLang="zh-CN" smtClean="0"/>
              <a:t>A. Essentially yes.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Ex: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/>
              <a:t> machines,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>
                <a:solidFill>
                  <a:srgbClr val="009999"/>
                </a:solidFill>
              </a:rPr>
              <a:t>-1)</a:t>
            </a:r>
            <a:r>
              <a:rPr lang="en-US" altLang="zh-CN" smtClean="0"/>
              <a:t> jobs length </a:t>
            </a:r>
            <a:r>
              <a:rPr lang="en-US" altLang="zh-CN" smtClean="0">
                <a:solidFill>
                  <a:srgbClr val="009999"/>
                </a:solidFill>
              </a:rPr>
              <a:t>1</a:t>
            </a:r>
            <a:r>
              <a:rPr lang="en-US" altLang="zh-CN" smtClean="0"/>
              <a:t> jobs, one job of length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AAABE-6606-4F27-8512-C8A6449334D1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Load Balancing: LPT Rule - I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Longest processing time (LPT)</a:t>
            </a:r>
            <a:r>
              <a:rPr lang="en-US" altLang="zh-CN" smtClean="0"/>
              <a:t>. Sort </a:t>
            </a:r>
            <a:r>
              <a:rPr lang="en-US" altLang="zh-CN" i="1" smtClean="0">
                <a:solidFill>
                  <a:srgbClr val="009999"/>
                </a:solidFill>
              </a:rPr>
              <a:t>n</a:t>
            </a:r>
            <a:r>
              <a:rPr lang="en-US" altLang="zh-CN" smtClean="0"/>
              <a:t> jobs in descending order of processing time (</a:t>
            </a:r>
            <a:r>
              <a:rPr lang="en-US" altLang="zh-CN" i="1" smtClean="0">
                <a:solidFill>
                  <a:srgbClr val="009999"/>
                </a:solidFill>
              </a:rPr>
              <a:t>t</a:t>
            </a:r>
            <a:r>
              <a:rPr lang="en-US" altLang="zh-CN" baseline="-25000" smtClean="0">
                <a:solidFill>
                  <a:srgbClr val="009999"/>
                </a:solidFill>
              </a:rPr>
              <a:t>1</a:t>
            </a:r>
            <a:r>
              <a:rPr lang="en-US" altLang="zh-CN" smtClean="0">
                <a:solidFill>
                  <a:srgbClr val="009999"/>
                </a:solidFill>
              </a:rPr>
              <a:t>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 </a:t>
            </a:r>
            <a:r>
              <a:rPr lang="en-US" altLang="zh-CN" i="1" smtClean="0">
                <a:solidFill>
                  <a:srgbClr val="009999"/>
                </a:solidFill>
                <a:sym typeface="Symbol" pitchFamily="18" charset="2"/>
              </a:rPr>
              <a:t>t</a:t>
            </a:r>
            <a:r>
              <a:rPr lang="en-US" altLang="zh-CN" baseline="-25000" smtClean="0">
                <a:solidFill>
                  <a:srgbClr val="009999"/>
                </a:solidFill>
                <a:sym typeface="Symbol" pitchFamily="18" charset="2"/>
              </a:rPr>
              <a:t>2</a:t>
            </a:r>
            <a:r>
              <a:rPr lang="en-US" altLang="zh-CN" smtClean="0">
                <a:solidFill>
                  <a:srgbClr val="009999"/>
                </a:solidFill>
              </a:rPr>
              <a:t> …,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</a:t>
            </a:r>
            <a:r>
              <a:rPr lang="en-US" altLang="zh-CN" smtClean="0">
                <a:solidFill>
                  <a:srgbClr val="009999"/>
                </a:solidFill>
              </a:rPr>
              <a:t> </a:t>
            </a:r>
            <a:r>
              <a:rPr lang="en-US" altLang="zh-CN" i="1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smtClean="0">
                <a:solidFill>
                  <a:srgbClr val="009999"/>
                </a:solidFill>
              </a:rPr>
              <a:t>n</a:t>
            </a:r>
            <a:r>
              <a:rPr lang="en-US" altLang="zh-CN" smtClean="0"/>
              <a:t>), and then run list scheduling algorithm.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Observation</a:t>
            </a:r>
            <a:r>
              <a:rPr lang="en-US" altLang="zh-CN" smtClean="0"/>
              <a:t>. If at most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/>
              <a:t> jobs, then list-scheduling is optimal.</a:t>
            </a:r>
          </a:p>
          <a:p>
            <a:pPr eaLnBrk="1" hangingPunct="1">
              <a:buFontTx/>
              <a:buNone/>
            </a:pPr>
            <a:r>
              <a:rPr lang="en-US" altLang="zh-CN" i="1" smtClean="0"/>
              <a:t>   Pf</a:t>
            </a:r>
            <a:r>
              <a:rPr lang="en-US" altLang="zh-CN" smtClean="0"/>
              <a:t>. Each job put on its own machine.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BD176F-26F4-470F-84DC-8EAC73C0F3D6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Load Balancing: LPT Rule - II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CE0000"/>
                </a:solidFill>
              </a:rPr>
              <a:t>Lemma 3</a:t>
            </a:r>
            <a:r>
              <a:rPr lang="en-US" altLang="zh-CN" dirty="0" smtClean="0"/>
              <a:t>. If there are more than </a:t>
            </a:r>
            <a:r>
              <a:rPr lang="en-US" altLang="zh-CN" i="1" dirty="0" smtClean="0">
                <a:solidFill>
                  <a:srgbClr val="009999"/>
                </a:solidFill>
              </a:rPr>
              <a:t>m</a:t>
            </a:r>
            <a:r>
              <a:rPr lang="en-US" altLang="zh-CN" dirty="0" smtClean="0"/>
              <a:t> jobs, </a:t>
            </a:r>
            <a:r>
              <a:rPr lang="en-US" altLang="zh-CN" i="1" dirty="0" smtClean="0">
                <a:solidFill>
                  <a:srgbClr val="009999"/>
                </a:solidFill>
              </a:rPr>
              <a:t>L</a:t>
            </a:r>
            <a:r>
              <a:rPr lang="en-US" altLang="zh-CN" baseline="30000" dirty="0" smtClean="0">
                <a:solidFill>
                  <a:srgbClr val="009999"/>
                </a:solidFill>
              </a:rPr>
              <a:t>*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</a:t>
            </a:r>
            <a:r>
              <a:rPr lang="en-US" altLang="zh-CN" dirty="0" smtClean="0">
                <a:solidFill>
                  <a:srgbClr val="009999"/>
                </a:solidFill>
              </a:rPr>
              <a:t> 2</a:t>
            </a:r>
            <a:r>
              <a:rPr lang="en-US" altLang="zh-CN" i="1" dirty="0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dirty="0" smtClean="0">
                <a:solidFill>
                  <a:srgbClr val="009999"/>
                </a:solidFill>
              </a:rPr>
              <a:t>m</a:t>
            </a:r>
            <a:r>
              <a:rPr lang="en-US" altLang="zh-CN" baseline="-25000" dirty="0" smtClean="0">
                <a:solidFill>
                  <a:srgbClr val="009999"/>
                </a:solidFill>
              </a:rPr>
              <a:t>+1</a:t>
            </a:r>
            <a:r>
              <a:rPr lang="en-US" altLang="zh-CN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Pf.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Consider first </a:t>
            </a:r>
            <a:r>
              <a:rPr lang="en-US" altLang="zh-CN" i="1" dirty="0" smtClean="0">
                <a:solidFill>
                  <a:srgbClr val="009999"/>
                </a:solidFill>
              </a:rPr>
              <a:t>m</a:t>
            </a:r>
            <a:r>
              <a:rPr lang="en-US" altLang="zh-CN" dirty="0" smtClean="0">
                <a:solidFill>
                  <a:srgbClr val="009999"/>
                </a:solidFill>
              </a:rPr>
              <a:t>+1</a:t>
            </a:r>
            <a:r>
              <a:rPr lang="en-US" altLang="zh-CN" dirty="0" smtClean="0"/>
              <a:t> jobs </a:t>
            </a:r>
            <a:r>
              <a:rPr lang="en-US" altLang="zh-CN" i="1" dirty="0" smtClean="0">
                <a:solidFill>
                  <a:srgbClr val="009999"/>
                </a:solidFill>
              </a:rPr>
              <a:t>t</a:t>
            </a:r>
            <a:r>
              <a:rPr lang="en-US" altLang="zh-CN" baseline="-25000" dirty="0" smtClean="0">
                <a:solidFill>
                  <a:srgbClr val="009999"/>
                </a:solidFill>
              </a:rPr>
              <a:t>1</a:t>
            </a:r>
            <a:r>
              <a:rPr lang="en-US" altLang="zh-CN" dirty="0" smtClean="0">
                <a:solidFill>
                  <a:srgbClr val="009999"/>
                </a:solidFill>
              </a:rPr>
              <a:t>, …, </a:t>
            </a:r>
            <a:r>
              <a:rPr lang="en-US" altLang="zh-CN" i="1" dirty="0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dirty="0" smtClean="0">
                <a:solidFill>
                  <a:srgbClr val="009999"/>
                </a:solidFill>
              </a:rPr>
              <a:t>m</a:t>
            </a:r>
            <a:r>
              <a:rPr lang="en-US" altLang="zh-CN" baseline="-25000" dirty="0" smtClean="0">
                <a:solidFill>
                  <a:srgbClr val="009999"/>
                </a:solidFill>
              </a:rPr>
              <a:t>+1</a:t>
            </a:r>
            <a:r>
              <a:rPr lang="en-US" altLang="zh-CN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Since the </a:t>
            </a:r>
            <a:r>
              <a:rPr lang="en-US" altLang="zh-CN" i="1" dirty="0" err="1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009999"/>
                </a:solidFill>
              </a:rPr>
              <a:t>i</a:t>
            </a:r>
            <a:r>
              <a:rPr lang="en-US" altLang="zh-CN" dirty="0" err="1" smtClean="0"/>
              <a:t>'s</a:t>
            </a:r>
            <a:r>
              <a:rPr lang="en-US" altLang="zh-CN" dirty="0" smtClean="0"/>
              <a:t> are in descending order, each takes at least </a:t>
            </a:r>
            <a:r>
              <a:rPr lang="en-US" altLang="zh-CN" i="1" dirty="0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dirty="0" smtClean="0">
                <a:solidFill>
                  <a:srgbClr val="009999"/>
                </a:solidFill>
              </a:rPr>
              <a:t>m</a:t>
            </a:r>
            <a:r>
              <a:rPr lang="en-US" altLang="zh-CN" baseline="-25000" dirty="0" smtClean="0">
                <a:solidFill>
                  <a:srgbClr val="009999"/>
                </a:solidFill>
              </a:rPr>
              <a:t>+1</a:t>
            </a:r>
            <a:r>
              <a:rPr lang="en-US" altLang="zh-CN" dirty="0" smtClean="0"/>
              <a:t>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There are </a:t>
            </a:r>
            <a:r>
              <a:rPr lang="en-US" altLang="zh-CN" i="1" dirty="0" smtClean="0">
                <a:solidFill>
                  <a:srgbClr val="009999"/>
                </a:solidFill>
              </a:rPr>
              <a:t>m</a:t>
            </a:r>
            <a:r>
              <a:rPr lang="en-US" altLang="zh-CN" dirty="0" smtClean="0">
                <a:solidFill>
                  <a:srgbClr val="009999"/>
                </a:solidFill>
              </a:rPr>
              <a:t>+1</a:t>
            </a:r>
            <a:r>
              <a:rPr lang="en-US" altLang="zh-CN" dirty="0" smtClean="0"/>
              <a:t> jobs and </a:t>
            </a:r>
            <a:r>
              <a:rPr lang="en-US" altLang="zh-CN" i="1" dirty="0" smtClean="0">
                <a:solidFill>
                  <a:srgbClr val="009999"/>
                </a:solidFill>
              </a:rPr>
              <a:t>m</a:t>
            </a:r>
            <a:r>
              <a:rPr lang="en-US" altLang="zh-CN" dirty="0" smtClean="0"/>
              <a:t> machines, so by pigeonhole principle, at least one machine gets two jobs.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8BC02-96F1-44B9-9340-1097A23E97FF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Load Balancing: LPT Rule - III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CE0000"/>
                </a:solidFill>
              </a:rPr>
              <a:t>Theorem.</a:t>
            </a:r>
            <a:r>
              <a:rPr lang="en-US" altLang="zh-CN" sz="2800" dirty="0" smtClean="0"/>
              <a:t> LPT rule is a </a:t>
            </a:r>
            <a:r>
              <a:rPr lang="en-US" altLang="zh-CN" sz="2800" dirty="0" smtClean="0">
                <a:solidFill>
                  <a:srgbClr val="009999"/>
                </a:solidFill>
              </a:rPr>
              <a:t>3/2</a:t>
            </a:r>
            <a:r>
              <a:rPr lang="en-US" altLang="zh-CN" sz="2800" dirty="0" smtClean="0"/>
              <a:t> approximation algorithm.</a:t>
            </a:r>
          </a:p>
          <a:p>
            <a:pPr eaLnBrk="1" hangingPunct="1"/>
            <a:r>
              <a:rPr lang="en-US" altLang="zh-CN" sz="2800" dirty="0" smtClean="0"/>
              <a:t>Pf. Same basic approach as for list scheduling.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    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L</a:t>
            </a:r>
            <a:r>
              <a:rPr lang="en-US" altLang="zh-CN" sz="2800" i="1" baseline="-25000" dirty="0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>
                <a:solidFill>
                  <a:srgbClr val="009999"/>
                </a:solidFill>
              </a:rPr>
              <a:t> = (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L</a:t>
            </a:r>
            <a:r>
              <a:rPr lang="en-US" altLang="zh-CN" sz="2800" i="1" baseline="-25000" dirty="0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>
                <a:solidFill>
                  <a:srgbClr val="009999"/>
                </a:solidFill>
              </a:rPr>
              <a:t> – 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t</a:t>
            </a:r>
            <a:r>
              <a:rPr lang="en-US" altLang="zh-CN" sz="2800" i="1" baseline="-25000" dirty="0" err="1" smtClean="0">
                <a:solidFill>
                  <a:srgbClr val="009999"/>
                </a:solidFill>
              </a:rPr>
              <a:t>j</a:t>
            </a:r>
            <a:r>
              <a:rPr lang="en-US" altLang="zh-CN" sz="2800" dirty="0" smtClean="0">
                <a:solidFill>
                  <a:srgbClr val="009999"/>
                </a:solidFill>
              </a:rPr>
              <a:t>) + 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t</a:t>
            </a:r>
            <a:r>
              <a:rPr lang="en-US" altLang="zh-CN" sz="2800" i="1" baseline="-25000" dirty="0" err="1" smtClean="0">
                <a:solidFill>
                  <a:srgbClr val="009999"/>
                </a:solidFill>
              </a:rPr>
              <a:t>j</a:t>
            </a:r>
            <a:r>
              <a:rPr lang="en-US" altLang="zh-CN" sz="2800" dirty="0" smtClean="0">
                <a:solidFill>
                  <a:srgbClr val="009999"/>
                </a:solidFill>
              </a:rPr>
              <a:t> </a:t>
            </a:r>
            <a:r>
              <a:rPr lang="en-US" altLang="zh-CN" sz="2800" dirty="0" smtClean="0">
                <a:solidFill>
                  <a:srgbClr val="009999"/>
                </a:solidFill>
                <a:sym typeface="Symbol" pitchFamily="18" charset="2"/>
              </a:rPr>
              <a:t> </a:t>
            </a:r>
            <a:r>
              <a:rPr lang="en-US" altLang="zh-CN" sz="2800" dirty="0" smtClean="0">
                <a:solidFill>
                  <a:srgbClr val="009999"/>
                </a:solidFill>
              </a:rPr>
              <a:t>3/2</a:t>
            </a:r>
            <a:r>
              <a:rPr lang="en-US" altLang="zh-CN" sz="2800" dirty="0" smtClean="0">
                <a:solidFill>
                  <a:srgbClr val="009999"/>
                </a:solidFill>
                <a:sym typeface="Symbol" pitchFamily="18" charset="2"/>
              </a:rPr>
              <a:t> </a:t>
            </a:r>
            <a:r>
              <a:rPr lang="en-US" altLang="zh-CN" sz="2800" i="1" dirty="0" smtClean="0">
                <a:solidFill>
                  <a:srgbClr val="009999"/>
                </a:solidFill>
                <a:sym typeface="Symbol" pitchFamily="18" charset="2"/>
              </a:rPr>
              <a:t>L</a:t>
            </a:r>
            <a:r>
              <a:rPr lang="en-US" altLang="zh-CN" sz="2800" baseline="30000" dirty="0" smtClean="0">
                <a:solidFill>
                  <a:srgbClr val="009999"/>
                </a:solidFill>
                <a:sym typeface="Symbol" pitchFamily="18" charset="2"/>
              </a:rPr>
              <a:t>*</a:t>
            </a:r>
            <a:r>
              <a:rPr lang="en-US" altLang="zh-CN" sz="2800" dirty="0" smtClean="0">
                <a:sym typeface="Symbol" pitchFamily="18" charset="2"/>
              </a:rPr>
              <a:t>.</a:t>
            </a:r>
            <a:r>
              <a:rPr lang="en-US" altLang="zh-CN" sz="2800" dirty="0" smtClean="0"/>
              <a:t> 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>
              <a:solidFill>
                <a:srgbClr val="CE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CE0000"/>
                </a:solidFill>
              </a:rPr>
              <a:t>Theorem.</a:t>
            </a:r>
            <a:r>
              <a:rPr lang="en-US" altLang="zh-CN" sz="2800" dirty="0" smtClean="0"/>
              <a:t> [Graham, 1969] LPT rule is a </a:t>
            </a:r>
            <a:r>
              <a:rPr lang="en-US" altLang="zh-CN" sz="2800" dirty="0" smtClean="0">
                <a:solidFill>
                  <a:srgbClr val="009999"/>
                </a:solidFill>
              </a:rPr>
              <a:t>4/3</a:t>
            </a:r>
            <a:r>
              <a:rPr lang="en-US" altLang="zh-CN" sz="2800" dirty="0" smtClean="0"/>
              <a:t>-approximation.</a:t>
            </a:r>
          </a:p>
          <a:p>
            <a:pPr eaLnBrk="1" hangingPunct="1"/>
            <a:r>
              <a:rPr lang="en-US" altLang="zh-CN" sz="2800" dirty="0" smtClean="0"/>
              <a:t>Pf. More sophisticated analysis of same algorithm.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2987675" y="3573463"/>
            <a:ext cx="704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99"/>
                </a:solidFill>
                <a:sym typeface="Symbol" pitchFamily="18" charset="2"/>
              </a:rPr>
              <a:t> </a:t>
            </a:r>
            <a:r>
              <a:rPr lang="en-US" altLang="zh-CN" i="1" dirty="0">
                <a:solidFill>
                  <a:srgbClr val="009999"/>
                </a:solidFill>
                <a:sym typeface="Symbol" pitchFamily="18" charset="2"/>
              </a:rPr>
              <a:t>L</a:t>
            </a:r>
            <a:r>
              <a:rPr lang="en-US" altLang="zh-CN" baseline="30000" dirty="0">
                <a:solidFill>
                  <a:srgbClr val="009999"/>
                </a:solidFill>
                <a:sym typeface="Symbol" pitchFamily="18" charset="2"/>
              </a:rPr>
              <a:t>*</a:t>
            </a: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4025900" y="3619500"/>
            <a:ext cx="242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99"/>
                </a:solidFill>
                <a:sym typeface="Symbol" pitchFamily="18" charset="2"/>
              </a:rPr>
              <a:t> </a:t>
            </a:r>
            <a:r>
              <a:rPr lang="en-US" altLang="zh-CN" i="1" dirty="0">
                <a:solidFill>
                  <a:srgbClr val="009999"/>
                </a:solidFill>
                <a:sym typeface="Symbol" pitchFamily="18" charset="2"/>
              </a:rPr>
              <a:t>L</a:t>
            </a:r>
            <a:r>
              <a:rPr lang="en-US" altLang="zh-CN" baseline="30000" dirty="0">
                <a:solidFill>
                  <a:srgbClr val="009999"/>
                </a:solidFill>
                <a:sym typeface="Symbol" pitchFamily="18" charset="2"/>
              </a:rPr>
              <a:t>*</a:t>
            </a:r>
            <a:r>
              <a:rPr lang="en-US" altLang="zh-CN" dirty="0">
                <a:solidFill>
                  <a:srgbClr val="009999"/>
                </a:solidFill>
                <a:sym typeface="Symbol" pitchFamily="18" charset="2"/>
              </a:rPr>
              <a:t>/2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CE0000"/>
                </a:solidFill>
                <a:sym typeface="Symbol" pitchFamily="18" charset="2"/>
              </a:rPr>
              <a:t>Lemma 3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2BB0B-6F29-4E04-B28A-6BECB2052F41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Vertex Cover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Input: An undirected graph </a:t>
            </a:r>
            <a:r>
              <a:rPr lang="en-US" altLang="zh-CN" i="1" smtClean="0">
                <a:solidFill>
                  <a:srgbClr val="009999"/>
                </a:solidFill>
              </a:rPr>
              <a:t>G</a:t>
            </a:r>
            <a:r>
              <a:rPr lang="en-US" altLang="zh-CN" smtClean="0">
                <a:solidFill>
                  <a:srgbClr val="009999"/>
                </a:solidFill>
              </a:rPr>
              <a:t> = (</a:t>
            </a:r>
            <a:r>
              <a:rPr lang="en-US" altLang="zh-CN" i="1" smtClean="0">
                <a:solidFill>
                  <a:srgbClr val="009999"/>
                </a:solidFill>
              </a:rPr>
              <a:t>V</a:t>
            </a:r>
            <a:r>
              <a:rPr lang="en-US" altLang="zh-CN" smtClean="0">
                <a:solidFill>
                  <a:srgbClr val="009999"/>
                </a:solidFill>
              </a:rPr>
              <a:t>, </a:t>
            </a:r>
            <a:r>
              <a:rPr lang="en-US" altLang="zh-CN" i="1" smtClean="0">
                <a:solidFill>
                  <a:srgbClr val="009999"/>
                </a:solidFill>
              </a:rPr>
              <a:t>E</a:t>
            </a:r>
            <a:r>
              <a:rPr lang="en-US" altLang="zh-CN" smtClean="0">
                <a:solidFill>
                  <a:srgbClr val="009999"/>
                </a:solidFill>
              </a:rPr>
              <a:t>)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Goal: Find a vertex cover of </a:t>
            </a:r>
            <a:r>
              <a:rPr lang="en-US" altLang="zh-CN" smtClean="0">
                <a:solidFill>
                  <a:srgbClr val="CE0000"/>
                </a:solidFill>
              </a:rPr>
              <a:t>minimum</a:t>
            </a:r>
            <a:r>
              <a:rPr lang="en-US" altLang="zh-CN" smtClean="0"/>
              <a:t> size in </a:t>
            </a:r>
            <a:r>
              <a:rPr lang="en-US" altLang="zh-CN" i="1" smtClean="0">
                <a:solidFill>
                  <a:srgbClr val="009999"/>
                </a:solidFill>
              </a:rPr>
              <a:t>G</a:t>
            </a:r>
            <a:r>
              <a:rPr lang="en-US" altLang="zh-CN" smtClean="0"/>
              <a:t>.</a:t>
            </a:r>
          </a:p>
          <a:p>
            <a:pPr eaLnBrk="1" hangingPunct="1"/>
            <a:endParaRPr lang="en-US" altLang="zh-CN" sz="1800" smtClean="0"/>
          </a:p>
          <a:p>
            <a:pPr eaLnBrk="1" hangingPunct="1"/>
            <a:r>
              <a:rPr lang="en-US" altLang="zh-CN" smtClean="0"/>
              <a:t>Example: </a:t>
            </a:r>
          </a:p>
        </p:txBody>
      </p:sp>
      <p:sp>
        <p:nvSpPr>
          <p:cNvPr id="22533" name="Oval 6"/>
          <p:cNvSpPr>
            <a:spLocks noChangeArrowheads="1"/>
          </p:cNvSpPr>
          <p:nvPr/>
        </p:nvSpPr>
        <p:spPr bwMode="auto">
          <a:xfrm>
            <a:off x="971550" y="4292600"/>
            <a:ext cx="284163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b</a:t>
            </a:r>
          </a:p>
        </p:txBody>
      </p: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971550" y="5343525"/>
            <a:ext cx="284163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2124075" y="4292600"/>
            <a:ext cx="27463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c</a:t>
            </a:r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3213100" y="4292600"/>
            <a:ext cx="284163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d</a:t>
            </a:r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2136775" y="5343525"/>
            <a:ext cx="27463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e</a:t>
            </a:r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3203575" y="5343525"/>
            <a:ext cx="2889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f</a:t>
            </a:r>
          </a:p>
        </p:txBody>
      </p:sp>
      <p:sp>
        <p:nvSpPr>
          <p:cNvPr id="22539" name="Oval 12"/>
          <p:cNvSpPr>
            <a:spLocks noChangeArrowheads="1"/>
          </p:cNvSpPr>
          <p:nvPr/>
        </p:nvSpPr>
        <p:spPr bwMode="auto">
          <a:xfrm>
            <a:off x="4221163" y="5343525"/>
            <a:ext cx="284162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g</a:t>
            </a:r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>
            <a:off x="1260475" y="44370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>
            <a:off x="1116013" y="45815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2411413" y="44370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>
            <a:off x="2268538" y="45815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4" name="Line 17"/>
          <p:cNvSpPr>
            <a:spLocks noChangeShapeType="1"/>
          </p:cNvSpPr>
          <p:nvPr/>
        </p:nvSpPr>
        <p:spPr bwMode="auto">
          <a:xfrm>
            <a:off x="3348038" y="45815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>
            <a:off x="2411413" y="5516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6" name="Line 19"/>
          <p:cNvSpPr>
            <a:spLocks noChangeShapeType="1"/>
          </p:cNvSpPr>
          <p:nvPr/>
        </p:nvSpPr>
        <p:spPr bwMode="auto">
          <a:xfrm flipH="1">
            <a:off x="2413000" y="4581525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>
            <a:off x="3421063" y="4581525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999038" y="4292600"/>
            <a:ext cx="3533775" cy="1917700"/>
            <a:chOff x="3149" y="2704"/>
            <a:chExt cx="2226" cy="1208"/>
          </a:xfrm>
        </p:grpSpPr>
        <p:sp>
          <p:nvSpPr>
            <p:cNvPr id="22549" name="Oval 21"/>
            <p:cNvSpPr>
              <a:spLocks noChangeArrowheads="1"/>
            </p:cNvSpPr>
            <p:nvPr/>
          </p:nvSpPr>
          <p:spPr bwMode="auto">
            <a:xfrm>
              <a:off x="3149" y="2704"/>
              <a:ext cx="179" cy="200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b</a:t>
              </a:r>
            </a:p>
          </p:txBody>
        </p:sp>
        <p:sp>
          <p:nvSpPr>
            <p:cNvPr id="22550" name="Oval 22"/>
            <p:cNvSpPr>
              <a:spLocks noChangeArrowheads="1"/>
            </p:cNvSpPr>
            <p:nvPr/>
          </p:nvSpPr>
          <p:spPr bwMode="auto">
            <a:xfrm>
              <a:off x="3149" y="3366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a</a:t>
              </a:r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3875" y="2704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c</a:t>
              </a:r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4561" y="2704"/>
              <a:ext cx="179" cy="200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d</a:t>
              </a:r>
            </a:p>
          </p:txBody>
        </p:sp>
        <p:sp>
          <p:nvSpPr>
            <p:cNvPr id="22553" name="Oval 25"/>
            <p:cNvSpPr>
              <a:spLocks noChangeArrowheads="1"/>
            </p:cNvSpPr>
            <p:nvPr/>
          </p:nvSpPr>
          <p:spPr bwMode="auto">
            <a:xfrm>
              <a:off x="3883" y="3366"/>
              <a:ext cx="173" cy="200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e</a:t>
              </a:r>
            </a:p>
          </p:txBody>
        </p:sp>
        <p:sp>
          <p:nvSpPr>
            <p:cNvPr id="22554" name="Oval 26"/>
            <p:cNvSpPr>
              <a:spLocks noChangeArrowheads="1"/>
            </p:cNvSpPr>
            <p:nvPr/>
          </p:nvSpPr>
          <p:spPr bwMode="auto">
            <a:xfrm>
              <a:off x="4555" y="3366"/>
              <a:ext cx="18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f</a:t>
              </a:r>
            </a:p>
          </p:txBody>
        </p:sp>
        <p:sp>
          <p:nvSpPr>
            <p:cNvPr id="22555" name="Oval 27"/>
            <p:cNvSpPr>
              <a:spLocks noChangeArrowheads="1"/>
            </p:cNvSpPr>
            <p:nvPr/>
          </p:nvSpPr>
          <p:spPr bwMode="auto">
            <a:xfrm>
              <a:off x="5196" y="3366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g</a:t>
              </a:r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3331" y="279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>
              <a:off x="3240" y="288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4056" y="279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3966" y="288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4646" y="288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4056" y="347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 flipH="1">
              <a:off x="4057" y="2886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4692" y="2886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3470" y="3624"/>
              <a:ext cx="14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Optimal solution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Simplest Greedy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Repeatedly picks an edge that has not yet been covered, and places one of its end-points in the current covering set.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357562"/>
            <a:ext cx="5474929" cy="225743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Greedy1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the following bipartite graph </a:t>
            </a:r>
            <a:r>
              <a:rPr lang="en-US" altLang="zh-CN" i="1" dirty="0" smtClean="0">
                <a:solidFill>
                  <a:srgbClr val="008C87"/>
                </a:solidFill>
              </a:rPr>
              <a:t>B</a:t>
            </a:r>
            <a:r>
              <a:rPr lang="en-US" altLang="zh-CN" dirty="0" smtClean="0">
                <a:solidFill>
                  <a:srgbClr val="008C87"/>
                </a:solidFill>
              </a:rPr>
              <a:t> = (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>
                <a:solidFill>
                  <a:srgbClr val="008C87"/>
                </a:solidFill>
              </a:rPr>
              <a:t>,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8C87"/>
                </a:solidFill>
              </a:rPr>
              <a:t>,</a:t>
            </a:r>
            <a:r>
              <a:rPr lang="en-US" altLang="zh-CN" i="1" dirty="0" smtClean="0">
                <a:solidFill>
                  <a:srgbClr val="008C87"/>
                </a:solidFill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The vertex set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/>
              <a:t> consists of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vertices. </a:t>
            </a:r>
          </a:p>
          <a:p>
            <a:pPr lvl="1"/>
            <a:r>
              <a:rPr lang="en-US" altLang="zh-CN" dirty="0" smtClean="0"/>
              <a:t>The vertex set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is further subdivided into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sets called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, …,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. Each vertex in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/>
              <a:t>has an edge to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/>
              <a:t>vertices in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/>
              <a:t> and no two vertices in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/>
              <a:t>have a common neighbor in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/>
              <a:t>; thus, </a:t>
            </a:r>
            <a:r>
              <a:rPr lang="en-US" altLang="zh-CN" dirty="0" smtClean="0">
                <a:solidFill>
                  <a:srgbClr val="008C87"/>
                </a:solidFill>
              </a:rPr>
              <a:t>|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| = [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8C87"/>
                </a:solidFill>
              </a:rPr>
              <a:t>/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]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It follows that each vertex in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/>
              <a:t> has degree at most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/>
              <a:t>and each vertex in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/>
              <a:t>has degree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total number of vertices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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8C87"/>
                </a:solidFill>
              </a:rPr>
              <a:t> log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D5C36A-3D35-4264-8BC5-680B13D265A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Last Time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Some difficult problems</a:t>
            </a:r>
          </a:p>
          <a:p>
            <a:pPr eaLnBrk="1" hangingPunct="1"/>
            <a:r>
              <a:rPr lang="en-US" altLang="zh-CN" smtClean="0"/>
              <a:t>P and NP</a:t>
            </a:r>
          </a:p>
          <a:p>
            <a:pPr eaLnBrk="1" hangingPunct="1"/>
            <a:r>
              <a:rPr lang="en-US" altLang="zh-CN" smtClean="0"/>
              <a:t>Polynomial-time reductions</a:t>
            </a:r>
          </a:p>
          <a:p>
            <a:pPr eaLnBrk="1" hangingPunct="1"/>
            <a:r>
              <a:rPr lang="en-US" altLang="zh-CN" smtClean="0"/>
              <a:t>Cook’s Theorem (SAT Problem)</a:t>
            </a:r>
          </a:p>
          <a:p>
            <a:pPr eaLnBrk="1" hangingPunct="1"/>
            <a:r>
              <a:rPr lang="en-US" altLang="zh-CN" smtClean="0"/>
              <a:t>NP-complete problem</a:t>
            </a:r>
          </a:p>
          <a:p>
            <a:pPr lvl="1" eaLnBrk="1" hangingPunct="1"/>
            <a:r>
              <a:rPr lang="en-US" altLang="zh-CN" smtClean="0"/>
              <a:t>Clique</a:t>
            </a:r>
          </a:p>
          <a:p>
            <a:pPr lvl="1" eaLnBrk="1" hangingPunct="1"/>
            <a:r>
              <a:rPr lang="en-US" altLang="zh-CN" smtClean="0"/>
              <a:t>Independent set</a:t>
            </a:r>
          </a:p>
          <a:p>
            <a:pPr lvl="1" eaLnBrk="1" hangingPunct="1"/>
            <a:r>
              <a:rPr lang="en-US" altLang="zh-CN" smtClean="0"/>
              <a:t>Vertex cover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Greedy1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Suppose that the algorithm considers an edge out of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first, choosing the end-point in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as the vertex to be placed in the cover.</a:t>
            </a:r>
          </a:p>
          <a:p>
            <a:r>
              <a:rPr lang="en-US" altLang="zh-CN" dirty="0" smtClean="0"/>
              <a:t>Then it picks an edge out of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−1</a:t>
            </a:r>
            <a:r>
              <a:rPr lang="en-US" altLang="zh-CN" dirty="0" smtClean="0"/>
              <a:t>, again choosing its end-point in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for the cover </a:t>
            </a:r>
            <a:r>
              <a:rPr lang="en-US" altLang="zh-CN" i="1" dirty="0" smtClean="0">
                <a:solidFill>
                  <a:srgbClr val="008C87"/>
                </a:solidFill>
              </a:rPr>
              <a:t>C</a:t>
            </a:r>
            <a:r>
              <a:rPr lang="en-US" altLang="zh-CN" dirty="0" smtClean="0"/>
              <a:t>; and,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00174"/>
            <a:ext cx="5047694" cy="17145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Greedy1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Therefore the vertex cover chosen is </a:t>
            </a:r>
            <a:r>
              <a:rPr lang="en-US" altLang="zh-CN" i="1" dirty="0" smtClean="0">
                <a:solidFill>
                  <a:srgbClr val="008C87"/>
                </a:solidFill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But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/>
              <a:t> is itself a vertex cover since the graph is bipartite. </a:t>
            </a:r>
          </a:p>
          <a:p>
            <a:r>
              <a:rPr lang="en-US" altLang="zh-CN" dirty="0" smtClean="0"/>
              <a:t>It follows that the ratio achieved by this algorithm is no better than </a:t>
            </a:r>
            <a:r>
              <a:rPr lang="en-US" altLang="zh-CN" dirty="0" smtClean="0">
                <a:solidFill>
                  <a:srgbClr val="008C87"/>
                </a:solidFill>
              </a:rPr>
              <a:t>|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8C87"/>
                </a:solidFill>
              </a:rPr>
              <a:t>|/|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>
                <a:solidFill>
                  <a:srgbClr val="008C87"/>
                </a:solidFill>
              </a:rPr>
              <a:t>| =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</a:t>
            </a:r>
            <a:r>
              <a:rPr lang="en-US" altLang="zh-CN" dirty="0" smtClean="0">
                <a:solidFill>
                  <a:srgbClr val="008C87"/>
                </a:solidFill>
              </a:rPr>
              <a:t>(log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Clever Greedy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Repeatedly choose vertices which are incident to the largest number of </a:t>
            </a:r>
            <a:r>
              <a:rPr lang="en-US" altLang="zh-CN" i="1" dirty="0" smtClean="0"/>
              <a:t>currently </a:t>
            </a:r>
            <a:r>
              <a:rPr lang="en-US" altLang="zh-CN" dirty="0" smtClean="0"/>
              <a:t>uncovered edges.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143248"/>
            <a:ext cx="5572164" cy="301114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Greedy2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the behavior of this algorithm on the graph </a:t>
            </a:r>
            <a:r>
              <a:rPr lang="en-US" altLang="zh-CN" i="1" dirty="0" smtClean="0">
                <a:solidFill>
                  <a:srgbClr val="008C87"/>
                </a:solidFill>
              </a:rPr>
              <a:t>B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It should be easy to see that Greedy2 could also output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as a vertex cover. It could choose vertices from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at the very first stage. After this, it could choose vertices from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−1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In general, it would choose the highest degree vertices from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at each stage.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7B51B-19E6-44A7-B6BA-66FB67EC7A8D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2-approximation algorithm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Approx-Vertex-Cover(</a:t>
            </a:r>
            <a:r>
              <a:rPr lang="en-US" altLang="zh-CN" sz="2800" i="1" smtClean="0">
                <a:solidFill>
                  <a:srgbClr val="009999"/>
                </a:solidFill>
              </a:rPr>
              <a:t>G</a:t>
            </a:r>
            <a:r>
              <a:rPr lang="en-US" altLang="zh-CN" sz="2800" smtClean="0"/>
              <a:t>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olidFill>
                  <a:srgbClr val="009999"/>
                </a:solidFill>
              </a:rPr>
              <a:t>C</a:t>
            </a:r>
            <a:r>
              <a:rPr lang="en-US" altLang="zh-CN" sz="2800" smtClean="0">
                <a:solidFill>
                  <a:srgbClr val="009999"/>
                </a:solidFill>
              </a:rPr>
              <a:t> 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 ,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A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  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E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’ 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E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[G]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smtClean="0">
                <a:sym typeface="Symbol" pitchFamily="18" charset="2"/>
              </a:rPr>
              <a:t>while</a:t>
            </a:r>
            <a:r>
              <a:rPr lang="en-US" altLang="zh-CN" sz="2800" smtClean="0"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E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’  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smtClean="0">
                <a:sym typeface="Symbol" pitchFamily="18" charset="2"/>
              </a:rPr>
              <a:t>       do</a:t>
            </a:r>
            <a:r>
              <a:rPr lang="en-US" altLang="zh-CN" sz="2800" smtClean="0">
                <a:sym typeface="Symbol" pitchFamily="18" charset="2"/>
              </a:rPr>
              <a:t> let 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)</a:t>
            </a:r>
            <a:r>
              <a:rPr lang="en-US" altLang="zh-CN" sz="2800" smtClean="0">
                <a:sym typeface="Symbol" pitchFamily="18" charset="2"/>
              </a:rPr>
              <a:t> be an arbitrary edge of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E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’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            C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 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C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  {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},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A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 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A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  {(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)}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smtClean="0">
                <a:sym typeface="Symbol" pitchFamily="18" charset="2"/>
              </a:rPr>
              <a:t>            remove from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E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’</a:t>
            </a:r>
            <a:r>
              <a:rPr lang="en-US" altLang="zh-CN" sz="2800" smtClean="0">
                <a:sym typeface="Symbol" pitchFamily="18" charset="2"/>
              </a:rPr>
              <a:t> every edge incident on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itchFamily="18" charset="2"/>
              </a:rPr>
              <a:t>                  either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u</a:t>
            </a:r>
            <a:r>
              <a:rPr lang="en-US" altLang="zh-CN" sz="2800" smtClean="0">
                <a:sym typeface="Symbol" pitchFamily="18" charset="2"/>
              </a:rPr>
              <a:t> or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v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7"/>
            </a:pPr>
            <a:r>
              <a:rPr lang="en-US" altLang="zh-CN" sz="2800" b="1" smtClean="0">
                <a:sym typeface="Symbol" pitchFamily="18" charset="2"/>
              </a:rPr>
              <a:t>return</a:t>
            </a:r>
            <a:r>
              <a:rPr lang="en-US" altLang="zh-CN" sz="2800" smtClean="0"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4EA22C-3ED7-49F5-89B5-278BDD0FE827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operation of Approx-Vertex-Cover:</a:t>
            </a: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971550" y="2420938"/>
            <a:ext cx="284163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b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971550" y="3471863"/>
            <a:ext cx="284163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124075" y="2420938"/>
            <a:ext cx="27463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c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3213100" y="2420938"/>
            <a:ext cx="284163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d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2136775" y="3471863"/>
            <a:ext cx="27463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e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3203575" y="3471863"/>
            <a:ext cx="2889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f</a:t>
            </a: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4221163" y="3471863"/>
            <a:ext cx="284162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g</a:t>
            </a:r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1260475" y="25654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1116013" y="27098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2411413" y="25654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2268538" y="27098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3348038" y="27098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>
            <a:off x="2411413" y="36449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 flipH="1">
            <a:off x="2413000" y="2709863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3421063" y="2709863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6" name="Text Box 34"/>
          <p:cNvSpPr txBox="1">
            <a:spLocks noChangeArrowheads="1"/>
          </p:cNvSpPr>
          <p:nvPr/>
        </p:nvSpPr>
        <p:spPr bwMode="auto">
          <a:xfrm>
            <a:off x="2032000" y="3902075"/>
            <a:ext cx="641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9999"/>
                </a:solidFill>
              </a:rPr>
              <a:t>C</a:t>
            </a:r>
            <a:r>
              <a:rPr lang="en-US" altLang="zh-CN" sz="1600">
                <a:solidFill>
                  <a:srgbClr val="009999"/>
                </a:solidFill>
              </a:rPr>
              <a:t> = </a:t>
            </a:r>
            <a:r>
              <a:rPr lang="en-US" altLang="zh-CN" sz="1600">
                <a:solidFill>
                  <a:srgbClr val="009999"/>
                </a:solidFill>
                <a:sym typeface="Symbol" pitchFamily="18" charset="2"/>
              </a:rPr>
              <a:t>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4999038" y="2420938"/>
            <a:ext cx="3533775" cy="1804987"/>
            <a:chOff x="3149" y="1525"/>
            <a:chExt cx="2226" cy="1137"/>
          </a:xfrm>
        </p:grpSpPr>
        <p:sp>
          <p:nvSpPr>
            <p:cNvPr id="24621" name="Oval 19"/>
            <p:cNvSpPr>
              <a:spLocks noChangeArrowheads="1"/>
            </p:cNvSpPr>
            <p:nvPr/>
          </p:nvSpPr>
          <p:spPr bwMode="auto">
            <a:xfrm>
              <a:off x="3149" y="1525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b</a:t>
              </a:r>
            </a:p>
          </p:txBody>
        </p:sp>
        <p:sp>
          <p:nvSpPr>
            <p:cNvPr id="24622" name="Oval 20"/>
            <p:cNvSpPr>
              <a:spLocks noChangeArrowheads="1"/>
            </p:cNvSpPr>
            <p:nvPr/>
          </p:nvSpPr>
          <p:spPr bwMode="auto">
            <a:xfrm>
              <a:off x="3149" y="2187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a</a:t>
              </a:r>
            </a:p>
          </p:txBody>
        </p:sp>
        <p:sp>
          <p:nvSpPr>
            <p:cNvPr id="24623" name="Oval 21"/>
            <p:cNvSpPr>
              <a:spLocks noChangeArrowheads="1"/>
            </p:cNvSpPr>
            <p:nvPr/>
          </p:nvSpPr>
          <p:spPr bwMode="auto">
            <a:xfrm>
              <a:off x="3875" y="1525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c</a:t>
              </a:r>
            </a:p>
          </p:txBody>
        </p:sp>
        <p:sp>
          <p:nvSpPr>
            <p:cNvPr id="24624" name="Oval 22"/>
            <p:cNvSpPr>
              <a:spLocks noChangeArrowheads="1"/>
            </p:cNvSpPr>
            <p:nvPr/>
          </p:nvSpPr>
          <p:spPr bwMode="auto">
            <a:xfrm>
              <a:off x="4561" y="1525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d</a:t>
              </a:r>
            </a:p>
          </p:txBody>
        </p:sp>
        <p:sp>
          <p:nvSpPr>
            <p:cNvPr id="24625" name="Oval 23"/>
            <p:cNvSpPr>
              <a:spLocks noChangeArrowheads="1"/>
            </p:cNvSpPr>
            <p:nvPr/>
          </p:nvSpPr>
          <p:spPr bwMode="auto">
            <a:xfrm>
              <a:off x="3883" y="2187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e</a:t>
              </a:r>
            </a:p>
          </p:txBody>
        </p:sp>
        <p:sp>
          <p:nvSpPr>
            <p:cNvPr id="24626" name="Oval 24"/>
            <p:cNvSpPr>
              <a:spLocks noChangeArrowheads="1"/>
            </p:cNvSpPr>
            <p:nvPr/>
          </p:nvSpPr>
          <p:spPr bwMode="auto">
            <a:xfrm>
              <a:off x="4555" y="2187"/>
              <a:ext cx="18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f</a:t>
              </a:r>
            </a:p>
          </p:txBody>
        </p:sp>
        <p:sp>
          <p:nvSpPr>
            <p:cNvPr id="24627" name="Oval 25"/>
            <p:cNvSpPr>
              <a:spLocks noChangeArrowheads="1"/>
            </p:cNvSpPr>
            <p:nvPr/>
          </p:nvSpPr>
          <p:spPr bwMode="auto">
            <a:xfrm>
              <a:off x="5196" y="2187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g</a:t>
              </a:r>
            </a:p>
          </p:txBody>
        </p:sp>
        <p:sp>
          <p:nvSpPr>
            <p:cNvPr id="24628" name="Line 26"/>
            <p:cNvSpPr>
              <a:spLocks noChangeShapeType="1"/>
            </p:cNvSpPr>
            <p:nvPr/>
          </p:nvSpPr>
          <p:spPr bwMode="auto">
            <a:xfrm>
              <a:off x="3331" y="1616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29" name="Line 27"/>
            <p:cNvSpPr>
              <a:spLocks noChangeShapeType="1"/>
            </p:cNvSpPr>
            <p:nvPr/>
          </p:nvSpPr>
          <p:spPr bwMode="auto">
            <a:xfrm>
              <a:off x="3240" y="170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0" name="Line 28"/>
            <p:cNvSpPr>
              <a:spLocks noChangeShapeType="1"/>
            </p:cNvSpPr>
            <p:nvPr/>
          </p:nvSpPr>
          <p:spPr bwMode="auto">
            <a:xfrm>
              <a:off x="4056" y="161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1" name="Line 29"/>
            <p:cNvSpPr>
              <a:spLocks noChangeShapeType="1"/>
            </p:cNvSpPr>
            <p:nvPr/>
          </p:nvSpPr>
          <p:spPr bwMode="auto">
            <a:xfrm>
              <a:off x="3966" y="170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2" name="Line 30"/>
            <p:cNvSpPr>
              <a:spLocks noChangeShapeType="1"/>
            </p:cNvSpPr>
            <p:nvPr/>
          </p:nvSpPr>
          <p:spPr bwMode="auto">
            <a:xfrm>
              <a:off x="4646" y="170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3" name="Line 31"/>
            <p:cNvSpPr>
              <a:spLocks noChangeShapeType="1"/>
            </p:cNvSpPr>
            <p:nvPr/>
          </p:nvSpPr>
          <p:spPr bwMode="auto">
            <a:xfrm>
              <a:off x="4056" y="229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4" name="Line 32"/>
            <p:cNvSpPr>
              <a:spLocks noChangeShapeType="1"/>
            </p:cNvSpPr>
            <p:nvPr/>
          </p:nvSpPr>
          <p:spPr bwMode="auto">
            <a:xfrm flipH="1">
              <a:off x="4057" y="1707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5" name="Line 33"/>
            <p:cNvSpPr>
              <a:spLocks noChangeShapeType="1"/>
            </p:cNvSpPr>
            <p:nvPr/>
          </p:nvSpPr>
          <p:spPr bwMode="auto">
            <a:xfrm>
              <a:off x="4692" y="1707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6" name="Text Box 35"/>
            <p:cNvSpPr txBox="1">
              <a:spLocks noChangeArrowheads="1"/>
            </p:cNvSpPr>
            <p:nvPr/>
          </p:nvSpPr>
          <p:spPr bwMode="auto">
            <a:xfrm>
              <a:off x="3833" y="2450"/>
              <a:ext cx="6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>
                  <a:solidFill>
                    <a:srgbClr val="009999"/>
                  </a:solidFill>
                </a:rPr>
                <a:t>C</a:t>
              </a:r>
              <a:r>
                <a:rPr lang="en-US" altLang="zh-CN" sz="1600">
                  <a:solidFill>
                    <a:srgbClr val="009999"/>
                  </a:solidFill>
                </a:rPr>
                <a:t> = 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{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b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 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c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}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971550" y="4503738"/>
            <a:ext cx="3533775" cy="1804987"/>
            <a:chOff x="612" y="2837"/>
            <a:chExt cx="2226" cy="1137"/>
          </a:xfrm>
        </p:grpSpPr>
        <p:sp>
          <p:nvSpPr>
            <p:cNvPr id="24609" name="Oval 36"/>
            <p:cNvSpPr>
              <a:spLocks noChangeArrowheads="1"/>
            </p:cNvSpPr>
            <p:nvPr/>
          </p:nvSpPr>
          <p:spPr bwMode="auto">
            <a:xfrm>
              <a:off x="612" y="2837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b</a:t>
              </a:r>
            </a:p>
          </p:txBody>
        </p:sp>
        <p:sp>
          <p:nvSpPr>
            <p:cNvPr id="24610" name="Oval 37"/>
            <p:cNvSpPr>
              <a:spLocks noChangeArrowheads="1"/>
            </p:cNvSpPr>
            <p:nvPr/>
          </p:nvSpPr>
          <p:spPr bwMode="auto">
            <a:xfrm>
              <a:off x="612" y="3499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a</a:t>
              </a:r>
            </a:p>
          </p:txBody>
        </p:sp>
        <p:sp>
          <p:nvSpPr>
            <p:cNvPr id="24611" name="Oval 38"/>
            <p:cNvSpPr>
              <a:spLocks noChangeArrowheads="1"/>
            </p:cNvSpPr>
            <p:nvPr/>
          </p:nvSpPr>
          <p:spPr bwMode="auto">
            <a:xfrm>
              <a:off x="1338" y="2837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c</a:t>
              </a:r>
            </a:p>
          </p:txBody>
        </p:sp>
        <p:sp>
          <p:nvSpPr>
            <p:cNvPr id="24612" name="Oval 39"/>
            <p:cNvSpPr>
              <a:spLocks noChangeArrowheads="1"/>
            </p:cNvSpPr>
            <p:nvPr/>
          </p:nvSpPr>
          <p:spPr bwMode="auto">
            <a:xfrm>
              <a:off x="2024" y="2837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d</a:t>
              </a:r>
            </a:p>
          </p:txBody>
        </p:sp>
        <p:sp>
          <p:nvSpPr>
            <p:cNvPr id="24613" name="Oval 40"/>
            <p:cNvSpPr>
              <a:spLocks noChangeArrowheads="1"/>
            </p:cNvSpPr>
            <p:nvPr/>
          </p:nvSpPr>
          <p:spPr bwMode="auto">
            <a:xfrm>
              <a:off x="1346" y="3499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e</a:t>
              </a:r>
            </a:p>
          </p:txBody>
        </p:sp>
        <p:sp>
          <p:nvSpPr>
            <p:cNvPr id="24614" name="Oval 41"/>
            <p:cNvSpPr>
              <a:spLocks noChangeArrowheads="1"/>
            </p:cNvSpPr>
            <p:nvPr/>
          </p:nvSpPr>
          <p:spPr bwMode="auto">
            <a:xfrm>
              <a:off x="2018" y="3499"/>
              <a:ext cx="18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f</a:t>
              </a:r>
            </a:p>
          </p:txBody>
        </p:sp>
        <p:sp>
          <p:nvSpPr>
            <p:cNvPr id="24615" name="Oval 42"/>
            <p:cNvSpPr>
              <a:spLocks noChangeArrowheads="1"/>
            </p:cNvSpPr>
            <p:nvPr/>
          </p:nvSpPr>
          <p:spPr bwMode="auto">
            <a:xfrm>
              <a:off x="2659" y="3499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g</a:t>
              </a:r>
            </a:p>
          </p:txBody>
        </p:sp>
        <p:sp>
          <p:nvSpPr>
            <p:cNvPr id="24616" name="Line 47"/>
            <p:cNvSpPr>
              <a:spLocks noChangeShapeType="1"/>
            </p:cNvSpPr>
            <p:nvPr/>
          </p:nvSpPr>
          <p:spPr bwMode="auto">
            <a:xfrm>
              <a:off x="2109" y="3019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7" name="Line 48"/>
            <p:cNvSpPr>
              <a:spLocks noChangeShapeType="1"/>
            </p:cNvSpPr>
            <p:nvPr/>
          </p:nvSpPr>
          <p:spPr bwMode="auto">
            <a:xfrm>
              <a:off x="1519" y="3608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8" name="Line 49"/>
            <p:cNvSpPr>
              <a:spLocks noChangeShapeType="1"/>
            </p:cNvSpPr>
            <p:nvPr/>
          </p:nvSpPr>
          <p:spPr bwMode="auto">
            <a:xfrm flipH="1">
              <a:off x="1520" y="3019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9" name="Line 50"/>
            <p:cNvSpPr>
              <a:spLocks noChangeShapeType="1"/>
            </p:cNvSpPr>
            <p:nvPr/>
          </p:nvSpPr>
          <p:spPr bwMode="auto">
            <a:xfrm>
              <a:off x="2155" y="3019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20" name="Text Box 51"/>
            <p:cNvSpPr txBox="1">
              <a:spLocks noChangeArrowheads="1"/>
            </p:cNvSpPr>
            <p:nvPr/>
          </p:nvSpPr>
          <p:spPr bwMode="auto">
            <a:xfrm>
              <a:off x="1153" y="3762"/>
              <a:ext cx="8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>
                  <a:solidFill>
                    <a:srgbClr val="009999"/>
                  </a:solidFill>
                </a:rPr>
                <a:t>C</a:t>
              </a:r>
              <a:r>
                <a:rPr lang="en-US" altLang="zh-CN" sz="1600">
                  <a:solidFill>
                    <a:srgbClr val="009999"/>
                  </a:solidFill>
                </a:rPr>
                <a:t> = 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{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b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 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c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 e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 f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}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999038" y="4508500"/>
            <a:ext cx="3533775" cy="1804988"/>
            <a:chOff x="3149" y="2840"/>
            <a:chExt cx="2226" cy="1137"/>
          </a:xfrm>
        </p:grpSpPr>
        <p:sp>
          <p:nvSpPr>
            <p:cNvPr id="24600" name="Oval 52"/>
            <p:cNvSpPr>
              <a:spLocks noChangeArrowheads="1"/>
            </p:cNvSpPr>
            <p:nvPr/>
          </p:nvSpPr>
          <p:spPr bwMode="auto">
            <a:xfrm>
              <a:off x="3149" y="2840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b</a:t>
              </a:r>
            </a:p>
          </p:txBody>
        </p:sp>
        <p:sp>
          <p:nvSpPr>
            <p:cNvPr id="24601" name="Oval 53"/>
            <p:cNvSpPr>
              <a:spLocks noChangeArrowheads="1"/>
            </p:cNvSpPr>
            <p:nvPr/>
          </p:nvSpPr>
          <p:spPr bwMode="auto">
            <a:xfrm>
              <a:off x="3149" y="3502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a</a:t>
              </a:r>
            </a:p>
          </p:txBody>
        </p:sp>
        <p:sp>
          <p:nvSpPr>
            <p:cNvPr id="24602" name="Oval 54"/>
            <p:cNvSpPr>
              <a:spLocks noChangeArrowheads="1"/>
            </p:cNvSpPr>
            <p:nvPr/>
          </p:nvSpPr>
          <p:spPr bwMode="auto">
            <a:xfrm>
              <a:off x="3875" y="2840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c</a:t>
              </a:r>
            </a:p>
          </p:txBody>
        </p:sp>
        <p:sp>
          <p:nvSpPr>
            <p:cNvPr id="24603" name="Oval 55"/>
            <p:cNvSpPr>
              <a:spLocks noChangeArrowheads="1"/>
            </p:cNvSpPr>
            <p:nvPr/>
          </p:nvSpPr>
          <p:spPr bwMode="auto">
            <a:xfrm>
              <a:off x="4561" y="2840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d</a:t>
              </a:r>
            </a:p>
          </p:txBody>
        </p:sp>
        <p:sp>
          <p:nvSpPr>
            <p:cNvPr id="24604" name="Oval 56"/>
            <p:cNvSpPr>
              <a:spLocks noChangeArrowheads="1"/>
            </p:cNvSpPr>
            <p:nvPr/>
          </p:nvSpPr>
          <p:spPr bwMode="auto">
            <a:xfrm>
              <a:off x="3883" y="3502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e</a:t>
              </a:r>
            </a:p>
          </p:txBody>
        </p:sp>
        <p:sp>
          <p:nvSpPr>
            <p:cNvPr id="24605" name="Oval 57"/>
            <p:cNvSpPr>
              <a:spLocks noChangeArrowheads="1"/>
            </p:cNvSpPr>
            <p:nvPr/>
          </p:nvSpPr>
          <p:spPr bwMode="auto">
            <a:xfrm>
              <a:off x="4555" y="3502"/>
              <a:ext cx="18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f</a:t>
              </a:r>
            </a:p>
          </p:txBody>
        </p:sp>
        <p:sp>
          <p:nvSpPr>
            <p:cNvPr id="24606" name="Oval 58"/>
            <p:cNvSpPr>
              <a:spLocks noChangeArrowheads="1"/>
            </p:cNvSpPr>
            <p:nvPr/>
          </p:nvSpPr>
          <p:spPr bwMode="auto">
            <a:xfrm>
              <a:off x="5196" y="3502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g</a:t>
              </a:r>
            </a:p>
          </p:txBody>
        </p:sp>
        <p:sp>
          <p:nvSpPr>
            <p:cNvPr id="24607" name="Line 62"/>
            <p:cNvSpPr>
              <a:spLocks noChangeShapeType="1"/>
            </p:cNvSpPr>
            <p:nvPr/>
          </p:nvSpPr>
          <p:spPr bwMode="auto">
            <a:xfrm>
              <a:off x="4692" y="3022"/>
              <a:ext cx="544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8" name="Text Box 63"/>
            <p:cNvSpPr txBox="1">
              <a:spLocks noChangeArrowheads="1"/>
            </p:cNvSpPr>
            <p:nvPr/>
          </p:nvSpPr>
          <p:spPr bwMode="auto">
            <a:xfrm>
              <a:off x="3619" y="3765"/>
              <a:ext cx="11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>
                  <a:solidFill>
                    <a:srgbClr val="009999"/>
                  </a:solidFill>
                </a:rPr>
                <a:t>C</a:t>
              </a:r>
              <a:r>
                <a:rPr lang="en-US" altLang="zh-CN" sz="1600">
                  <a:solidFill>
                    <a:srgbClr val="009999"/>
                  </a:solidFill>
                </a:rPr>
                <a:t> = 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{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b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 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c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 e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 f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 d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 g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ED2FB3-DEE0-491D-8F1F-6CA0A25E1F90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Theorem</a:t>
            </a:r>
            <a:r>
              <a:rPr lang="en-US" altLang="zh-CN" dirty="0" smtClean="0"/>
              <a:t>: Approx-Vertex-Cover is a polynomial time 2-approximation algorithm.</a:t>
            </a:r>
          </a:p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Proof</a:t>
            </a:r>
            <a:r>
              <a:rPr lang="en-US" altLang="zh-CN" dirty="0" smtClean="0"/>
              <a:t>.</a:t>
            </a:r>
          </a:p>
          <a:p>
            <a:pPr lvl="1" eaLnBrk="1" hangingPunct="1"/>
            <a:r>
              <a:rPr lang="en-US" altLang="zh-CN" dirty="0" smtClean="0"/>
              <a:t>Approx-Vertex-Cover return a vertex cover </a:t>
            </a:r>
            <a:r>
              <a:rPr lang="en-US" altLang="zh-CN" i="1" dirty="0" smtClean="0">
                <a:solidFill>
                  <a:srgbClr val="009999"/>
                </a:solidFill>
              </a:rPr>
              <a:t>C</a:t>
            </a:r>
            <a:r>
              <a:rPr lang="en-US" altLang="zh-CN" dirty="0" smtClean="0"/>
              <a:t>.</a:t>
            </a:r>
          </a:p>
          <a:p>
            <a:pPr lvl="1" eaLnBrk="1" hangingPunct="1"/>
            <a:r>
              <a:rPr lang="en-US" altLang="zh-CN" dirty="0" smtClean="0"/>
              <a:t>For an optimal cover </a:t>
            </a:r>
            <a:r>
              <a:rPr lang="en-US" altLang="zh-CN" i="1" dirty="0" smtClean="0">
                <a:solidFill>
                  <a:srgbClr val="009999"/>
                </a:solidFill>
              </a:rPr>
              <a:t>C</a:t>
            </a:r>
            <a:r>
              <a:rPr lang="en-US" altLang="zh-CN" baseline="30000" dirty="0" smtClean="0">
                <a:solidFill>
                  <a:srgbClr val="009999"/>
                </a:solidFill>
              </a:rPr>
              <a:t>*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9999"/>
                </a:solidFill>
              </a:rPr>
              <a:t>|</a:t>
            </a:r>
            <a:r>
              <a:rPr lang="en-US" altLang="zh-CN" i="1" dirty="0" smtClean="0">
                <a:solidFill>
                  <a:srgbClr val="009999"/>
                </a:solidFill>
              </a:rPr>
              <a:t>C</a:t>
            </a:r>
            <a:r>
              <a:rPr lang="en-US" altLang="zh-CN" baseline="30000" dirty="0" smtClean="0">
                <a:solidFill>
                  <a:srgbClr val="009999"/>
                </a:solidFill>
              </a:rPr>
              <a:t>*</a:t>
            </a:r>
            <a:r>
              <a:rPr lang="en-US" altLang="zh-CN" dirty="0" smtClean="0">
                <a:solidFill>
                  <a:srgbClr val="009999"/>
                </a:solidFill>
              </a:rPr>
              <a:t>|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</a:t>
            </a:r>
            <a:r>
              <a:rPr lang="en-US" altLang="zh-CN" dirty="0" smtClean="0">
                <a:solidFill>
                  <a:srgbClr val="009999"/>
                </a:solidFill>
              </a:rPr>
              <a:t> |</a:t>
            </a:r>
            <a:r>
              <a:rPr lang="en-US" altLang="zh-CN" i="1" dirty="0" smtClean="0">
                <a:solidFill>
                  <a:srgbClr val="009999"/>
                </a:solidFill>
              </a:rPr>
              <a:t>A</a:t>
            </a:r>
            <a:r>
              <a:rPr lang="en-US" altLang="zh-CN" dirty="0" smtClean="0">
                <a:solidFill>
                  <a:srgbClr val="009999"/>
                </a:solidFill>
              </a:rPr>
              <a:t>|</a:t>
            </a:r>
            <a:r>
              <a:rPr lang="en-US" altLang="zh-CN" dirty="0" smtClean="0"/>
              <a:t>.</a:t>
            </a:r>
          </a:p>
          <a:p>
            <a:pPr lvl="1" eaLnBrk="1" hangingPunct="1"/>
            <a:r>
              <a:rPr lang="en-US" altLang="zh-CN" dirty="0" smtClean="0">
                <a:solidFill>
                  <a:srgbClr val="009999"/>
                </a:solidFill>
              </a:rPr>
              <a:t>|</a:t>
            </a:r>
            <a:r>
              <a:rPr lang="en-US" altLang="zh-CN" i="1" dirty="0" smtClean="0">
                <a:solidFill>
                  <a:srgbClr val="009999"/>
                </a:solidFill>
              </a:rPr>
              <a:t>C</a:t>
            </a:r>
            <a:r>
              <a:rPr lang="en-US" altLang="zh-CN" dirty="0" smtClean="0">
                <a:solidFill>
                  <a:srgbClr val="009999"/>
                </a:solidFill>
              </a:rPr>
              <a:t>| = 2|</a:t>
            </a:r>
            <a:r>
              <a:rPr lang="en-US" altLang="zh-CN" i="1" dirty="0" smtClean="0">
                <a:solidFill>
                  <a:srgbClr val="009999"/>
                </a:solidFill>
              </a:rPr>
              <a:t>A</a:t>
            </a:r>
            <a:r>
              <a:rPr lang="en-US" altLang="zh-CN" dirty="0" smtClean="0">
                <a:solidFill>
                  <a:srgbClr val="009999"/>
                </a:solidFill>
              </a:rPr>
              <a:t>|</a:t>
            </a:r>
            <a:r>
              <a:rPr lang="en-US" altLang="zh-CN" dirty="0" smtClean="0"/>
              <a:t>.</a:t>
            </a:r>
          </a:p>
          <a:p>
            <a:pPr lvl="1" eaLnBrk="1" hangingPunct="1"/>
            <a:r>
              <a:rPr lang="en-US" altLang="zh-CN" dirty="0" smtClean="0"/>
              <a:t>Then, </a:t>
            </a:r>
            <a:r>
              <a:rPr lang="en-US" altLang="zh-CN" dirty="0" smtClean="0">
                <a:solidFill>
                  <a:srgbClr val="009999"/>
                </a:solidFill>
              </a:rPr>
              <a:t>|</a:t>
            </a:r>
            <a:r>
              <a:rPr lang="en-US" altLang="zh-CN" i="1" dirty="0" smtClean="0">
                <a:solidFill>
                  <a:srgbClr val="009999"/>
                </a:solidFill>
              </a:rPr>
              <a:t>C</a:t>
            </a:r>
            <a:r>
              <a:rPr lang="en-US" altLang="zh-CN" dirty="0" smtClean="0">
                <a:solidFill>
                  <a:srgbClr val="009999"/>
                </a:solidFill>
              </a:rPr>
              <a:t>| =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2|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A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|  2|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C</a:t>
            </a:r>
            <a:r>
              <a:rPr lang="en-US" altLang="zh-CN" baseline="30000" dirty="0" smtClean="0">
                <a:solidFill>
                  <a:srgbClr val="009999"/>
                </a:solidFill>
                <a:sym typeface="Symbol" pitchFamily="18" charset="2"/>
              </a:rPr>
              <a:t>*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|</a:t>
            </a:r>
            <a:r>
              <a:rPr lang="en-US" altLang="zh-CN" dirty="0" smtClean="0">
                <a:sym typeface="Symbol" pitchFamily="18" charset="2"/>
              </a:rPr>
              <a:t>.</a:t>
            </a:r>
          </a:p>
          <a:p>
            <a:pPr lvl="1" eaLnBrk="1" hangingPunct="1"/>
            <a:r>
              <a:rPr lang="en-US" altLang="zh-CN" dirty="0" smtClean="0">
                <a:sym typeface="Symbol" pitchFamily="18" charset="2"/>
              </a:rPr>
              <a:t>Note: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dirty="0" smtClean="0">
                <a:sym typeface="Symbol" pitchFamily="18" charset="2"/>
              </a:rPr>
              <a:t> is a maximal matching.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F32B5A-E5B3-4C50-8ECC-3190D1E0E13E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Traveling Salesperson Problem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76800" cy="457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Traveling Salesperson Problem (TSP)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Input: undirected graph with lengths on edges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Output: shortest tour that visits each vertex exactly once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Best known algorithm: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baseline="30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</a:rPr>
              <a:t>2</a:t>
            </a:r>
            <a:r>
              <a:rPr lang="en-US" altLang="zh-CN" i="1" baseline="30000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</a:rPr>
              <a:t>time.</a:t>
            </a:r>
            <a:endParaRPr lang="en-US" altLang="zh-CN" dirty="0" smtClean="0"/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6477000" y="3505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7696200" y="2743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8001000" y="4267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6172200" y="44958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 flipV="1">
            <a:off x="6096000" y="2133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6019800" y="25908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 flipH="1">
            <a:off x="6248400" y="3657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 flipV="1">
            <a:off x="6324600" y="43434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7086600" y="2133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7772400" y="2895600"/>
            <a:ext cx="30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D95853-DD66-4B4E-9107-10421A4EF01F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TSP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zh-CN" b="1" dirty="0" smtClean="0">
                <a:solidFill>
                  <a:srgbClr val="CE0000"/>
                </a:solidFill>
              </a:rPr>
              <a:t>Theorem 1</a:t>
            </a:r>
            <a:r>
              <a:rPr lang="en-GB" altLang="zh-CN" dirty="0" smtClean="0"/>
              <a:t> (bad news):</a:t>
            </a:r>
          </a:p>
          <a:p>
            <a:pPr eaLnBrk="1" hangingPunct="1"/>
            <a:r>
              <a:rPr lang="en-GB" altLang="zh-CN" dirty="0" smtClean="0"/>
              <a:t>For any </a:t>
            </a:r>
            <a:r>
              <a:rPr lang="en-GB" altLang="zh-CN" dirty="0" smtClean="0">
                <a:solidFill>
                  <a:srgbClr val="008C87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GB" altLang="zh-CN" dirty="0" smtClean="0"/>
              <a:t>, finding an </a:t>
            </a:r>
            <a:r>
              <a:rPr lang="en-GB" altLang="zh-CN" dirty="0" smtClean="0">
                <a:solidFill>
                  <a:srgbClr val="008C87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GB" altLang="zh-CN" dirty="0" smtClean="0"/>
              <a:t>-approximation algorithm for TSP is NP-hard.</a:t>
            </a:r>
          </a:p>
          <a:p>
            <a:pPr eaLnBrk="1" hangingPunct="1"/>
            <a:endParaRPr lang="en-GB" altLang="zh-CN" sz="2000" dirty="0" smtClean="0"/>
          </a:p>
          <a:p>
            <a:pPr eaLnBrk="1" hangingPunct="1">
              <a:buFontTx/>
              <a:buNone/>
            </a:pPr>
            <a:r>
              <a:rPr lang="en-GB" altLang="zh-CN" b="1" dirty="0" smtClean="0">
                <a:solidFill>
                  <a:srgbClr val="CE0000"/>
                </a:solidFill>
              </a:rPr>
              <a:t>Theorem 2</a:t>
            </a:r>
            <a:r>
              <a:rPr lang="en-GB" altLang="zh-CN" dirty="0" smtClean="0"/>
              <a:t> (good news):</a:t>
            </a:r>
          </a:p>
          <a:p>
            <a:pPr eaLnBrk="1" hangingPunct="1"/>
            <a:r>
              <a:rPr lang="en-GB" altLang="zh-CN" dirty="0" smtClean="0"/>
              <a:t>If input graph satisfies </a:t>
            </a:r>
            <a:r>
              <a:rPr lang="en-GB" altLang="zh-CN" dirty="0" smtClean="0">
                <a:solidFill>
                  <a:srgbClr val="CE0000"/>
                </a:solidFill>
              </a:rPr>
              <a:t>triangle inequality</a:t>
            </a:r>
            <a:r>
              <a:rPr lang="en-GB" altLang="zh-CN" dirty="0" smtClean="0"/>
              <a:t> then we can find a </a:t>
            </a:r>
            <a:r>
              <a:rPr lang="en-GB" altLang="zh-CN" dirty="0" smtClean="0">
                <a:solidFill>
                  <a:srgbClr val="008C87"/>
                </a:solidFill>
              </a:rPr>
              <a:t>1.5</a:t>
            </a:r>
            <a:r>
              <a:rPr lang="en-GB" altLang="zh-CN" dirty="0" smtClean="0"/>
              <a:t>-approximation in polynomial time.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00628" y="3181649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err="1" smtClean="0">
                <a:solidFill>
                  <a:srgbClr val="008C87"/>
                </a:solidFill>
              </a:rPr>
              <a:t>u</a:t>
            </a:r>
            <a:r>
              <a:rPr lang="en-US" altLang="zh-CN" dirty="0" err="1" smtClean="0">
                <a:solidFill>
                  <a:srgbClr val="008C87"/>
                </a:solidFill>
              </a:rPr>
              <a:t>,</a:t>
            </a:r>
            <a:r>
              <a:rPr lang="en-US" altLang="zh-CN" i="1" dirty="0" err="1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) = 1 </a:t>
            </a:r>
            <a:r>
              <a:rPr lang="en-US" altLang="zh-CN" dirty="0" smtClean="0">
                <a:solidFill>
                  <a:schemeClr val="tx1"/>
                </a:solidFill>
              </a:rPr>
              <a:t>for 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err="1" smtClean="0">
                <a:solidFill>
                  <a:srgbClr val="008C87"/>
                </a:solidFill>
              </a:rPr>
              <a:t>u</a:t>
            </a:r>
            <a:r>
              <a:rPr lang="en-US" altLang="zh-CN" dirty="0" err="1" smtClean="0">
                <a:solidFill>
                  <a:srgbClr val="008C87"/>
                </a:solidFill>
              </a:rPr>
              <a:t>,</a:t>
            </a:r>
            <a:r>
              <a:rPr lang="en-US" altLang="zh-CN" i="1" dirty="0" err="1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)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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E</a:t>
            </a:r>
          </a:p>
          <a:p>
            <a:r>
              <a:rPr lang="en-US" altLang="zh-CN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         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= </a:t>
            </a:r>
            <a:r>
              <a:rPr lang="en-GB" altLang="zh-CN" dirty="0" smtClean="0">
                <a:solidFill>
                  <a:srgbClr val="008C87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|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|+1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, otherwise</a:t>
            </a:r>
            <a:endParaRPr lang="en-GB" altLang="zh-CN" dirty="0" smtClean="0">
              <a:solidFill>
                <a:schemeClr val="tx1"/>
              </a:solidFill>
              <a:latin typeface="Symbol" pitchFamily="18" charset="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BBFEB-16C2-4ADD-8280-F48ECA4DCCFC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simple 2-approx. algorithm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Algorithm (Metric TSP – factor </a:t>
            </a:r>
            <a:r>
              <a:rPr lang="en-US" altLang="zh-CN" smtClean="0">
                <a:solidFill>
                  <a:srgbClr val="008C87"/>
                </a:solidFill>
              </a:rPr>
              <a:t>2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smtClean="0"/>
              <a:t>Find an MST,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, of </a:t>
            </a:r>
            <a:r>
              <a:rPr lang="en-US" altLang="zh-CN" i="1" smtClean="0">
                <a:solidFill>
                  <a:srgbClr val="008C87"/>
                </a:solidFill>
              </a:rPr>
              <a:t>G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Double every edge of the MST to obtain an Eulerian graph.</a:t>
            </a:r>
          </a:p>
          <a:p>
            <a:pPr lvl="1" eaLnBrk="1" hangingPunct="1"/>
            <a:r>
              <a:rPr lang="en-US" altLang="zh-CN" smtClean="0"/>
              <a:t>Find a Eulerian tour, </a:t>
            </a:r>
            <a:r>
              <a:rPr lang="en-US" altLang="zh-CN" i="1" smtClean="0">
                <a:solidFill>
                  <a:srgbClr val="008C87"/>
                </a:solidFill>
                <a:latin typeface="Monotype Corsiva" pitchFamily="66" charset="0"/>
              </a:rPr>
              <a:t>T</a:t>
            </a:r>
            <a:r>
              <a:rPr lang="en-US" altLang="zh-CN" smtClean="0"/>
              <a:t>, on this graph.</a:t>
            </a:r>
          </a:p>
          <a:p>
            <a:pPr lvl="1" eaLnBrk="1" hangingPunct="1"/>
            <a:r>
              <a:rPr lang="en-US" altLang="zh-CN" smtClean="0"/>
              <a:t>Output the tour that visits vertices of </a:t>
            </a:r>
            <a:r>
              <a:rPr lang="en-US" altLang="zh-CN" i="1" smtClean="0">
                <a:solidFill>
                  <a:srgbClr val="008C87"/>
                </a:solidFill>
              </a:rPr>
              <a:t>G</a:t>
            </a:r>
            <a:r>
              <a:rPr lang="en-US" altLang="zh-CN" smtClean="0"/>
              <a:t> in the order of their </a:t>
            </a:r>
            <a:r>
              <a:rPr lang="en-US" altLang="zh-CN" smtClean="0">
                <a:solidFill>
                  <a:srgbClr val="CE0000"/>
                </a:solidFill>
              </a:rPr>
              <a:t>first appearance</a:t>
            </a:r>
            <a:r>
              <a:rPr lang="en-US" altLang="zh-CN" smtClean="0"/>
              <a:t> in </a:t>
            </a:r>
            <a:r>
              <a:rPr lang="en-US" altLang="zh-CN" smtClean="0">
                <a:solidFill>
                  <a:srgbClr val="008C87"/>
                </a:solidFill>
                <a:latin typeface="Monotype Corsiva" pitchFamily="66" charset="0"/>
              </a:rPr>
              <a:t>T</a:t>
            </a:r>
            <a:r>
              <a:rPr lang="en-US" altLang="zh-CN" smtClean="0"/>
              <a:t>. Let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smtClean="0"/>
              <a:t> be this tour.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451F77-92A5-41F3-BAF7-BFE7F53CDF2F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Today’s Topic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Approximation Algorithms</a:t>
            </a:r>
          </a:p>
          <a:p>
            <a:pPr eaLnBrk="1" hangingPunct="1"/>
            <a:r>
              <a:rPr lang="en-US" altLang="zh-CN" dirty="0" smtClean="0"/>
              <a:t>Load Balancing</a:t>
            </a:r>
          </a:p>
          <a:p>
            <a:pPr eaLnBrk="1" hangingPunct="1"/>
            <a:r>
              <a:rPr lang="en-US" altLang="zh-CN" dirty="0" smtClean="0"/>
              <a:t>Vertex Cover</a:t>
            </a:r>
          </a:p>
          <a:p>
            <a:pPr eaLnBrk="1" hangingPunct="1"/>
            <a:r>
              <a:rPr lang="en-US" altLang="zh-CN" dirty="0" smtClean="0"/>
              <a:t>TSP</a:t>
            </a:r>
          </a:p>
          <a:p>
            <a:pPr eaLnBrk="1" hangingPunct="1"/>
            <a:r>
              <a:rPr lang="en-US" altLang="zh-CN" dirty="0" smtClean="0"/>
              <a:t>Set Cover </a:t>
            </a:r>
          </a:p>
          <a:p>
            <a:pPr eaLnBrk="1" hangingPunct="1"/>
            <a:r>
              <a:rPr lang="en-US" altLang="zh-CN" dirty="0" smtClean="0"/>
              <a:t>MAX SAT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45E3D-4C82-49E4-A83F-CA4DF6674E09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E0000"/>
                </a:solidFill>
              </a:rPr>
              <a:t>Theorem</a:t>
            </a:r>
            <a:r>
              <a:rPr lang="en-US" altLang="zh-CN" smtClean="0"/>
              <a:t>. The above algorithm is a factor </a:t>
            </a:r>
            <a:r>
              <a:rPr lang="en-US" altLang="zh-CN" smtClean="0">
                <a:solidFill>
                  <a:srgbClr val="008C87"/>
                </a:solidFill>
              </a:rPr>
              <a:t>2</a:t>
            </a:r>
            <a:r>
              <a:rPr lang="en-US" altLang="zh-CN" smtClean="0"/>
              <a:t> approximation algorithm for </a:t>
            </a:r>
            <a:r>
              <a:rPr lang="en-US" altLang="zh-CN" smtClean="0">
                <a:solidFill>
                  <a:srgbClr val="CE0000"/>
                </a:solidFill>
              </a:rPr>
              <a:t>metric TSP</a:t>
            </a:r>
            <a:r>
              <a:rPr lang="en-US" altLang="zh-CN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E0000"/>
                </a:solidFill>
              </a:rPr>
              <a:t>Proof</a:t>
            </a:r>
            <a:r>
              <a:rPr lang="en-US" altLang="zh-CN" smtClean="0"/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cost(</a:t>
            </a:r>
            <a:r>
              <a:rPr lang="en-US" altLang="zh-CN" i="1" smtClean="0">
                <a:solidFill>
                  <a:srgbClr val="009999"/>
                </a:solidFill>
              </a:rPr>
              <a:t>T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OPT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ym typeface="Symbol" pitchFamily="18" charset="2"/>
              </a:rPr>
              <a:t>    cost(</a:t>
            </a:r>
            <a:r>
              <a:rPr lang="en-US" altLang="zh-CN" smtClean="0">
                <a:solidFill>
                  <a:srgbClr val="009999"/>
                </a:solidFill>
                <a:latin typeface="Monotype Corsiva" pitchFamily="66" charset="0"/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) =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2</a:t>
            </a:r>
            <a:r>
              <a:rPr lang="el-GR" altLang="zh-CN" smtClean="0">
                <a:cs typeface="Times New Roman" pitchFamily="18" charset="0"/>
                <a:sym typeface="Symbol" pitchFamily="18" charset="2"/>
              </a:rPr>
              <a:t>·</a:t>
            </a:r>
            <a:r>
              <a:rPr lang="en-US" altLang="zh-CN" smtClean="0">
                <a:sym typeface="Symbol" pitchFamily="18" charset="2"/>
              </a:rPr>
              <a:t>cost(</a:t>
            </a:r>
            <a:r>
              <a:rPr lang="en-US" altLang="zh-CN" i="1" smtClean="0">
                <a:solidFill>
                  <a:srgbClr val="009999"/>
                </a:solidFill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) (</a:t>
            </a:r>
            <a:r>
              <a:rPr lang="en-US" altLang="zh-CN" smtClean="0">
                <a:solidFill>
                  <a:srgbClr val="008C87"/>
                </a:solidFill>
                <a:latin typeface="Monotype Corsiva" pitchFamily="66" charset="0"/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 contains each edge of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 twice)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ym typeface="Symbol" pitchFamily="18" charset="2"/>
              </a:rPr>
              <a:t>    After the “</a:t>
            </a:r>
            <a:r>
              <a:rPr lang="en-US" altLang="zh-CN" smtClean="0">
                <a:solidFill>
                  <a:srgbClr val="CE0000"/>
                </a:solidFill>
                <a:sym typeface="Symbol" pitchFamily="18" charset="2"/>
              </a:rPr>
              <a:t>short-cutting</a:t>
            </a:r>
            <a:r>
              <a:rPr lang="en-US" altLang="zh-CN" smtClean="0">
                <a:sym typeface="Symbol" pitchFamily="18" charset="2"/>
              </a:rPr>
              <a:t>” step, cost(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)  cost(</a:t>
            </a:r>
            <a:r>
              <a:rPr lang="en-US" altLang="zh-CN" smtClean="0">
                <a:solidFill>
                  <a:srgbClr val="008C87"/>
                </a:solidFill>
                <a:latin typeface="Monotype Corsiva" pitchFamily="66" charset="0"/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) (triangle inequality) </a:t>
            </a:r>
            <a:r>
              <a:rPr lang="en-US" altLang="zh-CN" smtClean="0">
                <a:sym typeface="Wingdings" pitchFamily="2" charset="2"/>
              </a:rPr>
              <a:t>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ym typeface="Symbol" pitchFamily="18" charset="2"/>
              </a:rPr>
              <a:t>                        cost(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) 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2</a:t>
            </a:r>
            <a:r>
              <a:rPr lang="el-GR" altLang="zh-CN" smtClean="0">
                <a:cs typeface="Times New Roman" pitchFamily="18" charset="0"/>
                <a:sym typeface="Symbol" pitchFamily="18" charset="2"/>
              </a:rPr>
              <a:t>·</a:t>
            </a:r>
            <a:r>
              <a:rPr lang="en-US" altLang="zh-CN" i="1" smtClean="0">
                <a:sym typeface="Symbol" pitchFamily="18" charset="2"/>
              </a:rPr>
              <a:t>OPT</a:t>
            </a:r>
            <a:r>
              <a:rPr lang="en-US" altLang="zh-CN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B551D-C6E3-4B43-9909-0A34983633EF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Tight Example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Thick edges have cost </a:t>
            </a:r>
            <a:r>
              <a:rPr lang="en-US" altLang="zh-CN" smtClean="0">
                <a:solidFill>
                  <a:srgbClr val="009999"/>
                </a:solidFill>
              </a:rPr>
              <a:t>1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The remaining edges have cost </a:t>
            </a:r>
            <a:r>
              <a:rPr lang="en-US" altLang="zh-CN" smtClean="0">
                <a:solidFill>
                  <a:srgbClr val="009999"/>
                </a:solidFill>
              </a:rPr>
              <a:t>2</a:t>
            </a:r>
            <a:r>
              <a:rPr lang="en-US" altLang="zh-CN" smtClean="0"/>
              <a:t>.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2051050" y="2708275"/>
            <a:ext cx="1439863" cy="1223963"/>
          </a:xfrm>
          <a:prstGeom prst="pentag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2771775" y="2708275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051050" y="3211513"/>
            <a:ext cx="720725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2771775" y="3211513"/>
            <a:ext cx="7191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2339975" y="3355975"/>
            <a:ext cx="43180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2771775" y="3355975"/>
            <a:ext cx="43180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2051050" y="3211513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 flipH="1">
            <a:off x="2339975" y="2708275"/>
            <a:ext cx="4318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2771775" y="2708275"/>
            <a:ext cx="4318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2051050" y="3211513"/>
            <a:ext cx="11525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 flipV="1">
            <a:off x="2339975" y="3211513"/>
            <a:ext cx="115093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45025" y="2708275"/>
            <a:ext cx="1727200" cy="1657350"/>
            <a:chOff x="2926" y="1706"/>
            <a:chExt cx="1088" cy="1044"/>
          </a:xfrm>
        </p:grpSpPr>
        <p:sp>
          <p:nvSpPr>
            <p:cNvPr id="30752" name="Line 18"/>
            <p:cNvSpPr>
              <a:spLocks noChangeShapeType="1"/>
            </p:cNvSpPr>
            <p:nvPr/>
          </p:nvSpPr>
          <p:spPr bwMode="auto">
            <a:xfrm flipH="1">
              <a:off x="2970" y="1706"/>
              <a:ext cx="454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3" name="Line 19"/>
            <p:cNvSpPr>
              <a:spLocks noChangeShapeType="1"/>
            </p:cNvSpPr>
            <p:nvPr/>
          </p:nvSpPr>
          <p:spPr bwMode="auto">
            <a:xfrm>
              <a:off x="2971" y="2024"/>
              <a:ext cx="181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4" name="Line 20"/>
            <p:cNvSpPr>
              <a:spLocks noChangeShapeType="1"/>
            </p:cNvSpPr>
            <p:nvPr/>
          </p:nvSpPr>
          <p:spPr bwMode="auto">
            <a:xfrm>
              <a:off x="3424" y="1706"/>
              <a:ext cx="499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5" name="Line 21"/>
            <p:cNvSpPr>
              <a:spLocks noChangeShapeType="1"/>
            </p:cNvSpPr>
            <p:nvPr/>
          </p:nvSpPr>
          <p:spPr bwMode="auto">
            <a:xfrm>
              <a:off x="3152" y="2478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6" name="Line 22"/>
            <p:cNvSpPr>
              <a:spLocks noChangeShapeType="1"/>
            </p:cNvSpPr>
            <p:nvPr/>
          </p:nvSpPr>
          <p:spPr bwMode="auto">
            <a:xfrm flipH="1">
              <a:off x="3424" y="1979"/>
              <a:ext cx="499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7" name="Line 23"/>
            <p:cNvSpPr>
              <a:spLocks noChangeShapeType="1"/>
            </p:cNvSpPr>
            <p:nvPr/>
          </p:nvSpPr>
          <p:spPr bwMode="auto">
            <a:xfrm>
              <a:off x="3424" y="2160"/>
              <a:ext cx="31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8" name="Text Box 24"/>
            <p:cNvSpPr txBox="1">
              <a:spLocks noChangeArrowheads="1"/>
            </p:cNvSpPr>
            <p:nvPr/>
          </p:nvSpPr>
          <p:spPr bwMode="auto">
            <a:xfrm>
              <a:off x="2926" y="2519"/>
              <a:ext cx="10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</a:rPr>
                <a:t>Optimal solution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051050" y="4508500"/>
            <a:ext cx="1439863" cy="1592263"/>
            <a:chOff x="1292" y="2840"/>
            <a:chExt cx="907" cy="1003"/>
          </a:xfrm>
        </p:grpSpPr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1746" y="2840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1292" y="3157"/>
              <a:ext cx="454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 flipV="1">
              <a:off x="1746" y="3157"/>
              <a:ext cx="4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 flipH="1">
              <a:off x="1474" y="3248"/>
              <a:ext cx="272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>
              <a:off x="1746" y="3248"/>
              <a:ext cx="272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1" name="Text Box 36"/>
            <p:cNvSpPr txBox="1">
              <a:spLocks noChangeArrowheads="1"/>
            </p:cNvSpPr>
            <p:nvPr/>
          </p:nvSpPr>
          <p:spPr bwMode="auto">
            <a:xfrm>
              <a:off x="1474" y="3612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</a:rPr>
                <a:t>MST </a:t>
              </a:r>
              <a:r>
                <a:rPr lang="en-US" altLang="zh-CN" sz="1800" i="1">
                  <a:solidFill>
                    <a:srgbClr val="009999"/>
                  </a:solidFill>
                </a:rPr>
                <a:t>T</a:t>
              </a:r>
              <a:r>
                <a:rPr lang="en-US" altLang="zh-CN" sz="180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787900" y="4508500"/>
            <a:ext cx="1439863" cy="1639888"/>
            <a:chOff x="3016" y="2840"/>
            <a:chExt cx="907" cy="1033"/>
          </a:xfrm>
        </p:grpSpPr>
        <p:sp>
          <p:nvSpPr>
            <p:cNvPr id="30739" name="Line 40"/>
            <p:cNvSpPr>
              <a:spLocks noChangeShapeType="1"/>
            </p:cNvSpPr>
            <p:nvPr/>
          </p:nvSpPr>
          <p:spPr bwMode="auto">
            <a:xfrm flipV="1">
              <a:off x="3470" y="3157"/>
              <a:ext cx="4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0" name="Line 41"/>
            <p:cNvSpPr>
              <a:spLocks noChangeShapeType="1"/>
            </p:cNvSpPr>
            <p:nvPr/>
          </p:nvSpPr>
          <p:spPr bwMode="auto">
            <a:xfrm flipH="1">
              <a:off x="3198" y="3248"/>
              <a:ext cx="272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1" name="Line 43"/>
            <p:cNvSpPr>
              <a:spLocks noChangeShapeType="1"/>
            </p:cNvSpPr>
            <p:nvPr/>
          </p:nvSpPr>
          <p:spPr bwMode="auto">
            <a:xfrm>
              <a:off x="3016" y="315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2" name="Line 44"/>
            <p:cNvSpPr>
              <a:spLocks noChangeShapeType="1"/>
            </p:cNvSpPr>
            <p:nvPr/>
          </p:nvSpPr>
          <p:spPr bwMode="auto">
            <a:xfrm flipH="1">
              <a:off x="3198" y="2840"/>
              <a:ext cx="27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3" name="Line 45"/>
            <p:cNvSpPr>
              <a:spLocks noChangeShapeType="1"/>
            </p:cNvSpPr>
            <p:nvPr/>
          </p:nvSpPr>
          <p:spPr bwMode="auto">
            <a:xfrm>
              <a:off x="3470" y="2840"/>
              <a:ext cx="27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4" name="Line 46"/>
            <p:cNvSpPr>
              <a:spLocks noChangeShapeType="1"/>
            </p:cNvSpPr>
            <p:nvPr/>
          </p:nvSpPr>
          <p:spPr bwMode="auto">
            <a:xfrm>
              <a:off x="3016" y="3157"/>
              <a:ext cx="72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5" name="Text Box 48"/>
            <p:cNvSpPr txBox="1">
              <a:spLocks noChangeArrowheads="1"/>
            </p:cNvSpPr>
            <p:nvPr/>
          </p:nvSpPr>
          <p:spPr bwMode="auto">
            <a:xfrm>
              <a:off x="3198" y="364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</a:rPr>
                <a:t>tour</a:t>
              </a:r>
              <a:r>
                <a:rPr lang="en-US" altLang="zh-CN" sz="1800"/>
                <a:t> </a:t>
              </a:r>
              <a:r>
                <a:rPr lang="en-US" altLang="zh-CN" sz="1800" i="1">
                  <a:solidFill>
                    <a:srgbClr val="009999"/>
                  </a:solidFill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F532D5-F4FA-46E3-86EF-84C221730C5E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Christofides’ Algorithm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Algorithm (Metric TSP – factor </a:t>
            </a:r>
            <a:r>
              <a:rPr lang="en-US" altLang="zh-CN" smtClean="0">
                <a:solidFill>
                  <a:srgbClr val="008C87"/>
                </a:solidFill>
              </a:rPr>
              <a:t>3/2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smtClean="0"/>
              <a:t>Find an MST,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, of </a:t>
            </a:r>
            <a:r>
              <a:rPr lang="en-US" altLang="zh-CN" i="1" smtClean="0">
                <a:solidFill>
                  <a:srgbClr val="008C87"/>
                </a:solidFill>
              </a:rPr>
              <a:t>G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Compute a minimum cost </a:t>
            </a:r>
            <a:r>
              <a:rPr lang="en-US" altLang="zh-CN" i="1" smtClean="0"/>
              <a:t>perfect matching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/>
              <a:t>, on the set of </a:t>
            </a:r>
            <a:r>
              <a:rPr lang="en-US" altLang="zh-CN" i="1" smtClean="0"/>
              <a:t>odd-degree</a:t>
            </a:r>
            <a:r>
              <a:rPr lang="en-US" altLang="zh-CN" smtClean="0"/>
              <a:t> vertices of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. Add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/>
              <a:t> to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 and obtain an Eulerian graph.</a:t>
            </a:r>
          </a:p>
          <a:p>
            <a:pPr lvl="1" eaLnBrk="1" hangingPunct="1"/>
            <a:r>
              <a:rPr lang="en-US" altLang="zh-CN" smtClean="0"/>
              <a:t>Find a Eulerian tour, </a:t>
            </a:r>
            <a:r>
              <a:rPr lang="en-US" altLang="zh-CN" i="1" smtClean="0">
                <a:solidFill>
                  <a:srgbClr val="008C87"/>
                </a:solidFill>
                <a:latin typeface="Monotype Corsiva" pitchFamily="66" charset="0"/>
              </a:rPr>
              <a:t>T</a:t>
            </a:r>
            <a:r>
              <a:rPr lang="en-US" altLang="zh-CN" smtClean="0"/>
              <a:t>, on this graph.</a:t>
            </a:r>
          </a:p>
          <a:p>
            <a:pPr lvl="1" eaLnBrk="1" hangingPunct="1"/>
            <a:r>
              <a:rPr lang="en-US" altLang="zh-CN" smtClean="0"/>
              <a:t>Output the tour that visits vertices of </a:t>
            </a:r>
            <a:r>
              <a:rPr lang="en-US" altLang="zh-CN" i="1" smtClean="0">
                <a:solidFill>
                  <a:srgbClr val="008C87"/>
                </a:solidFill>
              </a:rPr>
              <a:t>G</a:t>
            </a:r>
            <a:r>
              <a:rPr lang="en-US" altLang="zh-CN" smtClean="0"/>
              <a:t> in the order of their first appearance in </a:t>
            </a:r>
            <a:r>
              <a:rPr lang="en-US" altLang="zh-CN" smtClean="0">
                <a:solidFill>
                  <a:srgbClr val="008C87"/>
                </a:solidFill>
                <a:latin typeface="Monotype Corsiva" pitchFamily="66" charset="0"/>
              </a:rPr>
              <a:t>T</a:t>
            </a:r>
            <a:r>
              <a:rPr lang="en-US" altLang="zh-CN" smtClean="0"/>
              <a:t>. Let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smtClean="0"/>
              <a:t> be this tour.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C900D8-4065-4820-9DEB-597C7154C74D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Second Lower Bound on OPT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Lemma</a:t>
            </a:r>
            <a:r>
              <a:rPr lang="en-US" altLang="zh-CN" dirty="0" smtClean="0"/>
              <a:t>: Let </a:t>
            </a:r>
            <a:r>
              <a:rPr lang="en-US" altLang="zh-CN" i="1" dirty="0" smtClean="0">
                <a:solidFill>
                  <a:srgbClr val="009999"/>
                </a:solidFill>
              </a:rPr>
              <a:t>V</a:t>
            </a:r>
            <a:r>
              <a:rPr lang="en-US" altLang="zh-CN" dirty="0" smtClean="0">
                <a:solidFill>
                  <a:srgbClr val="009999"/>
                </a:solidFill>
              </a:rPr>
              <a:t>’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 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V</a:t>
            </a:r>
            <a:r>
              <a:rPr lang="en-US" altLang="zh-CN" dirty="0" smtClean="0">
                <a:sym typeface="Symbol" pitchFamily="18" charset="2"/>
              </a:rPr>
              <a:t>, such that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|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’|</a:t>
            </a:r>
            <a:r>
              <a:rPr lang="en-US" altLang="zh-CN" dirty="0" smtClean="0">
                <a:sym typeface="Symbol" pitchFamily="18" charset="2"/>
              </a:rPr>
              <a:t> is even, and let 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M</a:t>
            </a:r>
            <a:r>
              <a:rPr lang="en-US" altLang="zh-CN" dirty="0" smtClean="0">
                <a:sym typeface="Symbol" pitchFamily="18" charset="2"/>
              </a:rPr>
              <a:t> be a minimum cost perfect matching on 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’</a:t>
            </a:r>
            <a:r>
              <a:rPr lang="en-US" altLang="zh-CN" dirty="0" smtClean="0">
                <a:sym typeface="Symbol" pitchFamily="18" charset="2"/>
              </a:rPr>
              <a:t>. Then,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cost(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M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)  OPT/2</a:t>
            </a:r>
            <a:r>
              <a:rPr lang="en-US" altLang="zh-CN" dirty="0" smtClean="0">
                <a:sym typeface="Symbol" pitchFamily="18" charset="2"/>
              </a:rPr>
              <a:t>.</a:t>
            </a:r>
          </a:p>
          <a:p>
            <a:pPr eaLnBrk="1" hangingPunct="1"/>
            <a:endParaRPr lang="en-US" altLang="zh-CN" dirty="0" smtClean="0">
              <a:sym typeface="Symbol" pitchFamily="18" charset="2"/>
            </a:endParaRPr>
          </a:p>
          <a:p>
            <a:pPr eaLnBrk="1" hangingPunct="1"/>
            <a:r>
              <a:rPr lang="en-US" altLang="zh-CN" dirty="0" smtClean="0">
                <a:sym typeface="Symbol" pitchFamily="18" charset="2"/>
              </a:rPr>
              <a:t>Then, 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cost(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)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 cost(</a:t>
            </a:r>
            <a:r>
              <a:rPr lang="en-US" altLang="zh-CN" dirty="0" smtClean="0">
                <a:solidFill>
                  <a:srgbClr val="009999"/>
                </a:solidFill>
                <a:latin typeface="Monotype Corsiva" pitchFamily="66" charset="0"/>
                <a:sym typeface="Symbol" pitchFamily="18" charset="2"/>
              </a:rPr>
              <a:t>T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)  cost(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T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) + cost(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M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)  OPT + OPT/2 = 3/2 * OPT.</a:t>
            </a:r>
          </a:p>
          <a:p>
            <a:pPr eaLnBrk="1" hangingPunct="1"/>
            <a:endParaRPr lang="en-US" altLang="zh-CN" dirty="0" smtClean="0">
              <a:solidFill>
                <a:srgbClr val="009999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Sanjeev</a:t>
            </a:r>
            <a:r>
              <a:rPr lang="en-US" dirty="0" smtClean="0"/>
              <a:t> </a:t>
            </a:r>
            <a:r>
              <a:rPr lang="en-US" dirty="0" err="1" smtClean="0"/>
              <a:t>Arora</a:t>
            </a:r>
            <a:r>
              <a:rPr lang="en-US" b="1" dirty="0" smtClean="0"/>
              <a:t>.  </a:t>
            </a:r>
            <a:r>
              <a:rPr lang="en-US" dirty="0" smtClean="0"/>
              <a:t>Polynomial-time Approximation Schemes for Euclidean TSP and other Geometric Problems</a:t>
            </a:r>
            <a:r>
              <a:rPr lang="en-US" b="1" dirty="0" smtClean="0"/>
              <a:t>. </a:t>
            </a:r>
            <a:r>
              <a:rPr lang="en-US" i="1" dirty="0" smtClean="0"/>
              <a:t>Journal of the ACM </a:t>
            </a:r>
            <a:r>
              <a:rPr lang="en-US" dirty="0" smtClean="0"/>
              <a:t>45(5) 753-782, 1998.. </a:t>
            </a:r>
            <a:endParaRPr lang="en-US" altLang="zh-CN" dirty="0" smtClean="0">
              <a:sym typeface="Symbol" pitchFamily="18" charset="2"/>
            </a:endParaRPr>
          </a:p>
          <a:p>
            <a:r>
              <a:rPr lang="en-US" altLang="zh-CN" dirty="0" smtClean="0">
                <a:sym typeface="Symbol" pitchFamily="18" charset="2"/>
              </a:rPr>
              <a:t>S. </a:t>
            </a:r>
            <a:r>
              <a:rPr lang="en-US" altLang="zh-CN" dirty="0" err="1" smtClean="0">
                <a:sym typeface="Symbol" pitchFamily="18" charset="2"/>
              </a:rPr>
              <a:t>Oveis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err="1" smtClean="0">
                <a:sym typeface="Symbol" pitchFamily="18" charset="2"/>
              </a:rPr>
              <a:t>Gharan</a:t>
            </a:r>
            <a:r>
              <a:rPr lang="en-US" altLang="zh-CN" dirty="0" smtClean="0">
                <a:sym typeface="Symbol" pitchFamily="18" charset="2"/>
              </a:rPr>
              <a:t>, A. </a:t>
            </a:r>
            <a:r>
              <a:rPr lang="en-US" altLang="zh-CN" dirty="0" err="1" smtClean="0">
                <a:sym typeface="Symbol" pitchFamily="18" charset="2"/>
              </a:rPr>
              <a:t>Saberi</a:t>
            </a:r>
            <a:r>
              <a:rPr lang="en-US" altLang="zh-CN" dirty="0" smtClean="0">
                <a:sym typeface="Symbol" pitchFamily="18" charset="2"/>
              </a:rPr>
              <a:t>, M. Singh. A Randomized Rounding Approach to the Traveling Salesman Problem. FOCS 2011.</a:t>
            </a:r>
          </a:p>
          <a:p>
            <a:pPr>
              <a:buNone/>
            </a:pPr>
            <a:r>
              <a:rPr lang="en-US" altLang="zh-CN" dirty="0" smtClean="0">
                <a:sym typeface="Symbol" pitchFamily="18" charset="2"/>
              </a:rPr>
              <a:t>http://homes.cs.washington.edu/~shayan/tsp.pdf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A5FCDF-F614-40B1-9E1B-3835041E263A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Weighted Set Cover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Input:</a:t>
            </a:r>
          </a:p>
          <a:p>
            <a:pPr lvl="1" eaLnBrk="1" hangingPunct="1"/>
            <a:r>
              <a:rPr lang="en-US" altLang="zh-CN" smtClean="0"/>
              <a:t>Ground elements </a:t>
            </a:r>
            <a:r>
              <a:rPr lang="en-US" altLang="zh-CN" i="1" smtClean="0">
                <a:solidFill>
                  <a:srgbClr val="008C87"/>
                </a:solidFill>
              </a:rPr>
              <a:t>E</a:t>
            </a:r>
            <a:r>
              <a:rPr lang="en-US" altLang="zh-CN" smtClean="0">
                <a:solidFill>
                  <a:srgbClr val="008C87"/>
                </a:solidFill>
              </a:rPr>
              <a:t> = {</a:t>
            </a:r>
            <a:r>
              <a:rPr lang="en-US" altLang="zh-CN" i="1" smtClean="0">
                <a:solidFill>
                  <a:srgbClr val="008C87"/>
                </a:solidFill>
              </a:rPr>
              <a:t>e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e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</a:rPr>
              <a:t>e</a:t>
            </a:r>
            <a:r>
              <a:rPr lang="en-US" altLang="zh-CN" i="1" baseline="-25000" smtClean="0">
                <a:solidFill>
                  <a:srgbClr val="008C87"/>
                </a:solidFill>
              </a:rPr>
              <a:t>n</a:t>
            </a:r>
            <a:r>
              <a:rPr lang="en-US" altLang="zh-CN" smtClean="0">
                <a:solidFill>
                  <a:srgbClr val="008C87"/>
                </a:solidFill>
              </a:rPr>
              <a:t>}</a:t>
            </a:r>
          </a:p>
          <a:p>
            <a:pPr lvl="1" eaLnBrk="1" hangingPunct="1"/>
            <a:r>
              <a:rPr lang="en-US" altLang="zh-CN" smtClean="0"/>
              <a:t>Subsets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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E</a:t>
            </a:r>
          </a:p>
          <a:p>
            <a:pPr lvl="1" eaLnBrk="1" hangingPunct="1"/>
            <a:r>
              <a:rPr lang="en-US" altLang="zh-CN" smtClean="0">
                <a:sym typeface="Symbol" pitchFamily="18" charset="2"/>
              </a:rPr>
              <a:t>Weights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w</a:t>
            </a:r>
            <a:r>
              <a:rPr lang="en-US" altLang="zh-CN" baseline="-25000" smtClean="0">
                <a:solidFill>
                  <a:srgbClr val="008C87"/>
                </a:solidFill>
                <a:sym typeface="Symbol" pitchFamily="18" charset="2"/>
              </a:rPr>
              <a:t>1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w</a:t>
            </a:r>
            <a:r>
              <a:rPr lang="en-US" altLang="zh-CN" baseline="-25000" smtClean="0">
                <a:solidFill>
                  <a:srgbClr val="008C87"/>
                </a:solidFill>
                <a:sym typeface="Symbol" pitchFamily="18" charset="2"/>
              </a:rPr>
              <a:t>2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w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m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≥ 0</a:t>
            </a:r>
          </a:p>
          <a:p>
            <a:pPr eaLnBrk="1" hangingPunct="1"/>
            <a:r>
              <a:rPr lang="en-US" altLang="zh-CN" smtClean="0">
                <a:cs typeface="Times New Roman" pitchFamily="18" charset="0"/>
                <a:sym typeface="Symbol" pitchFamily="18" charset="2"/>
              </a:rPr>
              <a:t>Goal: Find a set </a:t>
            </a:r>
            <a:r>
              <a:rPr lang="en-US" altLang="zh-CN" i="1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  {1, 2, …, </a:t>
            </a:r>
            <a:r>
              <a:rPr lang="en-US" altLang="zh-CN" i="1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}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 that minimizes 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</a:t>
            </a:r>
            <a:r>
              <a:rPr lang="en-US" altLang="zh-CN" i="1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i="1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CN" i="1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, such that 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i="1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i="1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i="1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i="1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CN" smtClean="0">
                <a:cs typeface="Times New Roman" pitchFamily="18" charset="0"/>
                <a:sym typeface="Symbol" pitchFamily="18" charset="2"/>
              </a:rPr>
              <a:t>Note: vertex cover is a special case of set cover.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5501C4-158F-4A3F-949C-09DED8702E26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of Weighted Set Cover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Set </a:t>
            </a:r>
            <a:r>
              <a:rPr lang="en-US" altLang="zh-CN" i="1" smtClean="0">
                <a:solidFill>
                  <a:srgbClr val="008C87"/>
                </a:solidFill>
              </a:rPr>
              <a:t>E</a:t>
            </a:r>
            <a:r>
              <a:rPr lang="en-US" altLang="zh-CN" smtClean="0">
                <a:solidFill>
                  <a:srgbClr val="008C87"/>
                </a:solidFill>
              </a:rPr>
              <a:t> = {1, 2, 3, 4, 5, 6, 7, 8}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Available subsets: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rgbClr val="008C87"/>
                </a:solidFill>
              </a:rPr>
              <a:t>   S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 = {1, 2, 3}, </a:t>
            </a:r>
            <a:r>
              <a:rPr lang="en-US" altLang="zh-CN" i="1" smtClean="0">
                <a:solidFill>
                  <a:srgbClr val="008C87"/>
                </a:solidFill>
              </a:rPr>
              <a:t>w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 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rgbClr val="008C87"/>
                </a:solidFill>
              </a:rPr>
              <a:t>   S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 = {2, 7, 8}, </a:t>
            </a:r>
            <a:r>
              <a:rPr lang="en-US" altLang="zh-CN" i="1" smtClean="0">
                <a:solidFill>
                  <a:srgbClr val="008C87"/>
                </a:solidFill>
              </a:rPr>
              <a:t>w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 =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rgbClr val="008C87"/>
                </a:solidFill>
              </a:rPr>
              <a:t>   S</a:t>
            </a:r>
            <a:r>
              <a:rPr lang="en-US" altLang="zh-CN" baseline="-25000" smtClean="0">
                <a:solidFill>
                  <a:srgbClr val="008C87"/>
                </a:solidFill>
              </a:rPr>
              <a:t>3</a:t>
            </a:r>
            <a:r>
              <a:rPr lang="en-US" altLang="zh-CN" smtClean="0">
                <a:solidFill>
                  <a:srgbClr val="008C87"/>
                </a:solidFill>
              </a:rPr>
              <a:t> = {4, 5, 6, 7}, </a:t>
            </a:r>
            <a:r>
              <a:rPr lang="en-US" altLang="zh-CN" i="1" smtClean="0">
                <a:solidFill>
                  <a:srgbClr val="008C87"/>
                </a:solidFill>
              </a:rPr>
              <a:t>w</a:t>
            </a:r>
            <a:r>
              <a:rPr lang="en-US" altLang="zh-CN" baseline="-25000" smtClean="0">
                <a:solidFill>
                  <a:srgbClr val="008C87"/>
                </a:solidFill>
              </a:rPr>
              <a:t>3</a:t>
            </a:r>
            <a:r>
              <a:rPr lang="en-US" altLang="zh-CN" smtClean="0">
                <a:solidFill>
                  <a:srgbClr val="008C87"/>
                </a:solidFill>
              </a:rPr>
              <a:t> = 3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rgbClr val="008C87"/>
                </a:solidFill>
              </a:rPr>
              <a:t>   S</a:t>
            </a:r>
            <a:r>
              <a:rPr lang="en-US" altLang="zh-CN" baseline="-25000" smtClean="0">
                <a:solidFill>
                  <a:srgbClr val="008C87"/>
                </a:solidFill>
              </a:rPr>
              <a:t>4</a:t>
            </a:r>
            <a:r>
              <a:rPr lang="en-US" altLang="zh-CN" smtClean="0">
                <a:solidFill>
                  <a:srgbClr val="008C87"/>
                </a:solidFill>
              </a:rPr>
              <a:t> = {4, 5, 6, 8}, </a:t>
            </a:r>
            <a:r>
              <a:rPr lang="en-US" altLang="zh-CN" i="1" smtClean="0">
                <a:solidFill>
                  <a:srgbClr val="008C87"/>
                </a:solidFill>
              </a:rPr>
              <a:t>w</a:t>
            </a:r>
            <a:r>
              <a:rPr lang="en-US" altLang="zh-CN" baseline="-25000" smtClean="0">
                <a:solidFill>
                  <a:srgbClr val="008C87"/>
                </a:solidFill>
              </a:rPr>
              <a:t>4</a:t>
            </a:r>
            <a:r>
              <a:rPr lang="en-US" altLang="zh-CN" smtClean="0">
                <a:solidFill>
                  <a:srgbClr val="008C87"/>
                </a:solidFill>
              </a:rPr>
              <a:t> = 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Solutions: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smtClean="0">
                <a:solidFill>
                  <a:srgbClr val="008C87"/>
                </a:solidFill>
              </a:rPr>
              <a:t> = {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3</a:t>
            </a:r>
            <a:r>
              <a:rPr lang="en-US" altLang="zh-CN" smtClean="0">
                <a:solidFill>
                  <a:srgbClr val="008C87"/>
                </a:solidFill>
              </a:rPr>
              <a:t>},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smtClean="0">
                <a:solidFill>
                  <a:srgbClr val="008C87"/>
                </a:solidFill>
              </a:rPr>
              <a:t> = {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4</a:t>
            </a:r>
            <a:r>
              <a:rPr lang="en-US" altLang="zh-CN" smtClean="0">
                <a:solidFill>
                  <a:srgbClr val="008C87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Optimal Solution is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smtClean="0">
                <a:solidFill>
                  <a:srgbClr val="008C87"/>
                </a:solidFill>
              </a:rPr>
              <a:t> = {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3</a:t>
            </a:r>
            <a:r>
              <a:rPr lang="en-US" altLang="zh-CN" smtClean="0">
                <a:solidFill>
                  <a:srgbClr val="008C87"/>
                </a:solidFill>
              </a:rPr>
              <a:t>}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E68D99-4BD1-4B47-95A6-68657779F052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An Integer Programming Formulation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773988" cy="45720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We create a variable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x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800" dirty="0" smtClean="0"/>
              <a:t> for each subset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800" dirty="0" smtClean="0"/>
              <a:t>.</a:t>
            </a:r>
          </a:p>
          <a:p>
            <a:pPr lvl="1" eaLnBrk="1" hangingPunct="1"/>
            <a:r>
              <a:rPr lang="en-US" altLang="zh-CN" sz="2400" dirty="0" smtClean="0"/>
              <a:t>If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400" dirty="0" smtClean="0">
                <a:solidFill>
                  <a:srgbClr val="008C87"/>
                </a:solidFill>
              </a:rPr>
              <a:t> </a:t>
            </a:r>
            <a:r>
              <a:rPr lang="en-US" altLang="zh-CN" sz="2400" dirty="0" smtClean="0">
                <a:solidFill>
                  <a:srgbClr val="008C87"/>
                </a:solidFill>
                <a:sym typeface="Symbol" pitchFamily="18" charset="2"/>
              </a:rPr>
              <a:t>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I</a:t>
            </a:r>
            <a:r>
              <a:rPr lang="en-US" altLang="zh-CN" sz="2400" dirty="0" smtClean="0"/>
              <a:t>, then </a:t>
            </a:r>
            <a:r>
              <a:rPr lang="en-US" altLang="zh-CN" sz="2400" i="1" dirty="0" err="1" smtClean="0">
                <a:solidFill>
                  <a:srgbClr val="008C87"/>
                </a:solidFill>
              </a:rPr>
              <a:t>x</a:t>
            </a:r>
            <a:r>
              <a:rPr lang="en-US" altLang="zh-CN" sz="24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400" dirty="0" smtClean="0">
                <a:solidFill>
                  <a:srgbClr val="008C87"/>
                </a:solidFill>
              </a:rPr>
              <a:t> = 1</a:t>
            </a:r>
            <a:r>
              <a:rPr lang="en-US" altLang="zh-CN" sz="2400" dirty="0" smtClean="0"/>
              <a:t>, otherwise </a:t>
            </a:r>
            <a:r>
              <a:rPr lang="en-US" altLang="zh-CN" sz="2400" i="1" dirty="0" err="1" smtClean="0">
                <a:solidFill>
                  <a:srgbClr val="008C87"/>
                </a:solidFill>
              </a:rPr>
              <a:t>x</a:t>
            </a:r>
            <a:r>
              <a:rPr lang="en-US" altLang="zh-CN" sz="24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400" dirty="0" smtClean="0">
                <a:solidFill>
                  <a:srgbClr val="008C87"/>
                </a:solidFill>
              </a:rPr>
              <a:t> = 0</a:t>
            </a:r>
            <a:r>
              <a:rPr lang="en-US" altLang="zh-CN" sz="2400" dirty="0" smtClean="0"/>
              <a:t>.</a:t>
            </a:r>
          </a:p>
          <a:p>
            <a:pPr eaLnBrk="1" hangingPunct="1">
              <a:buFontTx/>
              <a:buNone/>
            </a:pPr>
            <a:endParaRPr lang="en-US" altLang="zh-CN" sz="2800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140200" y="2636838"/>
          <a:ext cx="1152525" cy="984250"/>
        </p:xfrm>
        <a:graphic>
          <a:graphicData uri="http://schemas.openxmlformats.org/presentationml/2006/ole">
            <p:oleObj spid="_x0000_s1026" name="Equation" r:id="rId3" imgW="520560" imgH="444240" progId="">
              <p:embed/>
            </p:oleObj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254375" y="2757488"/>
            <a:ext cx="1173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</a:rPr>
              <a:t>min</a:t>
            </a:r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4067175" y="4268788"/>
          <a:ext cx="1368425" cy="773112"/>
        </p:xfrm>
        <a:graphic>
          <a:graphicData uri="http://schemas.openxmlformats.org/presentationml/2006/ole">
            <p:oleObj spid="_x0000_s1027" name="Equation" r:id="rId4" imgW="672840" imgH="380880" progId="">
              <p:embed/>
            </p:oleObj>
          </a:graphicData>
        </a:graphic>
      </p:graphicFrame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2411413" y="3689350"/>
            <a:ext cx="1866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</a:rPr>
              <a:t>subject to:</a:t>
            </a:r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067175" y="5203825"/>
            <a:ext cx="149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 i="1" baseline="-25000">
                <a:solidFill>
                  <a:srgbClr val="008C87"/>
                </a:solidFill>
              </a:rPr>
              <a:t>j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itchFamily="18" charset="2"/>
              </a:rPr>
              <a:t> {0, 1}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5799138" y="42672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8C87"/>
                </a:solidFill>
                <a:sym typeface="Symbol" pitchFamily="18" charset="2"/>
              </a:rPr>
              <a:t></a:t>
            </a:r>
            <a:r>
              <a:rPr lang="en-US" altLang="zh-CN" i="1" dirty="0" err="1">
                <a:solidFill>
                  <a:srgbClr val="008C87"/>
                </a:solidFill>
                <a:sym typeface="Symbol" pitchFamily="18" charset="2"/>
              </a:rPr>
              <a:t>e</a:t>
            </a:r>
            <a:r>
              <a:rPr lang="en-US" altLang="zh-CN" i="1" baseline="-25000" dirty="0" err="1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008C87"/>
                </a:solidFill>
                <a:sym typeface="Symbol" pitchFamily="18" charset="2"/>
              </a:rPr>
              <a:t>  </a:t>
            </a:r>
            <a:r>
              <a:rPr lang="en-US" altLang="zh-CN" i="1" dirty="0">
                <a:solidFill>
                  <a:srgbClr val="008C87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02222" y="5181913"/>
            <a:ext cx="11272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= 1..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m</a:t>
            </a:r>
            <a:endParaRPr lang="en-US" altLang="zh-CN" i="1" dirty="0">
              <a:solidFill>
                <a:srgbClr val="008C87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206E02-504B-43B8-A4F1-0BF684A1ADF0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Relaxation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IP can’t be solved in polynomial time, so we relax the integrality requirement.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140200" y="2636838"/>
          <a:ext cx="1152525" cy="984250"/>
        </p:xfrm>
        <a:graphic>
          <a:graphicData uri="http://schemas.openxmlformats.org/presentationml/2006/ole">
            <p:oleObj spid="_x0000_s2050" name="Equation" r:id="rId3" imgW="520560" imgH="444240" progId="">
              <p:embed/>
            </p:oleObj>
          </a:graphicData>
        </a:graphic>
      </p:graphicFrame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3254375" y="2757488"/>
            <a:ext cx="1173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</a:rPr>
              <a:t>min</a:t>
            </a:r>
          </a:p>
        </p:txBody>
      </p:sp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67175" y="4268788"/>
          <a:ext cx="1368425" cy="773112"/>
        </p:xfrm>
        <a:graphic>
          <a:graphicData uri="http://schemas.openxmlformats.org/presentationml/2006/ole">
            <p:oleObj spid="_x0000_s2051" name="Equation" r:id="rId4" imgW="672840" imgH="380880" progId="">
              <p:embed/>
            </p:oleObj>
          </a:graphicData>
        </a:graphic>
      </p:graphicFrame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411413" y="3689350"/>
            <a:ext cx="1866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</a:rPr>
              <a:t>subject to:</a:t>
            </a:r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4067175" y="5210175"/>
            <a:ext cx="985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CE0000"/>
                </a:solidFill>
              </a:rPr>
              <a:t>x</a:t>
            </a:r>
            <a:r>
              <a:rPr lang="en-US" altLang="zh-CN" i="1" baseline="-25000">
                <a:solidFill>
                  <a:srgbClr val="CE0000"/>
                </a:solidFill>
              </a:rPr>
              <a:t>j</a:t>
            </a:r>
            <a:r>
              <a:rPr lang="en-US" altLang="zh-CN">
                <a:solidFill>
                  <a:srgbClr val="CE0000"/>
                </a:solidFill>
              </a:rPr>
              <a:t> </a:t>
            </a:r>
            <a:r>
              <a:rPr lang="en-US" altLang="zh-CN">
                <a:solidFill>
                  <a:srgbClr val="CE0000"/>
                </a:solidFill>
                <a:cs typeface="Times New Roman" pitchFamily="18" charset="0"/>
                <a:sym typeface="Symbol" pitchFamily="18" charset="2"/>
              </a:rPr>
              <a:t>≥ </a:t>
            </a:r>
            <a:r>
              <a:rPr lang="en-US" altLang="zh-CN">
                <a:solidFill>
                  <a:srgbClr val="CE0000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5724525" y="42926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C87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008C87"/>
                </a:solidFill>
                <a:sym typeface="Symbol" pitchFamily="18" charset="2"/>
              </a:rPr>
              <a:t>e</a:t>
            </a:r>
            <a:r>
              <a:rPr lang="en-US" altLang="zh-CN" i="1" baseline="-2500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>
                <a:solidFill>
                  <a:srgbClr val="008C87"/>
                </a:solidFill>
                <a:sym typeface="Symbol" pitchFamily="18" charset="2"/>
              </a:rPr>
              <a:t>  </a:t>
            </a:r>
            <a:r>
              <a:rPr lang="en-US" altLang="zh-CN" i="1">
                <a:solidFill>
                  <a:srgbClr val="008C87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1931988" y="2801938"/>
            <a:ext cx="623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E0000"/>
                </a:solidFill>
              </a:rPr>
              <a:t>LP: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802222" y="5181913"/>
            <a:ext cx="11272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= 1..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m</a:t>
            </a:r>
            <a:endParaRPr lang="en-US" altLang="zh-CN" i="1" dirty="0">
              <a:solidFill>
                <a:srgbClr val="008C87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E11734-5725-49EA-8E12-33D0B6B97555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Lower Bound of OPT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631113" cy="4572000"/>
          </a:xfrm>
        </p:spPr>
        <p:txBody>
          <a:bodyPr/>
          <a:lstStyle/>
          <a:p>
            <a:pPr eaLnBrk="1" hangingPunct="1"/>
            <a:r>
              <a:rPr lang="en-US" altLang="zh-CN" smtClean="0"/>
              <a:t>We use any polynomial time LP solver to get a solution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baseline="30000" smtClean="0">
                <a:solidFill>
                  <a:srgbClr val="008C87"/>
                </a:solidFill>
              </a:rPr>
              <a:t>*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Let </a:t>
            </a:r>
            <a:r>
              <a:rPr lang="en-US" altLang="zh-CN" i="1" smtClean="0">
                <a:solidFill>
                  <a:srgbClr val="008C87"/>
                </a:solidFill>
              </a:rPr>
              <a:t>OPT</a:t>
            </a:r>
            <a:r>
              <a:rPr lang="en-US" altLang="zh-CN" smtClean="0"/>
              <a:t> be the  optimal objective value for the integer program.</a:t>
            </a:r>
          </a:p>
          <a:p>
            <a:pPr eaLnBrk="1" hangingPunct="1"/>
            <a:r>
              <a:rPr lang="en-US" altLang="zh-CN" smtClean="0"/>
              <a:t>Let </a:t>
            </a:r>
            <a:r>
              <a:rPr lang="en-US" altLang="zh-CN" smtClean="0">
                <a:solidFill>
                  <a:srgbClr val="008C87"/>
                </a:solidFill>
              </a:rPr>
              <a:t>Z</a:t>
            </a:r>
            <a:r>
              <a:rPr lang="en-US" altLang="zh-CN" baseline="30000" smtClean="0">
                <a:solidFill>
                  <a:srgbClr val="008C87"/>
                </a:solidFill>
              </a:rPr>
              <a:t>*</a:t>
            </a:r>
            <a:r>
              <a:rPr lang="en-US" altLang="zh-CN" baseline="-25000" smtClean="0">
                <a:solidFill>
                  <a:srgbClr val="008C87"/>
                </a:solidFill>
              </a:rPr>
              <a:t>LP</a:t>
            </a:r>
            <a:r>
              <a:rPr lang="en-US" altLang="zh-CN" smtClean="0"/>
              <a:t> be the optimal objective value for the linear program.</a:t>
            </a:r>
          </a:p>
          <a:p>
            <a:pPr eaLnBrk="1" hangingPunct="1"/>
            <a:r>
              <a:rPr lang="en-US" altLang="zh-CN" smtClean="0"/>
              <a:t>Then, </a:t>
            </a:r>
            <a:r>
              <a:rPr lang="en-US" altLang="zh-CN" smtClean="0">
                <a:solidFill>
                  <a:srgbClr val="008C87"/>
                </a:solidFill>
              </a:rPr>
              <a:t>Z</a:t>
            </a:r>
            <a:r>
              <a:rPr lang="en-US" altLang="zh-CN" baseline="30000" smtClean="0">
                <a:solidFill>
                  <a:srgbClr val="008C87"/>
                </a:solidFill>
              </a:rPr>
              <a:t>*</a:t>
            </a:r>
            <a:r>
              <a:rPr lang="en-US" altLang="zh-CN" baseline="-25000" smtClean="0">
                <a:solidFill>
                  <a:srgbClr val="008C87"/>
                </a:solidFill>
              </a:rPr>
              <a:t>LP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OPT</a:t>
            </a:r>
            <a:r>
              <a:rPr lang="en-US" altLang="zh-CN" smtClean="0">
                <a:sym typeface="Symbol" pitchFamily="18" charset="2"/>
              </a:rPr>
              <a:t>.  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003800" y="4652963"/>
          <a:ext cx="1944688" cy="895350"/>
        </p:xfrm>
        <a:graphic>
          <a:graphicData uri="http://schemas.openxmlformats.org/presentationml/2006/ole">
            <p:oleObj spid="_x0000_s3074" name="Equation" r:id="rId3" imgW="965160" imgH="444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F4344D-8795-4E14-B7A9-6765E6D86312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Solving Hard Problems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We would like the algorithms for NP-hard optimization problems to:</a:t>
            </a:r>
          </a:p>
          <a:p>
            <a:pPr lvl="1" eaLnBrk="1" hangingPunct="1"/>
            <a:r>
              <a:rPr lang="en-US" altLang="zh-CN" smtClean="0"/>
              <a:t>find optimal solutions</a:t>
            </a:r>
          </a:p>
          <a:p>
            <a:pPr lvl="1" eaLnBrk="1" hangingPunct="1"/>
            <a:r>
              <a:rPr lang="en-US" altLang="zh-CN" smtClean="0"/>
              <a:t>in polynomial</a:t>
            </a:r>
          </a:p>
          <a:p>
            <a:pPr lvl="1" eaLnBrk="1" hangingPunct="1"/>
            <a:r>
              <a:rPr lang="en-US" altLang="zh-CN" smtClean="0"/>
              <a:t>for any instance</a:t>
            </a:r>
          </a:p>
          <a:p>
            <a:pPr lvl="1" eaLnBrk="1" hangingPunct="1"/>
            <a:endParaRPr lang="en-US" altLang="zh-CN" sz="1800" smtClean="0"/>
          </a:p>
          <a:p>
            <a:pPr eaLnBrk="1" hangingPunct="1"/>
            <a:r>
              <a:rPr lang="en-US" altLang="zh-CN" smtClean="0"/>
              <a:t>However, if </a:t>
            </a:r>
            <a:r>
              <a:rPr lang="en-US" altLang="zh-CN" smtClean="0">
                <a:solidFill>
                  <a:srgbClr val="CE0000"/>
                </a:solidFill>
              </a:rPr>
              <a:t>P </a:t>
            </a:r>
            <a:r>
              <a:rPr lang="en-US" altLang="zh-CN" smtClean="0">
                <a:solidFill>
                  <a:srgbClr val="CE0000"/>
                </a:solidFill>
                <a:sym typeface="Symbol" pitchFamily="18" charset="2"/>
              </a:rPr>
              <a:t> NP</a:t>
            </a:r>
            <a:r>
              <a:rPr lang="en-US" altLang="zh-CN" smtClean="0">
                <a:sym typeface="Symbol" pitchFamily="18" charset="2"/>
              </a:rPr>
              <a:t>, no algorithm meets more than two out of the three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6179CF-E51B-421A-99CF-FA575255BD8A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Rounding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Define </a:t>
            </a:r>
            <a:r>
              <a:rPr lang="en-US" altLang="zh-CN" i="1" smtClean="0">
                <a:solidFill>
                  <a:srgbClr val="008C87"/>
                </a:solidFill>
              </a:rPr>
              <a:t>f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  <a:r>
              <a:rPr lang="en-US" altLang="zh-CN" smtClean="0">
                <a:solidFill>
                  <a:srgbClr val="008C87"/>
                </a:solidFill>
              </a:rPr>
              <a:t> = |{</a:t>
            </a:r>
            <a:r>
              <a:rPr lang="en-US" altLang="zh-CN" i="1" smtClean="0">
                <a:solidFill>
                  <a:srgbClr val="008C87"/>
                </a:solidFill>
              </a:rPr>
              <a:t>j</a:t>
            </a:r>
            <a:r>
              <a:rPr lang="en-US" altLang="zh-CN" smtClean="0">
                <a:solidFill>
                  <a:srgbClr val="008C87"/>
                </a:solidFill>
              </a:rPr>
              <a:t> : </a:t>
            </a:r>
            <a:r>
              <a:rPr lang="en-US" altLang="zh-CN" i="1" smtClean="0">
                <a:solidFill>
                  <a:srgbClr val="008C87"/>
                </a:solidFill>
              </a:rPr>
              <a:t>e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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}|</a:t>
            </a:r>
            <a:r>
              <a:rPr lang="en-US" altLang="zh-CN" smtClean="0">
                <a:sym typeface="Symbol" pitchFamily="18" charset="2"/>
              </a:rPr>
              <a:t> and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f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= max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f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sym typeface="Symbol" pitchFamily="18" charset="2"/>
              </a:rPr>
              <a:t>Idea:</a:t>
            </a:r>
            <a:r>
              <a:rPr lang="en-US" altLang="zh-CN" smtClean="0">
                <a:sym typeface="Symbol" pitchFamily="18" charset="2"/>
              </a:rPr>
              <a:t> round up any variable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x</a:t>
            </a:r>
            <a:r>
              <a:rPr lang="en-US" altLang="zh-CN" baseline="30000" smtClean="0">
                <a:solidFill>
                  <a:srgbClr val="008C87"/>
                </a:solidFill>
                <a:sym typeface="Symbol" pitchFamily="18" charset="2"/>
              </a:rPr>
              <a:t>*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that is sufficiently large.</a:t>
            </a:r>
          </a:p>
          <a:p>
            <a:pPr eaLnBrk="1" hangingPunct="1"/>
            <a:endParaRPr lang="en-US" altLang="zh-CN" smtClean="0">
              <a:sym typeface="Symbol" pitchFamily="18" charset="2"/>
            </a:endParaRPr>
          </a:p>
          <a:p>
            <a:pPr eaLnBrk="1" hangingPunct="1"/>
            <a:endParaRPr lang="en-US" altLang="zh-CN" smtClean="0">
              <a:sym typeface="Symbol" pitchFamily="18" charset="2"/>
            </a:endParaRP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sym typeface="Symbol" pitchFamily="18" charset="2"/>
              </a:rPr>
              <a:t>Lemma</a:t>
            </a:r>
            <a:r>
              <a:rPr lang="en-US" altLang="zh-CN" smtClean="0">
                <a:sym typeface="Symbol" pitchFamily="18" charset="2"/>
              </a:rPr>
              <a:t>: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is a set cover.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916238" y="3284538"/>
            <a:ext cx="299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1">
                <a:solidFill>
                  <a:srgbClr val="008C87"/>
                </a:solidFill>
              </a:rPr>
              <a:t>I</a:t>
            </a:r>
            <a:r>
              <a:rPr lang="en-US" altLang="zh-CN" sz="3200">
                <a:solidFill>
                  <a:srgbClr val="008C87"/>
                </a:solidFill>
              </a:rPr>
              <a:t> = {</a:t>
            </a:r>
            <a:r>
              <a:rPr lang="en-US" altLang="zh-CN" sz="3200" i="1">
                <a:solidFill>
                  <a:srgbClr val="008C87"/>
                </a:solidFill>
              </a:rPr>
              <a:t>j</a:t>
            </a:r>
            <a:r>
              <a:rPr lang="en-US" altLang="zh-CN" sz="3200">
                <a:solidFill>
                  <a:srgbClr val="008C87"/>
                </a:solidFill>
              </a:rPr>
              <a:t> : </a:t>
            </a:r>
            <a:r>
              <a:rPr lang="en-US" altLang="zh-CN" sz="3200" i="1">
                <a:solidFill>
                  <a:srgbClr val="008C87"/>
                </a:solidFill>
              </a:rPr>
              <a:t>x</a:t>
            </a:r>
            <a:r>
              <a:rPr lang="en-US" altLang="zh-CN" sz="3200" baseline="30000">
                <a:solidFill>
                  <a:srgbClr val="008C87"/>
                </a:solidFill>
              </a:rPr>
              <a:t>*</a:t>
            </a:r>
            <a:r>
              <a:rPr lang="en-US" altLang="zh-CN" sz="3200" i="1" baseline="-25000">
                <a:solidFill>
                  <a:srgbClr val="008C87"/>
                </a:solidFill>
              </a:rPr>
              <a:t>j</a:t>
            </a:r>
            <a:r>
              <a:rPr lang="en-US" altLang="zh-CN" sz="3200">
                <a:solidFill>
                  <a:srgbClr val="008C87"/>
                </a:solidFill>
              </a:rPr>
              <a:t> </a:t>
            </a:r>
            <a:r>
              <a:rPr lang="en-US" altLang="zh-CN" sz="3200">
                <a:solidFill>
                  <a:srgbClr val="008C87"/>
                </a:solidFill>
                <a:cs typeface="Times New Roman" pitchFamily="18" charset="0"/>
              </a:rPr>
              <a:t>≥ 1/</a:t>
            </a:r>
            <a:r>
              <a:rPr lang="en-US" altLang="zh-CN" sz="3200" i="1">
                <a:solidFill>
                  <a:srgbClr val="008C87"/>
                </a:solidFill>
                <a:cs typeface="Times New Roman" pitchFamily="18" charset="0"/>
              </a:rPr>
              <a:t>f</a:t>
            </a:r>
            <a:r>
              <a:rPr lang="en-US" altLang="zh-CN" sz="3200">
                <a:solidFill>
                  <a:srgbClr val="008C87"/>
                </a:solidFill>
                <a:cs typeface="Times New Roman" pitchFamily="18" charset="0"/>
              </a:rPr>
              <a:t>}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979746" y="5143512"/>
          <a:ext cx="1368425" cy="773112"/>
        </p:xfrm>
        <a:graphic>
          <a:graphicData uri="http://schemas.openxmlformats.org/presentationml/2006/ole">
            <p:oleObj spid="_x0000_s142337" name="Equation" r:id="rId3" imgW="672840" imgH="380880" progId="">
              <p:embed/>
            </p:oleObj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37096" y="5167324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C87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008C87"/>
                </a:solidFill>
                <a:sym typeface="Symbol" pitchFamily="18" charset="2"/>
              </a:rPr>
              <a:t>e</a:t>
            </a:r>
            <a:r>
              <a:rPr lang="en-US" altLang="zh-CN" i="1" baseline="-2500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>
                <a:solidFill>
                  <a:srgbClr val="008C87"/>
                </a:solidFill>
                <a:sym typeface="Symbol" pitchFamily="18" charset="2"/>
              </a:rPr>
              <a:t>  </a:t>
            </a:r>
            <a:r>
              <a:rPr lang="en-US" altLang="zh-CN" i="1">
                <a:solidFill>
                  <a:srgbClr val="008C87"/>
                </a:solidFill>
                <a:sym typeface="Symbol" pitchFamily="18" charset="2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694333-3CDE-4F14-AED2-8A4A0F45DF5E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</a:t>
            </a:r>
            <a:r>
              <a:rPr lang="en-US" altLang="zh-CN" i="1" smtClean="0"/>
              <a:t>f</a:t>
            </a:r>
            <a:r>
              <a:rPr lang="en-US" altLang="zh-CN" smtClean="0"/>
              <a:t>-approximation Algorithm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773988" cy="4572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Theorem</a:t>
            </a:r>
            <a:r>
              <a:rPr lang="en-US" altLang="zh-CN" sz="2800" smtClean="0"/>
              <a:t>: Rounding is an </a:t>
            </a:r>
            <a:r>
              <a:rPr lang="en-US" altLang="zh-CN" sz="2800" i="1" smtClean="0">
                <a:solidFill>
                  <a:srgbClr val="008C87"/>
                </a:solidFill>
              </a:rPr>
              <a:t>f</a:t>
            </a:r>
            <a:r>
              <a:rPr lang="en-US" altLang="zh-CN" sz="2800" smtClean="0"/>
              <a:t>-approximation algorithm for set cover.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627313" y="2763838"/>
          <a:ext cx="2232025" cy="774700"/>
        </p:xfrm>
        <a:graphic>
          <a:graphicData uri="http://schemas.openxmlformats.org/presentationml/2006/ole">
            <p:oleObj spid="_x0000_s4098" name="Equation" r:id="rId3" imgW="1282680" imgH="444240" progId="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275013" y="3573463"/>
          <a:ext cx="1416050" cy="1295400"/>
        </p:xfrm>
        <a:graphic>
          <a:graphicData uri="http://schemas.openxmlformats.org/presentationml/2006/ole">
            <p:oleObj spid="_x0000_s4099" name="Equation" r:id="rId4" imgW="749160" imgH="685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DAEBD9-25FA-4BFA-BEBB-F68B652A2805}" type="slidenum">
              <a:rPr lang="en-US" altLang="zh-CN" smtClean="0"/>
              <a:pPr/>
              <a:t>42</a:t>
            </a:fld>
            <a:endParaRPr lang="en-US" altLang="zh-CN" dirty="0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Rounding a Dual Solution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276599" y="1428736"/>
          <a:ext cx="1152525" cy="984250"/>
        </p:xfrm>
        <a:graphic>
          <a:graphicData uri="http://schemas.openxmlformats.org/presentationml/2006/ole">
            <p:oleObj spid="_x0000_s5122" name="Equation" r:id="rId3" imgW="520560" imgH="444240" progId="">
              <p:embed/>
            </p:oleObj>
          </a:graphicData>
        </a:graphic>
      </p:graphicFrame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2390774" y="1549386"/>
            <a:ext cx="1173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</a:rPr>
              <a:t>min</a:t>
            </a: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4308295" y="2428868"/>
          <a:ext cx="1368425" cy="773112"/>
        </p:xfrm>
        <a:graphic>
          <a:graphicData uri="http://schemas.openxmlformats.org/presentationml/2006/ole">
            <p:oleObj spid="_x0000_s5123" name="Equation" r:id="rId4" imgW="672840" imgH="380880" progId="">
              <p:embed/>
            </p:oleObj>
          </a:graphicData>
        </a:graphic>
      </p:graphicFrame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2411413" y="2285992"/>
            <a:ext cx="1866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</a:rPr>
              <a:t>subject to: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4308295" y="3278190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CE0000"/>
                </a:solidFill>
              </a:rPr>
              <a:t>x</a:t>
            </a:r>
            <a:r>
              <a:rPr lang="en-US" altLang="zh-CN" i="1" baseline="-25000" dirty="0" err="1">
                <a:solidFill>
                  <a:srgbClr val="CE0000"/>
                </a:solidFill>
              </a:rPr>
              <a:t>j</a:t>
            </a:r>
            <a:r>
              <a:rPr lang="en-US" altLang="zh-CN" dirty="0">
                <a:solidFill>
                  <a:srgbClr val="CE0000"/>
                </a:solidFill>
              </a:rPr>
              <a:t> </a:t>
            </a:r>
            <a:r>
              <a:rPr lang="en-US" altLang="zh-CN" dirty="0">
                <a:solidFill>
                  <a:srgbClr val="CE0000"/>
                </a:solidFill>
                <a:cs typeface="Times New Roman" pitchFamily="18" charset="0"/>
                <a:sym typeface="Symbol" pitchFamily="18" charset="2"/>
              </a:rPr>
              <a:t>≥ </a:t>
            </a:r>
            <a:r>
              <a:rPr lang="en-US" altLang="zh-CN" dirty="0" smtClean="0">
                <a:solidFill>
                  <a:srgbClr val="CE0000"/>
                </a:solidFill>
                <a:sym typeface="Symbol" pitchFamily="18" charset="2"/>
              </a:rPr>
              <a:t>0, </a:t>
            </a:r>
            <a:r>
              <a:rPr lang="en-US" altLang="zh-CN" i="1" dirty="0" smtClean="0">
                <a:solidFill>
                  <a:srgbClr val="CE0000"/>
                </a:solidFill>
                <a:sym typeface="Symbol" pitchFamily="18" charset="2"/>
              </a:rPr>
              <a:t>j</a:t>
            </a:r>
            <a:r>
              <a:rPr lang="en-US" altLang="zh-CN" dirty="0" smtClean="0">
                <a:solidFill>
                  <a:srgbClr val="CE0000"/>
                </a:solidFill>
                <a:sym typeface="Symbol" pitchFamily="18" charset="2"/>
              </a:rPr>
              <a:t> = 1…</a:t>
            </a:r>
            <a:r>
              <a:rPr lang="en-US" altLang="zh-CN" i="1" dirty="0" smtClean="0">
                <a:solidFill>
                  <a:srgbClr val="CE0000"/>
                </a:solidFill>
                <a:sym typeface="Symbol" pitchFamily="18" charset="2"/>
              </a:rPr>
              <a:t>m</a:t>
            </a:r>
            <a:endParaRPr lang="en-US" altLang="zh-CN" i="1" dirty="0">
              <a:solidFill>
                <a:srgbClr val="CE0000"/>
              </a:solidFill>
              <a:sym typeface="Symbol" pitchFamily="18" charset="2"/>
            </a:endParaRP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5780104" y="2471734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8C87"/>
                </a:solidFill>
                <a:sym typeface="Symbol" pitchFamily="18" charset="2"/>
              </a:rPr>
              <a:t></a:t>
            </a:r>
            <a:r>
              <a:rPr lang="en-US" altLang="zh-CN" i="1" dirty="0" err="1">
                <a:solidFill>
                  <a:srgbClr val="008C87"/>
                </a:solidFill>
                <a:sym typeface="Symbol" pitchFamily="18" charset="2"/>
              </a:rPr>
              <a:t>e</a:t>
            </a:r>
            <a:r>
              <a:rPr lang="en-US" altLang="zh-CN" i="1" baseline="-25000" dirty="0" err="1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008C87"/>
                </a:solidFill>
                <a:sym typeface="Symbol" pitchFamily="18" charset="2"/>
              </a:rPr>
              <a:t>  </a:t>
            </a:r>
            <a:r>
              <a:rPr lang="en-US" altLang="zh-CN" i="1" dirty="0">
                <a:solidFill>
                  <a:srgbClr val="008C87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857224" y="1593836"/>
            <a:ext cx="1088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E0000"/>
                </a:solidFill>
              </a:rPr>
              <a:t>Primal:</a:t>
            </a:r>
            <a:endParaRPr lang="en-US" altLang="zh-CN" dirty="0">
              <a:solidFill>
                <a:srgbClr val="CE000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390774" y="4146781"/>
            <a:ext cx="1173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</a:rPr>
              <a:t>max</a:t>
            </a:r>
            <a:endParaRPr lang="en-US" altLang="zh-CN" sz="3200" dirty="0">
              <a:solidFill>
                <a:schemeClr val="tx2"/>
              </a:solidFill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1413" y="4883387"/>
            <a:ext cx="1866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</a:rPr>
              <a:t>subject to: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371980" y="5751745"/>
            <a:ext cx="2130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CE000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CE0000"/>
                </a:solidFill>
              </a:rPr>
              <a:t>i</a:t>
            </a:r>
            <a:r>
              <a:rPr lang="en-US" altLang="zh-CN" dirty="0" smtClean="0">
                <a:solidFill>
                  <a:srgbClr val="CE0000"/>
                </a:solidFill>
              </a:rPr>
              <a:t> </a:t>
            </a:r>
            <a:r>
              <a:rPr lang="en-US" altLang="zh-CN" dirty="0">
                <a:solidFill>
                  <a:srgbClr val="CE0000"/>
                </a:solidFill>
                <a:cs typeface="Times New Roman" pitchFamily="18" charset="0"/>
                <a:sym typeface="Symbol" pitchFamily="18" charset="2"/>
              </a:rPr>
              <a:t>≥ </a:t>
            </a:r>
            <a:r>
              <a:rPr lang="en-US" altLang="zh-CN" dirty="0" smtClean="0">
                <a:solidFill>
                  <a:srgbClr val="CE0000"/>
                </a:solidFill>
                <a:sym typeface="Symbol" pitchFamily="18" charset="2"/>
              </a:rPr>
              <a:t>0, </a:t>
            </a:r>
            <a:r>
              <a:rPr lang="en-US" altLang="zh-CN" i="1" dirty="0" err="1" smtClean="0">
                <a:solidFill>
                  <a:srgbClr val="CE0000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CE0000"/>
                </a:solidFill>
                <a:sym typeface="Symbol" pitchFamily="18" charset="2"/>
              </a:rPr>
              <a:t> = 1…</a:t>
            </a:r>
            <a:r>
              <a:rPr lang="en-US" altLang="zh-CN" i="1" dirty="0" smtClean="0">
                <a:solidFill>
                  <a:srgbClr val="CE0000"/>
                </a:solidFill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CE0000"/>
                </a:solidFill>
                <a:sym typeface="Symbol" pitchFamily="18" charset="2"/>
              </a:rPr>
              <a:t>.</a:t>
            </a:r>
            <a:endParaRPr lang="en-US" altLang="zh-CN" dirty="0">
              <a:solidFill>
                <a:srgbClr val="CE0000"/>
              </a:solidFill>
              <a:sym typeface="Symbol" pitchFamily="18" charset="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280170" y="4929198"/>
            <a:ext cx="615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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j</a:t>
            </a:r>
            <a:endParaRPr lang="en-US" altLang="zh-CN" i="1" baseline="-25000" dirty="0">
              <a:solidFill>
                <a:srgbClr val="008C87"/>
              </a:solidFill>
              <a:sym typeface="Symbol" pitchFamily="18" charset="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57224" y="4191231"/>
            <a:ext cx="867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E0000"/>
                </a:solidFill>
              </a:rPr>
              <a:t>Dual:</a:t>
            </a:r>
            <a:endParaRPr lang="en-US" altLang="zh-CN" dirty="0">
              <a:solidFill>
                <a:srgbClr val="CE0000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286116" y="3929066"/>
          <a:ext cx="927104" cy="1125769"/>
        </p:xfrm>
        <a:graphic>
          <a:graphicData uri="http://schemas.openxmlformats.org/presentationml/2006/ole">
            <p:oleObj spid="_x0000_s5126" name="Equation" r:id="rId5" imgW="355320" imgH="431640" progId="Equation.3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4360874" y="4865705"/>
          <a:ext cx="1854200" cy="992187"/>
        </p:xfrm>
        <a:graphic>
          <a:graphicData uri="http://schemas.openxmlformats.org/presentationml/2006/ole">
            <p:oleObj spid="_x0000_s5127" name="Equation" r:id="rId6" imgW="711000" imgH="380880" progId="Equation.3">
              <p:embed/>
            </p:oleObj>
          </a:graphicData>
        </a:graphic>
      </p:graphicFrame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633926" y="4143380"/>
            <a:ext cx="42770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(</a:t>
            </a:r>
            <a:r>
              <a:rPr lang="en-US" altLang="zh-CN" sz="2800" i="1" dirty="0" err="1" smtClean="0">
                <a:solidFill>
                  <a:schemeClr val="tx2"/>
                </a:solidFill>
              </a:rPr>
              <a:t>y</a:t>
            </a:r>
            <a:r>
              <a:rPr lang="en-US" altLang="zh-CN" sz="2800" i="1" baseline="-250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</a:rPr>
              <a:t>: the price to be charged )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Rounding a Dual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008C87"/>
                </a:solidFill>
              </a:rPr>
              <a:t>y*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be an optimal solution to the dual LP.</a:t>
            </a:r>
          </a:p>
          <a:p>
            <a:r>
              <a:rPr lang="en-US" altLang="zh-CN" dirty="0" smtClean="0"/>
              <a:t>Choose all subsets for which the corresponding dual inequality is </a:t>
            </a:r>
            <a:r>
              <a:rPr lang="en-US" altLang="zh-CN" i="1" dirty="0" smtClean="0">
                <a:solidFill>
                  <a:srgbClr val="C00000"/>
                </a:solidFill>
              </a:rPr>
              <a:t>tight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Lemma</a:t>
            </a:r>
            <a:r>
              <a:rPr lang="en-US" altLang="zh-CN" dirty="0" smtClean="0"/>
              <a:t>. The collection of subsets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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’</a:t>
            </a:r>
            <a:r>
              <a:rPr lang="en-US" altLang="zh-CN" dirty="0" smtClean="0">
                <a:sym typeface="Symbol"/>
              </a:rPr>
              <a:t>, is a set cover.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91590" y="3714752"/>
          <a:ext cx="3894922" cy="785818"/>
        </p:xfrm>
        <a:graphic>
          <a:graphicData uri="http://schemas.openxmlformats.org/presentationml/2006/ole">
            <p:oleObj spid="_x0000_s193538" name="Equation" r:id="rId3" imgW="144756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the Lemma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there exists some uncovered element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e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/>
              <a:t>, then for each subset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/>
              <a:t> containing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e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Then we have a new dual solution with: 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where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graphicFrame>
        <p:nvGraphicFramePr>
          <p:cNvPr id="194562" name="Object 2"/>
          <p:cNvGraphicFramePr>
            <a:graphicFrameLocks noChangeAspect="1"/>
          </p:cNvGraphicFramePr>
          <p:nvPr/>
        </p:nvGraphicFramePr>
        <p:xfrm>
          <a:off x="3127375" y="2651127"/>
          <a:ext cx="1887538" cy="992187"/>
        </p:xfrm>
        <a:graphic>
          <a:graphicData uri="http://schemas.openxmlformats.org/presentationml/2006/ole">
            <p:oleObj spid="_x0000_s194562" name="Equation" r:id="rId3" imgW="723600" imgH="38088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71802" y="4357694"/>
          <a:ext cx="2012948" cy="682965"/>
        </p:xfrm>
        <a:graphic>
          <a:graphicData uri="http://schemas.openxmlformats.org/presentationml/2006/ole">
            <p:oleObj spid="_x0000_s194563" name="Equation" r:id="rId4" imgW="711000" imgH="241200" progId="Equation.3">
              <p:embed/>
            </p:oleObj>
          </a:graphicData>
        </a:graphic>
      </p:graphicFrame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2000232" y="5429250"/>
          <a:ext cx="5140325" cy="827088"/>
        </p:xfrm>
        <a:graphic>
          <a:graphicData uri="http://schemas.openxmlformats.org/presentationml/2006/ole">
            <p:oleObj spid="_x0000_s194564" name="Equation" r:id="rId5" imgW="181584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Analysis of the Approximation Ratio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1619249" y="1643050"/>
          <a:ext cx="2881313" cy="992187"/>
        </p:xfrm>
        <a:graphic>
          <a:graphicData uri="http://schemas.openxmlformats.org/presentationml/2006/ole">
            <p:oleObj spid="_x0000_s195587" name="Equation" r:id="rId3" imgW="1104840" imgH="380880" progId="Equation.3">
              <p:embed/>
            </p:oleObj>
          </a:graphicData>
        </a:graphic>
      </p:graphicFrame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2571750" y="2468584"/>
          <a:ext cx="4071938" cy="4032250"/>
        </p:xfrm>
        <a:graphic>
          <a:graphicData uri="http://schemas.openxmlformats.org/presentationml/2006/ole">
            <p:oleObj spid="_x0000_s195588" name="Equation" r:id="rId4" imgW="1562040" imgH="15490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61420" y="5967731"/>
            <a:ext cx="2925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Weak duality property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DBBB4C-F66A-43F1-8B81-74EB0F904C51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Greedy-Set-Cover: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smtClean="0">
                <a:solidFill>
                  <a:srgbClr val="008C87"/>
                </a:solidFill>
              </a:rPr>
              <a:t>U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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E</a:t>
            </a:r>
            <a:endParaRPr lang="en-US" altLang="zh-CN" smtClean="0">
              <a:solidFill>
                <a:srgbClr val="008C87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smtClean="0">
                <a:solidFill>
                  <a:srgbClr val="008C87"/>
                </a:solidFill>
              </a:rPr>
              <a:t>I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 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b="1" smtClean="0">
                <a:sym typeface="Symbol" pitchFamily="18" charset="2"/>
              </a:rPr>
              <a:t>while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 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mtClean="0">
                <a:sym typeface="Symbol" pitchFamily="18" charset="2"/>
              </a:rPr>
              <a:t>    </a:t>
            </a:r>
            <a:r>
              <a:rPr lang="en-US" altLang="zh-CN" b="1" smtClean="0">
                <a:sym typeface="Symbol" pitchFamily="18" charset="2"/>
              </a:rPr>
              <a:t>do</a:t>
            </a:r>
            <a:r>
              <a:rPr lang="en-US" altLang="zh-CN" smtClean="0">
                <a:sym typeface="Symbol" pitchFamily="18" charset="2"/>
              </a:rPr>
              <a:t> select an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that minimizes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w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/|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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|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smtClean="0">
                <a:sym typeface="Symbol" pitchFamily="18" charset="2"/>
              </a:rPr>
              <a:t>        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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–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         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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 {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b="1" smtClean="0">
                <a:sym typeface="Symbol" pitchFamily="18" charset="2"/>
              </a:rPr>
              <a:t>return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Greedy Algorithm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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E</a:t>
            </a:r>
            <a:endParaRPr lang="en-US" altLang="zh-CN" dirty="0" smtClean="0">
              <a:solidFill>
                <a:srgbClr val="008C87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i="1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 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b="1" dirty="0" smtClean="0">
                <a:sym typeface="Symbol" pitchFamily="18" charset="2"/>
              </a:rPr>
              <a:t>while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 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dirty="0" smtClean="0">
                <a:sym typeface="Symbol" pitchFamily="18" charset="2"/>
              </a:rPr>
              <a:t>    </a:t>
            </a:r>
            <a:r>
              <a:rPr lang="en-US" altLang="zh-CN" b="1" dirty="0" smtClean="0">
                <a:sym typeface="Symbol" pitchFamily="18" charset="2"/>
              </a:rPr>
              <a:t>do</a:t>
            </a:r>
            <a:r>
              <a:rPr lang="en-US" altLang="zh-CN" dirty="0" smtClean="0">
                <a:sym typeface="Symbol" pitchFamily="18" charset="2"/>
              </a:rPr>
              <a:t> select an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that minimizes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w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/|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err="1" smtClean="0">
                <a:solidFill>
                  <a:srgbClr val="008C87"/>
                </a:solidFill>
                <a:sym typeface="Symbol" pitchFamily="18" charset="2"/>
              </a:rPr>
              <a:t>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|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i="1" dirty="0" smtClean="0">
                <a:sym typeface="Symbol" pitchFamily="18" charset="2"/>
              </a:rPr>
              <a:t>        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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–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         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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 {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       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z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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w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/|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err="1" smtClean="0">
                <a:solidFill>
                  <a:srgbClr val="008C87"/>
                </a:solidFill>
                <a:sym typeface="Symbol" pitchFamily="18" charset="2"/>
              </a:rPr>
              <a:t>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| for all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in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err="1" smtClean="0">
                <a:solidFill>
                  <a:srgbClr val="008C87"/>
                </a:solidFill>
                <a:sym typeface="Symbol" pitchFamily="18" charset="2"/>
              </a:rPr>
              <a:t>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endParaRPr lang="en-US" altLang="zh-CN" i="1" dirty="0" smtClean="0">
              <a:solidFill>
                <a:srgbClr val="008C87"/>
              </a:solidFill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        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y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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z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/(1 + </a:t>
            </a:r>
            <a:r>
              <a:rPr lang="en-US" altLang="zh-CN" dirty="0" err="1" smtClean="0">
                <a:solidFill>
                  <a:srgbClr val="008C87"/>
                </a:solidFill>
                <a:sym typeface="Symbol" pitchFamily="18" charset="2"/>
              </a:rPr>
              <a:t>ln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(max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 pitchFamily="18" charset="2"/>
              </a:rPr>
              <a:t>1≤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 pitchFamily="18" charset="2"/>
              </a:rPr>
              <a:t>≤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 pitchFamily="18" charset="2"/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|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|))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b="1" dirty="0" smtClean="0">
                <a:sym typeface="Symbol" pitchFamily="18" charset="2"/>
              </a:rPr>
              <a:t>return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endParaRPr lang="zh-CN" altLang="en-US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67A9B5-FCC4-4712-A62A-E18DABFFB439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686460-8EA6-40B0-93B3-078B345F4E8A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g</a:t>
            </a:r>
            <a:r>
              <a:rPr lang="en-US" altLang="zh-CN" dirty="0" smtClean="0"/>
              <a:t>-approximation Algorithm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Theorem</a:t>
            </a:r>
            <a:r>
              <a:rPr lang="en-US" altLang="zh-CN" dirty="0" smtClean="0"/>
              <a:t>: Greedy-Set-Cover is a polynomial time 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/>
              <a:t>-approximation algorithm, where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 = 1 + ½ + 1/3 + … + 1/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/>
              <a:t>,  and </a:t>
            </a:r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/>
              <a:t> = max{</a:t>
            </a:r>
            <a:r>
              <a:rPr lang="en-US" altLang="zh-CN" dirty="0" smtClean="0">
                <a:solidFill>
                  <a:srgbClr val="008C87"/>
                </a:solidFill>
              </a:rPr>
              <a:t>|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|: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= 1..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/>
              <a:t>}.</a:t>
            </a:r>
          </a:p>
          <a:p>
            <a:pPr eaLnBrk="1" hangingPunct="1"/>
            <a:r>
              <a:rPr lang="en-US" altLang="zh-CN" dirty="0" smtClean="0"/>
              <a:t>Proof…</a:t>
            </a:r>
          </a:p>
          <a:p>
            <a:pPr lvl="1" eaLnBrk="1" hangingPunct="1"/>
            <a:r>
              <a:rPr lang="en-US" altLang="zh-CN" dirty="0" smtClean="0"/>
              <a:t>Let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n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/>
              <a:t> denote the number of elements that remain uncovered at the start of the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iteration.</a:t>
            </a:r>
          </a:p>
          <a:p>
            <a:pPr lvl="1" eaLnBrk="1" hangingPunct="1"/>
            <a:r>
              <a:rPr lang="en-US" altLang="zh-CN" dirty="0" smtClean="0"/>
              <a:t>If the algorithm take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/>
              <a:t> iteration, then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/>
              <a:t>, and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l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+1</a:t>
            </a:r>
            <a:r>
              <a:rPr lang="en-US" altLang="zh-CN" dirty="0" smtClean="0">
                <a:solidFill>
                  <a:srgbClr val="008C87"/>
                </a:solidFill>
              </a:rPr>
              <a:t> = 0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err="1" smtClean="0"/>
              <a:t>H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-approximation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/>
              <a:t>= {indices of the sets chosen in iterations </a:t>
            </a:r>
            <a:r>
              <a:rPr lang="en-US" altLang="zh-CN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/>
              <a:t> through </a:t>
            </a:r>
            <a:r>
              <a:rPr lang="en-US" altLang="zh-CN" i="1" dirty="0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 - 1</a:t>
            </a:r>
            <a:r>
              <a:rPr lang="en-US" altLang="zh-CN" dirty="0" smtClean="0"/>
              <a:t>}.</a:t>
            </a:r>
          </a:p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008C87"/>
                </a:solidFill>
              </a:rPr>
              <a:t>    </a:t>
            </a:r>
            <a:r>
              <a:rPr lang="en-US" altLang="zh-CN" dirty="0" smtClean="0"/>
              <a:t>denote the set of uncovered elements of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/>
              <a:t> at the start of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iteration (</a:t>
            </a:r>
            <a:r>
              <a:rPr lang="en-US" altLang="zh-CN" i="1" dirty="0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 = 1...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/>
              <a:t>). i.e.     </a:t>
            </a:r>
            <a:r>
              <a:rPr lang="en-US" altLang="zh-CN" dirty="0" smtClean="0">
                <a:solidFill>
                  <a:srgbClr val="008C87"/>
                </a:solidFill>
              </a:rPr>
              <a:t>=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 –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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I_k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Claim</a:t>
            </a:r>
            <a:r>
              <a:rPr lang="en-US" altLang="zh-CN" dirty="0" smtClean="0">
                <a:sym typeface="Symbol"/>
              </a:rPr>
              <a:t>. For the set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 chosen in the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dirty="0" err="1" smtClean="0">
                <a:sym typeface="Symbol"/>
              </a:rPr>
              <a:t>th</a:t>
            </a:r>
            <a:r>
              <a:rPr lang="en-US" altLang="zh-CN" dirty="0" smtClean="0">
                <a:sym typeface="Symbol"/>
              </a:rPr>
              <a:t> iteration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43240" y="5124364"/>
          <a:ext cx="2500330" cy="876404"/>
        </p:xfrm>
        <a:graphic>
          <a:graphicData uri="http://schemas.openxmlformats.org/presentationml/2006/ole">
            <p:oleObj spid="_x0000_s166914" name="Equation" r:id="rId3" imgW="1231560" imgH="43164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14480" y="3571876"/>
          <a:ext cx="428628" cy="642942"/>
        </p:xfrm>
        <a:graphic>
          <a:graphicData uri="http://schemas.openxmlformats.org/presentationml/2006/ole">
            <p:oleObj spid="_x0000_s166915" name="Equation" r:id="rId4" imgW="177480" imgH="266400" progId="Equation.3">
              <p:embed/>
            </p:oleObj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1714480" y="2643186"/>
          <a:ext cx="428625" cy="642938"/>
        </p:xfrm>
        <a:graphic>
          <a:graphicData uri="http://schemas.openxmlformats.org/presentationml/2006/ole">
            <p:oleObj spid="_x0000_s166916" name="Equation" r:id="rId5" imgW="17748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EF3631-25EF-4E14-B518-0C9393ACFAE8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Approximation Algorithms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An algorithm is an </a:t>
            </a: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</a:t>
            </a:r>
            <a:r>
              <a:rPr lang="en-US" altLang="zh-CN" sz="2800" dirty="0" smtClean="0">
                <a:sym typeface="Symbol" pitchFamily="18" charset="2"/>
              </a:rPr>
              <a:t>-approximation algorithm for an optimization problem </a:t>
            </a: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</a:t>
            </a:r>
            <a:r>
              <a:rPr lang="en-US" altLang="zh-CN" sz="2800" dirty="0" smtClean="0">
                <a:sym typeface="Symbol" pitchFamily="18" charset="2"/>
              </a:rPr>
              <a:t> if</a:t>
            </a:r>
          </a:p>
          <a:p>
            <a:pPr lvl="1" eaLnBrk="1" hangingPunct="1"/>
            <a:r>
              <a:rPr lang="en-US" altLang="zh-CN" sz="2400" dirty="0" smtClean="0">
                <a:sym typeface="Symbol" pitchFamily="18" charset="2"/>
              </a:rPr>
              <a:t>The algorithm runs in </a:t>
            </a:r>
            <a:r>
              <a:rPr lang="en-US" altLang="zh-CN" sz="2400" dirty="0" smtClean="0">
                <a:solidFill>
                  <a:srgbClr val="CD0000"/>
                </a:solidFill>
                <a:sym typeface="Symbol" pitchFamily="18" charset="2"/>
              </a:rPr>
              <a:t>polynomial time</a:t>
            </a:r>
          </a:p>
          <a:p>
            <a:pPr lvl="1" eaLnBrk="1" hangingPunct="1"/>
            <a:r>
              <a:rPr lang="en-US" altLang="zh-CN" sz="2400" dirty="0" smtClean="0">
                <a:sym typeface="Symbol" pitchFamily="18" charset="2"/>
              </a:rPr>
              <a:t>The algorithm </a:t>
            </a:r>
            <a:r>
              <a:rPr lang="en-US" altLang="zh-CN" sz="2400" dirty="0" smtClean="0">
                <a:solidFill>
                  <a:srgbClr val="CD0000"/>
                </a:solidFill>
                <a:sym typeface="Symbol" pitchFamily="18" charset="2"/>
              </a:rPr>
              <a:t>always</a:t>
            </a:r>
            <a:r>
              <a:rPr lang="en-US" altLang="zh-CN" sz="2400" dirty="0" smtClean="0">
                <a:sym typeface="Symbol" pitchFamily="18" charset="2"/>
              </a:rPr>
              <a:t> produces a solution which is within a factor </a:t>
            </a:r>
            <a:r>
              <a:rPr lang="en-US" altLang="zh-CN" sz="2400" dirty="0" smtClean="0">
                <a:solidFill>
                  <a:srgbClr val="008C87"/>
                </a:solidFill>
                <a:sym typeface="Symbol" pitchFamily="18" charset="2"/>
              </a:rPr>
              <a:t>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of the value of the optimal solution.</a:t>
            </a: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For minimization problems, 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itchFamily="18" charset="2"/>
              </a:rPr>
              <a:t></a:t>
            </a: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 &gt; 1</a:t>
            </a:r>
            <a:r>
              <a:rPr lang="en-US" altLang="zh-CN" sz="2800" dirty="0" smtClean="0"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                          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)  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itchFamily="18" charset="2"/>
              </a:rPr>
              <a:t></a:t>
            </a:r>
            <a:r>
              <a:rPr lang="el-GR" altLang="zh-CN" sz="2800" dirty="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·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itchFamily="18" charset="2"/>
              </a:rPr>
              <a:t>OPT</a:t>
            </a: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For maximization problems, 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itchFamily="18" charset="2"/>
              </a:rPr>
              <a:t></a:t>
            </a: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 &lt; 1</a:t>
            </a:r>
            <a:r>
              <a:rPr lang="en-US" altLang="zh-CN" sz="2800" dirty="0" smtClean="0"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                          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)  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itchFamily="18" charset="2"/>
              </a:rPr>
              <a:t></a:t>
            </a:r>
            <a:r>
              <a:rPr lang="el-GR" altLang="zh-CN" sz="2800" dirty="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·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itchFamily="18" charset="2"/>
              </a:rPr>
              <a:t>OPT</a:t>
            </a: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800" dirty="0" smtClean="0">
                <a:solidFill>
                  <a:srgbClr val="008C87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err="1" smtClean="0"/>
              <a:t>H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-approximation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Then,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90763" y="2057418"/>
          <a:ext cx="2890837" cy="857250"/>
        </p:xfrm>
        <a:graphic>
          <a:graphicData uri="http://schemas.openxmlformats.org/presentationml/2006/ole">
            <p:oleObj spid="_x0000_s167938" name="Equation" r:id="rId3" imgW="1498320" imgH="444240" progId="Equation.3">
              <p:embed/>
            </p:oleObj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3040083" y="2986100"/>
          <a:ext cx="4532313" cy="2228850"/>
        </p:xfrm>
        <a:graphic>
          <a:graphicData uri="http://schemas.openxmlformats.org/presentationml/2006/ole">
            <p:oleObj spid="_x0000_s167939" name="Equation" r:id="rId4" imgW="2349360" imgH="115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the Claim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/>
              <a:t> contain the indices of the sets in an optimal solution</a:t>
            </a:r>
            <a:r>
              <a:rPr lang="en-US" altLang="zh-CN" b="1" dirty="0" smtClean="0"/>
              <a:t>.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And,                          Thus,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85938" y="2452688"/>
          <a:ext cx="5572125" cy="1373187"/>
        </p:xfrm>
        <a:graphic>
          <a:graphicData uri="http://schemas.openxmlformats.org/presentationml/2006/ole">
            <p:oleObj spid="_x0000_s168962" name="Equation" r:id="rId3" imgW="2679480" imgH="660240" progId="Equation.3">
              <p:embed/>
            </p:oleObj>
          </a:graphicData>
        </a:graphic>
      </p:graphicFrame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2100263" y="3786188"/>
          <a:ext cx="2390775" cy="642937"/>
        </p:xfrm>
        <a:graphic>
          <a:graphicData uri="http://schemas.openxmlformats.org/presentationml/2006/ole">
            <p:oleObj spid="_x0000_s168963" name="Equation" r:id="rId4" imgW="990360" imgH="26640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28926" y="4688038"/>
          <a:ext cx="3357586" cy="812664"/>
        </p:xfrm>
        <a:graphic>
          <a:graphicData uri="http://schemas.openxmlformats.org/presentationml/2006/ole">
            <p:oleObj spid="_x0000_s168964" name="Equation" r:id="rId5" imgW="1993680" imgH="48240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285852" y="5429264"/>
          <a:ext cx="1612900" cy="838200"/>
        </p:xfrm>
        <a:graphic>
          <a:graphicData uri="http://schemas.openxmlformats.org/presentationml/2006/ole">
            <p:oleObj spid="_x0000_s168965" name="Equation" r:id="rId6" imgW="161280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610870-20E5-4129-9EFA-7E2E61767294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Center Selection Problem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Input: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  <a:r>
              <a:rPr lang="en-US" altLang="zh-CN" smtClean="0"/>
              <a:t>Set of </a:t>
            </a:r>
            <a:r>
              <a:rPr lang="en-US" altLang="zh-CN" i="1" smtClean="0">
                <a:solidFill>
                  <a:srgbClr val="009999"/>
                </a:solidFill>
              </a:rPr>
              <a:t>n</a:t>
            </a:r>
            <a:r>
              <a:rPr lang="en-US" altLang="zh-CN" smtClean="0"/>
              <a:t> sites </a:t>
            </a:r>
            <a:r>
              <a:rPr lang="en-US" altLang="zh-CN" i="1" smtClean="0">
                <a:solidFill>
                  <a:srgbClr val="009999"/>
                </a:solidFill>
              </a:rPr>
              <a:t>s</a:t>
            </a:r>
            <a:r>
              <a:rPr lang="en-US" altLang="zh-CN" baseline="-25000" smtClean="0">
                <a:solidFill>
                  <a:srgbClr val="009999"/>
                </a:solidFill>
              </a:rPr>
              <a:t>1</a:t>
            </a:r>
            <a:r>
              <a:rPr lang="en-US" altLang="zh-CN" smtClean="0">
                <a:solidFill>
                  <a:srgbClr val="009999"/>
                </a:solidFill>
              </a:rPr>
              <a:t>, …, </a:t>
            </a:r>
            <a:r>
              <a:rPr lang="en-US" altLang="zh-CN" i="1" smtClean="0">
                <a:solidFill>
                  <a:srgbClr val="009999"/>
                </a:solidFill>
              </a:rPr>
              <a:t>s</a:t>
            </a:r>
            <a:r>
              <a:rPr lang="en-US" altLang="zh-CN" i="1" baseline="-25000" smtClean="0">
                <a:solidFill>
                  <a:srgbClr val="009999"/>
                </a:solidFill>
              </a:rPr>
              <a:t>n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Center selection problem:</a:t>
            </a:r>
            <a:r>
              <a:rPr lang="en-US" altLang="zh-CN" smtClean="0"/>
              <a:t> Select </a:t>
            </a:r>
            <a:r>
              <a:rPr lang="en-US" altLang="zh-CN" i="1" smtClean="0">
                <a:solidFill>
                  <a:srgbClr val="009999"/>
                </a:solidFill>
              </a:rPr>
              <a:t>k</a:t>
            </a:r>
            <a:r>
              <a:rPr lang="en-US" altLang="zh-CN" smtClean="0"/>
              <a:t> centers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/>
              <a:t> so that maximum distance from a site to nearest center is minimized.</a:t>
            </a:r>
          </a:p>
          <a:p>
            <a:pPr eaLnBrk="1" hangingPunct="1"/>
            <a:endParaRPr lang="en-US" altLang="zh-CN" smtClean="0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9388" y="3860800"/>
            <a:ext cx="37973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71EC62-6007-4653-A882-16AB29E65844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Center Selection Problem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Notation.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9999"/>
                </a:solidFill>
              </a:rPr>
              <a:t>dist(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>
                <a:solidFill>
                  <a:srgbClr val="009999"/>
                </a:solidFill>
              </a:rPr>
              <a:t>)</a:t>
            </a:r>
            <a:r>
              <a:rPr lang="en-US" altLang="zh-CN" sz="2400" smtClean="0"/>
              <a:t> = distance between 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/>
              <a:t> and 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9999"/>
                </a:solidFill>
              </a:rPr>
              <a:t>dist(</a:t>
            </a:r>
            <a:r>
              <a:rPr lang="en-US" altLang="zh-CN" sz="2400" i="1" smtClean="0">
                <a:solidFill>
                  <a:srgbClr val="009999"/>
                </a:solidFill>
              </a:rPr>
              <a:t>s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>
                <a:solidFill>
                  <a:srgbClr val="009999"/>
                </a:solidFill>
              </a:rPr>
              <a:t>) = min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c</a:t>
            </a:r>
            <a:r>
              <a:rPr lang="en-US" altLang="zh-CN" sz="2400" baseline="-25000" smtClean="0">
                <a:solidFill>
                  <a:srgbClr val="009999"/>
                </a:solidFill>
              </a:rPr>
              <a:t> </a:t>
            </a:r>
            <a:r>
              <a:rPr lang="en-US" altLang="zh-CN" sz="2400" baseline="-25000" smtClean="0">
                <a:solidFill>
                  <a:srgbClr val="009999"/>
                </a:solidFill>
                <a:sym typeface="Symbol" pitchFamily="18" charset="2"/>
              </a:rPr>
              <a:t></a:t>
            </a:r>
            <a:r>
              <a:rPr lang="en-US" altLang="zh-CN" sz="2400" baseline="-25000" smtClean="0">
                <a:solidFill>
                  <a:srgbClr val="009999"/>
                </a:solidFill>
              </a:rPr>
              <a:t> 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>
                <a:solidFill>
                  <a:srgbClr val="009999"/>
                </a:solidFill>
              </a:rPr>
              <a:t> dist(</a:t>
            </a:r>
            <a:r>
              <a:rPr lang="en-US" altLang="zh-CN" sz="2400" i="1" smtClean="0">
                <a:solidFill>
                  <a:srgbClr val="009999"/>
                </a:solidFill>
              </a:rPr>
              <a:t>s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>
                <a:solidFill>
                  <a:srgbClr val="009999"/>
                </a:solidFill>
              </a:rPr>
              <a:t>)</a:t>
            </a:r>
            <a:r>
              <a:rPr lang="en-US" altLang="zh-CN" sz="2400" smtClean="0"/>
              <a:t> = distance from </a:t>
            </a:r>
            <a:r>
              <a:rPr lang="en-US" altLang="zh-CN" sz="2400" i="1" smtClean="0">
                <a:solidFill>
                  <a:srgbClr val="009999"/>
                </a:solidFill>
              </a:rPr>
              <a:t>s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/>
              <a:t> to closest center.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i="1" smtClean="0">
                <a:solidFill>
                  <a:srgbClr val="009999"/>
                </a:solidFill>
              </a:rPr>
              <a:t>r</a:t>
            </a:r>
            <a:r>
              <a:rPr lang="en-US" altLang="zh-CN" sz="2400" smtClean="0">
                <a:solidFill>
                  <a:srgbClr val="009999"/>
                </a:solidFill>
              </a:rPr>
              <a:t>(</a:t>
            </a:r>
            <a:r>
              <a:rPr lang="en-US" altLang="zh-CN" sz="2400" i="1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>
                <a:solidFill>
                  <a:srgbClr val="009999"/>
                </a:solidFill>
              </a:rPr>
              <a:t>) = max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 dist(</a:t>
            </a:r>
            <a:r>
              <a:rPr lang="en-US" altLang="zh-CN" sz="2400" i="1" smtClean="0">
                <a:solidFill>
                  <a:srgbClr val="009999"/>
                </a:solidFill>
              </a:rPr>
              <a:t>s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, C)</a:t>
            </a:r>
            <a:r>
              <a:rPr lang="en-US" altLang="zh-CN" sz="2400" smtClean="0"/>
              <a:t> = smallest covering radius.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CE0000"/>
                </a:solidFill>
              </a:rPr>
              <a:t>Goal.</a:t>
            </a:r>
            <a:r>
              <a:rPr lang="en-US" altLang="zh-CN" sz="2400" smtClean="0"/>
              <a:t> Find set of centers </a:t>
            </a:r>
            <a:r>
              <a:rPr lang="en-US" altLang="zh-CN" sz="2400" i="1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/>
              <a:t> that minimizes </a:t>
            </a:r>
            <a:r>
              <a:rPr lang="en-US" altLang="zh-CN" sz="2400" i="1" smtClean="0">
                <a:solidFill>
                  <a:srgbClr val="009999"/>
                </a:solidFill>
              </a:rPr>
              <a:t>r</a:t>
            </a:r>
            <a:r>
              <a:rPr lang="en-US" altLang="zh-CN" sz="2400" smtClean="0">
                <a:solidFill>
                  <a:srgbClr val="009999"/>
                </a:solidFill>
              </a:rPr>
              <a:t>(</a:t>
            </a:r>
            <a:r>
              <a:rPr lang="en-US" altLang="zh-CN" sz="2400" i="1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>
                <a:solidFill>
                  <a:srgbClr val="009999"/>
                </a:solidFill>
              </a:rPr>
              <a:t>)</a:t>
            </a:r>
            <a:r>
              <a:rPr lang="en-US" altLang="zh-CN" sz="2400" smtClean="0"/>
              <a:t>, subject to </a:t>
            </a:r>
            <a:r>
              <a:rPr lang="en-US" altLang="zh-CN" sz="2400" smtClean="0">
                <a:solidFill>
                  <a:srgbClr val="009999"/>
                </a:solidFill>
              </a:rPr>
              <a:t>|</a:t>
            </a:r>
            <a:r>
              <a:rPr lang="en-US" altLang="zh-CN" sz="2400" i="1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>
                <a:solidFill>
                  <a:srgbClr val="009999"/>
                </a:solidFill>
              </a:rPr>
              <a:t>| = </a:t>
            </a:r>
            <a:r>
              <a:rPr lang="en-US" altLang="zh-CN" sz="2400" i="1" smtClean="0">
                <a:solidFill>
                  <a:srgbClr val="009999"/>
                </a:solidFill>
              </a:rPr>
              <a:t>k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CN" sz="12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Distance function properties: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9999"/>
                </a:solidFill>
              </a:rPr>
              <a:t>dist(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) = 0</a:t>
            </a:r>
            <a:r>
              <a:rPr lang="en-US" altLang="zh-CN" sz="2400" smtClean="0"/>
              <a:t> (identity)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9999"/>
                </a:solidFill>
              </a:rPr>
              <a:t>dist(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>
                <a:solidFill>
                  <a:srgbClr val="009999"/>
                </a:solidFill>
              </a:rPr>
              <a:t>) = dist(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)</a:t>
            </a:r>
            <a:r>
              <a:rPr lang="en-US" altLang="zh-CN" sz="2400" smtClean="0"/>
              <a:t> (symmetry)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9999"/>
                </a:solidFill>
              </a:rPr>
              <a:t>dist(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>
                <a:solidFill>
                  <a:srgbClr val="009999"/>
                </a:solidFill>
              </a:rPr>
              <a:t>)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z="2400" smtClean="0">
                <a:solidFill>
                  <a:srgbClr val="009999"/>
                </a:solidFill>
              </a:rPr>
              <a:t> dist(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>
                <a:solidFill>
                  <a:srgbClr val="009999"/>
                </a:solidFill>
              </a:rPr>
              <a:t>) + dist(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z</a:t>
            </a:r>
            <a:r>
              <a:rPr lang="en-US" altLang="zh-CN" sz="2400" smtClean="0">
                <a:solidFill>
                  <a:srgbClr val="009999"/>
                </a:solidFill>
              </a:rPr>
              <a:t>)</a:t>
            </a:r>
            <a:r>
              <a:rPr lang="en-US" altLang="zh-CN" sz="2400" smtClean="0"/>
              <a:t> (triangle inequality)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607A36-7A0D-4202-995C-3DDA8D4CAD83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Greedy Algorithm: A False Start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Greedy algorithm: </a:t>
            </a:r>
          </a:p>
          <a:p>
            <a:pPr lvl="1" eaLnBrk="1" hangingPunct="1"/>
            <a:r>
              <a:rPr lang="en-US" altLang="zh-CN" smtClean="0"/>
              <a:t>Put the first center at the best possible location for a single center, </a:t>
            </a:r>
          </a:p>
          <a:p>
            <a:pPr lvl="1" eaLnBrk="1" hangingPunct="1"/>
            <a:r>
              <a:rPr lang="en-US" altLang="zh-CN" smtClean="0"/>
              <a:t>and then keep adding centers so as to reduce the covering radius each time by as much as possible.</a:t>
            </a:r>
          </a:p>
          <a:p>
            <a:pPr eaLnBrk="1" hangingPunct="1"/>
            <a:r>
              <a:rPr lang="en-US" altLang="zh-CN" smtClean="0"/>
              <a:t>Remark: arbitrarily bad!</a:t>
            </a:r>
          </a:p>
        </p:txBody>
      </p:sp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5084763"/>
            <a:ext cx="4465637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4331A0-0A50-4438-92CB-E78ADF3CD7B6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Center Selection: Greedy Algorithm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CE0000"/>
                </a:solidFill>
              </a:rPr>
              <a:t>Farthest-first Traversal</a:t>
            </a:r>
            <a:r>
              <a:rPr lang="en-US" altLang="zh-CN" sz="2800" dirty="0" smtClean="0"/>
              <a:t>: Repeatedly choose the next center to be the site farthest from any existing center.</a:t>
            </a:r>
          </a:p>
          <a:p>
            <a:pPr eaLnBrk="1" hangingPunct="1"/>
            <a:r>
              <a:rPr lang="en-US" altLang="zh-CN" sz="2800" dirty="0" smtClean="0"/>
              <a:t>Greedy-Center-Selection(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k</a:t>
            </a:r>
            <a:r>
              <a:rPr lang="en-US" altLang="zh-CN" sz="2800" dirty="0" smtClean="0">
                <a:solidFill>
                  <a:srgbClr val="009999"/>
                </a:solidFill>
              </a:rPr>
              <a:t>,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n</a:t>
            </a:r>
            <a:r>
              <a:rPr lang="en-US" altLang="zh-CN" sz="2800" dirty="0" smtClean="0">
                <a:solidFill>
                  <a:srgbClr val="009999"/>
                </a:solidFill>
              </a:rPr>
              <a:t>,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s</a:t>
            </a:r>
            <a:r>
              <a:rPr lang="en-US" altLang="zh-CN" sz="2800" baseline="-25000" dirty="0" smtClean="0">
                <a:solidFill>
                  <a:srgbClr val="009999"/>
                </a:solidFill>
              </a:rPr>
              <a:t>1</a:t>
            </a:r>
            <a:r>
              <a:rPr lang="en-US" altLang="zh-CN" sz="2800" dirty="0" smtClean="0">
                <a:solidFill>
                  <a:srgbClr val="009999"/>
                </a:solidFill>
              </a:rPr>
              <a:t>,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s</a:t>
            </a:r>
            <a:r>
              <a:rPr lang="en-US" altLang="zh-CN" sz="2800" baseline="-25000" dirty="0" smtClean="0">
                <a:solidFill>
                  <a:srgbClr val="009999"/>
                </a:solidFill>
              </a:rPr>
              <a:t>2</a:t>
            </a:r>
            <a:r>
              <a:rPr lang="en-US" altLang="zh-CN" sz="2800" dirty="0" smtClean="0">
                <a:solidFill>
                  <a:srgbClr val="009999"/>
                </a:solidFill>
              </a:rPr>
              <a:t>,…,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rgbClr val="009999"/>
                </a:solidFill>
              </a:rPr>
              <a:t>n</a:t>
            </a:r>
            <a:r>
              <a:rPr lang="en-US" altLang="zh-CN" sz="28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C</a:t>
            </a:r>
            <a:r>
              <a:rPr lang="en-US" altLang="zh-CN" sz="2800" dirty="0" smtClean="0">
                <a:solidFill>
                  <a:srgbClr val="009999"/>
                </a:solidFill>
              </a:rPr>
              <a:t> = </a:t>
            </a:r>
            <a:r>
              <a:rPr lang="en-US" altLang="zh-CN" sz="2800" i="1" dirty="0" smtClean="0">
                <a:solidFill>
                  <a:srgbClr val="009999"/>
                </a:solidFill>
                <a:sym typeface="Symbol" pitchFamily="18" charset="2"/>
              </a:rPr>
              <a:t>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repeat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k</a:t>
            </a:r>
            <a:r>
              <a:rPr lang="en-US" altLang="zh-CN" sz="2800" dirty="0" smtClean="0"/>
              <a:t> times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    Select a site 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rgbClr val="009999"/>
                </a:solidFill>
              </a:rPr>
              <a:t>i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 </a:t>
            </a:r>
            <a:r>
              <a:rPr lang="en-US" altLang="zh-CN" sz="2800" dirty="0" smtClean="0"/>
              <a:t>with </a:t>
            </a:r>
            <a:r>
              <a:rPr lang="en-US" altLang="zh-CN" sz="2800" dirty="0" smtClean="0">
                <a:solidFill>
                  <a:srgbClr val="CE0000"/>
                </a:solidFill>
              </a:rPr>
              <a:t>maximum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9999"/>
                </a:solidFill>
              </a:rPr>
              <a:t>dist(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>
                <a:solidFill>
                  <a:srgbClr val="009999"/>
                </a:solidFill>
              </a:rPr>
              <a:t>,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C</a:t>
            </a:r>
            <a:r>
              <a:rPr lang="en-US" altLang="zh-CN" sz="2800" dirty="0" smtClean="0">
                <a:solidFill>
                  <a:srgbClr val="009999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    Add 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/>
              <a:t> to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C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return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A14298-C36C-40D7-A18D-0A34EFD3C3D1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Center Selection: Analysis of Greedy Algorithm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Observation.</a:t>
            </a:r>
            <a:r>
              <a:rPr lang="en-US" altLang="zh-CN" smtClean="0"/>
              <a:t> Upon termination all centers in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/>
              <a:t> are pairwise at least 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)</a:t>
            </a:r>
            <a:r>
              <a:rPr lang="en-US" altLang="zh-CN" smtClean="0"/>
              <a:t> apart.</a:t>
            </a:r>
          </a:p>
          <a:p>
            <a:pPr eaLnBrk="1" hangingPunct="1"/>
            <a:r>
              <a:rPr lang="en-US" altLang="zh-CN" smtClean="0"/>
              <a:t>Proof. By construction of algorithm.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Theorem</a:t>
            </a:r>
            <a:r>
              <a:rPr lang="en-US" altLang="zh-CN" smtClean="0"/>
              <a:t>. Let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*</a:t>
            </a:r>
            <a:r>
              <a:rPr lang="en-US" altLang="zh-CN" smtClean="0"/>
              <a:t> be an optimal set of centers. Then 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)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2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*)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Proof. (by contradiction) Assume 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*) &lt;  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)/2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BC22FD-9756-4671-BF0A-A2727A09C07A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Center Selection: Analysis of Greedy Algorithm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For each site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 in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/>
              <a:t>, consider ball of radius 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)/2</a:t>
            </a:r>
            <a:r>
              <a:rPr lang="en-US" altLang="zh-CN" smtClean="0"/>
              <a:t> around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Exactly one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*</a:t>
            </a:r>
            <a:r>
              <a:rPr lang="en-US" altLang="zh-CN" smtClean="0"/>
              <a:t> in each ball; let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 be the site paired with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*</a:t>
            </a:r>
            <a:r>
              <a:rPr lang="en-US" altLang="zh-CN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Consider any site </a:t>
            </a:r>
            <a:r>
              <a:rPr lang="en-US" altLang="zh-CN" i="1" smtClean="0">
                <a:solidFill>
                  <a:srgbClr val="009999"/>
                </a:solidFill>
              </a:rPr>
              <a:t>s</a:t>
            </a:r>
            <a:r>
              <a:rPr lang="en-US" altLang="zh-CN" smtClean="0"/>
              <a:t> and its closest center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*</a:t>
            </a:r>
            <a:r>
              <a:rPr lang="en-US" altLang="zh-CN" smtClean="0"/>
              <a:t> in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*</a:t>
            </a:r>
            <a:r>
              <a:rPr lang="en-US" altLang="zh-CN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9999"/>
                </a:solidFill>
              </a:rPr>
              <a:t>dist(</a:t>
            </a:r>
            <a:r>
              <a:rPr lang="en-US" altLang="zh-CN" i="1" smtClean="0">
                <a:solidFill>
                  <a:srgbClr val="009999"/>
                </a:solidFill>
              </a:rPr>
              <a:t>s</a:t>
            </a:r>
            <a:r>
              <a:rPr lang="en-US" altLang="zh-CN" smtClean="0">
                <a:solidFill>
                  <a:srgbClr val="009999"/>
                </a:solidFill>
              </a:rPr>
              <a:t>,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)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dist(</a:t>
            </a:r>
            <a:r>
              <a:rPr lang="en-US" altLang="zh-CN" i="1" smtClean="0">
                <a:solidFill>
                  <a:srgbClr val="009999"/>
                </a:solidFill>
              </a:rPr>
              <a:t>s</a:t>
            </a:r>
            <a:r>
              <a:rPr lang="en-US" altLang="zh-CN" smtClean="0">
                <a:solidFill>
                  <a:srgbClr val="009999"/>
                </a:solidFill>
              </a:rPr>
              <a:t>,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)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dist(</a:t>
            </a:r>
            <a:r>
              <a:rPr lang="en-US" altLang="zh-CN" i="1" smtClean="0">
                <a:solidFill>
                  <a:srgbClr val="009999"/>
                </a:solidFill>
              </a:rPr>
              <a:t>s</a:t>
            </a:r>
            <a:r>
              <a:rPr lang="en-US" altLang="zh-CN" smtClean="0">
                <a:solidFill>
                  <a:srgbClr val="009999"/>
                </a:solidFill>
              </a:rPr>
              <a:t>,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*) + dist(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*,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)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2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*)</a:t>
            </a:r>
            <a:r>
              <a:rPr lang="en-US" altLang="zh-CN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Thus 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)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2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*)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FE198-EA01-4FBB-896E-BA691D7D4F6A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Center Selection: Analysis of Greedy Algorithm</a:t>
            </a:r>
          </a:p>
        </p:txBody>
      </p:sp>
      <p:pic>
        <p:nvPicPr>
          <p:cNvPr id="5427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3350" y="2276475"/>
            <a:ext cx="6335713" cy="30924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30143A-64E7-4D73-A571-ADCAB8D5D8C9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Center Selection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Theorem.</a:t>
            </a:r>
            <a:r>
              <a:rPr lang="en-US" altLang="zh-CN" sz="2800" smtClean="0"/>
              <a:t> Greedy algorithm is a </a:t>
            </a:r>
            <a:r>
              <a:rPr lang="en-US" altLang="zh-CN" sz="2800" smtClean="0">
                <a:solidFill>
                  <a:srgbClr val="009999"/>
                </a:solidFill>
              </a:rPr>
              <a:t>2</a:t>
            </a:r>
            <a:r>
              <a:rPr lang="en-US" altLang="zh-CN" sz="2800" smtClean="0"/>
              <a:t>-approximation for center selection problem.</a:t>
            </a:r>
          </a:p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Remark.</a:t>
            </a:r>
            <a:r>
              <a:rPr lang="en-US" altLang="zh-CN" sz="2800" smtClean="0"/>
              <a:t> Greedy algorithm always places centers at sites, but is still within a factor of </a:t>
            </a:r>
            <a:r>
              <a:rPr lang="en-US" altLang="zh-CN" sz="2800" smtClean="0">
                <a:solidFill>
                  <a:srgbClr val="009999"/>
                </a:solidFill>
              </a:rPr>
              <a:t>2</a:t>
            </a:r>
            <a:r>
              <a:rPr lang="en-US" altLang="zh-CN" sz="2800" smtClean="0"/>
              <a:t> of best solution that is allowed to place centers anywhere.</a:t>
            </a:r>
          </a:p>
          <a:p>
            <a:pPr eaLnBrk="1" hangingPunct="1"/>
            <a:endParaRPr lang="en-US" altLang="zh-CN" sz="1000" smtClean="0"/>
          </a:p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Question.</a:t>
            </a:r>
            <a:r>
              <a:rPr lang="en-US" altLang="zh-CN" sz="2800" smtClean="0"/>
              <a:t> Is there hope of a </a:t>
            </a:r>
            <a:r>
              <a:rPr lang="en-US" altLang="zh-CN" sz="2800" smtClean="0">
                <a:solidFill>
                  <a:srgbClr val="009999"/>
                </a:solidFill>
              </a:rPr>
              <a:t>3/2</a:t>
            </a:r>
            <a:r>
              <a:rPr lang="en-US" altLang="zh-CN" sz="2800" smtClean="0"/>
              <a:t>-approximation? </a:t>
            </a:r>
            <a:r>
              <a:rPr lang="en-US" altLang="zh-CN" sz="2800" smtClean="0">
                <a:solidFill>
                  <a:srgbClr val="009999"/>
                </a:solidFill>
              </a:rPr>
              <a:t>4/3</a:t>
            </a:r>
            <a:r>
              <a:rPr lang="en-US" altLang="zh-CN" sz="2800" smtClean="0"/>
              <a:t>?</a:t>
            </a:r>
          </a:p>
          <a:p>
            <a:pPr eaLnBrk="1" hangingPunct="1"/>
            <a:endParaRPr lang="en-US" altLang="zh-CN" sz="1000" smtClean="0"/>
          </a:p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Theorem.</a:t>
            </a:r>
            <a:r>
              <a:rPr lang="en-US" altLang="zh-CN" sz="2800" smtClean="0"/>
              <a:t> Unless P = NP, there no 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</a:t>
            </a:r>
            <a:r>
              <a:rPr lang="en-US" altLang="zh-CN" sz="2800" smtClean="0"/>
              <a:t>-approx for center-selection problem for any 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</a:t>
            </a:r>
            <a:r>
              <a:rPr lang="en-US" altLang="zh-CN" sz="2800" smtClean="0">
                <a:solidFill>
                  <a:srgbClr val="009999"/>
                </a:solidFill>
              </a:rPr>
              <a:t> &lt; 2</a:t>
            </a:r>
            <a:r>
              <a:rPr lang="en-US" altLang="zh-CN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Greedy</a:t>
            </a:r>
          </a:p>
          <a:p>
            <a:r>
              <a:rPr lang="en-US" altLang="zh-CN" dirty="0" smtClean="0"/>
              <a:t>Dynamic programming</a:t>
            </a:r>
          </a:p>
          <a:p>
            <a:r>
              <a:rPr lang="en-US" altLang="zh-CN" dirty="0" smtClean="0"/>
              <a:t>LP based</a:t>
            </a:r>
          </a:p>
          <a:p>
            <a:r>
              <a:rPr lang="en-US" altLang="zh-CN" dirty="0" smtClean="0"/>
              <a:t>Randomization</a:t>
            </a:r>
          </a:p>
          <a:p>
            <a:r>
              <a:rPr lang="en-US" altLang="zh-CN" dirty="0" smtClean="0"/>
              <a:t>Local search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27D3CF-3D09-4B10-8712-97C267959C1A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Max SAT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Input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en-US" altLang="zh-CN" i="1" smtClean="0">
                <a:solidFill>
                  <a:srgbClr val="008C87"/>
                </a:solidFill>
              </a:rPr>
              <a:t>n</a:t>
            </a:r>
            <a:r>
              <a:rPr lang="en-US" altLang="zh-CN" smtClean="0"/>
              <a:t> boolean variables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i="1" baseline="-25000" smtClean="0">
                <a:solidFill>
                  <a:srgbClr val="008C87"/>
                </a:solidFill>
              </a:rPr>
              <a:t>n</a:t>
            </a:r>
          </a:p>
          <a:p>
            <a:pPr lvl="1" eaLnBrk="1" hangingPunct="1"/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/>
              <a:t> clauses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i="1" baseline="-25000" smtClean="0">
                <a:solidFill>
                  <a:srgbClr val="008C87"/>
                </a:solidFill>
              </a:rPr>
              <a:t>m</a:t>
            </a:r>
          </a:p>
          <a:p>
            <a:pPr lvl="1" eaLnBrk="1" hangingPunct="1"/>
            <a:r>
              <a:rPr lang="en-US" altLang="zh-CN" smtClean="0"/>
              <a:t>weight </a:t>
            </a:r>
            <a:r>
              <a:rPr lang="en-US" altLang="zh-CN" i="1" smtClean="0">
                <a:solidFill>
                  <a:srgbClr val="008C87"/>
                </a:solidFill>
              </a:rPr>
              <a:t>w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</a:rPr>
              <a:t>≥ 0</a:t>
            </a:r>
            <a:r>
              <a:rPr lang="en-US" altLang="zh-CN" smtClean="0"/>
              <a:t> for each clause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Goal:</a:t>
            </a:r>
            <a:r>
              <a:rPr lang="en-US" altLang="zh-CN" smtClean="0"/>
              <a:t> Find an assignment of TRUE/FALSE for the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  <a:r>
              <a:rPr lang="en-US" altLang="zh-CN" smtClean="0"/>
              <a:t> that maximizes total weight of satisfied clauses.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9B5AC9-2865-42D7-A47F-826E6C08EA6B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Flipping Coins (Johnson’s Algorithm)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  <a:r>
              <a:rPr lang="en-US" altLang="zh-CN" i="1" smtClean="0"/>
              <a:t> </a:t>
            </a:r>
            <a:r>
              <a:rPr lang="en-US" altLang="zh-CN" smtClean="0"/>
              <a:t>to true with probability </a:t>
            </a:r>
            <a:r>
              <a:rPr lang="en-US" altLang="zh-CN" smtClean="0">
                <a:solidFill>
                  <a:srgbClr val="008C87"/>
                </a:solidFill>
              </a:rPr>
              <a:t>½</a:t>
            </a:r>
            <a:r>
              <a:rPr lang="en-US" altLang="zh-CN" smtClean="0"/>
              <a:t> independently.</a:t>
            </a:r>
          </a:p>
          <a:p>
            <a:pPr eaLnBrk="1" hangingPunct="1"/>
            <a:endParaRPr lang="en-US" altLang="zh-CN" sz="1600" smtClean="0"/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Theorem</a:t>
            </a:r>
            <a:r>
              <a:rPr lang="en-US" altLang="zh-CN" smtClean="0"/>
              <a:t>: This randomized algorithm is a </a:t>
            </a:r>
            <a:r>
              <a:rPr lang="en-US" altLang="zh-CN" smtClean="0">
                <a:solidFill>
                  <a:srgbClr val="008C87"/>
                </a:solidFill>
              </a:rPr>
              <a:t>½</a:t>
            </a:r>
            <a:r>
              <a:rPr lang="en-US" altLang="zh-CN" smtClean="0"/>
              <a:t>-approximation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5F16E6-4AC7-4D7F-8916-7228C5C2657D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Maximum Satisfiability:  Johnson's Algorithm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CE0000"/>
                </a:solidFill>
              </a:rPr>
              <a:t>Proof:</a:t>
            </a:r>
            <a:r>
              <a:rPr lang="en-US" altLang="zh-CN" sz="2400" smtClean="0">
                <a:solidFill>
                  <a:schemeClr val="hlink"/>
                </a:solidFill>
              </a:rPr>
              <a:t>  </a:t>
            </a:r>
            <a:r>
              <a:rPr lang="en-US" altLang="zh-CN" sz="2400" smtClean="0"/>
              <a:t>Consider random variable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smtClean="0"/>
              <a:t>Let </a:t>
            </a:r>
          </a:p>
          <a:p>
            <a:pPr lvl="1" eaLnBrk="1" hangingPunct="1"/>
            <a:endParaRPr lang="en-US" altLang="zh-CN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Let </a:t>
            </a:r>
            <a:r>
              <a:rPr lang="en-US" altLang="zh-CN" sz="2400" smtClean="0">
                <a:solidFill>
                  <a:srgbClr val="008C87"/>
                </a:solidFill>
              </a:rPr>
              <a:t>OPT</a:t>
            </a:r>
            <a:r>
              <a:rPr lang="en-US" altLang="zh-CN" sz="2400" smtClean="0"/>
              <a:t> = weight of the optimal assignment.</a:t>
            </a:r>
          </a:p>
          <a:p>
            <a:pPr lvl="1" eaLnBrk="1" hangingPunct="1"/>
            <a:r>
              <a:rPr lang="en-US" altLang="zh-CN" sz="2400" smtClean="0"/>
              <a:t>Let </a:t>
            </a:r>
            <a:r>
              <a:rPr lang="en-US" altLang="zh-CN" sz="2400" i="1" smtClean="0">
                <a:solidFill>
                  <a:srgbClr val="008C87"/>
                </a:solidFill>
                <a:sym typeface="MT Extra" pitchFamily="18" charset="2"/>
              </a:rPr>
              <a:t>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MT Extra" pitchFamily="18" charset="2"/>
              </a:rPr>
              <a:t>j</a:t>
            </a:r>
            <a:r>
              <a:rPr lang="en-US" altLang="zh-CN" sz="2400" baseline="-25000" smtClean="0">
                <a:sym typeface="MT Extra" pitchFamily="18" charset="2"/>
              </a:rPr>
              <a:t>  </a:t>
            </a:r>
            <a:r>
              <a:rPr lang="en-US" altLang="zh-CN" sz="2400" smtClean="0"/>
              <a:t>be the number of distinct literals in clause </a:t>
            </a:r>
            <a:r>
              <a:rPr lang="en-US" altLang="zh-CN" sz="2400" i="1" smtClean="0">
                <a:solidFill>
                  <a:srgbClr val="008C87"/>
                </a:solidFill>
              </a:rPr>
              <a:t>C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.</a:t>
            </a:r>
          </a:p>
          <a:p>
            <a:pPr lvl="1" eaLnBrk="1" hangingPunct="1"/>
            <a:endParaRPr lang="en-US" altLang="zh-CN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5292725" y="1484313"/>
          <a:ext cx="2808288" cy="609600"/>
        </p:xfrm>
        <a:graphic>
          <a:graphicData uri="http://schemas.openxmlformats.org/presentationml/2006/ole">
            <p:oleObj spid="_x0000_s9218" name="Equation" r:id="rId4" imgW="2108160" imgH="457200" progId="Equation.3">
              <p:embed/>
            </p:oleObj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997075" y="1989138"/>
          <a:ext cx="1495425" cy="690562"/>
        </p:xfrm>
        <a:graphic>
          <a:graphicData uri="http://schemas.openxmlformats.org/presentationml/2006/ole">
            <p:oleObj spid="_x0000_s9219" name="Equation" r:id="rId5" imgW="965160" imgH="444240" progId="Equation.3">
              <p:embed/>
            </p:oleObj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1371600" y="3644900"/>
          <a:ext cx="4038600" cy="3035300"/>
        </p:xfrm>
        <a:graphic>
          <a:graphicData uri="http://schemas.openxmlformats.org/presentationml/2006/ole">
            <p:oleObj spid="_x0000_s9220" name="Equation" r:id="rId6" imgW="2717640" imgH="1930320" progId="Equation.3">
              <p:embed/>
            </p:oleObj>
          </a:graphicData>
        </a:graphic>
      </p:graphicFrame>
      <p:sp>
        <p:nvSpPr>
          <p:cNvPr id="9224" name="AutoShape 7"/>
          <p:cNvSpPr>
            <a:spLocks noChangeArrowheads="1"/>
          </p:cNvSpPr>
          <p:nvPr/>
        </p:nvSpPr>
        <p:spPr bwMode="auto">
          <a:xfrm flipH="1">
            <a:off x="5180013" y="3792538"/>
            <a:ext cx="3430587" cy="428625"/>
          </a:xfrm>
          <a:prstGeom prst="rightArrowCallout">
            <a:avLst>
              <a:gd name="adj1" fmla="val 32602"/>
              <a:gd name="adj2" fmla="val 37042"/>
              <a:gd name="adj3" fmla="val 69810"/>
              <a:gd name="adj4" fmla="val 79778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1800">
                <a:solidFill>
                  <a:schemeClr val="tx1"/>
                </a:solidFill>
                <a:latin typeface="Arial" charset="0"/>
              </a:rPr>
              <a:t>linearity of expectation</a:t>
            </a:r>
            <a:endParaRPr lang="en-US" altLang="zh-CN" sz="180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290DA3-4682-42C3-8DF2-FA427B01A7F2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Maximum Satisfiability:  Johnson's Algorithm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Corollary.</a:t>
            </a:r>
            <a:r>
              <a:rPr lang="en-US" altLang="zh-CN" dirty="0" smtClean="0"/>
              <a:t>  If every clause has at least </a:t>
            </a:r>
            <a:r>
              <a:rPr lang="en-US" altLang="zh-CN" i="1" dirty="0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/>
              <a:t> literals, Johnson's algorithm is a </a:t>
            </a:r>
            <a:r>
              <a:rPr lang="en-US" altLang="zh-CN" dirty="0" smtClean="0">
                <a:solidFill>
                  <a:srgbClr val="008C87"/>
                </a:solidFill>
              </a:rPr>
              <a:t>1 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</a:t>
            </a:r>
            <a:r>
              <a:rPr lang="en-US" altLang="zh-CN" dirty="0" smtClean="0">
                <a:solidFill>
                  <a:srgbClr val="008C87"/>
                </a:solidFill>
              </a:rPr>
              <a:t> (½)</a:t>
            </a:r>
            <a:r>
              <a:rPr lang="en-US" altLang="zh-CN" sz="3600" i="1" baseline="30000" dirty="0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/>
              <a:t> approximation algorithm.</a:t>
            </a:r>
          </a:p>
          <a:p>
            <a:pPr lvl="1" eaLnBrk="1" hangingPunct="1"/>
            <a:r>
              <a:rPr lang="en-US" altLang="zh-CN" dirty="0" smtClean="0">
                <a:solidFill>
                  <a:srgbClr val="008C87"/>
                </a:solidFill>
              </a:rPr>
              <a:t>7/8</a:t>
            </a:r>
            <a:r>
              <a:rPr lang="en-US" altLang="zh-CN" dirty="0" smtClean="0"/>
              <a:t> approximation algorithm for </a:t>
            </a:r>
            <a:r>
              <a:rPr lang="en-US" altLang="zh-CN" dirty="0" smtClean="0">
                <a:solidFill>
                  <a:srgbClr val="CE0000"/>
                </a:solidFill>
              </a:rPr>
              <a:t>MAX E3SAT</a:t>
            </a:r>
            <a:r>
              <a:rPr lang="en-US" altLang="zh-CN" dirty="0" smtClean="0"/>
              <a:t>.</a:t>
            </a:r>
          </a:p>
          <a:p>
            <a:pPr lvl="1" eaLnBrk="1" hangingPunct="1"/>
            <a:endParaRPr lang="en-US" altLang="zh-CN" sz="1200" dirty="0" smtClean="0"/>
          </a:p>
          <a:p>
            <a:pPr eaLnBrk="1" hangingPunct="1"/>
            <a:r>
              <a:rPr lang="en-US" altLang="zh-CN" sz="2400" dirty="0" smtClean="0">
                <a:solidFill>
                  <a:srgbClr val="CE0000"/>
                </a:solidFill>
              </a:rPr>
              <a:t>Theorem (</a:t>
            </a:r>
            <a:r>
              <a:rPr lang="en-US" altLang="zh-CN" sz="2400" dirty="0" err="1" smtClean="0">
                <a:solidFill>
                  <a:srgbClr val="CE0000"/>
                </a:solidFill>
              </a:rPr>
              <a:t>H</a:t>
            </a:r>
            <a:r>
              <a:rPr lang="en-US" altLang="zh-CN" sz="2400" dirty="0" err="1" smtClean="0">
                <a:solidFill>
                  <a:srgbClr val="CE0000"/>
                </a:solidFill>
                <a:latin typeface="Arial" charset="0"/>
              </a:rPr>
              <a:t>å</a:t>
            </a:r>
            <a:r>
              <a:rPr lang="en-US" altLang="zh-CN" sz="2400" dirty="0" err="1" smtClean="0">
                <a:solidFill>
                  <a:srgbClr val="CE0000"/>
                </a:solidFill>
              </a:rPr>
              <a:t>stad</a:t>
            </a:r>
            <a:r>
              <a:rPr lang="en-US" altLang="zh-CN" sz="2400" dirty="0" smtClean="0">
                <a:solidFill>
                  <a:srgbClr val="CE0000"/>
                </a:solidFill>
              </a:rPr>
              <a:t>, 1997).</a:t>
            </a:r>
            <a:r>
              <a:rPr lang="en-US" altLang="zh-CN" sz="2400" dirty="0" smtClean="0"/>
              <a:t>  If </a:t>
            </a:r>
            <a:r>
              <a:rPr lang="en-US" altLang="zh-CN" sz="2400" dirty="0" smtClean="0">
                <a:solidFill>
                  <a:srgbClr val="CE0000"/>
                </a:solidFill>
              </a:rPr>
              <a:t>MAX E3SAT</a:t>
            </a:r>
            <a:r>
              <a:rPr lang="en-US" altLang="zh-CN" sz="2400" dirty="0" smtClean="0"/>
              <a:t> has an </a:t>
            </a:r>
            <a:r>
              <a:rPr lang="en-US" altLang="zh-CN" sz="2400" i="1" dirty="0" smtClean="0">
                <a:solidFill>
                  <a:srgbClr val="008C87"/>
                </a:solidFill>
                <a:sym typeface="Symbol" pitchFamily="18" charset="2"/>
              </a:rPr>
              <a:t></a:t>
            </a:r>
            <a:r>
              <a:rPr lang="en-US" altLang="zh-CN" sz="2400" dirty="0" smtClean="0">
                <a:sym typeface="Symbol" pitchFamily="18" charset="2"/>
              </a:rPr>
              <a:t>-approximation for </a:t>
            </a:r>
            <a:r>
              <a:rPr lang="en-US" altLang="zh-CN" sz="2400" i="1" dirty="0" smtClean="0">
                <a:solidFill>
                  <a:srgbClr val="008C87"/>
                </a:solidFill>
                <a:sym typeface="Symbol" pitchFamily="18" charset="2"/>
              </a:rPr>
              <a:t></a:t>
            </a:r>
            <a:r>
              <a:rPr lang="en-US" altLang="zh-CN" sz="2400" dirty="0" smtClean="0">
                <a:solidFill>
                  <a:srgbClr val="008C87"/>
                </a:solidFill>
                <a:sym typeface="Symbol" pitchFamily="18" charset="2"/>
              </a:rPr>
              <a:t>  7/8</a:t>
            </a:r>
            <a:r>
              <a:rPr lang="en-US" altLang="zh-CN" sz="2400" dirty="0" smtClean="0">
                <a:sym typeface="Symbol" pitchFamily="18" charset="2"/>
              </a:rPr>
              <a:t>, then </a:t>
            </a:r>
            <a:r>
              <a:rPr lang="en-US" altLang="zh-CN" sz="2400" dirty="0" smtClean="0">
                <a:solidFill>
                  <a:srgbClr val="CE0000"/>
                </a:solidFill>
                <a:sym typeface="Symbol" pitchFamily="18" charset="2"/>
              </a:rPr>
              <a:t>P = NP</a:t>
            </a:r>
            <a:r>
              <a:rPr lang="en-US" altLang="zh-CN" sz="2400" dirty="0" smtClean="0">
                <a:sym typeface="Symbol" pitchFamily="18" charset="2"/>
              </a:rPr>
              <a:t>.</a:t>
            </a:r>
          </a:p>
          <a:p>
            <a:pPr lvl="1" eaLnBrk="1" hangingPunct="1"/>
            <a:r>
              <a:rPr lang="en-US" altLang="zh-CN" sz="2400" dirty="0" smtClean="0"/>
              <a:t>Johnson's algorithm is best possible in some 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DC7B9-B144-4D7C-8EAD-7510B4538B15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Maximum Satisfiability:  Randomized Rounding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</a:rPr>
              <a:t>Idea 1</a:t>
            </a:r>
            <a:r>
              <a:rPr lang="en-US" altLang="zh-CN" sz="2400" smtClean="0">
                <a:solidFill>
                  <a:schemeClr val="hlink"/>
                </a:solidFill>
              </a:rPr>
              <a:t>.</a:t>
            </a:r>
            <a:r>
              <a:rPr lang="en-US" altLang="zh-CN" sz="2400" smtClean="0"/>
              <a:t>  Used biased coin flips, not </a:t>
            </a:r>
            <a:r>
              <a:rPr lang="en-US" altLang="zh-CN" sz="2400" smtClean="0">
                <a:solidFill>
                  <a:srgbClr val="008C87"/>
                </a:solidFill>
              </a:rPr>
              <a:t>50-50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</a:rPr>
              <a:t>Idea 2.</a:t>
            </a:r>
            <a:r>
              <a:rPr lang="en-US" altLang="zh-CN" sz="2400" smtClean="0"/>
              <a:t>  Solve linear program to determine coin biases.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smtClean="0">
                <a:solidFill>
                  <a:srgbClr val="008C87"/>
                </a:solidFill>
              </a:rPr>
              <a:t>P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 = indices of variables that occur un-negated in clause </a:t>
            </a:r>
            <a:r>
              <a:rPr lang="en-US" altLang="zh-CN" sz="2400" i="1" smtClean="0">
                <a:solidFill>
                  <a:srgbClr val="008C87"/>
                </a:solidFill>
              </a:rPr>
              <a:t>C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.</a:t>
            </a:r>
            <a:br>
              <a:rPr lang="en-US" altLang="zh-CN" sz="2400" smtClean="0"/>
            </a:br>
            <a:r>
              <a:rPr lang="en-US" altLang="zh-CN" sz="2400" i="1" smtClean="0">
                <a:solidFill>
                  <a:srgbClr val="008C87"/>
                </a:solidFill>
              </a:rPr>
              <a:t>N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 = indices of variables that occur negated in clause </a:t>
            </a:r>
            <a:r>
              <a:rPr lang="en-US" altLang="zh-CN" sz="2400" i="1" smtClean="0">
                <a:solidFill>
                  <a:srgbClr val="008C87"/>
                </a:solidFill>
              </a:rPr>
              <a:t>C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</a:rPr>
              <a:t>Theorem (Goemans-Williamson, 1994).</a:t>
            </a:r>
            <a:r>
              <a:rPr lang="en-US" altLang="zh-CN" sz="2400" smtClean="0"/>
              <a:t>  The algorithm is an </a:t>
            </a:r>
            <a:r>
              <a:rPr lang="en-US" altLang="zh-CN" sz="2400" smtClean="0">
                <a:solidFill>
                  <a:srgbClr val="008C87"/>
                </a:solidFill>
              </a:rPr>
              <a:t>(1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</a:t>
            </a:r>
            <a:r>
              <a:rPr lang="en-US" altLang="zh-CN" sz="2400" smtClean="0">
                <a:solidFill>
                  <a:srgbClr val="008C87"/>
                </a:solidFill>
              </a:rPr>
              <a:t>1/</a:t>
            </a:r>
            <a:r>
              <a:rPr lang="en-US" altLang="zh-CN" sz="2400" i="1" smtClean="0">
                <a:solidFill>
                  <a:srgbClr val="008C87"/>
                </a:solidFill>
              </a:rPr>
              <a:t>e</a:t>
            </a:r>
            <a:r>
              <a:rPr lang="en-US" altLang="zh-CN" sz="2400" smtClean="0">
                <a:solidFill>
                  <a:srgbClr val="008C87"/>
                </a:solidFill>
              </a:rPr>
              <a:t>)</a:t>
            </a:r>
            <a:r>
              <a:rPr lang="en-US" altLang="zh-CN" sz="2400" smtClean="0">
                <a:sym typeface="Symbol" pitchFamily="18" charset="2"/>
              </a:rPr>
              <a:t>-</a:t>
            </a:r>
            <a:r>
              <a:rPr lang="en-US" altLang="zh-CN" sz="2400" smtClean="0"/>
              <a:t>approximation algorithm.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219200" y="2409825"/>
          <a:ext cx="3821113" cy="830263"/>
        </p:xfrm>
        <a:graphic>
          <a:graphicData uri="http://schemas.openxmlformats.org/presentationml/2006/ole">
            <p:oleObj spid="_x0000_s10242" name="Equation" r:id="rId4" imgW="2108160" imgH="457200" progId="Equation.3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5410200" y="2354263"/>
          <a:ext cx="2757488" cy="930275"/>
        </p:xfrm>
        <a:graphic>
          <a:graphicData uri="http://schemas.openxmlformats.org/presentationml/2006/ole">
            <p:oleObj spid="_x0000_s10243" name="Equation" r:id="rId5" imgW="1358640" imgH="457200" progId="Equation.3">
              <p:embed/>
            </p:oleObj>
          </a:graphicData>
        </a:graphic>
      </p:graphicFrame>
      <p:graphicFrame>
        <p:nvGraphicFramePr>
          <p:cNvPr id="10244" name="Object 6"/>
          <p:cNvGraphicFramePr>
            <a:graphicFrameLocks noChangeAspect="1"/>
          </p:cNvGraphicFramePr>
          <p:nvPr/>
        </p:nvGraphicFramePr>
        <p:xfrm>
          <a:off x="2568575" y="4292600"/>
          <a:ext cx="4308475" cy="1362075"/>
        </p:xfrm>
        <a:graphic>
          <a:graphicData uri="http://schemas.openxmlformats.org/presentationml/2006/ole">
            <p:oleObj spid="_x0000_s10244" name="Equation" r:id="rId6" imgW="3060360" imgH="965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8AC142-B30C-4DDC-AA61-9CD18B890F53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Maximum Satisfiability:  Randomized Rounding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CE0000"/>
                </a:solidFill>
              </a:rPr>
              <a:t>Fact 1.</a:t>
            </a:r>
            <a:r>
              <a:rPr lang="en-US" altLang="zh-CN" sz="2400" smtClean="0"/>
              <a:t>  For any nonnegative </a:t>
            </a:r>
            <a:r>
              <a:rPr lang="en-US" altLang="zh-CN" sz="2400" i="1" smtClean="0">
                <a:solidFill>
                  <a:srgbClr val="008C87"/>
                </a:solidFill>
              </a:rPr>
              <a:t>a</a:t>
            </a:r>
            <a:r>
              <a:rPr lang="en-US" altLang="zh-CN" sz="2400" baseline="-25000" smtClean="0">
                <a:solidFill>
                  <a:srgbClr val="008C87"/>
                </a:solidFill>
              </a:rPr>
              <a:t>1</a:t>
            </a:r>
            <a:r>
              <a:rPr lang="en-US" altLang="zh-CN" sz="2400" smtClean="0">
                <a:solidFill>
                  <a:srgbClr val="008C87"/>
                </a:solidFill>
              </a:rPr>
              <a:t>,  . . . </a:t>
            </a:r>
            <a:r>
              <a:rPr lang="en-US" altLang="zh-CN" sz="2400" i="1" smtClean="0">
                <a:solidFill>
                  <a:srgbClr val="008C87"/>
                </a:solidFill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k</a:t>
            </a:r>
            <a:r>
              <a:rPr lang="en-US" altLang="zh-CN" sz="2400" smtClean="0"/>
              <a:t>, the geometric mean is 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</a:t>
            </a:r>
            <a:r>
              <a:rPr lang="en-US" altLang="zh-CN" sz="2400" smtClean="0">
                <a:sym typeface="Symbol" pitchFamily="18" charset="2"/>
              </a:rPr>
              <a:t> the arithmetic mean.</a:t>
            </a:r>
          </a:p>
          <a:p>
            <a:pPr eaLnBrk="1" hangingPunct="1"/>
            <a:endParaRPr lang="en-US" altLang="zh-CN" sz="2400" smtClean="0">
              <a:sym typeface="Symbol" pitchFamily="18" charset="2"/>
            </a:endParaRPr>
          </a:p>
          <a:p>
            <a:pPr eaLnBrk="1" hangingPunct="1"/>
            <a:r>
              <a:rPr lang="en-US" altLang="zh-CN" sz="2400" smtClean="0">
                <a:solidFill>
                  <a:srgbClr val="CE0000"/>
                </a:solidFill>
              </a:rPr>
              <a:t>Theorem (Goemans-Williamson, 1994).</a:t>
            </a:r>
            <a:r>
              <a:rPr lang="en-US" altLang="zh-CN" sz="2400" smtClean="0"/>
              <a:t>  The algorithm is an </a:t>
            </a:r>
            <a:r>
              <a:rPr lang="en-US" altLang="zh-CN" sz="2400" smtClean="0">
                <a:solidFill>
                  <a:srgbClr val="008C87"/>
                </a:solidFill>
              </a:rPr>
              <a:t>(1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</a:t>
            </a:r>
            <a:r>
              <a:rPr lang="en-US" altLang="zh-CN" sz="2400" smtClean="0">
                <a:solidFill>
                  <a:srgbClr val="008C87"/>
                </a:solidFill>
              </a:rPr>
              <a:t>1/</a:t>
            </a:r>
            <a:r>
              <a:rPr lang="en-US" altLang="zh-CN" sz="2400" i="1" smtClean="0">
                <a:solidFill>
                  <a:srgbClr val="008C87"/>
                </a:solidFill>
              </a:rPr>
              <a:t>e</a:t>
            </a:r>
            <a:r>
              <a:rPr lang="en-US" altLang="zh-CN" sz="2400" smtClean="0">
                <a:solidFill>
                  <a:srgbClr val="008C87"/>
                </a:solidFill>
              </a:rPr>
              <a:t>)</a:t>
            </a:r>
            <a:r>
              <a:rPr lang="en-US" altLang="zh-CN" sz="2400" smtClean="0">
                <a:sym typeface="Symbol" pitchFamily="18" charset="2"/>
              </a:rPr>
              <a:t>-</a:t>
            </a:r>
            <a:r>
              <a:rPr lang="en-US" altLang="zh-CN" sz="2400" smtClean="0"/>
              <a:t>approximation algorithm for MAX-SAT.</a:t>
            </a:r>
          </a:p>
          <a:p>
            <a:pPr eaLnBrk="1" hangingPunct="1"/>
            <a:r>
              <a:rPr lang="en-US" altLang="zh-CN" sz="2400" smtClean="0">
                <a:solidFill>
                  <a:srgbClr val="CE0000"/>
                </a:solidFill>
              </a:rPr>
              <a:t>Proof.</a:t>
            </a:r>
            <a:r>
              <a:rPr lang="en-US" altLang="zh-CN" sz="2400" smtClean="0"/>
              <a:t>   Consider an arbitrary clause </a:t>
            </a:r>
            <a:r>
              <a:rPr lang="en-US" altLang="zh-CN" sz="2400" i="1" smtClean="0">
                <a:solidFill>
                  <a:srgbClr val="008C87"/>
                </a:solidFill>
              </a:rPr>
              <a:t>C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.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771775" y="2205038"/>
          <a:ext cx="3581400" cy="403225"/>
        </p:xfrm>
        <a:graphic>
          <a:graphicData uri="http://schemas.openxmlformats.org/presentationml/2006/ole">
            <p:oleObj spid="_x0000_s11266" name="Equation" r:id="rId4" imgW="2361960" imgH="266400" progId="Equation.3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1981200" y="3860800"/>
          <a:ext cx="6477000" cy="2854325"/>
        </p:xfrm>
        <a:graphic>
          <a:graphicData uri="http://schemas.openxmlformats.org/presentationml/2006/ole">
            <p:oleObj spid="_x0000_s11267" name="Equation" r:id="rId5" imgW="4216320" imgH="1854000" progId="Equation.3">
              <p:embed/>
            </p:oleObj>
          </a:graphicData>
        </a:graphic>
      </p:graphicFrame>
      <p:sp>
        <p:nvSpPr>
          <p:cNvPr id="11271" name="AutoShape 6"/>
          <p:cNvSpPr>
            <a:spLocks noChangeArrowheads="1"/>
          </p:cNvSpPr>
          <p:nvPr/>
        </p:nvSpPr>
        <p:spPr bwMode="auto">
          <a:xfrm>
            <a:off x="685800" y="4729163"/>
            <a:ext cx="3878263" cy="428625"/>
          </a:xfrm>
          <a:prstGeom prst="rightArrowCallout">
            <a:avLst>
              <a:gd name="adj1" fmla="val 32602"/>
              <a:gd name="adj2" fmla="val 37042"/>
              <a:gd name="adj3" fmla="val 78920"/>
              <a:gd name="adj4" fmla="val 81759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1800" b="1">
                <a:solidFill>
                  <a:schemeClr val="tx1"/>
                </a:solidFill>
                <a:latin typeface="Arial" charset="0"/>
              </a:rPr>
              <a:t>geometric-arithmetic mean</a:t>
            </a:r>
            <a:endParaRPr lang="en-US" altLang="zh-CN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685800" y="6169025"/>
            <a:ext cx="3803650" cy="428625"/>
          </a:xfrm>
          <a:prstGeom prst="rightArrowCallout">
            <a:avLst>
              <a:gd name="adj1" fmla="val 32602"/>
              <a:gd name="adj2" fmla="val 37042"/>
              <a:gd name="adj3" fmla="val 77402"/>
              <a:gd name="adj4" fmla="val 81759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1800" b="1">
                <a:solidFill>
                  <a:schemeClr val="tx1"/>
                </a:solidFill>
                <a:latin typeface="Arial" charset="0"/>
              </a:rPr>
              <a:t>LP constraint</a:t>
            </a:r>
            <a:endParaRPr lang="en-US" altLang="zh-CN" sz="1800" b="1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D16DA-B78B-4C78-A94F-177C5EC5A819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12297" name="Freeform 2"/>
          <p:cNvSpPr>
            <a:spLocks/>
          </p:cNvSpPr>
          <p:nvPr/>
        </p:nvSpPr>
        <p:spPr bwMode="auto">
          <a:xfrm>
            <a:off x="1776413" y="4048125"/>
            <a:ext cx="5175250" cy="1995488"/>
          </a:xfrm>
          <a:custGeom>
            <a:avLst/>
            <a:gdLst>
              <a:gd name="T0" fmla="*/ 0 w 3260"/>
              <a:gd name="T1" fmla="*/ 1995488 h 1257"/>
              <a:gd name="T2" fmla="*/ 1454150 w 3260"/>
              <a:gd name="T3" fmla="*/ 823913 h 1257"/>
              <a:gd name="T4" fmla="*/ 5175250 w 3260"/>
              <a:gd name="T5" fmla="*/ 0 h 1257"/>
              <a:gd name="T6" fmla="*/ 0 60000 65536"/>
              <a:gd name="T7" fmla="*/ 0 60000 65536"/>
              <a:gd name="T8" fmla="*/ 0 60000 65536"/>
              <a:gd name="T9" fmla="*/ 0 w 3260"/>
              <a:gd name="T10" fmla="*/ 0 h 1257"/>
              <a:gd name="T11" fmla="*/ 3260 w 3260"/>
              <a:gd name="T12" fmla="*/ 1257 h 1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0" h="1257">
                <a:moveTo>
                  <a:pt x="0" y="1257"/>
                </a:moveTo>
                <a:cubicBezTo>
                  <a:pt x="186" y="992"/>
                  <a:pt x="373" y="728"/>
                  <a:pt x="916" y="519"/>
                </a:cubicBezTo>
                <a:cubicBezTo>
                  <a:pt x="1459" y="310"/>
                  <a:pt x="2359" y="155"/>
                  <a:pt x="326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22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Maximum Satisfiability:  Randomized Rounding</a:t>
            </a:r>
          </a:p>
        </p:txBody>
      </p:sp>
      <p:sp>
        <p:nvSpPr>
          <p:cNvPr id="122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Proof (continued).</a:t>
            </a:r>
          </a:p>
          <a:p>
            <a:pPr eaLnBrk="1" hangingPunct="1"/>
            <a:endParaRPr lang="en-US" altLang="zh-CN" smtClean="0">
              <a:solidFill>
                <a:srgbClr val="CE0000"/>
              </a:solidFill>
            </a:endParaRP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209800" y="1700213"/>
          <a:ext cx="5638800" cy="1739900"/>
        </p:xfrm>
        <a:graphic>
          <a:graphicData uri="http://schemas.openxmlformats.org/presentationml/2006/ole">
            <p:oleObj spid="_x0000_s12290" name="Equation" r:id="rId4" imgW="3340080" imgH="1028520" progId="Equation.3">
              <p:embed/>
            </p:oleObj>
          </a:graphicData>
        </a:graphic>
      </p:graphicFrame>
      <p:sp>
        <p:nvSpPr>
          <p:cNvPr id="12300" name="AutoShape 6"/>
          <p:cNvSpPr>
            <a:spLocks noChangeArrowheads="1"/>
          </p:cNvSpPr>
          <p:nvPr/>
        </p:nvSpPr>
        <p:spPr bwMode="auto">
          <a:xfrm>
            <a:off x="1144588" y="2778125"/>
            <a:ext cx="3803650" cy="428625"/>
          </a:xfrm>
          <a:prstGeom prst="rightArrowCallout">
            <a:avLst>
              <a:gd name="adj1" fmla="val 32602"/>
              <a:gd name="adj2" fmla="val 37042"/>
              <a:gd name="adj3" fmla="val 77402"/>
              <a:gd name="adj4" fmla="val 81759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1800">
                <a:solidFill>
                  <a:srgbClr val="008C87"/>
                </a:solidFill>
              </a:rPr>
              <a:t>(1-1/</a:t>
            </a:r>
            <a:r>
              <a:rPr lang="en-US" altLang="zh-CN" sz="1800" i="1">
                <a:solidFill>
                  <a:srgbClr val="008C87"/>
                </a:solidFill>
              </a:rPr>
              <a:t>x</a:t>
            </a:r>
            <a:r>
              <a:rPr lang="en-US" altLang="zh-CN" sz="1800">
                <a:solidFill>
                  <a:srgbClr val="008C87"/>
                </a:solidFill>
              </a:rPr>
              <a:t>)</a:t>
            </a:r>
            <a:r>
              <a:rPr lang="en-US" altLang="zh-CN" sz="2000" i="1" baseline="30000">
                <a:solidFill>
                  <a:srgbClr val="008C87"/>
                </a:solidFill>
              </a:rPr>
              <a:t>x</a:t>
            </a:r>
            <a:r>
              <a:rPr lang="en-US" altLang="zh-CN" sz="1800">
                <a:solidFill>
                  <a:schemeClr val="tx1"/>
                </a:solidFill>
              </a:rPr>
              <a:t> converges to </a:t>
            </a:r>
            <a:r>
              <a:rPr lang="en-US" altLang="zh-CN" sz="1800" i="1">
                <a:solidFill>
                  <a:srgbClr val="008C87"/>
                </a:solidFill>
              </a:rPr>
              <a:t>e</a:t>
            </a:r>
            <a:r>
              <a:rPr lang="en-US" altLang="zh-CN" sz="2000" baseline="30000">
                <a:solidFill>
                  <a:srgbClr val="008C87"/>
                </a:solidFill>
              </a:rPr>
              <a:t>-1</a:t>
            </a:r>
            <a:endParaRPr lang="en-US" altLang="zh-CN" sz="1800">
              <a:solidFill>
                <a:srgbClr val="008C87"/>
              </a:solidFill>
            </a:endParaRPr>
          </a:p>
        </p:txBody>
      </p:sp>
      <p:sp>
        <p:nvSpPr>
          <p:cNvPr id="12301" name="Line 7"/>
          <p:cNvSpPr>
            <a:spLocks noChangeShapeType="1"/>
          </p:cNvSpPr>
          <p:nvPr/>
        </p:nvSpPr>
        <p:spPr bwMode="auto">
          <a:xfrm flipV="1">
            <a:off x="1498600" y="6062663"/>
            <a:ext cx="6129338" cy="142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2302" name="Freeform 8"/>
          <p:cNvSpPr>
            <a:spLocks/>
          </p:cNvSpPr>
          <p:nvPr/>
        </p:nvSpPr>
        <p:spPr bwMode="auto">
          <a:xfrm>
            <a:off x="1792288" y="3568700"/>
            <a:ext cx="1587" cy="2754313"/>
          </a:xfrm>
          <a:custGeom>
            <a:avLst/>
            <a:gdLst>
              <a:gd name="T0" fmla="*/ 0 w 1"/>
              <a:gd name="T1" fmla="*/ 2754313 h 1735"/>
              <a:gd name="T2" fmla="*/ 0 w 1"/>
              <a:gd name="T3" fmla="*/ 0 h 1735"/>
              <a:gd name="T4" fmla="*/ 0 60000 65536"/>
              <a:gd name="T5" fmla="*/ 0 60000 65536"/>
              <a:gd name="T6" fmla="*/ 0 w 1"/>
              <a:gd name="T7" fmla="*/ 0 h 1735"/>
              <a:gd name="T8" fmla="*/ 1 w 1"/>
              <a:gd name="T9" fmla="*/ 1735 h 1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35">
                <a:moveTo>
                  <a:pt x="0" y="1735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2303" name="Text Box 9"/>
          <p:cNvSpPr txBox="1">
            <a:spLocks noChangeArrowheads="1"/>
          </p:cNvSpPr>
          <p:nvPr/>
        </p:nvSpPr>
        <p:spPr bwMode="auto">
          <a:xfrm>
            <a:off x="903288" y="6111875"/>
            <a:ext cx="9906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800">
                <a:solidFill>
                  <a:srgbClr val="008C87"/>
                </a:solidFill>
              </a:rPr>
              <a:t>(0, 0)</a:t>
            </a:r>
          </a:p>
        </p:txBody>
      </p:sp>
      <p:graphicFrame>
        <p:nvGraphicFramePr>
          <p:cNvPr id="12291" name="Object 10"/>
          <p:cNvGraphicFramePr>
            <a:graphicFrameLocks noChangeAspect="1"/>
          </p:cNvGraphicFramePr>
          <p:nvPr/>
        </p:nvGraphicFramePr>
        <p:xfrm>
          <a:off x="6858000" y="3505200"/>
          <a:ext cx="1703388" cy="506413"/>
        </p:xfrm>
        <a:graphic>
          <a:graphicData uri="http://schemas.openxmlformats.org/presentationml/2006/ole">
            <p:oleObj spid="_x0000_s12291" name="Equation" r:id="rId5" imgW="1066680" imgH="317160" progId="Equation.3">
              <p:embed/>
            </p:oleObj>
          </a:graphicData>
        </a:graphic>
      </p:graphicFrame>
      <p:graphicFrame>
        <p:nvGraphicFramePr>
          <p:cNvPr id="12292" name="Object 11"/>
          <p:cNvGraphicFramePr>
            <a:graphicFrameLocks noChangeAspect="1"/>
          </p:cNvGraphicFramePr>
          <p:nvPr/>
        </p:nvGraphicFramePr>
        <p:xfrm>
          <a:off x="7219950" y="6172200"/>
          <a:ext cx="400050" cy="323850"/>
        </p:xfrm>
        <a:graphic>
          <a:graphicData uri="http://schemas.openxmlformats.org/presentationml/2006/ole">
            <p:oleObj spid="_x0000_s12292" name="Equation" r:id="rId6" imgW="203040" imgH="164880" progId="Equation.3">
              <p:embed/>
            </p:oleObj>
          </a:graphicData>
        </a:graphic>
      </p:graphicFrame>
      <p:cxnSp>
        <p:nvCxnSpPr>
          <p:cNvPr id="12304" name="AutoShape 12"/>
          <p:cNvCxnSpPr>
            <a:cxnSpLocks noChangeShapeType="1"/>
            <a:stCxn id="12312" idx="7"/>
            <a:endCxn id="12311" idx="6"/>
          </p:cNvCxnSpPr>
          <p:nvPr/>
        </p:nvCxnSpPr>
        <p:spPr bwMode="auto">
          <a:xfrm flipV="1">
            <a:off x="1863725" y="4044950"/>
            <a:ext cx="5159375" cy="1958975"/>
          </a:xfrm>
          <a:prstGeom prst="straightConnector1">
            <a:avLst/>
          </a:prstGeom>
          <a:noFill/>
          <a:ln w="15875">
            <a:solidFill>
              <a:srgbClr val="003399"/>
            </a:solidFill>
            <a:prstDash val="dash"/>
            <a:round/>
            <a:headEnd/>
            <a:tailEnd/>
          </a:ln>
        </p:spPr>
      </p:cxnSp>
      <p:graphicFrame>
        <p:nvGraphicFramePr>
          <p:cNvPr id="12293" name="Object 13"/>
          <p:cNvGraphicFramePr>
            <a:graphicFrameLocks noChangeAspect="1"/>
          </p:cNvGraphicFramePr>
          <p:nvPr/>
        </p:nvGraphicFramePr>
        <p:xfrm>
          <a:off x="6454775" y="4987925"/>
          <a:ext cx="1927225" cy="944563"/>
        </p:xfrm>
        <a:graphic>
          <a:graphicData uri="http://schemas.openxmlformats.org/presentationml/2006/ole">
            <p:oleObj spid="_x0000_s12293" name="Equation" r:id="rId7" imgW="1765080" imgH="863280" progId="Equation.3">
              <p:embed/>
            </p:oleObj>
          </a:graphicData>
        </a:graphic>
      </p:graphicFrame>
      <p:sp>
        <p:nvSpPr>
          <p:cNvPr id="12305" name="Oval 14"/>
          <p:cNvSpPr>
            <a:spLocks noChangeAspect="1" noChangeArrowheads="1"/>
          </p:cNvSpPr>
          <p:nvPr/>
        </p:nvSpPr>
        <p:spPr bwMode="auto">
          <a:xfrm>
            <a:off x="4538663" y="4848225"/>
            <a:ext cx="193675" cy="193675"/>
          </a:xfrm>
          <a:prstGeom prst="ellipse">
            <a:avLst/>
          </a:prstGeom>
          <a:noFill/>
          <a:ln w="1587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0" lang="zh-CN" altLang="zh-CN" sz="1400">
              <a:solidFill>
                <a:srgbClr val="008C87"/>
              </a:solidFill>
              <a:latin typeface="Arial" charset="0"/>
            </a:endParaRPr>
          </a:p>
        </p:txBody>
      </p:sp>
      <p:cxnSp>
        <p:nvCxnSpPr>
          <p:cNvPr id="12306" name="AutoShape 15"/>
          <p:cNvCxnSpPr>
            <a:cxnSpLocks noChangeShapeType="1"/>
            <a:endCxn id="12305" idx="6"/>
          </p:cNvCxnSpPr>
          <p:nvPr/>
        </p:nvCxnSpPr>
        <p:spPr bwMode="auto">
          <a:xfrm rot="10800000">
            <a:off x="4732338" y="4945063"/>
            <a:ext cx="1722437" cy="515937"/>
          </a:xfrm>
          <a:prstGeom prst="curvedConnector3">
            <a:avLst>
              <a:gd name="adj1" fmla="val 49954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12294" name="Object 16"/>
          <p:cNvGraphicFramePr>
            <a:graphicFrameLocks noChangeAspect="1"/>
          </p:cNvGraphicFramePr>
          <p:nvPr/>
        </p:nvGraphicFramePr>
        <p:xfrm>
          <a:off x="2057400" y="3411538"/>
          <a:ext cx="2286000" cy="1223962"/>
        </p:xfrm>
        <a:graphic>
          <a:graphicData uri="http://schemas.openxmlformats.org/presentationml/2006/ole">
            <p:oleObj spid="_x0000_s12294" name="Equation" r:id="rId8" imgW="1447560" imgH="774360" progId="Equation.3">
              <p:embed/>
            </p:oleObj>
          </a:graphicData>
        </a:graphic>
      </p:graphicFrame>
      <p:sp>
        <p:nvSpPr>
          <p:cNvPr id="12307" name="Oval 17"/>
          <p:cNvSpPr>
            <a:spLocks noChangeAspect="1" noChangeArrowheads="1"/>
          </p:cNvSpPr>
          <p:nvPr/>
        </p:nvSpPr>
        <p:spPr bwMode="auto">
          <a:xfrm>
            <a:off x="5087938" y="4341813"/>
            <a:ext cx="193675" cy="193675"/>
          </a:xfrm>
          <a:prstGeom prst="ellipse">
            <a:avLst/>
          </a:prstGeom>
          <a:noFill/>
          <a:ln w="1587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0" lang="zh-CN" altLang="zh-CN" sz="1400">
              <a:solidFill>
                <a:srgbClr val="008C87"/>
              </a:solidFill>
              <a:latin typeface="Arial" charset="0"/>
            </a:endParaRPr>
          </a:p>
        </p:txBody>
      </p:sp>
      <p:cxnSp>
        <p:nvCxnSpPr>
          <p:cNvPr id="12308" name="AutoShape 18"/>
          <p:cNvCxnSpPr>
            <a:cxnSpLocks noChangeShapeType="1"/>
            <a:endCxn id="12307" idx="1"/>
          </p:cNvCxnSpPr>
          <p:nvPr/>
        </p:nvCxnSpPr>
        <p:spPr bwMode="auto">
          <a:xfrm>
            <a:off x="4343400" y="4024313"/>
            <a:ext cx="773113" cy="346075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9" name="AutoShape 19"/>
          <p:cNvSpPr>
            <a:spLocks noChangeArrowheads="1"/>
          </p:cNvSpPr>
          <p:nvPr/>
        </p:nvSpPr>
        <p:spPr bwMode="auto">
          <a:xfrm>
            <a:off x="1143000" y="2282825"/>
            <a:ext cx="3803650" cy="428625"/>
          </a:xfrm>
          <a:prstGeom prst="rightArrowCallout">
            <a:avLst>
              <a:gd name="adj1" fmla="val 32602"/>
              <a:gd name="adj2" fmla="val 37042"/>
              <a:gd name="adj3" fmla="val 77402"/>
              <a:gd name="adj4" fmla="val 81759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1800">
                <a:solidFill>
                  <a:srgbClr val="008C87"/>
                </a:solidFill>
              </a:rPr>
              <a:t>1 - (1 - </a:t>
            </a:r>
            <a:r>
              <a:rPr lang="en-US" altLang="zh-CN" sz="1800" i="1">
                <a:solidFill>
                  <a:srgbClr val="008C87"/>
                </a:solidFill>
              </a:rPr>
              <a:t>z</a:t>
            </a:r>
            <a:r>
              <a:rPr lang="en-US" altLang="zh-CN" sz="1800">
                <a:solidFill>
                  <a:srgbClr val="008C87"/>
                </a:solidFill>
              </a:rPr>
              <a:t>*/</a:t>
            </a:r>
            <a:r>
              <a:rPr lang="en-US" altLang="zh-CN" sz="1800">
                <a:solidFill>
                  <a:srgbClr val="008C87"/>
                </a:solidFill>
                <a:sym typeface="MT Extra" pitchFamily="18" charset="2"/>
              </a:rPr>
              <a:t>)</a:t>
            </a:r>
            <a:r>
              <a:rPr lang="en-US" altLang="zh-CN" sz="2000" baseline="30000">
                <a:solidFill>
                  <a:srgbClr val="008C87"/>
                </a:solidFill>
                <a:sym typeface="MT Extra" pitchFamily="18" charset="2"/>
              </a:rPr>
              <a:t></a:t>
            </a:r>
            <a:r>
              <a:rPr lang="en-US" altLang="zh-CN" sz="1800">
                <a:solidFill>
                  <a:schemeClr val="tx1"/>
                </a:solidFill>
                <a:sym typeface="MT Extra" pitchFamily="18" charset="2"/>
              </a:rPr>
              <a:t> is concave</a:t>
            </a:r>
          </a:p>
        </p:txBody>
      </p:sp>
      <p:sp>
        <p:nvSpPr>
          <p:cNvPr id="12310" name="Line 20"/>
          <p:cNvSpPr>
            <a:spLocks noChangeShapeType="1"/>
          </p:cNvSpPr>
          <p:nvPr/>
        </p:nvSpPr>
        <p:spPr bwMode="auto">
          <a:xfrm>
            <a:off x="76200" y="3500438"/>
            <a:ext cx="898525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2311" name="Oval 21"/>
          <p:cNvSpPr>
            <a:spLocks noChangeAspect="1" noChangeArrowheads="1"/>
          </p:cNvSpPr>
          <p:nvPr/>
        </p:nvSpPr>
        <p:spPr bwMode="auto">
          <a:xfrm>
            <a:off x="6821488" y="3948113"/>
            <a:ext cx="193675" cy="19367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0" lang="zh-CN" altLang="zh-CN" sz="1400">
              <a:solidFill>
                <a:srgbClr val="008C87"/>
              </a:solidFill>
              <a:latin typeface="Arial" charset="0"/>
            </a:endParaRPr>
          </a:p>
        </p:txBody>
      </p:sp>
      <p:sp>
        <p:nvSpPr>
          <p:cNvPr id="12312" name="Oval 22"/>
          <p:cNvSpPr>
            <a:spLocks noChangeAspect="1" noChangeArrowheads="1"/>
          </p:cNvSpPr>
          <p:nvPr/>
        </p:nvSpPr>
        <p:spPr bwMode="auto">
          <a:xfrm>
            <a:off x="1698625" y="5983288"/>
            <a:ext cx="193675" cy="19367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0" lang="zh-CN" altLang="zh-CN" sz="1400">
              <a:solidFill>
                <a:srgbClr val="008C87"/>
              </a:solidFill>
              <a:latin typeface="Arial" charset="0"/>
            </a:endParaRPr>
          </a:p>
        </p:txBody>
      </p:sp>
      <p:graphicFrame>
        <p:nvGraphicFramePr>
          <p:cNvPr id="12295" name="Object 23"/>
          <p:cNvGraphicFramePr>
            <a:graphicFrameLocks noChangeAspect="1"/>
          </p:cNvGraphicFramePr>
          <p:nvPr/>
        </p:nvGraphicFramePr>
        <p:xfrm>
          <a:off x="1003300" y="3733800"/>
          <a:ext cx="673100" cy="338138"/>
        </p:xfrm>
        <a:graphic>
          <a:graphicData uri="http://schemas.openxmlformats.org/presentationml/2006/ole">
            <p:oleObj spid="_x0000_s12295" name="Equation" r:id="rId9" imgW="4060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C59D4F-6E16-43DF-BB3B-AED6FA195454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Maximum Satisfiability:  Randomized Rounding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CE0000"/>
                </a:solidFill>
              </a:rPr>
              <a:t>Proof (continued).</a:t>
            </a:r>
          </a:p>
          <a:p>
            <a:pPr lvl="1" eaLnBrk="1" hangingPunct="1"/>
            <a:r>
              <a:rPr lang="en-US" altLang="zh-CN" sz="2400" smtClean="0"/>
              <a:t>From previous slide:</a:t>
            </a:r>
          </a:p>
          <a:p>
            <a:pPr lvl="1" eaLnBrk="1" hangingPunct="1"/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Let </a:t>
            </a:r>
            <a:r>
              <a:rPr lang="en-US" altLang="zh-CN" sz="2400" i="1" smtClean="0">
                <a:solidFill>
                  <a:srgbClr val="008C87"/>
                </a:solidFill>
              </a:rPr>
              <a:t>W</a:t>
            </a:r>
            <a:r>
              <a:rPr lang="en-US" altLang="zh-CN" sz="2400" smtClean="0"/>
              <a:t> = weight of clauses that are satisfied.</a:t>
            </a:r>
          </a:p>
          <a:p>
            <a:pPr lvl="1" eaLnBrk="1" hangingPunct="1"/>
            <a:endParaRPr lang="en-US" altLang="zh-CN" sz="2400" smtClean="0"/>
          </a:p>
          <a:p>
            <a:pPr lvl="1" eaLnBrk="1" hangingPunct="1"/>
            <a:endParaRPr lang="en-US" altLang="zh-CN" sz="2400" smtClean="0"/>
          </a:p>
          <a:p>
            <a:pPr lvl="1" eaLnBrk="1" hangingPunct="1"/>
            <a:endParaRPr lang="en-US" altLang="zh-CN" sz="2400" smtClean="0"/>
          </a:p>
          <a:p>
            <a:pPr lvl="1" eaLnBrk="1" hangingPunct="1"/>
            <a:endParaRPr lang="en-US" altLang="zh-CN" sz="2400" smtClean="0"/>
          </a:p>
          <a:p>
            <a:pPr lvl="1" eaLnBrk="1" hangingPunct="1"/>
            <a:endParaRPr lang="en-US" altLang="zh-CN" sz="1600" smtClean="0"/>
          </a:p>
          <a:p>
            <a:pPr lvl="1" eaLnBrk="1" hangingPunct="1"/>
            <a:r>
              <a:rPr lang="en-US" altLang="zh-CN" sz="2400" smtClean="0">
                <a:solidFill>
                  <a:srgbClr val="CE0000"/>
                </a:solidFill>
              </a:rPr>
              <a:t>Corollary.</a:t>
            </a:r>
            <a:r>
              <a:rPr lang="en-US" altLang="zh-CN" sz="2400" smtClean="0"/>
              <a:t>  If all clauses have length at most </a:t>
            </a:r>
            <a:r>
              <a:rPr lang="en-US" altLang="zh-CN" sz="2400" i="1" smtClean="0">
                <a:solidFill>
                  <a:srgbClr val="008C87"/>
                </a:solidFill>
              </a:rPr>
              <a:t>k</a:t>
            </a:r>
          </a:p>
          <a:p>
            <a:pPr lvl="1" eaLnBrk="1" hangingPunct="1"/>
            <a:endParaRPr lang="en-US" altLang="zh-CN" sz="2400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195513" y="2133600"/>
          <a:ext cx="4606925" cy="574675"/>
        </p:xfrm>
        <a:graphic>
          <a:graphicData uri="http://schemas.openxmlformats.org/presentationml/2006/ole">
            <p:oleObj spid="_x0000_s13314" name="Equation" r:id="rId4" imgW="2539800" imgH="317160" progId="Equation.3">
              <p:embed/>
            </p:oleObj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2362200" y="2997200"/>
          <a:ext cx="4448175" cy="2251075"/>
        </p:xfrm>
        <a:graphic>
          <a:graphicData uri="http://schemas.openxmlformats.org/presentationml/2006/ole">
            <p:oleObj spid="_x0000_s13315" name="Equation" r:id="rId5" imgW="2717640" imgH="1371600" progId="Equation.3">
              <p:embed/>
            </p:oleObj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2514600" y="5562600"/>
          <a:ext cx="3068638" cy="485775"/>
        </p:xfrm>
        <a:graphic>
          <a:graphicData uri="http://schemas.openxmlformats.org/presentationml/2006/ole">
            <p:oleObj spid="_x0000_s13316" name="Equation" r:id="rId6" imgW="19173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C9CB1-9090-4A92-9CE4-0E19B07990BF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Maximum Satisfiability:  Best of Two</a:t>
            </a:r>
          </a:p>
        </p:txBody>
      </p:sp>
      <p:sp>
        <p:nvSpPr>
          <p:cNvPr id="5939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Observation.  Two approximation algorithms are complementary.</a:t>
            </a:r>
          </a:p>
          <a:p>
            <a:pPr lvl="1" eaLnBrk="1" hangingPunct="1"/>
            <a:r>
              <a:rPr lang="en-US" altLang="zh-CN" sz="2400" smtClean="0"/>
              <a:t>Johnson's algorithm works best when clauses are long.</a:t>
            </a:r>
          </a:p>
          <a:p>
            <a:pPr lvl="1" eaLnBrk="1" hangingPunct="1"/>
            <a:r>
              <a:rPr lang="en-US" altLang="zh-CN" sz="2400" smtClean="0"/>
              <a:t>LP rounding algorithm works best when clauses are short.</a:t>
            </a:r>
          </a:p>
          <a:p>
            <a:pPr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How can we exploit this?</a:t>
            </a:r>
          </a:p>
          <a:p>
            <a:pPr lvl="1" eaLnBrk="1" hangingPunct="1"/>
            <a:r>
              <a:rPr lang="en-US" altLang="zh-CN" sz="2400" smtClean="0"/>
              <a:t>Run both algorithms and output better of two.</a:t>
            </a:r>
          </a:p>
          <a:p>
            <a:pPr lvl="1" eaLnBrk="1" hangingPunct="1"/>
            <a:r>
              <a:rPr lang="en-US" altLang="zh-CN" sz="2400" smtClean="0"/>
              <a:t>Re-analyze to get </a:t>
            </a:r>
            <a:r>
              <a:rPr lang="en-US" altLang="zh-CN" sz="2400" smtClean="0">
                <a:solidFill>
                  <a:srgbClr val="008C87"/>
                </a:solidFill>
              </a:rPr>
              <a:t>3/4</a:t>
            </a:r>
            <a:r>
              <a:rPr lang="en-US" altLang="zh-CN" sz="2400" smtClean="0"/>
              <a:t>-approximation algorithm.</a:t>
            </a:r>
          </a:p>
          <a:p>
            <a:pPr lvl="1" eaLnBrk="1" hangingPunct="1"/>
            <a:r>
              <a:rPr lang="en-US" altLang="zh-CN" sz="2400" smtClean="0"/>
              <a:t>Better performance than either algorithm individually!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2CD15C-9944-4ED2-8556-79DE53B78719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Best of Two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2268538" y="2133600"/>
            <a:ext cx="4816475" cy="2454275"/>
            <a:chOff x="2784" y="144"/>
            <a:chExt cx="2400" cy="1280"/>
          </a:xfrm>
        </p:grpSpPr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2784" y="144"/>
              <a:ext cx="2400" cy="12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40000"/>
                </a:lnSpc>
                <a:spcBef>
                  <a:spcPct val="50000"/>
                </a:spcBef>
              </a:pPr>
              <a:endParaRPr kumimoji="0" lang="en-US" altLang="zh-CN" sz="2000" b="1">
                <a:solidFill>
                  <a:schemeClr val="bg2"/>
                </a:solidFill>
                <a:latin typeface="Courier New" pitchFamily="49" charset="0"/>
              </a:endParaRPr>
            </a:p>
            <a:p>
              <a:pPr eaLnBrk="0" hangingPunct="0">
                <a:lnSpc>
                  <a:spcPct val="40000"/>
                </a:lnSpc>
                <a:spcBef>
                  <a:spcPct val="50000"/>
                </a:spcBef>
              </a:pPr>
              <a:endParaRPr kumimoji="0" lang="en-US" altLang="zh-CN" sz="1800" b="1">
                <a:solidFill>
                  <a:schemeClr val="bg2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(x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, W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) 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 Johnson(C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,…,C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m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)</a:t>
              </a:r>
              <a:endParaRPr lang="en-US" altLang="zh-CN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(x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, W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) 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 LPround(C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,…,C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m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)</a:t>
              </a:r>
              <a:endParaRPr lang="en-US" altLang="zh-CN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endParaRPr lang="en-US" altLang="zh-CN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altLang="zh-CN" sz="1800" b="1">
                  <a:solidFill>
                    <a:srgbClr val="003399"/>
                  </a:solidFill>
                  <a:latin typeface="Courier New" pitchFamily="49" charset="0"/>
                </a:rPr>
                <a:t>IF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 (W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 &gt; W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   </a:t>
              </a:r>
              <a:r>
                <a:rPr lang="en-US" altLang="zh-CN" sz="1800" b="1">
                  <a:solidFill>
                    <a:srgbClr val="003399"/>
                  </a:solidFill>
                  <a:latin typeface="Courier New" pitchFamily="49" charset="0"/>
                </a:rPr>
                <a:t>RETURN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 x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  <a:endParaRPr lang="en-US" altLang="zh-CN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altLang="zh-CN" sz="1800" b="1">
                  <a:solidFill>
                    <a:srgbClr val="003399"/>
                  </a:solidFill>
                  <a:latin typeface="Courier New" pitchFamily="49" charset="0"/>
                </a:rPr>
                <a:t>ELSE</a:t>
              </a:r>
              <a:endParaRPr lang="en-US" altLang="zh-CN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altLang="zh-CN" sz="1800" b="1">
                  <a:solidFill>
                    <a:srgbClr val="003399"/>
                  </a:solidFill>
                  <a:latin typeface="Courier New" pitchFamily="49" charset="0"/>
                </a:rPr>
                <a:t>   RETURN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 x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en-US" altLang="zh-CN" sz="18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60423" name="Text Box 6"/>
            <p:cNvSpPr txBox="1">
              <a:spLocks noChangeArrowheads="1"/>
            </p:cNvSpPr>
            <p:nvPr/>
          </p:nvSpPr>
          <p:spPr bwMode="auto">
            <a:xfrm>
              <a:off x="2784" y="144"/>
              <a:ext cx="2400" cy="19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CE0000"/>
                  </a:solidFill>
                  <a:latin typeface="Arial" charset="0"/>
                </a:rPr>
                <a:t>Best-of-Two (</a:t>
              </a:r>
              <a:r>
                <a:rPr lang="en-US" altLang="zh-CN" sz="1800" b="1">
                  <a:solidFill>
                    <a:srgbClr val="CE0000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altLang="zh-CN" sz="1800" b="1" baseline="-25000">
                  <a:solidFill>
                    <a:srgbClr val="CE0000"/>
                  </a:solidFill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altLang="zh-CN" sz="1800" b="1">
                  <a:solidFill>
                    <a:srgbClr val="CE0000"/>
                  </a:solidFill>
                  <a:latin typeface="Courier New" pitchFamily="49" charset="0"/>
                  <a:sym typeface="Symbol" pitchFamily="18" charset="2"/>
                </a:rPr>
                <a:t>, C</a:t>
              </a:r>
              <a:r>
                <a:rPr lang="en-US" altLang="zh-CN" sz="1800" b="1" baseline="-25000">
                  <a:solidFill>
                    <a:srgbClr val="CE0000"/>
                  </a:solidFill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altLang="zh-CN" sz="1800" b="1">
                  <a:solidFill>
                    <a:srgbClr val="CE0000"/>
                  </a:solidFill>
                  <a:latin typeface="Courier New" pitchFamily="49" charset="0"/>
                  <a:sym typeface="Symbol" pitchFamily="18" charset="2"/>
                </a:rPr>
                <a:t>,..., C</a:t>
              </a:r>
              <a:r>
                <a:rPr lang="en-US" altLang="zh-CN" sz="1800" b="1" baseline="-25000">
                  <a:solidFill>
                    <a:srgbClr val="CE0000"/>
                  </a:solidFill>
                  <a:latin typeface="Courier New" pitchFamily="49" charset="0"/>
                  <a:sym typeface="Symbol" pitchFamily="18" charset="2"/>
                </a:rPr>
                <a:t>m</a:t>
              </a:r>
              <a:r>
                <a:rPr kumimoji="0" lang="en-US" altLang="zh-CN" sz="1800" b="1">
                  <a:solidFill>
                    <a:srgbClr val="CE0000"/>
                  </a:solidFill>
                  <a:latin typeface="Arial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E9658B-8F46-467A-A023-9A32490D2CA5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Load Balancing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Input: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m</a:t>
            </a:r>
            <a:r>
              <a:rPr lang="en-US" altLang="zh-CN" sz="2800" dirty="0" smtClean="0"/>
              <a:t> identical machines;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n</a:t>
            </a:r>
            <a:r>
              <a:rPr lang="en-US" altLang="zh-CN" sz="2800" dirty="0" smtClean="0"/>
              <a:t> jobs, job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j</a:t>
            </a:r>
            <a:r>
              <a:rPr lang="en-US" altLang="zh-CN" sz="2800" dirty="0" smtClean="0"/>
              <a:t> has processing time 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t</a:t>
            </a:r>
            <a:r>
              <a:rPr lang="en-US" altLang="zh-CN" sz="2800" i="1" baseline="-25000" dirty="0" err="1" smtClean="0">
                <a:solidFill>
                  <a:srgbClr val="009999"/>
                </a:solidFill>
              </a:rPr>
              <a:t>j</a:t>
            </a:r>
            <a:r>
              <a:rPr lang="en-US" altLang="zh-CN" sz="28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Job </a:t>
            </a:r>
            <a:r>
              <a:rPr lang="en-US" altLang="zh-CN" sz="2400" i="1" dirty="0" smtClean="0">
                <a:solidFill>
                  <a:srgbClr val="009999"/>
                </a:solidFill>
              </a:rPr>
              <a:t>j</a:t>
            </a:r>
            <a:r>
              <a:rPr lang="en-US" altLang="zh-CN" sz="2400" dirty="0" smtClean="0"/>
              <a:t> must run contiguously on one machine.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A machine can process at most one job at a time.</a:t>
            </a:r>
          </a:p>
          <a:p>
            <a:pPr eaLnBrk="1" hangingPunct="1">
              <a:lnSpc>
                <a:spcPct val="90000"/>
              </a:lnSpc>
            </a:pPr>
            <a:endParaRPr lang="en-US" altLang="zh-CN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Def. Let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J(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i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)</a:t>
            </a:r>
            <a:r>
              <a:rPr lang="en-US" altLang="zh-CN" sz="2800" dirty="0" smtClean="0"/>
              <a:t> be the subset of jobs assigned to machine 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/>
              <a:t>. The load of machine 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/>
              <a:t> is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L</a:t>
            </a:r>
            <a:r>
              <a:rPr lang="en-US" altLang="zh-CN" sz="2800" i="1" baseline="-25000" dirty="0" smtClean="0">
                <a:solidFill>
                  <a:srgbClr val="009999"/>
                </a:solidFill>
              </a:rPr>
              <a:t>i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=          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Def. The </a:t>
            </a:r>
            <a:r>
              <a:rPr lang="en-US" altLang="zh-CN" sz="2800" dirty="0" err="1" smtClean="0">
                <a:solidFill>
                  <a:srgbClr val="CE0000"/>
                </a:solidFill>
              </a:rPr>
              <a:t>makespan</a:t>
            </a:r>
            <a:r>
              <a:rPr lang="en-US" altLang="zh-CN" sz="2800" dirty="0" smtClean="0"/>
              <a:t> is the maximum load on any machine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L</a:t>
            </a:r>
            <a:r>
              <a:rPr lang="en-US" altLang="zh-CN" sz="2800" dirty="0" smtClean="0">
                <a:solidFill>
                  <a:srgbClr val="009999"/>
                </a:solidFill>
              </a:rPr>
              <a:t> = max</a:t>
            </a:r>
            <a:r>
              <a:rPr lang="en-US" altLang="zh-CN" sz="2800" i="1" baseline="-25000" dirty="0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>
                <a:solidFill>
                  <a:srgbClr val="009999"/>
                </a:solidFill>
              </a:rPr>
              <a:t>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L</a:t>
            </a:r>
            <a:r>
              <a:rPr lang="en-US" altLang="zh-CN" sz="2800" i="1" baseline="-25000" dirty="0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/>
              <a:t>.</a:t>
            </a:r>
            <a:endParaRPr lang="en-US" altLang="zh-CN" sz="900" dirty="0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CE0000"/>
                </a:solidFill>
              </a:rPr>
              <a:t>Load balancing:</a:t>
            </a:r>
            <a:r>
              <a:rPr lang="en-US" altLang="zh-CN" sz="2800" dirty="0" smtClean="0"/>
              <a:t> Assign each job to a machine to minimize </a:t>
            </a:r>
            <a:r>
              <a:rPr lang="en-US" altLang="zh-CN" sz="2800" dirty="0" err="1" smtClean="0"/>
              <a:t>makespan</a:t>
            </a:r>
            <a:r>
              <a:rPr lang="en-US" altLang="zh-CN" sz="2800" dirty="0" smtClean="0"/>
              <a:t>.</a:t>
            </a: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6804025" y="3860800"/>
          <a:ext cx="863600" cy="404813"/>
        </p:xfrm>
        <a:graphic>
          <a:graphicData uri="http://schemas.openxmlformats.org/presentationml/2006/ole">
            <p:oleObj spid="_x0000_s91138" name="Equation" r:id="rId3" imgW="59688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667B2E-1AC7-4E2D-BDFA-03F3567D9CC0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Maximum Satisfiability:  Best of Two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Theorem (Goemans-Williamson, 1994).</a:t>
            </a:r>
            <a:r>
              <a:rPr lang="en-US" altLang="zh-CN" smtClean="0"/>
              <a:t>  The </a:t>
            </a:r>
            <a:r>
              <a:rPr lang="en-US" altLang="zh-CN" smtClean="0">
                <a:solidFill>
                  <a:srgbClr val="CE0000"/>
                </a:solidFill>
              </a:rPr>
              <a:t>Best-of-Two</a:t>
            </a:r>
            <a:r>
              <a:rPr lang="en-US" altLang="zh-CN" smtClean="0"/>
              <a:t> algorithm is a </a:t>
            </a:r>
            <a:r>
              <a:rPr lang="en-US" altLang="zh-CN" smtClean="0">
                <a:solidFill>
                  <a:srgbClr val="008C87"/>
                </a:solidFill>
              </a:rPr>
              <a:t>3/4</a:t>
            </a:r>
            <a:r>
              <a:rPr lang="en-US" altLang="zh-CN" smtClean="0"/>
              <a:t>-approximation algorithm for </a:t>
            </a:r>
            <a:r>
              <a:rPr lang="en-US" altLang="zh-CN" smtClean="0">
                <a:solidFill>
                  <a:srgbClr val="CE0000"/>
                </a:solidFill>
              </a:rPr>
              <a:t>MAX-SAT</a:t>
            </a:r>
            <a:r>
              <a:rPr lang="en-US" altLang="zh-CN" smtClean="0"/>
              <a:t>.</a:t>
            </a:r>
          </a:p>
          <a:p>
            <a:pPr eaLnBrk="1" hangingPunct="1"/>
            <a:endParaRPr lang="en-US" altLang="zh-CN" sz="120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Proof.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098675" y="3357563"/>
          <a:ext cx="7010400" cy="3287712"/>
        </p:xfrm>
        <a:graphic>
          <a:graphicData uri="http://schemas.openxmlformats.org/presentationml/2006/ole">
            <p:oleObj spid="_x0000_s14338" name="Equation" r:id="rId3" imgW="4559040" imgH="2133360" progId="Equation.3">
              <p:embed/>
            </p:oleObj>
          </a:graphicData>
        </a:graphic>
      </p:graphicFrame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1200150" y="5286375"/>
            <a:ext cx="2000250" cy="428625"/>
          </a:xfrm>
          <a:prstGeom prst="rightArrowCallout">
            <a:avLst>
              <a:gd name="adj1" fmla="val 32602"/>
              <a:gd name="adj2" fmla="val 37042"/>
              <a:gd name="adj3" fmla="val 40704"/>
              <a:gd name="adj4" fmla="val 71764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1800" b="1">
                <a:solidFill>
                  <a:schemeClr val="tx1"/>
                </a:solidFill>
                <a:latin typeface="Arial" charset="0"/>
              </a:rPr>
              <a:t>next slide</a:t>
            </a:r>
            <a:endParaRPr lang="en-US" altLang="zh-CN" sz="1800" b="1">
              <a:solidFill>
                <a:schemeClr val="tx1"/>
              </a:solidFill>
              <a:latin typeface="Arial" charset="0"/>
              <a:sym typeface="MT Extr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59CADD-085E-4C16-AAC6-840048F81267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153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Maximum Satisfiability:  Best of Two</a:t>
            </a:r>
          </a:p>
        </p:txBody>
      </p:sp>
      <p:sp>
        <p:nvSpPr>
          <p:cNvPr id="153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Lemma.</a:t>
            </a:r>
            <a:r>
              <a:rPr lang="en-US" altLang="zh-CN" smtClean="0">
                <a:solidFill>
                  <a:schemeClr val="hlink"/>
                </a:solidFill>
              </a:rPr>
              <a:t>  </a:t>
            </a:r>
            <a:r>
              <a:rPr lang="en-US" altLang="zh-CN" smtClean="0"/>
              <a:t>For any integer  </a:t>
            </a:r>
            <a:r>
              <a:rPr lang="en-US" altLang="zh-CN" smtClean="0">
                <a:solidFill>
                  <a:srgbClr val="008C87"/>
                </a:solidFill>
                <a:sym typeface="MT Extra" pitchFamily="18" charset="2"/>
              </a:rPr>
              <a:t>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 1</a:t>
            </a:r>
            <a:r>
              <a:rPr lang="en-US" altLang="zh-CN" smtClean="0">
                <a:sym typeface="Symbol" pitchFamily="18" charset="2"/>
              </a:rPr>
              <a:t>,</a:t>
            </a:r>
          </a:p>
          <a:p>
            <a:pPr eaLnBrk="1" hangingPunct="1"/>
            <a:endParaRPr lang="en-US" altLang="zh-CN" smtClean="0">
              <a:sym typeface="Symbol" pitchFamily="18" charset="2"/>
            </a:endParaRPr>
          </a:p>
          <a:p>
            <a:pPr eaLnBrk="1" hangingPunct="1"/>
            <a:endParaRPr lang="en-US" altLang="zh-CN" sz="200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Proof.</a:t>
            </a:r>
            <a:r>
              <a:rPr lang="en-US" altLang="zh-CN" smtClean="0">
                <a:solidFill>
                  <a:schemeClr val="hlink"/>
                </a:solidFill>
              </a:rPr>
              <a:t> </a:t>
            </a:r>
          </a:p>
          <a:p>
            <a:pPr lvl="1" eaLnBrk="1" hangingPunct="1"/>
            <a:r>
              <a:rPr lang="en-US" altLang="zh-CN" smtClean="0">
                <a:solidFill>
                  <a:srgbClr val="008C87"/>
                </a:solidFill>
              </a:rPr>
              <a:t>Case 1 (</a:t>
            </a:r>
            <a:r>
              <a:rPr lang="en-US" altLang="zh-CN" smtClean="0">
                <a:solidFill>
                  <a:srgbClr val="008C87"/>
                </a:solidFill>
                <a:sym typeface="MT Extra" pitchFamily="18" charset="2"/>
              </a:rPr>
              <a:t> =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1):</a:t>
            </a:r>
          </a:p>
          <a:p>
            <a:pPr lvl="1" eaLnBrk="1" hangingPunct="1"/>
            <a:endParaRPr lang="en-US" altLang="zh-CN" sz="2000" smtClean="0">
              <a:solidFill>
                <a:srgbClr val="003399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zh-CN" smtClean="0">
                <a:solidFill>
                  <a:srgbClr val="008C87"/>
                </a:solidFill>
              </a:rPr>
              <a:t>Case 2 (</a:t>
            </a:r>
            <a:r>
              <a:rPr lang="en-US" altLang="zh-CN" smtClean="0">
                <a:solidFill>
                  <a:srgbClr val="008C87"/>
                </a:solidFill>
                <a:sym typeface="MT Extra" pitchFamily="18" charset="2"/>
              </a:rPr>
              <a:t> =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2):</a:t>
            </a:r>
          </a:p>
          <a:p>
            <a:pPr lvl="1" eaLnBrk="1" hangingPunct="1"/>
            <a:endParaRPr lang="en-US" altLang="zh-CN" sz="2000" smtClean="0">
              <a:solidFill>
                <a:srgbClr val="003399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zh-CN" smtClean="0">
                <a:solidFill>
                  <a:srgbClr val="008C87"/>
                </a:solidFill>
              </a:rPr>
              <a:t>Case 3 (</a:t>
            </a:r>
            <a:r>
              <a:rPr lang="en-US" altLang="zh-CN" smtClean="0">
                <a:solidFill>
                  <a:srgbClr val="008C87"/>
                </a:solidFill>
                <a:sym typeface="MT Extra" pitchFamily="18" charset="2"/>
              </a:rPr>
              <a:t>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 3):</a:t>
            </a:r>
          </a:p>
          <a:p>
            <a:pPr lvl="1" eaLnBrk="1" hangingPunct="1"/>
            <a:endParaRPr lang="en-US" altLang="zh-CN" smtClean="0">
              <a:solidFill>
                <a:srgbClr val="003399"/>
              </a:solidFill>
              <a:sym typeface="Symbol" pitchFamily="18" charset="2"/>
            </a:endParaRP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3886200" y="3284538"/>
          <a:ext cx="2590800" cy="530225"/>
        </p:xfrm>
        <a:graphic>
          <a:graphicData uri="http://schemas.openxmlformats.org/presentationml/2006/ole">
            <p:oleObj spid="_x0000_s15362" name="Equation" r:id="rId3" imgW="1244520" imgH="253800" progId="Equation.3">
              <p:embed/>
            </p:oleObj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3886200" y="4149725"/>
          <a:ext cx="2514600" cy="501650"/>
        </p:xfrm>
        <a:graphic>
          <a:graphicData uri="http://schemas.openxmlformats.org/presentationml/2006/ole">
            <p:oleObj spid="_x0000_s15363" name="Equation" r:id="rId4" imgW="1269720" imgH="253800" progId="Equation.3">
              <p:embed/>
            </p:oleObj>
          </a:graphicData>
        </a:graphic>
      </p:graphicFrame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2224088" y="1779588"/>
          <a:ext cx="4395787" cy="1073150"/>
        </p:xfrm>
        <a:graphic>
          <a:graphicData uri="http://schemas.openxmlformats.org/presentationml/2006/ole">
            <p:oleObj spid="_x0000_s15364" name="Equation" r:id="rId5" imgW="2184120" imgH="533160" progId="Equation.3">
              <p:embed/>
            </p:oleObj>
          </a:graphicData>
        </a:graphic>
      </p:graphicFrame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3814763" y="4941888"/>
          <a:ext cx="4097337" cy="673100"/>
        </p:xfrm>
        <a:graphic>
          <a:graphicData uri="http://schemas.openxmlformats.org/presentationml/2006/ole">
            <p:oleObj spid="_x0000_s15365" name="Equation" r:id="rId6" imgW="3251160" imgH="533160" progId="Equation.3">
              <p:embed/>
            </p:oleObj>
          </a:graphicData>
        </a:graphic>
      </p:graphicFrame>
      <p:graphicFrame>
        <p:nvGraphicFramePr>
          <p:cNvPr id="15366" name="Object 8"/>
          <p:cNvGraphicFramePr>
            <a:graphicFrameLocks noChangeAspect="1"/>
          </p:cNvGraphicFramePr>
          <p:nvPr/>
        </p:nvGraphicFramePr>
        <p:xfrm>
          <a:off x="6043629" y="5589588"/>
          <a:ext cx="885825" cy="1136650"/>
        </p:xfrm>
        <a:graphic>
          <a:graphicData uri="http://schemas.openxmlformats.org/presentationml/2006/ole">
            <p:oleObj spid="_x0000_s15366" name="Equation" r:id="rId7" imgW="63468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Knapsack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knapsack capacity </a:t>
            </a:r>
            <a:r>
              <a:rPr lang="en-US" altLang="zh-CN" i="1" dirty="0" smtClean="0">
                <a:solidFill>
                  <a:srgbClr val="008C87"/>
                </a:solidFill>
              </a:rPr>
              <a:t>B</a:t>
            </a:r>
            <a:r>
              <a:rPr lang="en-US" altLang="zh-CN" dirty="0" smtClean="0"/>
              <a:t>, and set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/>
              <a:t> of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/>
              <a:t> items. </a:t>
            </a:r>
          </a:p>
          <a:p>
            <a:r>
              <a:rPr lang="en-US" altLang="zh-CN" dirty="0" smtClean="0"/>
              <a:t>Each item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 has a given size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</a:t>
            </a:r>
            <a:r>
              <a:rPr lang="en-US" altLang="zh-CN" dirty="0" smtClean="0">
                <a:solidFill>
                  <a:srgbClr val="008C87"/>
                </a:solidFill>
              </a:rPr>
              <a:t> 0 </a:t>
            </a:r>
            <a:r>
              <a:rPr lang="en-US" altLang="zh-CN" dirty="0" smtClean="0"/>
              <a:t>and a profit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</a:t>
            </a:r>
            <a:r>
              <a:rPr lang="en-US" altLang="zh-CN" dirty="0" smtClean="0">
                <a:solidFill>
                  <a:srgbClr val="008C87"/>
                </a:solidFill>
              </a:rPr>
              <a:t> 0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Find a subset </a:t>
            </a:r>
            <a:r>
              <a:rPr lang="en-US" altLang="zh-CN" i="1" dirty="0" smtClean="0">
                <a:solidFill>
                  <a:srgbClr val="008C87"/>
                </a:solidFill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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/>
              <a:t>maximizes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 with constraint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</a:rPr>
              <a:t>)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B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where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</a:rPr>
              <a:t>) = </a:t>
            </a:r>
            <a:r>
              <a:rPr lang="el-GR" altLang="zh-CN" dirty="0" smtClean="0">
                <a:solidFill>
                  <a:srgbClr val="008C87"/>
                </a:solidFill>
              </a:rPr>
              <a:t>Σ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baseline="-25000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and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 = </a:t>
            </a:r>
            <a:r>
              <a:rPr lang="el-GR" altLang="zh-CN" dirty="0" smtClean="0">
                <a:solidFill>
                  <a:srgbClr val="008C87"/>
                </a:solidFill>
              </a:rPr>
              <a:t>Σ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baseline="-25000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i</a:t>
            </a:r>
            <a:r>
              <a:rPr lang="en-US" altLang="zh-CN" dirty="0" smtClean="0">
                <a:sym typeface="Symbol"/>
              </a:rPr>
              <a:t>.</a:t>
            </a:r>
          </a:p>
          <a:p>
            <a:r>
              <a:rPr lang="en-US" altLang="zh-CN" dirty="0" smtClean="0">
                <a:sym typeface="Symbol"/>
              </a:rPr>
              <a:t>If all the profits are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? </a:t>
            </a:r>
            <a:r>
              <a:rPr lang="en-US" altLang="zh-CN" dirty="0" smtClean="0"/>
              <a:t>The profits and sizes are integral?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Greedy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GreedyKnapsack</a:t>
            </a:r>
            <a:r>
              <a:rPr lang="en-US" altLang="zh-CN" dirty="0" smtClean="0"/>
              <a:t>: take items in order: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/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/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 … 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/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 .</a:t>
            </a:r>
          </a:p>
          <a:p>
            <a:r>
              <a:rPr lang="en-US" altLang="zh-CN" dirty="0" smtClean="0">
                <a:sym typeface="Symbol"/>
              </a:rPr>
              <a:t>Counter-example: two items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with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= 1,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=2</a:t>
            </a:r>
            <a:r>
              <a:rPr lang="en-US" altLang="zh-CN" dirty="0" smtClean="0">
                <a:sym typeface="Symbol"/>
              </a:rPr>
              <a:t>, and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B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B</a:t>
            </a:r>
            <a:r>
              <a:rPr lang="en-US" altLang="zh-CN" dirty="0" smtClean="0">
                <a:sym typeface="Symbol"/>
              </a:rPr>
              <a:t>. </a:t>
            </a:r>
          </a:p>
          <a:p>
            <a:r>
              <a:rPr lang="en-US" altLang="zh-CN" dirty="0" err="1" smtClean="0">
                <a:solidFill>
                  <a:srgbClr val="C00000"/>
                </a:solidFill>
                <a:sym typeface="Symbol"/>
              </a:rPr>
              <a:t>ModifiedGreedy</a:t>
            </a:r>
            <a:r>
              <a:rPr lang="en-US" altLang="zh-CN" dirty="0" smtClean="0">
                <a:sym typeface="Symbol"/>
              </a:rPr>
              <a:t>: take the best of </a:t>
            </a:r>
            <a:r>
              <a:rPr lang="en-US" altLang="zh-CN" dirty="0" err="1" smtClean="0">
                <a:sym typeface="Symbol"/>
              </a:rPr>
              <a:t>GreedyKnapsack’s</a:t>
            </a:r>
            <a:r>
              <a:rPr lang="en-US" altLang="zh-CN" dirty="0" smtClean="0">
                <a:sym typeface="Symbol"/>
              </a:rPr>
              <a:t> solution </a:t>
            </a:r>
            <a:r>
              <a:rPr lang="en-US" altLang="zh-CN" dirty="0" smtClean="0"/>
              <a:t>or the most profitable item (</a:t>
            </a:r>
            <a:r>
              <a:rPr lang="en-US" altLang="zh-CN" dirty="0" smtClean="0">
                <a:solidFill>
                  <a:srgbClr val="008C87"/>
                </a:solidFill>
              </a:rPr>
              <a:t>max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Theorem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sym typeface="Symbol"/>
              </a:rPr>
              <a:t>ModifiedGreedy</a:t>
            </a:r>
            <a:r>
              <a:rPr lang="en-US" altLang="zh-CN" dirty="0" smtClean="0">
                <a:sym typeface="Symbol"/>
              </a:rPr>
              <a:t> is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1/2</a:t>
            </a:r>
            <a:r>
              <a:rPr lang="en-US" altLang="zh-CN" dirty="0" smtClean="0">
                <a:sym typeface="Symbol"/>
              </a:rPr>
              <a:t>-approx.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/>
              <a:t> be the index of the first item that is not accepted by </a:t>
            </a:r>
            <a:r>
              <a:rPr lang="en-US" altLang="zh-CN" dirty="0" err="1" smtClean="0"/>
              <a:t>GreedyKnapsack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Claim</a:t>
            </a:r>
            <a:r>
              <a:rPr lang="en-US" altLang="zh-CN" dirty="0" smtClean="0"/>
              <a:t>: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</a:rPr>
              <a:t> + … +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 </a:t>
            </a:r>
            <a:r>
              <a:rPr lang="en-US" altLang="zh-CN" i="1" dirty="0" smtClean="0">
                <a:solidFill>
                  <a:srgbClr val="008C87"/>
                </a:solidFill>
              </a:rPr>
              <a:t>OPT</a:t>
            </a:r>
            <a:r>
              <a:rPr lang="en-US" altLang="zh-CN" dirty="0" smtClean="0"/>
              <a:t>. In fact,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</a:rPr>
              <a:t> + … +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</a:t>
            </a:r>
            <a:r>
              <a:rPr lang="en-US" altLang="zh-CN" i="1" dirty="0" err="1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 </a:t>
            </a:r>
            <a:r>
              <a:rPr lang="en-US" altLang="zh-CN" i="1" dirty="0" smtClean="0">
                <a:solidFill>
                  <a:srgbClr val="008C87"/>
                </a:solidFill>
              </a:rPr>
              <a:t>OPT</a:t>
            </a:r>
            <a:r>
              <a:rPr lang="en-US" altLang="zh-CN" dirty="0" smtClean="0"/>
              <a:t>, where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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B</a:t>
            </a:r>
            <a:r>
              <a:rPr lang="en-US" altLang="zh-CN" dirty="0" smtClean="0">
                <a:solidFill>
                  <a:srgbClr val="008C87"/>
                </a:solidFill>
              </a:rPr>
              <a:t> – (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</a:rPr>
              <a:t> + … +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k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-1</a:t>
            </a:r>
            <a:r>
              <a:rPr lang="en-US" altLang="zh-CN" dirty="0" smtClean="0">
                <a:solidFill>
                  <a:srgbClr val="008C87"/>
                </a:solidFill>
              </a:rPr>
              <a:t> )/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Then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</a:rPr>
              <a:t> + … +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k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-1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OPT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/2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/>
              <a:t>or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OPT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/2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008C87"/>
                </a:solidFill>
              </a:rPr>
              <a:t>max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dirty="0" smtClean="0">
                <a:sym typeface="Symbol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Claim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An LP relaxation: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i="1" dirty="0" smtClean="0">
                <a:solidFill>
                  <a:srgbClr val="008C87"/>
                </a:solidFill>
              </a:rPr>
              <a:t>Z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LP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  <a:sym typeface="Symbol"/>
              </a:rPr>
              <a:t> </a:t>
            </a:r>
            <a:r>
              <a:rPr lang="en-US" altLang="zh-CN" sz="2800" i="1" dirty="0" smtClean="0">
                <a:solidFill>
                  <a:srgbClr val="008C87"/>
                </a:solidFill>
                <a:sym typeface="Symbol"/>
              </a:rPr>
              <a:t>OPT</a:t>
            </a:r>
            <a:r>
              <a:rPr lang="en-US" altLang="zh-CN" sz="2800" dirty="0" smtClean="0">
                <a:sym typeface="Symbol"/>
              </a:rPr>
              <a:t>.</a:t>
            </a:r>
            <a:endParaRPr lang="en-US" altLang="zh-CN" sz="2800" dirty="0" smtClean="0"/>
          </a:p>
          <a:p>
            <a:r>
              <a:rPr lang="en-US" altLang="zh-CN" sz="2800" dirty="0" smtClean="0"/>
              <a:t>Set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sz="2800" dirty="0" smtClean="0">
                <a:solidFill>
                  <a:srgbClr val="008C87"/>
                </a:solidFill>
              </a:rPr>
              <a:t> =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sz="2800" dirty="0" smtClean="0">
                <a:solidFill>
                  <a:srgbClr val="008C87"/>
                </a:solidFill>
              </a:rPr>
              <a:t> = … =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k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-1</a:t>
            </a:r>
            <a:r>
              <a:rPr lang="en-US" altLang="zh-CN" sz="2800" dirty="0" smtClean="0">
                <a:solidFill>
                  <a:srgbClr val="008C87"/>
                </a:solidFill>
              </a:rPr>
              <a:t> = 1,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x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sz="2800" dirty="0" smtClean="0">
                <a:solidFill>
                  <a:srgbClr val="008C87"/>
                </a:solidFill>
              </a:rPr>
              <a:t> = </a:t>
            </a:r>
            <a:r>
              <a:rPr lang="en-US" altLang="zh-CN" sz="2800" i="1" dirty="0" smtClean="0">
                <a:solidFill>
                  <a:srgbClr val="008C87"/>
                </a:solidFill>
                <a:sym typeface="Symbol"/>
              </a:rPr>
              <a:t></a:t>
            </a:r>
            <a:r>
              <a:rPr lang="en-US" altLang="zh-CN" sz="2800" dirty="0" smtClean="0"/>
              <a:t>, and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sz="2800" dirty="0" smtClean="0">
                <a:solidFill>
                  <a:srgbClr val="008C87"/>
                </a:solidFill>
              </a:rPr>
              <a:t> = 0</a:t>
            </a:r>
            <a:r>
              <a:rPr lang="en-US" altLang="zh-CN" sz="2800" dirty="0" smtClean="0"/>
              <a:t> for all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2800" dirty="0" smtClean="0">
                <a:solidFill>
                  <a:srgbClr val="008C87"/>
                </a:solidFill>
              </a:rPr>
              <a:t> &gt;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k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This is a feasible solution to the LP that cannot be improved by changing any one tight constraint, as we sorted the items.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78138" y="1928812"/>
          <a:ext cx="1346200" cy="1428750"/>
        </p:xfrm>
        <a:graphic>
          <a:graphicData uri="http://schemas.openxmlformats.org/presentationml/2006/ole">
            <p:oleObj spid="_x0000_s220162" name="Equation" r:id="rId3" imgW="838080" imgH="8888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71802" y="3324525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8C87"/>
                </a:solidFill>
              </a:rPr>
              <a:t>0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1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for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1 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for all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,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B</a:t>
            </a:r>
            <a:r>
              <a:rPr lang="en-US" altLang="zh-CN" dirty="0" smtClean="0">
                <a:sym typeface="Symbol"/>
              </a:rPr>
              <a:t>, then </a:t>
            </a:r>
            <a:r>
              <a:rPr lang="en-US" altLang="zh-CN" dirty="0" err="1" smtClean="0">
                <a:sym typeface="Symbol"/>
              </a:rPr>
              <a:t>GreedyKnapsack</a:t>
            </a:r>
            <a:r>
              <a:rPr lang="en-US" altLang="zh-CN" dirty="0" smtClean="0">
                <a:sym typeface="Symbol"/>
              </a:rPr>
              <a:t> gives a (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1-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</a:t>
            </a:r>
            <a:r>
              <a:rPr lang="en-US" altLang="zh-CN" dirty="0" smtClean="0">
                <a:sym typeface="Symbol"/>
              </a:rPr>
              <a:t>) approximation.</a:t>
            </a:r>
          </a:p>
          <a:p>
            <a:r>
              <a:rPr lang="en-US" altLang="zh-CN" dirty="0" smtClean="0">
                <a:sym typeface="Symbol"/>
              </a:rPr>
              <a:t>Pf. For all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1 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 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/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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/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dirty="0" smtClean="0">
                <a:sym typeface="Symbol"/>
              </a:rPr>
              <a:t>.</a:t>
            </a: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    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</a:rPr>
              <a:t> + … +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 (</a:t>
            </a:r>
            <a:r>
              <a:rPr lang="en-US" altLang="zh-CN" i="1" u="sng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u="sng" baseline="-25000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u="sng" dirty="0" smtClean="0">
                <a:solidFill>
                  <a:srgbClr val="008C87"/>
                </a:solidFill>
                <a:sym typeface="Symbol"/>
              </a:rPr>
              <a:t>+</a:t>
            </a:r>
            <a:r>
              <a:rPr lang="en-US" altLang="zh-CN" i="1" u="sng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u="sng" baseline="-25000" dirty="0" smtClean="0">
                <a:solidFill>
                  <a:srgbClr val="008C87"/>
                </a:solidFill>
                <a:sym typeface="Symbol"/>
              </a:rPr>
              <a:t>2</a:t>
            </a:r>
            <a:r>
              <a:rPr lang="en-US" altLang="zh-CN" u="sng" dirty="0" smtClean="0">
                <a:solidFill>
                  <a:srgbClr val="008C87"/>
                </a:solidFill>
                <a:sym typeface="Symbol"/>
              </a:rPr>
              <a:t>+…+</a:t>
            </a:r>
            <a:r>
              <a:rPr lang="en-US" altLang="zh-CN" i="1" u="sng" dirty="0" err="1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i="1" u="sng" baseline="-25000" dirty="0" err="1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/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k</a:t>
            </a:r>
            <a:endParaRPr lang="en-US" altLang="zh-CN" i="1" baseline="-25000" dirty="0" smtClean="0">
              <a:solidFill>
                <a:srgbClr val="008C87"/>
              </a:solidFill>
              <a:sym typeface="Symbol"/>
            </a:endParaRP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    </a:t>
            </a:r>
            <a:r>
              <a:rPr lang="en-US" altLang="zh-CN" i="1" dirty="0" err="1" smtClean="0">
                <a:solidFill>
                  <a:srgbClr val="008C87"/>
                </a:solidFill>
                <a:sym typeface="Wingdings" pitchFamily="2" charset="2"/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Wingdings" pitchFamily="2" charset="2"/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+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+…+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)/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B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           &lt;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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+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+…+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           &lt;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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+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+…+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-1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)/(1-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 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sym typeface="Symbol"/>
              </a:rPr>
              <a:t>  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+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+…+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-1 </a:t>
            </a:r>
            <a:r>
              <a:rPr lang="en-US" altLang="zh-CN" dirty="0" smtClean="0">
                <a:solidFill>
                  <a:srgbClr val="008C87"/>
                </a:solidFill>
                <a:sym typeface="Wingdings" pitchFamily="2" charset="2"/>
              </a:rPr>
              <a:t>&gt;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(1-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 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+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+…+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</a:t>
            </a:r>
            <a:endParaRPr lang="zh-CN" altLang="en-US" dirty="0">
              <a:solidFill>
                <a:srgbClr val="008C8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 2 –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for all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OPT</a:t>
            </a:r>
            <a:r>
              <a:rPr lang="en-US" altLang="zh-CN" dirty="0" smtClean="0">
                <a:sym typeface="Symbol"/>
              </a:rPr>
              <a:t>, then </a:t>
            </a:r>
            <a:r>
              <a:rPr lang="en-US" altLang="zh-CN" dirty="0" err="1" smtClean="0">
                <a:sym typeface="Symbol"/>
              </a:rPr>
              <a:t>GreedyKnapsack</a:t>
            </a:r>
            <a:r>
              <a:rPr lang="en-US" altLang="zh-CN" dirty="0" smtClean="0">
                <a:sym typeface="Symbol"/>
              </a:rPr>
              <a:t> gives a (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1-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</a:t>
            </a:r>
            <a:r>
              <a:rPr lang="en-US" altLang="zh-CN" dirty="0" smtClean="0">
                <a:sym typeface="Symbol"/>
              </a:rPr>
              <a:t>) approximation.</a:t>
            </a:r>
          </a:p>
          <a:p>
            <a:pPr lvl="1"/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</a:rPr>
              <a:t> + … +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 </a:t>
            </a:r>
            <a:r>
              <a:rPr lang="en-US" altLang="zh-CN" i="1" dirty="0" smtClean="0">
                <a:solidFill>
                  <a:srgbClr val="008C87"/>
                </a:solidFill>
              </a:rPr>
              <a:t>OPT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There are at most </a:t>
            </a:r>
            <a:r>
              <a:rPr lang="en-US" altLang="zh-CN" dirty="0" smtClean="0">
                <a:solidFill>
                  <a:srgbClr val="008C87"/>
                </a:solidFill>
              </a:rPr>
              <a:t>[1/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</a:t>
            </a:r>
            <a:r>
              <a:rPr lang="en-US" altLang="zh-CN" dirty="0" smtClean="0">
                <a:solidFill>
                  <a:srgbClr val="008C87"/>
                </a:solidFill>
              </a:rPr>
              <a:t>]</a:t>
            </a:r>
            <a:r>
              <a:rPr lang="en-US" altLang="zh-CN" dirty="0" smtClean="0"/>
              <a:t> items with profit at least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</a:t>
            </a:r>
            <a:r>
              <a:rPr lang="en-US" altLang="zh-CN" i="1" dirty="0" smtClean="0">
                <a:solidFill>
                  <a:srgbClr val="008C87"/>
                </a:solidFill>
              </a:rPr>
              <a:t>OPT</a:t>
            </a:r>
            <a:r>
              <a:rPr lang="en-US" altLang="zh-CN" dirty="0" smtClean="0"/>
              <a:t> in any optimal solution.</a:t>
            </a:r>
          </a:p>
          <a:p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max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OPT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*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max</a:t>
            </a:r>
            <a:r>
              <a:rPr lang="en-US" altLang="zh-CN" dirty="0" smtClean="0">
                <a:sym typeface="Symbol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PTAS for Knapsack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Theorem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Round&amp;Scale</a:t>
            </a:r>
            <a:r>
              <a:rPr lang="en-US" altLang="zh-CN" dirty="0" smtClean="0"/>
              <a:t> gives a (</a:t>
            </a:r>
            <a:r>
              <a:rPr lang="en-US" altLang="zh-CN" dirty="0" smtClean="0">
                <a:solidFill>
                  <a:srgbClr val="008C87"/>
                </a:solidFill>
              </a:rPr>
              <a:t>1-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</a:t>
            </a:r>
            <a:r>
              <a:rPr lang="en-US" altLang="zh-CN" dirty="0" smtClean="0"/>
              <a:t>) approximation and runs in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baseline="30000" dirty="0" smtClean="0">
                <a:solidFill>
                  <a:srgbClr val="008C87"/>
                </a:solidFill>
              </a:rPr>
              <a:t>3</a:t>
            </a:r>
            <a:r>
              <a:rPr lang="en-US" altLang="zh-CN" dirty="0" smtClean="0">
                <a:solidFill>
                  <a:srgbClr val="008C87"/>
                </a:solidFill>
              </a:rPr>
              <a:t>/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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 time.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i="1" dirty="0" err="1" smtClean="0">
                <a:solidFill>
                  <a:srgbClr val="008C87"/>
                </a:solidFill>
              </a:rPr>
              <a:t>p</a:t>
            </a:r>
            <a:r>
              <a:rPr lang="en-US" altLang="zh-CN" baseline="30000" dirty="0" err="1" smtClean="0">
                <a:solidFill>
                  <a:srgbClr val="008C87"/>
                </a:solidFill>
              </a:rPr>
              <a:t>’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/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</a:t>
            </a:r>
            <a:r>
              <a:rPr lang="en-US" altLang="zh-CN" dirty="0" smtClean="0">
                <a:sym typeface="Symbol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762165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57224" y="4214818"/>
            <a:ext cx="7936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dynamic programming: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OPT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2800" dirty="0" smtClean="0">
                <a:solidFill>
                  <a:srgbClr val="008C87"/>
                </a:solidFill>
              </a:rPr>
              <a:t>,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p</a:t>
            </a:r>
            <a:r>
              <a:rPr lang="en-US" altLang="zh-CN" sz="2800" dirty="0" smtClean="0">
                <a:solidFill>
                  <a:srgbClr val="008C87"/>
                </a:solidFill>
              </a:rPr>
              <a:t>) </a:t>
            </a:r>
            <a:r>
              <a:rPr lang="en-US" altLang="zh-CN" sz="2800" dirty="0" smtClean="0">
                <a:solidFill>
                  <a:schemeClr val="tx1"/>
                </a:solidFill>
              </a:rPr>
              <a:t>= min size of a 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knapsack for which we can obtain a solution of profit 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≥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p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using a subset of items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</a:rPr>
              <a:t>1,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...,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2800" i="1" dirty="0" smtClean="0"/>
              <a:t>.   O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nP</a:t>
            </a:r>
            <a:r>
              <a:rPr lang="en-US" altLang="zh-CN" sz="2800" dirty="0" smtClean="0"/>
              <a:t>)</a:t>
            </a:r>
            <a:endParaRPr lang="zh-CN" altLang="en-US" sz="2800" dirty="0">
              <a:solidFill>
                <a:srgbClr val="008C87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3643306" y="3427412"/>
            <a:ext cx="857256" cy="1588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1714480" y="3714752"/>
            <a:ext cx="2000264" cy="1588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PTAS for Knapsack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</a:t>
            </a:r>
          </a:p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008C87"/>
                </a:solidFill>
              </a:rPr>
              <a:t>A</a:t>
            </a:r>
            <a:r>
              <a:rPr lang="en-US" altLang="zh-CN" dirty="0" smtClean="0"/>
              <a:t> be the solution returned by the algorithm and </a:t>
            </a:r>
            <a:r>
              <a:rPr lang="en-US" altLang="zh-CN" i="1" dirty="0" smtClean="0">
                <a:solidFill>
                  <a:srgbClr val="008C87"/>
                </a:solidFill>
              </a:rPr>
              <a:t>A</a:t>
            </a:r>
            <a:r>
              <a:rPr lang="en-US" altLang="zh-CN" baseline="30000" dirty="0" smtClean="0">
                <a:solidFill>
                  <a:srgbClr val="008C87"/>
                </a:solidFill>
              </a:rPr>
              <a:t>*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/>
              <a:t>be the optimal solution.</a:t>
            </a:r>
          </a:p>
          <a:p>
            <a:r>
              <a:rPr lang="en-US" altLang="zh-CN" dirty="0" smtClean="0"/>
              <a:t>For all 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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p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 – |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| 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baseline="30000" dirty="0" smtClean="0">
                <a:solidFill>
                  <a:srgbClr val="008C87"/>
                </a:solidFill>
              </a:rPr>
              <a:t>’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</a:rPr>
              <a:t>)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p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</a:t>
            </a:r>
            <a:r>
              <a:rPr lang="en-US" altLang="zh-CN" dirty="0" smtClean="0">
                <a:sym typeface="Symbol"/>
              </a:rPr>
              <a:t>.</a:t>
            </a:r>
          </a:p>
          <a:p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30000" dirty="0" smtClean="0">
                <a:solidFill>
                  <a:srgbClr val="008C87"/>
                </a:solidFill>
                <a:sym typeface="Symbol"/>
              </a:rPr>
              <a:t>’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 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30000" dirty="0" smtClean="0">
                <a:solidFill>
                  <a:srgbClr val="008C87"/>
                </a:solidFill>
                <a:sym typeface="Symbol"/>
              </a:rPr>
              <a:t>’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i="1" baseline="30000" dirty="0" smtClean="0">
                <a:solidFill>
                  <a:srgbClr val="008C87"/>
                </a:solidFill>
                <a:sym typeface="Symbol"/>
              </a:rPr>
              <a:t>*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</a:t>
            </a:r>
            <a:r>
              <a:rPr lang="en-US" altLang="zh-CN" dirty="0" smtClean="0">
                <a:sym typeface="Symbol"/>
              </a:rPr>
              <a:t>.</a:t>
            </a:r>
          </a:p>
          <a:p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 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30000" dirty="0" smtClean="0">
                <a:solidFill>
                  <a:srgbClr val="008C87"/>
                </a:solidFill>
                <a:sym typeface="Symbol"/>
              </a:rPr>
              <a:t>’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)/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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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30000" dirty="0" smtClean="0">
                <a:solidFill>
                  <a:srgbClr val="008C87"/>
                </a:solidFill>
                <a:sym typeface="Symbol"/>
              </a:rPr>
              <a:t>’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i="1" baseline="30000" dirty="0" smtClean="0">
                <a:solidFill>
                  <a:srgbClr val="008C87"/>
                </a:solidFill>
                <a:sym typeface="Symbol"/>
              </a:rPr>
              <a:t>*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)/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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 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baseline="30000" dirty="0" smtClean="0">
                <a:solidFill>
                  <a:srgbClr val="008C87"/>
                </a:solidFill>
                <a:sym typeface="Symbol"/>
              </a:rPr>
              <a:t>*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 –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/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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          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baseline="30000" dirty="0" smtClean="0">
                <a:solidFill>
                  <a:srgbClr val="008C87"/>
                </a:solidFill>
                <a:sym typeface="Symbol"/>
              </a:rPr>
              <a:t>*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 –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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max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 (1 –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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OPT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  <p:graphicFrame>
        <p:nvGraphicFramePr>
          <p:cNvPr id="223235" name="内容占位符 4"/>
          <p:cNvGraphicFramePr>
            <a:graphicFrameLocks noChangeAspect="1"/>
          </p:cNvGraphicFramePr>
          <p:nvPr/>
        </p:nvGraphicFramePr>
        <p:xfrm>
          <a:off x="1811328" y="1449380"/>
          <a:ext cx="1403350" cy="836612"/>
        </p:xfrm>
        <a:graphic>
          <a:graphicData uri="http://schemas.openxmlformats.org/presentationml/2006/ole">
            <p:oleObj spid="_x0000_s223235" name="Equation" r:id="rId3" imgW="7236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85EBD7-F6B8-402B-990E-696D8E79B40C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Load Balancing on 2 Machines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Claim.</a:t>
            </a:r>
            <a:r>
              <a:rPr lang="en-US" altLang="zh-CN" smtClean="0"/>
              <a:t> Load balancing is NP-hard even if only </a:t>
            </a:r>
            <a:r>
              <a:rPr lang="en-US" altLang="zh-CN" smtClean="0">
                <a:solidFill>
                  <a:srgbClr val="009999"/>
                </a:solidFill>
              </a:rPr>
              <a:t>2</a:t>
            </a:r>
            <a:r>
              <a:rPr lang="en-US" altLang="zh-CN" smtClean="0"/>
              <a:t> machines.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CE0000"/>
                </a:solidFill>
              </a:rPr>
              <a:t>Proof.</a:t>
            </a:r>
            <a:r>
              <a:rPr lang="en-US" altLang="zh-CN" smtClean="0"/>
              <a:t> PARTITION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LOAD-BALANCE.</a:t>
            </a:r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3284538"/>
            <a:ext cx="6048375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search is a powerful and widely used heuristic method.</a:t>
            </a:r>
          </a:p>
          <a:p>
            <a:r>
              <a:rPr lang="en-US" altLang="zh-CN" dirty="0" smtClean="0"/>
              <a:t>For an instance </a:t>
            </a:r>
            <a:r>
              <a:rPr lang="en-US" altLang="zh-CN" i="1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 of a given problem let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 denote the set of feasible solutions for </a:t>
            </a:r>
            <a:r>
              <a:rPr lang="en-US" altLang="zh-CN" i="1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neighborhood of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: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 = {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baseline="30000" dirty="0" smtClean="0">
                <a:solidFill>
                  <a:srgbClr val="008C87"/>
                </a:solidFill>
              </a:rPr>
              <a:t>’</a:t>
            </a:r>
            <a:r>
              <a:rPr lang="en-US" altLang="zh-CN" dirty="0" smtClean="0">
                <a:solidFill>
                  <a:srgbClr val="008C87"/>
                </a:solidFill>
              </a:rPr>
              <a:t>: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baseline="30000" dirty="0" smtClean="0">
                <a:solidFill>
                  <a:srgbClr val="008C87"/>
                </a:solidFill>
              </a:rPr>
              <a:t>’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/>
              <a:t>can be obtained from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 via some local moves}.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718484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Running time of the generic local search algorithm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Need an algorithm that given a solution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 either declares that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 is a local optimum or finds a solution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baseline="30000" dirty="0" smtClean="0">
                <a:solidFill>
                  <a:srgbClr val="008C87"/>
                </a:solidFill>
              </a:rPr>
              <a:t>’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 such that </a:t>
            </a:r>
            <a:r>
              <a:rPr lang="en-US" altLang="zh-CN" dirty="0" err="1" smtClean="0">
                <a:solidFill>
                  <a:srgbClr val="008C87"/>
                </a:solidFill>
              </a:rPr>
              <a:t>val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baseline="30000" dirty="0" smtClean="0">
                <a:solidFill>
                  <a:srgbClr val="008C87"/>
                </a:solidFill>
              </a:rPr>
              <a:t>’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 is strictly better than </a:t>
            </a:r>
            <a:r>
              <a:rPr lang="en-US" altLang="zh-CN" dirty="0" err="1" smtClean="0">
                <a:solidFill>
                  <a:srgbClr val="008C87"/>
                </a:solidFill>
              </a:rPr>
              <a:t>val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Depends also on the number of iterations it takes to go from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baseline="30000" dirty="0" smtClean="0">
                <a:solidFill>
                  <a:srgbClr val="008C87"/>
                </a:solidFill>
              </a:rPr>
              <a:t>’</a:t>
            </a:r>
            <a:r>
              <a:rPr lang="en-US" altLang="zh-CN" dirty="0" smtClean="0"/>
              <a:t> to a local optimum.</a:t>
            </a:r>
          </a:p>
          <a:p>
            <a:r>
              <a:rPr lang="en-US" altLang="zh-CN" dirty="0" smtClean="0"/>
              <a:t>The quality of the initial solution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baseline="30000" dirty="0" smtClean="0">
                <a:solidFill>
                  <a:srgbClr val="008C87"/>
                </a:solidFill>
              </a:rPr>
              <a:t>’</a:t>
            </a:r>
            <a:r>
              <a:rPr lang="en-US" altLang="zh-CN" dirty="0" smtClean="0"/>
              <a:t> also factors into the running time.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 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an undirected graph </a:t>
            </a:r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>
                <a:solidFill>
                  <a:srgbClr val="008C87"/>
                </a:solidFill>
              </a:rPr>
              <a:t> = (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, partition 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/>
              <a:t> into 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\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 to maximize the number of edges crossing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>
                <a:sym typeface="Symbol"/>
              </a:rPr>
              <a:t>                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G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 = |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\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)|</a:t>
            </a:r>
          </a:p>
          <a:p>
            <a:r>
              <a:rPr lang="en-US" altLang="zh-CN" dirty="0" smtClean="0">
                <a:sym typeface="Symbol"/>
              </a:rPr>
              <a:t>Weighted version: </a:t>
            </a:r>
            <a:r>
              <a:rPr lang="en-US" altLang="zh-CN" dirty="0" smtClean="0"/>
              <a:t>to maximize </a:t>
            </a:r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G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))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/>
              <a:t>the weight of the edges crossing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where </a:t>
            </a:r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</a:rPr>
              <a:t>) = </a:t>
            </a:r>
            <a:r>
              <a:rPr lang="el-GR" altLang="zh-CN" dirty="0" smtClean="0">
                <a:solidFill>
                  <a:srgbClr val="008C87"/>
                </a:solidFill>
              </a:rPr>
              <a:t>Σ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e</a:t>
            </a:r>
            <a:r>
              <a:rPr lang="en-US" altLang="zh-CN" baseline="-25000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</a:t>
            </a:r>
            <a:r>
              <a:rPr lang="en-US" altLang="zh-CN" dirty="0" smtClean="0">
                <a:sym typeface="Symbol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Search for Max 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6429420" cy="431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 bwMode="auto">
          <a:xfrm>
            <a:off x="5143504" y="4000504"/>
            <a:ext cx="1071570" cy="1785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500826" y="3929066"/>
            <a:ext cx="1071570" cy="1785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857884" y="4643446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429256" y="4857760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786446" y="5143512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786578" y="4357694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000892" y="4643446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858016" y="5072074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786578" y="5429264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6" name="直接连接符 15"/>
          <p:cNvCxnSpPr>
            <a:endCxn id="9" idx="6"/>
          </p:cNvCxnSpPr>
          <p:nvPr/>
        </p:nvCxnSpPr>
        <p:spPr bwMode="auto">
          <a:xfrm rot="10800000" flipV="1">
            <a:off x="5500694" y="4643447"/>
            <a:ext cx="428628" cy="2500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8" idx="7"/>
            <a:endCxn id="10" idx="4"/>
          </p:cNvCxnSpPr>
          <p:nvPr/>
        </p:nvCxnSpPr>
        <p:spPr bwMode="auto">
          <a:xfrm rot="16200000" flipH="1" flipV="1">
            <a:off x="5589992" y="4886081"/>
            <a:ext cx="561042" cy="9669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8" idx="7"/>
            <a:endCxn id="11" idx="2"/>
          </p:cNvCxnSpPr>
          <p:nvPr/>
        </p:nvCxnSpPr>
        <p:spPr bwMode="auto">
          <a:xfrm rot="5400000" flipH="1" flipV="1">
            <a:off x="6222472" y="4089802"/>
            <a:ext cx="260495" cy="867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>
            <a:stCxn id="8" idx="7"/>
            <a:endCxn id="12" idx="2"/>
          </p:cNvCxnSpPr>
          <p:nvPr/>
        </p:nvCxnSpPr>
        <p:spPr bwMode="auto">
          <a:xfrm rot="16200000" flipH="1">
            <a:off x="6447247" y="4125520"/>
            <a:ext cx="25257" cy="10820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8" idx="1"/>
            <a:endCxn id="13" idx="0"/>
          </p:cNvCxnSpPr>
          <p:nvPr/>
        </p:nvCxnSpPr>
        <p:spPr bwMode="auto">
          <a:xfrm rot="16200000" flipH="1">
            <a:off x="6171957" y="4350297"/>
            <a:ext cx="418166" cy="10253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endCxn id="14" idx="1"/>
          </p:cNvCxnSpPr>
          <p:nvPr/>
        </p:nvCxnSpPr>
        <p:spPr bwMode="auto">
          <a:xfrm>
            <a:off x="5857884" y="4643446"/>
            <a:ext cx="939156" cy="7962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679838" y="4286256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v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Search for Max 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For any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u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  <a:sym typeface="Symbol"/>
              </a:rPr>
              <a:t>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/>
              <a:t>:</a:t>
            </a:r>
          </a:p>
          <a:p>
            <a:pPr>
              <a:buNone/>
            </a:pPr>
            <a:r>
              <a:rPr lang="en-US" altLang="zh-CN" sz="2800" dirty="0" smtClean="0"/>
              <a:t>               </a:t>
            </a:r>
            <a:r>
              <a:rPr lang="el-GR" altLang="zh-CN" sz="2800" dirty="0" smtClean="0">
                <a:solidFill>
                  <a:srgbClr val="008C87"/>
                </a:solidFill>
              </a:rPr>
              <a:t>Σ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v</a:t>
            </a:r>
            <a:r>
              <a:rPr lang="en-US" altLang="zh-CN" sz="2800" baseline="-25000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w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uv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l-GR" altLang="zh-CN" sz="2800" dirty="0" smtClean="0">
                <a:solidFill>
                  <a:srgbClr val="008C87"/>
                </a:solidFill>
              </a:rPr>
              <a:t>Σ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v</a:t>
            </a:r>
            <a:r>
              <a:rPr lang="en-US" altLang="zh-CN" sz="2800" baseline="-25000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V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\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w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uv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Add up all inequalities for all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u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  <a:sym typeface="Symbol"/>
              </a:rPr>
              <a:t>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/>
              <a:t>:</a:t>
            </a:r>
          </a:p>
          <a:p>
            <a:pPr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smtClean="0">
                <a:solidFill>
                  <a:srgbClr val="008C87"/>
                </a:solidFill>
              </a:rPr>
              <a:t>2</a:t>
            </a:r>
            <a:r>
              <a:rPr lang="el-GR" altLang="zh-CN" sz="2800" dirty="0" smtClean="0">
                <a:solidFill>
                  <a:srgbClr val="008C87"/>
                </a:solidFill>
              </a:rPr>
              <a:t>Σ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{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</a:t>
            </a:r>
            <a:r>
              <a:rPr lang="en-US" altLang="zh-CN" sz="2800" baseline="-25000" dirty="0" err="1" smtClean="0">
                <a:solidFill>
                  <a:srgbClr val="008C87"/>
                </a:solidFill>
              </a:rPr>
              <a:t>,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v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}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w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uv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l-GR" altLang="zh-CN" sz="2800" dirty="0" smtClean="0">
                <a:solidFill>
                  <a:srgbClr val="008C87"/>
                </a:solidFill>
              </a:rPr>
              <a:t>Σ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u </a:t>
            </a:r>
            <a:r>
              <a:rPr lang="el-GR" altLang="zh-CN" sz="2800" dirty="0" smtClean="0">
                <a:solidFill>
                  <a:srgbClr val="008C87"/>
                </a:solidFill>
              </a:rPr>
              <a:t>Σ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v</a:t>
            </a:r>
            <a:r>
              <a:rPr lang="en-US" altLang="zh-CN" sz="2800" baseline="-25000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V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\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w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uv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</a:rPr>
              <a:t>=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w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,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V</a:t>
            </a:r>
            <a:r>
              <a:rPr lang="en-US" altLang="zh-CN" sz="2800" dirty="0" smtClean="0">
                <a:solidFill>
                  <a:srgbClr val="008C87"/>
                </a:solidFill>
              </a:rPr>
              <a:t>\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)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Similarly, 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8C87"/>
                </a:solidFill>
              </a:rPr>
              <a:t>        2</a:t>
            </a:r>
            <a:r>
              <a:rPr lang="el-GR" altLang="zh-CN" sz="2800" dirty="0" smtClean="0">
                <a:solidFill>
                  <a:srgbClr val="008C87"/>
                </a:solidFill>
              </a:rPr>
              <a:t>Σ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{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</a:t>
            </a:r>
            <a:r>
              <a:rPr lang="en-US" altLang="zh-CN" sz="2800" baseline="-25000" dirty="0" err="1" smtClean="0">
                <a:solidFill>
                  <a:srgbClr val="008C87"/>
                </a:solidFill>
              </a:rPr>
              <a:t>,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v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}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sz="2800" i="1" baseline="-25000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/>
              </a:rPr>
              <a:t>\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w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uv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w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,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V</a:t>
            </a:r>
            <a:r>
              <a:rPr lang="en-US" altLang="zh-CN" sz="2800" dirty="0" smtClean="0">
                <a:solidFill>
                  <a:srgbClr val="008C87"/>
                </a:solidFill>
              </a:rPr>
              <a:t>\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)</a:t>
            </a:r>
          </a:p>
          <a:p>
            <a:endParaRPr lang="en-US" altLang="zh-CN" sz="1200" dirty="0" smtClean="0">
              <a:solidFill>
                <a:srgbClr val="008C87"/>
              </a:solidFill>
            </a:endParaRPr>
          </a:p>
          <a:p>
            <a:r>
              <a:rPr lang="el-GR" altLang="zh-CN" sz="2800" dirty="0" smtClean="0">
                <a:solidFill>
                  <a:srgbClr val="008C87"/>
                </a:solidFill>
              </a:rPr>
              <a:t>Σ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{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</a:t>
            </a:r>
            <a:r>
              <a:rPr lang="en-US" altLang="zh-CN" sz="2800" baseline="-25000" dirty="0" err="1" smtClean="0">
                <a:solidFill>
                  <a:srgbClr val="008C87"/>
                </a:solidFill>
              </a:rPr>
              <a:t>,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v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}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w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uv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</a:rPr>
              <a:t>+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  </a:t>
            </a:r>
            <a:r>
              <a:rPr lang="el-GR" altLang="zh-CN" sz="2800" dirty="0" smtClean="0">
                <a:solidFill>
                  <a:srgbClr val="008C87"/>
                </a:solidFill>
              </a:rPr>
              <a:t>Σ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{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</a:t>
            </a:r>
            <a:r>
              <a:rPr lang="en-US" altLang="zh-CN" sz="2800" baseline="-25000" dirty="0" err="1" smtClean="0">
                <a:solidFill>
                  <a:srgbClr val="008C87"/>
                </a:solidFill>
              </a:rPr>
              <a:t>,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v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}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sz="2800" i="1" baseline="-25000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/>
              </a:rPr>
              <a:t>\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w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uv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w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,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V</a:t>
            </a:r>
            <a:r>
              <a:rPr lang="en-US" altLang="zh-CN" sz="2800" dirty="0" smtClean="0">
                <a:solidFill>
                  <a:srgbClr val="008C87"/>
                </a:solidFill>
              </a:rPr>
              <a:t>\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)</a:t>
            </a:r>
          </a:p>
          <a:p>
            <a:endParaRPr lang="en-US" altLang="zh-CN" sz="1200" i="1" dirty="0" smtClean="0">
              <a:solidFill>
                <a:srgbClr val="008C87"/>
              </a:solidFill>
            </a:endParaRPr>
          </a:p>
          <a:p>
            <a:r>
              <a:rPr lang="en-US" altLang="zh-CN" sz="2800" i="1" dirty="0" smtClean="0">
                <a:solidFill>
                  <a:srgbClr val="008C87"/>
                </a:solidFill>
              </a:rPr>
              <a:t>w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,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V</a:t>
            </a:r>
            <a:r>
              <a:rPr lang="en-US" altLang="zh-CN" sz="2800" dirty="0" smtClean="0">
                <a:solidFill>
                  <a:srgbClr val="008C87"/>
                </a:solidFill>
              </a:rPr>
              <a:t>\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) + </a:t>
            </a:r>
            <a:r>
              <a:rPr lang="el-GR" altLang="zh-CN" sz="2800" dirty="0" smtClean="0">
                <a:solidFill>
                  <a:srgbClr val="008C87"/>
                </a:solidFill>
              </a:rPr>
              <a:t>Σ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{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</a:t>
            </a:r>
            <a:r>
              <a:rPr lang="en-US" altLang="zh-CN" sz="2800" baseline="-25000" dirty="0" err="1" smtClean="0">
                <a:solidFill>
                  <a:srgbClr val="008C87"/>
                </a:solidFill>
              </a:rPr>
              <a:t>,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v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}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w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uv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</a:rPr>
              <a:t>+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  </a:t>
            </a:r>
            <a:r>
              <a:rPr lang="el-GR" altLang="zh-CN" sz="2800" dirty="0" smtClean="0">
                <a:solidFill>
                  <a:srgbClr val="008C87"/>
                </a:solidFill>
              </a:rPr>
              <a:t>Σ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{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</a:t>
            </a:r>
            <a:r>
              <a:rPr lang="en-US" altLang="zh-CN" sz="2800" baseline="-25000" dirty="0" err="1" smtClean="0">
                <a:solidFill>
                  <a:srgbClr val="008C87"/>
                </a:solidFill>
              </a:rPr>
              <a:t>,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v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}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sz="2800" i="1" baseline="-25000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/>
              </a:rPr>
              <a:t>\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w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uv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  <a:sym typeface="Symbol"/>
              </a:rPr>
              <a:t> 2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w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,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V</a:t>
            </a:r>
            <a:r>
              <a:rPr lang="en-US" altLang="zh-CN" sz="2800" dirty="0" smtClean="0">
                <a:solidFill>
                  <a:srgbClr val="008C87"/>
                </a:solidFill>
              </a:rPr>
              <a:t>\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)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643570" y="2071678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Local optimality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Search for Max 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/>
              <a:t>Lemma 1. Let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600" dirty="0" smtClean="0"/>
              <a:t> be a local optimum output by the local search algorithm. Then for each vertex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v</a:t>
            </a:r>
            <a:r>
              <a:rPr lang="en-US" altLang="zh-CN" sz="2600" dirty="0" smtClean="0"/>
              <a:t>,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w</a:t>
            </a:r>
            <a:r>
              <a:rPr lang="en-US" altLang="zh-CN" sz="2600" dirty="0" smtClean="0">
                <a:solidFill>
                  <a:srgbClr val="008C87"/>
                </a:solidFill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)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)) </a:t>
            </a:r>
            <a:r>
              <a:rPr lang="en-US" altLang="zh-CN" sz="2600" dirty="0" smtClean="0">
                <a:solidFill>
                  <a:srgbClr val="008C87"/>
                </a:solidFill>
              </a:rPr>
              <a:t>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w</a:t>
            </a:r>
            <a:r>
              <a:rPr lang="en-US" altLang="zh-CN" sz="2600" dirty="0" smtClean="0">
                <a:solidFill>
                  <a:srgbClr val="008C87"/>
                </a:solidFill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))/2</a:t>
            </a:r>
            <a:r>
              <a:rPr lang="en-US" altLang="zh-CN" sz="2600" dirty="0" smtClean="0">
                <a:sym typeface="Symbol"/>
              </a:rPr>
              <a:t>.</a:t>
            </a:r>
          </a:p>
          <a:p>
            <a:r>
              <a:rPr lang="en-US" altLang="zh-CN" sz="2600" dirty="0" smtClean="0">
                <a:sym typeface="Symbol"/>
              </a:rPr>
              <a:t>Pf. Let 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</a:t>
            </a:r>
            <a:r>
              <a:rPr lang="en-US" altLang="zh-CN" sz="2600" i="1" baseline="-25000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 =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w</a:t>
            </a:r>
            <a:r>
              <a:rPr lang="en-US" altLang="zh-CN" sz="2600" dirty="0" smtClean="0">
                <a:solidFill>
                  <a:srgbClr val="008C87"/>
                </a:solidFill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)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))</a:t>
            </a:r>
            <a:r>
              <a:rPr lang="en-US" altLang="zh-CN" sz="2600" dirty="0" smtClean="0">
                <a:sym typeface="Symbol"/>
              </a:rPr>
              <a:t> </a:t>
            </a:r>
            <a:r>
              <a:rPr lang="en-US" altLang="zh-CN" sz="2600" dirty="0" smtClean="0"/>
              <a:t>be the weight of edges among those incident to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v</a:t>
            </a:r>
            <a:r>
              <a:rPr lang="en-US" altLang="zh-CN" sz="2600" dirty="0" smtClean="0"/>
              <a:t> 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)</a:t>
            </a:r>
            <a:r>
              <a:rPr lang="en-US" altLang="zh-CN" sz="2600" dirty="0" smtClean="0"/>
              <a:t>) that cross the cut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600" dirty="0" smtClean="0"/>
              <a:t>. </a:t>
            </a:r>
          </a:p>
          <a:p>
            <a:pPr>
              <a:buNone/>
            </a:pPr>
            <a:r>
              <a:rPr lang="en-US" altLang="zh-CN" sz="2600" i="1" dirty="0" smtClean="0">
                <a:sym typeface="Symbol"/>
              </a:rPr>
              <a:t>    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</a:t>
            </a:r>
            <a:r>
              <a:rPr lang="en-US" altLang="zh-CN" sz="2600" i="1" baseline="-25000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 =</a:t>
            </a:r>
            <a:r>
              <a:rPr lang="en-US" altLang="zh-CN" sz="2600" dirty="0" smtClean="0">
                <a:sym typeface="Symbol"/>
              </a:rPr>
              <a:t>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w</a:t>
            </a:r>
            <a:r>
              <a:rPr lang="en-US" altLang="zh-CN" sz="2600" dirty="0" smtClean="0">
                <a:solidFill>
                  <a:srgbClr val="008C87"/>
                </a:solidFill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)) – 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</a:t>
            </a:r>
            <a:r>
              <a:rPr lang="en-US" altLang="zh-CN" sz="2600" i="1" baseline="-25000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dirty="0" smtClean="0">
                <a:sym typeface="Symbol"/>
              </a:rPr>
              <a:t>.  </a:t>
            </a:r>
            <a:r>
              <a:rPr lang="en-US" altLang="zh-CN" sz="2600" dirty="0" smtClean="0">
                <a:sym typeface="Wingdings" pitchFamily="2" charset="2"/>
              </a:rPr>
              <a:t> 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</a:t>
            </a:r>
            <a:r>
              <a:rPr lang="en-US" altLang="zh-CN" sz="2600" i="1" baseline="-25000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  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</a:t>
            </a:r>
            <a:r>
              <a:rPr lang="en-US" altLang="zh-CN" sz="2600" i="1" baseline="-25000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i="1" dirty="0" smtClean="0">
                <a:sym typeface="Wingdings" pitchFamily="2" charset="2"/>
              </a:rPr>
              <a:t> </a:t>
            </a:r>
            <a:r>
              <a:rPr lang="en-US" altLang="zh-CN" sz="2600" dirty="0" smtClean="0">
                <a:sym typeface="Wingdings" pitchFamily="2" charset="2"/>
              </a:rPr>
              <a:t> for each </a:t>
            </a:r>
            <a:r>
              <a:rPr lang="en-US" altLang="zh-CN" sz="2600" i="1" dirty="0" smtClean="0">
                <a:solidFill>
                  <a:srgbClr val="008C87"/>
                </a:solidFill>
                <a:sym typeface="Wingdings" pitchFamily="2" charset="2"/>
              </a:rPr>
              <a:t>v</a:t>
            </a:r>
            <a:r>
              <a:rPr lang="en-US" altLang="zh-CN" sz="2600" dirty="0" smtClean="0">
                <a:sym typeface="Wingdings" pitchFamily="2" charset="2"/>
              </a:rPr>
              <a:t>.</a:t>
            </a:r>
          </a:p>
          <a:p>
            <a:r>
              <a:rPr lang="en-US" altLang="zh-CN" sz="2600" dirty="0" smtClean="0"/>
              <a:t>If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v</a:t>
            </a:r>
            <a:r>
              <a:rPr lang="en-US" altLang="zh-CN" sz="2600" dirty="0" smtClean="0">
                <a:solidFill>
                  <a:srgbClr val="008C87"/>
                </a:solidFill>
              </a:rPr>
              <a:t> 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sz="2600" dirty="0" smtClean="0">
                <a:solidFill>
                  <a:srgbClr val="008C87"/>
                </a:solidFill>
              </a:rPr>
              <a:t>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V</a:t>
            </a:r>
            <a:r>
              <a:rPr lang="en-US" altLang="zh-CN" sz="2600" dirty="0" smtClean="0">
                <a:solidFill>
                  <a:srgbClr val="008C87"/>
                </a:solidFill>
              </a:rPr>
              <a:t>\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600" dirty="0" smtClean="0"/>
              <a:t> and 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</a:t>
            </a:r>
            <a:r>
              <a:rPr lang="en-US" altLang="zh-CN" sz="2600" i="1" baseline="-25000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 &lt; 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</a:t>
            </a:r>
            <a:r>
              <a:rPr lang="en-US" altLang="zh-CN" sz="2600" i="1" baseline="-25000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dirty="0" smtClean="0"/>
              <a:t> then moving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v</a:t>
            </a:r>
            <a:r>
              <a:rPr lang="en-US" altLang="zh-CN" sz="2600" dirty="0" smtClean="0"/>
              <a:t> to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600" dirty="0" smtClean="0"/>
              <a:t> will strictly increase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w</a:t>
            </a:r>
            <a:r>
              <a:rPr lang="en-US" altLang="zh-CN" sz="2600" dirty="0" smtClean="0">
                <a:solidFill>
                  <a:srgbClr val="008C87"/>
                </a:solidFill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))</a:t>
            </a:r>
            <a:r>
              <a:rPr lang="en-US" altLang="zh-CN" sz="2600" dirty="0" smtClean="0"/>
              <a:t> and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600" dirty="0" smtClean="0"/>
              <a:t> cannot be a local optimum.</a:t>
            </a:r>
          </a:p>
          <a:p>
            <a:r>
              <a:rPr lang="en-US" altLang="zh-CN" sz="2600" dirty="0" smtClean="0"/>
              <a:t>If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v</a:t>
            </a:r>
            <a:r>
              <a:rPr lang="en-US" altLang="zh-CN" sz="2600" dirty="0" smtClean="0">
                <a:solidFill>
                  <a:srgbClr val="008C87"/>
                </a:solidFill>
              </a:rPr>
              <a:t> 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sz="2600" dirty="0" smtClean="0">
                <a:solidFill>
                  <a:srgbClr val="008C87"/>
                </a:solidFill>
              </a:rPr>
              <a:t>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600" dirty="0" smtClean="0"/>
              <a:t> and 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</a:t>
            </a:r>
            <a:r>
              <a:rPr lang="en-US" altLang="zh-CN" sz="2600" i="1" baseline="-25000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 &lt; 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</a:t>
            </a:r>
            <a:r>
              <a:rPr lang="en-US" altLang="zh-CN" sz="2600" i="1" baseline="-25000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dirty="0" smtClean="0"/>
              <a:t>, then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w</a:t>
            </a:r>
            <a:r>
              <a:rPr lang="en-US" altLang="zh-CN" sz="2600" dirty="0" smtClean="0">
                <a:solidFill>
                  <a:srgbClr val="008C87"/>
                </a:solidFill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-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))</a:t>
            </a:r>
            <a:r>
              <a:rPr lang="en-US" altLang="zh-CN" sz="2600" dirty="0" smtClean="0"/>
              <a:t> &gt;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w</a:t>
            </a:r>
            <a:r>
              <a:rPr lang="en-US" altLang="zh-CN" sz="2600" dirty="0" smtClean="0">
                <a:solidFill>
                  <a:srgbClr val="008C87"/>
                </a:solidFill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sz="2600" dirty="0" smtClean="0">
                <a:solidFill>
                  <a:srgbClr val="008C87"/>
                </a:solidFill>
                <a:sym typeface="Symbol"/>
              </a:rPr>
              <a:t>))</a:t>
            </a:r>
            <a:r>
              <a:rPr lang="en-US" altLang="zh-CN" sz="2600" dirty="0" smtClean="0"/>
              <a:t> and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600" dirty="0" smtClean="0"/>
              <a:t> is not a local optimum.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86</a:t>
            </a:fld>
            <a:endParaRPr lang="en-US" altLang="zh-CN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Search for Max 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Corollary 2. If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 is a local optimum then </a:t>
            </a:r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))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/>
              </a:rPr>
              <a:t>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</a:rPr>
              <a:t>)/2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OPT</a:t>
            </a:r>
            <a:r>
              <a:rPr lang="en-US" altLang="zh-CN" dirty="0" smtClean="0">
                <a:solidFill>
                  <a:srgbClr val="008C87"/>
                </a:solidFill>
              </a:rPr>
              <a:t>/2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Pf:</a:t>
            </a:r>
          </a:p>
          <a:p>
            <a:r>
              <a:rPr lang="en-US" altLang="zh-CN" dirty="0" smtClean="0"/>
              <a:t>Since each edge is incident to exactly two vertices: </a:t>
            </a:r>
          </a:p>
          <a:p>
            <a:pPr>
              <a:buNone/>
            </a:pPr>
            <a:r>
              <a:rPr lang="en-US" altLang="zh-CN" i="1" dirty="0" smtClean="0">
                <a:solidFill>
                  <a:srgbClr val="008C87"/>
                </a:solidFill>
              </a:rPr>
              <a:t>            w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))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8C87"/>
                </a:solidFill>
              </a:rPr>
              <a:t>= ½ </a:t>
            </a:r>
            <a:r>
              <a:rPr lang="el-GR" altLang="zh-CN" dirty="0" smtClean="0">
                <a:solidFill>
                  <a:srgbClr val="008C87"/>
                </a:solidFill>
              </a:rPr>
              <a:t>Σ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v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 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)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)) 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                         </a:t>
            </a:r>
            <a:r>
              <a:rPr lang="en-US" altLang="zh-CN" dirty="0" smtClean="0">
                <a:sym typeface="Symbol"/>
              </a:rPr>
              <a:t> </a:t>
            </a:r>
            <a:r>
              <a:rPr lang="en-US" altLang="zh-CN" dirty="0" smtClean="0">
                <a:solidFill>
                  <a:srgbClr val="008C87"/>
                </a:solidFill>
              </a:rPr>
              <a:t>½ </a:t>
            </a:r>
            <a:r>
              <a:rPr lang="el-GR" altLang="zh-CN" dirty="0" smtClean="0">
                <a:solidFill>
                  <a:srgbClr val="008C87"/>
                </a:solidFill>
              </a:rPr>
              <a:t>Σ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v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 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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))/2</a:t>
            </a:r>
          </a:p>
          <a:p>
            <a:pPr>
              <a:buNone/>
            </a:pPr>
            <a:r>
              <a:rPr lang="en-US" altLang="zh-CN" dirty="0" smtClean="0">
                <a:sym typeface="Symbol"/>
              </a:rPr>
              <a:t>                          </a:t>
            </a:r>
            <a:r>
              <a:rPr lang="en-US" altLang="zh-CN" dirty="0" smtClean="0">
                <a:solidFill>
                  <a:srgbClr val="008C87"/>
                </a:solidFill>
              </a:rPr>
              <a:t>½ </a:t>
            </a:r>
            <a:r>
              <a:rPr lang="el-GR" altLang="zh-CN" dirty="0" smtClean="0">
                <a:solidFill>
                  <a:srgbClr val="008C87"/>
                </a:solidFill>
              </a:rPr>
              <a:t>Σ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v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 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 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OPT</a:t>
            </a:r>
            <a:r>
              <a:rPr lang="en-US" altLang="zh-CN" dirty="0" smtClean="0">
                <a:solidFill>
                  <a:srgbClr val="008C87"/>
                </a:solidFill>
              </a:rPr>
              <a:t>/2.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8A26A-EDF6-4802-BBA4-FD88581125CC}" type="slidenum">
              <a:rPr lang="en-US" altLang="zh-CN" smtClean="0"/>
              <a:pPr/>
              <a:t>88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Further Reading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V. </a:t>
            </a:r>
            <a:r>
              <a:rPr lang="en-US" altLang="zh-CN" dirty="0" err="1" smtClean="0"/>
              <a:t>Vazirani</a:t>
            </a:r>
            <a:r>
              <a:rPr lang="en-US" altLang="zh-CN" dirty="0" smtClean="0"/>
              <a:t>, Approximation Algorithms, Springer, 2001.</a:t>
            </a:r>
          </a:p>
          <a:p>
            <a:pPr eaLnBrk="1" hangingPunct="1"/>
            <a:r>
              <a:rPr lang="en-US" altLang="zh-CN" dirty="0" smtClean="0"/>
              <a:t>David Williamson and David </a:t>
            </a:r>
            <a:r>
              <a:rPr lang="en-US" altLang="zh-CN" dirty="0" err="1" smtClean="0"/>
              <a:t>Shmoys</a:t>
            </a:r>
            <a:r>
              <a:rPr lang="en-US" altLang="zh-CN" dirty="0" smtClean="0"/>
              <a:t>. The Design of Approximation Algorithms. CUP.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smtClean="0"/>
              <a:t>35.2-3, 35-1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148D1E-1CA1-44AB-9082-564844239C1E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Load Balancing: List Scheduling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List-scheduling algorithm.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Consider </a:t>
            </a:r>
            <a:r>
              <a:rPr lang="en-US" altLang="zh-CN" sz="2000" i="1" smtClean="0">
                <a:solidFill>
                  <a:srgbClr val="009999"/>
                </a:solidFill>
              </a:rPr>
              <a:t>n</a:t>
            </a:r>
            <a:r>
              <a:rPr lang="en-US" altLang="zh-CN" sz="2000" smtClean="0"/>
              <a:t> jobs in some fixed order.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Assign job </a:t>
            </a:r>
            <a:r>
              <a:rPr lang="en-US" altLang="zh-CN" sz="2000" i="1" smtClean="0">
                <a:solidFill>
                  <a:srgbClr val="009999"/>
                </a:solidFill>
              </a:rPr>
              <a:t>j</a:t>
            </a:r>
            <a:r>
              <a:rPr lang="en-US" altLang="zh-CN" sz="2000" smtClean="0"/>
              <a:t> to machine whose load is smallest so far.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List-Scheduling(</a:t>
            </a:r>
            <a:r>
              <a:rPr lang="en-US" altLang="zh-CN" sz="2400" i="1" smtClean="0">
                <a:solidFill>
                  <a:srgbClr val="009999"/>
                </a:solidFill>
              </a:rPr>
              <a:t>m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n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t</a:t>
            </a:r>
            <a:r>
              <a:rPr lang="en-US" altLang="zh-CN" sz="2400" baseline="-25000" smtClean="0">
                <a:solidFill>
                  <a:srgbClr val="009999"/>
                </a:solidFill>
              </a:rPr>
              <a:t>1</a:t>
            </a:r>
            <a:r>
              <a:rPr lang="en-US" altLang="zh-CN" sz="2400" smtClean="0">
                <a:solidFill>
                  <a:srgbClr val="009999"/>
                </a:solidFill>
              </a:rPr>
              <a:t>,</a:t>
            </a:r>
            <a:r>
              <a:rPr lang="en-US" altLang="zh-CN" sz="2400" i="1" smtClean="0">
                <a:solidFill>
                  <a:srgbClr val="009999"/>
                </a:solidFill>
              </a:rPr>
              <a:t>t</a:t>
            </a:r>
            <a:r>
              <a:rPr lang="en-US" altLang="zh-CN" sz="2400" baseline="-25000" smtClean="0">
                <a:solidFill>
                  <a:srgbClr val="009999"/>
                </a:solidFill>
              </a:rPr>
              <a:t>2</a:t>
            </a:r>
            <a:r>
              <a:rPr lang="en-US" altLang="zh-CN" sz="2400" smtClean="0">
                <a:solidFill>
                  <a:srgbClr val="009999"/>
                </a:solidFill>
              </a:rPr>
              <a:t>,…,</a:t>
            </a:r>
            <a:r>
              <a:rPr lang="en-US" altLang="zh-CN" sz="2400" i="1" smtClean="0">
                <a:solidFill>
                  <a:srgbClr val="009999"/>
                </a:solidFill>
              </a:rPr>
              <a:t>t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n</a:t>
            </a:r>
            <a:r>
              <a:rPr lang="en-US" altLang="zh-CN" sz="240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       for </a:t>
            </a:r>
            <a:r>
              <a:rPr lang="en-US" altLang="zh-CN" sz="2400" i="1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 = 1</a:t>
            </a:r>
            <a:r>
              <a:rPr lang="en-US" altLang="zh-CN" sz="2400" smtClean="0"/>
              <a:t> to </a:t>
            </a:r>
            <a:r>
              <a:rPr lang="en-US" altLang="zh-CN" sz="2400" i="1" smtClean="0">
                <a:solidFill>
                  <a:srgbClr val="009999"/>
                </a:solidFill>
              </a:rPr>
              <a:t>m</a:t>
            </a:r>
            <a:endParaRPr lang="en-US" altLang="zh-CN" sz="2400" smtClean="0">
              <a:solidFill>
                <a:srgbClr val="009999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i="1" smtClean="0"/>
              <a:t>                </a:t>
            </a:r>
            <a:r>
              <a:rPr lang="en-US" altLang="zh-CN" sz="2400" i="1" smtClean="0">
                <a:solidFill>
                  <a:srgbClr val="009999"/>
                </a:solidFill>
              </a:rPr>
              <a:t>L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</a:t>
            </a:r>
            <a:r>
              <a:rPr lang="en-US" altLang="zh-CN" sz="2400" smtClean="0">
                <a:solidFill>
                  <a:srgbClr val="009999"/>
                </a:solidFill>
              </a:rPr>
              <a:t>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009999"/>
                </a:solidFill>
              </a:rPr>
              <a:t>               </a:t>
            </a:r>
            <a:r>
              <a:rPr lang="en-US" altLang="zh-CN" sz="2400" i="1" smtClean="0">
                <a:solidFill>
                  <a:srgbClr val="009999"/>
                </a:solidFill>
              </a:rPr>
              <a:t>J</a:t>
            </a:r>
            <a:r>
              <a:rPr lang="en-US" altLang="zh-CN" sz="2400" smtClean="0">
                <a:solidFill>
                  <a:srgbClr val="009999"/>
                </a:solidFill>
              </a:rPr>
              <a:t>(</a:t>
            </a:r>
            <a:r>
              <a:rPr lang="en-US" altLang="zh-CN" sz="2400" i="1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)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</a:t>
            </a:r>
            <a:r>
              <a:rPr lang="en-US" altLang="zh-CN" sz="2400" smtClean="0">
                <a:solidFill>
                  <a:srgbClr val="009999"/>
                </a:solidFill>
              </a:rPr>
              <a:t>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       for </a:t>
            </a:r>
            <a:r>
              <a:rPr lang="en-US" altLang="zh-CN" sz="2400" i="1" smtClean="0">
                <a:solidFill>
                  <a:srgbClr val="009999"/>
                </a:solidFill>
              </a:rPr>
              <a:t>j</a:t>
            </a:r>
            <a:r>
              <a:rPr lang="en-US" altLang="zh-CN" sz="2400" smtClean="0">
                <a:solidFill>
                  <a:srgbClr val="009999"/>
                </a:solidFill>
              </a:rPr>
              <a:t> = 1</a:t>
            </a:r>
            <a:r>
              <a:rPr lang="en-US" altLang="zh-CN" sz="2400" smtClean="0"/>
              <a:t> to </a:t>
            </a:r>
            <a:r>
              <a:rPr lang="en-US" altLang="zh-CN" sz="2400" i="1" smtClean="0">
                <a:solidFill>
                  <a:srgbClr val="009999"/>
                </a:solidFill>
              </a:rPr>
              <a:t>n</a:t>
            </a:r>
            <a:endParaRPr lang="en-US" altLang="zh-CN" sz="2400" smtClean="0">
              <a:solidFill>
                <a:srgbClr val="009999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             </a:t>
            </a:r>
            <a:r>
              <a:rPr lang="en-US" altLang="zh-CN" sz="2400" i="1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 = </a:t>
            </a:r>
            <a:r>
              <a:rPr lang="en-US" altLang="zh-CN" sz="2400" smtClean="0">
                <a:solidFill>
                  <a:srgbClr val="CE0000"/>
                </a:solidFill>
              </a:rPr>
              <a:t>argmin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k</a:t>
            </a:r>
            <a:r>
              <a:rPr lang="en-US" altLang="zh-CN" sz="2400" smtClean="0">
                <a:solidFill>
                  <a:srgbClr val="009999"/>
                </a:solidFill>
              </a:rPr>
              <a:t> </a:t>
            </a:r>
            <a:r>
              <a:rPr lang="en-US" altLang="zh-CN" sz="2400" i="1" smtClean="0">
                <a:solidFill>
                  <a:srgbClr val="009999"/>
                </a:solidFill>
              </a:rPr>
              <a:t>L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009999"/>
                </a:solidFill>
              </a:rPr>
              <a:t>                </a:t>
            </a:r>
            <a:r>
              <a:rPr lang="en-US" altLang="zh-CN" sz="2400" i="1" smtClean="0">
                <a:solidFill>
                  <a:srgbClr val="009999"/>
                </a:solidFill>
              </a:rPr>
              <a:t>J</a:t>
            </a:r>
            <a:r>
              <a:rPr lang="en-US" altLang="zh-CN" sz="2400" smtClean="0">
                <a:solidFill>
                  <a:srgbClr val="009999"/>
                </a:solidFill>
              </a:rPr>
              <a:t>(</a:t>
            </a:r>
            <a:r>
              <a:rPr lang="en-US" altLang="zh-CN" sz="2400" i="1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)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</a:t>
            </a:r>
            <a:r>
              <a:rPr lang="en-US" altLang="zh-CN" sz="2400" smtClean="0">
                <a:solidFill>
                  <a:srgbClr val="009999"/>
                </a:solidFill>
              </a:rPr>
              <a:t> </a:t>
            </a:r>
            <a:r>
              <a:rPr lang="en-US" altLang="zh-CN" sz="2400" i="1" smtClean="0">
                <a:solidFill>
                  <a:srgbClr val="009999"/>
                </a:solidFill>
              </a:rPr>
              <a:t>J</a:t>
            </a:r>
            <a:r>
              <a:rPr lang="en-US" altLang="zh-CN" sz="2400" smtClean="0">
                <a:solidFill>
                  <a:srgbClr val="009999"/>
                </a:solidFill>
              </a:rPr>
              <a:t>(</a:t>
            </a:r>
            <a:r>
              <a:rPr lang="en-US" altLang="zh-CN" sz="2400" i="1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)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</a:t>
            </a:r>
            <a:r>
              <a:rPr lang="en-US" altLang="zh-CN" sz="2400" smtClean="0">
                <a:solidFill>
                  <a:srgbClr val="009999"/>
                </a:solidFill>
              </a:rPr>
              <a:t> {</a:t>
            </a:r>
            <a:r>
              <a:rPr lang="en-US" altLang="zh-CN" sz="2400" i="1" smtClean="0">
                <a:solidFill>
                  <a:srgbClr val="009999"/>
                </a:solidFill>
              </a:rPr>
              <a:t>j</a:t>
            </a:r>
            <a:r>
              <a:rPr lang="en-US" altLang="zh-CN" sz="2400" smtClean="0">
                <a:solidFill>
                  <a:srgbClr val="009999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009999"/>
                </a:solidFill>
              </a:rPr>
              <a:t>                </a:t>
            </a:r>
            <a:r>
              <a:rPr lang="en-US" altLang="zh-CN" sz="2400" i="1" smtClean="0">
                <a:solidFill>
                  <a:srgbClr val="009999"/>
                </a:solidFill>
              </a:rPr>
              <a:t>L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</a:t>
            </a:r>
            <a:r>
              <a:rPr lang="en-US" altLang="zh-CN" sz="2400" smtClean="0">
                <a:solidFill>
                  <a:srgbClr val="009999"/>
                </a:solidFill>
              </a:rPr>
              <a:t> </a:t>
            </a:r>
            <a:r>
              <a:rPr lang="en-US" altLang="zh-CN" sz="2400" i="1" smtClean="0">
                <a:solidFill>
                  <a:srgbClr val="009999"/>
                </a:solidFill>
              </a:rPr>
              <a:t>L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 + </a:t>
            </a:r>
            <a:r>
              <a:rPr lang="en-US" altLang="zh-CN" sz="2400" i="1" smtClean="0">
                <a:solidFill>
                  <a:srgbClr val="009999"/>
                </a:solidFill>
              </a:rPr>
              <a:t>t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j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Implementation. </a:t>
            </a:r>
            <a:r>
              <a:rPr lang="en-US" altLang="zh-CN" sz="2400" smtClean="0">
                <a:solidFill>
                  <a:srgbClr val="009999"/>
                </a:solidFill>
              </a:rPr>
              <a:t>O(</a:t>
            </a:r>
            <a:r>
              <a:rPr lang="en-US" altLang="zh-CN" sz="2400" i="1" smtClean="0">
                <a:solidFill>
                  <a:srgbClr val="009999"/>
                </a:solidFill>
              </a:rPr>
              <a:t>n</a:t>
            </a:r>
            <a:r>
              <a:rPr lang="en-US" altLang="zh-CN" sz="2400" smtClean="0">
                <a:solidFill>
                  <a:srgbClr val="009999"/>
                </a:solidFill>
              </a:rPr>
              <a:t> log </a:t>
            </a:r>
            <a:r>
              <a:rPr lang="en-US" altLang="zh-CN" sz="2400" i="1" smtClean="0">
                <a:solidFill>
                  <a:srgbClr val="009999"/>
                </a:solidFill>
              </a:rPr>
              <a:t>n</a:t>
            </a:r>
            <a:r>
              <a:rPr lang="en-US" altLang="zh-CN" sz="2400" smtClean="0">
                <a:solidFill>
                  <a:srgbClr val="009999"/>
                </a:solidFill>
              </a:rPr>
              <a:t>)</a:t>
            </a:r>
            <a:r>
              <a:rPr lang="en-US" altLang="zh-CN" sz="2400" smtClean="0"/>
              <a:t> using a priority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82209</TotalTime>
  <Words>4920</Words>
  <Application>Microsoft PowerPoint</Application>
  <PresentationFormat>全屏显示(4:3)</PresentationFormat>
  <Paragraphs>701</Paragraphs>
  <Slides>89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1" baseType="lpstr">
      <vt:lpstr>默认设计模板</vt:lpstr>
      <vt:lpstr>Equation</vt:lpstr>
      <vt:lpstr>Introduction to Algorithms</vt:lpstr>
      <vt:lpstr>Last Time</vt:lpstr>
      <vt:lpstr>Today’s Topic</vt:lpstr>
      <vt:lpstr>Solving Hard Problems</vt:lpstr>
      <vt:lpstr>Approximation Algorithms</vt:lpstr>
      <vt:lpstr>Approaches</vt:lpstr>
      <vt:lpstr>Load Balancing</vt:lpstr>
      <vt:lpstr>Load Balancing on 2 Machines</vt:lpstr>
      <vt:lpstr>Load Balancing: List Scheduling</vt:lpstr>
      <vt:lpstr>Load Balancing: List Scheduling Analysis - I</vt:lpstr>
      <vt:lpstr>Load Balancing: List Scheduling Analysis - II</vt:lpstr>
      <vt:lpstr>Load Balancing: List Scheduling Analysis - III</vt:lpstr>
      <vt:lpstr>Load Balancing: List Scheduling Analysis - IV</vt:lpstr>
      <vt:lpstr>Load Balancing: LPT Rule - I</vt:lpstr>
      <vt:lpstr>Load Balancing: LPT Rule - II</vt:lpstr>
      <vt:lpstr>Load Balancing: LPT Rule - III</vt:lpstr>
      <vt:lpstr>Vertex Cover</vt:lpstr>
      <vt:lpstr>Simplest Greedy</vt:lpstr>
      <vt:lpstr>Analysis of Greedy1</vt:lpstr>
      <vt:lpstr>Analysis of Greedy1</vt:lpstr>
      <vt:lpstr>Analysis of Greedy1</vt:lpstr>
      <vt:lpstr>Clever Greedy Algorithm</vt:lpstr>
      <vt:lpstr>Analysis of Greedy2</vt:lpstr>
      <vt:lpstr>2-approximation algorithm</vt:lpstr>
      <vt:lpstr>Example</vt:lpstr>
      <vt:lpstr>Proof</vt:lpstr>
      <vt:lpstr>Traveling Salesperson Problem</vt:lpstr>
      <vt:lpstr>TSP</vt:lpstr>
      <vt:lpstr>A simple 2-approx. algorithm</vt:lpstr>
      <vt:lpstr>Proof</vt:lpstr>
      <vt:lpstr>Tight Example</vt:lpstr>
      <vt:lpstr>Christofides’ Algorithm</vt:lpstr>
      <vt:lpstr>Second Lower Bound on OPT</vt:lpstr>
      <vt:lpstr>More Results</vt:lpstr>
      <vt:lpstr>Weighted Set Cover</vt:lpstr>
      <vt:lpstr>Example of Weighted Set Cover</vt:lpstr>
      <vt:lpstr>An Integer Programming Formulation</vt:lpstr>
      <vt:lpstr>Relaxation</vt:lpstr>
      <vt:lpstr>Lower Bound of OPT</vt:lpstr>
      <vt:lpstr>Rounding</vt:lpstr>
      <vt:lpstr>An f-approximation Algorithm</vt:lpstr>
      <vt:lpstr>Rounding a Dual Solution</vt:lpstr>
      <vt:lpstr>Rounding a Dual Solution</vt:lpstr>
      <vt:lpstr>Proof of the Lemma</vt:lpstr>
      <vt:lpstr>Analysis of the Approximation Ratio</vt:lpstr>
      <vt:lpstr>Greedy Algorithm</vt:lpstr>
      <vt:lpstr>Greedy Algorithm</vt:lpstr>
      <vt:lpstr>Hg-approximation Algorithm</vt:lpstr>
      <vt:lpstr>Hn-approximation Algorithm</vt:lpstr>
      <vt:lpstr>Hn-approximation Algorithm</vt:lpstr>
      <vt:lpstr>Proof of the Claim</vt:lpstr>
      <vt:lpstr>Center Selection Problem</vt:lpstr>
      <vt:lpstr>Center Selection Problem</vt:lpstr>
      <vt:lpstr>Greedy Algorithm: A False Start</vt:lpstr>
      <vt:lpstr>Center Selection: Greedy Algorithm</vt:lpstr>
      <vt:lpstr>Center Selection: Analysis of Greedy Algorithm</vt:lpstr>
      <vt:lpstr>Center Selection: Analysis of Greedy Algorithm</vt:lpstr>
      <vt:lpstr>Center Selection: Analysis of Greedy Algorithm</vt:lpstr>
      <vt:lpstr>Center Selection</vt:lpstr>
      <vt:lpstr>Max SAT</vt:lpstr>
      <vt:lpstr>Flipping Coins (Johnson’s Algorithm)</vt:lpstr>
      <vt:lpstr>Maximum Satisfiability:  Johnson's Algorithm</vt:lpstr>
      <vt:lpstr>Maximum Satisfiability:  Johnson's Algorithm</vt:lpstr>
      <vt:lpstr>Maximum Satisfiability:  Randomized Rounding</vt:lpstr>
      <vt:lpstr>Maximum Satisfiability:  Randomized Rounding</vt:lpstr>
      <vt:lpstr>Maximum Satisfiability:  Randomized Rounding</vt:lpstr>
      <vt:lpstr>Maximum Satisfiability:  Randomized Rounding</vt:lpstr>
      <vt:lpstr>Maximum Satisfiability:  Best of Two</vt:lpstr>
      <vt:lpstr>Best of Two</vt:lpstr>
      <vt:lpstr>Maximum Satisfiability:  Best of Two</vt:lpstr>
      <vt:lpstr>Maximum Satisfiability:  Best of Two</vt:lpstr>
      <vt:lpstr>Knapsack</vt:lpstr>
      <vt:lpstr>Greedy algorithm</vt:lpstr>
      <vt:lpstr>Proof of Theorem</vt:lpstr>
      <vt:lpstr>Proof of Claim</vt:lpstr>
      <vt:lpstr>Observation 1</vt:lpstr>
      <vt:lpstr>Observation 2 – 4</vt:lpstr>
      <vt:lpstr>A PTAS for Knapsack</vt:lpstr>
      <vt:lpstr>A PTAS for Knapsack</vt:lpstr>
      <vt:lpstr>Local Search</vt:lpstr>
      <vt:lpstr>Local Search</vt:lpstr>
      <vt:lpstr>Running time of the generic local search algorithm</vt:lpstr>
      <vt:lpstr>Max Cut</vt:lpstr>
      <vt:lpstr>Local Search for Max Cut</vt:lpstr>
      <vt:lpstr>Local Search for Max Cut</vt:lpstr>
      <vt:lpstr>Local Search for Max Cut</vt:lpstr>
      <vt:lpstr>Local Search for Max Cut</vt:lpstr>
      <vt:lpstr>Further Reading</vt:lpstr>
      <vt:lpstr>幻灯片 89</vt:lpstr>
    </vt:vector>
  </TitlesOfParts>
  <Company>Fudan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scf</cp:lastModifiedBy>
  <cp:revision>458</cp:revision>
  <dcterms:created xsi:type="dcterms:W3CDTF">2003-03-07T06:50:32Z</dcterms:created>
  <dcterms:modified xsi:type="dcterms:W3CDTF">2024-06-06T02:14:00Z</dcterms:modified>
</cp:coreProperties>
</file>