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38" r:id="rId3"/>
    <p:sldId id="397" r:id="rId4"/>
    <p:sldId id="400" r:id="rId5"/>
    <p:sldId id="401" r:id="rId6"/>
    <p:sldId id="410" r:id="rId7"/>
    <p:sldId id="402" r:id="rId8"/>
    <p:sldId id="403" r:id="rId9"/>
    <p:sldId id="404" r:id="rId10"/>
    <p:sldId id="435" r:id="rId11"/>
    <p:sldId id="405" r:id="rId12"/>
    <p:sldId id="469" r:id="rId13"/>
    <p:sldId id="406" r:id="rId14"/>
    <p:sldId id="436" r:id="rId15"/>
    <p:sldId id="437" r:id="rId16"/>
    <p:sldId id="407" r:id="rId17"/>
    <p:sldId id="408" r:id="rId18"/>
    <p:sldId id="409" r:id="rId19"/>
    <p:sldId id="423" r:id="rId20"/>
    <p:sldId id="424" r:id="rId21"/>
    <p:sldId id="425" r:id="rId22"/>
    <p:sldId id="426" r:id="rId23"/>
    <p:sldId id="443" r:id="rId24"/>
    <p:sldId id="461" r:id="rId25"/>
    <p:sldId id="462" r:id="rId26"/>
    <p:sldId id="463" r:id="rId27"/>
    <p:sldId id="444" r:id="rId28"/>
    <p:sldId id="464" r:id="rId29"/>
    <p:sldId id="467" r:id="rId30"/>
    <p:sldId id="465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accent2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C87"/>
    <a:srgbClr val="FF9900"/>
    <a:srgbClr val="FFCCCC"/>
    <a:srgbClr val="FFFF00"/>
    <a:srgbClr val="CE0000"/>
    <a:srgbClr val="00CC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329" autoAdjust="0"/>
    <p:restoredTop sz="90249" autoAdjust="0"/>
  </p:normalViewPr>
  <p:slideViewPr>
    <p:cSldViewPr>
      <p:cViewPr varScale="1">
        <p:scale>
          <a:sx n="68" d="100"/>
          <a:sy n="68" d="100"/>
        </p:scale>
        <p:origin x="-125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150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1" smtClean="0">
                <a:solidFill>
                  <a:srgbClr val="008C87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1" smtClean="0">
                <a:solidFill>
                  <a:srgbClr val="008C87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1" smtClean="0">
                <a:solidFill>
                  <a:srgbClr val="008C87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1" smtClean="0">
                <a:solidFill>
                  <a:srgbClr val="008C87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E2A6A5C5-B400-4959-8A09-7A7080F7EF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59E96D5F-4292-4E74-AD05-C94844621B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488320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94609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FCA39-DAE9-42F0-8822-319D17ECF1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4289F-A97C-49F8-8D44-16B8C8E60C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F1C34-D0EA-4775-BAA3-7B10C86B6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925D6-6FC8-4870-9B08-1EF8BD3555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6380E-B7CB-4D98-88C5-5DF35E1F74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ED627-B957-4489-84A6-71B711F3C3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0CF67-B413-4C95-9902-0828B850E8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C3CBE-DC38-4885-B6FD-8AC3DF8F4E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FF395-A0E1-48B9-BB37-E5A129784B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31B92-C174-4AA1-947B-5C0574CC05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AB81F-4FE3-4FC9-9790-E66B9987A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CE802A14-E112-47F9-B471-B1DD416895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E0000"/>
        </a:buClr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0.png"/><Relationship Id="rId7" Type="http://schemas.openxmlformats.org/officeDocument/2006/relationships/image" Target="../media/image6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4.png"/><Relationship Id="rId4" Type="http://schemas.openxmlformats.org/officeDocument/2006/relationships/oleObject" Target="../embeddings/oleObject27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3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3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Introduction to Algorithms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FFT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Recursive FFT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9925D6-6FC8-4870-9B08-1EF8BD3555B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428736"/>
            <a:ext cx="4357718" cy="5099967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E6961F-9811-4E41-A680-0EBB118AF576}" type="slidenum">
              <a:rPr lang="en-US" altLang="zh-CN">
                <a:ea typeface="宋体" charset="-122"/>
              </a:rPr>
              <a:pPr/>
              <a:t>11</a:t>
            </a:fld>
            <a:endParaRPr lang="en-US" altLang="zh-CN">
              <a:ea typeface="宋体" charset="-12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Comments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We assumed that 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rgbClr val="008C87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is a power of </a:t>
            </a:r>
            <a:r>
              <a:rPr lang="en-US" altLang="zh-CN" smtClean="0">
                <a:solidFill>
                  <a:schemeClr val="accent2"/>
                </a:solidFill>
              </a:rPr>
              <a:t>2</a:t>
            </a: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This is </a:t>
            </a:r>
            <a:r>
              <a:rPr lang="en-US" altLang="zh-CN" smtClean="0">
                <a:solidFill>
                  <a:srgbClr val="CE0000"/>
                </a:solidFill>
              </a:rPr>
              <a:t>NOT </a:t>
            </a:r>
            <a:r>
              <a:rPr lang="en-US" altLang="zh-CN" smtClean="0">
                <a:solidFill>
                  <a:srgbClr val="000000"/>
                </a:solidFill>
              </a:rPr>
              <a:t>without loss of generality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Forward computation of DFT: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9925D6-6FC8-4870-9B08-1EF8BD3555B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214554"/>
            <a:ext cx="757041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894250-329E-4710-BC2C-4E7FA9849775}" type="slidenum">
              <a:rPr lang="en-US" altLang="zh-CN">
                <a:ea typeface="宋体" charset="-122"/>
              </a:rPr>
              <a:pPr/>
              <a:t>13</a:t>
            </a:fld>
            <a:endParaRPr lang="en-US" altLang="zh-CN">
              <a:ea typeface="宋体" charset="-122"/>
            </a:endParaRPr>
          </a:p>
        </p:txBody>
      </p:sp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Inverse DFT</a:t>
            </a:r>
          </a:p>
        </p:txBody>
      </p:sp>
      <p:sp>
        <p:nvSpPr>
          <p:cNvPr id="61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E0000"/>
                </a:solidFill>
              </a:rPr>
              <a:t>Given</a:t>
            </a:r>
            <a:r>
              <a:rPr lang="en-US" altLang="zh-CN" smtClean="0">
                <a:solidFill>
                  <a:srgbClr val="000000"/>
                </a:solidFill>
              </a:rPr>
              <a:t>: the values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(    ),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(     ) …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(      )</a:t>
            </a:r>
            <a:r>
              <a:rPr lang="en-US" altLang="zh-CN" smtClean="0">
                <a:solidFill>
                  <a:srgbClr val="000000"/>
                </a:solidFill>
              </a:rPr>
              <a:t>, denoted by </a:t>
            </a:r>
            <a:r>
              <a:rPr lang="en-US" altLang="zh-CN" i="1" smtClean="0">
                <a:solidFill>
                  <a:schemeClr val="accent2"/>
                </a:solidFill>
              </a:rPr>
              <a:t>y</a:t>
            </a:r>
            <a:r>
              <a:rPr lang="en-US" altLang="zh-CN" baseline="-25000" smtClean="0">
                <a:solidFill>
                  <a:schemeClr val="accent2"/>
                </a:solidFill>
              </a:rPr>
              <a:t>0</a:t>
            </a:r>
            <a:r>
              <a:rPr lang="en-US" altLang="zh-CN" smtClean="0">
                <a:solidFill>
                  <a:schemeClr val="accent2"/>
                </a:solidFill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</a:rPr>
              <a:t>y</a:t>
            </a:r>
            <a:r>
              <a:rPr lang="en-US" altLang="zh-CN" baseline="-25000" smtClean="0">
                <a:solidFill>
                  <a:schemeClr val="accent2"/>
                </a:solidFill>
              </a:rPr>
              <a:t>1</a:t>
            </a:r>
            <a:r>
              <a:rPr lang="en-US" altLang="zh-CN" smtClean="0">
                <a:solidFill>
                  <a:schemeClr val="accent2"/>
                </a:solidFill>
              </a:rPr>
              <a:t>, … , </a:t>
            </a:r>
            <a:r>
              <a:rPr lang="en-US" altLang="zh-CN" i="1" smtClean="0">
                <a:solidFill>
                  <a:schemeClr val="accent2"/>
                </a:solidFill>
              </a:rPr>
              <a:t>y</a:t>
            </a:r>
            <a:r>
              <a:rPr lang="en-US" altLang="zh-CN" i="1" baseline="-25000" smtClean="0">
                <a:solidFill>
                  <a:schemeClr val="accent2"/>
                </a:solidFill>
              </a:rPr>
              <a:t>n</a:t>
            </a:r>
            <a:r>
              <a:rPr lang="en-US" altLang="zh-CN" baseline="-25000" smtClean="0">
                <a:solidFill>
                  <a:schemeClr val="accent2"/>
                </a:solidFill>
              </a:rPr>
              <a:t>-1</a:t>
            </a:r>
            <a:r>
              <a:rPr lang="en-US" altLang="zh-CN" smtClean="0">
                <a:solidFill>
                  <a:srgbClr val="000000"/>
                </a:solidFill>
              </a:rPr>
              <a:t>.</a:t>
            </a:r>
          </a:p>
          <a:p>
            <a:pPr eaLnBrk="1" hangingPunct="1"/>
            <a:r>
              <a:rPr lang="en-US" altLang="zh-CN" smtClean="0">
                <a:solidFill>
                  <a:srgbClr val="CE0000"/>
                </a:solidFill>
              </a:rPr>
              <a:t>Goal</a:t>
            </a:r>
            <a:r>
              <a:rPr lang="en-US" altLang="zh-CN" smtClean="0">
                <a:solidFill>
                  <a:srgbClr val="000000"/>
                </a:solidFill>
              </a:rPr>
              <a:t>: compute the coefficients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baseline="-25000" smtClean="0">
                <a:solidFill>
                  <a:schemeClr val="accent2"/>
                </a:solidFill>
              </a:rPr>
              <a:t>0</a:t>
            </a:r>
            <a:r>
              <a:rPr lang="en-US" altLang="zh-CN" smtClean="0">
                <a:solidFill>
                  <a:schemeClr val="accent2"/>
                </a:solidFill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baseline="-25000" smtClean="0">
                <a:solidFill>
                  <a:schemeClr val="accent2"/>
                </a:solidFill>
              </a:rPr>
              <a:t>1</a:t>
            </a:r>
            <a:r>
              <a:rPr lang="en-US" altLang="zh-CN" smtClean="0">
                <a:solidFill>
                  <a:schemeClr val="accent2"/>
                </a:solidFill>
              </a:rPr>
              <a:t>,…,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i="1" baseline="-25000" smtClean="0">
                <a:solidFill>
                  <a:schemeClr val="accent2"/>
                </a:solidFill>
              </a:rPr>
              <a:t>n</a:t>
            </a:r>
            <a:r>
              <a:rPr lang="en-US" altLang="zh-CN" baseline="-25000" smtClean="0">
                <a:solidFill>
                  <a:schemeClr val="accent2"/>
                </a:solidFill>
              </a:rPr>
              <a:t>-1</a:t>
            </a: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Algorithm:</a:t>
            </a: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“Observe” that                           ,  </a:t>
            </a:r>
            <a:r>
              <a:rPr lang="en-US" altLang="zh-CN" i="1" smtClean="0">
                <a:solidFill>
                  <a:schemeClr val="accent2"/>
                </a:solidFill>
              </a:rPr>
              <a:t>y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x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  <a:r>
              <a:rPr lang="en-US" altLang="zh-CN" smtClean="0">
                <a:solidFill>
                  <a:srgbClr val="008C87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is a polynomial with coefficients </a:t>
            </a:r>
            <a:r>
              <a:rPr lang="en-US" altLang="zh-CN" i="1" smtClean="0">
                <a:solidFill>
                  <a:schemeClr val="accent2"/>
                </a:solidFill>
              </a:rPr>
              <a:t>y</a:t>
            </a:r>
            <a:r>
              <a:rPr lang="en-US" altLang="zh-CN" baseline="-25000" smtClean="0">
                <a:solidFill>
                  <a:schemeClr val="accent2"/>
                </a:solidFill>
              </a:rPr>
              <a:t>0</a:t>
            </a:r>
            <a:r>
              <a:rPr lang="en-US" altLang="zh-CN" smtClean="0">
                <a:solidFill>
                  <a:schemeClr val="accent2"/>
                </a:solidFill>
              </a:rPr>
              <a:t>,…, </a:t>
            </a:r>
            <a:r>
              <a:rPr lang="en-US" altLang="zh-CN" i="1" smtClean="0">
                <a:solidFill>
                  <a:schemeClr val="accent2"/>
                </a:solidFill>
              </a:rPr>
              <a:t>y</a:t>
            </a:r>
            <a:r>
              <a:rPr lang="en-US" altLang="zh-CN" i="1" baseline="-25000" smtClean="0">
                <a:solidFill>
                  <a:schemeClr val="accent2"/>
                </a:solidFill>
              </a:rPr>
              <a:t>n</a:t>
            </a:r>
            <a:r>
              <a:rPr lang="en-US" altLang="zh-CN" baseline="-25000" smtClean="0">
                <a:solidFill>
                  <a:schemeClr val="accent2"/>
                </a:solidFill>
              </a:rPr>
              <a:t>-1</a:t>
            </a:r>
            <a:r>
              <a:rPr lang="en-US" altLang="zh-CN" smtClean="0">
                <a:solidFill>
                  <a:srgbClr val="008C87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(see CLRS for proof)</a:t>
            </a: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Run FFT</a:t>
            </a:r>
            <a:endParaRPr lang="en-US" altLang="zh-CN" smtClean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4391025" y="1600200"/>
          <a:ext cx="487363" cy="577850"/>
        </p:xfrm>
        <a:graphic>
          <a:graphicData uri="http://schemas.openxmlformats.org/presentationml/2006/ole">
            <p:oleObj spid="_x0000_s6146" name="Equation" r:id="rId3" imgW="203040" imgH="241200" progId="Equation.3">
              <p:embed/>
            </p:oleObj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5518150" y="1600200"/>
          <a:ext cx="457200" cy="577850"/>
        </p:xfrm>
        <a:graphic>
          <a:graphicData uri="http://schemas.openxmlformats.org/presentationml/2006/ole">
            <p:oleObj spid="_x0000_s6147" name="Equation" r:id="rId4" imgW="190440" imgH="241200" progId="Equation.3">
              <p:embed/>
            </p:oleObj>
          </a:graphicData>
        </a:graphic>
      </p:graphicFrame>
      <p:graphicFrame>
        <p:nvGraphicFramePr>
          <p:cNvPr id="6148" name="Object 6"/>
          <p:cNvGraphicFramePr>
            <a:graphicFrameLocks noChangeAspect="1"/>
          </p:cNvGraphicFramePr>
          <p:nvPr/>
        </p:nvGraphicFramePr>
        <p:xfrm>
          <a:off x="7072313" y="1600200"/>
          <a:ext cx="700087" cy="577850"/>
        </p:xfrm>
        <a:graphic>
          <a:graphicData uri="http://schemas.openxmlformats.org/presentationml/2006/ole">
            <p:oleObj spid="_x0000_s6148" name="Equation" r:id="rId5" imgW="291960" imgH="241200" progId="Equation.3">
              <p:embed/>
            </p:oleObj>
          </a:graphicData>
        </a:graphic>
      </p:graphicFrame>
      <p:graphicFrame>
        <p:nvGraphicFramePr>
          <p:cNvPr id="6149" name="Object 7"/>
          <p:cNvGraphicFramePr>
            <a:graphicFrameLocks noChangeAspect="1"/>
          </p:cNvGraphicFramePr>
          <p:nvPr/>
        </p:nvGraphicFramePr>
        <p:xfrm>
          <a:off x="3733800" y="3733800"/>
          <a:ext cx="2222500" cy="608013"/>
        </p:xfrm>
        <a:graphic>
          <a:graphicData uri="http://schemas.openxmlformats.org/presentationml/2006/ole">
            <p:oleObj spid="_x0000_s6149" name="Equation" r:id="rId6" imgW="92700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7611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400" kern="0" dirty="0" smtClean="0">
                <a:solidFill>
                  <a:schemeClr val="accent2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The Inverse </a:t>
            </a:r>
            <a:r>
              <a:rPr lang="en-US" sz="4400" kern="0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DFT</a:t>
            </a:r>
            <a:endParaRPr lang="en-US" sz="4400" kern="0" dirty="0">
              <a:solidFill>
                <a:srgbClr val="00B05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/>
              <p:cNvSpPr txBox="1"/>
              <p:nvPr/>
            </p:nvSpPr>
            <p:spPr>
              <a:xfrm>
                <a:off x="15240" y="1686164"/>
                <a:ext cx="9144000" cy="205870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e-IL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e-IL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he-IL" sz="3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he-IL" sz="32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US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US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𝑗𝑘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2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he-IL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e-IL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he-IL" sz="3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he-IL" sz="32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e-IL" sz="3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" y="1686164"/>
                <a:ext cx="9144000" cy="205870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951191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>
                <a:cs typeface="Times New Roman" panose="02020603050405020304" pitchFamily="18" charset="0"/>
              </a:rPr>
              <a:t>The inverse </a:t>
            </a:r>
            <a:r>
              <a:rPr lang="en-US" sz="32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DFT</a:t>
            </a:r>
            <a:r>
              <a:rPr lang="en-US" sz="3200" dirty="0" smtClean="0">
                <a:cs typeface="Times New Roman" panose="02020603050405020304" pitchFamily="18" charset="0"/>
              </a:rPr>
              <a:t> is very similar to the </a:t>
            </a:r>
            <a:r>
              <a:rPr lang="en-US" sz="32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DFT</a:t>
            </a:r>
            <a:r>
              <a:rPr lang="en-US" sz="32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:</a:t>
            </a:r>
            <a:endParaRPr lang="he-IL" sz="32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60" y="3803248"/>
            <a:ext cx="9144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cs typeface="Times New Roman" panose="02020603050405020304" pitchFamily="18" charset="0"/>
              </a:rPr>
              <a:t>To prove it, we need show that </a:t>
            </a:r>
            <a:endParaRPr lang="he-IL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/>
              <p:cNvSpPr txBox="1"/>
              <p:nvPr/>
            </p:nvSpPr>
            <p:spPr>
              <a:xfrm>
                <a:off x="14520" y="4245948"/>
                <a:ext cx="9144000" cy="147617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ℓ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ℓ</m:t>
                              </m:r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if</m:t>
                                </m:r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e-IL" sz="3200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0" y="4245948"/>
                <a:ext cx="9144000" cy="14761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7264" y="5830959"/>
                <a:ext cx="9144000" cy="58189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(Recall that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𝐴𝐵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ℓ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.)</a:t>
                </a:r>
                <a:endParaRPr lang="he-IL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" y="5830959"/>
                <a:ext cx="9144000" cy="581891"/>
              </a:xfrm>
              <a:prstGeom prst="rect">
                <a:avLst/>
              </a:prstGeom>
              <a:blipFill rotWithShape="0">
                <a:blip r:embed="rId4"/>
                <a:stretch>
                  <a:fillRect t="-8421" b="-2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1950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15</a:t>
            </a:fld>
            <a:endParaRPr lang="da-DK"/>
          </a:p>
        </p:txBody>
      </p:sp>
      <p:sp>
        <p:nvSpPr>
          <p:cNvPr id="3" name="TextBox 2"/>
          <p:cNvSpPr txBox="1"/>
          <p:nvPr/>
        </p:nvSpPr>
        <p:spPr>
          <a:xfrm>
            <a:off x="0" y="248239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400" kern="0" dirty="0" smtClean="0">
                <a:solidFill>
                  <a:schemeClr val="accent2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The Inverse </a:t>
            </a:r>
            <a:r>
              <a:rPr lang="en-US" sz="4400" kern="0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DFT</a:t>
            </a:r>
            <a:endParaRPr lang="en-US" sz="4400" kern="0" dirty="0">
              <a:solidFill>
                <a:srgbClr val="00B05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/>
              <p:cNvSpPr txBox="1"/>
              <p:nvPr/>
            </p:nvSpPr>
            <p:spPr>
              <a:xfrm>
                <a:off x="3" y="980232"/>
                <a:ext cx="9144000" cy="147617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ℓ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ℓ</m:t>
                              </m:r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if</m:t>
                                </m:r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e-IL" sz="3200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" y="980232"/>
                <a:ext cx="9144000" cy="147617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0" y="2485432"/>
                <a:ext cx="9144000" cy="60292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, so the claim is obvious. </a:t>
                </a:r>
                <a:endParaRPr lang="he-IL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85432"/>
                <a:ext cx="9144000" cy="602922"/>
              </a:xfrm>
              <a:prstGeom prst="rect">
                <a:avLst/>
              </a:prstGeom>
              <a:blipFill rotWithShape="0">
                <a:blip r:embed="rId3"/>
                <a:stretch>
                  <a:fillRect b="-26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/>
              <p:cNvSpPr txBox="1"/>
              <p:nvPr/>
            </p:nvSpPr>
            <p:spPr>
              <a:xfrm>
                <a:off x="7263" y="3567318"/>
                <a:ext cx="9144000" cy="147617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ℓ</m:t>
                          </m:r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ℓ</m:t>
                              </m:r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ℓ</m:t>
                          </m:r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ℓ</m:t>
                              </m:r>
                            </m:sup>
                          </m:sSubSup>
                        </m:e>
                      </m:nary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sz="3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3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he-IL" sz="3200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" y="3567318"/>
                <a:ext cx="9144000" cy="14761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Box 9"/>
              <p:cNvSpPr txBox="1"/>
              <p:nvPr/>
            </p:nvSpPr>
            <p:spPr>
              <a:xfrm>
                <a:off x="7259" y="3102286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, then:</a:t>
                </a:r>
                <a:endParaRPr lang="he-IL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" y="3102286"/>
                <a:ext cx="9144000" cy="523220"/>
              </a:xfrm>
              <a:prstGeom prst="rect">
                <a:avLst/>
              </a:prstGeom>
              <a:blipFill>
                <a:blip r:embed="rId5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0"/>
              <p:cNvSpPr txBox="1"/>
              <p:nvPr/>
            </p:nvSpPr>
            <p:spPr>
              <a:xfrm>
                <a:off x="14518" y="5083482"/>
                <a:ext cx="9144000" cy="61664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, while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. </a:t>
                </a:r>
                <a:endParaRPr lang="he-IL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8" y="5083482"/>
                <a:ext cx="9144000" cy="616644"/>
              </a:xfrm>
              <a:prstGeom prst="rect">
                <a:avLst/>
              </a:prstGeom>
              <a:blipFill rotWithShape="0">
                <a:blip r:embed="rId6"/>
                <a:stretch>
                  <a:fillRect b="-25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TextBox 11"/>
              <p:cNvSpPr txBox="1"/>
              <p:nvPr/>
            </p:nvSpPr>
            <p:spPr>
              <a:xfrm>
                <a:off x="7264" y="5874501"/>
                <a:ext cx="9144000" cy="74231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(Recall that </a:t>
                </a:r>
                <a:r>
                  <a:rPr lang="en-US" dirty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ℓ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.)</a:t>
                </a:r>
                <a:endParaRPr lang="he-IL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" y="5874501"/>
                <a:ext cx="9144000" cy="742319"/>
              </a:xfrm>
              <a:prstGeom prst="rect">
                <a:avLst/>
              </a:prstGeom>
              <a:blipFill rotWithShape="0">
                <a:blip r:embed="rId7"/>
                <a:stretch>
                  <a:fillRect b="-9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5273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9319EA-E6DB-47EC-BF9E-D1489E28DDC2}" type="slidenum">
              <a:rPr lang="en-US" altLang="zh-CN">
                <a:ea typeface="宋体" charset="-122"/>
              </a:rPr>
              <a:pPr/>
              <a:t>16</a:t>
            </a:fld>
            <a:endParaRPr lang="en-US" altLang="zh-CN">
              <a:ea typeface="宋体" charset="-122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Polynomial multiplication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CE0000"/>
                </a:solidFill>
              </a:rPr>
              <a:t>Input: </a:t>
            </a:r>
            <a:r>
              <a:rPr lang="en-US" altLang="zh-CN" i="1" dirty="0" smtClean="0">
                <a:solidFill>
                  <a:schemeClr val="accent2"/>
                </a:solidFill>
              </a:rPr>
              <a:t>a</a:t>
            </a:r>
            <a:r>
              <a:rPr lang="en-US" altLang="zh-CN" dirty="0" smtClean="0">
                <a:solidFill>
                  <a:schemeClr val="accent2"/>
                </a:solidFill>
              </a:rPr>
              <a:t>(</a:t>
            </a:r>
            <a:r>
              <a:rPr lang="en-US" altLang="zh-CN" i="1" dirty="0" smtClean="0">
                <a:solidFill>
                  <a:schemeClr val="accent2"/>
                </a:solidFill>
              </a:rPr>
              <a:t>x</a:t>
            </a:r>
            <a:r>
              <a:rPr lang="en-US" altLang="zh-CN" dirty="0" smtClean="0">
                <a:solidFill>
                  <a:schemeClr val="accent2"/>
                </a:solidFill>
              </a:rPr>
              <a:t>) = </a:t>
            </a:r>
            <a:r>
              <a:rPr lang="en-US" altLang="zh-CN" i="1" dirty="0" smtClean="0">
                <a:solidFill>
                  <a:schemeClr val="accent2"/>
                </a:solidFill>
              </a:rPr>
              <a:t>a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0 </a:t>
            </a:r>
            <a:r>
              <a:rPr lang="en-US" altLang="zh-CN" dirty="0" smtClean="0">
                <a:solidFill>
                  <a:schemeClr val="accent2"/>
                </a:solidFill>
              </a:rPr>
              <a:t>+ </a:t>
            </a:r>
            <a:r>
              <a:rPr lang="en-US" altLang="zh-CN" i="1" dirty="0" smtClean="0">
                <a:solidFill>
                  <a:schemeClr val="accent2"/>
                </a:solidFill>
              </a:rPr>
              <a:t>a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1</a:t>
            </a:r>
            <a:r>
              <a:rPr lang="en-US" altLang="zh-CN" i="1" dirty="0" smtClean="0">
                <a:solidFill>
                  <a:schemeClr val="accent2"/>
                </a:solidFill>
              </a:rPr>
              <a:t>x </a:t>
            </a:r>
            <a:r>
              <a:rPr lang="en-US" altLang="zh-CN" dirty="0" smtClean="0">
                <a:solidFill>
                  <a:schemeClr val="accent2"/>
                </a:solidFill>
              </a:rPr>
              <a:t>+ … + </a:t>
            </a:r>
            <a:r>
              <a:rPr lang="en-US" altLang="zh-CN" i="1" dirty="0" smtClean="0">
                <a:solidFill>
                  <a:schemeClr val="accent2"/>
                </a:solidFill>
              </a:rPr>
              <a:t>a</a:t>
            </a:r>
            <a:r>
              <a:rPr lang="en-US" altLang="zh-CN" i="1" baseline="-25000" dirty="0" smtClean="0">
                <a:solidFill>
                  <a:schemeClr val="accent2"/>
                </a:solidFill>
              </a:rPr>
              <a:t>n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-1</a:t>
            </a:r>
            <a:r>
              <a:rPr lang="en-US" altLang="zh-CN" i="1" dirty="0" smtClean="0">
                <a:solidFill>
                  <a:schemeClr val="accent2"/>
                </a:solidFill>
              </a:rPr>
              <a:t>x</a:t>
            </a:r>
            <a:r>
              <a:rPr lang="en-US" altLang="zh-CN" i="1" baseline="30000" dirty="0" smtClean="0">
                <a:solidFill>
                  <a:schemeClr val="accent2"/>
                </a:solidFill>
              </a:rPr>
              <a:t>n</a:t>
            </a:r>
            <a:r>
              <a:rPr lang="en-US" altLang="zh-CN" baseline="30000" dirty="0" smtClean="0">
                <a:solidFill>
                  <a:schemeClr val="accent2"/>
                </a:solidFill>
              </a:rPr>
              <a:t>-1</a:t>
            </a:r>
            <a:r>
              <a:rPr lang="en-US" altLang="zh-CN" dirty="0" smtClean="0">
                <a:solidFill>
                  <a:schemeClr val="accent2"/>
                </a:solidFill>
              </a:rPr>
              <a:t>,</a:t>
            </a:r>
          </a:p>
          <a:p>
            <a:pPr eaLnBrk="1" hangingPunct="1">
              <a:buFontTx/>
              <a:buNone/>
            </a:pPr>
            <a:r>
              <a:rPr lang="en-US" altLang="zh-CN" dirty="0" smtClean="0">
                <a:solidFill>
                  <a:schemeClr val="accent2"/>
                </a:solidFill>
              </a:rPr>
              <a:t>            </a:t>
            </a:r>
            <a:r>
              <a:rPr lang="en-US" altLang="zh-CN" i="1" dirty="0" smtClean="0">
                <a:solidFill>
                  <a:schemeClr val="accent2"/>
                </a:solidFill>
              </a:rPr>
              <a:t>b</a:t>
            </a:r>
            <a:r>
              <a:rPr lang="en-US" altLang="zh-CN" dirty="0" smtClean="0">
                <a:solidFill>
                  <a:schemeClr val="accent2"/>
                </a:solidFill>
              </a:rPr>
              <a:t>(</a:t>
            </a:r>
            <a:r>
              <a:rPr lang="en-US" altLang="zh-CN" i="1" dirty="0" smtClean="0">
                <a:solidFill>
                  <a:schemeClr val="accent2"/>
                </a:solidFill>
              </a:rPr>
              <a:t>x</a:t>
            </a:r>
            <a:r>
              <a:rPr lang="en-US" altLang="zh-CN" dirty="0" smtClean="0">
                <a:solidFill>
                  <a:schemeClr val="accent2"/>
                </a:solidFill>
              </a:rPr>
              <a:t>) = </a:t>
            </a:r>
            <a:r>
              <a:rPr lang="en-US" altLang="zh-CN" i="1" dirty="0" smtClean="0">
                <a:solidFill>
                  <a:schemeClr val="accent2"/>
                </a:solidFill>
              </a:rPr>
              <a:t>b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0 </a:t>
            </a:r>
            <a:r>
              <a:rPr lang="en-US" altLang="zh-CN" dirty="0" smtClean="0">
                <a:solidFill>
                  <a:schemeClr val="accent2"/>
                </a:solidFill>
              </a:rPr>
              <a:t>+ </a:t>
            </a:r>
            <a:r>
              <a:rPr lang="en-US" altLang="zh-CN" i="1" dirty="0" smtClean="0">
                <a:solidFill>
                  <a:schemeClr val="accent2"/>
                </a:solidFill>
              </a:rPr>
              <a:t>b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1</a:t>
            </a:r>
            <a:r>
              <a:rPr lang="en-US" altLang="zh-CN" i="1" dirty="0" smtClean="0">
                <a:solidFill>
                  <a:schemeClr val="accent2"/>
                </a:solidFill>
              </a:rPr>
              <a:t>x </a:t>
            </a:r>
            <a:r>
              <a:rPr lang="en-US" altLang="zh-CN" dirty="0" smtClean="0">
                <a:solidFill>
                  <a:schemeClr val="accent2"/>
                </a:solidFill>
              </a:rPr>
              <a:t>+ … + </a:t>
            </a:r>
            <a:r>
              <a:rPr lang="en-US" altLang="zh-CN" i="1" dirty="0" smtClean="0">
                <a:solidFill>
                  <a:schemeClr val="accent2"/>
                </a:solidFill>
              </a:rPr>
              <a:t>b</a:t>
            </a:r>
            <a:r>
              <a:rPr lang="en-US" altLang="zh-CN" i="1" baseline="-25000" dirty="0" smtClean="0">
                <a:solidFill>
                  <a:schemeClr val="accent2"/>
                </a:solidFill>
              </a:rPr>
              <a:t>n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-1</a:t>
            </a:r>
            <a:r>
              <a:rPr lang="en-US" altLang="zh-CN" i="1" dirty="0" smtClean="0">
                <a:solidFill>
                  <a:schemeClr val="accent2"/>
                </a:solidFill>
              </a:rPr>
              <a:t>x</a:t>
            </a:r>
            <a:r>
              <a:rPr lang="en-US" altLang="zh-CN" i="1" baseline="30000" dirty="0" smtClean="0">
                <a:solidFill>
                  <a:schemeClr val="accent2"/>
                </a:solidFill>
              </a:rPr>
              <a:t>n</a:t>
            </a:r>
            <a:r>
              <a:rPr lang="en-US" altLang="zh-CN" baseline="30000" dirty="0" smtClean="0">
                <a:solidFill>
                  <a:schemeClr val="accent2"/>
                </a:solidFill>
              </a:rPr>
              <a:t>-1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CE0000"/>
                </a:solidFill>
              </a:rPr>
              <a:t>Output: </a:t>
            </a:r>
            <a:r>
              <a:rPr lang="en-US" altLang="zh-CN" i="1" dirty="0" smtClean="0">
                <a:solidFill>
                  <a:schemeClr val="accent2"/>
                </a:solidFill>
              </a:rPr>
              <a:t>c</a:t>
            </a:r>
            <a:r>
              <a:rPr lang="en-US" altLang="zh-CN" dirty="0" smtClean="0">
                <a:solidFill>
                  <a:schemeClr val="accent2"/>
                </a:solidFill>
              </a:rPr>
              <a:t>(</a:t>
            </a:r>
            <a:r>
              <a:rPr lang="en-US" altLang="zh-CN" i="1" dirty="0" smtClean="0">
                <a:solidFill>
                  <a:schemeClr val="accent2"/>
                </a:solidFill>
              </a:rPr>
              <a:t>x</a:t>
            </a:r>
            <a:r>
              <a:rPr lang="en-US" altLang="zh-CN" dirty="0" smtClean="0">
                <a:solidFill>
                  <a:schemeClr val="accent2"/>
                </a:solidFill>
              </a:rPr>
              <a:t>)=</a:t>
            </a:r>
            <a:r>
              <a:rPr lang="en-US" altLang="zh-CN" i="1" dirty="0" smtClean="0">
                <a:solidFill>
                  <a:schemeClr val="accent2"/>
                </a:solidFill>
              </a:rPr>
              <a:t>a</a:t>
            </a:r>
            <a:r>
              <a:rPr lang="en-US" altLang="zh-CN" dirty="0" smtClean="0">
                <a:solidFill>
                  <a:schemeClr val="accent2"/>
                </a:solidFill>
              </a:rPr>
              <a:t>(</a:t>
            </a:r>
            <a:r>
              <a:rPr lang="en-US" altLang="zh-CN" i="1" dirty="0" smtClean="0">
                <a:solidFill>
                  <a:schemeClr val="accent2"/>
                </a:solidFill>
              </a:rPr>
              <a:t>x</a:t>
            </a:r>
            <a:r>
              <a:rPr lang="en-US" altLang="zh-CN" dirty="0" smtClean="0">
                <a:solidFill>
                  <a:schemeClr val="accent2"/>
                </a:solidFill>
              </a:rPr>
              <a:t>)</a:t>
            </a:r>
            <a:r>
              <a:rPr lang="en-US" altLang="zh-CN" i="1" dirty="0" smtClean="0">
                <a:solidFill>
                  <a:schemeClr val="accent2"/>
                </a:solidFill>
              </a:rPr>
              <a:t>b</a:t>
            </a:r>
            <a:r>
              <a:rPr lang="en-US" altLang="zh-CN" dirty="0" smtClean="0">
                <a:solidFill>
                  <a:schemeClr val="accent2"/>
                </a:solidFill>
              </a:rPr>
              <a:t>(</a:t>
            </a:r>
            <a:r>
              <a:rPr lang="en-US" altLang="zh-CN" i="1" dirty="0" smtClean="0">
                <a:solidFill>
                  <a:schemeClr val="accent2"/>
                </a:solidFill>
              </a:rPr>
              <a:t>x</a:t>
            </a:r>
            <a:r>
              <a:rPr lang="en-US" altLang="zh-CN" dirty="0" smtClean="0">
                <a:solidFill>
                  <a:schemeClr val="accent2"/>
                </a:solidFill>
              </a:rPr>
              <a:t>)=</a:t>
            </a:r>
            <a:r>
              <a:rPr lang="en-US" altLang="zh-CN" i="1" dirty="0" smtClean="0">
                <a:solidFill>
                  <a:schemeClr val="accent2"/>
                </a:solidFill>
              </a:rPr>
              <a:t>c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0</a:t>
            </a:r>
            <a:r>
              <a:rPr lang="en-US" altLang="zh-CN" dirty="0" smtClean="0">
                <a:solidFill>
                  <a:schemeClr val="accent2"/>
                </a:solidFill>
              </a:rPr>
              <a:t>+</a:t>
            </a:r>
            <a:r>
              <a:rPr lang="en-US" altLang="zh-CN" i="1" dirty="0" smtClean="0">
                <a:solidFill>
                  <a:schemeClr val="accent2"/>
                </a:solidFill>
              </a:rPr>
              <a:t>c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1</a:t>
            </a:r>
            <a:r>
              <a:rPr lang="en-US" altLang="zh-CN" i="1" dirty="0" smtClean="0">
                <a:solidFill>
                  <a:schemeClr val="accent2"/>
                </a:solidFill>
              </a:rPr>
              <a:t>x</a:t>
            </a:r>
            <a:r>
              <a:rPr lang="en-US" altLang="zh-CN" dirty="0" smtClean="0">
                <a:solidFill>
                  <a:schemeClr val="accent2"/>
                </a:solidFill>
              </a:rPr>
              <a:t>+…+</a:t>
            </a:r>
            <a:r>
              <a:rPr lang="en-US" altLang="zh-CN" i="1" dirty="0" smtClean="0">
                <a:solidFill>
                  <a:schemeClr val="accent2"/>
                </a:solidFill>
              </a:rPr>
              <a:t>c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2</a:t>
            </a:r>
            <a:r>
              <a:rPr lang="en-US" altLang="zh-CN" i="1" baseline="-25000" dirty="0" smtClean="0">
                <a:solidFill>
                  <a:schemeClr val="accent2"/>
                </a:solidFill>
              </a:rPr>
              <a:t>n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-2</a:t>
            </a:r>
            <a:r>
              <a:rPr lang="en-US" altLang="zh-CN" i="1" dirty="0" smtClean="0">
                <a:solidFill>
                  <a:schemeClr val="accent2"/>
                </a:solidFill>
              </a:rPr>
              <a:t>x</a:t>
            </a:r>
            <a:r>
              <a:rPr lang="en-US" altLang="zh-CN" baseline="30000" dirty="0" smtClean="0">
                <a:solidFill>
                  <a:schemeClr val="accent2"/>
                </a:solidFill>
              </a:rPr>
              <a:t>2</a:t>
            </a:r>
            <a:r>
              <a:rPr lang="en-US" altLang="zh-CN" i="1" baseline="30000" dirty="0" smtClean="0">
                <a:solidFill>
                  <a:schemeClr val="accent2"/>
                </a:solidFill>
              </a:rPr>
              <a:t>n</a:t>
            </a:r>
            <a:r>
              <a:rPr lang="en-US" altLang="zh-CN" baseline="30000" dirty="0" smtClean="0">
                <a:solidFill>
                  <a:schemeClr val="accent2"/>
                </a:solidFill>
              </a:rPr>
              <a:t>-2</a:t>
            </a:r>
          </a:p>
          <a:p>
            <a:pPr eaLnBrk="1" hangingPunct="1">
              <a:buFontTx/>
              <a:buNone/>
            </a:pPr>
            <a:r>
              <a:rPr lang="en-US" altLang="zh-CN" dirty="0" smtClean="0">
                <a:solidFill>
                  <a:schemeClr val="accent2"/>
                </a:solidFill>
              </a:rPr>
              <a:t>               </a:t>
            </a:r>
            <a:r>
              <a:rPr lang="en-US" altLang="zh-CN" i="1" dirty="0" err="1" smtClean="0">
                <a:solidFill>
                  <a:schemeClr val="accent2"/>
                </a:solidFill>
              </a:rPr>
              <a:t>c</a:t>
            </a:r>
            <a:r>
              <a:rPr lang="en-US" altLang="zh-CN" i="1" baseline="-25000" dirty="0" err="1" smtClean="0">
                <a:solidFill>
                  <a:schemeClr val="accent2"/>
                </a:solidFill>
              </a:rPr>
              <a:t>i</a:t>
            </a:r>
            <a:r>
              <a:rPr lang="en-US" altLang="zh-CN" dirty="0" smtClean="0">
                <a:solidFill>
                  <a:schemeClr val="accent2"/>
                </a:solidFill>
              </a:rPr>
              <a:t>=</a:t>
            </a:r>
            <a:r>
              <a:rPr lang="en-US" altLang="zh-CN" i="1" dirty="0" smtClean="0">
                <a:solidFill>
                  <a:schemeClr val="accent2"/>
                </a:solidFill>
              </a:rPr>
              <a:t>a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0</a:t>
            </a:r>
            <a:r>
              <a:rPr lang="en-US" altLang="zh-CN" i="1" dirty="0" smtClean="0">
                <a:solidFill>
                  <a:schemeClr val="accent2"/>
                </a:solidFill>
              </a:rPr>
              <a:t>b</a:t>
            </a:r>
            <a:r>
              <a:rPr lang="en-US" altLang="zh-CN" i="1" baseline="-25000" dirty="0" smtClean="0">
                <a:solidFill>
                  <a:schemeClr val="accent2"/>
                </a:solidFill>
              </a:rPr>
              <a:t>i</a:t>
            </a:r>
            <a:r>
              <a:rPr lang="en-US" altLang="zh-CN" dirty="0" smtClean="0">
                <a:solidFill>
                  <a:schemeClr val="accent2"/>
                </a:solidFill>
              </a:rPr>
              <a:t>+</a:t>
            </a:r>
            <a:r>
              <a:rPr lang="en-US" altLang="zh-CN" i="1" dirty="0" smtClean="0">
                <a:solidFill>
                  <a:schemeClr val="accent2"/>
                </a:solidFill>
              </a:rPr>
              <a:t>a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1</a:t>
            </a:r>
            <a:r>
              <a:rPr lang="en-US" altLang="zh-CN" i="1" dirty="0" smtClean="0">
                <a:solidFill>
                  <a:schemeClr val="accent2"/>
                </a:solidFill>
              </a:rPr>
              <a:t>b</a:t>
            </a:r>
            <a:r>
              <a:rPr lang="en-US" altLang="zh-CN" i="1" baseline="-25000" dirty="0" smtClean="0">
                <a:solidFill>
                  <a:schemeClr val="accent2"/>
                </a:solidFill>
              </a:rPr>
              <a:t>i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-1</a:t>
            </a:r>
            <a:r>
              <a:rPr lang="en-US" altLang="zh-CN" dirty="0" smtClean="0">
                <a:solidFill>
                  <a:schemeClr val="accent2"/>
                </a:solidFill>
              </a:rPr>
              <a:t>+…+</a:t>
            </a:r>
            <a:r>
              <a:rPr lang="en-US" altLang="zh-CN" i="1" dirty="0" smtClean="0">
                <a:solidFill>
                  <a:schemeClr val="accent2"/>
                </a:solidFill>
              </a:rPr>
              <a:t>a</a:t>
            </a:r>
            <a:r>
              <a:rPr lang="en-US" altLang="zh-CN" i="1" baseline="-25000" dirty="0" smtClean="0">
                <a:solidFill>
                  <a:schemeClr val="accent2"/>
                </a:solidFill>
              </a:rPr>
              <a:t>i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-1</a:t>
            </a:r>
            <a:r>
              <a:rPr lang="en-US" altLang="zh-CN" i="1" dirty="0" smtClean="0">
                <a:solidFill>
                  <a:schemeClr val="accent2"/>
                </a:solidFill>
              </a:rPr>
              <a:t>b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1</a:t>
            </a:r>
            <a:r>
              <a:rPr lang="en-US" altLang="zh-CN" dirty="0" smtClean="0">
                <a:solidFill>
                  <a:schemeClr val="accent2"/>
                </a:solidFill>
              </a:rPr>
              <a:t>+</a:t>
            </a:r>
            <a:r>
              <a:rPr lang="en-US" altLang="zh-CN" i="1" dirty="0" smtClean="0">
                <a:solidFill>
                  <a:schemeClr val="accent2"/>
                </a:solidFill>
              </a:rPr>
              <a:t>a</a:t>
            </a:r>
            <a:r>
              <a:rPr lang="en-US" altLang="zh-CN" i="1" baseline="-25000" dirty="0" smtClean="0">
                <a:solidFill>
                  <a:schemeClr val="accent2"/>
                </a:solidFill>
              </a:rPr>
              <a:t>i</a:t>
            </a:r>
            <a:r>
              <a:rPr lang="en-US" altLang="zh-CN" i="1" dirty="0" smtClean="0">
                <a:solidFill>
                  <a:schemeClr val="accent2"/>
                </a:solidFill>
              </a:rPr>
              <a:t>b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0</a:t>
            </a:r>
          </a:p>
          <a:p>
            <a:pPr eaLnBrk="1" hangingPunct="1">
              <a:buFontTx/>
              <a:buNone/>
            </a:pPr>
            <a:endParaRPr lang="en-US" altLang="zh-CN" sz="2000" baseline="-250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How to solve it in </a:t>
            </a:r>
            <a:r>
              <a:rPr lang="en-US" altLang="zh-CN" i="1" dirty="0" smtClean="0">
                <a:solidFill>
                  <a:schemeClr val="accent2"/>
                </a:solidFill>
              </a:rPr>
              <a:t>O</a:t>
            </a:r>
            <a:r>
              <a:rPr lang="en-US" altLang="zh-CN" dirty="0" smtClean="0">
                <a:solidFill>
                  <a:schemeClr val="accent2"/>
                </a:solidFill>
              </a:rPr>
              <a:t>(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 log 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)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time ?</a:t>
            </a:r>
          </a:p>
          <a:p>
            <a:pPr eaLnBrk="1" hangingPunct="1">
              <a:buFontTx/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733713-89CF-48E2-A470-EA9EF801E7CD}" type="slidenum">
              <a:rPr lang="en-US" altLang="zh-CN">
                <a:ea typeface="宋体" charset="-122"/>
              </a:rPr>
              <a:pPr/>
              <a:t>17</a:t>
            </a:fld>
            <a:endParaRPr lang="en-US" altLang="zh-CN">
              <a:ea typeface="宋体" charset="-122"/>
            </a:endParaRPr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FFT-based algorithm</a:t>
            </a:r>
          </a:p>
        </p:txBody>
      </p:sp>
      <p:sp>
        <p:nvSpPr>
          <p:cNvPr id="71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0000"/>
                </a:solidFill>
              </a:rPr>
              <a:t>Extend </a:t>
            </a:r>
            <a:r>
              <a:rPr lang="en-US" altLang="zh-CN" i="1" dirty="0" smtClean="0">
                <a:solidFill>
                  <a:schemeClr val="accent2"/>
                </a:solidFill>
              </a:rPr>
              <a:t>a</a:t>
            </a:r>
            <a:r>
              <a:rPr lang="en-US" altLang="zh-CN" dirty="0" smtClean="0">
                <a:solidFill>
                  <a:schemeClr val="accent2"/>
                </a:solidFill>
              </a:rPr>
              <a:t>, </a:t>
            </a:r>
            <a:r>
              <a:rPr lang="en-US" altLang="zh-CN" i="1" dirty="0" smtClean="0">
                <a:solidFill>
                  <a:schemeClr val="accent2"/>
                </a:solidFill>
              </a:rPr>
              <a:t>b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to degree </a:t>
            </a:r>
            <a:r>
              <a:rPr lang="en-US" altLang="zh-CN" dirty="0" smtClean="0">
                <a:solidFill>
                  <a:schemeClr val="accent2"/>
                </a:solidFill>
              </a:rPr>
              <a:t>2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-2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(by adding </a:t>
            </a:r>
            <a:r>
              <a:rPr lang="en-US" altLang="zh-CN" dirty="0" smtClean="0">
                <a:solidFill>
                  <a:schemeClr val="accent2"/>
                </a:solidFill>
              </a:rPr>
              <a:t>0</a:t>
            </a:r>
            <a:r>
              <a:rPr lang="en-US" altLang="zh-CN" dirty="0" smtClean="0">
                <a:solidFill>
                  <a:srgbClr val="000000"/>
                </a:solidFill>
              </a:rPr>
              <a:t>’s)</a:t>
            </a:r>
          </a:p>
          <a:p>
            <a:pPr eaLnBrk="1" hangingPunct="1"/>
            <a:r>
              <a:rPr lang="en-US" altLang="zh-CN" dirty="0" smtClean="0"/>
              <a:t>Compute                           and</a:t>
            </a:r>
          </a:p>
          <a:p>
            <a:pPr eaLnBrk="1" hangingPunct="1">
              <a:buFontTx/>
              <a:buNone/>
            </a:pPr>
            <a:r>
              <a:rPr lang="en-US" altLang="zh-CN" dirty="0" smtClean="0"/>
              <a:t>                                             (via FFT)</a:t>
            </a:r>
          </a:p>
          <a:p>
            <a:pPr eaLnBrk="1" hangingPunct="1"/>
            <a:endParaRPr lang="en-US" altLang="zh-CN" sz="1200" dirty="0" smtClean="0"/>
          </a:p>
          <a:p>
            <a:pPr eaLnBrk="1" hangingPunct="1"/>
            <a:r>
              <a:rPr lang="en-US" altLang="zh-CN" dirty="0" smtClean="0"/>
              <a:t>Compute</a:t>
            </a:r>
          </a:p>
          <a:p>
            <a:pPr eaLnBrk="1" hangingPunct="1"/>
            <a:r>
              <a:rPr lang="en-US" altLang="zh-CN" dirty="0" smtClean="0">
                <a:solidFill>
                  <a:srgbClr val="000000"/>
                </a:solidFill>
              </a:rPr>
              <a:t>Compute </a:t>
            </a:r>
            <a:r>
              <a:rPr lang="en-US" altLang="zh-CN" i="1" dirty="0" smtClean="0">
                <a:solidFill>
                  <a:schemeClr val="accent2"/>
                </a:solidFill>
              </a:rPr>
              <a:t>c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0</a:t>
            </a:r>
            <a:r>
              <a:rPr lang="en-US" altLang="zh-CN" dirty="0" smtClean="0">
                <a:solidFill>
                  <a:schemeClr val="accent2"/>
                </a:solidFill>
              </a:rPr>
              <a:t>, </a:t>
            </a:r>
            <a:r>
              <a:rPr lang="en-US" altLang="zh-CN" i="1" dirty="0" smtClean="0">
                <a:solidFill>
                  <a:schemeClr val="accent2"/>
                </a:solidFill>
              </a:rPr>
              <a:t>c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1</a:t>
            </a:r>
            <a:r>
              <a:rPr lang="en-US" altLang="zh-CN" dirty="0" smtClean="0">
                <a:solidFill>
                  <a:schemeClr val="accent2"/>
                </a:solidFill>
              </a:rPr>
              <a:t>,…,</a:t>
            </a:r>
            <a:r>
              <a:rPr lang="en-US" altLang="zh-CN" i="1" dirty="0" smtClean="0">
                <a:solidFill>
                  <a:schemeClr val="accent2"/>
                </a:solidFill>
              </a:rPr>
              <a:t>c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2</a:t>
            </a:r>
            <a:r>
              <a:rPr lang="en-US" altLang="zh-CN" i="1" baseline="-25000" dirty="0" smtClean="0">
                <a:solidFill>
                  <a:schemeClr val="accent2"/>
                </a:solidFill>
              </a:rPr>
              <a:t>n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-2</a:t>
            </a:r>
            <a:r>
              <a:rPr lang="en-US" altLang="zh-CN" dirty="0" smtClean="0">
                <a:solidFill>
                  <a:srgbClr val="008581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(via inverse FFT)</a:t>
            </a:r>
          </a:p>
          <a:p>
            <a:pPr eaLnBrk="1" hangingPunct="1"/>
            <a:r>
              <a:rPr lang="en-US" altLang="zh-CN" dirty="0" smtClean="0">
                <a:solidFill>
                  <a:srgbClr val="000000"/>
                </a:solidFill>
              </a:rPr>
              <a:t>Same time as FFT</a:t>
            </a:r>
            <a:endParaRPr lang="en-US" altLang="zh-CN" dirty="0" smtClean="0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779713" y="2139950"/>
          <a:ext cx="2332037" cy="527050"/>
        </p:xfrm>
        <a:graphic>
          <a:graphicData uri="http://schemas.openxmlformats.org/presentationml/2006/ole">
            <p:oleObj spid="_x0000_s7170" name="Equation" r:id="rId3" imgW="1066680" imgH="241200" progId="Equation.3">
              <p:embed/>
            </p:oleObj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2806700" y="2743200"/>
          <a:ext cx="2305050" cy="527050"/>
        </p:xfrm>
        <a:graphic>
          <a:graphicData uri="http://schemas.openxmlformats.org/presentationml/2006/ole">
            <p:oleObj spid="_x0000_s7171" name="Equation" r:id="rId4" imgW="1054080" imgH="241200" progId="Equation.3">
              <p:embed/>
            </p:oleObj>
          </a:graphicData>
        </a:graphic>
      </p:graphicFrame>
      <p:graphicFrame>
        <p:nvGraphicFramePr>
          <p:cNvPr id="7172" name="Object 6"/>
          <p:cNvGraphicFramePr>
            <a:graphicFrameLocks noChangeAspect="1"/>
          </p:cNvGraphicFramePr>
          <p:nvPr/>
        </p:nvGraphicFramePr>
        <p:xfrm>
          <a:off x="2740025" y="3581400"/>
          <a:ext cx="5053013" cy="527050"/>
        </p:xfrm>
        <a:graphic>
          <a:graphicData uri="http://schemas.openxmlformats.org/presentationml/2006/ole">
            <p:oleObj spid="_x0000_s7172" name="Equation" r:id="rId5" imgW="231120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B0035F-D8B6-4FAC-977F-FDFDACBDF73E}" type="slidenum">
              <a:rPr lang="en-US" altLang="zh-CN">
                <a:ea typeface="宋体" charset="-122"/>
              </a:rPr>
              <a:pPr/>
              <a:t>18</a:t>
            </a:fld>
            <a:endParaRPr lang="en-US" altLang="zh-CN">
              <a:ea typeface="宋体" charset="-122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Uniqueness of c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0000"/>
                </a:solidFill>
              </a:rPr>
              <a:t>Can show (CLRS) that if we fix the values of a </a:t>
            </a:r>
            <a:r>
              <a:rPr lang="en-US" altLang="zh-CN" dirty="0" smtClean="0">
                <a:solidFill>
                  <a:schemeClr val="accent2"/>
                </a:solidFill>
              </a:rPr>
              <a:t>(</a:t>
            </a:r>
            <a:r>
              <a:rPr lang="en-US" altLang="zh-CN" i="1" dirty="0" smtClean="0">
                <a:solidFill>
                  <a:schemeClr val="accent2"/>
                </a:solidFill>
              </a:rPr>
              <a:t>d</a:t>
            </a:r>
            <a:r>
              <a:rPr lang="en-US" altLang="zh-CN" dirty="0" smtClean="0">
                <a:solidFill>
                  <a:schemeClr val="accent2"/>
                </a:solidFill>
              </a:rPr>
              <a:t>-1)</a:t>
            </a:r>
            <a:r>
              <a:rPr lang="en-US" altLang="zh-CN" dirty="0" smtClean="0">
                <a:solidFill>
                  <a:srgbClr val="000000"/>
                </a:solidFill>
              </a:rPr>
              <a:t>-degree polynomial at </a:t>
            </a:r>
            <a:r>
              <a:rPr lang="en-US" altLang="zh-CN" i="1" dirty="0" smtClean="0">
                <a:solidFill>
                  <a:schemeClr val="accent2"/>
                </a:solidFill>
              </a:rPr>
              <a:t>d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different points, then the polynomial is unique</a:t>
            </a:r>
          </a:p>
          <a:p>
            <a:pPr eaLnBrk="1" hangingPunct="1"/>
            <a:r>
              <a:rPr lang="en-US" altLang="zh-CN" dirty="0" smtClean="0">
                <a:solidFill>
                  <a:srgbClr val="000000"/>
                </a:solidFill>
              </a:rPr>
              <a:t>E.g., there is only one line passing through </a:t>
            </a:r>
            <a:r>
              <a:rPr lang="en-US" altLang="zh-CN" dirty="0" smtClean="0">
                <a:solidFill>
                  <a:schemeClr val="accent2"/>
                </a:solidFill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</a:rPr>
              <a:t> points</a:t>
            </a:r>
          </a:p>
          <a:p>
            <a:pPr eaLnBrk="1" hangingPunct="1"/>
            <a:r>
              <a:rPr lang="en-US" altLang="zh-CN" dirty="0" smtClean="0">
                <a:solidFill>
                  <a:srgbClr val="000000"/>
                </a:solidFill>
              </a:rPr>
              <a:t>Therefore, the algorithm is correct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78250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400" kern="0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Convolution</a:t>
            </a:r>
            <a:endParaRPr lang="en-US" sz="4400" kern="0" dirty="0">
              <a:solidFill>
                <a:srgbClr val="FF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/>
              <p:cNvSpPr txBox="1"/>
              <p:nvPr/>
            </p:nvSpPr>
            <p:spPr>
              <a:xfrm>
                <a:off x="454446" y="1279308"/>
                <a:ext cx="4535975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𝐱</m:t>
                      </m:r>
                      <m:r>
                        <a:rPr lang="en-US" sz="32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e-IL" sz="3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46" y="1279308"/>
                <a:ext cx="4535975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4511052" y="1830320"/>
                <a:ext cx="4535975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𝐳</m:t>
                      </m:r>
                      <m:r>
                        <a:rPr lang="en-US" sz="32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e-IL" sz="3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52" y="1830320"/>
                <a:ext cx="4535975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4161918" y="1276150"/>
                <a:ext cx="4535975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𝐳</m:t>
                      </m:r>
                      <m:r>
                        <a:rPr lang="en-US" sz="32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2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𝐱</m:t>
                      </m:r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3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</m:oMath>
                  </m:oMathPara>
                </a14:m>
                <a:endParaRPr lang="he-IL" sz="3200" b="1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918" y="1276150"/>
                <a:ext cx="4535975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/>
              <p:cNvSpPr txBox="1"/>
              <p:nvPr/>
            </p:nvSpPr>
            <p:spPr>
              <a:xfrm>
                <a:off x="473846" y="1814091"/>
                <a:ext cx="4535975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𝐲</m:t>
                      </m:r>
                      <m:r>
                        <a:rPr lang="en-US" sz="32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e-IL" sz="3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46" y="1814091"/>
                <a:ext cx="4535975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0" y="2786261"/>
                <a:ext cx="9144000" cy="134306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he-IL" sz="3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86261"/>
                <a:ext cx="9144000" cy="134306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TextBox 22"/>
              <p:cNvSpPr txBox="1"/>
              <p:nvPr/>
            </p:nvSpPr>
            <p:spPr>
              <a:xfrm>
                <a:off x="2590455" y="4606282"/>
                <a:ext cx="5482211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⁡{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455" y="4606282"/>
                <a:ext cx="5482211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 bwMode="auto">
          <a:xfrm flipV="1">
            <a:off x="5471410" y="4144311"/>
            <a:ext cx="0" cy="476961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0"/>
              <p:cNvSpPr txBox="1"/>
              <p:nvPr/>
            </p:nvSpPr>
            <p:spPr>
              <a:xfrm>
                <a:off x="0" y="5525291"/>
                <a:ext cx="914399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>
                    <a:cs typeface="Times New Roman" panose="02020603050405020304" pitchFamily="18" charset="0"/>
                  </a:rPr>
                  <a:t>Naturally extends to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𝐱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𝐲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having different length.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25291"/>
                <a:ext cx="9143999" cy="523220"/>
              </a:xfrm>
              <a:prstGeom prst="rect">
                <a:avLst/>
              </a:prstGeom>
              <a:blipFill rotWithShape="0">
                <a:blip r:embed="rId9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6949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3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E50E7C-BD6A-4FE3-8519-CEF52CC1D73F}" type="slidenum">
              <a:rPr lang="en-US" altLang="zh-CN">
                <a:ea typeface="宋体" charset="-122"/>
              </a:rPr>
              <a:pPr/>
              <a:t>2</a:t>
            </a:fld>
            <a:endParaRPr lang="en-US" altLang="zh-CN">
              <a:ea typeface="宋体" charset="-122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Today’s Topics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Fast Fourier Transform</a:t>
            </a:r>
          </a:p>
          <a:p>
            <a:pPr eaLnBrk="1" hangingPunct="1"/>
            <a:r>
              <a:rPr lang="en-US" altLang="zh-CN" dirty="0" smtClean="0"/>
              <a:t>Polynomial multiplication</a:t>
            </a:r>
          </a:p>
          <a:p>
            <a:pPr eaLnBrk="1" hangingPunct="1"/>
            <a:r>
              <a:rPr lang="en-US" altLang="zh-CN" dirty="0" smtClean="0"/>
              <a:t>Applications of FFT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23420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400" kern="0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Convolution</a:t>
            </a:r>
            <a:endParaRPr lang="en-US" sz="4400" kern="0" dirty="0">
              <a:solidFill>
                <a:srgbClr val="FF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/>
              <p:cNvSpPr txBox="1"/>
              <p:nvPr/>
            </p:nvSpPr>
            <p:spPr>
              <a:xfrm>
                <a:off x="454446" y="964518"/>
                <a:ext cx="4535975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𝐱</m:t>
                      </m:r>
                      <m:r>
                        <a:rPr lang="en-US" sz="32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e-IL" sz="3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46" y="964518"/>
                <a:ext cx="4535975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4511052" y="1515530"/>
                <a:ext cx="4535975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𝐳</m:t>
                      </m:r>
                      <m:r>
                        <a:rPr lang="en-US" sz="32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e-IL" sz="3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52" y="1515530"/>
                <a:ext cx="4535975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4161918" y="961360"/>
                <a:ext cx="4535975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𝐳</m:t>
                      </m:r>
                      <m:r>
                        <a:rPr lang="en-US" sz="32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2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𝐱</m:t>
                      </m:r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3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</m:oMath>
                  </m:oMathPara>
                </a14:m>
                <a:endParaRPr lang="he-IL" sz="3200" b="1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918" y="961360"/>
                <a:ext cx="4535975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/>
              <p:cNvSpPr txBox="1"/>
              <p:nvPr/>
            </p:nvSpPr>
            <p:spPr>
              <a:xfrm>
                <a:off x="473846" y="1499301"/>
                <a:ext cx="4535975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𝐲</m:t>
                      </m:r>
                      <m:r>
                        <a:rPr lang="en-US" sz="32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e-IL" sz="3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46" y="1499301"/>
                <a:ext cx="4535975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TextBox 11"/>
              <p:cNvSpPr txBox="1"/>
              <p:nvPr/>
            </p:nvSpPr>
            <p:spPr>
              <a:xfrm>
                <a:off x="3955849" y="2703049"/>
                <a:ext cx="4535975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e-IL" sz="3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849" y="2703049"/>
                <a:ext cx="4535975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TextBox 13"/>
              <p:cNvSpPr txBox="1"/>
              <p:nvPr/>
            </p:nvSpPr>
            <p:spPr>
              <a:xfrm>
                <a:off x="3955849" y="4826945"/>
                <a:ext cx="4535975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3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849" y="4826945"/>
                <a:ext cx="453597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TextBox 12"/>
              <p:cNvSpPr txBox="1"/>
              <p:nvPr/>
            </p:nvSpPr>
            <p:spPr>
              <a:xfrm>
                <a:off x="3955849" y="3234023"/>
                <a:ext cx="4535975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e-IL" sz="3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849" y="3234023"/>
                <a:ext cx="4535975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TextBox 14"/>
              <p:cNvSpPr txBox="1"/>
              <p:nvPr/>
            </p:nvSpPr>
            <p:spPr>
              <a:xfrm>
                <a:off x="3955849" y="5357919"/>
                <a:ext cx="4535975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3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849" y="5357919"/>
                <a:ext cx="4535975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TextBox 18"/>
              <p:cNvSpPr txBox="1"/>
              <p:nvPr/>
            </p:nvSpPr>
            <p:spPr>
              <a:xfrm>
                <a:off x="-24923" y="5378605"/>
                <a:ext cx="4535975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3200" b="1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Example:</a:t>
                </a:r>
                <a:r>
                  <a:rPr lang="en-US" sz="3200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endParaRPr lang="he-IL" sz="3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923" y="5378605"/>
                <a:ext cx="4535975" cy="584775"/>
              </a:xfrm>
              <a:prstGeom prst="rect">
                <a:avLst/>
              </a:prstGeom>
              <a:blipFill rotWithShape="0">
                <a:blip r:embed="rId11"/>
                <a:stretch>
                  <a:fillRect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TextBox 19"/>
              <p:cNvSpPr txBox="1"/>
              <p:nvPr/>
            </p:nvSpPr>
            <p:spPr>
              <a:xfrm>
                <a:off x="3303672" y="3764997"/>
                <a:ext cx="5840328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e-IL" sz="3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72" y="3764997"/>
                <a:ext cx="5840328" cy="5847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0"/>
              <p:cNvSpPr txBox="1"/>
              <p:nvPr/>
            </p:nvSpPr>
            <p:spPr>
              <a:xfrm>
                <a:off x="3955849" y="2172075"/>
                <a:ext cx="4535975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e-IL" sz="3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849" y="2172075"/>
                <a:ext cx="4535975" cy="5847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TextBox 20"/>
              <p:cNvSpPr txBox="1"/>
              <p:nvPr/>
            </p:nvSpPr>
            <p:spPr>
              <a:xfrm>
                <a:off x="3643428" y="4295971"/>
                <a:ext cx="5160817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3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428" y="4295971"/>
                <a:ext cx="5160817" cy="58477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TextBox 15"/>
              <p:cNvSpPr txBox="1"/>
              <p:nvPr/>
            </p:nvSpPr>
            <p:spPr>
              <a:xfrm>
                <a:off x="3955849" y="5888891"/>
                <a:ext cx="4535975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he-IL" sz="3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849" y="5888891"/>
                <a:ext cx="4535975" cy="58477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6936826" y="5832449"/>
            <a:ext cx="226798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For </a:t>
            </a:r>
            <a:br>
              <a:rPr lang="en-US" sz="2400" dirty="0" smtClean="0">
                <a:solidFill>
                  <a:schemeClr val="tx2"/>
                </a:solidFill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convenience</a:t>
            </a:r>
            <a:endParaRPr lang="he-IL" sz="24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6936826" y="6183187"/>
            <a:ext cx="709450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C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TextBox 21"/>
              <p:cNvSpPr txBox="1"/>
              <p:nvPr/>
            </p:nvSpPr>
            <p:spPr>
              <a:xfrm>
                <a:off x="6045" y="2116488"/>
                <a:ext cx="4535975" cy="157607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he-IL" sz="3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" y="2116488"/>
                <a:ext cx="4535975" cy="157607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05815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3" grpId="0" animBg="1"/>
      <p:bldP spid="15" grpId="0" animBg="1"/>
      <p:bldP spid="19" grpId="0" animBg="1"/>
      <p:bldP spid="20" grpId="0" animBg="1"/>
      <p:bldP spid="11" grpId="0" animBg="1"/>
      <p:bldP spid="21" grpId="0" animBg="1"/>
      <p:bldP spid="16" grpId="0" animBg="1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2985081" y="2213462"/>
              <a:ext cx="3216208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405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405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405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405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2985081" y="2213462"/>
              <a:ext cx="3216208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4052"/>
                    <a:gridCol w="804052"/>
                    <a:gridCol w="804052"/>
                    <a:gridCol w="804052"/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58" t="-1163" r="-302273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000" t="-1163" r="-200000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1515" t="-1163" r="-101515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1515" t="-1163" r="-1515" b="-23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21</a:t>
            </a:fld>
            <a:endParaRPr lang="da-DK"/>
          </a:p>
        </p:txBody>
      </p:sp>
      <p:sp>
        <p:nvSpPr>
          <p:cNvPr id="3" name="TextBox 2"/>
          <p:cNvSpPr txBox="1"/>
          <p:nvPr/>
        </p:nvSpPr>
        <p:spPr>
          <a:xfrm>
            <a:off x="0" y="366759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400" kern="0" dirty="0" smtClean="0">
                <a:solidFill>
                  <a:schemeClr val="accent2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Convolution</a:t>
            </a:r>
            <a:endParaRPr lang="en-US" sz="4400" kern="0" dirty="0">
              <a:solidFill>
                <a:srgbClr val="00B05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2982581" y="1423982"/>
              <a:ext cx="3218708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46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467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46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467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2982581" y="1423982"/>
              <a:ext cx="3218708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4677"/>
                    <a:gridCol w="804677"/>
                    <a:gridCol w="804677"/>
                    <a:gridCol w="804677"/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58" t="-1163" r="-302273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000" t="-1163" r="-200000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1515" t="-1163" r="-101515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1515" t="-1163" r="-1515" b="-23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2985081" y="2182108"/>
              <a:ext cx="3216208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405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405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405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405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2985081" y="2182108"/>
              <a:ext cx="3216208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4052"/>
                    <a:gridCol w="804052"/>
                    <a:gridCol w="804052"/>
                    <a:gridCol w="804052"/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758" t="-1163" r="-302273" b="-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000" t="-1163" r="-200000" b="-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1515" t="-1163" r="-101515" b="-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1515" t="-1163" r="-1515" b="-348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/>
              <p:cNvSpPr txBox="1"/>
              <p:nvPr/>
            </p:nvSpPr>
            <p:spPr>
              <a:xfrm>
                <a:off x="33250" y="3394895"/>
                <a:ext cx="909964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kern="0" dirty="0" smtClean="0">
                    <a:solidFill>
                      <a:schemeClr val="tx2"/>
                    </a:solidFill>
                    <a:ea typeface="ＭＳ Ｐゴシック" charset="-128"/>
                    <a:cs typeface="Times New Roman" panose="02020603050405020304" pitchFamily="18" charset="0"/>
                  </a:rPr>
                  <a:t>Reverse</a:t>
                </a:r>
                <a:r>
                  <a:rPr lang="en-US" kern="0" dirty="0" smtClean="0">
                    <a:solidFill>
                      <a:srgbClr val="FF0000"/>
                    </a:solidFill>
                    <a:ea typeface="ＭＳ Ｐゴシック" charset="-128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b="1" i="0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𝐲</m:t>
                    </m:r>
                  </m:oMath>
                </a14:m>
                <a:r>
                  <a:rPr lang="en-US" kern="0" dirty="0" smtClean="0">
                    <a:solidFill>
                      <a:schemeClr val="tx2"/>
                    </a:solidFill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  <a:endParaRPr lang="en-US" kern="0" dirty="0">
                  <a:solidFill>
                    <a:schemeClr val="tx2"/>
                  </a:solidFill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" y="3394895"/>
                <a:ext cx="9099649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/>
              <p:cNvSpPr txBox="1"/>
              <p:nvPr/>
            </p:nvSpPr>
            <p:spPr>
              <a:xfrm>
                <a:off x="28894" y="4043249"/>
                <a:ext cx="909964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kern="0" dirty="0" smtClean="0">
                    <a:solidFill>
                      <a:schemeClr val="tx2"/>
                    </a:solidFill>
                    <a:ea typeface="ＭＳ Ｐゴシック" charset="-128"/>
                    <a:cs typeface="Times New Roman" panose="02020603050405020304" pitchFamily="18" charset="0"/>
                  </a:rPr>
                  <a:t>Shift</a:t>
                </a:r>
                <a:r>
                  <a:rPr lang="en-US" kern="0" dirty="0" smtClean="0">
                    <a:solidFill>
                      <a:srgbClr val="FF0000"/>
                    </a:solidFill>
                    <a:ea typeface="ＭＳ Ｐゴシック" charset="-128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b="1" i="0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𝐲</m:t>
                    </m:r>
                  </m:oMath>
                </a14:m>
                <a:r>
                  <a:rPr lang="en-US" kern="0" dirty="0" smtClean="0">
                    <a:solidFill>
                      <a:schemeClr val="tx2"/>
                    </a:solidFill>
                    <a:ea typeface="ＭＳ Ｐゴシック" charset="-128"/>
                    <a:cs typeface="Times New Roman" panose="02020603050405020304" pitchFamily="18" charset="0"/>
                  </a:rPr>
                  <a:t> to starting position.</a:t>
                </a:r>
                <a:endParaRPr lang="en-US" kern="0" dirty="0">
                  <a:solidFill>
                    <a:schemeClr val="tx2"/>
                  </a:solidFill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4" y="4043249"/>
                <a:ext cx="9099649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606" y="4691603"/>
            <a:ext cx="90996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kern="0" dirty="0" smtClean="0">
                <a:solidFill>
                  <a:schemeClr val="tx2"/>
                </a:solidFill>
                <a:ea typeface="ＭＳ Ｐゴシック" charset="-128"/>
                <a:cs typeface="Times New Roman" panose="02020603050405020304" pitchFamily="18" charset="0"/>
              </a:rPr>
              <a:t>Compute products for each </a:t>
            </a:r>
            <a:r>
              <a:rPr lang="en-US" kern="0" dirty="0" err="1" smtClean="0">
                <a:solidFill>
                  <a:schemeClr val="tx2"/>
                </a:solidFill>
                <a:ea typeface="ＭＳ Ｐゴシック" charset="-128"/>
                <a:cs typeface="Times New Roman" panose="02020603050405020304" pitchFamily="18" charset="0"/>
              </a:rPr>
              <a:t>aligment</a:t>
            </a:r>
            <a:r>
              <a:rPr lang="en-US" kern="0" dirty="0" smtClean="0">
                <a:solidFill>
                  <a:schemeClr val="tx2"/>
                </a:solidFill>
                <a:ea typeface="ＭＳ Ｐゴシック" charset="-128"/>
                <a:cs typeface="Times New Roman" panose="02020603050405020304" pitchFamily="18" charset="0"/>
              </a:rPr>
              <a:t>.</a:t>
            </a:r>
            <a:endParaRPr lang="en-US" kern="0" dirty="0">
              <a:solidFill>
                <a:schemeClr val="tx2"/>
              </a:solidFill>
              <a:ea typeface="ＭＳ Ｐゴシック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407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0208 L -0.26407 0.00139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1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574399" y="2230087"/>
              <a:ext cx="3216208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405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405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405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405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574399" y="2230087"/>
              <a:ext cx="3216208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4052"/>
                    <a:gridCol w="804052"/>
                    <a:gridCol w="804052"/>
                    <a:gridCol w="804052"/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58" t="-1163" r="-301515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758" t="-1163" r="-201515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0758" t="-1163" r="-101515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0758" t="-1163" r="-1515" b="-23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22</a:t>
            </a:fld>
            <a:endParaRPr lang="da-DK"/>
          </a:p>
        </p:txBody>
      </p:sp>
      <p:sp>
        <p:nvSpPr>
          <p:cNvPr id="3" name="TextBox 2"/>
          <p:cNvSpPr txBox="1"/>
          <p:nvPr/>
        </p:nvSpPr>
        <p:spPr>
          <a:xfrm>
            <a:off x="0" y="366759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400" kern="0" dirty="0" smtClean="0">
                <a:solidFill>
                  <a:schemeClr val="accent2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Convolution</a:t>
            </a:r>
            <a:endParaRPr lang="en-US" sz="4400" kern="0" dirty="0">
              <a:solidFill>
                <a:srgbClr val="00B05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2982581" y="1423982"/>
              <a:ext cx="3218708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46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467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46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467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2982581" y="1423982"/>
              <a:ext cx="3218708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4677"/>
                    <a:gridCol w="804677"/>
                    <a:gridCol w="804677"/>
                    <a:gridCol w="804677"/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58" t="-1163" r="-302273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000" t="-1163" r="-200000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1515" t="-1163" r="-101515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1515" t="-1163" r="-1515" b="-23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/>
              <p:cNvSpPr txBox="1"/>
              <p:nvPr/>
            </p:nvSpPr>
            <p:spPr>
              <a:xfrm>
                <a:off x="2296862" y="3588279"/>
                <a:ext cx="4535975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e-IL" sz="2600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862" y="3588279"/>
                <a:ext cx="4535975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Box 9"/>
              <p:cNvSpPr txBox="1"/>
              <p:nvPr/>
            </p:nvSpPr>
            <p:spPr>
              <a:xfrm>
                <a:off x="2296862" y="5543227"/>
                <a:ext cx="4535975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600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862" y="5543227"/>
                <a:ext cx="4535975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0"/>
              <p:cNvSpPr txBox="1"/>
              <p:nvPr/>
            </p:nvSpPr>
            <p:spPr>
              <a:xfrm>
                <a:off x="2296862" y="4077016"/>
                <a:ext cx="4535975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e-IL" sz="2600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862" y="4077016"/>
                <a:ext cx="4535975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TextBox 11"/>
              <p:cNvSpPr txBox="1"/>
              <p:nvPr/>
            </p:nvSpPr>
            <p:spPr>
              <a:xfrm>
                <a:off x="2296862" y="6031965"/>
                <a:ext cx="4535975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600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862" y="6031965"/>
                <a:ext cx="4535975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TextBox 12"/>
              <p:cNvSpPr txBox="1"/>
              <p:nvPr/>
            </p:nvSpPr>
            <p:spPr>
              <a:xfrm>
                <a:off x="1644685" y="4565753"/>
                <a:ext cx="5840328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e-IL" sz="2600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85" y="4565753"/>
                <a:ext cx="5840328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TextBox 13"/>
              <p:cNvSpPr txBox="1"/>
              <p:nvPr/>
            </p:nvSpPr>
            <p:spPr>
              <a:xfrm>
                <a:off x="2296862" y="3099542"/>
                <a:ext cx="4535975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e-IL" sz="2600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862" y="3099542"/>
                <a:ext cx="4535975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TextBox 14"/>
              <p:cNvSpPr txBox="1"/>
              <p:nvPr/>
            </p:nvSpPr>
            <p:spPr>
              <a:xfrm>
                <a:off x="1984441" y="5054490"/>
                <a:ext cx="5160817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600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441" y="5054490"/>
                <a:ext cx="5160817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51967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96296E-6 L 0.0875 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02 0.00047 L 0.17586 0.0011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9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56 -2.96296E-6 L 0.26128 -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25 -2.96296E-6 L 0.34965 -0.0002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5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034 -2.96296E-6 L 0.43836 -0.0002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9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975 -2.96296E-6 L 0.52326 -0.0002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Three Evenly Spaced 1s within a Binary String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a binary string </a:t>
            </a:r>
            <a:r>
              <a:rPr lang="en-US" altLang="zh-CN" i="1" dirty="0" smtClean="0">
                <a:solidFill>
                  <a:srgbClr val="0070C0"/>
                </a:solidFill>
              </a:rPr>
              <a:t>S</a:t>
            </a:r>
            <a:r>
              <a:rPr lang="en-US" altLang="zh-CN" dirty="0" smtClean="0"/>
              <a:t> of length </a:t>
            </a:r>
            <a:r>
              <a:rPr lang="en-US" altLang="zh-CN" i="1" dirty="0" smtClean="0">
                <a:solidFill>
                  <a:srgbClr val="0070C0"/>
                </a:solidFill>
              </a:rPr>
              <a:t>n</a:t>
            </a:r>
            <a:r>
              <a:rPr lang="en-US" altLang="zh-CN" dirty="0" smtClean="0"/>
              <a:t>, let </a:t>
            </a:r>
            <a:r>
              <a:rPr lang="en-US" altLang="zh-CN" i="1" dirty="0" smtClean="0">
                <a:solidFill>
                  <a:srgbClr val="0070C0"/>
                </a:solidFill>
              </a:rPr>
              <a:t>S</a:t>
            </a:r>
            <a:r>
              <a:rPr lang="en-US" altLang="zh-CN" dirty="0" smtClean="0">
                <a:solidFill>
                  <a:srgbClr val="0070C0"/>
                </a:solidFill>
              </a:rPr>
              <a:t>[</a:t>
            </a:r>
            <a:r>
              <a:rPr lang="en-US" altLang="zh-CN" i="1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]</a:t>
            </a:r>
            <a:r>
              <a:rPr lang="en-US" altLang="zh-CN" dirty="0" smtClean="0"/>
              <a:t> denote the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bit, for </a:t>
            </a:r>
            <a:r>
              <a:rPr lang="en-US" altLang="zh-CN" dirty="0" smtClean="0">
                <a:solidFill>
                  <a:srgbClr val="0070C0"/>
                </a:solidFill>
              </a:rPr>
              <a:t>0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 &lt; </a:t>
            </a:r>
            <a:r>
              <a:rPr lang="en-US" altLang="zh-CN" i="1" dirty="0" smtClean="0">
                <a:solidFill>
                  <a:srgbClr val="0070C0"/>
                </a:solidFill>
              </a:rPr>
              <a:t>n</a:t>
            </a:r>
            <a:r>
              <a:rPr lang="en-US" altLang="zh-CN" dirty="0" smtClean="0"/>
              <a:t>. </a:t>
            </a:r>
          </a:p>
          <a:p>
            <a:r>
              <a:rPr lang="en-US" altLang="zh-CN" i="1" dirty="0" smtClean="0">
                <a:solidFill>
                  <a:srgbClr val="0070C0"/>
                </a:solidFill>
              </a:rPr>
              <a:t>L</a:t>
            </a:r>
            <a:r>
              <a:rPr lang="en-US" altLang="zh-CN" dirty="0" smtClean="0">
                <a:solidFill>
                  <a:srgbClr val="0070C0"/>
                </a:solidFill>
              </a:rPr>
              <a:t> = {</a:t>
            </a:r>
            <a:r>
              <a:rPr lang="en-US" altLang="zh-CN" i="1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: </a:t>
            </a:r>
            <a:r>
              <a:rPr lang="en-US" altLang="zh-CN" i="1" dirty="0" smtClean="0">
                <a:solidFill>
                  <a:srgbClr val="0070C0"/>
                </a:solidFill>
              </a:rPr>
              <a:t>S</a:t>
            </a:r>
            <a:r>
              <a:rPr lang="en-US" altLang="zh-CN" dirty="0" smtClean="0">
                <a:solidFill>
                  <a:srgbClr val="0070C0"/>
                </a:solidFill>
              </a:rPr>
              <a:t>[</a:t>
            </a:r>
            <a:r>
              <a:rPr lang="en-US" altLang="zh-CN" i="1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] = 1} </a:t>
            </a:r>
            <a:r>
              <a:rPr lang="en-US" altLang="zh-CN" dirty="0" smtClean="0"/>
              <a:t>be the indices with ones. </a:t>
            </a:r>
          </a:p>
          <a:p>
            <a:r>
              <a:rPr lang="en-US" altLang="zh-CN" dirty="0" smtClean="0"/>
              <a:t>Whether there are three evenly spaced </a:t>
            </a:r>
            <a:r>
              <a:rPr lang="en-US" altLang="zh-CN" dirty="0" smtClean="0">
                <a:solidFill>
                  <a:srgbClr val="0070C0"/>
                </a:solidFill>
              </a:rPr>
              <a:t>1</a:t>
            </a:r>
            <a:r>
              <a:rPr lang="en-US" altLang="zh-CN" dirty="0" smtClean="0"/>
              <a:t>s within </a:t>
            </a:r>
            <a:r>
              <a:rPr lang="en-US" altLang="zh-CN" i="1" dirty="0" smtClean="0">
                <a:solidFill>
                  <a:srgbClr val="0070C0"/>
                </a:solidFill>
              </a:rPr>
              <a:t>S</a:t>
            </a:r>
            <a:r>
              <a:rPr lang="en-US" altLang="zh-CN" dirty="0" smtClean="0"/>
              <a:t>? </a:t>
            </a:r>
          </a:p>
          <a:p>
            <a:r>
              <a:rPr lang="en-US" altLang="zh-CN" dirty="0" smtClean="0"/>
              <a:t>Example:  </a:t>
            </a:r>
            <a:r>
              <a:rPr lang="en-US" altLang="zh-CN" dirty="0" smtClean="0">
                <a:solidFill>
                  <a:srgbClr val="0070C0"/>
                </a:solidFill>
              </a:rPr>
              <a:t>111</a:t>
            </a:r>
            <a:r>
              <a:rPr lang="en-US" altLang="zh-CN" dirty="0" smtClean="0"/>
              <a:t>00000; 1</a:t>
            </a:r>
            <a:r>
              <a:rPr lang="en-US" altLang="zh-CN" dirty="0" smtClean="0">
                <a:solidFill>
                  <a:srgbClr val="0070C0"/>
                </a:solidFill>
              </a:rPr>
              <a:t>1</a:t>
            </a:r>
            <a:r>
              <a:rPr lang="en-US" altLang="zh-CN" dirty="0" smtClean="0"/>
              <a:t>01</a:t>
            </a:r>
            <a:r>
              <a:rPr lang="en-US" altLang="zh-CN" dirty="0" smtClean="0">
                <a:solidFill>
                  <a:srgbClr val="0070C0"/>
                </a:solidFill>
              </a:rPr>
              <a:t>1</a:t>
            </a:r>
            <a:r>
              <a:rPr lang="en-US" altLang="zh-CN" dirty="0" smtClean="0"/>
              <a:t>00</a:t>
            </a:r>
            <a:r>
              <a:rPr lang="en-US" altLang="zh-CN" dirty="0" smtClean="0">
                <a:solidFill>
                  <a:srgbClr val="0070C0"/>
                </a:solidFill>
              </a:rPr>
              <a:t>1</a:t>
            </a:r>
            <a:r>
              <a:rPr lang="en-US" altLang="zh-CN" dirty="0" smtClean="0"/>
              <a:t>0 (yes)              </a:t>
            </a:r>
          </a:p>
          <a:p>
            <a:pPr>
              <a:buNone/>
            </a:pPr>
            <a:r>
              <a:rPr lang="en-US" altLang="zh-CN" dirty="0" smtClean="0"/>
              <a:t>                     1011 (no)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9925D6-6FC8-4870-9B08-1EF8BD3555B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Three Evenly Spaced 1s – Naïve 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Try all starting indices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/>
              <a:t> and all gap lengths </a:t>
            </a:r>
            <a:r>
              <a:rPr lang="en-US" altLang="zh-CN" i="1" dirty="0" smtClean="0">
                <a:solidFill>
                  <a:srgbClr val="0070C0"/>
                </a:solidFill>
              </a:rPr>
              <a:t>d</a:t>
            </a:r>
            <a:r>
              <a:rPr lang="en-US" altLang="zh-CN" dirty="0" smtClean="0"/>
              <a:t>, and for each 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, </a:t>
            </a:r>
            <a:r>
              <a:rPr lang="en-US" altLang="zh-CN" i="1" dirty="0" smtClean="0">
                <a:solidFill>
                  <a:srgbClr val="0070C0"/>
                </a:solidFill>
              </a:rPr>
              <a:t>d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smtClean="0"/>
              <a:t> pair, check in </a:t>
            </a:r>
            <a:r>
              <a:rPr lang="en-US" altLang="zh-CN" i="1" dirty="0" smtClean="0">
                <a:solidFill>
                  <a:srgbClr val="0070C0"/>
                </a:solidFill>
              </a:rPr>
              <a:t>O</a:t>
            </a:r>
            <a:r>
              <a:rPr lang="en-US" altLang="zh-CN" dirty="0" smtClean="0">
                <a:solidFill>
                  <a:srgbClr val="0070C0"/>
                </a:solidFill>
              </a:rPr>
              <a:t>(1)</a:t>
            </a:r>
            <a:r>
              <a:rPr lang="en-US" altLang="zh-CN" dirty="0" smtClean="0"/>
              <a:t> if </a:t>
            </a:r>
            <a:r>
              <a:rPr lang="en-US" altLang="zh-CN" i="1" dirty="0" smtClean="0">
                <a:solidFill>
                  <a:srgbClr val="0070C0"/>
                </a:solidFill>
              </a:rPr>
              <a:t>S</a:t>
            </a:r>
            <a:r>
              <a:rPr lang="en-US" altLang="zh-CN" dirty="0" smtClean="0">
                <a:solidFill>
                  <a:srgbClr val="0070C0"/>
                </a:solidFill>
              </a:rPr>
              <a:t>[</a:t>
            </a:r>
            <a:r>
              <a:rPr lang="en-US" altLang="zh-CN" i="1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] = </a:t>
            </a:r>
            <a:r>
              <a:rPr lang="en-US" altLang="zh-CN" i="1" dirty="0" smtClean="0">
                <a:solidFill>
                  <a:srgbClr val="0070C0"/>
                </a:solidFill>
              </a:rPr>
              <a:t>S</a:t>
            </a:r>
            <a:r>
              <a:rPr lang="en-US" altLang="zh-CN" dirty="0" smtClean="0">
                <a:solidFill>
                  <a:srgbClr val="0070C0"/>
                </a:solidFill>
              </a:rPr>
              <a:t>[</a:t>
            </a:r>
            <a:r>
              <a:rPr lang="en-US" altLang="zh-CN" i="1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 + </a:t>
            </a:r>
            <a:r>
              <a:rPr lang="en-US" altLang="zh-CN" i="1" dirty="0" smtClean="0">
                <a:solidFill>
                  <a:srgbClr val="0070C0"/>
                </a:solidFill>
              </a:rPr>
              <a:t>d</a:t>
            </a:r>
            <a:r>
              <a:rPr lang="en-US" altLang="zh-CN" dirty="0" smtClean="0">
                <a:solidFill>
                  <a:srgbClr val="0070C0"/>
                </a:solidFill>
              </a:rPr>
              <a:t>] = </a:t>
            </a:r>
            <a:r>
              <a:rPr lang="en-US" altLang="zh-CN" i="1" dirty="0" smtClean="0">
                <a:solidFill>
                  <a:srgbClr val="0070C0"/>
                </a:solidFill>
              </a:rPr>
              <a:t>S</a:t>
            </a:r>
            <a:r>
              <a:rPr lang="en-US" altLang="zh-CN" dirty="0" smtClean="0">
                <a:solidFill>
                  <a:srgbClr val="0070C0"/>
                </a:solidFill>
              </a:rPr>
              <a:t>[</a:t>
            </a:r>
            <a:r>
              <a:rPr lang="en-US" altLang="zh-CN" i="1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 + 2</a:t>
            </a:r>
            <a:r>
              <a:rPr lang="en-US" altLang="zh-CN" i="1" dirty="0" smtClean="0">
                <a:solidFill>
                  <a:srgbClr val="0070C0"/>
                </a:solidFill>
              </a:rPr>
              <a:t>d</a:t>
            </a:r>
            <a:r>
              <a:rPr lang="en-US" altLang="zh-CN" dirty="0" smtClean="0">
                <a:solidFill>
                  <a:srgbClr val="0070C0"/>
                </a:solidFill>
              </a:rPr>
              <a:t>] = 1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There are at most </a:t>
            </a:r>
            <a:r>
              <a:rPr lang="en-US" altLang="zh-CN" i="1" dirty="0" smtClean="0">
                <a:solidFill>
                  <a:srgbClr val="0070C0"/>
                </a:solidFill>
              </a:rPr>
              <a:t>n</a:t>
            </a:r>
            <a:r>
              <a:rPr lang="en-US" altLang="zh-CN" dirty="0" smtClean="0"/>
              <a:t> choices for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/>
              <a:t> and for </a:t>
            </a:r>
            <a:r>
              <a:rPr lang="en-US" altLang="zh-CN" i="1" dirty="0" smtClean="0">
                <a:solidFill>
                  <a:srgbClr val="0070C0"/>
                </a:solidFill>
              </a:rPr>
              <a:t>d</a:t>
            </a:r>
            <a:r>
              <a:rPr lang="en-US" altLang="zh-CN" dirty="0" smtClean="0"/>
              <a:t>, so total runtime is </a:t>
            </a:r>
            <a:r>
              <a:rPr lang="en-US" altLang="zh-CN" i="1" dirty="0" smtClean="0">
                <a:solidFill>
                  <a:srgbClr val="0070C0"/>
                </a:solidFill>
              </a:rPr>
              <a:t>O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n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2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i="1" dirty="0" smtClean="0">
                <a:solidFill>
                  <a:srgbClr val="0070C0"/>
                </a:solidFill>
              </a:rPr>
              <a:t>S</a:t>
            </a:r>
            <a:r>
              <a:rPr lang="en-US" altLang="zh-CN" dirty="0" smtClean="0">
                <a:solidFill>
                  <a:srgbClr val="0070C0"/>
                </a:solidFill>
              </a:rPr>
              <a:t>[</a:t>
            </a:r>
            <a:r>
              <a:rPr lang="en-US" altLang="zh-CN" i="1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 – </a:t>
            </a:r>
            <a:r>
              <a:rPr lang="en-US" altLang="zh-CN" i="1" dirty="0" smtClean="0">
                <a:solidFill>
                  <a:srgbClr val="0070C0"/>
                </a:solidFill>
              </a:rPr>
              <a:t>d</a:t>
            </a:r>
            <a:r>
              <a:rPr lang="en-US" altLang="zh-CN" dirty="0" smtClean="0">
                <a:solidFill>
                  <a:srgbClr val="0070C0"/>
                </a:solidFill>
              </a:rPr>
              <a:t>] = S[</a:t>
            </a:r>
            <a:r>
              <a:rPr lang="en-US" altLang="zh-CN" i="1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] = </a:t>
            </a:r>
            <a:r>
              <a:rPr lang="en-US" altLang="zh-CN" i="1" dirty="0" smtClean="0">
                <a:solidFill>
                  <a:srgbClr val="0070C0"/>
                </a:solidFill>
              </a:rPr>
              <a:t>S</a:t>
            </a:r>
            <a:r>
              <a:rPr lang="en-US" altLang="zh-CN" dirty="0" smtClean="0">
                <a:solidFill>
                  <a:srgbClr val="0070C0"/>
                </a:solidFill>
              </a:rPr>
              <a:t>[</a:t>
            </a:r>
            <a:r>
              <a:rPr lang="en-US" altLang="zh-CN" i="1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 + </a:t>
            </a:r>
            <a:r>
              <a:rPr lang="en-US" altLang="zh-CN" i="1" dirty="0" smtClean="0">
                <a:solidFill>
                  <a:srgbClr val="0070C0"/>
                </a:solidFill>
              </a:rPr>
              <a:t>d</a:t>
            </a:r>
            <a:r>
              <a:rPr lang="en-US" altLang="zh-CN" dirty="0" smtClean="0">
                <a:solidFill>
                  <a:srgbClr val="0070C0"/>
                </a:solidFill>
              </a:rPr>
              <a:t>] = 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9925D6-6FC8-4870-9B08-1EF8BD3555BF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Three Evenly Spaced 1s - using convolutions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Construct a polynomial:</a:t>
            </a:r>
          </a:p>
          <a:p>
            <a:r>
              <a:rPr lang="en-US" altLang="zh-CN" dirty="0" smtClean="0"/>
              <a:t>Example: 1</a:t>
            </a:r>
            <a:r>
              <a:rPr lang="en-US" altLang="zh-CN" dirty="0" smtClean="0">
                <a:solidFill>
                  <a:srgbClr val="0070C0"/>
                </a:solidFill>
              </a:rPr>
              <a:t>1</a:t>
            </a:r>
            <a:r>
              <a:rPr lang="en-US" altLang="zh-CN" dirty="0" smtClean="0"/>
              <a:t>01</a:t>
            </a:r>
            <a:r>
              <a:rPr lang="en-US" altLang="zh-CN" dirty="0" smtClean="0">
                <a:solidFill>
                  <a:srgbClr val="0070C0"/>
                </a:solidFill>
              </a:rPr>
              <a:t>1</a:t>
            </a:r>
            <a:r>
              <a:rPr lang="en-US" altLang="zh-CN" dirty="0" smtClean="0"/>
              <a:t>00</a:t>
            </a:r>
            <a:r>
              <a:rPr lang="en-US" altLang="zh-CN" dirty="0" smtClean="0">
                <a:solidFill>
                  <a:srgbClr val="0070C0"/>
                </a:solidFill>
              </a:rPr>
              <a:t>1</a:t>
            </a:r>
            <a:r>
              <a:rPr lang="en-US" altLang="zh-CN" dirty="0" smtClean="0"/>
              <a:t>0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Compute </a:t>
            </a:r>
            <a:r>
              <a:rPr lang="en-US" altLang="zh-CN" i="1" dirty="0" smtClean="0">
                <a:solidFill>
                  <a:srgbClr val="0070C0"/>
                </a:solidFill>
              </a:rPr>
              <a:t>p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2</a:t>
            </a:r>
            <a:r>
              <a:rPr lang="en-US" altLang="zh-CN" dirty="0" smtClean="0"/>
              <a:t> using FFT multiplication.</a:t>
            </a:r>
          </a:p>
          <a:p>
            <a:endParaRPr lang="en-US" altLang="zh-CN" dirty="0" smtClean="0"/>
          </a:p>
          <a:p>
            <a:endParaRPr lang="en-US" altLang="zh-CN" sz="1600" dirty="0" smtClean="0"/>
          </a:p>
          <a:p>
            <a:r>
              <a:rPr lang="en-US" altLang="zh-CN" dirty="0" smtClean="0"/>
              <a:t>If the coefficient of 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2</a:t>
            </a:r>
            <a:r>
              <a:rPr lang="en-US" altLang="zh-CN" i="1" baseline="30000" dirty="0" smtClean="0">
                <a:solidFill>
                  <a:srgbClr val="0070C0"/>
                </a:solidFill>
              </a:rPr>
              <a:t>b</a:t>
            </a:r>
            <a:r>
              <a:rPr lang="en-US" altLang="zh-CN" dirty="0" smtClean="0"/>
              <a:t> is </a:t>
            </a:r>
            <a:r>
              <a:rPr lang="en-US" altLang="zh-CN" dirty="0" smtClean="0">
                <a:solidFill>
                  <a:srgbClr val="0070C0"/>
                </a:solidFill>
              </a:rPr>
              <a:t>3</a:t>
            </a:r>
            <a:r>
              <a:rPr lang="en-US" altLang="zh-CN" dirty="0" smtClean="0"/>
              <a:t> or more for any </a:t>
            </a:r>
            <a:r>
              <a:rPr lang="en-US" altLang="zh-CN" i="1" dirty="0" smtClean="0">
                <a:solidFill>
                  <a:srgbClr val="0070C0"/>
                </a:solidFill>
              </a:rPr>
              <a:t>b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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i="1" dirty="0" smtClean="0">
                <a:solidFill>
                  <a:srgbClr val="0070C0"/>
                </a:solidFill>
              </a:rPr>
              <a:t>L</a:t>
            </a:r>
            <a:r>
              <a:rPr lang="en-US" altLang="zh-CN" dirty="0" smtClean="0"/>
              <a:t> then output YES. Otherwise, output NO.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9925D6-6FC8-4870-9B08-1EF8BD3555BF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286380" y="1416389"/>
          <a:ext cx="2143140" cy="899589"/>
        </p:xfrm>
        <a:graphic>
          <a:graphicData uri="http://schemas.openxmlformats.org/presentationml/2006/ole">
            <p:oleObj spid="_x0000_s76802" name="Equation" r:id="rId3" imgW="1028520" imgH="431640" progId="Equation.3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250271" y="2643182"/>
          <a:ext cx="4607745" cy="614366"/>
        </p:xfrm>
        <a:graphic>
          <a:graphicData uri="http://schemas.openxmlformats.org/presentationml/2006/ole">
            <p:oleObj spid="_x0000_s76803" name="Equation" r:id="rId4" imgW="1714320" imgH="228600" progId="Equation.3">
              <p:embed/>
            </p:oleObj>
          </a:graphicData>
        </a:graphic>
      </p:graphicFrame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4071942"/>
            <a:ext cx="8121072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715272" y="1643050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0070C0"/>
                </a:solidFill>
              </a:rPr>
              <a:t>O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n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Three Evenly Spaced 1s - using convolutions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coefficient of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x</a:t>
            </a:r>
            <a:r>
              <a:rPr lang="en-US" altLang="zh-CN" i="1" baseline="30000" dirty="0" err="1" smtClean="0">
                <a:solidFill>
                  <a:srgbClr val="0070C0"/>
                </a:solidFill>
              </a:rPr>
              <a:t>t</a:t>
            </a:r>
            <a:r>
              <a:rPr lang="en-US" altLang="zh-CN" dirty="0" smtClean="0"/>
              <a:t> is the number of ordered pairs 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a</a:t>
            </a:r>
            <a:r>
              <a:rPr lang="en-US" altLang="zh-CN" dirty="0" smtClean="0">
                <a:solidFill>
                  <a:srgbClr val="0070C0"/>
                </a:solidFill>
              </a:rPr>
              <a:t>, </a:t>
            </a:r>
            <a:r>
              <a:rPr lang="en-US" altLang="zh-CN" i="1" dirty="0" smtClean="0">
                <a:solidFill>
                  <a:srgbClr val="0070C0"/>
                </a:solidFill>
              </a:rPr>
              <a:t>c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smtClean="0"/>
              <a:t> such that </a:t>
            </a:r>
            <a:r>
              <a:rPr lang="en-US" altLang="zh-CN" i="1" dirty="0" smtClean="0">
                <a:solidFill>
                  <a:srgbClr val="0070C0"/>
                </a:solidFill>
              </a:rPr>
              <a:t>a</a:t>
            </a:r>
            <a:r>
              <a:rPr lang="en-US" altLang="zh-CN" dirty="0" smtClean="0">
                <a:solidFill>
                  <a:srgbClr val="0070C0"/>
                </a:solidFill>
              </a:rPr>
              <a:t>, </a:t>
            </a:r>
            <a:r>
              <a:rPr lang="en-US" altLang="zh-CN" i="1" dirty="0" smtClean="0">
                <a:solidFill>
                  <a:srgbClr val="0070C0"/>
                </a:solidFill>
              </a:rPr>
              <a:t>c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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i="1" dirty="0" smtClean="0">
                <a:solidFill>
                  <a:srgbClr val="0070C0"/>
                </a:solidFill>
              </a:rPr>
              <a:t>L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and </a:t>
            </a:r>
            <a:r>
              <a:rPr lang="en-US" altLang="zh-CN" i="1" dirty="0" smtClean="0">
                <a:solidFill>
                  <a:srgbClr val="0070C0"/>
                </a:solidFill>
              </a:rPr>
              <a:t>a</a:t>
            </a:r>
            <a:r>
              <a:rPr lang="en-US" altLang="zh-CN" dirty="0" smtClean="0">
                <a:solidFill>
                  <a:srgbClr val="0070C0"/>
                </a:solidFill>
              </a:rPr>
              <a:t> + </a:t>
            </a:r>
            <a:r>
              <a:rPr lang="en-US" altLang="zh-CN" i="1" dirty="0" smtClean="0">
                <a:solidFill>
                  <a:srgbClr val="0070C0"/>
                </a:solidFill>
              </a:rPr>
              <a:t>c</a:t>
            </a:r>
            <a:r>
              <a:rPr lang="en-US" altLang="zh-CN" dirty="0" smtClean="0">
                <a:solidFill>
                  <a:srgbClr val="0070C0"/>
                </a:solidFill>
              </a:rPr>
              <a:t> = 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The pair 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b,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i="1" dirty="0" smtClean="0">
                <a:solidFill>
                  <a:srgbClr val="0070C0"/>
                </a:solidFill>
              </a:rPr>
              <a:t>b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smtClean="0"/>
              <a:t> always contributes </a:t>
            </a:r>
            <a:r>
              <a:rPr lang="en-US" altLang="zh-CN" dirty="0" smtClean="0">
                <a:solidFill>
                  <a:srgbClr val="0070C0"/>
                </a:solidFill>
              </a:rPr>
              <a:t>1</a:t>
            </a:r>
            <a:r>
              <a:rPr lang="en-US" altLang="zh-CN" dirty="0" smtClean="0"/>
              <a:t> to the</a:t>
            </a:r>
          </a:p>
          <a:p>
            <a:r>
              <a:rPr lang="en-US" altLang="zh-CN" dirty="0" smtClean="0"/>
              <a:t>coefficient of 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2</a:t>
            </a:r>
            <a:r>
              <a:rPr lang="en-US" altLang="zh-CN" i="1" baseline="30000" dirty="0" smtClean="0">
                <a:solidFill>
                  <a:srgbClr val="0070C0"/>
                </a:solidFill>
              </a:rPr>
              <a:t>b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If there exists some other pair 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a,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i="1" dirty="0" smtClean="0">
                <a:solidFill>
                  <a:srgbClr val="0070C0"/>
                </a:solidFill>
              </a:rPr>
              <a:t>c</a:t>
            </a:r>
            <a:r>
              <a:rPr lang="en-US" altLang="zh-CN" dirty="0" smtClean="0">
                <a:solidFill>
                  <a:srgbClr val="0070C0"/>
                </a:solidFill>
              </a:rPr>
              <a:t>) </a:t>
            </a:r>
            <a:r>
              <a:rPr lang="en-US" altLang="zh-CN" dirty="0" smtClean="0"/>
              <a:t>where </a:t>
            </a:r>
            <a:r>
              <a:rPr lang="en-US" altLang="zh-CN" i="1" dirty="0" smtClean="0">
                <a:solidFill>
                  <a:srgbClr val="0070C0"/>
                </a:solidFill>
              </a:rPr>
              <a:t>a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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i="1" dirty="0" smtClean="0">
                <a:solidFill>
                  <a:srgbClr val="0070C0"/>
                </a:solidFill>
              </a:rPr>
              <a:t>c</a:t>
            </a:r>
            <a:r>
              <a:rPr lang="en-US" altLang="zh-CN" dirty="0" smtClean="0">
                <a:solidFill>
                  <a:srgbClr val="0070C0"/>
                </a:solidFill>
              </a:rPr>
              <a:t>, </a:t>
            </a:r>
            <a:r>
              <a:rPr lang="en-US" altLang="zh-CN" i="1" dirty="0" smtClean="0">
                <a:solidFill>
                  <a:srgbClr val="0070C0"/>
                </a:solidFill>
              </a:rPr>
              <a:t>a</a:t>
            </a:r>
            <a:r>
              <a:rPr lang="en-US" altLang="zh-CN" dirty="0" smtClean="0">
                <a:solidFill>
                  <a:srgbClr val="0070C0"/>
                </a:solidFill>
              </a:rPr>
              <a:t> + </a:t>
            </a:r>
            <a:r>
              <a:rPr lang="en-US" altLang="zh-CN" i="1" dirty="0" smtClean="0">
                <a:solidFill>
                  <a:srgbClr val="0070C0"/>
                </a:solidFill>
              </a:rPr>
              <a:t>c</a:t>
            </a:r>
            <a:r>
              <a:rPr lang="en-US" altLang="zh-CN" dirty="0" smtClean="0">
                <a:solidFill>
                  <a:srgbClr val="0070C0"/>
                </a:solidFill>
              </a:rPr>
              <a:t> = 2</a:t>
            </a:r>
            <a:r>
              <a:rPr lang="en-US" altLang="zh-CN" i="1" dirty="0" smtClean="0">
                <a:solidFill>
                  <a:srgbClr val="0070C0"/>
                </a:solidFill>
              </a:rPr>
              <a:t>b</a:t>
            </a:r>
            <a:r>
              <a:rPr lang="en-US" altLang="zh-CN" dirty="0" smtClean="0"/>
              <a:t>, and </a:t>
            </a:r>
            <a:r>
              <a:rPr lang="en-US" altLang="zh-CN" i="1" dirty="0" smtClean="0">
                <a:solidFill>
                  <a:srgbClr val="0070C0"/>
                </a:solidFill>
              </a:rPr>
              <a:t>a</a:t>
            </a:r>
            <a:r>
              <a:rPr lang="en-US" altLang="zh-CN" dirty="0" smtClean="0">
                <a:solidFill>
                  <a:srgbClr val="0070C0"/>
                </a:solidFill>
              </a:rPr>
              <a:t>, </a:t>
            </a:r>
            <a:r>
              <a:rPr lang="en-US" altLang="zh-CN" i="1" dirty="0" smtClean="0">
                <a:solidFill>
                  <a:srgbClr val="0070C0"/>
                </a:solidFill>
              </a:rPr>
              <a:t>c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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i="1" dirty="0" smtClean="0">
                <a:solidFill>
                  <a:srgbClr val="0070C0"/>
                </a:solidFill>
              </a:rPr>
              <a:t>L</a:t>
            </a:r>
            <a:r>
              <a:rPr lang="en-US" altLang="zh-CN" dirty="0" smtClean="0"/>
              <a:t>, then the coefficient of 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2</a:t>
            </a:r>
            <a:r>
              <a:rPr lang="en-US" altLang="zh-CN" i="1" baseline="30000" dirty="0" smtClean="0">
                <a:solidFill>
                  <a:srgbClr val="0070C0"/>
                </a:solidFill>
              </a:rPr>
              <a:t>b</a:t>
            </a:r>
            <a:r>
              <a:rPr lang="en-US" altLang="zh-CN" dirty="0" smtClean="0"/>
              <a:t> will be at least </a:t>
            </a:r>
            <a:r>
              <a:rPr lang="en-US" altLang="zh-CN" dirty="0" smtClean="0">
                <a:solidFill>
                  <a:srgbClr val="0070C0"/>
                </a:solidFill>
              </a:rPr>
              <a:t>3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9925D6-6FC8-4870-9B08-1EF8BD3555BF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6D9CA4-D100-45F5-BE9B-F31604AA801B}" type="slidenum">
              <a:rPr lang="en-US" altLang="zh-CN">
                <a:ea typeface="宋体" charset="-122"/>
              </a:rPr>
              <a:pPr/>
              <a:t>27</a:t>
            </a:fld>
            <a:endParaRPr lang="en-US" altLang="zh-CN">
              <a:ea typeface="宋体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String Matching – 1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E0000"/>
                </a:solidFill>
              </a:rPr>
              <a:t>Input: </a:t>
            </a:r>
            <a:r>
              <a:rPr lang="en-US" altLang="zh-CN" dirty="0" smtClean="0">
                <a:solidFill>
                  <a:srgbClr val="000000"/>
                </a:solidFill>
              </a:rPr>
              <a:t>Two strings </a:t>
            </a:r>
            <a:r>
              <a:rPr lang="en-US" altLang="zh-CN" i="1" dirty="0" smtClean="0">
                <a:solidFill>
                  <a:schemeClr val="accent2"/>
                </a:solidFill>
              </a:rPr>
              <a:t>t</a:t>
            </a:r>
            <a:r>
              <a:rPr lang="en-US" altLang="zh-CN" dirty="0" smtClean="0">
                <a:solidFill>
                  <a:schemeClr val="accent2"/>
                </a:solidFill>
              </a:rPr>
              <a:t>[0…</a:t>
            </a:r>
            <a:r>
              <a:rPr lang="en-US" altLang="zh-CN" i="1" dirty="0" smtClean="0">
                <a:solidFill>
                  <a:schemeClr val="accent2"/>
                </a:solidFill>
              </a:rPr>
              <a:t>n-</a:t>
            </a:r>
            <a:r>
              <a:rPr lang="en-US" altLang="zh-CN" dirty="0" smtClean="0">
                <a:solidFill>
                  <a:schemeClr val="accent2"/>
                </a:solidFill>
              </a:rPr>
              <a:t>1]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and </a:t>
            </a:r>
            <a:r>
              <a:rPr lang="en-US" altLang="zh-CN" i="1" dirty="0" smtClean="0">
                <a:solidFill>
                  <a:schemeClr val="accent2"/>
                </a:solidFill>
              </a:rPr>
              <a:t>p</a:t>
            </a:r>
            <a:r>
              <a:rPr lang="en-US" altLang="zh-CN" dirty="0" smtClean="0">
                <a:solidFill>
                  <a:schemeClr val="accent2"/>
                </a:solidFill>
              </a:rPr>
              <a:t>[0…</a:t>
            </a:r>
            <a:r>
              <a:rPr lang="en-US" altLang="zh-CN" i="1" dirty="0" smtClean="0">
                <a:solidFill>
                  <a:schemeClr val="accent2"/>
                </a:solidFill>
              </a:rPr>
              <a:t>m-</a:t>
            </a:r>
            <a:r>
              <a:rPr lang="en-US" altLang="zh-CN" dirty="0" smtClean="0">
                <a:solidFill>
                  <a:schemeClr val="accent2"/>
                </a:solidFill>
              </a:rPr>
              <a:t>1]</a:t>
            </a:r>
            <a:r>
              <a:rPr lang="en-US" altLang="zh-CN" dirty="0" smtClean="0">
                <a:solidFill>
                  <a:srgbClr val="000000"/>
                </a:solidFill>
              </a:rPr>
              <a:t>, containing symbols from alphabet 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</a:t>
            </a:r>
            <a:endParaRPr lang="en-US" altLang="zh-CN" i="1" dirty="0" smtClean="0">
              <a:solidFill>
                <a:srgbClr val="008C87"/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rgbClr val="CE0000"/>
                </a:solidFill>
              </a:rPr>
              <a:t>Goal: </a:t>
            </a:r>
            <a:r>
              <a:rPr lang="en-US" altLang="zh-CN" dirty="0" smtClean="0">
                <a:solidFill>
                  <a:srgbClr val="000000"/>
                </a:solidFill>
              </a:rPr>
              <a:t>find all “shifts” </a:t>
            </a:r>
            <a:r>
              <a:rPr lang="en-US" altLang="zh-CN" dirty="0" smtClean="0">
                <a:solidFill>
                  <a:schemeClr val="accent2"/>
                </a:solidFill>
              </a:rPr>
              <a:t>0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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en-US" altLang="zh-CN" i="1" dirty="0" err="1" smtClean="0">
                <a:solidFill>
                  <a:schemeClr val="accent2"/>
                </a:solidFill>
              </a:rPr>
              <a:t>i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&lt;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-</a:t>
            </a:r>
            <a:r>
              <a:rPr lang="en-US" altLang="zh-CN" i="1" dirty="0" smtClean="0">
                <a:solidFill>
                  <a:schemeClr val="accent2"/>
                </a:solidFill>
              </a:rPr>
              <a:t>m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such that </a:t>
            </a:r>
            <a:r>
              <a:rPr lang="en-US" altLang="zh-CN" i="1" dirty="0" smtClean="0">
                <a:solidFill>
                  <a:schemeClr val="accent2"/>
                </a:solidFill>
              </a:rPr>
              <a:t>t</a:t>
            </a:r>
            <a:r>
              <a:rPr lang="en-US" altLang="zh-CN" dirty="0" smtClean="0">
                <a:solidFill>
                  <a:schemeClr val="accent2"/>
                </a:solidFill>
              </a:rPr>
              <a:t>[</a:t>
            </a:r>
            <a:r>
              <a:rPr lang="en-US" altLang="zh-CN" i="1" dirty="0" err="1" smtClean="0">
                <a:solidFill>
                  <a:schemeClr val="accent2"/>
                </a:solidFill>
              </a:rPr>
              <a:t>i</a:t>
            </a:r>
            <a:r>
              <a:rPr lang="en-US" altLang="zh-CN" dirty="0" smtClean="0">
                <a:solidFill>
                  <a:schemeClr val="accent2"/>
                </a:solidFill>
              </a:rPr>
              <a:t>…</a:t>
            </a:r>
            <a:r>
              <a:rPr lang="en-US" altLang="zh-CN" i="1" dirty="0" smtClean="0">
                <a:solidFill>
                  <a:schemeClr val="accent2"/>
                </a:solidFill>
              </a:rPr>
              <a:t>i</a:t>
            </a:r>
            <a:r>
              <a:rPr lang="en-US" altLang="zh-CN" dirty="0" smtClean="0">
                <a:solidFill>
                  <a:schemeClr val="accent2"/>
                </a:solidFill>
              </a:rPr>
              <a:t>+</a:t>
            </a:r>
            <a:r>
              <a:rPr lang="en-US" altLang="zh-CN" i="1" dirty="0" smtClean="0">
                <a:solidFill>
                  <a:schemeClr val="accent2"/>
                </a:solidFill>
              </a:rPr>
              <a:t>m-</a:t>
            </a:r>
            <a:r>
              <a:rPr lang="en-US" altLang="zh-CN" dirty="0" smtClean="0">
                <a:solidFill>
                  <a:schemeClr val="accent2"/>
                </a:solidFill>
              </a:rPr>
              <a:t>1] = </a:t>
            </a:r>
            <a:r>
              <a:rPr lang="en-US" altLang="zh-CN" i="1" dirty="0" smtClean="0">
                <a:solidFill>
                  <a:schemeClr val="accent2"/>
                </a:solidFill>
              </a:rPr>
              <a:t>p.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</a:t>
            </a:r>
            <a:r>
              <a:rPr lang="en-US" altLang="zh-CN" dirty="0" smtClean="0">
                <a:solidFill>
                  <a:schemeClr val="accent2"/>
                </a:solidFill>
              </a:rPr>
              <a:t> = { , </a:t>
            </a:r>
            <a:r>
              <a:rPr lang="en-US" altLang="zh-CN" i="1" dirty="0" smtClean="0">
                <a:solidFill>
                  <a:schemeClr val="accent2"/>
                </a:solidFill>
              </a:rPr>
              <a:t>a</a:t>
            </a:r>
            <a:r>
              <a:rPr lang="en-US" altLang="zh-CN" dirty="0" smtClean="0">
                <a:solidFill>
                  <a:schemeClr val="accent2"/>
                </a:solidFill>
              </a:rPr>
              <a:t>, </a:t>
            </a:r>
            <a:r>
              <a:rPr lang="en-US" altLang="zh-CN" i="1" dirty="0" smtClean="0">
                <a:solidFill>
                  <a:schemeClr val="accent2"/>
                </a:solidFill>
              </a:rPr>
              <a:t>b</a:t>
            </a:r>
            <a:r>
              <a:rPr lang="en-US" altLang="zh-CN" dirty="0" smtClean="0">
                <a:solidFill>
                  <a:schemeClr val="accent2"/>
                </a:solidFill>
              </a:rPr>
              <a:t>,…, </a:t>
            </a:r>
            <a:r>
              <a:rPr lang="en-US" altLang="zh-CN" i="1" dirty="0" smtClean="0">
                <a:solidFill>
                  <a:schemeClr val="accent2"/>
                </a:solidFill>
              </a:rPr>
              <a:t>z</a:t>
            </a:r>
            <a:r>
              <a:rPr lang="en-US" altLang="zh-CN" dirty="0" smtClean="0">
                <a:solidFill>
                  <a:schemeClr val="accent2"/>
                </a:solidFill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 smtClean="0">
                <a:solidFill>
                  <a:schemeClr val="accent2"/>
                </a:solidFill>
              </a:rPr>
              <a:t>t</a:t>
            </a:r>
            <a:r>
              <a:rPr lang="en-US" altLang="zh-CN" dirty="0" smtClean="0">
                <a:solidFill>
                  <a:schemeClr val="accent2"/>
                </a:solidFill>
              </a:rPr>
              <a:t>[1…18] =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“to be or not to be”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 smtClean="0">
                <a:solidFill>
                  <a:schemeClr val="accent2"/>
                </a:solidFill>
              </a:rPr>
              <a:t>p</a:t>
            </a:r>
            <a:r>
              <a:rPr lang="en-US" altLang="zh-CN" dirty="0" smtClean="0">
                <a:solidFill>
                  <a:schemeClr val="accent2"/>
                </a:solidFill>
              </a:rPr>
              <a:t>[1..2] =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“be”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Shifts: </a:t>
            </a:r>
            <a:r>
              <a:rPr lang="en-US" altLang="zh-CN" dirty="0" smtClean="0">
                <a:solidFill>
                  <a:schemeClr val="accent2"/>
                </a:solidFill>
              </a:rPr>
              <a:t>3, 16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 Matching –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Define:</a:t>
            </a:r>
          </a:p>
          <a:p>
            <a:r>
              <a:rPr lang="en-US" altLang="zh-CN" dirty="0" smtClean="0"/>
              <a:t>There is a match at index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/>
              <a:t> if and only if 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[</a:t>
            </a:r>
            <a:r>
              <a:rPr lang="en-US" altLang="zh-CN" i="1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] = 0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How to compute </a:t>
            </a:r>
            <a:r>
              <a:rPr lang="en-US" altLang="zh-CN" i="1" dirty="0" smtClean="0">
                <a:solidFill>
                  <a:srgbClr val="0070C0"/>
                </a:solidFill>
              </a:rPr>
              <a:t>Y</a:t>
            </a:r>
            <a:r>
              <a:rPr lang="en-US" altLang="zh-CN" dirty="0" smtClean="0"/>
              <a:t> in </a:t>
            </a:r>
            <a:r>
              <a:rPr lang="en-US" altLang="zh-CN" i="1" dirty="0" smtClean="0">
                <a:solidFill>
                  <a:srgbClr val="0070C0"/>
                </a:solidFill>
              </a:rPr>
              <a:t>O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n</a:t>
            </a:r>
            <a:r>
              <a:rPr lang="en-US" altLang="zh-CN" dirty="0" smtClean="0">
                <a:solidFill>
                  <a:srgbClr val="0070C0"/>
                </a:solidFill>
              </a:rPr>
              <a:t> log </a:t>
            </a:r>
            <a:r>
              <a:rPr lang="en-US" altLang="zh-CN" i="1" dirty="0" smtClean="0">
                <a:solidFill>
                  <a:srgbClr val="0070C0"/>
                </a:solidFill>
              </a:rPr>
              <a:t>n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9925D6-6FC8-4870-9B08-1EF8BD3555BF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375281" y="1500174"/>
          <a:ext cx="3411165" cy="718140"/>
        </p:xfrm>
        <a:graphic>
          <a:graphicData uri="http://schemas.openxmlformats.org/presentationml/2006/ole">
            <p:oleObj spid="_x0000_s77826" name="Equation" r:id="rId3" imgW="1447560" imgH="304560" progId="Equation.3">
              <p:embed/>
            </p:oleObj>
          </a:graphicData>
        </a:graphic>
      </p:graphicFrame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965487" y="3143248"/>
          <a:ext cx="7964231" cy="785818"/>
        </p:xfrm>
        <a:graphic>
          <a:graphicData uri="http://schemas.openxmlformats.org/presentationml/2006/ole">
            <p:oleObj spid="_x0000_s77827" name="Equation" r:id="rId4" imgW="3085920" imgH="304560" progId="Equation.3">
              <p:embed/>
            </p:oleObj>
          </a:graphicData>
        </a:graphic>
      </p:graphicFrame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1076320" y="4000509"/>
          <a:ext cx="2852738" cy="785813"/>
        </p:xfrm>
        <a:graphic>
          <a:graphicData uri="http://schemas.openxmlformats.org/presentationml/2006/ole">
            <p:oleObj spid="_x0000_s77828" name="Equation" r:id="rId5" imgW="1104840" imgH="30456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57884" y="1643050"/>
            <a:ext cx="1790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0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 </a:t>
            </a:r>
            <a:r>
              <a:rPr lang="en-US" altLang="zh-CN" i="1" dirty="0" err="1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 &lt; </a:t>
            </a:r>
            <a:r>
              <a:rPr lang="en-US" altLang="zh-CN" i="1" dirty="0" smtClean="0">
                <a:solidFill>
                  <a:srgbClr val="0070C0"/>
                </a:solidFill>
                <a:sym typeface="Symbol"/>
              </a:rPr>
              <a:t>n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 – </a:t>
            </a:r>
            <a:r>
              <a:rPr lang="en-US" altLang="zh-CN" i="1" dirty="0" smtClean="0">
                <a:solidFill>
                  <a:srgbClr val="0070C0"/>
                </a:solidFill>
                <a:sym typeface="Symbol"/>
              </a:rPr>
              <a:t>m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934" y="4143380"/>
            <a:ext cx="1790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0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 </a:t>
            </a:r>
            <a:r>
              <a:rPr lang="en-US" altLang="zh-CN" i="1" dirty="0" err="1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 &lt; </a:t>
            </a:r>
            <a:r>
              <a:rPr lang="en-US" altLang="zh-CN" i="1" dirty="0" smtClean="0">
                <a:solidFill>
                  <a:srgbClr val="0070C0"/>
                </a:solidFill>
                <a:sym typeface="Symbol"/>
              </a:rPr>
              <a:t>n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 – </a:t>
            </a:r>
            <a:r>
              <a:rPr lang="en-US" altLang="zh-CN" i="1" dirty="0" smtClean="0">
                <a:solidFill>
                  <a:srgbClr val="0070C0"/>
                </a:solidFill>
                <a:sym typeface="Symbol"/>
              </a:rPr>
              <a:t>m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 Matching –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Let 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  <a:r>
              <a:rPr lang="en-US" altLang="zh-CN" dirty="0" smtClean="0">
                <a:solidFill>
                  <a:srgbClr val="0070C0"/>
                </a:solidFill>
              </a:rPr>
              <a:t>’ </a:t>
            </a:r>
            <a:r>
              <a:rPr lang="en-US" altLang="zh-CN" dirty="0" smtClean="0"/>
              <a:t>be the reverse of 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  <a:r>
              <a:rPr lang="en-US" altLang="zh-CN" dirty="0" smtClean="0"/>
              <a:t>. Then</a:t>
            </a:r>
          </a:p>
          <a:p>
            <a:endParaRPr lang="en-US" altLang="zh-CN" dirty="0" smtClean="0"/>
          </a:p>
          <a:p>
            <a:endParaRPr lang="en-US" altLang="zh-CN" sz="1000" dirty="0" smtClean="0"/>
          </a:p>
          <a:p>
            <a:r>
              <a:rPr lang="en-US" altLang="zh-CN" dirty="0" smtClean="0"/>
              <a:t>Let </a:t>
            </a:r>
            <a:r>
              <a:rPr lang="en-US" altLang="zh-CN" i="1" dirty="0" smtClean="0">
                <a:solidFill>
                  <a:srgbClr val="0070C0"/>
                </a:solidFill>
              </a:rPr>
              <a:t>k</a:t>
            </a:r>
            <a:r>
              <a:rPr lang="en-US" altLang="zh-CN" dirty="0" smtClean="0">
                <a:solidFill>
                  <a:srgbClr val="0070C0"/>
                </a:solidFill>
              </a:rPr>
              <a:t> = </a:t>
            </a:r>
            <a:r>
              <a:rPr lang="en-US" altLang="zh-CN" i="1" dirty="0" smtClean="0">
                <a:solidFill>
                  <a:srgbClr val="0070C0"/>
                </a:solidFill>
              </a:rPr>
              <a:t>n</a:t>
            </a:r>
            <a:r>
              <a:rPr lang="en-US" altLang="zh-CN" dirty="0" smtClean="0">
                <a:solidFill>
                  <a:srgbClr val="0070C0"/>
                </a:solidFill>
              </a:rPr>
              <a:t> – 1 –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 – </a:t>
            </a:r>
            <a:r>
              <a:rPr lang="en-US" altLang="zh-CN" i="1" dirty="0" smtClean="0">
                <a:solidFill>
                  <a:srgbClr val="0070C0"/>
                </a:solidFill>
              </a:rPr>
              <a:t>j</a:t>
            </a:r>
            <a:r>
              <a:rPr lang="en-US" altLang="zh-CN" dirty="0" smtClean="0"/>
              <a:t>. Then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2800" dirty="0" smtClean="0"/>
              <a:t>Let </a:t>
            </a:r>
            <a:r>
              <a:rPr lang="en-US" altLang="zh-CN" sz="2800" i="1" dirty="0" smtClean="0">
                <a:solidFill>
                  <a:srgbClr val="0070C0"/>
                </a:solidFill>
              </a:rPr>
              <a:t>f</a:t>
            </a:r>
            <a:r>
              <a:rPr lang="en-US" altLang="zh-CN" sz="2800" dirty="0" smtClean="0"/>
              <a:t> be the poly with coefficients </a:t>
            </a:r>
            <a:r>
              <a:rPr lang="en-US" altLang="zh-CN" sz="2800" i="1" dirty="0" smtClean="0">
                <a:solidFill>
                  <a:srgbClr val="0070C0"/>
                </a:solidFill>
              </a:rPr>
              <a:t>p</a:t>
            </a:r>
            <a:r>
              <a:rPr lang="en-US" altLang="zh-CN" sz="2800" baseline="-25000" dirty="0" smtClean="0">
                <a:solidFill>
                  <a:srgbClr val="0070C0"/>
                </a:solidFill>
              </a:rPr>
              <a:t>1</a:t>
            </a:r>
            <a:r>
              <a:rPr lang="en-US" altLang="zh-CN" sz="2800" dirty="0" smtClean="0">
                <a:solidFill>
                  <a:srgbClr val="0070C0"/>
                </a:solidFill>
              </a:rPr>
              <a:t>, </a:t>
            </a:r>
            <a:r>
              <a:rPr lang="en-US" altLang="zh-CN" sz="2800" i="1" dirty="0" smtClean="0">
                <a:solidFill>
                  <a:srgbClr val="0070C0"/>
                </a:solidFill>
              </a:rPr>
              <a:t>p</a:t>
            </a:r>
            <a:r>
              <a:rPr lang="en-US" altLang="zh-CN" sz="2800" baseline="-25000" dirty="0" smtClean="0">
                <a:solidFill>
                  <a:srgbClr val="0070C0"/>
                </a:solidFill>
              </a:rPr>
              <a:t>2</a:t>
            </a:r>
            <a:r>
              <a:rPr lang="en-US" altLang="zh-CN" sz="2800" dirty="0" smtClean="0">
                <a:solidFill>
                  <a:srgbClr val="0070C0"/>
                </a:solidFill>
              </a:rPr>
              <a:t>, …, </a:t>
            </a:r>
            <a:r>
              <a:rPr lang="en-US" altLang="zh-CN" sz="2800" i="1" dirty="0" smtClean="0">
                <a:solidFill>
                  <a:srgbClr val="0070C0"/>
                </a:solidFill>
              </a:rPr>
              <a:t>p</a:t>
            </a:r>
            <a:r>
              <a:rPr lang="en-US" altLang="zh-CN" sz="2800" i="1" baseline="-25000" dirty="0" smtClean="0">
                <a:solidFill>
                  <a:srgbClr val="0070C0"/>
                </a:solidFill>
              </a:rPr>
              <a:t>m</a:t>
            </a:r>
            <a:r>
              <a:rPr lang="en-US" altLang="zh-CN" sz="2800" baseline="-25000" dirty="0" smtClean="0">
                <a:solidFill>
                  <a:srgbClr val="0070C0"/>
                </a:solidFill>
              </a:rPr>
              <a:t>-1</a:t>
            </a:r>
            <a:r>
              <a:rPr lang="en-US" altLang="zh-CN" sz="2800" dirty="0" smtClean="0"/>
              <a:t> and </a:t>
            </a:r>
            <a:r>
              <a:rPr lang="en-US" altLang="zh-CN" sz="2800" i="1" dirty="0" smtClean="0">
                <a:solidFill>
                  <a:srgbClr val="0070C0"/>
                </a:solidFill>
              </a:rPr>
              <a:t>g</a:t>
            </a:r>
            <a:r>
              <a:rPr lang="en-US" altLang="zh-CN" sz="2800" dirty="0" smtClean="0"/>
              <a:t> be the poly with coefficients </a:t>
            </a:r>
            <a:r>
              <a:rPr lang="en-US" altLang="zh-CN" sz="2800" i="1" dirty="0" smtClean="0">
                <a:solidFill>
                  <a:srgbClr val="0070C0"/>
                </a:solidFill>
              </a:rPr>
              <a:t>t</a:t>
            </a:r>
            <a:r>
              <a:rPr lang="en-US" altLang="zh-CN" sz="2800" dirty="0" smtClean="0">
                <a:solidFill>
                  <a:srgbClr val="0070C0"/>
                </a:solidFill>
              </a:rPr>
              <a:t>’</a:t>
            </a:r>
            <a:r>
              <a:rPr lang="en-US" altLang="zh-CN" sz="2800" baseline="-25000" dirty="0" smtClean="0">
                <a:solidFill>
                  <a:srgbClr val="0070C0"/>
                </a:solidFill>
              </a:rPr>
              <a:t>0</a:t>
            </a:r>
            <a:r>
              <a:rPr lang="en-US" altLang="zh-CN" sz="2800" dirty="0" smtClean="0">
                <a:solidFill>
                  <a:srgbClr val="0070C0"/>
                </a:solidFill>
              </a:rPr>
              <a:t>, </a:t>
            </a:r>
            <a:r>
              <a:rPr lang="en-US" altLang="zh-CN" sz="2800" i="1" dirty="0" smtClean="0">
                <a:solidFill>
                  <a:srgbClr val="0070C0"/>
                </a:solidFill>
              </a:rPr>
              <a:t>t</a:t>
            </a:r>
            <a:r>
              <a:rPr lang="en-US" altLang="zh-CN" sz="2800" dirty="0" smtClean="0">
                <a:solidFill>
                  <a:srgbClr val="0070C0"/>
                </a:solidFill>
              </a:rPr>
              <a:t>’</a:t>
            </a:r>
            <a:r>
              <a:rPr lang="en-US" altLang="zh-CN" sz="2800" baseline="-25000" dirty="0" smtClean="0">
                <a:solidFill>
                  <a:srgbClr val="0070C0"/>
                </a:solidFill>
              </a:rPr>
              <a:t>1</a:t>
            </a:r>
            <a:r>
              <a:rPr lang="en-US" altLang="zh-CN" sz="2800" dirty="0" smtClean="0">
                <a:solidFill>
                  <a:srgbClr val="0070C0"/>
                </a:solidFill>
              </a:rPr>
              <a:t>,… ,</a:t>
            </a:r>
            <a:r>
              <a:rPr lang="en-US" altLang="zh-CN" sz="2800" i="1" dirty="0" smtClean="0">
                <a:solidFill>
                  <a:srgbClr val="0070C0"/>
                </a:solidFill>
              </a:rPr>
              <a:t>t</a:t>
            </a:r>
            <a:r>
              <a:rPr lang="en-US" altLang="zh-CN" sz="2800" dirty="0" smtClean="0">
                <a:solidFill>
                  <a:srgbClr val="0070C0"/>
                </a:solidFill>
              </a:rPr>
              <a:t>’</a:t>
            </a:r>
            <a:r>
              <a:rPr lang="en-US" altLang="zh-CN" sz="2800" i="1" baseline="-25000" dirty="0" smtClean="0">
                <a:solidFill>
                  <a:srgbClr val="0070C0"/>
                </a:solidFill>
              </a:rPr>
              <a:t>n</a:t>
            </a:r>
            <a:r>
              <a:rPr lang="en-US" altLang="zh-CN" sz="2800" baseline="-25000" dirty="0" smtClean="0">
                <a:solidFill>
                  <a:srgbClr val="0070C0"/>
                </a:solidFill>
              </a:rPr>
              <a:t>-1</a:t>
            </a:r>
            <a:r>
              <a:rPr lang="en-US" altLang="zh-CN" sz="2800" dirty="0" smtClean="0"/>
              <a:t>. Then </a:t>
            </a:r>
            <a:r>
              <a:rPr lang="en-US" altLang="zh-CN" sz="2800" i="1" dirty="0" smtClean="0">
                <a:solidFill>
                  <a:srgbClr val="0070C0"/>
                </a:solidFill>
              </a:rPr>
              <a:t>Y</a:t>
            </a:r>
            <a:r>
              <a:rPr lang="en-US" altLang="zh-CN" sz="2800" dirty="0" smtClean="0">
                <a:solidFill>
                  <a:srgbClr val="0070C0"/>
                </a:solidFill>
              </a:rPr>
              <a:t>[</a:t>
            </a:r>
            <a:r>
              <a:rPr lang="en-US" altLang="zh-CN" sz="2800" i="1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]</a:t>
            </a:r>
            <a:r>
              <a:rPr lang="en-US" altLang="zh-CN" sz="2800" dirty="0" smtClean="0"/>
              <a:t> is the coefficient of </a:t>
            </a:r>
            <a:r>
              <a:rPr lang="en-US" altLang="zh-CN" sz="2800" i="1" dirty="0" smtClean="0">
                <a:solidFill>
                  <a:srgbClr val="0070C0"/>
                </a:solidFill>
              </a:rPr>
              <a:t>x</a:t>
            </a:r>
            <a:r>
              <a:rPr lang="en-US" altLang="zh-CN" sz="2800" i="1" baseline="30000" dirty="0" smtClean="0">
                <a:solidFill>
                  <a:srgbClr val="0070C0"/>
                </a:solidFill>
              </a:rPr>
              <a:t>n</a:t>
            </a:r>
            <a:r>
              <a:rPr lang="en-US" altLang="zh-CN" sz="2800" baseline="30000" dirty="0" smtClean="0">
                <a:solidFill>
                  <a:srgbClr val="0070C0"/>
                </a:solidFill>
              </a:rPr>
              <a:t>-1-</a:t>
            </a:r>
            <a:r>
              <a:rPr lang="en-US" altLang="zh-CN" sz="2800" i="1" baseline="30000" dirty="0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/>
              <a:t>in </a:t>
            </a:r>
            <a:r>
              <a:rPr lang="en-US" altLang="zh-CN" sz="2800" i="1" dirty="0" err="1" smtClean="0">
                <a:solidFill>
                  <a:srgbClr val="0070C0"/>
                </a:solidFill>
              </a:rPr>
              <a:t>fg</a:t>
            </a:r>
            <a:r>
              <a:rPr lang="en-US" altLang="zh-CN" sz="2800" dirty="0" smtClean="0"/>
              <a:t>.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9925D6-6FC8-4870-9B08-1EF8BD3555BF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1714480" y="2143116"/>
          <a:ext cx="5476875" cy="785813"/>
        </p:xfrm>
        <a:graphic>
          <a:graphicData uri="http://schemas.openxmlformats.org/presentationml/2006/ole">
            <p:oleObj spid="_x0000_s79874" name="Equation" r:id="rId3" imgW="2120760" imgH="304560" progId="Equation.3">
              <p:embed/>
            </p:oleObj>
          </a:graphicData>
        </a:graphic>
      </p:graphicFrame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3038475" y="3506788"/>
          <a:ext cx="2590800" cy="917575"/>
        </p:xfrm>
        <a:graphic>
          <a:graphicData uri="http://schemas.openxmlformats.org/presentationml/2006/ole">
            <p:oleObj spid="_x0000_s79875" name="Equation" r:id="rId4" imgW="1002960" imgH="355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BF085D-3FB3-49BD-9AA6-9A449A1CFC75}" type="slidenum">
              <a:rPr lang="en-US" altLang="zh-CN">
                <a:ea typeface="宋体" charset="-122"/>
              </a:rPr>
              <a:pPr/>
              <a:t>3</a:t>
            </a:fld>
            <a:endParaRPr lang="en-US" altLang="zh-CN">
              <a:ea typeface="宋体" charset="-122"/>
            </a:endParaRP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Discrete Fourier Transform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E0000"/>
                </a:solidFill>
              </a:rPr>
              <a:t>Discrete Fourier Transform (DFT):</a:t>
            </a:r>
          </a:p>
          <a:p>
            <a:pPr lvl="1" eaLnBrk="1" hangingPunct="1"/>
            <a:r>
              <a:rPr lang="en-US" altLang="zh-CN" dirty="0" smtClean="0">
                <a:solidFill>
                  <a:srgbClr val="000000"/>
                </a:solidFill>
              </a:rPr>
              <a:t>Given: coefficients of a polynomial</a:t>
            </a:r>
          </a:p>
          <a:p>
            <a:pPr eaLnBrk="1" hangingPunct="1">
              <a:buFontTx/>
              <a:buNone/>
            </a:pPr>
            <a:r>
              <a:rPr lang="en-US" altLang="zh-CN" dirty="0" smtClean="0">
                <a:solidFill>
                  <a:srgbClr val="008581"/>
                </a:solidFill>
              </a:rPr>
              <a:t>            </a:t>
            </a:r>
            <a:r>
              <a:rPr lang="en-US" altLang="zh-CN" i="1" dirty="0" smtClean="0">
                <a:solidFill>
                  <a:schemeClr val="accent2"/>
                </a:solidFill>
              </a:rPr>
              <a:t>a</a:t>
            </a:r>
            <a:r>
              <a:rPr lang="en-US" altLang="zh-CN" dirty="0" smtClean="0">
                <a:solidFill>
                  <a:schemeClr val="accent2"/>
                </a:solidFill>
              </a:rPr>
              <a:t>(</a:t>
            </a:r>
            <a:r>
              <a:rPr lang="en-US" altLang="zh-CN" i="1" dirty="0" smtClean="0">
                <a:solidFill>
                  <a:schemeClr val="accent2"/>
                </a:solidFill>
              </a:rPr>
              <a:t>x</a:t>
            </a:r>
            <a:r>
              <a:rPr lang="en-US" altLang="zh-CN" dirty="0" smtClean="0">
                <a:solidFill>
                  <a:schemeClr val="accent2"/>
                </a:solidFill>
              </a:rPr>
              <a:t>) = </a:t>
            </a:r>
            <a:r>
              <a:rPr lang="en-US" altLang="zh-CN" i="1" dirty="0" smtClean="0">
                <a:solidFill>
                  <a:schemeClr val="accent2"/>
                </a:solidFill>
              </a:rPr>
              <a:t>a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0</a:t>
            </a:r>
            <a:r>
              <a:rPr lang="en-US" altLang="zh-CN" dirty="0" smtClean="0">
                <a:solidFill>
                  <a:schemeClr val="accent2"/>
                </a:solidFill>
              </a:rPr>
              <a:t> + </a:t>
            </a:r>
            <a:r>
              <a:rPr lang="en-US" altLang="zh-CN" i="1" dirty="0" smtClean="0">
                <a:solidFill>
                  <a:schemeClr val="accent2"/>
                </a:solidFill>
              </a:rPr>
              <a:t>a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1</a:t>
            </a:r>
            <a:r>
              <a:rPr lang="en-US" altLang="zh-CN" i="1" dirty="0" smtClean="0">
                <a:solidFill>
                  <a:schemeClr val="accent2"/>
                </a:solidFill>
              </a:rPr>
              <a:t>x</a:t>
            </a:r>
            <a:r>
              <a:rPr lang="en-US" altLang="zh-CN" dirty="0" smtClean="0">
                <a:solidFill>
                  <a:schemeClr val="accent2"/>
                </a:solidFill>
              </a:rPr>
              <a:t> + … + </a:t>
            </a:r>
            <a:r>
              <a:rPr lang="en-US" altLang="zh-CN" i="1" dirty="0" smtClean="0">
                <a:solidFill>
                  <a:schemeClr val="accent2"/>
                </a:solidFill>
              </a:rPr>
              <a:t>a</a:t>
            </a:r>
            <a:r>
              <a:rPr lang="en-US" altLang="zh-CN" i="1" baseline="-25000" dirty="0" smtClean="0">
                <a:solidFill>
                  <a:schemeClr val="accent2"/>
                </a:solidFill>
              </a:rPr>
              <a:t>n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-1</a:t>
            </a:r>
            <a:r>
              <a:rPr lang="en-US" altLang="zh-CN" i="1" dirty="0" smtClean="0">
                <a:solidFill>
                  <a:schemeClr val="accent2"/>
                </a:solidFill>
              </a:rPr>
              <a:t>x</a:t>
            </a:r>
            <a:r>
              <a:rPr lang="en-US" altLang="zh-CN" i="1" baseline="30000" dirty="0" smtClean="0">
                <a:solidFill>
                  <a:schemeClr val="accent2"/>
                </a:solidFill>
              </a:rPr>
              <a:t>n</a:t>
            </a:r>
            <a:r>
              <a:rPr lang="en-US" altLang="zh-CN" baseline="30000" dirty="0" smtClean="0">
                <a:solidFill>
                  <a:schemeClr val="accent2"/>
                </a:solidFill>
              </a:rPr>
              <a:t>-1</a:t>
            </a:r>
          </a:p>
          <a:p>
            <a:pPr lvl="1" eaLnBrk="1" hangingPunct="1"/>
            <a:r>
              <a:rPr lang="en-US" altLang="zh-CN" dirty="0" smtClean="0">
                <a:solidFill>
                  <a:srgbClr val="000000"/>
                </a:solidFill>
              </a:rPr>
              <a:t>Goal: compute </a:t>
            </a:r>
            <a:r>
              <a:rPr lang="en-US" altLang="zh-CN" i="1" dirty="0" smtClean="0">
                <a:solidFill>
                  <a:schemeClr val="accent2"/>
                </a:solidFill>
              </a:rPr>
              <a:t>a</a:t>
            </a:r>
            <a:r>
              <a:rPr lang="en-US" altLang="zh-CN" dirty="0" smtClean="0">
                <a:solidFill>
                  <a:schemeClr val="accent2"/>
                </a:solidFill>
              </a:rPr>
              <a:t>(      ), </a:t>
            </a:r>
            <a:r>
              <a:rPr lang="en-US" altLang="zh-CN" i="1" dirty="0" smtClean="0">
                <a:solidFill>
                  <a:schemeClr val="accent2"/>
                </a:solidFill>
              </a:rPr>
              <a:t>a</a:t>
            </a:r>
            <a:r>
              <a:rPr lang="en-US" altLang="zh-CN" dirty="0" smtClean="0">
                <a:solidFill>
                  <a:schemeClr val="accent2"/>
                </a:solidFill>
              </a:rPr>
              <a:t>(      ) …</a:t>
            </a:r>
            <a:r>
              <a:rPr lang="en-US" altLang="zh-CN" i="1" dirty="0" smtClean="0">
                <a:solidFill>
                  <a:schemeClr val="accent2"/>
                </a:solidFill>
              </a:rPr>
              <a:t>a</a:t>
            </a:r>
            <a:r>
              <a:rPr lang="en-US" altLang="zh-CN" dirty="0" smtClean="0">
                <a:solidFill>
                  <a:schemeClr val="accent2"/>
                </a:solidFill>
              </a:rPr>
              <a:t>(       )</a:t>
            </a:r>
            <a:r>
              <a:rPr lang="en-US" altLang="zh-CN" dirty="0" smtClean="0">
                <a:solidFill>
                  <a:srgbClr val="000000"/>
                </a:solidFill>
              </a:rPr>
              <a:t>,      </a:t>
            </a:r>
            <a:r>
              <a:rPr lang="en-US" altLang="zh-CN" dirty="0" smtClean="0">
                <a:solidFill>
                  <a:srgbClr val="008C87"/>
                </a:solidFill>
              </a:rPr>
              <a:t>  </a:t>
            </a:r>
            <a:r>
              <a:rPr lang="en-US" altLang="zh-CN" dirty="0" smtClean="0">
                <a:solidFill>
                  <a:srgbClr val="000000"/>
                </a:solidFill>
              </a:rPr>
              <a:t>is the “principal 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rgbClr val="000000"/>
                </a:solidFill>
              </a:rPr>
              <a:t>-</a:t>
            </a:r>
            <a:r>
              <a:rPr lang="en-US" altLang="zh-CN" dirty="0" err="1" smtClean="0">
                <a:solidFill>
                  <a:srgbClr val="000000"/>
                </a:solidFill>
              </a:rPr>
              <a:t>th</a:t>
            </a:r>
            <a:r>
              <a:rPr lang="en-US" altLang="zh-CN" dirty="0" smtClean="0">
                <a:solidFill>
                  <a:srgbClr val="000000"/>
                </a:solidFill>
              </a:rPr>
              <a:t> root of unity”</a:t>
            </a:r>
          </a:p>
          <a:p>
            <a:pPr lvl="1" eaLnBrk="1" hangingPunct="1"/>
            <a:endParaRPr lang="en-US" altLang="zh-CN" sz="14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rgbClr val="CE0000"/>
                </a:solidFill>
              </a:rPr>
              <a:t>Challenge: </a:t>
            </a:r>
            <a:r>
              <a:rPr lang="en-US" altLang="zh-CN" dirty="0" smtClean="0">
                <a:solidFill>
                  <a:srgbClr val="000000"/>
                </a:solidFill>
              </a:rPr>
              <a:t>Perform DFT in </a:t>
            </a:r>
            <a:r>
              <a:rPr lang="en-US" altLang="zh-CN" i="1" dirty="0" smtClean="0">
                <a:solidFill>
                  <a:schemeClr val="accent2"/>
                </a:solidFill>
              </a:rPr>
              <a:t>O</a:t>
            </a:r>
            <a:r>
              <a:rPr lang="en-US" altLang="zh-CN" dirty="0" smtClean="0">
                <a:solidFill>
                  <a:schemeClr val="accent2"/>
                </a:solidFill>
              </a:rPr>
              <a:t>(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 log 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)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time.</a:t>
            </a:r>
            <a:endParaRPr lang="en-US" altLang="zh-CN" dirty="0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4038600" y="3232150"/>
          <a:ext cx="487363" cy="577850"/>
        </p:xfrm>
        <a:graphic>
          <a:graphicData uri="http://schemas.openxmlformats.org/presentationml/2006/ole">
            <p:oleObj spid="_x0000_s1026" name="Equation" r:id="rId3" imgW="203040" imgH="241200" progId="Equation.3">
              <p:embed/>
            </p:oleObj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5165725" y="3232150"/>
          <a:ext cx="457200" cy="577850"/>
        </p:xfrm>
        <a:graphic>
          <a:graphicData uri="http://schemas.openxmlformats.org/presentationml/2006/ole">
            <p:oleObj spid="_x0000_s1027" name="Equation" r:id="rId4" imgW="190440" imgH="241200" progId="Equation.3">
              <p:embed/>
            </p:oleObj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6462713" y="3232150"/>
          <a:ext cx="700087" cy="577850"/>
        </p:xfrm>
        <a:graphic>
          <a:graphicData uri="http://schemas.openxmlformats.org/presentationml/2006/ole">
            <p:oleObj spid="_x0000_s1028" name="Equation" r:id="rId5" imgW="291960" imgH="241200" progId="Equation.3">
              <p:embed/>
            </p:oleObj>
          </a:graphicData>
        </a:graphic>
      </p:graphicFrame>
      <p:graphicFrame>
        <p:nvGraphicFramePr>
          <p:cNvPr id="1029" name="Object 7"/>
          <p:cNvGraphicFramePr>
            <a:graphicFrameLocks noChangeAspect="1"/>
          </p:cNvGraphicFramePr>
          <p:nvPr/>
        </p:nvGraphicFramePr>
        <p:xfrm>
          <a:off x="7573963" y="3214688"/>
          <a:ext cx="457200" cy="547687"/>
        </p:xfrm>
        <a:graphic>
          <a:graphicData uri="http://schemas.openxmlformats.org/presentationml/2006/ole">
            <p:oleObj spid="_x0000_s1029" name="Equation" r:id="rId6" imgW="1904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 Matching – 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Suppose </a:t>
            </a:r>
            <a:r>
              <a:rPr lang="en-US" altLang="zh-CN" i="1" dirty="0" smtClean="0">
                <a:solidFill>
                  <a:srgbClr val="0070C0"/>
                </a:solidFill>
              </a:rPr>
              <a:t>p</a:t>
            </a:r>
            <a:r>
              <a:rPr lang="en-US" altLang="zh-CN" dirty="0" smtClean="0"/>
              <a:t> contains wildcard characters, which can match any character 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Replace each </a:t>
            </a:r>
            <a:r>
              <a:rPr lang="en-US" altLang="zh-CN" dirty="0" smtClean="0">
                <a:solidFill>
                  <a:srgbClr val="0070C0"/>
                </a:solidFill>
              </a:rPr>
              <a:t>*</a:t>
            </a:r>
            <a:r>
              <a:rPr lang="en-US" altLang="zh-CN" dirty="0" smtClean="0"/>
              <a:t> with 0.</a:t>
            </a:r>
          </a:p>
          <a:p>
            <a:r>
              <a:rPr lang="en-US" altLang="zh-CN" dirty="0" smtClean="0"/>
              <a:t>Let</a:t>
            </a:r>
          </a:p>
          <a:p>
            <a:r>
              <a:rPr lang="en-US" altLang="zh-CN" dirty="0" smtClean="0"/>
              <a:t>There is a match at index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/>
              <a:t> if and only if 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[</a:t>
            </a:r>
            <a:r>
              <a:rPr lang="en-US" altLang="zh-CN" i="1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] = 0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9925D6-6FC8-4870-9B08-1EF8BD3555BF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1852623" y="3211516"/>
          <a:ext cx="4219575" cy="717550"/>
        </p:xfrm>
        <a:graphic>
          <a:graphicData uri="http://schemas.openxmlformats.org/presentationml/2006/ole">
            <p:oleObj spid="_x0000_s78850" name="Equation" r:id="rId3" imgW="1790640" imgH="304560" progId="Equation.3">
              <p:embed/>
            </p:oleObj>
          </a:graphicData>
        </a:graphic>
      </p:graphicFrame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1071538" y="4929188"/>
          <a:ext cx="5387975" cy="717550"/>
        </p:xfrm>
        <a:graphic>
          <a:graphicData uri="http://schemas.openxmlformats.org/presentationml/2006/ole">
            <p:oleObj spid="_x0000_s78853" name="Equation" r:id="rId4" imgW="2286000" imgH="304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D8FB89-9795-433A-8BDB-41B261E59E00}" type="slidenum">
              <a:rPr lang="en-US" altLang="zh-CN">
                <a:ea typeface="宋体" charset="-122"/>
              </a:rPr>
              <a:pPr/>
              <a:t>4</a:t>
            </a:fld>
            <a:endParaRPr lang="en-US" altLang="zh-CN">
              <a:ea typeface="宋体" charset="-122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Motivation: </a:t>
            </a:r>
            <a:r>
              <a:rPr lang="en-US" altLang="zh-CN" dirty="0" smtClean="0"/>
              <a:t>Computer Science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0000"/>
                </a:solidFill>
              </a:rPr>
              <a:t>We will see how to multiply two polynomials in </a:t>
            </a:r>
            <a:r>
              <a:rPr lang="en-US" altLang="zh-CN" i="1" dirty="0" smtClean="0">
                <a:solidFill>
                  <a:schemeClr val="accent2"/>
                </a:solidFill>
              </a:rPr>
              <a:t>O</a:t>
            </a:r>
            <a:r>
              <a:rPr lang="en-US" altLang="zh-CN" dirty="0" smtClean="0">
                <a:solidFill>
                  <a:schemeClr val="accent2"/>
                </a:solidFill>
              </a:rPr>
              <a:t>(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 log 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)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time using FFT</a:t>
            </a:r>
          </a:p>
          <a:p>
            <a:pPr eaLnBrk="1" hangingPunct="1"/>
            <a:r>
              <a:rPr lang="en-US" altLang="zh-CN" dirty="0" smtClean="0">
                <a:solidFill>
                  <a:srgbClr val="000000"/>
                </a:solidFill>
              </a:rPr>
              <a:t>Multiplication of polynomials </a:t>
            </a:r>
            <a:r>
              <a:rPr lang="en-US" altLang="zh-CN" dirty="0" smtClean="0">
                <a:solidFill>
                  <a:srgbClr val="000000"/>
                </a:solidFill>
                <a:sym typeface="Symbol" pitchFamily="18" charset="2"/>
              </a:rPr>
              <a:t> </a:t>
            </a:r>
            <a:r>
              <a:rPr lang="en-US" altLang="zh-CN" dirty="0" err="1" smtClean="0">
                <a:solidFill>
                  <a:srgbClr val="000000"/>
                </a:solidFill>
              </a:rPr>
              <a:t>mult</a:t>
            </a:r>
            <a:r>
              <a:rPr lang="en-US" altLang="zh-CN" dirty="0" smtClean="0">
                <a:solidFill>
                  <a:srgbClr val="000000"/>
                </a:solidFill>
              </a:rPr>
              <a:t>. of (large) integers - cryptography</a:t>
            </a:r>
          </a:p>
          <a:p>
            <a:pPr eaLnBrk="1" hangingPunct="1"/>
            <a:r>
              <a:rPr lang="en-US" altLang="zh-CN" dirty="0" smtClean="0">
                <a:solidFill>
                  <a:srgbClr val="000000"/>
                </a:solidFill>
              </a:rPr>
              <a:t>Also: string/pattern matching, etc.</a:t>
            </a: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4A488F-1E36-49DE-BFC7-B81BB5DCBF1D}" type="slidenum">
              <a:rPr lang="en-US" altLang="zh-CN">
                <a:ea typeface="宋体" charset="-122"/>
              </a:rPr>
              <a:pPr/>
              <a:t>5</a:t>
            </a:fld>
            <a:endParaRPr lang="en-US" altLang="zh-CN">
              <a:ea typeface="宋体" charset="-122"/>
            </a:endParaRPr>
          </a:p>
        </p:txBody>
      </p:sp>
      <p:sp>
        <p:nvSpPr>
          <p:cNvPr id="3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DFT</a:t>
            </a:r>
          </a:p>
        </p:txBody>
      </p:sp>
      <p:sp>
        <p:nvSpPr>
          <p:cNvPr id="3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Recall: want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(    ),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(     ) …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(      )</a:t>
            </a: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    is the “principal 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rgbClr val="000000"/>
                </a:solidFill>
              </a:rPr>
              <a:t>-th root of unity, i.e., for </a:t>
            </a:r>
            <a:r>
              <a:rPr lang="en-US" altLang="zh-CN" i="1" smtClean="0">
                <a:solidFill>
                  <a:schemeClr val="accent2"/>
                </a:solidFill>
              </a:rPr>
              <a:t>j</a:t>
            </a:r>
            <a:r>
              <a:rPr lang="en-US" altLang="zh-CN" smtClean="0">
                <a:solidFill>
                  <a:schemeClr val="accent2"/>
                </a:solidFill>
              </a:rPr>
              <a:t>=0…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-1</a:t>
            </a:r>
            <a:r>
              <a:rPr lang="en-US" altLang="zh-CN" smtClean="0">
                <a:solidFill>
                  <a:srgbClr val="008C87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we have</a:t>
            </a:r>
            <a:endParaRPr lang="en-US" altLang="zh-CN" smtClean="0">
              <a:solidFill>
                <a:srgbClr val="008C87"/>
              </a:solidFill>
            </a:endParaRP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We will work in the field of complex numbers where</a:t>
            </a:r>
          </a:p>
          <a:p>
            <a:pPr eaLnBrk="1" hangingPunct="1"/>
            <a:endParaRPr lang="en-US" altLang="zh-CN" smtClean="0">
              <a:solidFill>
                <a:srgbClr val="CE0000"/>
              </a:solidFill>
            </a:endParaRP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     is indeed the principal 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rgbClr val="000000"/>
                </a:solidFill>
              </a:rPr>
              <a:t>-th root of unity:</a:t>
            </a:r>
          </a:p>
          <a:p>
            <a:pPr eaLnBrk="1" hangingPunct="1"/>
            <a:endParaRPr lang="en-US" altLang="zh-CN" smtClean="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567113" y="1600200"/>
          <a:ext cx="487362" cy="577850"/>
        </p:xfrm>
        <a:graphic>
          <a:graphicData uri="http://schemas.openxmlformats.org/presentationml/2006/ole">
            <p:oleObj spid="_x0000_s3074" name="Equation" r:id="rId3" imgW="203040" imgH="241200" progId="Equation.3">
              <p:embed/>
            </p:oleObj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4694238" y="1600200"/>
          <a:ext cx="457200" cy="577850"/>
        </p:xfrm>
        <a:graphic>
          <a:graphicData uri="http://schemas.openxmlformats.org/presentationml/2006/ole">
            <p:oleObj spid="_x0000_s3075" name="Equation" r:id="rId4" imgW="190440" imgH="241200" progId="Equation.3">
              <p:embed/>
            </p:oleObj>
          </a:graphicData>
        </a:graphic>
      </p:graphicFrame>
      <p:graphicFrame>
        <p:nvGraphicFramePr>
          <p:cNvPr id="3076" name="Object 6"/>
          <p:cNvGraphicFramePr>
            <a:graphicFrameLocks noChangeAspect="1"/>
          </p:cNvGraphicFramePr>
          <p:nvPr/>
        </p:nvGraphicFramePr>
        <p:xfrm>
          <a:off x="6248400" y="1600200"/>
          <a:ext cx="700088" cy="577850"/>
        </p:xfrm>
        <a:graphic>
          <a:graphicData uri="http://schemas.openxmlformats.org/presentationml/2006/ole">
            <p:oleObj spid="_x0000_s3076" name="Equation" r:id="rId5" imgW="291960" imgH="241200" progId="Equation.3">
              <p:embed/>
            </p:oleObj>
          </a:graphicData>
        </a:graphic>
      </p:graphicFrame>
      <p:graphicFrame>
        <p:nvGraphicFramePr>
          <p:cNvPr id="3077" name="Object 7"/>
          <p:cNvGraphicFramePr>
            <a:graphicFrameLocks noChangeAspect="1"/>
          </p:cNvGraphicFramePr>
          <p:nvPr/>
        </p:nvGraphicFramePr>
        <p:xfrm>
          <a:off x="1066800" y="2133600"/>
          <a:ext cx="457200" cy="547688"/>
        </p:xfrm>
        <a:graphic>
          <a:graphicData uri="http://schemas.openxmlformats.org/presentationml/2006/ole">
            <p:oleObj spid="_x0000_s3077" name="Equation" r:id="rId6" imgW="190440" imgH="228600" progId="Equation.3">
              <p:embed/>
            </p:oleObj>
          </a:graphicData>
        </a:graphic>
      </p:graphicFrame>
      <p:graphicFrame>
        <p:nvGraphicFramePr>
          <p:cNvPr id="3078" name="Object 8"/>
          <p:cNvGraphicFramePr>
            <a:graphicFrameLocks noChangeAspect="1"/>
          </p:cNvGraphicFramePr>
          <p:nvPr/>
        </p:nvGraphicFramePr>
        <p:xfrm>
          <a:off x="1066800" y="4862513"/>
          <a:ext cx="457200" cy="547687"/>
        </p:xfrm>
        <a:graphic>
          <a:graphicData uri="http://schemas.openxmlformats.org/presentationml/2006/ole">
            <p:oleObj spid="_x0000_s3078" name="Equation" r:id="rId7" imgW="190440" imgH="228600" progId="Equation.3">
              <p:embed/>
            </p:oleObj>
          </a:graphicData>
        </a:graphic>
      </p:graphicFrame>
      <p:graphicFrame>
        <p:nvGraphicFramePr>
          <p:cNvPr id="3079" name="Object 9"/>
          <p:cNvGraphicFramePr>
            <a:graphicFrameLocks noChangeAspect="1"/>
          </p:cNvGraphicFramePr>
          <p:nvPr/>
        </p:nvGraphicFramePr>
        <p:xfrm>
          <a:off x="4648200" y="2667000"/>
          <a:ext cx="1430338" cy="577850"/>
        </p:xfrm>
        <a:graphic>
          <a:graphicData uri="http://schemas.openxmlformats.org/presentationml/2006/ole">
            <p:oleObj spid="_x0000_s3079" name="Equation" r:id="rId8" imgW="596880" imgH="241200" progId="Equation.3">
              <p:embed/>
            </p:oleObj>
          </a:graphicData>
        </a:graphic>
      </p:graphicFrame>
      <p:graphicFrame>
        <p:nvGraphicFramePr>
          <p:cNvPr id="3080" name="Object 10"/>
          <p:cNvGraphicFramePr>
            <a:graphicFrameLocks noChangeAspect="1"/>
          </p:cNvGraphicFramePr>
          <p:nvPr/>
        </p:nvGraphicFramePr>
        <p:xfrm>
          <a:off x="1828800" y="4267200"/>
          <a:ext cx="5516563" cy="577850"/>
        </p:xfrm>
        <a:graphic>
          <a:graphicData uri="http://schemas.openxmlformats.org/presentationml/2006/ole">
            <p:oleObj spid="_x0000_s3080" name="Equation" r:id="rId9" imgW="2298600" imgH="241200" progId="Equation.3">
              <p:embed/>
            </p:oleObj>
          </a:graphicData>
        </a:graphic>
      </p:graphicFrame>
      <p:graphicFrame>
        <p:nvGraphicFramePr>
          <p:cNvPr id="3081" name="Object 11"/>
          <p:cNvGraphicFramePr>
            <a:graphicFrameLocks noChangeAspect="1"/>
          </p:cNvGraphicFramePr>
          <p:nvPr/>
        </p:nvGraphicFramePr>
        <p:xfrm>
          <a:off x="1752600" y="5441950"/>
          <a:ext cx="5568950" cy="577850"/>
        </p:xfrm>
        <a:graphic>
          <a:graphicData uri="http://schemas.openxmlformats.org/presentationml/2006/ole">
            <p:oleObj spid="_x0000_s3081" name="Equation" r:id="rId10" imgW="232380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>
            <a:spLocks noChangeAspect="1"/>
          </p:cNvSpPr>
          <p:nvPr/>
        </p:nvSpPr>
        <p:spPr bwMode="auto">
          <a:xfrm>
            <a:off x="2598553" y="1879282"/>
            <a:ext cx="3950788" cy="3950788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4575988" y="1108832"/>
            <a:ext cx="0" cy="526228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/>
              <p:cNvSpPr txBox="1"/>
              <p:nvPr/>
            </p:nvSpPr>
            <p:spPr>
              <a:xfrm>
                <a:off x="0" y="140045"/>
                <a:ext cx="9144000" cy="76944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4400" kern="0" dirty="0" smtClean="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charset="-128"/>
                    <a:cs typeface="Arial" panose="020B0604020202020204" pitchFamily="34" charset="0"/>
                  </a:rPr>
                  <a:t>Complex roots of unity (</a:t>
                </a:r>
                <a14:m>
                  <m:oMath xmlns:m="http://schemas.openxmlformats.org/officeDocument/2006/math">
                    <m:r>
                      <a:rPr lang="en-US" sz="44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44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Arial" panose="020B0604020202020204" pitchFamily="34" charset="0"/>
                      </a:rPr>
                      <m:t>=</m:t>
                    </m:r>
                    <m:r>
                      <a:rPr lang="en-US" sz="4400" b="0" i="1" kern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Arial" panose="020B0604020202020204" pitchFamily="34" charset="0"/>
                      </a:rPr>
                      <m:t>8</m:t>
                    </m:r>
                    <m:r>
                      <a:rPr lang="en-US" sz="44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4400" kern="0" dirty="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charset="-128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0045"/>
                <a:ext cx="9144000" cy="769441"/>
              </a:xfrm>
              <a:prstGeom prst="rect">
                <a:avLst/>
              </a:prstGeom>
              <a:blipFill rotWithShape="0">
                <a:blip r:embed="rId2"/>
                <a:stretch>
                  <a:fillRect t="-17460" b="-36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 bwMode="auto">
          <a:xfrm>
            <a:off x="899160" y="3864134"/>
            <a:ext cx="734568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" name="Oval 4"/>
          <p:cNvSpPr>
            <a:spLocks noChangeAspect="1"/>
          </p:cNvSpPr>
          <p:nvPr/>
        </p:nvSpPr>
        <p:spPr bwMode="auto">
          <a:xfrm>
            <a:off x="4458535" y="3749834"/>
            <a:ext cx="228600" cy="228600"/>
          </a:xfrm>
          <a:prstGeom prst="ellips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 bwMode="auto">
          <a:xfrm>
            <a:off x="6445796" y="3764036"/>
            <a:ext cx="182880" cy="182880"/>
          </a:xfrm>
          <a:prstGeom prst="ellipse">
            <a:avLst/>
          </a:prstGeom>
          <a:solidFill>
            <a:schemeClr val="accent2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 bwMode="auto">
          <a:xfrm>
            <a:off x="4482519" y="1800381"/>
            <a:ext cx="182880" cy="182880"/>
          </a:xfrm>
          <a:prstGeom prst="ellipse">
            <a:avLst/>
          </a:prstGeom>
          <a:solidFill>
            <a:schemeClr val="accent2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 bwMode="auto">
          <a:xfrm>
            <a:off x="5882235" y="2358388"/>
            <a:ext cx="182880" cy="182880"/>
          </a:xfrm>
          <a:prstGeom prst="ellipse">
            <a:avLst/>
          </a:prstGeom>
          <a:solidFill>
            <a:schemeClr val="accent2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>
            <a:off x="3096931" y="2360921"/>
            <a:ext cx="182880" cy="182880"/>
          </a:xfrm>
          <a:prstGeom prst="ellipse">
            <a:avLst/>
          </a:prstGeom>
          <a:solidFill>
            <a:schemeClr val="accent2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2516424" y="3770004"/>
            <a:ext cx="182880" cy="182880"/>
          </a:xfrm>
          <a:prstGeom prst="ellipse">
            <a:avLst/>
          </a:prstGeom>
          <a:solidFill>
            <a:schemeClr val="accent2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 bwMode="auto">
          <a:xfrm>
            <a:off x="3098659" y="5154303"/>
            <a:ext cx="182880" cy="182880"/>
          </a:xfrm>
          <a:prstGeom prst="ellipse">
            <a:avLst/>
          </a:prstGeom>
          <a:solidFill>
            <a:schemeClr val="accent2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 bwMode="auto">
          <a:xfrm>
            <a:off x="5877413" y="5156095"/>
            <a:ext cx="182880" cy="182880"/>
          </a:xfrm>
          <a:prstGeom prst="ellipse">
            <a:avLst/>
          </a:prstGeom>
          <a:solidFill>
            <a:schemeClr val="accent2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 bwMode="auto">
          <a:xfrm>
            <a:off x="4484980" y="5719315"/>
            <a:ext cx="182880" cy="182880"/>
          </a:xfrm>
          <a:prstGeom prst="ellipse">
            <a:avLst/>
          </a:prstGeom>
          <a:solidFill>
            <a:schemeClr val="accent2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Octagon 3"/>
          <p:cNvSpPr/>
          <p:nvPr/>
        </p:nvSpPr>
        <p:spPr bwMode="auto">
          <a:xfrm rot="1347918">
            <a:off x="2758441" y="2039012"/>
            <a:ext cx="3642360" cy="3650243"/>
          </a:xfrm>
          <a:prstGeom prst="octagon">
            <a:avLst/>
          </a:prstGeom>
          <a:noFill/>
          <a:ln w="317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2" name="Straight Arrow Connector 21"/>
          <p:cNvCxnSpPr>
            <a:stCxn id="5" idx="6"/>
            <a:endCxn id="13" idx="2"/>
          </p:cNvCxnSpPr>
          <p:nvPr/>
        </p:nvCxnSpPr>
        <p:spPr bwMode="auto">
          <a:xfrm flipV="1">
            <a:off x="4687135" y="3855476"/>
            <a:ext cx="1758661" cy="865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3" name="Straight Arrow Connector 22"/>
          <p:cNvCxnSpPr>
            <a:stCxn id="5" idx="7"/>
            <a:endCxn id="15" idx="3"/>
          </p:cNvCxnSpPr>
          <p:nvPr/>
        </p:nvCxnSpPr>
        <p:spPr bwMode="auto">
          <a:xfrm flipV="1">
            <a:off x="4653657" y="2514486"/>
            <a:ext cx="1255360" cy="1268826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Straight Arrow Connector 25"/>
          <p:cNvCxnSpPr>
            <a:stCxn id="5" idx="0"/>
            <a:endCxn id="14" idx="4"/>
          </p:cNvCxnSpPr>
          <p:nvPr/>
        </p:nvCxnSpPr>
        <p:spPr bwMode="auto">
          <a:xfrm flipV="1">
            <a:off x="4572835" y="1983261"/>
            <a:ext cx="1124" cy="1766573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9" name="Straight Arrow Connector 28"/>
          <p:cNvCxnSpPr>
            <a:stCxn id="5" idx="1"/>
            <a:endCxn id="16" idx="5"/>
          </p:cNvCxnSpPr>
          <p:nvPr/>
        </p:nvCxnSpPr>
        <p:spPr bwMode="auto">
          <a:xfrm flipH="1" flipV="1">
            <a:off x="3253029" y="2517019"/>
            <a:ext cx="1238984" cy="1266293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2" name="Straight Arrow Connector 31"/>
          <p:cNvCxnSpPr>
            <a:stCxn id="5" idx="2"/>
            <a:endCxn id="17" idx="6"/>
          </p:cNvCxnSpPr>
          <p:nvPr/>
        </p:nvCxnSpPr>
        <p:spPr bwMode="auto">
          <a:xfrm flipH="1" flipV="1">
            <a:off x="2699304" y="3861444"/>
            <a:ext cx="1759231" cy="269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5" idx="3"/>
            <a:endCxn id="18" idx="7"/>
          </p:cNvCxnSpPr>
          <p:nvPr/>
        </p:nvCxnSpPr>
        <p:spPr bwMode="auto">
          <a:xfrm flipH="1">
            <a:off x="3254757" y="3944956"/>
            <a:ext cx="1237256" cy="1236129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8" name="Straight Arrow Connector 37"/>
          <p:cNvCxnSpPr>
            <a:stCxn id="5" idx="4"/>
            <a:endCxn id="20" idx="0"/>
          </p:cNvCxnSpPr>
          <p:nvPr/>
        </p:nvCxnSpPr>
        <p:spPr bwMode="auto">
          <a:xfrm>
            <a:off x="4572835" y="3978434"/>
            <a:ext cx="3585" cy="1740881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1" name="Straight Arrow Connector 40"/>
          <p:cNvCxnSpPr>
            <a:stCxn id="5" idx="5"/>
            <a:endCxn id="19" idx="1"/>
          </p:cNvCxnSpPr>
          <p:nvPr/>
        </p:nvCxnSpPr>
        <p:spPr bwMode="auto">
          <a:xfrm>
            <a:off x="4653657" y="3944956"/>
            <a:ext cx="1250538" cy="1237921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4" name="TextBox 43"/>
              <p:cNvSpPr txBox="1"/>
              <p:nvPr/>
            </p:nvSpPr>
            <p:spPr>
              <a:xfrm>
                <a:off x="5852156" y="1680566"/>
                <a:ext cx="2900983" cy="11219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he-IL" sz="2000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56" y="1680566"/>
                <a:ext cx="2900983" cy="11219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6" name="TextBox 45"/>
              <p:cNvSpPr txBox="1"/>
              <p:nvPr/>
            </p:nvSpPr>
            <p:spPr>
              <a:xfrm>
                <a:off x="3101189" y="1215045"/>
                <a:ext cx="290098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he-IL" sz="2400" i="1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189" y="1215045"/>
                <a:ext cx="290098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9" name="TextBox 48"/>
              <p:cNvSpPr txBox="1"/>
              <p:nvPr/>
            </p:nvSpPr>
            <p:spPr>
              <a:xfrm>
                <a:off x="1129054" y="3289408"/>
                <a:ext cx="142740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he-IL" sz="2400" i="1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54" y="3289408"/>
                <a:ext cx="1427400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0" name="TextBox 49"/>
              <p:cNvSpPr txBox="1"/>
              <p:nvPr/>
            </p:nvSpPr>
            <p:spPr>
              <a:xfrm>
                <a:off x="6657045" y="3289408"/>
                <a:ext cx="190499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he-IL" sz="2400" i="1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045" y="3289408"/>
                <a:ext cx="1904994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1" name="TextBox 50"/>
              <p:cNvSpPr txBox="1"/>
              <p:nvPr/>
            </p:nvSpPr>
            <p:spPr>
              <a:xfrm>
                <a:off x="727106" y="1676210"/>
                <a:ext cx="2900983" cy="11219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he-IL" sz="2000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06" y="1676210"/>
                <a:ext cx="2900983" cy="11219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2" name="TextBox 51"/>
              <p:cNvSpPr txBox="1"/>
              <p:nvPr/>
            </p:nvSpPr>
            <p:spPr>
              <a:xfrm>
                <a:off x="2355032" y="4983229"/>
                <a:ext cx="64120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he-IL" sz="2400" i="1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032" y="4983229"/>
                <a:ext cx="641207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3" name="TextBox 52"/>
              <p:cNvSpPr txBox="1"/>
              <p:nvPr/>
            </p:nvSpPr>
            <p:spPr>
              <a:xfrm>
                <a:off x="6229960" y="4952044"/>
                <a:ext cx="64120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he-IL" sz="2400" i="1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960" y="4952044"/>
                <a:ext cx="641207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4" name="TextBox 53"/>
              <p:cNvSpPr txBox="1"/>
              <p:nvPr/>
            </p:nvSpPr>
            <p:spPr>
              <a:xfrm>
                <a:off x="3109896" y="6135398"/>
                <a:ext cx="290098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he-IL" sz="2400" i="1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896" y="6135398"/>
                <a:ext cx="2900983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16108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79F345-BE33-4BDD-847A-D8D6EA8F8638}" type="slidenum">
              <a:rPr lang="en-US" altLang="zh-CN">
                <a:ea typeface="宋体" charset="-122"/>
              </a:rPr>
              <a:pPr/>
              <a:t>7</a:t>
            </a:fld>
            <a:endParaRPr lang="en-US" altLang="zh-CN">
              <a:ea typeface="宋体" charset="-122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Halving Lemma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If </a:t>
            </a:r>
            <a:r>
              <a:rPr lang="en-US" altLang="zh-CN" i="1" smtClean="0">
                <a:solidFill>
                  <a:schemeClr val="accent2"/>
                </a:solidFill>
              </a:rPr>
              <a:t>n </a:t>
            </a:r>
            <a:r>
              <a:rPr lang="en-US" altLang="zh-CN" smtClean="0">
                <a:solidFill>
                  <a:schemeClr val="accent2"/>
                </a:solidFill>
              </a:rPr>
              <a:t>&gt; 0</a:t>
            </a:r>
            <a:r>
              <a:rPr lang="en-US" altLang="zh-CN" smtClean="0">
                <a:solidFill>
                  <a:srgbClr val="008C87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is even, then the squares of the 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rgbClr val="008C87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complex 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rgbClr val="000000"/>
                </a:solidFill>
              </a:rPr>
              <a:t>-th roots of unity are the 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/2</a:t>
            </a:r>
            <a:r>
              <a:rPr lang="en-US" altLang="zh-CN" smtClean="0">
                <a:solidFill>
                  <a:srgbClr val="008C87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complex 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/2)</a:t>
            </a:r>
            <a:r>
              <a:rPr lang="en-US" altLang="zh-CN" smtClean="0">
                <a:solidFill>
                  <a:srgbClr val="008C87"/>
                </a:solidFill>
              </a:rPr>
              <a:t>-</a:t>
            </a:r>
            <a:r>
              <a:rPr lang="en-US" altLang="zh-CN" smtClean="0">
                <a:solidFill>
                  <a:srgbClr val="000000"/>
                </a:solidFill>
              </a:rPr>
              <a:t>th roots of unity, i.e.:</a:t>
            </a:r>
          </a:p>
          <a:p>
            <a:pPr eaLnBrk="1" hangingPunct="1"/>
            <a:endParaRPr lang="en-US" altLang="zh-CN" smtClean="0">
              <a:solidFill>
                <a:srgbClr val="000000"/>
              </a:solidFill>
            </a:endParaRPr>
          </a:p>
          <a:p>
            <a:pPr eaLnBrk="1" hangingPunct="1"/>
            <a:endParaRPr lang="en-US" altLang="zh-CN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Proof: </a:t>
            </a:r>
          </a:p>
          <a:p>
            <a:pPr eaLnBrk="1" hangingPunct="1"/>
            <a:endParaRPr lang="en-US" altLang="zh-CN" smtClean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365250" y="3200400"/>
          <a:ext cx="6356350" cy="688975"/>
        </p:xfrm>
        <a:graphic>
          <a:graphicData uri="http://schemas.openxmlformats.org/presentationml/2006/ole">
            <p:oleObj spid="_x0000_s4098" name="Equation" r:id="rId3" imgW="2222280" imgH="241200" progId="Equation.3">
              <p:embed/>
            </p:oleObj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2209800" y="4264025"/>
          <a:ext cx="5773738" cy="688975"/>
        </p:xfrm>
        <a:graphic>
          <a:graphicData uri="http://schemas.openxmlformats.org/presentationml/2006/ole">
            <p:oleObj spid="_x0000_s4099" name="Equation" r:id="rId4" imgW="201924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2F9DE7-D616-4D21-BA11-B30CCBC68398}" type="slidenum">
              <a:rPr lang="en-US" altLang="zh-CN">
                <a:ea typeface="宋体" charset="-122"/>
              </a:rPr>
              <a:pPr/>
              <a:t>8</a:t>
            </a:fld>
            <a:endParaRPr lang="en-US" altLang="zh-CN">
              <a:ea typeface="宋体" charset="-122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FFT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Divide-and-conquer algorithm</a:t>
            </a: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“Split”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x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  <a:r>
              <a:rPr lang="en-US" altLang="zh-CN" smtClean="0">
                <a:solidFill>
                  <a:srgbClr val="008C87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into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baseline="30000" smtClean="0">
                <a:solidFill>
                  <a:schemeClr val="accent2"/>
                </a:solidFill>
              </a:rPr>
              <a:t>[0]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x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  <a:r>
              <a:rPr lang="en-US" altLang="zh-CN" smtClean="0">
                <a:solidFill>
                  <a:srgbClr val="008C87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and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baseline="30000" smtClean="0">
                <a:solidFill>
                  <a:schemeClr val="accent2"/>
                </a:solidFill>
              </a:rPr>
              <a:t>[1]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x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  <a:r>
              <a:rPr lang="en-US" altLang="zh-CN" smtClean="0">
                <a:solidFill>
                  <a:srgbClr val="000000"/>
                </a:solidFill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008C87"/>
                </a:solidFill>
              </a:rPr>
              <a:t>              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baseline="30000" smtClean="0">
                <a:solidFill>
                  <a:schemeClr val="accent2"/>
                </a:solidFill>
              </a:rPr>
              <a:t>[0]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x</a:t>
            </a:r>
            <a:r>
              <a:rPr lang="en-US" altLang="zh-CN" smtClean="0">
                <a:solidFill>
                  <a:schemeClr val="accent2"/>
                </a:solidFill>
              </a:rPr>
              <a:t>) =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baseline="-25000" smtClean="0">
                <a:solidFill>
                  <a:schemeClr val="accent2"/>
                </a:solidFill>
              </a:rPr>
              <a:t>0 </a:t>
            </a:r>
            <a:r>
              <a:rPr lang="en-US" altLang="zh-CN" smtClean="0">
                <a:solidFill>
                  <a:schemeClr val="accent2"/>
                </a:solidFill>
              </a:rPr>
              <a:t>+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baseline="-25000" smtClean="0">
                <a:solidFill>
                  <a:schemeClr val="accent2"/>
                </a:solidFill>
              </a:rPr>
              <a:t>2</a:t>
            </a:r>
            <a:r>
              <a:rPr lang="en-US" altLang="zh-CN" i="1" smtClean="0">
                <a:solidFill>
                  <a:schemeClr val="accent2"/>
                </a:solidFill>
              </a:rPr>
              <a:t>x </a:t>
            </a:r>
            <a:r>
              <a:rPr lang="en-US" altLang="zh-CN" smtClean="0">
                <a:solidFill>
                  <a:schemeClr val="accent2"/>
                </a:solidFill>
              </a:rPr>
              <a:t>+ … +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i="1" baseline="-25000" smtClean="0">
                <a:solidFill>
                  <a:schemeClr val="accent2"/>
                </a:solidFill>
              </a:rPr>
              <a:t>n</a:t>
            </a:r>
            <a:r>
              <a:rPr lang="en-US" altLang="zh-CN" baseline="-25000" smtClean="0">
                <a:solidFill>
                  <a:schemeClr val="accent2"/>
                </a:solidFill>
              </a:rPr>
              <a:t>-2</a:t>
            </a:r>
            <a:r>
              <a:rPr lang="en-US" altLang="zh-CN" i="1" smtClean="0">
                <a:solidFill>
                  <a:schemeClr val="accent2"/>
                </a:solidFill>
              </a:rPr>
              <a:t>x</a:t>
            </a:r>
            <a:r>
              <a:rPr lang="en-US" altLang="zh-CN" i="1" baseline="30000" smtClean="0">
                <a:solidFill>
                  <a:schemeClr val="accent2"/>
                </a:solidFill>
              </a:rPr>
              <a:t>n</a:t>
            </a:r>
            <a:r>
              <a:rPr lang="en-US" altLang="zh-CN" baseline="30000" smtClean="0">
                <a:solidFill>
                  <a:schemeClr val="accent2"/>
                </a:solidFill>
              </a:rPr>
              <a:t>/2-1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</a:rPr>
              <a:t>              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baseline="30000" smtClean="0">
                <a:solidFill>
                  <a:schemeClr val="accent2"/>
                </a:solidFill>
              </a:rPr>
              <a:t>[1]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x</a:t>
            </a:r>
            <a:r>
              <a:rPr lang="en-US" altLang="zh-CN" smtClean="0">
                <a:solidFill>
                  <a:schemeClr val="accent2"/>
                </a:solidFill>
              </a:rPr>
              <a:t>) =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baseline="-25000" smtClean="0">
                <a:solidFill>
                  <a:schemeClr val="accent2"/>
                </a:solidFill>
              </a:rPr>
              <a:t>1 </a:t>
            </a:r>
            <a:r>
              <a:rPr lang="en-US" altLang="zh-CN" smtClean="0">
                <a:solidFill>
                  <a:schemeClr val="accent2"/>
                </a:solidFill>
              </a:rPr>
              <a:t>+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baseline="-25000" smtClean="0">
                <a:solidFill>
                  <a:schemeClr val="accent2"/>
                </a:solidFill>
              </a:rPr>
              <a:t>3</a:t>
            </a:r>
            <a:r>
              <a:rPr lang="en-US" altLang="zh-CN" i="1" smtClean="0">
                <a:solidFill>
                  <a:schemeClr val="accent2"/>
                </a:solidFill>
              </a:rPr>
              <a:t>x </a:t>
            </a:r>
            <a:r>
              <a:rPr lang="en-US" altLang="zh-CN" smtClean="0">
                <a:solidFill>
                  <a:schemeClr val="accent2"/>
                </a:solidFill>
              </a:rPr>
              <a:t>+ … +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i="1" baseline="-25000" smtClean="0">
                <a:solidFill>
                  <a:schemeClr val="accent2"/>
                </a:solidFill>
              </a:rPr>
              <a:t>n</a:t>
            </a:r>
            <a:r>
              <a:rPr lang="en-US" altLang="zh-CN" baseline="-25000" smtClean="0">
                <a:solidFill>
                  <a:schemeClr val="accent2"/>
                </a:solidFill>
              </a:rPr>
              <a:t>-1</a:t>
            </a:r>
            <a:r>
              <a:rPr lang="en-US" altLang="zh-CN" i="1" smtClean="0">
                <a:solidFill>
                  <a:schemeClr val="accent2"/>
                </a:solidFill>
              </a:rPr>
              <a:t>x</a:t>
            </a:r>
            <a:r>
              <a:rPr lang="en-US" altLang="zh-CN" i="1" baseline="30000" smtClean="0">
                <a:solidFill>
                  <a:schemeClr val="accent2"/>
                </a:solidFill>
              </a:rPr>
              <a:t>n</a:t>
            </a:r>
            <a:r>
              <a:rPr lang="en-US" altLang="zh-CN" baseline="30000" smtClean="0">
                <a:solidFill>
                  <a:schemeClr val="accent2"/>
                </a:solidFill>
              </a:rPr>
              <a:t>/2-1</a:t>
            </a: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Therefore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008C87"/>
                </a:solidFill>
              </a:rPr>
              <a:t>              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baseline="30000" smtClean="0">
                <a:solidFill>
                  <a:schemeClr val="accent2"/>
                </a:solidFill>
              </a:rPr>
              <a:t>[0]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x</a:t>
            </a:r>
            <a:r>
              <a:rPr lang="en-US" altLang="zh-CN" baseline="30000" smtClean="0">
                <a:solidFill>
                  <a:schemeClr val="accent2"/>
                </a:solidFill>
              </a:rPr>
              <a:t>2</a:t>
            </a:r>
            <a:r>
              <a:rPr lang="en-US" altLang="zh-CN" smtClean="0">
                <a:solidFill>
                  <a:schemeClr val="accent2"/>
                </a:solidFill>
              </a:rPr>
              <a:t>) + </a:t>
            </a:r>
            <a:r>
              <a:rPr lang="en-US" altLang="zh-CN" i="1" smtClean="0">
                <a:solidFill>
                  <a:schemeClr val="accent2"/>
                </a:solidFill>
              </a:rPr>
              <a:t>x</a:t>
            </a:r>
            <a:r>
              <a:rPr lang="en-US" altLang="zh-CN" smtClean="0">
                <a:solidFill>
                  <a:schemeClr val="accent2"/>
                </a:solidFill>
              </a:rPr>
              <a:t>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baseline="30000" smtClean="0">
                <a:solidFill>
                  <a:schemeClr val="accent2"/>
                </a:solidFill>
              </a:rPr>
              <a:t>[1]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x</a:t>
            </a:r>
            <a:r>
              <a:rPr lang="en-US" altLang="zh-CN" baseline="30000" smtClean="0">
                <a:solidFill>
                  <a:schemeClr val="accent2"/>
                </a:solidFill>
              </a:rPr>
              <a:t>2</a:t>
            </a:r>
            <a:r>
              <a:rPr lang="en-US" altLang="zh-CN" smtClean="0">
                <a:solidFill>
                  <a:schemeClr val="accent2"/>
                </a:solidFill>
              </a:rPr>
              <a:t>) =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x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72D8D9-AFB5-4B4D-BE65-CCAFA4AB32E8}" type="slidenum">
              <a:rPr lang="en-US" altLang="zh-CN">
                <a:ea typeface="宋体" charset="-122"/>
              </a:rPr>
              <a:pPr/>
              <a:t>9</a:t>
            </a:fld>
            <a:endParaRPr lang="en-US" altLang="zh-CN">
              <a:ea typeface="宋体" charset="-122"/>
            </a:endParaRPr>
          </a:p>
        </p:txBody>
      </p:sp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FFT: the algorithm</a:t>
            </a:r>
          </a:p>
        </p:txBody>
      </p:sp>
      <p:sp>
        <p:nvSpPr>
          <p:cNvPr id="51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00"/>
                </a:solidFill>
              </a:rPr>
              <a:t>Recall we need to evaluate the polynomial </a:t>
            </a:r>
            <a:r>
              <a:rPr lang="en-US" altLang="zh-CN" sz="2800" i="1" smtClean="0">
                <a:solidFill>
                  <a:schemeClr val="accent2"/>
                </a:solidFill>
              </a:rPr>
              <a:t>a</a:t>
            </a:r>
            <a:r>
              <a:rPr lang="en-US" altLang="zh-CN" sz="2800" smtClean="0">
                <a:solidFill>
                  <a:srgbClr val="008C87"/>
                </a:solidFill>
              </a:rPr>
              <a:t> </a:t>
            </a:r>
            <a:r>
              <a:rPr lang="en-US" altLang="zh-CN" sz="2800" smtClean="0">
                <a:solidFill>
                  <a:srgbClr val="000000"/>
                </a:solidFill>
              </a:rPr>
              <a:t>at points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00"/>
                </a:solidFill>
              </a:rPr>
              <a:t>Suffices to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</a:rPr>
              <a:t>Evaluate polynomials </a:t>
            </a:r>
            <a:r>
              <a:rPr lang="en-US" altLang="zh-CN" sz="2400" i="1" smtClean="0">
                <a:solidFill>
                  <a:schemeClr val="accent2"/>
                </a:solidFill>
              </a:rPr>
              <a:t>a</a:t>
            </a:r>
            <a:r>
              <a:rPr lang="en-US" altLang="zh-CN" sz="2400" baseline="30000" smtClean="0">
                <a:solidFill>
                  <a:schemeClr val="accent2"/>
                </a:solidFill>
              </a:rPr>
              <a:t>[0]</a:t>
            </a:r>
            <a:r>
              <a:rPr lang="en-US" altLang="zh-CN" sz="2400" smtClean="0">
                <a:solidFill>
                  <a:srgbClr val="008C87"/>
                </a:solidFill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</a:rPr>
              <a:t>and </a:t>
            </a:r>
            <a:r>
              <a:rPr lang="en-US" altLang="zh-CN" sz="2400" i="1" smtClean="0">
                <a:solidFill>
                  <a:schemeClr val="accent2"/>
                </a:solidFill>
              </a:rPr>
              <a:t>a</a:t>
            </a:r>
            <a:r>
              <a:rPr lang="en-US" altLang="zh-CN" sz="2400" baseline="30000" smtClean="0">
                <a:solidFill>
                  <a:schemeClr val="accent2"/>
                </a:solidFill>
              </a:rPr>
              <a:t>[1]</a:t>
            </a:r>
            <a:r>
              <a:rPr lang="en-US" altLang="zh-CN" sz="2400" smtClean="0">
                <a:solidFill>
                  <a:srgbClr val="008C87"/>
                </a:solidFill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</a:rPr>
              <a:t>at points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</a:rPr>
              <a:t>Compute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00"/>
                </a:solidFill>
              </a:rPr>
              <a:t>However,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00"/>
                </a:solidFill>
              </a:rPr>
              <a:t>Thus, we just need to recursively evaluate two polynomials with degree </a:t>
            </a:r>
            <a:r>
              <a:rPr lang="en-US" altLang="zh-CN" sz="2800" i="1" smtClean="0">
                <a:solidFill>
                  <a:schemeClr val="accent2"/>
                </a:solidFill>
              </a:rPr>
              <a:t>n</a:t>
            </a:r>
            <a:r>
              <a:rPr lang="en-US" altLang="zh-CN" sz="2800" smtClean="0">
                <a:solidFill>
                  <a:schemeClr val="accent2"/>
                </a:solidFill>
              </a:rPr>
              <a:t>/2-1</a:t>
            </a:r>
            <a:r>
              <a:rPr lang="en-US" altLang="zh-CN" sz="2800" smtClean="0">
                <a:solidFill>
                  <a:srgbClr val="008C87"/>
                </a:solidFill>
              </a:rPr>
              <a:t> </a:t>
            </a:r>
            <a:r>
              <a:rPr lang="en-US" altLang="zh-CN" sz="2800" smtClean="0">
                <a:solidFill>
                  <a:srgbClr val="000000"/>
                </a:solidFill>
              </a:rPr>
              <a:t>at </a:t>
            </a:r>
            <a:r>
              <a:rPr lang="en-US" altLang="zh-CN" sz="2800" i="1" smtClean="0">
                <a:solidFill>
                  <a:schemeClr val="accent2"/>
                </a:solidFill>
              </a:rPr>
              <a:t>n</a:t>
            </a:r>
            <a:r>
              <a:rPr lang="en-US" altLang="zh-CN" sz="2800" smtClean="0">
                <a:solidFill>
                  <a:schemeClr val="accent2"/>
                </a:solidFill>
              </a:rPr>
              <a:t>/2</a:t>
            </a:r>
            <a:r>
              <a:rPr lang="en-US" altLang="zh-CN" sz="2800" smtClean="0">
                <a:solidFill>
                  <a:srgbClr val="008C87"/>
                </a:solidFill>
              </a:rPr>
              <a:t> </a:t>
            </a:r>
            <a:r>
              <a:rPr lang="en-US" altLang="zh-CN" sz="2800" smtClean="0">
                <a:solidFill>
                  <a:srgbClr val="000000"/>
                </a:solidFill>
              </a:rPr>
              <a:t>points!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00"/>
                </a:solidFill>
              </a:rPr>
              <a:t>Time: </a:t>
            </a:r>
            <a:r>
              <a:rPr lang="en-US" altLang="zh-CN" sz="2800" i="1" smtClean="0">
                <a:solidFill>
                  <a:schemeClr val="accent2"/>
                </a:solidFill>
              </a:rPr>
              <a:t>T</a:t>
            </a:r>
            <a:r>
              <a:rPr lang="en-US" altLang="zh-CN" sz="2800" smtClean="0">
                <a:solidFill>
                  <a:schemeClr val="accent2"/>
                </a:solidFill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</a:rPr>
              <a:t>n</a:t>
            </a:r>
            <a:r>
              <a:rPr lang="en-US" altLang="zh-CN" sz="2800" smtClean="0">
                <a:solidFill>
                  <a:schemeClr val="accent2"/>
                </a:solidFill>
              </a:rPr>
              <a:t>) = 2</a:t>
            </a:r>
            <a:r>
              <a:rPr lang="en-US" altLang="zh-CN" sz="2800" i="1" smtClean="0">
                <a:solidFill>
                  <a:schemeClr val="accent2"/>
                </a:solidFill>
              </a:rPr>
              <a:t>T</a:t>
            </a:r>
            <a:r>
              <a:rPr lang="en-US" altLang="zh-CN" sz="2800" smtClean="0">
                <a:solidFill>
                  <a:schemeClr val="accent2"/>
                </a:solidFill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</a:rPr>
              <a:t>n</a:t>
            </a:r>
            <a:r>
              <a:rPr lang="en-US" altLang="zh-CN" sz="2800" smtClean="0">
                <a:solidFill>
                  <a:schemeClr val="accent2"/>
                </a:solidFill>
              </a:rPr>
              <a:t>/2) + </a:t>
            </a:r>
            <a:r>
              <a:rPr lang="en-US" altLang="zh-CN" sz="2800" i="1" smtClean="0">
                <a:solidFill>
                  <a:schemeClr val="accent2"/>
                </a:solidFill>
              </a:rPr>
              <a:t>O</a:t>
            </a:r>
            <a:r>
              <a:rPr lang="en-US" altLang="zh-CN" sz="2800" smtClean="0">
                <a:solidFill>
                  <a:schemeClr val="accent2"/>
                </a:solidFill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</a:rPr>
              <a:t>n</a:t>
            </a:r>
            <a:r>
              <a:rPr lang="en-US" altLang="zh-CN" sz="2800" smtClean="0">
                <a:solidFill>
                  <a:schemeClr val="accent2"/>
                </a:solidFill>
              </a:rPr>
              <a:t>) </a:t>
            </a:r>
            <a:r>
              <a:rPr lang="en-US" altLang="zh-CN" sz="2800" smtClean="0">
                <a:solidFill>
                  <a:schemeClr val="accent2"/>
                </a:solidFill>
                <a:sym typeface="Symbol" pitchFamily="18" charset="2"/>
              </a:rPr>
              <a:t> </a:t>
            </a:r>
            <a:r>
              <a:rPr lang="en-US" altLang="zh-CN" sz="2800" i="1" smtClean="0">
                <a:solidFill>
                  <a:schemeClr val="accent2"/>
                </a:solidFill>
              </a:rPr>
              <a:t>T</a:t>
            </a:r>
            <a:r>
              <a:rPr lang="en-US" altLang="zh-CN" sz="2800" smtClean="0">
                <a:solidFill>
                  <a:schemeClr val="accent2"/>
                </a:solidFill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</a:rPr>
              <a:t>n</a:t>
            </a:r>
            <a:r>
              <a:rPr lang="en-US" altLang="zh-CN" sz="2800" smtClean="0">
                <a:solidFill>
                  <a:schemeClr val="accent2"/>
                </a:solidFill>
              </a:rPr>
              <a:t>) = </a:t>
            </a:r>
            <a:r>
              <a:rPr lang="en-US" altLang="zh-CN" sz="2800" i="1" smtClean="0">
                <a:solidFill>
                  <a:schemeClr val="accent2"/>
                </a:solidFill>
              </a:rPr>
              <a:t>O</a:t>
            </a:r>
            <a:r>
              <a:rPr lang="en-US" altLang="zh-CN" sz="2800" smtClean="0">
                <a:solidFill>
                  <a:schemeClr val="accent2"/>
                </a:solidFill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</a:rPr>
              <a:t>n</a:t>
            </a:r>
            <a:r>
              <a:rPr lang="en-US" altLang="zh-CN" sz="2800" smtClean="0">
                <a:solidFill>
                  <a:schemeClr val="accent2"/>
                </a:solidFill>
              </a:rPr>
              <a:t> log </a:t>
            </a:r>
            <a:r>
              <a:rPr lang="en-US" altLang="zh-CN" sz="2800" i="1" smtClean="0">
                <a:solidFill>
                  <a:schemeClr val="accent2"/>
                </a:solidFill>
              </a:rPr>
              <a:t>n</a:t>
            </a:r>
            <a:r>
              <a:rPr lang="en-US" altLang="zh-CN" sz="2800" smtClean="0">
                <a:solidFill>
                  <a:schemeClr val="accent2"/>
                </a:solidFill>
              </a:rPr>
              <a:t>)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111375" y="1901825"/>
          <a:ext cx="2287588" cy="688975"/>
        </p:xfrm>
        <a:graphic>
          <a:graphicData uri="http://schemas.openxmlformats.org/presentationml/2006/ole">
            <p:oleObj spid="_x0000_s5122" name="Equation" r:id="rId3" imgW="799920" imgH="241200" progId="Equation.3">
              <p:embed/>
            </p:oleObj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1503363" y="3200400"/>
          <a:ext cx="3038475" cy="523875"/>
        </p:xfrm>
        <a:graphic>
          <a:graphicData uri="http://schemas.openxmlformats.org/presentationml/2006/ole">
            <p:oleObj spid="_x0000_s5123" name="Equation" r:id="rId4" imgW="1396800" imgH="241200" progId="Equation.3">
              <p:embed/>
            </p:oleObj>
          </a:graphicData>
        </a:graphic>
      </p:graphicFrame>
      <p:graphicFrame>
        <p:nvGraphicFramePr>
          <p:cNvPr id="5124" name="Object 6"/>
          <p:cNvGraphicFramePr>
            <a:graphicFrameLocks noChangeAspect="1"/>
          </p:cNvGraphicFramePr>
          <p:nvPr/>
        </p:nvGraphicFramePr>
        <p:xfrm>
          <a:off x="2632075" y="4038600"/>
          <a:ext cx="4089400" cy="523875"/>
        </p:xfrm>
        <a:graphic>
          <a:graphicData uri="http://schemas.openxmlformats.org/presentationml/2006/ole">
            <p:oleObj spid="_x0000_s5124" name="Equation" r:id="rId5" imgW="1879560" imgH="241200" progId="Equation.3">
              <p:embed/>
            </p:oleObj>
          </a:graphicData>
        </a:graphic>
      </p:graphicFrame>
      <p:graphicFrame>
        <p:nvGraphicFramePr>
          <p:cNvPr id="5125" name="Object 7"/>
          <p:cNvGraphicFramePr>
            <a:graphicFrameLocks noChangeAspect="1"/>
          </p:cNvGraphicFramePr>
          <p:nvPr/>
        </p:nvGraphicFramePr>
        <p:xfrm>
          <a:off x="2667000" y="3581400"/>
          <a:ext cx="4697413" cy="523875"/>
        </p:xfrm>
        <a:graphic>
          <a:graphicData uri="http://schemas.openxmlformats.org/presentationml/2006/ole">
            <p:oleObj spid="_x0000_s5125" name="Equation" r:id="rId6" imgW="21589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29969</TotalTime>
  <Words>1117</Words>
  <Application>Microsoft PowerPoint</Application>
  <PresentationFormat>全屏显示(4:3)</PresentationFormat>
  <Paragraphs>216</Paragraphs>
  <Slides>30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默认设计模板</vt:lpstr>
      <vt:lpstr>Equation</vt:lpstr>
      <vt:lpstr>Introduction to Algorithms</vt:lpstr>
      <vt:lpstr>Today’s Topics</vt:lpstr>
      <vt:lpstr>Discrete Fourier Transform</vt:lpstr>
      <vt:lpstr>Motivation: Computer Science</vt:lpstr>
      <vt:lpstr>DFT</vt:lpstr>
      <vt:lpstr>幻灯片 6</vt:lpstr>
      <vt:lpstr>Halving Lemma</vt:lpstr>
      <vt:lpstr>FFT</vt:lpstr>
      <vt:lpstr>FFT: the algorithm</vt:lpstr>
      <vt:lpstr>Recursive FFT</vt:lpstr>
      <vt:lpstr>Comments</vt:lpstr>
      <vt:lpstr>DFT</vt:lpstr>
      <vt:lpstr>Inverse DFT</vt:lpstr>
      <vt:lpstr>幻灯片 14</vt:lpstr>
      <vt:lpstr>幻灯片 15</vt:lpstr>
      <vt:lpstr>Polynomial multiplication</vt:lpstr>
      <vt:lpstr>FFT-based algorithm</vt:lpstr>
      <vt:lpstr>Uniqueness of c</vt:lpstr>
      <vt:lpstr>幻灯片 19</vt:lpstr>
      <vt:lpstr>幻灯片 20</vt:lpstr>
      <vt:lpstr>幻灯片 21</vt:lpstr>
      <vt:lpstr>幻灯片 22</vt:lpstr>
      <vt:lpstr>Three Evenly Spaced 1s within a Binary String</vt:lpstr>
      <vt:lpstr>Three Evenly Spaced 1s – Naïve Solution</vt:lpstr>
      <vt:lpstr>Three Evenly Spaced 1s - using convolutions</vt:lpstr>
      <vt:lpstr>Three Evenly Spaced 1s - using convolutions</vt:lpstr>
      <vt:lpstr>String Matching – 1</vt:lpstr>
      <vt:lpstr>String Matching – 2</vt:lpstr>
      <vt:lpstr>String Matching – 3</vt:lpstr>
      <vt:lpstr>String Matching – 4</vt:lpstr>
    </vt:vector>
  </TitlesOfParts>
  <Company>Fudan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scf</dc:creator>
  <cp:lastModifiedBy>scf</cp:lastModifiedBy>
  <cp:revision>350</cp:revision>
  <dcterms:created xsi:type="dcterms:W3CDTF">2003-03-07T06:50:32Z</dcterms:created>
  <dcterms:modified xsi:type="dcterms:W3CDTF">2024-06-13T01:34:28Z</dcterms:modified>
</cp:coreProperties>
</file>