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4"/>
  </p:notesMasterIdLst>
  <p:sldIdLst>
    <p:sldId id="256" r:id="rId3"/>
    <p:sldId id="277" r:id="rId4"/>
    <p:sldId id="25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65" r:id="rId14"/>
    <p:sldId id="286" r:id="rId15"/>
    <p:sldId id="287" r:id="rId16"/>
    <p:sldId id="288" r:id="rId17"/>
    <p:sldId id="289" r:id="rId18"/>
    <p:sldId id="290" r:id="rId19"/>
    <p:sldId id="291" r:id="rId20"/>
    <p:sldId id="259" r:id="rId21"/>
    <p:sldId id="300" r:id="rId22"/>
    <p:sldId id="260" r:id="rId23"/>
    <p:sldId id="262" r:id="rId24"/>
    <p:sldId id="263" r:id="rId25"/>
    <p:sldId id="301" r:id="rId26"/>
    <p:sldId id="302" r:id="rId27"/>
    <p:sldId id="267" r:id="rId28"/>
    <p:sldId id="268" r:id="rId29"/>
    <p:sldId id="269" r:id="rId30"/>
    <p:sldId id="270" r:id="rId31"/>
    <p:sldId id="322" r:id="rId32"/>
    <p:sldId id="324" r:id="rId33"/>
    <p:sldId id="323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21" r:id="rId49"/>
    <p:sldId id="317" r:id="rId50"/>
    <p:sldId id="320" r:id="rId51"/>
    <p:sldId id="318" r:id="rId52"/>
    <p:sldId id="319" r:id="rId53"/>
  </p:sldIdLst>
  <p:sldSz cx="9144000" cy="6858000" type="screen4x3"/>
  <p:notesSz cx="6858000" cy="9144000"/>
  <p:custDataLst>
    <p:tags r:id="rId5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87"/>
    <a:srgbClr val="C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834" autoAdjust="0"/>
    <p:restoredTop sz="89845" autoAdjust="0"/>
  </p:normalViewPr>
  <p:slideViewPr>
    <p:cSldViewPr showGuides="1">
      <p:cViewPr varScale="1">
        <p:scale>
          <a:sx n="68" d="100"/>
          <a:sy n="68" d="100"/>
        </p:scale>
        <p:origin x="-12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gs" Target="tags/tag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3.wmf"/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6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772AAE13-F356-495C-9D6D-5F9D3DCF4E7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85A9B-7E5F-4C8C-8719-E74EE808B9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F79FB-40E2-4ADA-8D7D-EC7831D297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E9C70-DD8E-451B-B8FC-CDE6661802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83EA7-DF56-4492-A801-61702A6DFE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18831-0F02-4700-9B1D-673E8313A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8C2A3-5BCB-41BC-A3A6-A53E431EBC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75988-C9BC-4C2C-A051-378C7DDBE3B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1C84D-4CED-4F44-BBFA-CA89A59F9B8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AF3FE-6F76-48A8-BCB4-6A652E2CFE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E7303-381E-4570-84B1-43C374E23E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13D956-B246-4E58-872A-B94163A01AE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994BA30-4A36-4DF2-9B84-ADABC28CAE3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5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24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6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4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44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46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1.wmf"/><Relationship Id="rId16" Type="http://schemas.openxmlformats.org/officeDocument/2006/relationships/vmlDrawing" Target="../drawings/vmlDrawing19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48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wmf"/><Relationship Id="rId1" Type="http://schemas.openxmlformats.org/officeDocument/2006/relationships/oleObject" Target="../embeddings/oleObject55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49.wmf"/><Relationship Id="rId1" Type="http://schemas.openxmlformats.org/officeDocument/2006/relationships/oleObject" Target="../embeddings/oleObject56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/>
              <a:t>Introduction to Algorithms</a:t>
            </a: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Lecture 2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8AD0-FC53-4FF4-9221-4C0AC62F4E79}" type="slidenum">
              <a:rPr lang="en-US" altLang="zh-CN"/>
            </a:fld>
            <a:endParaRPr lang="en-US" altLang="zh-CN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Case 2</a:t>
            </a: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                         for some constant 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0</a:t>
            </a:r>
            <a:endParaRPr lang="en-US" altLang="zh-CN" dirty="0">
              <a:solidFill>
                <a:srgbClr val="008C87"/>
              </a:solidFill>
            </a:endParaRPr>
          </a:p>
          <a:p>
            <a:r>
              <a:rPr lang="en-US" altLang="zh-CN" i="1" dirty="0">
                <a:solidFill>
                  <a:srgbClr val="008C87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and            same to within a </a:t>
            </a:r>
            <a:r>
              <a:rPr lang="en-US" altLang="zh-CN" dirty="0" err="1"/>
              <a:t>polylogarithmic</a:t>
            </a:r>
            <a:r>
              <a:rPr lang="en-US" altLang="zh-CN" dirty="0"/>
              <a:t> factor (log to a power)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Thus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Work is distributed evenly throughout tree </a:t>
            </a:r>
            <a:endParaRPr lang="en-US" altLang="zh-CN" dirty="0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085975" y="3857628"/>
          <a:ext cx="3171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33832800" imgH="5486400" progId="Equation.3">
                  <p:embed/>
                </p:oleObj>
              </mc:Choice>
              <mc:Fallback>
                <p:oleObj name="Equation" r:id="rId1" imgW="33832800" imgH="5486400" progId="Equation.3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5975" y="3857628"/>
                        <a:ext cx="3171825" cy="5143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023938" y="1676400"/>
          <a:ext cx="27860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2004000" imgH="5486400" progId="Equation.3">
                  <p:embed/>
                </p:oleObj>
              </mc:Choice>
              <mc:Fallback>
                <p:oleObj name="Equation" r:id="rId3" imgW="32004000" imgH="5486400" progId="Equation.3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938" y="1676400"/>
                        <a:ext cx="2786062" cy="476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2514600" y="2176463"/>
          <a:ext cx="9906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8534400" imgH="4876800" progId="Equation.3">
                  <p:embed/>
                </p:oleObj>
              </mc:Choice>
              <mc:Fallback>
                <p:oleObj name="Equation" r:id="rId5" imgW="8534400" imgH="4876800" progId="Equation.3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176463"/>
                        <a:ext cx="990600" cy="5667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2B91-504F-4905-A5E3-2DEA50C2E8ED}" type="slidenum">
              <a:rPr lang="en-US" altLang="zh-CN"/>
            </a:fld>
            <a:endParaRPr lang="en-US" altLang="zh-CN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Case 3</a:t>
            </a: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                       for some constant </a:t>
            </a:r>
            <a:r>
              <a:rPr lang="en-US" altLang="zh-CN" sz="2800" i="1" dirty="0">
                <a:solidFill>
                  <a:srgbClr val="008C87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olidFill>
                  <a:srgbClr val="008C87"/>
                </a:solidFill>
                <a:sym typeface="Symbol" panose="05050102010706020507" pitchFamily="18" charset="2"/>
              </a:rPr>
              <a:t>0</a:t>
            </a:r>
            <a:endParaRPr lang="en-US" altLang="zh-CN" sz="2800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/>
              <a:t>Also, need “regularity condition”:</a:t>
            </a:r>
            <a:endParaRPr lang="en-US" altLang="zh-CN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    </a:t>
            </a:r>
            <a:r>
              <a:rPr lang="en-US" altLang="zh-CN" sz="2800" dirty="0">
                <a:solidFill>
                  <a:srgbClr val="008C87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800" i="1" dirty="0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sz="2800" dirty="0">
                <a:solidFill>
                  <a:srgbClr val="008C87"/>
                </a:solidFill>
                <a:sym typeface="Symbol" panose="05050102010706020507" pitchFamily="18" charset="2"/>
              </a:rPr>
              <a:t>1</a:t>
            </a:r>
            <a:r>
              <a:rPr lang="en-US" altLang="zh-CN" sz="2800" dirty="0">
                <a:sym typeface="Symbol" panose="05050102010706020507" pitchFamily="18" charset="2"/>
              </a:rPr>
              <a:t> and </a:t>
            </a:r>
            <a:r>
              <a:rPr lang="en-US" altLang="zh-CN" sz="2800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0</a:t>
            </a:r>
            <a:r>
              <a:rPr lang="en-US" altLang="zh-CN" sz="2800" dirty="0">
                <a:solidFill>
                  <a:srgbClr val="008C87"/>
                </a:solidFill>
                <a:sym typeface="Symbol" panose="05050102010706020507" pitchFamily="18" charset="2"/>
              </a:rPr>
              <a:t>0</a:t>
            </a:r>
            <a:r>
              <a:rPr lang="en-US" altLang="zh-CN" sz="2800" dirty="0">
                <a:sym typeface="Symbol" panose="05050102010706020507" pitchFamily="18" charset="2"/>
              </a:rPr>
              <a:t> such that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             </a:t>
            </a:r>
            <a:r>
              <a:rPr lang="en-US" altLang="zh-CN" sz="2800" i="1" dirty="0" err="1">
                <a:solidFill>
                  <a:srgbClr val="008C87"/>
                </a:solidFill>
                <a:sym typeface="Symbol" panose="05050102010706020507" pitchFamily="18" charset="2"/>
              </a:rPr>
              <a:t>af</a:t>
            </a:r>
            <a:r>
              <a:rPr lang="en-US" altLang="zh-CN" sz="2800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008C87"/>
                </a:solidFill>
                <a:sym typeface="Symbol" panose="05050102010706020507" pitchFamily="18" charset="2"/>
              </a:rPr>
              <a:t>/</a:t>
            </a:r>
            <a:r>
              <a:rPr lang="en-US" altLang="zh-CN" sz="2800" i="1" dirty="0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008C87"/>
                </a:solidFill>
                <a:sym typeface="Symbol" panose="05050102010706020507" pitchFamily="18" charset="2"/>
              </a:rPr>
              <a:t>)  </a:t>
            </a:r>
            <a:r>
              <a:rPr lang="en-US" altLang="zh-CN" sz="2800" i="1" dirty="0" err="1">
                <a:solidFill>
                  <a:srgbClr val="008C87"/>
                </a:solidFill>
                <a:sym typeface="Symbol" panose="05050102010706020507" pitchFamily="18" charset="2"/>
              </a:rPr>
              <a:t>cf</a:t>
            </a:r>
            <a:r>
              <a:rPr lang="en-US" altLang="zh-CN" sz="2800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008C87"/>
                </a:solidFill>
                <a:sym typeface="Symbol" panose="05050102010706020507" pitchFamily="18" charset="2"/>
              </a:rPr>
              <a:t>) </a:t>
            </a:r>
            <a:r>
              <a:rPr lang="en-US" altLang="zh-CN" sz="2800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008C87"/>
                </a:solidFill>
                <a:sym typeface="Symbol" panose="05050102010706020507" pitchFamily="18" charset="2"/>
              </a:rPr>
              <a:t>  </a:t>
            </a:r>
            <a:r>
              <a:rPr lang="en-US" altLang="zh-CN" sz="2800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0</a:t>
            </a:r>
            <a:endParaRPr lang="en-US" altLang="zh-CN" sz="2800" baseline="-25000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800" i="1" dirty="0">
                <a:solidFill>
                  <a:srgbClr val="008C87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grows </a:t>
            </a:r>
            <a:r>
              <a:rPr lang="en-US" altLang="zh-CN" sz="2800" dirty="0" err="1">
                <a:sym typeface="Symbol" panose="05050102010706020507" pitchFamily="18" charset="2"/>
              </a:rPr>
              <a:t>polynomially</a:t>
            </a:r>
            <a:r>
              <a:rPr lang="en-US" altLang="zh-CN" sz="2800" dirty="0">
                <a:sym typeface="Symbol" panose="05050102010706020507" pitchFamily="18" charset="2"/>
              </a:rPr>
              <a:t> faster than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 smtClean="0"/>
              <a:t>Root </a:t>
            </a:r>
            <a:r>
              <a:rPr lang="en-US" altLang="zh-CN" sz="2800" dirty="0"/>
              <a:t>contains constant fraction of total weight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Thus,                                   Cost at root dominates.</a:t>
            </a:r>
            <a:endParaRPr lang="en-US" altLang="zh-CN" sz="2800" dirty="0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066800" y="1660525"/>
          <a:ext cx="1981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27432000" imgH="5486400" progId="Equation.3">
                  <p:embed/>
                </p:oleObj>
              </mc:Choice>
              <mc:Fallback>
                <p:oleObj name="Equation" r:id="rId1" imgW="27432000" imgH="5486400" progId="Equation.3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1660525"/>
                        <a:ext cx="1981200" cy="396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6172200" y="3505200"/>
          <a:ext cx="765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8534400" imgH="4876800" progId="Equation.3">
                  <p:embed/>
                </p:oleObj>
              </mc:Choice>
              <mc:Fallback>
                <p:oleObj name="Equation" r:id="rId3" imgW="8534400" imgH="4876800" progId="Equation.3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2200" y="3505200"/>
                        <a:ext cx="765175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2128836" y="4471998"/>
          <a:ext cx="2228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3774400" imgH="4876800" progId="Equation.3">
                  <p:embed/>
                </p:oleObj>
              </mc:Choice>
              <mc:Fallback>
                <p:oleObj name="Equation" r:id="rId5" imgW="23774400" imgH="4876800" progId="Equation.3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8836" y="4471998"/>
                        <a:ext cx="2228850" cy="457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F8FD-BF7F-47F2-9250-0476E7D8A897}" type="slidenum">
              <a:rPr lang="en-US" altLang="zh-CN"/>
            </a:fld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Master Theorem, Summarized</a:t>
            </a: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Master Theorem: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</a:t>
            </a:r>
            <a:r>
              <a:rPr lang="en-US" altLang="zh-CN" i="1">
                <a:solidFill>
                  <a:srgbClr val="008C87"/>
                </a:solidFill>
              </a:rPr>
              <a:t>aT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>
                <a:solidFill>
                  <a:srgbClr val="008C87"/>
                </a:solidFill>
              </a:rPr>
              <a:t>) +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endParaRPr lang="en-US" altLang="zh-CN">
              <a:solidFill>
                <a:srgbClr val="008C87"/>
              </a:solidFill>
            </a:endParaRPr>
          </a:p>
          <a:p>
            <a:pPr>
              <a:buFontTx/>
              <a:buNone/>
            </a:pPr>
            <a:endParaRPr lang="en-US" altLang="zh-CN" sz="1600"/>
          </a:p>
          <a:p>
            <a:pPr>
              <a:buFontTx/>
              <a:buNone/>
            </a:pPr>
            <a:r>
              <a:rPr lang="en-US" altLang="zh-CN"/>
              <a:t>1.</a:t>
            </a:r>
            <a:endParaRPr lang="en-US" altLang="zh-CN"/>
          </a:p>
          <a:p>
            <a:pPr>
              <a:buFontTx/>
              <a:buNone/>
            </a:pPr>
            <a:endParaRPr lang="en-US" altLang="zh-CN" sz="1600"/>
          </a:p>
          <a:p>
            <a:pPr>
              <a:buFontTx/>
              <a:buNone/>
            </a:pPr>
            <a:r>
              <a:rPr lang="en-US" altLang="zh-CN"/>
              <a:t>2.</a:t>
            </a:r>
            <a:endParaRPr lang="en-US" altLang="zh-CN"/>
          </a:p>
          <a:p>
            <a:pPr>
              <a:buFontTx/>
              <a:buNone/>
            </a:pPr>
            <a:endParaRPr lang="en-US" altLang="zh-CN" sz="1600"/>
          </a:p>
          <a:p>
            <a:pPr>
              <a:buFontTx/>
              <a:buNone/>
            </a:pPr>
            <a:r>
              <a:rPr lang="en-US" altLang="zh-CN"/>
              <a:t>3. </a:t>
            </a:r>
            <a:endParaRPr lang="en-US" altLang="zh-CN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130300" y="2514600"/>
          <a:ext cx="6032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55473600" imgH="5486400" progId="Equation.3">
                  <p:embed/>
                </p:oleObj>
              </mc:Choice>
              <mc:Fallback>
                <p:oleObj name="Equation" r:id="rId1" imgW="55473600" imgH="5486400" progId="Equation.3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30300" y="2514600"/>
                        <a:ext cx="6032500" cy="596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066800" y="3365500"/>
          <a:ext cx="75882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69799200" imgH="5486400" progId="Equation.3">
                  <p:embed/>
                </p:oleObj>
              </mc:Choice>
              <mc:Fallback>
                <p:oleObj name="Equation" r:id="rId3" imgW="69799200" imgH="5486400" progId="Equation.3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3365500"/>
                        <a:ext cx="7588250" cy="596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055688" y="4191000"/>
          <a:ext cx="29829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7432000" imgH="5486400" progId="Equation.3">
                  <p:embed/>
                </p:oleObj>
              </mc:Choice>
              <mc:Fallback>
                <p:oleObj name="Equation" r:id="rId5" imgW="27432000" imgH="5486400" progId="Equation.3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5688" y="4191000"/>
                        <a:ext cx="2982912" cy="596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143000" y="4953000"/>
          <a:ext cx="30495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28041600" imgH="4876800" progId="Equation.3">
                  <p:embed/>
                </p:oleObj>
              </mc:Choice>
              <mc:Fallback>
                <p:oleObj name="Equation" r:id="rId7" imgW="28041600" imgH="4876800" progId="Equation.3">
                  <p:embed/>
                  <p:pic>
                    <p:nvPicPr>
                      <p:cNvPr id="0" name="图片 717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4953000"/>
                        <a:ext cx="3049588" cy="531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054475" y="4205288"/>
            <a:ext cx="279876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and </a:t>
            </a:r>
            <a:r>
              <a:rPr lang="en-US" altLang="zh-CN" sz="2800" i="1">
                <a:solidFill>
                  <a:srgbClr val="008C87"/>
                </a:solidFill>
              </a:rPr>
              <a:t>af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n</a:t>
            </a:r>
            <a:r>
              <a:rPr lang="en-US" altLang="zh-CN" sz="2800">
                <a:solidFill>
                  <a:srgbClr val="008C87"/>
                </a:solidFill>
              </a:rPr>
              <a:t>/</a:t>
            </a:r>
            <a:r>
              <a:rPr lang="en-US" altLang="zh-CN" sz="2800" i="1">
                <a:solidFill>
                  <a:srgbClr val="008C87"/>
                </a:solidFill>
              </a:rPr>
              <a:t>b</a:t>
            </a:r>
            <a:r>
              <a:rPr lang="en-US" altLang="zh-CN" sz="2800">
                <a:solidFill>
                  <a:srgbClr val="008C87"/>
                </a:solidFill>
              </a:rPr>
              <a:t>) 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 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cf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sz="2800">
              <a:solidFill>
                <a:srgbClr val="008C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11F9-EA67-4F40-A240-7A4FA68FDEA8}" type="slidenum">
              <a:rPr lang="en-US" altLang="zh-CN"/>
            </a:fld>
            <a:endParaRPr lang="en-US" altLang="zh-CN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MT Strategy</a:t>
            </a:r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altLang="zh-CN"/>
              <a:t>Basic strategy:</a:t>
            </a:r>
            <a:endParaRPr lang="en-US" altLang="zh-CN"/>
          </a:p>
          <a:p>
            <a:pPr marL="609600" indent="-609600">
              <a:buFontTx/>
              <a:buAutoNum type="arabicPeriod"/>
            </a:pPr>
            <a:r>
              <a:rPr lang="en-US" altLang="zh-CN"/>
              <a:t>Extract 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/>
              <a:t>, and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r>
              <a:rPr lang="en-US" altLang="zh-CN"/>
              <a:t> from given recurrence</a:t>
            </a:r>
            <a:endParaRPr lang="en-US" altLang="zh-CN"/>
          </a:p>
          <a:p>
            <a:pPr marL="609600" indent="-609600">
              <a:buFontTx/>
              <a:buAutoNum type="arabicPeriod"/>
            </a:pPr>
            <a:r>
              <a:rPr lang="en-US" altLang="zh-CN"/>
              <a:t>Determine</a:t>
            </a:r>
            <a:endParaRPr lang="en-US" altLang="zh-CN"/>
          </a:p>
          <a:p>
            <a:pPr marL="609600" indent="-609600">
              <a:buFontTx/>
              <a:buAutoNum type="arabicPeriod"/>
            </a:pPr>
            <a:r>
              <a:rPr lang="en-US" altLang="zh-CN"/>
              <a:t>Compare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r>
              <a:rPr lang="en-US" altLang="zh-CN"/>
              <a:t> and              asymptotically</a:t>
            </a:r>
            <a:endParaRPr lang="en-US" altLang="zh-CN"/>
          </a:p>
          <a:p>
            <a:pPr marL="609600" indent="-609600">
              <a:buFontTx/>
              <a:buAutoNum type="arabicPeriod"/>
            </a:pPr>
            <a:r>
              <a:rPr lang="en-US" altLang="zh-CN"/>
              <a:t>Determine appropriate MT case (if any), and apply it.  </a:t>
            </a:r>
            <a:endParaRPr lang="en-US" altLang="zh-CN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3200400" y="3276600"/>
          <a:ext cx="990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8534400" imgH="4876800" progId="Equation.3">
                  <p:embed/>
                </p:oleObj>
              </mc:Choice>
              <mc:Fallback>
                <p:oleObj name="Equation" r:id="rId1" imgW="8534400" imgH="4876800" progId="Equation.3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0400" y="3276600"/>
                        <a:ext cx="990600" cy="566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4495800" y="3843338"/>
          <a:ext cx="9906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8534400" imgH="4876800" progId="Equation.3">
                  <p:embed/>
                </p:oleObj>
              </mc:Choice>
              <mc:Fallback>
                <p:oleObj name="Equation" r:id="rId3" imgW="8534400" imgH="4876800" progId="Equation.3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5800" y="3843338"/>
                        <a:ext cx="990600" cy="5667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61AC-74F6-442A-A4F2-F102338F817D}" type="slidenum">
              <a:rPr lang="en-US" altLang="zh-CN"/>
            </a:fld>
            <a:endParaRPr lang="en-US" altLang="zh-CN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MT examples</a:t>
            </a: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For merge sort: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2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 +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);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=2,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=2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/>
              <a:t>                       </a:t>
            </a:r>
            <a:r>
              <a:rPr lang="en-US" altLang="zh-CN">
                <a:solidFill>
                  <a:srgbClr val="008C87"/>
                </a:solidFill>
              </a:rPr>
              <a:t>=          =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endParaRPr lang="en-US" altLang="zh-CN" i="1">
              <a:solidFill>
                <a:srgbClr val="008C87"/>
              </a:solidFill>
            </a:endParaRPr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en-US" altLang="zh-CN"/>
              <a:t> 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Case 2</a:t>
            </a:r>
            <a:r>
              <a:rPr lang="en-US" altLang="zh-CN">
                <a:sym typeface="Symbol" panose="05050102010706020507" pitchFamily="18" charset="2"/>
              </a:rPr>
              <a:t>, with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=0</a:t>
            </a:r>
            <a:endParaRPr lang="en-US" altLang="zh-CN">
              <a:solidFill>
                <a:srgbClr val="008C87"/>
              </a:solidFill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133600" y="2776538"/>
          <a:ext cx="9906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8534400" imgH="4876800" progId="Equation.3">
                  <p:embed/>
                </p:oleObj>
              </mc:Choice>
              <mc:Fallback>
                <p:oleObj name="Equation" r:id="rId1" imgW="8534400" imgH="4876800" progId="Equation.3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2776538"/>
                        <a:ext cx="990600" cy="5667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3370263" y="2743200"/>
          <a:ext cx="9540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8229600" imgH="4876800" progId="Equation.3">
                  <p:embed/>
                </p:oleObj>
              </mc:Choice>
              <mc:Fallback>
                <p:oleObj name="Equation" r:id="rId3" imgW="8229600" imgH="4876800" progId="Equation.3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0263" y="2743200"/>
                        <a:ext cx="954087" cy="566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990600" y="3309938"/>
          <a:ext cx="67929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58521600" imgH="5486400" progId="Equation.3">
                  <p:embed/>
                </p:oleObj>
              </mc:Choice>
              <mc:Fallback>
                <p:oleObj name="Equation" r:id="rId5" imgW="58521600" imgH="5486400" progId="Equation.3">
                  <p:embed/>
                  <p:pic>
                    <p:nvPicPr>
                      <p:cNvPr id="0" name="图片 921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3309938"/>
                        <a:ext cx="6792913" cy="638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838325" y="4624388"/>
          <a:ext cx="4714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50292000" imgH="5486400" progId="Equation.3">
                  <p:embed/>
                </p:oleObj>
              </mc:Choice>
              <mc:Fallback>
                <p:oleObj name="Equation" r:id="rId7" imgW="50292000" imgH="5486400" progId="Equation.3">
                  <p:embed/>
                  <p:pic>
                    <p:nvPicPr>
                      <p:cNvPr id="0" name="图片 921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8325" y="4624388"/>
                        <a:ext cx="4714875" cy="514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3790-795C-41FD-B3CF-C52D9EA5B4D1}" type="slidenum">
              <a:rPr lang="en-US" altLang="zh-CN"/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MT examples (cont.)</a:t>
            </a: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7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 +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 sz="18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 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Case 1</a:t>
            </a:r>
            <a:r>
              <a:rPr lang="en-US" altLang="zh-CN">
                <a:sym typeface="Symbol" panose="05050102010706020507" pitchFamily="18" charset="2"/>
              </a:rPr>
              <a:t>, applies</a:t>
            </a:r>
            <a:endParaRPr lang="en-US" altLang="zh-CN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286000" y="2362200"/>
          <a:ext cx="33258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28651200" imgH="4876800" progId="Equation.3">
                  <p:embed/>
                </p:oleObj>
              </mc:Choice>
              <mc:Fallback>
                <p:oleObj name="Equation" r:id="rId1" imgW="28651200" imgH="4876800" progId="Equation.3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2362200"/>
                        <a:ext cx="3325813" cy="566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660400" y="3124200"/>
          <a:ext cx="8102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69799200" imgH="5486400" progId="Equation.3">
                  <p:embed/>
                </p:oleObj>
              </mc:Choice>
              <mc:Fallback>
                <p:oleObj name="Equation" r:id="rId3" imgW="69799200" imgH="5486400" progId="Equation.3">
                  <p:embed/>
                  <p:pic>
                    <p:nvPicPr>
                      <p:cNvPr id="0" name="图片 1024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400" y="3124200"/>
                        <a:ext cx="8102600" cy="638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2819400" y="4886325"/>
          <a:ext cx="27432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2250400" imgH="5486400" progId="Equation.3">
                  <p:embed/>
                </p:oleObj>
              </mc:Choice>
              <mc:Fallback>
                <p:oleObj name="Equation" r:id="rId5" imgW="22250400" imgH="5486400" progId="Equation.3">
                  <p:embed/>
                  <p:pic>
                    <p:nvPicPr>
                      <p:cNvPr id="0" name="图片 1024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4886325"/>
                        <a:ext cx="2743200" cy="676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B4C58-FBAA-4960-ADC4-D0D278652958}" type="slidenum">
              <a:rPr lang="en-US" altLang="zh-CN"/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MT examples (cont.)</a:t>
            </a: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Binary </a:t>
            </a:r>
            <a:r>
              <a:rPr lang="en-US" altLang="zh-CN">
                <a:solidFill>
                  <a:srgbClr val="CE0000"/>
                </a:solidFill>
              </a:rPr>
              <a:t>search</a:t>
            </a:r>
            <a:r>
              <a:rPr lang="en-US" altLang="zh-CN"/>
              <a:t> (not sort!):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 +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(1); 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=1,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=2)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 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Case 2</a:t>
            </a:r>
            <a:r>
              <a:rPr lang="en-US" altLang="zh-CN">
                <a:sym typeface="Symbol" panose="05050102010706020507" pitchFamily="18" charset="2"/>
              </a:rPr>
              <a:t>,  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/>
              <a:t>            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(lg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276600" y="2971800"/>
          <a:ext cx="1981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17983200" imgH="4876800" progId="Equation.3">
                  <p:embed/>
                </p:oleObj>
              </mc:Choice>
              <mc:Fallback>
                <p:oleObj name="Equation" r:id="rId1" imgW="17983200" imgH="4876800" progId="Equation.3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2971800"/>
                        <a:ext cx="1981200" cy="536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2743200" y="3644900"/>
          <a:ext cx="3124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31394400" imgH="5486400" progId="Equation.3">
                  <p:embed/>
                </p:oleObj>
              </mc:Choice>
              <mc:Fallback>
                <p:oleObj name="Equation" r:id="rId3" imgW="31394400" imgH="5486400" progId="Equation.3">
                  <p:embed/>
                  <p:pic>
                    <p:nvPicPr>
                      <p:cNvPr id="0" name="图片 1126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3644900"/>
                        <a:ext cx="3124200" cy="546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1584-2A1B-4D32-BE84-2603720F6E45}" type="slidenum">
              <a:rPr lang="en-US" altLang="zh-CN"/>
            </a:fld>
            <a:endParaRPr lang="en-US" altLang="zh-CN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MT examples (cont.)</a:t>
            </a: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i="1">
                <a:solidFill>
                  <a:srgbClr val="008C87"/>
                </a:solidFill>
              </a:rPr>
              <a:t>T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n</a:t>
            </a:r>
            <a:r>
              <a:rPr lang="en-US" altLang="zh-CN" sz="2800">
                <a:solidFill>
                  <a:srgbClr val="008C87"/>
                </a:solidFill>
              </a:rPr>
              <a:t>) = 4</a:t>
            </a:r>
            <a:r>
              <a:rPr lang="en-US" altLang="zh-CN" sz="2800" i="1">
                <a:solidFill>
                  <a:srgbClr val="008C87"/>
                </a:solidFill>
              </a:rPr>
              <a:t>T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n</a:t>
            </a:r>
            <a:r>
              <a:rPr lang="en-US" altLang="zh-CN" sz="2800">
                <a:solidFill>
                  <a:srgbClr val="008C87"/>
                </a:solidFill>
              </a:rPr>
              <a:t>/2) + </a:t>
            </a:r>
            <a:r>
              <a:rPr lang="en-US" altLang="zh-CN" sz="2800" i="1">
                <a:solidFill>
                  <a:srgbClr val="008C87"/>
                </a:solidFill>
              </a:rPr>
              <a:t>n</a:t>
            </a:r>
            <a:r>
              <a:rPr lang="en-US" altLang="zh-CN" sz="2800" baseline="30000">
                <a:solidFill>
                  <a:srgbClr val="008C87"/>
                </a:solidFill>
              </a:rPr>
              <a:t>3</a:t>
            </a:r>
            <a:r>
              <a:rPr lang="en-US" altLang="zh-CN" sz="2800">
                <a:solidFill>
                  <a:srgbClr val="008C87"/>
                </a:solidFill>
              </a:rPr>
              <a:t>; (</a:t>
            </a:r>
            <a:r>
              <a:rPr lang="en-US" altLang="zh-CN" sz="2800" i="1">
                <a:solidFill>
                  <a:srgbClr val="008C87"/>
                </a:solidFill>
              </a:rPr>
              <a:t>a</a:t>
            </a:r>
            <a:r>
              <a:rPr lang="en-US" altLang="zh-CN" sz="2800">
                <a:solidFill>
                  <a:srgbClr val="008C87"/>
                </a:solidFill>
              </a:rPr>
              <a:t>=4, </a:t>
            </a:r>
            <a:r>
              <a:rPr lang="en-US" altLang="zh-CN" sz="2800" i="1">
                <a:solidFill>
                  <a:srgbClr val="008C87"/>
                </a:solidFill>
              </a:rPr>
              <a:t>b</a:t>
            </a:r>
            <a:r>
              <a:rPr lang="en-US" altLang="zh-CN" sz="2800">
                <a:solidFill>
                  <a:srgbClr val="008C87"/>
                </a:solidFill>
              </a:rPr>
              <a:t>=2)</a:t>
            </a:r>
            <a:endParaRPr lang="en-US" altLang="zh-CN" sz="280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Are we done?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12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No… Need to check regularity condition: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                </a:t>
            </a:r>
            <a:r>
              <a:rPr lang="en-US" altLang="zh-CN" sz="2800">
                <a:solidFill>
                  <a:srgbClr val="008C87"/>
                </a:solidFill>
              </a:rPr>
              <a:t>4</a:t>
            </a:r>
            <a:r>
              <a:rPr lang="en-US" altLang="zh-CN" sz="2800" i="1">
                <a:solidFill>
                  <a:srgbClr val="008C87"/>
                </a:solidFill>
              </a:rPr>
              <a:t>f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n</a:t>
            </a:r>
            <a:r>
              <a:rPr lang="en-US" altLang="zh-CN" sz="2800">
                <a:solidFill>
                  <a:srgbClr val="008C87"/>
                </a:solidFill>
              </a:rPr>
              <a:t>/2) 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 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cf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) </a:t>
            </a:r>
            <a:endParaRPr lang="en-US" altLang="zh-CN" sz="28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                   4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aseline="3000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/8  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cn</a:t>
            </a:r>
            <a:r>
              <a:rPr lang="en-US" altLang="zh-CN" sz="2800" baseline="3000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  </a:t>
            </a:r>
            <a:endParaRPr lang="en-US" altLang="zh-CN" sz="28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                    n</a:t>
            </a:r>
            <a:r>
              <a:rPr lang="en-US" altLang="zh-CN" sz="2800" baseline="3000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/2  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cn</a:t>
            </a:r>
            <a:r>
              <a:rPr lang="en-US" altLang="zh-CN" sz="2800" baseline="3000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  </a:t>
            </a:r>
            <a:endParaRPr lang="en-US" altLang="zh-CN" sz="28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                      c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=3/4&lt;1</a:t>
            </a:r>
            <a:endParaRPr lang="en-US" altLang="zh-CN" sz="2800">
              <a:solidFill>
                <a:srgbClr val="008C87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2133600" y="2098675"/>
          <a:ext cx="1600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17678400" imgH="4876800" progId="Equation.3">
                  <p:embed/>
                </p:oleObj>
              </mc:Choice>
              <mc:Fallback>
                <p:oleObj name="Equation" r:id="rId1" imgW="17678400" imgH="4876800" progId="Equation.3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2098675"/>
                        <a:ext cx="1600200" cy="442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251325" y="2133600"/>
            <a:ext cx="1304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anose="05050102010706020507" pitchFamily="18" charset="2"/>
              </a:rPr>
              <a:t>Case 3</a:t>
            </a:r>
            <a:endParaRPr lang="en-US" altLang="zh-CN"/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2024063" y="2619375"/>
          <a:ext cx="18208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0116800" imgH="5486400" progId="Equation.3">
                  <p:embed/>
                </p:oleObj>
              </mc:Choice>
              <mc:Fallback>
                <p:oleObj name="Equation" r:id="rId3" imgW="20116800" imgH="5486400" progId="Equation.3">
                  <p:embed/>
                  <p:pic>
                    <p:nvPicPr>
                      <p:cNvPr id="0" name="图片 1228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4063" y="2619375"/>
                        <a:ext cx="1820862" cy="498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EFE1-077C-4B63-B60C-992CD0AC7F38}" type="slidenum">
              <a:rPr lang="en-US" altLang="zh-CN"/>
            </a:fld>
            <a:endParaRPr lang="en-US" altLang="zh-CN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MT examples (cont.)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One more recurrence: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4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 +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 baseline="30000">
                <a:solidFill>
                  <a:srgbClr val="008C87"/>
                </a:solidFill>
              </a:rPr>
              <a:t>2</a:t>
            </a:r>
            <a:r>
              <a:rPr lang="en-US" altLang="zh-CN">
                <a:solidFill>
                  <a:srgbClr val="008C87"/>
                </a:solidFill>
              </a:rPr>
              <a:t>/lg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endParaRPr lang="en-US" altLang="zh-CN" i="1">
              <a:solidFill>
                <a:srgbClr val="008C87"/>
              </a:solidFill>
            </a:endParaRPr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en-US" altLang="zh-CN"/>
              <a:t>No MT case applies!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Solution: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lglg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– substitution.</a:t>
            </a:r>
            <a:endParaRPr lang="en-US" altLang="zh-CN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143000" y="2895600"/>
          <a:ext cx="60960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1" imgW="75285600" imgH="17678400" progId="Equation.3">
                  <p:embed/>
                </p:oleObj>
              </mc:Choice>
              <mc:Fallback>
                <p:oleObj name="Equation" r:id="rId1" imgW="75285600" imgH="17678400" progId="Equation.3">
                  <p:embed/>
                  <p:pic>
                    <p:nvPicPr>
                      <p:cNvPr id="0" name="图片 133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2895600"/>
                        <a:ext cx="6096000" cy="1431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A095-8E6D-40D3-90E5-CDAC83B0F96C}" type="slidenum">
              <a:rPr lang="en-US" altLang="zh-CN"/>
            </a:fld>
            <a:endParaRPr lang="en-US" altLang="zh-C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Merge Sort (review)</a:t>
            </a: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To sort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/>
              <a:t> numbers: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1. if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=1</a:t>
            </a:r>
            <a:r>
              <a:rPr lang="en-US" altLang="zh-CN"/>
              <a:t>, done.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2. recursively sort 2 lists of numbers with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</a:t>
            </a:r>
            <a:r>
              <a:rPr lang="en-US" altLang="zh-CN"/>
              <a:t> and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</a:t>
            </a:r>
            <a:r>
              <a:rPr lang="en-US" altLang="zh-CN"/>
              <a:t> elements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3. merge 2 sorted lists in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time</a:t>
            </a:r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r>
              <a:rPr lang="en-US" altLang="zh-CN">
                <a:sym typeface="Symbol" panose="05050102010706020507" pitchFamily="18" charset="2"/>
              </a:rPr>
              <a:t>Example: 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1   5   2   4   6  3   2  6</a:t>
            </a:r>
            <a:endParaRPr lang="en-US" altLang="zh-CN">
              <a:solidFill>
                <a:srgbClr val="008C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49AC-8D66-439A-8311-5893F84AEA45}" type="slidenum">
              <a:rPr lang="en-US" altLang="zh-CN"/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Recap</a:t>
            </a: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Introduction to the course</a:t>
            </a:r>
            <a:endParaRPr lang="en-US" altLang="zh-CN" dirty="0" smtClean="0"/>
          </a:p>
          <a:p>
            <a:r>
              <a:rPr lang="en-US" altLang="zh-CN" dirty="0" smtClean="0"/>
              <a:t>Analysis of algorithms</a:t>
            </a:r>
            <a:endParaRPr lang="en-US" altLang="zh-CN" dirty="0" smtClean="0"/>
          </a:p>
          <a:p>
            <a:r>
              <a:rPr lang="en-US" altLang="zh-CN" dirty="0" smtClean="0"/>
              <a:t>Recurrences: substitution</a:t>
            </a:r>
            <a:r>
              <a:rPr lang="en-US" altLang="zh-CN" smtClean="0"/>
              <a:t>, recursion-tree.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6B9C-A9F3-4711-B93B-176CECFA93D2}" type="slidenum">
              <a:rPr lang="en-US" altLang="zh-CN"/>
            </a:fld>
            <a:endParaRPr lang="en-US" altLang="zh-CN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of Merge Sort</a:t>
            </a:r>
            <a:endParaRPr lang="en-US" altLang="zh-CN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949450" y="1524000"/>
            <a:ext cx="5222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8C87"/>
                </a:solidFill>
              </a:rPr>
              <a:t>1       5        2       4       6       3       2       6</a:t>
            </a:r>
            <a:endParaRPr lang="en-US" altLang="zh-CN">
              <a:solidFill>
                <a:srgbClr val="008C87"/>
              </a:solidFill>
            </a:endParaRPr>
          </a:p>
        </p:txBody>
      </p:sp>
      <p:grpSp>
        <p:nvGrpSpPr>
          <p:cNvPr id="49157" name="Group 5"/>
          <p:cNvGrpSpPr/>
          <p:nvPr/>
        </p:nvGrpSpPr>
        <p:grpSpPr bwMode="auto">
          <a:xfrm>
            <a:off x="1949450" y="1981200"/>
            <a:ext cx="5222875" cy="771525"/>
            <a:chOff x="1228" y="1248"/>
            <a:chExt cx="3290" cy="486"/>
          </a:xfrm>
        </p:grpSpPr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>
              <a:off x="1228" y="1440"/>
              <a:ext cx="156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1       5        2       4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3004" y="1440"/>
              <a:ext cx="151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6       3       2       6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 flipH="1">
              <a:off x="2064" y="1248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>
              <a:off x="2688" y="1248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62" name="Group 10"/>
          <p:cNvGrpSpPr/>
          <p:nvPr/>
        </p:nvGrpSpPr>
        <p:grpSpPr bwMode="auto">
          <a:xfrm>
            <a:off x="1949450" y="2743200"/>
            <a:ext cx="5222875" cy="847725"/>
            <a:chOff x="1228" y="1728"/>
            <a:chExt cx="3290" cy="534"/>
          </a:xfrm>
        </p:grpSpPr>
        <p:sp>
          <p:nvSpPr>
            <p:cNvPr id="49163" name="Text Box 11"/>
            <p:cNvSpPr txBox="1">
              <a:spLocks noChangeArrowheads="1"/>
            </p:cNvSpPr>
            <p:nvPr/>
          </p:nvSpPr>
          <p:spPr bwMode="auto">
            <a:xfrm>
              <a:off x="1228" y="1968"/>
              <a:ext cx="65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1       5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164" name="Text Box 12"/>
            <p:cNvSpPr txBox="1">
              <a:spLocks noChangeArrowheads="1"/>
            </p:cNvSpPr>
            <p:nvPr/>
          </p:nvSpPr>
          <p:spPr bwMode="auto">
            <a:xfrm>
              <a:off x="2160" y="1968"/>
              <a:ext cx="65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2       4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3004" y="1968"/>
              <a:ext cx="65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6       3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3868" y="1968"/>
              <a:ext cx="65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2       6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 flipH="1">
              <a:off x="1536" y="17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>
              <a:off x="1968" y="17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 flipH="1">
              <a:off x="3312" y="17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>
              <a:off x="3744" y="17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71" name="Group 19"/>
          <p:cNvGrpSpPr/>
          <p:nvPr/>
        </p:nvGrpSpPr>
        <p:grpSpPr bwMode="auto">
          <a:xfrm>
            <a:off x="1949450" y="3581400"/>
            <a:ext cx="5254625" cy="695325"/>
            <a:chOff x="1228" y="2256"/>
            <a:chExt cx="3310" cy="438"/>
          </a:xfrm>
        </p:grpSpPr>
        <p:sp>
          <p:nvSpPr>
            <p:cNvPr id="49172" name="Text Box 20"/>
            <p:cNvSpPr txBox="1">
              <a:spLocks noChangeArrowheads="1"/>
            </p:cNvSpPr>
            <p:nvPr/>
          </p:nvSpPr>
          <p:spPr bwMode="auto">
            <a:xfrm>
              <a:off x="1228" y="2400"/>
              <a:ext cx="21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1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1660" y="2400"/>
              <a:ext cx="21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5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174" name="Text Box 22"/>
            <p:cNvSpPr txBox="1">
              <a:spLocks noChangeArrowheads="1"/>
            </p:cNvSpPr>
            <p:nvPr/>
          </p:nvSpPr>
          <p:spPr bwMode="auto">
            <a:xfrm>
              <a:off x="2160" y="2400"/>
              <a:ext cx="21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175" name="Text Box 23"/>
            <p:cNvSpPr txBox="1">
              <a:spLocks noChangeArrowheads="1"/>
            </p:cNvSpPr>
            <p:nvPr/>
          </p:nvSpPr>
          <p:spPr bwMode="auto">
            <a:xfrm>
              <a:off x="2592" y="2400"/>
              <a:ext cx="21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4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176" name="Text Box 24"/>
            <p:cNvSpPr txBox="1">
              <a:spLocks noChangeArrowheads="1"/>
            </p:cNvSpPr>
            <p:nvPr/>
          </p:nvSpPr>
          <p:spPr bwMode="auto">
            <a:xfrm>
              <a:off x="3024" y="2400"/>
              <a:ext cx="21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6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177" name="Text Box 25"/>
            <p:cNvSpPr txBox="1">
              <a:spLocks noChangeArrowheads="1"/>
            </p:cNvSpPr>
            <p:nvPr/>
          </p:nvSpPr>
          <p:spPr bwMode="auto">
            <a:xfrm>
              <a:off x="3484" y="2400"/>
              <a:ext cx="21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3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178" name="Text Box 26"/>
            <p:cNvSpPr txBox="1">
              <a:spLocks noChangeArrowheads="1"/>
            </p:cNvSpPr>
            <p:nvPr/>
          </p:nvSpPr>
          <p:spPr bwMode="auto">
            <a:xfrm>
              <a:off x="3888" y="2400"/>
              <a:ext cx="21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179" name="Text Box 27"/>
            <p:cNvSpPr txBox="1">
              <a:spLocks noChangeArrowheads="1"/>
            </p:cNvSpPr>
            <p:nvPr/>
          </p:nvSpPr>
          <p:spPr bwMode="auto">
            <a:xfrm>
              <a:off x="4320" y="2400"/>
              <a:ext cx="21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6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 flipH="1">
              <a:off x="1344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Line 29"/>
            <p:cNvSpPr>
              <a:spLocks noChangeShapeType="1"/>
            </p:cNvSpPr>
            <p:nvPr/>
          </p:nvSpPr>
          <p:spPr bwMode="auto">
            <a:xfrm>
              <a:off x="1536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 flipH="1">
              <a:off x="2304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Line 31"/>
            <p:cNvSpPr>
              <a:spLocks noChangeShapeType="1"/>
            </p:cNvSpPr>
            <p:nvPr/>
          </p:nvSpPr>
          <p:spPr bwMode="auto">
            <a:xfrm>
              <a:off x="2496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Line 32"/>
            <p:cNvSpPr>
              <a:spLocks noChangeShapeType="1"/>
            </p:cNvSpPr>
            <p:nvPr/>
          </p:nvSpPr>
          <p:spPr bwMode="auto">
            <a:xfrm flipH="1">
              <a:off x="3168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Line 33"/>
            <p:cNvSpPr>
              <a:spLocks noChangeShapeType="1"/>
            </p:cNvSpPr>
            <p:nvPr/>
          </p:nvSpPr>
          <p:spPr bwMode="auto">
            <a:xfrm>
              <a:off x="3360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Line 34"/>
            <p:cNvSpPr>
              <a:spLocks noChangeShapeType="1"/>
            </p:cNvSpPr>
            <p:nvPr/>
          </p:nvSpPr>
          <p:spPr bwMode="auto">
            <a:xfrm flipH="1">
              <a:off x="4032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Line 35"/>
            <p:cNvSpPr>
              <a:spLocks noChangeShapeType="1"/>
            </p:cNvSpPr>
            <p:nvPr/>
          </p:nvSpPr>
          <p:spPr bwMode="auto">
            <a:xfrm>
              <a:off x="4224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88" name="Group 36"/>
          <p:cNvGrpSpPr/>
          <p:nvPr/>
        </p:nvGrpSpPr>
        <p:grpSpPr bwMode="auto">
          <a:xfrm>
            <a:off x="1949450" y="4267200"/>
            <a:ext cx="5222875" cy="695325"/>
            <a:chOff x="1228" y="2688"/>
            <a:chExt cx="3290" cy="438"/>
          </a:xfrm>
        </p:grpSpPr>
        <p:sp>
          <p:nvSpPr>
            <p:cNvPr id="49189" name="Text Box 37"/>
            <p:cNvSpPr txBox="1">
              <a:spLocks noChangeArrowheads="1"/>
            </p:cNvSpPr>
            <p:nvPr/>
          </p:nvSpPr>
          <p:spPr bwMode="auto">
            <a:xfrm>
              <a:off x="1228" y="2832"/>
              <a:ext cx="65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1       5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190" name="Text Box 38"/>
            <p:cNvSpPr txBox="1">
              <a:spLocks noChangeArrowheads="1"/>
            </p:cNvSpPr>
            <p:nvPr/>
          </p:nvSpPr>
          <p:spPr bwMode="auto">
            <a:xfrm>
              <a:off x="2160" y="2832"/>
              <a:ext cx="65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2       4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191" name="Text Box 39"/>
            <p:cNvSpPr txBox="1">
              <a:spLocks noChangeArrowheads="1"/>
            </p:cNvSpPr>
            <p:nvPr/>
          </p:nvSpPr>
          <p:spPr bwMode="auto">
            <a:xfrm>
              <a:off x="3004" y="2832"/>
              <a:ext cx="65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3       6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192" name="Text Box 40"/>
            <p:cNvSpPr txBox="1">
              <a:spLocks noChangeArrowheads="1"/>
            </p:cNvSpPr>
            <p:nvPr/>
          </p:nvSpPr>
          <p:spPr bwMode="auto">
            <a:xfrm>
              <a:off x="3868" y="2832"/>
              <a:ext cx="65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2       6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193" name="Line 41"/>
            <p:cNvSpPr>
              <a:spLocks noChangeShapeType="1"/>
            </p:cNvSpPr>
            <p:nvPr/>
          </p:nvSpPr>
          <p:spPr bwMode="auto">
            <a:xfrm>
              <a:off x="1344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4" name="Line 42"/>
            <p:cNvSpPr>
              <a:spLocks noChangeShapeType="1"/>
            </p:cNvSpPr>
            <p:nvPr/>
          </p:nvSpPr>
          <p:spPr bwMode="auto">
            <a:xfrm flipH="1">
              <a:off x="1536" y="268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Line 43"/>
            <p:cNvSpPr>
              <a:spLocks noChangeShapeType="1"/>
            </p:cNvSpPr>
            <p:nvPr/>
          </p:nvSpPr>
          <p:spPr bwMode="auto">
            <a:xfrm>
              <a:off x="2256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Line 44"/>
            <p:cNvSpPr>
              <a:spLocks noChangeShapeType="1"/>
            </p:cNvSpPr>
            <p:nvPr/>
          </p:nvSpPr>
          <p:spPr bwMode="auto">
            <a:xfrm flipH="1">
              <a:off x="2448" y="268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Line 45"/>
            <p:cNvSpPr>
              <a:spLocks noChangeShapeType="1"/>
            </p:cNvSpPr>
            <p:nvPr/>
          </p:nvSpPr>
          <p:spPr bwMode="auto">
            <a:xfrm>
              <a:off x="3168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8" name="Line 46"/>
            <p:cNvSpPr>
              <a:spLocks noChangeShapeType="1"/>
            </p:cNvSpPr>
            <p:nvPr/>
          </p:nvSpPr>
          <p:spPr bwMode="auto">
            <a:xfrm flipH="1">
              <a:off x="3360" y="268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Line 47"/>
            <p:cNvSpPr>
              <a:spLocks noChangeShapeType="1"/>
            </p:cNvSpPr>
            <p:nvPr/>
          </p:nvSpPr>
          <p:spPr bwMode="auto">
            <a:xfrm>
              <a:off x="3984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0" name="Line 48"/>
            <p:cNvSpPr>
              <a:spLocks noChangeShapeType="1"/>
            </p:cNvSpPr>
            <p:nvPr/>
          </p:nvSpPr>
          <p:spPr bwMode="auto">
            <a:xfrm flipH="1">
              <a:off x="4176" y="268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201" name="Group 49"/>
          <p:cNvGrpSpPr/>
          <p:nvPr/>
        </p:nvGrpSpPr>
        <p:grpSpPr bwMode="auto">
          <a:xfrm>
            <a:off x="1949450" y="4953000"/>
            <a:ext cx="5222875" cy="695325"/>
            <a:chOff x="1228" y="3120"/>
            <a:chExt cx="3290" cy="438"/>
          </a:xfrm>
        </p:grpSpPr>
        <p:sp>
          <p:nvSpPr>
            <p:cNvPr id="49202" name="Text Box 50"/>
            <p:cNvSpPr txBox="1">
              <a:spLocks noChangeArrowheads="1"/>
            </p:cNvSpPr>
            <p:nvPr/>
          </p:nvSpPr>
          <p:spPr bwMode="auto">
            <a:xfrm>
              <a:off x="1228" y="3264"/>
              <a:ext cx="156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1       2        4       5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203" name="Text Box 51"/>
            <p:cNvSpPr txBox="1">
              <a:spLocks noChangeArrowheads="1"/>
            </p:cNvSpPr>
            <p:nvPr/>
          </p:nvSpPr>
          <p:spPr bwMode="auto">
            <a:xfrm>
              <a:off x="3004" y="3264"/>
              <a:ext cx="151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2       3       6       6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204" name="Line 52"/>
            <p:cNvSpPr>
              <a:spLocks noChangeShapeType="1"/>
            </p:cNvSpPr>
            <p:nvPr/>
          </p:nvSpPr>
          <p:spPr bwMode="auto">
            <a:xfrm>
              <a:off x="1536" y="3120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5" name="Line 53"/>
            <p:cNvSpPr>
              <a:spLocks noChangeShapeType="1"/>
            </p:cNvSpPr>
            <p:nvPr/>
          </p:nvSpPr>
          <p:spPr bwMode="auto">
            <a:xfrm flipH="1">
              <a:off x="1968" y="312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6" name="Line 54"/>
            <p:cNvSpPr>
              <a:spLocks noChangeShapeType="1"/>
            </p:cNvSpPr>
            <p:nvPr/>
          </p:nvSpPr>
          <p:spPr bwMode="auto">
            <a:xfrm>
              <a:off x="3264" y="3120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7" name="Line 55"/>
            <p:cNvSpPr>
              <a:spLocks noChangeShapeType="1"/>
            </p:cNvSpPr>
            <p:nvPr/>
          </p:nvSpPr>
          <p:spPr bwMode="auto">
            <a:xfrm flipH="1">
              <a:off x="3696" y="312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208" name="Group 56"/>
          <p:cNvGrpSpPr/>
          <p:nvPr/>
        </p:nvGrpSpPr>
        <p:grpSpPr bwMode="auto">
          <a:xfrm>
            <a:off x="1939925" y="5638800"/>
            <a:ext cx="5222875" cy="685800"/>
            <a:chOff x="1222" y="3552"/>
            <a:chExt cx="3290" cy="432"/>
          </a:xfrm>
        </p:grpSpPr>
        <p:sp>
          <p:nvSpPr>
            <p:cNvPr id="49209" name="Text Box 57"/>
            <p:cNvSpPr txBox="1">
              <a:spLocks noChangeArrowheads="1"/>
            </p:cNvSpPr>
            <p:nvPr/>
          </p:nvSpPr>
          <p:spPr bwMode="auto">
            <a:xfrm>
              <a:off x="1222" y="3690"/>
              <a:ext cx="329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</a:rPr>
                <a:t>1       2        2       3       4       5       6       6</a:t>
              </a:r>
              <a:endParaRPr lang="en-US" altLang="zh-CN">
                <a:solidFill>
                  <a:srgbClr val="008C87"/>
                </a:solidFill>
              </a:endParaRPr>
            </a:p>
          </p:txBody>
        </p:sp>
        <p:sp>
          <p:nvSpPr>
            <p:cNvPr id="49210" name="Line 58"/>
            <p:cNvSpPr>
              <a:spLocks noChangeShapeType="1"/>
            </p:cNvSpPr>
            <p:nvPr/>
          </p:nvSpPr>
          <p:spPr bwMode="auto">
            <a:xfrm>
              <a:off x="2016" y="3552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1" name="Line 59"/>
            <p:cNvSpPr>
              <a:spLocks noChangeShapeType="1"/>
            </p:cNvSpPr>
            <p:nvPr/>
          </p:nvSpPr>
          <p:spPr bwMode="auto">
            <a:xfrm flipH="1">
              <a:off x="2784" y="3552"/>
              <a:ext cx="96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937B-836F-4BDF-A46B-C6D784DDDEA0}" type="slidenum">
              <a:rPr lang="en-US" altLang="zh-CN"/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merge sort algorithm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break problem into similar (smaller) subproblems</a:t>
            </a:r>
            <a:endParaRPr lang="en-US" altLang="zh-CN"/>
          </a:p>
          <a:p>
            <a:r>
              <a:rPr lang="en-US" altLang="zh-CN"/>
              <a:t>recursively solve subproblems</a:t>
            </a:r>
            <a:endParaRPr lang="en-US" altLang="zh-CN"/>
          </a:p>
          <a:p>
            <a:r>
              <a:rPr lang="en-US" altLang="zh-CN"/>
              <a:t>combine solutions to produce final answer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C165-3DEC-4B05-A80A-2C192813A60F}" type="slidenum">
              <a:rPr lang="en-US" altLang="zh-CN"/>
            </a:fld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Divide-and-conquer paradigm</a:t>
            </a: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altLang="zh-CN"/>
              <a:t>1.  </a:t>
            </a:r>
            <a:r>
              <a:rPr lang="en-US" altLang="zh-CN" i="1">
                <a:solidFill>
                  <a:srgbClr val="CE0000"/>
                </a:solidFill>
              </a:rPr>
              <a:t>Divide</a:t>
            </a:r>
            <a:r>
              <a:rPr lang="en-US" altLang="zh-CN"/>
              <a:t> problem into subproblems.</a:t>
            </a:r>
            <a:endParaRPr lang="en-US" altLang="zh-CN"/>
          </a:p>
          <a:p>
            <a:pPr marL="609600" indent="-609600">
              <a:buFontTx/>
              <a:buNone/>
            </a:pPr>
            <a:r>
              <a:rPr lang="en-US" altLang="zh-CN"/>
              <a:t>2.</a:t>
            </a:r>
            <a:r>
              <a:rPr lang="en-US" altLang="zh-CN" i="1">
                <a:solidFill>
                  <a:srgbClr val="FF0000"/>
                </a:solidFill>
              </a:rPr>
              <a:t>  </a:t>
            </a:r>
            <a:r>
              <a:rPr lang="en-US" altLang="zh-CN" i="1">
                <a:solidFill>
                  <a:srgbClr val="CE0000"/>
                </a:solidFill>
              </a:rPr>
              <a:t>Conquer</a:t>
            </a:r>
            <a:r>
              <a:rPr lang="en-US" altLang="zh-CN"/>
              <a:t> subproblems by solving recursively.</a:t>
            </a:r>
            <a:endParaRPr lang="en-US" altLang="zh-CN"/>
          </a:p>
          <a:p>
            <a:pPr marL="609600" indent="-609600">
              <a:buFontTx/>
              <a:buNone/>
            </a:pPr>
            <a:r>
              <a:rPr lang="en-US" altLang="zh-CN"/>
              <a:t>3.</a:t>
            </a:r>
            <a:r>
              <a:rPr lang="en-US" altLang="zh-CN" i="1">
                <a:solidFill>
                  <a:srgbClr val="FF0000"/>
                </a:solidFill>
              </a:rPr>
              <a:t>  </a:t>
            </a:r>
            <a:r>
              <a:rPr lang="en-US" altLang="zh-CN" i="1">
                <a:solidFill>
                  <a:srgbClr val="CE0000"/>
                </a:solidFill>
              </a:rPr>
              <a:t>Combine</a:t>
            </a:r>
            <a:r>
              <a:rPr lang="en-US" altLang="zh-CN"/>
              <a:t> subproblem solutions.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6DBC-9236-468A-BD1F-6CF132C0DAFB}" type="slidenum">
              <a:rPr lang="en-US" altLang="zh-CN"/>
            </a:fld>
            <a:endParaRPr lang="en-US" altLang="zh-C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of D&amp;C Paradigm</a:t>
            </a: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Merge sort as Divide-and-conquer algorithm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1. </a:t>
            </a:r>
            <a:r>
              <a:rPr lang="en-US" altLang="zh-CN">
                <a:solidFill>
                  <a:srgbClr val="CE0000"/>
                </a:solidFill>
              </a:rPr>
              <a:t>Divide</a:t>
            </a:r>
            <a:r>
              <a:rPr lang="en-US" altLang="zh-CN"/>
              <a:t>: Divide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/>
              <a:t>-array into two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</a:t>
            </a:r>
            <a:r>
              <a:rPr lang="en-US" altLang="zh-CN"/>
              <a:t>-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subarrays.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2. </a:t>
            </a:r>
            <a:r>
              <a:rPr lang="en-US" altLang="zh-CN">
                <a:solidFill>
                  <a:srgbClr val="CE0000"/>
                </a:solidFill>
              </a:rPr>
              <a:t>Conquer</a:t>
            </a:r>
            <a:r>
              <a:rPr lang="en-US" altLang="zh-CN"/>
              <a:t>: Sort the two subarrays recursively.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3. </a:t>
            </a:r>
            <a:r>
              <a:rPr lang="en-US" altLang="zh-CN">
                <a:solidFill>
                  <a:srgbClr val="CE0000"/>
                </a:solidFill>
              </a:rPr>
              <a:t>Combine</a:t>
            </a:r>
            <a:r>
              <a:rPr lang="en-US" altLang="zh-CN"/>
              <a:t>: Linear-time merge.</a:t>
            </a:r>
            <a:endParaRPr lang="en-US" altLang="zh-CN"/>
          </a:p>
          <a:p>
            <a:pPr>
              <a:buFontTx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E9AA-2036-4526-9967-70DFE24EC37C}" type="slidenum">
              <a:rPr lang="en-US" altLang="zh-CN"/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Recurrence for Merge sort</a:t>
            </a:r>
            <a:endParaRPr lang="en-US" altLang="zh-CN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                                      subproblem size       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r>
              <a:rPr lang="en-US" altLang="zh-CN"/>
              <a:t>   =       </a:t>
            </a:r>
            <a:r>
              <a:rPr lang="en-US" altLang="zh-CN">
                <a:solidFill>
                  <a:srgbClr val="008C87"/>
                </a:solidFill>
              </a:rPr>
              <a:t>2</a:t>
            </a:r>
            <a:r>
              <a:rPr lang="en-US" altLang="zh-CN"/>
              <a:t>  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/>
              <a:t>(         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</a:t>
            </a:r>
            <a:r>
              <a:rPr lang="en-US" altLang="zh-CN"/>
              <a:t>       )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              #subproblems   </a:t>
            </a:r>
            <a:endParaRPr lang="en-US" altLang="zh-CN"/>
          </a:p>
          <a:p>
            <a:pPr>
              <a:buFontTx/>
              <a:buNone/>
            </a:pPr>
            <a:endParaRPr lang="en-US" altLang="zh-CN" sz="1400"/>
          </a:p>
          <a:p>
            <a:pPr>
              <a:buFontTx/>
              <a:buNone/>
            </a:pPr>
            <a:r>
              <a:rPr lang="en-US" altLang="zh-CN"/>
              <a:t>                      +              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/>
              <a:t>                        work dividing &amp; combining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    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2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 +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553D3-54B9-451F-90B1-3E31EEAA3082}" type="slidenum">
              <a:rPr lang="en-US" altLang="zh-CN"/>
            </a:fld>
            <a:endParaRPr lang="en-US" altLang="zh-CN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Merge sort analysis</a:t>
            </a: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write recurrence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2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 +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r>
              <a:rPr lang="en-US" altLang="zh-CN">
                <a:sym typeface="Symbol" panose="05050102010706020507" pitchFamily="18" charset="2"/>
              </a:rPr>
              <a:t>solve using MT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Characterize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=2</a:t>
            </a:r>
            <a:r>
              <a:rPr lang="en-US" altLang="zh-CN">
                <a:sym typeface="Symbol" panose="05050102010706020507" pitchFamily="18" charset="2"/>
              </a:rPr>
              <a:t> and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=2</a:t>
            </a:r>
            <a:r>
              <a:rPr lang="en-US" altLang="zh-CN">
                <a:sym typeface="Symbol" panose="05050102010706020507" pitchFamily="18" charset="2"/>
              </a:rPr>
              <a:t> 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  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Case 2</a:t>
            </a:r>
            <a:r>
              <a:rPr lang="en-US" altLang="zh-CN">
                <a:sym typeface="Symbol" panose="05050102010706020507" pitchFamily="18" charset="2"/>
              </a:rPr>
              <a:t> of MT 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= 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3276600" y="2819400"/>
          <a:ext cx="15843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1" imgW="14020800" imgH="5486400" progId="Equation.3">
                  <p:embed/>
                </p:oleObj>
              </mc:Choice>
              <mc:Fallback>
                <p:oleObj name="Equation" r:id="rId1" imgW="14020800" imgH="5486400" progId="Equation.3">
                  <p:embed/>
                  <p:pic>
                    <p:nvPicPr>
                      <p:cNvPr id="0" name="图片 1433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2819400"/>
                        <a:ext cx="1584325" cy="620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3762375" y="3733800"/>
          <a:ext cx="34766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0784800" imgH="5486400" progId="Equation.3">
                  <p:embed/>
                </p:oleObj>
              </mc:Choice>
              <mc:Fallback>
                <p:oleObj name="Equation" r:id="rId3" imgW="30784800" imgH="5486400" progId="Equation.3">
                  <p:embed/>
                  <p:pic>
                    <p:nvPicPr>
                      <p:cNvPr id="0" name="图片 1433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2375" y="3733800"/>
                        <a:ext cx="3476625" cy="620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1066800" y="4343400"/>
          <a:ext cx="423703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37490400" imgH="5486400" progId="Equation.3">
                  <p:embed/>
                </p:oleObj>
              </mc:Choice>
              <mc:Fallback>
                <p:oleObj name="Equation" r:id="rId5" imgW="37490400" imgH="5486400" progId="Equation.3">
                  <p:embed/>
                  <p:pic>
                    <p:nvPicPr>
                      <p:cNvPr id="0" name="图片 1433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4343400"/>
                        <a:ext cx="4237038" cy="620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D1C4-238C-4459-A8A1-BAB2C4763BB2}" type="slidenum">
              <a:rPr lang="en-US" altLang="zh-CN"/>
            </a:fld>
            <a:endParaRPr lang="en-US" altLang="zh-C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Binary search</a:t>
            </a: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Search for a key in a </a:t>
            </a:r>
            <a:r>
              <a:rPr lang="en-US" altLang="zh-CN" i="1"/>
              <a:t>sorted</a:t>
            </a:r>
            <a:r>
              <a:rPr lang="en-US" altLang="zh-CN"/>
              <a:t> array</a:t>
            </a: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en-US" altLang="zh-CN">
                <a:solidFill>
                  <a:srgbClr val="CE0000"/>
                </a:solidFill>
              </a:rPr>
              <a:t>Example</a:t>
            </a:r>
            <a:r>
              <a:rPr lang="en-US" altLang="zh-CN"/>
              <a:t>: Given array: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    </a:t>
            </a:r>
            <a:r>
              <a:rPr lang="en-US" altLang="zh-CN">
                <a:solidFill>
                  <a:srgbClr val="008C87"/>
                </a:solidFill>
              </a:rPr>
              <a:t>3    5   7   8   9   12   15</a:t>
            </a:r>
            <a:endParaRPr lang="en-US" altLang="zh-CN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/>
              <a:t>Find key </a:t>
            </a:r>
            <a:r>
              <a:rPr lang="en-US" altLang="zh-CN">
                <a:solidFill>
                  <a:srgbClr val="008C87"/>
                </a:solidFill>
              </a:rPr>
              <a:t>9</a:t>
            </a:r>
            <a:endParaRPr lang="en-US" altLang="zh-CN">
              <a:solidFill>
                <a:srgbClr val="008C87"/>
              </a:solidFill>
            </a:endParaRPr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90B-3143-4567-9A11-727A6E79912E}" type="slidenum">
              <a:rPr lang="en-US" altLang="zh-CN"/>
            </a:fld>
            <a:endParaRPr lang="en-US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Binary search</a:t>
            </a: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Binary search as Divide-and-conquer 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algorithm:</a:t>
            </a:r>
            <a:endParaRPr lang="en-US" altLang="zh-CN"/>
          </a:p>
          <a:p>
            <a:pPr>
              <a:buFontTx/>
              <a:buNone/>
            </a:pPr>
            <a:endParaRPr lang="en-US" altLang="zh-CN" sz="1200"/>
          </a:p>
          <a:p>
            <a:pPr>
              <a:buFontTx/>
              <a:buNone/>
            </a:pPr>
            <a:r>
              <a:rPr lang="en-US" altLang="zh-CN"/>
              <a:t>1. </a:t>
            </a:r>
            <a:r>
              <a:rPr lang="en-US" altLang="zh-CN" i="1">
                <a:solidFill>
                  <a:srgbClr val="CE0000"/>
                </a:solidFill>
              </a:rPr>
              <a:t>Divide</a:t>
            </a:r>
            <a:r>
              <a:rPr lang="en-US" altLang="zh-CN"/>
              <a:t>: Check middle element.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2. </a:t>
            </a:r>
            <a:r>
              <a:rPr lang="en-US" altLang="zh-CN" i="1">
                <a:solidFill>
                  <a:srgbClr val="CE0000"/>
                </a:solidFill>
              </a:rPr>
              <a:t>Conquer</a:t>
            </a:r>
            <a:r>
              <a:rPr lang="en-US" altLang="zh-CN"/>
              <a:t>: Search one subarray.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3. </a:t>
            </a:r>
            <a:r>
              <a:rPr lang="en-US" altLang="zh-CN" i="1">
                <a:solidFill>
                  <a:srgbClr val="CE0000"/>
                </a:solidFill>
              </a:rPr>
              <a:t>Combine</a:t>
            </a:r>
            <a:r>
              <a:rPr lang="en-US" altLang="zh-CN"/>
              <a:t>: Trivial.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E957-8C15-4100-9037-E272327AEBC9}" type="slidenum">
              <a:rPr lang="en-US" altLang="zh-CN"/>
            </a:fld>
            <a:endParaRPr lang="en-US" altLang="zh-CN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Recurrence for binary search</a:t>
            </a: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                                      subproblem size       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  =       1  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         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       )</a:t>
            </a:r>
            <a:endParaRPr lang="en-US" altLang="zh-CN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/>
              <a:t>                      #subproblems   </a:t>
            </a:r>
            <a:endParaRPr lang="en-US" altLang="zh-CN"/>
          </a:p>
          <a:p>
            <a:pPr>
              <a:buFontTx/>
              <a:buNone/>
            </a:pPr>
            <a:endParaRPr lang="en-US" altLang="zh-CN" sz="1400"/>
          </a:p>
          <a:p>
            <a:pPr>
              <a:buFontTx/>
              <a:buNone/>
            </a:pPr>
            <a:r>
              <a:rPr lang="en-US" altLang="zh-CN"/>
              <a:t>                      </a:t>
            </a:r>
            <a:r>
              <a:rPr lang="en-US" altLang="zh-CN">
                <a:solidFill>
                  <a:srgbClr val="008C87"/>
                </a:solidFill>
              </a:rPr>
              <a:t>+              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/>
              <a:t>                        work dividing &amp; combining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    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 +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>
              <a:solidFill>
                <a:srgbClr val="008C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09D7-E023-47E2-B5D7-69650B725F69}" type="slidenum">
              <a:rPr lang="en-US" altLang="zh-CN"/>
            </a:fld>
            <a:endParaRPr lang="en-US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Binary search analysis</a:t>
            </a: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solve using MT: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Characterize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=1</a:t>
            </a:r>
            <a:r>
              <a:rPr lang="en-US" altLang="zh-CN">
                <a:sym typeface="Symbol" panose="05050102010706020507" pitchFamily="18" charset="2"/>
              </a:rPr>
              <a:t> and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=2</a:t>
            </a:r>
            <a:r>
              <a:rPr lang="en-US" altLang="zh-CN">
                <a:sym typeface="Symbol" panose="05050102010706020507" pitchFamily="18" charset="2"/>
              </a:rPr>
              <a:t> 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  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Case 2</a:t>
            </a:r>
            <a:r>
              <a:rPr lang="en-US" altLang="zh-CN">
                <a:sym typeface="Symbol" panose="05050102010706020507" pitchFamily="18" charset="2"/>
              </a:rPr>
              <a:t> of MT 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= (lg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3200400" y="2209800"/>
          <a:ext cx="15843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1" imgW="14020800" imgH="5486400" progId="Equation.3">
                  <p:embed/>
                </p:oleObj>
              </mc:Choice>
              <mc:Fallback>
                <p:oleObj name="Equation" r:id="rId1" imgW="14020800" imgH="5486400" progId="Equation.3">
                  <p:embed/>
                  <p:pic>
                    <p:nvPicPr>
                      <p:cNvPr id="0" name="图片 1536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0400" y="2209800"/>
                        <a:ext cx="1584325" cy="620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754438" y="3200400"/>
          <a:ext cx="33385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29565600" imgH="5486400" progId="Equation.3">
                  <p:embed/>
                </p:oleObj>
              </mc:Choice>
              <mc:Fallback>
                <p:oleObj name="Equation" r:id="rId3" imgW="29565600" imgH="5486400" progId="Equation.3">
                  <p:embed/>
                  <p:pic>
                    <p:nvPicPr>
                      <p:cNvPr id="0" name="图片 1536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4438" y="3200400"/>
                        <a:ext cx="3338512" cy="620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096963" y="4038600"/>
          <a:ext cx="423703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37490400" imgH="5486400" progId="Equation.3">
                  <p:embed/>
                </p:oleObj>
              </mc:Choice>
              <mc:Fallback>
                <p:oleObj name="Equation" r:id="rId5" imgW="37490400" imgH="5486400" progId="Equation.3">
                  <p:embed/>
                  <p:pic>
                    <p:nvPicPr>
                      <p:cNvPr id="0" name="图片 1536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6963" y="4038600"/>
                        <a:ext cx="4237037" cy="620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58E0-9F19-4602-A2DB-9D9AA908DED1}" type="slidenum">
              <a:rPr lang="en-US" altLang="zh-CN"/>
            </a:fld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Today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Master Theorem</a:t>
            </a:r>
            <a:endParaRPr lang="en-US" altLang="zh-CN" dirty="0"/>
          </a:p>
          <a:p>
            <a:r>
              <a:rPr lang="en-US" altLang="zh-CN" dirty="0"/>
              <a:t>Divide-and-conquer paradigm</a:t>
            </a:r>
            <a:endParaRPr lang="en-US" altLang="zh-CN" dirty="0"/>
          </a:p>
          <a:p>
            <a:r>
              <a:rPr lang="en-US" altLang="zh-CN" dirty="0" err="1"/>
              <a:t>Strassen’s</a:t>
            </a:r>
            <a:r>
              <a:rPr lang="en-US" altLang="zh-CN" dirty="0"/>
              <a:t> algorithm</a:t>
            </a:r>
            <a:endParaRPr lang="en-US" altLang="zh-CN" dirty="0"/>
          </a:p>
          <a:p>
            <a:r>
              <a:rPr lang="en-US" altLang="zh-CN" dirty="0"/>
              <a:t>Polynomial </a:t>
            </a:r>
            <a:r>
              <a:rPr lang="en-US" altLang="zh-CN" dirty="0" smtClean="0"/>
              <a:t>multiplication</a:t>
            </a:r>
            <a:endParaRPr lang="en-US" altLang="zh-CN" dirty="0" smtClean="0"/>
          </a:p>
          <a:p>
            <a:r>
              <a:rPr lang="en-US" altLang="zh-CN" dirty="0" smtClean="0"/>
              <a:t>Verifying </a:t>
            </a:r>
            <a:r>
              <a:rPr lang="en-US" altLang="zh-CN" dirty="0" smtClean="0"/>
              <a:t>Matrix Multiplication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with predictions (optional)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3EA7-DF56-4492-A801-61702A6DFE3B}" type="slidenum">
              <a:rPr lang="en-US" altLang="zh-CN" smtClean="0"/>
            </a:fld>
            <a:endParaRPr lang="en-US" altLang="zh-CN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2976" y="1643050"/>
            <a:ext cx="64960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857628"/>
            <a:ext cx="64865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6068817"/>
            <a:ext cx="6592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M. </a:t>
            </a:r>
            <a:r>
              <a:rPr lang="en-US" altLang="zh-CN" sz="1800" dirty="0" err="1" smtClean="0"/>
              <a:t>Mitzenmacher</a:t>
            </a:r>
            <a:r>
              <a:rPr lang="en-US" altLang="zh-CN" sz="1800" dirty="0" smtClean="0"/>
              <a:t> and S. </a:t>
            </a:r>
            <a:r>
              <a:rPr lang="en-US" altLang="zh-CN" sz="1800" dirty="0" err="1" smtClean="0"/>
              <a:t>Vassilvitskii</a:t>
            </a:r>
            <a:r>
              <a:rPr lang="en-US" altLang="zh-CN" sz="1800" dirty="0" smtClean="0"/>
              <a:t>. Algorithms with </a:t>
            </a:r>
            <a:r>
              <a:rPr lang="en-US" altLang="zh-CN" sz="1800" dirty="0" smtClean="0"/>
              <a:t>Predictions</a:t>
            </a:r>
            <a:r>
              <a:rPr lang="en-US" altLang="zh-CN" sz="1800" dirty="0" smtClean="0"/>
              <a:t>. </a:t>
            </a:r>
            <a:endParaRPr lang="en-US" altLang="zh-CN" sz="1800" dirty="0" smtClean="0"/>
          </a:p>
          <a:p>
            <a:r>
              <a:rPr lang="en-US" altLang="zh-CN" sz="1800" dirty="0" smtClean="0"/>
              <a:t>CACM</a:t>
            </a:r>
            <a:r>
              <a:rPr lang="en-US" altLang="zh-CN" sz="1800" dirty="0" smtClean="0"/>
              <a:t>, Volume 65 Issue 7, pp. 33-35.</a:t>
            </a:r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3286116" y="478632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predictor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Binary Search with 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For every query </a:t>
            </a:r>
            <a:r>
              <a:rPr lang="en-US" altLang="zh-CN" sz="2800" i="1" dirty="0" smtClean="0"/>
              <a:t>q</a:t>
            </a:r>
            <a:r>
              <a:rPr lang="en-US" altLang="zh-CN" sz="2800" dirty="0" smtClean="0"/>
              <a:t>, a predictor </a:t>
            </a:r>
            <a:r>
              <a:rPr lang="en-US" altLang="zh-CN" sz="2800" i="1" dirty="0" smtClean="0"/>
              <a:t>h</a:t>
            </a:r>
            <a:r>
              <a:rPr lang="en-US" altLang="zh-CN" sz="2800" dirty="0" smtClean="0"/>
              <a:t> returns our best guess for the position of </a:t>
            </a:r>
            <a:r>
              <a:rPr lang="en-US" altLang="zh-CN" sz="2800" i="1" dirty="0" smtClean="0"/>
              <a:t>q</a:t>
            </a:r>
            <a:r>
              <a:rPr lang="en-US" altLang="zh-CN" sz="2800" dirty="0" smtClean="0"/>
              <a:t> in the array.</a:t>
            </a:r>
            <a:endParaRPr lang="en-US" altLang="zh-CN" sz="2800" dirty="0" smtClean="0"/>
          </a:p>
          <a:p>
            <a:r>
              <a:rPr lang="en-US" altLang="zh-CN" sz="2800" dirty="0" smtClean="0"/>
              <a:t>First probe the location at </a:t>
            </a:r>
            <a:r>
              <a:rPr lang="en-US" altLang="zh-CN" sz="2800" i="1" dirty="0" smtClean="0"/>
              <a:t>h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q</a:t>
            </a:r>
            <a:r>
              <a:rPr lang="en-US" altLang="zh-CN" sz="2800" dirty="0" smtClean="0"/>
              <a:t>).</a:t>
            </a:r>
            <a:endParaRPr lang="en-US" altLang="zh-CN" sz="2800" dirty="0" smtClean="0"/>
          </a:p>
          <a:p>
            <a:r>
              <a:rPr lang="en-US" altLang="zh-CN" sz="2800" dirty="0" smtClean="0"/>
              <a:t>Suppose </a:t>
            </a:r>
            <a:r>
              <a:rPr lang="en-US" altLang="zh-CN" sz="2800" i="1" dirty="0" smtClean="0"/>
              <a:t>q</a:t>
            </a:r>
            <a:r>
              <a:rPr lang="en-US" altLang="zh-CN" sz="2800" dirty="0" smtClean="0"/>
              <a:t> is larger than the element in </a:t>
            </a:r>
            <a:r>
              <a:rPr lang="en-US" altLang="zh-CN" sz="2800" i="1" dirty="0" smtClean="0"/>
              <a:t>A</a:t>
            </a:r>
            <a:r>
              <a:rPr lang="en-US" altLang="zh-CN" sz="2800" dirty="0" smtClean="0"/>
              <a:t>[</a:t>
            </a:r>
            <a:r>
              <a:rPr lang="en-US" altLang="zh-CN" sz="2800" i="1" dirty="0" smtClean="0"/>
              <a:t>h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q</a:t>
            </a:r>
            <a:r>
              <a:rPr lang="en-US" altLang="zh-CN" sz="2800" dirty="0" smtClean="0"/>
              <a:t>)]. We probe elements at </a:t>
            </a:r>
            <a:r>
              <a:rPr lang="en-US" altLang="zh-CN" sz="2800" i="1" dirty="0" smtClean="0"/>
              <a:t>h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q</a:t>
            </a:r>
            <a:r>
              <a:rPr lang="en-US" altLang="zh-CN" sz="2800" dirty="0" smtClean="0"/>
              <a:t>) + 2; </a:t>
            </a:r>
            <a:r>
              <a:rPr lang="en-US" altLang="zh-CN" sz="2800" i="1" dirty="0" smtClean="0"/>
              <a:t>h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q</a:t>
            </a:r>
            <a:r>
              <a:rPr lang="en-US" altLang="zh-CN" sz="2800" dirty="0" smtClean="0"/>
              <a:t>) + </a:t>
            </a:r>
            <a:r>
              <a:rPr lang="en-US" altLang="zh-CN" sz="2800" dirty="0" smtClean="0"/>
              <a:t>4, </a:t>
            </a:r>
            <a:r>
              <a:rPr lang="en-US" altLang="zh-CN" sz="2800" i="1" dirty="0" smtClean="0"/>
              <a:t>h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q</a:t>
            </a:r>
            <a:r>
              <a:rPr lang="en-US" altLang="zh-CN" sz="2800" dirty="0" smtClean="0"/>
              <a:t>) + 8, and so on, until we find an element larger than </a:t>
            </a:r>
            <a:r>
              <a:rPr lang="en-US" altLang="zh-CN" sz="2800" i="1" dirty="0" smtClean="0"/>
              <a:t>q</a:t>
            </a:r>
            <a:r>
              <a:rPr lang="en-US" altLang="zh-CN" sz="2800" dirty="0" smtClean="0"/>
              <a:t> (or we hit the end of the array).</a:t>
            </a:r>
            <a:endParaRPr lang="en-US" altLang="zh-CN" sz="2800" dirty="0" smtClean="0"/>
          </a:p>
          <a:p>
            <a:r>
              <a:rPr lang="en-US" altLang="zh-CN" sz="2800" dirty="0" smtClean="0"/>
              <a:t>Apply binary search on the interval that's guaranteed to contain </a:t>
            </a:r>
            <a:r>
              <a:rPr lang="en-US" altLang="zh-CN" sz="2800" i="1" dirty="0" smtClean="0"/>
              <a:t>q</a:t>
            </a:r>
            <a:r>
              <a:rPr lang="en-US" altLang="zh-CN" sz="2800" dirty="0" smtClean="0"/>
              <a:t> (if it exists).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3EA7-DF56-4492-A801-61702A6DFE3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(sketch)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 be the </a:t>
            </a:r>
            <a:r>
              <a:rPr lang="en-US" altLang="zh-CN" dirty="0" smtClean="0"/>
              <a:t>true position </a:t>
            </a:r>
            <a:r>
              <a:rPr lang="en-US" altLang="zh-CN" dirty="0" smtClean="0"/>
              <a:t>of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in the </a:t>
            </a:r>
            <a:r>
              <a:rPr lang="en-US" altLang="zh-CN" dirty="0" smtClean="0"/>
              <a:t>array.</a:t>
            </a:r>
            <a:endParaRPr lang="en-US" altLang="zh-CN" dirty="0" smtClean="0"/>
          </a:p>
          <a:p>
            <a:r>
              <a:rPr lang="en-US" altLang="zh-CN" dirty="0" smtClean="0"/>
              <a:t>The cost of running the </a:t>
            </a:r>
            <a:r>
              <a:rPr lang="en-US" altLang="zh-CN" dirty="0" smtClean="0"/>
              <a:t>algorithm starting </a:t>
            </a:r>
            <a:r>
              <a:rPr lang="en-US" altLang="zh-CN" dirty="0" smtClean="0"/>
              <a:t>at 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 is at most 2(log 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 -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)|).</a:t>
            </a:r>
            <a:endParaRPr lang="en-US" altLang="zh-CN" dirty="0" smtClean="0"/>
          </a:p>
          <a:p>
            <a:r>
              <a:rPr lang="en-US" altLang="zh-CN" dirty="0" smtClean="0"/>
              <a:t>Expected search time: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2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q</a:t>
            </a:r>
            <a:r>
              <a:rPr lang="en-US" altLang="zh-CN" dirty="0" smtClean="0"/>
              <a:t>[log (|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 -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)|)] </a:t>
            </a:r>
            <a:r>
              <a:rPr lang="en-US" altLang="zh-CN" dirty="0" smtClean="0">
                <a:sym typeface="Symbol" panose="05050102010706020507"/>
              </a:rPr>
              <a:t> 2</a:t>
            </a:r>
            <a:r>
              <a:rPr lang="en-US" altLang="zh-CN" dirty="0" smtClean="0"/>
              <a:t>log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q</a:t>
            </a:r>
            <a:r>
              <a:rPr lang="en-US" altLang="zh-CN" dirty="0" smtClean="0"/>
              <a:t>[|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 -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)|]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3EA7-DF56-4492-A801-61702A6DFE3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975-9244-46AB-BCC7-25F5139DC6F0}" type="slidenum">
              <a:rPr lang="en-US" altLang="zh-CN"/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Matrix multiplication</a:t>
            </a:r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Multiply 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/>
              <a:t> to produce </a:t>
            </a:r>
            <a:r>
              <a:rPr lang="en-US" altLang="zh-CN" i="1">
                <a:solidFill>
                  <a:srgbClr val="008C87"/>
                </a:solidFill>
              </a:rPr>
              <a:t>C</a:t>
            </a:r>
            <a:r>
              <a:rPr lang="en-US" altLang="zh-CN"/>
              <a:t> – all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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matrices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Input</a:t>
            </a:r>
            <a:r>
              <a:rPr lang="en-US" altLang="zh-CN">
                <a:sym typeface="Symbol" panose="05050102010706020507" pitchFamily="18" charset="2"/>
              </a:rPr>
              <a:t>: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),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Output</a:t>
            </a:r>
            <a:r>
              <a:rPr lang="en-US" altLang="zh-CN">
                <a:sym typeface="Symbol" panose="05050102010706020507" pitchFamily="18" charset="2"/>
              </a:rPr>
              <a:t>: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=(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)=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AB</a:t>
            </a:r>
            <a:endParaRPr lang="en-US" altLang="zh-CN" i="1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</a:t>
            </a:r>
            <a:endParaRPr lang="en-US" altLang="zh-CN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2209800" y="3375025"/>
          <a:ext cx="281940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1" imgW="21640800" imgH="10363200" progId="Equation.3">
                  <p:embed/>
                </p:oleObj>
              </mc:Choice>
              <mc:Fallback>
                <p:oleObj name="Equation" r:id="rId1" imgW="21640800" imgH="10363200" progId="Equation.3">
                  <p:embed/>
                  <p:pic>
                    <p:nvPicPr>
                      <p:cNvPr id="0" name="图片 1638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3375025"/>
                        <a:ext cx="2819400" cy="1349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AC3F-6326-4B7A-88B2-056F05C08A34}" type="slidenum">
              <a:rPr lang="en-US" altLang="zh-CN"/>
            </a:fld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Standard algorithm</a:t>
            </a: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for </a:t>
            </a:r>
            <a:r>
              <a:rPr lang="en-US" altLang="zh-CN" i="1">
                <a:solidFill>
                  <a:srgbClr val="008C87"/>
                </a:solidFill>
              </a:rPr>
              <a:t>i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 1</a:t>
            </a:r>
            <a:r>
              <a:rPr lang="en-US" altLang="zh-CN">
                <a:sym typeface="Symbol" panose="05050102010706020507" pitchFamily="18" charset="2"/>
              </a:rPr>
              <a:t> to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endParaRPr lang="en-US" altLang="zh-CN" i="1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do for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 1</a:t>
            </a:r>
            <a:r>
              <a:rPr lang="en-US" altLang="zh-CN">
                <a:sym typeface="Symbol" panose="05050102010706020507" pitchFamily="18" charset="2"/>
              </a:rPr>
              <a:t> to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endParaRPr lang="en-US" altLang="zh-CN" i="1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do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 0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for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 1</a:t>
            </a:r>
            <a:r>
              <a:rPr lang="en-US" altLang="zh-CN">
                <a:sym typeface="Symbol" panose="05050102010706020507" pitchFamily="18" charset="2"/>
              </a:rPr>
              <a:t> to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endParaRPr lang="en-US" altLang="zh-CN" i="1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     do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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+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ik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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kj</a:t>
            </a:r>
            <a:endParaRPr lang="en-US" altLang="zh-CN" i="1" baseline="-2500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   Running time =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AA36-C7F6-4164-87DE-221EC643CD38}" type="slidenum">
              <a:rPr lang="en-US" altLang="zh-CN"/>
            </a:fld>
            <a:endParaRPr lang="en-US" altLang="zh-CN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Divide-and-conquer algorithm</a:t>
            </a:r>
            <a:endParaRPr lang="en-US" altLang="zh-CN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rgbClr val="CE0000"/>
                </a:solidFill>
              </a:rPr>
              <a:t>Idea</a:t>
            </a:r>
            <a:r>
              <a:rPr lang="en-US" altLang="zh-CN"/>
              <a:t>:</a:t>
            </a:r>
            <a:endParaRPr lang="en-US" altLang="zh-CN"/>
          </a:p>
          <a:p>
            <a:pPr>
              <a:buFontTx/>
              <a:buNone/>
            </a:pP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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matrix =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22</a:t>
            </a:r>
            <a:r>
              <a:rPr lang="en-US" altLang="zh-CN">
                <a:sym typeface="Symbol" panose="05050102010706020507" pitchFamily="18" charset="2"/>
              </a:rPr>
              <a:t> matrix of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(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/2)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submatrices:</a:t>
            </a:r>
            <a:endParaRPr lang="en-US" altLang="zh-CN">
              <a:sym typeface="Symbol" panose="05050102010706020507" pitchFamily="18" charset="2"/>
            </a:endParaRP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2393950" y="3429000"/>
          <a:ext cx="35496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1" imgW="38709600" imgH="10972800" progId="Equation.3">
                  <p:embed/>
                </p:oleObj>
              </mc:Choice>
              <mc:Fallback>
                <p:oleObj name="Equation" r:id="rId1" imgW="38709600" imgH="10972800" progId="Equation.3">
                  <p:embed/>
                  <p:pic>
                    <p:nvPicPr>
                      <p:cNvPr id="0" name="图片 1740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93950" y="3429000"/>
                        <a:ext cx="3549650" cy="1006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011238" y="4648200"/>
          <a:ext cx="14446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18897600" imgH="21945600" progId="Equation.3">
                  <p:embed/>
                </p:oleObj>
              </mc:Choice>
              <mc:Fallback>
                <p:oleObj name="Equation" r:id="rId3" imgW="18897600" imgH="21945600" progId="Equation.3">
                  <p:embed/>
                  <p:pic>
                    <p:nvPicPr>
                      <p:cNvPr id="0" name="图片 1740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1238" y="4648200"/>
                        <a:ext cx="1444625" cy="167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590800" y="4953000"/>
            <a:ext cx="5754688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8C87"/>
                </a:solidFill>
              </a:rPr>
              <a:t>8</a:t>
            </a:r>
            <a:r>
              <a:rPr lang="en-US" altLang="zh-CN" sz="3200"/>
              <a:t> mults of</a:t>
            </a:r>
            <a:r>
              <a:rPr lang="en-US" altLang="zh-CN"/>
              <a:t> </a:t>
            </a:r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3200" i="1">
                <a:solidFill>
                  <a:srgbClr val="008C87"/>
                </a:solidFill>
              </a:rPr>
              <a:t>n</a:t>
            </a:r>
            <a:r>
              <a:rPr lang="en-US" altLang="zh-CN" sz="3200">
                <a:solidFill>
                  <a:srgbClr val="008C87"/>
                </a:solidFill>
              </a:rPr>
              <a:t>/2)</a:t>
            </a:r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(</a:t>
            </a:r>
            <a:r>
              <a:rPr lang="en-US" altLang="zh-CN" sz="32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/2)</a:t>
            </a:r>
            <a:r>
              <a:rPr lang="en-US" altLang="zh-CN" sz="3200">
                <a:sym typeface="Symbol" panose="05050102010706020507" pitchFamily="18" charset="2"/>
              </a:rPr>
              <a:t> submatrices</a:t>
            </a:r>
            <a:endParaRPr lang="en-US" altLang="zh-CN" sz="3200">
              <a:sym typeface="Symbol" panose="05050102010706020507" pitchFamily="18" charset="2"/>
            </a:endParaRPr>
          </a:p>
          <a:p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4</a:t>
            </a:r>
            <a:r>
              <a:rPr lang="en-US" altLang="zh-CN" sz="3200">
                <a:sym typeface="Symbol" panose="05050102010706020507" pitchFamily="18" charset="2"/>
              </a:rPr>
              <a:t> adds of </a:t>
            </a:r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3200" i="1">
                <a:solidFill>
                  <a:srgbClr val="008C87"/>
                </a:solidFill>
              </a:rPr>
              <a:t>n</a:t>
            </a:r>
            <a:r>
              <a:rPr lang="en-US" altLang="zh-CN" sz="3200">
                <a:solidFill>
                  <a:srgbClr val="008C87"/>
                </a:solidFill>
              </a:rPr>
              <a:t>/2)</a:t>
            </a:r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(</a:t>
            </a:r>
            <a:r>
              <a:rPr lang="en-US" altLang="zh-CN" sz="32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3200">
                <a:solidFill>
                  <a:srgbClr val="008C87"/>
                </a:solidFill>
                <a:sym typeface="Symbol" panose="05050102010706020507" pitchFamily="18" charset="2"/>
              </a:rPr>
              <a:t>/2)</a:t>
            </a:r>
            <a:r>
              <a:rPr lang="en-US" altLang="zh-CN" sz="3200">
                <a:sym typeface="Symbol" panose="05050102010706020507" pitchFamily="18" charset="2"/>
              </a:rPr>
              <a:t> submatrices</a:t>
            </a:r>
            <a:endParaRPr lang="en-US" altLang="zh-CN" sz="32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1AF7-7CA3-4E98-8AF2-027B7BCAA700}" type="slidenum">
              <a:rPr lang="en-US" altLang="zh-CN"/>
            </a:fld>
            <a:endParaRPr lang="en-US" altLang="zh-CN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 of D&amp;C algorithm</a:t>
            </a: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                                          submatrix size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r>
              <a:rPr lang="en-US" altLang="zh-CN"/>
              <a:t>   </a:t>
            </a:r>
            <a:r>
              <a:rPr lang="en-US" altLang="zh-CN">
                <a:solidFill>
                  <a:srgbClr val="008C87"/>
                </a:solidFill>
              </a:rPr>
              <a:t>=       8  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         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       )</a:t>
            </a:r>
            <a:endParaRPr lang="en-US" altLang="zh-CN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/>
              <a:t>                   #submatrices   </a:t>
            </a:r>
            <a:endParaRPr lang="en-US" altLang="zh-CN"/>
          </a:p>
          <a:p>
            <a:pPr>
              <a:buFontTx/>
              <a:buNone/>
            </a:pPr>
            <a:endParaRPr lang="en-US" altLang="zh-CN" sz="1400"/>
          </a:p>
          <a:p>
            <a:pPr>
              <a:buFontTx/>
              <a:buNone/>
            </a:pPr>
            <a:r>
              <a:rPr lang="en-US" altLang="zh-CN"/>
              <a:t>                      </a:t>
            </a:r>
            <a:r>
              <a:rPr lang="en-US" altLang="zh-CN">
                <a:solidFill>
                  <a:srgbClr val="008C87"/>
                </a:solidFill>
              </a:rPr>
              <a:t>+              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/>
              <a:t>                        work adding submatrices</a:t>
            </a: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r>
              <a:rPr lang="en-US" altLang="zh-CN" i="1">
                <a:solidFill>
                  <a:srgbClr val="CE0000"/>
                </a:solidFill>
                <a:sym typeface="Symbol" panose="05050102010706020507" pitchFamily="18" charset="2"/>
              </a:rPr>
              <a:t>No better than the ordinary algo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endParaRPr lang="en-US" altLang="zh-CN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3BD66-2677-4B6F-AD9B-3A1C9CF427B9}" type="slidenum">
              <a:rPr lang="en-US" altLang="zh-CN"/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Strassen’s idea</a:t>
            </a:r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Multiply </a:t>
            </a:r>
            <a:r>
              <a:rPr lang="en-US" altLang="zh-CN">
                <a:solidFill>
                  <a:srgbClr val="008C87"/>
                </a:solidFill>
              </a:rPr>
              <a:t>2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2</a:t>
            </a:r>
            <a:r>
              <a:rPr lang="en-US" altLang="zh-CN">
                <a:sym typeface="Symbol" panose="05050102010706020507" pitchFamily="18" charset="2"/>
              </a:rPr>
              <a:t> matrices with only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7</a:t>
            </a:r>
            <a:r>
              <a:rPr lang="en-US" altLang="zh-CN">
                <a:sym typeface="Symbol" panose="05050102010706020507" pitchFamily="18" charset="2"/>
              </a:rPr>
              <a:t> recursive mults.</a:t>
            </a:r>
            <a:endParaRPr lang="en-US" altLang="zh-CN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187450" y="2925445"/>
          <a:ext cx="2472055" cy="319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1" imgW="1231265" imgH="1600200" progId="Equation.3">
                  <p:embed/>
                </p:oleObj>
              </mc:Choice>
              <mc:Fallback>
                <p:oleObj name="Equation" r:id="rId1" imgW="1231265" imgH="1600200" progId="Equation.3">
                  <p:embed/>
                  <p:pic>
                    <p:nvPicPr>
                      <p:cNvPr id="0" name="图片 1843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2925445"/>
                        <a:ext cx="2472055" cy="31997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4140200" y="3212783"/>
          <a:ext cx="273685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28956000" imgH="21945600" progId="Equation.3">
                  <p:embed/>
                </p:oleObj>
              </mc:Choice>
              <mc:Fallback>
                <p:oleObj name="Equation" r:id="rId3" imgW="28956000" imgH="21945600" progId="Equation.3">
                  <p:embed/>
                  <p:pic>
                    <p:nvPicPr>
                      <p:cNvPr id="0" name="图片 1843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0200" y="3212783"/>
                        <a:ext cx="2736850" cy="2074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6F46-C74B-42C6-B3E0-F67C384B8F27}" type="slidenum">
              <a:rPr lang="en-US" altLang="zh-CN"/>
            </a:fld>
            <a:endParaRPr lang="en-US" altLang="zh-CN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Strassen’s idea (cont.)</a:t>
            </a: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Multiply </a:t>
            </a:r>
            <a:r>
              <a:rPr lang="en-US" altLang="zh-CN">
                <a:solidFill>
                  <a:srgbClr val="008C87"/>
                </a:solidFill>
              </a:rPr>
              <a:t>2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2</a:t>
            </a:r>
            <a:r>
              <a:rPr lang="en-US" altLang="zh-CN">
                <a:sym typeface="Symbol" panose="05050102010706020507" pitchFamily="18" charset="2"/>
              </a:rPr>
              <a:t> matrices with only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7</a:t>
            </a:r>
            <a:r>
              <a:rPr lang="en-US" altLang="zh-CN">
                <a:sym typeface="Symbol" panose="05050102010706020507" pitchFamily="18" charset="2"/>
              </a:rPr>
              <a:t> recursive mults.</a:t>
            </a:r>
            <a:endParaRPr lang="en-US" altLang="zh-CN">
              <a:sym typeface="Symbol" panose="05050102010706020507" pitchFamily="18" charset="2"/>
            </a:endParaRP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1371600" y="2819400"/>
          <a:ext cx="258127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1" imgW="29565600" imgH="38404800" progId="Equation.3">
                  <p:embed/>
                </p:oleObj>
              </mc:Choice>
              <mc:Fallback>
                <p:oleObj name="Equation" r:id="rId1" imgW="29565600" imgH="38404800" progId="Equation.3">
                  <p:embed/>
                  <p:pic>
                    <p:nvPicPr>
                      <p:cNvPr id="0" name="图片 1945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2819400"/>
                        <a:ext cx="2581275" cy="3352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4419600" y="2667000"/>
          <a:ext cx="27368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28956000" imgH="5486400" progId="Equation.3">
                  <p:embed/>
                </p:oleObj>
              </mc:Choice>
              <mc:Fallback>
                <p:oleObj name="Equation" r:id="rId3" imgW="28956000" imgH="5486400" progId="Equation.3">
                  <p:embed/>
                  <p:pic>
                    <p:nvPicPr>
                      <p:cNvPr id="0" name="图片 1945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600" y="2667000"/>
                        <a:ext cx="2736850" cy="519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50" name="Group 6"/>
          <p:cNvGrpSpPr/>
          <p:nvPr/>
        </p:nvGrpSpPr>
        <p:grpSpPr bwMode="auto">
          <a:xfrm>
            <a:off x="4692650" y="3200400"/>
            <a:ext cx="3155950" cy="1438275"/>
            <a:chOff x="2956" y="2016"/>
            <a:chExt cx="1988" cy="906"/>
          </a:xfrm>
        </p:grpSpPr>
        <p:graphicFrame>
          <p:nvGraphicFramePr>
            <p:cNvPr id="57351" name="Object 7"/>
            <p:cNvGraphicFramePr>
              <a:graphicFrameLocks noChangeAspect="1"/>
            </p:cNvGraphicFramePr>
            <p:nvPr/>
          </p:nvGraphicFramePr>
          <p:xfrm>
            <a:off x="2956" y="2016"/>
            <a:ext cx="137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9" name="Equation" r:id="rId5" imgW="23164800" imgH="4876800" progId="Equation.3">
                    <p:embed/>
                  </p:oleObj>
                </mc:Choice>
                <mc:Fallback>
                  <p:oleObj name="Equation" r:id="rId5" imgW="23164800" imgH="4876800" progId="Equation.3">
                    <p:embed/>
                    <p:pic>
                      <p:nvPicPr>
                        <p:cNvPr id="0" name="图片 1945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56" y="2016"/>
                          <a:ext cx="1379" cy="29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2" name="Object 8"/>
            <p:cNvGraphicFramePr>
              <a:graphicFrameLocks noChangeAspect="1"/>
            </p:cNvGraphicFramePr>
            <p:nvPr/>
          </p:nvGraphicFramePr>
          <p:xfrm>
            <a:off x="3129" y="2304"/>
            <a:ext cx="1815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0" name="Equation" r:id="rId7" imgW="30480000" imgH="10363200" progId="Equation.3">
                    <p:embed/>
                  </p:oleObj>
                </mc:Choice>
                <mc:Fallback>
                  <p:oleObj name="Equation" r:id="rId7" imgW="30480000" imgH="10363200" progId="Equation.3">
                    <p:embed/>
                    <p:pic>
                      <p:nvPicPr>
                        <p:cNvPr id="0" name="图片 1945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29" y="2304"/>
                          <a:ext cx="1815" cy="61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53" name="Group 9"/>
          <p:cNvGrpSpPr/>
          <p:nvPr/>
        </p:nvGrpSpPr>
        <p:grpSpPr bwMode="auto">
          <a:xfrm>
            <a:off x="4724400" y="4648200"/>
            <a:ext cx="3022600" cy="1438275"/>
            <a:chOff x="2976" y="2928"/>
            <a:chExt cx="1904" cy="906"/>
          </a:xfrm>
        </p:grpSpPr>
        <p:graphicFrame>
          <p:nvGraphicFramePr>
            <p:cNvPr id="57354" name="Object 10"/>
            <p:cNvGraphicFramePr>
              <a:graphicFrameLocks noChangeAspect="1"/>
            </p:cNvGraphicFramePr>
            <p:nvPr/>
          </p:nvGraphicFramePr>
          <p:xfrm>
            <a:off x="2976" y="2928"/>
            <a:ext cx="166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1" name="Equation" r:id="rId9" imgW="28041600" imgH="4267200" progId="Equation.3">
                    <p:embed/>
                  </p:oleObj>
                </mc:Choice>
                <mc:Fallback>
                  <p:oleObj name="Equation" r:id="rId9" imgW="28041600" imgH="4267200" progId="Equation.3">
                    <p:embed/>
                    <p:pic>
                      <p:nvPicPr>
                        <p:cNvPr id="0" name="图片 1946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76" y="2928"/>
                          <a:ext cx="1669" cy="25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5" name="Object 11"/>
            <p:cNvGraphicFramePr>
              <a:graphicFrameLocks noChangeAspect="1"/>
            </p:cNvGraphicFramePr>
            <p:nvPr/>
          </p:nvGraphicFramePr>
          <p:xfrm>
            <a:off x="3174" y="3216"/>
            <a:ext cx="1706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2" name="Equation" r:id="rId11" imgW="28651200" imgH="10363200" progId="Equation.3">
                    <p:embed/>
                  </p:oleObj>
                </mc:Choice>
                <mc:Fallback>
                  <p:oleObj name="Equation" r:id="rId11" imgW="28651200" imgH="10363200" progId="Equation.3">
                    <p:embed/>
                    <p:pic>
                      <p:nvPicPr>
                        <p:cNvPr id="0" name="图片 1946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174" y="3216"/>
                          <a:ext cx="1706" cy="61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4724400" y="6096000"/>
          <a:ext cx="1382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3" imgW="14630400" imgH="4876800" progId="Equation.3">
                  <p:embed/>
                </p:oleObj>
              </mc:Choice>
              <mc:Fallback>
                <p:oleObj name="Equation" r:id="rId13" imgW="14630400" imgH="4876800" progId="Equation.3">
                  <p:embed/>
                  <p:pic>
                    <p:nvPicPr>
                      <p:cNvPr id="0" name="图片 19462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24400" y="6096000"/>
                        <a:ext cx="1382713" cy="461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0925D-E8E4-4561-9A53-9AD9F8F7E359}" type="slidenum">
              <a:rPr lang="en-US" altLang="zh-CN"/>
            </a:fld>
            <a:endParaRPr lang="en-US" altLang="zh-CN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Counting primitives in Strassen’s algorithm</a:t>
            </a: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Old method: </a:t>
            </a:r>
            <a:r>
              <a:rPr lang="en-US" altLang="zh-CN">
                <a:solidFill>
                  <a:srgbClr val="008C87"/>
                </a:solidFill>
              </a:rPr>
              <a:t>8</a:t>
            </a:r>
            <a:r>
              <a:rPr lang="en-US" altLang="zh-CN"/>
              <a:t> Mults, </a:t>
            </a:r>
            <a:r>
              <a:rPr lang="en-US" altLang="zh-CN">
                <a:solidFill>
                  <a:srgbClr val="008C87"/>
                </a:solidFill>
              </a:rPr>
              <a:t>4</a:t>
            </a:r>
            <a:r>
              <a:rPr lang="en-US" altLang="zh-CN"/>
              <a:t> Adds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New method: To compute </a:t>
            </a:r>
            <a:r>
              <a:rPr lang="en-US" altLang="zh-CN" i="1">
                <a:solidFill>
                  <a:srgbClr val="008C87"/>
                </a:solidFill>
              </a:rPr>
              <a:t>P</a:t>
            </a:r>
            <a:r>
              <a:rPr lang="en-US" altLang="zh-CN" baseline="-25000">
                <a:solidFill>
                  <a:srgbClr val="008C87"/>
                </a:solidFill>
              </a:rPr>
              <a:t>1</a:t>
            </a:r>
            <a:r>
              <a:rPr lang="en-US" altLang="zh-CN">
                <a:solidFill>
                  <a:srgbClr val="008C87"/>
                </a:solidFill>
              </a:rPr>
              <a:t>,…,</a:t>
            </a:r>
            <a:r>
              <a:rPr lang="en-US" altLang="zh-CN" i="1">
                <a:solidFill>
                  <a:srgbClr val="008C87"/>
                </a:solidFill>
              </a:rPr>
              <a:t>P</a:t>
            </a:r>
            <a:r>
              <a:rPr lang="en-US" altLang="zh-CN" baseline="-25000">
                <a:solidFill>
                  <a:srgbClr val="008C87"/>
                </a:solidFill>
              </a:rPr>
              <a:t>7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r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s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u</a:t>
            </a:r>
            <a:endParaRPr lang="en-US" altLang="zh-CN" i="1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/>
              <a:t>need</a:t>
            </a:r>
            <a:endParaRPr lang="en-US" altLang="zh-CN"/>
          </a:p>
          <a:p>
            <a:r>
              <a:rPr lang="en-US" altLang="zh-CN">
                <a:solidFill>
                  <a:srgbClr val="008C87"/>
                </a:solidFill>
              </a:rPr>
              <a:t>7</a:t>
            </a:r>
            <a:r>
              <a:rPr lang="en-US" altLang="zh-CN"/>
              <a:t> multiplications</a:t>
            </a:r>
            <a:endParaRPr lang="en-US" altLang="zh-CN"/>
          </a:p>
          <a:p>
            <a:r>
              <a:rPr lang="en-US" altLang="zh-CN">
                <a:solidFill>
                  <a:srgbClr val="008C87"/>
                </a:solidFill>
              </a:rPr>
              <a:t>18</a:t>
            </a:r>
            <a:r>
              <a:rPr lang="en-US" altLang="zh-CN"/>
              <a:t> additions (and subtractions)</a:t>
            </a:r>
            <a:endParaRPr lang="en-US" altLang="zh-CN"/>
          </a:p>
          <a:p>
            <a:pPr lvl="1"/>
            <a:r>
              <a:rPr lang="en-US" altLang="zh-CN">
                <a:solidFill>
                  <a:srgbClr val="008C87"/>
                </a:solidFill>
              </a:rPr>
              <a:t>14</a:t>
            </a:r>
            <a:r>
              <a:rPr lang="en-US" altLang="zh-CN"/>
              <a:t> more adds! – cost of eliminating </a:t>
            </a:r>
            <a:r>
              <a:rPr lang="en-US" altLang="zh-CN">
                <a:solidFill>
                  <a:srgbClr val="008C87"/>
                </a:solidFill>
              </a:rPr>
              <a:t>1</a:t>
            </a:r>
            <a:r>
              <a:rPr lang="en-US" altLang="zh-CN"/>
              <a:t> multiplication</a:t>
            </a:r>
            <a:endParaRPr lang="en-US" altLang="zh-CN"/>
          </a:p>
          <a:p>
            <a:r>
              <a:rPr lang="en-US" altLang="zh-CN"/>
              <a:t>Note: No reliance on commutativity of mult.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0970-D97C-4E36-8270-C1EC9ED69264}" type="slidenum">
              <a:rPr lang="en-US" altLang="zh-CN"/>
            </a:fld>
            <a:endParaRPr lang="en-US" altLang="zh-CN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Master method</a:t>
            </a: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solidFill>
                  <a:srgbClr val="CE0000"/>
                </a:solidFill>
              </a:rPr>
              <a:t>Idea</a:t>
            </a:r>
            <a:r>
              <a:rPr lang="en-US" altLang="zh-CN" sz="2800"/>
              <a:t>: solve </a:t>
            </a:r>
            <a:r>
              <a:rPr lang="en-US" altLang="zh-CN" sz="2800" i="1"/>
              <a:t>class</a:t>
            </a:r>
            <a:r>
              <a:rPr lang="en-US" altLang="zh-CN" sz="2800"/>
              <a:t> of recurrences of form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                  </a:t>
            </a:r>
            <a:r>
              <a:rPr lang="en-US" altLang="zh-CN" sz="2800" i="1">
                <a:solidFill>
                  <a:srgbClr val="008C87"/>
                </a:solidFill>
              </a:rPr>
              <a:t>T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n</a:t>
            </a:r>
            <a:r>
              <a:rPr lang="en-US" altLang="zh-CN" sz="2800">
                <a:solidFill>
                  <a:srgbClr val="008C87"/>
                </a:solidFill>
              </a:rPr>
              <a:t>) = </a:t>
            </a:r>
            <a:r>
              <a:rPr lang="en-US" altLang="zh-CN" sz="2800" i="1">
                <a:solidFill>
                  <a:srgbClr val="008C87"/>
                </a:solidFill>
              </a:rPr>
              <a:t>aT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n</a:t>
            </a:r>
            <a:r>
              <a:rPr lang="en-US" altLang="zh-CN" sz="2800">
                <a:solidFill>
                  <a:srgbClr val="008C87"/>
                </a:solidFill>
              </a:rPr>
              <a:t>/</a:t>
            </a:r>
            <a:r>
              <a:rPr lang="en-US" altLang="zh-CN" sz="2800" i="1">
                <a:solidFill>
                  <a:srgbClr val="008C87"/>
                </a:solidFill>
              </a:rPr>
              <a:t>b</a:t>
            </a:r>
            <a:r>
              <a:rPr lang="en-US" altLang="zh-CN" sz="2800">
                <a:solidFill>
                  <a:srgbClr val="008C87"/>
                </a:solidFill>
              </a:rPr>
              <a:t>) + </a:t>
            </a:r>
            <a:r>
              <a:rPr lang="en-US" altLang="zh-CN" sz="2800" i="1">
                <a:solidFill>
                  <a:srgbClr val="008C87"/>
                </a:solidFill>
              </a:rPr>
              <a:t>f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n</a:t>
            </a:r>
            <a:r>
              <a:rPr lang="en-US" altLang="zh-CN" sz="2800">
                <a:solidFill>
                  <a:srgbClr val="008C87"/>
                </a:solidFill>
              </a:rPr>
              <a:t>)</a:t>
            </a:r>
            <a:endParaRPr lang="en-US" altLang="zh-CN" sz="2800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 sz="2800"/>
              <a:t>    </a:t>
            </a:r>
            <a:r>
              <a:rPr lang="en-US" altLang="zh-CN" sz="2800" i="1">
                <a:solidFill>
                  <a:srgbClr val="008C87"/>
                </a:solidFill>
              </a:rPr>
              <a:t>a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0</a:t>
            </a:r>
            <a:r>
              <a:rPr lang="en-US" altLang="zh-CN" sz="2800">
                <a:sym typeface="Symbol" panose="05050102010706020507" pitchFamily="18" charset="2"/>
              </a:rPr>
              <a:t> and 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0</a:t>
            </a:r>
            <a:r>
              <a:rPr lang="en-US" altLang="zh-CN" sz="2800">
                <a:sym typeface="Symbol" panose="05050102010706020507" pitchFamily="18" charset="2"/>
              </a:rPr>
              <a:t>, and 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asymptotically positive.</a:t>
            </a:r>
            <a:endParaRPr lang="en-US" altLang="zh-CN" sz="2800">
              <a:sym typeface="Symbol" panose="05050102010706020507" pitchFamily="18" charset="2"/>
            </a:endParaRPr>
          </a:p>
          <a:p>
            <a:endParaRPr lang="en-US" altLang="zh-CN" sz="1200">
              <a:sym typeface="Symbol" panose="05050102010706020507" pitchFamily="18" charset="2"/>
            </a:endParaRPr>
          </a:p>
          <a:p>
            <a:r>
              <a:rPr lang="en-US" altLang="zh-CN" sz="2800">
                <a:sym typeface="Symbol" panose="05050102010706020507" pitchFamily="18" charset="2"/>
              </a:rPr>
              <a:t>Abstractly: 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>
                <a:sym typeface="Symbol" panose="05050102010706020507" pitchFamily="18" charset="2"/>
              </a:rPr>
              <a:t> is runtime for an algorithm; it’s unknown, but we do know that:</a:t>
            </a:r>
            <a:endParaRPr lang="en-US" altLang="zh-CN" sz="2800">
              <a:sym typeface="Symbol" panose="05050102010706020507" pitchFamily="18" charset="2"/>
            </a:endParaRPr>
          </a:p>
          <a:p>
            <a:pPr lvl="1"/>
            <a:r>
              <a:rPr lang="en-US" altLang="zh-CN" sz="2400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>
                <a:sym typeface="Symbol" panose="05050102010706020507" pitchFamily="18" charset="2"/>
              </a:rPr>
              <a:t> subproblems of size </a:t>
            </a:r>
            <a:r>
              <a:rPr lang="en-US" altLang="zh-CN" sz="24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>
                <a:solidFill>
                  <a:srgbClr val="008C87"/>
                </a:solidFill>
                <a:sym typeface="Symbol" panose="05050102010706020507" pitchFamily="18" charset="2"/>
              </a:rPr>
              <a:t>/</a:t>
            </a:r>
            <a:r>
              <a:rPr lang="en-US" altLang="zh-CN" sz="2400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>
                <a:sym typeface="Symbol" panose="05050102010706020507" pitchFamily="18" charset="2"/>
              </a:rPr>
              <a:t> are solved recursively, each in time </a:t>
            </a:r>
            <a:r>
              <a:rPr lang="en-US" altLang="zh-CN" sz="2400" i="1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sz="240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>
                <a:solidFill>
                  <a:srgbClr val="008C87"/>
                </a:solidFill>
                <a:sym typeface="Symbol" panose="05050102010706020507" pitchFamily="18" charset="2"/>
              </a:rPr>
              <a:t>/</a:t>
            </a:r>
            <a:r>
              <a:rPr lang="en-US" altLang="zh-CN" sz="2400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>
                <a:sym typeface="Symbol" panose="05050102010706020507" pitchFamily="18" charset="2"/>
              </a:rPr>
              <a:t>.</a:t>
            </a:r>
            <a:endParaRPr lang="en-US" altLang="zh-CN" sz="2400">
              <a:sym typeface="Symbol" panose="05050102010706020507" pitchFamily="18" charset="2"/>
            </a:endParaRPr>
          </a:p>
          <a:p>
            <a:pPr lvl="1"/>
            <a:r>
              <a:rPr lang="en-US" altLang="zh-CN" sz="2400" i="1">
                <a:solidFill>
                  <a:srgbClr val="008C87"/>
                </a:solidFill>
              </a:rPr>
              <a:t>f</a:t>
            </a:r>
            <a:r>
              <a:rPr lang="en-US" altLang="zh-CN" sz="2400">
                <a:solidFill>
                  <a:srgbClr val="008C87"/>
                </a:solidFill>
              </a:rPr>
              <a:t>(</a:t>
            </a:r>
            <a:r>
              <a:rPr lang="en-US" altLang="zh-CN" sz="2400" i="1">
                <a:solidFill>
                  <a:srgbClr val="008C87"/>
                </a:solidFill>
              </a:rPr>
              <a:t>n</a:t>
            </a:r>
            <a:r>
              <a:rPr lang="en-US" altLang="zh-CN" sz="2400">
                <a:solidFill>
                  <a:srgbClr val="008C87"/>
                </a:solidFill>
              </a:rPr>
              <a:t>)</a:t>
            </a:r>
            <a:r>
              <a:rPr lang="en-US" altLang="zh-CN" sz="2400"/>
              <a:t> is the cost of </a:t>
            </a:r>
            <a:r>
              <a:rPr lang="en-US" altLang="zh-CN" sz="2400">
                <a:solidFill>
                  <a:srgbClr val="CE0000"/>
                </a:solidFill>
              </a:rPr>
              <a:t>dividing</a:t>
            </a:r>
            <a:r>
              <a:rPr lang="en-US" altLang="zh-CN" sz="2400"/>
              <a:t> problem (beforehand) and </a:t>
            </a:r>
            <a:r>
              <a:rPr lang="en-US" altLang="zh-CN" sz="2400">
                <a:solidFill>
                  <a:srgbClr val="CE0000"/>
                </a:solidFill>
              </a:rPr>
              <a:t>combining</a:t>
            </a:r>
            <a:r>
              <a:rPr lang="en-US" altLang="zh-CN" sz="2400"/>
              <a:t> the results (afterward).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EA48-363F-48E3-B9DC-B489834B17D6}" type="slidenum">
              <a:rPr lang="en-US" altLang="zh-CN"/>
            </a:fld>
            <a:endParaRPr lang="en-US" altLang="zh-CN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Strassen’s algorithm</a:t>
            </a: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zh-CN">
                <a:solidFill>
                  <a:srgbClr val="CE0000"/>
                </a:solidFill>
              </a:rPr>
              <a:t>Divide</a:t>
            </a:r>
            <a:r>
              <a:rPr lang="en-US" altLang="zh-CN"/>
              <a:t>: Partition 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/>
              <a:t> and 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/>
              <a:t> into 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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</a:t>
            </a:r>
            <a:endParaRPr lang="en-US" altLang="zh-CN">
              <a:solidFill>
                <a:srgbClr val="008C87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zh-CN"/>
              <a:t>      submatrices. Use </a:t>
            </a:r>
            <a:r>
              <a:rPr lang="en-US" altLang="zh-CN">
                <a:solidFill>
                  <a:srgbClr val="008C87"/>
                </a:solidFill>
              </a:rPr>
              <a:t>+</a:t>
            </a:r>
            <a:r>
              <a:rPr lang="en-US" altLang="zh-CN"/>
              <a:t> and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</a:t>
            </a:r>
            <a:r>
              <a:rPr lang="en-US" altLang="zh-CN">
                <a:sym typeface="Symbol" panose="05050102010706020507" pitchFamily="18" charset="2"/>
              </a:rPr>
              <a:t> to form terms to be multiplied.</a:t>
            </a:r>
            <a:endParaRPr lang="en-US" altLang="zh-CN">
              <a:sym typeface="Symbol" panose="05050102010706020507" pitchFamily="18" charset="2"/>
            </a:endParaRPr>
          </a:p>
          <a:p>
            <a:pPr marL="609600" indent="-609600"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2.   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Conquer</a:t>
            </a:r>
            <a:r>
              <a:rPr lang="en-US" altLang="zh-CN">
                <a:sym typeface="Symbol" panose="05050102010706020507" pitchFamily="18" charset="2"/>
              </a:rPr>
              <a:t>: Perform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7</a:t>
            </a:r>
            <a:r>
              <a:rPr lang="en-US" altLang="zh-CN">
                <a:sym typeface="Symbol" panose="05050102010706020507" pitchFamily="18" charset="2"/>
              </a:rPr>
              <a:t> multiplications of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/2)(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/2)</a:t>
            </a:r>
            <a:r>
              <a:rPr lang="en-US" altLang="zh-CN">
                <a:sym typeface="Symbol" panose="05050102010706020507" pitchFamily="18" charset="2"/>
              </a:rPr>
              <a:t> submatrices recursively.</a:t>
            </a:r>
            <a:endParaRPr lang="en-US" altLang="zh-CN">
              <a:sym typeface="Symbol" panose="05050102010706020507" pitchFamily="18" charset="2"/>
            </a:endParaRPr>
          </a:p>
          <a:p>
            <a:pPr marL="609600" indent="-609600"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3.   </a:t>
            </a: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Combine</a:t>
            </a:r>
            <a:r>
              <a:rPr lang="en-US" altLang="zh-CN">
                <a:sym typeface="Symbol" panose="05050102010706020507" pitchFamily="18" charset="2"/>
              </a:rPr>
              <a:t>: Form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>
                <a:sym typeface="Symbol" panose="05050102010706020507" pitchFamily="18" charset="2"/>
              </a:rPr>
              <a:t> using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+</a:t>
            </a:r>
            <a:r>
              <a:rPr lang="en-US" altLang="zh-CN">
                <a:sym typeface="Symbol" panose="05050102010706020507" pitchFamily="18" charset="2"/>
              </a:rPr>
              <a:t> and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</a:t>
            </a:r>
            <a:r>
              <a:rPr lang="en-US" altLang="zh-CN">
                <a:sym typeface="Symbol" panose="05050102010706020507" pitchFamily="18" charset="2"/>
              </a:rPr>
              <a:t> on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/2)(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/2)</a:t>
            </a:r>
            <a:r>
              <a:rPr lang="en-US" altLang="zh-CN">
                <a:sym typeface="Symbol" panose="05050102010706020507" pitchFamily="18" charset="2"/>
              </a:rPr>
              <a:t>  submatrices.</a:t>
            </a:r>
            <a:endParaRPr lang="en-US" altLang="zh-CN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3127-960A-4583-9144-5ECEA8A954AF}" type="slidenum">
              <a:rPr lang="en-US" altLang="zh-CN"/>
            </a:fld>
            <a:endParaRPr lang="en-US" altLang="zh-CN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</a:t>
            </a: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                                       subproblem size       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        </a:t>
            </a:r>
            <a:r>
              <a:rPr lang="en-US" altLang="zh-CN" sz="2800" i="1">
                <a:solidFill>
                  <a:srgbClr val="008C87"/>
                </a:solidFill>
              </a:rPr>
              <a:t>T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n</a:t>
            </a:r>
            <a:r>
              <a:rPr lang="en-US" altLang="zh-CN" sz="2800">
                <a:solidFill>
                  <a:srgbClr val="008C87"/>
                </a:solidFill>
              </a:rPr>
              <a:t>)</a:t>
            </a:r>
            <a:r>
              <a:rPr lang="en-US" altLang="zh-CN" sz="2800"/>
              <a:t>   </a:t>
            </a:r>
            <a:r>
              <a:rPr lang="en-US" altLang="zh-CN" sz="2800">
                <a:solidFill>
                  <a:srgbClr val="008C87"/>
                </a:solidFill>
              </a:rPr>
              <a:t>=</a:t>
            </a:r>
            <a:r>
              <a:rPr lang="en-US" altLang="zh-CN" sz="2800"/>
              <a:t>       </a:t>
            </a:r>
            <a:r>
              <a:rPr lang="en-US" altLang="zh-CN" sz="2800">
                <a:solidFill>
                  <a:srgbClr val="008C87"/>
                </a:solidFill>
              </a:rPr>
              <a:t>7</a:t>
            </a:r>
            <a:r>
              <a:rPr lang="en-US" altLang="zh-CN" sz="2800"/>
              <a:t>          </a:t>
            </a:r>
            <a:r>
              <a:rPr lang="en-US" altLang="zh-CN" sz="2800" i="1">
                <a:solidFill>
                  <a:srgbClr val="008C87"/>
                </a:solidFill>
              </a:rPr>
              <a:t>T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/>
              <a:t>          </a:t>
            </a:r>
            <a:r>
              <a:rPr lang="en-US" altLang="zh-CN" sz="2800" i="1">
                <a:solidFill>
                  <a:srgbClr val="008C87"/>
                </a:solidFill>
              </a:rPr>
              <a:t>n</a:t>
            </a:r>
            <a:r>
              <a:rPr lang="en-US" altLang="zh-CN" sz="2800">
                <a:solidFill>
                  <a:srgbClr val="008C87"/>
                </a:solidFill>
              </a:rPr>
              <a:t>/2       )</a:t>
            </a:r>
            <a:endParaRPr lang="en-US" altLang="zh-CN" sz="280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                  #multiplications   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                      </a:t>
            </a:r>
            <a:r>
              <a:rPr lang="en-US" altLang="zh-CN" sz="2800">
                <a:solidFill>
                  <a:srgbClr val="008C87"/>
                </a:solidFill>
              </a:rPr>
              <a:t>+</a:t>
            </a:r>
            <a:r>
              <a:rPr lang="en-US" altLang="zh-CN" sz="2800"/>
              <a:t>               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aseline="3000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sz="280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                        work combining, i.e. adding</a:t>
            </a: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endParaRPr lang="en-US" altLang="zh-CN" sz="12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        </a:t>
            </a:r>
            <a:r>
              <a:rPr lang="en-US" altLang="zh-CN" sz="2800" i="1">
                <a:solidFill>
                  <a:srgbClr val="008C87"/>
                </a:solidFill>
              </a:rPr>
              <a:t>T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n</a:t>
            </a:r>
            <a:r>
              <a:rPr lang="en-US" altLang="zh-CN" sz="2800">
                <a:solidFill>
                  <a:srgbClr val="008C87"/>
                </a:solidFill>
              </a:rPr>
              <a:t>) = 7</a:t>
            </a:r>
            <a:r>
              <a:rPr lang="en-US" altLang="zh-CN" sz="2800" i="1">
                <a:solidFill>
                  <a:srgbClr val="008C87"/>
                </a:solidFill>
              </a:rPr>
              <a:t>T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n</a:t>
            </a:r>
            <a:r>
              <a:rPr lang="en-US" altLang="zh-CN" sz="2800">
                <a:solidFill>
                  <a:srgbClr val="008C87"/>
                </a:solidFill>
              </a:rPr>
              <a:t>/2)+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aseline="3000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)=(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aseline="30000">
                <a:solidFill>
                  <a:srgbClr val="008C87"/>
                </a:solidFill>
                <a:sym typeface="Symbol" panose="05050102010706020507" pitchFamily="18" charset="2"/>
              </a:rPr>
              <a:t>lg7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)= (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aseline="30000">
                <a:solidFill>
                  <a:srgbClr val="008C87"/>
                </a:solidFill>
                <a:sym typeface="Symbol" panose="05050102010706020507" pitchFamily="18" charset="2"/>
              </a:rPr>
              <a:t>2.81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>
                <a:sym typeface="Symbol" panose="05050102010706020507" pitchFamily="18" charset="2"/>
              </a:rPr>
              <a:t> (</a:t>
            </a:r>
            <a:r>
              <a:rPr lang="en-US" altLang="zh-CN" sz="2800">
                <a:solidFill>
                  <a:srgbClr val="CE0000"/>
                </a:solidFill>
                <a:sym typeface="Symbol" panose="05050102010706020507" pitchFamily="18" charset="2"/>
              </a:rPr>
              <a:t>case 1</a:t>
            </a:r>
            <a:r>
              <a:rPr lang="en-US" altLang="zh-CN" sz="2800">
                <a:sym typeface="Symbol" panose="05050102010706020507" pitchFamily="18" charset="2"/>
              </a:rPr>
              <a:t>)</a:t>
            </a:r>
            <a:endParaRPr lang="en-US" altLang="zh-CN" sz="28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aseline="30000">
                <a:solidFill>
                  <a:srgbClr val="008C87"/>
                </a:solidFill>
                <a:sym typeface="Symbol" panose="05050102010706020507" pitchFamily="18" charset="2"/>
              </a:rPr>
              <a:t>2.81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>
                <a:sym typeface="Symbol" panose="05050102010706020507" pitchFamily="18" charset="2"/>
              </a:rPr>
              <a:t> vs 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aseline="3000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>
                <a:sym typeface="Symbol" panose="05050102010706020507" pitchFamily="18" charset="2"/>
              </a:rPr>
              <a:t>, wins for 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50</a:t>
            </a:r>
            <a:r>
              <a:rPr lang="en-US" altLang="zh-CN" sz="2800">
                <a:sym typeface="Symbol" panose="05050102010706020507" pitchFamily="18" charset="2"/>
              </a:rPr>
              <a:t> in practice.</a:t>
            </a:r>
            <a:endParaRPr lang="en-US" altLang="zh-CN" sz="28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sym typeface="Symbol" panose="05050102010706020507" pitchFamily="18" charset="2"/>
              </a:rPr>
              <a:t>Best algorithm to date: 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aseline="30000">
                <a:solidFill>
                  <a:srgbClr val="008C87"/>
                </a:solidFill>
                <a:sym typeface="Symbol" panose="05050102010706020507" pitchFamily="18" charset="2"/>
              </a:rPr>
              <a:t>2.376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>
                <a:sym typeface="Symbol" panose="05050102010706020507" pitchFamily="18" charset="2"/>
              </a:rPr>
              <a:t> (not practical)</a:t>
            </a:r>
            <a:endParaRPr lang="en-US" altLang="zh-CN" sz="28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805E-AB72-408B-A695-655166DEB5B0}" type="slidenum">
              <a:rPr lang="en-US" altLang="zh-CN"/>
            </a:fld>
            <a:endParaRPr lang="en-US" altLang="zh-CN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Polynomial multiplication</a:t>
            </a:r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800" i="1">
                <a:solidFill>
                  <a:srgbClr val="008C87"/>
                </a:solidFill>
              </a:rPr>
              <a:t>A</a:t>
            </a:r>
            <a:r>
              <a:rPr lang="en-US" altLang="zh-CN" sz="2800">
                <a:solidFill>
                  <a:srgbClr val="008C87"/>
                </a:solidFill>
              </a:rPr>
              <a:t>, </a:t>
            </a:r>
            <a:r>
              <a:rPr lang="en-US" altLang="zh-CN" sz="2800" i="1">
                <a:solidFill>
                  <a:srgbClr val="008C87"/>
                </a:solidFill>
              </a:rPr>
              <a:t>B</a:t>
            </a:r>
            <a:r>
              <a:rPr lang="en-US" altLang="zh-CN" sz="2800"/>
              <a:t> – </a:t>
            </a:r>
            <a:r>
              <a:rPr lang="en-US" altLang="zh-CN" sz="2800" i="1">
                <a:solidFill>
                  <a:srgbClr val="008C87"/>
                </a:solidFill>
              </a:rPr>
              <a:t>n</a:t>
            </a:r>
            <a:r>
              <a:rPr lang="en-US" altLang="zh-CN" sz="2800"/>
              <a:t>-th order poly, </a:t>
            </a:r>
            <a:r>
              <a:rPr lang="en-US" altLang="zh-CN" sz="2800" i="1">
                <a:solidFill>
                  <a:srgbClr val="008C87"/>
                </a:solidFill>
              </a:rPr>
              <a:t>C</a:t>
            </a:r>
            <a:r>
              <a:rPr lang="en-US" altLang="zh-CN" sz="2800"/>
              <a:t> – </a:t>
            </a:r>
            <a:r>
              <a:rPr lang="en-US" altLang="zh-CN" sz="2800">
                <a:solidFill>
                  <a:srgbClr val="008C87"/>
                </a:solidFill>
              </a:rPr>
              <a:t>2</a:t>
            </a:r>
            <a:r>
              <a:rPr lang="en-US" altLang="zh-CN" sz="2800" i="1">
                <a:solidFill>
                  <a:srgbClr val="008C87"/>
                </a:solidFill>
              </a:rPr>
              <a:t>n</a:t>
            </a:r>
            <a:r>
              <a:rPr lang="en-US" altLang="zh-CN" sz="2800"/>
              <a:t>-th order poly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       </a:t>
            </a:r>
            <a:r>
              <a:rPr lang="en-US" altLang="zh-CN" sz="2800" i="1">
                <a:solidFill>
                  <a:srgbClr val="008C87"/>
                </a:solidFill>
              </a:rPr>
              <a:t>A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x</a:t>
            </a:r>
            <a:r>
              <a:rPr lang="en-US" altLang="zh-CN" sz="2800">
                <a:solidFill>
                  <a:srgbClr val="008C87"/>
                </a:solidFill>
              </a:rPr>
              <a:t>) = </a:t>
            </a:r>
            <a:r>
              <a:rPr lang="en-US" altLang="zh-CN" sz="2800" i="1">
                <a:solidFill>
                  <a:srgbClr val="008C87"/>
                </a:solidFill>
              </a:rPr>
              <a:t>a</a:t>
            </a:r>
            <a:r>
              <a:rPr lang="en-US" altLang="zh-CN" sz="2800" baseline="-25000">
                <a:solidFill>
                  <a:srgbClr val="008C87"/>
                </a:solidFill>
              </a:rPr>
              <a:t>0</a:t>
            </a:r>
            <a:r>
              <a:rPr lang="en-US" altLang="zh-CN" sz="2800">
                <a:solidFill>
                  <a:srgbClr val="008C87"/>
                </a:solidFill>
              </a:rPr>
              <a:t> + </a:t>
            </a:r>
            <a:r>
              <a:rPr lang="en-US" altLang="zh-CN" sz="2800" i="1">
                <a:solidFill>
                  <a:srgbClr val="008C87"/>
                </a:solidFill>
              </a:rPr>
              <a:t>a</a:t>
            </a:r>
            <a:r>
              <a:rPr lang="en-US" altLang="zh-CN" sz="2800" baseline="-25000">
                <a:solidFill>
                  <a:srgbClr val="008C87"/>
                </a:solidFill>
              </a:rPr>
              <a:t>1</a:t>
            </a:r>
            <a:r>
              <a:rPr lang="en-US" altLang="zh-CN" sz="2800" i="1">
                <a:solidFill>
                  <a:srgbClr val="008C87"/>
                </a:solidFill>
              </a:rPr>
              <a:t>x</a:t>
            </a:r>
            <a:r>
              <a:rPr lang="en-US" altLang="zh-CN" sz="2800">
                <a:solidFill>
                  <a:srgbClr val="008C87"/>
                </a:solidFill>
              </a:rPr>
              <a:t> + </a:t>
            </a:r>
            <a:r>
              <a:rPr lang="en-US" altLang="zh-CN" sz="2800" i="1">
                <a:solidFill>
                  <a:srgbClr val="008C87"/>
                </a:solidFill>
              </a:rPr>
              <a:t>a</a:t>
            </a:r>
            <a:r>
              <a:rPr lang="en-US" altLang="zh-CN" sz="2800" baseline="-25000">
                <a:solidFill>
                  <a:srgbClr val="008C87"/>
                </a:solidFill>
              </a:rPr>
              <a:t>2</a:t>
            </a:r>
            <a:r>
              <a:rPr lang="en-US" altLang="zh-CN" sz="2800" i="1">
                <a:solidFill>
                  <a:srgbClr val="008C87"/>
                </a:solidFill>
              </a:rPr>
              <a:t>x</a:t>
            </a:r>
            <a:r>
              <a:rPr lang="en-US" altLang="zh-CN" sz="2800" baseline="30000">
                <a:solidFill>
                  <a:srgbClr val="008C87"/>
                </a:solidFill>
              </a:rPr>
              <a:t>2</a:t>
            </a:r>
            <a:r>
              <a:rPr lang="en-US" altLang="zh-CN" sz="2800">
                <a:solidFill>
                  <a:srgbClr val="008C87"/>
                </a:solidFill>
              </a:rPr>
              <a:t> +…+ </a:t>
            </a:r>
            <a:r>
              <a:rPr lang="en-US" altLang="zh-CN" sz="2800" i="1">
                <a:solidFill>
                  <a:srgbClr val="008C87"/>
                </a:solidFill>
              </a:rPr>
              <a:t>a</a:t>
            </a:r>
            <a:r>
              <a:rPr lang="en-US" altLang="zh-CN" sz="2800" i="1" baseline="-25000">
                <a:solidFill>
                  <a:srgbClr val="008C87"/>
                </a:solidFill>
              </a:rPr>
              <a:t>n</a:t>
            </a:r>
            <a:r>
              <a:rPr lang="en-US" altLang="zh-CN" sz="2800" i="1">
                <a:solidFill>
                  <a:srgbClr val="008C87"/>
                </a:solidFill>
              </a:rPr>
              <a:t>x</a:t>
            </a:r>
            <a:r>
              <a:rPr lang="en-US" altLang="zh-CN" sz="2800" i="1" baseline="30000">
                <a:solidFill>
                  <a:srgbClr val="008C87"/>
                </a:solidFill>
              </a:rPr>
              <a:t>n</a:t>
            </a:r>
            <a:endParaRPr lang="en-US" altLang="zh-CN" sz="2800" i="1" baseline="30000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 sz="2800">
                <a:solidFill>
                  <a:srgbClr val="008C87"/>
                </a:solidFill>
              </a:rPr>
              <a:t>       </a:t>
            </a:r>
            <a:r>
              <a:rPr lang="en-US" altLang="zh-CN" sz="2800" i="1">
                <a:solidFill>
                  <a:srgbClr val="008C87"/>
                </a:solidFill>
              </a:rPr>
              <a:t>B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x</a:t>
            </a:r>
            <a:r>
              <a:rPr lang="en-US" altLang="zh-CN" sz="2800">
                <a:solidFill>
                  <a:srgbClr val="008C87"/>
                </a:solidFill>
              </a:rPr>
              <a:t>) = </a:t>
            </a:r>
            <a:r>
              <a:rPr lang="en-US" altLang="zh-CN" sz="2800" i="1">
                <a:solidFill>
                  <a:srgbClr val="008C87"/>
                </a:solidFill>
              </a:rPr>
              <a:t>b</a:t>
            </a:r>
            <a:r>
              <a:rPr lang="en-US" altLang="zh-CN" sz="2800" baseline="-25000">
                <a:solidFill>
                  <a:srgbClr val="008C87"/>
                </a:solidFill>
              </a:rPr>
              <a:t>0</a:t>
            </a:r>
            <a:r>
              <a:rPr lang="en-US" altLang="zh-CN" sz="2800">
                <a:solidFill>
                  <a:srgbClr val="008C87"/>
                </a:solidFill>
              </a:rPr>
              <a:t> + </a:t>
            </a:r>
            <a:r>
              <a:rPr lang="en-US" altLang="zh-CN" sz="2800" i="1">
                <a:solidFill>
                  <a:srgbClr val="008C87"/>
                </a:solidFill>
              </a:rPr>
              <a:t>b</a:t>
            </a:r>
            <a:r>
              <a:rPr lang="en-US" altLang="zh-CN" sz="2800" baseline="-25000">
                <a:solidFill>
                  <a:srgbClr val="008C87"/>
                </a:solidFill>
              </a:rPr>
              <a:t>1</a:t>
            </a:r>
            <a:r>
              <a:rPr lang="en-US" altLang="zh-CN" sz="2800" i="1">
                <a:solidFill>
                  <a:srgbClr val="008C87"/>
                </a:solidFill>
              </a:rPr>
              <a:t>x</a:t>
            </a:r>
            <a:r>
              <a:rPr lang="en-US" altLang="zh-CN" sz="2800">
                <a:solidFill>
                  <a:srgbClr val="008C87"/>
                </a:solidFill>
              </a:rPr>
              <a:t> + </a:t>
            </a:r>
            <a:r>
              <a:rPr lang="en-US" altLang="zh-CN" sz="2800" i="1">
                <a:solidFill>
                  <a:srgbClr val="008C87"/>
                </a:solidFill>
              </a:rPr>
              <a:t>b</a:t>
            </a:r>
            <a:r>
              <a:rPr lang="en-US" altLang="zh-CN" sz="2800" baseline="-25000">
                <a:solidFill>
                  <a:srgbClr val="008C87"/>
                </a:solidFill>
              </a:rPr>
              <a:t>2</a:t>
            </a:r>
            <a:r>
              <a:rPr lang="en-US" altLang="zh-CN" sz="2800" i="1">
                <a:solidFill>
                  <a:srgbClr val="008C87"/>
                </a:solidFill>
              </a:rPr>
              <a:t>x</a:t>
            </a:r>
            <a:r>
              <a:rPr lang="en-US" altLang="zh-CN" sz="2800" baseline="30000">
                <a:solidFill>
                  <a:srgbClr val="008C87"/>
                </a:solidFill>
              </a:rPr>
              <a:t>2</a:t>
            </a:r>
            <a:r>
              <a:rPr lang="en-US" altLang="zh-CN" sz="2800">
                <a:solidFill>
                  <a:srgbClr val="008C87"/>
                </a:solidFill>
              </a:rPr>
              <a:t> +…+ </a:t>
            </a:r>
            <a:r>
              <a:rPr lang="en-US" altLang="zh-CN" sz="2800" i="1">
                <a:solidFill>
                  <a:srgbClr val="008C87"/>
                </a:solidFill>
              </a:rPr>
              <a:t>b</a:t>
            </a:r>
            <a:r>
              <a:rPr lang="en-US" altLang="zh-CN" sz="2800" i="1" baseline="-25000">
                <a:solidFill>
                  <a:srgbClr val="008C87"/>
                </a:solidFill>
              </a:rPr>
              <a:t>n</a:t>
            </a:r>
            <a:r>
              <a:rPr lang="en-US" altLang="zh-CN" sz="2800" i="1">
                <a:solidFill>
                  <a:srgbClr val="008C87"/>
                </a:solidFill>
              </a:rPr>
              <a:t>x</a:t>
            </a:r>
            <a:r>
              <a:rPr lang="en-US" altLang="zh-CN" sz="2800" i="1" baseline="30000">
                <a:solidFill>
                  <a:srgbClr val="008C87"/>
                </a:solidFill>
              </a:rPr>
              <a:t>n</a:t>
            </a:r>
            <a:endParaRPr lang="en-US" altLang="zh-CN" sz="2800" i="1" baseline="30000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 sz="2800">
                <a:solidFill>
                  <a:srgbClr val="008C87"/>
                </a:solidFill>
              </a:rPr>
              <a:t>       </a:t>
            </a:r>
            <a:r>
              <a:rPr lang="en-US" altLang="zh-CN" sz="2800" i="1">
                <a:solidFill>
                  <a:srgbClr val="008C87"/>
                </a:solidFill>
              </a:rPr>
              <a:t>C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x</a:t>
            </a:r>
            <a:r>
              <a:rPr lang="en-US" altLang="zh-CN" sz="2800">
                <a:solidFill>
                  <a:srgbClr val="008C87"/>
                </a:solidFill>
              </a:rPr>
              <a:t>) = </a:t>
            </a:r>
            <a:r>
              <a:rPr lang="en-US" altLang="zh-CN" sz="2800" i="1">
                <a:solidFill>
                  <a:srgbClr val="008C87"/>
                </a:solidFill>
              </a:rPr>
              <a:t>A</a:t>
            </a:r>
            <a:r>
              <a:rPr lang="en-US" altLang="zh-CN" sz="2800">
                <a:solidFill>
                  <a:srgbClr val="008C87"/>
                </a:solidFill>
              </a:rPr>
              <a:t>(</a:t>
            </a:r>
            <a:r>
              <a:rPr lang="en-US" altLang="zh-CN" sz="2800" i="1">
                <a:solidFill>
                  <a:srgbClr val="008C87"/>
                </a:solidFill>
              </a:rPr>
              <a:t>x</a:t>
            </a:r>
            <a:r>
              <a:rPr lang="en-US" altLang="zh-CN" sz="2800">
                <a:solidFill>
                  <a:srgbClr val="008C87"/>
                </a:solidFill>
              </a:rPr>
              <a:t>)</a:t>
            </a:r>
            <a:r>
              <a:rPr lang="en-US" altLang="zh-CN" sz="2800">
                <a:solidFill>
                  <a:srgbClr val="008C87"/>
                </a:solidFill>
                <a:cs typeface="Times New Roman" panose="02020603050405020304" pitchFamily="18" charset="0"/>
              </a:rPr>
              <a:t>•</a:t>
            </a:r>
            <a:r>
              <a:rPr lang="en-US" altLang="zh-CN" sz="2800" i="1">
                <a:solidFill>
                  <a:srgbClr val="008C87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8C87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8C87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8C87"/>
                </a:solidFill>
                <a:cs typeface="Times New Roman" panose="02020603050405020304" pitchFamily="18" charset="0"/>
              </a:rPr>
              <a:t>) = </a:t>
            </a:r>
            <a:r>
              <a:rPr lang="en-US" altLang="zh-CN" sz="2800" i="1">
                <a:solidFill>
                  <a:srgbClr val="008C87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800" baseline="-25000">
                <a:solidFill>
                  <a:srgbClr val="008C87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800">
                <a:solidFill>
                  <a:srgbClr val="008C87"/>
                </a:solidFill>
                <a:cs typeface="Times New Roman" panose="02020603050405020304" pitchFamily="18" charset="0"/>
              </a:rPr>
              <a:t> + </a:t>
            </a:r>
            <a:r>
              <a:rPr lang="en-US" altLang="zh-CN" sz="2800" i="1">
                <a:solidFill>
                  <a:srgbClr val="008C87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800" baseline="-25000">
                <a:solidFill>
                  <a:srgbClr val="008C87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i="1">
                <a:solidFill>
                  <a:srgbClr val="008C87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 baseline="-25000">
                <a:solidFill>
                  <a:srgbClr val="008C87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008C87"/>
                </a:solidFill>
                <a:cs typeface="Times New Roman" panose="02020603050405020304" pitchFamily="18" charset="0"/>
              </a:rPr>
              <a:t> +</a:t>
            </a:r>
            <a:r>
              <a:rPr lang="en-US" altLang="zh-CN" sz="2800" i="1">
                <a:solidFill>
                  <a:srgbClr val="008C87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800" baseline="-25000">
                <a:solidFill>
                  <a:srgbClr val="008C87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8C87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 baseline="30000">
                <a:solidFill>
                  <a:srgbClr val="008C87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008C87"/>
                </a:solidFill>
                <a:cs typeface="Times New Roman" panose="02020603050405020304" pitchFamily="18" charset="0"/>
              </a:rPr>
              <a:t>+…+ </a:t>
            </a:r>
            <a:r>
              <a:rPr lang="en-US" altLang="zh-CN" sz="2800" i="1">
                <a:solidFill>
                  <a:srgbClr val="008C87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800" baseline="-25000">
                <a:solidFill>
                  <a:srgbClr val="008C87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i="1" baseline="-25000">
                <a:solidFill>
                  <a:srgbClr val="008C87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i="1">
                <a:solidFill>
                  <a:srgbClr val="008C87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 baseline="30000">
                <a:solidFill>
                  <a:srgbClr val="008C87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i="1" baseline="30000">
                <a:solidFill>
                  <a:srgbClr val="008C87"/>
                </a:solidFill>
                <a:cs typeface="Times New Roman" panose="02020603050405020304" pitchFamily="18" charset="0"/>
              </a:rPr>
              <a:t>n</a:t>
            </a:r>
            <a:endParaRPr lang="en-US" altLang="zh-CN" sz="2800" i="1" baseline="30000">
              <a:solidFill>
                <a:srgbClr val="008C87"/>
              </a:solidFill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           </a:t>
            </a:r>
            <a:endParaRPr lang="en-US" altLang="zh-CN" sz="280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140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Convention: </a:t>
            </a:r>
            <a:r>
              <a:rPr lang="en-US" altLang="zh-CN" sz="2800" i="1">
                <a:solidFill>
                  <a:srgbClr val="008C87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solidFill>
                  <a:srgbClr val="008C87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800">
                <a:solidFill>
                  <a:srgbClr val="008C87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solidFill>
                  <a:srgbClr val="008C87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800" i="1" baseline="-25000">
                <a:solidFill>
                  <a:srgbClr val="008C87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800">
                <a:solidFill>
                  <a:srgbClr val="008C87"/>
                </a:solidFill>
                <a:cs typeface="Times New Roman" panose="02020603050405020304" pitchFamily="18" charset="0"/>
              </a:rPr>
              <a:t>=0</a:t>
            </a:r>
            <a:r>
              <a:rPr lang="en-US" altLang="zh-CN" sz="2800">
                <a:cs typeface="Times New Roman" panose="02020603050405020304" pitchFamily="18" charset="0"/>
              </a:rPr>
              <a:t> when </a:t>
            </a:r>
            <a:r>
              <a:rPr lang="en-US" altLang="zh-CN" sz="2800" i="1">
                <a:solidFill>
                  <a:srgbClr val="008C87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800">
                <a:solidFill>
                  <a:srgbClr val="008C87"/>
                </a:solidFill>
                <a:cs typeface="Times New Roman" panose="02020603050405020304" pitchFamily="18" charset="0"/>
              </a:rPr>
              <a:t> &gt; </a:t>
            </a:r>
            <a:r>
              <a:rPr lang="en-US" altLang="zh-CN" sz="2800" i="1">
                <a:solidFill>
                  <a:srgbClr val="008C87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>
                <a:cs typeface="Times New Roman" panose="02020603050405020304" pitchFamily="18" charset="0"/>
              </a:rPr>
              <a:t>.</a:t>
            </a:r>
            <a:endParaRPr lang="en-US" altLang="zh-CN" sz="280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140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Ordinary algorithm: 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800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aseline="3000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>
                <a:sym typeface="Symbol" panose="05050102010706020507" pitchFamily="18" charset="2"/>
              </a:rPr>
              <a:t> running time.</a:t>
            </a:r>
            <a:endParaRPr lang="en-US" altLang="zh-CN" sz="2800">
              <a:sym typeface="Symbol" panose="05050102010706020507" pitchFamily="18" charset="2"/>
            </a:endParaRP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252663" y="3671888"/>
          <a:ext cx="16002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1" imgW="20116800" imgH="10363200" progId="Equation.3">
                  <p:embed/>
                </p:oleObj>
              </mc:Choice>
              <mc:Fallback>
                <p:oleObj name="Equation" r:id="rId1" imgW="20116800" imgH="10363200" progId="Equation.3">
                  <p:embed/>
                  <p:pic>
                    <p:nvPicPr>
                      <p:cNvPr id="0" name="图片 2048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52663" y="3671888"/>
                        <a:ext cx="1600200" cy="823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929063" y="3824288"/>
            <a:ext cx="19383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for </a:t>
            </a:r>
            <a:r>
              <a:rPr lang="en-US" altLang="zh-CN" i="1">
                <a:solidFill>
                  <a:srgbClr val="008C87"/>
                </a:solidFill>
              </a:rPr>
              <a:t>i</a:t>
            </a:r>
            <a:r>
              <a:rPr lang="en-US" altLang="zh-CN">
                <a:solidFill>
                  <a:srgbClr val="008C87"/>
                </a:solidFill>
              </a:rPr>
              <a:t> = 0,…,2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endParaRPr lang="en-US" altLang="zh-CN" i="1">
              <a:solidFill>
                <a:srgbClr val="008C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0CAB-A702-4FE5-96CB-A5E428F576E8}" type="slidenum">
              <a:rPr lang="en-US" altLang="zh-CN"/>
            </a:fld>
            <a:endParaRPr lang="en-US" altLang="zh-CN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multiply two polynomials</a:t>
            </a: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Symbol" panose="05050102010706020507" pitchFamily="18" charset="2"/>
              </a:rPr>
              <a:t>Faster? Use divide and conquer</a:t>
            </a:r>
            <a:endParaRPr lang="en-US" altLang="zh-CN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endParaRPr lang="en-US" altLang="zh-CN" sz="120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= 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8C87"/>
                </a:solidFill>
                <a:sym typeface="Symbol" panose="05050102010706020507" pitchFamily="18" charset="2"/>
              </a:rPr>
              <a:t>0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+…+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>
                <a:solidFill>
                  <a:srgbClr val="008C87"/>
                </a:solidFill>
                <a:sym typeface="Symbol" panose="05050102010706020507" pitchFamily="18" charset="2"/>
              </a:rPr>
              <a:t>/2-1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i="1" baseline="3000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/2-1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+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          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i="1" baseline="3000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/2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>
                <a:solidFill>
                  <a:srgbClr val="008C87"/>
                </a:solidFill>
                <a:sym typeface="Symbol" panose="05050102010706020507" pitchFamily="18" charset="2"/>
              </a:rPr>
              <a:t>/2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+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>
                <a:solidFill>
                  <a:srgbClr val="008C87"/>
                </a:solidFill>
                <a:sym typeface="Symbol" panose="05050102010706020507" pitchFamily="18" charset="2"/>
              </a:rPr>
              <a:t>/2+1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+…+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i="1" baseline="3000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/2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       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+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i="1" baseline="3000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/2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+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i="1" baseline="3000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rgbClr val="008C87"/>
                </a:solidFill>
                <a:sym typeface="Symbol" panose="05050102010706020507" pitchFamily="18" charset="2"/>
              </a:rPr>
              <a:t>/2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>
              <a:solidFill>
                <a:srgbClr val="008C87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  + 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i="1" baseline="30000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/2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)·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 + 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)·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>
              <a:solidFill>
                <a:srgbClr val="008C87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  +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i="1" baseline="30000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)·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054D-4170-4444-840E-67CCA291F20F}" type="slidenum">
              <a:rPr lang="en-US" altLang="zh-CN"/>
            </a:fld>
            <a:endParaRPr lang="en-US" altLang="zh-CN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Divide-and-conquer algorithm</a:t>
            </a: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zh-CN">
                <a:solidFill>
                  <a:srgbClr val="CE0000"/>
                </a:solidFill>
              </a:rPr>
              <a:t>Divide</a:t>
            </a:r>
            <a:r>
              <a:rPr lang="en-US" altLang="zh-CN"/>
              <a:t>: Partition 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/>
              <a:t> into sum of a 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</a:t>
            </a:r>
            <a:r>
              <a:rPr lang="en-US" altLang="zh-CN"/>
              <a:t>-th order poly and </a:t>
            </a:r>
            <a:r>
              <a:rPr lang="en-US" altLang="zh-CN" i="1">
                <a:solidFill>
                  <a:srgbClr val="008C87"/>
                </a:solidFill>
              </a:rPr>
              <a:t>x</a:t>
            </a:r>
            <a:r>
              <a:rPr lang="en-US" altLang="zh-CN" i="1" baseline="30000">
                <a:solidFill>
                  <a:srgbClr val="008C87"/>
                </a:solidFill>
              </a:rPr>
              <a:t>n</a:t>
            </a:r>
            <a:r>
              <a:rPr lang="en-US" altLang="zh-CN" baseline="30000">
                <a:solidFill>
                  <a:srgbClr val="008C87"/>
                </a:solidFill>
              </a:rPr>
              <a:t>/2</a:t>
            </a:r>
            <a:r>
              <a:rPr lang="en-US" altLang="zh-CN">
                <a:sym typeface="Symbol" panose="05050102010706020507" pitchFamily="18" charset="2"/>
              </a:rPr>
              <a:t>(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/2</a:t>
            </a:r>
            <a:r>
              <a:rPr lang="en-US" altLang="zh-CN">
                <a:sym typeface="Symbol" panose="05050102010706020507" pitchFamily="18" charset="2"/>
              </a:rPr>
              <a:t>-th order poly).</a:t>
            </a:r>
            <a:endParaRPr lang="en-US" altLang="zh-CN"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>
                <a:solidFill>
                  <a:srgbClr val="CE0000"/>
                </a:solidFill>
                <a:sym typeface="Symbol" panose="05050102010706020507" pitchFamily="18" charset="2"/>
              </a:rPr>
              <a:t>Conquer</a:t>
            </a:r>
            <a:r>
              <a:rPr lang="en-US" altLang="zh-CN">
                <a:sym typeface="Symbol" panose="05050102010706020507" pitchFamily="18" charset="2"/>
              </a:rPr>
              <a:t>: Perform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4</a:t>
            </a:r>
            <a:r>
              <a:rPr lang="en-US" altLang="zh-CN">
                <a:sym typeface="Symbol" panose="05050102010706020507" pitchFamily="18" charset="2"/>
              </a:rPr>
              <a:t> multiplications 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, and 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) recursively.</a:t>
            </a:r>
            <a:endParaRPr lang="en-US" altLang="zh-CN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>
                <a:solidFill>
                  <a:srgbClr val="CE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Combine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: Form 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using 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endParaRPr lang="en-US" altLang="zh-CN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buFontTx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Analysis: 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)=4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/2)+(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     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)=(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aseline="30000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5985-5476-444E-A805-407921F96982}" type="slidenum">
              <a:rPr lang="en-US" altLang="zh-CN"/>
            </a:fld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Clever divide-and-conquer</a:t>
            </a: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       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>
                <a:solidFill>
                  <a:srgbClr val="008C87"/>
                </a:solidFill>
              </a:rPr>
              <a:t>+</a:t>
            </a:r>
            <a:r>
              <a:rPr lang="en-US" altLang="zh-CN" i="1">
                <a:solidFill>
                  <a:srgbClr val="008C87"/>
                </a:solidFill>
              </a:rPr>
              <a:t>by</a:t>
            </a:r>
            <a:r>
              <a:rPr lang="en-US" altLang="zh-CN">
                <a:solidFill>
                  <a:srgbClr val="008C87"/>
                </a:solidFill>
              </a:rPr>
              <a:t>)(</a:t>
            </a:r>
            <a:r>
              <a:rPr lang="en-US" altLang="zh-CN" i="1">
                <a:solidFill>
                  <a:srgbClr val="008C87"/>
                </a:solidFill>
              </a:rPr>
              <a:t>c</a:t>
            </a:r>
            <a:r>
              <a:rPr lang="en-US" altLang="zh-CN">
                <a:solidFill>
                  <a:srgbClr val="008C87"/>
                </a:solidFill>
              </a:rPr>
              <a:t>+</a:t>
            </a:r>
            <a:r>
              <a:rPr lang="en-US" altLang="zh-CN" i="1">
                <a:solidFill>
                  <a:srgbClr val="008C87"/>
                </a:solidFill>
              </a:rPr>
              <a:t>dy</a:t>
            </a:r>
            <a:r>
              <a:rPr lang="en-US" altLang="zh-CN">
                <a:solidFill>
                  <a:srgbClr val="008C87"/>
                </a:solidFill>
              </a:rPr>
              <a:t>) = </a:t>
            </a:r>
            <a:r>
              <a:rPr lang="en-US" altLang="zh-CN" i="1">
                <a:solidFill>
                  <a:srgbClr val="008C87"/>
                </a:solidFill>
              </a:rPr>
              <a:t>ac</a:t>
            </a:r>
            <a:r>
              <a:rPr lang="en-US" altLang="zh-CN">
                <a:solidFill>
                  <a:srgbClr val="008C87"/>
                </a:solidFill>
              </a:rPr>
              <a:t> + (</a:t>
            </a:r>
            <a:r>
              <a:rPr lang="en-US" altLang="zh-CN" i="1">
                <a:solidFill>
                  <a:srgbClr val="008C87"/>
                </a:solidFill>
              </a:rPr>
              <a:t>ad </a:t>
            </a:r>
            <a:r>
              <a:rPr lang="en-US" altLang="zh-CN">
                <a:solidFill>
                  <a:srgbClr val="008C87"/>
                </a:solidFill>
              </a:rPr>
              <a:t>+ </a:t>
            </a:r>
            <a:r>
              <a:rPr lang="en-US" altLang="zh-CN" i="1">
                <a:solidFill>
                  <a:srgbClr val="008C87"/>
                </a:solidFill>
              </a:rPr>
              <a:t>bc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r>
              <a:rPr lang="en-US" altLang="zh-CN" i="1">
                <a:solidFill>
                  <a:srgbClr val="008C87"/>
                </a:solidFill>
              </a:rPr>
              <a:t>y</a:t>
            </a:r>
            <a:r>
              <a:rPr lang="en-US" altLang="zh-CN">
                <a:solidFill>
                  <a:srgbClr val="008C87"/>
                </a:solidFill>
              </a:rPr>
              <a:t> + </a:t>
            </a:r>
            <a:r>
              <a:rPr lang="en-US" altLang="zh-CN" i="1">
                <a:solidFill>
                  <a:srgbClr val="008C87"/>
                </a:solidFill>
              </a:rPr>
              <a:t>bdy</a:t>
            </a:r>
            <a:r>
              <a:rPr lang="en-US" altLang="zh-CN" baseline="30000">
                <a:solidFill>
                  <a:srgbClr val="008C87"/>
                </a:solidFill>
              </a:rPr>
              <a:t>2</a:t>
            </a:r>
            <a:endParaRPr lang="en-US" altLang="zh-CN" baseline="30000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/>
              <a:t>Let 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    </a:t>
            </a:r>
            <a:r>
              <a:rPr lang="en-US" altLang="zh-CN" i="1">
                <a:solidFill>
                  <a:srgbClr val="008C87"/>
                </a:solidFill>
              </a:rPr>
              <a:t>m</a:t>
            </a:r>
            <a:r>
              <a:rPr lang="en-US" altLang="zh-CN" baseline="-25000">
                <a:solidFill>
                  <a:srgbClr val="008C87"/>
                </a:solidFill>
              </a:rPr>
              <a:t>1</a:t>
            </a:r>
            <a:r>
              <a:rPr lang="en-US" altLang="zh-CN">
                <a:solidFill>
                  <a:srgbClr val="008C87"/>
                </a:solidFill>
              </a:rPr>
              <a:t> = (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>
                <a:solidFill>
                  <a:srgbClr val="008C87"/>
                </a:solidFill>
              </a:rPr>
              <a:t>+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·(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zh-CN" i="1">
              <a:solidFill>
                <a:srgbClr val="008C87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endParaRPr lang="en-US" altLang="zh-CN" i="1">
              <a:solidFill>
                <a:srgbClr val="008C87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then can avoid 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baseline="30000">
                <a:cs typeface="Times New Roman" panose="02020603050405020304" pitchFamily="18" charset="0"/>
                <a:sym typeface="Symbol" panose="05050102010706020507" pitchFamily="18" charset="2"/>
              </a:rPr>
              <a:t>th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multiplication, since:</a:t>
            </a:r>
            <a:endParaRPr lang="en-US" altLang="zh-CN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ad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bc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 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 </a:t>
            </a:r>
            <a:r>
              <a:rPr lang="en-US" altLang="zh-CN" i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zh-CN" baseline="-25000">
              <a:solidFill>
                <a:srgbClr val="008C87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47A1-3C8C-4435-A95A-2748475A2A31}" type="slidenum">
              <a:rPr lang="en-US" altLang="zh-CN"/>
            </a:fld>
            <a:endParaRPr lang="en-US" altLang="zh-CN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</a:t>
            </a: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              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3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/2) + 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CN"/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1676400" y="2590800"/>
          <a:ext cx="25908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1" imgW="17678400" imgH="4876800" progId="Equation.3">
                  <p:embed/>
                </p:oleObj>
              </mc:Choice>
              <mc:Fallback>
                <p:oleObj name="Equation" r:id="rId1" imgW="17678400" imgH="4876800" progId="Equation.3">
                  <p:embed/>
                  <p:pic>
                    <p:nvPicPr>
                      <p:cNvPr id="0" name="图片 2150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2590800"/>
                        <a:ext cx="2590800" cy="714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4495800" y="2689225"/>
            <a:ext cx="293528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ym typeface="Symbol" panose="05050102010706020507" pitchFamily="18" charset="2"/>
              </a:rPr>
              <a:t> </a:t>
            </a:r>
            <a:r>
              <a:rPr lang="en-US" altLang="zh-CN" sz="3200"/>
              <a:t>Case 1 of MT</a:t>
            </a:r>
            <a:endParaRPr lang="en-US" altLang="zh-CN" sz="3200"/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2667000" y="3581400"/>
          <a:ext cx="29718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21945600" imgH="5486400" progId="Equation.3">
                  <p:embed/>
                </p:oleObj>
              </mc:Choice>
              <mc:Fallback>
                <p:oleObj name="Equation" r:id="rId3" imgW="21945600" imgH="5486400" progId="Equation.3">
                  <p:embed/>
                  <p:pic>
                    <p:nvPicPr>
                      <p:cNvPr id="0" name="图片 2150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3581400"/>
                        <a:ext cx="2971800" cy="742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Verification: witness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Computers can sometimes make mistakes, due for example to </a:t>
            </a:r>
            <a:r>
              <a:rPr lang="en-US" altLang="zh-CN" dirty="0" smtClean="0"/>
              <a:t>incorrect programming </a:t>
            </a:r>
            <a:r>
              <a:rPr lang="en-US" altLang="zh-CN" dirty="0" smtClean="0"/>
              <a:t>or hardware failure. </a:t>
            </a:r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 smtClean="0"/>
              <a:t>would be useful to have simple ways </a:t>
            </a:r>
            <a:r>
              <a:rPr lang="en-US" altLang="zh-CN" dirty="0" smtClean="0"/>
              <a:t>to double-check </a:t>
            </a:r>
            <a:r>
              <a:rPr lang="en-US" altLang="zh-CN" dirty="0" smtClean="0"/>
              <a:t>the results of computations.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 smtClean="0"/>
              <a:t>some problems, we can </a:t>
            </a:r>
            <a:r>
              <a:rPr lang="en-US" altLang="zh-CN" dirty="0" smtClean="0"/>
              <a:t>use </a:t>
            </a:r>
            <a:r>
              <a:rPr lang="en-US" altLang="zh-CN" dirty="0" smtClean="0">
                <a:solidFill>
                  <a:srgbClr val="C00000"/>
                </a:solidFill>
              </a:rPr>
              <a:t>randomness</a:t>
            </a:r>
            <a:r>
              <a:rPr lang="en-US" altLang="zh-CN" dirty="0" smtClean="0"/>
              <a:t> </a:t>
            </a:r>
            <a:r>
              <a:rPr lang="en-US" altLang="zh-CN" dirty="0" smtClean="0"/>
              <a:t>to efficiently verify the correctness of an output.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3EA7-DF56-4492-A801-61702A6DFE3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Verifying Matrix Multiplication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Input: Three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/>
              </a:rPr>
              <a:t>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/>
              <a:t>matrices, 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</a:rPr>
              <a:t>, </a:t>
            </a:r>
            <a:r>
              <a:rPr lang="en-US" altLang="zh-CN" i="1" dirty="0" smtClean="0">
                <a:solidFill>
                  <a:schemeClr val="accent2"/>
                </a:solidFill>
              </a:rPr>
              <a:t>B</a:t>
            </a:r>
            <a:r>
              <a:rPr lang="en-US" altLang="zh-CN" dirty="0" smtClean="0">
                <a:solidFill>
                  <a:schemeClr val="accent2"/>
                </a:solidFill>
              </a:rPr>
              <a:t>, </a:t>
            </a:r>
            <a:r>
              <a:rPr lang="en-US" altLang="zh-CN" i="1" dirty="0" smtClean="0">
                <a:solidFill>
                  <a:schemeClr val="accent2"/>
                </a:solidFill>
              </a:rPr>
              <a:t>C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Output: “Yes” if </a:t>
            </a:r>
            <a:r>
              <a:rPr lang="en-US" altLang="zh-CN" i="1" dirty="0" smtClean="0">
                <a:solidFill>
                  <a:schemeClr val="accent2"/>
                </a:solidFill>
              </a:rPr>
              <a:t>AB</a:t>
            </a:r>
            <a:r>
              <a:rPr lang="en-US" altLang="zh-CN" dirty="0" smtClean="0">
                <a:solidFill>
                  <a:schemeClr val="accent2"/>
                </a:solidFill>
              </a:rPr>
              <a:t> = </a:t>
            </a:r>
            <a:r>
              <a:rPr lang="en-US" altLang="zh-CN" i="1" dirty="0" smtClean="0">
                <a:solidFill>
                  <a:schemeClr val="accent2"/>
                </a:solidFill>
              </a:rPr>
              <a:t>C</a:t>
            </a:r>
            <a:r>
              <a:rPr lang="en-US" altLang="zh-CN" dirty="0" smtClean="0"/>
              <a:t>. “No” otherwise.</a:t>
            </a:r>
            <a:endParaRPr lang="en-US" altLang="zh-CN" dirty="0" smtClean="0"/>
          </a:p>
          <a:p>
            <a:endParaRPr lang="en-US" altLang="zh-CN" sz="1600" dirty="0" smtClean="0"/>
          </a:p>
          <a:p>
            <a:r>
              <a:rPr lang="en-US" altLang="zh-CN" sz="3000" dirty="0" smtClean="0"/>
              <a:t>pick a vector </a:t>
            </a:r>
            <a:r>
              <a:rPr lang="en-US" altLang="zh-CN" sz="3000" i="1" dirty="0" smtClean="0">
                <a:solidFill>
                  <a:schemeClr val="accent2"/>
                </a:solidFill>
              </a:rPr>
              <a:t>r</a:t>
            </a:r>
            <a:r>
              <a:rPr lang="en-US" altLang="zh-CN" sz="3000" dirty="0" smtClean="0">
                <a:solidFill>
                  <a:schemeClr val="accent2"/>
                </a:solidFill>
              </a:rPr>
              <a:t> = (</a:t>
            </a:r>
            <a:r>
              <a:rPr lang="en-US" altLang="zh-CN" sz="3000" i="1" dirty="0" smtClean="0">
                <a:solidFill>
                  <a:schemeClr val="accent2"/>
                </a:solidFill>
              </a:rPr>
              <a:t>r</a:t>
            </a:r>
            <a:r>
              <a:rPr lang="en-US" altLang="zh-CN" sz="3000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sz="3000" dirty="0" smtClean="0">
                <a:solidFill>
                  <a:schemeClr val="accent2"/>
                </a:solidFill>
              </a:rPr>
              <a:t>,…, </a:t>
            </a:r>
            <a:r>
              <a:rPr lang="en-US" altLang="zh-CN" sz="3000" i="1" dirty="0" err="1" smtClean="0">
                <a:solidFill>
                  <a:schemeClr val="accent2"/>
                </a:solidFill>
              </a:rPr>
              <a:t>r</a:t>
            </a:r>
            <a:r>
              <a:rPr lang="en-US" altLang="zh-CN" sz="3000" i="1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altLang="zh-CN" sz="3000" dirty="0" smtClean="0">
                <a:solidFill>
                  <a:schemeClr val="accent2"/>
                </a:solidFill>
              </a:rPr>
              <a:t>)</a:t>
            </a:r>
            <a:r>
              <a:rPr lang="en-US" altLang="zh-CN" sz="3000" dirty="0" smtClean="0"/>
              <a:t> such that each </a:t>
            </a:r>
            <a:r>
              <a:rPr lang="en-US" altLang="zh-CN" sz="3000" i="1" dirty="0" err="1" smtClean="0">
                <a:solidFill>
                  <a:schemeClr val="accent2"/>
                </a:solidFill>
              </a:rPr>
              <a:t>r</a:t>
            </a:r>
            <a:r>
              <a:rPr lang="en-US" altLang="zh-CN" sz="3000" i="1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altLang="zh-CN" sz="3000" dirty="0" smtClean="0">
                <a:solidFill>
                  <a:schemeClr val="accent2"/>
                </a:solidFill>
              </a:rPr>
              <a:t> </a:t>
            </a:r>
            <a:r>
              <a:rPr lang="en-US" altLang="zh-CN" sz="3000" dirty="0" smtClean="0"/>
              <a:t>is </a:t>
            </a:r>
            <a:r>
              <a:rPr lang="en-US" altLang="zh-CN" sz="3000" dirty="0" err="1" smtClean="0"/>
              <a:t>i.i.d</a:t>
            </a:r>
            <a:r>
              <a:rPr lang="en-US" altLang="zh-CN" sz="3000" dirty="0" smtClean="0"/>
              <a:t>. uniform from a finite set </a:t>
            </a:r>
            <a:r>
              <a:rPr lang="en-US" altLang="zh-CN" sz="3000" i="1" dirty="0" smtClean="0">
                <a:solidFill>
                  <a:schemeClr val="accent2"/>
                </a:solidFill>
              </a:rPr>
              <a:t>S</a:t>
            </a:r>
            <a:r>
              <a:rPr lang="en-US" altLang="zh-CN" sz="3000" dirty="0" smtClean="0"/>
              <a:t>, with </a:t>
            </a:r>
            <a:r>
              <a:rPr lang="en-US" altLang="zh-CN" sz="3000" dirty="0" smtClean="0">
                <a:solidFill>
                  <a:schemeClr val="accent2"/>
                </a:solidFill>
              </a:rPr>
              <a:t>|</a:t>
            </a:r>
            <a:r>
              <a:rPr lang="en-US" altLang="zh-CN" sz="3000" i="1" dirty="0" smtClean="0">
                <a:solidFill>
                  <a:schemeClr val="accent2"/>
                </a:solidFill>
              </a:rPr>
              <a:t>S</a:t>
            </a:r>
            <a:r>
              <a:rPr lang="en-US" altLang="zh-CN" sz="3000" dirty="0" smtClean="0">
                <a:solidFill>
                  <a:schemeClr val="accent2"/>
                </a:solidFill>
              </a:rPr>
              <a:t>| </a:t>
            </a:r>
            <a:r>
              <a:rPr lang="en-US" altLang="zh-CN" sz="3000" dirty="0" smtClean="0">
                <a:solidFill>
                  <a:schemeClr val="accent2"/>
                </a:solidFill>
                <a:sym typeface="Symbol" panose="05050102010706020507"/>
              </a:rPr>
              <a:t></a:t>
            </a:r>
            <a:r>
              <a:rPr lang="en-US" altLang="zh-CN" sz="3000" dirty="0" smtClean="0">
                <a:solidFill>
                  <a:schemeClr val="accent2"/>
                </a:solidFill>
              </a:rPr>
              <a:t>  2</a:t>
            </a:r>
            <a:endParaRPr lang="en-US" altLang="zh-CN" sz="3000" dirty="0" smtClean="0">
              <a:solidFill>
                <a:schemeClr val="accent2"/>
              </a:solidFill>
            </a:endParaRPr>
          </a:p>
          <a:p>
            <a:r>
              <a:rPr lang="en-US" altLang="zh-CN" sz="3000" dirty="0" smtClean="0"/>
              <a:t>if </a:t>
            </a:r>
            <a:r>
              <a:rPr lang="en-US" altLang="zh-CN" sz="3000" dirty="0" smtClean="0">
                <a:solidFill>
                  <a:schemeClr val="accent2"/>
                </a:solidFill>
              </a:rPr>
              <a:t>(</a:t>
            </a:r>
            <a:r>
              <a:rPr lang="en-US" altLang="zh-CN" sz="3000" i="1" dirty="0" smtClean="0">
                <a:solidFill>
                  <a:schemeClr val="accent2"/>
                </a:solidFill>
              </a:rPr>
              <a:t>AB</a:t>
            </a:r>
            <a:r>
              <a:rPr lang="en-US" altLang="zh-CN" sz="3000" dirty="0" smtClean="0">
                <a:solidFill>
                  <a:schemeClr val="accent2"/>
                </a:solidFill>
              </a:rPr>
              <a:t>)</a:t>
            </a:r>
            <a:r>
              <a:rPr lang="en-US" altLang="zh-CN" sz="3000" i="1" dirty="0" smtClean="0">
                <a:solidFill>
                  <a:schemeClr val="accent2"/>
                </a:solidFill>
              </a:rPr>
              <a:t>r</a:t>
            </a:r>
            <a:r>
              <a:rPr lang="en-US" altLang="zh-CN" sz="3000" dirty="0" smtClean="0">
                <a:solidFill>
                  <a:schemeClr val="accent2"/>
                </a:solidFill>
              </a:rPr>
              <a:t>  </a:t>
            </a:r>
            <a:r>
              <a:rPr lang="en-US" altLang="zh-CN" sz="3000" dirty="0" smtClean="0">
                <a:solidFill>
                  <a:schemeClr val="accent2"/>
                </a:solidFill>
                <a:sym typeface="Symbol" panose="05050102010706020507"/>
              </a:rPr>
              <a:t></a:t>
            </a:r>
            <a:r>
              <a:rPr lang="en-US" altLang="zh-CN" sz="3000" dirty="0" smtClean="0">
                <a:solidFill>
                  <a:schemeClr val="accent2"/>
                </a:solidFill>
              </a:rPr>
              <a:t> </a:t>
            </a:r>
            <a:r>
              <a:rPr lang="en-US" altLang="zh-CN" sz="3000" i="1" dirty="0" smtClean="0">
                <a:solidFill>
                  <a:schemeClr val="accent2"/>
                </a:solidFill>
              </a:rPr>
              <a:t>Cr</a:t>
            </a:r>
            <a:r>
              <a:rPr lang="en-US" altLang="zh-CN" sz="3000" dirty="0" smtClean="0">
                <a:solidFill>
                  <a:schemeClr val="accent2"/>
                </a:solidFill>
              </a:rPr>
              <a:t> </a:t>
            </a:r>
            <a:r>
              <a:rPr lang="en-US" altLang="zh-CN" sz="3000" dirty="0" smtClean="0"/>
              <a:t>then output no</a:t>
            </a:r>
            <a:endParaRPr lang="en-US" altLang="zh-CN" sz="3000" dirty="0" smtClean="0"/>
          </a:p>
          <a:p>
            <a:r>
              <a:rPr lang="en-US" altLang="zh-CN" sz="3000" dirty="0" smtClean="0"/>
              <a:t>else  output yes</a:t>
            </a:r>
            <a:endParaRPr lang="en-US" altLang="zh-CN" sz="3000" dirty="0" smtClean="0"/>
          </a:p>
          <a:p>
            <a:endParaRPr lang="en-US" altLang="zh-CN" sz="2000" dirty="0" smtClean="0"/>
          </a:p>
          <a:p>
            <a:r>
              <a:rPr lang="en-US" altLang="zh-CN" sz="3000" dirty="0" smtClean="0">
                <a:solidFill>
                  <a:srgbClr val="C00000"/>
                </a:solidFill>
              </a:rPr>
              <a:t>Theorem</a:t>
            </a:r>
            <a:r>
              <a:rPr lang="en-US" altLang="zh-CN" sz="3000" dirty="0" smtClean="0"/>
              <a:t>: If </a:t>
            </a:r>
            <a:r>
              <a:rPr lang="en-US" altLang="zh-CN" sz="3000" i="1" dirty="0" smtClean="0">
                <a:solidFill>
                  <a:schemeClr val="accent2"/>
                </a:solidFill>
              </a:rPr>
              <a:t>AB</a:t>
            </a:r>
            <a:r>
              <a:rPr lang="en-US" altLang="zh-CN" sz="3000" dirty="0" smtClean="0">
                <a:solidFill>
                  <a:schemeClr val="accent2"/>
                </a:solidFill>
              </a:rPr>
              <a:t> </a:t>
            </a:r>
            <a:r>
              <a:rPr lang="en-US" altLang="zh-CN" sz="3000" dirty="0" smtClean="0">
                <a:solidFill>
                  <a:schemeClr val="accent2"/>
                </a:solidFill>
                <a:sym typeface="Symbol" panose="05050102010706020507"/>
              </a:rPr>
              <a:t></a:t>
            </a:r>
            <a:r>
              <a:rPr lang="en-US" altLang="zh-CN" sz="3000" dirty="0" smtClean="0">
                <a:solidFill>
                  <a:schemeClr val="accent2"/>
                </a:solidFill>
              </a:rPr>
              <a:t> </a:t>
            </a:r>
            <a:r>
              <a:rPr lang="en-US" altLang="zh-CN" sz="3000" i="1" dirty="0" smtClean="0">
                <a:solidFill>
                  <a:schemeClr val="accent2"/>
                </a:solidFill>
              </a:rPr>
              <a:t>C</a:t>
            </a:r>
            <a:r>
              <a:rPr lang="en-US" altLang="zh-CN" sz="3000" dirty="0" smtClean="0"/>
              <a:t> , then </a:t>
            </a:r>
            <a:r>
              <a:rPr lang="en-US" altLang="zh-CN" sz="3000" dirty="0" smtClean="0">
                <a:solidFill>
                  <a:schemeClr val="accent6"/>
                </a:solidFill>
              </a:rPr>
              <a:t>Pr(</a:t>
            </a:r>
            <a:r>
              <a:rPr lang="en-US" altLang="zh-CN" sz="3000" i="1" dirty="0" err="1" smtClean="0">
                <a:solidFill>
                  <a:schemeClr val="accent6"/>
                </a:solidFill>
              </a:rPr>
              <a:t>ABr</a:t>
            </a:r>
            <a:r>
              <a:rPr lang="en-US" altLang="zh-CN" sz="3000" dirty="0" smtClean="0">
                <a:solidFill>
                  <a:schemeClr val="accent6"/>
                </a:solidFill>
              </a:rPr>
              <a:t> = </a:t>
            </a:r>
            <a:r>
              <a:rPr lang="en-US" altLang="zh-CN" sz="3000" i="1" dirty="0" smtClean="0">
                <a:solidFill>
                  <a:schemeClr val="accent6"/>
                </a:solidFill>
              </a:rPr>
              <a:t>Cr</a:t>
            </a:r>
            <a:r>
              <a:rPr lang="en-US" altLang="zh-CN" sz="3000" dirty="0" smtClean="0">
                <a:solidFill>
                  <a:schemeClr val="accent6"/>
                </a:solidFill>
              </a:rPr>
              <a:t>) </a:t>
            </a:r>
            <a:r>
              <a:rPr lang="en-US" altLang="zh-CN" sz="3000" dirty="0" smtClean="0">
                <a:solidFill>
                  <a:schemeClr val="accent6"/>
                </a:solidFill>
                <a:sym typeface="Symbol" panose="05050102010706020507"/>
              </a:rPr>
              <a:t> 1/|</a:t>
            </a:r>
            <a:r>
              <a:rPr lang="en-US" altLang="zh-CN" sz="3000" i="1" dirty="0" smtClean="0">
                <a:solidFill>
                  <a:schemeClr val="accent6"/>
                </a:solidFill>
                <a:sym typeface="Symbol" panose="05050102010706020507"/>
              </a:rPr>
              <a:t>S</a:t>
            </a:r>
            <a:r>
              <a:rPr lang="en-US" altLang="zh-CN" sz="3000" dirty="0" smtClean="0">
                <a:solidFill>
                  <a:schemeClr val="accent6"/>
                </a:solidFill>
                <a:sym typeface="Symbol" panose="05050102010706020507"/>
              </a:rPr>
              <a:t>|</a:t>
            </a:r>
            <a:r>
              <a:rPr lang="en-US" altLang="zh-CN" sz="3000" dirty="0" smtClean="0">
                <a:sym typeface="Symbol" panose="05050102010706020507"/>
              </a:rPr>
              <a:t>.</a:t>
            </a:r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663E7-C3B1-477A-BF94-1E6136C21148}" type="slidenum">
              <a:rPr lang="en-US" altLang="zh-CN" smtClean="0"/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016703" y="6072206"/>
            <a:ext cx="4984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(Proof: principle of deferred decisions)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Verifying Matrix Multiplication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decrease the probability of error, repeat the algorithm </a:t>
            </a:r>
            <a:r>
              <a:rPr lang="en-US" altLang="zh-CN" i="1" dirty="0" smtClean="0">
                <a:solidFill>
                  <a:schemeClr val="accent6"/>
                </a:solidFill>
              </a:rPr>
              <a:t>t</a:t>
            </a:r>
            <a:r>
              <a:rPr lang="en-US" altLang="zh-CN" dirty="0" smtClean="0"/>
              <a:t> times (independently). 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 smtClean="0"/>
              <a:t>we get no at </a:t>
            </a:r>
            <a:r>
              <a:rPr lang="en-US" altLang="zh-CN" dirty="0" smtClean="0"/>
              <a:t>least once</a:t>
            </a:r>
            <a:r>
              <a:rPr lang="en-US" altLang="zh-CN" dirty="0" smtClean="0"/>
              <a:t>, output no; otherwise, output yes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Since </a:t>
            </a:r>
            <a:r>
              <a:rPr lang="en-US" altLang="zh-CN" dirty="0" smtClean="0"/>
              <a:t>each trial is </a:t>
            </a:r>
            <a:r>
              <a:rPr lang="en-US" altLang="zh-CN" dirty="0" smtClean="0"/>
              <a:t>independent: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</a:t>
            </a:r>
            <a:r>
              <a:rPr lang="en-US" altLang="zh-CN" dirty="0" smtClean="0">
                <a:solidFill>
                  <a:schemeClr val="accent6"/>
                </a:solidFill>
              </a:rPr>
              <a:t>Pr[error] </a:t>
            </a:r>
            <a:r>
              <a:rPr lang="en-US" altLang="zh-CN" dirty="0" smtClean="0">
                <a:solidFill>
                  <a:schemeClr val="accent6"/>
                </a:solidFill>
                <a:sym typeface="Symbol" panose="05050102010706020507"/>
              </a:rPr>
              <a:t> |</a:t>
            </a:r>
            <a:r>
              <a:rPr lang="en-US" altLang="zh-CN" i="1" dirty="0" smtClean="0">
                <a:solidFill>
                  <a:schemeClr val="accent6"/>
                </a:solidFill>
                <a:sym typeface="Symbol" panose="05050102010706020507"/>
              </a:rPr>
              <a:t>S</a:t>
            </a:r>
            <a:r>
              <a:rPr lang="en-US" altLang="zh-CN" dirty="0" smtClean="0">
                <a:solidFill>
                  <a:schemeClr val="accent6"/>
                </a:solidFill>
                <a:sym typeface="Symbol" panose="05050102010706020507"/>
              </a:rPr>
              <a:t>|</a:t>
            </a:r>
            <a:r>
              <a:rPr lang="en-US" altLang="zh-CN" baseline="30000" dirty="0" smtClean="0">
                <a:solidFill>
                  <a:schemeClr val="accent6"/>
                </a:solidFill>
                <a:sym typeface="Symbol" panose="05050102010706020507"/>
              </a:rPr>
              <a:t>-</a:t>
            </a:r>
            <a:r>
              <a:rPr lang="en-US" altLang="zh-CN" i="1" baseline="30000" dirty="0" smtClean="0">
                <a:solidFill>
                  <a:schemeClr val="accent6"/>
                </a:solidFill>
                <a:sym typeface="Symbol" panose="05050102010706020507"/>
              </a:rPr>
              <a:t>t</a:t>
            </a:r>
            <a:r>
              <a:rPr lang="en-US" altLang="zh-CN" dirty="0" smtClean="0">
                <a:sym typeface="Symbol" panose="05050102010706020507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3EA7-DF56-4492-A801-61702A6DFE3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234A-64D0-420E-9F2F-2D7CE40EE94C}" type="slidenum">
              <a:rPr lang="en-US" altLang="zh-CN"/>
            </a:fld>
            <a:endParaRPr lang="en-US" altLang="zh-CN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Recursion tree</a:t>
            </a:r>
            <a:endParaRPr lang="en-US" altLang="zh-CN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413125" y="1498600"/>
            <a:ext cx="4794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812925" y="2108200"/>
            <a:ext cx="6381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971800" y="2090738"/>
            <a:ext cx="6381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924425" y="2090738"/>
            <a:ext cx="6381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343025" y="3005138"/>
            <a:ext cx="7080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 baseline="30000">
                <a:solidFill>
                  <a:srgbClr val="008C87"/>
                </a:solidFill>
              </a:rPr>
              <a:t>2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2209800" y="3005138"/>
            <a:ext cx="7080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 baseline="30000">
                <a:solidFill>
                  <a:srgbClr val="008C87"/>
                </a:solidFill>
              </a:rPr>
              <a:t>2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889125" y="29464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</a:rPr>
              <a:t>…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4445000" y="3005138"/>
            <a:ext cx="7080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 baseline="30000">
                <a:solidFill>
                  <a:srgbClr val="008C87"/>
                </a:solidFill>
              </a:rPr>
              <a:t>2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311775" y="3005138"/>
            <a:ext cx="7080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 baseline="30000">
                <a:solidFill>
                  <a:srgbClr val="008C87"/>
                </a:solidFill>
              </a:rPr>
              <a:t>2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4991100" y="2946400"/>
            <a:ext cx="3873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</a:rPr>
              <a:t>…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2971800" y="2960688"/>
            <a:ext cx="8953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</a:rPr>
              <a:t>………..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>
            <a:off x="2209800" y="1741488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>
            <a:off x="3352800" y="174148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3581400" y="1741488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657600" y="2046288"/>
            <a:ext cx="8953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</a:rPr>
              <a:t>………..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43" name="Freeform 19"/>
          <p:cNvSpPr/>
          <p:nvPr/>
        </p:nvSpPr>
        <p:spPr bwMode="auto">
          <a:xfrm>
            <a:off x="2514600" y="1741488"/>
            <a:ext cx="25146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192"/>
              </a:cxn>
              <a:cxn ang="0">
                <a:pos x="1584" y="0"/>
              </a:cxn>
            </a:cxnLst>
            <a:rect l="0" t="0" r="r" b="b"/>
            <a:pathLst>
              <a:path w="1584" h="192">
                <a:moveTo>
                  <a:pt x="0" y="0"/>
                </a:moveTo>
                <a:cubicBezTo>
                  <a:pt x="156" y="96"/>
                  <a:pt x="312" y="192"/>
                  <a:pt x="576" y="192"/>
                </a:cubicBezTo>
                <a:cubicBezTo>
                  <a:pt x="840" y="192"/>
                  <a:pt x="1416" y="32"/>
                  <a:pt x="1584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4251325" y="1574800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  <a:endParaRPr lang="en-US" altLang="zh-CN" sz="1600" i="1">
              <a:solidFill>
                <a:srgbClr val="008C87"/>
              </a:solidFill>
            </a:endParaRPr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H="1">
            <a:off x="1676400" y="23510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2057400" y="23510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1981200" y="2351088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 flipH="1">
            <a:off x="4800600" y="23510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5181600" y="23510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>
            <a:off x="5105400" y="2351088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53" name="Freeform 29"/>
          <p:cNvSpPr/>
          <p:nvPr/>
        </p:nvSpPr>
        <p:spPr bwMode="auto">
          <a:xfrm>
            <a:off x="1524000" y="2732088"/>
            <a:ext cx="1066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6" y="144"/>
              </a:cxn>
              <a:cxn ang="0">
                <a:pos x="672" y="0"/>
              </a:cxn>
            </a:cxnLst>
            <a:rect l="0" t="0" r="r" b="b"/>
            <a:pathLst>
              <a:path w="672" h="144">
                <a:moveTo>
                  <a:pt x="0" y="0"/>
                </a:moveTo>
                <a:cubicBezTo>
                  <a:pt x="112" y="72"/>
                  <a:pt x="224" y="144"/>
                  <a:pt x="336" y="144"/>
                </a:cubicBezTo>
                <a:cubicBezTo>
                  <a:pt x="448" y="144"/>
                  <a:pt x="616" y="24"/>
                  <a:pt x="672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2305050" y="2547938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  <a:endParaRPr lang="en-US" altLang="zh-CN" sz="1600" i="1">
              <a:solidFill>
                <a:srgbClr val="008C87"/>
              </a:solidFill>
            </a:endParaRP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5429250" y="2503488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  <a:endParaRPr lang="en-US" altLang="zh-CN" sz="1600" i="1">
              <a:solidFill>
                <a:srgbClr val="008C87"/>
              </a:solidFill>
            </a:endParaRPr>
          </a:p>
        </p:txBody>
      </p:sp>
      <p:sp>
        <p:nvSpPr>
          <p:cNvPr id="26656" name="Freeform 32"/>
          <p:cNvSpPr/>
          <p:nvPr/>
        </p:nvSpPr>
        <p:spPr bwMode="auto">
          <a:xfrm>
            <a:off x="4648200" y="2655888"/>
            <a:ext cx="1066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6" y="144"/>
              </a:cxn>
              <a:cxn ang="0">
                <a:pos x="672" y="0"/>
              </a:cxn>
            </a:cxnLst>
            <a:rect l="0" t="0" r="r" b="b"/>
            <a:pathLst>
              <a:path w="672" h="144">
                <a:moveTo>
                  <a:pt x="0" y="0"/>
                </a:moveTo>
                <a:cubicBezTo>
                  <a:pt x="112" y="72"/>
                  <a:pt x="224" y="144"/>
                  <a:pt x="336" y="144"/>
                </a:cubicBezTo>
                <a:cubicBezTo>
                  <a:pt x="448" y="144"/>
                  <a:pt x="616" y="24"/>
                  <a:pt x="672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H="1">
            <a:off x="2971800" y="23510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3352800" y="23510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3276600" y="2351088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 flipH="1">
            <a:off x="1295400" y="32654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1676400" y="32654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1600200" y="32654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63" name="Line 39"/>
          <p:cNvSpPr>
            <a:spLocks noChangeShapeType="1"/>
          </p:cNvSpPr>
          <p:nvPr/>
        </p:nvSpPr>
        <p:spPr bwMode="auto">
          <a:xfrm flipH="1">
            <a:off x="2209800" y="32654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64" name="Line 40"/>
          <p:cNvSpPr>
            <a:spLocks noChangeShapeType="1"/>
          </p:cNvSpPr>
          <p:nvPr/>
        </p:nvSpPr>
        <p:spPr bwMode="auto">
          <a:xfrm>
            <a:off x="2590800" y="32654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2514600" y="32654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 flipH="1">
            <a:off x="4419600" y="32654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>
            <a:off x="4800600" y="32654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4724400" y="32654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 flipH="1">
            <a:off x="5334000" y="3265488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70" name="Line 46"/>
          <p:cNvSpPr>
            <a:spLocks noChangeShapeType="1"/>
          </p:cNvSpPr>
          <p:nvPr/>
        </p:nvSpPr>
        <p:spPr bwMode="auto">
          <a:xfrm>
            <a:off x="5715000" y="32654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71" name="Line 47"/>
          <p:cNvSpPr>
            <a:spLocks noChangeShapeType="1"/>
          </p:cNvSpPr>
          <p:nvPr/>
        </p:nvSpPr>
        <p:spPr bwMode="auto">
          <a:xfrm>
            <a:off x="5638800" y="32654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72" name="Freeform 48"/>
          <p:cNvSpPr/>
          <p:nvPr/>
        </p:nvSpPr>
        <p:spPr bwMode="auto">
          <a:xfrm>
            <a:off x="1219200" y="3646488"/>
            <a:ext cx="8382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144"/>
              </a:cxn>
              <a:cxn ang="0">
                <a:pos x="528" y="0"/>
              </a:cxn>
            </a:cxnLst>
            <a:rect l="0" t="0" r="r" b="b"/>
            <a:pathLst>
              <a:path w="528" h="144">
                <a:moveTo>
                  <a:pt x="0" y="0"/>
                </a:moveTo>
                <a:cubicBezTo>
                  <a:pt x="100" y="72"/>
                  <a:pt x="200" y="144"/>
                  <a:pt x="288" y="144"/>
                </a:cubicBezTo>
                <a:cubicBezTo>
                  <a:pt x="376" y="144"/>
                  <a:pt x="452" y="72"/>
                  <a:pt x="528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73" name="Freeform 49"/>
          <p:cNvSpPr/>
          <p:nvPr/>
        </p:nvSpPr>
        <p:spPr bwMode="auto">
          <a:xfrm>
            <a:off x="2133600" y="3646488"/>
            <a:ext cx="8382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144"/>
              </a:cxn>
              <a:cxn ang="0">
                <a:pos x="528" y="0"/>
              </a:cxn>
            </a:cxnLst>
            <a:rect l="0" t="0" r="r" b="b"/>
            <a:pathLst>
              <a:path w="528" h="144">
                <a:moveTo>
                  <a:pt x="0" y="0"/>
                </a:moveTo>
                <a:cubicBezTo>
                  <a:pt x="100" y="72"/>
                  <a:pt x="200" y="144"/>
                  <a:pt x="288" y="144"/>
                </a:cubicBezTo>
                <a:cubicBezTo>
                  <a:pt x="376" y="144"/>
                  <a:pt x="452" y="72"/>
                  <a:pt x="528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74" name="Freeform 50"/>
          <p:cNvSpPr/>
          <p:nvPr/>
        </p:nvSpPr>
        <p:spPr bwMode="auto">
          <a:xfrm>
            <a:off x="4343400" y="3570288"/>
            <a:ext cx="8382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144"/>
              </a:cxn>
              <a:cxn ang="0">
                <a:pos x="528" y="0"/>
              </a:cxn>
            </a:cxnLst>
            <a:rect l="0" t="0" r="r" b="b"/>
            <a:pathLst>
              <a:path w="528" h="144">
                <a:moveTo>
                  <a:pt x="0" y="0"/>
                </a:moveTo>
                <a:cubicBezTo>
                  <a:pt x="100" y="72"/>
                  <a:pt x="200" y="144"/>
                  <a:pt x="288" y="144"/>
                </a:cubicBezTo>
                <a:cubicBezTo>
                  <a:pt x="376" y="144"/>
                  <a:pt x="452" y="72"/>
                  <a:pt x="528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75" name="Freeform 51"/>
          <p:cNvSpPr/>
          <p:nvPr/>
        </p:nvSpPr>
        <p:spPr bwMode="auto">
          <a:xfrm>
            <a:off x="5257800" y="3570288"/>
            <a:ext cx="8382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144"/>
              </a:cxn>
              <a:cxn ang="0">
                <a:pos x="528" y="0"/>
              </a:cxn>
            </a:cxnLst>
            <a:rect l="0" t="0" r="r" b="b"/>
            <a:pathLst>
              <a:path w="528" h="144">
                <a:moveTo>
                  <a:pt x="0" y="0"/>
                </a:moveTo>
                <a:cubicBezTo>
                  <a:pt x="100" y="72"/>
                  <a:pt x="200" y="144"/>
                  <a:pt x="288" y="144"/>
                </a:cubicBezTo>
                <a:cubicBezTo>
                  <a:pt x="376" y="144"/>
                  <a:pt x="452" y="72"/>
                  <a:pt x="528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76" name="Text Box 52"/>
          <p:cNvSpPr txBox="1">
            <a:spLocks noChangeArrowheads="1"/>
          </p:cNvSpPr>
          <p:nvPr/>
        </p:nvSpPr>
        <p:spPr bwMode="auto">
          <a:xfrm>
            <a:off x="2762250" y="3417888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  <a:endParaRPr lang="en-US" altLang="zh-CN" sz="1600" i="1">
              <a:solidFill>
                <a:srgbClr val="008C87"/>
              </a:solidFill>
            </a:endParaRPr>
          </a:p>
        </p:txBody>
      </p:sp>
      <p:sp>
        <p:nvSpPr>
          <p:cNvPr id="26677" name="Text Box 53"/>
          <p:cNvSpPr txBox="1">
            <a:spLocks noChangeArrowheads="1"/>
          </p:cNvSpPr>
          <p:nvPr/>
        </p:nvSpPr>
        <p:spPr bwMode="auto">
          <a:xfrm>
            <a:off x="1828800" y="3417888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  <a:endParaRPr lang="en-US" altLang="zh-CN" sz="1600" i="1">
              <a:solidFill>
                <a:srgbClr val="008C87"/>
              </a:solidFill>
            </a:endParaRPr>
          </a:p>
        </p:txBody>
      </p:sp>
      <p:sp>
        <p:nvSpPr>
          <p:cNvPr id="26678" name="Text Box 54"/>
          <p:cNvSpPr txBox="1">
            <a:spLocks noChangeArrowheads="1"/>
          </p:cNvSpPr>
          <p:nvPr/>
        </p:nvSpPr>
        <p:spPr bwMode="auto">
          <a:xfrm>
            <a:off x="4953000" y="3341688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  <a:endParaRPr lang="en-US" altLang="zh-CN" sz="1600" i="1">
              <a:solidFill>
                <a:srgbClr val="008C87"/>
              </a:solidFill>
            </a:endParaRPr>
          </a:p>
        </p:txBody>
      </p:sp>
      <p:sp>
        <p:nvSpPr>
          <p:cNvPr id="26679" name="Text Box 55"/>
          <p:cNvSpPr txBox="1">
            <a:spLocks noChangeArrowheads="1"/>
          </p:cNvSpPr>
          <p:nvPr/>
        </p:nvSpPr>
        <p:spPr bwMode="auto">
          <a:xfrm>
            <a:off x="5886450" y="3341688"/>
            <a:ext cx="2857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  <a:endParaRPr lang="en-US" altLang="zh-CN" sz="1600" i="1">
              <a:solidFill>
                <a:srgbClr val="008C87"/>
              </a:solidFill>
            </a:endParaRPr>
          </a:p>
        </p:txBody>
      </p:sp>
      <p:sp>
        <p:nvSpPr>
          <p:cNvPr id="26680" name="Line 56"/>
          <p:cNvSpPr>
            <a:spLocks noChangeShapeType="1"/>
          </p:cNvSpPr>
          <p:nvPr/>
        </p:nvSpPr>
        <p:spPr bwMode="auto">
          <a:xfrm>
            <a:off x="12954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81" name="Line 57"/>
          <p:cNvSpPr>
            <a:spLocks noChangeShapeType="1"/>
          </p:cNvSpPr>
          <p:nvPr/>
        </p:nvSpPr>
        <p:spPr bwMode="auto">
          <a:xfrm>
            <a:off x="16764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82" name="Line 58"/>
          <p:cNvSpPr>
            <a:spLocks noChangeShapeType="1"/>
          </p:cNvSpPr>
          <p:nvPr/>
        </p:nvSpPr>
        <p:spPr bwMode="auto">
          <a:xfrm>
            <a:off x="20574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83" name="Line 59"/>
          <p:cNvSpPr>
            <a:spLocks noChangeShapeType="1"/>
          </p:cNvSpPr>
          <p:nvPr/>
        </p:nvSpPr>
        <p:spPr bwMode="auto">
          <a:xfrm>
            <a:off x="22098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84" name="Line 60"/>
          <p:cNvSpPr>
            <a:spLocks noChangeShapeType="1"/>
          </p:cNvSpPr>
          <p:nvPr/>
        </p:nvSpPr>
        <p:spPr bwMode="auto">
          <a:xfrm>
            <a:off x="25908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85" name="Line 61"/>
          <p:cNvSpPr>
            <a:spLocks noChangeShapeType="1"/>
          </p:cNvSpPr>
          <p:nvPr/>
        </p:nvSpPr>
        <p:spPr bwMode="auto">
          <a:xfrm>
            <a:off x="29718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86" name="Line 62"/>
          <p:cNvSpPr>
            <a:spLocks noChangeShapeType="1"/>
          </p:cNvSpPr>
          <p:nvPr/>
        </p:nvSpPr>
        <p:spPr bwMode="auto">
          <a:xfrm>
            <a:off x="44196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87" name="Line 63"/>
          <p:cNvSpPr>
            <a:spLocks noChangeShapeType="1"/>
          </p:cNvSpPr>
          <p:nvPr/>
        </p:nvSpPr>
        <p:spPr bwMode="auto">
          <a:xfrm>
            <a:off x="48006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88" name="Line 64"/>
          <p:cNvSpPr>
            <a:spLocks noChangeShapeType="1"/>
          </p:cNvSpPr>
          <p:nvPr/>
        </p:nvSpPr>
        <p:spPr bwMode="auto">
          <a:xfrm>
            <a:off x="51816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89" name="Line 65"/>
          <p:cNvSpPr>
            <a:spLocks noChangeShapeType="1"/>
          </p:cNvSpPr>
          <p:nvPr/>
        </p:nvSpPr>
        <p:spPr bwMode="auto">
          <a:xfrm>
            <a:off x="53340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90" name="Line 66"/>
          <p:cNvSpPr>
            <a:spLocks noChangeShapeType="1"/>
          </p:cNvSpPr>
          <p:nvPr/>
        </p:nvSpPr>
        <p:spPr bwMode="auto">
          <a:xfrm>
            <a:off x="57150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91" name="Line 67"/>
          <p:cNvSpPr>
            <a:spLocks noChangeShapeType="1"/>
          </p:cNvSpPr>
          <p:nvPr/>
        </p:nvSpPr>
        <p:spPr bwMode="auto">
          <a:xfrm>
            <a:off x="6172200" y="4560888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92" name="Text Box 68"/>
          <p:cNvSpPr txBox="1">
            <a:spLocks noChangeArrowheads="1"/>
          </p:cNvSpPr>
          <p:nvPr/>
        </p:nvSpPr>
        <p:spPr bwMode="auto">
          <a:xfrm>
            <a:off x="3219450" y="4637088"/>
            <a:ext cx="8953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</a:rPr>
              <a:t>………..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93" name="Text Box 69"/>
          <p:cNvSpPr txBox="1">
            <a:spLocks noChangeArrowheads="1"/>
          </p:cNvSpPr>
          <p:nvPr/>
        </p:nvSpPr>
        <p:spPr bwMode="auto">
          <a:xfrm>
            <a:off x="1027113" y="5018088"/>
            <a:ext cx="573087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94" name="Text Box 70"/>
          <p:cNvSpPr txBox="1">
            <a:spLocks noChangeArrowheads="1"/>
          </p:cNvSpPr>
          <p:nvPr/>
        </p:nvSpPr>
        <p:spPr bwMode="auto">
          <a:xfrm>
            <a:off x="1484313" y="5018088"/>
            <a:ext cx="573087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95" name="Text Box 71"/>
          <p:cNvSpPr txBox="1">
            <a:spLocks noChangeArrowheads="1"/>
          </p:cNvSpPr>
          <p:nvPr/>
        </p:nvSpPr>
        <p:spPr bwMode="auto">
          <a:xfrm>
            <a:off x="1941513" y="5018088"/>
            <a:ext cx="573087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96" name="Text Box 72"/>
          <p:cNvSpPr txBox="1">
            <a:spLocks noChangeArrowheads="1"/>
          </p:cNvSpPr>
          <p:nvPr/>
        </p:nvSpPr>
        <p:spPr bwMode="auto">
          <a:xfrm>
            <a:off x="2362200" y="5018088"/>
            <a:ext cx="573088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97" name="Text Box 73"/>
          <p:cNvSpPr txBox="1">
            <a:spLocks noChangeArrowheads="1"/>
          </p:cNvSpPr>
          <p:nvPr/>
        </p:nvSpPr>
        <p:spPr bwMode="auto">
          <a:xfrm>
            <a:off x="4114800" y="4986338"/>
            <a:ext cx="573088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98" name="Text Box 74"/>
          <p:cNvSpPr txBox="1">
            <a:spLocks noChangeArrowheads="1"/>
          </p:cNvSpPr>
          <p:nvPr/>
        </p:nvSpPr>
        <p:spPr bwMode="auto">
          <a:xfrm>
            <a:off x="5903913" y="4986338"/>
            <a:ext cx="573087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699" name="Text Box 75"/>
          <p:cNvSpPr txBox="1">
            <a:spLocks noChangeArrowheads="1"/>
          </p:cNvSpPr>
          <p:nvPr/>
        </p:nvSpPr>
        <p:spPr bwMode="auto">
          <a:xfrm>
            <a:off x="4724400" y="4910138"/>
            <a:ext cx="8953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8C87"/>
                </a:solidFill>
              </a:rPr>
              <a:t>………..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700" name="Freeform 76"/>
          <p:cNvSpPr/>
          <p:nvPr/>
        </p:nvSpPr>
        <p:spPr bwMode="auto">
          <a:xfrm>
            <a:off x="990600" y="5246688"/>
            <a:ext cx="54864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0" y="240"/>
              </a:cxn>
              <a:cxn ang="0">
                <a:pos x="3456" y="0"/>
              </a:cxn>
            </a:cxnLst>
            <a:rect l="0" t="0" r="r" b="b"/>
            <a:pathLst>
              <a:path w="3456" h="240">
                <a:moveTo>
                  <a:pt x="0" y="0"/>
                </a:moveTo>
                <a:cubicBezTo>
                  <a:pt x="552" y="120"/>
                  <a:pt x="1104" y="240"/>
                  <a:pt x="1680" y="240"/>
                </a:cubicBezTo>
                <a:cubicBezTo>
                  <a:pt x="2256" y="240"/>
                  <a:pt x="2856" y="120"/>
                  <a:pt x="3456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701" name="Object 77"/>
          <p:cNvGraphicFramePr>
            <a:graphicFrameLocks noChangeAspect="1"/>
          </p:cNvGraphicFramePr>
          <p:nvPr/>
        </p:nvGraphicFramePr>
        <p:xfrm>
          <a:off x="2976563" y="5627688"/>
          <a:ext cx="15922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9812000" imgH="4876800" progId="Equation.3">
                  <p:embed/>
                </p:oleObj>
              </mc:Choice>
              <mc:Fallback>
                <p:oleObj name="Equation" r:id="rId1" imgW="19812000" imgH="48768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6563" y="5627688"/>
                        <a:ext cx="1592262" cy="392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03" name="Text Box 79"/>
          <p:cNvSpPr txBox="1">
            <a:spLocks noChangeArrowheads="1"/>
          </p:cNvSpPr>
          <p:nvPr/>
        </p:nvSpPr>
        <p:spPr bwMode="auto">
          <a:xfrm>
            <a:off x="7162800" y="1512888"/>
            <a:ext cx="4794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705" name="Text Box 81"/>
          <p:cNvSpPr txBox="1">
            <a:spLocks noChangeArrowheads="1"/>
          </p:cNvSpPr>
          <p:nvPr/>
        </p:nvSpPr>
        <p:spPr bwMode="auto">
          <a:xfrm>
            <a:off x="7086600" y="2090738"/>
            <a:ext cx="7397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sp>
        <p:nvSpPr>
          <p:cNvPr id="26706" name="Text Box 82"/>
          <p:cNvSpPr txBox="1">
            <a:spLocks noChangeArrowheads="1"/>
          </p:cNvSpPr>
          <p:nvPr/>
        </p:nvSpPr>
        <p:spPr bwMode="auto">
          <a:xfrm>
            <a:off x="7010400" y="3005138"/>
            <a:ext cx="8794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008C87"/>
                </a:solidFill>
              </a:rPr>
              <a:t>a</a:t>
            </a:r>
            <a:r>
              <a:rPr lang="en-US" altLang="zh-CN" sz="1600" baseline="30000">
                <a:solidFill>
                  <a:srgbClr val="008C87"/>
                </a:solidFill>
              </a:rPr>
              <a:t>2</a:t>
            </a:r>
            <a:r>
              <a:rPr lang="en-US" altLang="zh-CN" sz="1600" i="1">
                <a:solidFill>
                  <a:srgbClr val="008C87"/>
                </a:solidFill>
              </a:rPr>
              <a:t>f</a:t>
            </a:r>
            <a:r>
              <a:rPr lang="en-US" altLang="zh-CN" sz="1600">
                <a:solidFill>
                  <a:srgbClr val="008C87"/>
                </a:solidFill>
              </a:rPr>
              <a:t>(</a:t>
            </a:r>
            <a:r>
              <a:rPr lang="en-US" altLang="zh-CN" sz="1600" i="1">
                <a:solidFill>
                  <a:srgbClr val="008C87"/>
                </a:solidFill>
              </a:rPr>
              <a:t>n</a:t>
            </a:r>
            <a:r>
              <a:rPr lang="en-US" altLang="zh-CN" sz="1600">
                <a:solidFill>
                  <a:srgbClr val="008C87"/>
                </a:solidFill>
              </a:rPr>
              <a:t>/</a:t>
            </a:r>
            <a:r>
              <a:rPr lang="en-US" altLang="zh-CN" sz="1600" i="1">
                <a:solidFill>
                  <a:srgbClr val="008C87"/>
                </a:solidFill>
              </a:rPr>
              <a:t>b</a:t>
            </a:r>
            <a:r>
              <a:rPr lang="en-US" altLang="zh-CN" sz="1600" baseline="30000">
                <a:solidFill>
                  <a:srgbClr val="008C87"/>
                </a:solidFill>
              </a:rPr>
              <a:t>2</a:t>
            </a:r>
            <a:r>
              <a:rPr lang="en-US" altLang="zh-CN" sz="1600">
                <a:solidFill>
                  <a:srgbClr val="008C87"/>
                </a:solidFill>
              </a:rPr>
              <a:t>)</a:t>
            </a:r>
            <a:endParaRPr lang="en-US" altLang="zh-CN" sz="1600">
              <a:solidFill>
                <a:srgbClr val="008C87"/>
              </a:solidFill>
            </a:endParaRPr>
          </a:p>
        </p:txBody>
      </p:sp>
      <p:graphicFrame>
        <p:nvGraphicFramePr>
          <p:cNvPr id="26707" name="Object 83"/>
          <p:cNvGraphicFramePr>
            <a:graphicFrameLocks noChangeAspect="1"/>
          </p:cNvGraphicFramePr>
          <p:nvPr/>
        </p:nvGraphicFramePr>
        <p:xfrm>
          <a:off x="6867525" y="4906963"/>
          <a:ext cx="11255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4020800" imgH="5486400" progId="Equation.3">
                  <p:embed/>
                </p:oleObj>
              </mc:Choice>
              <mc:Fallback>
                <p:oleObj name="Equation" r:id="rId3" imgW="14020800" imgH="5486400" progId="Equation.3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67525" y="4906963"/>
                        <a:ext cx="1125538" cy="441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08" name="Line 84"/>
          <p:cNvSpPr>
            <a:spLocks noChangeShapeType="1"/>
          </p:cNvSpPr>
          <p:nvPr/>
        </p:nvSpPr>
        <p:spPr bwMode="auto">
          <a:xfrm>
            <a:off x="7467600" y="341788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09" name="Line 85"/>
          <p:cNvSpPr>
            <a:spLocks noChangeShapeType="1"/>
          </p:cNvSpPr>
          <p:nvPr/>
        </p:nvSpPr>
        <p:spPr bwMode="auto">
          <a:xfrm>
            <a:off x="3810000" y="1665288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10" name="Line 86"/>
          <p:cNvSpPr>
            <a:spLocks noChangeShapeType="1"/>
          </p:cNvSpPr>
          <p:nvPr/>
        </p:nvSpPr>
        <p:spPr bwMode="auto">
          <a:xfrm>
            <a:off x="5486400" y="22748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11" name="Line 87"/>
          <p:cNvSpPr>
            <a:spLocks noChangeShapeType="1"/>
          </p:cNvSpPr>
          <p:nvPr/>
        </p:nvSpPr>
        <p:spPr bwMode="auto">
          <a:xfrm>
            <a:off x="5943600" y="3189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12" name="Line 88"/>
          <p:cNvSpPr>
            <a:spLocks noChangeShapeType="1"/>
          </p:cNvSpPr>
          <p:nvPr/>
        </p:nvSpPr>
        <p:spPr bwMode="auto">
          <a:xfrm>
            <a:off x="6400800" y="51704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13" name="Line 89"/>
          <p:cNvSpPr>
            <a:spLocks noChangeShapeType="1"/>
          </p:cNvSpPr>
          <p:nvPr/>
        </p:nvSpPr>
        <p:spPr bwMode="auto">
          <a:xfrm>
            <a:off x="5867400" y="547528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14" name="Text Box 90"/>
          <p:cNvSpPr txBox="1">
            <a:spLocks noChangeArrowheads="1"/>
          </p:cNvSpPr>
          <p:nvPr/>
        </p:nvSpPr>
        <p:spPr bwMode="auto">
          <a:xfrm>
            <a:off x="5622925" y="5440363"/>
            <a:ext cx="9096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E0000"/>
                </a:solidFill>
              </a:rPr>
              <a:t>Total:</a:t>
            </a:r>
            <a:endParaRPr lang="en-US" altLang="zh-CN">
              <a:solidFill>
                <a:srgbClr val="CE0000"/>
              </a:solidFill>
            </a:endParaRPr>
          </a:p>
        </p:txBody>
      </p:sp>
      <p:graphicFrame>
        <p:nvGraphicFramePr>
          <p:cNvPr id="26715" name="Object 91"/>
          <p:cNvGraphicFramePr>
            <a:graphicFrameLocks noChangeAspect="1"/>
          </p:cNvGraphicFramePr>
          <p:nvPr/>
        </p:nvGraphicFramePr>
        <p:xfrm>
          <a:off x="6477000" y="5491163"/>
          <a:ext cx="18526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39319200" imgH="10972800" progId="Equation.3">
                  <p:embed/>
                </p:oleObj>
              </mc:Choice>
              <mc:Fallback>
                <p:oleObj name="Equation" r:id="rId5" imgW="39319200" imgH="10972800" progId="Equation.3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7000" y="5491163"/>
                        <a:ext cx="1852613" cy="517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16" name="Object 92"/>
          <p:cNvGraphicFramePr>
            <a:graphicFrameLocks noChangeAspect="1"/>
          </p:cNvGraphicFramePr>
          <p:nvPr/>
        </p:nvGraphicFramePr>
        <p:xfrm>
          <a:off x="457200" y="3251200"/>
          <a:ext cx="6858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9753600" imgH="5486400" progId="Equation.3">
                  <p:embed/>
                </p:oleObj>
              </mc:Choice>
              <mc:Fallback>
                <p:oleObj name="Equation" r:id="rId7" imgW="9753600" imgH="5486400" progId="Equation.3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3251200"/>
                        <a:ext cx="685800" cy="3857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17" name="Line 93"/>
          <p:cNvSpPr>
            <a:spLocks noChangeShapeType="1"/>
          </p:cNvSpPr>
          <p:nvPr/>
        </p:nvSpPr>
        <p:spPr bwMode="auto">
          <a:xfrm>
            <a:off x="838200" y="3632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18" name="Line 94"/>
          <p:cNvSpPr>
            <a:spLocks noChangeShapeType="1"/>
          </p:cNvSpPr>
          <p:nvPr/>
        </p:nvSpPr>
        <p:spPr bwMode="auto">
          <a:xfrm flipV="1">
            <a:off x="838200" y="1727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Verifying Polynomial Identities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two polynomials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and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):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)?</a:t>
            </a:r>
            <a:endParaRPr lang="en-US" altLang="zh-CN" dirty="0" smtClean="0"/>
          </a:p>
          <a:p>
            <a:r>
              <a:rPr lang="en-US" altLang="zh-CN" dirty="0" smtClean="0"/>
              <a:t>Ex: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+1)(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-2)(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+3)(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-4)(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+5)(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-6) = 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 – 7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+ 25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r>
              <a:rPr lang="en-US" altLang="zh-CN" dirty="0" smtClean="0"/>
              <a:t>Randomized algorithm: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choose </a:t>
            </a:r>
            <a:r>
              <a:rPr lang="en-US" altLang="zh-CN" dirty="0" smtClean="0"/>
              <a:t>an integer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uniformly at random in the range {1,...,100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}.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Check whether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)?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3EA7-DF56-4492-A801-61702A6DFE3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r>
              <a:rPr lang="en-US" altLang="zh-CN" dirty="0" smtClean="0"/>
              <a:t>4-3, 4-6</a:t>
            </a:r>
            <a:endParaRPr lang="en-US" altLang="zh-CN" dirty="0" smtClean="0"/>
          </a:p>
          <a:p>
            <a:r>
              <a:rPr lang="zh-CN" altLang="en-US" dirty="0" smtClean="0"/>
              <a:t>预习：</a:t>
            </a:r>
            <a:r>
              <a:rPr lang="en-US" altLang="zh-CN" dirty="0" smtClean="0"/>
              <a:t>ch7, 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3EA7-DF56-4492-A801-61702A6DFE3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1065-2A46-4E8E-8409-2460A2FD8EB1}" type="slidenum">
              <a:rPr lang="en-US" altLang="zh-CN"/>
            </a:fld>
            <a:endParaRPr lang="en-US" altLang="zh-CN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</a:t>
            </a: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#of leaves </a:t>
            </a:r>
            <a:r>
              <a:rPr lang="en-US" altLang="zh-CN">
                <a:solidFill>
                  <a:srgbClr val="008C87"/>
                </a:solidFill>
              </a:rPr>
              <a:t>=</a:t>
            </a:r>
            <a:endParaRPr lang="en-US" altLang="zh-CN">
              <a:solidFill>
                <a:srgbClr val="008C87"/>
              </a:solidFill>
            </a:endParaRPr>
          </a:p>
          <a:p>
            <a:r>
              <a:rPr lang="en-US" altLang="zh-CN"/>
              <a:t>Iterating the recurrence (expanding the tree) yields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=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+ </a:t>
            </a:r>
            <a:r>
              <a:rPr lang="en-US" altLang="zh-CN" i="1">
                <a:solidFill>
                  <a:srgbClr val="008C87"/>
                </a:solidFill>
              </a:rPr>
              <a:t>aT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endParaRPr lang="en-US" altLang="zh-CN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>
                <a:solidFill>
                  <a:srgbClr val="008C87"/>
                </a:solidFill>
              </a:rPr>
              <a:t>            =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+ </a:t>
            </a:r>
            <a:r>
              <a:rPr lang="en-US" altLang="zh-CN" i="1">
                <a:solidFill>
                  <a:srgbClr val="008C87"/>
                </a:solidFill>
              </a:rPr>
              <a:t>af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>
                <a:solidFill>
                  <a:srgbClr val="008C87"/>
                </a:solidFill>
              </a:rPr>
              <a:t>) + 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 baseline="30000">
                <a:solidFill>
                  <a:srgbClr val="008C87"/>
                </a:solidFill>
              </a:rPr>
              <a:t>2</a:t>
            </a:r>
            <a:r>
              <a:rPr lang="en-US" altLang="zh-CN" i="1">
                <a:solidFill>
                  <a:srgbClr val="008C87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 baseline="30000">
                <a:solidFill>
                  <a:srgbClr val="008C87"/>
                </a:solidFill>
              </a:rPr>
              <a:t>2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endParaRPr lang="en-US" altLang="zh-CN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>
                <a:solidFill>
                  <a:srgbClr val="008C87"/>
                </a:solidFill>
              </a:rPr>
              <a:t>            =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 + </a:t>
            </a:r>
            <a:r>
              <a:rPr lang="en-US" altLang="zh-CN" i="1">
                <a:solidFill>
                  <a:srgbClr val="008C87"/>
                </a:solidFill>
              </a:rPr>
              <a:t>af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>
                <a:solidFill>
                  <a:srgbClr val="008C87"/>
                </a:solidFill>
              </a:rPr>
              <a:t>) + </a:t>
            </a: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 baseline="30000">
                <a:solidFill>
                  <a:srgbClr val="008C87"/>
                </a:solidFill>
              </a:rPr>
              <a:t>2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/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 baseline="30000">
                <a:solidFill>
                  <a:srgbClr val="008C87"/>
                </a:solidFill>
              </a:rPr>
              <a:t>2</a:t>
            </a:r>
            <a:r>
              <a:rPr lang="en-US" altLang="zh-CN">
                <a:solidFill>
                  <a:srgbClr val="008C87"/>
                </a:solidFill>
              </a:rPr>
              <a:t>) +…</a:t>
            </a:r>
            <a:endParaRPr lang="en-US" altLang="zh-CN">
              <a:solidFill>
                <a:srgbClr val="008C87"/>
              </a:solidFill>
            </a:endParaRPr>
          </a:p>
          <a:p>
            <a:pPr>
              <a:buFontTx/>
              <a:buNone/>
            </a:pPr>
            <a:r>
              <a:rPr lang="en-US" altLang="zh-CN">
                <a:solidFill>
                  <a:srgbClr val="008C87"/>
                </a:solidFill>
              </a:rPr>
              <a:t>               + </a:t>
            </a:r>
            <a:endParaRPr lang="en-US" altLang="zh-CN">
              <a:solidFill>
                <a:srgbClr val="008C87"/>
              </a:solidFill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208338" y="1600200"/>
          <a:ext cx="18970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19812000" imgH="4876800" progId="Equation.3">
                  <p:embed/>
                </p:oleObj>
              </mc:Choice>
              <mc:Fallback>
                <p:oleObj name="Equation" r:id="rId1" imgW="19812000" imgH="4876800" progId="Equation.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8338" y="1600200"/>
                        <a:ext cx="1897062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514600" y="5029200"/>
          <a:ext cx="4648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46024800" imgH="5486400" progId="Equation.3">
                  <p:embed/>
                </p:oleObj>
              </mc:Choice>
              <mc:Fallback>
                <p:oleObj name="Equation" r:id="rId3" imgW="46024800" imgH="5486400" progId="Equation.3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5029200"/>
                        <a:ext cx="4648200" cy="552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95EB-D0F5-4AA3-AE95-66B04929F48D}" type="slidenum">
              <a:rPr lang="en-US" altLang="zh-CN"/>
            </a:fld>
            <a:endParaRPr lang="en-US" alt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Intuition</a:t>
            </a: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Three common cases:</a:t>
            </a:r>
            <a:endParaRPr lang="en-US" altLang="zh-CN"/>
          </a:p>
          <a:p>
            <a:pPr lvl="1"/>
            <a:r>
              <a:rPr lang="en-US" altLang="zh-CN"/>
              <a:t>Running time dominated by cost at leaves.</a:t>
            </a:r>
            <a:endParaRPr lang="en-US" altLang="zh-CN"/>
          </a:p>
          <a:p>
            <a:pPr lvl="1"/>
            <a:r>
              <a:rPr lang="en-US" altLang="zh-CN"/>
              <a:t>Running time evenly distributed throughout tree</a:t>
            </a:r>
            <a:endParaRPr lang="en-US" altLang="zh-CN"/>
          </a:p>
          <a:p>
            <a:pPr lvl="1"/>
            <a:r>
              <a:rPr lang="en-US" altLang="zh-CN"/>
              <a:t>Running time dominated by cost at root</a:t>
            </a:r>
            <a:endParaRPr lang="en-US" altLang="zh-CN"/>
          </a:p>
          <a:p>
            <a:endParaRPr lang="en-US" altLang="zh-CN" sz="1600"/>
          </a:p>
          <a:p>
            <a:r>
              <a:rPr lang="en-US" altLang="zh-CN"/>
              <a:t>Thus, to solve recurrence we need only characterize the </a:t>
            </a:r>
            <a:r>
              <a:rPr lang="en-US" altLang="zh-CN">
                <a:solidFill>
                  <a:srgbClr val="CE0000"/>
                </a:solidFill>
              </a:rPr>
              <a:t>dominant</a:t>
            </a:r>
            <a:r>
              <a:rPr lang="en-US" altLang="zh-CN"/>
              <a:t> term in each case!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24C6-81CA-4CD0-B200-E7FB730556FB}" type="slidenum">
              <a:rPr lang="en-US" altLang="zh-CN"/>
            </a:fld>
            <a:endParaRPr lang="en-US" altLang="zh-CN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In each case, compare </a:t>
            </a:r>
            <a:r>
              <a:rPr lang="en-US" altLang="zh-CN" i="1">
                <a:solidFill>
                  <a:srgbClr val="008C87"/>
                </a:solidFill>
              </a:rPr>
              <a:t>f</a:t>
            </a:r>
            <a:r>
              <a:rPr lang="en-US" altLang="zh-CN">
                <a:solidFill>
                  <a:srgbClr val="008C87"/>
                </a:solidFill>
              </a:rPr>
              <a:t>(</a:t>
            </a:r>
            <a:r>
              <a:rPr lang="en-US" altLang="zh-CN" i="1">
                <a:solidFill>
                  <a:srgbClr val="008C87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)</a:t>
            </a:r>
            <a:r>
              <a:rPr lang="en-US" altLang="zh-CN"/>
              <a:t> and </a:t>
            </a: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E0000"/>
                </a:solidFill>
              </a:rPr>
              <a:t>Case 1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           for some constant 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 0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en-US" altLang="zh-CN" i="1" dirty="0">
                <a:solidFill>
                  <a:srgbClr val="008C87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grows </a:t>
            </a:r>
            <a:r>
              <a:rPr lang="en-US" altLang="zh-CN" dirty="0" err="1"/>
              <a:t>polynomially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E0000"/>
                </a:solidFill>
              </a:rPr>
              <a:t>slower</a:t>
            </a:r>
            <a:r>
              <a:rPr lang="en-US" altLang="zh-CN" dirty="0"/>
              <a:t> than</a:t>
            </a:r>
            <a:endParaRPr lang="en-US" altLang="zh-CN" dirty="0"/>
          </a:p>
          <a:p>
            <a:pPr lvl="1"/>
            <a:r>
              <a:rPr lang="en-US" altLang="zh-CN" dirty="0" smtClean="0"/>
              <a:t>Leaves </a:t>
            </a:r>
            <a:r>
              <a:rPr lang="en-US" altLang="zh-CN" dirty="0"/>
              <a:t>contain </a:t>
            </a:r>
            <a:r>
              <a:rPr lang="en-US" altLang="zh-CN" dirty="0">
                <a:solidFill>
                  <a:srgbClr val="CE0000"/>
                </a:solidFill>
              </a:rPr>
              <a:t>constant fraction</a:t>
            </a:r>
            <a:r>
              <a:rPr lang="en-US" altLang="zh-CN" dirty="0"/>
              <a:t> of total weight; i.e., total is constant </a:t>
            </a:r>
            <a:r>
              <a:rPr lang="en-US" altLang="zh-CN" dirty="0">
                <a:sym typeface="Symbol" panose="05050102010706020507" pitchFamily="18" charset="2"/>
              </a:rPr>
              <a:t> #of leaves.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the work at leaves dominates.</a:t>
            </a:r>
            <a:r>
              <a:rPr lang="en-US" altLang="zh-CN" dirty="0"/>
              <a:t> </a:t>
            </a:r>
            <a:endParaRPr lang="en-US" altLang="zh-CN" dirty="0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696200" y="609600"/>
          <a:ext cx="990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8534400" imgH="4876800" progId="Equation.3">
                  <p:embed/>
                </p:oleObj>
              </mc:Choice>
              <mc:Fallback>
                <p:oleObj name="Equation" r:id="rId1" imgW="8534400" imgH="4876800" progId="Equation.3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96200" y="609600"/>
                        <a:ext cx="990600" cy="566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990600" y="2286000"/>
          <a:ext cx="18161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7127200" imgH="5486400" progId="Equation.3">
                  <p:embed/>
                </p:oleObj>
              </mc:Choice>
              <mc:Fallback>
                <p:oleObj name="Equation" r:id="rId3" imgW="27127200" imgH="5486400" progId="Equation.3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286000"/>
                        <a:ext cx="1816100" cy="366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6781800" y="2743200"/>
          <a:ext cx="990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8534400" imgH="4876800" progId="Equation.3">
                  <p:embed/>
                </p:oleObj>
              </mc:Choice>
              <mc:Fallback>
                <p:oleObj name="Equation" r:id="rId5" imgW="8534400" imgH="4876800" progId="Equation.3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81800" y="2743200"/>
                        <a:ext cx="990600" cy="566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094C-8F61-48DB-AF04-1B3D17834E55}" type="slidenum">
              <a:rPr lang="en-US" altLang="zh-CN"/>
            </a:fld>
            <a:endParaRPr lang="en-US" altLang="zh-CN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 of Case 1</a:t>
            </a:r>
            <a:endParaRPr lang="en-US" altLang="zh-CN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984375" y="1600200"/>
          <a:ext cx="41148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58521600" imgH="12801600" progId="Equation.3">
                  <p:embed/>
                </p:oleObj>
              </mc:Choice>
              <mc:Fallback>
                <p:oleObj name="Equation" r:id="rId1" imgW="58521600" imgH="12801600" progId="Equation.3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4375" y="1600200"/>
                        <a:ext cx="4114800" cy="900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584575" y="2438400"/>
          <a:ext cx="2892425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41148000" imgH="43281600" progId="Equation.3">
                  <p:embed/>
                </p:oleObj>
              </mc:Choice>
              <mc:Fallback>
                <p:oleObj name="Equation" r:id="rId3" imgW="41148000" imgH="43281600" progId="Equation.3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4575" y="2438400"/>
                        <a:ext cx="2892425" cy="30432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9" name="Group 9"/>
          <p:cNvGrpSpPr/>
          <p:nvPr/>
        </p:nvGrpSpPr>
        <p:grpSpPr bwMode="auto">
          <a:xfrm>
            <a:off x="838200" y="5505450"/>
            <a:ext cx="3048000" cy="514350"/>
            <a:chOff x="528" y="3516"/>
            <a:chExt cx="1920" cy="324"/>
          </a:xfrm>
        </p:grpSpPr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528" y="355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Thus </a:t>
              </a:r>
              <a:endParaRPr lang="en-US" altLang="zh-CN"/>
            </a:p>
          </p:txBody>
        </p:sp>
        <p:graphicFrame>
          <p:nvGraphicFramePr>
            <p:cNvPr id="30728" name="Object 8"/>
            <p:cNvGraphicFramePr>
              <a:graphicFrameLocks noChangeAspect="1"/>
            </p:cNvGraphicFramePr>
            <p:nvPr/>
          </p:nvGraphicFramePr>
          <p:xfrm>
            <a:off x="1008" y="3516"/>
            <a:ext cx="144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5" imgW="24384000" imgH="5486400" progId="Equation.3">
                    <p:embed/>
                  </p:oleObj>
                </mc:Choice>
                <mc:Fallback>
                  <p:oleObj name="Equation" r:id="rId5" imgW="24384000" imgH="5486400" progId="Equation.3">
                    <p:embed/>
                    <p:pic>
                      <p:nvPicPr>
                        <p:cNvPr id="0" name="图片 409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08" y="3516"/>
                          <a:ext cx="1440" cy="324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Mjk4NDYwY2ZlNTg5ZDYyYWNiY2MzOGM5NmZlOThkYTA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9972</Words>
  <Application>WPS 演示</Application>
  <PresentationFormat>全屏显示(4:3)</PresentationFormat>
  <Paragraphs>638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57</vt:i4>
      </vt:variant>
      <vt:variant>
        <vt:lpstr>幻灯片标题</vt:lpstr>
      </vt:variant>
      <vt:variant>
        <vt:i4>51</vt:i4>
      </vt:variant>
    </vt:vector>
  </HeadingPairs>
  <TitlesOfParts>
    <vt:vector size="117" baseType="lpstr">
      <vt:lpstr>Arial</vt:lpstr>
      <vt:lpstr>宋体</vt:lpstr>
      <vt:lpstr>Wingdings</vt:lpstr>
      <vt:lpstr>Times New Roman</vt:lpstr>
      <vt:lpstr>Symbol</vt:lpstr>
      <vt:lpstr>微软雅黑</vt:lpstr>
      <vt:lpstr>Arial Unicode MS</vt:lpstr>
      <vt:lpstr>Symbol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Introduction to Algorithms</vt:lpstr>
      <vt:lpstr>Recap</vt:lpstr>
      <vt:lpstr>Today</vt:lpstr>
      <vt:lpstr>Master method</vt:lpstr>
      <vt:lpstr>Recursion tree</vt:lpstr>
      <vt:lpstr>Analysis</vt:lpstr>
      <vt:lpstr>Intuition</vt:lpstr>
      <vt:lpstr>In each case, compare f(n) and </vt:lpstr>
      <vt:lpstr>Analysis of Case 1</vt:lpstr>
      <vt:lpstr>Case 2</vt:lpstr>
      <vt:lpstr>Case 3</vt:lpstr>
      <vt:lpstr>Master Theorem, Summarized</vt:lpstr>
      <vt:lpstr>MT Strategy</vt:lpstr>
      <vt:lpstr>MT examples</vt:lpstr>
      <vt:lpstr>MT examples (cont.)</vt:lpstr>
      <vt:lpstr>MT examples (cont.)</vt:lpstr>
      <vt:lpstr>MT examples (cont.)</vt:lpstr>
      <vt:lpstr>MT examples (cont.)</vt:lpstr>
      <vt:lpstr>Merge Sort (review)</vt:lpstr>
      <vt:lpstr>Example of Merge Sort</vt:lpstr>
      <vt:lpstr>Structure of merge sort algorithm</vt:lpstr>
      <vt:lpstr>Divide-and-conquer paradigm</vt:lpstr>
      <vt:lpstr>Example of D&amp;C Paradigm</vt:lpstr>
      <vt:lpstr>Recurrence for Merge sort</vt:lpstr>
      <vt:lpstr>Merge sort analysis</vt:lpstr>
      <vt:lpstr>Binary search</vt:lpstr>
      <vt:lpstr>Binary search</vt:lpstr>
      <vt:lpstr>Recurrence for binary search</vt:lpstr>
      <vt:lpstr>Binary search analysis</vt:lpstr>
      <vt:lpstr>Algorithm with predictions (optional)</vt:lpstr>
      <vt:lpstr>Binary Search with prediction</vt:lpstr>
      <vt:lpstr>Analysis (sketch)</vt:lpstr>
      <vt:lpstr>Matrix multiplication</vt:lpstr>
      <vt:lpstr>Standard algorithm</vt:lpstr>
      <vt:lpstr>Divide-and-conquer algorithm</vt:lpstr>
      <vt:lpstr>Analysis of D&amp;C algorithm</vt:lpstr>
      <vt:lpstr>Strassen’s idea</vt:lpstr>
      <vt:lpstr>Strassen’s idea (cont.)</vt:lpstr>
      <vt:lpstr>Counting primitives in Strassen’s algorithm</vt:lpstr>
      <vt:lpstr>Strassen’s algorithm</vt:lpstr>
      <vt:lpstr>Analysis</vt:lpstr>
      <vt:lpstr>Polynomial multiplication</vt:lpstr>
      <vt:lpstr>How to multiply two polynomials</vt:lpstr>
      <vt:lpstr>Divide-and-conquer algorithm</vt:lpstr>
      <vt:lpstr>Clever divide-and-conquer</vt:lpstr>
      <vt:lpstr>Analysis</vt:lpstr>
      <vt:lpstr>Verification: witness</vt:lpstr>
      <vt:lpstr>Verifying Matrix Multiplication</vt:lpstr>
      <vt:lpstr>Verifying Matrix Multiplication</vt:lpstr>
      <vt:lpstr>Verifying Polynomial Identities</vt:lpstr>
      <vt:lpstr>作业</vt:lpstr>
    </vt:vector>
  </TitlesOfParts>
  <Company>Fudan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scf</dc:creator>
  <cp:lastModifiedBy>陈锐林</cp:lastModifiedBy>
  <cp:revision>76</cp:revision>
  <dcterms:created xsi:type="dcterms:W3CDTF">2003-02-22T11:23:00Z</dcterms:created>
  <dcterms:modified xsi:type="dcterms:W3CDTF">2024-03-15T03:31:17Z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F8003EF569ED4914A24B0DE67175383C_12</vt:lpwstr>
  </property>
  <property fmtid="{D5CDD505-2E9C-101B-9397-08002B2CF9AE}" pid="3" name="KSOProductBuildVer">
    <vt:lpwstr>2052-12.1.0.15712</vt:lpwstr>
  </property>
</Properties>
</file>