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5"/>
  </p:notesMasterIdLst>
  <p:handoutMasterIdLst>
    <p:handoutMasterId r:id="rId96"/>
  </p:handoutMasterIdLst>
  <p:sldIdLst>
    <p:sldId id="256" r:id="rId3"/>
    <p:sldId id="282" r:id="rId4"/>
    <p:sldId id="283" r:id="rId5"/>
    <p:sldId id="387" r:id="rId6"/>
    <p:sldId id="388" r:id="rId7"/>
    <p:sldId id="389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314" r:id="rId18"/>
    <p:sldId id="316" r:id="rId19"/>
    <p:sldId id="317" r:id="rId20"/>
    <p:sldId id="318" r:id="rId21"/>
    <p:sldId id="293" r:id="rId22"/>
    <p:sldId id="294" r:id="rId23"/>
    <p:sldId id="296" r:id="rId24"/>
    <p:sldId id="297" r:id="rId25"/>
    <p:sldId id="298" r:id="rId26"/>
    <p:sldId id="295" r:id="rId27"/>
    <p:sldId id="299" r:id="rId28"/>
    <p:sldId id="301" r:id="rId29"/>
    <p:sldId id="302" r:id="rId30"/>
    <p:sldId id="300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9" r:id="rId43"/>
    <p:sldId id="259" r:id="rId44"/>
    <p:sldId id="260" r:id="rId45"/>
    <p:sldId id="261" r:id="rId46"/>
    <p:sldId id="262" r:id="rId47"/>
    <p:sldId id="263" r:id="rId48"/>
    <p:sldId id="264" r:id="rId49"/>
    <p:sldId id="265" r:id="rId50"/>
    <p:sldId id="266" r:id="rId51"/>
    <p:sldId id="267" r:id="rId52"/>
    <p:sldId id="339" r:id="rId53"/>
    <p:sldId id="340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15" r:id="rId68"/>
    <p:sldId id="354" r:id="rId69"/>
    <p:sldId id="356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366" r:id="rId80"/>
    <p:sldId id="367" r:id="rId81"/>
    <p:sldId id="368" r:id="rId82"/>
    <p:sldId id="373" r:id="rId83"/>
    <p:sldId id="376" r:id="rId84"/>
    <p:sldId id="377" r:id="rId85"/>
    <p:sldId id="378" r:id="rId86"/>
    <p:sldId id="379" r:id="rId87"/>
    <p:sldId id="380" r:id="rId88"/>
    <p:sldId id="381" r:id="rId89"/>
    <p:sldId id="382" r:id="rId90"/>
    <p:sldId id="383" r:id="rId91"/>
    <p:sldId id="384" r:id="rId92"/>
    <p:sldId id="385" r:id="rId93"/>
    <p:sldId id="386" r:id="rId94"/>
  </p:sldIdLst>
  <p:sldSz cx="9144000" cy="6858000" type="screen4x3"/>
  <p:notesSz cx="6858000" cy="9144000"/>
  <p:custDataLst>
    <p:tags r:id="rId10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00"/>
    <a:srgbClr val="336699"/>
    <a:srgbClr val="33CCCC"/>
    <a:srgbClr val="66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88408" autoAdjust="0"/>
  </p:normalViewPr>
  <p:slideViewPr>
    <p:cSldViewPr showGuides="1">
      <p:cViewPr varScale="1">
        <p:scale>
          <a:sx n="67" d="100"/>
          <a:sy n="67" d="100"/>
        </p:scale>
        <p:origin x="-1470" y="-90"/>
      </p:cViewPr>
      <p:guideLst>
        <p:guide orient="horz" pos="214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tableStyles" Target="tableStyles.xml"/><Relationship Id="rId98" Type="http://schemas.openxmlformats.org/officeDocument/2006/relationships/viewProps" Target="viewProps.xml"/><Relationship Id="rId97" Type="http://schemas.openxmlformats.org/officeDocument/2006/relationships/presProps" Target="presProps.xml"/><Relationship Id="rId96" Type="http://schemas.openxmlformats.org/officeDocument/2006/relationships/handoutMaster" Target="handoutMasters/handoutMaster1.xml"/><Relationship Id="rId95" Type="http://schemas.openxmlformats.org/officeDocument/2006/relationships/notesMaster" Target="notesMasters/notesMaster1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0" Type="http://schemas.openxmlformats.org/officeDocument/2006/relationships/tags" Target="tags/tag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emf"/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5.emf"/><Relationship Id="rId4" Type="http://schemas.openxmlformats.org/officeDocument/2006/relationships/image" Target="../media/image34.emf"/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4" Type="http://schemas.openxmlformats.org/officeDocument/2006/relationships/image" Target="../media/image58.emf"/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07067818-C013-42E0-9E72-0E77FEEA530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45676A0F-0662-4D0B-A1CD-9908349E899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F176C-692A-4FBE-B831-6861BB37CD2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24D4E-FCCF-428C-8CC8-F968C2B63D0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0973C-1F92-42AC-9930-436AE8FD963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42B30-D4E8-46FA-8BC8-1BB7F72CAC2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8FBD0-C1AE-4505-BAF0-3F5FE75975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8E428-025C-4592-86BD-7B9700AB5BA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C7410-3877-4121-B6BD-A187B1CCD2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E4E4C-3C41-4181-A98E-C3A83A8DDD2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3D626-70AF-4DC0-935F-0F0D3C5928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5C136-6D21-4238-BD4C-B51F05242C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3DE22-4351-40C2-BB71-C2CD3DF345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smtClean="0"/>
            </a:lvl1pPr>
          </a:lstStyle>
          <a:p>
            <a:pPr>
              <a:defRPr/>
            </a:pPr>
            <a:fld id="{A374C4F0-B368-4C97-A679-BC6876DB3BB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emf"/><Relationship Id="rId1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6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7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8.bin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9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11.bin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2.emf"/><Relationship Id="rId1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4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6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8.bin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9.bin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21.bin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2.emf"/><Relationship Id="rId1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4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0.e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7.emf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27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34.e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1.e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5.emf"/><Relationship Id="rId1" Type="http://schemas.openxmlformats.org/officeDocument/2006/relationships/oleObject" Target="../embeddings/oleObject31.bin"/></Relationships>
</file>

<file path=ppt/slides/_rels/slide6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6.bin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8.bin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0.e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9.bin"/></Relationships>
</file>

<file path=ppt/slides/_rels/slide6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2.e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1.emf"/><Relationship Id="rId1" Type="http://schemas.openxmlformats.org/officeDocument/2006/relationships/oleObject" Target="../embeddings/oleObject41.bin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e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3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6.e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7.bin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8.bin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0.e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9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2.e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1.emf"/><Relationship Id="rId1" Type="http://schemas.openxmlformats.org/officeDocument/2006/relationships/oleObject" Target="../embeddings/oleObject51.bin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4.bin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8.e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57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6.e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5.emf"/><Relationship Id="rId10" Type="http://schemas.openxmlformats.org/officeDocument/2006/relationships/vmlDrawing" Target="../drawings/vmlDrawing30.vml"/><Relationship Id="rId1" Type="http://schemas.openxmlformats.org/officeDocument/2006/relationships/oleObject" Target="../embeddings/oleObject55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0.e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3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1" Type="http://schemas.openxmlformats.org/officeDocument/2006/relationships/image" Target="../media/image65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8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0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/>
              <a:t>Introduction to Algorithms</a:t>
            </a: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Lecture 3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883BAC-CBA4-492A-98DE-5E5469CEED9A}" type="slidenum">
              <a:rPr lang="en-US" altLang="zh-CN"/>
            </a:fld>
            <a:endParaRPr lang="en-US" altLang="zh-CN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of partition</a:t>
            </a:r>
            <a:endParaRPr lang="en-US" altLang="zh-CN"/>
          </a:p>
        </p:txBody>
      </p:sp>
      <p:sp>
        <p:nvSpPr>
          <p:cNvPr id="43013" name="Oval 4"/>
          <p:cNvSpPr>
            <a:spLocks noChangeArrowheads="1"/>
          </p:cNvSpPr>
          <p:nvPr/>
        </p:nvSpPr>
        <p:spPr bwMode="auto">
          <a:xfrm>
            <a:off x="912813" y="1600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1447800" y="1524000"/>
            <a:ext cx="5595938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/>
              <a:t>shows elements to be exchanged.</a:t>
            </a:r>
            <a:endParaRPr lang="en-US" altLang="zh-CN" sz="3200"/>
          </a:p>
        </p:txBody>
      </p:sp>
      <p:grpSp>
        <p:nvGrpSpPr>
          <p:cNvPr id="43015" name="Group 46"/>
          <p:cNvGrpSpPr/>
          <p:nvPr/>
        </p:nvGrpSpPr>
        <p:grpSpPr bwMode="auto">
          <a:xfrm>
            <a:off x="1568450" y="3124200"/>
            <a:ext cx="4070350" cy="914400"/>
            <a:chOff x="988" y="1968"/>
            <a:chExt cx="2564" cy="576"/>
          </a:xfrm>
        </p:grpSpPr>
        <p:sp>
          <p:nvSpPr>
            <p:cNvPr id="43051" name="Text Box 9"/>
            <p:cNvSpPr txBox="1">
              <a:spLocks noChangeArrowheads="1"/>
            </p:cNvSpPr>
            <p:nvPr/>
          </p:nvSpPr>
          <p:spPr bwMode="auto">
            <a:xfrm>
              <a:off x="1367" y="2256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i</a:t>
              </a:r>
              <a:endParaRPr lang="en-US" altLang="zh-CN" i="1"/>
            </a:p>
          </p:txBody>
        </p:sp>
        <p:sp>
          <p:nvSpPr>
            <p:cNvPr id="43052" name="Text Box 14"/>
            <p:cNvSpPr txBox="1">
              <a:spLocks noChangeArrowheads="1"/>
            </p:cNvSpPr>
            <p:nvPr/>
          </p:nvSpPr>
          <p:spPr bwMode="auto">
            <a:xfrm>
              <a:off x="988" y="1968"/>
              <a:ext cx="256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</a:rPr>
                <a:t>2     8     7     6     5     1     3     4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43053" name="Text Box 15"/>
            <p:cNvSpPr txBox="1">
              <a:spLocks noChangeArrowheads="1"/>
            </p:cNvSpPr>
            <p:nvPr/>
          </p:nvSpPr>
          <p:spPr bwMode="auto">
            <a:xfrm>
              <a:off x="2006" y="2256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j</a:t>
              </a:r>
              <a:endParaRPr lang="en-US" altLang="zh-CN" i="1"/>
            </a:p>
          </p:txBody>
        </p:sp>
        <p:sp>
          <p:nvSpPr>
            <p:cNvPr id="43054" name="Line 16"/>
            <p:cNvSpPr>
              <a:spLocks noChangeShapeType="1"/>
            </p:cNvSpPr>
            <p:nvPr/>
          </p:nvSpPr>
          <p:spPr bwMode="auto">
            <a:xfrm>
              <a:off x="2160" y="242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5" name="Line 17"/>
            <p:cNvSpPr>
              <a:spLocks noChangeShapeType="1"/>
            </p:cNvSpPr>
            <p:nvPr/>
          </p:nvSpPr>
          <p:spPr bwMode="auto">
            <a:xfrm flipV="1">
              <a:off x="2784" y="227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6" name="Oval 18"/>
            <p:cNvSpPr>
              <a:spLocks noChangeArrowheads="1"/>
            </p:cNvSpPr>
            <p:nvPr/>
          </p:nvSpPr>
          <p:spPr bwMode="auto">
            <a:xfrm>
              <a:off x="2592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7" name="Oval 19"/>
            <p:cNvSpPr>
              <a:spLocks noChangeArrowheads="1"/>
            </p:cNvSpPr>
            <p:nvPr/>
          </p:nvSpPr>
          <p:spPr bwMode="auto">
            <a:xfrm>
              <a:off x="1296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016" name="Group 47"/>
          <p:cNvGrpSpPr/>
          <p:nvPr/>
        </p:nvGrpSpPr>
        <p:grpSpPr bwMode="auto">
          <a:xfrm>
            <a:off x="1568450" y="4114800"/>
            <a:ext cx="4070350" cy="838200"/>
            <a:chOff x="988" y="2592"/>
            <a:chExt cx="2564" cy="528"/>
          </a:xfrm>
        </p:grpSpPr>
        <p:sp>
          <p:nvSpPr>
            <p:cNvPr id="43046" name="Text Box 20"/>
            <p:cNvSpPr txBox="1">
              <a:spLocks noChangeArrowheads="1"/>
            </p:cNvSpPr>
            <p:nvPr/>
          </p:nvSpPr>
          <p:spPr bwMode="auto">
            <a:xfrm>
              <a:off x="1655" y="2832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i</a:t>
              </a:r>
              <a:endParaRPr lang="en-US" altLang="zh-CN" i="1"/>
            </a:p>
          </p:txBody>
        </p:sp>
        <p:sp>
          <p:nvSpPr>
            <p:cNvPr id="43047" name="Text Box 21"/>
            <p:cNvSpPr txBox="1">
              <a:spLocks noChangeArrowheads="1"/>
            </p:cNvSpPr>
            <p:nvPr/>
          </p:nvSpPr>
          <p:spPr bwMode="auto">
            <a:xfrm>
              <a:off x="988" y="2592"/>
              <a:ext cx="256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</a:rPr>
                <a:t>2     1     7     6     5     8     3     4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43048" name="Text Box 22"/>
            <p:cNvSpPr txBox="1">
              <a:spLocks noChangeArrowheads="1"/>
            </p:cNvSpPr>
            <p:nvPr/>
          </p:nvSpPr>
          <p:spPr bwMode="auto">
            <a:xfrm>
              <a:off x="3024" y="2832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/>
                <a:t>j</a:t>
              </a:r>
              <a:endParaRPr lang="en-US" altLang="zh-CN" i="1" dirty="0"/>
            </a:p>
          </p:txBody>
        </p:sp>
        <p:sp>
          <p:nvSpPr>
            <p:cNvPr id="43049" name="Oval 23"/>
            <p:cNvSpPr>
              <a:spLocks noChangeArrowheads="1"/>
            </p:cNvSpPr>
            <p:nvPr/>
          </p:nvSpPr>
          <p:spPr bwMode="auto">
            <a:xfrm>
              <a:off x="1632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0" name="Oval 24"/>
            <p:cNvSpPr>
              <a:spLocks noChangeArrowheads="1"/>
            </p:cNvSpPr>
            <p:nvPr/>
          </p:nvSpPr>
          <p:spPr bwMode="auto">
            <a:xfrm>
              <a:off x="2976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017" name="Group 48"/>
          <p:cNvGrpSpPr/>
          <p:nvPr/>
        </p:nvGrpSpPr>
        <p:grpSpPr bwMode="auto">
          <a:xfrm>
            <a:off x="1568450" y="4953000"/>
            <a:ext cx="4146550" cy="762000"/>
            <a:chOff x="988" y="3120"/>
            <a:chExt cx="2612" cy="480"/>
          </a:xfrm>
        </p:grpSpPr>
        <p:sp>
          <p:nvSpPr>
            <p:cNvPr id="43042" name="Text Box 25"/>
            <p:cNvSpPr txBox="1">
              <a:spLocks noChangeArrowheads="1"/>
            </p:cNvSpPr>
            <p:nvPr/>
          </p:nvSpPr>
          <p:spPr bwMode="auto">
            <a:xfrm>
              <a:off x="2036" y="3312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err="1"/>
                <a:t>i</a:t>
              </a:r>
              <a:endParaRPr lang="en-US" altLang="zh-CN" i="1" dirty="0"/>
            </a:p>
          </p:txBody>
        </p:sp>
        <p:sp>
          <p:nvSpPr>
            <p:cNvPr id="43043" name="Text Box 26"/>
            <p:cNvSpPr txBox="1">
              <a:spLocks noChangeArrowheads="1"/>
            </p:cNvSpPr>
            <p:nvPr/>
          </p:nvSpPr>
          <p:spPr bwMode="auto">
            <a:xfrm>
              <a:off x="988" y="3120"/>
              <a:ext cx="256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</a:rPr>
                <a:t>2     1     3     6     5     8     7     4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43044" name="Oval 28"/>
            <p:cNvSpPr>
              <a:spLocks noChangeArrowheads="1"/>
            </p:cNvSpPr>
            <p:nvPr/>
          </p:nvSpPr>
          <p:spPr bwMode="auto">
            <a:xfrm>
              <a:off x="1968" y="31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5" name="Oval 29"/>
            <p:cNvSpPr>
              <a:spLocks noChangeArrowheads="1"/>
            </p:cNvSpPr>
            <p:nvPr/>
          </p:nvSpPr>
          <p:spPr bwMode="auto">
            <a:xfrm>
              <a:off x="3312" y="31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018" name="Group 45"/>
          <p:cNvGrpSpPr/>
          <p:nvPr/>
        </p:nvGrpSpPr>
        <p:grpSpPr bwMode="auto">
          <a:xfrm>
            <a:off x="1371600" y="2133600"/>
            <a:ext cx="6384925" cy="955675"/>
            <a:chOff x="864" y="1344"/>
            <a:chExt cx="4022" cy="602"/>
          </a:xfrm>
        </p:grpSpPr>
        <p:sp>
          <p:nvSpPr>
            <p:cNvPr id="43034" name="Text Box 6"/>
            <p:cNvSpPr txBox="1">
              <a:spLocks noChangeArrowheads="1"/>
            </p:cNvSpPr>
            <p:nvPr/>
          </p:nvSpPr>
          <p:spPr bwMode="auto">
            <a:xfrm>
              <a:off x="998" y="1348"/>
              <a:ext cx="256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</a:rPr>
                <a:t>7     8     2     6     5     1     3     4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43035" name="Oval 7"/>
            <p:cNvSpPr>
              <a:spLocks noChangeArrowheads="1"/>
            </p:cNvSpPr>
            <p:nvPr/>
          </p:nvSpPr>
          <p:spPr bwMode="auto">
            <a:xfrm>
              <a:off x="960" y="137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6" name="Oval 8"/>
            <p:cNvSpPr>
              <a:spLocks noChangeArrowheads="1"/>
            </p:cNvSpPr>
            <p:nvPr/>
          </p:nvSpPr>
          <p:spPr bwMode="auto">
            <a:xfrm>
              <a:off x="1632" y="137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7" name="Text Box 10"/>
            <p:cNvSpPr txBox="1">
              <a:spLocks noChangeArrowheads="1"/>
            </p:cNvSpPr>
            <p:nvPr/>
          </p:nvSpPr>
          <p:spPr bwMode="auto">
            <a:xfrm>
              <a:off x="998" y="1636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j</a:t>
              </a:r>
              <a:endParaRPr lang="en-US" altLang="zh-CN" i="1"/>
            </a:p>
          </p:txBody>
        </p:sp>
        <p:sp>
          <p:nvSpPr>
            <p:cNvPr id="43038" name="Text Box 11"/>
            <p:cNvSpPr txBox="1">
              <a:spLocks noChangeArrowheads="1"/>
            </p:cNvSpPr>
            <p:nvPr/>
          </p:nvSpPr>
          <p:spPr bwMode="auto">
            <a:xfrm>
              <a:off x="3830" y="1344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accent2"/>
                  </a:solidFill>
                </a:rPr>
                <a:t>x</a:t>
              </a:r>
              <a:r>
                <a:rPr lang="en-US" altLang="zh-CN">
                  <a:solidFill>
                    <a:schemeClr val="accent2"/>
                  </a:solidFill>
                  <a:sym typeface="Symbol" panose="05050102010706020507" pitchFamily="18" charset="2"/>
                </a:rPr>
                <a:t>4</a:t>
              </a:r>
              <a:r>
                <a:rPr lang="en-US" altLang="zh-CN">
                  <a:sym typeface="Symbol" panose="05050102010706020507" pitchFamily="18" charset="2"/>
                </a:rPr>
                <a:t> (pivot)</a:t>
              </a:r>
              <a:endParaRPr lang="en-US" altLang="zh-CN"/>
            </a:p>
          </p:txBody>
        </p:sp>
        <p:sp>
          <p:nvSpPr>
            <p:cNvPr id="43039" name="Line 12"/>
            <p:cNvSpPr>
              <a:spLocks noChangeShapeType="1"/>
            </p:cNvSpPr>
            <p:nvPr/>
          </p:nvSpPr>
          <p:spPr bwMode="auto">
            <a:xfrm>
              <a:off x="1152" y="182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0" name="Line 13"/>
            <p:cNvSpPr>
              <a:spLocks noChangeShapeType="1"/>
            </p:cNvSpPr>
            <p:nvPr/>
          </p:nvSpPr>
          <p:spPr bwMode="auto">
            <a:xfrm flipV="1">
              <a:off x="1776" y="165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1" name="Text Box 30"/>
            <p:cNvSpPr txBox="1">
              <a:spLocks noChangeArrowheads="1"/>
            </p:cNvSpPr>
            <p:nvPr/>
          </p:nvSpPr>
          <p:spPr bwMode="auto">
            <a:xfrm>
              <a:off x="864" y="1658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i</a:t>
              </a:r>
              <a:endParaRPr lang="en-US" altLang="zh-CN" i="1"/>
            </a:p>
          </p:txBody>
        </p:sp>
      </p:grpSp>
      <p:grpSp>
        <p:nvGrpSpPr>
          <p:cNvPr id="43019" name="Group 49"/>
          <p:cNvGrpSpPr/>
          <p:nvPr/>
        </p:nvGrpSpPr>
        <p:grpSpPr bwMode="auto">
          <a:xfrm>
            <a:off x="1524000" y="5715000"/>
            <a:ext cx="4114800" cy="914400"/>
            <a:chOff x="960" y="3600"/>
            <a:chExt cx="2592" cy="576"/>
          </a:xfrm>
        </p:grpSpPr>
        <p:sp>
          <p:nvSpPr>
            <p:cNvPr id="43021" name="Text Box 31"/>
            <p:cNvSpPr txBox="1">
              <a:spLocks noChangeArrowheads="1"/>
            </p:cNvSpPr>
            <p:nvPr/>
          </p:nvSpPr>
          <p:spPr bwMode="auto">
            <a:xfrm>
              <a:off x="988" y="3600"/>
              <a:ext cx="256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</a:rPr>
                <a:t>2     1     3     4     5     8     7     6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43022" name="Line 32"/>
            <p:cNvSpPr>
              <a:spLocks noChangeShapeType="1"/>
            </p:cNvSpPr>
            <p:nvPr/>
          </p:nvSpPr>
          <p:spPr bwMode="auto">
            <a:xfrm>
              <a:off x="960" y="388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3" name="Line 33"/>
            <p:cNvSpPr>
              <a:spLocks noChangeShapeType="1"/>
            </p:cNvSpPr>
            <p:nvPr/>
          </p:nvSpPr>
          <p:spPr bwMode="auto">
            <a:xfrm>
              <a:off x="2016" y="38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4" name="Line 35"/>
            <p:cNvSpPr>
              <a:spLocks noChangeShapeType="1"/>
            </p:cNvSpPr>
            <p:nvPr/>
          </p:nvSpPr>
          <p:spPr bwMode="auto">
            <a:xfrm>
              <a:off x="2304" y="388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5" name="Line 36"/>
            <p:cNvSpPr>
              <a:spLocks noChangeShapeType="1"/>
            </p:cNvSpPr>
            <p:nvPr/>
          </p:nvSpPr>
          <p:spPr bwMode="auto">
            <a:xfrm flipV="1">
              <a:off x="960" y="37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6" name="Line 37"/>
            <p:cNvSpPr>
              <a:spLocks noChangeShapeType="1"/>
            </p:cNvSpPr>
            <p:nvPr/>
          </p:nvSpPr>
          <p:spPr bwMode="auto">
            <a:xfrm flipV="1">
              <a:off x="1872" y="37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Line 38"/>
            <p:cNvSpPr>
              <a:spLocks noChangeShapeType="1"/>
            </p:cNvSpPr>
            <p:nvPr/>
          </p:nvSpPr>
          <p:spPr bwMode="auto">
            <a:xfrm flipV="1">
              <a:off x="2016" y="37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Line 39"/>
            <p:cNvSpPr>
              <a:spLocks noChangeShapeType="1"/>
            </p:cNvSpPr>
            <p:nvPr/>
          </p:nvSpPr>
          <p:spPr bwMode="auto">
            <a:xfrm flipV="1">
              <a:off x="2208" y="37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Line 40"/>
            <p:cNvSpPr>
              <a:spLocks noChangeShapeType="1"/>
            </p:cNvSpPr>
            <p:nvPr/>
          </p:nvSpPr>
          <p:spPr bwMode="auto">
            <a:xfrm flipV="1">
              <a:off x="2304" y="37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" name="Line 41"/>
            <p:cNvSpPr>
              <a:spLocks noChangeShapeType="1"/>
            </p:cNvSpPr>
            <p:nvPr/>
          </p:nvSpPr>
          <p:spPr bwMode="auto">
            <a:xfrm flipV="1">
              <a:off x="3552" y="37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1" name="Text Box 42"/>
            <p:cNvSpPr txBox="1">
              <a:spLocks noChangeArrowheads="1"/>
            </p:cNvSpPr>
            <p:nvPr/>
          </p:nvSpPr>
          <p:spPr bwMode="auto">
            <a:xfrm>
              <a:off x="1113" y="3862"/>
              <a:ext cx="61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ym typeface="Symbol" panose="05050102010706020507" pitchFamily="18" charset="2"/>
                </a:rPr>
                <a:t>pivot</a:t>
              </a:r>
              <a:endParaRPr lang="en-US" altLang="zh-CN"/>
            </a:p>
          </p:txBody>
        </p:sp>
        <p:sp>
          <p:nvSpPr>
            <p:cNvPr id="43032" name="Text Box 43"/>
            <p:cNvSpPr txBox="1">
              <a:spLocks noChangeArrowheads="1"/>
            </p:cNvSpPr>
            <p:nvPr/>
          </p:nvSpPr>
          <p:spPr bwMode="auto">
            <a:xfrm>
              <a:off x="1872" y="3866"/>
              <a:ext cx="51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pivot</a:t>
              </a:r>
              <a:endParaRPr lang="en-US" altLang="zh-CN"/>
            </a:p>
          </p:txBody>
        </p:sp>
        <p:sp>
          <p:nvSpPr>
            <p:cNvPr id="43033" name="Text Box 44"/>
            <p:cNvSpPr txBox="1">
              <a:spLocks noChangeArrowheads="1"/>
            </p:cNvSpPr>
            <p:nvPr/>
          </p:nvSpPr>
          <p:spPr bwMode="auto">
            <a:xfrm>
              <a:off x="2640" y="3888"/>
              <a:ext cx="61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&gt;pivot</a:t>
              </a:r>
              <a:endParaRPr lang="en-US" altLang="zh-CN"/>
            </a:p>
          </p:txBody>
        </p:sp>
      </p:grpSp>
      <p:sp>
        <p:nvSpPr>
          <p:cNvPr id="43020" name="Text Box 50"/>
          <p:cNvSpPr txBox="1">
            <a:spLocks noChangeArrowheads="1"/>
          </p:cNvSpPr>
          <p:nvPr/>
        </p:nvSpPr>
        <p:spPr bwMode="auto">
          <a:xfrm>
            <a:off x="6096000" y="4918075"/>
            <a:ext cx="15621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/>
              <a:t>move pivot</a:t>
            </a:r>
            <a:endParaRPr lang="en-US" altLang="zh-CN"/>
          </a:p>
        </p:txBody>
      </p: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5375282" y="5286388"/>
            <a:ext cx="2682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 dirty="0"/>
              <a:t>j</a:t>
            </a:r>
            <a:endParaRPr lang="en-US" altLang="zh-CN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1F60F2-9506-4181-9D18-CE5F4BE45B99}" type="slidenum">
              <a:rPr lang="en-US" altLang="zh-CN"/>
            </a:fld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Correctness proof idea</a:t>
            </a:r>
            <a:endParaRPr lang="en-US" altLang="zh-CN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Loop invariant:</a:t>
            </a:r>
            <a:endParaRPr lang="en-US" altLang="zh-CN"/>
          </a:p>
          <a:p>
            <a:pPr eaLnBrk="1" hangingPunct="1">
              <a:buFontTx/>
              <a:buNone/>
            </a:pPr>
            <a:endParaRPr lang="en-US" altLang="zh-CN"/>
          </a:p>
          <a:p>
            <a:pPr eaLnBrk="1" hangingPunct="1">
              <a:buFontTx/>
              <a:buNone/>
            </a:pPr>
            <a:endParaRPr lang="en-US" altLang="zh-CN"/>
          </a:p>
          <a:p>
            <a:pPr eaLnBrk="1" hangingPunct="1">
              <a:buFontTx/>
              <a:buNone/>
            </a:pPr>
            <a:endParaRPr lang="en-US" altLang="zh-CN"/>
          </a:p>
          <a:p>
            <a:pPr eaLnBrk="1" hangingPunct="1">
              <a:buFontTx/>
              <a:buNone/>
            </a:pPr>
            <a:endParaRPr lang="en-US" altLang="zh-CN"/>
          </a:p>
          <a:p>
            <a:pPr eaLnBrk="1" hangingPunct="1">
              <a:buFontTx/>
              <a:buNone/>
            </a:pPr>
            <a:r>
              <a:rPr lang="en-US" altLang="zh-CN"/>
              <a:t>Time =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for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-element subarray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>
                <a:sym typeface="Symbol" panose="05050102010706020507" pitchFamily="18" charset="2"/>
              </a:rPr>
              <a:t> increment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– 1</a:t>
            </a:r>
            <a:r>
              <a:rPr lang="en-US" altLang="zh-CN">
                <a:sym typeface="Symbol" panose="05050102010706020507" pitchFamily="18" charset="2"/>
              </a:rPr>
              <a:t> times,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(1)</a:t>
            </a:r>
            <a:r>
              <a:rPr lang="en-US" altLang="zh-CN">
                <a:sym typeface="Symbol" panose="05050102010706020507" pitchFamily="18" charset="2"/>
              </a:rPr>
              <a:t> work each time</a:t>
            </a:r>
            <a:endParaRPr lang="en-US" altLang="zh-CN"/>
          </a:p>
          <a:p>
            <a:pPr eaLnBrk="1" hangingPunct="1">
              <a:buFontTx/>
              <a:buNone/>
            </a:pPr>
            <a:endParaRPr lang="en-US" altLang="zh-CN"/>
          </a:p>
        </p:txBody>
      </p:sp>
      <p:grpSp>
        <p:nvGrpSpPr>
          <p:cNvPr id="44037" name="Group 12"/>
          <p:cNvGrpSpPr/>
          <p:nvPr/>
        </p:nvGrpSpPr>
        <p:grpSpPr bwMode="auto">
          <a:xfrm>
            <a:off x="1203325" y="2667000"/>
            <a:ext cx="5883275" cy="1066800"/>
            <a:chOff x="758" y="1680"/>
            <a:chExt cx="3706" cy="672"/>
          </a:xfrm>
        </p:grpSpPr>
        <p:sp>
          <p:nvSpPr>
            <p:cNvPr id="44038" name="Rectangle 4"/>
            <p:cNvSpPr>
              <a:spLocks noChangeArrowheads="1"/>
            </p:cNvSpPr>
            <p:nvPr/>
          </p:nvSpPr>
          <p:spPr bwMode="auto">
            <a:xfrm>
              <a:off x="816" y="1680"/>
              <a:ext cx="1344" cy="3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accent2"/>
                  </a:solidFill>
                  <a:sym typeface="Symbol" panose="05050102010706020507" pitchFamily="18" charset="2"/>
                </a:rPr>
                <a:t> </a:t>
              </a:r>
              <a:r>
                <a:rPr lang="en-US" altLang="zh-CN" i="1">
                  <a:solidFill>
                    <a:schemeClr val="accent2"/>
                  </a:solidFill>
                  <a:sym typeface="Symbol" panose="05050102010706020507" pitchFamily="18" charset="2"/>
                </a:rPr>
                <a:t>x</a:t>
              </a:r>
              <a:endParaRPr lang="en-US" altLang="zh-CN" i="1">
                <a:solidFill>
                  <a:schemeClr val="accent2"/>
                </a:solidFill>
              </a:endParaRPr>
            </a:p>
          </p:txBody>
        </p:sp>
        <p:sp>
          <p:nvSpPr>
            <p:cNvPr id="44039" name="Rectangle 5"/>
            <p:cNvSpPr>
              <a:spLocks noChangeArrowheads="1"/>
            </p:cNvSpPr>
            <p:nvPr/>
          </p:nvSpPr>
          <p:spPr bwMode="auto">
            <a:xfrm>
              <a:off x="2160" y="1680"/>
              <a:ext cx="1104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accent2"/>
                  </a:solidFill>
                </a:rPr>
                <a:t>&gt; </a:t>
              </a:r>
              <a:r>
                <a:rPr lang="en-US" altLang="zh-CN" i="1">
                  <a:solidFill>
                    <a:schemeClr val="accent2"/>
                  </a:solidFill>
                </a:rPr>
                <a:t>x</a:t>
              </a:r>
              <a:endParaRPr lang="en-US" altLang="zh-CN" i="1">
                <a:solidFill>
                  <a:schemeClr val="accent2"/>
                </a:solidFill>
              </a:endParaRPr>
            </a:p>
          </p:txBody>
        </p:sp>
        <p:sp>
          <p:nvSpPr>
            <p:cNvPr id="44040" name="Rectangle 6"/>
            <p:cNvSpPr>
              <a:spLocks noChangeArrowheads="1"/>
            </p:cNvSpPr>
            <p:nvPr/>
          </p:nvSpPr>
          <p:spPr bwMode="auto">
            <a:xfrm>
              <a:off x="3264" y="1680"/>
              <a:ext cx="912" cy="33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accent2"/>
                  </a:solidFill>
                </a:rPr>
                <a:t>?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44041" name="Rectangle 7"/>
            <p:cNvSpPr>
              <a:spLocks noChangeArrowheads="1"/>
            </p:cNvSpPr>
            <p:nvPr/>
          </p:nvSpPr>
          <p:spPr bwMode="auto">
            <a:xfrm>
              <a:off x="4176" y="1680"/>
              <a:ext cx="288" cy="3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chemeClr val="accent2"/>
                  </a:solidFill>
                </a:rPr>
                <a:t>x</a:t>
              </a:r>
              <a:endParaRPr lang="en-US" altLang="zh-CN" i="1">
                <a:solidFill>
                  <a:schemeClr val="accent2"/>
                </a:solidFill>
              </a:endParaRPr>
            </a:p>
          </p:txBody>
        </p:sp>
        <p:sp>
          <p:nvSpPr>
            <p:cNvPr id="44042" name="Text Box 8"/>
            <p:cNvSpPr txBox="1">
              <a:spLocks noChangeArrowheads="1"/>
            </p:cNvSpPr>
            <p:nvPr/>
          </p:nvSpPr>
          <p:spPr bwMode="auto">
            <a:xfrm>
              <a:off x="758" y="204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accent2"/>
                  </a:solidFill>
                </a:rPr>
                <a:t>p</a:t>
              </a:r>
              <a:endParaRPr lang="en-US" altLang="zh-CN" i="1">
                <a:solidFill>
                  <a:schemeClr val="accent2"/>
                </a:solidFill>
              </a:endParaRPr>
            </a:p>
          </p:txBody>
        </p:sp>
        <p:sp>
          <p:nvSpPr>
            <p:cNvPr id="44043" name="Text Box 9"/>
            <p:cNvSpPr txBox="1">
              <a:spLocks noChangeArrowheads="1"/>
            </p:cNvSpPr>
            <p:nvPr/>
          </p:nvSpPr>
          <p:spPr bwMode="auto">
            <a:xfrm>
              <a:off x="2054" y="2064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accent2"/>
                  </a:solidFill>
                </a:rPr>
                <a:t>i</a:t>
              </a:r>
              <a:endParaRPr lang="en-US" altLang="zh-CN" i="1">
                <a:solidFill>
                  <a:schemeClr val="accent2"/>
                </a:solidFill>
              </a:endParaRPr>
            </a:p>
          </p:txBody>
        </p:sp>
        <p:sp>
          <p:nvSpPr>
            <p:cNvPr id="44044" name="Text Box 10"/>
            <p:cNvSpPr txBox="1">
              <a:spLocks noChangeArrowheads="1"/>
            </p:cNvSpPr>
            <p:nvPr/>
          </p:nvSpPr>
          <p:spPr bwMode="auto">
            <a:xfrm>
              <a:off x="3158" y="2064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accent2"/>
                  </a:solidFill>
                </a:rPr>
                <a:t>j</a:t>
              </a:r>
              <a:endParaRPr lang="en-US" altLang="zh-CN" i="1">
                <a:solidFill>
                  <a:schemeClr val="accent2"/>
                </a:solidFill>
              </a:endParaRPr>
            </a:p>
          </p:txBody>
        </p:sp>
        <p:sp>
          <p:nvSpPr>
            <p:cNvPr id="44045" name="Text Box 11"/>
            <p:cNvSpPr txBox="1">
              <a:spLocks noChangeArrowheads="1"/>
            </p:cNvSpPr>
            <p:nvPr/>
          </p:nvSpPr>
          <p:spPr bwMode="auto">
            <a:xfrm>
              <a:off x="4262" y="2016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accent2"/>
                  </a:solidFill>
                </a:rPr>
                <a:t>r</a:t>
              </a:r>
              <a:endParaRPr lang="en-US" altLang="zh-CN" i="1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0626AA-34B8-4D6F-A39D-590F7F6E34AA}" type="slidenum">
              <a:rPr lang="en-US" altLang="zh-CN"/>
            </a:fld>
            <a:endParaRPr lang="en-US" altLang="zh-CN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Quicksort</a:t>
            </a:r>
            <a:endParaRPr lang="en-US" altLang="zh-CN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Quicksort(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p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r</a:t>
            </a:r>
            <a:r>
              <a:rPr lang="en-US" altLang="zh-CN"/>
              <a:t>)</a:t>
            </a:r>
            <a:endParaRPr lang="en-US" altLang="zh-CN"/>
          </a:p>
          <a:p>
            <a:pPr eaLnBrk="1" hangingPunct="1">
              <a:buFontTx/>
              <a:buNone/>
            </a:pPr>
            <a:r>
              <a:rPr lang="en-US" altLang="zh-CN"/>
              <a:t>    if </a:t>
            </a:r>
            <a:r>
              <a:rPr lang="en-US" altLang="zh-CN" i="1">
                <a:solidFill>
                  <a:schemeClr val="accent2"/>
                </a:solidFill>
              </a:rPr>
              <a:t>p </a:t>
            </a:r>
            <a:r>
              <a:rPr lang="en-US" altLang="zh-CN">
                <a:solidFill>
                  <a:schemeClr val="accent2"/>
                </a:solidFill>
              </a:rPr>
              <a:t>&lt; </a:t>
            </a:r>
            <a:r>
              <a:rPr lang="en-US" altLang="zh-CN" i="1">
                <a:solidFill>
                  <a:schemeClr val="accent2"/>
                </a:solidFill>
              </a:rPr>
              <a:t>r</a:t>
            </a:r>
            <a:endParaRPr lang="en-US" altLang="zh-CN" i="1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/>
              <a:t>       then </a:t>
            </a:r>
            <a:r>
              <a:rPr lang="en-US" altLang="zh-CN" i="1">
                <a:solidFill>
                  <a:schemeClr val="accent2"/>
                </a:solidFill>
              </a:rPr>
              <a:t>q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>
                <a:sym typeface="Symbol" panose="05050102010706020507" pitchFamily="18" charset="2"/>
              </a:rPr>
              <a:t>Partition(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        Quicksort(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1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        Quicksort(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+1,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>
                <a:solidFill>
                  <a:srgbClr val="CD0000"/>
                </a:solidFill>
                <a:sym typeface="Symbol" panose="05050102010706020507" pitchFamily="18" charset="2"/>
              </a:rPr>
              <a:t>Initial call</a:t>
            </a:r>
            <a:r>
              <a:rPr lang="en-US" altLang="zh-CN">
                <a:sym typeface="Symbol" panose="05050102010706020507" pitchFamily="18" charset="2"/>
              </a:rPr>
              <a:t>: Quicksort(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 1,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length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6624EC-2CEF-46B2-A9CF-6623A5DAD0AD}" type="slidenum">
              <a:rPr lang="en-US" altLang="zh-CN"/>
            </a:fld>
            <a:endParaRPr lang="en-US" altLang="zh-CN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Analysis of Quicksort</a:t>
            </a:r>
            <a:endParaRPr lang="en-US" altLang="zh-CN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Assume all input elements are distinct. Picking index of element is equivalent to picking element.</a:t>
            </a:r>
            <a:endParaRPr lang="en-US" altLang="zh-CN"/>
          </a:p>
          <a:p>
            <a:pPr eaLnBrk="1" hangingPunct="1"/>
            <a:r>
              <a:rPr lang="en-US" altLang="zh-CN"/>
              <a:t>Running time depends on distribution of splits. Assume all splits have same probability.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2D66C8-E0B8-435B-ADF5-2FA98ED2684A}" type="slidenum">
              <a:rPr lang="en-US" altLang="zh-CN"/>
            </a:fld>
            <a:endParaRPr lang="en-US" altLang="zh-CN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Analysis of Quicksort (best case)</a:t>
            </a:r>
            <a:endParaRPr lang="en-US" altLang="zh-CN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If we’re lucky, Partition splits the array evenly: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     </a:t>
            </a:r>
            <a:r>
              <a:rPr lang="en-US" altLang="zh-CN" i="1">
                <a:solidFill>
                  <a:schemeClr val="accent2"/>
                </a:solidFill>
              </a:rPr>
              <a:t>T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) = 2</a:t>
            </a:r>
            <a:r>
              <a:rPr lang="en-US" altLang="zh-CN" i="1">
                <a:solidFill>
                  <a:schemeClr val="accent2"/>
                </a:solidFill>
              </a:rPr>
              <a:t>T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/2) +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                = (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lg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   (same as merge sort)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What if the split is always          </a:t>
            </a:r>
            <a:r>
              <a:rPr lang="en-US" altLang="zh-CN">
                <a:sym typeface="Wingdings" panose="05000000000000000000" pitchFamily="2" charset="2"/>
              </a:rPr>
              <a:t>?</a:t>
            </a:r>
            <a:endParaRPr lang="en-US" altLang="zh-CN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ym typeface="Wingdings" panose="05000000000000000000" pitchFamily="2" charset="2"/>
              </a:rPr>
              <a:t> </a:t>
            </a:r>
            <a:endParaRPr lang="en-US" altLang="zh-CN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ym typeface="Wingdings" panose="05000000000000000000" pitchFamily="2" charset="2"/>
              </a:rPr>
              <a:t>What is the solution to this recurrence?</a:t>
            </a:r>
            <a:endParaRPr lang="en-US" altLang="zh-CN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752600" y="4343400"/>
          <a:ext cx="38862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38435915" imgH="7687310" progId="">
                  <p:embed/>
                </p:oleObj>
              </mc:Choice>
              <mc:Fallback>
                <p:oleObj name="Equation" r:id="rId1" imgW="38435915" imgH="768731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4343400"/>
                        <a:ext cx="3886200" cy="777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5105400" y="3636963"/>
          <a:ext cx="76200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8926830" imgH="7687310" progId="">
                  <p:embed/>
                </p:oleObj>
              </mc:Choice>
              <mc:Fallback>
                <p:oleObj name="Equation" r:id="rId3" imgW="8926830" imgH="7687310" progId="">
                  <p:embed/>
                  <p:pic>
                    <p:nvPicPr>
                      <p:cNvPr id="0" name="图片 102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5400" y="3636963"/>
                        <a:ext cx="762000" cy="655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A99D38-7C3C-45F2-8CF0-467BB35BB863}" type="slidenum">
              <a:rPr lang="en-US" altLang="zh-CN"/>
            </a:fld>
            <a:endParaRPr lang="en-US" altLang="zh-CN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Analysis of “almost-best” case</a:t>
            </a:r>
            <a:endParaRPr lang="en-US" altLang="zh-CN"/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3810000" y="1473200"/>
            <a:ext cx="7985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i="1">
                <a:solidFill>
                  <a:schemeClr val="accent2"/>
                </a:solidFill>
              </a:rPr>
              <a:t>T</a:t>
            </a:r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en-US" altLang="zh-CN" sz="2800" i="1">
                <a:solidFill>
                  <a:schemeClr val="accent2"/>
                </a:solidFill>
              </a:rPr>
              <a:t>n</a:t>
            </a:r>
            <a:r>
              <a:rPr lang="en-US" altLang="zh-CN" sz="2800">
                <a:solidFill>
                  <a:schemeClr val="accent2"/>
                </a:solidFill>
              </a:rPr>
              <a:t>)</a:t>
            </a:r>
            <a:endParaRPr lang="en-US" altLang="zh-CN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F8C965-8464-4931-A27A-77E58ADA5C7D}" type="slidenum">
              <a:rPr lang="en-US" altLang="zh-CN"/>
            </a:fld>
            <a:endParaRPr lang="en-US" altLang="zh-CN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Analysis of “almost-best” case</a:t>
            </a:r>
            <a:endParaRPr lang="en-US" altLang="zh-CN"/>
          </a:p>
        </p:txBody>
      </p:sp>
      <p:grpSp>
        <p:nvGrpSpPr>
          <p:cNvPr id="48133" name="Group 11"/>
          <p:cNvGrpSpPr/>
          <p:nvPr/>
        </p:nvGrpSpPr>
        <p:grpSpPr bwMode="auto">
          <a:xfrm>
            <a:off x="2362200" y="1419225"/>
            <a:ext cx="3533775" cy="1357313"/>
            <a:chOff x="1488" y="894"/>
            <a:chExt cx="2226" cy="855"/>
          </a:xfrm>
        </p:grpSpPr>
        <p:sp>
          <p:nvSpPr>
            <p:cNvPr id="48134" name="Text Box 6"/>
            <p:cNvSpPr txBox="1">
              <a:spLocks noChangeArrowheads="1"/>
            </p:cNvSpPr>
            <p:nvPr/>
          </p:nvSpPr>
          <p:spPr bwMode="auto">
            <a:xfrm>
              <a:off x="2337" y="894"/>
              <a:ext cx="32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chemeClr val="accent2"/>
                  </a:solidFill>
                </a:rPr>
                <a:t>cn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48135" name="Text Box 7"/>
            <p:cNvSpPr txBox="1">
              <a:spLocks noChangeArrowheads="1"/>
            </p:cNvSpPr>
            <p:nvPr/>
          </p:nvSpPr>
          <p:spPr bwMode="auto">
            <a:xfrm>
              <a:off x="1488" y="1422"/>
              <a:ext cx="789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chemeClr val="accent2"/>
                  </a:solidFill>
                </a:rPr>
                <a:t>T</a:t>
              </a:r>
              <a:r>
                <a:rPr lang="en-US" altLang="zh-CN" sz="2800">
                  <a:solidFill>
                    <a:schemeClr val="accent2"/>
                  </a:solidFill>
                </a:rPr>
                <a:t>(</a:t>
              </a:r>
              <a:r>
                <a:rPr lang="en-US" altLang="zh-CN" sz="2800" i="1">
                  <a:solidFill>
                    <a:schemeClr val="accent2"/>
                  </a:solidFill>
                </a:rPr>
                <a:t>n/10</a:t>
              </a:r>
              <a:r>
                <a:rPr lang="en-US" altLang="zh-CN" sz="2800">
                  <a:solidFill>
                    <a:schemeClr val="accent2"/>
                  </a:solidFill>
                </a:rPr>
                <a:t>)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48136" name="Text Box 8"/>
            <p:cNvSpPr txBox="1">
              <a:spLocks noChangeArrowheads="1"/>
            </p:cNvSpPr>
            <p:nvPr/>
          </p:nvSpPr>
          <p:spPr bwMode="auto">
            <a:xfrm>
              <a:off x="2813" y="1422"/>
              <a:ext cx="901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chemeClr val="accent2"/>
                  </a:solidFill>
                </a:rPr>
                <a:t>T</a:t>
              </a:r>
              <a:r>
                <a:rPr lang="en-US" altLang="zh-CN" sz="2800">
                  <a:solidFill>
                    <a:schemeClr val="accent2"/>
                  </a:solidFill>
                </a:rPr>
                <a:t>(9</a:t>
              </a:r>
              <a:r>
                <a:rPr lang="en-US" altLang="zh-CN" sz="2800" i="1">
                  <a:solidFill>
                    <a:schemeClr val="accent2"/>
                  </a:solidFill>
                </a:rPr>
                <a:t>n/10</a:t>
              </a:r>
              <a:r>
                <a:rPr lang="en-US" altLang="zh-CN" sz="2800">
                  <a:solidFill>
                    <a:schemeClr val="accent2"/>
                  </a:solidFill>
                </a:rPr>
                <a:t>)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48137" name="Line 9"/>
            <p:cNvSpPr>
              <a:spLocks noChangeShapeType="1"/>
            </p:cNvSpPr>
            <p:nvPr/>
          </p:nvSpPr>
          <p:spPr bwMode="auto">
            <a:xfrm flipH="1">
              <a:off x="2016" y="115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8" name="Line 10"/>
            <p:cNvSpPr>
              <a:spLocks noChangeShapeType="1"/>
            </p:cNvSpPr>
            <p:nvPr/>
          </p:nvSpPr>
          <p:spPr bwMode="auto">
            <a:xfrm>
              <a:off x="2592" y="1152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E36B3F-371E-40FE-B837-DD32D68EADD0}" type="slidenum">
              <a:rPr lang="en-US" altLang="zh-CN"/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Analysis of “almost-best” case</a:t>
            </a:r>
            <a:endParaRPr lang="en-US" altLang="zh-CN"/>
          </a:p>
        </p:txBody>
      </p:sp>
      <p:grpSp>
        <p:nvGrpSpPr>
          <p:cNvPr id="49157" name="Group 17"/>
          <p:cNvGrpSpPr/>
          <p:nvPr/>
        </p:nvGrpSpPr>
        <p:grpSpPr bwMode="auto">
          <a:xfrm>
            <a:off x="838200" y="1419225"/>
            <a:ext cx="6888163" cy="2271713"/>
            <a:chOff x="528" y="894"/>
            <a:chExt cx="4339" cy="1431"/>
          </a:xfrm>
        </p:grpSpPr>
        <p:sp>
          <p:nvSpPr>
            <p:cNvPr id="49158" name="Text Box 4"/>
            <p:cNvSpPr txBox="1">
              <a:spLocks noChangeArrowheads="1"/>
            </p:cNvSpPr>
            <p:nvPr/>
          </p:nvSpPr>
          <p:spPr bwMode="auto">
            <a:xfrm>
              <a:off x="2340" y="894"/>
              <a:ext cx="32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chemeClr val="accent2"/>
                  </a:solidFill>
                </a:rPr>
                <a:t>cn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49159" name="Text Box 5"/>
            <p:cNvSpPr txBox="1">
              <a:spLocks noChangeArrowheads="1"/>
            </p:cNvSpPr>
            <p:nvPr/>
          </p:nvSpPr>
          <p:spPr bwMode="auto">
            <a:xfrm>
              <a:off x="1688" y="1422"/>
              <a:ext cx="613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chemeClr val="accent2"/>
                  </a:solidFill>
                </a:rPr>
                <a:t>cn/10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49160" name="Text Box 6"/>
            <p:cNvSpPr txBox="1">
              <a:spLocks noChangeArrowheads="1"/>
            </p:cNvSpPr>
            <p:nvPr/>
          </p:nvSpPr>
          <p:spPr bwMode="auto">
            <a:xfrm>
              <a:off x="2952" y="1422"/>
              <a:ext cx="72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accent2"/>
                  </a:solidFill>
                </a:rPr>
                <a:t>9</a:t>
              </a:r>
              <a:r>
                <a:rPr lang="en-US" altLang="zh-CN" sz="2800" i="1">
                  <a:solidFill>
                    <a:schemeClr val="accent2"/>
                  </a:solidFill>
                </a:rPr>
                <a:t>cn/10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49161" name="Line 7"/>
            <p:cNvSpPr>
              <a:spLocks noChangeShapeType="1"/>
            </p:cNvSpPr>
            <p:nvPr/>
          </p:nvSpPr>
          <p:spPr bwMode="auto">
            <a:xfrm flipH="1">
              <a:off x="2019" y="115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2" name="Line 8"/>
            <p:cNvSpPr>
              <a:spLocks noChangeShapeType="1"/>
            </p:cNvSpPr>
            <p:nvPr/>
          </p:nvSpPr>
          <p:spPr bwMode="auto">
            <a:xfrm>
              <a:off x="2595" y="1152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3" name="Text Box 9"/>
            <p:cNvSpPr txBox="1">
              <a:spLocks noChangeArrowheads="1"/>
            </p:cNvSpPr>
            <p:nvPr/>
          </p:nvSpPr>
          <p:spPr bwMode="auto">
            <a:xfrm>
              <a:off x="528" y="1976"/>
              <a:ext cx="901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chemeClr val="accent2"/>
                  </a:solidFill>
                </a:rPr>
                <a:t>T</a:t>
              </a:r>
              <a:r>
                <a:rPr lang="en-US" altLang="zh-CN" sz="2800">
                  <a:solidFill>
                    <a:schemeClr val="accent2"/>
                  </a:solidFill>
                </a:rPr>
                <a:t>(</a:t>
              </a:r>
              <a:r>
                <a:rPr lang="en-US" altLang="zh-CN" sz="2800" i="1">
                  <a:solidFill>
                    <a:schemeClr val="accent2"/>
                  </a:solidFill>
                </a:rPr>
                <a:t>n</a:t>
              </a:r>
              <a:r>
                <a:rPr lang="en-US" altLang="zh-CN" sz="2800">
                  <a:solidFill>
                    <a:schemeClr val="accent2"/>
                  </a:solidFill>
                </a:rPr>
                <a:t>/100)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49164" name="Text Box 10"/>
            <p:cNvSpPr txBox="1">
              <a:spLocks noChangeArrowheads="1"/>
            </p:cNvSpPr>
            <p:nvPr/>
          </p:nvSpPr>
          <p:spPr bwMode="auto">
            <a:xfrm>
              <a:off x="1552" y="1998"/>
              <a:ext cx="1013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chemeClr val="accent2"/>
                  </a:solidFill>
                </a:rPr>
                <a:t>T</a:t>
              </a:r>
              <a:r>
                <a:rPr lang="en-US" altLang="zh-CN" sz="2800">
                  <a:solidFill>
                    <a:schemeClr val="accent2"/>
                  </a:solidFill>
                </a:rPr>
                <a:t>(9</a:t>
              </a:r>
              <a:r>
                <a:rPr lang="en-US" altLang="zh-CN" sz="2800" i="1">
                  <a:solidFill>
                    <a:schemeClr val="accent2"/>
                  </a:solidFill>
                </a:rPr>
                <a:t>n</a:t>
              </a:r>
              <a:r>
                <a:rPr lang="en-US" altLang="zh-CN" sz="2800">
                  <a:solidFill>
                    <a:schemeClr val="accent2"/>
                  </a:solidFill>
                </a:rPr>
                <a:t>/100)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49165" name="Text Box 11"/>
            <p:cNvSpPr txBox="1">
              <a:spLocks noChangeArrowheads="1"/>
            </p:cNvSpPr>
            <p:nvPr/>
          </p:nvSpPr>
          <p:spPr bwMode="auto">
            <a:xfrm>
              <a:off x="2542" y="1977"/>
              <a:ext cx="1013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chemeClr val="accent2"/>
                  </a:solidFill>
                </a:rPr>
                <a:t>T</a:t>
              </a:r>
              <a:r>
                <a:rPr lang="en-US" altLang="zh-CN" sz="2800">
                  <a:solidFill>
                    <a:schemeClr val="accent2"/>
                  </a:solidFill>
                </a:rPr>
                <a:t>(9</a:t>
              </a:r>
              <a:r>
                <a:rPr lang="en-US" altLang="zh-CN" sz="2800" i="1">
                  <a:solidFill>
                    <a:schemeClr val="accent2"/>
                  </a:solidFill>
                </a:rPr>
                <a:t>n</a:t>
              </a:r>
              <a:r>
                <a:rPr lang="en-US" altLang="zh-CN" sz="2800">
                  <a:solidFill>
                    <a:schemeClr val="accent2"/>
                  </a:solidFill>
                </a:rPr>
                <a:t>/100)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49166" name="Text Box 12"/>
            <p:cNvSpPr txBox="1">
              <a:spLocks noChangeArrowheads="1"/>
            </p:cNvSpPr>
            <p:nvPr/>
          </p:nvSpPr>
          <p:spPr bwMode="auto">
            <a:xfrm>
              <a:off x="3742" y="1977"/>
              <a:ext cx="112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chemeClr val="accent2"/>
                  </a:solidFill>
                </a:rPr>
                <a:t>T</a:t>
              </a:r>
              <a:r>
                <a:rPr lang="en-US" altLang="zh-CN" sz="2800">
                  <a:solidFill>
                    <a:schemeClr val="accent2"/>
                  </a:solidFill>
                </a:rPr>
                <a:t>(81</a:t>
              </a:r>
              <a:r>
                <a:rPr lang="en-US" altLang="zh-CN" sz="2800" i="1">
                  <a:solidFill>
                    <a:schemeClr val="accent2"/>
                  </a:solidFill>
                </a:rPr>
                <a:t>n</a:t>
              </a:r>
              <a:r>
                <a:rPr lang="en-US" altLang="zh-CN" sz="2800">
                  <a:solidFill>
                    <a:schemeClr val="accent2"/>
                  </a:solidFill>
                </a:rPr>
                <a:t>/100)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49167" name="Line 13"/>
            <p:cNvSpPr>
              <a:spLocks noChangeShapeType="1"/>
            </p:cNvSpPr>
            <p:nvPr/>
          </p:nvSpPr>
          <p:spPr bwMode="auto">
            <a:xfrm flipH="1">
              <a:off x="1251" y="1680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8" name="Line 14"/>
            <p:cNvSpPr>
              <a:spLocks noChangeShapeType="1"/>
            </p:cNvSpPr>
            <p:nvPr/>
          </p:nvSpPr>
          <p:spPr bwMode="auto">
            <a:xfrm>
              <a:off x="1923" y="1680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9" name="Line 15"/>
            <p:cNvSpPr>
              <a:spLocks noChangeShapeType="1"/>
            </p:cNvSpPr>
            <p:nvPr/>
          </p:nvSpPr>
          <p:spPr bwMode="auto">
            <a:xfrm flipH="1">
              <a:off x="2931" y="172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0" name="Line 16"/>
            <p:cNvSpPr>
              <a:spLocks noChangeShapeType="1"/>
            </p:cNvSpPr>
            <p:nvPr/>
          </p:nvSpPr>
          <p:spPr bwMode="auto">
            <a:xfrm>
              <a:off x="3267" y="1728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F35CFA-BE90-4BF4-88AE-0EAA46A94D5C}" type="slidenum">
              <a:rPr lang="en-US" altLang="zh-CN"/>
            </a:fld>
            <a:endParaRPr lang="en-US" altLang="zh-CN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Analysis of “almost-best” case</a:t>
            </a:r>
            <a:endParaRPr lang="en-US" altLang="zh-CN"/>
          </a:p>
        </p:txBody>
      </p:sp>
      <p:grpSp>
        <p:nvGrpSpPr>
          <p:cNvPr id="50181" name="Group 38"/>
          <p:cNvGrpSpPr/>
          <p:nvPr/>
        </p:nvGrpSpPr>
        <p:grpSpPr bwMode="auto">
          <a:xfrm>
            <a:off x="838200" y="1419225"/>
            <a:ext cx="7467600" cy="4205288"/>
            <a:chOff x="528" y="894"/>
            <a:chExt cx="4704" cy="2649"/>
          </a:xfrm>
        </p:grpSpPr>
        <p:sp>
          <p:nvSpPr>
            <p:cNvPr id="50182" name="Text Box 4"/>
            <p:cNvSpPr txBox="1">
              <a:spLocks noChangeArrowheads="1"/>
            </p:cNvSpPr>
            <p:nvPr/>
          </p:nvSpPr>
          <p:spPr bwMode="auto">
            <a:xfrm>
              <a:off x="2337" y="894"/>
              <a:ext cx="32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chemeClr val="accent2"/>
                  </a:solidFill>
                </a:rPr>
                <a:t>cn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50183" name="Text Box 5"/>
            <p:cNvSpPr txBox="1">
              <a:spLocks noChangeArrowheads="1"/>
            </p:cNvSpPr>
            <p:nvPr/>
          </p:nvSpPr>
          <p:spPr bwMode="auto">
            <a:xfrm>
              <a:off x="1685" y="1422"/>
              <a:ext cx="613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chemeClr val="accent2"/>
                  </a:solidFill>
                </a:rPr>
                <a:t>cn/10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50184" name="Text Box 6"/>
            <p:cNvSpPr txBox="1">
              <a:spLocks noChangeArrowheads="1"/>
            </p:cNvSpPr>
            <p:nvPr/>
          </p:nvSpPr>
          <p:spPr bwMode="auto">
            <a:xfrm>
              <a:off x="2949" y="1422"/>
              <a:ext cx="72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accent2"/>
                  </a:solidFill>
                </a:rPr>
                <a:t>9</a:t>
              </a:r>
              <a:r>
                <a:rPr lang="en-US" altLang="zh-CN" sz="2800" i="1">
                  <a:solidFill>
                    <a:schemeClr val="accent2"/>
                  </a:solidFill>
                </a:rPr>
                <a:t>cn/10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50185" name="Line 7"/>
            <p:cNvSpPr>
              <a:spLocks noChangeShapeType="1"/>
            </p:cNvSpPr>
            <p:nvPr/>
          </p:nvSpPr>
          <p:spPr bwMode="auto">
            <a:xfrm flipH="1">
              <a:off x="2016" y="115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6" name="Line 8"/>
            <p:cNvSpPr>
              <a:spLocks noChangeShapeType="1"/>
            </p:cNvSpPr>
            <p:nvPr/>
          </p:nvSpPr>
          <p:spPr bwMode="auto">
            <a:xfrm>
              <a:off x="2592" y="1152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7" name="Text Box 9"/>
            <p:cNvSpPr txBox="1">
              <a:spLocks noChangeArrowheads="1"/>
            </p:cNvSpPr>
            <p:nvPr/>
          </p:nvSpPr>
          <p:spPr bwMode="auto">
            <a:xfrm>
              <a:off x="862" y="1976"/>
              <a:ext cx="72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chemeClr val="accent2"/>
                  </a:solidFill>
                </a:rPr>
                <a:t>cn</a:t>
              </a:r>
              <a:r>
                <a:rPr lang="en-US" altLang="zh-CN" sz="2800">
                  <a:solidFill>
                    <a:schemeClr val="accent2"/>
                  </a:solidFill>
                </a:rPr>
                <a:t>/100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50188" name="Text Box 10"/>
            <p:cNvSpPr txBox="1">
              <a:spLocks noChangeArrowheads="1"/>
            </p:cNvSpPr>
            <p:nvPr/>
          </p:nvSpPr>
          <p:spPr bwMode="auto">
            <a:xfrm>
              <a:off x="1728" y="1998"/>
              <a:ext cx="83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accent2"/>
                  </a:solidFill>
                </a:rPr>
                <a:t>9</a:t>
              </a:r>
              <a:r>
                <a:rPr lang="en-US" altLang="zh-CN" sz="2800" i="1">
                  <a:solidFill>
                    <a:schemeClr val="accent2"/>
                  </a:solidFill>
                </a:rPr>
                <a:t>cn</a:t>
              </a:r>
              <a:r>
                <a:rPr lang="en-US" altLang="zh-CN" sz="2800">
                  <a:solidFill>
                    <a:schemeClr val="accent2"/>
                  </a:solidFill>
                </a:rPr>
                <a:t>/100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50189" name="Text Box 11"/>
            <p:cNvSpPr txBox="1">
              <a:spLocks noChangeArrowheads="1"/>
            </p:cNvSpPr>
            <p:nvPr/>
          </p:nvSpPr>
          <p:spPr bwMode="auto">
            <a:xfrm>
              <a:off x="2574" y="1977"/>
              <a:ext cx="83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accent2"/>
                  </a:solidFill>
                </a:rPr>
                <a:t>9</a:t>
              </a:r>
              <a:r>
                <a:rPr lang="en-US" altLang="zh-CN" sz="2800" i="1">
                  <a:solidFill>
                    <a:schemeClr val="accent2"/>
                  </a:solidFill>
                </a:rPr>
                <a:t>cn</a:t>
              </a:r>
              <a:r>
                <a:rPr lang="en-US" altLang="zh-CN" sz="2800">
                  <a:solidFill>
                    <a:schemeClr val="accent2"/>
                  </a:solidFill>
                </a:rPr>
                <a:t>/100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50190" name="Text Box 12"/>
            <p:cNvSpPr txBox="1">
              <a:spLocks noChangeArrowheads="1"/>
            </p:cNvSpPr>
            <p:nvPr/>
          </p:nvSpPr>
          <p:spPr bwMode="auto">
            <a:xfrm>
              <a:off x="3739" y="1977"/>
              <a:ext cx="949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accent2"/>
                  </a:solidFill>
                </a:rPr>
                <a:t>81</a:t>
              </a:r>
              <a:r>
                <a:rPr lang="en-US" altLang="zh-CN" sz="2800" i="1">
                  <a:solidFill>
                    <a:schemeClr val="accent2"/>
                  </a:solidFill>
                </a:rPr>
                <a:t>cn</a:t>
              </a:r>
              <a:r>
                <a:rPr lang="en-US" altLang="zh-CN" sz="2800">
                  <a:solidFill>
                    <a:schemeClr val="accent2"/>
                  </a:solidFill>
                </a:rPr>
                <a:t>/100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50191" name="Line 13"/>
            <p:cNvSpPr>
              <a:spLocks noChangeShapeType="1"/>
            </p:cNvSpPr>
            <p:nvPr/>
          </p:nvSpPr>
          <p:spPr bwMode="auto">
            <a:xfrm flipH="1">
              <a:off x="1248" y="1680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2" name="Line 14"/>
            <p:cNvSpPr>
              <a:spLocks noChangeShapeType="1"/>
            </p:cNvSpPr>
            <p:nvPr/>
          </p:nvSpPr>
          <p:spPr bwMode="auto">
            <a:xfrm>
              <a:off x="1920" y="1680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3" name="Line 15"/>
            <p:cNvSpPr>
              <a:spLocks noChangeShapeType="1"/>
            </p:cNvSpPr>
            <p:nvPr/>
          </p:nvSpPr>
          <p:spPr bwMode="auto">
            <a:xfrm flipH="1">
              <a:off x="2928" y="172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4" name="Line 16"/>
            <p:cNvSpPr>
              <a:spLocks noChangeShapeType="1"/>
            </p:cNvSpPr>
            <p:nvPr/>
          </p:nvSpPr>
          <p:spPr bwMode="auto">
            <a:xfrm>
              <a:off x="3264" y="1728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5" name="Line 17"/>
            <p:cNvSpPr>
              <a:spLocks noChangeShapeType="1"/>
            </p:cNvSpPr>
            <p:nvPr/>
          </p:nvSpPr>
          <p:spPr bwMode="auto">
            <a:xfrm flipH="1">
              <a:off x="768" y="2256"/>
              <a:ext cx="38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6" name="Line 18"/>
            <p:cNvSpPr>
              <a:spLocks noChangeShapeType="1"/>
            </p:cNvSpPr>
            <p:nvPr/>
          </p:nvSpPr>
          <p:spPr bwMode="auto">
            <a:xfrm flipH="1">
              <a:off x="1968" y="230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Line 19"/>
            <p:cNvSpPr>
              <a:spLocks noChangeShapeType="1"/>
            </p:cNvSpPr>
            <p:nvPr/>
          </p:nvSpPr>
          <p:spPr bwMode="auto">
            <a:xfrm>
              <a:off x="2208" y="23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8" name="Line 20"/>
            <p:cNvSpPr>
              <a:spLocks noChangeShapeType="1"/>
            </p:cNvSpPr>
            <p:nvPr/>
          </p:nvSpPr>
          <p:spPr bwMode="auto">
            <a:xfrm flipH="1">
              <a:off x="2736" y="230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9" name="Line 21"/>
            <p:cNvSpPr>
              <a:spLocks noChangeShapeType="1"/>
            </p:cNvSpPr>
            <p:nvPr/>
          </p:nvSpPr>
          <p:spPr bwMode="auto">
            <a:xfrm>
              <a:off x="2976" y="23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0" name="Line 22"/>
            <p:cNvSpPr>
              <a:spLocks noChangeShapeType="1"/>
            </p:cNvSpPr>
            <p:nvPr/>
          </p:nvSpPr>
          <p:spPr bwMode="auto">
            <a:xfrm>
              <a:off x="4080" y="2256"/>
              <a:ext cx="576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1" name="Text Box 24"/>
            <p:cNvSpPr txBox="1">
              <a:spLocks noChangeArrowheads="1"/>
            </p:cNvSpPr>
            <p:nvPr/>
          </p:nvSpPr>
          <p:spPr bwMode="auto">
            <a:xfrm>
              <a:off x="1862" y="2899"/>
              <a:ext cx="1310" cy="37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3200" i="1">
                  <a:solidFill>
                    <a:schemeClr val="accent2"/>
                  </a:solidFill>
                </a:rPr>
                <a:t>O</a:t>
              </a:r>
              <a:r>
                <a:rPr lang="en-US" altLang="zh-CN" sz="3200">
                  <a:solidFill>
                    <a:schemeClr val="accent2"/>
                  </a:solidFill>
                </a:rPr>
                <a:t>(</a:t>
              </a:r>
              <a:r>
                <a:rPr lang="en-US" altLang="zh-CN" sz="3200" i="1">
                  <a:solidFill>
                    <a:schemeClr val="accent2"/>
                  </a:solidFill>
                </a:rPr>
                <a:t>n</a:t>
              </a:r>
              <a:r>
                <a:rPr lang="en-US" altLang="zh-CN" sz="3200">
                  <a:solidFill>
                    <a:schemeClr val="accent2"/>
                  </a:solidFill>
                </a:rPr>
                <a:t>) </a:t>
              </a:r>
              <a:r>
                <a:rPr lang="en-US" altLang="zh-CN" sz="3200"/>
                <a:t>leaves</a:t>
              </a:r>
              <a:endParaRPr lang="en-US" altLang="zh-CN" sz="3200"/>
            </a:p>
          </p:txBody>
        </p:sp>
        <p:sp>
          <p:nvSpPr>
            <p:cNvPr id="50202" name="Text Box 25"/>
            <p:cNvSpPr txBox="1">
              <a:spLocks noChangeArrowheads="1"/>
            </p:cNvSpPr>
            <p:nvPr/>
          </p:nvSpPr>
          <p:spPr bwMode="auto">
            <a:xfrm>
              <a:off x="528" y="2998"/>
              <a:ext cx="54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accent2"/>
                  </a:solidFill>
                  <a:sym typeface="Symbol" panose="05050102010706020507" pitchFamily="18" charset="2"/>
                </a:rPr>
                <a:t>(1)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50203" name="Text Box 26"/>
            <p:cNvSpPr txBox="1">
              <a:spLocks noChangeArrowheads="1"/>
            </p:cNvSpPr>
            <p:nvPr/>
          </p:nvSpPr>
          <p:spPr bwMode="auto">
            <a:xfrm>
              <a:off x="4416" y="3216"/>
              <a:ext cx="54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accent2"/>
                  </a:solidFill>
                  <a:sym typeface="Symbol" panose="05050102010706020507" pitchFamily="18" charset="2"/>
                </a:rPr>
                <a:t>(1)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50204" name="Freeform 28"/>
            <p:cNvSpPr/>
            <p:nvPr/>
          </p:nvSpPr>
          <p:spPr bwMode="auto">
            <a:xfrm>
              <a:off x="2592" y="1104"/>
              <a:ext cx="2352" cy="2256"/>
            </a:xfrm>
            <a:custGeom>
              <a:avLst/>
              <a:gdLst>
                <a:gd name="T0" fmla="*/ 0 w 2352"/>
                <a:gd name="T1" fmla="*/ 0 h 2256"/>
                <a:gd name="T2" fmla="*/ 1872 w 2352"/>
                <a:gd name="T3" fmla="*/ 768 h 2256"/>
                <a:gd name="T4" fmla="*/ 2352 w 2352"/>
                <a:gd name="T5" fmla="*/ 2256 h 2256"/>
                <a:gd name="T6" fmla="*/ 0 60000 65536"/>
                <a:gd name="T7" fmla="*/ 0 60000 65536"/>
                <a:gd name="T8" fmla="*/ 0 60000 65536"/>
                <a:gd name="T9" fmla="*/ 0 w 2352"/>
                <a:gd name="T10" fmla="*/ 0 h 2256"/>
                <a:gd name="T11" fmla="*/ 2352 w 2352"/>
                <a:gd name="T12" fmla="*/ 2256 h 2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2" h="2256">
                  <a:moveTo>
                    <a:pt x="0" y="0"/>
                  </a:moveTo>
                  <a:cubicBezTo>
                    <a:pt x="740" y="196"/>
                    <a:pt x="1480" y="392"/>
                    <a:pt x="1872" y="768"/>
                  </a:cubicBezTo>
                  <a:cubicBezTo>
                    <a:pt x="2264" y="1144"/>
                    <a:pt x="2308" y="1700"/>
                    <a:pt x="2352" y="2256"/>
                  </a:cubicBezTo>
                </a:path>
              </a:pathLst>
            </a:custGeom>
            <a:noFill/>
            <a:ln w="57150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5" name="Text Box 30"/>
            <p:cNvSpPr txBox="1">
              <a:spLocks noChangeArrowheads="1"/>
            </p:cNvSpPr>
            <p:nvPr/>
          </p:nvSpPr>
          <p:spPr bwMode="auto">
            <a:xfrm>
              <a:off x="3872" y="1545"/>
              <a:ext cx="7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accent2"/>
                  </a:solidFill>
                </a:rPr>
                <a:t>log</a:t>
              </a:r>
              <a:r>
                <a:rPr lang="en-US" altLang="zh-CN" sz="2800" baseline="-25000">
                  <a:solidFill>
                    <a:schemeClr val="accent2"/>
                  </a:solidFill>
                </a:rPr>
                <a:t>10/9</a:t>
              </a:r>
              <a:r>
                <a:rPr lang="en-US" altLang="zh-CN" sz="2800">
                  <a:solidFill>
                    <a:schemeClr val="accent2"/>
                  </a:solidFill>
                </a:rPr>
                <a:t>n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50206" name="Text Box 31"/>
            <p:cNvSpPr txBox="1">
              <a:spLocks noChangeArrowheads="1"/>
            </p:cNvSpPr>
            <p:nvPr/>
          </p:nvSpPr>
          <p:spPr bwMode="auto">
            <a:xfrm>
              <a:off x="4935" y="938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accent2"/>
                  </a:solidFill>
                </a:rPr>
                <a:t>cn</a:t>
              </a:r>
              <a:endParaRPr lang="en-US" altLang="zh-CN" i="1">
                <a:solidFill>
                  <a:schemeClr val="accent2"/>
                </a:solidFill>
              </a:endParaRPr>
            </a:p>
          </p:txBody>
        </p:sp>
        <p:sp>
          <p:nvSpPr>
            <p:cNvPr id="50207" name="Text Box 32"/>
            <p:cNvSpPr txBox="1">
              <a:spLocks noChangeArrowheads="1"/>
            </p:cNvSpPr>
            <p:nvPr/>
          </p:nvSpPr>
          <p:spPr bwMode="auto">
            <a:xfrm>
              <a:off x="4935" y="1440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accent2"/>
                  </a:solidFill>
                </a:rPr>
                <a:t>cn</a:t>
              </a:r>
              <a:endParaRPr lang="en-US" altLang="zh-CN" i="1">
                <a:solidFill>
                  <a:schemeClr val="accent2"/>
                </a:solidFill>
              </a:endParaRPr>
            </a:p>
          </p:txBody>
        </p:sp>
        <p:sp>
          <p:nvSpPr>
            <p:cNvPr id="50208" name="Text Box 33"/>
            <p:cNvSpPr txBox="1">
              <a:spLocks noChangeArrowheads="1"/>
            </p:cNvSpPr>
            <p:nvPr/>
          </p:nvSpPr>
          <p:spPr bwMode="auto">
            <a:xfrm>
              <a:off x="4935" y="1968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accent2"/>
                  </a:solidFill>
                </a:rPr>
                <a:t>cn</a:t>
              </a:r>
              <a:endParaRPr lang="en-US" altLang="zh-CN" i="1">
                <a:solidFill>
                  <a:schemeClr val="accent2"/>
                </a:solidFill>
              </a:endParaRPr>
            </a:p>
          </p:txBody>
        </p:sp>
        <p:sp>
          <p:nvSpPr>
            <p:cNvPr id="50209" name="Line 34"/>
            <p:cNvSpPr>
              <a:spLocks noChangeShapeType="1"/>
            </p:cNvSpPr>
            <p:nvPr/>
          </p:nvSpPr>
          <p:spPr bwMode="auto">
            <a:xfrm>
              <a:off x="5088" y="2640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0" name="Line 35"/>
            <p:cNvSpPr>
              <a:spLocks noChangeShapeType="1"/>
            </p:cNvSpPr>
            <p:nvPr/>
          </p:nvSpPr>
          <p:spPr bwMode="auto">
            <a:xfrm>
              <a:off x="2640" y="1104"/>
              <a:ext cx="23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1" name="Line 36"/>
            <p:cNvSpPr>
              <a:spLocks noChangeShapeType="1"/>
            </p:cNvSpPr>
            <p:nvPr/>
          </p:nvSpPr>
          <p:spPr bwMode="auto">
            <a:xfrm flipV="1">
              <a:off x="3552" y="1584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2" name="Line 37"/>
            <p:cNvSpPr>
              <a:spLocks noChangeShapeType="1"/>
            </p:cNvSpPr>
            <p:nvPr/>
          </p:nvSpPr>
          <p:spPr bwMode="auto">
            <a:xfrm>
              <a:off x="4608" y="216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D1190E-6BF1-4169-B7A1-310A7A61ED76}" type="slidenum">
              <a:rPr lang="en-US" altLang="zh-CN"/>
            </a:fld>
            <a:endParaRPr lang="en-US" altLang="zh-CN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Analysis of “almost-best” case</a:t>
            </a:r>
            <a:endParaRPr lang="en-US" altLang="zh-CN"/>
          </a:p>
        </p:txBody>
      </p:sp>
      <p:grpSp>
        <p:nvGrpSpPr>
          <p:cNvPr id="51205" name="Group 42"/>
          <p:cNvGrpSpPr/>
          <p:nvPr/>
        </p:nvGrpSpPr>
        <p:grpSpPr bwMode="auto">
          <a:xfrm>
            <a:off x="838200" y="1419225"/>
            <a:ext cx="7794625" cy="4752975"/>
            <a:chOff x="528" y="894"/>
            <a:chExt cx="4910" cy="2994"/>
          </a:xfrm>
        </p:grpSpPr>
        <p:sp>
          <p:nvSpPr>
            <p:cNvPr id="51206" name="Text Box 4"/>
            <p:cNvSpPr txBox="1">
              <a:spLocks noChangeArrowheads="1"/>
            </p:cNvSpPr>
            <p:nvPr/>
          </p:nvSpPr>
          <p:spPr bwMode="auto">
            <a:xfrm>
              <a:off x="2337" y="894"/>
              <a:ext cx="32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chemeClr val="accent2"/>
                  </a:solidFill>
                </a:rPr>
                <a:t>cn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51207" name="Text Box 5"/>
            <p:cNvSpPr txBox="1">
              <a:spLocks noChangeArrowheads="1"/>
            </p:cNvSpPr>
            <p:nvPr/>
          </p:nvSpPr>
          <p:spPr bwMode="auto">
            <a:xfrm>
              <a:off x="1685" y="1422"/>
              <a:ext cx="613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chemeClr val="accent2"/>
                  </a:solidFill>
                </a:rPr>
                <a:t>cn/10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51208" name="Text Box 6"/>
            <p:cNvSpPr txBox="1">
              <a:spLocks noChangeArrowheads="1"/>
            </p:cNvSpPr>
            <p:nvPr/>
          </p:nvSpPr>
          <p:spPr bwMode="auto">
            <a:xfrm>
              <a:off x="2949" y="1422"/>
              <a:ext cx="72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accent2"/>
                  </a:solidFill>
                </a:rPr>
                <a:t>9</a:t>
              </a:r>
              <a:r>
                <a:rPr lang="en-US" altLang="zh-CN" sz="2800" i="1">
                  <a:solidFill>
                    <a:schemeClr val="accent2"/>
                  </a:solidFill>
                </a:rPr>
                <a:t>cn/10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51209" name="Line 7"/>
            <p:cNvSpPr>
              <a:spLocks noChangeShapeType="1"/>
            </p:cNvSpPr>
            <p:nvPr/>
          </p:nvSpPr>
          <p:spPr bwMode="auto">
            <a:xfrm flipH="1">
              <a:off x="2016" y="115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0" name="Line 8"/>
            <p:cNvSpPr>
              <a:spLocks noChangeShapeType="1"/>
            </p:cNvSpPr>
            <p:nvPr/>
          </p:nvSpPr>
          <p:spPr bwMode="auto">
            <a:xfrm>
              <a:off x="2592" y="1152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1" name="Text Box 9"/>
            <p:cNvSpPr txBox="1">
              <a:spLocks noChangeArrowheads="1"/>
            </p:cNvSpPr>
            <p:nvPr/>
          </p:nvSpPr>
          <p:spPr bwMode="auto">
            <a:xfrm>
              <a:off x="862" y="1976"/>
              <a:ext cx="72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chemeClr val="accent2"/>
                  </a:solidFill>
                </a:rPr>
                <a:t>cn</a:t>
              </a:r>
              <a:r>
                <a:rPr lang="en-US" altLang="zh-CN" sz="2800">
                  <a:solidFill>
                    <a:schemeClr val="accent2"/>
                  </a:solidFill>
                </a:rPr>
                <a:t>/100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51212" name="Text Box 10"/>
            <p:cNvSpPr txBox="1">
              <a:spLocks noChangeArrowheads="1"/>
            </p:cNvSpPr>
            <p:nvPr/>
          </p:nvSpPr>
          <p:spPr bwMode="auto">
            <a:xfrm>
              <a:off x="1728" y="1998"/>
              <a:ext cx="83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accent2"/>
                  </a:solidFill>
                </a:rPr>
                <a:t>9</a:t>
              </a:r>
              <a:r>
                <a:rPr lang="en-US" altLang="zh-CN" sz="2800" i="1">
                  <a:solidFill>
                    <a:schemeClr val="accent2"/>
                  </a:solidFill>
                </a:rPr>
                <a:t>cn</a:t>
              </a:r>
              <a:r>
                <a:rPr lang="en-US" altLang="zh-CN" sz="2800">
                  <a:solidFill>
                    <a:schemeClr val="accent2"/>
                  </a:solidFill>
                </a:rPr>
                <a:t>/100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51213" name="Text Box 11"/>
            <p:cNvSpPr txBox="1">
              <a:spLocks noChangeArrowheads="1"/>
            </p:cNvSpPr>
            <p:nvPr/>
          </p:nvSpPr>
          <p:spPr bwMode="auto">
            <a:xfrm>
              <a:off x="2574" y="1977"/>
              <a:ext cx="83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accent2"/>
                  </a:solidFill>
                </a:rPr>
                <a:t>9</a:t>
              </a:r>
              <a:r>
                <a:rPr lang="en-US" altLang="zh-CN" sz="2800" i="1">
                  <a:solidFill>
                    <a:schemeClr val="accent2"/>
                  </a:solidFill>
                </a:rPr>
                <a:t>cn</a:t>
              </a:r>
              <a:r>
                <a:rPr lang="en-US" altLang="zh-CN" sz="2800">
                  <a:solidFill>
                    <a:schemeClr val="accent2"/>
                  </a:solidFill>
                </a:rPr>
                <a:t>/100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51214" name="Text Box 12"/>
            <p:cNvSpPr txBox="1">
              <a:spLocks noChangeArrowheads="1"/>
            </p:cNvSpPr>
            <p:nvPr/>
          </p:nvSpPr>
          <p:spPr bwMode="auto">
            <a:xfrm>
              <a:off x="3739" y="1977"/>
              <a:ext cx="949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accent2"/>
                  </a:solidFill>
                </a:rPr>
                <a:t>81</a:t>
              </a:r>
              <a:r>
                <a:rPr lang="en-US" altLang="zh-CN" sz="2800" i="1">
                  <a:solidFill>
                    <a:schemeClr val="accent2"/>
                  </a:solidFill>
                </a:rPr>
                <a:t>cn</a:t>
              </a:r>
              <a:r>
                <a:rPr lang="en-US" altLang="zh-CN" sz="2800">
                  <a:solidFill>
                    <a:schemeClr val="accent2"/>
                  </a:solidFill>
                </a:rPr>
                <a:t>/100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51215" name="Line 13"/>
            <p:cNvSpPr>
              <a:spLocks noChangeShapeType="1"/>
            </p:cNvSpPr>
            <p:nvPr/>
          </p:nvSpPr>
          <p:spPr bwMode="auto">
            <a:xfrm flipH="1">
              <a:off x="1248" y="1680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6" name="Line 14"/>
            <p:cNvSpPr>
              <a:spLocks noChangeShapeType="1"/>
            </p:cNvSpPr>
            <p:nvPr/>
          </p:nvSpPr>
          <p:spPr bwMode="auto">
            <a:xfrm>
              <a:off x="1920" y="1680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7" name="Line 15"/>
            <p:cNvSpPr>
              <a:spLocks noChangeShapeType="1"/>
            </p:cNvSpPr>
            <p:nvPr/>
          </p:nvSpPr>
          <p:spPr bwMode="auto">
            <a:xfrm flipH="1">
              <a:off x="2928" y="172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8" name="Line 16"/>
            <p:cNvSpPr>
              <a:spLocks noChangeShapeType="1"/>
            </p:cNvSpPr>
            <p:nvPr/>
          </p:nvSpPr>
          <p:spPr bwMode="auto">
            <a:xfrm>
              <a:off x="3264" y="1728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9" name="Line 17"/>
            <p:cNvSpPr>
              <a:spLocks noChangeShapeType="1"/>
            </p:cNvSpPr>
            <p:nvPr/>
          </p:nvSpPr>
          <p:spPr bwMode="auto">
            <a:xfrm flipH="1">
              <a:off x="768" y="2256"/>
              <a:ext cx="38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0" name="Line 18"/>
            <p:cNvSpPr>
              <a:spLocks noChangeShapeType="1"/>
            </p:cNvSpPr>
            <p:nvPr/>
          </p:nvSpPr>
          <p:spPr bwMode="auto">
            <a:xfrm flipH="1">
              <a:off x="1968" y="230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1" name="Line 19"/>
            <p:cNvSpPr>
              <a:spLocks noChangeShapeType="1"/>
            </p:cNvSpPr>
            <p:nvPr/>
          </p:nvSpPr>
          <p:spPr bwMode="auto">
            <a:xfrm>
              <a:off x="2208" y="23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2" name="Line 20"/>
            <p:cNvSpPr>
              <a:spLocks noChangeShapeType="1"/>
            </p:cNvSpPr>
            <p:nvPr/>
          </p:nvSpPr>
          <p:spPr bwMode="auto">
            <a:xfrm flipH="1">
              <a:off x="2736" y="230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3" name="Line 21"/>
            <p:cNvSpPr>
              <a:spLocks noChangeShapeType="1"/>
            </p:cNvSpPr>
            <p:nvPr/>
          </p:nvSpPr>
          <p:spPr bwMode="auto">
            <a:xfrm>
              <a:off x="2976" y="23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4" name="Line 22"/>
            <p:cNvSpPr>
              <a:spLocks noChangeShapeType="1"/>
            </p:cNvSpPr>
            <p:nvPr/>
          </p:nvSpPr>
          <p:spPr bwMode="auto">
            <a:xfrm>
              <a:off x="4080" y="2256"/>
              <a:ext cx="576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5" name="Text Box 23"/>
            <p:cNvSpPr txBox="1">
              <a:spLocks noChangeArrowheads="1"/>
            </p:cNvSpPr>
            <p:nvPr/>
          </p:nvSpPr>
          <p:spPr bwMode="auto">
            <a:xfrm>
              <a:off x="1862" y="2899"/>
              <a:ext cx="1310" cy="37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3200" i="1">
                  <a:solidFill>
                    <a:schemeClr val="accent2"/>
                  </a:solidFill>
                </a:rPr>
                <a:t>O</a:t>
              </a:r>
              <a:r>
                <a:rPr lang="en-US" altLang="zh-CN" sz="3200">
                  <a:solidFill>
                    <a:schemeClr val="accent2"/>
                  </a:solidFill>
                </a:rPr>
                <a:t>(</a:t>
              </a:r>
              <a:r>
                <a:rPr lang="en-US" altLang="zh-CN" sz="3200" i="1">
                  <a:solidFill>
                    <a:schemeClr val="accent2"/>
                  </a:solidFill>
                </a:rPr>
                <a:t>n</a:t>
              </a:r>
              <a:r>
                <a:rPr lang="en-US" altLang="zh-CN" sz="3200">
                  <a:solidFill>
                    <a:schemeClr val="accent2"/>
                  </a:solidFill>
                </a:rPr>
                <a:t>) </a:t>
              </a:r>
              <a:r>
                <a:rPr lang="en-US" altLang="zh-CN" sz="3200"/>
                <a:t>leaves</a:t>
              </a:r>
              <a:endParaRPr lang="en-US" altLang="zh-CN" sz="3200"/>
            </a:p>
          </p:txBody>
        </p:sp>
        <p:sp>
          <p:nvSpPr>
            <p:cNvPr id="51226" name="Text Box 24"/>
            <p:cNvSpPr txBox="1">
              <a:spLocks noChangeArrowheads="1"/>
            </p:cNvSpPr>
            <p:nvPr/>
          </p:nvSpPr>
          <p:spPr bwMode="auto">
            <a:xfrm>
              <a:off x="528" y="2998"/>
              <a:ext cx="54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accent2"/>
                  </a:solidFill>
                  <a:sym typeface="Symbol" panose="05050102010706020507" pitchFamily="18" charset="2"/>
                </a:rPr>
                <a:t>(1)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51227" name="Text Box 25"/>
            <p:cNvSpPr txBox="1">
              <a:spLocks noChangeArrowheads="1"/>
            </p:cNvSpPr>
            <p:nvPr/>
          </p:nvSpPr>
          <p:spPr bwMode="auto">
            <a:xfrm>
              <a:off x="4416" y="3216"/>
              <a:ext cx="54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accent2"/>
                  </a:solidFill>
                  <a:sym typeface="Symbol" panose="05050102010706020507" pitchFamily="18" charset="2"/>
                </a:rPr>
                <a:t>(1)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51228" name="Freeform 26"/>
            <p:cNvSpPr/>
            <p:nvPr/>
          </p:nvSpPr>
          <p:spPr bwMode="auto">
            <a:xfrm>
              <a:off x="2592" y="1104"/>
              <a:ext cx="2352" cy="2256"/>
            </a:xfrm>
            <a:custGeom>
              <a:avLst/>
              <a:gdLst>
                <a:gd name="T0" fmla="*/ 0 w 2352"/>
                <a:gd name="T1" fmla="*/ 0 h 2256"/>
                <a:gd name="T2" fmla="*/ 1872 w 2352"/>
                <a:gd name="T3" fmla="*/ 768 h 2256"/>
                <a:gd name="T4" fmla="*/ 2352 w 2352"/>
                <a:gd name="T5" fmla="*/ 2256 h 2256"/>
                <a:gd name="T6" fmla="*/ 0 60000 65536"/>
                <a:gd name="T7" fmla="*/ 0 60000 65536"/>
                <a:gd name="T8" fmla="*/ 0 60000 65536"/>
                <a:gd name="T9" fmla="*/ 0 w 2352"/>
                <a:gd name="T10" fmla="*/ 0 h 2256"/>
                <a:gd name="T11" fmla="*/ 2352 w 2352"/>
                <a:gd name="T12" fmla="*/ 2256 h 2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2" h="2256">
                  <a:moveTo>
                    <a:pt x="0" y="0"/>
                  </a:moveTo>
                  <a:cubicBezTo>
                    <a:pt x="740" y="196"/>
                    <a:pt x="1480" y="392"/>
                    <a:pt x="1872" y="768"/>
                  </a:cubicBezTo>
                  <a:cubicBezTo>
                    <a:pt x="2264" y="1144"/>
                    <a:pt x="2308" y="1700"/>
                    <a:pt x="2352" y="2256"/>
                  </a:cubicBezTo>
                </a:path>
              </a:pathLst>
            </a:custGeom>
            <a:noFill/>
            <a:ln w="57150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9" name="Text Box 27"/>
            <p:cNvSpPr txBox="1">
              <a:spLocks noChangeArrowheads="1"/>
            </p:cNvSpPr>
            <p:nvPr/>
          </p:nvSpPr>
          <p:spPr bwMode="auto">
            <a:xfrm>
              <a:off x="3872" y="1545"/>
              <a:ext cx="7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accent2"/>
                  </a:solidFill>
                </a:rPr>
                <a:t>log</a:t>
              </a:r>
              <a:r>
                <a:rPr lang="en-US" altLang="zh-CN" sz="2800" baseline="-25000">
                  <a:solidFill>
                    <a:schemeClr val="accent2"/>
                  </a:solidFill>
                </a:rPr>
                <a:t>10/9</a:t>
              </a:r>
              <a:r>
                <a:rPr lang="en-US" altLang="zh-CN" sz="2800">
                  <a:solidFill>
                    <a:schemeClr val="accent2"/>
                  </a:solidFill>
                </a:rPr>
                <a:t>n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51230" name="Text Box 28"/>
            <p:cNvSpPr txBox="1">
              <a:spLocks noChangeArrowheads="1"/>
            </p:cNvSpPr>
            <p:nvPr/>
          </p:nvSpPr>
          <p:spPr bwMode="auto">
            <a:xfrm>
              <a:off x="4935" y="938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accent2"/>
                  </a:solidFill>
                </a:rPr>
                <a:t>cn</a:t>
              </a:r>
              <a:endParaRPr lang="en-US" altLang="zh-CN" i="1">
                <a:solidFill>
                  <a:schemeClr val="accent2"/>
                </a:solidFill>
              </a:endParaRPr>
            </a:p>
          </p:txBody>
        </p:sp>
        <p:sp>
          <p:nvSpPr>
            <p:cNvPr id="51231" name="Text Box 29"/>
            <p:cNvSpPr txBox="1">
              <a:spLocks noChangeArrowheads="1"/>
            </p:cNvSpPr>
            <p:nvPr/>
          </p:nvSpPr>
          <p:spPr bwMode="auto">
            <a:xfrm>
              <a:off x="4935" y="1440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accent2"/>
                  </a:solidFill>
                </a:rPr>
                <a:t>cn</a:t>
              </a:r>
              <a:endParaRPr lang="en-US" altLang="zh-CN" i="1">
                <a:solidFill>
                  <a:schemeClr val="accent2"/>
                </a:solidFill>
              </a:endParaRPr>
            </a:p>
          </p:txBody>
        </p:sp>
        <p:sp>
          <p:nvSpPr>
            <p:cNvPr id="51232" name="Text Box 30"/>
            <p:cNvSpPr txBox="1">
              <a:spLocks noChangeArrowheads="1"/>
            </p:cNvSpPr>
            <p:nvPr/>
          </p:nvSpPr>
          <p:spPr bwMode="auto">
            <a:xfrm>
              <a:off x="4935" y="1968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accent2"/>
                  </a:solidFill>
                </a:rPr>
                <a:t>cn</a:t>
              </a:r>
              <a:endParaRPr lang="en-US" altLang="zh-CN" i="1">
                <a:solidFill>
                  <a:schemeClr val="accent2"/>
                </a:solidFill>
              </a:endParaRPr>
            </a:p>
          </p:txBody>
        </p:sp>
        <p:sp>
          <p:nvSpPr>
            <p:cNvPr id="51233" name="Line 31"/>
            <p:cNvSpPr>
              <a:spLocks noChangeShapeType="1"/>
            </p:cNvSpPr>
            <p:nvPr/>
          </p:nvSpPr>
          <p:spPr bwMode="auto">
            <a:xfrm>
              <a:off x="5088" y="2640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4" name="Line 32"/>
            <p:cNvSpPr>
              <a:spLocks noChangeShapeType="1"/>
            </p:cNvSpPr>
            <p:nvPr/>
          </p:nvSpPr>
          <p:spPr bwMode="auto">
            <a:xfrm>
              <a:off x="2640" y="1104"/>
              <a:ext cx="23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5" name="Line 33"/>
            <p:cNvSpPr>
              <a:spLocks noChangeShapeType="1"/>
            </p:cNvSpPr>
            <p:nvPr/>
          </p:nvSpPr>
          <p:spPr bwMode="auto">
            <a:xfrm flipV="1">
              <a:off x="3552" y="1584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6" name="Line 34"/>
            <p:cNvSpPr>
              <a:spLocks noChangeShapeType="1"/>
            </p:cNvSpPr>
            <p:nvPr/>
          </p:nvSpPr>
          <p:spPr bwMode="auto">
            <a:xfrm>
              <a:off x="4608" y="216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7" name="Freeform 36"/>
            <p:cNvSpPr/>
            <p:nvPr/>
          </p:nvSpPr>
          <p:spPr bwMode="auto">
            <a:xfrm>
              <a:off x="1152" y="1104"/>
              <a:ext cx="1200" cy="720"/>
            </a:xfrm>
            <a:custGeom>
              <a:avLst/>
              <a:gdLst>
                <a:gd name="T0" fmla="*/ 0 w 1200"/>
                <a:gd name="T1" fmla="*/ 720 h 720"/>
                <a:gd name="T2" fmla="*/ 432 w 1200"/>
                <a:gd name="T3" fmla="*/ 288 h 720"/>
                <a:gd name="T4" fmla="*/ 1200 w 1200"/>
                <a:gd name="T5" fmla="*/ 0 h 720"/>
                <a:gd name="T6" fmla="*/ 0 60000 65536"/>
                <a:gd name="T7" fmla="*/ 0 60000 65536"/>
                <a:gd name="T8" fmla="*/ 0 60000 65536"/>
                <a:gd name="T9" fmla="*/ 0 w 1200"/>
                <a:gd name="T10" fmla="*/ 0 h 720"/>
                <a:gd name="T11" fmla="*/ 1200 w 1200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720">
                  <a:moveTo>
                    <a:pt x="0" y="720"/>
                  </a:moveTo>
                  <a:cubicBezTo>
                    <a:pt x="116" y="564"/>
                    <a:pt x="232" y="408"/>
                    <a:pt x="432" y="288"/>
                  </a:cubicBezTo>
                  <a:cubicBezTo>
                    <a:pt x="632" y="168"/>
                    <a:pt x="916" y="84"/>
                    <a:pt x="1200" y="0"/>
                  </a:cubicBezTo>
                </a:path>
              </a:pathLst>
            </a:custGeom>
            <a:noFill/>
            <a:ln w="57150">
              <a:solidFill>
                <a:srgbClr val="FF66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8" name="Text Box 37"/>
            <p:cNvSpPr txBox="1">
              <a:spLocks noChangeArrowheads="1"/>
            </p:cNvSpPr>
            <p:nvPr/>
          </p:nvSpPr>
          <p:spPr bwMode="auto">
            <a:xfrm>
              <a:off x="720" y="1632"/>
              <a:ext cx="66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accent2"/>
                  </a:solidFill>
                </a:rPr>
                <a:t>log</a:t>
              </a:r>
              <a:r>
                <a:rPr lang="en-US" altLang="zh-CN" sz="2800" baseline="-25000">
                  <a:solidFill>
                    <a:schemeClr val="accent2"/>
                  </a:solidFill>
                </a:rPr>
                <a:t>10</a:t>
              </a:r>
              <a:r>
                <a:rPr lang="en-US" altLang="zh-CN" sz="2800">
                  <a:solidFill>
                    <a:schemeClr val="accent2"/>
                  </a:solidFill>
                </a:rPr>
                <a:t>n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51239" name="Freeform 38"/>
            <p:cNvSpPr/>
            <p:nvPr/>
          </p:nvSpPr>
          <p:spPr bwMode="auto">
            <a:xfrm>
              <a:off x="576" y="2016"/>
              <a:ext cx="480" cy="1152"/>
            </a:xfrm>
            <a:custGeom>
              <a:avLst/>
              <a:gdLst>
                <a:gd name="T0" fmla="*/ 480 w 480"/>
                <a:gd name="T1" fmla="*/ 0 h 1152"/>
                <a:gd name="T2" fmla="*/ 144 w 480"/>
                <a:gd name="T3" fmla="*/ 624 h 1152"/>
                <a:gd name="T4" fmla="*/ 0 w 480"/>
                <a:gd name="T5" fmla="*/ 1152 h 1152"/>
                <a:gd name="T6" fmla="*/ 0 60000 65536"/>
                <a:gd name="T7" fmla="*/ 0 60000 65536"/>
                <a:gd name="T8" fmla="*/ 0 60000 65536"/>
                <a:gd name="T9" fmla="*/ 0 w 480"/>
                <a:gd name="T10" fmla="*/ 0 h 1152"/>
                <a:gd name="T11" fmla="*/ 480 w 480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152">
                  <a:moveTo>
                    <a:pt x="480" y="0"/>
                  </a:moveTo>
                  <a:cubicBezTo>
                    <a:pt x="352" y="216"/>
                    <a:pt x="224" y="432"/>
                    <a:pt x="144" y="624"/>
                  </a:cubicBezTo>
                  <a:cubicBezTo>
                    <a:pt x="64" y="816"/>
                    <a:pt x="32" y="984"/>
                    <a:pt x="0" y="1152"/>
                  </a:cubicBezTo>
                </a:path>
              </a:pathLst>
            </a:custGeom>
            <a:noFill/>
            <a:ln w="57150">
              <a:solidFill>
                <a:srgbClr val="FF66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0" name="Line 39"/>
            <p:cNvSpPr>
              <a:spLocks noChangeShapeType="1"/>
            </p:cNvSpPr>
            <p:nvPr/>
          </p:nvSpPr>
          <p:spPr bwMode="auto">
            <a:xfrm>
              <a:off x="1824" y="3600"/>
              <a:ext cx="35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1" name="Text Box 40"/>
            <p:cNvSpPr txBox="1">
              <a:spLocks noChangeArrowheads="1"/>
            </p:cNvSpPr>
            <p:nvPr/>
          </p:nvSpPr>
          <p:spPr bwMode="auto">
            <a:xfrm>
              <a:off x="1728" y="3523"/>
              <a:ext cx="3710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3200" i="1">
                  <a:solidFill>
                    <a:schemeClr val="accent2"/>
                  </a:solidFill>
                </a:rPr>
                <a:t>cn</a:t>
              </a:r>
              <a:r>
                <a:rPr lang="en-US" altLang="zh-CN" sz="3200">
                  <a:solidFill>
                    <a:schemeClr val="accent2"/>
                  </a:solidFill>
                </a:rPr>
                <a:t>log</a:t>
              </a:r>
              <a:r>
                <a:rPr lang="en-US" altLang="zh-CN" sz="3200" baseline="-25000">
                  <a:solidFill>
                    <a:schemeClr val="accent2"/>
                  </a:solidFill>
                </a:rPr>
                <a:t>10</a:t>
              </a:r>
              <a:r>
                <a:rPr lang="en-US" altLang="zh-CN" sz="3200" i="1">
                  <a:solidFill>
                    <a:schemeClr val="accent2"/>
                  </a:solidFill>
                </a:rPr>
                <a:t>n</a:t>
              </a:r>
              <a:r>
                <a:rPr lang="en-US" altLang="zh-CN" sz="3200">
                  <a:solidFill>
                    <a:schemeClr val="accent2"/>
                  </a:solidFill>
                </a:rPr>
                <a:t> </a:t>
              </a:r>
              <a:r>
                <a:rPr lang="en-US" altLang="zh-CN" sz="3200">
                  <a:solidFill>
                    <a:schemeClr val="accent2"/>
                  </a:solidFill>
                  <a:sym typeface="Symbol" panose="05050102010706020507" pitchFamily="18" charset="2"/>
                </a:rPr>
                <a:t> </a:t>
              </a:r>
              <a:r>
                <a:rPr lang="en-US" altLang="zh-CN" sz="3200" i="1">
                  <a:solidFill>
                    <a:schemeClr val="accent2"/>
                  </a:solidFill>
                  <a:sym typeface="Symbol" panose="05050102010706020507" pitchFamily="18" charset="2"/>
                </a:rPr>
                <a:t>T</a:t>
              </a:r>
              <a:r>
                <a:rPr lang="en-US" altLang="zh-CN" sz="3200">
                  <a:solidFill>
                    <a:schemeClr val="accent2"/>
                  </a:solidFill>
                  <a:sym typeface="Symbol" panose="05050102010706020507" pitchFamily="18" charset="2"/>
                </a:rPr>
                <a:t>(</a:t>
              </a:r>
              <a:r>
                <a:rPr lang="en-US" altLang="zh-CN" sz="3200" i="1">
                  <a:solidFill>
                    <a:schemeClr val="accent2"/>
                  </a:solidFill>
                  <a:sym typeface="Symbol" panose="05050102010706020507" pitchFamily="18" charset="2"/>
                </a:rPr>
                <a:t>n</a:t>
              </a:r>
              <a:r>
                <a:rPr lang="en-US" altLang="zh-CN" sz="3200">
                  <a:solidFill>
                    <a:schemeClr val="accent2"/>
                  </a:solidFill>
                  <a:sym typeface="Symbol" panose="05050102010706020507" pitchFamily="18" charset="2"/>
                </a:rPr>
                <a:t>)  </a:t>
              </a:r>
              <a:r>
                <a:rPr lang="en-US" altLang="zh-CN" sz="3200" i="1">
                  <a:solidFill>
                    <a:schemeClr val="accent2"/>
                  </a:solidFill>
                  <a:sym typeface="Symbol" panose="05050102010706020507" pitchFamily="18" charset="2"/>
                </a:rPr>
                <a:t>cn</a:t>
              </a:r>
              <a:r>
                <a:rPr lang="en-US" altLang="zh-CN" sz="3200">
                  <a:solidFill>
                    <a:schemeClr val="accent2"/>
                  </a:solidFill>
                  <a:sym typeface="Symbol" panose="05050102010706020507" pitchFamily="18" charset="2"/>
                </a:rPr>
                <a:t>log</a:t>
              </a:r>
              <a:r>
                <a:rPr lang="en-US" altLang="zh-CN" sz="3200" baseline="-25000">
                  <a:solidFill>
                    <a:schemeClr val="accent2"/>
                  </a:solidFill>
                  <a:sym typeface="Symbol" panose="05050102010706020507" pitchFamily="18" charset="2"/>
                </a:rPr>
                <a:t>10/9</a:t>
              </a:r>
              <a:r>
                <a:rPr lang="en-US" altLang="zh-CN" sz="3200" i="1">
                  <a:solidFill>
                    <a:schemeClr val="accent2"/>
                  </a:solidFill>
                  <a:sym typeface="Symbol" panose="05050102010706020507" pitchFamily="18" charset="2"/>
                </a:rPr>
                <a:t>n</a:t>
              </a:r>
              <a:r>
                <a:rPr lang="en-US" altLang="zh-CN" sz="3200">
                  <a:solidFill>
                    <a:schemeClr val="accent2"/>
                  </a:solidFill>
                  <a:sym typeface="Symbol" panose="05050102010706020507" pitchFamily="18" charset="2"/>
                </a:rPr>
                <a:t> + </a:t>
              </a:r>
              <a:r>
                <a:rPr lang="en-US" altLang="zh-CN" sz="3200" i="1">
                  <a:solidFill>
                    <a:schemeClr val="accent2"/>
                  </a:solidFill>
                  <a:sym typeface="Symbol" panose="05050102010706020507" pitchFamily="18" charset="2"/>
                </a:rPr>
                <a:t>O</a:t>
              </a:r>
              <a:r>
                <a:rPr lang="en-US" altLang="zh-CN" sz="3200">
                  <a:solidFill>
                    <a:schemeClr val="accent2"/>
                  </a:solidFill>
                  <a:sym typeface="Symbol" panose="05050102010706020507" pitchFamily="18" charset="2"/>
                </a:rPr>
                <a:t>(</a:t>
              </a:r>
              <a:r>
                <a:rPr lang="en-US" altLang="zh-CN" sz="3200" i="1">
                  <a:solidFill>
                    <a:schemeClr val="accent2"/>
                  </a:solidFill>
                  <a:sym typeface="Symbol" panose="05050102010706020507" pitchFamily="18" charset="2"/>
                </a:rPr>
                <a:t>n</a:t>
              </a:r>
              <a:r>
                <a:rPr lang="en-US" altLang="zh-CN" sz="3200">
                  <a:solidFill>
                    <a:schemeClr val="accent2"/>
                  </a:solidFill>
                  <a:sym typeface="Symbol" panose="05050102010706020507" pitchFamily="18" charset="2"/>
                </a:rPr>
                <a:t>)</a:t>
              </a:r>
              <a:endParaRPr lang="en-US" altLang="zh-CN" sz="320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C82DAB-A522-4D27-B150-D455356DE863}" type="slidenum">
              <a:rPr lang="en-US" altLang="zh-CN"/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Recap</a:t>
            </a:r>
            <a:endParaRPr lang="en-US" altLang="zh-CN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Master Theorem</a:t>
            </a:r>
            <a:endParaRPr lang="en-US" altLang="zh-CN" dirty="0"/>
          </a:p>
          <a:p>
            <a:pPr eaLnBrk="1" hangingPunct="1"/>
            <a:r>
              <a:rPr lang="en-US" altLang="zh-CN" dirty="0"/>
              <a:t>Unbalanced recursion trees</a:t>
            </a:r>
            <a:endParaRPr lang="en-US" altLang="zh-CN" dirty="0"/>
          </a:p>
          <a:p>
            <a:pPr eaLnBrk="1" hangingPunct="1"/>
            <a:r>
              <a:rPr lang="en-US" altLang="zh-CN" dirty="0"/>
              <a:t>Divide-and-conquer paradigm</a:t>
            </a:r>
            <a:endParaRPr lang="en-US" altLang="zh-CN" dirty="0"/>
          </a:p>
          <a:p>
            <a:pPr eaLnBrk="1" hangingPunct="1"/>
            <a:r>
              <a:rPr lang="en-US" altLang="zh-CN" dirty="0" err="1"/>
              <a:t>Strassen’s</a:t>
            </a:r>
            <a:r>
              <a:rPr lang="en-US" altLang="zh-CN" dirty="0"/>
              <a:t> algorithm</a:t>
            </a:r>
            <a:endParaRPr lang="en-US" altLang="zh-CN" dirty="0"/>
          </a:p>
          <a:p>
            <a:pPr eaLnBrk="1" hangingPunct="1"/>
            <a:r>
              <a:rPr lang="en-US" altLang="zh-CN" dirty="0"/>
              <a:t>Polynomial </a:t>
            </a:r>
            <a:r>
              <a:rPr lang="en-US" altLang="zh-CN" dirty="0" smtClean="0"/>
              <a:t>multiplication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0C8AA1-B741-421B-95B0-9E5A6A5DC2E5}" type="slidenum">
              <a:rPr lang="en-US" altLang="zh-CN"/>
            </a:fld>
            <a:endParaRPr lang="en-US" altLang="zh-CN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Analysis of Quicksort (worst case)</a:t>
            </a:r>
            <a:endParaRPr lang="en-US" altLang="zh-CN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How might we be unlucky?</a:t>
            </a:r>
            <a:endParaRPr lang="en-US" altLang="zh-CN"/>
          </a:p>
          <a:p>
            <a:pPr eaLnBrk="1" hangingPunct="1"/>
            <a:r>
              <a:rPr lang="en-US" altLang="zh-CN"/>
              <a:t>one side of partition has no elements</a:t>
            </a:r>
            <a:endParaRPr lang="en-US" altLang="zh-CN"/>
          </a:p>
          <a:p>
            <a:pPr eaLnBrk="1" hangingPunct="1">
              <a:buFontTx/>
              <a:buNone/>
            </a:pPr>
            <a:r>
              <a:rPr lang="en-US" altLang="zh-CN"/>
              <a:t>     </a:t>
            </a:r>
            <a:endParaRPr lang="en-US" altLang="zh-CN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295400" y="2819400"/>
          <a:ext cx="44196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34964370" imgH="3967480" progId="">
                  <p:embed/>
                </p:oleObj>
              </mc:Choice>
              <mc:Fallback>
                <p:oleObj name="Equation" r:id="rId1" imgW="34964370" imgH="3967480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2819400"/>
                        <a:ext cx="4419600" cy="501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2057400" y="3533775"/>
          <a:ext cx="3259138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5789255" imgH="17854295" progId="">
                  <p:embed/>
                </p:oleObj>
              </mc:Choice>
              <mc:Fallback>
                <p:oleObj name="Equation" r:id="rId3" imgW="25789255" imgH="17854295" progId="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3533775"/>
                        <a:ext cx="3259138" cy="22574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5775325" y="3540125"/>
            <a:ext cx="26543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/>
              <a:t>because </a:t>
            </a:r>
            <a:r>
              <a:rPr lang="en-US" altLang="zh-CN" i="1">
                <a:solidFill>
                  <a:schemeClr val="accent2"/>
                </a:solidFill>
              </a:rPr>
              <a:t>T</a:t>
            </a:r>
            <a:r>
              <a:rPr lang="en-US" altLang="zh-CN">
                <a:solidFill>
                  <a:schemeClr val="accent2"/>
                </a:solidFill>
              </a:rPr>
              <a:t>(0) =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(1)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8EF939-C92C-4594-A764-FD61EE35E90E}" type="slidenum">
              <a:rPr lang="en-US" altLang="zh-CN"/>
            </a:fld>
            <a:endParaRPr lang="en-US" altLang="zh-CN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When does worst case occur?</a:t>
            </a:r>
            <a:endParaRPr lang="en-US" altLang="zh-CN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input is already sorted (or reverse sorted)</a:t>
            </a:r>
            <a:endParaRPr lang="en-US" altLang="zh-CN"/>
          </a:p>
          <a:p>
            <a:pPr eaLnBrk="1" hangingPunct="1"/>
            <a:r>
              <a:rPr lang="en-US" altLang="zh-CN"/>
              <a:t>same recurrence for worst case of insertion sort, but input already sorted is best case for insertion.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68472F-B715-4D7C-A0E5-7D47020F2AA0}" type="slidenum">
              <a:rPr lang="en-US" altLang="zh-CN"/>
            </a:fld>
            <a:endParaRPr lang="en-US" altLang="zh-CN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Analysis of Quicksort</a:t>
            </a:r>
            <a:endParaRPr lang="en-US" altLang="zh-CN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Suppose we alternate lucky, unlucky, lucky,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unlucky…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6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       </a:t>
            </a:r>
            <a:r>
              <a:rPr lang="en-US" altLang="zh-CN" i="1">
                <a:solidFill>
                  <a:schemeClr val="accent2"/>
                </a:solidFill>
              </a:rPr>
              <a:t>L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) = 2</a:t>
            </a:r>
            <a:r>
              <a:rPr lang="en-US" altLang="zh-CN" i="1">
                <a:solidFill>
                  <a:schemeClr val="accent2"/>
                </a:solidFill>
              </a:rPr>
              <a:t>U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/2) +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        lucky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 =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–1) + (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         unlucky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then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 = 2(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/2–1) + (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/2)) + (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              = 2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/2–1) + (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              = (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lg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48CE62-13B7-4205-B4C7-201875C26A30}" type="slidenum">
              <a:rPr lang="en-US" altLang="zh-CN"/>
            </a:fld>
            <a:endParaRPr lang="en-US" altLang="zh-CN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to avoid the bad cases?</a:t>
            </a:r>
            <a:endParaRPr lang="en-US" altLang="zh-CN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How can we make sure we are usually lucky?</a:t>
            </a:r>
            <a:endParaRPr lang="en-US" altLang="zh-CN"/>
          </a:p>
          <a:p>
            <a:pPr eaLnBrk="1" hangingPunct="1"/>
            <a:r>
              <a:rPr lang="en-US" altLang="zh-CN"/>
              <a:t>Partition around “middle” (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/2</a:t>
            </a:r>
            <a:r>
              <a:rPr lang="en-US" altLang="zh-CN"/>
              <a:t>th) element. (Attempt to avoid the bad cases of sorted or reverse-sorted data.)</a:t>
            </a:r>
            <a:endParaRPr lang="en-US" altLang="zh-CN"/>
          </a:p>
          <a:p>
            <a:pPr eaLnBrk="1" hangingPunct="1">
              <a:buFontTx/>
              <a:buNone/>
            </a:pPr>
            <a:r>
              <a:rPr lang="en-US" altLang="zh-CN"/>
              <a:t>   No, still has bad input permutation.</a:t>
            </a:r>
            <a:endParaRPr lang="en-US" altLang="zh-CN"/>
          </a:p>
          <a:p>
            <a:pPr eaLnBrk="1" hangingPunct="1">
              <a:buFontTx/>
              <a:buNone/>
            </a:pPr>
            <a:r>
              <a:rPr lang="en-US" altLang="zh-CN"/>
              <a:t>   What is it?</a:t>
            </a:r>
            <a:endParaRPr lang="en-US" altLang="zh-CN"/>
          </a:p>
          <a:p>
            <a:pPr eaLnBrk="1" hangingPunct="1"/>
            <a:r>
              <a:rPr lang="en-US" altLang="zh-CN"/>
              <a:t>Partition around random element.</a:t>
            </a:r>
            <a:endParaRPr lang="en-US" altLang="zh-CN"/>
          </a:p>
          <a:p>
            <a:pPr eaLnBrk="1" hangingPunct="1">
              <a:buFontTx/>
              <a:buNone/>
            </a:pPr>
            <a:r>
              <a:rPr lang="en-US" altLang="zh-CN"/>
              <a:t>   Works well in practice.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5A816E-FEE3-4D79-AEC6-52FE2392CC70}" type="slidenum">
              <a:rPr lang="en-US" altLang="zh-CN"/>
            </a:fld>
            <a:endParaRPr lang="en-US" altLang="zh-CN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“Randomized” algorithm </a:t>
            </a:r>
            <a:endParaRPr lang="en-US" altLang="zh-CN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running time is independent of input ordering</a:t>
            </a:r>
            <a:endParaRPr lang="en-US" altLang="zh-CN"/>
          </a:p>
          <a:p>
            <a:pPr eaLnBrk="1" hangingPunct="1"/>
            <a:r>
              <a:rPr lang="en-US" altLang="zh-CN"/>
              <a:t>no specific input elicits worst-case behavior (adversary argument)</a:t>
            </a:r>
            <a:endParaRPr lang="en-US" altLang="zh-CN"/>
          </a:p>
          <a:p>
            <a:pPr eaLnBrk="1" hangingPunct="1"/>
            <a:r>
              <a:rPr lang="en-US" altLang="zh-CN"/>
              <a:t>worst case determined only by output of random number generator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A271F1-DB52-4873-A12F-F8032F410A19}" type="slidenum">
              <a:rPr lang="en-US" altLang="zh-CN"/>
            </a:fld>
            <a:endParaRPr lang="en-US" altLang="zh-CN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Randomized Quicksort</a:t>
            </a:r>
            <a:endParaRPr lang="en-US" altLang="zh-CN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Assume all elements are distinct</a:t>
            </a:r>
            <a:endParaRPr lang="en-US" altLang="zh-CN"/>
          </a:p>
          <a:p>
            <a:pPr eaLnBrk="1" hangingPunct="1"/>
            <a:r>
              <a:rPr lang="en-US" altLang="zh-CN"/>
              <a:t>Partition around random element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/>
              <a:t> all splits (</a:t>
            </a:r>
            <a:r>
              <a:rPr lang="en-US" altLang="zh-CN">
                <a:solidFill>
                  <a:schemeClr val="accent2"/>
                </a:solidFill>
              </a:rPr>
              <a:t>0 : 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–1, 1 : 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–2,…, 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–1 : 0</a:t>
            </a:r>
            <a:r>
              <a:rPr lang="en-US" altLang="zh-CN"/>
              <a:t>) are equally likely with probability </a:t>
            </a:r>
            <a:r>
              <a:rPr lang="en-US" altLang="zh-CN">
                <a:solidFill>
                  <a:schemeClr val="accent2"/>
                </a:solidFill>
              </a:rPr>
              <a:t>1/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232DF1-FD59-4F8E-B2FE-7240C4C04C22}" type="slidenum">
              <a:rPr lang="en-US" altLang="zh-CN"/>
            </a:fld>
            <a:endParaRPr lang="en-US" altLang="zh-CN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Randomized Quicksort</a:t>
            </a:r>
            <a:endParaRPr lang="en-US" altLang="zh-CN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New “randomized” partitioning: swap before</a:t>
            </a:r>
            <a:endParaRPr lang="en-US" altLang="zh-CN" sz="280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actually partitioning.</a:t>
            </a:r>
            <a:endParaRPr lang="en-US" altLang="zh-CN" sz="280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altLang="zh-CN" sz="80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Randomized-Partition(</a:t>
            </a:r>
            <a:r>
              <a:rPr lang="en-US" altLang="zh-CN" sz="2800" i="1">
                <a:solidFill>
                  <a:schemeClr val="accent2"/>
                </a:solidFill>
              </a:rPr>
              <a:t>A</a:t>
            </a:r>
            <a:r>
              <a:rPr lang="en-US" altLang="zh-CN" sz="2800">
                <a:solidFill>
                  <a:schemeClr val="accent2"/>
                </a:solidFill>
              </a:rPr>
              <a:t>, </a:t>
            </a:r>
            <a:r>
              <a:rPr lang="en-US" altLang="zh-CN" sz="2800" i="1">
                <a:solidFill>
                  <a:schemeClr val="accent2"/>
                </a:solidFill>
              </a:rPr>
              <a:t>p</a:t>
            </a:r>
            <a:r>
              <a:rPr lang="en-US" altLang="zh-CN" sz="2800">
                <a:solidFill>
                  <a:schemeClr val="accent2"/>
                </a:solidFill>
              </a:rPr>
              <a:t>, </a:t>
            </a:r>
            <a:r>
              <a:rPr lang="en-US" altLang="zh-CN" sz="2800" i="1">
                <a:solidFill>
                  <a:schemeClr val="accent2"/>
                </a:solidFill>
              </a:rPr>
              <a:t>r</a:t>
            </a:r>
            <a:r>
              <a:rPr lang="en-US" altLang="zh-CN" sz="2800"/>
              <a:t>)</a:t>
            </a:r>
            <a:endParaRPr lang="en-US" altLang="zh-CN" sz="2800"/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400" i="1">
                <a:solidFill>
                  <a:schemeClr val="accent2"/>
                </a:solidFill>
              </a:rPr>
              <a:t>i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400">
                <a:sym typeface="Symbol" panose="05050102010706020507" pitchFamily="18" charset="2"/>
              </a:rPr>
              <a:t>Random(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sz="2400">
                <a:sym typeface="Symbol" panose="05050102010706020507" pitchFamily="18" charset="2"/>
              </a:rPr>
              <a:t>)</a:t>
            </a:r>
            <a:endParaRPr lang="en-US" altLang="zh-CN" sz="2400">
              <a:sym typeface="Symbol" panose="05050102010706020507" pitchFamily="18" charset="2"/>
            </a:endParaRP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400">
                <a:sym typeface="Symbol" panose="05050102010706020507" pitchFamily="18" charset="2"/>
              </a:rPr>
              <a:t>exchange 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]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endParaRPr lang="en-US" altLang="zh-CN" sz="24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400">
                <a:sym typeface="Symbol" panose="05050102010706020507" pitchFamily="18" charset="2"/>
              </a:rPr>
              <a:t>return Partition(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sz="2400">
                <a:sym typeface="Symbol" panose="05050102010706020507" pitchFamily="18" charset="2"/>
              </a:rPr>
              <a:t>)</a:t>
            </a:r>
            <a:endParaRPr lang="en-US" altLang="zh-CN" sz="2400"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altLang="zh-CN" sz="800"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sym typeface="Symbol" panose="05050102010706020507" pitchFamily="18" charset="2"/>
              </a:rPr>
              <a:t>Randomized-Quicksort(</a:t>
            </a:r>
            <a:r>
              <a:rPr lang="en-US" altLang="zh-CN" sz="28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i="1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US" altLang="zh-CN" sz="280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i="1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>
                <a:sym typeface="Symbol" panose="05050102010706020507" pitchFamily="18" charset="2"/>
              </a:rPr>
              <a:t>)</a:t>
            </a:r>
            <a:endParaRPr lang="en-US" altLang="zh-CN" sz="2800">
              <a:sym typeface="Symbol" panose="05050102010706020507" pitchFamily="18" charset="2"/>
            </a:endParaRP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400" b="1">
                <a:sym typeface="Symbol" panose="05050102010706020507" pitchFamily="18" charset="2"/>
              </a:rPr>
              <a:t>if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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endParaRPr lang="en-US" altLang="zh-CN" sz="2400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400">
                <a:sym typeface="Symbol" panose="05050102010706020507" pitchFamily="18" charset="2"/>
              </a:rPr>
              <a:t>   </a:t>
            </a:r>
            <a:r>
              <a:rPr lang="en-US" altLang="zh-CN" sz="2400" b="1">
                <a:sym typeface="Symbol" panose="05050102010706020507" pitchFamily="18" charset="2"/>
              </a:rPr>
              <a:t>then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400">
                <a:sym typeface="Symbol" panose="05050102010706020507" pitchFamily="18" charset="2"/>
              </a:rPr>
              <a:t>Randomized-Partition(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sz="2400">
                <a:sym typeface="Symbol" panose="05050102010706020507" pitchFamily="18" charset="2"/>
              </a:rPr>
              <a:t>)</a:t>
            </a:r>
            <a:endParaRPr lang="en-US" altLang="zh-CN" sz="2400">
              <a:sym typeface="Symbol" panose="05050102010706020507" pitchFamily="18" charset="2"/>
            </a:endParaRP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400">
                <a:sym typeface="Symbol" panose="05050102010706020507" pitchFamily="18" charset="2"/>
              </a:rPr>
              <a:t>           Randomized-Quicksort(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–1</a:t>
            </a:r>
            <a:r>
              <a:rPr lang="en-US" altLang="zh-CN" sz="2400">
                <a:sym typeface="Symbol" panose="05050102010706020507" pitchFamily="18" charset="2"/>
              </a:rPr>
              <a:t>)</a:t>
            </a:r>
            <a:endParaRPr lang="en-US" altLang="zh-CN" sz="2400">
              <a:sym typeface="Symbol" panose="05050102010706020507" pitchFamily="18" charset="2"/>
            </a:endParaRP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400">
                <a:sym typeface="Symbol" panose="05050102010706020507" pitchFamily="18" charset="2"/>
              </a:rPr>
              <a:t>           Randomized-Quicksort(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+1, 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sz="2400">
                <a:sym typeface="Symbol" panose="05050102010706020507" pitchFamily="18" charset="2"/>
              </a:rPr>
              <a:t>)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B7105C-5F7C-4F0E-8F0A-4BE7FE9F8480}" type="slidenum">
              <a:rPr lang="en-US" altLang="zh-CN"/>
            </a:fld>
            <a:endParaRPr lang="en-US" altLang="zh-CN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Analysis of randomized algorithms</a:t>
            </a:r>
            <a:endParaRPr lang="en-US" altLang="zh-CN" sz="400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interested in average or </a:t>
            </a:r>
            <a:r>
              <a:rPr lang="en-US" altLang="zh-CN">
                <a:solidFill>
                  <a:srgbClr val="CD0000"/>
                </a:solidFill>
              </a:rPr>
              <a:t>expected</a:t>
            </a:r>
            <a:r>
              <a:rPr lang="en-US" altLang="zh-CN"/>
              <a:t> running time</a:t>
            </a:r>
            <a:endParaRPr lang="en-US" altLang="zh-CN"/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/>
              <a:t>Need to review the key ideas from probability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AF272A-FC65-4910-B4F7-0EF508A6D9F6}" type="slidenum">
              <a:rPr lang="en-US" altLang="zh-CN"/>
            </a:fld>
            <a:endParaRPr lang="en-US" altLang="zh-CN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Probability</a:t>
            </a:r>
            <a:endParaRPr lang="en-US" altLang="zh-CN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D0000"/>
                </a:solidFill>
              </a:rPr>
              <a:t>sample space</a:t>
            </a:r>
            <a:r>
              <a:rPr lang="en-US" altLang="zh-CN"/>
              <a:t> (set) </a:t>
            </a:r>
            <a:r>
              <a:rPr lang="en-US" altLang="zh-CN" i="1">
                <a:solidFill>
                  <a:schemeClr val="accent2"/>
                </a:solidFill>
              </a:rPr>
              <a:t>S</a:t>
            </a:r>
            <a:r>
              <a:rPr lang="en-US" altLang="zh-CN"/>
              <a:t> of elementary events (elements)</a:t>
            </a:r>
            <a:endParaRPr lang="en-US" altLang="zh-CN"/>
          </a:p>
          <a:p>
            <a:pPr eaLnBrk="1" hangingPunct="1">
              <a:buFontTx/>
              <a:buNone/>
            </a:pPr>
            <a:r>
              <a:rPr lang="en-US" altLang="zh-CN"/>
              <a:t>   e.g. the (set of) </a:t>
            </a:r>
            <a:r>
              <a:rPr lang="en-US" altLang="zh-CN">
                <a:solidFill>
                  <a:schemeClr val="accent2"/>
                </a:solidFill>
              </a:rPr>
              <a:t>36</a:t>
            </a:r>
            <a:r>
              <a:rPr lang="en-US" altLang="zh-CN"/>
              <a:t> ways </a:t>
            </a:r>
            <a:r>
              <a:rPr lang="en-US" altLang="zh-CN">
                <a:solidFill>
                  <a:schemeClr val="accent2"/>
                </a:solidFill>
              </a:rPr>
              <a:t>2 </a:t>
            </a:r>
            <a:r>
              <a:rPr lang="en-US" altLang="zh-CN"/>
              <a:t>dice can fall</a:t>
            </a:r>
            <a:endParaRPr lang="en-US" altLang="zh-CN"/>
          </a:p>
          <a:p>
            <a:pPr eaLnBrk="1" hangingPunct="1"/>
            <a:r>
              <a:rPr lang="en-US" altLang="zh-CN"/>
              <a:t>An </a:t>
            </a:r>
            <a:r>
              <a:rPr lang="en-US" altLang="zh-CN">
                <a:solidFill>
                  <a:srgbClr val="CD0000"/>
                </a:solidFill>
              </a:rPr>
              <a:t>event</a:t>
            </a:r>
            <a:r>
              <a:rPr lang="en-US" altLang="zh-CN"/>
              <a:t> 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/>
              <a:t> is a subset of </a:t>
            </a:r>
            <a:r>
              <a:rPr lang="en-US" altLang="zh-CN" i="1">
                <a:solidFill>
                  <a:schemeClr val="accent2"/>
                </a:solidFill>
              </a:rPr>
              <a:t>S</a:t>
            </a:r>
            <a:endParaRPr lang="en-US" altLang="zh-CN" i="1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/>
              <a:t>   e.g. rolling </a:t>
            </a:r>
            <a:r>
              <a:rPr lang="en-US" altLang="zh-CN">
                <a:solidFill>
                  <a:schemeClr val="accent2"/>
                </a:solidFill>
              </a:rPr>
              <a:t>7</a:t>
            </a:r>
            <a:r>
              <a:rPr lang="en-US" altLang="zh-CN"/>
              <a:t> with </a:t>
            </a:r>
            <a:r>
              <a:rPr lang="en-US" altLang="zh-CN">
                <a:solidFill>
                  <a:schemeClr val="accent2"/>
                </a:solidFill>
              </a:rPr>
              <a:t>2</a:t>
            </a:r>
            <a:r>
              <a:rPr lang="en-US" altLang="zh-CN"/>
              <a:t> dice</a:t>
            </a:r>
            <a:endParaRPr lang="en-US" altLang="zh-CN"/>
          </a:p>
          <a:p>
            <a:pPr eaLnBrk="1" hangingPunct="1"/>
            <a:r>
              <a:rPr lang="en-US" altLang="zh-CN"/>
              <a:t>A </a:t>
            </a:r>
            <a:r>
              <a:rPr lang="en-US" altLang="zh-CN">
                <a:solidFill>
                  <a:srgbClr val="CD0000"/>
                </a:solidFill>
              </a:rPr>
              <a:t>probability distribution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2"/>
                </a:solidFill>
              </a:rPr>
              <a:t>Pr{}</a:t>
            </a:r>
            <a:r>
              <a:rPr lang="en-US" altLang="zh-CN"/>
              <a:t> is a mapping from events of </a:t>
            </a:r>
            <a:r>
              <a:rPr lang="en-US" altLang="zh-CN" i="1">
                <a:solidFill>
                  <a:schemeClr val="accent2"/>
                </a:solidFill>
              </a:rPr>
              <a:t>S</a:t>
            </a:r>
            <a:r>
              <a:rPr lang="en-US" altLang="zh-CN"/>
              <a:t> to </a:t>
            </a:r>
            <a:r>
              <a:rPr lang="en-US" altLang="zh-CN" i="1">
                <a:solidFill>
                  <a:schemeClr val="accent2"/>
                </a:solidFill>
              </a:rPr>
              <a:t>R</a:t>
            </a:r>
            <a:r>
              <a:rPr lang="en-US" altLang="zh-CN"/>
              <a:t>.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30D335-03C9-460B-97AA-95E0687E48D8}" type="slidenum">
              <a:rPr lang="en-US" altLang="zh-CN"/>
            </a:fld>
            <a:endParaRPr lang="en-US" altLang="zh-CN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Probability axioms</a:t>
            </a:r>
            <a:endParaRPr lang="en-US" altLang="zh-CN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zh-CN">
                <a:solidFill>
                  <a:schemeClr val="accent2"/>
                </a:solidFill>
              </a:rPr>
              <a:t>Pr{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}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 0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Pr{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} = 1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Pr{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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} = Pr{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} + Pr{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}</a:t>
            </a:r>
            <a:r>
              <a:rPr lang="en-US" altLang="zh-CN">
                <a:sym typeface="Symbol" panose="05050102010706020507" pitchFamily="18" charset="2"/>
              </a:rPr>
              <a:t> if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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= 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609600" indent="-609600" eaLnBrk="1" hangingPunct="1">
              <a:buFontTx/>
              <a:buAutoNum type="arabicPeriod"/>
            </a:pPr>
            <a:endParaRPr lang="en-US" altLang="zh-CN" sz="20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e.g. in dice example,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Pr{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} = |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|/36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endParaRPr lang="en-US" altLang="zh-CN"/>
          </a:p>
          <a:p>
            <a:pPr marL="609600" indent="-609600" eaLnBrk="1" hangingPunct="1"/>
            <a:endParaRPr lang="en-US" altLang="zh-CN"/>
          </a:p>
          <a:p>
            <a:pPr marL="609600" indent="-609600" eaLnBrk="1" hangingPunct="1">
              <a:buFontTx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857427-0C2B-4CA1-BCE8-26F8378A6616}" type="slidenum">
              <a:rPr lang="en-US" altLang="zh-CN"/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Today</a:t>
            </a:r>
            <a:endParaRPr lang="en-US" altLang="zh-CN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Quicksort</a:t>
            </a:r>
            <a:endParaRPr lang="en-US" altLang="zh-CN" dirty="0"/>
          </a:p>
          <a:p>
            <a:pPr eaLnBrk="1" hangingPunct="1"/>
            <a:r>
              <a:rPr lang="en-US" altLang="zh-CN" dirty="0"/>
              <a:t>Probability</a:t>
            </a:r>
            <a:endParaRPr lang="en-US" altLang="zh-CN" dirty="0"/>
          </a:p>
          <a:p>
            <a:pPr eaLnBrk="1" hangingPunct="1"/>
            <a:r>
              <a:rPr lang="en-US" altLang="zh-CN" dirty="0"/>
              <a:t>Randomized Algorithms</a:t>
            </a:r>
            <a:endParaRPr lang="en-US" altLang="zh-CN" dirty="0"/>
          </a:p>
          <a:p>
            <a:pPr eaLnBrk="1" hangingPunct="1"/>
            <a:r>
              <a:rPr lang="en-US" altLang="zh-CN" dirty="0"/>
              <a:t>Show that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 err="1">
                <a:solidFill>
                  <a:srgbClr val="008C87"/>
                </a:solidFill>
                <a:sym typeface="Symbol" panose="05050102010706020507" pitchFamily="18" charset="2"/>
              </a:rPr>
              <a:t>log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is the best possible running time for a sorting algorithm.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Order </a:t>
            </a:r>
            <a:r>
              <a:rPr lang="en-US" altLang="zh-CN" dirty="0" smtClean="0">
                <a:sym typeface="Symbol" panose="05050102010706020507" pitchFamily="18" charset="2"/>
              </a:rPr>
              <a:t>statistics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 smtClean="0"/>
              <a:t>Frequent items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38AE14-27F6-4731-A01B-EFC9D87E0F0C}" type="slidenum">
              <a:rPr lang="en-US" altLang="zh-CN"/>
            </a:fld>
            <a:endParaRPr lang="en-US" altLang="zh-CN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Probability</a:t>
            </a:r>
            <a:endParaRPr lang="en-US" altLang="zh-CN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   </a:t>
            </a:r>
            <a:r>
              <a:rPr lang="en-US" altLang="zh-CN">
                <a:solidFill>
                  <a:schemeClr val="accent2"/>
                </a:solidFill>
              </a:rPr>
              <a:t>Pr{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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} = Pr{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} + Pr{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}  Pr{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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}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                    Pr{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} + Pr{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}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zh-CN" sz="120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e.g. 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>
                <a:sym typeface="Symbol" panose="05050102010706020507" pitchFamily="18" charset="2"/>
              </a:rPr>
              <a:t>{roll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4</a:t>
            </a:r>
            <a:r>
              <a:rPr lang="en-US" altLang="zh-CN">
                <a:sym typeface="Symbol" panose="05050102010706020507" pitchFamily="18" charset="2"/>
              </a:rPr>
              <a:t> or doubles} 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=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>
                <a:sym typeface="Symbol" panose="05050102010706020507" pitchFamily="18" charset="2"/>
              </a:rPr>
              <a:t>{roll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4</a:t>
            </a:r>
            <a:r>
              <a:rPr lang="en-US" altLang="zh-CN">
                <a:sym typeface="Symbol" panose="05050102010706020507" pitchFamily="18" charset="2"/>
              </a:rPr>
              <a:t>} +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>
                <a:sym typeface="Symbol" panose="05050102010706020507" pitchFamily="18" charset="2"/>
              </a:rPr>
              <a:t>{roll doubles}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 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Pr</a:t>
            </a:r>
            <a:r>
              <a:rPr lang="en-US" altLang="zh-CN">
                <a:sym typeface="Symbol" panose="05050102010706020507" pitchFamily="18" charset="2"/>
              </a:rPr>
              <a:t>{roll (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2,2</a:t>
            </a:r>
            <a:r>
              <a:rPr lang="en-US" altLang="zh-CN">
                <a:sym typeface="Symbol" panose="05050102010706020507" pitchFamily="18" charset="2"/>
              </a:rPr>
              <a:t>)}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=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3/36 + 6/36  1/36 = 8/36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AE5C9E-0EAC-48DD-B911-EB04E5E38EEE}" type="slidenum">
              <a:rPr lang="en-US" altLang="zh-CN"/>
            </a:fld>
            <a:endParaRPr lang="en-US" altLang="zh-CN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Probability</a:t>
            </a:r>
            <a:endParaRPr lang="en-US" altLang="zh-CN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/>
              <a:t>For </a:t>
            </a:r>
            <a:r>
              <a:rPr lang="en-US" altLang="zh-CN" sz="2800">
                <a:solidFill>
                  <a:srgbClr val="CD0000"/>
                </a:solidFill>
              </a:rPr>
              <a:t>discrete</a:t>
            </a:r>
            <a:r>
              <a:rPr lang="en-US" altLang="zh-CN" sz="2800"/>
              <a:t> probability distributions (</a:t>
            </a:r>
            <a:r>
              <a:rPr lang="en-US" altLang="zh-CN" sz="2800" i="1">
                <a:solidFill>
                  <a:schemeClr val="accent2"/>
                </a:solidFill>
              </a:rPr>
              <a:t>S</a:t>
            </a:r>
            <a:r>
              <a:rPr lang="en-US" altLang="zh-CN" sz="2800"/>
              <a:t> finite </a:t>
            </a:r>
            <a:endParaRPr lang="en-US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or countable infinite)</a:t>
            </a:r>
            <a:endParaRPr lang="en-US" altLang="zh-CN" sz="2800"/>
          </a:p>
          <a:p>
            <a:pPr eaLnBrk="1" hangingPunct="1">
              <a:buFontTx/>
              <a:buNone/>
            </a:pPr>
            <a:endParaRPr lang="en-US" altLang="zh-CN" sz="2800"/>
          </a:p>
          <a:p>
            <a:pPr eaLnBrk="1" hangingPunct="1">
              <a:buFontTx/>
              <a:buNone/>
            </a:pPr>
            <a:endParaRPr lang="en-US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A </a:t>
            </a:r>
            <a:r>
              <a:rPr lang="en-US" altLang="zh-CN" sz="2800">
                <a:solidFill>
                  <a:srgbClr val="CD0000"/>
                </a:solidFill>
              </a:rPr>
              <a:t>(discrete) random variable (RV)</a:t>
            </a: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en-US" altLang="zh-CN" sz="2800">
                <a:solidFill>
                  <a:schemeClr val="accent2"/>
                </a:solidFill>
              </a:rPr>
              <a:t> </a:t>
            </a:r>
            <a:r>
              <a:rPr lang="en-US" altLang="zh-CN" sz="2800"/>
              <a:t>is a</a:t>
            </a:r>
            <a:endParaRPr lang="en-US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function from sample space </a:t>
            </a:r>
            <a:r>
              <a:rPr lang="en-US" altLang="zh-CN" sz="2800" i="1">
                <a:solidFill>
                  <a:schemeClr val="accent2"/>
                </a:solidFill>
              </a:rPr>
              <a:t>S</a:t>
            </a:r>
            <a:r>
              <a:rPr lang="en-US" altLang="zh-CN" sz="2800"/>
              <a:t> to </a:t>
            </a:r>
            <a:r>
              <a:rPr lang="en-US" altLang="zh-CN" sz="2800" i="1">
                <a:solidFill>
                  <a:schemeClr val="accent2"/>
                </a:solidFill>
              </a:rPr>
              <a:t>R</a:t>
            </a:r>
            <a:r>
              <a:rPr lang="en-US" altLang="zh-CN" sz="2800"/>
              <a:t>.</a:t>
            </a:r>
            <a:endParaRPr lang="en-US" altLang="zh-CN" sz="2800"/>
          </a:p>
          <a:p>
            <a:pPr eaLnBrk="1" hangingPunct="1">
              <a:buFontTx/>
              <a:buNone/>
            </a:pP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800"/>
              <a:t>  The event “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en-US" altLang="zh-CN" sz="2800">
                <a:solidFill>
                  <a:schemeClr val="accent2"/>
                </a:solidFill>
              </a:rPr>
              <a:t>=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en-US" altLang="zh-CN" sz="2800"/>
              <a:t>” is defined to be </a:t>
            </a:r>
            <a:endParaRPr lang="en-US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                </a:t>
            </a:r>
            <a:r>
              <a:rPr lang="en-US" altLang="zh-CN" sz="2800">
                <a:solidFill>
                  <a:schemeClr val="accent2"/>
                </a:solidFill>
              </a:rPr>
              <a:t>{</a:t>
            </a:r>
            <a:r>
              <a:rPr lang="en-US" altLang="zh-CN" sz="2800" i="1">
                <a:solidFill>
                  <a:schemeClr val="accent2"/>
                </a:solidFill>
              </a:rPr>
              <a:t>s</a:t>
            </a:r>
            <a:r>
              <a:rPr lang="en-US" altLang="zh-CN" sz="2800">
                <a:solidFill>
                  <a:schemeClr val="accent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i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>
                <a:solidFill>
                  <a:schemeClr val="accent2"/>
                </a:solidFill>
                <a:sym typeface="Symbol" panose="05050102010706020507" pitchFamily="18" charset="2"/>
              </a:rPr>
              <a:t> : </a:t>
            </a:r>
            <a:r>
              <a:rPr lang="en-US" altLang="zh-CN" sz="2800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>
                <a:solidFill>
                  <a:schemeClr val="accent2"/>
                </a:solidFill>
                <a:sym typeface="Symbol" panose="05050102010706020507" pitchFamily="18" charset="2"/>
              </a:rPr>
              <a:t>) = </a:t>
            </a:r>
            <a:r>
              <a:rPr lang="en-US" altLang="zh-CN" sz="2800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>
                <a:solidFill>
                  <a:schemeClr val="accent2"/>
                </a:solidFill>
                <a:sym typeface="Symbol" panose="05050102010706020507" pitchFamily="18" charset="2"/>
              </a:rPr>
              <a:t>}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971800" y="2636838"/>
          <a:ext cx="24384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20829905" imgH="6695440" progId="">
                  <p:embed/>
                </p:oleObj>
              </mc:Choice>
              <mc:Fallback>
                <p:oleObj name="Equation" r:id="rId1" imgW="20829905" imgH="669544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1800" y="2636838"/>
                        <a:ext cx="2438400" cy="784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C6E428-0882-4A31-AAB2-1F5BF86FE950}" type="slidenum">
              <a:rPr lang="en-US" altLang="zh-CN"/>
            </a:fld>
            <a:endParaRPr lang="en-US" altLang="zh-CN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Probability</a:t>
            </a:r>
            <a:endParaRPr lang="en-US" altLang="zh-CN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solidFill>
                  <a:srgbClr val="CD0000"/>
                </a:solidFill>
              </a:rPr>
              <a:t>Example</a:t>
            </a:r>
            <a:r>
              <a:rPr lang="en-US" altLang="zh-CN"/>
              <a:t>: Roll </a:t>
            </a:r>
            <a:r>
              <a:rPr lang="en-US" altLang="zh-CN">
                <a:solidFill>
                  <a:schemeClr val="accent2"/>
                </a:solidFill>
              </a:rPr>
              <a:t>2</a:t>
            </a:r>
            <a:r>
              <a:rPr lang="en-US" altLang="zh-CN"/>
              <a:t> dice</a:t>
            </a:r>
            <a:endParaRPr lang="en-US" altLang="zh-CN"/>
          </a:p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|</a:t>
            </a:r>
            <a:r>
              <a:rPr lang="en-US" altLang="zh-CN" i="1">
                <a:solidFill>
                  <a:schemeClr val="accent2"/>
                </a:solidFill>
              </a:rPr>
              <a:t>S</a:t>
            </a:r>
            <a:r>
              <a:rPr lang="en-US" altLang="zh-CN">
                <a:solidFill>
                  <a:schemeClr val="accent2"/>
                </a:solidFill>
              </a:rPr>
              <a:t>|=36</a:t>
            </a:r>
            <a:r>
              <a:rPr lang="en-US" altLang="zh-CN"/>
              <a:t> possible outcomes</a:t>
            </a:r>
            <a:endParaRPr lang="en-US" altLang="zh-CN"/>
          </a:p>
          <a:p>
            <a:pPr eaLnBrk="1" hangingPunct="1"/>
            <a:r>
              <a:rPr lang="en-US" altLang="zh-CN">
                <a:solidFill>
                  <a:srgbClr val="CD0000"/>
                </a:solidFill>
              </a:rPr>
              <a:t>Uniform distribution</a:t>
            </a:r>
            <a:r>
              <a:rPr lang="en-US" altLang="zh-CN"/>
              <a:t>: Each element has probability </a:t>
            </a:r>
            <a:r>
              <a:rPr lang="en-US" altLang="zh-CN">
                <a:solidFill>
                  <a:schemeClr val="accent2"/>
                </a:solidFill>
              </a:rPr>
              <a:t>1/|</a:t>
            </a:r>
            <a:r>
              <a:rPr lang="en-US" altLang="zh-CN" i="1">
                <a:solidFill>
                  <a:schemeClr val="accent2"/>
                </a:solidFill>
              </a:rPr>
              <a:t>S</a:t>
            </a:r>
            <a:r>
              <a:rPr lang="en-US" altLang="zh-CN">
                <a:solidFill>
                  <a:schemeClr val="accent2"/>
                </a:solidFill>
              </a:rPr>
              <a:t>| = 1/36</a:t>
            </a:r>
            <a:r>
              <a:rPr lang="en-US" altLang="zh-CN"/>
              <a:t>.</a:t>
            </a:r>
            <a:endParaRPr lang="en-US" altLang="zh-CN"/>
          </a:p>
          <a:p>
            <a:pPr eaLnBrk="1" hangingPunct="1"/>
            <a:r>
              <a:rPr lang="en-US" altLang="zh-CN"/>
              <a:t>Let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/>
              <a:t> be sum of dice.</a:t>
            </a:r>
            <a:endParaRPr lang="en-US" altLang="zh-CN"/>
          </a:p>
          <a:p>
            <a:pPr eaLnBrk="1" hangingPunct="1">
              <a:buFontTx/>
              <a:buNone/>
            </a:pPr>
            <a:r>
              <a:rPr lang="en-US" altLang="zh-CN"/>
              <a:t>   </a:t>
            </a:r>
            <a:r>
              <a:rPr lang="en-US" altLang="zh-CN">
                <a:solidFill>
                  <a:schemeClr val="accent2"/>
                </a:solidFill>
              </a:rPr>
              <a:t>Pr{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>
                <a:solidFill>
                  <a:schemeClr val="accent2"/>
                </a:solidFill>
              </a:rPr>
              <a:t>=5} = 4/36</a:t>
            </a:r>
            <a:endParaRPr lang="en-US" altLang="zh-CN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   {(1,4), (2,3), (3,2), (4,1)}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E55523-4278-42BA-8668-483A42E5135A}" type="slidenum">
              <a:rPr lang="en-US" altLang="zh-CN"/>
            </a:fld>
            <a:endParaRPr lang="en-US" altLang="zh-CN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Expectation</a:t>
            </a:r>
            <a:endParaRPr lang="en-US" altLang="zh-CN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Expected value:</a:t>
            </a:r>
            <a:endParaRPr lang="en-US" altLang="zh-CN"/>
          </a:p>
          <a:p>
            <a:pPr eaLnBrk="1" hangingPunct="1">
              <a:buFontTx/>
              <a:buNone/>
            </a:pPr>
            <a:endParaRPr lang="en-US" altLang="zh-CN"/>
          </a:p>
          <a:p>
            <a:pPr eaLnBrk="1" hangingPunct="1">
              <a:buFontTx/>
              <a:buNone/>
            </a:pPr>
            <a:endParaRPr lang="en-US" altLang="zh-CN"/>
          </a:p>
          <a:p>
            <a:pPr eaLnBrk="1" hangingPunct="1">
              <a:buFontTx/>
              <a:buNone/>
            </a:pPr>
            <a:r>
              <a:rPr lang="en-US" altLang="zh-CN"/>
              <a:t>Linearity of expectation:</a:t>
            </a:r>
            <a:endParaRPr lang="en-US" altLang="zh-CN"/>
          </a:p>
          <a:p>
            <a:pPr eaLnBrk="1" hangingPunct="1">
              <a:buFontTx/>
              <a:buNone/>
            </a:pPr>
            <a:r>
              <a:rPr lang="en-US" altLang="zh-CN" i="1">
                <a:solidFill>
                  <a:schemeClr val="accent2"/>
                </a:solidFill>
              </a:rPr>
              <a:t>      E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aX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 i="1">
                <a:solidFill>
                  <a:schemeClr val="accent2"/>
                </a:solidFill>
              </a:rPr>
              <a:t>Y</a:t>
            </a:r>
            <a:r>
              <a:rPr lang="en-US" altLang="zh-CN">
                <a:solidFill>
                  <a:schemeClr val="accent2"/>
                </a:solidFill>
              </a:rPr>
              <a:t>] = </a:t>
            </a:r>
            <a:r>
              <a:rPr lang="en-US" altLang="zh-CN" i="1">
                <a:solidFill>
                  <a:schemeClr val="accent2"/>
                </a:solidFill>
              </a:rPr>
              <a:t>aE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>
                <a:solidFill>
                  <a:schemeClr val="accent2"/>
                </a:solidFill>
              </a:rPr>
              <a:t>] +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Y</a:t>
            </a:r>
            <a:r>
              <a:rPr lang="en-US" altLang="zh-CN">
                <a:solidFill>
                  <a:schemeClr val="accent2"/>
                </a:solidFill>
              </a:rPr>
              <a:t>]</a:t>
            </a:r>
            <a:r>
              <a:rPr lang="en-US" altLang="zh-CN"/>
              <a:t> for constant 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endParaRPr lang="en-US" altLang="zh-CN" i="1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altLang="zh-CN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981200" y="2209800"/>
          <a:ext cx="36385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29012515" imgH="6695440" progId="">
                  <p:embed/>
                </p:oleObj>
              </mc:Choice>
              <mc:Fallback>
                <p:oleObj name="Equation" r:id="rId1" imgW="29012515" imgH="6695440" progId="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2209800"/>
                        <a:ext cx="3638550" cy="8397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5A8C2-9539-4A2B-B178-966F14ECC2B4}" type="slidenum">
              <a:rPr lang="en-US" altLang="zh-CN"/>
            </a:fld>
            <a:endParaRPr lang="en-US" altLang="zh-CN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Independence of two r.v.s</a:t>
            </a:r>
            <a:endParaRPr lang="en-US" altLang="zh-CN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random variables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/>
              <a:t> and </a:t>
            </a:r>
            <a:r>
              <a:rPr lang="en-US" altLang="zh-CN" i="1">
                <a:solidFill>
                  <a:schemeClr val="accent2"/>
                </a:solidFill>
              </a:rPr>
              <a:t>Y</a:t>
            </a:r>
            <a:r>
              <a:rPr lang="en-US" altLang="zh-CN"/>
              <a:t> are </a:t>
            </a:r>
            <a:r>
              <a:rPr lang="en-US" altLang="zh-CN">
                <a:solidFill>
                  <a:srgbClr val="CD0000"/>
                </a:solidFill>
              </a:rPr>
              <a:t>independent</a:t>
            </a:r>
            <a:r>
              <a:rPr lang="en-US" altLang="zh-CN"/>
              <a:t>, if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endParaRPr lang="en-US" altLang="zh-CN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Pr{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=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and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=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} = Pr{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=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}</a:t>
            </a:r>
            <a:r>
              <a:rPr lang="en-US" altLang="zh-CN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·Pr{</a:t>
            </a:r>
            <a:r>
              <a:rPr lang="en-US" altLang="zh-CN" i="1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CN">
              <a:solidFill>
                <a:schemeClr val="accent2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sz="1600">
              <a:solidFill>
                <a:schemeClr val="accent2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If </a:t>
            </a:r>
            <a:r>
              <a:rPr lang="en-US" altLang="zh-CN" i="1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zh-CN" i="1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are independent,</a:t>
            </a:r>
            <a:endParaRPr lang="en-US" altLang="zh-CN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zh-CN" i="1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 = </a:t>
            </a:r>
            <a:r>
              <a:rPr lang="en-US" altLang="zh-CN" i="1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]·</a:t>
            </a:r>
            <a:r>
              <a:rPr lang="en-US" altLang="zh-CN" i="1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endParaRPr lang="en-US" altLang="zh-CN">
              <a:solidFill>
                <a:schemeClr val="accent2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7226C2-2270-4759-A809-A1EEB63F71DB}" type="slidenum">
              <a:rPr lang="en-US" altLang="zh-CN"/>
            </a:fld>
            <a:endParaRPr lang="en-US" altLang="zh-CN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Back to Randomized Quicksort</a:t>
            </a:r>
            <a:endParaRPr lang="en-US" altLang="zh-CN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Assume all element are distinct.</a:t>
            </a:r>
            <a:endParaRPr lang="en-US" altLang="zh-CN" sz="2800"/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Partition around random element</a:t>
            </a:r>
            <a:endParaRPr lang="en-US" altLang="zh-CN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sym typeface="Symbol" panose="05050102010706020507" pitchFamily="18" charset="2"/>
              </a:rPr>
              <a:t>    </a:t>
            </a:r>
            <a:r>
              <a:rPr lang="en-US" altLang="zh-CN" sz="2800"/>
              <a:t> all splits </a:t>
            </a:r>
            <a:r>
              <a:rPr lang="en-US" altLang="zh-CN" sz="2800">
                <a:solidFill>
                  <a:schemeClr val="accent2"/>
                </a:solidFill>
              </a:rPr>
              <a:t>(0 : </a:t>
            </a:r>
            <a:r>
              <a:rPr lang="en-US" altLang="zh-CN" sz="2800" i="1">
                <a:solidFill>
                  <a:schemeClr val="accent2"/>
                </a:solidFill>
              </a:rPr>
              <a:t>n</a:t>
            </a:r>
            <a:r>
              <a:rPr lang="en-US" altLang="zh-CN" sz="2800">
                <a:solidFill>
                  <a:schemeClr val="accent2"/>
                </a:solidFill>
              </a:rPr>
              <a:t>–1, 1 : </a:t>
            </a:r>
            <a:r>
              <a:rPr lang="en-US" altLang="zh-CN" sz="2800" i="1">
                <a:solidFill>
                  <a:schemeClr val="accent2"/>
                </a:solidFill>
              </a:rPr>
              <a:t>n</a:t>
            </a:r>
            <a:r>
              <a:rPr lang="en-US" altLang="zh-CN" sz="2800">
                <a:solidFill>
                  <a:schemeClr val="accent2"/>
                </a:solidFill>
              </a:rPr>
              <a:t>–2,…, </a:t>
            </a:r>
            <a:r>
              <a:rPr lang="en-US" altLang="zh-CN" sz="2800" i="1">
                <a:solidFill>
                  <a:schemeClr val="accent2"/>
                </a:solidFill>
              </a:rPr>
              <a:t>n</a:t>
            </a:r>
            <a:r>
              <a:rPr lang="en-US" altLang="zh-CN" sz="2800">
                <a:solidFill>
                  <a:schemeClr val="accent2"/>
                </a:solidFill>
              </a:rPr>
              <a:t>–1 : 0)</a:t>
            </a:r>
            <a:r>
              <a:rPr lang="en-US" altLang="zh-CN" sz="2800"/>
              <a:t> are equally likely with probability </a:t>
            </a:r>
            <a:r>
              <a:rPr lang="en-US" altLang="zh-CN" sz="2800">
                <a:solidFill>
                  <a:schemeClr val="accent2"/>
                </a:solidFill>
              </a:rPr>
              <a:t>1/</a:t>
            </a:r>
            <a:r>
              <a:rPr lang="en-US" altLang="zh-CN" sz="2800" i="1">
                <a:solidFill>
                  <a:schemeClr val="accent2"/>
                </a:solidFill>
              </a:rPr>
              <a:t>n</a:t>
            </a:r>
            <a:r>
              <a:rPr lang="en-US" altLang="zh-CN" sz="2800"/>
              <a:t>.</a:t>
            </a:r>
            <a:endParaRPr lang="en-US" altLang="zh-CN" sz="28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    For </a:t>
            </a:r>
            <a:r>
              <a:rPr lang="en-US" altLang="zh-CN" sz="2800" i="1">
                <a:solidFill>
                  <a:schemeClr val="accent2"/>
                </a:solidFill>
              </a:rPr>
              <a:t>k</a:t>
            </a:r>
            <a:r>
              <a:rPr lang="en-US" altLang="zh-CN" sz="2800">
                <a:solidFill>
                  <a:schemeClr val="accent2"/>
                </a:solidFill>
              </a:rPr>
              <a:t>=0,…,</a:t>
            </a:r>
            <a:r>
              <a:rPr lang="en-US" altLang="zh-CN" sz="2800" i="1">
                <a:solidFill>
                  <a:schemeClr val="accent2"/>
                </a:solidFill>
              </a:rPr>
              <a:t>n</a:t>
            </a:r>
            <a:r>
              <a:rPr lang="en-US" altLang="zh-CN" sz="2800">
                <a:solidFill>
                  <a:schemeClr val="accent2"/>
                </a:solidFill>
              </a:rPr>
              <a:t>–1</a:t>
            </a:r>
            <a:r>
              <a:rPr lang="en-US" altLang="zh-CN" sz="2800"/>
              <a:t>, let 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en-US" altLang="zh-CN" sz="2800" i="1" baseline="-25000">
                <a:solidFill>
                  <a:schemeClr val="accent2"/>
                </a:solidFill>
              </a:rPr>
              <a:t>k</a:t>
            </a:r>
            <a:r>
              <a:rPr lang="en-US" altLang="zh-CN" sz="2800"/>
              <a:t> be RV s.t.:</a:t>
            </a:r>
            <a:endParaRPr lang="en-US" altLang="zh-CN" sz="28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    Then </a:t>
            </a:r>
            <a:endParaRPr lang="en-US" altLang="zh-CN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                 </a:t>
            </a:r>
            <a:r>
              <a:rPr lang="en-US" altLang="zh-CN" sz="2800" i="1">
                <a:solidFill>
                  <a:schemeClr val="accent2"/>
                </a:solidFill>
              </a:rPr>
              <a:t>E</a:t>
            </a:r>
            <a:r>
              <a:rPr lang="en-US" altLang="zh-CN" sz="2800">
                <a:solidFill>
                  <a:schemeClr val="accent2"/>
                </a:solidFill>
              </a:rPr>
              <a:t>[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en-US" altLang="zh-CN" sz="2800" i="1" baseline="-25000">
                <a:solidFill>
                  <a:schemeClr val="accent2"/>
                </a:solidFill>
              </a:rPr>
              <a:t>k</a:t>
            </a:r>
            <a:r>
              <a:rPr lang="en-US" altLang="zh-CN" sz="2800">
                <a:solidFill>
                  <a:schemeClr val="accent2"/>
                </a:solidFill>
              </a:rPr>
              <a:t>] = Pr{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en-US" altLang="zh-CN" sz="2800" i="1" baseline="-25000">
                <a:solidFill>
                  <a:schemeClr val="accent2"/>
                </a:solidFill>
              </a:rPr>
              <a:t>k</a:t>
            </a:r>
            <a:r>
              <a:rPr lang="en-US" altLang="zh-CN" sz="2800">
                <a:solidFill>
                  <a:schemeClr val="accent2"/>
                </a:solidFill>
              </a:rPr>
              <a:t>=1} = 1/</a:t>
            </a:r>
            <a:r>
              <a:rPr lang="en-US" altLang="zh-CN" sz="2800" i="1">
                <a:solidFill>
                  <a:schemeClr val="accent2"/>
                </a:solidFill>
              </a:rPr>
              <a:t>n</a:t>
            </a:r>
            <a:endParaRPr lang="en-US" altLang="zh-CN" sz="2800" i="1">
              <a:solidFill>
                <a:schemeClr val="accent2"/>
              </a:solidFill>
            </a:endParaRPr>
          </a:p>
        </p:txBody>
      </p:sp>
      <p:grpSp>
        <p:nvGrpSpPr>
          <p:cNvPr id="6150" name="Group 6"/>
          <p:cNvGrpSpPr/>
          <p:nvPr/>
        </p:nvGrpSpPr>
        <p:grpSpPr bwMode="auto">
          <a:xfrm>
            <a:off x="1600200" y="3962400"/>
            <a:ext cx="5807075" cy="1176338"/>
            <a:chOff x="1008" y="2496"/>
            <a:chExt cx="3658" cy="741"/>
          </a:xfrm>
        </p:grpSpPr>
        <p:graphicFrame>
          <p:nvGraphicFramePr>
            <p:cNvPr id="6146" name="Object 4"/>
            <p:cNvGraphicFramePr>
              <a:graphicFrameLocks noChangeAspect="1"/>
            </p:cNvGraphicFramePr>
            <p:nvPr/>
          </p:nvGraphicFramePr>
          <p:xfrm>
            <a:off x="1008" y="2496"/>
            <a:ext cx="864" cy="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" name="Equation" r:id="rId1" imgW="10414635" imgH="8926830" progId="">
                    <p:embed/>
                  </p:oleObj>
                </mc:Choice>
                <mc:Fallback>
                  <p:oleObj name="Equation" r:id="rId1" imgW="10414635" imgH="8926830" progId="">
                    <p:embed/>
                    <p:pic>
                      <p:nvPicPr>
                        <p:cNvPr id="0" name="图片 512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08" y="2496"/>
                          <a:ext cx="864" cy="74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1" name="Text Box 5"/>
            <p:cNvSpPr txBox="1">
              <a:spLocks noChangeArrowheads="1"/>
            </p:cNvSpPr>
            <p:nvPr/>
          </p:nvSpPr>
          <p:spPr bwMode="auto">
            <a:xfrm>
              <a:off x="1920" y="2525"/>
              <a:ext cx="2746" cy="6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if Partition generates </a:t>
              </a:r>
              <a:r>
                <a:rPr lang="en-US" altLang="zh-CN" i="1">
                  <a:solidFill>
                    <a:schemeClr val="accent2"/>
                  </a:solidFill>
                </a:rPr>
                <a:t>k</a:t>
              </a:r>
              <a:r>
                <a:rPr lang="en-US" altLang="zh-CN">
                  <a:solidFill>
                    <a:schemeClr val="accent2"/>
                  </a:solidFill>
                </a:rPr>
                <a:t>:</a:t>
              </a:r>
              <a:r>
                <a:rPr lang="en-US" altLang="zh-CN" i="1">
                  <a:solidFill>
                    <a:schemeClr val="accent2"/>
                  </a:solidFill>
                </a:rPr>
                <a:t>n</a:t>
              </a:r>
              <a:r>
                <a:rPr lang="en-US" altLang="zh-CN">
                  <a:solidFill>
                    <a:schemeClr val="accent2"/>
                  </a:solidFill>
                </a:rPr>
                <a:t>–</a:t>
              </a:r>
              <a:r>
                <a:rPr lang="en-US" altLang="zh-CN" i="1">
                  <a:solidFill>
                    <a:schemeClr val="accent2"/>
                  </a:solidFill>
                </a:rPr>
                <a:t>k</a:t>
              </a:r>
              <a:r>
                <a:rPr lang="en-US" altLang="zh-CN">
                  <a:solidFill>
                    <a:schemeClr val="accent2"/>
                  </a:solidFill>
                </a:rPr>
                <a:t>–1</a:t>
              </a:r>
              <a:r>
                <a:rPr lang="en-US" altLang="zh-CN"/>
                <a:t> split</a:t>
              </a:r>
              <a:endParaRPr lang="en-US" altLang="zh-CN"/>
            </a:p>
            <a:p>
              <a:endParaRPr lang="en-US" altLang="zh-CN" sz="1800"/>
            </a:p>
            <a:p>
              <a:r>
                <a:rPr lang="en-US" altLang="zh-CN"/>
                <a:t>otherwise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F7F77D-45E3-4827-9FA7-C20C74B21BDA}" type="slidenum">
              <a:rPr lang="en-US" altLang="zh-CN"/>
            </a:fld>
            <a:endParaRPr lang="en-US" altLang="zh-CN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Analysis of Randomized Quicksort</a:t>
            </a:r>
            <a:endParaRPr lang="en-US" altLang="zh-CN" sz="400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Assume random number generates  independent </a:t>
            </a:r>
            <a:endParaRPr lang="en-US" altLang="zh-CN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choices throughout algorithm.</a:t>
            </a:r>
            <a:endParaRPr lang="en-US" altLang="zh-CN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Let</a:t>
            </a:r>
            <a:endParaRPr lang="en-US" altLang="zh-CN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        </a:t>
            </a:r>
            <a:r>
              <a:rPr lang="en-US" altLang="zh-CN" sz="2800" i="1">
                <a:solidFill>
                  <a:schemeClr val="accent2"/>
                </a:solidFill>
              </a:rPr>
              <a:t>T</a:t>
            </a:r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en-US" altLang="zh-CN" sz="2800" i="1">
                <a:solidFill>
                  <a:schemeClr val="accent2"/>
                </a:solidFill>
              </a:rPr>
              <a:t>n</a:t>
            </a:r>
            <a:r>
              <a:rPr lang="en-US" altLang="zh-CN" sz="2800">
                <a:solidFill>
                  <a:schemeClr val="accent2"/>
                </a:solidFill>
              </a:rPr>
              <a:t>)</a:t>
            </a:r>
            <a:r>
              <a:rPr lang="en-US" altLang="zh-CN" sz="2800"/>
              <a:t> = random variable (RV)</a:t>
            </a:r>
            <a:endParaRPr lang="en-US" altLang="zh-CN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                   for running time on input of size </a:t>
            </a:r>
            <a:r>
              <a:rPr lang="en-US" altLang="zh-CN" sz="2800" i="1">
                <a:solidFill>
                  <a:schemeClr val="accent2"/>
                </a:solidFill>
              </a:rPr>
              <a:t>n</a:t>
            </a:r>
            <a:endParaRPr lang="en-US" altLang="zh-CN" sz="2800" i="1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then</a:t>
            </a:r>
            <a:endParaRPr lang="en-US" altLang="zh-CN" sz="28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interested in </a:t>
            </a:r>
            <a:r>
              <a:rPr lang="en-US" altLang="zh-CN" sz="2800">
                <a:solidFill>
                  <a:srgbClr val="CD0000"/>
                </a:solidFill>
              </a:rPr>
              <a:t>expected</a:t>
            </a:r>
            <a:r>
              <a:rPr lang="en-US" altLang="zh-CN" sz="2800"/>
              <a:t> running time </a:t>
            </a:r>
            <a:r>
              <a:rPr lang="en-US" altLang="zh-CN" sz="2800" i="1">
                <a:solidFill>
                  <a:schemeClr val="accent2"/>
                </a:solidFill>
              </a:rPr>
              <a:t>E</a:t>
            </a:r>
            <a:r>
              <a:rPr lang="en-US" altLang="zh-CN" sz="2800">
                <a:solidFill>
                  <a:schemeClr val="accent2"/>
                </a:solidFill>
              </a:rPr>
              <a:t>[</a:t>
            </a:r>
            <a:r>
              <a:rPr lang="en-US" altLang="zh-CN" sz="2800" i="1">
                <a:solidFill>
                  <a:schemeClr val="accent2"/>
                </a:solidFill>
              </a:rPr>
              <a:t>T</a:t>
            </a:r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en-US" altLang="zh-CN" sz="2800" i="1">
                <a:solidFill>
                  <a:schemeClr val="accent2"/>
                </a:solidFill>
              </a:rPr>
              <a:t>n</a:t>
            </a:r>
            <a:r>
              <a:rPr lang="en-US" altLang="zh-CN" sz="2800">
                <a:solidFill>
                  <a:schemeClr val="accent2"/>
                </a:solidFill>
              </a:rPr>
              <a:t>)]</a:t>
            </a:r>
            <a:r>
              <a:rPr lang="en-US" altLang="zh-CN" sz="2800"/>
              <a:t>.</a:t>
            </a:r>
            <a:endParaRPr lang="en-US" altLang="zh-CN" sz="280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524000" y="4379913"/>
          <a:ext cx="48768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48602900" imgH="8430895" progId="">
                  <p:embed/>
                </p:oleObj>
              </mc:Choice>
              <mc:Fallback>
                <p:oleObj name="Equation" r:id="rId1" imgW="48602900" imgH="8430895" progId="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4379913"/>
                        <a:ext cx="4876800" cy="8461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5B6E9A-60D7-4001-8678-EAA18ABD566C}" type="slidenum">
              <a:rPr lang="en-US" altLang="zh-CN"/>
            </a:fld>
            <a:endParaRPr lang="en-US" altLang="zh-CN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Analysis of Randomized Quicksort</a:t>
            </a:r>
            <a:endParaRPr lang="en-US" altLang="zh-CN" sz="400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143000" y="1447800"/>
          <a:ext cx="54737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56041925" imgH="8430895" progId="">
                  <p:embed/>
                </p:oleObj>
              </mc:Choice>
              <mc:Fallback>
                <p:oleObj name="Equation" r:id="rId1" imgW="56041925" imgH="8430895" progId="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1447800"/>
                        <a:ext cx="5473700" cy="8239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2133600" y="2133600"/>
          <a:ext cx="4768850" cy="421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48850550" imgH="43146980" progId="">
                  <p:embed/>
                </p:oleObj>
              </mc:Choice>
              <mc:Fallback>
                <p:oleObj name="Equation" r:id="rId3" imgW="48850550" imgH="43146980" progId="">
                  <p:embed/>
                  <p:pic>
                    <p:nvPicPr>
                      <p:cNvPr id="0" name="图片 716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2133600"/>
                        <a:ext cx="4768850" cy="42179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E3D3C0-F2A6-424D-8654-96482C844EEE}" type="slidenum">
              <a:rPr lang="en-US" altLang="zh-CN"/>
            </a:fld>
            <a:endParaRPr lang="en-US" altLang="zh-CN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Analysis of Randomized Quicksort</a:t>
            </a:r>
            <a:endParaRPr lang="en-US" altLang="zh-CN" sz="400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Want to show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T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)] =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lg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, i.e. average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running time is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lg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Will prove: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    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)] 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lg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+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 for constant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endParaRPr lang="en-US" altLang="zh-CN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Using fact: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zh-CN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3048000" y="5029200"/>
          <a:ext cx="35814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1" imgW="30748605" imgH="8430895" progId="">
                  <p:embed/>
                </p:oleObj>
              </mc:Choice>
              <mc:Fallback>
                <p:oleObj name="Equation" r:id="rId1" imgW="30748605" imgH="8430895" progId="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0" y="5029200"/>
                        <a:ext cx="3581400" cy="9826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A0A3E7-2F33-43A4-A5A2-39D9D45F3AE5}" type="slidenum">
              <a:rPr lang="en-US" altLang="zh-CN"/>
            </a:fld>
            <a:endParaRPr lang="en-US" altLang="zh-CN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Analysis of Randomized Quicksort</a:t>
            </a:r>
            <a:endParaRPr lang="en-US" altLang="zh-CN" sz="4000"/>
          </a:p>
        </p:txBody>
      </p:sp>
      <p:graphicFrame>
        <p:nvGraphicFramePr>
          <p:cNvPr id="10242" name="Object 7"/>
          <p:cNvGraphicFramePr>
            <a:graphicFrameLocks noChangeAspect="1"/>
          </p:cNvGraphicFramePr>
          <p:nvPr/>
        </p:nvGraphicFramePr>
        <p:xfrm>
          <a:off x="1143000" y="1600200"/>
          <a:ext cx="2895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36948110" imgH="8430895" progId="">
                  <p:embed/>
                </p:oleObj>
              </mc:Choice>
              <mc:Fallback>
                <p:oleObj name="Equation" r:id="rId1" imgW="36948110" imgH="8430895" progId="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1600200"/>
                        <a:ext cx="2895600" cy="660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8"/>
          <p:cNvGraphicFramePr>
            <a:graphicFrameLocks noChangeAspect="1"/>
          </p:cNvGraphicFramePr>
          <p:nvPr/>
        </p:nvGraphicFramePr>
        <p:xfrm>
          <a:off x="1965325" y="2286000"/>
          <a:ext cx="2759075" cy="293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35212020" imgH="37444045" progId="">
                  <p:embed/>
                </p:oleObj>
              </mc:Choice>
              <mc:Fallback>
                <p:oleObj name="Equation" r:id="rId3" imgW="35212020" imgH="37444045" progId="">
                  <p:embed/>
                  <p:pic>
                    <p:nvPicPr>
                      <p:cNvPr id="0" name="图片 921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5325" y="2286000"/>
                        <a:ext cx="2759075" cy="29321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9"/>
          <p:cNvSpPr txBox="1">
            <a:spLocks noChangeArrowheads="1"/>
          </p:cNvSpPr>
          <p:nvPr/>
        </p:nvSpPr>
        <p:spPr bwMode="auto">
          <a:xfrm>
            <a:off x="2955925" y="4841875"/>
            <a:ext cx="33639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/>
              <a:t>by picking 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/>
              <a:t> large enough</a:t>
            </a:r>
            <a:endParaRPr lang="en-US" altLang="zh-CN"/>
          </a:p>
        </p:txBody>
      </p:sp>
      <p:sp>
        <p:nvSpPr>
          <p:cNvPr id="10248" name="Text Box 10"/>
          <p:cNvSpPr txBox="1">
            <a:spLocks noChangeArrowheads="1"/>
          </p:cNvSpPr>
          <p:nvPr/>
        </p:nvSpPr>
        <p:spPr bwMode="auto">
          <a:xfrm>
            <a:off x="835025" y="5349875"/>
            <a:ext cx="7546975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/>
              <a:t>Pick </a:t>
            </a:r>
            <a:r>
              <a:rPr lang="en-US" altLang="zh-CN" i="1">
                <a:solidFill>
                  <a:schemeClr val="accent2"/>
                </a:solidFill>
              </a:rPr>
              <a:t>b</a:t>
            </a:r>
            <a:r>
              <a:rPr lang="en-US" altLang="zh-CN"/>
              <a:t> large enough to handle initial conditions. Then pick 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endParaRPr lang="en-US" altLang="zh-CN" i="1">
              <a:solidFill>
                <a:schemeClr val="accent2"/>
              </a:solidFill>
            </a:endParaRPr>
          </a:p>
          <a:p>
            <a:r>
              <a:rPr lang="en-US" altLang="zh-CN"/>
              <a:t>to handle final inequality above.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Verification: witness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Computers can sometimes make mistakes, due for example to </a:t>
            </a:r>
            <a:r>
              <a:rPr lang="en-US" altLang="zh-CN" dirty="0" smtClean="0"/>
              <a:t>incorrect programming </a:t>
            </a:r>
            <a:r>
              <a:rPr lang="en-US" altLang="zh-CN" dirty="0" smtClean="0"/>
              <a:t>or hardware failure. </a:t>
            </a:r>
            <a:endParaRPr lang="en-US" altLang="zh-CN" dirty="0" smtClean="0"/>
          </a:p>
          <a:p>
            <a:r>
              <a:rPr lang="en-US" altLang="zh-CN" dirty="0" smtClean="0"/>
              <a:t>It </a:t>
            </a:r>
            <a:r>
              <a:rPr lang="en-US" altLang="zh-CN" dirty="0" smtClean="0"/>
              <a:t>would be useful to have simple ways </a:t>
            </a:r>
            <a:r>
              <a:rPr lang="en-US" altLang="zh-CN" dirty="0" smtClean="0"/>
              <a:t>to double-check </a:t>
            </a:r>
            <a:r>
              <a:rPr lang="en-US" altLang="zh-CN" dirty="0" smtClean="0"/>
              <a:t>the results of computations. 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 smtClean="0"/>
              <a:t>some problems, we can </a:t>
            </a:r>
            <a:r>
              <a:rPr lang="en-US" altLang="zh-CN" dirty="0" smtClean="0"/>
              <a:t>use </a:t>
            </a:r>
            <a:r>
              <a:rPr lang="en-US" altLang="zh-CN" dirty="0" smtClean="0">
                <a:solidFill>
                  <a:srgbClr val="C00000"/>
                </a:solidFill>
              </a:rPr>
              <a:t>randomness</a:t>
            </a:r>
            <a:r>
              <a:rPr lang="en-US" altLang="zh-CN" dirty="0" smtClean="0"/>
              <a:t> </a:t>
            </a:r>
            <a:r>
              <a:rPr lang="en-US" altLang="zh-CN" dirty="0" smtClean="0"/>
              <a:t>to efficiently verify the correctness of an output.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3EA7-DF56-4492-A801-61702A6DFE3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9F16C3-B09A-41C3-A278-FD75EBC82FFC}" type="slidenum">
              <a:rPr lang="en-US" altLang="zh-CN"/>
            </a:fld>
            <a:endParaRPr lang="en-US" altLang="zh-CN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Proving fact…</a:t>
            </a:r>
            <a:endParaRPr lang="en-US" altLang="zh-CN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1219200" y="1676400"/>
          <a:ext cx="3048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1" imgW="37444045" imgH="8430895" progId="">
                  <p:embed/>
                </p:oleObj>
              </mc:Choice>
              <mc:Fallback>
                <p:oleObj name="Equation" r:id="rId1" imgW="37444045" imgH="8430895" progId="">
                  <p:embed/>
                  <p:pic>
                    <p:nvPicPr>
                      <p:cNvPr id="0" name="图片 1024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1676400"/>
                        <a:ext cx="3048000" cy="68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2057400" y="2514600"/>
          <a:ext cx="25908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33724215" imgH="41659175" progId="">
                  <p:embed/>
                </p:oleObj>
              </mc:Choice>
              <mc:Fallback>
                <p:oleObj name="Equation" r:id="rId3" imgW="33724215" imgH="41659175" progId="">
                  <p:embed/>
                  <p:pic>
                    <p:nvPicPr>
                      <p:cNvPr id="0" name="图片 1024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2514600"/>
                        <a:ext cx="2590800" cy="3200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545501-A7B9-4EE6-9CE9-509617ADECE9}" type="slidenum">
              <a:rPr lang="en-US" altLang="zh-CN"/>
            </a:fld>
            <a:endParaRPr lang="en-US" altLang="zh-CN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Quicksort in practice</a:t>
            </a:r>
            <a:endParaRPr lang="en-US" altLang="zh-CN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Quicksort is great general-purpose sorting algorithm.</a:t>
            </a:r>
            <a:endParaRPr lang="en-US" altLang="zh-CN"/>
          </a:p>
          <a:p>
            <a:pPr eaLnBrk="1" hangingPunct="1"/>
            <a:r>
              <a:rPr lang="en-US" altLang="zh-CN"/>
              <a:t>Quicksort is typically over twice as fast as merge sort.</a:t>
            </a:r>
            <a:endParaRPr lang="en-US" altLang="zh-CN"/>
          </a:p>
          <a:p>
            <a:pPr eaLnBrk="1" hangingPunct="1"/>
            <a:r>
              <a:rPr lang="en-US" altLang="zh-CN"/>
              <a:t>Quicksort can benefit substantially from </a:t>
            </a:r>
            <a:r>
              <a:rPr lang="en-US" altLang="zh-CN" i="1">
                <a:solidFill>
                  <a:srgbClr val="CD0000"/>
                </a:solidFill>
              </a:rPr>
              <a:t>code tuning</a:t>
            </a:r>
            <a:r>
              <a:rPr lang="en-US" altLang="zh-CN"/>
              <a:t>.</a:t>
            </a:r>
            <a:endParaRPr lang="en-US" altLang="zh-CN"/>
          </a:p>
          <a:p>
            <a:pPr eaLnBrk="1" hangingPunct="1"/>
            <a:r>
              <a:rPr lang="en-US" altLang="zh-CN"/>
              <a:t>Quicksort behaves well even with caching and virtual memory.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377E02-8F18-4C7F-8075-5E77AC194043}" type="slidenum">
              <a:rPr lang="en-US" altLang="zh-CN"/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Comparison sort</a:t>
            </a:r>
            <a:endParaRPr lang="en-US" altLang="zh-CN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/>
              <a:t>All the sorting algorithms we have seen so far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are </a:t>
            </a:r>
            <a:r>
              <a:rPr lang="en-US" altLang="zh-CN" sz="2800" i="1" dirty="0">
                <a:solidFill>
                  <a:srgbClr val="CD0000"/>
                </a:solidFill>
              </a:rPr>
              <a:t>comparison sorts</a:t>
            </a:r>
            <a:r>
              <a:rPr lang="en-US" altLang="zh-CN" sz="2800" dirty="0"/>
              <a:t>: only use comparisons to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determine the relative order of elements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e.g., insertion sort, merge sort, quicksort, heapsort.</a:t>
            </a:r>
            <a:endParaRPr lang="en-US" altLang="zh-CN" sz="2800" dirty="0"/>
          </a:p>
          <a:p>
            <a:pPr eaLnBrk="1" hangingPunct="1">
              <a:buFontTx/>
              <a:buNone/>
            </a:pPr>
            <a:endParaRPr lang="en-US" altLang="zh-CN" sz="12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The best worst-case running time that we’ve 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seen for comparison sorting is </a:t>
            </a:r>
            <a:r>
              <a:rPr lang="en-US" altLang="zh-CN" sz="2800" dirty="0">
                <a:solidFill>
                  <a:srgbClr val="008C87"/>
                </a:solidFill>
              </a:rPr>
              <a:t>O(</a:t>
            </a:r>
            <a:r>
              <a:rPr lang="en-US" altLang="zh-CN" sz="2800" i="1" dirty="0" err="1">
                <a:solidFill>
                  <a:srgbClr val="008C87"/>
                </a:solidFill>
              </a:rPr>
              <a:t>n</a:t>
            </a:r>
            <a:r>
              <a:rPr lang="en-US" altLang="zh-CN" sz="2800" dirty="0" err="1">
                <a:solidFill>
                  <a:srgbClr val="008C87"/>
                </a:solidFill>
              </a:rPr>
              <a:t>log</a:t>
            </a:r>
            <a:r>
              <a:rPr lang="en-US" altLang="zh-CN" sz="2800" i="1" dirty="0" err="1">
                <a:solidFill>
                  <a:srgbClr val="008C87"/>
                </a:solidFill>
              </a:rPr>
              <a:t>n</a:t>
            </a:r>
            <a:r>
              <a:rPr lang="en-US" altLang="zh-CN" sz="2800" dirty="0">
                <a:solidFill>
                  <a:srgbClr val="008C87"/>
                </a:solidFill>
              </a:rPr>
              <a:t>)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            Is </a:t>
            </a:r>
            <a:r>
              <a:rPr lang="en-US" altLang="zh-CN" sz="2800" dirty="0">
                <a:solidFill>
                  <a:srgbClr val="008C87"/>
                </a:solidFill>
              </a:rPr>
              <a:t>O(</a:t>
            </a:r>
            <a:r>
              <a:rPr lang="en-US" altLang="zh-CN" sz="2800" i="1" dirty="0" err="1">
                <a:solidFill>
                  <a:srgbClr val="008C87"/>
                </a:solidFill>
              </a:rPr>
              <a:t>n</a:t>
            </a:r>
            <a:r>
              <a:rPr lang="en-US" altLang="zh-CN" sz="2800" dirty="0" err="1">
                <a:solidFill>
                  <a:srgbClr val="008C87"/>
                </a:solidFill>
              </a:rPr>
              <a:t>log</a:t>
            </a:r>
            <a:r>
              <a:rPr lang="en-US" altLang="zh-CN" sz="2800" i="1" dirty="0" err="1">
                <a:solidFill>
                  <a:srgbClr val="008C87"/>
                </a:solidFill>
              </a:rPr>
              <a:t>n</a:t>
            </a:r>
            <a:r>
              <a:rPr lang="en-US" altLang="zh-CN" sz="2800" dirty="0">
                <a:solidFill>
                  <a:srgbClr val="008C87"/>
                </a:solidFill>
              </a:rPr>
              <a:t>)</a:t>
            </a:r>
            <a:r>
              <a:rPr lang="en-US" altLang="zh-CN" sz="2800" dirty="0"/>
              <a:t> the best we can do?</a:t>
            </a:r>
            <a:endParaRPr lang="en-US" altLang="zh-CN" sz="2800" dirty="0"/>
          </a:p>
          <a:p>
            <a:pPr eaLnBrk="1" hangingPunct="1">
              <a:buFontTx/>
              <a:buNone/>
            </a:pPr>
            <a:endParaRPr lang="en-US" altLang="zh-CN" sz="1200" dirty="0"/>
          </a:p>
          <a:p>
            <a:pPr eaLnBrk="1" hangingPunct="1">
              <a:buFontTx/>
              <a:buNone/>
            </a:pPr>
            <a:r>
              <a:rPr lang="en-US" altLang="zh-CN" sz="2800" i="1" dirty="0">
                <a:solidFill>
                  <a:srgbClr val="CD0000"/>
                </a:solidFill>
              </a:rPr>
              <a:t>Decision trees</a:t>
            </a:r>
            <a:r>
              <a:rPr lang="en-US" altLang="zh-CN" sz="2800" dirty="0"/>
              <a:t> can help us answer this question.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DC3209-9AC5-44DA-89BE-55C4EB098D2D}" type="slidenum">
              <a:rPr lang="en-US" altLang="zh-CN"/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Decision-tree example</a:t>
            </a:r>
            <a:endParaRPr lang="en-US" altLang="zh-CN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z="2800"/>
          </a:p>
          <a:p>
            <a:pPr eaLnBrk="1" hangingPunct="1"/>
            <a:endParaRPr lang="en-US" altLang="zh-CN" sz="2800"/>
          </a:p>
          <a:p>
            <a:pPr eaLnBrk="1" hangingPunct="1"/>
            <a:endParaRPr lang="en-US" altLang="zh-CN" sz="2800"/>
          </a:p>
          <a:p>
            <a:pPr eaLnBrk="1" hangingPunct="1"/>
            <a:endParaRPr lang="en-US" altLang="zh-CN" sz="2800"/>
          </a:p>
          <a:p>
            <a:pPr eaLnBrk="1" hangingPunct="1"/>
            <a:endParaRPr lang="en-US" altLang="zh-CN" sz="2800"/>
          </a:p>
          <a:p>
            <a:pPr eaLnBrk="1" hangingPunct="1"/>
            <a:endParaRPr lang="en-US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Each internal node is labeled </a:t>
            </a:r>
            <a:r>
              <a:rPr lang="en-US" altLang="zh-CN" sz="2800" i="1">
                <a:solidFill>
                  <a:srgbClr val="008C87"/>
                </a:solidFill>
              </a:rPr>
              <a:t>i</a:t>
            </a:r>
            <a:r>
              <a:rPr lang="en-US" altLang="zh-CN" sz="2800">
                <a:solidFill>
                  <a:srgbClr val="008C87"/>
                </a:solidFill>
              </a:rPr>
              <a:t>:</a:t>
            </a:r>
            <a:r>
              <a:rPr lang="en-US" altLang="zh-CN" sz="2800" i="1">
                <a:solidFill>
                  <a:srgbClr val="008C87"/>
                </a:solidFill>
              </a:rPr>
              <a:t>j</a:t>
            </a:r>
            <a:r>
              <a:rPr lang="en-US" altLang="zh-CN" sz="2800"/>
              <a:t> for </a:t>
            </a:r>
            <a:r>
              <a:rPr lang="en-US" altLang="zh-CN" sz="2800" i="1">
                <a:solidFill>
                  <a:srgbClr val="008C87"/>
                </a:solidFill>
              </a:rPr>
              <a:t>i</a:t>
            </a:r>
            <a:r>
              <a:rPr lang="en-US" altLang="zh-CN" sz="2800">
                <a:solidFill>
                  <a:srgbClr val="008C87"/>
                </a:solidFill>
              </a:rPr>
              <a:t>,</a:t>
            </a:r>
            <a:r>
              <a:rPr lang="en-US" altLang="zh-CN" sz="2800" i="1">
                <a:solidFill>
                  <a:srgbClr val="008C87"/>
                </a:solidFill>
              </a:rPr>
              <a:t>j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{1,…,</a:t>
            </a:r>
            <a:r>
              <a:rPr lang="en-US" altLang="zh-CN" sz="2800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}</a:t>
            </a:r>
            <a:r>
              <a:rPr lang="en-US" altLang="zh-CN" sz="2800">
                <a:sym typeface="Symbol" panose="05050102010706020507" pitchFamily="18" charset="2"/>
              </a:rPr>
              <a:t>.</a:t>
            </a:r>
            <a:endParaRPr lang="en-US" altLang="zh-CN" sz="280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>
                <a:sym typeface="Symbol" panose="05050102010706020507" pitchFamily="18" charset="2"/>
              </a:rPr>
              <a:t>The left subtree shows subsequent comparisons if </a:t>
            </a:r>
            <a:r>
              <a:rPr lang="en-US" altLang="zh-CN" sz="2400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i="1" baseline="-25000">
                <a:solidFill>
                  <a:srgbClr val="008C87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>
                <a:solidFill>
                  <a:srgbClr val="008C87"/>
                </a:solidFill>
                <a:sym typeface="Symbol" panose="05050102010706020507" pitchFamily="18" charset="2"/>
              </a:rPr>
              <a:t>  </a:t>
            </a:r>
            <a:r>
              <a:rPr lang="en-US" altLang="zh-CN" sz="2400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i="1" baseline="-25000">
                <a:solidFill>
                  <a:srgbClr val="008C87"/>
                </a:solidFill>
                <a:sym typeface="Symbol" panose="05050102010706020507" pitchFamily="18" charset="2"/>
              </a:rPr>
              <a:t>j</a:t>
            </a:r>
            <a:r>
              <a:rPr lang="en-US" altLang="zh-CN" sz="2400">
                <a:sym typeface="Symbol" panose="05050102010706020507" pitchFamily="18" charset="2"/>
              </a:rPr>
              <a:t>.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>
                <a:sym typeface="Symbol" panose="05050102010706020507" pitchFamily="18" charset="2"/>
              </a:rPr>
              <a:t>The right subtree shows subsequent comparisons if </a:t>
            </a:r>
            <a:r>
              <a:rPr lang="en-US" altLang="zh-CN" sz="2400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i="1" baseline="-25000">
                <a:solidFill>
                  <a:srgbClr val="008C87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>
                <a:solidFill>
                  <a:srgbClr val="008C87"/>
                </a:solidFill>
                <a:sym typeface="Symbol" panose="05050102010706020507" pitchFamily="18" charset="2"/>
              </a:rPr>
              <a:t>  </a:t>
            </a:r>
            <a:r>
              <a:rPr lang="en-US" altLang="zh-CN" sz="2400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i="1" baseline="-25000">
                <a:solidFill>
                  <a:srgbClr val="008C87"/>
                </a:solidFill>
                <a:sym typeface="Symbol" panose="05050102010706020507" pitchFamily="18" charset="2"/>
              </a:rPr>
              <a:t>j</a:t>
            </a:r>
            <a:r>
              <a:rPr lang="en-US" altLang="zh-CN" sz="2400">
                <a:sym typeface="Symbol" panose="05050102010706020507" pitchFamily="18" charset="2"/>
              </a:rPr>
              <a:t>.</a:t>
            </a:r>
            <a:endParaRPr lang="en-US" altLang="zh-CN" sz="2400"/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4648200" y="14478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1:2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6705600" y="26670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2:3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4419600" y="26670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1:3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29704" name="Oval 7"/>
          <p:cNvSpPr>
            <a:spLocks noChangeArrowheads="1"/>
          </p:cNvSpPr>
          <p:nvPr/>
        </p:nvSpPr>
        <p:spPr bwMode="auto">
          <a:xfrm>
            <a:off x="5791200" y="20574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1:3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29705" name="Oval 8"/>
          <p:cNvSpPr>
            <a:spLocks noChangeArrowheads="1"/>
          </p:cNvSpPr>
          <p:nvPr/>
        </p:nvSpPr>
        <p:spPr bwMode="auto">
          <a:xfrm>
            <a:off x="3657600" y="20574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2:3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3048000" y="2743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123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5334000" y="2743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213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48768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312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35052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132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59436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231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75438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321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H="1">
            <a:off x="4191000" y="1828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5181600" y="18288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 flipH="1">
            <a:off x="34290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41910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 flipH="1">
            <a:off x="40386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48768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 flipH="1">
            <a:off x="63246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72390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6324600" y="2438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 flipH="1">
            <a:off x="55626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533400" y="1371600"/>
            <a:ext cx="31400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chemeClr val="tx1"/>
                </a:solidFill>
              </a:rPr>
              <a:t>Sort </a:t>
            </a:r>
            <a:r>
              <a:rPr lang="en-US" altLang="zh-CN" sz="3200" i="0"/>
              <a:t>&lt;</a:t>
            </a:r>
            <a:r>
              <a:rPr lang="en-US" altLang="zh-CN" sz="3200"/>
              <a:t>a</a:t>
            </a:r>
            <a:r>
              <a:rPr lang="en-US" altLang="zh-CN" sz="3200" i="0" baseline="-25000"/>
              <a:t>1</a:t>
            </a:r>
            <a:r>
              <a:rPr lang="en-US" altLang="zh-CN" sz="3200" i="0"/>
              <a:t>,</a:t>
            </a:r>
            <a:r>
              <a:rPr lang="en-US" altLang="zh-CN" sz="3200"/>
              <a:t>a</a:t>
            </a:r>
            <a:r>
              <a:rPr lang="en-US" altLang="zh-CN" sz="3200" i="0" baseline="-25000"/>
              <a:t>2</a:t>
            </a:r>
            <a:r>
              <a:rPr lang="en-US" altLang="zh-CN" sz="3200" i="0"/>
              <a:t>,…,</a:t>
            </a:r>
            <a:r>
              <a:rPr lang="en-US" altLang="zh-CN" sz="3200"/>
              <a:t>a</a:t>
            </a:r>
            <a:r>
              <a:rPr lang="en-US" altLang="zh-CN" sz="3200" baseline="-25000"/>
              <a:t>n</a:t>
            </a:r>
            <a:r>
              <a:rPr lang="en-US" altLang="zh-CN" sz="3200" i="0"/>
              <a:t>&gt;</a:t>
            </a:r>
            <a:endParaRPr lang="en-US" altLang="zh-CN" sz="3200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E03FB2-AD6F-44CB-955B-A7D51567CE24}" type="slidenum">
              <a:rPr lang="en-US" altLang="zh-CN"/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Decision-tree example</a:t>
            </a:r>
            <a:endParaRPr lang="en-US" altLang="zh-CN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zh-CN" sz="2800"/>
          </a:p>
          <a:p>
            <a:pPr eaLnBrk="1" hangingPunct="1">
              <a:buFontTx/>
              <a:buNone/>
            </a:pPr>
            <a:endParaRPr lang="en-US" altLang="zh-CN" sz="2800"/>
          </a:p>
          <a:p>
            <a:pPr eaLnBrk="1" hangingPunct="1">
              <a:buFontTx/>
              <a:buNone/>
            </a:pPr>
            <a:endParaRPr lang="en-US" altLang="zh-CN" sz="2800"/>
          </a:p>
          <a:p>
            <a:pPr eaLnBrk="1" hangingPunct="1">
              <a:buFontTx/>
              <a:buNone/>
            </a:pPr>
            <a:endParaRPr lang="en-US" altLang="zh-CN" sz="2800"/>
          </a:p>
          <a:p>
            <a:pPr eaLnBrk="1" hangingPunct="1">
              <a:buFontTx/>
              <a:buNone/>
            </a:pPr>
            <a:endParaRPr lang="en-US" altLang="zh-CN" sz="2800"/>
          </a:p>
          <a:p>
            <a:pPr eaLnBrk="1" hangingPunct="1">
              <a:buFontTx/>
              <a:buNone/>
            </a:pPr>
            <a:endParaRPr lang="en-US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Each internal node is labeled </a:t>
            </a:r>
            <a:r>
              <a:rPr lang="en-US" altLang="zh-CN" sz="2800" i="1">
                <a:solidFill>
                  <a:srgbClr val="008C87"/>
                </a:solidFill>
              </a:rPr>
              <a:t>i</a:t>
            </a:r>
            <a:r>
              <a:rPr lang="en-US" altLang="zh-CN" sz="2800">
                <a:solidFill>
                  <a:srgbClr val="008C87"/>
                </a:solidFill>
              </a:rPr>
              <a:t>:</a:t>
            </a:r>
            <a:r>
              <a:rPr lang="en-US" altLang="zh-CN" sz="2800" i="1">
                <a:solidFill>
                  <a:srgbClr val="008C87"/>
                </a:solidFill>
              </a:rPr>
              <a:t>j</a:t>
            </a:r>
            <a:r>
              <a:rPr lang="en-US" altLang="zh-CN" sz="2800"/>
              <a:t> for </a:t>
            </a:r>
            <a:r>
              <a:rPr lang="en-US" altLang="zh-CN" sz="2800" i="1">
                <a:solidFill>
                  <a:srgbClr val="008C87"/>
                </a:solidFill>
              </a:rPr>
              <a:t>i</a:t>
            </a:r>
            <a:r>
              <a:rPr lang="en-US" altLang="zh-CN" sz="2800">
                <a:solidFill>
                  <a:srgbClr val="008C87"/>
                </a:solidFill>
              </a:rPr>
              <a:t>,</a:t>
            </a:r>
            <a:r>
              <a:rPr lang="en-US" altLang="zh-CN" sz="2800" i="1">
                <a:solidFill>
                  <a:srgbClr val="008C87"/>
                </a:solidFill>
              </a:rPr>
              <a:t>j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{1,…,</a:t>
            </a:r>
            <a:r>
              <a:rPr lang="en-US" altLang="zh-CN" sz="2800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}</a:t>
            </a:r>
            <a:r>
              <a:rPr lang="en-US" altLang="zh-CN" sz="2800">
                <a:sym typeface="Symbol" panose="05050102010706020507" pitchFamily="18" charset="2"/>
              </a:rPr>
              <a:t>.</a:t>
            </a:r>
            <a:endParaRPr lang="en-US" altLang="zh-CN" sz="280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>
                <a:sym typeface="Symbol" panose="05050102010706020507" pitchFamily="18" charset="2"/>
              </a:rPr>
              <a:t>The left subtree shows subsequent comparisons if </a:t>
            </a:r>
            <a:r>
              <a:rPr lang="en-US" altLang="zh-CN" sz="2400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i="1" baseline="-25000">
                <a:solidFill>
                  <a:srgbClr val="008C87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>
                <a:solidFill>
                  <a:srgbClr val="008C87"/>
                </a:solidFill>
                <a:sym typeface="Symbol" panose="05050102010706020507" pitchFamily="18" charset="2"/>
              </a:rPr>
              <a:t>  </a:t>
            </a:r>
            <a:r>
              <a:rPr lang="en-US" altLang="zh-CN" sz="2400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i="1" baseline="-25000">
                <a:solidFill>
                  <a:srgbClr val="008C87"/>
                </a:solidFill>
                <a:sym typeface="Symbol" panose="05050102010706020507" pitchFamily="18" charset="2"/>
              </a:rPr>
              <a:t>j</a:t>
            </a:r>
            <a:r>
              <a:rPr lang="en-US" altLang="zh-CN" sz="2400">
                <a:sym typeface="Symbol" panose="05050102010706020507" pitchFamily="18" charset="2"/>
              </a:rPr>
              <a:t>.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>
                <a:sym typeface="Symbol" panose="05050102010706020507" pitchFamily="18" charset="2"/>
              </a:rPr>
              <a:t>The right subtree shows subsequent comparisons if </a:t>
            </a:r>
            <a:r>
              <a:rPr lang="en-US" altLang="zh-CN" sz="2400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i="1" baseline="-25000">
                <a:solidFill>
                  <a:srgbClr val="008C87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>
                <a:solidFill>
                  <a:srgbClr val="008C87"/>
                </a:solidFill>
                <a:sym typeface="Symbol" panose="05050102010706020507" pitchFamily="18" charset="2"/>
              </a:rPr>
              <a:t>  </a:t>
            </a:r>
            <a:r>
              <a:rPr lang="en-US" altLang="zh-CN" sz="2400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i="1" baseline="-25000">
                <a:solidFill>
                  <a:srgbClr val="008C87"/>
                </a:solidFill>
                <a:sym typeface="Symbol" panose="05050102010706020507" pitchFamily="18" charset="2"/>
              </a:rPr>
              <a:t>j</a:t>
            </a:r>
            <a:r>
              <a:rPr lang="en-US" altLang="zh-CN" sz="2400">
                <a:sym typeface="Symbol" panose="05050102010706020507" pitchFamily="18" charset="2"/>
              </a:rPr>
              <a:t>.</a:t>
            </a:r>
            <a:endParaRPr lang="en-US" altLang="zh-CN" sz="2800"/>
          </a:p>
        </p:txBody>
      </p:sp>
      <p:sp>
        <p:nvSpPr>
          <p:cNvPr id="30725" name="Oval 4"/>
          <p:cNvSpPr>
            <a:spLocks noChangeArrowheads="1"/>
          </p:cNvSpPr>
          <p:nvPr/>
        </p:nvSpPr>
        <p:spPr bwMode="auto">
          <a:xfrm>
            <a:off x="4648200" y="1447800"/>
            <a:ext cx="6096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1:2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0726" name="Oval 5"/>
          <p:cNvSpPr>
            <a:spLocks noChangeArrowheads="1"/>
          </p:cNvSpPr>
          <p:nvPr/>
        </p:nvSpPr>
        <p:spPr bwMode="auto">
          <a:xfrm>
            <a:off x="6705600" y="26670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2:3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0727" name="Oval 6"/>
          <p:cNvSpPr>
            <a:spLocks noChangeArrowheads="1"/>
          </p:cNvSpPr>
          <p:nvPr/>
        </p:nvSpPr>
        <p:spPr bwMode="auto">
          <a:xfrm>
            <a:off x="4419600" y="26670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1:3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0728" name="Oval 7"/>
          <p:cNvSpPr>
            <a:spLocks noChangeArrowheads="1"/>
          </p:cNvSpPr>
          <p:nvPr/>
        </p:nvSpPr>
        <p:spPr bwMode="auto">
          <a:xfrm>
            <a:off x="5791200" y="20574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1:3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0729" name="Oval 8"/>
          <p:cNvSpPr>
            <a:spLocks noChangeArrowheads="1"/>
          </p:cNvSpPr>
          <p:nvPr/>
        </p:nvSpPr>
        <p:spPr bwMode="auto">
          <a:xfrm>
            <a:off x="3657600" y="20574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2:3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3048000" y="2743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123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5334000" y="2743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213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0732" name="Rectangle 11"/>
          <p:cNvSpPr>
            <a:spLocks noChangeArrowheads="1"/>
          </p:cNvSpPr>
          <p:nvPr/>
        </p:nvSpPr>
        <p:spPr bwMode="auto">
          <a:xfrm>
            <a:off x="48768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312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0733" name="Rectangle 12"/>
          <p:cNvSpPr>
            <a:spLocks noChangeArrowheads="1"/>
          </p:cNvSpPr>
          <p:nvPr/>
        </p:nvSpPr>
        <p:spPr bwMode="auto">
          <a:xfrm>
            <a:off x="35052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132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0734" name="Rectangle 13"/>
          <p:cNvSpPr>
            <a:spLocks noChangeArrowheads="1"/>
          </p:cNvSpPr>
          <p:nvPr/>
        </p:nvSpPr>
        <p:spPr bwMode="auto">
          <a:xfrm>
            <a:off x="59436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231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0735" name="Rectangle 14"/>
          <p:cNvSpPr>
            <a:spLocks noChangeArrowheads="1"/>
          </p:cNvSpPr>
          <p:nvPr/>
        </p:nvSpPr>
        <p:spPr bwMode="auto">
          <a:xfrm>
            <a:off x="75438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321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0736" name="Line 15"/>
          <p:cNvSpPr>
            <a:spLocks noChangeShapeType="1"/>
          </p:cNvSpPr>
          <p:nvPr/>
        </p:nvSpPr>
        <p:spPr bwMode="auto">
          <a:xfrm flipH="1">
            <a:off x="4191000" y="1828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7" name="Line 16"/>
          <p:cNvSpPr>
            <a:spLocks noChangeShapeType="1"/>
          </p:cNvSpPr>
          <p:nvPr/>
        </p:nvSpPr>
        <p:spPr bwMode="auto">
          <a:xfrm>
            <a:off x="5181600" y="1828800"/>
            <a:ext cx="68580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8" name="Line 17"/>
          <p:cNvSpPr>
            <a:spLocks noChangeShapeType="1"/>
          </p:cNvSpPr>
          <p:nvPr/>
        </p:nvSpPr>
        <p:spPr bwMode="auto">
          <a:xfrm flipH="1">
            <a:off x="34290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9" name="Line 18"/>
          <p:cNvSpPr>
            <a:spLocks noChangeShapeType="1"/>
          </p:cNvSpPr>
          <p:nvPr/>
        </p:nvSpPr>
        <p:spPr bwMode="auto">
          <a:xfrm>
            <a:off x="41910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0" name="Line 19"/>
          <p:cNvSpPr>
            <a:spLocks noChangeShapeType="1"/>
          </p:cNvSpPr>
          <p:nvPr/>
        </p:nvSpPr>
        <p:spPr bwMode="auto">
          <a:xfrm flipH="1">
            <a:off x="40386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1" name="Line 20"/>
          <p:cNvSpPr>
            <a:spLocks noChangeShapeType="1"/>
          </p:cNvSpPr>
          <p:nvPr/>
        </p:nvSpPr>
        <p:spPr bwMode="auto">
          <a:xfrm>
            <a:off x="48768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2" name="Line 21"/>
          <p:cNvSpPr>
            <a:spLocks noChangeShapeType="1"/>
          </p:cNvSpPr>
          <p:nvPr/>
        </p:nvSpPr>
        <p:spPr bwMode="auto">
          <a:xfrm flipH="1">
            <a:off x="63246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3" name="Line 22"/>
          <p:cNvSpPr>
            <a:spLocks noChangeShapeType="1"/>
          </p:cNvSpPr>
          <p:nvPr/>
        </p:nvSpPr>
        <p:spPr bwMode="auto">
          <a:xfrm>
            <a:off x="72390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4" name="Line 23"/>
          <p:cNvSpPr>
            <a:spLocks noChangeShapeType="1"/>
          </p:cNvSpPr>
          <p:nvPr/>
        </p:nvSpPr>
        <p:spPr bwMode="auto">
          <a:xfrm>
            <a:off x="6324600" y="2438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5" name="Line 24"/>
          <p:cNvSpPr>
            <a:spLocks noChangeShapeType="1"/>
          </p:cNvSpPr>
          <p:nvPr/>
        </p:nvSpPr>
        <p:spPr bwMode="auto">
          <a:xfrm flipH="1">
            <a:off x="55626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6" name="Text Box 25"/>
          <p:cNvSpPr txBox="1">
            <a:spLocks noChangeArrowheads="1"/>
          </p:cNvSpPr>
          <p:nvPr/>
        </p:nvSpPr>
        <p:spPr bwMode="auto">
          <a:xfrm>
            <a:off x="533400" y="1371600"/>
            <a:ext cx="3140075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chemeClr val="tx1"/>
                </a:solidFill>
              </a:rPr>
              <a:t>Sort </a:t>
            </a:r>
            <a:r>
              <a:rPr lang="en-US" altLang="zh-CN" sz="3200" i="0"/>
              <a:t>&lt;</a:t>
            </a:r>
            <a:r>
              <a:rPr lang="en-US" altLang="zh-CN" sz="3200"/>
              <a:t>a</a:t>
            </a:r>
            <a:r>
              <a:rPr lang="en-US" altLang="zh-CN" sz="3200" i="0" baseline="-25000"/>
              <a:t>1</a:t>
            </a:r>
            <a:r>
              <a:rPr lang="en-US" altLang="zh-CN" sz="3200" i="0"/>
              <a:t>,</a:t>
            </a:r>
            <a:r>
              <a:rPr lang="en-US" altLang="zh-CN" sz="3200"/>
              <a:t>a</a:t>
            </a:r>
            <a:r>
              <a:rPr lang="en-US" altLang="zh-CN" sz="3200" i="0" baseline="-25000"/>
              <a:t>2</a:t>
            </a:r>
            <a:r>
              <a:rPr lang="en-US" altLang="zh-CN" sz="3200" i="0"/>
              <a:t>,…,</a:t>
            </a:r>
            <a:r>
              <a:rPr lang="en-US" altLang="zh-CN" sz="3200"/>
              <a:t>a</a:t>
            </a:r>
            <a:r>
              <a:rPr lang="en-US" altLang="zh-CN" sz="3200" baseline="-25000"/>
              <a:t>n</a:t>
            </a:r>
            <a:r>
              <a:rPr lang="en-US" altLang="zh-CN" sz="3200" i="0"/>
              <a:t>&gt;</a:t>
            </a:r>
            <a:endParaRPr lang="en-US" altLang="zh-CN" sz="3200" i="0"/>
          </a:p>
          <a:p>
            <a:r>
              <a:rPr lang="en-US" altLang="zh-CN" sz="3200" i="0"/>
              <a:t>=&lt;9,4,6&gt;</a:t>
            </a:r>
            <a:r>
              <a:rPr lang="en-US" altLang="zh-CN" sz="3200" i="0">
                <a:solidFill>
                  <a:schemeClr val="tx1"/>
                </a:solidFill>
              </a:rPr>
              <a:t>:</a:t>
            </a:r>
            <a:endParaRPr lang="en-US" altLang="zh-CN" sz="3200" i="0">
              <a:solidFill>
                <a:schemeClr val="tx1"/>
              </a:solidFill>
            </a:endParaRPr>
          </a:p>
        </p:txBody>
      </p:sp>
      <p:sp>
        <p:nvSpPr>
          <p:cNvPr id="30747" name="Text Box 26"/>
          <p:cNvSpPr txBox="1">
            <a:spLocks noChangeArrowheads="1"/>
          </p:cNvSpPr>
          <p:nvPr/>
        </p:nvSpPr>
        <p:spPr bwMode="auto">
          <a:xfrm>
            <a:off x="5486400" y="1401763"/>
            <a:ext cx="814388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chemeClr val="tx1"/>
                </a:solidFill>
              </a:rPr>
              <a:t>9</a:t>
            </a:r>
            <a:r>
              <a:rPr lang="en-US" altLang="zh-CN" sz="3200" i="0">
                <a:solidFill>
                  <a:schemeClr val="tx1"/>
                </a:solidFill>
                <a:sym typeface="Symbol" panose="05050102010706020507" pitchFamily="18" charset="2"/>
              </a:rPr>
              <a:t>4</a:t>
            </a:r>
            <a:endParaRPr lang="en-US" altLang="zh-CN" sz="3200" i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D7ECB2-81D8-4CC8-AEDA-714E411C82C2}" type="slidenum">
              <a:rPr lang="en-US" altLang="zh-CN"/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Decision-tree example</a:t>
            </a:r>
            <a:endParaRPr lang="en-US" altLang="zh-CN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Each internal node is labeled </a:t>
            </a:r>
            <a:r>
              <a:rPr lang="en-US" altLang="zh-CN" sz="2800" i="1" dirty="0">
                <a:solidFill>
                  <a:srgbClr val="008C87"/>
                </a:solidFill>
              </a:rPr>
              <a:t>i</a:t>
            </a:r>
            <a:r>
              <a:rPr lang="en-US" altLang="zh-CN" sz="2800" dirty="0">
                <a:solidFill>
                  <a:srgbClr val="008C87"/>
                </a:solidFill>
              </a:rPr>
              <a:t>:</a:t>
            </a:r>
            <a:r>
              <a:rPr lang="en-US" altLang="zh-CN" sz="2800" i="1" dirty="0">
                <a:solidFill>
                  <a:srgbClr val="008C87"/>
                </a:solidFill>
              </a:rPr>
              <a:t>j</a:t>
            </a:r>
            <a:r>
              <a:rPr lang="en-US" altLang="zh-CN" sz="2800" dirty="0"/>
              <a:t> for </a:t>
            </a:r>
            <a:r>
              <a:rPr lang="en-US" altLang="zh-CN" sz="2800" i="1" dirty="0" err="1">
                <a:solidFill>
                  <a:srgbClr val="008C87"/>
                </a:solidFill>
              </a:rPr>
              <a:t>i</a:t>
            </a:r>
            <a:r>
              <a:rPr lang="en-US" altLang="zh-CN" sz="2800" dirty="0" err="1">
                <a:solidFill>
                  <a:srgbClr val="008C87"/>
                </a:solidFill>
              </a:rPr>
              <a:t>,</a:t>
            </a:r>
            <a:r>
              <a:rPr lang="en-US" altLang="zh-CN" sz="2800" i="1" dirty="0" err="1">
                <a:solidFill>
                  <a:srgbClr val="008C87"/>
                </a:solidFill>
              </a:rPr>
              <a:t>j</a:t>
            </a:r>
            <a:r>
              <a:rPr lang="en-US" altLang="zh-CN" sz="2800" dirty="0">
                <a:solidFill>
                  <a:srgbClr val="008C87"/>
                </a:solidFill>
                <a:sym typeface="Symbol" panose="05050102010706020507" pitchFamily="18" charset="2"/>
              </a:rPr>
              <a:t>{1,…,</a:t>
            </a:r>
            <a:r>
              <a:rPr lang="en-US" altLang="zh-CN" sz="2800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008C87"/>
                </a:solidFill>
                <a:sym typeface="Symbol" panose="05050102010706020507" pitchFamily="18" charset="2"/>
              </a:rPr>
              <a:t>}</a:t>
            </a:r>
            <a:r>
              <a:rPr lang="en-US" altLang="zh-CN" sz="2800" dirty="0">
                <a:sym typeface="Symbol" panose="05050102010706020507" pitchFamily="18" charset="2"/>
              </a:rPr>
              <a:t>.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ym typeface="Symbol" panose="05050102010706020507" pitchFamily="18" charset="2"/>
              </a:rPr>
              <a:t>The left </a:t>
            </a:r>
            <a:r>
              <a:rPr lang="en-US" altLang="zh-CN" sz="2400" dirty="0" err="1">
                <a:sym typeface="Symbol" panose="05050102010706020507" pitchFamily="18" charset="2"/>
              </a:rPr>
              <a:t>subtree</a:t>
            </a:r>
            <a:r>
              <a:rPr lang="en-US" altLang="zh-CN" sz="2400" dirty="0">
                <a:sym typeface="Symbol" panose="05050102010706020507" pitchFamily="18" charset="2"/>
              </a:rPr>
              <a:t> shows subsequent comparisons if </a:t>
            </a:r>
            <a:r>
              <a:rPr lang="en-US" altLang="zh-CN" sz="2400" i="1" dirty="0" err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i="1" baseline="-25000" dirty="0" err="1">
                <a:solidFill>
                  <a:srgbClr val="008C87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008C87"/>
                </a:solidFill>
                <a:sym typeface="Symbol" panose="05050102010706020507" pitchFamily="18" charset="2"/>
              </a:rPr>
              <a:t>  </a:t>
            </a:r>
            <a:r>
              <a:rPr lang="en-US" altLang="zh-CN" sz="2400" i="1" dirty="0" err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i="1" baseline="-25000" dirty="0" err="1">
                <a:solidFill>
                  <a:srgbClr val="008C87"/>
                </a:solidFill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ym typeface="Symbol" panose="05050102010706020507" pitchFamily="18" charset="2"/>
              </a:rPr>
              <a:t>.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ym typeface="Symbol" panose="05050102010706020507" pitchFamily="18" charset="2"/>
              </a:rPr>
              <a:t>The right </a:t>
            </a:r>
            <a:r>
              <a:rPr lang="en-US" altLang="zh-CN" sz="2400" dirty="0" err="1">
                <a:sym typeface="Symbol" panose="05050102010706020507" pitchFamily="18" charset="2"/>
              </a:rPr>
              <a:t>subtree</a:t>
            </a:r>
            <a:r>
              <a:rPr lang="en-US" altLang="zh-CN" sz="2400" dirty="0">
                <a:sym typeface="Symbol" panose="05050102010706020507" pitchFamily="18" charset="2"/>
              </a:rPr>
              <a:t> shows subsequent comparisons if </a:t>
            </a:r>
            <a:r>
              <a:rPr lang="en-US" altLang="zh-CN" sz="2400" i="1" dirty="0" err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i="1" baseline="-25000" dirty="0" err="1">
                <a:solidFill>
                  <a:srgbClr val="008C87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008C87"/>
                </a:solidFill>
                <a:sym typeface="Symbol" panose="05050102010706020507" pitchFamily="18" charset="2"/>
              </a:rPr>
              <a:t>  </a:t>
            </a:r>
            <a:r>
              <a:rPr lang="en-US" altLang="zh-CN" sz="2400" i="1" dirty="0" err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i="1" baseline="-25000" dirty="0" err="1">
                <a:solidFill>
                  <a:srgbClr val="008C87"/>
                </a:solidFill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ym typeface="Symbol" panose="05050102010706020507" pitchFamily="18" charset="2"/>
              </a:rPr>
              <a:t>.</a:t>
            </a:r>
            <a:endParaRPr lang="en-US" altLang="zh-CN" dirty="0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altLang="zh-CN" sz="2800" i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800" i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800" i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800" i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800" i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800" i="0">
              <a:solidFill>
                <a:schemeClr val="tx1"/>
              </a:solidFill>
            </a:endParaRPr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4648200" y="14478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1:2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1751" name="Oval 6"/>
          <p:cNvSpPr>
            <a:spLocks noChangeArrowheads="1"/>
          </p:cNvSpPr>
          <p:nvPr/>
        </p:nvSpPr>
        <p:spPr bwMode="auto">
          <a:xfrm>
            <a:off x="6705600" y="26670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2:3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1752" name="Oval 7"/>
          <p:cNvSpPr>
            <a:spLocks noChangeArrowheads="1"/>
          </p:cNvSpPr>
          <p:nvPr/>
        </p:nvSpPr>
        <p:spPr bwMode="auto">
          <a:xfrm>
            <a:off x="4419600" y="26670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1:3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1753" name="Oval 8"/>
          <p:cNvSpPr>
            <a:spLocks noChangeArrowheads="1"/>
          </p:cNvSpPr>
          <p:nvPr/>
        </p:nvSpPr>
        <p:spPr bwMode="auto">
          <a:xfrm>
            <a:off x="5791200" y="2057400"/>
            <a:ext cx="6096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1:3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1754" name="Oval 9"/>
          <p:cNvSpPr>
            <a:spLocks noChangeArrowheads="1"/>
          </p:cNvSpPr>
          <p:nvPr/>
        </p:nvSpPr>
        <p:spPr bwMode="auto">
          <a:xfrm>
            <a:off x="3657600" y="20574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2:3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1755" name="Rectangle 10"/>
          <p:cNvSpPr>
            <a:spLocks noChangeArrowheads="1"/>
          </p:cNvSpPr>
          <p:nvPr/>
        </p:nvSpPr>
        <p:spPr bwMode="auto">
          <a:xfrm>
            <a:off x="3048000" y="2743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123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1756" name="Rectangle 11"/>
          <p:cNvSpPr>
            <a:spLocks noChangeArrowheads="1"/>
          </p:cNvSpPr>
          <p:nvPr/>
        </p:nvSpPr>
        <p:spPr bwMode="auto">
          <a:xfrm>
            <a:off x="5334000" y="2743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213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1757" name="Rectangle 12"/>
          <p:cNvSpPr>
            <a:spLocks noChangeArrowheads="1"/>
          </p:cNvSpPr>
          <p:nvPr/>
        </p:nvSpPr>
        <p:spPr bwMode="auto">
          <a:xfrm>
            <a:off x="48768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312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1758" name="Rectangle 13"/>
          <p:cNvSpPr>
            <a:spLocks noChangeArrowheads="1"/>
          </p:cNvSpPr>
          <p:nvPr/>
        </p:nvSpPr>
        <p:spPr bwMode="auto">
          <a:xfrm>
            <a:off x="35052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132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1759" name="Rectangle 14"/>
          <p:cNvSpPr>
            <a:spLocks noChangeArrowheads="1"/>
          </p:cNvSpPr>
          <p:nvPr/>
        </p:nvSpPr>
        <p:spPr bwMode="auto">
          <a:xfrm>
            <a:off x="59436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231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1760" name="Rectangle 15"/>
          <p:cNvSpPr>
            <a:spLocks noChangeArrowheads="1"/>
          </p:cNvSpPr>
          <p:nvPr/>
        </p:nvSpPr>
        <p:spPr bwMode="auto">
          <a:xfrm>
            <a:off x="75438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321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1761" name="Line 16"/>
          <p:cNvSpPr>
            <a:spLocks noChangeShapeType="1"/>
          </p:cNvSpPr>
          <p:nvPr/>
        </p:nvSpPr>
        <p:spPr bwMode="auto">
          <a:xfrm flipH="1">
            <a:off x="4191000" y="1828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2" name="Line 17"/>
          <p:cNvSpPr>
            <a:spLocks noChangeShapeType="1"/>
          </p:cNvSpPr>
          <p:nvPr/>
        </p:nvSpPr>
        <p:spPr bwMode="auto">
          <a:xfrm>
            <a:off x="6324600" y="2362200"/>
            <a:ext cx="6096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3" name="Line 18"/>
          <p:cNvSpPr>
            <a:spLocks noChangeShapeType="1"/>
          </p:cNvSpPr>
          <p:nvPr/>
        </p:nvSpPr>
        <p:spPr bwMode="auto">
          <a:xfrm flipH="1">
            <a:off x="34290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4" name="Line 19"/>
          <p:cNvSpPr>
            <a:spLocks noChangeShapeType="1"/>
          </p:cNvSpPr>
          <p:nvPr/>
        </p:nvSpPr>
        <p:spPr bwMode="auto">
          <a:xfrm>
            <a:off x="41910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5" name="Line 20"/>
          <p:cNvSpPr>
            <a:spLocks noChangeShapeType="1"/>
          </p:cNvSpPr>
          <p:nvPr/>
        </p:nvSpPr>
        <p:spPr bwMode="auto">
          <a:xfrm flipH="1">
            <a:off x="40386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6" name="Line 21"/>
          <p:cNvSpPr>
            <a:spLocks noChangeShapeType="1"/>
          </p:cNvSpPr>
          <p:nvPr/>
        </p:nvSpPr>
        <p:spPr bwMode="auto">
          <a:xfrm>
            <a:off x="48768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7" name="Line 22"/>
          <p:cNvSpPr>
            <a:spLocks noChangeShapeType="1"/>
          </p:cNvSpPr>
          <p:nvPr/>
        </p:nvSpPr>
        <p:spPr bwMode="auto">
          <a:xfrm flipH="1">
            <a:off x="63246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8" name="Line 23"/>
          <p:cNvSpPr>
            <a:spLocks noChangeShapeType="1"/>
          </p:cNvSpPr>
          <p:nvPr/>
        </p:nvSpPr>
        <p:spPr bwMode="auto">
          <a:xfrm>
            <a:off x="72390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9" name="Line 24"/>
          <p:cNvSpPr>
            <a:spLocks noChangeShapeType="1"/>
          </p:cNvSpPr>
          <p:nvPr/>
        </p:nvSpPr>
        <p:spPr bwMode="auto">
          <a:xfrm>
            <a:off x="5181600" y="18288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25"/>
          <p:cNvSpPr>
            <a:spLocks noChangeShapeType="1"/>
          </p:cNvSpPr>
          <p:nvPr/>
        </p:nvSpPr>
        <p:spPr bwMode="auto">
          <a:xfrm flipH="1">
            <a:off x="55626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71" name="Text Box 26"/>
          <p:cNvSpPr txBox="1">
            <a:spLocks noChangeArrowheads="1"/>
          </p:cNvSpPr>
          <p:nvPr/>
        </p:nvSpPr>
        <p:spPr bwMode="auto">
          <a:xfrm>
            <a:off x="533400" y="1371600"/>
            <a:ext cx="3140075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chemeClr val="tx1"/>
                </a:solidFill>
              </a:rPr>
              <a:t>Sort </a:t>
            </a:r>
            <a:r>
              <a:rPr lang="en-US" altLang="zh-CN" sz="3200" i="0"/>
              <a:t>&lt;</a:t>
            </a:r>
            <a:r>
              <a:rPr lang="en-US" altLang="zh-CN" sz="3200"/>
              <a:t>a</a:t>
            </a:r>
            <a:r>
              <a:rPr lang="en-US" altLang="zh-CN" sz="3200" i="0" baseline="-25000"/>
              <a:t>1</a:t>
            </a:r>
            <a:r>
              <a:rPr lang="en-US" altLang="zh-CN" sz="3200" i="0"/>
              <a:t>,</a:t>
            </a:r>
            <a:r>
              <a:rPr lang="en-US" altLang="zh-CN" sz="3200"/>
              <a:t>a</a:t>
            </a:r>
            <a:r>
              <a:rPr lang="en-US" altLang="zh-CN" sz="3200" i="0" baseline="-25000"/>
              <a:t>2</a:t>
            </a:r>
            <a:r>
              <a:rPr lang="en-US" altLang="zh-CN" sz="3200" i="0"/>
              <a:t>,…,</a:t>
            </a:r>
            <a:r>
              <a:rPr lang="en-US" altLang="zh-CN" sz="3200"/>
              <a:t>a</a:t>
            </a:r>
            <a:r>
              <a:rPr lang="en-US" altLang="zh-CN" sz="3200" baseline="-25000"/>
              <a:t>n</a:t>
            </a:r>
            <a:r>
              <a:rPr lang="en-US" altLang="zh-CN" sz="3200" i="0"/>
              <a:t>&gt;</a:t>
            </a:r>
            <a:endParaRPr lang="en-US" altLang="zh-CN" sz="3200" i="0"/>
          </a:p>
          <a:p>
            <a:r>
              <a:rPr lang="en-US" altLang="zh-CN" sz="3200" i="0"/>
              <a:t>=&lt;9,4,6&gt;</a:t>
            </a:r>
            <a:r>
              <a:rPr lang="en-US" altLang="zh-CN" sz="3200" i="0">
                <a:solidFill>
                  <a:schemeClr val="tx1"/>
                </a:solidFill>
              </a:rPr>
              <a:t>:</a:t>
            </a:r>
            <a:endParaRPr lang="en-US" altLang="zh-CN" sz="3200" i="0">
              <a:solidFill>
                <a:schemeClr val="tx1"/>
              </a:solidFill>
            </a:endParaRPr>
          </a:p>
        </p:txBody>
      </p:sp>
      <p:sp>
        <p:nvSpPr>
          <p:cNvPr id="31772" name="Text Box 27"/>
          <p:cNvSpPr txBox="1">
            <a:spLocks noChangeArrowheads="1"/>
          </p:cNvSpPr>
          <p:nvPr/>
        </p:nvSpPr>
        <p:spPr bwMode="auto">
          <a:xfrm>
            <a:off x="6577013" y="2087563"/>
            <a:ext cx="814387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chemeClr val="tx1"/>
                </a:solidFill>
              </a:rPr>
              <a:t>9</a:t>
            </a:r>
            <a:r>
              <a:rPr lang="en-US" altLang="zh-CN" sz="3200" i="0">
                <a:solidFill>
                  <a:schemeClr val="tx1"/>
                </a:solidFill>
                <a:sym typeface="Symbol" panose="05050102010706020507" pitchFamily="18" charset="2"/>
              </a:rPr>
              <a:t>6</a:t>
            </a:r>
            <a:endParaRPr lang="en-US" altLang="zh-CN" sz="3200" i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63C28C-2DB9-4AF3-9EEF-715EB459AE00}" type="slidenum">
              <a:rPr lang="en-US" altLang="zh-CN"/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Decision-tree example</a:t>
            </a:r>
            <a:endParaRPr lang="en-US" altLang="zh-CN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467360" y="1124585"/>
            <a:ext cx="77724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altLang="zh-CN" sz="2800" i="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800" i="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800" i="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800" i="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800" i="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800" i="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800" i="0" dirty="0">
                <a:solidFill>
                  <a:schemeClr val="tx1"/>
                </a:solidFill>
              </a:rPr>
              <a:t>Each internal node is labeled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i</a:t>
            </a:r>
            <a:r>
              <a:rPr lang="en-US" altLang="zh-CN" sz="2800" dirty="0" smtClean="0">
                <a:solidFill>
                  <a:srgbClr val="008C87"/>
                </a:solidFill>
              </a:rPr>
              <a:t>: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j</a:t>
            </a:r>
            <a:r>
              <a:rPr lang="en-US" altLang="zh-CN" sz="2800" i="0" dirty="0" smtClean="0">
                <a:solidFill>
                  <a:schemeClr val="tx1"/>
                </a:solidFill>
              </a:rPr>
              <a:t> </a:t>
            </a:r>
            <a:r>
              <a:rPr lang="en-US" altLang="zh-CN" sz="2800" i="0" dirty="0">
                <a:solidFill>
                  <a:schemeClr val="tx1"/>
                </a:solidFill>
              </a:rPr>
              <a:t>for 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sz="2800" dirty="0" err="1" smtClean="0">
                <a:solidFill>
                  <a:srgbClr val="008C87"/>
                </a:solidFill>
              </a:rPr>
              <a:t>,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j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 pitchFamily="18" charset="2"/>
              </a:rPr>
              <a:t>{1,…,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 pitchFamily="18" charset="2"/>
              </a:rPr>
              <a:t>}</a:t>
            </a:r>
            <a:r>
              <a:rPr lang="en-US" altLang="zh-CN" sz="2800" i="0" dirty="0" smtClean="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endParaRPr lang="en-US" altLang="zh-CN" sz="2800" i="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i="0" dirty="0">
                <a:solidFill>
                  <a:schemeClr val="tx1"/>
                </a:solidFill>
                <a:sym typeface="Symbol" panose="05050102010706020507" pitchFamily="18" charset="2"/>
              </a:rPr>
              <a:t>The left </a:t>
            </a:r>
            <a:r>
              <a:rPr lang="en-US" altLang="zh-CN" i="0" dirty="0" err="1">
                <a:solidFill>
                  <a:schemeClr val="tx1"/>
                </a:solidFill>
                <a:sym typeface="Symbol" panose="05050102010706020507" pitchFamily="18" charset="2"/>
              </a:rPr>
              <a:t>subtree</a:t>
            </a:r>
            <a:r>
              <a:rPr lang="en-US" altLang="zh-CN" i="0" dirty="0">
                <a:solidFill>
                  <a:schemeClr val="tx1"/>
                </a:solidFill>
                <a:sym typeface="Symbol" panose="05050102010706020507" pitchFamily="18" charset="2"/>
              </a:rPr>
              <a:t> shows subsequent comparisons if </a:t>
            </a:r>
            <a:r>
              <a:rPr lang="en-US" altLang="zh-CN" i="1" dirty="0" err="1" smtClean="0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  <a:sym typeface="Symbol" panose="05050102010706020507" pitchFamily="18" charset="2"/>
              </a:rPr>
              <a:t>  </a:t>
            </a:r>
            <a:r>
              <a:rPr lang="en-US" altLang="zh-CN" i="1" dirty="0" err="1" smtClean="0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 panose="05050102010706020507" pitchFamily="18" charset="2"/>
              </a:rPr>
              <a:t>j</a:t>
            </a:r>
            <a:r>
              <a:rPr lang="en-US" altLang="zh-CN" i="0" dirty="0" smtClean="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endParaRPr lang="en-US" altLang="zh-CN" i="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i="0" dirty="0">
                <a:solidFill>
                  <a:schemeClr val="tx1"/>
                </a:solidFill>
                <a:sym typeface="Symbol" panose="05050102010706020507" pitchFamily="18" charset="2"/>
              </a:rPr>
              <a:t>The right </a:t>
            </a:r>
            <a:r>
              <a:rPr lang="en-US" altLang="zh-CN" i="0" dirty="0" err="1">
                <a:solidFill>
                  <a:schemeClr val="tx1"/>
                </a:solidFill>
                <a:sym typeface="Symbol" panose="05050102010706020507" pitchFamily="18" charset="2"/>
              </a:rPr>
              <a:t>subtree</a:t>
            </a:r>
            <a:r>
              <a:rPr lang="en-US" altLang="zh-CN" i="0" dirty="0">
                <a:solidFill>
                  <a:schemeClr val="tx1"/>
                </a:solidFill>
                <a:sym typeface="Symbol" panose="05050102010706020507" pitchFamily="18" charset="2"/>
              </a:rPr>
              <a:t> shows subsequent comparisons if </a:t>
            </a:r>
            <a:r>
              <a:rPr lang="en-US" altLang="zh-CN" i="1" dirty="0" err="1" smtClean="0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  <a:sym typeface="Symbol" panose="05050102010706020507" pitchFamily="18" charset="2"/>
              </a:rPr>
              <a:t>  </a:t>
            </a:r>
            <a:r>
              <a:rPr lang="en-US" altLang="zh-CN" i="1" dirty="0" err="1" smtClean="0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 panose="05050102010706020507" pitchFamily="18" charset="2"/>
              </a:rPr>
              <a:t>j</a:t>
            </a:r>
            <a:r>
              <a:rPr lang="en-US" altLang="zh-CN" i="0" dirty="0" smtClean="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endParaRPr lang="en-US" altLang="zh-CN" sz="2800" i="0" dirty="0">
              <a:solidFill>
                <a:schemeClr val="tx1"/>
              </a:solidFill>
            </a:endParaRPr>
          </a:p>
        </p:txBody>
      </p:sp>
      <p:sp>
        <p:nvSpPr>
          <p:cNvPr id="32774" name="Oval 5"/>
          <p:cNvSpPr>
            <a:spLocks noChangeArrowheads="1"/>
          </p:cNvSpPr>
          <p:nvPr/>
        </p:nvSpPr>
        <p:spPr bwMode="auto">
          <a:xfrm>
            <a:off x="4648200" y="14478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1:2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2775" name="Oval 6"/>
          <p:cNvSpPr>
            <a:spLocks noChangeArrowheads="1"/>
          </p:cNvSpPr>
          <p:nvPr/>
        </p:nvSpPr>
        <p:spPr bwMode="auto">
          <a:xfrm>
            <a:off x="6705600" y="2667000"/>
            <a:ext cx="6096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2:3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2776" name="Oval 7"/>
          <p:cNvSpPr>
            <a:spLocks noChangeArrowheads="1"/>
          </p:cNvSpPr>
          <p:nvPr/>
        </p:nvSpPr>
        <p:spPr bwMode="auto">
          <a:xfrm>
            <a:off x="4419600" y="26670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1:3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2777" name="Oval 8"/>
          <p:cNvSpPr>
            <a:spLocks noChangeArrowheads="1"/>
          </p:cNvSpPr>
          <p:nvPr/>
        </p:nvSpPr>
        <p:spPr bwMode="auto">
          <a:xfrm>
            <a:off x="5791200" y="20574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1:3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2778" name="Oval 9"/>
          <p:cNvSpPr>
            <a:spLocks noChangeArrowheads="1"/>
          </p:cNvSpPr>
          <p:nvPr/>
        </p:nvSpPr>
        <p:spPr bwMode="auto">
          <a:xfrm>
            <a:off x="3657600" y="20574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2:3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2779" name="Rectangle 10"/>
          <p:cNvSpPr>
            <a:spLocks noChangeArrowheads="1"/>
          </p:cNvSpPr>
          <p:nvPr/>
        </p:nvSpPr>
        <p:spPr bwMode="auto">
          <a:xfrm>
            <a:off x="3048000" y="2743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123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2780" name="Rectangle 11"/>
          <p:cNvSpPr>
            <a:spLocks noChangeArrowheads="1"/>
          </p:cNvSpPr>
          <p:nvPr/>
        </p:nvSpPr>
        <p:spPr bwMode="auto">
          <a:xfrm>
            <a:off x="5334000" y="2743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213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2781" name="Rectangle 12"/>
          <p:cNvSpPr>
            <a:spLocks noChangeArrowheads="1"/>
          </p:cNvSpPr>
          <p:nvPr/>
        </p:nvSpPr>
        <p:spPr bwMode="auto">
          <a:xfrm>
            <a:off x="48768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312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2782" name="Rectangle 13"/>
          <p:cNvSpPr>
            <a:spLocks noChangeArrowheads="1"/>
          </p:cNvSpPr>
          <p:nvPr/>
        </p:nvSpPr>
        <p:spPr bwMode="auto">
          <a:xfrm>
            <a:off x="35052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132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2783" name="Rectangle 14"/>
          <p:cNvSpPr>
            <a:spLocks noChangeArrowheads="1"/>
          </p:cNvSpPr>
          <p:nvPr/>
        </p:nvSpPr>
        <p:spPr bwMode="auto">
          <a:xfrm>
            <a:off x="59436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231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2784" name="Rectangle 15"/>
          <p:cNvSpPr>
            <a:spLocks noChangeArrowheads="1"/>
          </p:cNvSpPr>
          <p:nvPr/>
        </p:nvSpPr>
        <p:spPr bwMode="auto">
          <a:xfrm>
            <a:off x="75438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321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2785" name="Line 16"/>
          <p:cNvSpPr>
            <a:spLocks noChangeShapeType="1"/>
          </p:cNvSpPr>
          <p:nvPr/>
        </p:nvSpPr>
        <p:spPr bwMode="auto">
          <a:xfrm flipH="1">
            <a:off x="4191000" y="1828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6" name="Line 17"/>
          <p:cNvSpPr>
            <a:spLocks noChangeShapeType="1"/>
          </p:cNvSpPr>
          <p:nvPr/>
        </p:nvSpPr>
        <p:spPr bwMode="auto">
          <a:xfrm>
            <a:off x="5181600" y="1828800"/>
            <a:ext cx="685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7" name="Line 18"/>
          <p:cNvSpPr>
            <a:spLocks noChangeShapeType="1"/>
          </p:cNvSpPr>
          <p:nvPr/>
        </p:nvSpPr>
        <p:spPr bwMode="auto">
          <a:xfrm flipH="1">
            <a:off x="34290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19"/>
          <p:cNvSpPr>
            <a:spLocks noChangeShapeType="1"/>
          </p:cNvSpPr>
          <p:nvPr/>
        </p:nvSpPr>
        <p:spPr bwMode="auto">
          <a:xfrm>
            <a:off x="41910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20"/>
          <p:cNvSpPr>
            <a:spLocks noChangeShapeType="1"/>
          </p:cNvSpPr>
          <p:nvPr/>
        </p:nvSpPr>
        <p:spPr bwMode="auto">
          <a:xfrm flipH="1">
            <a:off x="40386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0" name="Line 21"/>
          <p:cNvSpPr>
            <a:spLocks noChangeShapeType="1"/>
          </p:cNvSpPr>
          <p:nvPr/>
        </p:nvSpPr>
        <p:spPr bwMode="auto">
          <a:xfrm>
            <a:off x="48768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1" name="Line 22"/>
          <p:cNvSpPr>
            <a:spLocks noChangeShapeType="1"/>
          </p:cNvSpPr>
          <p:nvPr/>
        </p:nvSpPr>
        <p:spPr bwMode="auto">
          <a:xfrm flipH="1">
            <a:off x="6324600" y="3048000"/>
            <a:ext cx="533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2" name="Line 23"/>
          <p:cNvSpPr>
            <a:spLocks noChangeShapeType="1"/>
          </p:cNvSpPr>
          <p:nvPr/>
        </p:nvSpPr>
        <p:spPr bwMode="auto">
          <a:xfrm>
            <a:off x="72390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3" name="Line 24"/>
          <p:cNvSpPr>
            <a:spLocks noChangeShapeType="1"/>
          </p:cNvSpPr>
          <p:nvPr/>
        </p:nvSpPr>
        <p:spPr bwMode="auto">
          <a:xfrm>
            <a:off x="6324600" y="2438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4" name="Line 25"/>
          <p:cNvSpPr>
            <a:spLocks noChangeShapeType="1"/>
          </p:cNvSpPr>
          <p:nvPr/>
        </p:nvSpPr>
        <p:spPr bwMode="auto">
          <a:xfrm flipH="1">
            <a:off x="55626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5" name="Text Box 26"/>
          <p:cNvSpPr txBox="1">
            <a:spLocks noChangeArrowheads="1"/>
          </p:cNvSpPr>
          <p:nvPr/>
        </p:nvSpPr>
        <p:spPr bwMode="auto">
          <a:xfrm>
            <a:off x="533400" y="1371600"/>
            <a:ext cx="3140075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chemeClr val="tx1"/>
                </a:solidFill>
              </a:rPr>
              <a:t>Sort </a:t>
            </a:r>
            <a:r>
              <a:rPr lang="en-US" altLang="zh-CN" sz="3200" i="0"/>
              <a:t>&lt;</a:t>
            </a:r>
            <a:r>
              <a:rPr lang="en-US" altLang="zh-CN" sz="3200"/>
              <a:t>a</a:t>
            </a:r>
            <a:r>
              <a:rPr lang="en-US" altLang="zh-CN" sz="3200" i="0" baseline="-25000"/>
              <a:t>1</a:t>
            </a:r>
            <a:r>
              <a:rPr lang="en-US" altLang="zh-CN" sz="3200" i="0"/>
              <a:t>,</a:t>
            </a:r>
            <a:r>
              <a:rPr lang="en-US" altLang="zh-CN" sz="3200"/>
              <a:t>a</a:t>
            </a:r>
            <a:r>
              <a:rPr lang="en-US" altLang="zh-CN" sz="3200" i="0" baseline="-25000"/>
              <a:t>2</a:t>
            </a:r>
            <a:r>
              <a:rPr lang="en-US" altLang="zh-CN" sz="3200" i="0"/>
              <a:t>,…,</a:t>
            </a:r>
            <a:r>
              <a:rPr lang="en-US" altLang="zh-CN" sz="3200"/>
              <a:t>a</a:t>
            </a:r>
            <a:r>
              <a:rPr lang="en-US" altLang="zh-CN" sz="3200" baseline="-25000"/>
              <a:t>n</a:t>
            </a:r>
            <a:r>
              <a:rPr lang="en-US" altLang="zh-CN" sz="3200" i="0"/>
              <a:t>&gt;</a:t>
            </a:r>
            <a:endParaRPr lang="en-US" altLang="zh-CN" sz="3200" i="0"/>
          </a:p>
          <a:p>
            <a:r>
              <a:rPr lang="en-US" altLang="zh-CN" sz="3200" i="0"/>
              <a:t>=&lt;9,4,6&gt;</a:t>
            </a:r>
            <a:r>
              <a:rPr lang="en-US" altLang="zh-CN" sz="3200" i="0">
                <a:solidFill>
                  <a:schemeClr val="tx1"/>
                </a:solidFill>
              </a:rPr>
              <a:t>:</a:t>
            </a:r>
            <a:endParaRPr lang="en-US" altLang="zh-CN" sz="3200" i="0">
              <a:solidFill>
                <a:schemeClr val="tx1"/>
              </a:solidFill>
            </a:endParaRPr>
          </a:p>
        </p:txBody>
      </p:sp>
      <p:sp>
        <p:nvSpPr>
          <p:cNvPr id="32796" name="Text Box 27"/>
          <p:cNvSpPr txBox="1">
            <a:spLocks noChangeArrowheads="1"/>
          </p:cNvSpPr>
          <p:nvPr/>
        </p:nvSpPr>
        <p:spPr bwMode="auto">
          <a:xfrm>
            <a:off x="6043613" y="2949575"/>
            <a:ext cx="6556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0">
                <a:solidFill>
                  <a:schemeClr val="tx1"/>
                </a:solidFill>
              </a:rPr>
              <a:t>4</a:t>
            </a:r>
            <a:r>
              <a:rPr lang="en-US" altLang="zh-CN" i="0">
                <a:solidFill>
                  <a:schemeClr val="tx1"/>
                </a:solidFill>
                <a:sym typeface="Symbol" panose="05050102010706020507" pitchFamily="18" charset="2"/>
              </a:rPr>
              <a:t>6</a:t>
            </a:r>
            <a:endParaRPr lang="en-US" altLang="zh-CN" i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8E10C2-43CB-4A94-BDFC-F2EBFF337668}" type="slidenum">
              <a:rPr lang="en-US" altLang="zh-CN"/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Decision-tree example</a:t>
            </a:r>
            <a:endParaRPr lang="en-US" altLang="zh-CN"/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4648200" y="14478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1:2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6705600" y="26670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2:3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4419600" y="26670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1:3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5791200" y="20574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1:3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3657600" y="2057400"/>
            <a:ext cx="6096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2:3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048000" y="2743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123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5334000" y="2743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213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48768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312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35052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132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5943600" y="3505200"/>
            <a:ext cx="7620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231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7543800" y="3505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i="0">
                <a:solidFill>
                  <a:schemeClr val="tx1"/>
                </a:solidFill>
              </a:rPr>
              <a:t>321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H="1">
            <a:off x="4191000" y="1828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5181600" y="1828800"/>
            <a:ext cx="685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H="1">
            <a:off x="34290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41910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 flipH="1">
            <a:off x="40386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48768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 flipH="1">
            <a:off x="6324600" y="3048000"/>
            <a:ext cx="533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7239000" y="3048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6324600" y="2438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55626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533400" y="1371600"/>
            <a:ext cx="3140075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chemeClr val="tx1"/>
                </a:solidFill>
              </a:rPr>
              <a:t>Sort </a:t>
            </a:r>
            <a:r>
              <a:rPr lang="en-US" altLang="zh-CN" sz="3200" i="0"/>
              <a:t>&lt;</a:t>
            </a:r>
            <a:r>
              <a:rPr lang="en-US" altLang="zh-CN" sz="3200"/>
              <a:t>a</a:t>
            </a:r>
            <a:r>
              <a:rPr lang="en-US" altLang="zh-CN" sz="3200" i="0" baseline="-25000"/>
              <a:t>1</a:t>
            </a:r>
            <a:r>
              <a:rPr lang="en-US" altLang="zh-CN" sz="3200" i="0"/>
              <a:t>,</a:t>
            </a:r>
            <a:r>
              <a:rPr lang="en-US" altLang="zh-CN" sz="3200"/>
              <a:t>a</a:t>
            </a:r>
            <a:r>
              <a:rPr lang="en-US" altLang="zh-CN" sz="3200" i="0" baseline="-25000"/>
              <a:t>2</a:t>
            </a:r>
            <a:r>
              <a:rPr lang="en-US" altLang="zh-CN" sz="3200" i="0"/>
              <a:t>,…,</a:t>
            </a:r>
            <a:r>
              <a:rPr lang="en-US" altLang="zh-CN" sz="3200"/>
              <a:t>a</a:t>
            </a:r>
            <a:r>
              <a:rPr lang="en-US" altLang="zh-CN" sz="3200" baseline="-25000"/>
              <a:t>n</a:t>
            </a:r>
            <a:r>
              <a:rPr lang="en-US" altLang="zh-CN" sz="3200" i="0"/>
              <a:t>&gt;</a:t>
            </a:r>
            <a:endParaRPr lang="en-US" altLang="zh-CN" sz="3200" i="0"/>
          </a:p>
          <a:p>
            <a:r>
              <a:rPr lang="en-US" altLang="zh-CN" sz="3200" i="0"/>
              <a:t>=&lt;9,4,6&gt;</a:t>
            </a:r>
            <a:r>
              <a:rPr lang="en-US" altLang="zh-CN" sz="3200" i="0">
                <a:solidFill>
                  <a:schemeClr val="tx1"/>
                </a:solidFill>
              </a:rPr>
              <a:t>:</a:t>
            </a:r>
            <a:endParaRPr lang="en-US" altLang="zh-CN" sz="3200" i="0">
              <a:solidFill>
                <a:schemeClr val="tx1"/>
              </a:solidFill>
            </a:endParaRPr>
          </a:p>
        </p:txBody>
      </p:sp>
      <p:sp>
        <p:nvSpPr>
          <p:cNvPr id="33820" name="Text Box 29"/>
          <p:cNvSpPr txBox="1">
            <a:spLocks noChangeArrowheads="1"/>
          </p:cNvSpPr>
          <p:nvPr/>
        </p:nvSpPr>
        <p:spPr bwMode="auto">
          <a:xfrm>
            <a:off x="5654675" y="4038600"/>
            <a:ext cx="12795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0">
                <a:solidFill>
                  <a:schemeClr val="tx1"/>
                </a:solidFill>
              </a:rPr>
              <a:t>4 </a:t>
            </a:r>
            <a:r>
              <a:rPr lang="en-US" altLang="zh-CN" i="0">
                <a:solidFill>
                  <a:schemeClr val="tx1"/>
                </a:solidFill>
                <a:sym typeface="Symbol" panose="05050102010706020507" pitchFamily="18" charset="2"/>
              </a:rPr>
              <a:t> 6  9</a:t>
            </a:r>
            <a:endParaRPr lang="en-US" altLang="zh-CN" i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F18448-20B5-4365-8BA7-4A337E4D1562}" type="slidenum">
              <a:rPr lang="en-US" altLang="zh-CN"/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Decision-tree model</a:t>
            </a:r>
            <a:endParaRPr lang="en-US" altLang="zh-CN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i="1">
                <a:solidFill>
                  <a:srgbClr val="000000"/>
                </a:solidFill>
              </a:rPr>
              <a:t>A decision tree can model the execution of any </a:t>
            </a:r>
            <a:endParaRPr lang="en-US" altLang="zh-CN" sz="2800" i="1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i="1">
                <a:solidFill>
                  <a:srgbClr val="000000"/>
                </a:solidFill>
              </a:rPr>
              <a:t>comparison sort:</a:t>
            </a:r>
            <a:endParaRPr lang="en-US" altLang="zh-CN" sz="2800" i="1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00"/>
                </a:solidFill>
              </a:rPr>
              <a:t>One tree for each input size </a:t>
            </a:r>
            <a:r>
              <a:rPr lang="en-US" altLang="zh-CN" sz="2800" i="1">
                <a:solidFill>
                  <a:srgbClr val="008581"/>
                </a:solidFill>
              </a:rPr>
              <a:t>n</a:t>
            </a:r>
            <a:r>
              <a:rPr lang="en-US" altLang="zh-CN" sz="2800">
                <a:solidFill>
                  <a:srgbClr val="000000"/>
                </a:solidFill>
              </a:rPr>
              <a:t>.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00"/>
                </a:solidFill>
              </a:rPr>
              <a:t>View the algorithm as splitting whenever it  compares two elements.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00"/>
                </a:solidFill>
              </a:rPr>
              <a:t>The tree contains the comparisons along all possible instruction traces.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00"/>
                </a:solidFill>
              </a:rPr>
              <a:t>The running time of the algorithm </a:t>
            </a:r>
            <a:r>
              <a:rPr lang="en-US" altLang="zh-CN" sz="2800">
                <a:solidFill>
                  <a:srgbClr val="008581"/>
                </a:solidFill>
              </a:rPr>
              <a:t>= </a:t>
            </a:r>
            <a:r>
              <a:rPr lang="en-US" altLang="zh-CN" sz="2800">
                <a:solidFill>
                  <a:srgbClr val="000000"/>
                </a:solidFill>
              </a:rPr>
              <a:t>the length of the path taken.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00"/>
                </a:solidFill>
              </a:rPr>
              <a:t>worst-case running time </a:t>
            </a:r>
            <a:r>
              <a:rPr lang="en-US" altLang="zh-CN" sz="2800">
                <a:solidFill>
                  <a:srgbClr val="008581"/>
                </a:solidFill>
              </a:rPr>
              <a:t>= </a:t>
            </a:r>
            <a:r>
              <a:rPr lang="en-US" altLang="zh-CN" sz="2800">
                <a:solidFill>
                  <a:srgbClr val="000000"/>
                </a:solidFill>
              </a:rPr>
              <a:t>height of tree.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9DD9A8-905E-400C-A8A4-27943570B40B}" type="slidenum">
              <a:rPr lang="en-US" altLang="zh-CN"/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Lower bound for decision-tree sorting</a:t>
            </a:r>
            <a:endParaRPr lang="en-US" altLang="zh-CN" sz="40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rgbClr val="CE0000"/>
                </a:solidFill>
              </a:rPr>
              <a:t>Theorem. </a:t>
            </a:r>
            <a:r>
              <a:rPr lang="en-US" altLang="zh-CN" sz="2800">
                <a:solidFill>
                  <a:srgbClr val="000000"/>
                </a:solidFill>
              </a:rPr>
              <a:t>Any decision tree that can sort </a:t>
            </a:r>
            <a:r>
              <a:rPr lang="en-US" altLang="zh-CN" sz="2800" i="1">
                <a:solidFill>
                  <a:srgbClr val="008581"/>
                </a:solidFill>
              </a:rPr>
              <a:t>n </a:t>
            </a:r>
            <a:r>
              <a:rPr lang="en-US" altLang="zh-CN" sz="2800">
                <a:solidFill>
                  <a:srgbClr val="000000"/>
                </a:solidFill>
              </a:rPr>
              <a:t>elements 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must have height </a:t>
            </a:r>
            <a:r>
              <a:rPr lang="en-US" altLang="zh-CN" sz="2800">
                <a:solidFill>
                  <a:srgbClr val="008581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2800">
                <a:solidFill>
                  <a:srgbClr val="008581"/>
                </a:solidFill>
              </a:rPr>
              <a:t>(</a:t>
            </a:r>
            <a:r>
              <a:rPr lang="en-US" altLang="zh-CN" sz="2800" i="1">
                <a:solidFill>
                  <a:srgbClr val="008581"/>
                </a:solidFill>
              </a:rPr>
              <a:t>n </a:t>
            </a:r>
            <a:r>
              <a:rPr lang="en-US" altLang="zh-CN" sz="2800">
                <a:solidFill>
                  <a:srgbClr val="008581"/>
                </a:solidFill>
              </a:rPr>
              <a:t>lg </a:t>
            </a:r>
            <a:r>
              <a:rPr lang="en-US" altLang="zh-CN" sz="2800" i="1">
                <a:solidFill>
                  <a:srgbClr val="008581"/>
                </a:solidFill>
              </a:rPr>
              <a:t>n</a:t>
            </a:r>
            <a:r>
              <a:rPr lang="en-US" altLang="zh-CN" sz="2800">
                <a:solidFill>
                  <a:srgbClr val="008581"/>
                </a:solidFill>
              </a:rPr>
              <a:t>) </a:t>
            </a:r>
            <a:r>
              <a:rPr lang="en-US" altLang="zh-CN" sz="2800">
                <a:solidFill>
                  <a:srgbClr val="000000"/>
                </a:solidFill>
              </a:rPr>
              <a:t>.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i="1">
                <a:solidFill>
                  <a:srgbClr val="CE0000"/>
                </a:solidFill>
              </a:rPr>
              <a:t>Proof. </a:t>
            </a:r>
            <a:endParaRPr lang="en-US" altLang="zh-CN" sz="2800" i="1">
              <a:solidFill>
                <a:srgbClr val="CE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The tree must contain </a:t>
            </a:r>
            <a:r>
              <a:rPr lang="en-US" altLang="zh-CN" sz="2800">
                <a:solidFill>
                  <a:srgbClr val="008581"/>
                </a:solidFill>
                <a:latin typeface="Symbol" panose="05050102010706020507" pitchFamily="18" charset="2"/>
              </a:rPr>
              <a:t>³ </a:t>
            </a:r>
            <a:r>
              <a:rPr lang="en-US" altLang="zh-CN" sz="2800" i="1">
                <a:solidFill>
                  <a:srgbClr val="008581"/>
                </a:solidFill>
              </a:rPr>
              <a:t>n</a:t>
            </a:r>
            <a:r>
              <a:rPr lang="en-US" altLang="zh-CN" sz="2800">
                <a:solidFill>
                  <a:srgbClr val="008581"/>
                </a:solidFill>
              </a:rPr>
              <a:t>! </a:t>
            </a:r>
            <a:r>
              <a:rPr lang="en-US" altLang="zh-CN" sz="2800">
                <a:solidFill>
                  <a:srgbClr val="000000"/>
                </a:solidFill>
              </a:rPr>
              <a:t>leaves, since there 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are </a:t>
            </a:r>
            <a:r>
              <a:rPr lang="en-US" altLang="zh-CN" sz="2800" i="1">
                <a:solidFill>
                  <a:srgbClr val="008581"/>
                </a:solidFill>
              </a:rPr>
              <a:t>n</a:t>
            </a:r>
            <a:r>
              <a:rPr lang="en-US" altLang="zh-CN" sz="2800">
                <a:solidFill>
                  <a:srgbClr val="008581"/>
                </a:solidFill>
              </a:rPr>
              <a:t>! </a:t>
            </a:r>
            <a:r>
              <a:rPr lang="en-US" altLang="zh-CN" sz="2800">
                <a:solidFill>
                  <a:srgbClr val="000000"/>
                </a:solidFill>
              </a:rPr>
              <a:t>possible permutations. 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A height-</a:t>
            </a:r>
            <a:r>
              <a:rPr lang="en-US" altLang="zh-CN" sz="2800" i="1">
                <a:solidFill>
                  <a:srgbClr val="008581"/>
                </a:solidFill>
              </a:rPr>
              <a:t>h </a:t>
            </a:r>
            <a:r>
              <a:rPr lang="en-US" altLang="zh-CN" sz="2800">
                <a:solidFill>
                  <a:srgbClr val="000000"/>
                </a:solidFill>
              </a:rPr>
              <a:t>binary tree has </a:t>
            </a:r>
            <a:r>
              <a:rPr lang="en-US" altLang="zh-CN" sz="2800">
                <a:solidFill>
                  <a:srgbClr val="008581"/>
                </a:solidFill>
                <a:latin typeface="Symbol" panose="05050102010706020507" pitchFamily="18" charset="2"/>
              </a:rPr>
              <a:t>£ </a:t>
            </a:r>
            <a:r>
              <a:rPr lang="en-US" altLang="zh-CN" sz="2800">
                <a:solidFill>
                  <a:srgbClr val="008581"/>
                </a:solidFill>
              </a:rPr>
              <a:t>2</a:t>
            </a:r>
            <a:r>
              <a:rPr lang="en-US" altLang="zh-CN" sz="2800" i="1" baseline="30000">
                <a:solidFill>
                  <a:srgbClr val="008581"/>
                </a:solidFill>
              </a:rPr>
              <a:t>h</a:t>
            </a:r>
            <a:r>
              <a:rPr lang="en-US" altLang="zh-CN" sz="2800" i="1">
                <a:solidFill>
                  <a:srgbClr val="008581"/>
                </a:solidFill>
              </a:rPr>
              <a:t> </a:t>
            </a:r>
            <a:r>
              <a:rPr lang="en-US" altLang="zh-CN" sz="2800">
                <a:solidFill>
                  <a:srgbClr val="000000"/>
                </a:solidFill>
              </a:rPr>
              <a:t>leaves. Thus, </a:t>
            </a:r>
            <a:r>
              <a:rPr lang="en-US" altLang="zh-CN" sz="2800" i="1">
                <a:solidFill>
                  <a:srgbClr val="008581"/>
                </a:solidFill>
              </a:rPr>
              <a:t>n</a:t>
            </a:r>
            <a:r>
              <a:rPr lang="en-US" altLang="zh-CN" sz="2800">
                <a:solidFill>
                  <a:srgbClr val="008581"/>
                </a:solidFill>
              </a:rPr>
              <a:t>! </a:t>
            </a:r>
            <a:r>
              <a:rPr lang="en-US" altLang="zh-CN" sz="2800">
                <a:solidFill>
                  <a:srgbClr val="008581"/>
                </a:solidFill>
                <a:latin typeface="Symbol" panose="05050102010706020507" pitchFamily="18" charset="2"/>
              </a:rPr>
              <a:t>£ </a:t>
            </a:r>
            <a:r>
              <a:rPr lang="en-US" altLang="zh-CN" sz="2800">
                <a:solidFill>
                  <a:srgbClr val="008581"/>
                </a:solidFill>
              </a:rPr>
              <a:t>2</a:t>
            </a:r>
            <a:r>
              <a:rPr lang="en-US" altLang="zh-CN" sz="2800" i="1" baseline="30000">
                <a:solidFill>
                  <a:srgbClr val="008581"/>
                </a:solidFill>
              </a:rPr>
              <a:t>h</a:t>
            </a:r>
            <a:r>
              <a:rPr lang="en-US" altLang="zh-CN" sz="2800">
                <a:solidFill>
                  <a:srgbClr val="000000"/>
                </a:solidFill>
              </a:rPr>
              <a:t>.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Symbol" panose="05050102010706020507" pitchFamily="18" charset="2"/>
              <a:buChar char="\"/>
            </a:pPr>
            <a:r>
              <a:rPr lang="en-US" altLang="zh-CN" sz="2800" i="1">
                <a:solidFill>
                  <a:srgbClr val="008581"/>
                </a:solidFill>
              </a:rPr>
              <a:t>h </a:t>
            </a:r>
            <a:r>
              <a:rPr lang="en-US" altLang="zh-CN" sz="2800">
                <a:solidFill>
                  <a:srgbClr val="008581"/>
                </a:solidFill>
                <a:latin typeface="Symbol" panose="05050102010706020507" pitchFamily="18" charset="2"/>
              </a:rPr>
              <a:t>³ </a:t>
            </a:r>
            <a:r>
              <a:rPr lang="en-US" altLang="zh-CN" sz="2800">
                <a:solidFill>
                  <a:srgbClr val="008581"/>
                </a:solidFill>
              </a:rPr>
              <a:t>lg(</a:t>
            </a:r>
            <a:r>
              <a:rPr lang="en-US" altLang="zh-CN" sz="2800" i="1">
                <a:solidFill>
                  <a:srgbClr val="008581"/>
                </a:solidFill>
              </a:rPr>
              <a:t>n</a:t>
            </a:r>
            <a:r>
              <a:rPr lang="en-US" altLang="zh-CN" sz="2800">
                <a:solidFill>
                  <a:srgbClr val="008581"/>
                </a:solidFill>
              </a:rPr>
              <a:t>!) </a:t>
            </a:r>
            <a:r>
              <a:rPr lang="en-US" altLang="zh-CN" sz="2800">
                <a:solidFill>
                  <a:srgbClr val="000000"/>
                </a:solidFill>
              </a:rPr>
              <a:t>(</a:t>
            </a:r>
            <a:r>
              <a:rPr lang="en-US" altLang="zh-CN" sz="2800">
                <a:solidFill>
                  <a:srgbClr val="008581"/>
                </a:solidFill>
              </a:rPr>
              <a:t>lg </a:t>
            </a:r>
            <a:r>
              <a:rPr lang="en-US" altLang="zh-CN" sz="2800">
                <a:solidFill>
                  <a:srgbClr val="000000"/>
                </a:solidFill>
              </a:rPr>
              <a:t>is mono. increasing)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zh-CN" sz="2800">
                <a:solidFill>
                  <a:srgbClr val="008581"/>
                </a:solidFill>
                <a:latin typeface="Symbol" panose="05050102010706020507" pitchFamily="18" charset="2"/>
              </a:rPr>
              <a:t>       ³ </a:t>
            </a:r>
            <a:r>
              <a:rPr lang="en-US" altLang="zh-CN" sz="2800">
                <a:solidFill>
                  <a:srgbClr val="008581"/>
                </a:solidFill>
              </a:rPr>
              <a:t>lg ((</a:t>
            </a:r>
            <a:r>
              <a:rPr lang="en-US" altLang="zh-CN" sz="2800" i="1">
                <a:solidFill>
                  <a:srgbClr val="008581"/>
                </a:solidFill>
              </a:rPr>
              <a:t>n</a:t>
            </a:r>
            <a:r>
              <a:rPr lang="en-US" altLang="zh-CN" sz="2800">
                <a:solidFill>
                  <a:srgbClr val="008581"/>
                </a:solidFill>
              </a:rPr>
              <a:t>/</a:t>
            </a:r>
            <a:r>
              <a:rPr lang="en-US" altLang="zh-CN" sz="2800" i="1">
                <a:solidFill>
                  <a:srgbClr val="008581"/>
                </a:solidFill>
              </a:rPr>
              <a:t>e</a:t>
            </a:r>
            <a:r>
              <a:rPr lang="en-US" altLang="zh-CN" sz="2800">
                <a:solidFill>
                  <a:srgbClr val="008581"/>
                </a:solidFill>
              </a:rPr>
              <a:t>)</a:t>
            </a:r>
            <a:r>
              <a:rPr lang="en-US" altLang="zh-CN" sz="2800" i="1" baseline="30000">
                <a:solidFill>
                  <a:srgbClr val="008581"/>
                </a:solidFill>
              </a:rPr>
              <a:t>n</a:t>
            </a:r>
            <a:r>
              <a:rPr lang="en-US" altLang="zh-CN" sz="2800">
                <a:solidFill>
                  <a:srgbClr val="008581"/>
                </a:solidFill>
              </a:rPr>
              <a:t>) </a:t>
            </a:r>
            <a:r>
              <a:rPr lang="en-US" altLang="zh-CN" sz="2800">
                <a:solidFill>
                  <a:srgbClr val="000000"/>
                </a:solidFill>
              </a:rPr>
              <a:t>(Stirling’s formula)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>
                <a:solidFill>
                  <a:srgbClr val="008581"/>
                </a:solidFill>
              </a:rPr>
              <a:t>       = </a:t>
            </a:r>
            <a:r>
              <a:rPr lang="en-US" altLang="zh-CN" sz="2800" i="1">
                <a:solidFill>
                  <a:srgbClr val="008581"/>
                </a:solidFill>
              </a:rPr>
              <a:t>n </a:t>
            </a:r>
            <a:r>
              <a:rPr lang="en-US" altLang="zh-CN" sz="2800">
                <a:solidFill>
                  <a:srgbClr val="008581"/>
                </a:solidFill>
              </a:rPr>
              <a:t>lg </a:t>
            </a:r>
            <a:r>
              <a:rPr lang="en-US" altLang="zh-CN" sz="2800" i="1">
                <a:solidFill>
                  <a:srgbClr val="008581"/>
                </a:solidFill>
              </a:rPr>
              <a:t>n </a:t>
            </a:r>
            <a:r>
              <a:rPr lang="en-US" altLang="zh-CN" sz="2800">
                <a:solidFill>
                  <a:srgbClr val="008581"/>
                </a:solidFill>
              </a:rPr>
              <a:t>– </a:t>
            </a:r>
            <a:r>
              <a:rPr lang="en-US" altLang="zh-CN" sz="2800" i="1">
                <a:solidFill>
                  <a:srgbClr val="008581"/>
                </a:solidFill>
              </a:rPr>
              <a:t>n </a:t>
            </a:r>
            <a:r>
              <a:rPr lang="en-US" altLang="zh-CN" sz="2800">
                <a:solidFill>
                  <a:srgbClr val="008581"/>
                </a:solidFill>
              </a:rPr>
              <a:t>lg </a:t>
            </a:r>
            <a:r>
              <a:rPr lang="en-US" altLang="zh-CN" sz="2800" i="1">
                <a:solidFill>
                  <a:srgbClr val="008581"/>
                </a:solidFill>
              </a:rPr>
              <a:t>e</a:t>
            </a:r>
            <a:endParaRPr lang="en-US" altLang="zh-CN" sz="2800" i="1">
              <a:solidFill>
                <a:srgbClr val="00858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>
                <a:solidFill>
                  <a:srgbClr val="008581"/>
                </a:solidFill>
              </a:rPr>
              <a:t>       = </a:t>
            </a:r>
            <a:r>
              <a:rPr lang="en-US" altLang="zh-CN" sz="2800">
                <a:solidFill>
                  <a:srgbClr val="008581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2800">
                <a:solidFill>
                  <a:srgbClr val="008581"/>
                </a:solidFill>
              </a:rPr>
              <a:t>(</a:t>
            </a:r>
            <a:r>
              <a:rPr lang="en-US" altLang="zh-CN" sz="2800" i="1">
                <a:solidFill>
                  <a:srgbClr val="008581"/>
                </a:solidFill>
              </a:rPr>
              <a:t>n </a:t>
            </a:r>
            <a:r>
              <a:rPr lang="en-US" altLang="zh-CN" sz="2800">
                <a:solidFill>
                  <a:srgbClr val="008581"/>
                </a:solidFill>
              </a:rPr>
              <a:t>lg </a:t>
            </a:r>
            <a:r>
              <a:rPr lang="en-US" altLang="zh-CN" sz="2800" i="1">
                <a:solidFill>
                  <a:srgbClr val="008581"/>
                </a:solidFill>
              </a:rPr>
              <a:t>n</a:t>
            </a:r>
            <a:r>
              <a:rPr lang="en-US" altLang="zh-CN" sz="2800">
                <a:solidFill>
                  <a:srgbClr val="008581"/>
                </a:solidFill>
              </a:rPr>
              <a:t>) </a:t>
            </a:r>
            <a:r>
              <a:rPr lang="en-US" altLang="zh-CN" sz="2800">
                <a:solidFill>
                  <a:srgbClr val="000000"/>
                </a:solidFill>
              </a:rPr>
              <a:t>.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Verifying Matrix Multiplication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Input: Three 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/>
              </a:rPr>
              <a:t> 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/>
              <a:t>matrices, </a:t>
            </a:r>
            <a:r>
              <a:rPr lang="en-US" altLang="zh-CN" i="1" dirty="0" smtClean="0">
                <a:solidFill>
                  <a:schemeClr val="accent2"/>
                </a:solidFill>
              </a:rPr>
              <a:t>A</a:t>
            </a:r>
            <a:r>
              <a:rPr lang="en-US" altLang="zh-CN" dirty="0" smtClean="0">
                <a:solidFill>
                  <a:schemeClr val="accent2"/>
                </a:solidFill>
              </a:rPr>
              <a:t>, </a:t>
            </a:r>
            <a:r>
              <a:rPr lang="en-US" altLang="zh-CN" i="1" dirty="0" smtClean="0">
                <a:solidFill>
                  <a:schemeClr val="accent2"/>
                </a:solidFill>
              </a:rPr>
              <a:t>B</a:t>
            </a:r>
            <a:r>
              <a:rPr lang="en-US" altLang="zh-CN" dirty="0" smtClean="0">
                <a:solidFill>
                  <a:schemeClr val="accent2"/>
                </a:solidFill>
              </a:rPr>
              <a:t>, </a:t>
            </a:r>
            <a:r>
              <a:rPr lang="en-US" altLang="zh-CN" i="1" dirty="0" smtClean="0">
                <a:solidFill>
                  <a:schemeClr val="accent2"/>
                </a:solidFill>
              </a:rPr>
              <a:t>C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Output: “Yes” if </a:t>
            </a:r>
            <a:r>
              <a:rPr lang="en-US" altLang="zh-CN" i="1" dirty="0" smtClean="0">
                <a:solidFill>
                  <a:schemeClr val="accent2"/>
                </a:solidFill>
              </a:rPr>
              <a:t>AB</a:t>
            </a:r>
            <a:r>
              <a:rPr lang="en-US" altLang="zh-CN" dirty="0" smtClean="0">
                <a:solidFill>
                  <a:schemeClr val="accent2"/>
                </a:solidFill>
              </a:rPr>
              <a:t> = </a:t>
            </a:r>
            <a:r>
              <a:rPr lang="en-US" altLang="zh-CN" i="1" dirty="0" smtClean="0">
                <a:solidFill>
                  <a:schemeClr val="accent2"/>
                </a:solidFill>
              </a:rPr>
              <a:t>C</a:t>
            </a:r>
            <a:r>
              <a:rPr lang="en-US" altLang="zh-CN" dirty="0" smtClean="0"/>
              <a:t>. “No” otherwise.</a:t>
            </a:r>
            <a:endParaRPr lang="en-US" altLang="zh-CN" dirty="0" smtClean="0"/>
          </a:p>
          <a:p>
            <a:endParaRPr lang="en-US" altLang="zh-CN" sz="1600" dirty="0" smtClean="0"/>
          </a:p>
          <a:p>
            <a:r>
              <a:rPr lang="en-US" altLang="zh-CN" sz="3000" dirty="0" smtClean="0"/>
              <a:t>pick a vector </a:t>
            </a:r>
            <a:r>
              <a:rPr lang="en-US" altLang="zh-CN" sz="3000" i="1" dirty="0" smtClean="0">
                <a:solidFill>
                  <a:schemeClr val="accent2"/>
                </a:solidFill>
              </a:rPr>
              <a:t>r</a:t>
            </a:r>
            <a:r>
              <a:rPr lang="en-US" altLang="zh-CN" sz="3000" dirty="0" smtClean="0">
                <a:solidFill>
                  <a:schemeClr val="accent2"/>
                </a:solidFill>
              </a:rPr>
              <a:t> = (</a:t>
            </a:r>
            <a:r>
              <a:rPr lang="en-US" altLang="zh-CN" sz="3000" i="1" dirty="0" smtClean="0">
                <a:solidFill>
                  <a:schemeClr val="accent2"/>
                </a:solidFill>
              </a:rPr>
              <a:t>r</a:t>
            </a:r>
            <a:r>
              <a:rPr lang="en-US" altLang="zh-CN" sz="3000" baseline="-25000" dirty="0" smtClean="0">
                <a:solidFill>
                  <a:schemeClr val="accent2"/>
                </a:solidFill>
              </a:rPr>
              <a:t>1</a:t>
            </a:r>
            <a:r>
              <a:rPr lang="en-US" altLang="zh-CN" sz="3000" dirty="0" smtClean="0">
                <a:solidFill>
                  <a:schemeClr val="accent2"/>
                </a:solidFill>
              </a:rPr>
              <a:t>,…, </a:t>
            </a:r>
            <a:r>
              <a:rPr lang="en-US" altLang="zh-CN" sz="3000" i="1" dirty="0" err="1" smtClean="0">
                <a:solidFill>
                  <a:schemeClr val="accent2"/>
                </a:solidFill>
              </a:rPr>
              <a:t>r</a:t>
            </a:r>
            <a:r>
              <a:rPr lang="en-US" altLang="zh-CN" sz="3000" i="1" baseline="-25000" dirty="0" err="1" smtClean="0">
                <a:solidFill>
                  <a:schemeClr val="accent2"/>
                </a:solidFill>
              </a:rPr>
              <a:t>n</a:t>
            </a:r>
            <a:r>
              <a:rPr lang="en-US" altLang="zh-CN" sz="3000" dirty="0" smtClean="0">
                <a:solidFill>
                  <a:schemeClr val="accent2"/>
                </a:solidFill>
              </a:rPr>
              <a:t>)</a:t>
            </a:r>
            <a:r>
              <a:rPr lang="en-US" altLang="zh-CN" sz="3000" dirty="0" smtClean="0"/>
              <a:t> such that each </a:t>
            </a:r>
            <a:r>
              <a:rPr lang="en-US" altLang="zh-CN" sz="3000" i="1" dirty="0" err="1" smtClean="0">
                <a:solidFill>
                  <a:schemeClr val="accent2"/>
                </a:solidFill>
              </a:rPr>
              <a:t>r</a:t>
            </a:r>
            <a:r>
              <a:rPr lang="en-US" altLang="zh-CN" sz="3000" i="1" baseline="-25000" dirty="0" err="1" smtClean="0">
                <a:solidFill>
                  <a:schemeClr val="accent2"/>
                </a:solidFill>
              </a:rPr>
              <a:t>i</a:t>
            </a:r>
            <a:r>
              <a:rPr lang="en-US" altLang="zh-CN" sz="3000" dirty="0" smtClean="0">
                <a:solidFill>
                  <a:schemeClr val="accent2"/>
                </a:solidFill>
              </a:rPr>
              <a:t> </a:t>
            </a:r>
            <a:r>
              <a:rPr lang="en-US" altLang="zh-CN" sz="3000" dirty="0" smtClean="0"/>
              <a:t>is </a:t>
            </a:r>
            <a:r>
              <a:rPr lang="en-US" altLang="zh-CN" sz="3000" dirty="0" err="1" smtClean="0"/>
              <a:t>i.i.d</a:t>
            </a:r>
            <a:r>
              <a:rPr lang="en-US" altLang="zh-CN" sz="3000" dirty="0" smtClean="0"/>
              <a:t>. uniform from a finite set </a:t>
            </a:r>
            <a:r>
              <a:rPr lang="en-US" altLang="zh-CN" sz="3000" i="1" dirty="0" smtClean="0">
                <a:solidFill>
                  <a:schemeClr val="accent2"/>
                </a:solidFill>
              </a:rPr>
              <a:t>S</a:t>
            </a:r>
            <a:r>
              <a:rPr lang="en-US" altLang="zh-CN" sz="3000" dirty="0" smtClean="0"/>
              <a:t>, with </a:t>
            </a:r>
            <a:r>
              <a:rPr lang="en-US" altLang="zh-CN" sz="3000" dirty="0" smtClean="0">
                <a:solidFill>
                  <a:schemeClr val="accent2"/>
                </a:solidFill>
              </a:rPr>
              <a:t>|</a:t>
            </a:r>
            <a:r>
              <a:rPr lang="en-US" altLang="zh-CN" sz="3000" i="1" dirty="0" smtClean="0">
                <a:solidFill>
                  <a:schemeClr val="accent2"/>
                </a:solidFill>
              </a:rPr>
              <a:t>S</a:t>
            </a:r>
            <a:r>
              <a:rPr lang="en-US" altLang="zh-CN" sz="3000" dirty="0" smtClean="0">
                <a:solidFill>
                  <a:schemeClr val="accent2"/>
                </a:solidFill>
              </a:rPr>
              <a:t>| </a:t>
            </a:r>
            <a:r>
              <a:rPr lang="en-US" altLang="zh-CN" sz="3000" dirty="0" smtClean="0">
                <a:solidFill>
                  <a:schemeClr val="accent2"/>
                </a:solidFill>
                <a:sym typeface="Symbol" panose="05050102010706020507"/>
              </a:rPr>
              <a:t></a:t>
            </a:r>
            <a:r>
              <a:rPr lang="en-US" altLang="zh-CN" sz="3000" dirty="0" smtClean="0">
                <a:solidFill>
                  <a:schemeClr val="accent2"/>
                </a:solidFill>
              </a:rPr>
              <a:t>  2</a:t>
            </a:r>
            <a:endParaRPr lang="en-US" altLang="zh-CN" sz="3000" dirty="0" smtClean="0">
              <a:solidFill>
                <a:schemeClr val="accent2"/>
              </a:solidFill>
            </a:endParaRPr>
          </a:p>
          <a:p>
            <a:r>
              <a:rPr lang="en-US" altLang="zh-CN" sz="3000" dirty="0" smtClean="0"/>
              <a:t>if </a:t>
            </a:r>
            <a:r>
              <a:rPr lang="en-US" altLang="zh-CN" sz="3000" dirty="0" smtClean="0">
                <a:solidFill>
                  <a:schemeClr val="accent2"/>
                </a:solidFill>
              </a:rPr>
              <a:t>(</a:t>
            </a:r>
            <a:r>
              <a:rPr lang="en-US" altLang="zh-CN" sz="3000" i="1" dirty="0" smtClean="0">
                <a:solidFill>
                  <a:schemeClr val="accent2"/>
                </a:solidFill>
              </a:rPr>
              <a:t>AB</a:t>
            </a:r>
            <a:r>
              <a:rPr lang="en-US" altLang="zh-CN" sz="3000" dirty="0" smtClean="0">
                <a:solidFill>
                  <a:schemeClr val="accent2"/>
                </a:solidFill>
              </a:rPr>
              <a:t>)</a:t>
            </a:r>
            <a:r>
              <a:rPr lang="en-US" altLang="zh-CN" sz="3000" i="1" dirty="0" smtClean="0">
                <a:solidFill>
                  <a:schemeClr val="accent2"/>
                </a:solidFill>
              </a:rPr>
              <a:t>r</a:t>
            </a:r>
            <a:r>
              <a:rPr lang="en-US" altLang="zh-CN" sz="3000" dirty="0" smtClean="0">
                <a:solidFill>
                  <a:schemeClr val="accent2"/>
                </a:solidFill>
              </a:rPr>
              <a:t>  </a:t>
            </a:r>
            <a:r>
              <a:rPr lang="en-US" altLang="zh-CN" sz="3000" dirty="0" smtClean="0">
                <a:solidFill>
                  <a:schemeClr val="accent2"/>
                </a:solidFill>
                <a:sym typeface="Symbol" panose="05050102010706020507"/>
              </a:rPr>
              <a:t></a:t>
            </a:r>
            <a:r>
              <a:rPr lang="en-US" altLang="zh-CN" sz="3000" dirty="0" smtClean="0">
                <a:solidFill>
                  <a:schemeClr val="accent2"/>
                </a:solidFill>
              </a:rPr>
              <a:t> </a:t>
            </a:r>
            <a:r>
              <a:rPr lang="en-US" altLang="zh-CN" sz="3000" i="1" dirty="0" smtClean="0">
                <a:solidFill>
                  <a:schemeClr val="accent2"/>
                </a:solidFill>
              </a:rPr>
              <a:t>Cr</a:t>
            </a:r>
            <a:r>
              <a:rPr lang="en-US" altLang="zh-CN" sz="3000" dirty="0" smtClean="0">
                <a:solidFill>
                  <a:schemeClr val="accent2"/>
                </a:solidFill>
              </a:rPr>
              <a:t> </a:t>
            </a:r>
            <a:r>
              <a:rPr lang="en-US" altLang="zh-CN" sz="3000" dirty="0" smtClean="0"/>
              <a:t>then output no</a:t>
            </a:r>
            <a:endParaRPr lang="en-US" altLang="zh-CN" sz="3000" dirty="0" smtClean="0"/>
          </a:p>
          <a:p>
            <a:r>
              <a:rPr lang="en-US" altLang="zh-CN" sz="3000" dirty="0" smtClean="0"/>
              <a:t>else  output yes</a:t>
            </a:r>
            <a:endParaRPr lang="en-US" altLang="zh-CN" sz="3000" dirty="0" smtClean="0"/>
          </a:p>
          <a:p>
            <a:endParaRPr lang="en-US" altLang="zh-CN" sz="2000" dirty="0" smtClean="0"/>
          </a:p>
          <a:p>
            <a:r>
              <a:rPr lang="en-US" altLang="zh-CN" sz="3000" dirty="0" smtClean="0">
                <a:solidFill>
                  <a:srgbClr val="C00000"/>
                </a:solidFill>
              </a:rPr>
              <a:t>Theorem</a:t>
            </a:r>
            <a:r>
              <a:rPr lang="en-US" altLang="zh-CN" sz="3000" dirty="0" smtClean="0"/>
              <a:t>: If </a:t>
            </a:r>
            <a:r>
              <a:rPr lang="en-US" altLang="zh-CN" sz="3000" i="1" dirty="0" smtClean="0">
                <a:solidFill>
                  <a:schemeClr val="accent2"/>
                </a:solidFill>
              </a:rPr>
              <a:t>AB</a:t>
            </a:r>
            <a:r>
              <a:rPr lang="en-US" altLang="zh-CN" sz="3000" dirty="0" smtClean="0">
                <a:solidFill>
                  <a:schemeClr val="accent2"/>
                </a:solidFill>
              </a:rPr>
              <a:t> </a:t>
            </a:r>
            <a:r>
              <a:rPr lang="en-US" altLang="zh-CN" sz="3000" dirty="0" smtClean="0">
                <a:solidFill>
                  <a:schemeClr val="accent2"/>
                </a:solidFill>
                <a:sym typeface="Symbol" panose="05050102010706020507"/>
              </a:rPr>
              <a:t></a:t>
            </a:r>
            <a:r>
              <a:rPr lang="en-US" altLang="zh-CN" sz="3000" dirty="0" smtClean="0">
                <a:solidFill>
                  <a:schemeClr val="accent2"/>
                </a:solidFill>
              </a:rPr>
              <a:t> </a:t>
            </a:r>
            <a:r>
              <a:rPr lang="en-US" altLang="zh-CN" sz="3000" i="1" dirty="0" smtClean="0">
                <a:solidFill>
                  <a:schemeClr val="accent2"/>
                </a:solidFill>
              </a:rPr>
              <a:t>C</a:t>
            </a:r>
            <a:r>
              <a:rPr lang="en-US" altLang="zh-CN" sz="3000" dirty="0" smtClean="0"/>
              <a:t> , then </a:t>
            </a:r>
            <a:r>
              <a:rPr lang="en-US" altLang="zh-CN" sz="3000" dirty="0" smtClean="0">
                <a:solidFill>
                  <a:schemeClr val="accent6"/>
                </a:solidFill>
              </a:rPr>
              <a:t>Pr(</a:t>
            </a:r>
            <a:r>
              <a:rPr lang="en-US" altLang="zh-CN" sz="3000" i="1" dirty="0" err="1" smtClean="0">
                <a:solidFill>
                  <a:schemeClr val="accent6"/>
                </a:solidFill>
              </a:rPr>
              <a:t>ABr</a:t>
            </a:r>
            <a:r>
              <a:rPr lang="en-US" altLang="zh-CN" sz="3000" dirty="0" smtClean="0">
                <a:solidFill>
                  <a:schemeClr val="accent6"/>
                </a:solidFill>
              </a:rPr>
              <a:t> = </a:t>
            </a:r>
            <a:r>
              <a:rPr lang="en-US" altLang="zh-CN" sz="3000" i="1" dirty="0" smtClean="0">
                <a:solidFill>
                  <a:schemeClr val="accent6"/>
                </a:solidFill>
              </a:rPr>
              <a:t>Cr</a:t>
            </a:r>
            <a:r>
              <a:rPr lang="en-US" altLang="zh-CN" sz="3000" dirty="0" smtClean="0">
                <a:solidFill>
                  <a:schemeClr val="accent6"/>
                </a:solidFill>
              </a:rPr>
              <a:t>) </a:t>
            </a:r>
            <a:r>
              <a:rPr lang="en-US" altLang="zh-CN" sz="3000" dirty="0" smtClean="0">
                <a:solidFill>
                  <a:schemeClr val="accent6"/>
                </a:solidFill>
                <a:sym typeface="Symbol" panose="05050102010706020507"/>
              </a:rPr>
              <a:t> 1/|</a:t>
            </a:r>
            <a:r>
              <a:rPr lang="en-US" altLang="zh-CN" sz="3000" i="1" dirty="0" smtClean="0">
                <a:solidFill>
                  <a:schemeClr val="accent6"/>
                </a:solidFill>
                <a:sym typeface="Symbol" panose="05050102010706020507"/>
              </a:rPr>
              <a:t>S</a:t>
            </a:r>
            <a:r>
              <a:rPr lang="en-US" altLang="zh-CN" sz="3000" dirty="0" smtClean="0">
                <a:solidFill>
                  <a:schemeClr val="accent6"/>
                </a:solidFill>
                <a:sym typeface="Symbol" panose="05050102010706020507"/>
              </a:rPr>
              <a:t>|</a:t>
            </a:r>
            <a:r>
              <a:rPr lang="en-US" altLang="zh-CN" sz="3000" dirty="0" smtClean="0">
                <a:sym typeface="Symbol" panose="05050102010706020507"/>
              </a:rPr>
              <a:t>.</a:t>
            </a:r>
            <a:endParaRPr lang="zh-CN" altLang="en-US" sz="3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4663E7-C3B1-477A-BF94-1E6136C21148}" type="slidenum">
              <a:rPr lang="en-US" altLang="zh-CN" smtClean="0"/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1016703" y="6072206"/>
            <a:ext cx="4984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(Proof: principle of deferred decisions)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6A8DB9-56B5-4255-A8F3-28B8C3883CEA}" type="slidenum">
              <a:rPr lang="en-US" altLang="zh-CN"/>
            </a:fld>
            <a:endParaRPr lang="en-US" altLang="zh-CN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Lower bound for comparison sorting</a:t>
            </a:r>
            <a:endParaRPr lang="en-US" altLang="zh-CN" sz="400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>
                <a:solidFill>
                  <a:srgbClr val="CE0000"/>
                </a:solidFill>
              </a:rPr>
              <a:t>Corollary. </a:t>
            </a:r>
            <a:r>
              <a:rPr lang="en-US" altLang="zh-CN">
                <a:solidFill>
                  <a:srgbClr val="000000"/>
                </a:solidFill>
              </a:rPr>
              <a:t>Merge sort is an asymptotically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optimal comparison sorting algorithm.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7D26F0-8031-4E47-BA70-7E73224FF161}" type="slidenum">
              <a:rPr lang="en-US" altLang="zh-CN"/>
            </a:fld>
            <a:endParaRPr lang="en-US" altLang="zh-CN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Order statistics</a:t>
            </a:r>
            <a:endParaRPr lang="en-US" altLang="zh-CN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Select the </a:t>
            </a:r>
            <a:r>
              <a:rPr lang="en-US" altLang="zh-CN" sz="2800" i="1">
                <a:solidFill>
                  <a:srgbClr val="008B88"/>
                </a:solidFill>
              </a:rPr>
              <a:t>i </a:t>
            </a:r>
            <a:r>
              <a:rPr lang="en-US" altLang="zh-CN" sz="2800">
                <a:solidFill>
                  <a:srgbClr val="000000"/>
                </a:solidFill>
              </a:rPr>
              <a:t>th smallest of </a:t>
            </a:r>
            <a:r>
              <a:rPr lang="en-US" altLang="zh-CN" sz="2800" i="1">
                <a:solidFill>
                  <a:srgbClr val="008B88"/>
                </a:solidFill>
              </a:rPr>
              <a:t>n </a:t>
            </a:r>
            <a:r>
              <a:rPr lang="en-US" altLang="zh-CN" sz="2800">
                <a:solidFill>
                  <a:srgbClr val="000000"/>
                </a:solidFill>
              </a:rPr>
              <a:t>elements (the element  with </a:t>
            </a:r>
            <a:r>
              <a:rPr lang="en-US" altLang="zh-CN" sz="2800" b="1" i="1">
                <a:solidFill>
                  <a:srgbClr val="CD0000"/>
                </a:solidFill>
              </a:rPr>
              <a:t>rank </a:t>
            </a:r>
            <a:r>
              <a:rPr lang="en-US" altLang="zh-CN" sz="2800" i="1">
                <a:solidFill>
                  <a:srgbClr val="008B88"/>
                </a:solidFill>
              </a:rPr>
              <a:t>i</a:t>
            </a:r>
            <a:r>
              <a:rPr lang="en-US" altLang="zh-CN" sz="2800">
                <a:solidFill>
                  <a:srgbClr val="000000"/>
                </a:solidFill>
              </a:rPr>
              <a:t>).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CD0000"/>
                </a:solidFill>
                <a:latin typeface="TimesNewRomanPSMT" charset="0"/>
              </a:rPr>
              <a:t>• </a:t>
            </a:r>
            <a:r>
              <a:rPr lang="en-US" altLang="zh-CN" sz="2800" i="1">
                <a:solidFill>
                  <a:srgbClr val="008B88"/>
                </a:solidFill>
              </a:rPr>
              <a:t>i </a:t>
            </a:r>
            <a:r>
              <a:rPr lang="en-US" altLang="zh-CN" sz="2800">
                <a:solidFill>
                  <a:srgbClr val="008B88"/>
                </a:solidFill>
              </a:rPr>
              <a:t>= 1</a:t>
            </a:r>
            <a:r>
              <a:rPr lang="en-US" altLang="zh-CN" sz="2800">
                <a:solidFill>
                  <a:srgbClr val="000000"/>
                </a:solidFill>
              </a:rPr>
              <a:t>: </a:t>
            </a:r>
            <a:r>
              <a:rPr lang="en-US" altLang="zh-CN" sz="2800" b="1" i="1">
                <a:solidFill>
                  <a:srgbClr val="CD0000"/>
                </a:solidFill>
              </a:rPr>
              <a:t>minimum</a:t>
            </a:r>
            <a:r>
              <a:rPr lang="en-US" altLang="zh-CN" sz="2800">
                <a:solidFill>
                  <a:srgbClr val="000000"/>
                </a:solidFill>
              </a:rPr>
              <a:t>;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CD0000"/>
                </a:solidFill>
              </a:rPr>
              <a:t>• </a:t>
            </a:r>
            <a:r>
              <a:rPr lang="en-US" altLang="zh-CN" sz="2800" i="1">
                <a:solidFill>
                  <a:srgbClr val="008B88"/>
                </a:solidFill>
              </a:rPr>
              <a:t>i </a:t>
            </a:r>
            <a:r>
              <a:rPr lang="en-US" altLang="zh-CN" sz="2800">
                <a:solidFill>
                  <a:srgbClr val="008B88"/>
                </a:solidFill>
              </a:rPr>
              <a:t>= </a:t>
            </a:r>
            <a:r>
              <a:rPr lang="en-US" altLang="zh-CN" sz="2800" i="1">
                <a:solidFill>
                  <a:srgbClr val="008B88"/>
                </a:solidFill>
              </a:rPr>
              <a:t>n</a:t>
            </a:r>
            <a:r>
              <a:rPr lang="en-US" altLang="zh-CN" sz="2800">
                <a:solidFill>
                  <a:srgbClr val="000000"/>
                </a:solidFill>
              </a:rPr>
              <a:t>: </a:t>
            </a:r>
            <a:r>
              <a:rPr lang="en-US" altLang="zh-CN" sz="2800" b="1" i="1">
                <a:solidFill>
                  <a:srgbClr val="CD0000"/>
                </a:solidFill>
              </a:rPr>
              <a:t>maximum</a:t>
            </a:r>
            <a:r>
              <a:rPr lang="en-US" altLang="zh-CN" sz="2800">
                <a:solidFill>
                  <a:srgbClr val="000000"/>
                </a:solidFill>
              </a:rPr>
              <a:t>;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CD0000"/>
                </a:solidFill>
              </a:rPr>
              <a:t>• </a:t>
            </a:r>
            <a:r>
              <a:rPr lang="en-US" altLang="zh-CN" sz="2800" i="1">
                <a:solidFill>
                  <a:srgbClr val="008B88"/>
                </a:solidFill>
              </a:rPr>
              <a:t>i </a:t>
            </a:r>
            <a:r>
              <a:rPr lang="en-US" altLang="zh-CN" sz="2800">
                <a:solidFill>
                  <a:srgbClr val="008B88"/>
                </a:solidFill>
              </a:rPr>
              <a:t>=              or              </a:t>
            </a:r>
            <a:r>
              <a:rPr lang="en-US" altLang="zh-CN" sz="2800">
                <a:solidFill>
                  <a:srgbClr val="000000"/>
                </a:solidFill>
              </a:rPr>
              <a:t>: </a:t>
            </a:r>
            <a:r>
              <a:rPr lang="en-US" altLang="zh-CN" sz="2800" b="1" i="1">
                <a:solidFill>
                  <a:srgbClr val="CD0000"/>
                </a:solidFill>
              </a:rPr>
              <a:t>median</a:t>
            </a:r>
            <a:r>
              <a:rPr lang="en-US" altLang="zh-CN" sz="2800">
                <a:solidFill>
                  <a:srgbClr val="000000"/>
                </a:solidFill>
              </a:rPr>
              <a:t>.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0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</a:rPr>
              <a:t>Naive algorithm</a:t>
            </a:r>
            <a:r>
              <a:rPr lang="en-US" altLang="zh-CN" sz="2800">
                <a:solidFill>
                  <a:srgbClr val="000000"/>
                </a:solidFill>
              </a:rPr>
              <a:t>: Sort and index </a:t>
            </a:r>
            <a:r>
              <a:rPr lang="en-US" altLang="zh-CN" sz="2800" i="1">
                <a:solidFill>
                  <a:srgbClr val="008B88"/>
                </a:solidFill>
              </a:rPr>
              <a:t>i</a:t>
            </a:r>
            <a:r>
              <a:rPr lang="en-US" altLang="zh-CN" sz="2800">
                <a:solidFill>
                  <a:srgbClr val="000000"/>
                </a:solidFill>
              </a:rPr>
              <a:t>th element.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Worst-case running time </a:t>
            </a:r>
            <a:r>
              <a:rPr lang="en-US" altLang="zh-CN" sz="2800">
                <a:solidFill>
                  <a:srgbClr val="008B88"/>
                </a:solidFill>
              </a:rPr>
              <a:t>= </a:t>
            </a:r>
            <a:r>
              <a:rPr lang="en-US" altLang="zh-CN" sz="2800" i="1">
                <a:solidFill>
                  <a:srgbClr val="008B88"/>
                </a:solidFill>
              </a:rPr>
              <a:t>O</a:t>
            </a:r>
            <a:r>
              <a:rPr lang="en-US" altLang="zh-CN" sz="2800">
                <a:solidFill>
                  <a:srgbClr val="008B88"/>
                </a:solidFill>
              </a:rPr>
              <a:t>(</a:t>
            </a:r>
            <a:r>
              <a:rPr lang="en-US" altLang="zh-CN" sz="2800" i="1">
                <a:solidFill>
                  <a:srgbClr val="008B88"/>
                </a:solidFill>
              </a:rPr>
              <a:t>n </a:t>
            </a:r>
            <a:r>
              <a:rPr lang="en-US" altLang="zh-CN" sz="2800">
                <a:solidFill>
                  <a:srgbClr val="008B88"/>
                </a:solidFill>
              </a:rPr>
              <a:t>lg </a:t>
            </a:r>
            <a:r>
              <a:rPr lang="en-US" altLang="zh-CN" sz="2800" i="1">
                <a:solidFill>
                  <a:srgbClr val="008B88"/>
                </a:solidFill>
              </a:rPr>
              <a:t>n</a:t>
            </a:r>
            <a:r>
              <a:rPr lang="en-US" altLang="zh-CN" sz="2800">
                <a:solidFill>
                  <a:srgbClr val="008B88"/>
                </a:solidFill>
              </a:rPr>
              <a:t>) + </a:t>
            </a:r>
            <a:r>
              <a:rPr lang="en-US" altLang="zh-CN" sz="2800" i="1">
                <a:solidFill>
                  <a:srgbClr val="008B88"/>
                </a:solidFill>
              </a:rPr>
              <a:t>O</a:t>
            </a:r>
            <a:r>
              <a:rPr lang="en-US" altLang="zh-CN" sz="2800">
                <a:solidFill>
                  <a:srgbClr val="008B88"/>
                </a:solidFill>
              </a:rPr>
              <a:t>(1)</a:t>
            </a:r>
            <a:endParaRPr lang="en-US" altLang="zh-CN" sz="2800">
              <a:solidFill>
                <a:srgbClr val="008B88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008B88"/>
                </a:solidFill>
              </a:rPr>
              <a:t>                                        = </a:t>
            </a:r>
            <a:r>
              <a:rPr lang="en-US" altLang="zh-CN" sz="2800" i="1">
                <a:solidFill>
                  <a:srgbClr val="008B88"/>
                </a:solidFill>
              </a:rPr>
              <a:t>O</a:t>
            </a:r>
            <a:r>
              <a:rPr lang="en-US" altLang="zh-CN" sz="2800">
                <a:solidFill>
                  <a:srgbClr val="008B88"/>
                </a:solidFill>
              </a:rPr>
              <a:t>(</a:t>
            </a:r>
            <a:r>
              <a:rPr lang="en-US" altLang="zh-CN" sz="2800" i="1">
                <a:solidFill>
                  <a:srgbClr val="008B88"/>
                </a:solidFill>
              </a:rPr>
              <a:t>n </a:t>
            </a:r>
            <a:r>
              <a:rPr lang="en-US" altLang="zh-CN" sz="2800">
                <a:solidFill>
                  <a:srgbClr val="008B88"/>
                </a:solidFill>
              </a:rPr>
              <a:t>lg </a:t>
            </a:r>
            <a:r>
              <a:rPr lang="en-US" altLang="zh-CN" sz="2800" i="1">
                <a:solidFill>
                  <a:srgbClr val="008B88"/>
                </a:solidFill>
              </a:rPr>
              <a:t>n</a:t>
            </a:r>
            <a:r>
              <a:rPr lang="en-US" altLang="zh-CN" sz="2800">
                <a:solidFill>
                  <a:srgbClr val="008B88"/>
                </a:solidFill>
              </a:rPr>
              <a:t>)</a:t>
            </a:r>
            <a:r>
              <a:rPr lang="en-US" altLang="zh-CN" sz="2800">
                <a:solidFill>
                  <a:srgbClr val="000000"/>
                </a:solidFill>
              </a:rPr>
              <a:t>,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using merge sort</a:t>
            </a:r>
            <a:r>
              <a:rPr lang="en-US" altLang="zh-CN" sz="2800">
                <a:solidFill>
                  <a:srgbClr val="000000"/>
                </a:solidFill>
                <a:latin typeface="TimesNewRomanPSMT" charset="0"/>
              </a:rPr>
              <a:t>.</a:t>
            </a:r>
            <a:endParaRPr lang="en-US" altLang="zh-CN" sz="280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447800" y="3433763"/>
          <a:ext cx="1066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1" imgW="13390245" imgH="4463415" progId="Equation.3">
                  <p:embed/>
                </p:oleObj>
              </mc:Choice>
              <mc:Fallback>
                <p:oleObj name="Equation" r:id="rId1" imgW="13390245" imgH="4463415" progId="Equation.3">
                  <p:embed/>
                  <p:pic>
                    <p:nvPicPr>
                      <p:cNvPr id="0" name="图片 1126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3433763"/>
                        <a:ext cx="1066800" cy="355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2971800" y="3433763"/>
          <a:ext cx="1066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3390245" imgH="4463415" progId="Equation.3">
                  <p:embed/>
                </p:oleObj>
              </mc:Choice>
              <mc:Fallback>
                <p:oleObj name="Equation" r:id="rId3" imgW="13390245" imgH="4463415" progId="Equation.3">
                  <p:embed/>
                  <p:pic>
                    <p:nvPicPr>
                      <p:cNvPr id="0" name="图片 1126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3433763"/>
                        <a:ext cx="1066800" cy="355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3D7E74-BE73-4030-A25C-95EA50DACB89}" type="slidenum">
              <a:rPr lang="en-US" altLang="zh-CN"/>
            </a:fld>
            <a:endParaRPr lang="en-US" altLang="zh-CN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Randomized divide-and-conquer</a:t>
            </a:r>
            <a:endParaRPr lang="en-US" altLang="zh-CN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RAND-SELECT</a:t>
            </a:r>
            <a:r>
              <a:rPr lang="en-US" altLang="zh-CN" sz="2400">
                <a:solidFill>
                  <a:srgbClr val="008481"/>
                </a:solidFill>
              </a:rPr>
              <a:t>(</a:t>
            </a:r>
            <a:r>
              <a:rPr lang="en-US" altLang="zh-CN" sz="2400" i="1">
                <a:solidFill>
                  <a:srgbClr val="008481"/>
                </a:solidFill>
              </a:rPr>
              <a:t>A</a:t>
            </a:r>
            <a:r>
              <a:rPr lang="en-US" altLang="zh-CN" sz="2400">
                <a:solidFill>
                  <a:srgbClr val="008481"/>
                </a:solidFill>
              </a:rPr>
              <a:t>, </a:t>
            </a:r>
            <a:r>
              <a:rPr lang="en-US" altLang="zh-CN" sz="2400" i="1">
                <a:solidFill>
                  <a:srgbClr val="008481"/>
                </a:solidFill>
              </a:rPr>
              <a:t>p, q, i</a:t>
            </a:r>
            <a:r>
              <a:rPr lang="en-US" altLang="zh-CN" sz="2400">
                <a:solidFill>
                  <a:srgbClr val="008481"/>
                </a:solidFill>
              </a:rPr>
              <a:t>)         </a:t>
            </a:r>
            <a:r>
              <a:rPr lang="en-US" altLang="zh-CN" sz="2400">
                <a:solidFill>
                  <a:srgbClr val="CD0000"/>
                </a:solidFill>
              </a:rPr>
              <a:t>_ </a:t>
            </a:r>
            <a:r>
              <a:rPr lang="en-US" altLang="zh-CN" sz="2400" i="1">
                <a:solidFill>
                  <a:srgbClr val="008B88"/>
                </a:solidFill>
              </a:rPr>
              <a:t>i</a:t>
            </a:r>
            <a:r>
              <a:rPr lang="en-US" altLang="zh-CN" sz="2400">
                <a:solidFill>
                  <a:srgbClr val="000000"/>
                </a:solidFill>
              </a:rPr>
              <a:t>th smallest of </a:t>
            </a:r>
            <a:r>
              <a:rPr lang="en-US" altLang="zh-CN" sz="2400" i="1">
                <a:solidFill>
                  <a:srgbClr val="008481"/>
                </a:solidFill>
              </a:rPr>
              <a:t>A</a:t>
            </a:r>
            <a:r>
              <a:rPr lang="en-US" altLang="zh-CN" sz="2400">
                <a:solidFill>
                  <a:srgbClr val="009A9A"/>
                </a:solidFill>
              </a:rPr>
              <a:t>[ </a:t>
            </a:r>
            <a:r>
              <a:rPr lang="en-US" altLang="zh-CN" sz="2400" i="1">
                <a:solidFill>
                  <a:srgbClr val="009A9A"/>
                </a:solidFill>
              </a:rPr>
              <a:t>p</a:t>
            </a:r>
            <a:r>
              <a:rPr lang="en-US" altLang="zh-CN" sz="2400">
                <a:solidFill>
                  <a:srgbClr val="009A9A"/>
                </a:solidFill>
              </a:rPr>
              <a:t>…</a:t>
            </a:r>
            <a:r>
              <a:rPr lang="en-US" altLang="zh-CN" sz="2400" i="1">
                <a:solidFill>
                  <a:srgbClr val="009A9A"/>
                </a:solidFill>
              </a:rPr>
              <a:t>q</a:t>
            </a:r>
            <a:r>
              <a:rPr lang="en-US" altLang="zh-CN" sz="2400">
                <a:solidFill>
                  <a:srgbClr val="009A9A"/>
                </a:solidFill>
              </a:rPr>
              <a:t>]</a:t>
            </a:r>
            <a:endParaRPr lang="en-US" altLang="zh-CN" sz="2400">
              <a:solidFill>
                <a:srgbClr val="009A9A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     if </a:t>
            </a:r>
            <a:r>
              <a:rPr lang="en-US" altLang="zh-CN" sz="2400" i="1">
                <a:solidFill>
                  <a:srgbClr val="008481"/>
                </a:solidFill>
              </a:rPr>
              <a:t>p </a:t>
            </a:r>
            <a:r>
              <a:rPr lang="en-US" altLang="zh-CN" sz="2400">
                <a:solidFill>
                  <a:srgbClr val="008481"/>
                </a:solidFill>
              </a:rPr>
              <a:t>= </a:t>
            </a:r>
            <a:r>
              <a:rPr lang="en-US" altLang="zh-CN" sz="2400" i="1">
                <a:solidFill>
                  <a:srgbClr val="008481"/>
                </a:solidFill>
              </a:rPr>
              <a:t>q </a:t>
            </a:r>
            <a:r>
              <a:rPr lang="en-US" altLang="zh-CN" sz="2400" b="1">
                <a:solidFill>
                  <a:srgbClr val="000000"/>
                </a:solidFill>
              </a:rPr>
              <a:t>then return </a:t>
            </a:r>
            <a:r>
              <a:rPr lang="en-US" altLang="zh-CN" sz="2400" i="1">
                <a:solidFill>
                  <a:srgbClr val="008B88"/>
                </a:solidFill>
              </a:rPr>
              <a:t>A</a:t>
            </a:r>
            <a:r>
              <a:rPr lang="en-US" altLang="zh-CN" sz="2400">
                <a:solidFill>
                  <a:srgbClr val="008B88"/>
                </a:solidFill>
              </a:rPr>
              <a:t>[ </a:t>
            </a:r>
            <a:r>
              <a:rPr lang="en-US" altLang="zh-CN" sz="2400" i="1">
                <a:solidFill>
                  <a:srgbClr val="008B88"/>
                </a:solidFill>
              </a:rPr>
              <a:t>p</a:t>
            </a:r>
            <a:r>
              <a:rPr lang="en-US" altLang="zh-CN" sz="2400">
                <a:solidFill>
                  <a:srgbClr val="008B88"/>
                </a:solidFill>
              </a:rPr>
              <a:t>]</a:t>
            </a:r>
            <a:endParaRPr lang="en-US" altLang="zh-CN" sz="2400">
              <a:solidFill>
                <a:srgbClr val="008B88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i="1">
                <a:solidFill>
                  <a:srgbClr val="008481"/>
                </a:solidFill>
              </a:rPr>
              <a:t>     r</a:t>
            </a:r>
            <a:r>
              <a:rPr lang="en-US" altLang="zh-CN" sz="2400" i="1">
                <a:solidFill>
                  <a:srgbClr val="008481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400">
                <a:solidFill>
                  <a:srgbClr val="000000"/>
                </a:solidFill>
              </a:rPr>
              <a:t>RAND-PARTITION</a:t>
            </a:r>
            <a:r>
              <a:rPr lang="en-US" altLang="zh-CN" sz="2400">
                <a:solidFill>
                  <a:srgbClr val="008481"/>
                </a:solidFill>
              </a:rPr>
              <a:t>(</a:t>
            </a:r>
            <a:r>
              <a:rPr lang="en-US" altLang="zh-CN" sz="2400" i="1">
                <a:solidFill>
                  <a:srgbClr val="008481"/>
                </a:solidFill>
              </a:rPr>
              <a:t>A</a:t>
            </a:r>
            <a:r>
              <a:rPr lang="en-US" altLang="zh-CN" sz="2400">
                <a:solidFill>
                  <a:srgbClr val="008481"/>
                </a:solidFill>
              </a:rPr>
              <a:t>, </a:t>
            </a:r>
            <a:r>
              <a:rPr lang="en-US" altLang="zh-CN" sz="2400" i="1">
                <a:solidFill>
                  <a:srgbClr val="008481"/>
                </a:solidFill>
              </a:rPr>
              <a:t>p, q</a:t>
            </a:r>
            <a:r>
              <a:rPr lang="en-US" altLang="zh-CN" sz="2400">
                <a:solidFill>
                  <a:srgbClr val="008481"/>
                </a:solidFill>
              </a:rPr>
              <a:t>)</a:t>
            </a:r>
            <a:endParaRPr lang="en-US" altLang="zh-CN" sz="2400">
              <a:solidFill>
                <a:srgbClr val="00848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i="1">
                <a:solidFill>
                  <a:srgbClr val="008481"/>
                </a:solidFill>
              </a:rPr>
              <a:t>     k </a:t>
            </a:r>
            <a:r>
              <a:rPr lang="en-US" altLang="zh-CN" sz="2400" i="1">
                <a:solidFill>
                  <a:srgbClr val="008481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400">
                <a:solidFill>
                  <a:srgbClr val="008481"/>
                </a:solidFill>
              </a:rPr>
              <a:t>  </a:t>
            </a:r>
            <a:r>
              <a:rPr lang="en-US" altLang="zh-CN" sz="2400" i="1">
                <a:solidFill>
                  <a:srgbClr val="008481"/>
                </a:solidFill>
              </a:rPr>
              <a:t>r </a:t>
            </a:r>
            <a:r>
              <a:rPr lang="en-US" altLang="zh-CN" sz="2400">
                <a:solidFill>
                  <a:srgbClr val="008481"/>
                </a:solidFill>
              </a:rPr>
              <a:t>– </a:t>
            </a:r>
            <a:r>
              <a:rPr lang="en-US" altLang="zh-CN" sz="2400" i="1">
                <a:solidFill>
                  <a:srgbClr val="008481"/>
                </a:solidFill>
              </a:rPr>
              <a:t>p </a:t>
            </a:r>
            <a:r>
              <a:rPr lang="en-US" altLang="zh-CN" sz="2400">
                <a:solidFill>
                  <a:srgbClr val="008481"/>
                </a:solidFill>
              </a:rPr>
              <a:t>+ 1                  </a:t>
            </a:r>
            <a:r>
              <a:rPr lang="en-US" altLang="zh-CN" sz="2400">
                <a:solidFill>
                  <a:srgbClr val="CD0000"/>
                </a:solidFill>
                <a:ea typeface="Osaka" charset="-128"/>
              </a:rPr>
              <a:t>_ </a:t>
            </a:r>
            <a:r>
              <a:rPr lang="en-US" altLang="zh-CN" sz="2400" i="1">
                <a:solidFill>
                  <a:srgbClr val="008B88"/>
                </a:solidFill>
              </a:rPr>
              <a:t>k </a:t>
            </a:r>
            <a:r>
              <a:rPr lang="en-US" altLang="zh-CN" sz="2400">
                <a:solidFill>
                  <a:srgbClr val="008B88"/>
                </a:solidFill>
              </a:rPr>
              <a:t>= rank(</a:t>
            </a:r>
            <a:r>
              <a:rPr lang="en-US" altLang="zh-CN" sz="2400" i="1">
                <a:solidFill>
                  <a:srgbClr val="008B88"/>
                </a:solidFill>
              </a:rPr>
              <a:t>A</a:t>
            </a:r>
            <a:r>
              <a:rPr lang="en-US" altLang="zh-CN" sz="2400">
                <a:solidFill>
                  <a:srgbClr val="008B88"/>
                </a:solidFill>
              </a:rPr>
              <a:t>[</a:t>
            </a:r>
            <a:r>
              <a:rPr lang="en-US" altLang="zh-CN" sz="2400" i="1">
                <a:solidFill>
                  <a:srgbClr val="008B88"/>
                </a:solidFill>
              </a:rPr>
              <a:t>r</a:t>
            </a:r>
            <a:r>
              <a:rPr lang="en-US" altLang="zh-CN" sz="2400">
                <a:solidFill>
                  <a:srgbClr val="008B88"/>
                </a:solidFill>
              </a:rPr>
              <a:t>])</a:t>
            </a:r>
            <a:endParaRPr lang="en-US" altLang="zh-CN" sz="2400">
              <a:solidFill>
                <a:srgbClr val="008B88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     if </a:t>
            </a:r>
            <a:r>
              <a:rPr lang="en-US" altLang="zh-CN" sz="2400" i="1">
                <a:solidFill>
                  <a:srgbClr val="008481"/>
                </a:solidFill>
              </a:rPr>
              <a:t>i </a:t>
            </a:r>
            <a:r>
              <a:rPr lang="en-US" altLang="zh-CN" sz="2400">
                <a:solidFill>
                  <a:srgbClr val="008481"/>
                </a:solidFill>
              </a:rPr>
              <a:t>= </a:t>
            </a:r>
            <a:r>
              <a:rPr lang="en-US" altLang="zh-CN" sz="2400" i="1">
                <a:solidFill>
                  <a:srgbClr val="008481"/>
                </a:solidFill>
              </a:rPr>
              <a:t>k </a:t>
            </a:r>
            <a:r>
              <a:rPr lang="en-US" altLang="zh-CN" sz="2400" b="1">
                <a:solidFill>
                  <a:srgbClr val="000000"/>
                </a:solidFill>
              </a:rPr>
              <a:t>then return </a:t>
            </a:r>
            <a:r>
              <a:rPr lang="en-US" altLang="zh-CN" sz="2400" i="1">
                <a:solidFill>
                  <a:srgbClr val="008B88"/>
                </a:solidFill>
              </a:rPr>
              <a:t>A</a:t>
            </a:r>
            <a:r>
              <a:rPr lang="en-US" altLang="zh-CN" sz="2400">
                <a:solidFill>
                  <a:srgbClr val="008B88"/>
                </a:solidFill>
              </a:rPr>
              <a:t>[ </a:t>
            </a:r>
            <a:r>
              <a:rPr lang="en-US" altLang="zh-CN" sz="2400" i="1">
                <a:solidFill>
                  <a:srgbClr val="008B88"/>
                </a:solidFill>
              </a:rPr>
              <a:t>r</a:t>
            </a:r>
            <a:r>
              <a:rPr lang="en-US" altLang="zh-CN" sz="2400">
                <a:solidFill>
                  <a:srgbClr val="008B88"/>
                </a:solidFill>
              </a:rPr>
              <a:t>]</a:t>
            </a:r>
            <a:endParaRPr lang="en-US" altLang="zh-CN" sz="2400">
              <a:solidFill>
                <a:srgbClr val="008B88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     if </a:t>
            </a:r>
            <a:r>
              <a:rPr lang="en-US" altLang="zh-CN" sz="2400" i="1">
                <a:solidFill>
                  <a:srgbClr val="008481"/>
                </a:solidFill>
              </a:rPr>
              <a:t>i </a:t>
            </a:r>
            <a:r>
              <a:rPr lang="en-US" altLang="zh-CN" sz="2400">
                <a:solidFill>
                  <a:srgbClr val="008481"/>
                </a:solidFill>
              </a:rPr>
              <a:t>&lt; </a:t>
            </a:r>
            <a:r>
              <a:rPr lang="en-US" altLang="zh-CN" sz="2400" i="1">
                <a:solidFill>
                  <a:srgbClr val="008481"/>
                </a:solidFill>
              </a:rPr>
              <a:t>k</a:t>
            </a:r>
            <a:endParaRPr lang="en-US" altLang="zh-CN" sz="2400" i="1">
              <a:solidFill>
                <a:srgbClr val="00848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        then return </a:t>
            </a:r>
            <a:r>
              <a:rPr lang="en-US" altLang="zh-CN" sz="2400">
                <a:solidFill>
                  <a:srgbClr val="000000"/>
                </a:solidFill>
              </a:rPr>
              <a:t>RAND-SELECT</a:t>
            </a:r>
            <a:r>
              <a:rPr lang="en-US" altLang="zh-CN" sz="2400">
                <a:solidFill>
                  <a:srgbClr val="008481"/>
                </a:solidFill>
              </a:rPr>
              <a:t>( </a:t>
            </a:r>
            <a:r>
              <a:rPr lang="en-US" altLang="zh-CN" sz="2400" i="1">
                <a:solidFill>
                  <a:srgbClr val="008481"/>
                </a:solidFill>
              </a:rPr>
              <a:t>A</a:t>
            </a:r>
            <a:r>
              <a:rPr lang="en-US" altLang="zh-CN" sz="2400">
                <a:solidFill>
                  <a:srgbClr val="008481"/>
                </a:solidFill>
              </a:rPr>
              <a:t>, </a:t>
            </a:r>
            <a:r>
              <a:rPr lang="en-US" altLang="zh-CN" sz="2400" i="1">
                <a:solidFill>
                  <a:srgbClr val="008481"/>
                </a:solidFill>
              </a:rPr>
              <a:t>p, r – </a:t>
            </a:r>
            <a:r>
              <a:rPr lang="en-US" altLang="zh-CN" sz="2400">
                <a:solidFill>
                  <a:srgbClr val="008481"/>
                </a:solidFill>
              </a:rPr>
              <a:t>1</a:t>
            </a:r>
            <a:r>
              <a:rPr lang="en-US" altLang="zh-CN" sz="2400" i="1">
                <a:solidFill>
                  <a:srgbClr val="008481"/>
                </a:solidFill>
              </a:rPr>
              <a:t>, i </a:t>
            </a:r>
            <a:r>
              <a:rPr lang="en-US" altLang="zh-CN" sz="2400">
                <a:solidFill>
                  <a:srgbClr val="008481"/>
                </a:solidFill>
              </a:rPr>
              <a:t>)</a:t>
            </a:r>
            <a:endParaRPr lang="en-US" altLang="zh-CN" sz="2400">
              <a:solidFill>
                <a:srgbClr val="00848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        else return </a:t>
            </a:r>
            <a:r>
              <a:rPr lang="en-US" altLang="zh-CN" sz="2400">
                <a:solidFill>
                  <a:srgbClr val="000000"/>
                </a:solidFill>
              </a:rPr>
              <a:t>RAND-SELECT</a:t>
            </a:r>
            <a:r>
              <a:rPr lang="en-US" altLang="zh-CN" sz="2400">
                <a:solidFill>
                  <a:srgbClr val="008481"/>
                </a:solidFill>
              </a:rPr>
              <a:t>( </a:t>
            </a:r>
            <a:r>
              <a:rPr lang="en-US" altLang="zh-CN" sz="2400" i="1">
                <a:solidFill>
                  <a:srgbClr val="008481"/>
                </a:solidFill>
              </a:rPr>
              <a:t>A</a:t>
            </a:r>
            <a:r>
              <a:rPr lang="en-US" altLang="zh-CN" sz="2400">
                <a:solidFill>
                  <a:srgbClr val="008481"/>
                </a:solidFill>
              </a:rPr>
              <a:t>, </a:t>
            </a:r>
            <a:r>
              <a:rPr lang="en-US" altLang="zh-CN" sz="2400" i="1">
                <a:solidFill>
                  <a:srgbClr val="008481"/>
                </a:solidFill>
              </a:rPr>
              <a:t>r + </a:t>
            </a:r>
            <a:r>
              <a:rPr lang="en-US" altLang="zh-CN" sz="2400">
                <a:solidFill>
                  <a:srgbClr val="008481"/>
                </a:solidFill>
              </a:rPr>
              <a:t>1</a:t>
            </a:r>
            <a:r>
              <a:rPr lang="en-US" altLang="zh-CN" sz="2400" i="1">
                <a:solidFill>
                  <a:srgbClr val="008481"/>
                </a:solidFill>
              </a:rPr>
              <a:t>, q, i – k </a:t>
            </a:r>
            <a:r>
              <a:rPr lang="en-US" altLang="zh-CN" sz="2400">
                <a:solidFill>
                  <a:srgbClr val="008481"/>
                </a:solidFill>
              </a:rPr>
              <a:t>)</a:t>
            </a:r>
            <a:endParaRPr lang="en-US" altLang="zh-CN" sz="2400">
              <a:solidFill>
                <a:srgbClr val="000000"/>
              </a:solidFill>
            </a:endParaRPr>
          </a:p>
          <a:p>
            <a:pPr eaLnBrk="1" hangingPunct="1"/>
            <a:endParaRPr lang="en-US" altLang="zh-CN" sz="2400"/>
          </a:p>
        </p:txBody>
      </p:sp>
      <p:grpSp>
        <p:nvGrpSpPr>
          <p:cNvPr id="65541" name="Group 14"/>
          <p:cNvGrpSpPr/>
          <p:nvPr/>
        </p:nvGrpSpPr>
        <p:grpSpPr bwMode="auto">
          <a:xfrm>
            <a:off x="1676400" y="5029200"/>
            <a:ext cx="5062538" cy="1371600"/>
            <a:chOff x="1056" y="3168"/>
            <a:chExt cx="3189" cy="864"/>
          </a:xfrm>
        </p:grpSpPr>
        <p:sp>
          <p:nvSpPr>
            <p:cNvPr id="65542" name="Rectangle 4"/>
            <p:cNvSpPr>
              <a:spLocks noChangeArrowheads="1"/>
            </p:cNvSpPr>
            <p:nvPr/>
          </p:nvSpPr>
          <p:spPr bwMode="auto">
            <a:xfrm>
              <a:off x="1104" y="3456"/>
              <a:ext cx="1152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i="0">
                  <a:sym typeface="Symbol" panose="05050102010706020507" pitchFamily="18" charset="2"/>
                </a:rPr>
                <a:t> </a:t>
              </a:r>
              <a:r>
                <a:rPr lang="en-US" altLang="zh-CN">
                  <a:sym typeface="Symbol" panose="05050102010706020507" pitchFamily="18" charset="2"/>
                </a:rPr>
                <a:t>A</a:t>
              </a:r>
              <a:r>
                <a:rPr lang="en-US" altLang="zh-CN" i="0">
                  <a:sym typeface="Symbol" panose="05050102010706020507" pitchFamily="18" charset="2"/>
                </a:rPr>
                <a:t>[</a:t>
              </a:r>
              <a:r>
                <a:rPr lang="en-US" altLang="zh-CN">
                  <a:sym typeface="Symbol" panose="05050102010706020507" pitchFamily="18" charset="2"/>
                </a:rPr>
                <a:t>r</a:t>
              </a:r>
              <a:r>
                <a:rPr lang="en-US" altLang="zh-CN" i="0">
                  <a:sym typeface="Symbol" panose="05050102010706020507" pitchFamily="18" charset="2"/>
                </a:rPr>
                <a:t>]</a:t>
              </a:r>
              <a:endParaRPr lang="en-US" altLang="zh-CN" i="0"/>
            </a:p>
          </p:txBody>
        </p:sp>
        <p:sp>
          <p:nvSpPr>
            <p:cNvPr id="65543" name="Rectangle 6"/>
            <p:cNvSpPr>
              <a:spLocks noChangeArrowheads="1"/>
            </p:cNvSpPr>
            <p:nvPr/>
          </p:nvSpPr>
          <p:spPr bwMode="auto">
            <a:xfrm>
              <a:off x="2256" y="3456"/>
              <a:ext cx="288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4" name="Rectangle 7"/>
            <p:cNvSpPr>
              <a:spLocks noChangeArrowheads="1"/>
            </p:cNvSpPr>
            <p:nvPr/>
          </p:nvSpPr>
          <p:spPr bwMode="auto">
            <a:xfrm>
              <a:off x="2544" y="3456"/>
              <a:ext cx="1632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i="0">
                  <a:sym typeface="Symbol" panose="05050102010706020507" pitchFamily="18" charset="2"/>
                </a:rPr>
                <a:t> </a:t>
              </a:r>
              <a:r>
                <a:rPr lang="en-US" altLang="zh-CN">
                  <a:sym typeface="Symbol" panose="05050102010706020507" pitchFamily="18" charset="2"/>
                </a:rPr>
                <a:t>A</a:t>
              </a:r>
              <a:r>
                <a:rPr lang="en-US" altLang="zh-CN" i="0">
                  <a:sym typeface="Symbol" panose="05050102010706020507" pitchFamily="18" charset="2"/>
                </a:rPr>
                <a:t>[</a:t>
              </a:r>
              <a:r>
                <a:rPr lang="en-US" altLang="zh-CN">
                  <a:sym typeface="Symbol" panose="05050102010706020507" pitchFamily="18" charset="2"/>
                </a:rPr>
                <a:t>r</a:t>
              </a:r>
              <a:r>
                <a:rPr lang="en-US" altLang="zh-CN" i="0">
                  <a:sym typeface="Symbol" panose="05050102010706020507" pitchFamily="18" charset="2"/>
                </a:rPr>
                <a:t>]</a:t>
              </a:r>
              <a:endParaRPr lang="en-US" altLang="zh-CN" i="0"/>
            </a:p>
          </p:txBody>
        </p:sp>
        <p:sp>
          <p:nvSpPr>
            <p:cNvPr id="65545" name="Line 8"/>
            <p:cNvSpPr>
              <a:spLocks noChangeShapeType="1"/>
            </p:cNvSpPr>
            <p:nvPr/>
          </p:nvSpPr>
          <p:spPr bwMode="auto">
            <a:xfrm>
              <a:off x="1776" y="33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6" name="Line 9"/>
            <p:cNvSpPr>
              <a:spLocks noChangeShapeType="1"/>
            </p:cNvSpPr>
            <p:nvPr/>
          </p:nvSpPr>
          <p:spPr bwMode="auto">
            <a:xfrm flipH="1">
              <a:off x="1104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7" name="Text Box 10"/>
            <p:cNvSpPr txBox="1">
              <a:spLocks noChangeArrowheads="1"/>
            </p:cNvSpPr>
            <p:nvPr/>
          </p:nvSpPr>
          <p:spPr bwMode="auto">
            <a:xfrm>
              <a:off x="1527" y="316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k</a:t>
              </a:r>
              <a:endParaRPr lang="en-US" altLang="zh-CN"/>
            </a:p>
          </p:txBody>
        </p:sp>
        <p:sp>
          <p:nvSpPr>
            <p:cNvPr id="65548" name="Text Box 11"/>
            <p:cNvSpPr txBox="1">
              <a:spLocks noChangeArrowheads="1"/>
            </p:cNvSpPr>
            <p:nvPr/>
          </p:nvSpPr>
          <p:spPr bwMode="auto">
            <a:xfrm>
              <a:off x="1056" y="37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p</a:t>
              </a:r>
              <a:endParaRPr lang="en-US" altLang="zh-CN"/>
            </a:p>
          </p:txBody>
        </p:sp>
        <p:sp>
          <p:nvSpPr>
            <p:cNvPr id="65549" name="Text Box 12"/>
            <p:cNvSpPr txBox="1">
              <a:spLocks noChangeArrowheads="1"/>
            </p:cNvSpPr>
            <p:nvPr/>
          </p:nvSpPr>
          <p:spPr bwMode="auto">
            <a:xfrm>
              <a:off x="2304" y="3744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r</a:t>
              </a:r>
              <a:endParaRPr lang="en-US" altLang="zh-CN"/>
            </a:p>
          </p:txBody>
        </p:sp>
        <p:sp>
          <p:nvSpPr>
            <p:cNvPr id="65550" name="Text Box 13"/>
            <p:cNvSpPr txBox="1">
              <a:spLocks noChangeArrowheads="1"/>
            </p:cNvSpPr>
            <p:nvPr/>
          </p:nvSpPr>
          <p:spPr bwMode="auto">
            <a:xfrm>
              <a:off x="4033" y="37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1B49DC-6A76-4ECC-A000-5DA0A006A239}" type="slidenum">
              <a:rPr lang="en-US" altLang="zh-CN"/>
            </a:fld>
            <a:endParaRPr lang="en-US" altLang="zh-CN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  <a:endParaRPr lang="en-US" altLang="zh-CN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Select the </a:t>
            </a:r>
            <a:r>
              <a:rPr lang="en-US" altLang="zh-CN" i="1">
                <a:solidFill>
                  <a:srgbClr val="008B88"/>
                </a:solidFill>
              </a:rPr>
              <a:t>i </a:t>
            </a:r>
            <a:r>
              <a:rPr lang="en-US" altLang="zh-CN">
                <a:solidFill>
                  <a:srgbClr val="008B88"/>
                </a:solidFill>
              </a:rPr>
              <a:t>= 7</a:t>
            </a:r>
            <a:r>
              <a:rPr lang="en-US" altLang="zh-CN">
                <a:solidFill>
                  <a:srgbClr val="000000"/>
                </a:solidFill>
              </a:rPr>
              <a:t>th smallest: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altLang="zh-CN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altLang="zh-CN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Partition: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altLang="zh-CN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altLang="zh-CN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NewRomanPSMT" charset="0"/>
              </a:rPr>
              <a:t>      </a:t>
            </a:r>
            <a:r>
              <a:rPr lang="en-US" altLang="zh-CN">
                <a:solidFill>
                  <a:srgbClr val="000000"/>
                </a:solidFill>
              </a:rPr>
              <a:t>Select the </a:t>
            </a:r>
            <a:r>
              <a:rPr lang="en-US" altLang="zh-CN">
                <a:solidFill>
                  <a:srgbClr val="008B88"/>
                </a:solidFill>
              </a:rPr>
              <a:t>7 – 4 = 3</a:t>
            </a:r>
            <a:r>
              <a:rPr lang="en-US" altLang="zh-CN">
                <a:solidFill>
                  <a:srgbClr val="000000"/>
                </a:solidFill>
              </a:rPr>
              <a:t>rd smallest recursively.</a:t>
            </a:r>
            <a:endParaRPr lang="en-US" altLang="zh-CN"/>
          </a:p>
        </p:txBody>
      </p:sp>
      <p:grpSp>
        <p:nvGrpSpPr>
          <p:cNvPr id="66565" name="Group 28"/>
          <p:cNvGrpSpPr/>
          <p:nvPr/>
        </p:nvGrpSpPr>
        <p:grpSpPr bwMode="auto">
          <a:xfrm>
            <a:off x="1660525" y="2286000"/>
            <a:ext cx="5199063" cy="955675"/>
            <a:chOff x="1046" y="1440"/>
            <a:chExt cx="3275" cy="602"/>
          </a:xfrm>
        </p:grpSpPr>
        <p:sp>
          <p:nvSpPr>
            <p:cNvPr id="66579" name="Rectangle 4"/>
            <p:cNvSpPr>
              <a:spLocks noChangeArrowheads="1"/>
            </p:cNvSpPr>
            <p:nvPr/>
          </p:nvSpPr>
          <p:spPr bwMode="auto">
            <a:xfrm>
              <a:off x="1056" y="1440"/>
              <a:ext cx="385" cy="3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6</a:t>
              </a:r>
              <a:endParaRPr lang="en-US" altLang="zh-CN" i="0"/>
            </a:p>
          </p:txBody>
        </p:sp>
        <p:sp>
          <p:nvSpPr>
            <p:cNvPr id="66580" name="Rectangle 6"/>
            <p:cNvSpPr>
              <a:spLocks noChangeArrowheads="1"/>
            </p:cNvSpPr>
            <p:nvPr/>
          </p:nvSpPr>
          <p:spPr bwMode="auto">
            <a:xfrm>
              <a:off x="1440" y="1440"/>
              <a:ext cx="433" cy="33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10</a:t>
              </a:r>
              <a:endParaRPr lang="en-US" altLang="zh-CN" i="0"/>
            </a:p>
          </p:txBody>
        </p:sp>
        <p:sp>
          <p:nvSpPr>
            <p:cNvPr id="66581" name="Rectangle 7"/>
            <p:cNvSpPr>
              <a:spLocks noChangeArrowheads="1"/>
            </p:cNvSpPr>
            <p:nvPr/>
          </p:nvSpPr>
          <p:spPr bwMode="auto">
            <a:xfrm>
              <a:off x="1872" y="1440"/>
              <a:ext cx="385" cy="33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13</a:t>
              </a:r>
              <a:endParaRPr lang="en-US" altLang="zh-CN" i="0"/>
            </a:p>
          </p:txBody>
        </p:sp>
        <p:sp>
          <p:nvSpPr>
            <p:cNvPr id="66582" name="Rectangle 8"/>
            <p:cNvSpPr>
              <a:spLocks noChangeArrowheads="1"/>
            </p:cNvSpPr>
            <p:nvPr/>
          </p:nvSpPr>
          <p:spPr bwMode="auto">
            <a:xfrm>
              <a:off x="2256" y="1440"/>
              <a:ext cx="433" cy="33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5</a:t>
              </a:r>
              <a:endParaRPr lang="en-US" altLang="zh-CN" i="0"/>
            </a:p>
          </p:txBody>
        </p:sp>
        <p:sp>
          <p:nvSpPr>
            <p:cNvPr id="66583" name="Rectangle 9"/>
            <p:cNvSpPr>
              <a:spLocks noChangeArrowheads="1"/>
            </p:cNvSpPr>
            <p:nvPr/>
          </p:nvSpPr>
          <p:spPr bwMode="auto">
            <a:xfrm>
              <a:off x="2688" y="1440"/>
              <a:ext cx="385" cy="33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8</a:t>
              </a:r>
              <a:endParaRPr lang="en-US" altLang="zh-CN" i="0"/>
            </a:p>
          </p:txBody>
        </p:sp>
        <p:sp>
          <p:nvSpPr>
            <p:cNvPr id="66584" name="Rectangle 10"/>
            <p:cNvSpPr>
              <a:spLocks noChangeArrowheads="1"/>
            </p:cNvSpPr>
            <p:nvPr/>
          </p:nvSpPr>
          <p:spPr bwMode="auto">
            <a:xfrm>
              <a:off x="3072" y="1440"/>
              <a:ext cx="433" cy="33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  <a:endParaRPr lang="en-US" altLang="zh-CN" i="0"/>
            </a:p>
          </p:txBody>
        </p:sp>
        <p:sp>
          <p:nvSpPr>
            <p:cNvPr id="66585" name="Rectangle 11"/>
            <p:cNvSpPr>
              <a:spLocks noChangeArrowheads="1"/>
            </p:cNvSpPr>
            <p:nvPr/>
          </p:nvSpPr>
          <p:spPr bwMode="auto">
            <a:xfrm>
              <a:off x="3504" y="1440"/>
              <a:ext cx="385" cy="33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2</a:t>
              </a:r>
              <a:endParaRPr lang="en-US" altLang="zh-CN" i="0"/>
            </a:p>
          </p:txBody>
        </p:sp>
        <p:sp>
          <p:nvSpPr>
            <p:cNvPr id="66586" name="Rectangle 12"/>
            <p:cNvSpPr>
              <a:spLocks noChangeArrowheads="1"/>
            </p:cNvSpPr>
            <p:nvPr/>
          </p:nvSpPr>
          <p:spPr bwMode="auto">
            <a:xfrm>
              <a:off x="3888" y="1440"/>
              <a:ext cx="433" cy="33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11</a:t>
              </a:r>
              <a:endParaRPr lang="en-US" altLang="zh-CN" i="0"/>
            </a:p>
          </p:txBody>
        </p:sp>
        <p:sp>
          <p:nvSpPr>
            <p:cNvPr id="66587" name="Text Box 13"/>
            <p:cNvSpPr txBox="1">
              <a:spLocks noChangeArrowheads="1"/>
            </p:cNvSpPr>
            <p:nvPr/>
          </p:nvSpPr>
          <p:spPr bwMode="auto">
            <a:xfrm>
              <a:off x="1046" y="175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CD0000"/>
                  </a:solidFill>
                </a:rPr>
                <a:t>pivot</a:t>
              </a:r>
              <a:endParaRPr lang="en-US" altLang="zh-CN">
                <a:solidFill>
                  <a:srgbClr val="CD0000"/>
                </a:solidFill>
              </a:endParaRPr>
            </a:p>
          </p:txBody>
        </p:sp>
      </p:grpSp>
      <p:grpSp>
        <p:nvGrpSpPr>
          <p:cNvPr id="66566" name="Group 27"/>
          <p:cNvGrpSpPr/>
          <p:nvPr/>
        </p:nvGrpSpPr>
        <p:grpSpPr bwMode="auto">
          <a:xfrm>
            <a:off x="1673225" y="3886200"/>
            <a:ext cx="6040438" cy="838200"/>
            <a:chOff x="1054" y="2448"/>
            <a:chExt cx="3805" cy="528"/>
          </a:xfrm>
        </p:grpSpPr>
        <p:sp>
          <p:nvSpPr>
            <p:cNvPr id="66567" name="Rectangle 14"/>
            <p:cNvSpPr>
              <a:spLocks noChangeArrowheads="1"/>
            </p:cNvSpPr>
            <p:nvPr/>
          </p:nvSpPr>
          <p:spPr bwMode="auto">
            <a:xfrm>
              <a:off x="2303" y="2448"/>
              <a:ext cx="384" cy="3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6</a:t>
              </a:r>
              <a:endParaRPr lang="en-US" altLang="zh-CN" i="0"/>
            </a:p>
          </p:txBody>
        </p:sp>
        <p:sp>
          <p:nvSpPr>
            <p:cNvPr id="66568" name="Rectangle 15"/>
            <p:cNvSpPr>
              <a:spLocks noChangeArrowheads="1"/>
            </p:cNvSpPr>
            <p:nvPr/>
          </p:nvSpPr>
          <p:spPr bwMode="auto">
            <a:xfrm>
              <a:off x="3455" y="2448"/>
              <a:ext cx="433" cy="33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10</a:t>
              </a:r>
              <a:endParaRPr lang="en-US" altLang="zh-CN" i="0"/>
            </a:p>
          </p:txBody>
        </p:sp>
        <p:sp>
          <p:nvSpPr>
            <p:cNvPr id="66569" name="Rectangle 16"/>
            <p:cNvSpPr>
              <a:spLocks noChangeArrowheads="1"/>
            </p:cNvSpPr>
            <p:nvPr/>
          </p:nvSpPr>
          <p:spPr bwMode="auto">
            <a:xfrm>
              <a:off x="3071" y="2448"/>
              <a:ext cx="385" cy="33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13</a:t>
              </a:r>
              <a:endParaRPr lang="en-US" altLang="zh-CN" i="0"/>
            </a:p>
          </p:txBody>
        </p:sp>
        <p:sp>
          <p:nvSpPr>
            <p:cNvPr id="66570" name="Rectangle 17"/>
            <p:cNvSpPr>
              <a:spLocks noChangeArrowheads="1"/>
            </p:cNvSpPr>
            <p:nvPr/>
          </p:nvSpPr>
          <p:spPr bwMode="auto">
            <a:xfrm>
              <a:off x="1439" y="2448"/>
              <a:ext cx="433" cy="33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5</a:t>
              </a:r>
              <a:endParaRPr lang="en-US" altLang="zh-CN" i="0"/>
            </a:p>
          </p:txBody>
        </p:sp>
        <p:sp>
          <p:nvSpPr>
            <p:cNvPr id="66571" name="Rectangle 18"/>
            <p:cNvSpPr>
              <a:spLocks noChangeArrowheads="1"/>
            </p:cNvSpPr>
            <p:nvPr/>
          </p:nvSpPr>
          <p:spPr bwMode="auto">
            <a:xfrm>
              <a:off x="2687" y="2448"/>
              <a:ext cx="385" cy="33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8</a:t>
              </a:r>
              <a:endParaRPr lang="en-US" altLang="zh-CN" i="0"/>
            </a:p>
          </p:txBody>
        </p:sp>
        <p:sp>
          <p:nvSpPr>
            <p:cNvPr id="66572" name="Rectangle 19"/>
            <p:cNvSpPr>
              <a:spLocks noChangeArrowheads="1"/>
            </p:cNvSpPr>
            <p:nvPr/>
          </p:nvSpPr>
          <p:spPr bwMode="auto">
            <a:xfrm>
              <a:off x="1871" y="2448"/>
              <a:ext cx="433" cy="33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3</a:t>
              </a:r>
              <a:endParaRPr lang="en-US" altLang="zh-CN" i="0"/>
            </a:p>
          </p:txBody>
        </p:sp>
        <p:sp>
          <p:nvSpPr>
            <p:cNvPr id="66573" name="Rectangle 20"/>
            <p:cNvSpPr>
              <a:spLocks noChangeArrowheads="1"/>
            </p:cNvSpPr>
            <p:nvPr/>
          </p:nvSpPr>
          <p:spPr bwMode="auto">
            <a:xfrm>
              <a:off x="1054" y="2448"/>
              <a:ext cx="385" cy="33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2</a:t>
              </a:r>
              <a:endParaRPr lang="en-US" altLang="zh-CN" i="0"/>
            </a:p>
          </p:txBody>
        </p:sp>
        <p:sp>
          <p:nvSpPr>
            <p:cNvPr id="66574" name="Rectangle 21"/>
            <p:cNvSpPr>
              <a:spLocks noChangeArrowheads="1"/>
            </p:cNvSpPr>
            <p:nvPr/>
          </p:nvSpPr>
          <p:spPr bwMode="auto">
            <a:xfrm>
              <a:off x="3887" y="2448"/>
              <a:ext cx="433" cy="33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i="0"/>
                <a:t>11</a:t>
              </a:r>
              <a:endParaRPr lang="en-US" altLang="zh-CN" i="0"/>
            </a:p>
          </p:txBody>
        </p:sp>
        <p:sp>
          <p:nvSpPr>
            <p:cNvPr id="66575" name="Line 22"/>
            <p:cNvSpPr>
              <a:spLocks noChangeShapeType="1"/>
            </p:cNvSpPr>
            <p:nvPr/>
          </p:nvSpPr>
          <p:spPr bwMode="auto">
            <a:xfrm>
              <a:off x="2688" y="297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6" name="Line 23"/>
            <p:cNvSpPr>
              <a:spLocks noChangeShapeType="1"/>
            </p:cNvSpPr>
            <p:nvPr/>
          </p:nvSpPr>
          <p:spPr bwMode="auto">
            <a:xfrm flipV="1">
              <a:off x="2688" y="28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7" name="Line 25"/>
            <p:cNvSpPr>
              <a:spLocks noChangeShapeType="1"/>
            </p:cNvSpPr>
            <p:nvPr/>
          </p:nvSpPr>
          <p:spPr bwMode="auto">
            <a:xfrm flipV="1">
              <a:off x="4320" y="28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8" name="Text Box 26"/>
            <p:cNvSpPr txBox="1">
              <a:spLocks noChangeArrowheads="1"/>
            </p:cNvSpPr>
            <p:nvPr/>
          </p:nvSpPr>
          <p:spPr bwMode="auto">
            <a:xfrm>
              <a:off x="4454" y="2474"/>
              <a:ext cx="40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/>
                <a:t>k</a:t>
              </a:r>
              <a:r>
                <a:rPr lang="en-US" altLang="zh-CN" i="0" dirty="0"/>
                <a:t>=4</a:t>
              </a:r>
              <a:endParaRPr lang="en-US" altLang="zh-CN" i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22EA9-9F12-4F4C-951C-155DE2122693}" type="slidenum">
              <a:rPr lang="en-US" altLang="zh-CN"/>
            </a:fld>
            <a:endParaRPr lang="en-US" altLang="zh-CN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Intuition for analysis</a:t>
            </a:r>
            <a:endParaRPr lang="en-US" altLang="zh-CN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Assume that all elements are distinct.</a:t>
            </a:r>
            <a:endParaRPr lang="en-US" altLang="zh-CN" sz="28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Lucky:</a:t>
            </a:r>
            <a:endParaRPr lang="en-US" altLang="zh-CN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     </a:t>
            </a:r>
            <a:r>
              <a:rPr lang="en-US" altLang="zh-CN" sz="2800" i="1">
                <a:solidFill>
                  <a:srgbClr val="008C87"/>
                </a:solidFill>
              </a:rPr>
              <a:t>T</a:t>
            </a:r>
            <a:r>
              <a:rPr lang="en-US" altLang="zh-CN" sz="2800">
                <a:solidFill>
                  <a:srgbClr val="008C87"/>
                </a:solidFill>
              </a:rPr>
              <a:t>(</a:t>
            </a:r>
            <a:r>
              <a:rPr lang="en-US" altLang="zh-CN" sz="2800" i="1">
                <a:solidFill>
                  <a:srgbClr val="008C87"/>
                </a:solidFill>
              </a:rPr>
              <a:t>n</a:t>
            </a:r>
            <a:r>
              <a:rPr lang="en-US" altLang="zh-CN" sz="2800">
                <a:solidFill>
                  <a:srgbClr val="008C87"/>
                </a:solidFill>
              </a:rPr>
              <a:t>) = </a:t>
            </a:r>
            <a:r>
              <a:rPr lang="en-US" altLang="zh-CN" sz="2800" i="1">
                <a:solidFill>
                  <a:srgbClr val="008C87"/>
                </a:solidFill>
              </a:rPr>
              <a:t>T</a:t>
            </a:r>
            <a:r>
              <a:rPr lang="en-US" altLang="zh-CN" sz="2800">
                <a:solidFill>
                  <a:srgbClr val="008C87"/>
                </a:solidFill>
              </a:rPr>
              <a:t>(9</a:t>
            </a:r>
            <a:r>
              <a:rPr lang="en-US" altLang="zh-CN" sz="2800" i="1">
                <a:solidFill>
                  <a:srgbClr val="008C87"/>
                </a:solidFill>
              </a:rPr>
              <a:t>n</a:t>
            </a:r>
            <a:r>
              <a:rPr lang="en-US" altLang="zh-CN" sz="2800">
                <a:solidFill>
                  <a:srgbClr val="008C87"/>
                </a:solidFill>
              </a:rPr>
              <a:t>/10) + 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2800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sz="280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             = (</a:t>
            </a:r>
            <a:r>
              <a:rPr lang="en-US" altLang="zh-CN" sz="2800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sz="280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sym typeface="Symbol" panose="05050102010706020507" pitchFamily="18" charset="2"/>
              </a:rPr>
              <a:t>Unlucky:</a:t>
            </a:r>
            <a:endParaRPr lang="en-US" altLang="zh-CN" sz="28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sym typeface="Symbol" panose="05050102010706020507" pitchFamily="18" charset="2"/>
              </a:rPr>
              <a:t>     </a:t>
            </a:r>
            <a:r>
              <a:rPr lang="en-US" altLang="zh-CN" sz="2800" i="1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) = </a:t>
            </a:r>
            <a:r>
              <a:rPr lang="en-US" altLang="zh-CN" sz="2800" i="1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 – 1) + (</a:t>
            </a:r>
            <a:r>
              <a:rPr lang="en-US" altLang="zh-CN" sz="2800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sz="280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             = (</a:t>
            </a:r>
            <a:r>
              <a:rPr lang="en-US" altLang="zh-CN" sz="2800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baseline="30000">
                <a:solidFill>
                  <a:srgbClr val="008C87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sz="280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i="1">
                <a:solidFill>
                  <a:srgbClr val="CD0000"/>
                </a:solidFill>
                <a:sym typeface="Symbol" panose="05050102010706020507" pitchFamily="18" charset="2"/>
              </a:rPr>
              <a:t>Worse than sorting!</a:t>
            </a:r>
            <a:endParaRPr lang="en-US" altLang="zh-CN" sz="2800" i="1">
              <a:solidFill>
                <a:srgbClr val="CD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CBB053-0DF8-43C2-B70C-C89E4670EAE6}" type="slidenum">
              <a:rPr lang="en-US" altLang="zh-CN"/>
            </a:fld>
            <a:endParaRPr lang="en-US" altLang="zh-CN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Analysis</a:t>
            </a:r>
            <a:endParaRPr lang="en-US" altLang="zh-CN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solidFill>
                  <a:srgbClr val="000000"/>
                </a:solidFill>
              </a:rPr>
              <a:t>The probability that a random pivot induces lucky partition is at least </a:t>
            </a:r>
            <a:r>
              <a:rPr lang="en-US" altLang="zh-CN" sz="2800">
                <a:solidFill>
                  <a:srgbClr val="008481"/>
                </a:solidFill>
              </a:rPr>
              <a:t>8/10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800">
                <a:solidFill>
                  <a:srgbClr val="000000"/>
                </a:solidFill>
              </a:rPr>
              <a:t>Let </a:t>
            </a:r>
            <a:r>
              <a:rPr lang="en-US" altLang="zh-CN" sz="2800" i="1">
                <a:solidFill>
                  <a:srgbClr val="008B88"/>
                </a:solidFill>
              </a:rPr>
              <a:t>t</a:t>
            </a:r>
            <a:r>
              <a:rPr lang="en-US" altLang="zh-CN" sz="2800" i="1" baseline="-25000">
                <a:solidFill>
                  <a:srgbClr val="008B88"/>
                </a:solidFill>
              </a:rPr>
              <a:t>i</a:t>
            </a:r>
            <a:r>
              <a:rPr lang="en-US" altLang="zh-CN" sz="2800" i="1">
                <a:solidFill>
                  <a:srgbClr val="008B88"/>
                </a:solidFill>
              </a:rPr>
              <a:t> </a:t>
            </a:r>
            <a:r>
              <a:rPr lang="en-US" altLang="zh-CN" sz="2800">
                <a:solidFill>
                  <a:srgbClr val="000000"/>
                </a:solidFill>
              </a:rPr>
              <a:t>be the number of partitions performed between the </a:t>
            </a:r>
            <a:r>
              <a:rPr lang="en-US" altLang="zh-CN" sz="2800">
                <a:solidFill>
                  <a:srgbClr val="007A77"/>
                </a:solidFill>
              </a:rPr>
              <a:t>(</a:t>
            </a:r>
            <a:r>
              <a:rPr lang="en-US" altLang="zh-CN" sz="2800" i="1">
                <a:solidFill>
                  <a:srgbClr val="007A77"/>
                </a:solidFill>
              </a:rPr>
              <a:t>i-</a:t>
            </a:r>
            <a:r>
              <a:rPr lang="en-US" altLang="zh-CN" sz="2800">
                <a:solidFill>
                  <a:srgbClr val="007A77"/>
                </a:solidFill>
              </a:rPr>
              <a:t>1)</a:t>
            </a:r>
            <a:r>
              <a:rPr lang="en-US" altLang="zh-CN" sz="2800">
                <a:solidFill>
                  <a:srgbClr val="000000"/>
                </a:solidFill>
              </a:rPr>
              <a:t>-th and the </a:t>
            </a:r>
            <a:r>
              <a:rPr lang="en-US" altLang="zh-CN" sz="2800" i="1">
                <a:solidFill>
                  <a:srgbClr val="007A77"/>
                </a:solidFill>
              </a:rPr>
              <a:t>i</a:t>
            </a:r>
            <a:r>
              <a:rPr lang="en-US" altLang="zh-CN" sz="2800">
                <a:solidFill>
                  <a:srgbClr val="000000"/>
                </a:solidFill>
              </a:rPr>
              <a:t>-th lucky partition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800">
                <a:solidFill>
                  <a:srgbClr val="000000"/>
                </a:solidFill>
              </a:rPr>
              <a:t>The total time is at most: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i="1">
                <a:solidFill>
                  <a:srgbClr val="008B88"/>
                </a:solidFill>
              </a:rPr>
              <a:t>             t</a:t>
            </a:r>
            <a:r>
              <a:rPr lang="en-US" altLang="zh-CN" sz="2800" baseline="-25000">
                <a:solidFill>
                  <a:srgbClr val="008B88"/>
                </a:solidFill>
              </a:rPr>
              <a:t>1</a:t>
            </a:r>
            <a:r>
              <a:rPr lang="en-US" altLang="zh-CN" sz="2800" i="1">
                <a:solidFill>
                  <a:srgbClr val="008B88"/>
                </a:solidFill>
              </a:rPr>
              <a:t>n + t</a:t>
            </a:r>
            <a:r>
              <a:rPr lang="en-US" altLang="zh-CN" sz="2800" baseline="-25000">
                <a:solidFill>
                  <a:srgbClr val="008B88"/>
                </a:solidFill>
              </a:rPr>
              <a:t>2</a:t>
            </a:r>
            <a:r>
              <a:rPr lang="en-US" altLang="zh-CN" sz="2800">
                <a:solidFill>
                  <a:srgbClr val="008B88"/>
                </a:solidFill>
              </a:rPr>
              <a:t>(9/10)</a:t>
            </a:r>
            <a:r>
              <a:rPr lang="en-US" altLang="zh-CN" sz="2800" i="1">
                <a:solidFill>
                  <a:srgbClr val="008B88"/>
                </a:solidFill>
              </a:rPr>
              <a:t>n + t</a:t>
            </a:r>
            <a:r>
              <a:rPr lang="en-US" altLang="zh-CN" sz="2800" baseline="-25000">
                <a:solidFill>
                  <a:srgbClr val="008B88"/>
                </a:solidFill>
              </a:rPr>
              <a:t>3</a:t>
            </a:r>
            <a:r>
              <a:rPr lang="en-US" altLang="zh-CN" sz="2800">
                <a:solidFill>
                  <a:srgbClr val="008B88"/>
                </a:solidFill>
              </a:rPr>
              <a:t>(9/10)</a:t>
            </a:r>
            <a:r>
              <a:rPr lang="en-US" altLang="zh-CN" sz="2800" baseline="30000">
                <a:solidFill>
                  <a:srgbClr val="008B88"/>
                </a:solidFill>
              </a:rPr>
              <a:t>2</a:t>
            </a:r>
            <a:r>
              <a:rPr lang="en-US" altLang="zh-CN" sz="2800" i="1">
                <a:solidFill>
                  <a:srgbClr val="008B88"/>
                </a:solidFill>
              </a:rPr>
              <a:t>n + …</a:t>
            </a:r>
            <a:endParaRPr lang="en-US" altLang="zh-CN" sz="2800" i="1">
              <a:solidFill>
                <a:srgbClr val="008B88"/>
              </a:solidFill>
            </a:endParaRPr>
          </a:p>
          <a:p>
            <a:pPr eaLnBrk="1" hangingPunct="1"/>
            <a:r>
              <a:rPr lang="en-US" altLang="zh-CN" sz="2800">
                <a:solidFill>
                  <a:srgbClr val="000000"/>
                </a:solidFill>
              </a:rPr>
              <a:t>The total </a:t>
            </a:r>
            <a:r>
              <a:rPr lang="en-US" altLang="zh-CN" sz="2800" b="1" i="1">
                <a:solidFill>
                  <a:srgbClr val="CD0000"/>
                </a:solidFill>
              </a:rPr>
              <a:t>expected </a:t>
            </a:r>
            <a:r>
              <a:rPr lang="en-US" altLang="zh-CN" sz="2800">
                <a:solidFill>
                  <a:srgbClr val="000000"/>
                </a:solidFill>
              </a:rPr>
              <a:t>time is at most: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i="1">
                <a:solidFill>
                  <a:srgbClr val="008B88"/>
                </a:solidFill>
              </a:rPr>
              <a:t>       </a:t>
            </a:r>
            <a:r>
              <a:rPr lang="en-US" altLang="zh-CN" sz="2800">
                <a:solidFill>
                  <a:srgbClr val="008B88"/>
                </a:solidFill>
              </a:rPr>
              <a:t>10/8</a:t>
            </a:r>
            <a:r>
              <a:rPr lang="en-US" altLang="zh-CN" sz="2800" i="1">
                <a:solidFill>
                  <a:srgbClr val="008B88"/>
                </a:solidFill>
              </a:rPr>
              <a:t> n + </a:t>
            </a:r>
            <a:r>
              <a:rPr lang="en-US" altLang="zh-CN" sz="2800">
                <a:solidFill>
                  <a:srgbClr val="008B88"/>
                </a:solidFill>
              </a:rPr>
              <a:t>10/8</a:t>
            </a:r>
            <a:r>
              <a:rPr lang="en-US" altLang="zh-CN" sz="2800" i="1">
                <a:solidFill>
                  <a:srgbClr val="008B88"/>
                </a:solidFill>
              </a:rPr>
              <a:t> </a:t>
            </a:r>
            <a:r>
              <a:rPr lang="en-US" altLang="zh-CN" sz="2800">
                <a:solidFill>
                  <a:srgbClr val="008B88"/>
                </a:solidFill>
              </a:rPr>
              <a:t>(9/10)</a:t>
            </a:r>
            <a:r>
              <a:rPr lang="en-US" altLang="zh-CN" sz="2800" i="1">
                <a:solidFill>
                  <a:srgbClr val="008B88"/>
                </a:solidFill>
              </a:rPr>
              <a:t> n + </a:t>
            </a:r>
            <a:r>
              <a:rPr lang="en-US" altLang="zh-CN" sz="2800">
                <a:solidFill>
                  <a:srgbClr val="008B88"/>
                </a:solidFill>
              </a:rPr>
              <a:t>10/8</a:t>
            </a:r>
            <a:r>
              <a:rPr lang="en-US" altLang="zh-CN" sz="2800" i="1">
                <a:solidFill>
                  <a:srgbClr val="008B88"/>
                </a:solidFill>
              </a:rPr>
              <a:t> </a:t>
            </a:r>
            <a:r>
              <a:rPr lang="en-US" altLang="zh-CN" sz="2800">
                <a:solidFill>
                  <a:srgbClr val="008B88"/>
                </a:solidFill>
              </a:rPr>
              <a:t>(9/10)</a:t>
            </a:r>
            <a:r>
              <a:rPr lang="en-US" altLang="zh-CN" sz="2800" baseline="30000">
                <a:solidFill>
                  <a:srgbClr val="008B88"/>
                </a:solidFill>
              </a:rPr>
              <a:t>2</a:t>
            </a:r>
            <a:r>
              <a:rPr lang="en-US" altLang="zh-CN" sz="2800" i="1">
                <a:solidFill>
                  <a:srgbClr val="008B88"/>
                </a:solidFill>
              </a:rPr>
              <a:t> n + …</a:t>
            </a:r>
            <a:endParaRPr lang="en-US" altLang="zh-CN" sz="2800" i="1">
              <a:solidFill>
                <a:srgbClr val="008B88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i="1">
                <a:solidFill>
                  <a:srgbClr val="008481"/>
                </a:solidFill>
              </a:rPr>
              <a:t>       =O</a:t>
            </a:r>
            <a:r>
              <a:rPr lang="en-US" altLang="zh-CN" sz="2800">
                <a:solidFill>
                  <a:srgbClr val="008481"/>
                </a:solidFill>
              </a:rPr>
              <a:t>(</a:t>
            </a:r>
            <a:r>
              <a:rPr lang="en-US" altLang="zh-CN" sz="2800" i="1">
                <a:solidFill>
                  <a:srgbClr val="008481"/>
                </a:solidFill>
              </a:rPr>
              <a:t>n</a:t>
            </a:r>
            <a:r>
              <a:rPr lang="en-US" altLang="zh-CN" sz="2800">
                <a:solidFill>
                  <a:srgbClr val="008481"/>
                </a:solidFill>
              </a:rPr>
              <a:t>)   10/8</a:t>
            </a:r>
            <a:r>
              <a:rPr lang="zh-CN" altLang="en-US" sz="2800">
                <a:solidFill>
                  <a:srgbClr val="008481"/>
                </a:solidFill>
              </a:rPr>
              <a:t>是不走运的期望</a:t>
            </a:r>
            <a:r>
              <a:rPr lang="en-US" altLang="zh-CN" sz="2800">
                <a:solidFill>
                  <a:srgbClr val="008481"/>
                </a:solidFill>
              </a:rPr>
              <a:t>  9/10</a:t>
            </a:r>
            <a:r>
              <a:rPr lang="zh-CN" altLang="en-US" sz="2800">
                <a:solidFill>
                  <a:srgbClr val="008481"/>
                </a:solidFill>
              </a:rPr>
              <a:t>是递减的规模</a:t>
            </a:r>
            <a:endParaRPr lang="en-US" altLang="zh-CN" sz="2800">
              <a:solidFill>
                <a:srgbClr val="00848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CA9CF8-181A-4EFD-8437-BCA526EA92EA}" type="slidenum">
              <a:rPr lang="en-US" altLang="zh-CN"/>
            </a:fld>
            <a:endParaRPr lang="en-US" altLang="zh-CN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Alternative analysis of expected time</a:t>
            </a:r>
            <a:endParaRPr lang="en-US" altLang="zh-CN" sz="400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The analysis follows that of randomized quicksort, 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but it’s a little different.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altLang="zh-CN" sz="100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Let </a:t>
            </a:r>
            <a:r>
              <a:rPr lang="en-US" altLang="zh-CN" sz="2800" i="1">
                <a:solidFill>
                  <a:srgbClr val="008481"/>
                </a:solidFill>
              </a:rPr>
              <a:t>T</a:t>
            </a:r>
            <a:r>
              <a:rPr lang="en-US" altLang="zh-CN" sz="2800">
                <a:solidFill>
                  <a:srgbClr val="008481"/>
                </a:solidFill>
              </a:rPr>
              <a:t>(</a:t>
            </a:r>
            <a:r>
              <a:rPr lang="en-US" altLang="zh-CN" sz="2800" i="1">
                <a:solidFill>
                  <a:srgbClr val="008481"/>
                </a:solidFill>
              </a:rPr>
              <a:t>n</a:t>
            </a:r>
            <a:r>
              <a:rPr lang="en-US" altLang="zh-CN" sz="2800">
                <a:solidFill>
                  <a:srgbClr val="008481"/>
                </a:solidFill>
              </a:rPr>
              <a:t>) = </a:t>
            </a:r>
            <a:r>
              <a:rPr lang="en-US" altLang="zh-CN" sz="2800">
                <a:solidFill>
                  <a:srgbClr val="000000"/>
                </a:solidFill>
              </a:rPr>
              <a:t>the random variable for the running time 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of RAND-SELECT on an input of size </a:t>
            </a:r>
            <a:r>
              <a:rPr lang="en-US" altLang="zh-CN" sz="2800" i="1">
                <a:solidFill>
                  <a:srgbClr val="008481"/>
                </a:solidFill>
              </a:rPr>
              <a:t>n</a:t>
            </a:r>
            <a:r>
              <a:rPr lang="en-US" altLang="zh-CN" sz="2800">
                <a:solidFill>
                  <a:srgbClr val="000000"/>
                </a:solidFill>
              </a:rPr>
              <a:t>, assuming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random numbers are independent.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/>
            <a:endParaRPr lang="en-US" altLang="zh-CN" sz="10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For </a:t>
            </a:r>
            <a:r>
              <a:rPr lang="en-US" altLang="zh-CN" sz="2800" i="1">
                <a:solidFill>
                  <a:srgbClr val="008481"/>
                </a:solidFill>
              </a:rPr>
              <a:t>k </a:t>
            </a:r>
            <a:r>
              <a:rPr lang="en-US" altLang="zh-CN" sz="2800">
                <a:solidFill>
                  <a:srgbClr val="008481"/>
                </a:solidFill>
              </a:rPr>
              <a:t>= 0, 1, …, </a:t>
            </a:r>
            <a:r>
              <a:rPr lang="en-US" altLang="zh-CN" sz="2800" i="1">
                <a:solidFill>
                  <a:srgbClr val="008481"/>
                </a:solidFill>
              </a:rPr>
              <a:t>n</a:t>
            </a:r>
            <a:r>
              <a:rPr lang="en-US" altLang="zh-CN" sz="2800">
                <a:solidFill>
                  <a:srgbClr val="008481"/>
                </a:solidFill>
              </a:rPr>
              <a:t>–1</a:t>
            </a:r>
            <a:r>
              <a:rPr lang="en-US" altLang="zh-CN" sz="2800">
                <a:solidFill>
                  <a:srgbClr val="000000"/>
                </a:solidFill>
              </a:rPr>
              <a:t>, define the </a:t>
            </a:r>
            <a:r>
              <a:rPr lang="en-US" altLang="zh-CN" sz="2800" b="1" i="1">
                <a:solidFill>
                  <a:srgbClr val="CD0000"/>
                </a:solidFill>
              </a:rPr>
              <a:t>indicator random</a:t>
            </a:r>
            <a:endParaRPr lang="en-US" altLang="zh-CN" sz="2800" b="1" i="1">
              <a:solidFill>
                <a:srgbClr val="CD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i="1">
                <a:solidFill>
                  <a:srgbClr val="CD0000"/>
                </a:solidFill>
              </a:rPr>
              <a:t>variable</a:t>
            </a:r>
            <a:endParaRPr lang="en-US" altLang="zh-CN" sz="2800" b="1" i="1">
              <a:solidFill>
                <a:srgbClr val="CD0000"/>
              </a:solidFill>
            </a:endParaRPr>
          </a:p>
          <a:p>
            <a:pPr eaLnBrk="1" hangingPunct="1"/>
            <a:endParaRPr lang="en-US" altLang="zh-CN" sz="2800"/>
          </a:p>
        </p:txBody>
      </p:sp>
      <p:grpSp>
        <p:nvGrpSpPr>
          <p:cNvPr id="4102" name="Group 7"/>
          <p:cNvGrpSpPr/>
          <p:nvPr/>
        </p:nvGrpSpPr>
        <p:grpSpPr bwMode="auto">
          <a:xfrm>
            <a:off x="1203325" y="5380038"/>
            <a:ext cx="6188075" cy="954087"/>
            <a:chOff x="758" y="3389"/>
            <a:chExt cx="3898" cy="601"/>
          </a:xfrm>
        </p:grpSpPr>
        <p:graphicFrame>
          <p:nvGraphicFramePr>
            <p:cNvPr id="4098" name="Object 4"/>
            <p:cNvGraphicFramePr>
              <a:graphicFrameLocks noChangeAspect="1"/>
            </p:cNvGraphicFramePr>
            <p:nvPr/>
          </p:nvGraphicFramePr>
          <p:xfrm>
            <a:off x="758" y="3408"/>
            <a:ext cx="672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89" name="Equation" r:id="rId1" imgW="10414635" imgH="8926830" progId="Equation.3">
                    <p:embed/>
                  </p:oleObj>
                </mc:Choice>
                <mc:Fallback>
                  <p:oleObj name="Equation" r:id="rId1" imgW="10414635" imgH="8926830" progId="Equation.3">
                    <p:embed/>
                    <p:pic>
                      <p:nvPicPr>
                        <p:cNvPr id="0" name="图片 1228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58" y="3408"/>
                          <a:ext cx="672" cy="57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3" name="Text Box 5"/>
            <p:cNvSpPr txBox="1">
              <a:spLocks noChangeArrowheads="1"/>
            </p:cNvSpPr>
            <p:nvPr/>
          </p:nvSpPr>
          <p:spPr bwMode="auto">
            <a:xfrm>
              <a:off x="1526" y="3389"/>
              <a:ext cx="3130" cy="6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i="0" dirty="0">
                  <a:solidFill>
                    <a:schemeClr val="tx1"/>
                  </a:solidFill>
                </a:rPr>
                <a:t>if P</a:t>
              </a:r>
              <a:r>
                <a:rPr lang="en-US" altLang="zh-CN" sz="2000" i="0" dirty="0">
                  <a:solidFill>
                    <a:schemeClr val="tx1"/>
                  </a:solidFill>
                </a:rPr>
                <a:t>ARTITION</a:t>
              </a:r>
              <a:r>
                <a:rPr lang="en-US" altLang="zh-CN" i="0" dirty="0">
                  <a:solidFill>
                    <a:schemeClr val="tx1"/>
                  </a:solidFill>
                </a:rPr>
                <a:t> generates a </a:t>
              </a:r>
              <a:r>
                <a:rPr lang="en-US" altLang="zh-CN" i="1" dirty="0"/>
                <a:t>k</a:t>
              </a:r>
              <a:r>
                <a:rPr lang="en-US" altLang="zh-CN" i="0" dirty="0"/>
                <a:t>:</a:t>
              </a:r>
              <a:r>
                <a:rPr lang="en-US" altLang="zh-CN" i="1" dirty="0"/>
                <a:t>n</a:t>
              </a:r>
              <a:r>
                <a:rPr lang="en-US" altLang="zh-CN" i="0" dirty="0"/>
                <a:t>–</a:t>
              </a:r>
              <a:r>
                <a:rPr lang="en-US" altLang="zh-CN" i="1" dirty="0"/>
                <a:t>k</a:t>
              </a:r>
              <a:r>
                <a:rPr lang="en-US" altLang="zh-CN" i="0" dirty="0"/>
                <a:t>–1</a:t>
              </a:r>
              <a:r>
                <a:rPr lang="en-US" altLang="zh-CN" i="0" dirty="0">
                  <a:solidFill>
                    <a:schemeClr val="tx1"/>
                  </a:solidFill>
                </a:rPr>
                <a:t> split,</a:t>
              </a:r>
              <a:endParaRPr lang="en-US" altLang="zh-CN" i="0" dirty="0">
                <a:solidFill>
                  <a:schemeClr val="tx1"/>
                </a:solidFill>
              </a:endParaRPr>
            </a:p>
            <a:p>
              <a:endParaRPr lang="en-US" altLang="zh-CN" sz="800" i="0" dirty="0">
                <a:solidFill>
                  <a:schemeClr val="tx1"/>
                </a:solidFill>
              </a:endParaRPr>
            </a:p>
            <a:p>
              <a:r>
                <a:rPr lang="en-US" altLang="zh-CN" i="0" dirty="0">
                  <a:solidFill>
                    <a:schemeClr val="tx1"/>
                  </a:solidFill>
                </a:rPr>
                <a:t>otherwise.</a:t>
              </a:r>
              <a:endParaRPr lang="en-US" altLang="zh-CN" i="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4F1DCB-0DBF-4F71-80D8-A58F91F428C9}" type="slidenum">
              <a:rPr lang="en-US" altLang="zh-CN"/>
            </a:fld>
            <a:endParaRPr lang="en-US" altLang="zh-CN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Analysis (continued)</a:t>
            </a:r>
            <a:endParaRPr lang="en-US" altLang="zh-CN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To obtain an upper bound, assume that the </a:t>
            </a:r>
            <a:r>
              <a:rPr lang="en-US" altLang="zh-CN" i="1">
                <a:solidFill>
                  <a:srgbClr val="008B88"/>
                </a:solidFill>
              </a:rPr>
              <a:t>i</a:t>
            </a:r>
            <a:r>
              <a:rPr lang="en-US" altLang="zh-CN">
                <a:solidFill>
                  <a:srgbClr val="000000"/>
                </a:solidFill>
              </a:rPr>
              <a:t>th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element always falls in the larger side of the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partition: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>
              <a:solidFill>
                <a:srgbClr val="000000"/>
              </a:solidFill>
              <a:latin typeface="TimesNewRomanPSMT" charset="0"/>
            </a:endParaRPr>
          </a:p>
          <a:p>
            <a:pPr eaLnBrk="1" hangingPunct="1">
              <a:buFontTx/>
              <a:buNone/>
            </a:pPr>
            <a:endParaRPr lang="en-US" altLang="zh-CN"/>
          </a:p>
        </p:txBody>
      </p:sp>
      <p:grpSp>
        <p:nvGrpSpPr>
          <p:cNvPr id="5127" name="Group 8"/>
          <p:cNvGrpSpPr/>
          <p:nvPr/>
        </p:nvGrpSpPr>
        <p:grpSpPr bwMode="auto">
          <a:xfrm>
            <a:off x="1219200" y="3048000"/>
            <a:ext cx="6464300" cy="2971800"/>
            <a:chOff x="768" y="1920"/>
            <a:chExt cx="4072" cy="1872"/>
          </a:xfrm>
        </p:grpSpPr>
        <p:graphicFrame>
          <p:nvGraphicFramePr>
            <p:cNvPr id="5122" name="Object 4"/>
            <p:cNvGraphicFramePr>
              <a:graphicFrameLocks noChangeAspect="1"/>
            </p:cNvGraphicFramePr>
            <p:nvPr/>
          </p:nvGraphicFramePr>
          <p:xfrm>
            <a:off x="768" y="1920"/>
            <a:ext cx="2684" cy="1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3" name="Equation" r:id="rId1" imgW="38435915" imgH="17854295" progId="Equation.3">
                    <p:embed/>
                  </p:oleObj>
                </mc:Choice>
                <mc:Fallback>
                  <p:oleObj name="Equation" r:id="rId1" imgW="38435915" imgH="17854295" progId="Equation.3">
                    <p:embed/>
                    <p:pic>
                      <p:nvPicPr>
                        <p:cNvPr id="0" name="图片 1331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68" y="1920"/>
                          <a:ext cx="2684" cy="124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" name="Object 5"/>
            <p:cNvGraphicFramePr>
              <a:graphicFrameLocks noChangeAspect="1"/>
            </p:cNvGraphicFramePr>
            <p:nvPr/>
          </p:nvGraphicFramePr>
          <p:xfrm>
            <a:off x="1200" y="3264"/>
            <a:ext cx="278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" name="Equation" r:id="rId3" imgW="44387135" imgH="8430895" progId="Equation.3">
                    <p:embed/>
                  </p:oleObj>
                </mc:Choice>
                <mc:Fallback>
                  <p:oleObj name="Equation" r:id="rId3" imgW="44387135" imgH="8430895" progId="Equation.3">
                    <p:embed/>
                    <p:pic>
                      <p:nvPicPr>
                        <p:cNvPr id="0" name="图片 1331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0" y="3264"/>
                          <a:ext cx="2780" cy="52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8" name="Text Box 6"/>
            <p:cNvSpPr txBox="1">
              <a:spLocks noChangeArrowheads="1"/>
            </p:cNvSpPr>
            <p:nvPr/>
          </p:nvSpPr>
          <p:spPr bwMode="auto">
            <a:xfrm>
              <a:off x="3686" y="1920"/>
              <a:ext cx="1154" cy="12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0" dirty="0">
                  <a:solidFill>
                    <a:schemeClr val="tx1"/>
                  </a:solidFill>
                </a:rPr>
                <a:t>if </a:t>
              </a:r>
              <a:r>
                <a:rPr lang="en-US" altLang="zh-CN" i="0" dirty="0"/>
                <a:t>0:</a:t>
              </a:r>
              <a:r>
                <a:rPr lang="en-US" altLang="zh-CN" i="1" dirty="0"/>
                <a:t>n</a:t>
              </a:r>
              <a:r>
                <a:rPr lang="en-US" altLang="zh-CN" i="0" dirty="0"/>
                <a:t>–1</a:t>
              </a:r>
              <a:r>
                <a:rPr lang="en-US" altLang="zh-CN" i="0" dirty="0">
                  <a:solidFill>
                    <a:schemeClr val="tx1"/>
                  </a:solidFill>
                </a:rPr>
                <a:t> split,</a:t>
              </a:r>
              <a:endParaRPr lang="en-US" altLang="zh-CN" i="0" dirty="0">
                <a:solidFill>
                  <a:schemeClr val="tx1"/>
                </a:solidFill>
              </a:endParaRPr>
            </a:p>
            <a:p>
              <a:endParaRPr lang="en-US" altLang="zh-CN" sz="800" i="0" dirty="0">
                <a:solidFill>
                  <a:schemeClr val="tx1"/>
                </a:solidFill>
              </a:endParaRPr>
            </a:p>
            <a:p>
              <a:r>
                <a:rPr lang="en-US" altLang="zh-CN" i="0" dirty="0">
                  <a:solidFill>
                    <a:schemeClr val="tx1"/>
                  </a:solidFill>
                </a:rPr>
                <a:t>if </a:t>
              </a:r>
              <a:r>
                <a:rPr lang="en-US" altLang="zh-CN" i="0" dirty="0"/>
                <a:t>1:</a:t>
              </a:r>
              <a:r>
                <a:rPr lang="en-US" altLang="zh-CN" i="1" dirty="0"/>
                <a:t>n</a:t>
              </a:r>
              <a:r>
                <a:rPr lang="en-US" altLang="zh-CN" i="0" dirty="0"/>
                <a:t>–1</a:t>
              </a:r>
              <a:r>
                <a:rPr lang="en-US" altLang="zh-CN" i="0" dirty="0">
                  <a:solidFill>
                    <a:schemeClr val="tx1"/>
                  </a:solidFill>
                </a:rPr>
                <a:t> split,</a:t>
              </a:r>
              <a:endParaRPr lang="en-US" altLang="zh-CN" i="0" dirty="0">
                <a:solidFill>
                  <a:schemeClr val="tx1"/>
                </a:solidFill>
              </a:endParaRPr>
            </a:p>
            <a:p>
              <a:endParaRPr lang="en-US" altLang="zh-CN" i="0" dirty="0">
                <a:solidFill>
                  <a:schemeClr val="tx1"/>
                </a:solidFill>
              </a:endParaRPr>
            </a:p>
            <a:p>
              <a:endParaRPr lang="en-US" altLang="zh-CN" sz="1800" i="0" dirty="0">
                <a:solidFill>
                  <a:schemeClr val="tx1"/>
                </a:solidFill>
              </a:endParaRPr>
            </a:p>
            <a:p>
              <a:r>
                <a:rPr lang="en-US" altLang="zh-CN" i="0" dirty="0">
                  <a:solidFill>
                    <a:schemeClr val="tx1"/>
                  </a:solidFill>
                </a:rPr>
                <a:t>if </a:t>
              </a:r>
              <a:r>
                <a:rPr lang="en-US" altLang="zh-CN" i="1" dirty="0"/>
                <a:t>n</a:t>
              </a:r>
              <a:r>
                <a:rPr lang="en-US" altLang="zh-CN" i="0" dirty="0"/>
                <a:t>–1:0</a:t>
              </a:r>
              <a:r>
                <a:rPr lang="en-US" altLang="zh-CN" i="0" dirty="0">
                  <a:solidFill>
                    <a:schemeClr val="tx1"/>
                  </a:solidFill>
                </a:rPr>
                <a:t> split,</a:t>
              </a:r>
              <a:endParaRPr lang="en-US" altLang="zh-CN" i="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B16990-0F84-4003-B7E3-1A3D43EDB9E7}" type="slidenum">
              <a:rPr lang="en-US" altLang="zh-CN"/>
            </a:fld>
            <a:endParaRPr lang="en-US" altLang="zh-CN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Calculating expectation</a:t>
            </a:r>
            <a:endParaRPr lang="en-US" altLang="zh-CN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143000" y="1524000"/>
          <a:ext cx="5791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1" imgW="59017535" imgH="8926830" progId="Equation.3">
                  <p:embed/>
                </p:oleObj>
              </mc:Choice>
              <mc:Fallback>
                <p:oleObj name="Equation" r:id="rId1" imgW="59017535" imgH="8926830" progId="Equation.3">
                  <p:embed/>
                  <p:pic>
                    <p:nvPicPr>
                      <p:cNvPr id="0" name="图片 1433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1524000"/>
                        <a:ext cx="5791200" cy="876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584325" y="2457450"/>
            <a:ext cx="54133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chemeClr val="tx1"/>
                </a:solidFill>
              </a:rPr>
              <a:t>Take expectations of both sides.</a:t>
            </a:r>
            <a:endParaRPr lang="en-US" altLang="zh-CN" sz="3200" i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A86DC9-32A8-4939-99C4-7777F5AEE2BC}" type="slidenum">
              <a:rPr lang="en-US" altLang="zh-CN"/>
            </a:fld>
            <a:endParaRPr lang="en-US" altLang="zh-CN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Calculating expectation</a:t>
            </a:r>
            <a:endParaRPr lang="en-US" altLang="zh-CN"/>
          </a:p>
        </p:txBody>
      </p:sp>
      <p:grpSp>
        <p:nvGrpSpPr>
          <p:cNvPr id="7175" name="Group 9"/>
          <p:cNvGrpSpPr/>
          <p:nvPr/>
        </p:nvGrpSpPr>
        <p:grpSpPr bwMode="auto">
          <a:xfrm>
            <a:off x="1143000" y="1524000"/>
            <a:ext cx="5791200" cy="1690688"/>
            <a:chOff x="720" y="960"/>
            <a:chExt cx="3648" cy="1065"/>
          </a:xfrm>
        </p:grpSpPr>
        <p:graphicFrame>
          <p:nvGraphicFramePr>
            <p:cNvPr id="7170" name="Object 4"/>
            <p:cNvGraphicFramePr>
              <a:graphicFrameLocks noChangeAspect="1"/>
            </p:cNvGraphicFramePr>
            <p:nvPr/>
          </p:nvGraphicFramePr>
          <p:xfrm>
            <a:off x="720" y="960"/>
            <a:ext cx="3648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1" name="Equation" r:id="rId1" imgW="59017535" imgH="8926830" progId="Equation.3">
                    <p:embed/>
                  </p:oleObj>
                </mc:Choice>
                <mc:Fallback>
                  <p:oleObj name="Equation" r:id="rId1" imgW="59017535" imgH="8926830" progId="Equation.3">
                    <p:embed/>
                    <p:pic>
                      <p:nvPicPr>
                        <p:cNvPr id="0" name="图片 1536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20" y="960"/>
                          <a:ext cx="3648" cy="55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" name="Object 5"/>
            <p:cNvGraphicFramePr>
              <a:graphicFrameLocks noChangeAspect="1"/>
            </p:cNvGraphicFramePr>
            <p:nvPr/>
          </p:nvGraphicFramePr>
          <p:xfrm>
            <a:off x="1344" y="1503"/>
            <a:ext cx="2958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2" name="Equation" r:id="rId3" imgW="47858680" imgH="8430895" progId="Equation.3">
                    <p:embed/>
                  </p:oleObj>
                </mc:Choice>
                <mc:Fallback>
                  <p:oleObj name="Equation" r:id="rId3" imgW="47858680" imgH="8430895" progId="Equation.3">
                    <p:embed/>
                    <p:pic>
                      <p:nvPicPr>
                        <p:cNvPr id="0" name="图片 1536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44" y="1503"/>
                          <a:ext cx="2958" cy="52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1508125" y="3306763"/>
            <a:ext cx="41910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chemeClr val="tx1"/>
                </a:solidFill>
              </a:rPr>
              <a:t>Linearity of expectation.</a:t>
            </a:r>
            <a:endParaRPr lang="en-US" altLang="zh-CN" sz="3200" i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Verifying Matrix Multiplication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decrease the probability of error, repeat the algorithm </a:t>
            </a:r>
            <a:r>
              <a:rPr lang="en-US" altLang="zh-CN" i="1" dirty="0" smtClean="0">
                <a:solidFill>
                  <a:schemeClr val="accent6"/>
                </a:solidFill>
              </a:rPr>
              <a:t>t</a:t>
            </a:r>
            <a:r>
              <a:rPr lang="en-US" altLang="zh-CN" dirty="0" smtClean="0"/>
              <a:t> times (independently). </a:t>
            </a:r>
            <a:endParaRPr lang="en-US" altLang="zh-CN" dirty="0" smtClean="0"/>
          </a:p>
          <a:p>
            <a:r>
              <a:rPr lang="en-US" altLang="zh-CN" dirty="0" smtClean="0"/>
              <a:t>If </a:t>
            </a:r>
            <a:r>
              <a:rPr lang="en-US" altLang="zh-CN" dirty="0" smtClean="0"/>
              <a:t>we get no at </a:t>
            </a:r>
            <a:r>
              <a:rPr lang="en-US" altLang="zh-CN" dirty="0" smtClean="0"/>
              <a:t>least once</a:t>
            </a:r>
            <a:r>
              <a:rPr lang="en-US" altLang="zh-CN" dirty="0" smtClean="0"/>
              <a:t>, output no; otherwise, output yes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Since </a:t>
            </a:r>
            <a:r>
              <a:rPr lang="en-US" altLang="zh-CN" dirty="0" smtClean="0"/>
              <a:t>each trial is </a:t>
            </a:r>
            <a:r>
              <a:rPr lang="en-US" altLang="zh-CN" dirty="0" smtClean="0"/>
              <a:t>independent: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</a:t>
            </a:r>
            <a:r>
              <a:rPr lang="en-US" altLang="zh-CN" dirty="0" smtClean="0">
                <a:solidFill>
                  <a:schemeClr val="accent6"/>
                </a:solidFill>
              </a:rPr>
              <a:t>Pr[error] </a:t>
            </a:r>
            <a:r>
              <a:rPr lang="en-US" altLang="zh-CN" dirty="0" smtClean="0">
                <a:solidFill>
                  <a:schemeClr val="accent6"/>
                </a:solidFill>
                <a:sym typeface="Symbol" panose="05050102010706020507"/>
              </a:rPr>
              <a:t> |</a:t>
            </a:r>
            <a:r>
              <a:rPr lang="en-US" altLang="zh-CN" i="1" dirty="0" smtClean="0">
                <a:solidFill>
                  <a:schemeClr val="accent6"/>
                </a:solidFill>
                <a:sym typeface="Symbol" panose="05050102010706020507"/>
              </a:rPr>
              <a:t>S</a:t>
            </a:r>
            <a:r>
              <a:rPr lang="en-US" altLang="zh-CN" dirty="0" smtClean="0">
                <a:solidFill>
                  <a:schemeClr val="accent6"/>
                </a:solidFill>
                <a:sym typeface="Symbol" panose="05050102010706020507"/>
              </a:rPr>
              <a:t>|</a:t>
            </a:r>
            <a:r>
              <a:rPr lang="en-US" altLang="zh-CN" baseline="30000" dirty="0" smtClean="0">
                <a:solidFill>
                  <a:schemeClr val="accent6"/>
                </a:solidFill>
                <a:sym typeface="Symbol" panose="05050102010706020507"/>
              </a:rPr>
              <a:t>-</a:t>
            </a:r>
            <a:r>
              <a:rPr lang="en-US" altLang="zh-CN" i="1" baseline="30000" dirty="0" smtClean="0">
                <a:solidFill>
                  <a:schemeClr val="accent6"/>
                </a:solidFill>
                <a:sym typeface="Symbol" panose="05050102010706020507"/>
              </a:rPr>
              <a:t>t</a:t>
            </a:r>
            <a:r>
              <a:rPr lang="en-US" altLang="zh-CN" dirty="0" smtClean="0">
                <a:sym typeface="Symbol" panose="05050102010706020507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3EA7-DF56-4492-A801-61702A6DFE3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69389E-9538-463E-A7DF-BEE224D66687}" type="slidenum">
              <a:rPr lang="en-US" altLang="zh-CN"/>
            </a:fld>
            <a:endParaRPr lang="en-US" altLang="zh-CN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Calculating expectation</a:t>
            </a:r>
            <a:endParaRPr lang="en-US" altLang="zh-CN"/>
          </a:p>
        </p:txBody>
      </p:sp>
      <p:grpSp>
        <p:nvGrpSpPr>
          <p:cNvPr id="8200" name="Group 8"/>
          <p:cNvGrpSpPr/>
          <p:nvPr/>
        </p:nvGrpSpPr>
        <p:grpSpPr bwMode="auto">
          <a:xfrm>
            <a:off x="1143000" y="1524000"/>
            <a:ext cx="5976938" cy="2514600"/>
            <a:chOff x="720" y="960"/>
            <a:chExt cx="3765" cy="1584"/>
          </a:xfrm>
        </p:grpSpPr>
        <p:graphicFrame>
          <p:nvGraphicFramePr>
            <p:cNvPr id="8194" name="Object 4"/>
            <p:cNvGraphicFramePr>
              <a:graphicFrameLocks noChangeAspect="1"/>
            </p:cNvGraphicFramePr>
            <p:nvPr/>
          </p:nvGraphicFramePr>
          <p:xfrm>
            <a:off x="720" y="960"/>
            <a:ext cx="3648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5" name="Equation" r:id="rId1" imgW="3076575" imgH="464820" progId="Equation.3">
                    <p:embed/>
                  </p:oleObj>
                </mc:Choice>
                <mc:Fallback>
                  <p:oleObj name="Equation" r:id="rId1" imgW="3076575" imgH="464820" progId="Equation.3">
                    <p:embed/>
                    <p:pic>
                      <p:nvPicPr>
                        <p:cNvPr id="0" name="图片 1638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20" y="960"/>
                          <a:ext cx="3648" cy="55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" name="Object 5"/>
            <p:cNvGraphicFramePr>
              <a:graphicFrameLocks noChangeAspect="1"/>
            </p:cNvGraphicFramePr>
            <p:nvPr/>
          </p:nvGraphicFramePr>
          <p:xfrm>
            <a:off x="1344" y="1503"/>
            <a:ext cx="2958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6" name="Equation" r:id="rId3" imgW="2494915" imgH="441960" progId="Equation.3">
                    <p:embed/>
                  </p:oleObj>
                </mc:Choice>
                <mc:Fallback>
                  <p:oleObj name="Equation" r:id="rId3" imgW="2494915" imgH="441960" progId="Equation.3">
                    <p:embed/>
                    <p:pic>
                      <p:nvPicPr>
                        <p:cNvPr id="0" name="图片 1638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44" y="1503"/>
                          <a:ext cx="2958" cy="52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6" name="Object 6"/>
            <p:cNvGraphicFramePr>
              <a:graphicFrameLocks noChangeAspect="1"/>
            </p:cNvGraphicFramePr>
            <p:nvPr/>
          </p:nvGraphicFramePr>
          <p:xfrm>
            <a:off x="1344" y="2022"/>
            <a:ext cx="3141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7" name="Equation" r:id="rId5" imgW="50834290" imgH="8430895" progId="Equation.3">
                    <p:embed/>
                  </p:oleObj>
                </mc:Choice>
                <mc:Fallback>
                  <p:oleObj name="Equation" r:id="rId5" imgW="50834290" imgH="8430895" progId="Equation.3">
                    <p:embed/>
                    <p:pic>
                      <p:nvPicPr>
                        <p:cNvPr id="0" name="图片 1638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44" y="2022"/>
                          <a:ext cx="3141" cy="52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1" name="Text Box 7"/>
          <p:cNvSpPr txBox="1">
            <a:spLocks noChangeArrowheads="1"/>
          </p:cNvSpPr>
          <p:nvPr/>
        </p:nvSpPr>
        <p:spPr bwMode="auto">
          <a:xfrm>
            <a:off x="1295400" y="4114800"/>
            <a:ext cx="6688049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 i="0" dirty="0">
                <a:solidFill>
                  <a:schemeClr val="tx1"/>
                </a:solidFill>
              </a:rPr>
              <a:t>Independence of </a:t>
            </a:r>
            <a:r>
              <a:rPr lang="en-US" altLang="zh-CN" sz="3200" i="1" dirty="0" err="1"/>
              <a:t>X</a:t>
            </a:r>
            <a:r>
              <a:rPr lang="en-US" altLang="zh-CN" sz="3200" i="1" baseline="-25000" dirty="0" err="1"/>
              <a:t>k</a:t>
            </a:r>
            <a:r>
              <a:rPr lang="en-US" altLang="zh-CN" sz="3200" i="0" dirty="0">
                <a:solidFill>
                  <a:schemeClr val="tx1"/>
                </a:solidFill>
              </a:rPr>
              <a:t> from other random </a:t>
            </a:r>
            <a:endParaRPr lang="en-US" altLang="zh-CN" sz="3200" i="0" dirty="0">
              <a:solidFill>
                <a:schemeClr val="tx1"/>
              </a:solidFill>
            </a:endParaRPr>
          </a:p>
          <a:p>
            <a:r>
              <a:rPr lang="en-US" altLang="zh-CN" sz="3200" i="0" dirty="0">
                <a:solidFill>
                  <a:schemeClr val="tx1"/>
                </a:solidFill>
              </a:rPr>
              <a:t>choices.</a:t>
            </a:r>
            <a:endParaRPr lang="en-US" altLang="zh-CN" sz="3200" i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6E9D1B-83BD-495C-849A-66A29B9D6C87}" type="slidenum">
              <a:rPr lang="en-US" altLang="zh-CN"/>
            </a:fld>
            <a:endParaRPr lang="en-US" altLang="zh-CN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Calculating expectation</a:t>
            </a:r>
            <a:endParaRPr lang="en-US" altLang="zh-CN"/>
          </a:p>
        </p:txBody>
      </p:sp>
      <p:grpSp>
        <p:nvGrpSpPr>
          <p:cNvPr id="9225" name="Group 9"/>
          <p:cNvGrpSpPr/>
          <p:nvPr/>
        </p:nvGrpSpPr>
        <p:grpSpPr bwMode="auto">
          <a:xfrm>
            <a:off x="1143000" y="1524000"/>
            <a:ext cx="5976938" cy="3352800"/>
            <a:chOff x="720" y="960"/>
            <a:chExt cx="3765" cy="2112"/>
          </a:xfrm>
        </p:grpSpPr>
        <p:graphicFrame>
          <p:nvGraphicFramePr>
            <p:cNvPr id="9218" name="Object 4"/>
            <p:cNvGraphicFramePr>
              <a:graphicFrameLocks noChangeAspect="1"/>
            </p:cNvGraphicFramePr>
            <p:nvPr/>
          </p:nvGraphicFramePr>
          <p:xfrm>
            <a:off x="720" y="960"/>
            <a:ext cx="3648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09" name="Equation" r:id="rId1" imgW="59017535" imgH="8926830" progId="Equation.3">
                    <p:embed/>
                  </p:oleObj>
                </mc:Choice>
                <mc:Fallback>
                  <p:oleObj name="Equation" r:id="rId1" imgW="59017535" imgH="8926830" progId="Equation.3">
                    <p:embed/>
                    <p:pic>
                      <p:nvPicPr>
                        <p:cNvPr id="0" name="图片 1740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20" y="960"/>
                          <a:ext cx="3648" cy="55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9" name="Object 5"/>
            <p:cNvGraphicFramePr>
              <a:graphicFrameLocks noChangeAspect="1"/>
            </p:cNvGraphicFramePr>
            <p:nvPr/>
          </p:nvGraphicFramePr>
          <p:xfrm>
            <a:off x="1344" y="1503"/>
            <a:ext cx="2958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0" name="Equation" r:id="rId3" imgW="47858680" imgH="8430895" progId="Equation.3">
                    <p:embed/>
                  </p:oleObj>
                </mc:Choice>
                <mc:Fallback>
                  <p:oleObj name="Equation" r:id="rId3" imgW="47858680" imgH="8430895" progId="Equation.3">
                    <p:embed/>
                    <p:pic>
                      <p:nvPicPr>
                        <p:cNvPr id="0" name="图片 1740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44" y="1503"/>
                          <a:ext cx="2958" cy="52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0" name="Object 6"/>
            <p:cNvGraphicFramePr>
              <a:graphicFrameLocks noChangeAspect="1"/>
            </p:cNvGraphicFramePr>
            <p:nvPr/>
          </p:nvGraphicFramePr>
          <p:xfrm>
            <a:off x="1344" y="2022"/>
            <a:ext cx="3141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1" name="Equation" r:id="rId5" imgW="50834290" imgH="8430895" progId="Equation.3">
                    <p:embed/>
                  </p:oleObj>
                </mc:Choice>
                <mc:Fallback>
                  <p:oleObj name="Equation" r:id="rId5" imgW="50834290" imgH="8430895" progId="Equation.3">
                    <p:embed/>
                    <p:pic>
                      <p:nvPicPr>
                        <p:cNvPr id="0" name="图片 1741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44" y="2022"/>
                          <a:ext cx="3141" cy="52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1" name="Object 7"/>
            <p:cNvGraphicFramePr>
              <a:graphicFrameLocks noChangeAspect="1"/>
            </p:cNvGraphicFramePr>
            <p:nvPr/>
          </p:nvGraphicFramePr>
          <p:xfrm>
            <a:off x="1351" y="2550"/>
            <a:ext cx="3126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2" name="Equation" r:id="rId7" imgW="50586640" imgH="8430895" progId="Equation.3">
                    <p:embed/>
                  </p:oleObj>
                </mc:Choice>
                <mc:Fallback>
                  <p:oleObj name="Equation" r:id="rId7" imgW="50586640" imgH="8430895" progId="Equation.3">
                    <p:embed/>
                    <p:pic>
                      <p:nvPicPr>
                        <p:cNvPr id="0" name="图片 1741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51" y="2550"/>
                          <a:ext cx="3126" cy="52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6" name="Text Box 8"/>
          <p:cNvSpPr txBox="1">
            <a:spLocks noChangeArrowheads="1"/>
          </p:cNvSpPr>
          <p:nvPr/>
        </p:nvSpPr>
        <p:spPr bwMode="auto">
          <a:xfrm>
            <a:off x="1176338" y="5059363"/>
            <a:ext cx="6567824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 i="0" dirty="0">
                <a:solidFill>
                  <a:schemeClr val="tx1"/>
                </a:solidFill>
              </a:rPr>
              <a:t>Linearity of expectation; </a:t>
            </a:r>
            <a:r>
              <a:rPr lang="en-US" altLang="zh-CN" sz="3200" i="1" dirty="0"/>
              <a:t>E</a:t>
            </a:r>
            <a:r>
              <a:rPr lang="en-US" altLang="zh-CN" sz="3200" i="0" dirty="0"/>
              <a:t>[</a:t>
            </a:r>
            <a:r>
              <a:rPr lang="en-US" altLang="zh-CN" sz="3200" i="1" dirty="0" err="1"/>
              <a:t>X</a:t>
            </a:r>
            <a:r>
              <a:rPr lang="en-US" altLang="zh-CN" sz="3200" i="1" baseline="-25000" dirty="0" err="1"/>
              <a:t>k</a:t>
            </a:r>
            <a:r>
              <a:rPr lang="en-US" altLang="zh-CN" sz="3200" i="0" dirty="0"/>
              <a:t>] = 1/</a:t>
            </a:r>
            <a:r>
              <a:rPr lang="en-US" altLang="zh-CN" sz="3200" i="1" dirty="0"/>
              <a:t>n</a:t>
            </a:r>
            <a:r>
              <a:rPr lang="en-US" altLang="zh-CN" sz="3200" i="0" dirty="0">
                <a:solidFill>
                  <a:schemeClr val="tx1"/>
                </a:solidFill>
              </a:rPr>
              <a:t> . </a:t>
            </a:r>
            <a:endParaRPr lang="en-US" altLang="zh-CN" sz="3200" i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78E5B5-4C5C-4B00-9DA7-334BB592AC9D}" type="slidenum">
              <a:rPr lang="en-US" altLang="zh-CN"/>
            </a:fld>
            <a:endParaRPr lang="en-US" altLang="zh-CN"/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Calculating expectation</a:t>
            </a:r>
            <a:endParaRPr lang="en-US" altLang="zh-CN"/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5622925" y="4895850"/>
            <a:ext cx="2352675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chemeClr val="tx1"/>
                </a:solidFill>
              </a:rPr>
              <a:t>Upper terms </a:t>
            </a:r>
            <a:endParaRPr lang="en-US" altLang="zh-CN" sz="3200" i="0">
              <a:solidFill>
                <a:schemeClr val="tx1"/>
              </a:solidFill>
            </a:endParaRPr>
          </a:p>
          <a:p>
            <a:r>
              <a:rPr lang="en-US" altLang="zh-CN" sz="3200" i="0">
                <a:solidFill>
                  <a:schemeClr val="tx1"/>
                </a:solidFill>
              </a:rPr>
              <a:t>appear twice.</a:t>
            </a:r>
            <a:endParaRPr lang="en-US" altLang="zh-CN" sz="3200" i="0">
              <a:solidFill>
                <a:schemeClr val="tx1"/>
              </a:solidFill>
            </a:endParaRPr>
          </a:p>
        </p:txBody>
      </p:sp>
      <p:grpSp>
        <p:nvGrpSpPr>
          <p:cNvPr id="10251" name="Group 17"/>
          <p:cNvGrpSpPr/>
          <p:nvPr/>
        </p:nvGrpSpPr>
        <p:grpSpPr bwMode="auto">
          <a:xfrm>
            <a:off x="1143000" y="1524000"/>
            <a:ext cx="5976938" cy="4216400"/>
            <a:chOff x="720" y="960"/>
            <a:chExt cx="3765" cy="2656"/>
          </a:xfrm>
        </p:grpSpPr>
        <p:graphicFrame>
          <p:nvGraphicFramePr>
            <p:cNvPr id="10242" name="Object 8"/>
            <p:cNvGraphicFramePr>
              <a:graphicFrameLocks noChangeAspect="1"/>
            </p:cNvGraphicFramePr>
            <p:nvPr/>
          </p:nvGraphicFramePr>
          <p:xfrm>
            <a:off x="1392" y="3063"/>
            <a:ext cx="1747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3" name="Equation" r:id="rId1" imgW="28268930" imgH="8926830" progId="Equation.3">
                    <p:embed/>
                  </p:oleObj>
                </mc:Choice>
                <mc:Fallback>
                  <p:oleObj name="Equation" r:id="rId1" imgW="28268930" imgH="8926830" progId="Equation.3">
                    <p:embed/>
                    <p:pic>
                      <p:nvPicPr>
                        <p:cNvPr id="0" name="图片 1843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92" y="3063"/>
                          <a:ext cx="1747" cy="55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52" name="Group 10"/>
            <p:cNvGrpSpPr/>
            <p:nvPr/>
          </p:nvGrpSpPr>
          <p:grpSpPr bwMode="auto">
            <a:xfrm>
              <a:off x="720" y="960"/>
              <a:ext cx="3765" cy="2112"/>
              <a:chOff x="720" y="960"/>
              <a:chExt cx="3765" cy="2112"/>
            </a:xfrm>
          </p:grpSpPr>
          <p:graphicFrame>
            <p:nvGraphicFramePr>
              <p:cNvPr id="10243" name="Object 11"/>
              <p:cNvGraphicFramePr>
                <a:graphicFrameLocks noChangeAspect="1"/>
              </p:cNvGraphicFramePr>
              <p:nvPr/>
            </p:nvGraphicFramePr>
            <p:xfrm>
              <a:off x="720" y="960"/>
              <a:ext cx="3648" cy="5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34" name="Equation" r:id="rId3" imgW="3076575" imgH="464820" progId="Equation.3">
                      <p:embed/>
                    </p:oleObj>
                  </mc:Choice>
                  <mc:Fallback>
                    <p:oleObj name="Equation" r:id="rId3" imgW="3076575" imgH="464820" progId="Equation.3">
                      <p:embed/>
                      <p:pic>
                        <p:nvPicPr>
                          <p:cNvPr id="0" name="图片 18433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720" y="960"/>
                            <a:ext cx="3648" cy="552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4" name="Object 12"/>
              <p:cNvGraphicFramePr>
                <a:graphicFrameLocks noChangeAspect="1"/>
              </p:cNvGraphicFramePr>
              <p:nvPr/>
            </p:nvGraphicFramePr>
            <p:xfrm>
              <a:off x="1344" y="1503"/>
              <a:ext cx="2958" cy="5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35" name="Equation" r:id="rId5" imgW="2494915" imgH="441960" progId="Equation.3">
                      <p:embed/>
                    </p:oleObj>
                  </mc:Choice>
                  <mc:Fallback>
                    <p:oleObj name="Equation" r:id="rId5" imgW="2494915" imgH="441960" progId="Equation.3">
                      <p:embed/>
                      <p:pic>
                        <p:nvPicPr>
                          <p:cNvPr id="0" name="图片 18434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344" y="1503"/>
                            <a:ext cx="2958" cy="522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5" name="Object 13"/>
              <p:cNvGraphicFramePr>
                <a:graphicFrameLocks noChangeAspect="1"/>
              </p:cNvGraphicFramePr>
              <p:nvPr/>
            </p:nvGraphicFramePr>
            <p:xfrm>
              <a:off x="1344" y="2022"/>
              <a:ext cx="3141" cy="5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36" name="Equation" r:id="rId7" imgW="2650490" imgH="441960" progId="Equation.3">
                      <p:embed/>
                    </p:oleObj>
                  </mc:Choice>
                  <mc:Fallback>
                    <p:oleObj name="Equation" r:id="rId7" imgW="2650490" imgH="441960" progId="Equation.3">
                      <p:embed/>
                      <p:pic>
                        <p:nvPicPr>
                          <p:cNvPr id="0" name="图片 18435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344" y="2022"/>
                            <a:ext cx="3141" cy="522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6" name="Object 14"/>
              <p:cNvGraphicFramePr>
                <a:graphicFrameLocks noChangeAspect="1"/>
              </p:cNvGraphicFramePr>
              <p:nvPr/>
            </p:nvGraphicFramePr>
            <p:xfrm>
              <a:off x="1351" y="2550"/>
              <a:ext cx="3126" cy="5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37" name="Equation" r:id="rId9" imgW="2634615" imgH="441960" progId="Equation.3">
                      <p:embed/>
                    </p:oleObj>
                  </mc:Choice>
                  <mc:Fallback>
                    <p:oleObj name="Equation" r:id="rId9" imgW="2634615" imgH="441960" progId="Equation.3">
                      <p:embed/>
                      <p:pic>
                        <p:nvPicPr>
                          <p:cNvPr id="0" name="图片 18436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351" y="2550"/>
                            <a:ext cx="3126" cy="522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4155CA-1865-4966-BC6B-9FA7CC0F689E}" type="slidenum">
              <a:rPr lang="en-US" altLang="zh-CN"/>
            </a:fld>
            <a:endParaRPr lang="en-US" altLang="zh-CN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Hairy recurrence</a:t>
            </a:r>
            <a:endParaRPr lang="en-US" altLang="zh-CN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zh-CN" b="1">
              <a:solidFill>
                <a:srgbClr val="CD0000"/>
              </a:solidFill>
              <a:latin typeface="TimesNewRomanPS-BoldMT" charset="0"/>
            </a:endParaRPr>
          </a:p>
          <a:p>
            <a:pPr eaLnBrk="1" hangingPunct="1">
              <a:buFontTx/>
              <a:buNone/>
            </a:pPr>
            <a:endParaRPr lang="en-US" altLang="zh-CN" b="1">
              <a:solidFill>
                <a:srgbClr val="CD0000"/>
              </a:solidFill>
              <a:latin typeface="TimesNewRomanPS-BoldMT" charset="0"/>
            </a:endParaRPr>
          </a:p>
          <a:p>
            <a:pPr eaLnBrk="1" hangingPunct="1">
              <a:buFontTx/>
              <a:buNone/>
            </a:pPr>
            <a:r>
              <a:rPr lang="en-US" altLang="zh-CN" b="1">
                <a:solidFill>
                  <a:srgbClr val="CD0000"/>
                </a:solidFill>
              </a:rPr>
              <a:t>Prove: </a:t>
            </a:r>
            <a:r>
              <a:rPr lang="en-US" altLang="zh-CN" i="1">
                <a:solidFill>
                  <a:srgbClr val="008481"/>
                </a:solidFill>
              </a:rPr>
              <a:t>E</a:t>
            </a:r>
            <a:r>
              <a:rPr lang="en-US" altLang="zh-CN">
                <a:solidFill>
                  <a:srgbClr val="008481"/>
                </a:solidFill>
              </a:rPr>
              <a:t>[</a:t>
            </a:r>
            <a:r>
              <a:rPr lang="en-US" altLang="zh-CN" i="1">
                <a:solidFill>
                  <a:srgbClr val="008481"/>
                </a:solidFill>
              </a:rPr>
              <a:t>T</a:t>
            </a:r>
            <a:r>
              <a:rPr lang="en-US" altLang="zh-CN">
                <a:solidFill>
                  <a:srgbClr val="008481"/>
                </a:solidFill>
              </a:rPr>
              <a:t>(</a:t>
            </a:r>
            <a:r>
              <a:rPr lang="en-US" altLang="zh-CN" i="1">
                <a:solidFill>
                  <a:srgbClr val="008481"/>
                </a:solidFill>
              </a:rPr>
              <a:t>n</a:t>
            </a:r>
            <a:r>
              <a:rPr lang="en-US" altLang="zh-CN">
                <a:solidFill>
                  <a:srgbClr val="008481"/>
                </a:solidFill>
              </a:rPr>
              <a:t>)] </a:t>
            </a:r>
            <a:r>
              <a:rPr lang="en-US" altLang="zh-CN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>
                <a:solidFill>
                  <a:srgbClr val="008481"/>
                </a:solidFill>
              </a:rPr>
              <a:t> </a:t>
            </a:r>
            <a:r>
              <a:rPr lang="en-US" altLang="zh-CN" i="1">
                <a:solidFill>
                  <a:srgbClr val="008481"/>
                </a:solidFill>
              </a:rPr>
              <a:t>cn </a:t>
            </a:r>
            <a:r>
              <a:rPr lang="en-US" altLang="zh-CN">
                <a:solidFill>
                  <a:srgbClr val="000000"/>
                </a:solidFill>
              </a:rPr>
              <a:t>for constant </a:t>
            </a:r>
            <a:r>
              <a:rPr lang="en-US" altLang="zh-CN" i="1">
                <a:solidFill>
                  <a:srgbClr val="008481"/>
                </a:solidFill>
              </a:rPr>
              <a:t>c </a:t>
            </a:r>
            <a:r>
              <a:rPr lang="en-US" altLang="zh-CN">
                <a:solidFill>
                  <a:srgbClr val="008481"/>
                </a:solidFill>
              </a:rPr>
              <a:t>&gt; 0 </a:t>
            </a:r>
            <a:r>
              <a:rPr lang="en-US" altLang="zh-CN">
                <a:solidFill>
                  <a:srgbClr val="000000"/>
                </a:solidFill>
              </a:rPr>
              <a:t>.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The constant </a:t>
            </a:r>
            <a:r>
              <a:rPr lang="en-US" altLang="zh-CN" i="1">
                <a:solidFill>
                  <a:srgbClr val="008481"/>
                </a:solidFill>
              </a:rPr>
              <a:t>c </a:t>
            </a:r>
            <a:r>
              <a:rPr lang="en-US" altLang="zh-CN">
                <a:solidFill>
                  <a:srgbClr val="000000"/>
                </a:solidFill>
              </a:rPr>
              <a:t>can be chosen large enough so that </a:t>
            </a:r>
            <a:r>
              <a:rPr lang="en-US" altLang="zh-CN" i="1">
                <a:solidFill>
                  <a:srgbClr val="008481"/>
                </a:solidFill>
              </a:rPr>
              <a:t>E</a:t>
            </a:r>
            <a:r>
              <a:rPr lang="en-US" altLang="zh-CN">
                <a:solidFill>
                  <a:srgbClr val="008481"/>
                </a:solidFill>
              </a:rPr>
              <a:t>[</a:t>
            </a:r>
            <a:r>
              <a:rPr lang="en-US" altLang="zh-CN" i="1">
                <a:solidFill>
                  <a:srgbClr val="008481"/>
                </a:solidFill>
              </a:rPr>
              <a:t>T</a:t>
            </a:r>
            <a:r>
              <a:rPr lang="en-US" altLang="zh-CN">
                <a:solidFill>
                  <a:srgbClr val="008481"/>
                </a:solidFill>
              </a:rPr>
              <a:t>(</a:t>
            </a:r>
            <a:r>
              <a:rPr lang="en-US" altLang="zh-CN" i="1">
                <a:solidFill>
                  <a:srgbClr val="008481"/>
                </a:solidFill>
              </a:rPr>
              <a:t>n</a:t>
            </a:r>
            <a:r>
              <a:rPr lang="en-US" altLang="zh-CN">
                <a:solidFill>
                  <a:srgbClr val="008481"/>
                </a:solidFill>
              </a:rPr>
              <a:t>)] </a:t>
            </a:r>
            <a:r>
              <a:rPr lang="en-US" altLang="zh-CN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>
                <a:solidFill>
                  <a:srgbClr val="008B88"/>
                </a:solidFill>
              </a:rPr>
              <a:t> </a:t>
            </a:r>
            <a:r>
              <a:rPr lang="en-US" altLang="zh-CN" i="1">
                <a:solidFill>
                  <a:srgbClr val="008481"/>
                </a:solidFill>
              </a:rPr>
              <a:t>cn </a:t>
            </a:r>
            <a:r>
              <a:rPr lang="en-US" altLang="zh-CN">
                <a:solidFill>
                  <a:srgbClr val="000000"/>
                </a:solidFill>
              </a:rPr>
              <a:t>for the base cases</a:t>
            </a:r>
            <a:r>
              <a:rPr lang="en-US" altLang="zh-CN">
                <a:solidFill>
                  <a:srgbClr val="000000"/>
                </a:solidFill>
                <a:latin typeface="TimesNewRomanPSMT" charset="0"/>
              </a:rPr>
              <a:t>.</a:t>
            </a:r>
            <a:endParaRPr lang="en-US" altLang="zh-CN">
              <a:solidFill>
                <a:srgbClr val="000000"/>
              </a:solidFill>
              <a:latin typeface="TimesNewRomanPS-BoldMT" charset="0"/>
            </a:endParaRPr>
          </a:p>
          <a:p>
            <a:pPr eaLnBrk="1" hangingPunct="1"/>
            <a:endParaRPr lang="en-US" altLang="zh-CN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2133600" y="1524000"/>
          <a:ext cx="41910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Equation" r:id="rId1" imgW="37939980" imgH="8926830" progId="Equation.3">
                  <p:embed/>
                </p:oleObj>
              </mc:Choice>
              <mc:Fallback>
                <p:oleObj name="Equation" r:id="rId1" imgW="37939980" imgH="8926830" progId="Equation.3">
                  <p:embed/>
                  <p:pic>
                    <p:nvPicPr>
                      <p:cNvPr id="0" name="图片 1945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3600" y="1524000"/>
                        <a:ext cx="4191000" cy="9890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685800" y="5029200"/>
            <a:ext cx="17526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i="0">
                <a:solidFill>
                  <a:srgbClr val="CD0000"/>
                </a:solidFill>
              </a:rPr>
              <a:t>Use fact:</a:t>
            </a:r>
            <a:endParaRPr lang="en-US" altLang="zh-CN" sz="3200" b="1" i="0">
              <a:solidFill>
                <a:srgbClr val="CD0000"/>
              </a:solidFill>
            </a:endParaRPr>
          </a:p>
        </p:txBody>
      </p:sp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2817813" y="4800600"/>
          <a:ext cx="21336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15374620" imgH="8926830" progId="Equation.3">
                  <p:embed/>
                </p:oleObj>
              </mc:Choice>
              <mc:Fallback>
                <p:oleObj name="Equation" r:id="rId3" imgW="15374620" imgH="8926830" progId="Equation.3">
                  <p:embed/>
                  <p:pic>
                    <p:nvPicPr>
                      <p:cNvPr id="0" name="图片 1945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7813" y="4800600"/>
                        <a:ext cx="2133600" cy="1238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1503FA-3817-46B7-8C46-AB4FF2D4DA0B}" type="slidenum">
              <a:rPr lang="en-US" altLang="zh-CN"/>
            </a:fld>
            <a:endParaRPr lang="en-US" altLang="zh-CN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Substitution method</a:t>
            </a:r>
            <a:endParaRPr lang="en-US" altLang="zh-CN"/>
          </a:p>
        </p:txBody>
      </p:sp>
      <p:graphicFrame>
        <p:nvGraphicFramePr>
          <p:cNvPr id="12290" name="Object 7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573213" y="1354138"/>
          <a:ext cx="4397375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Equation" r:id="rId1" imgW="31740475" imgH="8926830" progId="Equation.3">
                  <p:embed/>
                </p:oleObj>
              </mc:Choice>
              <mc:Fallback>
                <p:oleObj name="Equation" r:id="rId1" imgW="31740475" imgH="8926830" progId="Equation.3">
                  <p:embed/>
                  <p:pic>
                    <p:nvPicPr>
                      <p:cNvPr id="0" name="图片 20480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3213" y="1354138"/>
                        <a:ext cx="4397375" cy="12366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8"/>
          <p:cNvSpPr txBox="1">
            <a:spLocks noChangeArrowheads="1"/>
          </p:cNvSpPr>
          <p:nvPr/>
        </p:nvSpPr>
        <p:spPr bwMode="auto">
          <a:xfrm>
            <a:off x="1600200" y="2819400"/>
            <a:ext cx="5367338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chemeClr val="tx1"/>
                </a:solidFill>
              </a:rPr>
              <a:t>Substitute inductive hypothesis.</a:t>
            </a:r>
            <a:endParaRPr lang="en-US" altLang="zh-CN" sz="3200" i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2D8F10-66BA-4F2E-ACB6-DB6ACB2FCBE4}" type="slidenum">
              <a:rPr lang="en-US" altLang="zh-CN"/>
            </a:fld>
            <a:endParaRPr lang="en-US" altLang="zh-CN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Substitution method</a:t>
            </a:r>
            <a:endParaRPr lang="en-US" altLang="zh-CN"/>
          </a:p>
        </p:txBody>
      </p:sp>
      <p:grpSp>
        <p:nvGrpSpPr>
          <p:cNvPr id="13318" name="Group 8"/>
          <p:cNvGrpSpPr/>
          <p:nvPr/>
        </p:nvGrpSpPr>
        <p:grpSpPr bwMode="auto">
          <a:xfrm>
            <a:off x="1524000" y="1371600"/>
            <a:ext cx="4373563" cy="2365375"/>
            <a:chOff x="960" y="864"/>
            <a:chExt cx="2755" cy="1490"/>
          </a:xfrm>
        </p:grpSpPr>
        <p:graphicFrame>
          <p:nvGraphicFramePr>
            <p:cNvPr id="13314" name="Object 5"/>
            <p:cNvGraphicFramePr>
              <a:graphicFrameLocks noChangeAspect="1"/>
            </p:cNvGraphicFramePr>
            <p:nvPr/>
          </p:nvGraphicFramePr>
          <p:xfrm>
            <a:off x="960" y="864"/>
            <a:ext cx="2640" cy="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5" name="Equation" r:id="rId1" imgW="1650365" imgH="464820" progId="Equation.3">
                    <p:embed/>
                  </p:oleObj>
                </mc:Choice>
                <mc:Fallback>
                  <p:oleObj name="Equation" r:id="rId1" imgW="1650365" imgH="464820" progId="Equation.3">
                    <p:embed/>
                    <p:pic>
                      <p:nvPicPr>
                        <p:cNvPr id="0" name="图片 2150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" y="864"/>
                          <a:ext cx="2640" cy="74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5" name="Object 6"/>
            <p:cNvGraphicFramePr>
              <a:graphicFrameLocks noChangeAspect="1"/>
            </p:cNvGraphicFramePr>
            <p:nvPr/>
          </p:nvGraphicFramePr>
          <p:xfrm>
            <a:off x="1776" y="1652"/>
            <a:ext cx="1939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6" name="Equation" r:id="rId3" imgW="23309580" imgH="8430895" progId="Equation.3">
                    <p:embed/>
                  </p:oleObj>
                </mc:Choice>
                <mc:Fallback>
                  <p:oleObj name="Equation" r:id="rId3" imgW="23309580" imgH="8430895" progId="Equation.3">
                    <p:embed/>
                    <p:pic>
                      <p:nvPicPr>
                        <p:cNvPr id="0" name="图片 2150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76" y="1652"/>
                          <a:ext cx="1939" cy="70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676400" y="3916363"/>
            <a:ext cx="163036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chemeClr val="tx1"/>
                </a:solidFill>
              </a:rPr>
              <a:t>Use fact.</a:t>
            </a:r>
            <a:endParaRPr lang="en-US" altLang="zh-CN" sz="3200" i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D97C6B-CF41-4D62-ACDE-489C0FD4C01C}" type="slidenum">
              <a:rPr lang="en-US" altLang="zh-CN"/>
            </a:fld>
            <a:endParaRPr lang="en-US" altLang="zh-CN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Substitution method</a:t>
            </a:r>
            <a:endParaRPr lang="en-US" altLang="zh-CN"/>
          </a:p>
        </p:txBody>
      </p:sp>
      <p:grpSp>
        <p:nvGrpSpPr>
          <p:cNvPr id="14343" name="Group 7"/>
          <p:cNvGrpSpPr/>
          <p:nvPr/>
        </p:nvGrpSpPr>
        <p:grpSpPr bwMode="auto">
          <a:xfrm>
            <a:off x="1524000" y="1371600"/>
            <a:ext cx="4373563" cy="3505200"/>
            <a:chOff x="960" y="864"/>
            <a:chExt cx="2755" cy="2208"/>
          </a:xfrm>
        </p:grpSpPr>
        <p:graphicFrame>
          <p:nvGraphicFramePr>
            <p:cNvPr id="14338" name="Object 4"/>
            <p:cNvGraphicFramePr>
              <a:graphicFrameLocks noChangeAspect="1"/>
            </p:cNvGraphicFramePr>
            <p:nvPr/>
          </p:nvGraphicFramePr>
          <p:xfrm>
            <a:off x="960" y="864"/>
            <a:ext cx="2640" cy="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29" name="Equation" r:id="rId1" imgW="31740475" imgH="8926830" progId="Equation.3">
                    <p:embed/>
                  </p:oleObj>
                </mc:Choice>
                <mc:Fallback>
                  <p:oleObj name="Equation" r:id="rId1" imgW="31740475" imgH="8926830" progId="Equation.3">
                    <p:embed/>
                    <p:pic>
                      <p:nvPicPr>
                        <p:cNvPr id="0" name="图片 2252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" y="864"/>
                          <a:ext cx="2640" cy="74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9" name="Object 5"/>
            <p:cNvGraphicFramePr>
              <a:graphicFrameLocks noChangeAspect="1"/>
            </p:cNvGraphicFramePr>
            <p:nvPr/>
          </p:nvGraphicFramePr>
          <p:xfrm>
            <a:off x="1776" y="1627"/>
            <a:ext cx="1939" cy="1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0" name="Equation" r:id="rId3" imgW="23309580" imgH="17358360" progId="Equation.3">
                    <p:embed/>
                  </p:oleObj>
                </mc:Choice>
                <mc:Fallback>
                  <p:oleObj name="Equation" r:id="rId3" imgW="23309580" imgH="17358360" progId="Equation.3">
                    <p:embed/>
                    <p:pic>
                      <p:nvPicPr>
                        <p:cNvPr id="0" name="图片 2252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76" y="1627"/>
                          <a:ext cx="1939" cy="144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4" name="Text Box 6"/>
          <p:cNvSpPr txBox="1">
            <a:spLocks noChangeArrowheads="1"/>
          </p:cNvSpPr>
          <p:nvPr/>
        </p:nvSpPr>
        <p:spPr bwMode="auto">
          <a:xfrm>
            <a:off x="1752600" y="4953000"/>
            <a:ext cx="50546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chemeClr val="tx1"/>
                </a:solidFill>
              </a:rPr>
              <a:t>Express as </a:t>
            </a:r>
            <a:r>
              <a:rPr lang="en-US" altLang="zh-CN" sz="3200">
                <a:solidFill>
                  <a:srgbClr val="CD0000"/>
                </a:solidFill>
              </a:rPr>
              <a:t>desired – residual</a:t>
            </a:r>
            <a:r>
              <a:rPr lang="en-US" altLang="zh-CN" sz="3200" i="0">
                <a:solidFill>
                  <a:schemeClr val="tx1"/>
                </a:solidFill>
              </a:rPr>
              <a:t>.</a:t>
            </a:r>
            <a:endParaRPr lang="en-US" altLang="zh-CN" sz="3200" i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F4B189-CC6C-4413-8F71-4990F8F88971}" type="slidenum">
              <a:rPr lang="en-US" altLang="zh-CN"/>
            </a:fld>
            <a:endParaRPr lang="en-US" altLang="zh-CN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Substitution method</a:t>
            </a:r>
            <a:endParaRPr lang="en-US" altLang="zh-CN"/>
          </a:p>
        </p:txBody>
      </p:sp>
      <p:grpSp>
        <p:nvGrpSpPr>
          <p:cNvPr id="15367" name="Group 7"/>
          <p:cNvGrpSpPr/>
          <p:nvPr/>
        </p:nvGrpSpPr>
        <p:grpSpPr bwMode="auto">
          <a:xfrm>
            <a:off x="1524000" y="1371600"/>
            <a:ext cx="4373563" cy="4038600"/>
            <a:chOff x="960" y="864"/>
            <a:chExt cx="2755" cy="2544"/>
          </a:xfrm>
        </p:grpSpPr>
        <p:graphicFrame>
          <p:nvGraphicFramePr>
            <p:cNvPr id="15362" name="Object 4"/>
            <p:cNvGraphicFramePr>
              <a:graphicFrameLocks noChangeAspect="1"/>
            </p:cNvGraphicFramePr>
            <p:nvPr/>
          </p:nvGraphicFramePr>
          <p:xfrm>
            <a:off x="960" y="864"/>
            <a:ext cx="2640" cy="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3" name="Equation" r:id="rId1" imgW="1650365" imgH="464820" progId="Equation.3">
                    <p:embed/>
                  </p:oleObj>
                </mc:Choice>
                <mc:Fallback>
                  <p:oleObj name="Equation" r:id="rId1" imgW="1650365" imgH="464820" progId="Equation.3">
                    <p:embed/>
                    <p:pic>
                      <p:nvPicPr>
                        <p:cNvPr id="0" name="图片 2355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" y="864"/>
                          <a:ext cx="2640" cy="74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3" name="Object 5"/>
            <p:cNvGraphicFramePr>
              <a:graphicFrameLocks noChangeAspect="1"/>
            </p:cNvGraphicFramePr>
            <p:nvPr/>
          </p:nvGraphicFramePr>
          <p:xfrm>
            <a:off x="1776" y="1633"/>
            <a:ext cx="1939" cy="1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4" name="Equation" r:id="rId3" imgW="23309580" imgH="21325840" progId="Equation.3">
                    <p:embed/>
                  </p:oleObj>
                </mc:Choice>
                <mc:Fallback>
                  <p:oleObj name="Equation" r:id="rId3" imgW="23309580" imgH="21325840" progId="Equation.3">
                    <p:embed/>
                    <p:pic>
                      <p:nvPicPr>
                        <p:cNvPr id="0" name="图片 2355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76" y="1633"/>
                          <a:ext cx="1939" cy="177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1760538" y="5334000"/>
            <a:ext cx="5707062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 i="0" dirty="0">
                <a:solidFill>
                  <a:schemeClr val="tx1"/>
                </a:solidFill>
              </a:rPr>
              <a:t>if </a:t>
            </a:r>
            <a:r>
              <a:rPr lang="en-US" altLang="zh-CN" sz="3200" dirty="0"/>
              <a:t>c</a:t>
            </a:r>
            <a:r>
              <a:rPr lang="en-US" altLang="zh-CN" sz="3200" i="0" dirty="0">
                <a:solidFill>
                  <a:schemeClr val="tx1"/>
                </a:solidFill>
              </a:rPr>
              <a:t> is chosen large enough so that</a:t>
            </a:r>
            <a:endParaRPr lang="en-US" altLang="zh-CN" sz="3200" i="0" dirty="0">
              <a:solidFill>
                <a:schemeClr val="tx1"/>
              </a:solidFill>
            </a:endParaRPr>
          </a:p>
          <a:p>
            <a:r>
              <a:rPr lang="en-US" altLang="zh-CN" sz="3200" dirty="0" err="1"/>
              <a:t>cn</a:t>
            </a:r>
            <a:r>
              <a:rPr lang="en-US" altLang="zh-CN" sz="3200" i="0" dirty="0"/>
              <a:t>/4</a:t>
            </a:r>
            <a:r>
              <a:rPr lang="en-US" altLang="zh-CN" sz="3200" i="0" dirty="0">
                <a:solidFill>
                  <a:schemeClr val="tx1"/>
                </a:solidFill>
              </a:rPr>
              <a:t> dominates the </a:t>
            </a:r>
            <a:r>
              <a:rPr lang="en-US" altLang="zh-CN" sz="3200" i="0" dirty="0">
                <a:sym typeface="Symbol" panose="05050102010706020507" pitchFamily="18" charset="2"/>
              </a:rPr>
              <a:t>(</a:t>
            </a:r>
            <a:r>
              <a:rPr lang="en-US" altLang="zh-CN" sz="3200" i="1" dirty="0">
                <a:sym typeface="Symbol" panose="05050102010706020507" pitchFamily="18" charset="2"/>
              </a:rPr>
              <a:t>n</a:t>
            </a:r>
            <a:r>
              <a:rPr lang="en-US" altLang="zh-CN" sz="3200" i="0" dirty="0">
                <a:sym typeface="Symbol" panose="05050102010706020507" pitchFamily="18" charset="2"/>
              </a:rPr>
              <a:t>)</a:t>
            </a:r>
            <a:r>
              <a:rPr lang="en-US" altLang="zh-CN" sz="3200" i="0" dirty="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endParaRPr lang="en-US" altLang="zh-CN" sz="3200" i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7E4E93-9FFA-4DAB-9800-664CBEC75562}" type="slidenum">
              <a:rPr lang="en-US" altLang="zh-CN"/>
            </a:fld>
            <a:endParaRPr lang="en-US" altLang="zh-CN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Summary of randomized order-statistic selection</a:t>
            </a:r>
            <a:endParaRPr lang="en-US" altLang="zh-CN" sz="4000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00"/>
                </a:solidFill>
              </a:rPr>
              <a:t>Works fast: linear expected time.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00"/>
                </a:solidFill>
              </a:rPr>
              <a:t>Excellent algorithm in practice.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00"/>
                </a:solidFill>
              </a:rPr>
              <a:t>But, the worst case is </a:t>
            </a:r>
            <a:r>
              <a:rPr lang="en-US" altLang="zh-CN" sz="2800" b="1" i="1">
                <a:solidFill>
                  <a:srgbClr val="CD0000"/>
                </a:solidFill>
              </a:rPr>
              <a:t>very </a:t>
            </a:r>
            <a:r>
              <a:rPr lang="en-US" altLang="zh-CN" sz="2800">
                <a:solidFill>
                  <a:srgbClr val="000000"/>
                </a:solidFill>
              </a:rPr>
              <a:t>bad: </a:t>
            </a:r>
            <a:r>
              <a:rPr lang="en-US" altLang="zh-CN" sz="2800" i="1">
                <a:solidFill>
                  <a:srgbClr val="008C87"/>
                </a:solidFill>
              </a:rPr>
              <a:t>O</a:t>
            </a:r>
            <a:r>
              <a:rPr lang="en-US" altLang="zh-CN" sz="2800">
                <a:solidFill>
                  <a:srgbClr val="008B88"/>
                </a:solidFill>
              </a:rPr>
              <a:t>(</a:t>
            </a:r>
            <a:r>
              <a:rPr lang="en-US" altLang="zh-CN" sz="2800" i="1">
                <a:solidFill>
                  <a:srgbClr val="008B88"/>
                </a:solidFill>
              </a:rPr>
              <a:t>n</a:t>
            </a:r>
            <a:r>
              <a:rPr lang="en-US" altLang="zh-CN" sz="2800" baseline="30000">
                <a:solidFill>
                  <a:srgbClr val="008B88"/>
                </a:solidFill>
              </a:rPr>
              <a:t>2</a:t>
            </a:r>
            <a:r>
              <a:rPr lang="en-US" altLang="zh-CN" sz="2800">
                <a:solidFill>
                  <a:srgbClr val="008B88"/>
                </a:solidFill>
              </a:rPr>
              <a:t>)</a:t>
            </a:r>
            <a:r>
              <a:rPr lang="en-US" altLang="zh-CN" sz="2800">
                <a:solidFill>
                  <a:srgbClr val="000000"/>
                </a:solidFill>
              </a:rPr>
              <a:t>.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4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i="1">
                <a:solidFill>
                  <a:srgbClr val="CD0000"/>
                </a:solidFill>
              </a:rPr>
              <a:t>Q. </a:t>
            </a:r>
            <a:r>
              <a:rPr lang="en-US" altLang="zh-CN" sz="2800">
                <a:solidFill>
                  <a:srgbClr val="000000"/>
                </a:solidFill>
              </a:rPr>
              <a:t>Is there an algorithm that runs in linear time in the  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     worst case?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i="1">
                <a:solidFill>
                  <a:srgbClr val="CD0000"/>
                </a:solidFill>
              </a:rPr>
              <a:t>A. </a:t>
            </a:r>
            <a:r>
              <a:rPr lang="en-US" altLang="zh-CN" sz="2800">
                <a:solidFill>
                  <a:srgbClr val="000000"/>
                </a:solidFill>
              </a:rPr>
              <a:t>Yes, due to Blum, Floyd, Pratt, Rivest, and Tarjan 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      [1973].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4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CD0000"/>
                </a:solidFill>
              </a:rPr>
              <a:t>IDEA: </a:t>
            </a:r>
            <a:r>
              <a:rPr lang="en-US" altLang="zh-CN" sz="2800">
                <a:solidFill>
                  <a:srgbClr val="000000"/>
                </a:solidFill>
              </a:rPr>
              <a:t>Generate a good pivot recursively.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972C4F-6BAE-49E6-B367-FB73F6F753CB}" type="slidenum">
              <a:rPr lang="en-US" altLang="zh-CN"/>
            </a:fld>
            <a:endParaRPr lang="en-US" altLang="zh-CN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Worst-case linear-time order statistics</a:t>
            </a:r>
            <a:endParaRPr lang="en-US" altLang="zh-CN" sz="4000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S</a:t>
            </a:r>
            <a:r>
              <a:rPr lang="en-US" altLang="zh-CN" sz="2000">
                <a:solidFill>
                  <a:srgbClr val="000000"/>
                </a:solidFill>
              </a:rPr>
              <a:t>ELECT</a:t>
            </a:r>
            <a:r>
              <a:rPr lang="en-US" altLang="zh-CN" sz="2400">
                <a:solidFill>
                  <a:srgbClr val="008B88"/>
                </a:solidFill>
              </a:rPr>
              <a:t>(</a:t>
            </a:r>
            <a:r>
              <a:rPr lang="en-US" altLang="zh-CN" sz="2400" i="1">
                <a:solidFill>
                  <a:srgbClr val="008B88"/>
                </a:solidFill>
              </a:rPr>
              <a:t>i, n</a:t>
            </a:r>
            <a:r>
              <a:rPr lang="en-US" altLang="zh-CN" sz="2400">
                <a:solidFill>
                  <a:srgbClr val="008B88"/>
                </a:solidFill>
              </a:rPr>
              <a:t>)</a:t>
            </a:r>
            <a:endParaRPr lang="en-US" altLang="zh-CN" sz="2400">
              <a:solidFill>
                <a:srgbClr val="008B88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1.Divide the </a:t>
            </a:r>
            <a:r>
              <a:rPr lang="en-US" altLang="zh-CN" sz="2400" i="1">
                <a:solidFill>
                  <a:srgbClr val="008B88"/>
                </a:solidFill>
              </a:rPr>
              <a:t>n </a:t>
            </a:r>
            <a:r>
              <a:rPr lang="en-US" altLang="zh-CN" sz="2400">
                <a:solidFill>
                  <a:srgbClr val="000000"/>
                </a:solidFill>
              </a:rPr>
              <a:t>elements into groups of </a:t>
            </a:r>
            <a:r>
              <a:rPr lang="en-US" altLang="zh-CN" sz="2400">
                <a:solidFill>
                  <a:srgbClr val="008B88"/>
                </a:solidFill>
              </a:rPr>
              <a:t>5</a:t>
            </a:r>
            <a:r>
              <a:rPr lang="en-US" altLang="zh-CN" sz="2400">
                <a:solidFill>
                  <a:srgbClr val="000000"/>
                </a:solidFill>
              </a:rPr>
              <a:t>. Find the</a:t>
            </a:r>
            <a:endParaRPr lang="en-US" altLang="zh-CN" sz="2400">
              <a:solidFill>
                <a:srgbClr val="000000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   median of each </a:t>
            </a:r>
            <a:r>
              <a:rPr lang="en-US" altLang="zh-CN" sz="2400">
                <a:solidFill>
                  <a:srgbClr val="008B88"/>
                </a:solidFill>
              </a:rPr>
              <a:t>5</a:t>
            </a:r>
            <a:r>
              <a:rPr lang="en-US" altLang="zh-CN" sz="2400">
                <a:solidFill>
                  <a:srgbClr val="000000"/>
                </a:solidFill>
              </a:rPr>
              <a:t>-element group by rote.</a:t>
            </a:r>
            <a:endParaRPr lang="en-US" altLang="zh-CN" sz="2400">
              <a:solidFill>
                <a:srgbClr val="000000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2.Recursively S</a:t>
            </a:r>
            <a:r>
              <a:rPr lang="en-US" altLang="zh-CN" sz="2000">
                <a:solidFill>
                  <a:srgbClr val="000000"/>
                </a:solidFill>
              </a:rPr>
              <a:t>ELECT</a:t>
            </a:r>
            <a:r>
              <a:rPr lang="en-US" altLang="zh-CN" sz="2400">
                <a:solidFill>
                  <a:srgbClr val="000000"/>
                </a:solidFill>
              </a:rPr>
              <a:t> the median </a:t>
            </a:r>
            <a:r>
              <a:rPr lang="en-US" altLang="zh-CN" sz="2400" i="1">
                <a:solidFill>
                  <a:srgbClr val="008B88"/>
                </a:solidFill>
              </a:rPr>
              <a:t>x </a:t>
            </a:r>
            <a:r>
              <a:rPr lang="en-US" altLang="zh-CN" sz="2400">
                <a:solidFill>
                  <a:srgbClr val="000000"/>
                </a:solidFill>
              </a:rPr>
              <a:t>of the </a:t>
            </a:r>
            <a:endParaRPr lang="en-US" altLang="zh-CN" sz="2400">
              <a:solidFill>
                <a:srgbClr val="008B88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   group medians to be the pivot.</a:t>
            </a:r>
            <a:endParaRPr lang="en-US" altLang="zh-CN" sz="2400">
              <a:solidFill>
                <a:srgbClr val="000000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3.Partition around the pivot </a:t>
            </a:r>
            <a:r>
              <a:rPr lang="en-US" altLang="zh-CN" sz="2400" i="1">
                <a:solidFill>
                  <a:srgbClr val="008B88"/>
                </a:solidFill>
              </a:rPr>
              <a:t>x</a:t>
            </a:r>
            <a:r>
              <a:rPr lang="en-US" altLang="zh-CN" sz="2400">
                <a:solidFill>
                  <a:srgbClr val="000000"/>
                </a:solidFill>
              </a:rPr>
              <a:t>. Let </a:t>
            </a:r>
            <a:r>
              <a:rPr lang="en-US" altLang="zh-CN" sz="2400" i="1">
                <a:solidFill>
                  <a:srgbClr val="008B88"/>
                </a:solidFill>
              </a:rPr>
              <a:t>k </a:t>
            </a:r>
            <a:r>
              <a:rPr lang="en-US" altLang="zh-CN" sz="2400">
                <a:solidFill>
                  <a:srgbClr val="008B88"/>
                </a:solidFill>
              </a:rPr>
              <a:t>= rank(</a:t>
            </a:r>
            <a:r>
              <a:rPr lang="en-US" altLang="zh-CN" sz="2400" i="1">
                <a:solidFill>
                  <a:srgbClr val="008B88"/>
                </a:solidFill>
              </a:rPr>
              <a:t>x</a:t>
            </a:r>
            <a:r>
              <a:rPr lang="en-US" altLang="zh-CN" sz="2400">
                <a:solidFill>
                  <a:srgbClr val="008B88"/>
                </a:solidFill>
              </a:rPr>
              <a:t>)</a:t>
            </a:r>
            <a:r>
              <a:rPr lang="en-US" altLang="zh-CN" sz="2400">
                <a:solidFill>
                  <a:srgbClr val="000000"/>
                </a:solidFill>
              </a:rPr>
              <a:t>.</a:t>
            </a:r>
            <a:endParaRPr lang="en-US" altLang="zh-CN" sz="2400">
              <a:solidFill>
                <a:srgbClr val="000000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4.</a:t>
            </a:r>
            <a:r>
              <a:rPr lang="en-US" altLang="zh-CN" sz="2400" b="1">
                <a:solidFill>
                  <a:srgbClr val="000000"/>
                </a:solidFill>
              </a:rPr>
              <a:t>if</a:t>
            </a: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en-US" altLang="zh-CN" sz="2400" i="1">
                <a:solidFill>
                  <a:srgbClr val="008C87"/>
                </a:solidFill>
              </a:rPr>
              <a:t>i</a:t>
            </a:r>
            <a:r>
              <a:rPr lang="en-US" altLang="zh-CN" sz="2400">
                <a:solidFill>
                  <a:srgbClr val="008C87"/>
                </a:solidFill>
              </a:rPr>
              <a:t> = </a:t>
            </a:r>
            <a:r>
              <a:rPr lang="en-US" altLang="zh-CN" sz="2400" i="1">
                <a:solidFill>
                  <a:srgbClr val="008C87"/>
                </a:solidFill>
              </a:rPr>
              <a:t>k</a:t>
            </a: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en-US" altLang="zh-CN" sz="2400" b="1">
                <a:solidFill>
                  <a:srgbClr val="000000"/>
                </a:solidFill>
              </a:rPr>
              <a:t>then return</a:t>
            </a: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en-US" altLang="zh-CN" sz="2400" i="1">
                <a:solidFill>
                  <a:srgbClr val="008C87"/>
                </a:solidFill>
              </a:rPr>
              <a:t>x</a:t>
            </a:r>
            <a:r>
              <a:rPr lang="en-US" altLang="zh-CN" sz="2400">
                <a:solidFill>
                  <a:srgbClr val="000000"/>
                </a:solidFill>
              </a:rPr>
              <a:t> </a:t>
            </a:r>
            <a:endParaRPr lang="en-US" altLang="zh-CN" sz="2400">
              <a:solidFill>
                <a:srgbClr val="000000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   </a:t>
            </a:r>
            <a:r>
              <a:rPr lang="en-US" altLang="zh-CN" sz="2400" b="1">
                <a:solidFill>
                  <a:srgbClr val="000000"/>
                </a:solidFill>
              </a:rPr>
              <a:t>elseif</a:t>
            </a: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en-US" altLang="zh-CN" sz="2400" i="1">
                <a:solidFill>
                  <a:srgbClr val="008C87"/>
                </a:solidFill>
              </a:rPr>
              <a:t>i</a:t>
            </a:r>
            <a:r>
              <a:rPr lang="en-US" altLang="zh-CN" sz="2400">
                <a:solidFill>
                  <a:srgbClr val="008C87"/>
                </a:solidFill>
              </a:rPr>
              <a:t> &lt; </a:t>
            </a:r>
            <a:r>
              <a:rPr lang="en-US" altLang="zh-CN" sz="2400" i="1">
                <a:solidFill>
                  <a:srgbClr val="008C87"/>
                </a:solidFill>
              </a:rPr>
              <a:t>k</a:t>
            </a:r>
            <a:endParaRPr lang="en-US" altLang="zh-CN" sz="2400" i="1">
              <a:solidFill>
                <a:srgbClr val="008C87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</a:t>
            </a:r>
            <a:r>
              <a:rPr lang="en-US" altLang="zh-CN" sz="2400" b="1">
                <a:solidFill>
                  <a:srgbClr val="000000"/>
                </a:solidFill>
              </a:rPr>
              <a:t>then</a:t>
            </a:r>
            <a:r>
              <a:rPr lang="en-US" altLang="zh-CN" sz="2400">
                <a:solidFill>
                  <a:srgbClr val="000000"/>
                </a:solidFill>
              </a:rPr>
              <a:t> recursively S</a:t>
            </a:r>
            <a:r>
              <a:rPr lang="en-US" altLang="zh-CN" sz="2000">
                <a:solidFill>
                  <a:srgbClr val="000000"/>
                </a:solidFill>
              </a:rPr>
              <a:t>ELECT</a:t>
            </a:r>
            <a:r>
              <a:rPr lang="en-US" altLang="zh-CN" sz="2400">
                <a:solidFill>
                  <a:srgbClr val="000000"/>
                </a:solidFill>
              </a:rPr>
              <a:t> the </a:t>
            </a:r>
            <a:r>
              <a:rPr lang="en-US" altLang="zh-CN" sz="2400" i="1">
                <a:solidFill>
                  <a:srgbClr val="008C87"/>
                </a:solidFill>
              </a:rPr>
              <a:t>i</a:t>
            </a:r>
            <a:r>
              <a:rPr lang="en-US" altLang="zh-CN" sz="2400">
                <a:solidFill>
                  <a:srgbClr val="000000"/>
                </a:solidFill>
              </a:rPr>
              <a:t>th smallest </a:t>
            </a:r>
            <a:endParaRPr lang="en-US" altLang="zh-CN" sz="2400">
              <a:solidFill>
                <a:srgbClr val="000000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        element in the lower part</a:t>
            </a:r>
            <a:endParaRPr lang="en-US" altLang="zh-CN" sz="2400">
              <a:solidFill>
                <a:srgbClr val="000000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</a:t>
            </a:r>
            <a:r>
              <a:rPr lang="en-US" altLang="zh-CN" sz="2400" b="1">
                <a:solidFill>
                  <a:srgbClr val="000000"/>
                </a:solidFill>
              </a:rPr>
              <a:t>else</a:t>
            </a:r>
            <a:r>
              <a:rPr lang="en-US" altLang="zh-CN" sz="2400">
                <a:solidFill>
                  <a:srgbClr val="000000"/>
                </a:solidFill>
              </a:rPr>
              <a:t> recursively S</a:t>
            </a:r>
            <a:r>
              <a:rPr lang="en-US" altLang="zh-CN" sz="2000">
                <a:solidFill>
                  <a:srgbClr val="000000"/>
                </a:solidFill>
              </a:rPr>
              <a:t>ELECT</a:t>
            </a:r>
            <a:r>
              <a:rPr lang="en-US" altLang="zh-CN" sz="2400">
                <a:solidFill>
                  <a:srgbClr val="000000"/>
                </a:solidFill>
              </a:rPr>
              <a:t> the </a:t>
            </a:r>
            <a:r>
              <a:rPr lang="en-US" altLang="zh-CN" sz="2400">
                <a:solidFill>
                  <a:srgbClr val="008C87"/>
                </a:solidFill>
              </a:rPr>
              <a:t>(</a:t>
            </a:r>
            <a:r>
              <a:rPr lang="en-US" altLang="zh-CN" sz="2400" i="1">
                <a:solidFill>
                  <a:srgbClr val="008C87"/>
                </a:solidFill>
              </a:rPr>
              <a:t>i</a:t>
            </a:r>
            <a:r>
              <a:rPr lang="en-US" altLang="zh-CN" sz="2400">
                <a:solidFill>
                  <a:srgbClr val="008C87"/>
                </a:solidFill>
              </a:rPr>
              <a:t>–</a:t>
            </a:r>
            <a:r>
              <a:rPr lang="en-US" altLang="zh-CN" sz="2400" i="1">
                <a:solidFill>
                  <a:srgbClr val="008C87"/>
                </a:solidFill>
              </a:rPr>
              <a:t>k</a:t>
            </a:r>
            <a:r>
              <a:rPr lang="en-US" altLang="zh-CN" sz="2400">
                <a:solidFill>
                  <a:srgbClr val="008C87"/>
                </a:solidFill>
              </a:rPr>
              <a:t>)</a:t>
            </a:r>
            <a:r>
              <a:rPr lang="en-US" altLang="zh-CN" sz="2400">
                <a:solidFill>
                  <a:srgbClr val="000000"/>
                </a:solidFill>
              </a:rPr>
              <a:t>th smallest </a:t>
            </a:r>
            <a:endParaRPr lang="en-US" altLang="zh-CN" sz="2400">
              <a:solidFill>
                <a:srgbClr val="000000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        element in the upper part</a:t>
            </a:r>
            <a:endParaRPr lang="en-US" altLang="zh-CN" sz="2400">
              <a:solidFill>
                <a:srgbClr val="000000"/>
              </a:solidFill>
            </a:endParaRP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6019800" y="2743200"/>
          <a:ext cx="8826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Equation" r:id="rId1" imgW="7687310" imgH="4463415" progId="Equation.3">
                  <p:embed/>
                </p:oleObj>
              </mc:Choice>
              <mc:Fallback>
                <p:oleObj name="Equation" r:id="rId1" imgW="7687310" imgH="4463415" progId="Equation.3">
                  <p:embed/>
                  <p:pic>
                    <p:nvPicPr>
                      <p:cNvPr id="0" name="图片 2457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19800" y="2743200"/>
                        <a:ext cx="882650" cy="5127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5"/>
          <p:cNvGraphicFramePr>
            <a:graphicFrameLocks noChangeAspect="1"/>
          </p:cNvGraphicFramePr>
          <p:nvPr/>
        </p:nvGraphicFramePr>
        <p:xfrm>
          <a:off x="6858000" y="3581400"/>
          <a:ext cx="29368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3" imgW="3719830" imgH="35707955" progId="Equation.3">
                  <p:embed/>
                </p:oleObj>
              </mc:Choice>
              <mc:Fallback>
                <p:oleObj name="Equation" r:id="rId3" imgW="3719830" imgH="35707955" progId="Equation.3">
                  <p:embed/>
                  <p:pic>
                    <p:nvPicPr>
                      <p:cNvPr id="0" name="图片 2457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0" y="3581400"/>
                        <a:ext cx="293688" cy="2819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7162800" y="4133850"/>
            <a:ext cx="1528763" cy="1554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rgbClr val="CD0000"/>
                </a:solidFill>
              </a:rPr>
              <a:t>Same as</a:t>
            </a:r>
            <a:endParaRPr lang="en-US" altLang="zh-CN" sz="3200" i="0">
              <a:solidFill>
                <a:srgbClr val="CD0000"/>
              </a:solidFill>
            </a:endParaRPr>
          </a:p>
          <a:p>
            <a:r>
              <a:rPr lang="en-US" altLang="zh-CN" sz="3200" i="0">
                <a:solidFill>
                  <a:srgbClr val="CD0000"/>
                </a:solidFill>
              </a:rPr>
              <a:t>R</a:t>
            </a:r>
            <a:r>
              <a:rPr lang="en-US" altLang="zh-CN" sz="2800" i="0">
                <a:solidFill>
                  <a:srgbClr val="CD0000"/>
                </a:solidFill>
              </a:rPr>
              <a:t>AND</a:t>
            </a:r>
            <a:r>
              <a:rPr lang="en-US" altLang="zh-CN" sz="3200" i="0">
                <a:solidFill>
                  <a:srgbClr val="CD0000"/>
                </a:solidFill>
              </a:rPr>
              <a:t>-</a:t>
            </a:r>
            <a:endParaRPr lang="en-US" altLang="zh-CN" sz="3200" i="0">
              <a:solidFill>
                <a:srgbClr val="CD0000"/>
              </a:solidFill>
            </a:endParaRPr>
          </a:p>
          <a:p>
            <a:r>
              <a:rPr lang="en-US" altLang="zh-CN" sz="3200" i="0">
                <a:solidFill>
                  <a:srgbClr val="CD0000"/>
                </a:solidFill>
              </a:rPr>
              <a:t>S</a:t>
            </a:r>
            <a:r>
              <a:rPr lang="en-US" altLang="zh-CN" sz="2800" i="0">
                <a:solidFill>
                  <a:srgbClr val="CD0000"/>
                </a:solidFill>
              </a:rPr>
              <a:t>ELECT</a:t>
            </a:r>
            <a:endParaRPr lang="en-US" altLang="zh-CN" sz="2800" i="0">
              <a:solidFill>
                <a:srgbClr val="CD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FA7FFF-E315-480A-9521-E48A32674C05}" type="slidenum">
              <a:rPr lang="en-US" altLang="zh-CN"/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Quicksort</a:t>
            </a:r>
            <a:endParaRPr lang="en-US" altLang="zh-CN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Proposed by C.A.R. Hoare in 1962.</a:t>
            </a:r>
            <a:endParaRPr lang="en-US" altLang="zh-CN"/>
          </a:p>
          <a:p>
            <a:pPr eaLnBrk="1" hangingPunct="1"/>
            <a:r>
              <a:rPr lang="en-US" altLang="zh-CN"/>
              <a:t>Divide-and-conquer algorithm.</a:t>
            </a:r>
            <a:endParaRPr lang="en-US" altLang="zh-CN"/>
          </a:p>
          <a:p>
            <a:pPr eaLnBrk="1" hangingPunct="1"/>
            <a:r>
              <a:rPr lang="en-US" altLang="zh-CN"/>
              <a:t>Sorts “in place”</a:t>
            </a:r>
            <a:endParaRPr lang="en-US" altLang="zh-CN"/>
          </a:p>
          <a:p>
            <a:pPr lvl="1" eaLnBrk="1" hangingPunct="1"/>
            <a:r>
              <a:rPr lang="en-US" altLang="zh-CN"/>
              <a:t>like insertion sort</a:t>
            </a:r>
            <a:endParaRPr lang="en-US" altLang="zh-CN"/>
          </a:p>
          <a:p>
            <a:pPr lvl="1" eaLnBrk="1" hangingPunct="1"/>
            <a:r>
              <a:rPr lang="en-US" altLang="zh-CN"/>
              <a:t>unlike merge sort</a:t>
            </a:r>
            <a:endParaRPr lang="en-US" altLang="zh-CN"/>
          </a:p>
          <a:p>
            <a:pPr eaLnBrk="1" hangingPunct="1"/>
            <a:r>
              <a:rPr lang="en-US" altLang="zh-CN"/>
              <a:t>Very practical (with tuning)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409232-CB56-43C4-8128-E1597440C3D4}" type="slidenum">
              <a:rPr lang="en-US" altLang="zh-CN"/>
            </a:fld>
            <a:endParaRPr lang="en-US" altLang="zh-CN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Choosing the pivot</a:t>
            </a:r>
            <a:endParaRPr lang="en-US" altLang="zh-CN"/>
          </a:p>
        </p:txBody>
      </p:sp>
      <p:sp>
        <p:nvSpPr>
          <p:cNvPr id="70661" name="Oval 5"/>
          <p:cNvSpPr>
            <a:spLocks noChangeArrowheads="1"/>
          </p:cNvSpPr>
          <p:nvPr/>
        </p:nvSpPr>
        <p:spPr bwMode="auto">
          <a:xfrm>
            <a:off x="9906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Oval 6"/>
          <p:cNvSpPr>
            <a:spLocks noChangeArrowheads="1"/>
          </p:cNvSpPr>
          <p:nvPr/>
        </p:nvSpPr>
        <p:spPr bwMode="auto">
          <a:xfrm>
            <a:off x="9906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Oval 7"/>
          <p:cNvSpPr>
            <a:spLocks noChangeArrowheads="1"/>
          </p:cNvSpPr>
          <p:nvPr/>
        </p:nvSpPr>
        <p:spPr bwMode="auto">
          <a:xfrm>
            <a:off x="9906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4" name="Oval 8"/>
          <p:cNvSpPr>
            <a:spLocks noChangeArrowheads="1"/>
          </p:cNvSpPr>
          <p:nvPr/>
        </p:nvSpPr>
        <p:spPr bwMode="auto">
          <a:xfrm>
            <a:off x="9906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Oval 9"/>
          <p:cNvSpPr>
            <a:spLocks noChangeArrowheads="1"/>
          </p:cNvSpPr>
          <p:nvPr/>
        </p:nvSpPr>
        <p:spPr bwMode="auto">
          <a:xfrm>
            <a:off x="990600" y="4191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6" name="Oval 10"/>
          <p:cNvSpPr>
            <a:spLocks noChangeArrowheads="1"/>
          </p:cNvSpPr>
          <p:nvPr/>
        </p:nvSpPr>
        <p:spPr bwMode="auto">
          <a:xfrm>
            <a:off x="18288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7" name="Oval 11"/>
          <p:cNvSpPr>
            <a:spLocks noChangeArrowheads="1"/>
          </p:cNvSpPr>
          <p:nvPr/>
        </p:nvSpPr>
        <p:spPr bwMode="auto">
          <a:xfrm>
            <a:off x="18288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8" name="Oval 12"/>
          <p:cNvSpPr>
            <a:spLocks noChangeArrowheads="1"/>
          </p:cNvSpPr>
          <p:nvPr/>
        </p:nvSpPr>
        <p:spPr bwMode="auto">
          <a:xfrm>
            <a:off x="18288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9" name="Oval 13"/>
          <p:cNvSpPr>
            <a:spLocks noChangeArrowheads="1"/>
          </p:cNvSpPr>
          <p:nvPr/>
        </p:nvSpPr>
        <p:spPr bwMode="auto">
          <a:xfrm>
            <a:off x="18288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0" name="Oval 14"/>
          <p:cNvSpPr>
            <a:spLocks noChangeArrowheads="1"/>
          </p:cNvSpPr>
          <p:nvPr/>
        </p:nvSpPr>
        <p:spPr bwMode="auto">
          <a:xfrm>
            <a:off x="1828800" y="4191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1" name="Oval 15"/>
          <p:cNvSpPr>
            <a:spLocks noChangeArrowheads="1"/>
          </p:cNvSpPr>
          <p:nvPr/>
        </p:nvSpPr>
        <p:spPr bwMode="auto">
          <a:xfrm>
            <a:off x="26670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2" name="Oval 16"/>
          <p:cNvSpPr>
            <a:spLocks noChangeArrowheads="1"/>
          </p:cNvSpPr>
          <p:nvPr/>
        </p:nvSpPr>
        <p:spPr bwMode="auto">
          <a:xfrm>
            <a:off x="26670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3" name="Oval 17"/>
          <p:cNvSpPr>
            <a:spLocks noChangeArrowheads="1"/>
          </p:cNvSpPr>
          <p:nvPr/>
        </p:nvSpPr>
        <p:spPr bwMode="auto">
          <a:xfrm>
            <a:off x="26670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4" name="Oval 18"/>
          <p:cNvSpPr>
            <a:spLocks noChangeArrowheads="1"/>
          </p:cNvSpPr>
          <p:nvPr/>
        </p:nvSpPr>
        <p:spPr bwMode="auto">
          <a:xfrm>
            <a:off x="26670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5" name="Oval 19"/>
          <p:cNvSpPr>
            <a:spLocks noChangeArrowheads="1"/>
          </p:cNvSpPr>
          <p:nvPr/>
        </p:nvSpPr>
        <p:spPr bwMode="auto">
          <a:xfrm>
            <a:off x="2667000" y="4191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6" name="Oval 20"/>
          <p:cNvSpPr>
            <a:spLocks noChangeArrowheads="1"/>
          </p:cNvSpPr>
          <p:nvPr/>
        </p:nvSpPr>
        <p:spPr bwMode="auto">
          <a:xfrm>
            <a:off x="35052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7" name="Oval 21"/>
          <p:cNvSpPr>
            <a:spLocks noChangeArrowheads="1"/>
          </p:cNvSpPr>
          <p:nvPr/>
        </p:nvSpPr>
        <p:spPr bwMode="auto">
          <a:xfrm>
            <a:off x="35052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8" name="Oval 22"/>
          <p:cNvSpPr>
            <a:spLocks noChangeArrowheads="1"/>
          </p:cNvSpPr>
          <p:nvPr/>
        </p:nvSpPr>
        <p:spPr bwMode="auto">
          <a:xfrm>
            <a:off x="35052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9" name="Oval 23"/>
          <p:cNvSpPr>
            <a:spLocks noChangeArrowheads="1"/>
          </p:cNvSpPr>
          <p:nvPr/>
        </p:nvSpPr>
        <p:spPr bwMode="auto">
          <a:xfrm>
            <a:off x="35052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0" name="Oval 24"/>
          <p:cNvSpPr>
            <a:spLocks noChangeArrowheads="1"/>
          </p:cNvSpPr>
          <p:nvPr/>
        </p:nvSpPr>
        <p:spPr bwMode="auto">
          <a:xfrm>
            <a:off x="3505200" y="4191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1" name="Oval 25"/>
          <p:cNvSpPr>
            <a:spLocks noChangeArrowheads="1"/>
          </p:cNvSpPr>
          <p:nvPr/>
        </p:nvSpPr>
        <p:spPr bwMode="auto">
          <a:xfrm>
            <a:off x="43434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2" name="Oval 26"/>
          <p:cNvSpPr>
            <a:spLocks noChangeArrowheads="1"/>
          </p:cNvSpPr>
          <p:nvPr/>
        </p:nvSpPr>
        <p:spPr bwMode="auto">
          <a:xfrm>
            <a:off x="43434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3" name="Oval 27"/>
          <p:cNvSpPr>
            <a:spLocks noChangeArrowheads="1"/>
          </p:cNvSpPr>
          <p:nvPr/>
        </p:nvSpPr>
        <p:spPr bwMode="auto">
          <a:xfrm>
            <a:off x="43434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4" name="Oval 28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5" name="Oval 29"/>
          <p:cNvSpPr>
            <a:spLocks noChangeArrowheads="1"/>
          </p:cNvSpPr>
          <p:nvPr/>
        </p:nvSpPr>
        <p:spPr bwMode="auto">
          <a:xfrm>
            <a:off x="4343400" y="4191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6" name="Oval 30"/>
          <p:cNvSpPr>
            <a:spLocks noChangeArrowheads="1"/>
          </p:cNvSpPr>
          <p:nvPr/>
        </p:nvSpPr>
        <p:spPr bwMode="auto">
          <a:xfrm>
            <a:off x="51816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7" name="Oval 31"/>
          <p:cNvSpPr>
            <a:spLocks noChangeArrowheads="1"/>
          </p:cNvSpPr>
          <p:nvPr/>
        </p:nvSpPr>
        <p:spPr bwMode="auto">
          <a:xfrm>
            <a:off x="51816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8" name="Oval 32"/>
          <p:cNvSpPr>
            <a:spLocks noChangeArrowheads="1"/>
          </p:cNvSpPr>
          <p:nvPr/>
        </p:nvSpPr>
        <p:spPr bwMode="auto">
          <a:xfrm>
            <a:off x="51816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9" name="Oval 33"/>
          <p:cNvSpPr>
            <a:spLocks noChangeArrowheads="1"/>
          </p:cNvSpPr>
          <p:nvPr/>
        </p:nvSpPr>
        <p:spPr bwMode="auto">
          <a:xfrm>
            <a:off x="51816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0" name="Oval 34"/>
          <p:cNvSpPr>
            <a:spLocks noChangeArrowheads="1"/>
          </p:cNvSpPr>
          <p:nvPr/>
        </p:nvSpPr>
        <p:spPr bwMode="auto">
          <a:xfrm>
            <a:off x="5181600" y="4191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1" name="Oval 35"/>
          <p:cNvSpPr>
            <a:spLocks noChangeArrowheads="1"/>
          </p:cNvSpPr>
          <p:nvPr/>
        </p:nvSpPr>
        <p:spPr bwMode="auto">
          <a:xfrm>
            <a:off x="60198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2" name="Oval 36"/>
          <p:cNvSpPr>
            <a:spLocks noChangeArrowheads="1"/>
          </p:cNvSpPr>
          <p:nvPr/>
        </p:nvSpPr>
        <p:spPr bwMode="auto">
          <a:xfrm>
            <a:off x="60198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3" name="Oval 37"/>
          <p:cNvSpPr>
            <a:spLocks noChangeArrowheads="1"/>
          </p:cNvSpPr>
          <p:nvPr/>
        </p:nvSpPr>
        <p:spPr bwMode="auto">
          <a:xfrm>
            <a:off x="60198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4" name="Oval 38"/>
          <p:cNvSpPr>
            <a:spLocks noChangeArrowheads="1"/>
          </p:cNvSpPr>
          <p:nvPr/>
        </p:nvSpPr>
        <p:spPr bwMode="auto">
          <a:xfrm>
            <a:off x="60198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5" name="Oval 39"/>
          <p:cNvSpPr>
            <a:spLocks noChangeArrowheads="1"/>
          </p:cNvSpPr>
          <p:nvPr/>
        </p:nvSpPr>
        <p:spPr bwMode="auto">
          <a:xfrm>
            <a:off x="6019800" y="4191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6" name="Oval 40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7" name="Oval 41"/>
          <p:cNvSpPr>
            <a:spLocks noChangeArrowheads="1"/>
          </p:cNvSpPr>
          <p:nvPr/>
        </p:nvSpPr>
        <p:spPr bwMode="auto">
          <a:xfrm>
            <a:off x="68580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8" name="Oval 42"/>
          <p:cNvSpPr>
            <a:spLocks noChangeArrowheads="1"/>
          </p:cNvSpPr>
          <p:nvPr/>
        </p:nvSpPr>
        <p:spPr bwMode="auto">
          <a:xfrm>
            <a:off x="68580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9" name="Oval 43"/>
          <p:cNvSpPr>
            <a:spLocks noChangeArrowheads="1"/>
          </p:cNvSpPr>
          <p:nvPr/>
        </p:nvSpPr>
        <p:spPr bwMode="auto">
          <a:xfrm>
            <a:off x="68580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0" name="Oval 44"/>
          <p:cNvSpPr>
            <a:spLocks noChangeArrowheads="1"/>
          </p:cNvSpPr>
          <p:nvPr/>
        </p:nvSpPr>
        <p:spPr bwMode="auto">
          <a:xfrm>
            <a:off x="6858000" y="4191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1" name="Oval 45"/>
          <p:cNvSpPr>
            <a:spLocks noChangeArrowheads="1"/>
          </p:cNvSpPr>
          <p:nvPr/>
        </p:nvSpPr>
        <p:spPr bwMode="auto">
          <a:xfrm>
            <a:off x="76962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2" name="Oval 46"/>
          <p:cNvSpPr>
            <a:spLocks noChangeArrowheads="1"/>
          </p:cNvSpPr>
          <p:nvPr/>
        </p:nvSpPr>
        <p:spPr bwMode="auto">
          <a:xfrm>
            <a:off x="76962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3" name="Oval 47"/>
          <p:cNvSpPr>
            <a:spLocks noChangeArrowheads="1"/>
          </p:cNvSpPr>
          <p:nvPr/>
        </p:nvSpPr>
        <p:spPr bwMode="auto">
          <a:xfrm>
            <a:off x="76962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4" name="Oval 48"/>
          <p:cNvSpPr>
            <a:spLocks noChangeArrowheads="1"/>
          </p:cNvSpPr>
          <p:nvPr/>
        </p:nvSpPr>
        <p:spPr bwMode="auto">
          <a:xfrm>
            <a:off x="76962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70A6AE-93B1-4E0B-B388-4167BFE1E7B3}" type="slidenum">
              <a:rPr lang="en-US" altLang="zh-CN"/>
            </a:fld>
            <a:endParaRPr lang="en-US" altLang="zh-CN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Choosing the pivot</a:t>
            </a:r>
            <a:endParaRPr lang="en-US" altLang="zh-CN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 sz="1800"/>
          </a:p>
          <a:p>
            <a:pPr eaLnBrk="1" hangingPunct="1">
              <a:buFontTx/>
              <a:buNone/>
            </a:pPr>
            <a:r>
              <a:rPr lang="en-US" altLang="zh-CN">
                <a:solidFill>
                  <a:srgbClr val="CD0000"/>
                </a:solidFill>
              </a:rPr>
              <a:t>1.</a:t>
            </a:r>
            <a:r>
              <a:rPr lang="en-US" altLang="zh-CN">
                <a:solidFill>
                  <a:srgbClr val="CD0000"/>
                </a:solidFill>
                <a:latin typeface="TimesNewRomanPSMT" charset="0"/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Divide the </a:t>
            </a:r>
            <a:r>
              <a:rPr lang="en-US" altLang="zh-CN" i="1">
                <a:solidFill>
                  <a:srgbClr val="008B88"/>
                </a:solidFill>
              </a:rPr>
              <a:t>n </a:t>
            </a:r>
            <a:r>
              <a:rPr lang="en-US" altLang="zh-CN">
                <a:solidFill>
                  <a:srgbClr val="000000"/>
                </a:solidFill>
              </a:rPr>
              <a:t>elements into groups of </a:t>
            </a:r>
            <a:r>
              <a:rPr lang="en-US" altLang="zh-CN">
                <a:solidFill>
                  <a:srgbClr val="008B88"/>
                </a:solidFill>
              </a:rPr>
              <a:t>5</a:t>
            </a:r>
            <a:r>
              <a:rPr lang="en-US" altLang="zh-CN">
                <a:solidFill>
                  <a:srgbClr val="000000"/>
                </a:solidFill>
              </a:rPr>
              <a:t>.</a:t>
            </a:r>
            <a:endParaRPr lang="en-US" altLang="zh-CN"/>
          </a:p>
        </p:txBody>
      </p:sp>
      <p:sp>
        <p:nvSpPr>
          <p:cNvPr id="71685" name="Oval 4"/>
          <p:cNvSpPr>
            <a:spLocks noChangeArrowheads="1"/>
          </p:cNvSpPr>
          <p:nvPr/>
        </p:nvSpPr>
        <p:spPr bwMode="auto">
          <a:xfrm>
            <a:off x="9906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6" name="Oval 5"/>
          <p:cNvSpPr>
            <a:spLocks noChangeArrowheads="1"/>
          </p:cNvSpPr>
          <p:nvPr/>
        </p:nvSpPr>
        <p:spPr bwMode="auto">
          <a:xfrm>
            <a:off x="9906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7" name="Oval 6"/>
          <p:cNvSpPr>
            <a:spLocks noChangeArrowheads="1"/>
          </p:cNvSpPr>
          <p:nvPr/>
        </p:nvSpPr>
        <p:spPr bwMode="auto">
          <a:xfrm>
            <a:off x="9906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8" name="Oval 7"/>
          <p:cNvSpPr>
            <a:spLocks noChangeArrowheads="1"/>
          </p:cNvSpPr>
          <p:nvPr/>
        </p:nvSpPr>
        <p:spPr bwMode="auto">
          <a:xfrm>
            <a:off x="9906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9" name="Oval 8"/>
          <p:cNvSpPr>
            <a:spLocks noChangeArrowheads="1"/>
          </p:cNvSpPr>
          <p:nvPr/>
        </p:nvSpPr>
        <p:spPr bwMode="auto">
          <a:xfrm>
            <a:off x="990600" y="4191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0" name="Oval 9"/>
          <p:cNvSpPr>
            <a:spLocks noChangeArrowheads="1"/>
          </p:cNvSpPr>
          <p:nvPr/>
        </p:nvSpPr>
        <p:spPr bwMode="auto">
          <a:xfrm>
            <a:off x="18288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1" name="Oval 10"/>
          <p:cNvSpPr>
            <a:spLocks noChangeArrowheads="1"/>
          </p:cNvSpPr>
          <p:nvPr/>
        </p:nvSpPr>
        <p:spPr bwMode="auto">
          <a:xfrm>
            <a:off x="18288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2" name="Oval 11"/>
          <p:cNvSpPr>
            <a:spLocks noChangeArrowheads="1"/>
          </p:cNvSpPr>
          <p:nvPr/>
        </p:nvSpPr>
        <p:spPr bwMode="auto">
          <a:xfrm>
            <a:off x="18288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3" name="Oval 12"/>
          <p:cNvSpPr>
            <a:spLocks noChangeArrowheads="1"/>
          </p:cNvSpPr>
          <p:nvPr/>
        </p:nvSpPr>
        <p:spPr bwMode="auto">
          <a:xfrm>
            <a:off x="18288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4" name="Oval 13"/>
          <p:cNvSpPr>
            <a:spLocks noChangeArrowheads="1"/>
          </p:cNvSpPr>
          <p:nvPr/>
        </p:nvSpPr>
        <p:spPr bwMode="auto">
          <a:xfrm>
            <a:off x="1828800" y="4191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5" name="Oval 14"/>
          <p:cNvSpPr>
            <a:spLocks noChangeArrowheads="1"/>
          </p:cNvSpPr>
          <p:nvPr/>
        </p:nvSpPr>
        <p:spPr bwMode="auto">
          <a:xfrm>
            <a:off x="26670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6" name="Oval 15"/>
          <p:cNvSpPr>
            <a:spLocks noChangeArrowheads="1"/>
          </p:cNvSpPr>
          <p:nvPr/>
        </p:nvSpPr>
        <p:spPr bwMode="auto">
          <a:xfrm>
            <a:off x="26670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7" name="Oval 16"/>
          <p:cNvSpPr>
            <a:spLocks noChangeArrowheads="1"/>
          </p:cNvSpPr>
          <p:nvPr/>
        </p:nvSpPr>
        <p:spPr bwMode="auto">
          <a:xfrm>
            <a:off x="26670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8" name="Oval 17"/>
          <p:cNvSpPr>
            <a:spLocks noChangeArrowheads="1"/>
          </p:cNvSpPr>
          <p:nvPr/>
        </p:nvSpPr>
        <p:spPr bwMode="auto">
          <a:xfrm>
            <a:off x="26670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9" name="Oval 18"/>
          <p:cNvSpPr>
            <a:spLocks noChangeArrowheads="1"/>
          </p:cNvSpPr>
          <p:nvPr/>
        </p:nvSpPr>
        <p:spPr bwMode="auto">
          <a:xfrm>
            <a:off x="2667000" y="4191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0" name="Oval 19"/>
          <p:cNvSpPr>
            <a:spLocks noChangeArrowheads="1"/>
          </p:cNvSpPr>
          <p:nvPr/>
        </p:nvSpPr>
        <p:spPr bwMode="auto">
          <a:xfrm>
            <a:off x="35052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1" name="Oval 20"/>
          <p:cNvSpPr>
            <a:spLocks noChangeArrowheads="1"/>
          </p:cNvSpPr>
          <p:nvPr/>
        </p:nvSpPr>
        <p:spPr bwMode="auto">
          <a:xfrm>
            <a:off x="35052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2" name="Oval 21"/>
          <p:cNvSpPr>
            <a:spLocks noChangeArrowheads="1"/>
          </p:cNvSpPr>
          <p:nvPr/>
        </p:nvSpPr>
        <p:spPr bwMode="auto">
          <a:xfrm>
            <a:off x="35052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3" name="Oval 22"/>
          <p:cNvSpPr>
            <a:spLocks noChangeArrowheads="1"/>
          </p:cNvSpPr>
          <p:nvPr/>
        </p:nvSpPr>
        <p:spPr bwMode="auto">
          <a:xfrm>
            <a:off x="35052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4" name="Oval 23"/>
          <p:cNvSpPr>
            <a:spLocks noChangeArrowheads="1"/>
          </p:cNvSpPr>
          <p:nvPr/>
        </p:nvSpPr>
        <p:spPr bwMode="auto">
          <a:xfrm>
            <a:off x="3505200" y="4191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5" name="Oval 24"/>
          <p:cNvSpPr>
            <a:spLocks noChangeArrowheads="1"/>
          </p:cNvSpPr>
          <p:nvPr/>
        </p:nvSpPr>
        <p:spPr bwMode="auto">
          <a:xfrm>
            <a:off x="43434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6" name="Oval 25"/>
          <p:cNvSpPr>
            <a:spLocks noChangeArrowheads="1"/>
          </p:cNvSpPr>
          <p:nvPr/>
        </p:nvSpPr>
        <p:spPr bwMode="auto">
          <a:xfrm>
            <a:off x="43434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7" name="Oval 26"/>
          <p:cNvSpPr>
            <a:spLocks noChangeArrowheads="1"/>
          </p:cNvSpPr>
          <p:nvPr/>
        </p:nvSpPr>
        <p:spPr bwMode="auto">
          <a:xfrm>
            <a:off x="43434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8" name="Oval 27"/>
          <p:cNvSpPr>
            <a:spLocks noChangeArrowheads="1"/>
          </p:cNvSpPr>
          <p:nvPr/>
        </p:nvSpPr>
        <p:spPr bwMode="auto">
          <a:xfrm>
            <a:off x="43434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9" name="Oval 28"/>
          <p:cNvSpPr>
            <a:spLocks noChangeArrowheads="1"/>
          </p:cNvSpPr>
          <p:nvPr/>
        </p:nvSpPr>
        <p:spPr bwMode="auto">
          <a:xfrm>
            <a:off x="4343400" y="4191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0" name="Oval 29"/>
          <p:cNvSpPr>
            <a:spLocks noChangeArrowheads="1"/>
          </p:cNvSpPr>
          <p:nvPr/>
        </p:nvSpPr>
        <p:spPr bwMode="auto">
          <a:xfrm>
            <a:off x="51816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1" name="Oval 30"/>
          <p:cNvSpPr>
            <a:spLocks noChangeArrowheads="1"/>
          </p:cNvSpPr>
          <p:nvPr/>
        </p:nvSpPr>
        <p:spPr bwMode="auto">
          <a:xfrm>
            <a:off x="51816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2" name="Oval 31"/>
          <p:cNvSpPr>
            <a:spLocks noChangeArrowheads="1"/>
          </p:cNvSpPr>
          <p:nvPr/>
        </p:nvSpPr>
        <p:spPr bwMode="auto">
          <a:xfrm>
            <a:off x="51816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3" name="Oval 32"/>
          <p:cNvSpPr>
            <a:spLocks noChangeArrowheads="1"/>
          </p:cNvSpPr>
          <p:nvPr/>
        </p:nvSpPr>
        <p:spPr bwMode="auto">
          <a:xfrm>
            <a:off x="51816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4" name="Oval 33"/>
          <p:cNvSpPr>
            <a:spLocks noChangeArrowheads="1"/>
          </p:cNvSpPr>
          <p:nvPr/>
        </p:nvSpPr>
        <p:spPr bwMode="auto">
          <a:xfrm>
            <a:off x="5181600" y="4191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5" name="Oval 34"/>
          <p:cNvSpPr>
            <a:spLocks noChangeArrowheads="1"/>
          </p:cNvSpPr>
          <p:nvPr/>
        </p:nvSpPr>
        <p:spPr bwMode="auto">
          <a:xfrm>
            <a:off x="60198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6" name="Oval 35"/>
          <p:cNvSpPr>
            <a:spLocks noChangeArrowheads="1"/>
          </p:cNvSpPr>
          <p:nvPr/>
        </p:nvSpPr>
        <p:spPr bwMode="auto">
          <a:xfrm>
            <a:off x="60198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7" name="Oval 36"/>
          <p:cNvSpPr>
            <a:spLocks noChangeArrowheads="1"/>
          </p:cNvSpPr>
          <p:nvPr/>
        </p:nvSpPr>
        <p:spPr bwMode="auto">
          <a:xfrm>
            <a:off x="60198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8" name="Oval 37"/>
          <p:cNvSpPr>
            <a:spLocks noChangeArrowheads="1"/>
          </p:cNvSpPr>
          <p:nvPr/>
        </p:nvSpPr>
        <p:spPr bwMode="auto">
          <a:xfrm>
            <a:off x="60198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9" name="Oval 38"/>
          <p:cNvSpPr>
            <a:spLocks noChangeArrowheads="1"/>
          </p:cNvSpPr>
          <p:nvPr/>
        </p:nvSpPr>
        <p:spPr bwMode="auto">
          <a:xfrm>
            <a:off x="6019800" y="4191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0" name="Oval 39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1" name="Oval 40"/>
          <p:cNvSpPr>
            <a:spLocks noChangeArrowheads="1"/>
          </p:cNvSpPr>
          <p:nvPr/>
        </p:nvSpPr>
        <p:spPr bwMode="auto">
          <a:xfrm>
            <a:off x="68580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2" name="Oval 41"/>
          <p:cNvSpPr>
            <a:spLocks noChangeArrowheads="1"/>
          </p:cNvSpPr>
          <p:nvPr/>
        </p:nvSpPr>
        <p:spPr bwMode="auto">
          <a:xfrm>
            <a:off x="68580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3" name="Oval 42"/>
          <p:cNvSpPr>
            <a:spLocks noChangeArrowheads="1"/>
          </p:cNvSpPr>
          <p:nvPr/>
        </p:nvSpPr>
        <p:spPr bwMode="auto">
          <a:xfrm>
            <a:off x="68580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4" name="Oval 43"/>
          <p:cNvSpPr>
            <a:spLocks noChangeArrowheads="1"/>
          </p:cNvSpPr>
          <p:nvPr/>
        </p:nvSpPr>
        <p:spPr bwMode="auto">
          <a:xfrm>
            <a:off x="6858000" y="4191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5" name="Oval 44"/>
          <p:cNvSpPr>
            <a:spLocks noChangeArrowheads="1"/>
          </p:cNvSpPr>
          <p:nvPr/>
        </p:nvSpPr>
        <p:spPr bwMode="auto">
          <a:xfrm>
            <a:off x="76962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6" name="Oval 45"/>
          <p:cNvSpPr>
            <a:spLocks noChangeArrowheads="1"/>
          </p:cNvSpPr>
          <p:nvPr/>
        </p:nvSpPr>
        <p:spPr bwMode="auto">
          <a:xfrm>
            <a:off x="76962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7" name="Oval 46"/>
          <p:cNvSpPr>
            <a:spLocks noChangeArrowheads="1"/>
          </p:cNvSpPr>
          <p:nvPr/>
        </p:nvSpPr>
        <p:spPr bwMode="auto">
          <a:xfrm>
            <a:off x="7696200" y="2819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8" name="Oval 47"/>
          <p:cNvSpPr>
            <a:spLocks noChangeArrowheads="1"/>
          </p:cNvSpPr>
          <p:nvPr/>
        </p:nvSpPr>
        <p:spPr bwMode="auto">
          <a:xfrm>
            <a:off x="7696200" y="35052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9" name="Rectangle 48"/>
          <p:cNvSpPr>
            <a:spLocks noChangeArrowheads="1"/>
          </p:cNvSpPr>
          <p:nvPr/>
        </p:nvSpPr>
        <p:spPr bwMode="auto">
          <a:xfrm>
            <a:off x="9144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0" name="Rectangle 49"/>
          <p:cNvSpPr>
            <a:spLocks noChangeArrowheads="1"/>
          </p:cNvSpPr>
          <p:nvPr/>
        </p:nvSpPr>
        <p:spPr bwMode="auto">
          <a:xfrm>
            <a:off x="17526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1" name="Rectangle 50"/>
          <p:cNvSpPr>
            <a:spLocks noChangeArrowheads="1"/>
          </p:cNvSpPr>
          <p:nvPr/>
        </p:nvSpPr>
        <p:spPr bwMode="auto">
          <a:xfrm>
            <a:off x="25908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2" name="Rectangle 51"/>
          <p:cNvSpPr>
            <a:spLocks noChangeArrowheads="1"/>
          </p:cNvSpPr>
          <p:nvPr/>
        </p:nvSpPr>
        <p:spPr bwMode="auto">
          <a:xfrm>
            <a:off x="34290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3" name="Rectangle 52"/>
          <p:cNvSpPr>
            <a:spLocks noChangeArrowheads="1"/>
          </p:cNvSpPr>
          <p:nvPr/>
        </p:nvSpPr>
        <p:spPr bwMode="auto">
          <a:xfrm>
            <a:off x="42672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4" name="Rectangle 53"/>
          <p:cNvSpPr>
            <a:spLocks noChangeArrowheads="1"/>
          </p:cNvSpPr>
          <p:nvPr/>
        </p:nvSpPr>
        <p:spPr bwMode="auto">
          <a:xfrm>
            <a:off x="51054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5" name="Rectangle 54"/>
          <p:cNvSpPr>
            <a:spLocks noChangeArrowheads="1"/>
          </p:cNvSpPr>
          <p:nvPr/>
        </p:nvSpPr>
        <p:spPr bwMode="auto">
          <a:xfrm>
            <a:off x="59436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6" name="Rectangle 55"/>
          <p:cNvSpPr>
            <a:spLocks noChangeArrowheads="1"/>
          </p:cNvSpPr>
          <p:nvPr/>
        </p:nvSpPr>
        <p:spPr bwMode="auto">
          <a:xfrm>
            <a:off x="67818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18F708-A170-4753-A8DF-D2D04CF259DF}" type="slidenum">
              <a:rPr lang="en-US" altLang="zh-CN"/>
            </a:fld>
            <a:endParaRPr lang="en-US" altLang="zh-CN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Choosing the pivot</a:t>
            </a:r>
            <a:endParaRPr lang="en-US" altLang="zh-CN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endParaRPr lang="en-US" altLang="zh-CN" sz="2800"/>
          </a:p>
          <a:p>
            <a:pPr marL="609600" indent="-609600" eaLnBrk="1" hangingPunct="1">
              <a:lnSpc>
                <a:spcPct val="90000"/>
              </a:lnSpc>
            </a:pPr>
            <a:endParaRPr lang="en-US" altLang="zh-CN" sz="2800"/>
          </a:p>
          <a:p>
            <a:pPr marL="609600" indent="-609600" eaLnBrk="1" hangingPunct="1">
              <a:lnSpc>
                <a:spcPct val="90000"/>
              </a:lnSpc>
            </a:pPr>
            <a:endParaRPr lang="en-US" altLang="zh-CN" sz="2800"/>
          </a:p>
          <a:p>
            <a:pPr marL="609600" indent="-609600" eaLnBrk="1" hangingPunct="1">
              <a:lnSpc>
                <a:spcPct val="90000"/>
              </a:lnSpc>
            </a:pPr>
            <a:endParaRPr lang="en-US" altLang="zh-CN" sz="2800"/>
          </a:p>
          <a:p>
            <a:pPr marL="609600" indent="-609600" eaLnBrk="1" hangingPunct="1">
              <a:lnSpc>
                <a:spcPct val="90000"/>
              </a:lnSpc>
            </a:pPr>
            <a:endParaRPr lang="en-US" altLang="zh-CN" sz="2800"/>
          </a:p>
          <a:p>
            <a:pPr marL="609600" indent="-609600" eaLnBrk="1" hangingPunct="1">
              <a:lnSpc>
                <a:spcPct val="90000"/>
              </a:lnSpc>
            </a:pPr>
            <a:endParaRPr lang="en-US" altLang="zh-CN" sz="280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zh-CN" sz="2800">
              <a:solidFill>
                <a:srgbClr val="000000"/>
              </a:solidFill>
              <a:latin typeface="TimesNewRomanPSMT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CD0000"/>
                </a:solidFill>
              </a:rPr>
              <a:t>1.</a:t>
            </a:r>
            <a:r>
              <a:rPr lang="en-US" altLang="zh-CN" sz="2800">
                <a:solidFill>
                  <a:srgbClr val="000000"/>
                </a:solidFill>
                <a:latin typeface="TimesNewRomanPSMT" charset="0"/>
              </a:rPr>
              <a:t> </a:t>
            </a:r>
            <a:r>
              <a:rPr lang="en-US" altLang="zh-CN" sz="2800">
                <a:solidFill>
                  <a:srgbClr val="000000"/>
                </a:solidFill>
              </a:rPr>
              <a:t>Divide the </a:t>
            </a:r>
            <a:r>
              <a:rPr lang="en-US" altLang="zh-CN" sz="2800" i="1">
                <a:solidFill>
                  <a:srgbClr val="008B88"/>
                </a:solidFill>
              </a:rPr>
              <a:t>n </a:t>
            </a:r>
            <a:r>
              <a:rPr lang="en-US" altLang="zh-CN" sz="2800">
                <a:solidFill>
                  <a:srgbClr val="000000"/>
                </a:solidFill>
              </a:rPr>
              <a:t>elements into groups of </a:t>
            </a:r>
            <a:r>
              <a:rPr lang="en-US" altLang="zh-CN" sz="2800">
                <a:solidFill>
                  <a:srgbClr val="008B88"/>
                </a:solidFill>
              </a:rPr>
              <a:t>5</a:t>
            </a:r>
            <a:r>
              <a:rPr lang="en-US" altLang="zh-CN" sz="2800">
                <a:solidFill>
                  <a:srgbClr val="000000"/>
                </a:solidFill>
              </a:rPr>
              <a:t>.    </a:t>
            </a:r>
            <a:endParaRPr lang="en-US" altLang="zh-CN" sz="2800">
              <a:solidFill>
                <a:srgbClr val="00000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    Find the median of each </a:t>
            </a:r>
            <a:r>
              <a:rPr lang="en-US" altLang="zh-CN" sz="2800">
                <a:solidFill>
                  <a:srgbClr val="008B88"/>
                </a:solidFill>
              </a:rPr>
              <a:t>5</a:t>
            </a:r>
            <a:r>
              <a:rPr lang="en-US" altLang="zh-CN" sz="2800">
                <a:solidFill>
                  <a:srgbClr val="000000"/>
                </a:solidFill>
              </a:rPr>
              <a:t>-element group by rote.</a:t>
            </a:r>
            <a:endParaRPr lang="en-US" altLang="zh-CN" sz="2800">
              <a:solidFill>
                <a:srgbClr val="00000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zh-CN" sz="2800"/>
          </a:p>
        </p:txBody>
      </p:sp>
      <p:sp>
        <p:nvSpPr>
          <p:cNvPr id="72709" name="Oval 4"/>
          <p:cNvSpPr>
            <a:spLocks noChangeArrowheads="1"/>
          </p:cNvSpPr>
          <p:nvPr/>
        </p:nvSpPr>
        <p:spPr bwMode="auto">
          <a:xfrm>
            <a:off x="9906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Oval 5"/>
          <p:cNvSpPr>
            <a:spLocks noChangeArrowheads="1"/>
          </p:cNvSpPr>
          <p:nvPr/>
        </p:nvSpPr>
        <p:spPr bwMode="auto">
          <a:xfrm>
            <a:off x="9906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1" name="Oval 6"/>
          <p:cNvSpPr>
            <a:spLocks noChangeArrowheads="1"/>
          </p:cNvSpPr>
          <p:nvPr/>
        </p:nvSpPr>
        <p:spPr bwMode="auto">
          <a:xfrm>
            <a:off x="9906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2" name="Oval 7"/>
          <p:cNvSpPr>
            <a:spLocks noChangeArrowheads="1"/>
          </p:cNvSpPr>
          <p:nvPr/>
        </p:nvSpPr>
        <p:spPr bwMode="auto">
          <a:xfrm>
            <a:off x="9906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3" name="Oval 8"/>
          <p:cNvSpPr>
            <a:spLocks noChangeArrowheads="1"/>
          </p:cNvSpPr>
          <p:nvPr/>
        </p:nvSpPr>
        <p:spPr bwMode="auto">
          <a:xfrm>
            <a:off x="9906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4" name="Oval 9"/>
          <p:cNvSpPr>
            <a:spLocks noChangeArrowheads="1"/>
          </p:cNvSpPr>
          <p:nvPr/>
        </p:nvSpPr>
        <p:spPr bwMode="auto">
          <a:xfrm>
            <a:off x="18288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5" name="Oval 10"/>
          <p:cNvSpPr>
            <a:spLocks noChangeArrowheads="1"/>
          </p:cNvSpPr>
          <p:nvPr/>
        </p:nvSpPr>
        <p:spPr bwMode="auto">
          <a:xfrm>
            <a:off x="18288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6" name="Oval 11"/>
          <p:cNvSpPr>
            <a:spLocks noChangeArrowheads="1"/>
          </p:cNvSpPr>
          <p:nvPr/>
        </p:nvSpPr>
        <p:spPr bwMode="auto">
          <a:xfrm>
            <a:off x="18288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7" name="Oval 12"/>
          <p:cNvSpPr>
            <a:spLocks noChangeArrowheads="1"/>
          </p:cNvSpPr>
          <p:nvPr/>
        </p:nvSpPr>
        <p:spPr bwMode="auto">
          <a:xfrm>
            <a:off x="18288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8" name="Oval 13"/>
          <p:cNvSpPr>
            <a:spLocks noChangeArrowheads="1"/>
          </p:cNvSpPr>
          <p:nvPr/>
        </p:nvSpPr>
        <p:spPr bwMode="auto">
          <a:xfrm>
            <a:off x="18288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9" name="Oval 14"/>
          <p:cNvSpPr>
            <a:spLocks noChangeArrowheads="1"/>
          </p:cNvSpPr>
          <p:nvPr/>
        </p:nvSpPr>
        <p:spPr bwMode="auto">
          <a:xfrm>
            <a:off x="26670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0" name="Oval 15"/>
          <p:cNvSpPr>
            <a:spLocks noChangeArrowheads="1"/>
          </p:cNvSpPr>
          <p:nvPr/>
        </p:nvSpPr>
        <p:spPr bwMode="auto">
          <a:xfrm>
            <a:off x="26670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1" name="Oval 16"/>
          <p:cNvSpPr>
            <a:spLocks noChangeArrowheads="1"/>
          </p:cNvSpPr>
          <p:nvPr/>
        </p:nvSpPr>
        <p:spPr bwMode="auto">
          <a:xfrm>
            <a:off x="26670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2" name="Oval 17"/>
          <p:cNvSpPr>
            <a:spLocks noChangeArrowheads="1"/>
          </p:cNvSpPr>
          <p:nvPr/>
        </p:nvSpPr>
        <p:spPr bwMode="auto">
          <a:xfrm>
            <a:off x="26670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3" name="Oval 18"/>
          <p:cNvSpPr>
            <a:spLocks noChangeArrowheads="1"/>
          </p:cNvSpPr>
          <p:nvPr/>
        </p:nvSpPr>
        <p:spPr bwMode="auto">
          <a:xfrm>
            <a:off x="26670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4" name="Oval 19"/>
          <p:cNvSpPr>
            <a:spLocks noChangeArrowheads="1"/>
          </p:cNvSpPr>
          <p:nvPr/>
        </p:nvSpPr>
        <p:spPr bwMode="auto">
          <a:xfrm>
            <a:off x="35052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5" name="Oval 20"/>
          <p:cNvSpPr>
            <a:spLocks noChangeArrowheads="1"/>
          </p:cNvSpPr>
          <p:nvPr/>
        </p:nvSpPr>
        <p:spPr bwMode="auto">
          <a:xfrm>
            <a:off x="35052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6" name="Oval 21"/>
          <p:cNvSpPr>
            <a:spLocks noChangeArrowheads="1"/>
          </p:cNvSpPr>
          <p:nvPr/>
        </p:nvSpPr>
        <p:spPr bwMode="auto">
          <a:xfrm>
            <a:off x="35052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7" name="Oval 22"/>
          <p:cNvSpPr>
            <a:spLocks noChangeArrowheads="1"/>
          </p:cNvSpPr>
          <p:nvPr/>
        </p:nvSpPr>
        <p:spPr bwMode="auto">
          <a:xfrm>
            <a:off x="35052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8" name="Oval 23"/>
          <p:cNvSpPr>
            <a:spLocks noChangeArrowheads="1"/>
          </p:cNvSpPr>
          <p:nvPr/>
        </p:nvSpPr>
        <p:spPr bwMode="auto">
          <a:xfrm>
            <a:off x="35052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9" name="Oval 24"/>
          <p:cNvSpPr>
            <a:spLocks noChangeArrowheads="1"/>
          </p:cNvSpPr>
          <p:nvPr/>
        </p:nvSpPr>
        <p:spPr bwMode="auto">
          <a:xfrm>
            <a:off x="43434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0" name="Oval 25"/>
          <p:cNvSpPr>
            <a:spLocks noChangeArrowheads="1"/>
          </p:cNvSpPr>
          <p:nvPr/>
        </p:nvSpPr>
        <p:spPr bwMode="auto">
          <a:xfrm>
            <a:off x="43434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1" name="Oval 26"/>
          <p:cNvSpPr>
            <a:spLocks noChangeArrowheads="1"/>
          </p:cNvSpPr>
          <p:nvPr/>
        </p:nvSpPr>
        <p:spPr bwMode="auto">
          <a:xfrm>
            <a:off x="43434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2" name="Oval 27"/>
          <p:cNvSpPr>
            <a:spLocks noChangeArrowheads="1"/>
          </p:cNvSpPr>
          <p:nvPr/>
        </p:nvSpPr>
        <p:spPr bwMode="auto">
          <a:xfrm>
            <a:off x="43434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3" name="Oval 28"/>
          <p:cNvSpPr>
            <a:spLocks noChangeArrowheads="1"/>
          </p:cNvSpPr>
          <p:nvPr/>
        </p:nvSpPr>
        <p:spPr bwMode="auto">
          <a:xfrm>
            <a:off x="43434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4" name="Oval 29"/>
          <p:cNvSpPr>
            <a:spLocks noChangeArrowheads="1"/>
          </p:cNvSpPr>
          <p:nvPr/>
        </p:nvSpPr>
        <p:spPr bwMode="auto">
          <a:xfrm>
            <a:off x="51816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5" name="Oval 30"/>
          <p:cNvSpPr>
            <a:spLocks noChangeArrowheads="1"/>
          </p:cNvSpPr>
          <p:nvPr/>
        </p:nvSpPr>
        <p:spPr bwMode="auto">
          <a:xfrm>
            <a:off x="51816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6" name="Oval 31"/>
          <p:cNvSpPr>
            <a:spLocks noChangeArrowheads="1"/>
          </p:cNvSpPr>
          <p:nvPr/>
        </p:nvSpPr>
        <p:spPr bwMode="auto">
          <a:xfrm>
            <a:off x="51816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7" name="Oval 32"/>
          <p:cNvSpPr>
            <a:spLocks noChangeArrowheads="1"/>
          </p:cNvSpPr>
          <p:nvPr/>
        </p:nvSpPr>
        <p:spPr bwMode="auto">
          <a:xfrm>
            <a:off x="51816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8" name="Oval 33"/>
          <p:cNvSpPr>
            <a:spLocks noChangeArrowheads="1"/>
          </p:cNvSpPr>
          <p:nvPr/>
        </p:nvSpPr>
        <p:spPr bwMode="auto">
          <a:xfrm>
            <a:off x="51816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9" name="Oval 34"/>
          <p:cNvSpPr>
            <a:spLocks noChangeArrowheads="1"/>
          </p:cNvSpPr>
          <p:nvPr/>
        </p:nvSpPr>
        <p:spPr bwMode="auto">
          <a:xfrm>
            <a:off x="60198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0" name="Oval 35"/>
          <p:cNvSpPr>
            <a:spLocks noChangeArrowheads="1"/>
          </p:cNvSpPr>
          <p:nvPr/>
        </p:nvSpPr>
        <p:spPr bwMode="auto">
          <a:xfrm>
            <a:off x="60198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1" name="Oval 36"/>
          <p:cNvSpPr>
            <a:spLocks noChangeArrowheads="1"/>
          </p:cNvSpPr>
          <p:nvPr/>
        </p:nvSpPr>
        <p:spPr bwMode="auto">
          <a:xfrm>
            <a:off x="60198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2" name="Oval 37"/>
          <p:cNvSpPr>
            <a:spLocks noChangeArrowheads="1"/>
          </p:cNvSpPr>
          <p:nvPr/>
        </p:nvSpPr>
        <p:spPr bwMode="auto">
          <a:xfrm>
            <a:off x="60198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3" name="Oval 38"/>
          <p:cNvSpPr>
            <a:spLocks noChangeArrowheads="1"/>
          </p:cNvSpPr>
          <p:nvPr/>
        </p:nvSpPr>
        <p:spPr bwMode="auto">
          <a:xfrm>
            <a:off x="60198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4" name="Oval 39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5" name="Oval 40"/>
          <p:cNvSpPr>
            <a:spLocks noChangeArrowheads="1"/>
          </p:cNvSpPr>
          <p:nvPr/>
        </p:nvSpPr>
        <p:spPr bwMode="auto">
          <a:xfrm>
            <a:off x="68580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6" name="Oval 41"/>
          <p:cNvSpPr>
            <a:spLocks noChangeArrowheads="1"/>
          </p:cNvSpPr>
          <p:nvPr/>
        </p:nvSpPr>
        <p:spPr bwMode="auto">
          <a:xfrm>
            <a:off x="68580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7" name="Oval 42"/>
          <p:cNvSpPr>
            <a:spLocks noChangeArrowheads="1"/>
          </p:cNvSpPr>
          <p:nvPr/>
        </p:nvSpPr>
        <p:spPr bwMode="auto">
          <a:xfrm>
            <a:off x="68580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8" name="Oval 43"/>
          <p:cNvSpPr>
            <a:spLocks noChangeArrowheads="1"/>
          </p:cNvSpPr>
          <p:nvPr/>
        </p:nvSpPr>
        <p:spPr bwMode="auto">
          <a:xfrm>
            <a:off x="68580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9" name="Oval 44"/>
          <p:cNvSpPr>
            <a:spLocks noChangeArrowheads="1"/>
          </p:cNvSpPr>
          <p:nvPr/>
        </p:nvSpPr>
        <p:spPr bwMode="auto">
          <a:xfrm>
            <a:off x="76962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50" name="Oval 45"/>
          <p:cNvSpPr>
            <a:spLocks noChangeArrowheads="1"/>
          </p:cNvSpPr>
          <p:nvPr/>
        </p:nvSpPr>
        <p:spPr bwMode="auto">
          <a:xfrm>
            <a:off x="76962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51" name="Oval 46"/>
          <p:cNvSpPr>
            <a:spLocks noChangeArrowheads="1"/>
          </p:cNvSpPr>
          <p:nvPr/>
        </p:nvSpPr>
        <p:spPr bwMode="auto">
          <a:xfrm>
            <a:off x="7696200" y="2667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52" name="Oval 47"/>
          <p:cNvSpPr>
            <a:spLocks noChangeArrowheads="1"/>
          </p:cNvSpPr>
          <p:nvPr/>
        </p:nvSpPr>
        <p:spPr bwMode="auto">
          <a:xfrm>
            <a:off x="76962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53" name="Line 58"/>
          <p:cNvSpPr>
            <a:spLocks noChangeShapeType="1"/>
          </p:cNvSpPr>
          <p:nvPr/>
        </p:nvSpPr>
        <p:spPr bwMode="auto">
          <a:xfrm flipV="1">
            <a:off x="19812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54" name="Line 61"/>
          <p:cNvSpPr>
            <a:spLocks noChangeShapeType="1"/>
          </p:cNvSpPr>
          <p:nvPr/>
        </p:nvSpPr>
        <p:spPr bwMode="auto">
          <a:xfrm flipV="1">
            <a:off x="12192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55" name="Line 63"/>
          <p:cNvSpPr>
            <a:spLocks noChangeShapeType="1"/>
          </p:cNvSpPr>
          <p:nvPr/>
        </p:nvSpPr>
        <p:spPr bwMode="auto">
          <a:xfrm flipV="1">
            <a:off x="28956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56" name="Line 67"/>
          <p:cNvSpPr>
            <a:spLocks noChangeShapeType="1"/>
          </p:cNvSpPr>
          <p:nvPr/>
        </p:nvSpPr>
        <p:spPr bwMode="auto">
          <a:xfrm flipV="1">
            <a:off x="36576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57" name="Line 68"/>
          <p:cNvSpPr>
            <a:spLocks noChangeShapeType="1"/>
          </p:cNvSpPr>
          <p:nvPr/>
        </p:nvSpPr>
        <p:spPr bwMode="auto">
          <a:xfrm flipV="1">
            <a:off x="44958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58" name="Line 69"/>
          <p:cNvSpPr>
            <a:spLocks noChangeShapeType="1"/>
          </p:cNvSpPr>
          <p:nvPr/>
        </p:nvSpPr>
        <p:spPr bwMode="auto">
          <a:xfrm flipV="1">
            <a:off x="5410200" y="2971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59" name="Line 70"/>
          <p:cNvSpPr>
            <a:spLocks noChangeShapeType="1"/>
          </p:cNvSpPr>
          <p:nvPr/>
        </p:nvSpPr>
        <p:spPr bwMode="auto">
          <a:xfrm flipV="1">
            <a:off x="61722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60" name="Line 72"/>
          <p:cNvSpPr>
            <a:spLocks noChangeShapeType="1"/>
          </p:cNvSpPr>
          <p:nvPr/>
        </p:nvSpPr>
        <p:spPr bwMode="auto">
          <a:xfrm flipV="1">
            <a:off x="70866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61" name="Line 73"/>
          <p:cNvSpPr>
            <a:spLocks noChangeShapeType="1"/>
          </p:cNvSpPr>
          <p:nvPr/>
        </p:nvSpPr>
        <p:spPr bwMode="auto">
          <a:xfrm flipV="1">
            <a:off x="19812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62" name="Line 74"/>
          <p:cNvSpPr>
            <a:spLocks noChangeShapeType="1"/>
          </p:cNvSpPr>
          <p:nvPr/>
        </p:nvSpPr>
        <p:spPr bwMode="auto">
          <a:xfrm flipV="1">
            <a:off x="12192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63" name="Line 75"/>
          <p:cNvSpPr>
            <a:spLocks noChangeShapeType="1"/>
          </p:cNvSpPr>
          <p:nvPr/>
        </p:nvSpPr>
        <p:spPr bwMode="auto">
          <a:xfrm flipV="1">
            <a:off x="28956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64" name="Line 76"/>
          <p:cNvSpPr>
            <a:spLocks noChangeShapeType="1"/>
          </p:cNvSpPr>
          <p:nvPr/>
        </p:nvSpPr>
        <p:spPr bwMode="auto">
          <a:xfrm flipV="1">
            <a:off x="36576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65" name="Line 77"/>
          <p:cNvSpPr>
            <a:spLocks noChangeShapeType="1"/>
          </p:cNvSpPr>
          <p:nvPr/>
        </p:nvSpPr>
        <p:spPr bwMode="auto">
          <a:xfrm flipV="1">
            <a:off x="44958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66" name="Line 78"/>
          <p:cNvSpPr>
            <a:spLocks noChangeShapeType="1"/>
          </p:cNvSpPr>
          <p:nvPr/>
        </p:nvSpPr>
        <p:spPr bwMode="auto">
          <a:xfrm flipV="1">
            <a:off x="5410200" y="2362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67" name="Line 79"/>
          <p:cNvSpPr>
            <a:spLocks noChangeShapeType="1"/>
          </p:cNvSpPr>
          <p:nvPr/>
        </p:nvSpPr>
        <p:spPr bwMode="auto">
          <a:xfrm flipV="1">
            <a:off x="61722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68" name="Line 80"/>
          <p:cNvSpPr>
            <a:spLocks noChangeShapeType="1"/>
          </p:cNvSpPr>
          <p:nvPr/>
        </p:nvSpPr>
        <p:spPr bwMode="auto">
          <a:xfrm flipV="1">
            <a:off x="70866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69" name="Freeform 81"/>
          <p:cNvSpPr/>
          <p:nvPr/>
        </p:nvSpPr>
        <p:spPr bwMode="auto">
          <a:xfrm>
            <a:off x="8382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70" name="Freeform 82"/>
          <p:cNvSpPr/>
          <p:nvPr/>
        </p:nvSpPr>
        <p:spPr bwMode="auto">
          <a:xfrm>
            <a:off x="8382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71" name="Freeform 83"/>
          <p:cNvSpPr/>
          <p:nvPr/>
        </p:nvSpPr>
        <p:spPr bwMode="auto">
          <a:xfrm>
            <a:off x="16764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72" name="Freeform 84"/>
          <p:cNvSpPr/>
          <p:nvPr/>
        </p:nvSpPr>
        <p:spPr bwMode="auto">
          <a:xfrm>
            <a:off x="16764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73" name="Freeform 85"/>
          <p:cNvSpPr/>
          <p:nvPr/>
        </p:nvSpPr>
        <p:spPr bwMode="auto">
          <a:xfrm>
            <a:off x="25146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74" name="Freeform 86"/>
          <p:cNvSpPr/>
          <p:nvPr/>
        </p:nvSpPr>
        <p:spPr bwMode="auto">
          <a:xfrm>
            <a:off x="25146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75" name="Freeform 87"/>
          <p:cNvSpPr/>
          <p:nvPr/>
        </p:nvSpPr>
        <p:spPr bwMode="auto">
          <a:xfrm>
            <a:off x="33528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76" name="Freeform 88"/>
          <p:cNvSpPr/>
          <p:nvPr/>
        </p:nvSpPr>
        <p:spPr bwMode="auto">
          <a:xfrm>
            <a:off x="33528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77" name="Freeform 89"/>
          <p:cNvSpPr/>
          <p:nvPr/>
        </p:nvSpPr>
        <p:spPr bwMode="auto">
          <a:xfrm>
            <a:off x="41910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78" name="Freeform 90"/>
          <p:cNvSpPr/>
          <p:nvPr/>
        </p:nvSpPr>
        <p:spPr bwMode="auto">
          <a:xfrm>
            <a:off x="41910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79" name="Freeform 91"/>
          <p:cNvSpPr/>
          <p:nvPr/>
        </p:nvSpPr>
        <p:spPr bwMode="auto">
          <a:xfrm>
            <a:off x="50292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80" name="Freeform 92"/>
          <p:cNvSpPr/>
          <p:nvPr/>
        </p:nvSpPr>
        <p:spPr bwMode="auto">
          <a:xfrm>
            <a:off x="50292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81" name="Freeform 93"/>
          <p:cNvSpPr/>
          <p:nvPr/>
        </p:nvSpPr>
        <p:spPr bwMode="auto">
          <a:xfrm>
            <a:off x="58674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82" name="Freeform 94"/>
          <p:cNvSpPr/>
          <p:nvPr/>
        </p:nvSpPr>
        <p:spPr bwMode="auto">
          <a:xfrm>
            <a:off x="58674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83" name="Freeform 95"/>
          <p:cNvSpPr/>
          <p:nvPr/>
        </p:nvSpPr>
        <p:spPr bwMode="auto">
          <a:xfrm>
            <a:off x="67056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84" name="Freeform 96"/>
          <p:cNvSpPr/>
          <p:nvPr/>
        </p:nvSpPr>
        <p:spPr bwMode="auto">
          <a:xfrm>
            <a:off x="67056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85" name="Rectangle 97"/>
          <p:cNvSpPr>
            <a:spLocks noChangeArrowheads="1"/>
          </p:cNvSpPr>
          <p:nvPr/>
        </p:nvSpPr>
        <p:spPr bwMode="auto">
          <a:xfrm>
            <a:off x="9144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86" name="Rectangle 98"/>
          <p:cNvSpPr>
            <a:spLocks noChangeArrowheads="1"/>
          </p:cNvSpPr>
          <p:nvPr/>
        </p:nvSpPr>
        <p:spPr bwMode="auto">
          <a:xfrm>
            <a:off x="17526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87" name="Rectangle 99"/>
          <p:cNvSpPr>
            <a:spLocks noChangeArrowheads="1"/>
          </p:cNvSpPr>
          <p:nvPr/>
        </p:nvSpPr>
        <p:spPr bwMode="auto">
          <a:xfrm>
            <a:off x="25908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88" name="Rectangle 100"/>
          <p:cNvSpPr>
            <a:spLocks noChangeArrowheads="1"/>
          </p:cNvSpPr>
          <p:nvPr/>
        </p:nvSpPr>
        <p:spPr bwMode="auto">
          <a:xfrm>
            <a:off x="34290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89" name="Rectangle 101"/>
          <p:cNvSpPr>
            <a:spLocks noChangeArrowheads="1"/>
          </p:cNvSpPr>
          <p:nvPr/>
        </p:nvSpPr>
        <p:spPr bwMode="auto">
          <a:xfrm>
            <a:off x="42672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90" name="Rectangle 102"/>
          <p:cNvSpPr>
            <a:spLocks noChangeArrowheads="1"/>
          </p:cNvSpPr>
          <p:nvPr/>
        </p:nvSpPr>
        <p:spPr bwMode="auto">
          <a:xfrm>
            <a:off x="51054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91" name="Rectangle 103"/>
          <p:cNvSpPr>
            <a:spLocks noChangeArrowheads="1"/>
          </p:cNvSpPr>
          <p:nvPr/>
        </p:nvSpPr>
        <p:spPr bwMode="auto">
          <a:xfrm>
            <a:off x="59436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92" name="Rectangle 104"/>
          <p:cNvSpPr>
            <a:spLocks noChangeArrowheads="1"/>
          </p:cNvSpPr>
          <p:nvPr/>
        </p:nvSpPr>
        <p:spPr bwMode="auto">
          <a:xfrm>
            <a:off x="67818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93" name="Oval 105"/>
          <p:cNvSpPr>
            <a:spLocks noChangeArrowheads="1"/>
          </p:cNvSpPr>
          <p:nvPr/>
        </p:nvSpPr>
        <p:spPr bwMode="auto">
          <a:xfrm>
            <a:off x="8229600" y="4876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94" name="Oval 106"/>
          <p:cNvSpPr>
            <a:spLocks noChangeArrowheads="1"/>
          </p:cNvSpPr>
          <p:nvPr/>
        </p:nvSpPr>
        <p:spPr bwMode="auto">
          <a:xfrm>
            <a:off x="8229600" y="5562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95" name="Line 107"/>
          <p:cNvSpPr>
            <a:spLocks noChangeShapeType="1"/>
          </p:cNvSpPr>
          <p:nvPr/>
        </p:nvSpPr>
        <p:spPr bwMode="auto">
          <a:xfrm flipV="1">
            <a:off x="8382000" y="5181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96" name="Text Box 108"/>
          <p:cNvSpPr txBox="1">
            <a:spLocks noChangeArrowheads="1"/>
          </p:cNvSpPr>
          <p:nvPr/>
        </p:nvSpPr>
        <p:spPr bwMode="auto">
          <a:xfrm>
            <a:off x="7924800" y="4384675"/>
            <a:ext cx="895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lesser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2797" name="Text Box 109"/>
          <p:cNvSpPr txBox="1">
            <a:spLocks noChangeArrowheads="1"/>
          </p:cNvSpPr>
          <p:nvPr/>
        </p:nvSpPr>
        <p:spPr bwMode="auto">
          <a:xfrm>
            <a:off x="7848600" y="5943600"/>
            <a:ext cx="10810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greater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7E8250-4A71-4F37-9642-CA1996C962A9}" type="slidenum">
              <a:rPr lang="en-US" altLang="zh-CN"/>
            </a:fld>
            <a:endParaRPr lang="en-US" altLang="zh-CN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Choosing the pivot</a:t>
            </a:r>
            <a:endParaRPr lang="en-US" altLang="zh-CN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17414" name="Oval 4"/>
          <p:cNvSpPr>
            <a:spLocks noChangeArrowheads="1"/>
          </p:cNvSpPr>
          <p:nvPr/>
        </p:nvSpPr>
        <p:spPr bwMode="auto">
          <a:xfrm>
            <a:off x="9906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Oval 5"/>
          <p:cNvSpPr>
            <a:spLocks noChangeArrowheads="1"/>
          </p:cNvSpPr>
          <p:nvPr/>
        </p:nvSpPr>
        <p:spPr bwMode="auto">
          <a:xfrm>
            <a:off x="9906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" name="Oval 6"/>
          <p:cNvSpPr>
            <a:spLocks noChangeArrowheads="1"/>
          </p:cNvSpPr>
          <p:nvPr/>
        </p:nvSpPr>
        <p:spPr bwMode="auto">
          <a:xfrm>
            <a:off x="9906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7" name="Oval 7"/>
          <p:cNvSpPr>
            <a:spLocks noChangeArrowheads="1"/>
          </p:cNvSpPr>
          <p:nvPr/>
        </p:nvSpPr>
        <p:spPr bwMode="auto">
          <a:xfrm>
            <a:off x="9906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8" name="Oval 8"/>
          <p:cNvSpPr>
            <a:spLocks noChangeArrowheads="1"/>
          </p:cNvSpPr>
          <p:nvPr/>
        </p:nvSpPr>
        <p:spPr bwMode="auto">
          <a:xfrm>
            <a:off x="9906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9" name="Oval 9"/>
          <p:cNvSpPr>
            <a:spLocks noChangeArrowheads="1"/>
          </p:cNvSpPr>
          <p:nvPr/>
        </p:nvSpPr>
        <p:spPr bwMode="auto">
          <a:xfrm>
            <a:off x="18288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0" name="Oval 10"/>
          <p:cNvSpPr>
            <a:spLocks noChangeArrowheads="1"/>
          </p:cNvSpPr>
          <p:nvPr/>
        </p:nvSpPr>
        <p:spPr bwMode="auto">
          <a:xfrm>
            <a:off x="18288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1" name="Oval 11"/>
          <p:cNvSpPr>
            <a:spLocks noChangeArrowheads="1"/>
          </p:cNvSpPr>
          <p:nvPr/>
        </p:nvSpPr>
        <p:spPr bwMode="auto">
          <a:xfrm>
            <a:off x="18288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2" name="Oval 12"/>
          <p:cNvSpPr>
            <a:spLocks noChangeArrowheads="1"/>
          </p:cNvSpPr>
          <p:nvPr/>
        </p:nvSpPr>
        <p:spPr bwMode="auto">
          <a:xfrm>
            <a:off x="18288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3" name="Oval 13"/>
          <p:cNvSpPr>
            <a:spLocks noChangeArrowheads="1"/>
          </p:cNvSpPr>
          <p:nvPr/>
        </p:nvSpPr>
        <p:spPr bwMode="auto">
          <a:xfrm>
            <a:off x="18288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4" name="Oval 14"/>
          <p:cNvSpPr>
            <a:spLocks noChangeArrowheads="1"/>
          </p:cNvSpPr>
          <p:nvPr/>
        </p:nvSpPr>
        <p:spPr bwMode="auto">
          <a:xfrm>
            <a:off x="26670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5" name="Oval 15"/>
          <p:cNvSpPr>
            <a:spLocks noChangeArrowheads="1"/>
          </p:cNvSpPr>
          <p:nvPr/>
        </p:nvSpPr>
        <p:spPr bwMode="auto">
          <a:xfrm>
            <a:off x="26670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6" name="Oval 16"/>
          <p:cNvSpPr>
            <a:spLocks noChangeArrowheads="1"/>
          </p:cNvSpPr>
          <p:nvPr/>
        </p:nvSpPr>
        <p:spPr bwMode="auto">
          <a:xfrm>
            <a:off x="26670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7" name="Oval 17"/>
          <p:cNvSpPr>
            <a:spLocks noChangeArrowheads="1"/>
          </p:cNvSpPr>
          <p:nvPr/>
        </p:nvSpPr>
        <p:spPr bwMode="auto">
          <a:xfrm>
            <a:off x="26670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8" name="Oval 18"/>
          <p:cNvSpPr>
            <a:spLocks noChangeArrowheads="1"/>
          </p:cNvSpPr>
          <p:nvPr/>
        </p:nvSpPr>
        <p:spPr bwMode="auto">
          <a:xfrm>
            <a:off x="26670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9" name="Oval 19"/>
          <p:cNvSpPr>
            <a:spLocks noChangeArrowheads="1"/>
          </p:cNvSpPr>
          <p:nvPr/>
        </p:nvSpPr>
        <p:spPr bwMode="auto">
          <a:xfrm>
            <a:off x="35052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0" name="Oval 20"/>
          <p:cNvSpPr>
            <a:spLocks noChangeArrowheads="1"/>
          </p:cNvSpPr>
          <p:nvPr/>
        </p:nvSpPr>
        <p:spPr bwMode="auto">
          <a:xfrm>
            <a:off x="35052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1" name="Oval 21"/>
          <p:cNvSpPr>
            <a:spLocks noChangeArrowheads="1"/>
          </p:cNvSpPr>
          <p:nvPr/>
        </p:nvSpPr>
        <p:spPr bwMode="auto">
          <a:xfrm>
            <a:off x="3505200" y="26670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2" name="Oval 22"/>
          <p:cNvSpPr>
            <a:spLocks noChangeArrowheads="1"/>
          </p:cNvSpPr>
          <p:nvPr/>
        </p:nvSpPr>
        <p:spPr bwMode="auto">
          <a:xfrm>
            <a:off x="35052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3" name="Oval 23"/>
          <p:cNvSpPr>
            <a:spLocks noChangeArrowheads="1"/>
          </p:cNvSpPr>
          <p:nvPr/>
        </p:nvSpPr>
        <p:spPr bwMode="auto">
          <a:xfrm>
            <a:off x="35052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4" name="Oval 24"/>
          <p:cNvSpPr>
            <a:spLocks noChangeArrowheads="1"/>
          </p:cNvSpPr>
          <p:nvPr/>
        </p:nvSpPr>
        <p:spPr bwMode="auto">
          <a:xfrm>
            <a:off x="43434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5" name="Oval 25"/>
          <p:cNvSpPr>
            <a:spLocks noChangeArrowheads="1"/>
          </p:cNvSpPr>
          <p:nvPr/>
        </p:nvSpPr>
        <p:spPr bwMode="auto">
          <a:xfrm>
            <a:off x="43434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6" name="Oval 26"/>
          <p:cNvSpPr>
            <a:spLocks noChangeArrowheads="1"/>
          </p:cNvSpPr>
          <p:nvPr/>
        </p:nvSpPr>
        <p:spPr bwMode="auto">
          <a:xfrm>
            <a:off x="43434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7" name="Oval 27"/>
          <p:cNvSpPr>
            <a:spLocks noChangeArrowheads="1"/>
          </p:cNvSpPr>
          <p:nvPr/>
        </p:nvSpPr>
        <p:spPr bwMode="auto">
          <a:xfrm>
            <a:off x="43434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8" name="Oval 28"/>
          <p:cNvSpPr>
            <a:spLocks noChangeArrowheads="1"/>
          </p:cNvSpPr>
          <p:nvPr/>
        </p:nvSpPr>
        <p:spPr bwMode="auto">
          <a:xfrm>
            <a:off x="43434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9" name="Oval 29"/>
          <p:cNvSpPr>
            <a:spLocks noChangeArrowheads="1"/>
          </p:cNvSpPr>
          <p:nvPr/>
        </p:nvSpPr>
        <p:spPr bwMode="auto">
          <a:xfrm>
            <a:off x="51816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0" name="Oval 30"/>
          <p:cNvSpPr>
            <a:spLocks noChangeArrowheads="1"/>
          </p:cNvSpPr>
          <p:nvPr/>
        </p:nvSpPr>
        <p:spPr bwMode="auto">
          <a:xfrm>
            <a:off x="51816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1" name="Oval 31"/>
          <p:cNvSpPr>
            <a:spLocks noChangeArrowheads="1"/>
          </p:cNvSpPr>
          <p:nvPr/>
        </p:nvSpPr>
        <p:spPr bwMode="auto">
          <a:xfrm>
            <a:off x="51816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2" name="Oval 32"/>
          <p:cNvSpPr>
            <a:spLocks noChangeArrowheads="1"/>
          </p:cNvSpPr>
          <p:nvPr/>
        </p:nvSpPr>
        <p:spPr bwMode="auto">
          <a:xfrm>
            <a:off x="51816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3" name="Oval 33"/>
          <p:cNvSpPr>
            <a:spLocks noChangeArrowheads="1"/>
          </p:cNvSpPr>
          <p:nvPr/>
        </p:nvSpPr>
        <p:spPr bwMode="auto">
          <a:xfrm>
            <a:off x="51816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4" name="Oval 34"/>
          <p:cNvSpPr>
            <a:spLocks noChangeArrowheads="1"/>
          </p:cNvSpPr>
          <p:nvPr/>
        </p:nvSpPr>
        <p:spPr bwMode="auto">
          <a:xfrm>
            <a:off x="60198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5" name="Oval 35"/>
          <p:cNvSpPr>
            <a:spLocks noChangeArrowheads="1"/>
          </p:cNvSpPr>
          <p:nvPr/>
        </p:nvSpPr>
        <p:spPr bwMode="auto">
          <a:xfrm>
            <a:off x="60198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6" name="Oval 36"/>
          <p:cNvSpPr>
            <a:spLocks noChangeArrowheads="1"/>
          </p:cNvSpPr>
          <p:nvPr/>
        </p:nvSpPr>
        <p:spPr bwMode="auto">
          <a:xfrm>
            <a:off x="60198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7" name="Oval 37"/>
          <p:cNvSpPr>
            <a:spLocks noChangeArrowheads="1"/>
          </p:cNvSpPr>
          <p:nvPr/>
        </p:nvSpPr>
        <p:spPr bwMode="auto">
          <a:xfrm>
            <a:off x="60198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8" name="Oval 38"/>
          <p:cNvSpPr>
            <a:spLocks noChangeArrowheads="1"/>
          </p:cNvSpPr>
          <p:nvPr/>
        </p:nvSpPr>
        <p:spPr bwMode="auto">
          <a:xfrm>
            <a:off x="60198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9" name="Oval 39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50" name="Oval 40"/>
          <p:cNvSpPr>
            <a:spLocks noChangeArrowheads="1"/>
          </p:cNvSpPr>
          <p:nvPr/>
        </p:nvSpPr>
        <p:spPr bwMode="auto">
          <a:xfrm>
            <a:off x="68580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51" name="Oval 41"/>
          <p:cNvSpPr>
            <a:spLocks noChangeArrowheads="1"/>
          </p:cNvSpPr>
          <p:nvPr/>
        </p:nvSpPr>
        <p:spPr bwMode="auto">
          <a:xfrm>
            <a:off x="68580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52" name="Oval 42"/>
          <p:cNvSpPr>
            <a:spLocks noChangeArrowheads="1"/>
          </p:cNvSpPr>
          <p:nvPr/>
        </p:nvSpPr>
        <p:spPr bwMode="auto">
          <a:xfrm>
            <a:off x="68580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53" name="Oval 43"/>
          <p:cNvSpPr>
            <a:spLocks noChangeArrowheads="1"/>
          </p:cNvSpPr>
          <p:nvPr/>
        </p:nvSpPr>
        <p:spPr bwMode="auto">
          <a:xfrm>
            <a:off x="68580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54" name="Oval 44"/>
          <p:cNvSpPr>
            <a:spLocks noChangeArrowheads="1"/>
          </p:cNvSpPr>
          <p:nvPr/>
        </p:nvSpPr>
        <p:spPr bwMode="auto">
          <a:xfrm>
            <a:off x="76962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55" name="Oval 45"/>
          <p:cNvSpPr>
            <a:spLocks noChangeArrowheads="1"/>
          </p:cNvSpPr>
          <p:nvPr/>
        </p:nvSpPr>
        <p:spPr bwMode="auto">
          <a:xfrm>
            <a:off x="76962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56" name="Oval 46"/>
          <p:cNvSpPr>
            <a:spLocks noChangeArrowheads="1"/>
          </p:cNvSpPr>
          <p:nvPr/>
        </p:nvSpPr>
        <p:spPr bwMode="auto">
          <a:xfrm>
            <a:off x="7696200" y="2667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57" name="Oval 47"/>
          <p:cNvSpPr>
            <a:spLocks noChangeArrowheads="1"/>
          </p:cNvSpPr>
          <p:nvPr/>
        </p:nvSpPr>
        <p:spPr bwMode="auto">
          <a:xfrm>
            <a:off x="76962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58" name="Line 48"/>
          <p:cNvSpPr>
            <a:spLocks noChangeShapeType="1"/>
          </p:cNvSpPr>
          <p:nvPr/>
        </p:nvSpPr>
        <p:spPr bwMode="auto">
          <a:xfrm flipV="1">
            <a:off x="19812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59" name="Line 49"/>
          <p:cNvSpPr>
            <a:spLocks noChangeShapeType="1"/>
          </p:cNvSpPr>
          <p:nvPr/>
        </p:nvSpPr>
        <p:spPr bwMode="auto">
          <a:xfrm flipV="1">
            <a:off x="12192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0" name="Line 50"/>
          <p:cNvSpPr>
            <a:spLocks noChangeShapeType="1"/>
          </p:cNvSpPr>
          <p:nvPr/>
        </p:nvSpPr>
        <p:spPr bwMode="auto">
          <a:xfrm flipV="1">
            <a:off x="28956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1" name="Line 51"/>
          <p:cNvSpPr>
            <a:spLocks noChangeShapeType="1"/>
          </p:cNvSpPr>
          <p:nvPr/>
        </p:nvSpPr>
        <p:spPr bwMode="auto">
          <a:xfrm flipV="1">
            <a:off x="36576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2" name="Line 52"/>
          <p:cNvSpPr>
            <a:spLocks noChangeShapeType="1"/>
          </p:cNvSpPr>
          <p:nvPr/>
        </p:nvSpPr>
        <p:spPr bwMode="auto">
          <a:xfrm flipV="1">
            <a:off x="44958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3" name="Line 53"/>
          <p:cNvSpPr>
            <a:spLocks noChangeShapeType="1"/>
          </p:cNvSpPr>
          <p:nvPr/>
        </p:nvSpPr>
        <p:spPr bwMode="auto">
          <a:xfrm flipV="1">
            <a:off x="5410200" y="2971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4" name="Line 54"/>
          <p:cNvSpPr>
            <a:spLocks noChangeShapeType="1"/>
          </p:cNvSpPr>
          <p:nvPr/>
        </p:nvSpPr>
        <p:spPr bwMode="auto">
          <a:xfrm flipV="1">
            <a:off x="61722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5" name="Line 55"/>
          <p:cNvSpPr>
            <a:spLocks noChangeShapeType="1"/>
          </p:cNvSpPr>
          <p:nvPr/>
        </p:nvSpPr>
        <p:spPr bwMode="auto">
          <a:xfrm flipV="1">
            <a:off x="70866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6" name="Line 56"/>
          <p:cNvSpPr>
            <a:spLocks noChangeShapeType="1"/>
          </p:cNvSpPr>
          <p:nvPr/>
        </p:nvSpPr>
        <p:spPr bwMode="auto">
          <a:xfrm flipV="1">
            <a:off x="19812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7" name="Line 57"/>
          <p:cNvSpPr>
            <a:spLocks noChangeShapeType="1"/>
          </p:cNvSpPr>
          <p:nvPr/>
        </p:nvSpPr>
        <p:spPr bwMode="auto">
          <a:xfrm flipV="1">
            <a:off x="12192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8" name="Line 58"/>
          <p:cNvSpPr>
            <a:spLocks noChangeShapeType="1"/>
          </p:cNvSpPr>
          <p:nvPr/>
        </p:nvSpPr>
        <p:spPr bwMode="auto">
          <a:xfrm flipV="1">
            <a:off x="28956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9" name="Line 59"/>
          <p:cNvSpPr>
            <a:spLocks noChangeShapeType="1"/>
          </p:cNvSpPr>
          <p:nvPr/>
        </p:nvSpPr>
        <p:spPr bwMode="auto">
          <a:xfrm flipV="1">
            <a:off x="36576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0" name="Line 60"/>
          <p:cNvSpPr>
            <a:spLocks noChangeShapeType="1"/>
          </p:cNvSpPr>
          <p:nvPr/>
        </p:nvSpPr>
        <p:spPr bwMode="auto">
          <a:xfrm flipV="1">
            <a:off x="44958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1" name="Line 61"/>
          <p:cNvSpPr>
            <a:spLocks noChangeShapeType="1"/>
          </p:cNvSpPr>
          <p:nvPr/>
        </p:nvSpPr>
        <p:spPr bwMode="auto">
          <a:xfrm flipV="1">
            <a:off x="5410200" y="2362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2" name="Line 62"/>
          <p:cNvSpPr>
            <a:spLocks noChangeShapeType="1"/>
          </p:cNvSpPr>
          <p:nvPr/>
        </p:nvSpPr>
        <p:spPr bwMode="auto">
          <a:xfrm flipV="1">
            <a:off x="61722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3" name="Line 63"/>
          <p:cNvSpPr>
            <a:spLocks noChangeShapeType="1"/>
          </p:cNvSpPr>
          <p:nvPr/>
        </p:nvSpPr>
        <p:spPr bwMode="auto">
          <a:xfrm flipV="1">
            <a:off x="70866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4" name="Freeform 64"/>
          <p:cNvSpPr/>
          <p:nvPr/>
        </p:nvSpPr>
        <p:spPr bwMode="auto">
          <a:xfrm>
            <a:off x="8382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5" name="Freeform 65"/>
          <p:cNvSpPr/>
          <p:nvPr/>
        </p:nvSpPr>
        <p:spPr bwMode="auto">
          <a:xfrm>
            <a:off x="8382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6" name="Freeform 66"/>
          <p:cNvSpPr/>
          <p:nvPr/>
        </p:nvSpPr>
        <p:spPr bwMode="auto">
          <a:xfrm>
            <a:off x="16764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7" name="Freeform 67"/>
          <p:cNvSpPr/>
          <p:nvPr/>
        </p:nvSpPr>
        <p:spPr bwMode="auto">
          <a:xfrm>
            <a:off x="16764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8" name="Freeform 68"/>
          <p:cNvSpPr/>
          <p:nvPr/>
        </p:nvSpPr>
        <p:spPr bwMode="auto">
          <a:xfrm>
            <a:off x="25146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9" name="Freeform 69"/>
          <p:cNvSpPr/>
          <p:nvPr/>
        </p:nvSpPr>
        <p:spPr bwMode="auto">
          <a:xfrm>
            <a:off x="25146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0" name="Freeform 70"/>
          <p:cNvSpPr/>
          <p:nvPr/>
        </p:nvSpPr>
        <p:spPr bwMode="auto">
          <a:xfrm>
            <a:off x="33528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1" name="Freeform 71"/>
          <p:cNvSpPr/>
          <p:nvPr/>
        </p:nvSpPr>
        <p:spPr bwMode="auto">
          <a:xfrm>
            <a:off x="33528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2" name="Freeform 72"/>
          <p:cNvSpPr/>
          <p:nvPr/>
        </p:nvSpPr>
        <p:spPr bwMode="auto">
          <a:xfrm>
            <a:off x="41910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3" name="Freeform 73"/>
          <p:cNvSpPr/>
          <p:nvPr/>
        </p:nvSpPr>
        <p:spPr bwMode="auto">
          <a:xfrm>
            <a:off x="41910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4" name="Freeform 74"/>
          <p:cNvSpPr/>
          <p:nvPr/>
        </p:nvSpPr>
        <p:spPr bwMode="auto">
          <a:xfrm>
            <a:off x="50292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5" name="Freeform 75"/>
          <p:cNvSpPr/>
          <p:nvPr/>
        </p:nvSpPr>
        <p:spPr bwMode="auto">
          <a:xfrm>
            <a:off x="50292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6" name="Freeform 76"/>
          <p:cNvSpPr/>
          <p:nvPr/>
        </p:nvSpPr>
        <p:spPr bwMode="auto">
          <a:xfrm>
            <a:off x="58674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7" name="Freeform 77"/>
          <p:cNvSpPr/>
          <p:nvPr/>
        </p:nvSpPr>
        <p:spPr bwMode="auto">
          <a:xfrm>
            <a:off x="58674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8" name="Freeform 78"/>
          <p:cNvSpPr/>
          <p:nvPr/>
        </p:nvSpPr>
        <p:spPr bwMode="auto">
          <a:xfrm>
            <a:off x="67056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9" name="Freeform 79"/>
          <p:cNvSpPr/>
          <p:nvPr/>
        </p:nvSpPr>
        <p:spPr bwMode="auto">
          <a:xfrm>
            <a:off x="67056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90" name="Oval 88"/>
          <p:cNvSpPr>
            <a:spLocks noChangeArrowheads="1"/>
          </p:cNvSpPr>
          <p:nvPr/>
        </p:nvSpPr>
        <p:spPr bwMode="auto">
          <a:xfrm>
            <a:off x="8229600" y="4876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91" name="Oval 89"/>
          <p:cNvSpPr>
            <a:spLocks noChangeArrowheads="1"/>
          </p:cNvSpPr>
          <p:nvPr/>
        </p:nvSpPr>
        <p:spPr bwMode="auto">
          <a:xfrm>
            <a:off x="8229600" y="5562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92" name="Line 90"/>
          <p:cNvSpPr>
            <a:spLocks noChangeShapeType="1"/>
          </p:cNvSpPr>
          <p:nvPr/>
        </p:nvSpPr>
        <p:spPr bwMode="auto">
          <a:xfrm flipV="1">
            <a:off x="8382000" y="5181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93" name="Freeform 91"/>
          <p:cNvSpPr/>
          <p:nvPr/>
        </p:nvSpPr>
        <p:spPr bwMode="auto">
          <a:xfrm>
            <a:off x="2895600" y="2667000"/>
            <a:ext cx="762000" cy="76200"/>
          </a:xfrm>
          <a:custGeom>
            <a:avLst/>
            <a:gdLst>
              <a:gd name="T0" fmla="*/ 480 w 480"/>
              <a:gd name="T1" fmla="*/ 48 h 48"/>
              <a:gd name="T2" fmla="*/ 192 w 480"/>
              <a:gd name="T3" fmla="*/ 0 h 48"/>
              <a:gd name="T4" fmla="*/ 0 w 480"/>
              <a:gd name="T5" fmla="*/ 48 h 48"/>
              <a:gd name="T6" fmla="*/ 0 60000 65536"/>
              <a:gd name="T7" fmla="*/ 0 60000 65536"/>
              <a:gd name="T8" fmla="*/ 0 60000 65536"/>
              <a:gd name="T9" fmla="*/ 0 w 480"/>
              <a:gd name="T10" fmla="*/ 0 h 48"/>
              <a:gd name="T11" fmla="*/ 480 w 48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94" name="Freeform 92"/>
          <p:cNvSpPr/>
          <p:nvPr/>
        </p:nvSpPr>
        <p:spPr bwMode="auto">
          <a:xfrm>
            <a:off x="2057400" y="2590800"/>
            <a:ext cx="1600200" cy="152400"/>
          </a:xfrm>
          <a:custGeom>
            <a:avLst/>
            <a:gdLst>
              <a:gd name="T0" fmla="*/ 1008 w 1008"/>
              <a:gd name="T1" fmla="*/ 96 h 96"/>
              <a:gd name="T2" fmla="*/ 336 w 1008"/>
              <a:gd name="T3" fmla="*/ 0 h 96"/>
              <a:gd name="T4" fmla="*/ 0 w 1008"/>
              <a:gd name="T5" fmla="*/ 96 h 96"/>
              <a:gd name="T6" fmla="*/ 0 60000 65536"/>
              <a:gd name="T7" fmla="*/ 0 60000 65536"/>
              <a:gd name="T8" fmla="*/ 0 60000 65536"/>
              <a:gd name="T9" fmla="*/ 0 w 1008"/>
              <a:gd name="T10" fmla="*/ 0 h 96"/>
              <a:gd name="T11" fmla="*/ 1008 w 100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95" name="Freeform 93"/>
          <p:cNvSpPr/>
          <p:nvPr/>
        </p:nvSpPr>
        <p:spPr bwMode="auto">
          <a:xfrm>
            <a:off x="1219200" y="2514600"/>
            <a:ext cx="2438400" cy="228600"/>
          </a:xfrm>
          <a:custGeom>
            <a:avLst/>
            <a:gdLst>
              <a:gd name="T0" fmla="*/ 1536 w 1536"/>
              <a:gd name="T1" fmla="*/ 144 h 144"/>
              <a:gd name="T2" fmla="*/ 672 w 1536"/>
              <a:gd name="T3" fmla="*/ 0 h 144"/>
              <a:gd name="T4" fmla="*/ 0 w 1536"/>
              <a:gd name="T5" fmla="*/ 144 h 144"/>
              <a:gd name="T6" fmla="*/ 0 60000 65536"/>
              <a:gd name="T7" fmla="*/ 0 60000 65536"/>
              <a:gd name="T8" fmla="*/ 0 60000 65536"/>
              <a:gd name="T9" fmla="*/ 0 w 1536"/>
              <a:gd name="T10" fmla="*/ 0 h 144"/>
              <a:gd name="T11" fmla="*/ 1536 w 153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96" name="Freeform 97"/>
          <p:cNvSpPr/>
          <p:nvPr/>
        </p:nvSpPr>
        <p:spPr bwMode="auto">
          <a:xfrm>
            <a:off x="3657600" y="2590800"/>
            <a:ext cx="762000" cy="76200"/>
          </a:xfrm>
          <a:custGeom>
            <a:avLst/>
            <a:gdLst>
              <a:gd name="T0" fmla="*/ 480 w 480"/>
              <a:gd name="T1" fmla="*/ 48 h 48"/>
              <a:gd name="T2" fmla="*/ 192 w 480"/>
              <a:gd name="T3" fmla="*/ 0 h 48"/>
              <a:gd name="T4" fmla="*/ 0 w 480"/>
              <a:gd name="T5" fmla="*/ 48 h 48"/>
              <a:gd name="T6" fmla="*/ 0 60000 65536"/>
              <a:gd name="T7" fmla="*/ 0 60000 65536"/>
              <a:gd name="T8" fmla="*/ 0 60000 65536"/>
              <a:gd name="T9" fmla="*/ 0 w 480"/>
              <a:gd name="T10" fmla="*/ 0 h 48"/>
              <a:gd name="T11" fmla="*/ 480 w 48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97" name="Freeform 98"/>
          <p:cNvSpPr/>
          <p:nvPr/>
        </p:nvSpPr>
        <p:spPr bwMode="auto">
          <a:xfrm>
            <a:off x="3733800" y="2514600"/>
            <a:ext cx="1600200" cy="152400"/>
          </a:xfrm>
          <a:custGeom>
            <a:avLst/>
            <a:gdLst>
              <a:gd name="T0" fmla="*/ 1008 w 1008"/>
              <a:gd name="T1" fmla="*/ 96 h 96"/>
              <a:gd name="T2" fmla="*/ 336 w 1008"/>
              <a:gd name="T3" fmla="*/ 0 h 96"/>
              <a:gd name="T4" fmla="*/ 0 w 1008"/>
              <a:gd name="T5" fmla="*/ 96 h 96"/>
              <a:gd name="T6" fmla="*/ 0 60000 65536"/>
              <a:gd name="T7" fmla="*/ 0 60000 65536"/>
              <a:gd name="T8" fmla="*/ 0 60000 65536"/>
              <a:gd name="T9" fmla="*/ 0 w 1008"/>
              <a:gd name="T10" fmla="*/ 0 h 96"/>
              <a:gd name="T11" fmla="*/ 1008 w 100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98" name="Freeform 99"/>
          <p:cNvSpPr/>
          <p:nvPr/>
        </p:nvSpPr>
        <p:spPr bwMode="auto">
          <a:xfrm>
            <a:off x="3733800" y="2514600"/>
            <a:ext cx="2438400" cy="228600"/>
          </a:xfrm>
          <a:custGeom>
            <a:avLst/>
            <a:gdLst>
              <a:gd name="T0" fmla="*/ 1536 w 1536"/>
              <a:gd name="T1" fmla="*/ 144 h 144"/>
              <a:gd name="T2" fmla="*/ 672 w 1536"/>
              <a:gd name="T3" fmla="*/ 0 h 144"/>
              <a:gd name="T4" fmla="*/ 0 w 1536"/>
              <a:gd name="T5" fmla="*/ 144 h 144"/>
              <a:gd name="T6" fmla="*/ 0 60000 65536"/>
              <a:gd name="T7" fmla="*/ 0 60000 65536"/>
              <a:gd name="T8" fmla="*/ 0 60000 65536"/>
              <a:gd name="T9" fmla="*/ 0 w 1536"/>
              <a:gd name="T10" fmla="*/ 0 h 144"/>
              <a:gd name="T11" fmla="*/ 1536 w 153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99" name="Freeform 100"/>
          <p:cNvSpPr/>
          <p:nvPr/>
        </p:nvSpPr>
        <p:spPr bwMode="auto">
          <a:xfrm>
            <a:off x="3657600" y="2438400"/>
            <a:ext cx="3429000" cy="228600"/>
          </a:xfrm>
          <a:custGeom>
            <a:avLst/>
            <a:gdLst>
              <a:gd name="T0" fmla="*/ 2160 w 2160"/>
              <a:gd name="T1" fmla="*/ 144 h 144"/>
              <a:gd name="T2" fmla="*/ 1008 w 2160"/>
              <a:gd name="T3" fmla="*/ 0 h 144"/>
              <a:gd name="T4" fmla="*/ 0 w 2160"/>
              <a:gd name="T5" fmla="*/ 144 h 144"/>
              <a:gd name="T6" fmla="*/ 0 60000 65536"/>
              <a:gd name="T7" fmla="*/ 0 60000 65536"/>
              <a:gd name="T8" fmla="*/ 0 60000 65536"/>
              <a:gd name="T9" fmla="*/ 0 w 2160"/>
              <a:gd name="T10" fmla="*/ 0 h 144"/>
              <a:gd name="T11" fmla="*/ 2160 w 216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144">
                <a:moveTo>
                  <a:pt x="2160" y="144"/>
                </a:moveTo>
                <a:cubicBezTo>
                  <a:pt x="1764" y="72"/>
                  <a:pt x="1368" y="0"/>
                  <a:pt x="1008" y="0"/>
                </a:cubicBezTo>
                <a:cubicBezTo>
                  <a:pt x="648" y="0"/>
                  <a:pt x="324" y="72"/>
                  <a:pt x="0" y="1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500" name="Text Box 101"/>
          <p:cNvSpPr txBox="1">
            <a:spLocks noChangeArrowheads="1"/>
          </p:cNvSpPr>
          <p:nvPr/>
        </p:nvSpPr>
        <p:spPr bwMode="auto">
          <a:xfrm>
            <a:off x="669925" y="4673600"/>
            <a:ext cx="7485063" cy="1885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i="0" dirty="0">
                <a:solidFill>
                  <a:srgbClr val="CD0000"/>
                </a:solidFill>
              </a:rPr>
              <a:t>1.</a:t>
            </a:r>
            <a:r>
              <a:rPr lang="en-US" altLang="zh-CN" sz="2800" i="0" dirty="0">
                <a:solidFill>
                  <a:srgbClr val="000000"/>
                </a:solidFill>
              </a:rPr>
              <a:t> Divide the </a:t>
            </a:r>
            <a:r>
              <a:rPr lang="en-US" altLang="zh-CN" sz="2800" i="1" dirty="0">
                <a:solidFill>
                  <a:srgbClr val="008B88"/>
                </a:solidFill>
              </a:rPr>
              <a:t>n</a:t>
            </a:r>
            <a:r>
              <a:rPr lang="en-US" altLang="zh-CN" sz="2800" dirty="0">
                <a:solidFill>
                  <a:srgbClr val="008B88"/>
                </a:solidFill>
              </a:rPr>
              <a:t> </a:t>
            </a:r>
            <a:r>
              <a:rPr lang="en-US" altLang="zh-CN" sz="2800" i="0" dirty="0">
                <a:solidFill>
                  <a:srgbClr val="000000"/>
                </a:solidFill>
              </a:rPr>
              <a:t>elements into groups of </a:t>
            </a:r>
            <a:r>
              <a:rPr lang="en-US" altLang="zh-CN" sz="2800" i="0" dirty="0">
                <a:solidFill>
                  <a:srgbClr val="008B88"/>
                </a:solidFill>
              </a:rPr>
              <a:t>5</a:t>
            </a:r>
            <a:r>
              <a:rPr lang="en-US" altLang="zh-CN" sz="2800" i="0" dirty="0">
                <a:solidFill>
                  <a:srgbClr val="000000"/>
                </a:solidFill>
              </a:rPr>
              <a:t>.    </a:t>
            </a:r>
            <a:endParaRPr lang="en-US" altLang="zh-CN" sz="2800" i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i="0" dirty="0">
                <a:solidFill>
                  <a:srgbClr val="000000"/>
                </a:solidFill>
              </a:rPr>
              <a:t>    Find the median of each </a:t>
            </a:r>
            <a:r>
              <a:rPr lang="en-US" altLang="zh-CN" sz="2800" i="0" dirty="0">
                <a:solidFill>
                  <a:srgbClr val="008B88"/>
                </a:solidFill>
              </a:rPr>
              <a:t>5</a:t>
            </a:r>
            <a:r>
              <a:rPr lang="en-US" altLang="zh-CN" sz="2800" i="0" dirty="0">
                <a:solidFill>
                  <a:srgbClr val="000000"/>
                </a:solidFill>
              </a:rPr>
              <a:t>-element group by rote</a:t>
            </a:r>
            <a:endParaRPr lang="en-US" altLang="zh-CN" sz="2800" i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i="0" dirty="0">
                <a:solidFill>
                  <a:srgbClr val="CD0000"/>
                </a:solidFill>
              </a:rPr>
              <a:t>2. </a:t>
            </a:r>
            <a:r>
              <a:rPr lang="en-US" altLang="zh-CN" sz="2800" i="0" dirty="0">
                <a:solidFill>
                  <a:srgbClr val="000000"/>
                </a:solidFill>
              </a:rPr>
              <a:t>Recursively SELECT the median </a:t>
            </a:r>
            <a:r>
              <a:rPr lang="en-US" altLang="zh-CN" sz="2800" dirty="0">
                <a:solidFill>
                  <a:srgbClr val="008B88"/>
                </a:solidFill>
              </a:rPr>
              <a:t>x </a:t>
            </a:r>
            <a:r>
              <a:rPr lang="en-US" altLang="zh-CN" sz="2800" i="0" dirty="0">
                <a:solidFill>
                  <a:srgbClr val="000000"/>
                </a:solidFill>
              </a:rPr>
              <a:t>of the</a:t>
            </a:r>
            <a:endParaRPr lang="en-US" altLang="zh-CN" sz="2800" i="0" dirty="0">
              <a:solidFill>
                <a:srgbClr val="008B88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i="0" dirty="0">
                <a:solidFill>
                  <a:srgbClr val="000000"/>
                </a:solidFill>
              </a:rPr>
              <a:t>    group medians to be the pivot.</a:t>
            </a:r>
            <a:endParaRPr lang="en-US" altLang="zh-CN" sz="2800" i="0" dirty="0">
              <a:solidFill>
                <a:srgbClr val="000000"/>
              </a:solidFill>
            </a:endParaRPr>
          </a:p>
        </p:txBody>
      </p:sp>
      <p:sp>
        <p:nvSpPr>
          <p:cNvPr id="17501" name="Text Box 102"/>
          <p:cNvSpPr txBox="1">
            <a:spLocks noChangeArrowheads="1"/>
          </p:cNvSpPr>
          <p:nvPr/>
        </p:nvSpPr>
        <p:spPr bwMode="auto">
          <a:xfrm>
            <a:off x="7924800" y="4384675"/>
            <a:ext cx="895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lesser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502" name="Text Box 103"/>
          <p:cNvSpPr txBox="1">
            <a:spLocks noChangeArrowheads="1"/>
          </p:cNvSpPr>
          <p:nvPr/>
        </p:nvSpPr>
        <p:spPr bwMode="auto">
          <a:xfrm>
            <a:off x="7848600" y="5943600"/>
            <a:ext cx="10810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greater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17410" name="Object 104"/>
          <p:cNvGraphicFramePr>
            <a:graphicFrameLocks noChangeAspect="1"/>
          </p:cNvGraphicFramePr>
          <p:nvPr/>
        </p:nvGraphicFramePr>
        <p:xfrm>
          <a:off x="7042150" y="5638800"/>
          <a:ext cx="8826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Equation" r:id="rId1" imgW="7687310" imgH="4463415" progId="Equation.3">
                  <p:embed/>
                </p:oleObj>
              </mc:Choice>
              <mc:Fallback>
                <p:oleObj name="Equation" r:id="rId1" imgW="7687310" imgH="4463415" progId="Equation.3">
                  <p:embed/>
                  <p:pic>
                    <p:nvPicPr>
                      <p:cNvPr id="0" name="图片 2560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42150" y="5638800"/>
                        <a:ext cx="882650" cy="5127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03" name="Rectangle 105"/>
          <p:cNvSpPr>
            <a:spLocks noChangeArrowheads="1"/>
          </p:cNvSpPr>
          <p:nvPr/>
        </p:nvSpPr>
        <p:spPr bwMode="auto">
          <a:xfrm>
            <a:off x="9144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04" name="Rectangle 106"/>
          <p:cNvSpPr>
            <a:spLocks noChangeArrowheads="1"/>
          </p:cNvSpPr>
          <p:nvPr/>
        </p:nvSpPr>
        <p:spPr bwMode="auto">
          <a:xfrm>
            <a:off x="17526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05" name="Rectangle 107"/>
          <p:cNvSpPr>
            <a:spLocks noChangeArrowheads="1"/>
          </p:cNvSpPr>
          <p:nvPr/>
        </p:nvSpPr>
        <p:spPr bwMode="auto">
          <a:xfrm>
            <a:off x="25908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06" name="Rectangle 108"/>
          <p:cNvSpPr>
            <a:spLocks noChangeArrowheads="1"/>
          </p:cNvSpPr>
          <p:nvPr/>
        </p:nvSpPr>
        <p:spPr bwMode="auto">
          <a:xfrm>
            <a:off x="34290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07" name="Rectangle 109"/>
          <p:cNvSpPr>
            <a:spLocks noChangeArrowheads="1"/>
          </p:cNvSpPr>
          <p:nvPr/>
        </p:nvSpPr>
        <p:spPr bwMode="auto">
          <a:xfrm>
            <a:off x="42672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08" name="Rectangle 110"/>
          <p:cNvSpPr>
            <a:spLocks noChangeArrowheads="1"/>
          </p:cNvSpPr>
          <p:nvPr/>
        </p:nvSpPr>
        <p:spPr bwMode="auto">
          <a:xfrm>
            <a:off x="51054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09" name="Rectangle 111"/>
          <p:cNvSpPr>
            <a:spLocks noChangeArrowheads="1"/>
          </p:cNvSpPr>
          <p:nvPr/>
        </p:nvSpPr>
        <p:spPr bwMode="auto">
          <a:xfrm>
            <a:off x="59436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0" name="Rectangle 112"/>
          <p:cNvSpPr>
            <a:spLocks noChangeArrowheads="1"/>
          </p:cNvSpPr>
          <p:nvPr/>
        </p:nvSpPr>
        <p:spPr bwMode="auto">
          <a:xfrm>
            <a:off x="67818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1" name="Text Box 114"/>
          <p:cNvSpPr txBox="1">
            <a:spLocks noChangeArrowheads="1"/>
          </p:cNvSpPr>
          <p:nvPr/>
        </p:nvSpPr>
        <p:spPr bwMode="auto">
          <a:xfrm>
            <a:off x="3795713" y="2632075"/>
            <a:ext cx="3190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/>
              <a:t>x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A83CC7-DE6B-40B7-8B42-2B524DD00C0D}" type="slidenum">
              <a:rPr lang="en-US" altLang="zh-CN"/>
            </a:fld>
            <a:endParaRPr lang="en-US" altLang="zh-CN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Analysis</a:t>
            </a:r>
            <a:endParaRPr lang="en-US" altLang="zh-CN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NewRomanPSMT" charset="0"/>
              </a:rPr>
              <a:t>   </a:t>
            </a:r>
            <a:endParaRPr lang="en-US" altLang="zh-CN" sz="2800">
              <a:solidFill>
                <a:srgbClr val="000000"/>
              </a:solidFill>
              <a:latin typeface="TimesNewRomanPSMT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NewRomanPSMT" charset="0"/>
              </a:rPr>
              <a:t>    </a:t>
            </a:r>
            <a:r>
              <a:rPr lang="en-US" altLang="zh-CN" sz="2800">
                <a:solidFill>
                  <a:srgbClr val="000000"/>
                </a:solidFill>
              </a:rPr>
              <a:t>At least half the group medians are </a:t>
            </a:r>
            <a:r>
              <a:rPr lang="en-US" altLang="zh-CN" sz="2800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800">
                <a:solidFill>
                  <a:srgbClr val="008B88"/>
                </a:solidFill>
              </a:rPr>
              <a:t> </a:t>
            </a:r>
            <a:r>
              <a:rPr lang="en-US" altLang="zh-CN" sz="2800" i="1">
                <a:solidFill>
                  <a:srgbClr val="008B88"/>
                </a:solidFill>
              </a:rPr>
              <a:t>x</a:t>
            </a:r>
            <a:r>
              <a:rPr lang="en-US" altLang="zh-CN" sz="2800">
                <a:solidFill>
                  <a:srgbClr val="000000"/>
                </a:solidFill>
              </a:rPr>
              <a:t>, which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    is at least </a:t>
            </a:r>
            <a:r>
              <a:rPr lang="en-US" altLang="zh-CN" sz="2800">
                <a:solidFill>
                  <a:srgbClr val="008B88"/>
                </a:solidFill>
              </a:rPr>
              <a:t>                        </a:t>
            </a:r>
            <a:r>
              <a:rPr lang="en-US" altLang="zh-CN" sz="2800">
                <a:solidFill>
                  <a:srgbClr val="000000"/>
                </a:solidFill>
              </a:rPr>
              <a:t>group medians.</a:t>
            </a:r>
            <a:endParaRPr lang="en-US" altLang="zh-CN" sz="2800"/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2514600" y="5867400"/>
          <a:ext cx="19812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" name="Equation" r:id="rId1" imgW="24301450" imgH="4463415" progId="Equation.3">
                  <p:embed/>
                </p:oleObj>
              </mc:Choice>
              <mc:Fallback>
                <p:oleObj name="Equation" r:id="rId1" imgW="24301450" imgH="4463415" progId="Equation.3">
                  <p:embed/>
                  <p:pic>
                    <p:nvPicPr>
                      <p:cNvPr id="0" name="图片 266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0" y="5867400"/>
                        <a:ext cx="1981200" cy="3635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9906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9906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9906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9906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9906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18288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18288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8288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18288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18288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26670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26670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26670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26670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26670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3" name="Oval 20"/>
          <p:cNvSpPr>
            <a:spLocks noChangeArrowheads="1"/>
          </p:cNvSpPr>
          <p:nvPr/>
        </p:nvSpPr>
        <p:spPr bwMode="auto">
          <a:xfrm>
            <a:off x="35052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4" name="Oval 21"/>
          <p:cNvSpPr>
            <a:spLocks noChangeArrowheads="1"/>
          </p:cNvSpPr>
          <p:nvPr/>
        </p:nvSpPr>
        <p:spPr bwMode="auto">
          <a:xfrm>
            <a:off x="35052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5" name="Oval 22"/>
          <p:cNvSpPr>
            <a:spLocks noChangeArrowheads="1"/>
          </p:cNvSpPr>
          <p:nvPr/>
        </p:nvSpPr>
        <p:spPr bwMode="auto">
          <a:xfrm>
            <a:off x="3505200" y="26670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6" name="Oval 23"/>
          <p:cNvSpPr>
            <a:spLocks noChangeArrowheads="1"/>
          </p:cNvSpPr>
          <p:nvPr/>
        </p:nvSpPr>
        <p:spPr bwMode="auto">
          <a:xfrm>
            <a:off x="35052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7" name="Oval 24"/>
          <p:cNvSpPr>
            <a:spLocks noChangeArrowheads="1"/>
          </p:cNvSpPr>
          <p:nvPr/>
        </p:nvSpPr>
        <p:spPr bwMode="auto">
          <a:xfrm>
            <a:off x="35052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8" name="Oval 25"/>
          <p:cNvSpPr>
            <a:spLocks noChangeArrowheads="1"/>
          </p:cNvSpPr>
          <p:nvPr/>
        </p:nvSpPr>
        <p:spPr bwMode="auto">
          <a:xfrm>
            <a:off x="43434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9" name="Oval 26"/>
          <p:cNvSpPr>
            <a:spLocks noChangeArrowheads="1"/>
          </p:cNvSpPr>
          <p:nvPr/>
        </p:nvSpPr>
        <p:spPr bwMode="auto">
          <a:xfrm>
            <a:off x="43434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0" name="Oval 27"/>
          <p:cNvSpPr>
            <a:spLocks noChangeArrowheads="1"/>
          </p:cNvSpPr>
          <p:nvPr/>
        </p:nvSpPr>
        <p:spPr bwMode="auto">
          <a:xfrm>
            <a:off x="43434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1" name="Oval 28"/>
          <p:cNvSpPr>
            <a:spLocks noChangeArrowheads="1"/>
          </p:cNvSpPr>
          <p:nvPr/>
        </p:nvSpPr>
        <p:spPr bwMode="auto">
          <a:xfrm>
            <a:off x="43434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2" name="Oval 29"/>
          <p:cNvSpPr>
            <a:spLocks noChangeArrowheads="1"/>
          </p:cNvSpPr>
          <p:nvPr/>
        </p:nvSpPr>
        <p:spPr bwMode="auto">
          <a:xfrm>
            <a:off x="43434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3" name="Oval 30"/>
          <p:cNvSpPr>
            <a:spLocks noChangeArrowheads="1"/>
          </p:cNvSpPr>
          <p:nvPr/>
        </p:nvSpPr>
        <p:spPr bwMode="auto">
          <a:xfrm>
            <a:off x="51816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4" name="Oval 31"/>
          <p:cNvSpPr>
            <a:spLocks noChangeArrowheads="1"/>
          </p:cNvSpPr>
          <p:nvPr/>
        </p:nvSpPr>
        <p:spPr bwMode="auto">
          <a:xfrm>
            <a:off x="51816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5" name="Oval 32"/>
          <p:cNvSpPr>
            <a:spLocks noChangeArrowheads="1"/>
          </p:cNvSpPr>
          <p:nvPr/>
        </p:nvSpPr>
        <p:spPr bwMode="auto">
          <a:xfrm>
            <a:off x="51816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6" name="Oval 33"/>
          <p:cNvSpPr>
            <a:spLocks noChangeArrowheads="1"/>
          </p:cNvSpPr>
          <p:nvPr/>
        </p:nvSpPr>
        <p:spPr bwMode="auto">
          <a:xfrm>
            <a:off x="51816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7" name="Oval 34"/>
          <p:cNvSpPr>
            <a:spLocks noChangeArrowheads="1"/>
          </p:cNvSpPr>
          <p:nvPr/>
        </p:nvSpPr>
        <p:spPr bwMode="auto">
          <a:xfrm>
            <a:off x="51816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8" name="Oval 35"/>
          <p:cNvSpPr>
            <a:spLocks noChangeArrowheads="1"/>
          </p:cNvSpPr>
          <p:nvPr/>
        </p:nvSpPr>
        <p:spPr bwMode="auto">
          <a:xfrm>
            <a:off x="60198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9" name="Oval 36"/>
          <p:cNvSpPr>
            <a:spLocks noChangeArrowheads="1"/>
          </p:cNvSpPr>
          <p:nvPr/>
        </p:nvSpPr>
        <p:spPr bwMode="auto">
          <a:xfrm>
            <a:off x="60198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0" name="Oval 37"/>
          <p:cNvSpPr>
            <a:spLocks noChangeArrowheads="1"/>
          </p:cNvSpPr>
          <p:nvPr/>
        </p:nvSpPr>
        <p:spPr bwMode="auto">
          <a:xfrm>
            <a:off x="60198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1" name="Oval 38"/>
          <p:cNvSpPr>
            <a:spLocks noChangeArrowheads="1"/>
          </p:cNvSpPr>
          <p:nvPr/>
        </p:nvSpPr>
        <p:spPr bwMode="auto">
          <a:xfrm>
            <a:off x="60198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2" name="Oval 39"/>
          <p:cNvSpPr>
            <a:spLocks noChangeArrowheads="1"/>
          </p:cNvSpPr>
          <p:nvPr/>
        </p:nvSpPr>
        <p:spPr bwMode="auto">
          <a:xfrm>
            <a:off x="60198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3" name="Oval 40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4" name="Oval 41"/>
          <p:cNvSpPr>
            <a:spLocks noChangeArrowheads="1"/>
          </p:cNvSpPr>
          <p:nvPr/>
        </p:nvSpPr>
        <p:spPr bwMode="auto">
          <a:xfrm>
            <a:off x="68580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5" name="Oval 42"/>
          <p:cNvSpPr>
            <a:spLocks noChangeArrowheads="1"/>
          </p:cNvSpPr>
          <p:nvPr/>
        </p:nvSpPr>
        <p:spPr bwMode="auto">
          <a:xfrm>
            <a:off x="68580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6" name="Oval 43"/>
          <p:cNvSpPr>
            <a:spLocks noChangeArrowheads="1"/>
          </p:cNvSpPr>
          <p:nvPr/>
        </p:nvSpPr>
        <p:spPr bwMode="auto">
          <a:xfrm>
            <a:off x="68580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7" name="Oval 44"/>
          <p:cNvSpPr>
            <a:spLocks noChangeArrowheads="1"/>
          </p:cNvSpPr>
          <p:nvPr/>
        </p:nvSpPr>
        <p:spPr bwMode="auto">
          <a:xfrm>
            <a:off x="68580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8" name="Oval 45"/>
          <p:cNvSpPr>
            <a:spLocks noChangeArrowheads="1"/>
          </p:cNvSpPr>
          <p:nvPr/>
        </p:nvSpPr>
        <p:spPr bwMode="auto">
          <a:xfrm>
            <a:off x="76962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9" name="Oval 46"/>
          <p:cNvSpPr>
            <a:spLocks noChangeArrowheads="1"/>
          </p:cNvSpPr>
          <p:nvPr/>
        </p:nvSpPr>
        <p:spPr bwMode="auto">
          <a:xfrm>
            <a:off x="76962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0" name="Oval 47"/>
          <p:cNvSpPr>
            <a:spLocks noChangeArrowheads="1"/>
          </p:cNvSpPr>
          <p:nvPr/>
        </p:nvSpPr>
        <p:spPr bwMode="auto">
          <a:xfrm>
            <a:off x="7696200" y="2667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1" name="Oval 48"/>
          <p:cNvSpPr>
            <a:spLocks noChangeArrowheads="1"/>
          </p:cNvSpPr>
          <p:nvPr/>
        </p:nvSpPr>
        <p:spPr bwMode="auto">
          <a:xfrm>
            <a:off x="76962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2" name="Line 49"/>
          <p:cNvSpPr>
            <a:spLocks noChangeShapeType="1"/>
          </p:cNvSpPr>
          <p:nvPr/>
        </p:nvSpPr>
        <p:spPr bwMode="auto">
          <a:xfrm flipV="1">
            <a:off x="19812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3" name="Line 50"/>
          <p:cNvSpPr>
            <a:spLocks noChangeShapeType="1"/>
          </p:cNvSpPr>
          <p:nvPr/>
        </p:nvSpPr>
        <p:spPr bwMode="auto">
          <a:xfrm flipV="1">
            <a:off x="12192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4" name="Line 51"/>
          <p:cNvSpPr>
            <a:spLocks noChangeShapeType="1"/>
          </p:cNvSpPr>
          <p:nvPr/>
        </p:nvSpPr>
        <p:spPr bwMode="auto">
          <a:xfrm flipV="1">
            <a:off x="28956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5" name="Line 52"/>
          <p:cNvSpPr>
            <a:spLocks noChangeShapeType="1"/>
          </p:cNvSpPr>
          <p:nvPr/>
        </p:nvSpPr>
        <p:spPr bwMode="auto">
          <a:xfrm flipV="1">
            <a:off x="36576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6" name="Line 53"/>
          <p:cNvSpPr>
            <a:spLocks noChangeShapeType="1"/>
          </p:cNvSpPr>
          <p:nvPr/>
        </p:nvSpPr>
        <p:spPr bwMode="auto">
          <a:xfrm flipV="1">
            <a:off x="44958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7" name="Line 54"/>
          <p:cNvSpPr>
            <a:spLocks noChangeShapeType="1"/>
          </p:cNvSpPr>
          <p:nvPr/>
        </p:nvSpPr>
        <p:spPr bwMode="auto">
          <a:xfrm flipV="1">
            <a:off x="5410200" y="2971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8" name="Line 55"/>
          <p:cNvSpPr>
            <a:spLocks noChangeShapeType="1"/>
          </p:cNvSpPr>
          <p:nvPr/>
        </p:nvSpPr>
        <p:spPr bwMode="auto">
          <a:xfrm flipV="1">
            <a:off x="61722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9" name="Line 56"/>
          <p:cNvSpPr>
            <a:spLocks noChangeShapeType="1"/>
          </p:cNvSpPr>
          <p:nvPr/>
        </p:nvSpPr>
        <p:spPr bwMode="auto">
          <a:xfrm flipV="1">
            <a:off x="70866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0" name="Line 57"/>
          <p:cNvSpPr>
            <a:spLocks noChangeShapeType="1"/>
          </p:cNvSpPr>
          <p:nvPr/>
        </p:nvSpPr>
        <p:spPr bwMode="auto">
          <a:xfrm flipV="1">
            <a:off x="19812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1" name="Line 58"/>
          <p:cNvSpPr>
            <a:spLocks noChangeShapeType="1"/>
          </p:cNvSpPr>
          <p:nvPr/>
        </p:nvSpPr>
        <p:spPr bwMode="auto">
          <a:xfrm flipV="1">
            <a:off x="12192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2" name="Line 59"/>
          <p:cNvSpPr>
            <a:spLocks noChangeShapeType="1"/>
          </p:cNvSpPr>
          <p:nvPr/>
        </p:nvSpPr>
        <p:spPr bwMode="auto">
          <a:xfrm flipV="1">
            <a:off x="28956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3" name="Line 60"/>
          <p:cNvSpPr>
            <a:spLocks noChangeShapeType="1"/>
          </p:cNvSpPr>
          <p:nvPr/>
        </p:nvSpPr>
        <p:spPr bwMode="auto">
          <a:xfrm flipV="1">
            <a:off x="36576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4" name="Line 61"/>
          <p:cNvSpPr>
            <a:spLocks noChangeShapeType="1"/>
          </p:cNvSpPr>
          <p:nvPr/>
        </p:nvSpPr>
        <p:spPr bwMode="auto">
          <a:xfrm flipV="1">
            <a:off x="44958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5" name="Line 62"/>
          <p:cNvSpPr>
            <a:spLocks noChangeShapeType="1"/>
          </p:cNvSpPr>
          <p:nvPr/>
        </p:nvSpPr>
        <p:spPr bwMode="auto">
          <a:xfrm flipV="1">
            <a:off x="5410200" y="2362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6" name="Line 63"/>
          <p:cNvSpPr>
            <a:spLocks noChangeShapeType="1"/>
          </p:cNvSpPr>
          <p:nvPr/>
        </p:nvSpPr>
        <p:spPr bwMode="auto">
          <a:xfrm flipV="1">
            <a:off x="61722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7" name="Line 64"/>
          <p:cNvSpPr>
            <a:spLocks noChangeShapeType="1"/>
          </p:cNvSpPr>
          <p:nvPr/>
        </p:nvSpPr>
        <p:spPr bwMode="auto">
          <a:xfrm flipV="1">
            <a:off x="70866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8" name="Freeform 65"/>
          <p:cNvSpPr/>
          <p:nvPr/>
        </p:nvSpPr>
        <p:spPr bwMode="auto">
          <a:xfrm>
            <a:off x="8382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9" name="Freeform 66"/>
          <p:cNvSpPr/>
          <p:nvPr/>
        </p:nvSpPr>
        <p:spPr bwMode="auto">
          <a:xfrm>
            <a:off x="8382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0" name="Freeform 67"/>
          <p:cNvSpPr/>
          <p:nvPr/>
        </p:nvSpPr>
        <p:spPr bwMode="auto">
          <a:xfrm>
            <a:off x="16764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1" name="Freeform 68"/>
          <p:cNvSpPr/>
          <p:nvPr/>
        </p:nvSpPr>
        <p:spPr bwMode="auto">
          <a:xfrm>
            <a:off x="16764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2" name="Freeform 69"/>
          <p:cNvSpPr/>
          <p:nvPr/>
        </p:nvSpPr>
        <p:spPr bwMode="auto">
          <a:xfrm>
            <a:off x="25146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3" name="Freeform 70"/>
          <p:cNvSpPr/>
          <p:nvPr/>
        </p:nvSpPr>
        <p:spPr bwMode="auto">
          <a:xfrm>
            <a:off x="25146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4" name="Freeform 71"/>
          <p:cNvSpPr/>
          <p:nvPr/>
        </p:nvSpPr>
        <p:spPr bwMode="auto">
          <a:xfrm>
            <a:off x="33528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5" name="Freeform 72"/>
          <p:cNvSpPr/>
          <p:nvPr/>
        </p:nvSpPr>
        <p:spPr bwMode="auto">
          <a:xfrm>
            <a:off x="33528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6" name="Freeform 73"/>
          <p:cNvSpPr/>
          <p:nvPr/>
        </p:nvSpPr>
        <p:spPr bwMode="auto">
          <a:xfrm>
            <a:off x="41910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7" name="Freeform 74"/>
          <p:cNvSpPr/>
          <p:nvPr/>
        </p:nvSpPr>
        <p:spPr bwMode="auto">
          <a:xfrm>
            <a:off x="41910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8" name="Freeform 75"/>
          <p:cNvSpPr/>
          <p:nvPr/>
        </p:nvSpPr>
        <p:spPr bwMode="auto">
          <a:xfrm>
            <a:off x="50292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09" name="Freeform 76"/>
          <p:cNvSpPr/>
          <p:nvPr/>
        </p:nvSpPr>
        <p:spPr bwMode="auto">
          <a:xfrm>
            <a:off x="50292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0" name="Freeform 77"/>
          <p:cNvSpPr/>
          <p:nvPr/>
        </p:nvSpPr>
        <p:spPr bwMode="auto">
          <a:xfrm>
            <a:off x="58674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1" name="Freeform 78"/>
          <p:cNvSpPr/>
          <p:nvPr/>
        </p:nvSpPr>
        <p:spPr bwMode="auto">
          <a:xfrm>
            <a:off x="58674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2" name="Freeform 79"/>
          <p:cNvSpPr/>
          <p:nvPr/>
        </p:nvSpPr>
        <p:spPr bwMode="auto">
          <a:xfrm>
            <a:off x="67056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3" name="Freeform 80"/>
          <p:cNvSpPr/>
          <p:nvPr/>
        </p:nvSpPr>
        <p:spPr bwMode="auto">
          <a:xfrm>
            <a:off x="67056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4" name="Freeform 81"/>
          <p:cNvSpPr/>
          <p:nvPr/>
        </p:nvSpPr>
        <p:spPr bwMode="auto">
          <a:xfrm>
            <a:off x="2895600" y="2667000"/>
            <a:ext cx="762000" cy="76200"/>
          </a:xfrm>
          <a:custGeom>
            <a:avLst/>
            <a:gdLst>
              <a:gd name="T0" fmla="*/ 480 w 480"/>
              <a:gd name="T1" fmla="*/ 48 h 48"/>
              <a:gd name="T2" fmla="*/ 192 w 480"/>
              <a:gd name="T3" fmla="*/ 0 h 48"/>
              <a:gd name="T4" fmla="*/ 0 w 480"/>
              <a:gd name="T5" fmla="*/ 48 h 48"/>
              <a:gd name="T6" fmla="*/ 0 60000 65536"/>
              <a:gd name="T7" fmla="*/ 0 60000 65536"/>
              <a:gd name="T8" fmla="*/ 0 60000 65536"/>
              <a:gd name="T9" fmla="*/ 0 w 480"/>
              <a:gd name="T10" fmla="*/ 0 h 48"/>
              <a:gd name="T11" fmla="*/ 480 w 48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5" name="Freeform 82"/>
          <p:cNvSpPr/>
          <p:nvPr/>
        </p:nvSpPr>
        <p:spPr bwMode="auto">
          <a:xfrm>
            <a:off x="2057400" y="2590800"/>
            <a:ext cx="1600200" cy="152400"/>
          </a:xfrm>
          <a:custGeom>
            <a:avLst/>
            <a:gdLst>
              <a:gd name="T0" fmla="*/ 1008 w 1008"/>
              <a:gd name="T1" fmla="*/ 96 h 96"/>
              <a:gd name="T2" fmla="*/ 336 w 1008"/>
              <a:gd name="T3" fmla="*/ 0 h 96"/>
              <a:gd name="T4" fmla="*/ 0 w 1008"/>
              <a:gd name="T5" fmla="*/ 96 h 96"/>
              <a:gd name="T6" fmla="*/ 0 60000 65536"/>
              <a:gd name="T7" fmla="*/ 0 60000 65536"/>
              <a:gd name="T8" fmla="*/ 0 60000 65536"/>
              <a:gd name="T9" fmla="*/ 0 w 1008"/>
              <a:gd name="T10" fmla="*/ 0 h 96"/>
              <a:gd name="T11" fmla="*/ 1008 w 100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6" name="Freeform 83"/>
          <p:cNvSpPr/>
          <p:nvPr/>
        </p:nvSpPr>
        <p:spPr bwMode="auto">
          <a:xfrm>
            <a:off x="1219200" y="2514600"/>
            <a:ext cx="2438400" cy="228600"/>
          </a:xfrm>
          <a:custGeom>
            <a:avLst/>
            <a:gdLst>
              <a:gd name="T0" fmla="*/ 1536 w 1536"/>
              <a:gd name="T1" fmla="*/ 144 h 144"/>
              <a:gd name="T2" fmla="*/ 672 w 1536"/>
              <a:gd name="T3" fmla="*/ 0 h 144"/>
              <a:gd name="T4" fmla="*/ 0 w 1536"/>
              <a:gd name="T5" fmla="*/ 144 h 144"/>
              <a:gd name="T6" fmla="*/ 0 60000 65536"/>
              <a:gd name="T7" fmla="*/ 0 60000 65536"/>
              <a:gd name="T8" fmla="*/ 0 60000 65536"/>
              <a:gd name="T9" fmla="*/ 0 w 1536"/>
              <a:gd name="T10" fmla="*/ 0 h 144"/>
              <a:gd name="T11" fmla="*/ 1536 w 153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7" name="Freeform 84"/>
          <p:cNvSpPr/>
          <p:nvPr/>
        </p:nvSpPr>
        <p:spPr bwMode="auto">
          <a:xfrm>
            <a:off x="3657600" y="2590800"/>
            <a:ext cx="762000" cy="76200"/>
          </a:xfrm>
          <a:custGeom>
            <a:avLst/>
            <a:gdLst>
              <a:gd name="T0" fmla="*/ 480 w 480"/>
              <a:gd name="T1" fmla="*/ 48 h 48"/>
              <a:gd name="T2" fmla="*/ 192 w 480"/>
              <a:gd name="T3" fmla="*/ 0 h 48"/>
              <a:gd name="T4" fmla="*/ 0 w 480"/>
              <a:gd name="T5" fmla="*/ 48 h 48"/>
              <a:gd name="T6" fmla="*/ 0 60000 65536"/>
              <a:gd name="T7" fmla="*/ 0 60000 65536"/>
              <a:gd name="T8" fmla="*/ 0 60000 65536"/>
              <a:gd name="T9" fmla="*/ 0 w 480"/>
              <a:gd name="T10" fmla="*/ 0 h 48"/>
              <a:gd name="T11" fmla="*/ 480 w 48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8" name="Freeform 85"/>
          <p:cNvSpPr/>
          <p:nvPr/>
        </p:nvSpPr>
        <p:spPr bwMode="auto">
          <a:xfrm>
            <a:off x="3733800" y="2514600"/>
            <a:ext cx="1600200" cy="152400"/>
          </a:xfrm>
          <a:custGeom>
            <a:avLst/>
            <a:gdLst>
              <a:gd name="T0" fmla="*/ 1008 w 1008"/>
              <a:gd name="T1" fmla="*/ 96 h 96"/>
              <a:gd name="T2" fmla="*/ 336 w 1008"/>
              <a:gd name="T3" fmla="*/ 0 h 96"/>
              <a:gd name="T4" fmla="*/ 0 w 1008"/>
              <a:gd name="T5" fmla="*/ 96 h 96"/>
              <a:gd name="T6" fmla="*/ 0 60000 65536"/>
              <a:gd name="T7" fmla="*/ 0 60000 65536"/>
              <a:gd name="T8" fmla="*/ 0 60000 65536"/>
              <a:gd name="T9" fmla="*/ 0 w 1008"/>
              <a:gd name="T10" fmla="*/ 0 h 96"/>
              <a:gd name="T11" fmla="*/ 1008 w 100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9" name="Freeform 86"/>
          <p:cNvSpPr/>
          <p:nvPr/>
        </p:nvSpPr>
        <p:spPr bwMode="auto">
          <a:xfrm>
            <a:off x="3733800" y="2514600"/>
            <a:ext cx="2438400" cy="228600"/>
          </a:xfrm>
          <a:custGeom>
            <a:avLst/>
            <a:gdLst>
              <a:gd name="T0" fmla="*/ 1536 w 1536"/>
              <a:gd name="T1" fmla="*/ 144 h 144"/>
              <a:gd name="T2" fmla="*/ 672 w 1536"/>
              <a:gd name="T3" fmla="*/ 0 h 144"/>
              <a:gd name="T4" fmla="*/ 0 w 1536"/>
              <a:gd name="T5" fmla="*/ 144 h 144"/>
              <a:gd name="T6" fmla="*/ 0 60000 65536"/>
              <a:gd name="T7" fmla="*/ 0 60000 65536"/>
              <a:gd name="T8" fmla="*/ 0 60000 65536"/>
              <a:gd name="T9" fmla="*/ 0 w 1536"/>
              <a:gd name="T10" fmla="*/ 0 h 144"/>
              <a:gd name="T11" fmla="*/ 1536 w 153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20" name="Freeform 87"/>
          <p:cNvSpPr/>
          <p:nvPr/>
        </p:nvSpPr>
        <p:spPr bwMode="auto">
          <a:xfrm>
            <a:off x="3657600" y="2438400"/>
            <a:ext cx="3429000" cy="228600"/>
          </a:xfrm>
          <a:custGeom>
            <a:avLst/>
            <a:gdLst>
              <a:gd name="T0" fmla="*/ 2160 w 2160"/>
              <a:gd name="T1" fmla="*/ 144 h 144"/>
              <a:gd name="T2" fmla="*/ 1008 w 2160"/>
              <a:gd name="T3" fmla="*/ 0 h 144"/>
              <a:gd name="T4" fmla="*/ 0 w 2160"/>
              <a:gd name="T5" fmla="*/ 144 h 144"/>
              <a:gd name="T6" fmla="*/ 0 60000 65536"/>
              <a:gd name="T7" fmla="*/ 0 60000 65536"/>
              <a:gd name="T8" fmla="*/ 0 60000 65536"/>
              <a:gd name="T9" fmla="*/ 0 w 2160"/>
              <a:gd name="T10" fmla="*/ 0 h 144"/>
              <a:gd name="T11" fmla="*/ 2160 w 216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144">
                <a:moveTo>
                  <a:pt x="2160" y="144"/>
                </a:moveTo>
                <a:cubicBezTo>
                  <a:pt x="1764" y="72"/>
                  <a:pt x="1368" y="0"/>
                  <a:pt x="1008" y="0"/>
                </a:cubicBezTo>
                <a:cubicBezTo>
                  <a:pt x="648" y="0"/>
                  <a:pt x="324" y="72"/>
                  <a:pt x="0" y="1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21" name="Rectangle 88"/>
          <p:cNvSpPr>
            <a:spLocks noChangeArrowheads="1"/>
          </p:cNvSpPr>
          <p:nvPr/>
        </p:nvSpPr>
        <p:spPr bwMode="auto">
          <a:xfrm>
            <a:off x="9144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22" name="Rectangle 89"/>
          <p:cNvSpPr>
            <a:spLocks noChangeArrowheads="1"/>
          </p:cNvSpPr>
          <p:nvPr/>
        </p:nvSpPr>
        <p:spPr bwMode="auto">
          <a:xfrm>
            <a:off x="17526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23" name="Rectangle 90"/>
          <p:cNvSpPr>
            <a:spLocks noChangeArrowheads="1"/>
          </p:cNvSpPr>
          <p:nvPr/>
        </p:nvSpPr>
        <p:spPr bwMode="auto">
          <a:xfrm>
            <a:off x="25908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24" name="Rectangle 91"/>
          <p:cNvSpPr>
            <a:spLocks noChangeArrowheads="1"/>
          </p:cNvSpPr>
          <p:nvPr/>
        </p:nvSpPr>
        <p:spPr bwMode="auto">
          <a:xfrm>
            <a:off x="34290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25" name="Rectangle 92"/>
          <p:cNvSpPr>
            <a:spLocks noChangeArrowheads="1"/>
          </p:cNvSpPr>
          <p:nvPr/>
        </p:nvSpPr>
        <p:spPr bwMode="auto">
          <a:xfrm>
            <a:off x="42672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26" name="Rectangle 93"/>
          <p:cNvSpPr>
            <a:spLocks noChangeArrowheads="1"/>
          </p:cNvSpPr>
          <p:nvPr/>
        </p:nvSpPr>
        <p:spPr bwMode="auto">
          <a:xfrm>
            <a:off x="51054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27" name="Rectangle 94"/>
          <p:cNvSpPr>
            <a:spLocks noChangeArrowheads="1"/>
          </p:cNvSpPr>
          <p:nvPr/>
        </p:nvSpPr>
        <p:spPr bwMode="auto">
          <a:xfrm>
            <a:off x="59436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28" name="Rectangle 95"/>
          <p:cNvSpPr>
            <a:spLocks noChangeArrowheads="1"/>
          </p:cNvSpPr>
          <p:nvPr/>
        </p:nvSpPr>
        <p:spPr bwMode="auto">
          <a:xfrm>
            <a:off x="67818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29" name="Rectangle 96"/>
          <p:cNvSpPr>
            <a:spLocks noChangeArrowheads="1"/>
          </p:cNvSpPr>
          <p:nvPr/>
        </p:nvSpPr>
        <p:spPr bwMode="auto">
          <a:xfrm>
            <a:off x="762000" y="2590800"/>
            <a:ext cx="3276600" cy="45720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0" name="Oval 97"/>
          <p:cNvSpPr>
            <a:spLocks noChangeArrowheads="1"/>
          </p:cNvSpPr>
          <p:nvPr/>
        </p:nvSpPr>
        <p:spPr bwMode="auto">
          <a:xfrm>
            <a:off x="8153400" y="4876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1" name="Oval 98"/>
          <p:cNvSpPr>
            <a:spLocks noChangeArrowheads="1"/>
          </p:cNvSpPr>
          <p:nvPr/>
        </p:nvSpPr>
        <p:spPr bwMode="auto">
          <a:xfrm>
            <a:off x="8153400" y="5562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2" name="Line 99"/>
          <p:cNvSpPr>
            <a:spLocks noChangeShapeType="1"/>
          </p:cNvSpPr>
          <p:nvPr/>
        </p:nvSpPr>
        <p:spPr bwMode="auto">
          <a:xfrm flipV="1">
            <a:off x="8305800" y="5181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33" name="Text Box 100"/>
          <p:cNvSpPr txBox="1">
            <a:spLocks noChangeArrowheads="1"/>
          </p:cNvSpPr>
          <p:nvPr/>
        </p:nvSpPr>
        <p:spPr bwMode="auto">
          <a:xfrm>
            <a:off x="7848600" y="4384675"/>
            <a:ext cx="895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lesser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534" name="Text Box 101"/>
          <p:cNvSpPr txBox="1">
            <a:spLocks noChangeArrowheads="1"/>
          </p:cNvSpPr>
          <p:nvPr/>
        </p:nvSpPr>
        <p:spPr bwMode="auto">
          <a:xfrm>
            <a:off x="7772400" y="5943600"/>
            <a:ext cx="10810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greater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535" name="Text Box 102"/>
          <p:cNvSpPr txBox="1">
            <a:spLocks noChangeArrowheads="1"/>
          </p:cNvSpPr>
          <p:nvPr/>
        </p:nvSpPr>
        <p:spPr bwMode="auto">
          <a:xfrm>
            <a:off x="3810000" y="2632075"/>
            <a:ext cx="3190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/>
              <a:t>x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F63389-5F0E-4A9B-B61C-5C70F4AC640E}" type="slidenum">
              <a:rPr lang="en-US" altLang="zh-CN"/>
            </a:fld>
            <a:endParaRPr lang="en-US" altLang="zh-CN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Analysis (Assume all elements are distinct)</a:t>
            </a:r>
            <a:endParaRPr lang="en-US" altLang="zh-CN" sz="3600"/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At least half the group medians are </a:t>
            </a:r>
            <a:r>
              <a:rPr lang="en-US" altLang="zh-CN" sz="2800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800">
                <a:solidFill>
                  <a:srgbClr val="008B88"/>
                </a:solidFill>
              </a:rPr>
              <a:t> </a:t>
            </a:r>
            <a:r>
              <a:rPr lang="en-US" altLang="zh-CN" sz="2800" i="1">
                <a:solidFill>
                  <a:srgbClr val="008B88"/>
                </a:solidFill>
              </a:rPr>
              <a:t>x</a:t>
            </a:r>
            <a:r>
              <a:rPr lang="en-US" altLang="zh-CN" sz="2800">
                <a:solidFill>
                  <a:srgbClr val="000000"/>
                </a:solidFill>
              </a:rPr>
              <a:t>, which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is at least                         group medians.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00"/>
                </a:solidFill>
              </a:rPr>
              <a:t>Therefore, at least             elements are </a:t>
            </a:r>
            <a:r>
              <a:rPr lang="en-US" altLang="zh-CN" sz="2800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800">
                <a:solidFill>
                  <a:srgbClr val="008B88"/>
                </a:solidFill>
              </a:rPr>
              <a:t> </a:t>
            </a:r>
            <a:r>
              <a:rPr lang="en-US" altLang="zh-CN" sz="2800" i="1">
                <a:solidFill>
                  <a:srgbClr val="008B88"/>
                </a:solidFill>
              </a:rPr>
              <a:t>x</a:t>
            </a:r>
            <a:r>
              <a:rPr lang="en-US" altLang="zh-CN" sz="2800">
                <a:solidFill>
                  <a:srgbClr val="000000"/>
                </a:solidFill>
              </a:rPr>
              <a:t>.</a:t>
            </a:r>
            <a:endParaRPr lang="en-US" altLang="zh-CN" sz="2800"/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2209800" y="5410200"/>
          <a:ext cx="19812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" name="Equation" r:id="rId1" imgW="1263015" imgH="232410" progId="Equation.3">
                  <p:embed/>
                </p:oleObj>
              </mc:Choice>
              <mc:Fallback>
                <p:oleObj name="Equation" r:id="rId1" imgW="1263015" imgH="232410" progId="Equation.3">
                  <p:embed/>
                  <p:pic>
                    <p:nvPicPr>
                      <p:cNvPr id="0" name="图片 276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5410200"/>
                        <a:ext cx="1981200" cy="3635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3798888" y="5867400"/>
          <a:ext cx="84931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3" imgW="10414635" imgH="4463415" progId="Equation.3">
                  <p:embed/>
                </p:oleObj>
              </mc:Choice>
              <mc:Fallback>
                <p:oleObj name="Equation" r:id="rId3" imgW="10414635" imgH="4463415" progId="Equation.3">
                  <p:embed/>
                  <p:pic>
                    <p:nvPicPr>
                      <p:cNvPr id="0" name="图片 276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8888" y="5867400"/>
                        <a:ext cx="849312" cy="3635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9906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9906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9906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6" name="Oval 9"/>
          <p:cNvSpPr>
            <a:spLocks noChangeArrowheads="1"/>
          </p:cNvSpPr>
          <p:nvPr/>
        </p:nvSpPr>
        <p:spPr bwMode="auto">
          <a:xfrm>
            <a:off x="9906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7" name="Oval 10"/>
          <p:cNvSpPr>
            <a:spLocks noChangeArrowheads="1"/>
          </p:cNvSpPr>
          <p:nvPr/>
        </p:nvSpPr>
        <p:spPr bwMode="auto">
          <a:xfrm>
            <a:off x="9906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Oval 11"/>
          <p:cNvSpPr>
            <a:spLocks noChangeArrowheads="1"/>
          </p:cNvSpPr>
          <p:nvPr/>
        </p:nvSpPr>
        <p:spPr bwMode="auto">
          <a:xfrm>
            <a:off x="18288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9" name="Oval 12"/>
          <p:cNvSpPr>
            <a:spLocks noChangeArrowheads="1"/>
          </p:cNvSpPr>
          <p:nvPr/>
        </p:nvSpPr>
        <p:spPr bwMode="auto">
          <a:xfrm>
            <a:off x="18288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Oval 13"/>
          <p:cNvSpPr>
            <a:spLocks noChangeArrowheads="1"/>
          </p:cNvSpPr>
          <p:nvPr/>
        </p:nvSpPr>
        <p:spPr bwMode="auto">
          <a:xfrm>
            <a:off x="18288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1" name="Oval 14"/>
          <p:cNvSpPr>
            <a:spLocks noChangeArrowheads="1"/>
          </p:cNvSpPr>
          <p:nvPr/>
        </p:nvSpPr>
        <p:spPr bwMode="auto">
          <a:xfrm>
            <a:off x="18288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2" name="Oval 15"/>
          <p:cNvSpPr>
            <a:spLocks noChangeArrowheads="1"/>
          </p:cNvSpPr>
          <p:nvPr/>
        </p:nvSpPr>
        <p:spPr bwMode="auto">
          <a:xfrm>
            <a:off x="18288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3" name="Oval 16"/>
          <p:cNvSpPr>
            <a:spLocks noChangeArrowheads="1"/>
          </p:cNvSpPr>
          <p:nvPr/>
        </p:nvSpPr>
        <p:spPr bwMode="auto">
          <a:xfrm>
            <a:off x="26670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4" name="Oval 17"/>
          <p:cNvSpPr>
            <a:spLocks noChangeArrowheads="1"/>
          </p:cNvSpPr>
          <p:nvPr/>
        </p:nvSpPr>
        <p:spPr bwMode="auto">
          <a:xfrm>
            <a:off x="26670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5" name="Oval 18"/>
          <p:cNvSpPr>
            <a:spLocks noChangeArrowheads="1"/>
          </p:cNvSpPr>
          <p:nvPr/>
        </p:nvSpPr>
        <p:spPr bwMode="auto">
          <a:xfrm>
            <a:off x="26670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6" name="Oval 19"/>
          <p:cNvSpPr>
            <a:spLocks noChangeArrowheads="1"/>
          </p:cNvSpPr>
          <p:nvPr/>
        </p:nvSpPr>
        <p:spPr bwMode="auto">
          <a:xfrm>
            <a:off x="26670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7" name="Oval 20"/>
          <p:cNvSpPr>
            <a:spLocks noChangeArrowheads="1"/>
          </p:cNvSpPr>
          <p:nvPr/>
        </p:nvSpPr>
        <p:spPr bwMode="auto">
          <a:xfrm>
            <a:off x="26670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8" name="Oval 21"/>
          <p:cNvSpPr>
            <a:spLocks noChangeArrowheads="1"/>
          </p:cNvSpPr>
          <p:nvPr/>
        </p:nvSpPr>
        <p:spPr bwMode="auto">
          <a:xfrm>
            <a:off x="35052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9" name="Oval 22"/>
          <p:cNvSpPr>
            <a:spLocks noChangeArrowheads="1"/>
          </p:cNvSpPr>
          <p:nvPr/>
        </p:nvSpPr>
        <p:spPr bwMode="auto">
          <a:xfrm>
            <a:off x="35052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0" name="Oval 23"/>
          <p:cNvSpPr>
            <a:spLocks noChangeArrowheads="1"/>
          </p:cNvSpPr>
          <p:nvPr/>
        </p:nvSpPr>
        <p:spPr bwMode="auto">
          <a:xfrm>
            <a:off x="3505200" y="26670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1" name="Oval 24"/>
          <p:cNvSpPr>
            <a:spLocks noChangeArrowheads="1"/>
          </p:cNvSpPr>
          <p:nvPr/>
        </p:nvSpPr>
        <p:spPr bwMode="auto">
          <a:xfrm>
            <a:off x="35052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2" name="Oval 25"/>
          <p:cNvSpPr>
            <a:spLocks noChangeArrowheads="1"/>
          </p:cNvSpPr>
          <p:nvPr/>
        </p:nvSpPr>
        <p:spPr bwMode="auto">
          <a:xfrm>
            <a:off x="35052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3" name="Oval 26"/>
          <p:cNvSpPr>
            <a:spLocks noChangeArrowheads="1"/>
          </p:cNvSpPr>
          <p:nvPr/>
        </p:nvSpPr>
        <p:spPr bwMode="auto">
          <a:xfrm>
            <a:off x="43434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4" name="Oval 27"/>
          <p:cNvSpPr>
            <a:spLocks noChangeArrowheads="1"/>
          </p:cNvSpPr>
          <p:nvPr/>
        </p:nvSpPr>
        <p:spPr bwMode="auto">
          <a:xfrm>
            <a:off x="43434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5" name="Oval 28"/>
          <p:cNvSpPr>
            <a:spLocks noChangeArrowheads="1"/>
          </p:cNvSpPr>
          <p:nvPr/>
        </p:nvSpPr>
        <p:spPr bwMode="auto">
          <a:xfrm>
            <a:off x="43434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6" name="Oval 29"/>
          <p:cNvSpPr>
            <a:spLocks noChangeArrowheads="1"/>
          </p:cNvSpPr>
          <p:nvPr/>
        </p:nvSpPr>
        <p:spPr bwMode="auto">
          <a:xfrm>
            <a:off x="43434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7" name="Oval 30"/>
          <p:cNvSpPr>
            <a:spLocks noChangeArrowheads="1"/>
          </p:cNvSpPr>
          <p:nvPr/>
        </p:nvSpPr>
        <p:spPr bwMode="auto">
          <a:xfrm>
            <a:off x="43434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8" name="Oval 31"/>
          <p:cNvSpPr>
            <a:spLocks noChangeArrowheads="1"/>
          </p:cNvSpPr>
          <p:nvPr/>
        </p:nvSpPr>
        <p:spPr bwMode="auto">
          <a:xfrm>
            <a:off x="51816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9" name="Oval 32"/>
          <p:cNvSpPr>
            <a:spLocks noChangeArrowheads="1"/>
          </p:cNvSpPr>
          <p:nvPr/>
        </p:nvSpPr>
        <p:spPr bwMode="auto">
          <a:xfrm>
            <a:off x="51816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0" name="Oval 33"/>
          <p:cNvSpPr>
            <a:spLocks noChangeArrowheads="1"/>
          </p:cNvSpPr>
          <p:nvPr/>
        </p:nvSpPr>
        <p:spPr bwMode="auto">
          <a:xfrm>
            <a:off x="51816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1" name="Oval 34"/>
          <p:cNvSpPr>
            <a:spLocks noChangeArrowheads="1"/>
          </p:cNvSpPr>
          <p:nvPr/>
        </p:nvSpPr>
        <p:spPr bwMode="auto">
          <a:xfrm>
            <a:off x="51816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2" name="Oval 35"/>
          <p:cNvSpPr>
            <a:spLocks noChangeArrowheads="1"/>
          </p:cNvSpPr>
          <p:nvPr/>
        </p:nvSpPr>
        <p:spPr bwMode="auto">
          <a:xfrm>
            <a:off x="51816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3" name="Oval 36"/>
          <p:cNvSpPr>
            <a:spLocks noChangeArrowheads="1"/>
          </p:cNvSpPr>
          <p:nvPr/>
        </p:nvSpPr>
        <p:spPr bwMode="auto">
          <a:xfrm>
            <a:off x="60198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4" name="Oval 37"/>
          <p:cNvSpPr>
            <a:spLocks noChangeArrowheads="1"/>
          </p:cNvSpPr>
          <p:nvPr/>
        </p:nvSpPr>
        <p:spPr bwMode="auto">
          <a:xfrm>
            <a:off x="60198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5" name="Oval 38"/>
          <p:cNvSpPr>
            <a:spLocks noChangeArrowheads="1"/>
          </p:cNvSpPr>
          <p:nvPr/>
        </p:nvSpPr>
        <p:spPr bwMode="auto">
          <a:xfrm>
            <a:off x="60198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6" name="Oval 39"/>
          <p:cNvSpPr>
            <a:spLocks noChangeArrowheads="1"/>
          </p:cNvSpPr>
          <p:nvPr/>
        </p:nvSpPr>
        <p:spPr bwMode="auto">
          <a:xfrm>
            <a:off x="60198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7" name="Oval 40"/>
          <p:cNvSpPr>
            <a:spLocks noChangeArrowheads="1"/>
          </p:cNvSpPr>
          <p:nvPr/>
        </p:nvSpPr>
        <p:spPr bwMode="auto">
          <a:xfrm>
            <a:off x="60198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8" name="Oval 41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9" name="Oval 42"/>
          <p:cNvSpPr>
            <a:spLocks noChangeArrowheads="1"/>
          </p:cNvSpPr>
          <p:nvPr/>
        </p:nvSpPr>
        <p:spPr bwMode="auto">
          <a:xfrm>
            <a:off x="68580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0" name="Oval 43"/>
          <p:cNvSpPr>
            <a:spLocks noChangeArrowheads="1"/>
          </p:cNvSpPr>
          <p:nvPr/>
        </p:nvSpPr>
        <p:spPr bwMode="auto">
          <a:xfrm>
            <a:off x="68580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1" name="Oval 44"/>
          <p:cNvSpPr>
            <a:spLocks noChangeArrowheads="1"/>
          </p:cNvSpPr>
          <p:nvPr/>
        </p:nvSpPr>
        <p:spPr bwMode="auto">
          <a:xfrm>
            <a:off x="68580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2" name="Oval 45"/>
          <p:cNvSpPr>
            <a:spLocks noChangeArrowheads="1"/>
          </p:cNvSpPr>
          <p:nvPr/>
        </p:nvSpPr>
        <p:spPr bwMode="auto">
          <a:xfrm>
            <a:off x="68580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3" name="Oval 46"/>
          <p:cNvSpPr>
            <a:spLocks noChangeArrowheads="1"/>
          </p:cNvSpPr>
          <p:nvPr/>
        </p:nvSpPr>
        <p:spPr bwMode="auto">
          <a:xfrm>
            <a:off x="76962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4" name="Oval 47"/>
          <p:cNvSpPr>
            <a:spLocks noChangeArrowheads="1"/>
          </p:cNvSpPr>
          <p:nvPr/>
        </p:nvSpPr>
        <p:spPr bwMode="auto">
          <a:xfrm>
            <a:off x="76962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5" name="Oval 48"/>
          <p:cNvSpPr>
            <a:spLocks noChangeArrowheads="1"/>
          </p:cNvSpPr>
          <p:nvPr/>
        </p:nvSpPr>
        <p:spPr bwMode="auto">
          <a:xfrm>
            <a:off x="7696200" y="2667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6" name="Oval 49"/>
          <p:cNvSpPr>
            <a:spLocks noChangeArrowheads="1"/>
          </p:cNvSpPr>
          <p:nvPr/>
        </p:nvSpPr>
        <p:spPr bwMode="auto">
          <a:xfrm>
            <a:off x="76962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7" name="Line 50"/>
          <p:cNvSpPr>
            <a:spLocks noChangeShapeType="1"/>
          </p:cNvSpPr>
          <p:nvPr/>
        </p:nvSpPr>
        <p:spPr bwMode="auto">
          <a:xfrm flipV="1">
            <a:off x="19812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08" name="Line 51"/>
          <p:cNvSpPr>
            <a:spLocks noChangeShapeType="1"/>
          </p:cNvSpPr>
          <p:nvPr/>
        </p:nvSpPr>
        <p:spPr bwMode="auto">
          <a:xfrm flipV="1">
            <a:off x="12192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09" name="Line 52"/>
          <p:cNvSpPr>
            <a:spLocks noChangeShapeType="1"/>
          </p:cNvSpPr>
          <p:nvPr/>
        </p:nvSpPr>
        <p:spPr bwMode="auto">
          <a:xfrm flipV="1">
            <a:off x="28956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10" name="Line 53"/>
          <p:cNvSpPr>
            <a:spLocks noChangeShapeType="1"/>
          </p:cNvSpPr>
          <p:nvPr/>
        </p:nvSpPr>
        <p:spPr bwMode="auto">
          <a:xfrm flipV="1">
            <a:off x="36576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11" name="Line 54"/>
          <p:cNvSpPr>
            <a:spLocks noChangeShapeType="1"/>
          </p:cNvSpPr>
          <p:nvPr/>
        </p:nvSpPr>
        <p:spPr bwMode="auto">
          <a:xfrm flipV="1">
            <a:off x="44958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12" name="Line 55"/>
          <p:cNvSpPr>
            <a:spLocks noChangeShapeType="1"/>
          </p:cNvSpPr>
          <p:nvPr/>
        </p:nvSpPr>
        <p:spPr bwMode="auto">
          <a:xfrm flipV="1">
            <a:off x="5410200" y="2971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13" name="Line 56"/>
          <p:cNvSpPr>
            <a:spLocks noChangeShapeType="1"/>
          </p:cNvSpPr>
          <p:nvPr/>
        </p:nvSpPr>
        <p:spPr bwMode="auto">
          <a:xfrm flipV="1">
            <a:off x="61722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14" name="Line 57"/>
          <p:cNvSpPr>
            <a:spLocks noChangeShapeType="1"/>
          </p:cNvSpPr>
          <p:nvPr/>
        </p:nvSpPr>
        <p:spPr bwMode="auto">
          <a:xfrm flipV="1">
            <a:off x="70866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15" name="Line 58"/>
          <p:cNvSpPr>
            <a:spLocks noChangeShapeType="1"/>
          </p:cNvSpPr>
          <p:nvPr/>
        </p:nvSpPr>
        <p:spPr bwMode="auto">
          <a:xfrm flipV="1">
            <a:off x="19812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16" name="Line 59"/>
          <p:cNvSpPr>
            <a:spLocks noChangeShapeType="1"/>
          </p:cNvSpPr>
          <p:nvPr/>
        </p:nvSpPr>
        <p:spPr bwMode="auto">
          <a:xfrm flipV="1">
            <a:off x="12192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17" name="Line 60"/>
          <p:cNvSpPr>
            <a:spLocks noChangeShapeType="1"/>
          </p:cNvSpPr>
          <p:nvPr/>
        </p:nvSpPr>
        <p:spPr bwMode="auto">
          <a:xfrm flipV="1">
            <a:off x="28956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18" name="Line 61"/>
          <p:cNvSpPr>
            <a:spLocks noChangeShapeType="1"/>
          </p:cNvSpPr>
          <p:nvPr/>
        </p:nvSpPr>
        <p:spPr bwMode="auto">
          <a:xfrm flipV="1">
            <a:off x="36576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19" name="Line 62"/>
          <p:cNvSpPr>
            <a:spLocks noChangeShapeType="1"/>
          </p:cNvSpPr>
          <p:nvPr/>
        </p:nvSpPr>
        <p:spPr bwMode="auto">
          <a:xfrm flipV="1">
            <a:off x="44958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20" name="Line 63"/>
          <p:cNvSpPr>
            <a:spLocks noChangeShapeType="1"/>
          </p:cNvSpPr>
          <p:nvPr/>
        </p:nvSpPr>
        <p:spPr bwMode="auto">
          <a:xfrm flipV="1">
            <a:off x="5410200" y="2362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21" name="Line 64"/>
          <p:cNvSpPr>
            <a:spLocks noChangeShapeType="1"/>
          </p:cNvSpPr>
          <p:nvPr/>
        </p:nvSpPr>
        <p:spPr bwMode="auto">
          <a:xfrm flipV="1">
            <a:off x="61722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22" name="Line 65"/>
          <p:cNvSpPr>
            <a:spLocks noChangeShapeType="1"/>
          </p:cNvSpPr>
          <p:nvPr/>
        </p:nvSpPr>
        <p:spPr bwMode="auto">
          <a:xfrm flipV="1">
            <a:off x="70866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23" name="Freeform 66"/>
          <p:cNvSpPr/>
          <p:nvPr/>
        </p:nvSpPr>
        <p:spPr bwMode="auto">
          <a:xfrm>
            <a:off x="8382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24" name="Freeform 67"/>
          <p:cNvSpPr/>
          <p:nvPr/>
        </p:nvSpPr>
        <p:spPr bwMode="auto">
          <a:xfrm>
            <a:off x="8382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25" name="Freeform 68"/>
          <p:cNvSpPr/>
          <p:nvPr/>
        </p:nvSpPr>
        <p:spPr bwMode="auto">
          <a:xfrm>
            <a:off x="16764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26" name="Freeform 69"/>
          <p:cNvSpPr/>
          <p:nvPr/>
        </p:nvSpPr>
        <p:spPr bwMode="auto">
          <a:xfrm>
            <a:off x="16764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27" name="Freeform 70"/>
          <p:cNvSpPr/>
          <p:nvPr/>
        </p:nvSpPr>
        <p:spPr bwMode="auto">
          <a:xfrm>
            <a:off x="25146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28" name="Freeform 71"/>
          <p:cNvSpPr/>
          <p:nvPr/>
        </p:nvSpPr>
        <p:spPr bwMode="auto">
          <a:xfrm>
            <a:off x="25146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29" name="Freeform 72"/>
          <p:cNvSpPr/>
          <p:nvPr/>
        </p:nvSpPr>
        <p:spPr bwMode="auto">
          <a:xfrm>
            <a:off x="33528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30" name="Freeform 73"/>
          <p:cNvSpPr/>
          <p:nvPr/>
        </p:nvSpPr>
        <p:spPr bwMode="auto">
          <a:xfrm>
            <a:off x="33528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31" name="Freeform 74"/>
          <p:cNvSpPr/>
          <p:nvPr/>
        </p:nvSpPr>
        <p:spPr bwMode="auto">
          <a:xfrm>
            <a:off x="41910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32" name="Freeform 75"/>
          <p:cNvSpPr/>
          <p:nvPr/>
        </p:nvSpPr>
        <p:spPr bwMode="auto">
          <a:xfrm>
            <a:off x="41910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33" name="Freeform 76"/>
          <p:cNvSpPr/>
          <p:nvPr/>
        </p:nvSpPr>
        <p:spPr bwMode="auto">
          <a:xfrm>
            <a:off x="50292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34" name="Freeform 77"/>
          <p:cNvSpPr/>
          <p:nvPr/>
        </p:nvSpPr>
        <p:spPr bwMode="auto">
          <a:xfrm>
            <a:off x="50292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35" name="Freeform 78"/>
          <p:cNvSpPr/>
          <p:nvPr/>
        </p:nvSpPr>
        <p:spPr bwMode="auto">
          <a:xfrm>
            <a:off x="58674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36" name="Freeform 79"/>
          <p:cNvSpPr/>
          <p:nvPr/>
        </p:nvSpPr>
        <p:spPr bwMode="auto">
          <a:xfrm>
            <a:off x="58674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37" name="Freeform 80"/>
          <p:cNvSpPr/>
          <p:nvPr/>
        </p:nvSpPr>
        <p:spPr bwMode="auto">
          <a:xfrm>
            <a:off x="67056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38" name="Freeform 81"/>
          <p:cNvSpPr/>
          <p:nvPr/>
        </p:nvSpPr>
        <p:spPr bwMode="auto">
          <a:xfrm>
            <a:off x="67056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39" name="Freeform 82"/>
          <p:cNvSpPr/>
          <p:nvPr/>
        </p:nvSpPr>
        <p:spPr bwMode="auto">
          <a:xfrm>
            <a:off x="2895600" y="2667000"/>
            <a:ext cx="762000" cy="76200"/>
          </a:xfrm>
          <a:custGeom>
            <a:avLst/>
            <a:gdLst>
              <a:gd name="T0" fmla="*/ 480 w 480"/>
              <a:gd name="T1" fmla="*/ 48 h 48"/>
              <a:gd name="T2" fmla="*/ 192 w 480"/>
              <a:gd name="T3" fmla="*/ 0 h 48"/>
              <a:gd name="T4" fmla="*/ 0 w 480"/>
              <a:gd name="T5" fmla="*/ 48 h 48"/>
              <a:gd name="T6" fmla="*/ 0 60000 65536"/>
              <a:gd name="T7" fmla="*/ 0 60000 65536"/>
              <a:gd name="T8" fmla="*/ 0 60000 65536"/>
              <a:gd name="T9" fmla="*/ 0 w 480"/>
              <a:gd name="T10" fmla="*/ 0 h 48"/>
              <a:gd name="T11" fmla="*/ 480 w 48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40" name="Freeform 83"/>
          <p:cNvSpPr/>
          <p:nvPr/>
        </p:nvSpPr>
        <p:spPr bwMode="auto">
          <a:xfrm>
            <a:off x="2057400" y="2590800"/>
            <a:ext cx="1600200" cy="152400"/>
          </a:xfrm>
          <a:custGeom>
            <a:avLst/>
            <a:gdLst>
              <a:gd name="T0" fmla="*/ 1008 w 1008"/>
              <a:gd name="T1" fmla="*/ 96 h 96"/>
              <a:gd name="T2" fmla="*/ 336 w 1008"/>
              <a:gd name="T3" fmla="*/ 0 h 96"/>
              <a:gd name="T4" fmla="*/ 0 w 1008"/>
              <a:gd name="T5" fmla="*/ 96 h 96"/>
              <a:gd name="T6" fmla="*/ 0 60000 65536"/>
              <a:gd name="T7" fmla="*/ 0 60000 65536"/>
              <a:gd name="T8" fmla="*/ 0 60000 65536"/>
              <a:gd name="T9" fmla="*/ 0 w 1008"/>
              <a:gd name="T10" fmla="*/ 0 h 96"/>
              <a:gd name="T11" fmla="*/ 1008 w 100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41" name="Freeform 84"/>
          <p:cNvSpPr/>
          <p:nvPr/>
        </p:nvSpPr>
        <p:spPr bwMode="auto">
          <a:xfrm>
            <a:off x="1219200" y="2514600"/>
            <a:ext cx="2438400" cy="228600"/>
          </a:xfrm>
          <a:custGeom>
            <a:avLst/>
            <a:gdLst>
              <a:gd name="T0" fmla="*/ 1536 w 1536"/>
              <a:gd name="T1" fmla="*/ 144 h 144"/>
              <a:gd name="T2" fmla="*/ 672 w 1536"/>
              <a:gd name="T3" fmla="*/ 0 h 144"/>
              <a:gd name="T4" fmla="*/ 0 w 1536"/>
              <a:gd name="T5" fmla="*/ 144 h 144"/>
              <a:gd name="T6" fmla="*/ 0 60000 65536"/>
              <a:gd name="T7" fmla="*/ 0 60000 65536"/>
              <a:gd name="T8" fmla="*/ 0 60000 65536"/>
              <a:gd name="T9" fmla="*/ 0 w 1536"/>
              <a:gd name="T10" fmla="*/ 0 h 144"/>
              <a:gd name="T11" fmla="*/ 1536 w 153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42" name="Freeform 85"/>
          <p:cNvSpPr/>
          <p:nvPr/>
        </p:nvSpPr>
        <p:spPr bwMode="auto">
          <a:xfrm>
            <a:off x="3657600" y="2590800"/>
            <a:ext cx="762000" cy="76200"/>
          </a:xfrm>
          <a:custGeom>
            <a:avLst/>
            <a:gdLst>
              <a:gd name="T0" fmla="*/ 480 w 480"/>
              <a:gd name="T1" fmla="*/ 48 h 48"/>
              <a:gd name="T2" fmla="*/ 192 w 480"/>
              <a:gd name="T3" fmla="*/ 0 h 48"/>
              <a:gd name="T4" fmla="*/ 0 w 480"/>
              <a:gd name="T5" fmla="*/ 48 h 48"/>
              <a:gd name="T6" fmla="*/ 0 60000 65536"/>
              <a:gd name="T7" fmla="*/ 0 60000 65536"/>
              <a:gd name="T8" fmla="*/ 0 60000 65536"/>
              <a:gd name="T9" fmla="*/ 0 w 480"/>
              <a:gd name="T10" fmla="*/ 0 h 48"/>
              <a:gd name="T11" fmla="*/ 480 w 48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43" name="Freeform 86"/>
          <p:cNvSpPr/>
          <p:nvPr/>
        </p:nvSpPr>
        <p:spPr bwMode="auto">
          <a:xfrm>
            <a:off x="3733800" y="2514600"/>
            <a:ext cx="1600200" cy="152400"/>
          </a:xfrm>
          <a:custGeom>
            <a:avLst/>
            <a:gdLst>
              <a:gd name="T0" fmla="*/ 1008 w 1008"/>
              <a:gd name="T1" fmla="*/ 96 h 96"/>
              <a:gd name="T2" fmla="*/ 336 w 1008"/>
              <a:gd name="T3" fmla="*/ 0 h 96"/>
              <a:gd name="T4" fmla="*/ 0 w 1008"/>
              <a:gd name="T5" fmla="*/ 96 h 96"/>
              <a:gd name="T6" fmla="*/ 0 60000 65536"/>
              <a:gd name="T7" fmla="*/ 0 60000 65536"/>
              <a:gd name="T8" fmla="*/ 0 60000 65536"/>
              <a:gd name="T9" fmla="*/ 0 w 1008"/>
              <a:gd name="T10" fmla="*/ 0 h 96"/>
              <a:gd name="T11" fmla="*/ 1008 w 100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44" name="Freeform 87"/>
          <p:cNvSpPr/>
          <p:nvPr/>
        </p:nvSpPr>
        <p:spPr bwMode="auto">
          <a:xfrm>
            <a:off x="3733800" y="2514600"/>
            <a:ext cx="2438400" cy="228600"/>
          </a:xfrm>
          <a:custGeom>
            <a:avLst/>
            <a:gdLst>
              <a:gd name="T0" fmla="*/ 1536 w 1536"/>
              <a:gd name="T1" fmla="*/ 144 h 144"/>
              <a:gd name="T2" fmla="*/ 672 w 1536"/>
              <a:gd name="T3" fmla="*/ 0 h 144"/>
              <a:gd name="T4" fmla="*/ 0 w 1536"/>
              <a:gd name="T5" fmla="*/ 144 h 144"/>
              <a:gd name="T6" fmla="*/ 0 60000 65536"/>
              <a:gd name="T7" fmla="*/ 0 60000 65536"/>
              <a:gd name="T8" fmla="*/ 0 60000 65536"/>
              <a:gd name="T9" fmla="*/ 0 w 1536"/>
              <a:gd name="T10" fmla="*/ 0 h 144"/>
              <a:gd name="T11" fmla="*/ 1536 w 153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45" name="Freeform 88"/>
          <p:cNvSpPr/>
          <p:nvPr/>
        </p:nvSpPr>
        <p:spPr bwMode="auto">
          <a:xfrm>
            <a:off x="3657600" y="2438400"/>
            <a:ext cx="3429000" cy="228600"/>
          </a:xfrm>
          <a:custGeom>
            <a:avLst/>
            <a:gdLst>
              <a:gd name="T0" fmla="*/ 2160 w 2160"/>
              <a:gd name="T1" fmla="*/ 144 h 144"/>
              <a:gd name="T2" fmla="*/ 1008 w 2160"/>
              <a:gd name="T3" fmla="*/ 0 h 144"/>
              <a:gd name="T4" fmla="*/ 0 w 2160"/>
              <a:gd name="T5" fmla="*/ 144 h 144"/>
              <a:gd name="T6" fmla="*/ 0 60000 65536"/>
              <a:gd name="T7" fmla="*/ 0 60000 65536"/>
              <a:gd name="T8" fmla="*/ 0 60000 65536"/>
              <a:gd name="T9" fmla="*/ 0 w 2160"/>
              <a:gd name="T10" fmla="*/ 0 h 144"/>
              <a:gd name="T11" fmla="*/ 2160 w 216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144">
                <a:moveTo>
                  <a:pt x="2160" y="144"/>
                </a:moveTo>
                <a:cubicBezTo>
                  <a:pt x="1764" y="72"/>
                  <a:pt x="1368" y="0"/>
                  <a:pt x="1008" y="0"/>
                </a:cubicBezTo>
                <a:cubicBezTo>
                  <a:pt x="648" y="0"/>
                  <a:pt x="324" y="72"/>
                  <a:pt x="0" y="1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46" name="Rectangle 89"/>
          <p:cNvSpPr>
            <a:spLocks noChangeArrowheads="1"/>
          </p:cNvSpPr>
          <p:nvPr/>
        </p:nvSpPr>
        <p:spPr bwMode="auto">
          <a:xfrm>
            <a:off x="9144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47" name="Rectangle 90"/>
          <p:cNvSpPr>
            <a:spLocks noChangeArrowheads="1"/>
          </p:cNvSpPr>
          <p:nvPr/>
        </p:nvSpPr>
        <p:spPr bwMode="auto">
          <a:xfrm>
            <a:off x="17526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48" name="Rectangle 91"/>
          <p:cNvSpPr>
            <a:spLocks noChangeArrowheads="1"/>
          </p:cNvSpPr>
          <p:nvPr/>
        </p:nvSpPr>
        <p:spPr bwMode="auto">
          <a:xfrm>
            <a:off x="25908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49" name="Rectangle 92"/>
          <p:cNvSpPr>
            <a:spLocks noChangeArrowheads="1"/>
          </p:cNvSpPr>
          <p:nvPr/>
        </p:nvSpPr>
        <p:spPr bwMode="auto">
          <a:xfrm>
            <a:off x="34290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0" name="Rectangle 93"/>
          <p:cNvSpPr>
            <a:spLocks noChangeArrowheads="1"/>
          </p:cNvSpPr>
          <p:nvPr/>
        </p:nvSpPr>
        <p:spPr bwMode="auto">
          <a:xfrm>
            <a:off x="42672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1" name="Rectangle 94"/>
          <p:cNvSpPr>
            <a:spLocks noChangeArrowheads="1"/>
          </p:cNvSpPr>
          <p:nvPr/>
        </p:nvSpPr>
        <p:spPr bwMode="auto">
          <a:xfrm>
            <a:off x="51054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2" name="Rectangle 95"/>
          <p:cNvSpPr>
            <a:spLocks noChangeArrowheads="1"/>
          </p:cNvSpPr>
          <p:nvPr/>
        </p:nvSpPr>
        <p:spPr bwMode="auto">
          <a:xfrm>
            <a:off x="59436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3" name="Rectangle 96"/>
          <p:cNvSpPr>
            <a:spLocks noChangeArrowheads="1"/>
          </p:cNvSpPr>
          <p:nvPr/>
        </p:nvSpPr>
        <p:spPr bwMode="auto">
          <a:xfrm>
            <a:off x="67818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4" name="Rectangle 97"/>
          <p:cNvSpPr>
            <a:spLocks noChangeArrowheads="1"/>
          </p:cNvSpPr>
          <p:nvPr/>
        </p:nvSpPr>
        <p:spPr bwMode="auto">
          <a:xfrm>
            <a:off x="762000" y="1219200"/>
            <a:ext cx="3276600" cy="198120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5" name="Text Box 98"/>
          <p:cNvSpPr txBox="1">
            <a:spLocks noChangeArrowheads="1"/>
          </p:cNvSpPr>
          <p:nvPr/>
        </p:nvSpPr>
        <p:spPr bwMode="auto">
          <a:xfrm>
            <a:off x="3810000" y="2667000"/>
            <a:ext cx="3190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9556" name="Oval 100"/>
          <p:cNvSpPr>
            <a:spLocks noChangeArrowheads="1"/>
          </p:cNvSpPr>
          <p:nvPr/>
        </p:nvSpPr>
        <p:spPr bwMode="auto">
          <a:xfrm>
            <a:off x="8153400" y="4800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7" name="Oval 101"/>
          <p:cNvSpPr>
            <a:spLocks noChangeArrowheads="1"/>
          </p:cNvSpPr>
          <p:nvPr/>
        </p:nvSpPr>
        <p:spPr bwMode="auto">
          <a:xfrm>
            <a:off x="8153400" y="5486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8" name="Line 102"/>
          <p:cNvSpPr>
            <a:spLocks noChangeShapeType="1"/>
          </p:cNvSpPr>
          <p:nvPr/>
        </p:nvSpPr>
        <p:spPr bwMode="auto">
          <a:xfrm flipV="1">
            <a:off x="8305800" y="5105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59" name="Text Box 103"/>
          <p:cNvSpPr txBox="1">
            <a:spLocks noChangeArrowheads="1"/>
          </p:cNvSpPr>
          <p:nvPr/>
        </p:nvSpPr>
        <p:spPr bwMode="auto">
          <a:xfrm>
            <a:off x="7848600" y="4308475"/>
            <a:ext cx="895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lesser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560" name="Text Box 104"/>
          <p:cNvSpPr txBox="1">
            <a:spLocks noChangeArrowheads="1"/>
          </p:cNvSpPr>
          <p:nvPr/>
        </p:nvSpPr>
        <p:spPr bwMode="auto">
          <a:xfrm>
            <a:off x="7772400" y="5867400"/>
            <a:ext cx="10810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greater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3D73EA-A25B-4678-9739-B693E0EC5D7F}" type="slidenum">
              <a:rPr lang="en-US" altLang="zh-CN"/>
            </a:fld>
            <a:endParaRPr lang="en-US" altLang="zh-CN"/>
          </a:p>
        </p:txBody>
      </p:sp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Analysis (Assume all elements are distinct)</a:t>
            </a:r>
            <a:endParaRPr lang="en-US" altLang="zh-CN" sz="3600"/>
          </a:p>
        </p:txBody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At least half the group medians are </a:t>
            </a:r>
            <a:r>
              <a:rPr lang="en-US" altLang="zh-CN" sz="2400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400">
                <a:solidFill>
                  <a:srgbClr val="008B88"/>
                </a:solidFill>
              </a:rPr>
              <a:t> </a:t>
            </a:r>
            <a:r>
              <a:rPr lang="en-US" altLang="zh-CN" sz="2400" i="1">
                <a:solidFill>
                  <a:srgbClr val="008B88"/>
                </a:solidFill>
              </a:rPr>
              <a:t>x</a:t>
            </a:r>
            <a:r>
              <a:rPr lang="en-US" altLang="zh-CN" sz="2400">
                <a:solidFill>
                  <a:srgbClr val="000000"/>
                </a:solidFill>
              </a:rPr>
              <a:t>, which</a:t>
            </a:r>
            <a:endParaRPr lang="en-US" altLang="zh-CN" sz="24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is at least </a:t>
            </a:r>
            <a:r>
              <a:rPr lang="en-US" altLang="zh-CN" sz="2400">
                <a:solidFill>
                  <a:srgbClr val="008B88"/>
                </a:solidFill>
              </a:rPr>
              <a:t>                           </a:t>
            </a:r>
            <a:r>
              <a:rPr lang="en-US" altLang="zh-CN" sz="2400">
                <a:solidFill>
                  <a:srgbClr val="000000"/>
                </a:solidFill>
              </a:rPr>
              <a:t>group medians.</a:t>
            </a:r>
            <a:endParaRPr lang="en-US" altLang="zh-CN" sz="24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</a:rPr>
              <a:t>Therefore, at least              elements are </a:t>
            </a:r>
            <a:r>
              <a:rPr lang="en-US" altLang="zh-CN" sz="2400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400">
                <a:solidFill>
                  <a:srgbClr val="008B88"/>
                </a:solidFill>
              </a:rPr>
              <a:t> </a:t>
            </a:r>
            <a:r>
              <a:rPr lang="en-US" altLang="zh-CN" sz="2400" i="1">
                <a:solidFill>
                  <a:srgbClr val="008B88"/>
                </a:solidFill>
              </a:rPr>
              <a:t>x</a:t>
            </a:r>
            <a:r>
              <a:rPr lang="en-US" altLang="zh-CN" sz="2400">
                <a:solidFill>
                  <a:srgbClr val="000000"/>
                </a:solidFill>
              </a:rPr>
              <a:t>.</a:t>
            </a:r>
            <a:endParaRPr lang="en-US" altLang="zh-CN" sz="24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</a:rPr>
              <a:t>Similarly, at least             </a:t>
            </a:r>
            <a:r>
              <a:rPr lang="en-US" altLang="zh-CN" sz="2400">
                <a:solidFill>
                  <a:srgbClr val="008B88"/>
                </a:solidFill>
              </a:rPr>
              <a:t>  </a:t>
            </a:r>
            <a:r>
              <a:rPr lang="en-US" altLang="zh-CN" sz="2400">
                <a:solidFill>
                  <a:srgbClr val="000000"/>
                </a:solidFill>
              </a:rPr>
              <a:t>elements are </a:t>
            </a:r>
            <a:r>
              <a:rPr lang="en-US" altLang="zh-CN" sz="2400">
                <a:solidFill>
                  <a:srgbClr val="008B88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400">
                <a:solidFill>
                  <a:srgbClr val="008B88"/>
                </a:solidFill>
              </a:rPr>
              <a:t> </a:t>
            </a:r>
            <a:r>
              <a:rPr lang="en-US" altLang="zh-CN" sz="2400" i="1">
                <a:solidFill>
                  <a:srgbClr val="008B88"/>
                </a:solidFill>
              </a:rPr>
              <a:t>x</a:t>
            </a:r>
            <a:r>
              <a:rPr lang="en-US" altLang="zh-CN" sz="2400">
                <a:solidFill>
                  <a:srgbClr val="000000"/>
                </a:solidFill>
              </a:rPr>
              <a:t>.</a:t>
            </a:r>
            <a:endParaRPr lang="en-US" altLang="zh-CN" sz="2400"/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1981200" y="5257800"/>
          <a:ext cx="19812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" name="Equation" r:id="rId1" imgW="24301450" imgH="4463415" progId="Equation.3">
                  <p:embed/>
                </p:oleObj>
              </mc:Choice>
              <mc:Fallback>
                <p:oleObj name="Equation" r:id="rId1" imgW="24301450" imgH="4463415" progId="Equation.3">
                  <p:embed/>
                  <p:pic>
                    <p:nvPicPr>
                      <p:cNvPr id="0" name="图片 286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5257800"/>
                        <a:ext cx="1981200" cy="3635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5"/>
          <p:cNvGraphicFramePr>
            <a:graphicFrameLocks noChangeAspect="1"/>
          </p:cNvGraphicFramePr>
          <p:nvPr/>
        </p:nvGraphicFramePr>
        <p:xfrm>
          <a:off x="3429000" y="5656263"/>
          <a:ext cx="84931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3" imgW="10414635" imgH="4463415" progId="Equation.3">
                  <p:embed/>
                </p:oleObj>
              </mc:Choice>
              <mc:Fallback>
                <p:oleObj name="Equation" r:id="rId3" imgW="10414635" imgH="4463415" progId="Equation.3">
                  <p:embed/>
                  <p:pic>
                    <p:nvPicPr>
                      <p:cNvPr id="0" name="图片 286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0" y="5656263"/>
                        <a:ext cx="849313" cy="363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6"/>
          <p:cNvGraphicFramePr>
            <a:graphicFrameLocks noChangeAspect="1"/>
          </p:cNvGraphicFramePr>
          <p:nvPr/>
        </p:nvGraphicFramePr>
        <p:xfrm>
          <a:off x="3429000" y="6113463"/>
          <a:ext cx="84931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5" imgW="542290" imgH="232410" progId="Equation.3">
                  <p:embed/>
                </p:oleObj>
              </mc:Choice>
              <mc:Fallback>
                <p:oleObj name="Equation" r:id="rId5" imgW="542290" imgH="232410" progId="Equation.3">
                  <p:embed/>
                  <p:pic>
                    <p:nvPicPr>
                      <p:cNvPr id="0" name="图片 2867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6113463"/>
                        <a:ext cx="849313" cy="363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9906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Oval 8"/>
          <p:cNvSpPr>
            <a:spLocks noChangeArrowheads="1"/>
          </p:cNvSpPr>
          <p:nvPr/>
        </p:nvSpPr>
        <p:spPr bwMode="auto">
          <a:xfrm>
            <a:off x="9906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Oval 9"/>
          <p:cNvSpPr>
            <a:spLocks noChangeArrowheads="1"/>
          </p:cNvSpPr>
          <p:nvPr/>
        </p:nvSpPr>
        <p:spPr bwMode="auto">
          <a:xfrm>
            <a:off x="9906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Oval 10"/>
          <p:cNvSpPr>
            <a:spLocks noChangeArrowheads="1"/>
          </p:cNvSpPr>
          <p:nvPr/>
        </p:nvSpPr>
        <p:spPr bwMode="auto">
          <a:xfrm>
            <a:off x="9906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2" name="Oval 11"/>
          <p:cNvSpPr>
            <a:spLocks noChangeArrowheads="1"/>
          </p:cNvSpPr>
          <p:nvPr/>
        </p:nvSpPr>
        <p:spPr bwMode="auto">
          <a:xfrm>
            <a:off x="9906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3" name="Oval 12"/>
          <p:cNvSpPr>
            <a:spLocks noChangeArrowheads="1"/>
          </p:cNvSpPr>
          <p:nvPr/>
        </p:nvSpPr>
        <p:spPr bwMode="auto">
          <a:xfrm>
            <a:off x="18288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Oval 13"/>
          <p:cNvSpPr>
            <a:spLocks noChangeArrowheads="1"/>
          </p:cNvSpPr>
          <p:nvPr/>
        </p:nvSpPr>
        <p:spPr bwMode="auto">
          <a:xfrm>
            <a:off x="18288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5" name="Oval 14"/>
          <p:cNvSpPr>
            <a:spLocks noChangeArrowheads="1"/>
          </p:cNvSpPr>
          <p:nvPr/>
        </p:nvSpPr>
        <p:spPr bwMode="auto">
          <a:xfrm>
            <a:off x="18288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6" name="Oval 15"/>
          <p:cNvSpPr>
            <a:spLocks noChangeArrowheads="1"/>
          </p:cNvSpPr>
          <p:nvPr/>
        </p:nvSpPr>
        <p:spPr bwMode="auto">
          <a:xfrm>
            <a:off x="18288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7" name="Oval 16"/>
          <p:cNvSpPr>
            <a:spLocks noChangeArrowheads="1"/>
          </p:cNvSpPr>
          <p:nvPr/>
        </p:nvSpPr>
        <p:spPr bwMode="auto">
          <a:xfrm>
            <a:off x="18288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8" name="Oval 17"/>
          <p:cNvSpPr>
            <a:spLocks noChangeArrowheads="1"/>
          </p:cNvSpPr>
          <p:nvPr/>
        </p:nvSpPr>
        <p:spPr bwMode="auto">
          <a:xfrm>
            <a:off x="26670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9" name="Oval 18"/>
          <p:cNvSpPr>
            <a:spLocks noChangeArrowheads="1"/>
          </p:cNvSpPr>
          <p:nvPr/>
        </p:nvSpPr>
        <p:spPr bwMode="auto">
          <a:xfrm>
            <a:off x="26670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0" name="Oval 19"/>
          <p:cNvSpPr>
            <a:spLocks noChangeArrowheads="1"/>
          </p:cNvSpPr>
          <p:nvPr/>
        </p:nvSpPr>
        <p:spPr bwMode="auto">
          <a:xfrm>
            <a:off x="26670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1" name="Oval 20"/>
          <p:cNvSpPr>
            <a:spLocks noChangeArrowheads="1"/>
          </p:cNvSpPr>
          <p:nvPr/>
        </p:nvSpPr>
        <p:spPr bwMode="auto">
          <a:xfrm>
            <a:off x="26670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2" name="Oval 21"/>
          <p:cNvSpPr>
            <a:spLocks noChangeArrowheads="1"/>
          </p:cNvSpPr>
          <p:nvPr/>
        </p:nvSpPr>
        <p:spPr bwMode="auto">
          <a:xfrm>
            <a:off x="26670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3" name="Oval 22"/>
          <p:cNvSpPr>
            <a:spLocks noChangeArrowheads="1"/>
          </p:cNvSpPr>
          <p:nvPr/>
        </p:nvSpPr>
        <p:spPr bwMode="auto">
          <a:xfrm>
            <a:off x="35052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4" name="Oval 23"/>
          <p:cNvSpPr>
            <a:spLocks noChangeArrowheads="1"/>
          </p:cNvSpPr>
          <p:nvPr/>
        </p:nvSpPr>
        <p:spPr bwMode="auto">
          <a:xfrm>
            <a:off x="35052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5" name="Oval 24"/>
          <p:cNvSpPr>
            <a:spLocks noChangeArrowheads="1"/>
          </p:cNvSpPr>
          <p:nvPr/>
        </p:nvSpPr>
        <p:spPr bwMode="auto">
          <a:xfrm>
            <a:off x="3505200" y="26670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6" name="Oval 25"/>
          <p:cNvSpPr>
            <a:spLocks noChangeArrowheads="1"/>
          </p:cNvSpPr>
          <p:nvPr/>
        </p:nvSpPr>
        <p:spPr bwMode="auto">
          <a:xfrm>
            <a:off x="35052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7" name="Oval 26"/>
          <p:cNvSpPr>
            <a:spLocks noChangeArrowheads="1"/>
          </p:cNvSpPr>
          <p:nvPr/>
        </p:nvSpPr>
        <p:spPr bwMode="auto">
          <a:xfrm>
            <a:off x="35052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8" name="Oval 27"/>
          <p:cNvSpPr>
            <a:spLocks noChangeArrowheads="1"/>
          </p:cNvSpPr>
          <p:nvPr/>
        </p:nvSpPr>
        <p:spPr bwMode="auto">
          <a:xfrm>
            <a:off x="43434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9" name="Oval 28"/>
          <p:cNvSpPr>
            <a:spLocks noChangeArrowheads="1"/>
          </p:cNvSpPr>
          <p:nvPr/>
        </p:nvSpPr>
        <p:spPr bwMode="auto">
          <a:xfrm>
            <a:off x="43434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0" name="Oval 29"/>
          <p:cNvSpPr>
            <a:spLocks noChangeArrowheads="1"/>
          </p:cNvSpPr>
          <p:nvPr/>
        </p:nvSpPr>
        <p:spPr bwMode="auto">
          <a:xfrm>
            <a:off x="43434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1" name="Oval 30"/>
          <p:cNvSpPr>
            <a:spLocks noChangeArrowheads="1"/>
          </p:cNvSpPr>
          <p:nvPr/>
        </p:nvSpPr>
        <p:spPr bwMode="auto">
          <a:xfrm>
            <a:off x="43434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2" name="Oval 31"/>
          <p:cNvSpPr>
            <a:spLocks noChangeArrowheads="1"/>
          </p:cNvSpPr>
          <p:nvPr/>
        </p:nvSpPr>
        <p:spPr bwMode="auto">
          <a:xfrm>
            <a:off x="43434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3" name="Oval 32"/>
          <p:cNvSpPr>
            <a:spLocks noChangeArrowheads="1"/>
          </p:cNvSpPr>
          <p:nvPr/>
        </p:nvSpPr>
        <p:spPr bwMode="auto">
          <a:xfrm>
            <a:off x="51816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4" name="Oval 33"/>
          <p:cNvSpPr>
            <a:spLocks noChangeArrowheads="1"/>
          </p:cNvSpPr>
          <p:nvPr/>
        </p:nvSpPr>
        <p:spPr bwMode="auto">
          <a:xfrm>
            <a:off x="51816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5" name="Oval 34"/>
          <p:cNvSpPr>
            <a:spLocks noChangeArrowheads="1"/>
          </p:cNvSpPr>
          <p:nvPr/>
        </p:nvSpPr>
        <p:spPr bwMode="auto">
          <a:xfrm>
            <a:off x="51816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6" name="Oval 35"/>
          <p:cNvSpPr>
            <a:spLocks noChangeArrowheads="1"/>
          </p:cNvSpPr>
          <p:nvPr/>
        </p:nvSpPr>
        <p:spPr bwMode="auto">
          <a:xfrm>
            <a:off x="51816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7" name="Oval 36"/>
          <p:cNvSpPr>
            <a:spLocks noChangeArrowheads="1"/>
          </p:cNvSpPr>
          <p:nvPr/>
        </p:nvSpPr>
        <p:spPr bwMode="auto">
          <a:xfrm>
            <a:off x="51816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8" name="Oval 37"/>
          <p:cNvSpPr>
            <a:spLocks noChangeArrowheads="1"/>
          </p:cNvSpPr>
          <p:nvPr/>
        </p:nvSpPr>
        <p:spPr bwMode="auto">
          <a:xfrm>
            <a:off x="60198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9" name="Oval 38"/>
          <p:cNvSpPr>
            <a:spLocks noChangeArrowheads="1"/>
          </p:cNvSpPr>
          <p:nvPr/>
        </p:nvSpPr>
        <p:spPr bwMode="auto">
          <a:xfrm>
            <a:off x="60198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0" name="Oval 39"/>
          <p:cNvSpPr>
            <a:spLocks noChangeArrowheads="1"/>
          </p:cNvSpPr>
          <p:nvPr/>
        </p:nvSpPr>
        <p:spPr bwMode="auto">
          <a:xfrm>
            <a:off x="60198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1" name="Oval 40"/>
          <p:cNvSpPr>
            <a:spLocks noChangeArrowheads="1"/>
          </p:cNvSpPr>
          <p:nvPr/>
        </p:nvSpPr>
        <p:spPr bwMode="auto">
          <a:xfrm>
            <a:off x="60198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2" name="Oval 41"/>
          <p:cNvSpPr>
            <a:spLocks noChangeArrowheads="1"/>
          </p:cNvSpPr>
          <p:nvPr/>
        </p:nvSpPr>
        <p:spPr bwMode="auto">
          <a:xfrm>
            <a:off x="60198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3" name="Oval 42"/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4" name="Oval 43"/>
          <p:cNvSpPr>
            <a:spLocks noChangeArrowheads="1"/>
          </p:cNvSpPr>
          <p:nvPr/>
        </p:nvSpPr>
        <p:spPr bwMode="auto">
          <a:xfrm>
            <a:off x="68580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5" name="Oval 44"/>
          <p:cNvSpPr>
            <a:spLocks noChangeArrowheads="1"/>
          </p:cNvSpPr>
          <p:nvPr/>
        </p:nvSpPr>
        <p:spPr bwMode="auto">
          <a:xfrm>
            <a:off x="6858000" y="2667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6" name="Oval 45"/>
          <p:cNvSpPr>
            <a:spLocks noChangeArrowheads="1"/>
          </p:cNvSpPr>
          <p:nvPr/>
        </p:nvSpPr>
        <p:spPr bwMode="auto">
          <a:xfrm>
            <a:off x="68580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7" name="Oval 46"/>
          <p:cNvSpPr>
            <a:spLocks noChangeArrowheads="1"/>
          </p:cNvSpPr>
          <p:nvPr/>
        </p:nvSpPr>
        <p:spPr bwMode="auto">
          <a:xfrm>
            <a:off x="6858000" y="4038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8" name="Oval 47"/>
          <p:cNvSpPr>
            <a:spLocks noChangeArrowheads="1"/>
          </p:cNvSpPr>
          <p:nvPr/>
        </p:nvSpPr>
        <p:spPr bwMode="auto">
          <a:xfrm>
            <a:off x="7696200" y="1371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9" name="Oval 48"/>
          <p:cNvSpPr>
            <a:spLocks noChangeArrowheads="1"/>
          </p:cNvSpPr>
          <p:nvPr/>
        </p:nvSpPr>
        <p:spPr bwMode="auto">
          <a:xfrm>
            <a:off x="7696200" y="2057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0" name="Oval 49"/>
          <p:cNvSpPr>
            <a:spLocks noChangeArrowheads="1"/>
          </p:cNvSpPr>
          <p:nvPr/>
        </p:nvSpPr>
        <p:spPr bwMode="auto">
          <a:xfrm>
            <a:off x="7696200" y="26670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1" name="Oval 50"/>
          <p:cNvSpPr>
            <a:spLocks noChangeArrowheads="1"/>
          </p:cNvSpPr>
          <p:nvPr/>
        </p:nvSpPr>
        <p:spPr bwMode="auto">
          <a:xfrm>
            <a:off x="7696200" y="33528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2" name="Line 51"/>
          <p:cNvSpPr>
            <a:spLocks noChangeShapeType="1"/>
          </p:cNvSpPr>
          <p:nvPr/>
        </p:nvSpPr>
        <p:spPr bwMode="auto">
          <a:xfrm flipV="1">
            <a:off x="19812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3" name="Line 52"/>
          <p:cNvSpPr>
            <a:spLocks noChangeShapeType="1"/>
          </p:cNvSpPr>
          <p:nvPr/>
        </p:nvSpPr>
        <p:spPr bwMode="auto">
          <a:xfrm flipV="1">
            <a:off x="12192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4" name="Line 53"/>
          <p:cNvSpPr>
            <a:spLocks noChangeShapeType="1"/>
          </p:cNvSpPr>
          <p:nvPr/>
        </p:nvSpPr>
        <p:spPr bwMode="auto">
          <a:xfrm flipV="1">
            <a:off x="28956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5" name="Line 54"/>
          <p:cNvSpPr>
            <a:spLocks noChangeShapeType="1"/>
          </p:cNvSpPr>
          <p:nvPr/>
        </p:nvSpPr>
        <p:spPr bwMode="auto">
          <a:xfrm flipV="1">
            <a:off x="36576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6" name="Line 55"/>
          <p:cNvSpPr>
            <a:spLocks noChangeShapeType="1"/>
          </p:cNvSpPr>
          <p:nvPr/>
        </p:nvSpPr>
        <p:spPr bwMode="auto">
          <a:xfrm flipV="1">
            <a:off x="44958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7" name="Line 56"/>
          <p:cNvSpPr>
            <a:spLocks noChangeShapeType="1"/>
          </p:cNvSpPr>
          <p:nvPr/>
        </p:nvSpPr>
        <p:spPr bwMode="auto">
          <a:xfrm flipV="1">
            <a:off x="5410200" y="2971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8" name="Line 57"/>
          <p:cNvSpPr>
            <a:spLocks noChangeShapeType="1"/>
          </p:cNvSpPr>
          <p:nvPr/>
        </p:nvSpPr>
        <p:spPr bwMode="auto">
          <a:xfrm flipV="1">
            <a:off x="61722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9" name="Line 58"/>
          <p:cNvSpPr>
            <a:spLocks noChangeShapeType="1"/>
          </p:cNvSpPr>
          <p:nvPr/>
        </p:nvSpPr>
        <p:spPr bwMode="auto">
          <a:xfrm flipV="1">
            <a:off x="70866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40" name="Line 59"/>
          <p:cNvSpPr>
            <a:spLocks noChangeShapeType="1"/>
          </p:cNvSpPr>
          <p:nvPr/>
        </p:nvSpPr>
        <p:spPr bwMode="auto">
          <a:xfrm flipV="1">
            <a:off x="19812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41" name="Line 60"/>
          <p:cNvSpPr>
            <a:spLocks noChangeShapeType="1"/>
          </p:cNvSpPr>
          <p:nvPr/>
        </p:nvSpPr>
        <p:spPr bwMode="auto">
          <a:xfrm flipV="1">
            <a:off x="12192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42" name="Line 61"/>
          <p:cNvSpPr>
            <a:spLocks noChangeShapeType="1"/>
          </p:cNvSpPr>
          <p:nvPr/>
        </p:nvSpPr>
        <p:spPr bwMode="auto">
          <a:xfrm flipV="1">
            <a:off x="28956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43" name="Line 62"/>
          <p:cNvSpPr>
            <a:spLocks noChangeShapeType="1"/>
          </p:cNvSpPr>
          <p:nvPr/>
        </p:nvSpPr>
        <p:spPr bwMode="auto">
          <a:xfrm flipV="1">
            <a:off x="36576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44" name="Line 63"/>
          <p:cNvSpPr>
            <a:spLocks noChangeShapeType="1"/>
          </p:cNvSpPr>
          <p:nvPr/>
        </p:nvSpPr>
        <p:spPr bwMode="auto">
          <a:xfrm flipV="1">
            <a:off x="44958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45" name="Line 64"/>
          <p:cNvSpPr>
            <a:spLocks noChangeShapeType="1"/>
          </p:cNvSpPr>
          <p:nvPr/>
        </p:nvSpPr>
        <p:spPr bwMode="auto">
          <a:xfrm flipV="1">
            <a:off x="5410200" y="2362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46" name="Line 65"/>
          <p:cNvSpPr>
            <a:spLocks noChangeShapeType="1"/>
          </p:cNvSpPr>
          <p:nvPr/>
        </p:nvSpPr>
        <p:spPr bwMode="auto">
          <a:xfrm flipV="1">
            <a:off x="61722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47" name="Line 66"/>
          <p:cNvSpPr>
            <a:spLocks noChangeShapeType="1"/>
          </p:cNvSpPr>
          <p:nvPr/>
        </p:nvSpPr>
        <p:spPr bwMode="auto">
          <a:xfrm flipV="1">
            <a:off x="70866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48" name="Freeform 67"/>
          <p:cNvSpPr/>
          <p:nvPr/>
        </p:nvSpPr>
        <p:spPr bwMode="auto">
          <a:xfrm>
            <a:off x="8382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49" name="Freeform 68"/>
          <p:cNvSpPr/>
          <p:nvPr/>
        </p:nvSpPr>
        <p:spPr bwMode="auto">
          <a:xfrm>
            <a:off x="8382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0" name="Freeform 69"/>
          <p:cNvSpPr/>
          <p:nvPr/>
        </p:nvSpPr>
        <p:spPr bwMode="auto">
          <a:xfrm>
            <a:off x="16764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1" name="Freeform 70"/>
          <p:cNvSpPr/>
          <p:nvPr/>
        </p:nvSpPr>
        <p:spPr bwMode="auto">
          <a:xfrm>
            <a:off x="16764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2" name="Freeform 71"/>
          <p:cNvSpPr/>
          <p:nvPr/>
        </p:nvSpPr>
        <p:spPr bwMode="auto">
          <a:xfrm>
            <a:off x="25146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3" name="Freeform 72"/>
          <p:cNvSpPr/>
          <p:nvPr/>
        </p:nvSpPr>
        <p:spPr bwMode="auto">
          <a:xfrm>
            <a:off x="25146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4" name="Freeform 73"/>
          <p:cNvSpPr/>
          <p:nvPr/>
        </p:nvSpPr>
        <p:spPr bwMode="auto">
          <a:xfrm>
            <a:off x="33528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5" name="Freeform 74"/>
          <p:cNvSpPr/>
          <p:nvPr/>
        </p:nvSpPr>
        <p:spPr bwMode="auto">
          <a:xfrm>
            <a:off x="33528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6" name="Freeform 75"/>
          <p:cNvSpPr/>
          <p:nvPr/>
        </p:nvSpPr>
        <p:spPr bwMode="auto">
          <a:xfrm>
            <a:off x="41910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7" name="Freeform 76"/>
          <p:cNvSpPr/>
          <p:nvPr/>
        </p:nvSpPr>
        <p:spPr bwMode="auto">
          <a:xfrm>
            <a:off x="41910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8" name="Freeform 77"/>
          <p:cNvSpPr/>
          <p:nvPr/>
        </p:nvSpPr>
        <p:spPr bwMode="auto">
          <a:xfrm>
            <a:off x="50292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9" name="Freeform 78"/>
          <p:cNvSpPr/>
          <p:nvPr/>
        </p:nvSpPr>
        <p:spPr bwMode="auto">
          <a:xfrm>
            <a:off x="50292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60" name="Freeform 79"/>
          <p:cNvSpPr/>
          <p:nvPr/>
        </p:nvSpPr>
        <p:spPr bwMode="auto">
          <a:xfrm>
            <a:off x="58674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61" name="Freeform 80"/>
          <p:cNvSpPr/>
          <p:nvPr/>
        </p:nvSpPr>
        <p:spPr bwMode="auto">
          <a:xfrm>
            <a:off x="58674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62" name="Freeform 81"/>
          <p:cNvSpPr/>
          <p:nvPr/>
        </p:nvSpPr>
        <p:spPr bwMode="auto">
          <a:xfrm>
            <a:off x="6705600" y="2286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63" name="Freeform 82"/>
          <p:cNvSpPr/>
          <p:nvPr/>
        </p:nvSpPr>
        <p:spPr bwMode="auto">
          <a:xfrm>
            <a:off x="6705600" y="1524000"/>
            <a:ext cx="152400" cy="1981200"/>
          </a:xfrm>
          <a:custGeom>
            <a:avLst/>
            <a:gdLst>
              <a:gd name="T0" fmla="*/ 96 w 96"/>
              <a:gd name="T1" fmla="*/ 1248 h 1248"/>
              <a:gd name="T2" fmla="*/ 0 w 96"/>
              <a:gd name="T3" fmla="*/ 768 h 1248"/>
              <a:gd name="T4" fmla="*/ 96 w 96"/>
              <a:gd name="T5" fmla="*/ 0 h 1248"/>
              <a:gd name="T6" fmla="*/ 0 60000 65536"/>
              <a:gd name="T7" fmla="*/ 0 60000 65536"/>
              <a:gd name="T8" fmla="*/ 0 60000 65536"/>
              <a:gd name="T9" fmla="*/ 0 w 96"/>
              <a:gd name="T10" fmla="*/ 0 h 1248"/>
              <a:gd name="T11" fmla="*/ 96 w 96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64" name="Freeform 83"/>
          <p:cNvSpPr/>
          <p:nvPr/>
        </p:nvSpPr>
        <p:spPr bwMode="auto">
          <a:xfrm>
            <a:off x="2895600" y="2667000"/>
            <a:ext cx="762000" cy="76200"/>
          </a:xfrm>
          <a:custGeom>
            <a:avLst/>
            <a:gdLst>
              <a:gd name="T0" fmla="*/ 480 w 480"/>
              <a:gd name="T1" fmla="*/ 48 h 48"/>
              <a:gd name="T2" fmla="*/ 192 w 480"/>
              <a:gd name="T3" fmla="*/ 0 h 48"/>
              <a:gd name="T4" fmla="*/ 0 w 480"/>
              <a:gd name="T5" fmla="*/ 48 h 48"/>
              <a:gd name="T6" fmla="*/ 0 60000 65536"/>
              <a:gd name="T7" fmla="*/ 0 60000 65536"/>
              <a:gd name="T8" fmla="*/ 0 60000 65536"/>
              <a:gd name="T9" fmla="*/ 0 w 480"/>
              <a:gd name="T10" fmla="*/ 0 h 48"/>
              <a:gd name="T11" fmla="*/ 480 w 48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65" name="Freeform 84"/>
          <p:cNvSpPr/>
          <p:nvPr/>
        </p:nvSpPr>
        <p:spPr bwMode="auto">
          <a:xfrm>
            <a:off x="2057400" y="2590800"/>
            <a:ext cx="1600200" cy="152400"/>
          </a:xfrm>
          <a:custGeom>
            <a:avLst/>
            <a:gdLst>
              <a:gd name="T0" fmla="*/ 1008 w 1008"/>
              <a:gd name="T1" fmla="*/ 96 h 96"/>
              <a:gd name="T2" fmla="*/ 336 w 1008"/>
              <a:gd name="T3" fmla="*/ 0 h 96"/>
              <a:gd name="T4" fmla="*/ 0 w 1008"/>
              <a:gd name="T5" fmla="*/ 96 h 96"/>
              <a:gd name="T6" fmla="*/ 0 60000 65536"/>
              <a:gd name="T7" fmla="*/ 0 60000 65536"/>
              <a:gd name="T8" fmla="*/ 0 60000 65536"/>
              <a:gd name="T9" fmla="*/ 0 w 1008"/>
              <a:gd name="T10" fmla="*/ 0 h 96"/>
              <a:gd name="T11" fmla="*/ 1008 w 100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66" name="Freeform 85"/>
          <p:cNvSpPr/>
          <p:nvPr/>
        </p:nvSpPr>
        <p:spPr bwMode="auto">
          <a:xfrm>
            <a:off x="1219200" y="2514600"/>
            <a:ext cx="2438400" cy="228600"/>
          </a:xfrm>
          <a:custGeom>
            <a:avLst/>
            <a:gdLst>
              <a:gd name="T0" fmla="*/ 1536 w 1536"/>
              <a:gd name="T1" fmla="*/ 144 h 144"/>
              <a:gd name="T2" fmla="*/ 672 w 1536"/>
              <a:gd name="T3" fmla="*/ 0 h 144"/>
              <a:gd name="T4" fmla="*/ 0 w 1536"/>
              <a:gd name="T5" fmla="*/ 144 h 144"/>
              <a:gd name="T6" fmla="*/ 0 60000 65536"/>
              <a:gd name="T7" fmla="*/ 0 60000 65536"/>
              <a:gd name="T8" fmla="*/ 0 60000 65536"/>
              <a:gd name="T9" fmla="*/ 0 w 1536"/>
              <a:gd name="T10" fmla="*/ 0 h 144"/>
              <a:gd name="T11" fmla="*/ 1536 w 153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67" name="Freeform 86"/>
          <p:cNvSpPr/>
          <p:nvPr/>
        </p:nvSpPr>
        <p:spPr bwMode="auto">
          <a:xfrm>
            <a:off x="3657600" y="2590800"/>
            <a:ext cx="762000" cy="76200"/>
          </a:xfrm>
          <a:custGeom>
            <a:avLst/>
            <a:gdLst>
              <a:gd name="T0" fmla="*/ 480 w 480"/>
              <a:gd name="T1" fmla="*/ 48 h 48"/>
              <a:gd name="T2" fmla="*/ 192 w 480"/>
              <a:gd name="T3" fmla="*/ 0 h 48"/>
              <a:gd name="T4" fmla="*/ 0 w 480"/>
              <a:gd name="T5" fmla="*/ 48 h 48"/>
              <a:gd name="T6" fmla="*/ 0 60000 65536"/>
              <a:gd name="T7" fmla="*/ 0 60000 65536"/>
              <a:gd name="T8" fmla="*/ 0 60000 65536"/>
              <a:gd name="T9" fmla="*/ 0 w 480"/>
              <a:gd name="T10" fmla="*/ 0 h 48"/>
              <a:gd name="T11" fmla="*/ 480 w 48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68" name="Freeform 87"/>
          <p:cNvSpPr/>
          <p:nvPr/>
        </p:nvSpPr>
        <p:spPr bwMode="auto">
          <a:xfrm>
            <a:off x="3733800" y="2514600"/>
            <a:ext cx="1600200" cy="152400"/>
          </a:xfrm>
          <a:custGeom>
            <a:avLst/>
            <a:gdLst>
              <a:gd name="T0" fmla="*/ 1008 w 1008"/>
              <a:gd name="T1" fmla="*/ 96 h 96"/>
              <a:gd name="T2" fmla="*/ 336 w 1008"/>
              <a:gd name="T3" fmla="*/ 0 h 96"/>
              <a:gd name="T4" fmla="*/ 0 w 1008"/>
              <a:gd name="T5" fmla="*/ 96 h 96"/>
              <a:gd name="T6" fmla="*/ 0 60000 65536"/>
              <a:gd name="T7" fmla="*/ 0 60000 65536"/>
              <a:gd name="T8" fmla="*/ 0 60000 65536"/>
              <a:gd name="T9" fmla="*/ 0 w 1008"/>
              <a:gd name="T10" fmla="*/ 0 h 96"/>
              <a:gd name="T11" fmla="*/ 1008 w 100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69" name="Freeform 88"/>
          <p:cNvSpPr/>
          <p:nvPr/>
        </p:nvSpPr>
        <p:spPr bwMode="auto">
          <a:xfrm>
            <a:off x="3733800" y="2514600"/>
            <a:ext cx="2438400" cy="228600"/>
          </a:xfrm>
          <a:custGeom>
            <a:avLst/>
            <a:gdLst>
              <a:gd name="T0" fmla="*/ 1536 w 1536"/>
              <a:gd name="T1" fmla="*/ 144 h 144"/>
              <a:gd name="T2" fmla="*/ 672 w 1536"/>
              <a:gd name="T3" fmla="*/ 0 h 144"/>
              <a:gd name="T4" fmla="*/ 0 w 1536"/>
              <a:gd name="T5" fmla="*/ 144 h 144"/>
              <a:gd name="T6" fmla="*/ 0 60000 65536"/>
              <a:gd name="T7" fmla="*/ 0 60000 65536"/>
              <a:gd name="T8" fmla="*/ 0 60000 65536"/>
              <a:gd name="T9" fmla="*/ 0 w 1536"/>
              <a:gd name="T10" fmla="*/ 0 h 144"/>
              <a:gd name="T11" fmla="*/ 1536 w 153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70" name="Freeform 89"/>
          <p:cNvSpPr/>
          <p:nvPr/>
        </p:nvSpPr>
        <p:spPr bwMode="auto">
          <a:xfrm>
            <a:off x="3657600" y="2438400"/>
            <a:ext cx="3429000" cy="228600"/>
          </a:xfrm>
          <a:custGeom>
            <a:avLst/>
            <a:gdLst>
              <a:gd name="T0" fmla="*/ 2160 w 2160"/>
              <a:gd name="T1" fmla="*/ 144 h 144"/>
              <a:gd name="T2" fmla="*/ 1008 w 2160"/>
              <a:gd name="T3" fmla="*/ 0 h 144"/>
              <a:gd name="T4" fmla="*/ 0 w 2160"/>
              <a:gd name="T5" fmla="*/ 144 h 144"/>
              <a:gd name="T6" fmla="*/ 0 60000 65536"/>
              <a:gd name="T7" fmla="*/ 0 60000 65536"/>
              <a:gd name="T8" fmla="*/ 0 60000 65536"/>
              <a:gd name="T9" fmla="*/ 0 w 2160"/>
              <a:gd name="T10" fmla="*/ 0 h 144"/>
              <a:gd name="T11" fmla="*/ 2160 w 216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144">
                <a:moveTo>
                  <a:pt x="2160" y="144"/>
                </a:moveTo>
                <a:cubicBezTo>
                  <a:pt x="1764" y="72"/>
                  <a:pt x="1368" y="0"/>
                  <a:pt x="1008" y="0"/>
                </a:cubicBezTo>
                <a:cubicBezTo>
                  <a:pt x="648" y="0"/>
                  <a:pt x="324" y="72"/>
                  <a:pt x="0" y="1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71" name="Rectangle 90"/>
          <p:cNvSpPr>
            <a:spLocks noChangeArrowheads="1"/>
          </p:cNvSpPr>
          <p:nvPr/>
        </p:nvSpPr>
        <p:spPr bwMode="auto">
          <a:xfrm>
            <a:off x="9144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2" name="Rectangle 91"/>
          <p:cNvSpPr>
            <a:spLocks noChangeArrowheads="1"/>
          </p:cNvSpPr>
          <p:nvPr/>
        </p:nvSpPr>
        <p:spPr bwMode="auto">
          <a:xfrm>
            <a:off x="17526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3" name="Rectangle 92"/>
          <p:cNvSpPr>
            <a:spLocks noChangeArrowheads="1"/>
          </p:cNvSpPr>
          <p:nvPr/>
        </p:nvSpPr>
        <p:spPr bwMode="auto">
          <a:xfrm>
            <a:off x="25908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4" name="Rectangle 93"/>
          <p:cNvSpPr>
            <a:spLocks noChangeArrowheads="1"/>
          </p:cNvSpPr>
          <p:nvPr/>
        </p:nvSpPr>
        <p:spPr bwMode="auto">
          <a:xfrm>
            <a:off x="34290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5" name="Rectangle 94"/>
          <p:cNvSpPr>
            <a:spLocks noChangeArrowheads="1"/>
          </p:cNvSpPr>
          <p:nvPr/>
        </p:nvSpPr>
        <p:spPr bwMode="auto">
          <a:xfrm>
            <a:off x="42672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6" name="Rectangle 95"/>
          <p:cNvSpPr>
            <a:spLocks noChangeArrowheads="1"/>
          </p:cNvSpPr>
          <p:nvPr/>
        </p:nvSpPr>
        <p:spPr bwMode="auto">
          <a:xfrm>
            <a:off x="51054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7" name="Rectangle 96"/>
          <p:cNvSpPr>
            <a:spLocks noChangeArrowheads="1"/>
          </p:cNvSpPr>
          <p:nvPr/>
        </p:nvSpPr>
        <p:spPr bwMode="auto">
          <a:xfrm>
            <a:off x="59436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8" name="Rectangle 97"/>
          <p:cNvSpPr>
            <a:spLocks noChangeArrowheads="1"/>
          </p:cNvSpPr>
          <p:nvPr/>
        </p:nvSpPr>
        <p:spPr bwMode="auto">
          <a:xfrm>
            <a:off x="6781800" y="1219200"/>
            <a:ext cx="533400" cy="3505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9" name="Text Box 98"/>
          <p:cNvSpPr txBox="1">
            <a:spLocks noChangeArrowheads="1"/>
          </p:cNvSpPr>
          <p:nvPr/>
        </p:nvSpPr>
        <p:spPr bwMode="auto">
          <a:xfrm>
            <a:off x="3795713" y="2632075"/>
            <a:ext cx="3190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20580" name="Oval 99"/>
          <p:cNvSpPr>
            <a:spLocks noChangeArrowheads="1"/>
          </p:cNvSpPr>
          <p:nvPr/>
        </p:nvSpPr>
        <p:spPr bwMode="auto">
          <a:xfrm>
            <a:off x="8153400" y="48006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1" name="Oval 100"/>
          <p:cNvSpPr>
            <a:spLocks noChangeArrowheads="1"/>
          </p:cNvSpPr>
          <p:nvPr/>
        </p:nvSpPr>
        <p:spPr bwMode="auto">
          <a:xfrm>
            <a:off x="8153400" y="5486400"/>
            <a:ext cx="381000" cy="381000"/>
          </a:xfrm>
          <a:prstGeom prst="ellipse">
            <a:avLst/>
          </a:prstGeom>
          <a:solidFill>
            <a:srgbClr val="008C87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2" name="Line 101"/>
          <p:cNvSpPr>
            <a:spLocks noChangeShapeType="1"/>
          </p:cNvSpPr>
          <p:nvPr/>
        </p:nvSpPr>
        <p:spPr bwMode="auto">
          <a:xfrm flipV="1">
            <a:off x="8305800" y="5105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3" name="Text Box 102"/>
          <p:cNvSpPr txBox="1">
            <a:spLocks noChangeArrowheads="1"/>
          </p:cNvSpPr>
          <p:nvPr/>
        </p:nvSpPr>
        <p:spPr bwMode="auto">
          <a:xfrm>
            <a:off x="7848600" y="4308475"/>
            <a:ext cx="895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lesser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584" name="Text Box 103"/>
          <p:cNvSpPr txBox="1">
            <a:spLocks noChangeArrowheads="1"/>
          </p:cNvSpPr>
          <p:nvPr/>
        </p:nvSpPr>
        <p:spPr bwMode="auto">
          <a:xfrm>
            <a:off x="7772400" y="5867400"/>
            <a:ext cx="10810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greater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585" name="Rectangle 104"/>
          <p:cNvSpPr>
            <a:spLocks noChangeArrowheads="1"/>
          </p:cNvSpPr>
          <p:nvPr/>
        </p:nvSpPr>
        <p:spPr bwMode="auto">
          <a:xfrm>
            <a:off x="3276600" y="2590800"/>
            <a:ext cx="4114800" cy="213360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A2E3C1-14DC-4236-A4A6-5C119C9CA7B9}" type="slidenum">
              <a:rPr lang="en-US" altLang="zh-CN"/>
            </a:fld>
            <a:endParaRPr lang="en-US" altLang="zh-CN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Minor simplification</a:t>
            </a:r>
            <a:endParaRPr lang="en-US" altLang="zh-CN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For </a:t>
            </a:r>
            <a:r>
              <a:rPr lang="en-US" altLang="zh-CN" i="1">
                <a:solidFill>
                  <a:srgbClr val="008B88"/>
                </a:solidFill>
              </a:rPr>
              <a:t>n </a:t>
            </a:r>
            <a:r>
              <a:rPr lang="en-US" altLang="zh-CN">
                <a:solidFill>
                  <a:srgbClr val="008B88"/>
                </a:solidFill>
                <a:sym typeface="Symbol" panose="05050102010706020507" pitchFamily="18" charset="2"/>
              </a:rPr>
              <a:t></a:t>
            </a:r>
            <a:r>
              <a:rPr lang="en-US" altLang="zh-CN">
                <a:solidFill>
                  <a:srgbClr val="008B88"/>
                </a:solidFill>
              </a:rPr>
              <a:t> 50</a:t>
            </a:r>
            <a:r>
              <a:rPr lang="en-US" altLang="zh-CN">
                <a:solidFill>
                  <a:srgbClr val="000000"/>
                </a:solidFill>
              </a:rPr>
              <a:t>, we have                   . 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Therefore, for </a:t>
            </a:r>
            <a:r>
              <a:rPr lang="en-US" altLang="zh-CN" i="1">
                <a:solidFill>
                  <a:srgbClr val="008B88"/>
                </a:solidFill>
              </a:rPr>
              <a:t>n </a:t>
            </a:r>
            <a:r>
              <a:rPr lang="en-US" altLang="zh-CN">
                <a:solidFill>
                  <a:srgbClr val="008B88"/>
                </a:solidFill>
                <a:sym typeface="Symbol" panose="05050102010706020507" pitchFamily="18" charset="2"/>
              </a:rPr>
              <a:t></a:t>
            </a:r>
            <a:r>
              <a:rPr lang="en-US" altLang="zh-CN">
                <a:solidFill>
                  <a:srgbClr val="008B88"/>
                </a:solidFill>
              </a:rPr>
              <a:t> 50 </a:t>
            </a:r>
            <a:r>
              <a:rPr lang="en-US" altLang="zh-CN">
                <a:solidFill>
                  <a:srgbClr val="000000"/>
                </a:solidFill>
              </a:rPr>
              <a:t>the recursive call to SELECT in Step 4 is executed recursively on </a:t>
            </a:r>
            <a:r>
              <a:rPr lang="en-US" altLang="zh-CN" i="1">
                <a:solidFill>
                  <a:srgbClr val="008B88"/>
                </a:solidFill>
                <a:sym typeface="Symbol" panose="05050102010706020507" pitchFamily="18" charset="2"/>
              </a:rPr>
              <a:t> </a:t>
            </a:r>
            <a:r>
              <a:rPr lang="en-US" altLang="zh-CN">
                <a:solidFill>
                  <a:srgbClr val="008B88"/>
                </a:solidFill>
              </a:rPr>
              <a:t>3</a:t>
            </a:r>
            <a:r>
              <a:rPr lang="en-US" altLang="zh-CN" i="1">
                <a:solidFill>
                  <a:srgbClr val="008B88"/>
                </a:solidFill>
              </a:rPr>
              <a:t>n</a:t>
            </a:r>
            <a:r>
              <a:rPr lang="en-US" altLang="zh-CN">
                <a:solidFill>
                  <a:srgbClr val="008B88"/>
                </a:solidFill>
              </a:rPr>
              <a:t>/4</a:t>
            </a:r>
            <a:r>
              <a:rPr lang="en-US" altLang="zh-CN">
                <a:solidFill>
                  <a:srgbClr val="000000"/>
                </a:solidFill>
              </a:rPr>
              <a:t> elements.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Thus, the recurrence for running time can assume that Step 4 takes time </a:t>
            </a:r>
            <a:r>
              <a:rPr lang="en-US" altLang="zh-CN" i="1">
                <a:solidFill>
                  <a:srgbClr val="008B88"/>
                </a:solidFill>
              </a:rPr>
              <a:t>T</a:t>
            </a:r>
            <a:r>
              <a:rPr lang="en-US" altLang="zh-CN">
                <a:solidFill>
                  <a:srgbClr val="008B88"/>
                </a:solidFill>
              </a:rPr>
              <a:t>(3</a:t>
            </a:r>
            <a:r>
              <a:rPr lang="en-US" altLang="zh-CN" i="1">
                <a:solidFill>
                  <a:srgbClr val="008B88"/>
                </a:solidFill>
              </a:rPr>
              <a:t>n</a:t>
            </a:r>
            <a:r>
              <a:rPr lang="en-US" altLang="zh-CN">
                <a:solidFill>
                  <a:srgbClr val="008B88"/>
                </a:solidFill>
              </a:rPr>
              <a:t>/4) </a:t>
            </a:r>
            <a:r>
              <a:rPr lang="en-US" altLang="zh-CN">
                <a:solidFill>
                  <a:srgbClr val="000000"/>
                </a:solidFill>
              </a:rPr>
              <a:t>in the worst case.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For </a:t>
            </a:r>
            <a:r>
              <a:rPr lang="en-US" altLang="zh-CN" i="1">
                <a:solidFill>
                  <a:srgbClr val="007A77"/>
                </a:solidFill>
              </a:rPr>
              <a:t>n </a:t>
            </a:r>
            <a:r>
              <a:rPr lang="en-US" altLang="zh-CN">
                <a:solidFill>
                  <a:srgbClr val="007A77"/>
                </a:solidFill>
              </a:rPr>
              <a:t>&lt; 50</a:t>
            </a:r>
            <a:r>
              <a:rPr lang="en-US" altLang="zh-CN">
                <a:solidFill>
                  <a:srgbClr val="000000"/>
                </a:solidFill>
              </a:rPr>
              <a:t>, we know that the worst-case time is </a:t>
            </a:r>
            <a:r>
              <a:rPr lang="en-US" altLang="zh-CN" i="1">
                <a:solidFill>
                  <a:srgbClr val="007A77"/>
                </a:solidFill>
              </a:rPr>
              <a:t>T</a:t>
            </a:r>
            <a:r>
              <a:rPr lang="en-US" altLang="zh-CN">
                <a:solidFill>
                  <a:srgbClr val="007A77"/>
                </a:solidFill>
              </a:rPr>
              <a:t>(</a:t>
            </a:r>
            <a:r>
              <a:rPr lang="en-US" altLang="zh-CN" i="1">
                <a:solidFill>
                  <a:srgbClr val="007A77"/>
                </a:solidFill>
              </a:rPr>
              <a:t>n</a:t>
            </a:r>
            <a:r>
              <a:rPr lang="en-US" altLang="zh-CN">
                <a:solidFill>
                  <a:srgbClr val="007A77"/>
                </a:solidFill>
              </a:rPr>
              <a:t>) = </a:t>
            </a:r>
            <a:r>
              <a:rPr lang="en-US" altLang="zh-CN">
                <a:solidFill>
                  <a:srgbClr val="007A77"/>
                </a:solidFill>
                <a:sym typeface="Symbol" panose="05050102010706020507" pitchFamily="18" charset="2"/>
              </a:rPr>
              <a:t></a:t>
            </a:r>
            <a:r>
              <a:rPr lang="en-US" altLang="zh-CN">
                <a:solidFill>
                  <a:srgbClr val="007A77"/>
                </a:solidFill>
              </a:rPr>
              <a:t>(1)</a:t>
            </a:r>
            <a:r>
              <a:rPr lang="en-US" altLang="zh-CN">
                <a:solidFill>
                  <a:srgbClr val="000000"/>
                </a:solidFill>
              </a:rPr>
              <a:t>.</a:t>
            </a:r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4419600" y="1600200"/>
          <a:ext cx="19812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" name="Equation" r:id="rId1" imgW="18101945" imgH="4463415" progId="Equation.3">
                  <p:embed/>
                </p:oleObj>
              </mc:Choice>
              <mc:Fallback>
                <p:oleObj name="Equation" r:id="rId1" imgW="18101945" imgH="4463415" progId="Equation.3">
                  <p:embed/>
                  <p:pic>
                    <p:nvPicPr>
                      <p:cNvPr id="0" name="图片 296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9600" y="1600200"/>
                        <a:ext cx="1981200" cy="4873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1D76AB-AC10-4AD2-9A16-57B8341432C3}" type="slidenum">
              <a:rPr lang="en-US" altLang="zh-CN"/>
            </a:fld>
            <a:endParaRPr lang="en-US" altLang="zh-CN"/>
          </a:p>
        </p:txBody>
      </p:sp>
      <p:sp>
        <p:nvSpPr>
          <p:cNvPr id="225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Developing the recurrence</a:t>
            </a:r>
            <a:endParaRPr lang="en-US" altLang="zh-CN"/>
          </a:p>
        </p:txBody>
      </p:sp>
      <p:sp>
        <p:nvSpPr>
          <p:cNvPr id="225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371600"/>
            <a:ext cx="7010400" cy="48006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600">
                <a:solidFill>
                  <a:srgbClr val="000000"/>
                </a:solidFill>
              </a:rPr>
              <a:t>SELECT</a:t>
            </a:r>
            <a:r>
              <a:rPr lang="en-US" altLang="zh-CN" sz="2600">
                <a:solidFill>
                  <a:srgbClr val="008B88"/>
                </a:solidFill>
              </a:rPr>
              <a:t>(</a:t>
            </a:r>
            <a:r>
              <a:rPr lang="en-US" altLang="zh-CN" sz="2600" i="1">
                <a:solidFill>
                  <a:srgbClr val="008B88"/>
                </a:solidFill>
              </a:rPr>
              <a:t>i, n</a:t>
            </a:r>
            <a:r>
              <a:rPr lang="en-US" altLang="zh-CN" sz="2600">
                <a:solidFill>
                  <a:srgbClr val="008B88"/>
                </a:solidFill>
              </a:rPr>
              <a:t>)</a:t>
            </a:r>
            <a:endParaRPr lang="en-US" altLang="zh-CN" sz="2600">
              <a:solidFill>
                <a:srgbClr val="008B88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600">
                <a:solidFill>
                  <a:srgbClr val="000000"/>
                </a:solidFill>
              </a:rPr>
              <a:t>Divide the </a:t>
            </a:r>
            <a:r>
              <a:rPr lang="en-US" altLang="zh-CN" sz="2600" i="1">
                <a:solidFill>
                  <a:srgbClr val="008B88"/>
                </a:solidFill>
              </a:rPr>
              <a:t>n </a:t>
            </a:r>
            <a:r>
              <a:rPr lang="en-US" altLang="zh-CN" sz="2600">
                <a:solidFill>
                  <a:srgbClr val="000000"/>
                </a:solidFill>
              </a:rPr>
              <a:t>elements into groups of </a:t>
            </a:r>
            <a:r>
              <a:rPr lang="en-US" altLang="zh-CN" sz="2600">
                <a:solidFill>
                  <a:srgbClr val="008B88"/>
                </a:solidFill>
              </a:rPr>
              <a:t>5</a:t>
            </a:r>
            <a:r>
              <a:rPr lang="en-US" altLang="zh-CN" sz="2600">
                <a:solidFill>
                  <a:srgbClr val="000000"/>
                </a:solidFill>
              </a:rPr>
              <a:t>. Find the median of each </a:t>
            </a:r>
            <a:r>
              <a:rPr lang="en-US" altLang="zh-CN" sz="2600">
                <a:solidFill>
                  <a:srgbClr val="008B88"/>
                </a:solidFill>
              </a:rPr>
              <a:t>5</a:t>
            </a:r>
            <a:r>
              <a:rPr lang="en-US" altLang="zh-CN" sz="2600">
                <a:solidFill>
                  <a:srgbClr val="000000"/>
                </a:solidFill>
              </a:rPr>
              <a:t>-element group by rote.</a:t>
            </a:r>
            <a:endParaRPr lang="en-US" altLang="zh-CN" sz="2600">
              <a:solidFill>
                <a:srgbClr val="000000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600">
                <a:solidFill>
                  <a:srgbClr val="000000"/>
                </a:solidFill>
              </a:rPr>
              <a:t>Recursively SELECT the median </a:t>
            </a:r>
            <a:r>
              <a:rPr lang="en-US" altLang="zh-CN" sz="2600" i="1">
                <a:solidFill>
                  <a:srgbClr val="008B88"/>
                </a:solidFill>
              </a:rPr>
              <a:t>x </a:t>
            </a:r>
            <a:r>
              <a:rPr lang="en-US" altLang="zh-CN" sz="2600">
                <a:solidFill>
                  <a:srgbClr val="000000"/>
                </a:solidFill>
              </a:rPr>
              <a:t>of the group medians to be the pivot.</a:t>
            </a:r>
            <a:endParaRPr lang="en-US" altLang="zh-CN" sz="2600">
              <a:solidFill>
                <a:srgbClr val="000000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600">
                <a:solidFill>
                  <a:srgbClr val="000000"/>
                </a:solidFill>
              </a:rPr>
              <a:t>Partition around the pivot </a:t>
            </a:r>
            <a:r>
              <a:rPr lang="en-US" altLang="zh-CN" sz="2600" i="1">
                <a:solidFill>
                  <a:srgbClr val="008B88"/>
                </a:solidFill>
              </a:rPr>
              <a:t>x</a:t>
            </a:r>
            <a:r>
              <a:rPr lang="en-US" altLang="zh-CN" sz="2600">
                <a:solidFill>
                  <a:srgbClr val="000000"/>
                </a:solidFill>
              </a:rPr>
              <a:t>. Let </a:t>
            </a:r>
            <a:r>
              <a:rPr lang="en-US" altLang="zh-CN" sz="2600" i="1">
                <a:solidFill>
                  <a:srgbClr val="008B88"/>
                </a:solidFill>
              </a:rPr>
              <a:t>k </a:t>
            </a:r>
            <a:r>
              <a:rPr lang="en-US" altLang="zh-CN" sz="2600">
                <a:solidFill>
                  <a:srgbClr val="008B88"/>
                </a:solidFill>
              </a:rPr>
              <a:t>= rank(</a:t>
            </a:r>
            <a:r>
              <a:rPr lang="en-US" altLang="zh-CN" sz="2600" i="1">
                <a:solidFill>
                  <a:srgbClr val="008B88"/>
                </a:solidFill>
              </a:rPr>
              <a:t>x</a:t>
            </a:r>
            <a:r>
              <a:rPr lang="en-US" altLang="zh-CN" sz="2600">
                <a:solidFill>
                  <a:srgbClr val="008B88"/>
                </a:solidFill>
              </a:rPr>
              <a:t>)</a:t>
            </a:r>
            <a:r>
              <a:rPr lang="en-US" altLang="zh-CN" sz="2600">
                <a:solidFill>
                  <a:srgbClr val="000000"/>
                </a:solidFill>
              </a:rPr>
              <a:t>.</a:t>
            </a:r>
            <a:endParaRPr lang="en-US" altLang="zh-CN" sz="2600">
              <a:solidFill>
                <a:srgbClr val="000000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600" b="1">
                <a:solidFill>
                  <a:srgbClr val="000000"/>
                </a:solidFill>
              </a:rPr>
              <a:t>if </a:t>
            </a:r>
            <a:r>
              <a:rPr lang="en-US" altLang="zh-CN" sz="2600" i="1">
                <a:solidFill>
                  <a:srgbClr val="008481"/>
                </a:solidFill>
              </a:rPr>
              <a:t>i </a:t>
            </a:r>
            <a:r>
              <a:rPr lang="en-US" altLang="zh-CN" sz="2600">
                <a:solidFill>
                  <a:srgbClr val="008481"/>
                </a:solidFill>
              </a:rPr>
              <a:t>= </a:t>
            </a:r>
            <a:r>
              <a:rPr lang="en-US" altLang="zh-CN" sz="2600" i="1">
                <a:solidFill>
                  <a:srgbClr val="008481"/>
                </a:solidFill>
              </a:rPr>
              <a:t>k </a:t>
            </a:r>
            <a:r>
              <a:rPr lang="en-US" altLang="zh-CN" sz="2600" b="1">
                <a:solidFill>
                  <a:srgbClr val="000000"/>
                </a:solidFill>
              </a:rPr>
              <a:t>then return </a:t>
            </a:r>
            <a:r>
              <a:rPr lang="en-US" altLang="zh-CN" sz="2600" i="1">
                <a:solidFill>
                  <a:srgbClr val="008B88"/>
                </a:solidFill>
              </a:rPr>
              <a:t>x</a:t>
            </a:r>
            <a:endParaRPr lang="en-US" altLang="zh-CN" sz="2600" i="1">
              <a:solidFill>
                <a:srgbClr val="008B88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600" b="1">
                <a:solidFill>
                  <a:srgbClr val="000000"/>
                </a:solidFill>
              </a:rPr>
              <a:t>         elseif </a:t>
            </a:r>
            <a:r>
              <a:rPr lang="en-US" altLang="zh-CN" sz="2600" i="1">
                <a:solidFill>
                  <a:srgbClr val="008481"/>
                </a:solidFill>
              </a:rPr>
              <a:t>i </a:t>
            </a:r>
            <a:r>
              <a:rPr lang="en-US" altLang="zh-CN" sz="2600">
                <a:solidFill>
                  <a:srgbClr val="008481"/>
                </a:solidFill>
              </a:rPr>
              <a:t>&lt; </a:t>
            </a:r>
            <a:r>
              <a:rPr lang="en-US" altLang="zh-CN" sz="2600" i="1">
                <a:solidFill>
                  <a:srgbClr val="008481"/>
                </a:solidFill>
              </a:rPr>
              <a:t>k</a:t>
            </a:r>
            <a:endParaRPr lang="en-US" altLang="zh-CN" sz="2600" i="1">
              <a:solidFill>
                <a:srgbClr val="008481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600" b="1">
                <a:solidFill>
                  <a:srgbClr val="000000"/>
                </a:solidFill>
              </a:rPr>
              <a:t>              then </a:t>
            </a:r>
            <a:r>
              <a:rPr lang="en-US" altLang="zh-CN" sz="2600">
                <a:solidFill>
                  <a:srgbClr val="000000"/>
                </a:solidFill>
              </a:rPr>
              <a:t>recursively SELECT the </a:t>
            </a:r>
            <a:r>
              <a:rPr lang="en-US" altLang="zh-CN" sz="2600" i="1">
                <a:solidFill>
                  <a:srgbClr val="008481"/>
                </a:solidFill>
              </a:rPr>
              <a:t>i </a:t>
            </a:r>
            <a:r>
              <a:rPr lang="en-US" altLang="zh-CN" sz="2600">
                <a:solidFill>
                  <a:srgbClr val="000000"/>
                </a:solidFill>
              </a:rPr>
              <a:t>th</a:t>
            </a:r>
            <a:endParaRPr lang="en-US" altLang="zh-CN" sz="2600">
              <a:solidFill>
                <a:srgbClr val="000000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600">
                <a:solidFill>
                  <a:srgbClr val="000000"/>
                </a:solidFill>
              </a:rPr>
              <a:t>                       smallest element in the lower part</a:t>
            </a:r>
            <a:endParaRPr lang="en-US" altLang="zh-CN" sz="2600">
              <a:solidFill>
                <a:srgbClr val="000000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600" b="1">
                <a:solidFill>
                  <a:srgbClr val="000000"/>
                </a:solidFill>
              </a:rPr>
              <a:t>              else </a:t>
            </a:r>
            <a:r>
              <a:rPr lang="en-US" altLang="zh-CN" sz="2600">
                <a:solidFill>
                  <a:srgbClr val="000000"/>
                </a:solidFill>
              </a:rPr>
              <a:t>recursively SELECT the </a:t>
            </a:r>
            <a:r>
              <a:rPr lang="en-US" altLang="zh-CN" sz="2600">
                <a:solidFill>
                  <a:srgbClr val="008481"/>
                </a:solidFill>
              </a:rPr>
              <a:t>(</a:t>
            </a:r>
            <a:r>
              <a:rPr lang="en-US" altLang="zh-CN" sz="2600" i="1">
                <a:solidFill>
                  <a:srgbClr val="008481"/>
                </a:solidFill>
              </a:rPr>
              <a:t>i–k</a:t>
            </a:r>
            <a:r>
              <a:rPr lang="en-US" altLang="zh-CN" sz="2600">
                <a:solidFill>
                  <a:srgbClr val="008481"/>
                </a:solidFill>
              </a:rPr>
              <a:t>)</a:t>
            </a:r>
            <a:r>
              <a:rPr lang="en-US" altLang="zh-CN" sz="2600">
                <a:solidFill>
                  <a:srgbClr val="000000"/>
                </a:solidFill>
              </a:rPr>
              <a:t>th</a:t>
            </a:r>
            <a:endParaRPr lang="en-US" altLang="zh-CN" sz="2600">
              <a:solidFill>
                <a:srgbClr val="000000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600">
                <a:solidFill>
                  <a:srgbClr val="000000"/>
                </a:solidFill>
              </a:rPr>
              <a:t>                     smallest element in the upper part</a:t>
            </a:r>
            <a:endParaRPr lang="en-US" altLang="zh-CN" sz="2600">
              <a:solidFill>
                <a:srgbClr val="CD0000"/>
              </a:solidFill>
            </a:endParaRPr>
          </a:p>
          <a:p>
            <a:pPr marL="533400" indent="-533400" eaLnBrk="1" hangingPunct="1">
              <a:lnSpc>
                <a:spcPct val="90000"/>
              </a:lnSpc>
            </a:pPr>
            <a:endParaRPr lang="en-US" altLang="zh-CN" sz="2600"/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7575550" y="2624138"/>
          <a:ext cx="7302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" name="Equation" r:id="rId1" imgW="7687310" imgH="4463415" progId="Equation.3">
                  <p:embed/>
                </p:oleObj>
              </mc:Choice>
              <mc:Fallback>
                <p:oleObj name="Equation" r:id="rId1" imgW="7687310" imgH="4463415" progId="Equation.3">
                  <p:embed/>
                  <p:pic>
                    <p:nvPicPr>
                      <p:cNvPr id="0" name="图片 307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5550" y="2624138"/>
                        <a:ext cx="730250" cy="4238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5"/>
          <p:cNvGraphicFramePr>
            <a:graphicFrameLocks noChangeAspect="1"/>
          </p:cNvGraphicFramePr>
          <p:nvPr/>
        </p:nvGraphicFramePr>
        <p:xfrm>
          <a:off x="1295400" y="1828800"/>
          <a:ext cx="190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Equation" r:id="rId3" imgW="3719830" imgH="13886180" progId="Equation.3">
                  <p:embed/>
                </p:oleObj>
              </mc:Choice>
              <mc:Fallback>
                <p:oleObj name="Equation" r:id="rId3" imgW="3719830" imgH="13886180" progId="Equation.3">
                  <p:embed/>
                  <p:pic>
                    <p:nvPicPr>
                      <p:cNvPr id="0" name="图片 3072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1828800"/>
                        <a:ext cx="190500" cy="711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6"/>
          <p:cNvGraphicFramePr>
            <a:graphicFrameLocks noChangeAspect="1"/>
          </p:cNvGraphicFramePr>
          <p:nvPr/>
        </p:nvGraphicFramePr>
        <p:xfrm>
          <a:off x="1295400" y="2717800"/>
          <a:ext cx="190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Equation" r:id="rId5" imgW="193675" imgH="720725" progId="Equation.3">
                  <p:embed/>
                </p:oleObj>
              </mc:Choice>
              <mc:Fallback>
                <p:oleObj name="Equation" r:id="rId5" imgW="193675" imgH="720725" progId="Equation.3">
                  <p:embed/>
                  <p:pic>
                    <p:nvPicPr>
                      <p:cNvPr id="0" name="图片 3072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2717800"/>
                        <a:ext cx="190500" cy="711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8"/>
          <p:cNvGraphicFramePr>
            <a:graphicFrameLocks noChangeAspect="1"/>
          </p:cNvGraphicFramePr>
          <p:nvPr/>
        </p:nvGraphicFramePr>
        <p:xfrm>
          <a:off x="1295400" y="3886200"/>
          <a:ext cx="2540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7" imgW="3719830" imgH="35707955" progId="Equation.3">
                  <p:embed/>
                </p:oleObj>
              </mc:Choice>
              <mc:Fallback>
                <p:oleObj name="Equation" r:id="rId7" imgW="3719830" imgH="35707955" progId="Equation.3">
                  <p:embed/>
                  <p:pic>
                    <p:nvPicPr>
                      <p:cNvPr id="0" name="图片 3072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3886200"/>
                        <a:ext cx="254000" cy="2438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609600" y="1752600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609600" y="1295400"/>
            <a:ext cx="7096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 dirty="0"/>
              <a:t>T</a:t>
            </a:r>
            <a:r>
              <a:rPr lang="en-US" altLang="zh-CN" i="0" dirty="0"/>
              <a:t>(</a:t>
            </a:r>
            <a:r>
              <a:rPr lang="en-US" altLang="zh-CN" i="1" dirty="0"/>
              <a:t>n</a:t>
            </a:r>
            <a:r>
              <a:rPr lang="en-US" altLang="zh-CN" i="0" dirty="0"/>
              <a:t>)</a:t>
            </a:r>
            <a:endParaRPr lang="en-US" altLang="zh-CN" i="0" dirty="0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33400" y="1981200"/>
            <a:ext cx="7651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0" dirty="0"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i="0" dirty="0">
                <a:sym typeface="Symbol" panose="05050102010706020507" pitchFamily="18" charset="2"/>
              </a:rPr>
              <a:t>)</a:t>
            </a:r>
            <a:endParaRPr lang="en-US" altLang="zh-CN" i="0" dirty="0"/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533400" y="3352800"/>
            <a:ext cx="7651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0" dirty="0"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i="0" dirty="0">
                <a:sym typeface="Symbol" panose="05050102010706020507" pitchFamily="18" charset="2"/>
              </a:rPr>
              <a:t>)</a:t>
            </a:r>
            <a:endParaRPr lang="en-US" altLang="zh-CN" i="0" dirty="0"/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381000" y="2819400"/>
            <a:ext cx="946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 dirty="0"/>
              <a:t>T</a:t>
            </a:r>
            <a:r>
              <a:rPr lang="en-US" altLang="zh-CN" i="0" dirty="0"/>
              <a:t>(</a:t>
            </a:r>
            <a:r>
              <a:rPr lang="en-US" altLang="zh-CN" i="1" dirty="0"/>
              <a:t>n</a:t>
            </a:r>
            <a:r>
              <a:rPr lang="en-US" altLang="zh-CN" i="0" dirty="0"/>
              <a:t>/5)</a:t>
            </a:r>
            <a:endParaRPr lang="en-US" altLang="zh-CN" i="0" dirty="0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228600" y="4876800"/>
            <a:ext cx="112402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 dirty="0"/>
              <a:t>T</a:t>
            </a:r>
            <a:r>
              <a:rPr lang="en-US" altLang="zh-CN" i="0" dirty="0"/>
              <a:t>(3</a:t>
            </a:r>
            <a:r>
              <a:rPr lang="en-US" altLang="zh-CN" i="1" dirty="0"/>
              <a:t>n</a:t>
            </a:r>
            <a:r>
              <a:rPr lang="en-US" altLang="zh-CN" i="0" dirty="0"/>
              <a:t>/4)</a:t>
            </a:r>
            <a:endParaRPr lang="en-US" altLang="zh-CN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8D1C85-D28E-4BDB-B7A9-F9F5B5E0F2F2}" type="slidenum">
              <a:rPr lang="en-US" altLang="zh-CN"/>
            </a:fld>
            <a:endParaRPr lang="en-US" altLang="zh-CN"/>
          </a:p>
        </p:txBody>
      </p:sp>
      <p:sp>
        <p:nvSpPr>
          <p:cNvPr id="235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Solving the recurrence</a:t>
            </a:r>
            <a:endParaRPr lang="en-US" altLang="zh-CN"/>
          </a:p>
        </p:txBody>
      </p:sp>
      <p:sp>
        <p:nvSpPr>
          <p:cNvPr id="235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if </a:t>
            </a:r>
            <a:r>
              <a:rPr lang="en-US" altLang="zh-CN" sz="2800" i="1">
                <a:solidFill>
                  <a:srgbClr val="008B88"/>
                </a:solidFill>
              </a:rPr>
              <a:t>c </a:t>
            </a:r>
            <a:r>
              <a:rPr lang="en-US" altLang="zh-CN" sz="2800">
                <a:solidFill>
                  <a:srgbClr val="000000"/>
                </a:solidFill>
              </a:rPr>
              <a:t>is chosen large enough to handle both the </a:t>
            </a:r>
            <a:r>
              <a:rPr lang="en-US" altLang="zh-CN" sz="2800">
                <a:solidFill>
                  <a:srgbClr val="008B88"/>
                </a:solidFill>
                <a:sym typeface="Symbol" panose="05050102010706020507" pitchFamily="18" charset="2"/>
              </a:rPr>
              <a:t></a:t>
            </a:r>
            <a:r>
              <a:rPr lang="en-US" altLang="zh-CN" sz="2800">
                <a:solidFill>
                  <a:srgbClr val="008B88"/>
                </a:solidFill>
              </a:rPr>
              <a:t>(</a:t>
            </a:r>
            <a:r>
              <a:rPr lang="en-US" altLang="zh-CN" sz="2800" i="1">
                <a:solidFill>
                  <a:srgbClr val="008B88"/>
                </a:solidFill>
              </a:rPr>
              <a:t>n</a:t>
            </a:r>
            <a:r>
              <a:rPr lang="en-US" altLang="zh-CN" sz="2800">
                <a:solidFill>
                  <a:srgbClr val="008B88"/>
                </a:solidFill>
              </a:rPr>
              <a:t>) </a:t>
            </a:r>
            <a:endParaRPr lang="en-US" altLang="zh-CN" sz="2800">
              <a:solidFill>
                <a:srgbClr val="008B88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and the initial conditions.</a:t>
            </a:r>
            <a:endParaRPr lang="en-US" altLang="zh-CN" sz="2800"/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2971800" y="1371600"/>
          <a:ext cx="3048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" name="Equation" r:id="rId1" imgW="37444045" imgH="8430895" progId="Equation.3">
                  <p:embed/>
                </p:oleObj>
              </mc:Choice>
              <mc:Fallback>
                <p:oleObj name="Equation" r:id="rId1" imgW="37444045" imgH="8430895" progId="Equation.3">
                  <p:embed/>
                  <p:pic>
                    <p:nvPicPr>
                      <p:cNvPr id="0" name="图片 317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1800" y="1371600"/>
                        <a:ext cx="3048000" cy="68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6"/>
          <p:cNvGraphicFramePr>
            <a:graphicFrameLocks noChangeAspect="1"/>
          </p:cNvGraphicFramePr>
          <p:nvPr/>
        </p:nvGraphicFramePr>
        <p:xfrm>
          <a:off x="3581400" y="2514600"/>
          <a:ext cx="26670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Equation" r:id="rId3" imgW="30500955" imgH="7687310" progId="Equation.3">
                  <p:embed/>
                </p:oleObj>
              </mc:Choice>
              <mc:Fallback>
                <p:oleObj name="Equation" r:id="rId3" imgW="30500955" imgH="7687310" progId="Equation.3">
                  <p:embed/>
                  <p:pic>
                    <p:nvPicPr>
                      <p:cNvPr id="0" name="图片 3174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1400" y="2514600"/>
                        <a:ext cx="2667000" cy="6715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7"/>
          <p:cNvGraphicFramePr>
            <a:graphicFrameLocks noChangeAspect="1"/>
          </p:cNvGraphicFramePr>
          <p:nvPr/>
        </p:nvGraphicFramePr>
        <p:xfrm>
          <a:off x="4067175" y="3352800"/>
          <a:ext cx="2162175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公式" r:id="rId5" imgW="26532840" imgH="20581620" progId="Equation.3">
                  <p:embed/>
                </p:oleObj>
              </mc:Choice>
              <mc:Fallback>
                <p:oleObj name="公式" r:id="rId5" imgW="26532840" imgH="20581620" progId="Equation.3">
                  <p:embed/>
                  <p:pic>
                    <p:nvPicPr>
                      <p:cNvPr id="0" name="图片 3174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7175" y="3352800"/>
                        <a:ext cx="2162175" cy="16748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85800" y="2514600"/>
            <a:ext cx="226060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rgbClr val="CD0000"/>
                </a:solidFill>
              </a:rPr>
              <a:t>Substitution:</a:t>
            </a:r>
            <a:endParaRPr lang="en-US" altLang="zh-CN" sz="3200" i="0">
              <a:solidFill>
                <a:srgbClr val="CD0000"/>
              </a:solidFill>
            </a:endParaRPr>
          </a:p>
          <a:p>
            <a:r>
              <a:rPr lang="en-US" altLang="zh-CN" sz="3200"/>
              <a:t>T</a:t>
            </a:r>
            <a:r>
              <a:rPr lang="en-US" altLang="zh-CN" sz="3200" i="0"/>
              <a:t>(</a:t>
            </a:r>
            <a:r>
              <a:rPr lang="en-US" altLang="zh-CN" sz="3200"/>
              <a:t>n</a:t>
            </a:r>
            <a:r>
              <a:rPr lang="en-US" altLang="zh-CN" sz="3200" i="0"/>
              <a:t>)</a:t>
            </a:r>
            <a:r>
              <a:rPr lang="en-US" altLang="zh-CN" sz="3200"/>
              <a:t> </a:t>
            </a:r>
            <a:r>
              <a:rPr lang="en-US" altLang="zh-CN" sz="3200" i="0">
                <a:sym typeface="Symbol" panose="05050102010706020507" pitchFamily="18" charset="2"/>
              </a:rPr>
              <a:t></a:t>
            </a:r>
            <a:r>
              <a:rPr lang="en-US" altLang="zh-CN" sz="3200">
                <a:sym typeface="Symbol" panose="05050102010706020507" pitchFamily="18" charset="2"/>
              </a:rPr>
              <a:t> cn</a:t>
            </a:r>
            <a:endParaRPr lang="en-US" altLang="zh-CN" sz="3200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838200" y="2286000"/>
            <a:ext cx="7010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838200" y="2362200"/>
            <a:ext cx="7010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20319F-690B-46F4-8188-4F90BF29F8AE}" type="slidenum">
              <a:rPr lang="en-US" altLang="zh-CN"/>
            </a:fld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Divide-and-conquer</a:t>
            </a:r>
            <a:endParaRPr lang="en-US" altLang="zh-CN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zh-CN" sz="2800" i="1">
                <a:solidFill>
                  <a:srgbClr val="CD0000"/>
                </a:solidFill>
              </a:rPr>
              <a:t>Divide</a:t>
            </a:r>
            <a:r>
              <a:rPr lang="en-US" altLang="zh-CN" sz="2800"/>
              <a:t>: Partition the array into two subarrays around a pivot 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en-US" altLang="zh-CN" sz="2800"/>
              <a:t> such that elements in lower subarray </a:t>
            </a:r>
            <a:r>
              <a:rPr lang="en-US" altLang="zh-CN" sz="2800">
                <a:solidFill>
                  <a:schemeClr val="accent2"/>
                </a:solidFill>
                <a:sym typeface="Symbol" panose="05050102010706020507" pitchFamily="18" charset="2"/>
              </a:rPr>
              <a:t> </a:t>
            </a:r>
            <a:r>
              <a:rPr lang="en-US" altLang="zh-CN" sz="2800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>
                <a:solidFill>
                  <a:schemeClr val="accent2"/>
                </a:solidFill>
                <a:sym typeface="Symbol" panose="05050102010706020507" pitchFamily="18" charset="2"/>
              </a:rPr>
              <a:t> </a:t>
            </a:r>
            <a:r>
              <a:rPr lang="en-US" altLang="zh-CN" sz="2800">
                <a:sym typeface="Symbol" panose="05050102010706020507" pitchFamily="18" charset="2"/>
              </a:rPr>
              <a:t> elements in upper subarray.</a:t>
            </a:r>
            <a:endParaRPr lang="en-US" altLang="zh-CN" sz="2800">
              <a:sym typeface="Symbol" panose="05050102010706020507" pitchFamily="18" charset="2"/>
            </a:endParaRPr>
          </a:p>
          <a:p>
            <a:pPr marL="609600" indent="-609600" eaLnBrk="1" hangingPunct="1">
              <a:buFontTx/>
              <a:buAutoNum type="arabicPeriod"/>
            </a:pPr>
            <a:endParaRPr lang="en-US" altLang="zh-CN" sz="1200">
              <a:sym typeface="Symbol" panose="05050102010706020507" pitchFamily="18" charset="2"/>
            </a:endParaRPr>
          </a:p>
          <a:p>
            <a:pPr marL="609600" indent="-609600" eaLnBrk="1" hangingPunct="1">
              <a:buFontTx/>
              <a:buAutoNum type="arabicPeriod"/>
            </a:pPr>
            <a:endParaRPr lang="en-US" altLang="zh-CN" sz="1800">
              <a:sym typeface="Symbol" panose="05050102010706020507" pitchFamily="18" charset="2"/>
            </a:endParaRPr>
          </a:p>
          <a:p>
            <a:pPr marL="609600" indent="-609600" eaLnBrk="1" hangingPunct="1">
              <a:buFontTx/>
              <a:buAutoNum type="arabicPeriod"/>
            </a:pPr>
            <a:endParaRPr lang="en-US" altLang="zh-CN" sz="1800">
              <a:sym typeface="Symbol" panose="05050102010706020507" pitchFamily="18" charset="2"/>
            </a:endParaRPr>
          </a:p>
          <a:p>
            <a:pPr marL="609600" indent="-609600" eaLnBrk="1" hangingPunct="1">
              <a:buFontTx/>
              <a:buAutoNum type="arabicPeriod"/>
            </a:pPr>
            <a:endParaRPr lang="en-US" altLang="zh-CN" sz="1800">
              <a:sym typeface="Symbol" panose="05050102010706020507" pitchFamily="18" charset="2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2800" i="1">
                <a:solidFill>
                  <a:srgbClr val="CD0000"/>
                </a:solidFill>
                <a:sym typeface="Symbol" panose="05050102010706020507" pitchFamily="18" charset="2"/>
              </a:rPr>
              <a:t>Conquer</a:t>
            </a:r>
            <a:r>
              <a:rPr lang="en-US" altLang="zh-CN" sz="2800">
                <a:sym typeface="Symbol" panose="05050102010706020507" pitchFamily="18" charset="2"/>
              </a:rPr>
              <a:t>: Recursively sort the two subarrays.</a:t>
            </a:r>
            <a:endParaRPr lang="en-US" altLang="zh-CN" sz="2800">
              <a:sym typeface="Symbol" panose="05050102010706020507" pitchFamily="18" charset="2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2800" i="1">
                <a:solidFill>
                  <a:srgbClr val="CD0000"/>
                </a:solidFill>
                <a:sym typeface="Symbol" panose="05050102010706020507" pitchFamily="18" charset="2"/>
              </a:rPr>
              <a:t>Combine</a:t>
            </a:r>
            <a:r>
              <a:rPr lang="en-US" altLang="zh-CN" sz="2800">
                <a:sym typeface="Symbol" panose="05050102010706020507" pitchFamily="18" charset="2"/>
              </a:rPr>
              <a:t>: Trivial (because in place).</a:t>
            </a:r>
            <a:endParaRPr lang="en-US" altLang="zh-CN" sz="2800">
              <a:sym typeface="Symbol" panose="05050102010706020507" pitchFamily="18" charset="2"/>
            </a:endParaRPr>
          </a:p>
          <a:p>
            <a:pPr marL="609600" indent="-609600" eaLnBrk="1" hangingPunct="1">
              <a:buFontTx/>
              <a:buNone/>
            </a:pPr>
            <a:endParaRPr lang="en-US" altLang="zh-CN" sz="1200"/>
          </a:p>
          <a:p>
            <a:pPr marL="609600" indent="-609600" eaLnBrk="1" hangingPunct="1">
              <a:buFontTx/>
              <a:buNone/>
            </a:pPr>
            <a:r>
              <a:rPr lang="en-US" altLang="zh-CN" sz="2800">
                <a:solidFill>
                  <a:srgbClr val="FF0000"/>
                </a:solidFill>
              </a:rPr>
              <a:t>      </a:t>
            </a:r>
            <a:r>
              <a:rPr lang="en-US" altLang="zh-CN" sz="2800">
                <a:solidFill>
                  <a:srgbClr val="CD0000"/>
                </a:solidFill>
              </a:rPr>
              <a:t>Key</a:t>
            </a:r>
            <a:r>
              <a:rPr lang="en-US" altLang="zh-CN" sz="2800"/>
              <a:t>: Linear-time </a:t>
            </a:r>
            <a:r>
              <a:rPr lang="en-US" altLang="zh-CN" sz="2800" u="sng"/>
              <a:t>partitioning</a:t>
            </a:r>
            <a:r>
              <a:rPr lang="en-US" altLang="zh-CN" sz="2800"/>
              <a:t> procedure.</a:t>
            </a:r>
            <a:endParaRPr lang="en-US" altLang="zh-CN" sz="2800"/>
          </a:p>
        </p:txBody>
      </p:sp>
      <p:grpSp>
        <p:nvGrpSpPr>
          <p:cNvPr id="40965" name="Group 7"/>
          <p:cNvGrpSpPr/>
          <p:nvPr/>
        </p:nvGrpSpPr>
        <p:grpSpPr bwMode="auto">
          <a:xfrm>
            <a:off x="2209800" y="3200400"/>
            <a:ext cx="4572000" cy="533400"/>
            <a:chOff x="1392" y="2016"/>
            <a:chExt cx="2880" cy="336"/>
          </a:xfrm>
        </p:grpSpPr>
        <p:sp>
          <p:nvSpPr>
            <p:cNvPr id="40966" name="Rectangle 4"/>
            <p:cNvSpPr>
              <a:spLocks noChangeArrowheads="1"/>
            </p:cNvSpPr>
            <p:nvPr/>
          </p:nvSpPr>
          <p:spPr bwMode="auto">
            <a:xfrm>
              <a:off x="1392" y="2016"/>
              <a:ext cx="960" cy="3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accent2"/>
                  </a:solidFill>
                  <a:sym typeface="Symbol" panose="05050102010706020507" pitchFamily="18" charset="2"/>
                </a:rPr>
                <a:t> </a:t>
              </a:r>
              <a:r>
                <a:rPr lang="en-US" altLang="zh-CN" sz="3200" i="1">
                  <a:solidFill>
                    <a:schemeClr val="accent2"/>
                  </a:solidFill>
                  <a:sym typeface="Symbol" panose="05050102010706020507" pitchFamily="18" charset="2"/>
                </a:rPr>
                <a:t>x</a:t>
              </a:r>
              <a:endParaRPr lang="en-US" altLang="zh-CN" sz="3200" i="1">
                <a:solidFill>
                  <a:schemeClr val="accent2"/>
                </a:solidFill>
              </a:endParaRPr>
            </a:p>
          </p:txBody>
        </p:sp>
        <p:sp>
          <p:nvSpPr>
            <p:cNvPr id="40967" name="Rectangle 5"/>
            <p:cNvSpPr>
              <a:spLocks noChangeArrowheads="1"/>
            </p:cNvSpPr>
            <p:nvPr/>
          </p:nvSpPr>
          <p:spPr bwMode="auto">
            <a:xfrm>
              <a:off x="2352" y="2016"/>
              <a:ext cx="432" cy="3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3200" i="1"/>
                <a:t>x</a:t>
              </a:r>
              <a:endParaRPr lang="en-US" altLang="zh-CN" sz="3200" i="1"/>
            </a:p>
          </p:txBody>
        </p:sp>
        <p:sp>
          <p:nvSpPr>
            <p:cNvPr id="40968" name="Rectangle 6"/>
            <p:cNvSpPr>
              <a:spLocks noChangeArrowheads="1"/>
            </p:cNvSpPr>
            <p:nvPr/>
          </p:nvSpPr>
          <p:spPr bwMode="auto">
            <a:xfrm>
              <a:off x="2784" y="2016"/>
              <a:ext cx="1488" cy="3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accent2"/>
                  </a:solidFill>
                  <a:sym typeface="Symbol" panose="05050102010706020507" pitchFamily="18" charset="2"/>
                </a:rPr>
                <a:t> </a:t>
              </a:r>
              <a:r>
                <a:rPr lang="en-US" altLang="zh-CN" sz="3200" i="1">
                  <a:solidFill>
                    <a:schemeClr val="accent2"/>
                  </a:solidFill>
                  <a:sym typeface="Symbol" panose="05050102010706020507" pitchFamily="18" charset="2"/>
                </a:rPr>
                <a:t>x</a:t>
              </a:r>
              <a:endParaRPr lang="en-US" altLang="zh-CN" sz="3200" i="1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6416BD-F04B-43DA-9457-514EFDE5EA73}" type="slidenum">
              <a:rPr lang="en-US" altLang="zh-CN"/>
            </a:fld>
            <a:endParaRPr lang="en-US" altLang="zh-CN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Conclusions</a:t>
            </a:r>
            <a:endParaRPr lang="en-US" altLang="zh-CN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Since the work at each level of recursion is a constant fraction (</a:t>
            </a:r>
            <a:r>
              <a:rPr lang="en-US" altLang="zh-CN">
                <a:solidFill>
                  <a:srgbClr val="008B88"/>
                </a:solidFill>
              </a:rPr>
              <a:t>19/20</a:t>
            </a:r>
            <a:r>
              <a:rPr lang="en-US" altLang="zh-CN">
                <a:solidFill>
                  <a:srgbClr val="000000"/>
                </a:solidFill>
              </a:rPr>
              <a:t>) smaller, the work per level is a geometric series dominated by the linear work at the root.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In practice, this algorithm runs slowly, because the constant in front of </a:t>
            </a:r>
            <a:r>
              <a:rPr lang="en-US" altLang="zh-CN" i="1">
                <a:solidFill>
                  <a:srgbClr val="008B88"/>
                </a:solidFill>
              </a:rPr>
              <a:t>n </a:t>
            </a:r>
            <a:r>
              <a:rPr lang="en-US" altLang="zh-CN">
                <a:solidFill>
                  <a:srgbClr val="000000"/>
                </a:solidFill>
              </a:rPr>
              <a:t>is large.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The randomized algorithm is far more practical.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619125" y="357166"/>
            <a:ext cx="7920038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34290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28575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573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145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717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628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86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543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he-IL" sz="4400" dirty="0">
                <a:solidFill>
                  <a:srgbClr val="CC0000"/>
                </a:solidFill>
              </a:rPr>
              <a:t>The Data Stream Model</a:t>
            </a:r>
            <a:endParaRPr lang="en-US" altLang="he-IL" sz="4400" dirty="0">
              <a:solidFill>
                <a:srgbClr val="CC0000"/>
              </a:solidFill>
            </a:endParaRPr>
          </a:p>
        </p:txBody>
      </p:sp>
      <p:sp>
        <p:nvSpPr>
          <p:cNvPr id="7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7140" y="1196752"/>
            <a:ext cx="8610600" cy="5522051"/>
          </a:xfrm>
          <a:prstGeom prst="rect">
            <a:avLst/>
          </a:prstGeom>
          <a:blipFill rotWithShape="1">
            <a:blip r:embed="rId1"/>
            <a:stretch>
              <a:fillRect t="-2208" b="-662"/>
            </a:stretch>
          </a:blipFill>
        </p:spPr>
        <p:txBody>
          <a:bodyPr/>
          <a:lstStyle/>
          <a:p>
            <a:pPr>
              <a:defRPr/>
            </a:pPr>
            <a:r>
              <a:rPr lang="he-IL">
                <a:noFill/>
              </a:rPr>
              <a:t> </a:t>
            </a:r>
            <a:endParaRPr lang="he-IL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619125" y="692150"/>
            <a:ext cx="7920038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34290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28575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573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145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717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628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86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543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he-IL" sz="4400">
                <a:solidFill>
                  <a:srgbClr val="CC0000"/>
                </a:solidFill>
              </a:rPr>
              <a:t>Finding Frequent Items</a:t>
            </a:r>
            <a:endParaRPr lang="en-US" altLang="he-IL" sz="4400">
              <a:solidFill>
                <a:srgbClr val="CC0000"/>
              </a:solidFill>
            </a:endParaRPr>
          </a:p>
        </p:txBody>
      </p:sp>
      <p:sp>
        <p:nvSpPr>
          <p:cNvPr id="7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772816"/>
            <a:ext cx="9144000" cy="4979959"/>
          </a:xfrm>
          <a:prstGeom prst="rect">
            <a:avLst/>
          </a:prstGeom>
          <a:blipFill rotWithShape="1">
            <a:blip r:embed="rId1"/>
            <a:stretch>
              <a:fillRect b="-2693"/>
            </a:stretch>
          </a:blipFill>
        </p:spPr>
        <p:txBody>
          <a:bodyPr/>
          <a:lstStyle/>
          <a:p>
            <a:pPr>
              <a:defRPr/>
            </a:pPr>
            <a:r>
              <a:rPr lang="he-IL">
                <a:noFill/>
              </a:rPr>
              <a:t> </a:t>
            </a:r>
            <a:endParaRPr lang="he-IL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274638"/>
            <a:ext cx="8856663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Frequent Items: Exact Solution</a:t>
            </a:r>
            <a:endParaRPr lang="en-US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2230438"/>
            <a:ext cx="8229600" cy="2057400"/>
          </a:xfrm>
        </p:spPr>
        <p:txBody>
          <a:bodyPr>
            <a:normAutofit fontScale="92500"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Exact solution: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/>
              <a:t>Create a counter for each distinct token on its first occurrence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/>
              <a:t>When processing a token, increment the counter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0575" y="1450975"/>
            <a:ext cx="7048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rgbClr val="FF0000"/>
                </a:solidFill>
              </a:rPr>
              <a:t>32</a:t>
            </a:r>
            <a:r>
              <a:rPr lang="en-US" altLang="he-IL">
                <a:solidFill>
                  <a:srgbClr val="00B050"/>
                </a:solidFill>
              </a:rPr>
              <a:t>,</a:t>
            </a:r>
            <a:endParaRPr lang="en-US" altLang="he-IL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95425" y="1450975"/>
            <a:ext cx="7032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rgbClr val="00B050"/>
                </a:solidFill>
              </a:rPr>
              <a:t>12,</a:t>
            </a:r>
            <a:endParaRPr lang="en-US" altLang="he-IL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89188" y="1450975"/>
            <a:ext cx="7048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chemeClr val="tx2"/>
                </a:solidFill>
              </a:rPr>
              <a:t>14,</a:t>
            </a:r>
            <a:endParaRPr lang="en-US" altLang="he-IL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94038" y="1450975"/>
            <a:ext cx="70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rgbClr val="FF0000"/>
                </a:solidFill>
              </a:rPr>
              <a:t>32,</a:t>
            </a:r>
            <a:endParaRPr lang="en-US" altLang="he-IL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605213" y="1457325"/>
            <a:ext cx="588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rgbClr val="7030A0"/>
                </a:solidFill>
              </a:rPr>
              <a:t> 7,</a:t>
            </a:r>
            <a:endParaRPr lang="en-US" altLang="he-IL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10063" y="1457325"/>
            <a:ext cx="703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rgbClr val="00B050"/>
                </a:solidFill>
              </a:rPr>
              <a:t>12,</a:t>
            </a:r>
            <a:endParaRPr lang="en-US" altLang="he-IL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24438" y="1457325"/>
            <a:ext cx="704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rgbClr val="FF0000"/>
                </a:solidFill>
              </a:rPr>
              <a:t>32,</a:t>
            </a:r>
            <a:endParaRPr lang="en-US" altLang="he-IL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908675" y="1457325"/>
            <a:ext cx="495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rgbClr val="7030A0"/>
                </a:solidFill>
              </a:rPr>
              <a:t>7,</a:t>
            </a:r>
            <a:endParaRPr lang="en-US" altLang="he-IL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515100" y="1450975"/>
            <a:ext cx="4953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rgbClr val="00B0F0"/>
                </a:solidFill>
              </a:rPr>
              <a:t>6,</a:t>
            </a:r>
            <a:endParaRPr lang="en-US" altLang="he-IL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229475" y="1450975"/>
            <a:ext cx="7032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rgbClr val="00B050"/>
                </a:solidFill>
              </a:rPr>
              <a:t>12,</a:t>
            </a:r>
            <a:endParaRPr lang="en-US" altLang="he-IL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112125" y="1450975"/>
            <a:ext cx="4968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rgbClr val="FFC000"/>
                </a:solidFill>
              </a:rPr>
              <a:t>4,</a:t>
            </a:r>
            <a:endParaRPr lang="en-US" altLang="he-IL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90575" y="4311650"/>
            <a:ext cx="601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rgbClr val="FF0000"/>
                </a:solidFill>
              </a:rPr>
              <a:t>32</a:t>
            </a:r>
            <a:endParaRPr lang="en-US" altLang="he-IL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647825" y="4294188"/>
            <a:ext cx="601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rgbClr val="00B050"/>
                </a:solidFill>
              </a:rPr>
              <a:t>12</a:t>
            </a:r>
            <a:endParaRPr lang="en-US" altLang="he-IL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559050" y="4291013"/>
            <a:ext cx="601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chemeClr val="tx2"/>
                </a:solidFill>
              </a:rPr>
              <a:t>14</a:t>
            </a:r>
            <a:endParaRPr lang="en-US" altLang="he-IL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503613" y="4291013"/>
            <a:ext cx="485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rgbClr val="7030A0"/>
                </a:solidFill>
              </a:rPr>
              <a:t> 7</a:t>
            </a:r>
            <a:endParaRPr lang="en-US" altLang="he-IL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310063" y="4291013"/>
            <a:ext cx="3921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rgbClr val="00B0F0"/>
                </a:solidFill>
              </a:rPr>
              <a:t>6</a:t>
            </a:r>
            <a:endParaRPr lang="en-US" altLang="he-IL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205413" y="4291013"/>
            <a:ext cx="393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>
                <a:solidFill>
                  <a:srgbClr val="FFC000"/>
                </a:solidFill>
              </a:rPr>
              <a:t>4</a:t>
            </a:r>
            <a:endParaRPr lang="en-US" altLang="he-IL">
              <a:solidFill>
                <a:srgbClr val="FFC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27113" y="4908550"/>
            <a:ext cx="128587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27113" y="5219700"/>
            <a:ext cx="128587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31875" y="5530850"/>
            <a:ext cx="13017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84363" y="4875213"/>
            <a:ext cx="128587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884363" y="5186363"/>
            <a:ext cx="128587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889125" y="5497513"/>
            <a:ext cx="12858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59088" y="4903788"/>
            <a:ext cx="128587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33800" y="4875213"/>
            <a:ext cx="12858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33800" y="5186363"/>
            <a:ext cx="12858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41825" y="4894263"/>
            <a:ext cx="12858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37175" y="4913313"/>
            <a:ext cx="12858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34" name="TextBox 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2450" y="5762224"/>
            <a:ext cx="8376393" cy="954107"/>
          </a:xfrm>
          <a:prstGeom prst="rect">
            <a:avLst/>
          </a:prstGeom>
          <a:blipFill rotWithShape="1">
            <a:blip r:embed="rId1"/>
            <a:stretch>
              <a:fillRect t="-6369" b="-16561"/>
            </a:stretch>
          </a:blipFill>
        </p:spPr>
        <p:txBody>
          <a:bodyPr/>
          <a:lstStyle/>
          <a:p>
            <a:pPr>
              <a:defRPr/>
            </a:pPr>
            <a:r>
              <a:rPr lang="he-IL">
                <a:noFill/>
              </a:rPr>
              <a:t> </a:t>
            </a:r>
            <a:endParaRPr lang="he-IL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592138" y="373063"/>
            <a:ext cx="7920037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34290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28575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573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145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717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628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86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543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he-IL" sz="4400" dirty="0">
                <a:solidFill>
                  <a:srgbClr val="CC0000"/>
                </a:solidFill>
              </a:rPr>
              <a:t>Deterministic Streaming Algorithm for Finding Frequent Items</a:t>
            </a:r>
            <a:endParaRPr lang="en-US" altLang="he-IL" sz="4400" dirty="0">
              <a:solidFill>
                <a:srgbClr val="CC0000"/>
              </a:solidFill>
            </a:endParaRPr>
          </a:p>
        </p:txBody>
      </p:sp>
      <p:sp>
        <p:nvSpPr>
          <p:cNvPr id="19459" name="Content Placeholder 2"/>
          <p:cNvSpPr txBox="1"/>
          <p:nvPr/>
        </p:nvSpPr>
        <p:spPr bwMode="auto">
          <a:xfrm>
            <a:off x="0" y="2420938"/>
            <a:ext cx="9144000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buFont typeface="Arial" panose="020B0604020202020204" pitchFamily="34" charset="0"/>
              <a:buNone/>
            </a:pPr>
            <a:endParaRPr lang="en-US" altLang="he-IL" sz="3200" dirty="0">
              <a:latin typeface="Calibri" panose="020F0502020204030204" pitchFamily="34" charset="0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he-IL" sz="3200" dirty="0">
                <a:latin typeface="Calibri" panose="020F0502020204030204" pitchFamily="34" charset="0"/>
              </a:rPr>
              <a:t>The </a:t>
            </a:r>
            <a:r>
              <a:rPr lang="en-US" altLang="he-IL" sz="3200" dirty="0" err="1">
                <a:solidFill>
                  <a:srgbClr val="FF0000"/>
                </a:solidFill>
                <a:latin typeface="Calibri" panose="020F0502020204030204" pitchFamily="34" charset="0"/>
              </a:rPr>
              <a:t>Misra-Gries</a:t>
            </a:r>
            <a:r>
              <a:rPr lang="en-US" altLang="he-IL" sz="3200" dirty="0">
                <a:latin typeface="Calibri" panose="020F0502020204030204" pitchFamily="34" charset="0"/>
              </a:rPr>
              <a:t> algorithm [1982] finds these frequent elements deterministically, using </a:t>
            </a:r>
            <a:endParaRPr lang="en-US" altLang="he-IL" sz="3200" dirty="0">
              <a:latin typeface="Calibri" panose="020F0502020204030204" pitchFamily="34" charset="0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he-IL" sz="3200" dirty="0">
                <a:solidFill>
                  <a:srgbClr val="0070C0"/>
                </a:solidFill>
                <a:latin typeface="Calibri" panose="020F0502020204030204" pitchFamily="34" charset="0"/>
              </a:rPr>
              <a:t>O(c log m) </a:t>
            </a:r>
            <a:r>
              <a:rPr lang="en-US" altLang="he-IL" sz="3200" dirty="0">
                <a:latin typeface="Calibri" panose="020F0502020204030204" pitchFamily="34" charset="0"/>
              </a:rPr>
              <a:t>bits, in </a:t>
            </a:r>
            <a:r>
              <a:rPr lang="en-US" altLang="he-IL" sz="3200" dirty="0">
                <a:solidFill>
                  <a:srgbClr val="0070C0"/>
                </a:solidFill>
                <a:latin typeface="Calibri" panose="020F0502020204030204" pitchFamily="34" charset="0"/>
              </a:rPr>
              <a:t>two</a:t>
            </a:r>
            <a:r>
              <a:rPr lang="en-US" altLang="he-IL" sz="3200" dirty="0">
                <a:latin typeface="Calibri" panose="020F0502020204030204" pitchFamily="34" charset="0"/>
              </a:rPr>
              <a:t> passes. </a:t>
            </a:r>
            <a:endParaRPr lang="en-US" altLang="he-IL" sz="3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274638"/>
            <a:ext cx="90360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Frequent Elements: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Misra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Gries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1982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5846" y="2060072"/>
            <a:ext cx="8459554" cy="2230813"/>
          </a:xfrm>
          <a:blipFill rotWithShape="1">
            <a:blip r:embed="rId1"/>
            <a:stretch>
              <a:fillRect l="-1225" t="-5464"/>
            </a:stretch>
          </a:blipFill>
        </p:spPr>
        <p:txBody>
          <a:bodyPr/>
          <a:lstStyle/>
          <a:p>
            <a:r>
              <a:rPr lang="he-IL">
                <a:noFill/>
              </a:rPr>
              <a:t> </a:t>
            </a:r>
            <a:endParaRPr lang="he-IL">
              <a:noFill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0575" y="1450975"/>
            <a:ext cx="7048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FF0000"/>
                </a:solidFill>
              </a:rPr>
              <a:t>32</a:t>
            </a:r>
            <a:r>
              <a:rPr lang="en-US" altLang="he-IL" sz="3200">
                <a:solidFill>
                  <a:srgbClr val="00B050"/>
                </a:solidFill>
              </a:rPr>
              <a:t>,</a:t>
            </a:r>
            <a:endParaRPr lang="en-US" altLang="he-IL" sz="320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95425" y="1450975"/>
            <a:ext cx="7032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00B050"/>
                </a:solidFill>
              </a:rPr>
              <a:t>12,</a:t>
            </a:r>
            <a:endParaRPr lang="en-US" altLang="he-IL" sz="320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89188" y="1450975"/>
            <a:ext cx="7048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chemeClr val="tx2"/>
                </a:solidFill>
              </a:rPr>
              <a:t>14,</a:t>
            </a:r>
            <a:endParaRPr lang="en-US" altLang="he-IL" sz="320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94038" y="1450975"/>
            <a:ext cx="70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FF0000"/>
                </a:solidFill>
              </a:rPr>
              <a:t>32,</a:t>
            </a:r>
            <a:endParaRPr lang="en-US" altLang="he-IL" sz="32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605213" y="1457325"/>
            <a:ext cx="588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7030A0"/>
                </a:solidFill>
              </a:rPr>
              <a:t> 7,</a:t>
            </a:r>
            <a:endParaRPr lang="en-US" altLang="he-IL" sz="320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10063" y="1457325"/>
            <a:ext cx="703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00B050"/>
                </a:solidFill>
              </a:rPr>
              <a:t>12,</a:t>
            </a:r>
            <a:endParaRPr lang="en-US" altLang="he-IL" sz="320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24438" y="1457325"/>
            <a:ext cx="704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FF0000"/>
                </a:solidFill>
              </a:rPr>
              <a:t>32,</a:t>
            </a:r>
            <a:endParaRPr lang="en-US" altLang="he-IL" sz="320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908675" y="1457325"/>
            <a:ext cx="495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7030A0"/>
                </a:solidFill>
              </a:rPr>
              <a:t>7,</a:t>
            </a:r>
            <a:endParaRPr lang="en-US" altLang="he-IL" sz="320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515100" y="1450975"/>
            <a:ext cx="4953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00B0F0"/>
                </a:solidFill>
              </a:rPr>
              <a:t>6,</a:t>
            </a:r>
            <a:endParaRPr lang="en-US" altLang="he-IL" sz="320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229475" y="1450975"/>
            <a:ext cx="7032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00B050"/>
                </a:solidFill>
              </a:rPr>
              <a:t>12,</a:t>
            </a:r>
            <a:endParaRPr lang="en-US" altLang="he-IL" sz="320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112125" y="1450975"/>
            <a:ext cx="4968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FFC000"/>
                </a:solidFill>
              </a:rPr>
              <a:t>4,</a:t>
            </a:r>
            <a:endParaRPr lang="en-US" altLang="he-IL" sz="320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90575" y="4311650"/>
            <a:ext cx="601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FF0000"/>
                </a:solidFill>
              </a:rPr>
              <a:t>32</a:t>
            </a:r>
            <a:endParaRPr lang="en-US" altLang="he-IL" sz="320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647825" y="4294188"/>
            <a:ext cx="601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00B050"/>
                </a:solidFill>
              </a:rPr>
              <a:t>12</a:t>
            </a:r>
            <a:endParaRPr lang="en-US" altLang="he-IL" sz="320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559050" y="4291013"/>
            <a:ext cx="601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chemeClr val="tx2"/>
                </a:solidFill>
              </a:rPr>
              <a:t>14</a:t>
            </a:r>
            <a:endParaRPr lang="en-US" altLang="he-IL" sz="320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503613" y="4291013"/>
            <a:ext cx="6937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7030A0"/>
                </a:solidFill>
              </a:rPr>
              <a:t> </a:t>
            </a:r>
            <a:r>
              <a:rPr lang="en-US" altLang="he-IL" sz="3200">
                <a:solidFill>
                  <a:srgbClr val="00B050"/>
                </a:solidFill>
              </a:rPr>
              <a:t>12</a:t>
            </a:r>
            <a:endParaRPr lang="en-US" altLang="he-IL" sz="320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310063" y="4291013"/>
            <a:ext cx="3921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7030A0"/>
                </a:solidFill>
              </a:rPr>
              <a:t>7</a:t>
            </a:r>
            <a:endParaRPr lang="en-US" altLang="he-IL" sz="320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27625" y="4270375"/>
            <a:ext cx="6016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00B050"/>
                </a:solidFill>
              </a:rPr>
              <a:t>12</a:t>
            </a:r>
            <a:endParaRPr lang="en-US" altLang="he-IL" sz="3200">
              <a:solidFill>
                <a:srgbClr val="00B05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27113" y="4908550"/>
            <a:ext cx="128587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27113" y="5219700"/>
            <a:ext cx="128587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31875" y="5530850"/>
            <a:ext cx="13017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84363" y="4875213"/>
            <a:ext cx="128587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59088" y="4903788"/>
            <a:ext cx="128587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33800" y="4875213"/>
            <a:ext cx="12858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41825" y="4894263"/>
            <a:ext cx="12858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37175" y="4913313"/>
            <a:ext cx="12858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5" name="Group 40"/>
          <p:cNvGrpSpPr/>
          <p:nvPr/>
        </p:nvGrpSpPr>
        <p:grpSpPr bwMode="auto">
          <a:xfrm>
            <a:off x="1778000" y="4775200"/>
            <a:ext cx="381000" cy="354013"/>
            <a:chOff x="7010134" y="5142656"/>
            <a:chExt cx="381266" cy="354825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43"/>
          <p:cNvGrpSpPr/>
          <p:nvPr/>
        </p:nvGrpSpPr>
        <p:grpSpPr bwMode="auto">
          <a:xfrm>
            <a:off x="1757363" y="4400550"/>
            <a:ext cx="381000" cy="354013"/>
            <a:chOff x="7010134" y="5142656"/>
            <a:chExt cx="381266" cy="354825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46"/>
          <p:cNvGrpSpPr/>
          <p:nvPr/>
        </p:nvGrpSpPr>
        <p:grpSpPr bwMode="auto">
          <a:xfrm>
            <a:off x="901700" y="5118100"/>
            <a:ext cx="381000" cy="354013"/>
            <a:chOff x="7010134" y="5142656"/>
            <a:chExt cx="381266" cy="354825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49"/>
          <p:cNvGrpSpPr/>
          <p:nvPr/>
        </p:nvGrpSpPr>
        <p:grpSpPr bwMode="auto">
          <a:xfrm>
            <a:off x="2733675" y="4783138"/>
            <a:ext cx="381000" cy="355600"/>
            <a:chOff x="7010134" y="5142656"/>
            <a:chExt cx="381266" cy="354825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52"/>
          <p:cNvGrpSpPr/>
          <p:nvPr/>
        </p:nvGrpSpPr>
        <p:grpSpPr bwMode="auto">
          <a:xfrm>
            <a:off x="2668588" y="4386263"/>
            <a:ext cx="381000" cy="354012"/>
            <a:chOff x="7010134" y="5142656"/>
            <a:chExt cx="381266" cy="354825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55"/>
          <p:cNvGrpSpPr/>
          <p:nvPr/>
        </p:nvGrpSpPr>
        <p:grpSpPr bwMode="auto">
          <a:xfrm>
            <a:off x="3606800" y="4787900"/>
            <a:ext cx="381000" cy="354013"/>
            <a:chOff x="7010134" y="5142656"/>
            <a:chExt cx="381266" cy="354825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58"/>
          <p:cNvGrpSpPr/>
          <p:nvPr/>
        </p:nvGrpSpPr>
        <p:grpSpPr bwMode="auto">
          <a:xfrm>
            <a:off x="901700" y="5429250"/>
            <a:ext cx="381000" cy="354013"/>
            <a:chOff x="7010134" y="5142656"/>
            <a:chExt cx="381266" cy="354825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61"/>
          <p:cNvGrpSpPr/>
          <p:nvPr/>
        </p:nvGrpSpPr>
        <p:grpSpPr bwMode="auto">
          <a:xfrm>
            <a:off x="3709988" y="4408488"/>
            <a:ext cx="381000" cy="355600"/>
            <a:chOff x="7010134" y="5142656"/>
            <a:chExt cx="381266" cy="354825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64"/>
          <p:cNvGrpSpPr/>
          <p:nvPr/>
        </p:nvGrpSpPr>
        <p:grpSpPr bwMode="auto">
          <a:xfrm>
            <a:off x="4310063" y="4400550"/>
            <a:ext cx="381000" cy="355600"/>
            <a:chOff x="7010134" y="5142656"/>
            <a:chExt cx="381266" cy="354825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67"/>
          <p:cNvGrpSpPr/>
          <p:nvPr/>
        </p:nvGrpSpPr>
        <p:grpSpPr bwMode="auto">
          <a:xfrm>
            <a:off x="4279900" y="4787900"/>
            <a:ext cx="381000" cy="354013"/>
            <a:chOff x="7010134" y="5142656"/>
            <a:chExt cx="381266" cy="354825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999163" y="4308475"/>
            <a:ext cx="3937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FFC000"/>
                </a:solidFill>
              </a:rPr>
              <a:t>4</a:t>
            </a:r>
            <a:endParaRPr lang="en-US" altLang="he-IL" sz="3200">
              <a:solidFill>
                <a:srgbClr val="FFC000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6130925" y="4932363"/>
            <a:ext cx="128588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TextBox 7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49880" y="4522112"/>
            <a:ext cx="1639551" cy="156966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he-IL">
                <a:noFill/>
              </a:rPr>
              <a:t> </a:t>
            </a:r>
            <a:endParaRPr lang="he-IL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7" grpId="0" animBg="1"/>
      <p:bldP spid="30" grpId="0" animBg="1"/>
      <p:bldP spid="32" grpId="0" animBg="1"/>
      <p:bldP spid="33" grpId="0" animBg="1"/>
      <p:bldP spid="71" grpId="0"/>
      <p:bldP spid="72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274638"/>
            <a:ext cx="903605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Frequent Elements: </a:t>
            </a:r>
            <a:r>
              <a:rPr lang="en-US" dirty="0" err="1">
                <a:solidFill>
                  <a:srgbClr val="C00000"/>
                </a:solidFill>
              </a:rPr>
              <a:t>Misra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Gries</a:t>
            </a:r>
            <a:r>
              <a:rPr lang="en-US" dirty="0">
                <a:solidFill>
                  <a:srgbClr val="C00000"/>
                </a:solidFill>
              </a:rPr>
              <a:t> 1982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5846" y="2060072"/>
            <a:ext cx="8459554" cy="2230813"/>
          </a:xfrm>
          <a:blipFill rotWithShape="1">
            <a:blip r:embed="rId1"/>
            <a:stretch>
              <a:fillRect l="-1225" t="-5464"/>
            </a:stretch>
          </a:blipFill>
        </p:spPr>
        <p:txBody>
          <a:bodyPr/>
          <a:lstStyle/>
          <a:p>
            <a:r>
              <a:rPr lang="he-IL">
                <a:noFill/>
              </a:rPr>
              <a:t> </a:t>
            </a:r>
            <a:endParaRPr lang="he-IL">
              <a:noFill/>
            </a:endParaRPr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790575" y="1450975"/>
            <a:ext cx="7048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FF0000"/>
                </a:solidFill>
              </a:rPr>
              <a:t>32</a:t>
            </a:r>
            <a:r>
              <a:rPr lang="en-US" altLang="he-IL" sz="3200">
                <a:solidFill>
                  <a:srgbClr val="00B050"/>
                </a:solidFill>
              </a:rPr>
              <a:t>,</a:t>
            </a:r>
            <a:endParaRPr lang="en-US" altLang="he-IL" sz="3200">
              <a:solidFill>
                <a:srgbClr val="00B050"/>
              </a:solidFill>
            </a:endParaRPr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1495425" y="1450975"/>
            <a:ext cx="7032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00B050"/>
                </a:solidFill>
              </a:rPr>
              <a:t>12,</a:t>
            </a:r>
            <a:endParaRPr lang="en-US" altLang="he-IL" sz="3200">
              <a:solidFill>
                <a:srgbClr val="00B050"/>
              </a:solidFill>
            </a:endParaRPr>
          </a:p>
        </p:txBody>
      </p:sp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2389188" y="1450975"/>
            <a:ext cx="7048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chemeClr val="tx2"/>
                </a:solidFill>
              </a:rPr>
              <a:t>14,</a:t>
            </a:r>
            <a:endParaRPr lang="en-US" altLang="he-IL" sz="3200">
              <a:solidFill>
                <a:schemeClr val="tx2"/>
              </a:solidFill>
            </a:endParaRPr>
          </a:p>
        </p:txBody>
      </p:sp>
      <p:sp>
        <p:nvSpPr>
          <p:cNvPr id="21511" name="TextBox 6"/>
          <p:cNvSpPr txBox="1">
            <a:spLocks noChangeArrowheads="1"/>
          </p:cNvSpPr>
          <p:nvPr/>
        </p:nvSpPr>
        <p:spPr bwMode="auto">
          <a:xfrm>
            <a:off x="3094038" y="1450975"/>
            <a:ext cx="70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FF0000"/>
                </a:solidFill>
              </a:rPr>
              <a:t>32,</a:t>
            </a:r>
            <a:endParaRPr lang="en-US" altLang="he-IL" sz="3200">
              <a:solidFill>
                <a:srgbClr val="FF0000"/>
              </a:solidFill>
            </a:endParaRPr>
          </a:p>
        </p:txBody>
      </p:sp>
      <p:sp>
        <p:nvSpPr>
          <p:cNvPr id="21512" name="TextBox 7"/>
          <p:cNvSpPr txBox="1">
            <a:spLocks noChangeArrowheads="1"/>
          </p:cNvSpPr>
          <p:nvPr/>
        </p:nvSpPr>
        <p:spPr bwMode="auto">
          <a:xfrm>
            <a:off x="3605213" y="1457325"/>
            <a:ext cx="588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7030A0"/>
                </a:solidFill>
              </a:rPr>
              <a:t> 7,</a:t>
            </a:r>
            <a:endParaRPr lang="en-US" altLang="he-IL" sz="3200">
              <a:solidFill>
                <a:srgbClr val="7030A0"/>
              </a:solidFill>
            </a:endParaRPr>
          </a:p>
        </p:txBody>
      </p:sp>
      <p:sp>
        <p:nvSpPr>
          <p:cNvPr id="21513" name="TextBox 8"/>
          <p:cNvSpPr txBox="1">
            <a:spLocks noChangeArrowheads="1"/>
          </p:cNvSpPr>
          <p:nvPr/>
        </p:nvSpPr>
        <p:spPr bwMode="auto">
          <a:xfrm>
            <a:off x="4310063" y="1457325"/>
            <a:ext cx="703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00B050"/>
                </a:solidFill>
              </a:rPr>
              <a:t>12,</a:t>
            </a:r>
            <a:endParaRPr lang="en-US" altLang="he-IL" sz="3200">
              <a:solidFill>
                <a:srgbClr val="00B050"/>
              </a:solidFill>
            </a:endParaRPr>
          </a:p>
        </p:txBody>
      </p:sp>
      <p:sp>
        <p:nvSpPr>
          <p:cNvPr id="21514" name="TextBox 9"/>
          <p:cNvSpPr txBox="1">
            <a:spLocks noChangeArrowheads="1"/>
          </p:cNvSpPr>
          <p:nvPr/>
        </p:nvSpPr>
        <p:spPr bwMode="auto">
          <a:xfrm>
            <a:off x="5024438" y="1457325"/>
            <a:ext cx="704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FF0000"/>
                </a:solidFill>
              </a:rPr>
              <a:t>32,</a:t>
            </a:r>
            <a:endParaRPr lang="en-US" altLang="he-IL" sz="3200">
              <a:solidFill>
                <a:srgbClr val="FF0000"/>
              </a:solidFill>
            </a:endParaRPr>
          </a:p>
        </p:txBody>
      </p:sp>
      <p:sp>
        <p:nvSpPr>
          <p:cNvPr id="21515" name="TextBox 10"/>
          <p:cNvSpPr txBox="1">
            <a:spLocks noChangeArrowheads="1"/>
          </p:cNvSpPr>
          <p:nvPr/>
        </p:nvSpPr>
        <p:spPr bwMode="auto">
          <a:xfrm>
            <a:off x="5908675" y="1457325"/>
            <a:ext cx="495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7030A0"/>
                </a:solidFill>
              </a:rPr>
              <a:t>7,</a:t>
            </a:r>
            <a:endParaRPr lang="en-US" altLang="he-IL" sz="3200">
              <a:solidFill>
                <a:srgbClr val="7030A0"/>
              </a:solidFill>
            </a:endParaRPr>
          </a:p>
        </p:txBody>
      </p:sp>
      <p:sp>
        <p:nvSpPr>
          <p:cNvPr id="21516" name="TextBox 11"/>
          <p:cNvSpPr txBox="1">
            <a:spLocks noChangeArrowheads="1"/>
          </p:cNvSpPr>
          <p:nvPr/>
        </p:nvSpPr>
        <p:spPr bwMode="auto">
          <a:xfrm>
            <a:off x="6515100" y="1450975"/>
            <a:ext cx="4953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00B0F0"/>
                </a:solidFill>
              </a:rPr>
              <a:t>6,</a:t>
            </a:r>
            <a:endParaRPr lang="en-US" altLang="he-IL" sz="3200">
              <a:solidFill>
                <a:srgbClr val="00B0F0"/>
              </a:solidFill>
            </a:endParaRPr>
          </a:p>
        </p:txBody>
      </p:sp>
      <p:sp>
        <p:nvSpPr>
          <p:cNvPr id="21517" name="TextBox 12"/>
          <p:cNvSpPr txBox="1">
            <a:spLocks noChangeArrowheads="1"/>
          </p:cNvSpPr>
          <p:nvPr/>
        </p:nvSpPr>
        <p:spPr bwMode="auto">
          <a:xfrm>
            <a:off x="7229475" y="1450975"/>
            <a:ext cx="7032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00B050"/>
                </a:solidFill>
              </a:rPr>
              <a:t>12,</a:t>
            </a:r>
            <a:endParaRPr lang="en-US" altLang="he-IL" sz="3200">
              <a:solidFill>
                <a:srgbClr val="00B050"/>
              </a:solidFill>
            </a:endParaRPr>
          </a:p>
        </p:txBody>
      </p:sp>
      <p:sp>
        <p:nvSpPr>
          <p:cNvPr id="21518" name="TextBox 13"/>
          <p:cNvSpPr txBox="1">
            <a:spLocks noChangeArrowheads="1"/>
          </p:cNvSpPr>
          <p:nvPr/>
        </p:nvSpPr>
        <p:spPr bwMode="auto">
          <a:xfrm>
            <a:off x="8112125" y="1450975"/>
            <a:ext cx="4968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3200">
                <a:solidFill>
                  <a:srgbClr val="FFC000"/>
                </a:solidFill>
              </a:rPr>
              <a:t>4,</a:t>
            </a:r>
            <a:endParaRPr lang="en-US" altLang="he-IL" sz="3200">
              <a:solidFill>
                <a:srgbClr val="FFC000"/>
              </a:solidFill>
            </a:endParaRPr>
          </a:p>
        </p:txBody>
      </p:sp>
      <p:sp>
        <p:nvSpPr>
          <p:cNvPr id="74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1915" y="4443284"/>
            <a:ext cx="8459554" cy="1347915"/>
          </a:xfrm>
          <a:prstGeom prst="rect">
            <a:avLst/>
          </a:prstGeom>
          <a:blipFill rotWithShape="1">
            <a:blip r:embed="rId2"/>
            <a:stretch>
              <a:fillRect l="-1369" t="-9955" b="-4072"/>
            </a:stretch>
          </a:blipFill>
        </p:spPr>
        <p:txBody>
          <a:bodyPr/>
          <a:lstStyle/>
          <a:p>
            <a:r>
              <a:rPr lang="he-IL">
                <a:noFill/>
              </a:rPr>
              <a:t> </a:t>
            </a:r>
            <a:endParaRPr lang="he-IL">
              <a:noFill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1624013" y="5791200"/>
            <a:ext cx="59578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 b="1">
                <a:solidFill>
                  <a:srgbClr val="C00000"/>
                </a:solidFill>
              </a:rPr>
              <a:t>This is clearly an under-estimate.</a:t>
            </a:r>
            <a:endParaRPr lang="en-US" altLang="he-IL" sz="2800" b="1">
              <a:solidFill>
                <a:srgbClr val="C00000"/>
              </a:solidFill>
            </a:endParaRPr>
          </a:p>
          <a:p>
            <a:pPr algn="ctr" eaLnBrk="1" hangingPunct="1"/>
            <a:r>
              <a:rPr lang="en-US" altLang="he-IL" sz="2800" b="1">
                <a:solidFill>
                  <a:srgbClr val="C00000"/>
                </a:solidFill>
              </a:rPr>
              <a:t>What can we say precisely?</a:t>
            </a:r>
            <a:r>
              <a:rPr lang="en-US" altLang="he-IL" sz="2800"/>
              <a:t>  </a:t>
            </a:r>
            <a:endParaRPr lang="en-US" altLang="he-IL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619125" y="692150"/>
            <a:ext cx="7920038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34290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28575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573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145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717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628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86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543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he-IL" sz="4400" dirty="0">
                <a:solidFill>
                  <a:srgbClr val="CC0000"/>
                </a:solidFill>
              </a:rPr>
              <a:t>Algorithm Analysis</a:t>
            </a:r>
            <a:endParaRPr lang="en-US" altLang="he-IL" sz="4400" dirty="0">
              <a:solidFill>
                <a:srgbClr val="CC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844" y="1905000"/>
            <a:ext cx="8610600" cy="4031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Space: </a:t>
            </a: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counters of </a:t>
            </a: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m + log n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bits, i.e.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O(c(log m + log n))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Time: </a:t>
            </a: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O(log c)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per token.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quality?</a:t>
            </a:r>
            <a:endParaRPr lang="he-IL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619125" y="692150"/>
            <a:ext cx="7920038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34290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28575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573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145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717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628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86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543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he-IL" sz="4400" dirty="0">
                <a:solidFill>
                  <a:srgbClr val="CC0000"/>
                </a:solidFill>
              </a:rPr>
              <a:t>Algorithm Analysis</a:t>
            </a:r>
            <a:endParaRPr lang="en-US" altLang="he-IL" sz="4400" dirty="0">
              <a:solidFill>
                <a:srgbClr val="CC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73844" y="1905000"/>
                <a:ext cx="8610600" cy="3412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be the frequency of key </a:t>
                </a:r>
                <a:r>
                  <a:rPr lang="en-US" sz="3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be the value of the counter for </a:t>
                </a:r>
                <a:r>
                  <a:rPr lang="en-US" sz="3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the  </a:t>
                </a:r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end of the algorithm. </a:t>
                </a:r>
                <a:endParaRPr lang="en-US" sz="3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32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Claim: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/>
                            <a:cs typeface="Arial" panose="020B0604020202020204" pitchFamily="34" charset="0"/>
                          </a:rPr>
                          <m:t>𝑚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/>
                            <a:cs typeface="Arial" panose="020B0604020202020204" pitchFamily="34" charset="0"/>
                          </a:rPr>
                          <m:t>𝑐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/>
                        <a:cs typeface="Arial" panose="020B0604020202020204" pitchFamily="34" charset="0"/>
                      </a:rPr>
                      <m:t>≤</m:t>
                    </m:r>
                    <m:acc>
                      <m:acc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/>
                        <a:cs typeface="Arial" panose="020B0604020202020204" pitchFamily="34" charset="0"/>
                      </a:rPr>
                      <m:t>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he-IL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44" y="1905000"/>
                <a:ext cx="8610600" cy="3412666"/>
              </a:xfrm>
              <a:prstGeom prst="rect">
                <a:avLst/>
              </a:prstGeom>
              <a:blipFill rotWithShape="1">
                <a:blip r:embed="rId1"/>
                <a:stretch>
                  <a:fillRect l="-2" r="2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619125" y="692150"/>
            <a:ext cx="7920038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34290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28575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573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145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717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628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86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543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he-IL" sz="4400" dirty="0">
                <a:solidFill>
                  <a:srgbClr val="CC0000"/>
                </a:solidFill>
              </a:rPr>
              <a:t>Proof</a:t>
            </a:r>
            <a:endParaRPr lang="en-US" altLang="he-IL" sz="4400" dirty="0">
              <a:solidFill>
                <a:srgbClr val="CC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81000" y="1905000"/>
                <a:ext cx="8458200" cy="411042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Clearly 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/>
                        <a:cs typeface="Arial" panose="020B0604020202020204" pitchFamily="34" charset="0"/>
                      </a:rPr>
                      <m:t>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the other side: </a:t>
                </a:r>
                <a:endParaRPr lang="en-US" sz="3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every time that counter</a:t>
                </a:r>
                <a:r>
                  <a:rPr lang="en-US" sz="3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is   decremented. </a:t>
                </a:r>
                <a:r>
                  <a:rPr lang="en-US" sz="32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other counters are also decremented at that point. It means that there were </a:t>
                </a:r>
                <a:r>
                  <a:rPr lang="en-US" sz="32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times that other keys than</a:t>
                </a:r>
                <a:r>
                  <a:rPr lang="en-US" sz="3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were encountered, for each such decrement.</a:t>
                </a:r>
                <a:endParaRPr lang="he-IL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05000"/>
                <a:ext cx="8458200" cy="4110421"/>
              </a:xfrm>
              <a:prstGeom prst="rect">
                <a:avLst/>
              </a:prstGeom>
              <a:blipFill rotWithShape="1">
                <a:blip r:embed="rId1"/>
                <a:stretch>
                  <a:fillRect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0589A0-2822-44A1-96AC-C6D5F5E5AFCF}" type="slidenum">
              <a:rPr lang="en-US" altLang="zh-CN"/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Partition procedure</a:t>
            </a:r>
            <a:endParaRPr lang="en-US" altLang="zh-CN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Partition(</a:t>
            </a:r>
            <a:r>
              <a:rPr lang="en-US" altLang="zh-CN" sz="2800" i="1">
                <a:solidFill>
                  <a:schemeClr val="accent2"/>
                </a:solidFill>
              </a:rPr>
              <a:t>A</a:t>
            </a:r>
            <a:r>
              <a:rPr lang="en-US" altLang="zh-CN" sz="2800">
                <a:solidFill>
                  <a:schemeClr val="accent2"/>
                </a:solidFill>
              </a:rPr>
              <a:t>, </a:t>
            </a:r>
            <a:r>
              <a:rPr lang="en-US" altLang="zh-CN" sz="2800" i="1">
                <a:solidFill>
                  <a:schemeClr val="accent2"/>
                </a:solidFill>
              </a:rPr>
              <a:t>p</a:t>
            </a:r>
            <a:r>
              <a:rPr lang="en-US" altLang="zh-CN" sz="2800">
                <a:solidFill>
                  <a:schemeClr val="accent2"/>
                </a:solidFill>
              </a:rPr>
              <a:t>, </a:t>
            </a:r>
            <a:r>
              <a:rPr lang="en-US" altLang="zh-CN" sz="2800" i="1">
                <a:solidFill>
                  <a:schemeClr val="accent2"/>
                </a:solidFill>
              </a:rPr>
              <a:t>r</a:t>
            </a:r>
            <a:r>
              <a:rPr lang="en-US" altLang="zh-CN" sz="2800"/>
              <a:t>)</a:t>
            </a:r>
            <a:endParaRPr lang="en-US" altLang="zh-CN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    //Partition </a:t>
            </a:r>
            <a:r>
              <a:rPr lang="en-US" altLang="zh-CN" sz="2800" i="1">
                <a:solidFill>
                  <a:schemeClr val="accent2"/>
                </a:solidFill>
              </a:rPr>
              <a:t>A</a:t>
            </a:r>
            <a:r>
              <a:rPr lang="en-US" altLang="zh-CN" sz="2800">
                <a:solidFill>
                  <a:schemeClr val="accent2"/>
                </a:solidFill>
              </a:rPr>
              <a:t>[</a:t>
            </a:r>
            <a:r>
              <a:rPr lang="en-US" altLang="zh-CN" sz="2800" i="1">
                <a:solidFill>
                  <a:schemeClr val="accent2"/>
                </a:solidFill>
              </a:rPr>
              <a:t>p</a:t>
            </a:r>
            <a:r>
              <a:rPr lang="en-US" altLang="zh-CN" sz="2800">
                <a:solidFill>
                  <a:schemeClr val="accent2"/>
                </a:solidFill>
              </a:rPr>
              <a:t>..</a:t>
            </a:r>
            <a:r>
              <a:rPr lang="en-US" altLang="zh-CN" sz="2800" i="1">
                <a:solidFill>
                  <a:schemeClr val="accent2"/>
                </a:solidFill>
              </a:rPr>
              <a:t>r</a:t>
            </a:r>
            <a:r>
              <a:rPr lang="en-US" altLang="zh-CN" sz="2800">
                <a:solidFill>
                  <a:schemeClr val="accent2"/>
                </a:solidFill>
              </a:rPr>
              <a:t>]</a:t>
            </a:r>
            <a:r>
              <a:rPr lang="en-US" altLang="zh-CN" sz="2800"/>
              <a:t> around last element 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en-US" altLang="zh-CN" sz="2800">
                <a:solidFill>
                  <a:schemeClr val="accent2"/>
                </a:solidFill>
              </a:rPr>
              <a:t>=</a:t>
            </a:r>
            <a:r>
              <a:rPr lang="en-US" altLang="zh-CN" sz="2800" i="1">
                <a:solidFill>
                  <a:schemeClr val="accent2"/>
                </a:solidFill>
              </a:rPr>
              <a:t>A</a:t>
            </a:r>
            <a:r>
              <a:rPr lang="en-US" altLang="zh-CN" sz="2800">
                <a:solidFill>
                  <a:schemeClr val="accent2"/>
                </a:solidFill>
              </a:rPr>
              <a:t>[</a:t>
            </a:r>
            <a:r>
              <a:rPr lang="en-US" altLang="zh-CN" sz="2800" i="1">
                <a:solidFill>
                  <a:schemeClr val="accent2"/>
                </a:solidFill>
              </a:rPr>
              <a:t>r</a:t>
            </a:r>
            <a:r>
              <a:rPr lang="en-US" altLang="zh-CN" sz="2800">
                <a:solidFill>
                  <a:schemeClr val="accent2"/>
                </a:solidFill>
              </a:rPr>
              <a:t>]</a:t>
            </a:r>
            <a:endParaRPr lang="en-US" altLang="zh-CN" sz="280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   //Return </a:t>
            </a:r>
            <a:r>
              <a:rPr lang="en-US" altLang="zh-CN" sz="2800" i="1">
                <a:solidFill>
                  <a:schemeClr val="accent2"/>
                </a:solidFill>
              </a:rPr>
              <a:t>q</a:t>
            </a:r>
            <a:r>
              <a:rPr lang="en-US" altLang="zh-CN" sz="2800"/>
              <a:t> s.t. </a:t>
            </a:r>
            <a:r>
              <a:rPr lang="en-US" altLang="zh-CN" sz="2800" i="1">
                <a:solidFill>
                  <a:schemeClr val="accent2"/>
                </a:solidFill>
              </a:rPr>
              <a:t>A</a:t>
            </a:r>
            <a:r>
              <a:rPr lang="en-US" altLang="zh-CN" sz="2800">
                <a:solidFill>
                  <a:schemeClr val="accent2"/>
                </a:solidFill>
              </a:rPr>
              <a:t>[</a:t>
            </a:r>
            <a:r>
              <a:rPr lang="en-US" altLang="zh-CN" sz="2800" i="1">
                <a:solidFill>
                  <a:schemeClr val="accent2"/>
                </a:solidFill>
              </a:rPr>
              <a:t>q</a:t>
            </a:r>
            <a:r>
              <a:rPr lang="en-US" altLang="zh-CN" sz="2800">
                <a:solidFill>
                  <a:schemeClr val="accent2"/>
                </a:solidFill>
              </a:rPr>
              <a:t>] = 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en-US" altLang="zh-CN" sz="2800"/>
              <a:t> and </a:t>
            </a:r>
            <a:r>
              <a:rPr lang="en-US" altLang="zh-CN" sz="2800" i="1">
                <a:solidFill>
                  <a:schemeClr val="accent2"/>
                </a:solidFill>
              </a:rPr>
              <a:t>A</a:t>
            </a:r>
            <a:r>
              <a:rPr lang="en-US" altLang="zh-CN" sz="2800">
                <a:solidFill>
                  <a:schemeClr val="accent2"/>
                </a:solidFill>
              </a:rPr>
              <a:t>[</a:t>
            </a:r>
            <a:r>
              <a:rPr lang="en-US" altLang="zh-CN" sz="2800" i="1">
                <a:solidFill>
                  <a:schemeClr val="accent2"/>
                </a:solidFill>
              </a:rPr>
              <a:t>q</a:t>
            </a:r>
            <a:r>
              <a:rPr lang="en-US" altLang="zh-CN" sz="2800">
                <a:solidFill>
                  <a:schemeClr val="accent2"/>
                </a:solidFill>
              </a:rPr>
              <a:t>+1] &gt; 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en-US" altLang="zh-CN" sz="2800"/>
              <a:t>.</a:t>
            </a:r>
            <a:endParaRPr lang="en-US" altLang="zh-CN" sz="28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2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    </a:t>
            </a:r>
            <a:r>
              <a:rPr lang="en-US" altLang="zh-CN" sz="2400" i="1">
                <a:solidFill>
                  <a:schemeClr val="accent2"/>
                </a:solidFill>
              </a:rPr>
              <a:t>x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endParaRPr lang="en-US" altLang="zh-CN" sz="24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endParaRPr lang="en-US" altLang="zh-CN" sz="2400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</a:t>
            </a:r>
            <a:r>
              <a:rPr lang="en-US" altLang="zh-CN" sz="2400" b="1">
                <a:sym typeface="Symbol" panose="05050102010706020507" pitchFamily="18" charset="2"/>
              </a:rPr>
              <a:t>while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]  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 b="1">
                <a:sym typeface="Symbol" panose="05050102010706020507" pitchFamily="18" charset="2"/>
              </a:rPr>
              <a:t>and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i 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 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    </a:t>
            </a:r>
            <a:r>
              <a:rPr lang="en-US" altLang="zh-CN" sz="2400" b="1">
                <a:sym typeface="Symbol" panose="05050102010706020507" pitchFamily="18" charset="2"/>
              </a:rPr>
              <a:t>do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i 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i 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+ 1</a:t>
            </a:r>
            <a:endParaRPr lang="en-US" altLang="zh-CN" sz="24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</a:t>
            </a:r>
            <a:r>
              <a:rPr lang="en-US" altLang="zh-CN" sz="2400" b="1">
                <a:sym typeface="Symbol" panose="05050102010706020507" pitchFamily="18" charset="2"/>
              </a:rPr>
              <a:t>for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j 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i 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+ 1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 b="1">
                <a:sym typeface="Symbol" panose="05050102010706020507" pitchFamily="18" charset="2"/>
              </a:rPr>
              <a:t>to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endParaRPr lang="en-US" altLang="zh-CN" sz="2400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     </a:t>
            </a:r>
            <a:r>
              <a:rPr lang="en-US" altLang="zh-CN" sz="2400" b="1">
                <a:sym typeface="Symbol" panose="05050102010706020507" pitchFamily="18" charset="2"/>
              </a:rPr>
              <a:t>do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 b="1">
                <a:sym typeface="Symbol" panose="05050102010706020507" pitchFamily="18" charset="2"/>
              </a:rPr>
              <a:t>if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]  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endParaRPr lang="en-US" altLang="zh-CN" sz="2400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              </a:t>
            </a:r>
            <a:r>
              <a:rPr lang="en-US" altLang="zh-CN" sz="2400" b="1">
                <a:sym typeface="Symbol" panose="05050102010706020507" pitchFamily="18" charset="2"/>
              </a:rPr>
              <a:t>then</a:t>
            </a:r>
            <a:r>
              <a:rPr lang="en-US" altLang="zh-CN" sz="2400">
                <a:sym typeface="Symbol" panose="05050102010706020507" pitchFamily="18" charset="2"/>
              </a:rPr>
              <a:t> exchange 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]  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endParaRPr lang="en-US" altLang="zh-CN" sz="24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                                             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i 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i 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+1</a:t>
            </a:r>
            <a:endParaRPr lang="en-US" altLang="zh-CN" sz="24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</a:t>
            </a:r>
            <a:r>
              <a:rPr lang="en-US" altLang="zh-CN" sz="2400" b="1">
                <a:sym typeface="Symbol" panose="05050102010706020507" pitchFamily="18" charset="2"/>
              </a:rPr>
              <a:t>return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–1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619125" y="692150"/>
            <a:ext cx="7920038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34290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28575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573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145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717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628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86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543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he-IL" sz="4400" dirty="0">
                <a:solidFill>
                  <a:srgbClr val="CC0000"/>
                </a:solidFill>
              </a:rPr>
              <a:t>Proof</a:t>
            </a:r>
            <a:endParaRPr lang="en-US" altLang="he-IL" sz="4400" dirty="0">
              <a:solidFill>
                <a:srgbClr val="CC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81000" y="1905000"/>
                <a:ext cx="8458200" cy="403899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Consequently: 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are no more than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/>
                            <a:cs typeface="Arial" panose="020B0604020202020204" pitchFamily="34" charset="0"/>
                          </a:rPr>
                          <m:t>𝑚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/>
                            <a:cs typeface="Arial" panose="020B0604020202020204" pitchFamily="34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such decrements,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/>
                            <a:cs typeface="Arial" panose="020B0604020202020204" pitchFamily="34" charset="0"/>
                          </a:rPr>
                          <m:t>𝑚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/>
                            <a:cs typeface="Arial" panose="020B0604020202020204" pitchFamily="34" charset="0"/>
                          </a:rPr>
                          <m:t>𝑐</m:t>
                        </m:r>
                      </m:den>
                    </m:f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/>
                        <a:cs typeface="Arial" panose="020B0604020202020204" pitchFamily="34" charset="0"/>
                      </a:rPr>
                      <m:t>≤</m:t>
                    </m:r>
                    <m:acc>
                      <m:acc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Conclude: </a:t>
                </a:r>
                <a:endParaRPr lang="en-US" sz="3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counter of any key whose frequency is more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/>
                            <a:cs typeface="Arial" panose="020B0604020202020204" pitchFamily="34" charset="0"/>
                          </a:rPr>
                          <m:t>𝑚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/>
                            <a:cs typeface="Arial" panose="020B0604020202020204" pitchFamily="34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times is </a:t>
                </a:r>
                <a:r>
                  <a:rPr lang="en-US" sz="3200" u="sng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non zero 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at the time of the query.</a:t>
                </a:r>
                <a:endParaRPr lang="he-IL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05000"/>
                <a:ext cx="8458200" cy="4038991"/>
              </a:xfrm>
              <a:prstGeom prst="rect">
                <a:avLst/>
              </a:prstGeom>
              <a:blipFill rotWithShape="1">
                <a:blip r:embed="rId1"/>
                <a:stretch>
                  <a:fillRect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391400" y="2743200"/>
            <a:ext cx="3048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619125" y="692150"/>
            <a:ext cx="7920038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342900" algn="l" rtl="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285750" algn="l" rtl="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573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145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717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628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86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543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he-IL" sz="4400" dirty="0">
                <a:solidFill>
                  <a:srgbClr val="CC0000"/>
                </a:solidFill>
              </a:rPr>
              <a:t>Finding Frequent Elements</a:t>
            </a:r>
            <a:endParaRPr lang="en-US" altLang="he-IL" sz="4400" dirty="0">
              <a:solidFill>
                <a:srgbClr val="CC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905000"/>
            <a:ext cx="8458200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we verify that all elements in the counters are frequent? 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-- Another pass.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作业：</a:t>
            </a:r>
            <a:r>
              <a:rPr lang="en-US" altLang="zh-CN" dirty="0" smtClean="0"/>
              <a:t>9.3-1, 9.3-8, 9-3</a:t>
            </a:r>
            <a:endParaRPr lang="en-US" altLang="zh-CN" dirty="0" smtClean="0"/>
          </a:p>
          <a:p>
            <a:r>
              <a:rPr lang="zh-CN" altLang="en-US" dirty="0" smtClean="0"/>
              <a:t>预习：</a:t>
            </a:r>
            <a:r>
              <a:rPr lang="en-US" altLang="zh-CN" dirty="0" smtClean="0"/>
              <a:t>ch11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42B30-D4E8-46FA-8BC8-1BB7F72CAC2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Mjk4NDYwY2ZlNTg5ZDYyYWNiY2MzOGM5NmZlOThkYTAifQ==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17084</Words>
  <Application>WPS 演示</Application>
  <PresentationFormat>全屏显示(4:3)</PresentationFormat>
  <Paragraphs>1398</Paragraphs>
  <Slides>92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46</vt:i4>
      </vt:variant>
      <vt:variant>
        <vt:lpstr>幻灯片标题</vt:lpstr>
      </vt:variant>
      <vt:variant>
        <vt:i4>92</vt:i4>
      </vt:variant>
    </vt:vector>
  </HeadingPairs>
  <TitlesOfParts>
    <vt:vector size="155" baseType="lpstr">
      <vt:lpstr>Arial</vt:lpstr>
      <vt:lpstr>宋体</vt:lpstr>
      <vt:lpstr>Wingdings</vt:lpstr>
      <vt:lpstr>Times New Roman</vt:lpstr>
      <vt:lpstr>Symbol</vt:lpstr>
      <vt:lpstr>Symbol</vt:lpstr>
      <vt:lpstr>微软雅黑</vt:lpstr>
      <vt:lpstr>Arial Unicode MS</vt:lpstr>
      <vt:lpstr>TimesNewRomanPSMT</vt:lpstr>
      <vt:lpstr>Osaka</vt:lpstr>
      <vt:lpstr>Yu Gothic</vt:lpstr>
      <vt:lpstr>TimesNewRomanPS-BoldMT</vt:lpstr>
      <vt:lpstr>Calibri</vt:lpstr>
      <vt:lpstr>Cambria Math</vt:lpstr>
      <vt:lpstr>Cambria Math</vt:lpstr>
      <vt:lpstr>Segoe Print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Introduction to Algorithms</vt:lpstr>
      <vt:lpstr>Recap</vt:lpstr>
      <vt:lpstr>Today</vt:lpstr>
      <vt:lpstr>Verification: witness</vt:lpstr>
      <vt:lpstr>Verifying Matrix Multiplication</vt:lpstr>
      <vt:lpstr>Verifying Matrix Multiplication</vt:lpstr>
      <vt:lpstr>Quicksort</vt:lpstr>
      <vt:lpstr>Divide-and-conquer</vt:lpstr>
      <vt:lpstr>Partition procedure</vt:lpstr>
      <vt:lpstr>Example of partition</vt:lpstr>
      <vt:lpstr>Correctness proof idea</vt:lpstr>
      <vt:lpstr>Quicksort</vt:lpstr>
      <vt:lpstr>Analysis of Quicksort</vt:lpstr>
      <vt:lpstr>Analysis of Quicksort (best case)</vt:lpstr>
      <vt:lpstr>Analysis of “almost-best” case</vt:lpstr>
      <vt:lpstr>Analysis of “almost-best” case</vt:lpstr>
      <vt:lpstr>Analysis of “almost-best” case</vt:lpstr>
      <vt:lpstr>Analysis of “almost-best” case</vt:lpstr>
      <vt:lpstr>Analysis of “almost-best” case</vt:lpstr>
      <vt:lpstr>Analysis of Quicksort (worst case)</vt:lpstr>
      <vt:lpstr>When does worst case occur?</vt:lpstr>
      <vt:lpstr>Analysis of Quicksort</vt:lpstr>
      <vt:lpstr>How to avoid the bad cases?</vt:lpstr>
      <vt:lpstr>“Randomized” algorithm </vt:lpstr>
      <vt:lpstr>Randomized Quicksort</vt:lpstr>
      <vt:lpstr>Randomized Quicksort</vt:lpstr>
      <vt:lpstr>Analysis of randomized algorithms</vt:lpstr>
      <vt:lpstr>Probability</vt:lpstr>
      <vt:lpstr>Probability axioms</vt:lpstr>
      <vt:lpstr>Probability</vt:lpstr>
      <vt:lpstr>Probability</vt:lpstr>
      <vt:lpstr>Probability</vt:lpstr>
      <vt:lpstr>Expectation</vt:lpstr>
      <vt:lpstr>Independence of two r.v.s</vt:lpstr>
      <vt:lpstr>Back to Randomized Quicksort</vt:lpstr>
      <vt:lpstr>Analysis of Randomized Quicksort</vt:lpstr>
      <vt:lpstr>Analysis of Randomized Quicksort</vt:lpstr>
      <vt:lpstr>Analysis of Randomized Quicksort</vt:lpstr>
      <vt:lpstr>Analysis of Randomized Quicksort</vt:lpstr>
      <vt:lpstr>Proving fact…</vt:lpstr>
      <vt:lpstr>Quicksort in practice</vt:lpstr>
      <vt:lpstr>Comparison sort</vt:lpstr>
      <vt:lpstr>Decision-tree example</vt:lpstr>
      <vt:lpstr>Decision-tree example</vt:lpstr>
      <vt:lpstr>Decision-tree example</vt:lpstr>
      <vt:lpstr>Decision-tree example</vt:lpstr>
      <vt:lpstr>Decision-tree example</vt:lpstr>
      <vt:lpstr>Decision-tree model</vt:lpstr>
      <vt:lpstr>Lower bound for decision-tree sorting</vt:lpstr>
      <vt:lpstr>Lower bound for comparison sorting</vt:lpstr>
      <vt:lpstr>Order statistics</vt:lpstr>
      <vt:lpstr>Randomized divide-and-conquer</vt:lpstr>
      <vt:lpstr>Example</vt:lpstr>
      <vt:lpstr>Intuition for analysis</vt:lpstr>
      <vt:lpstr>Analysis</vt:lpstr>
      <vt:lpstr>Alternative analysis of expected time</vt:lpstr>
      <vt:lpstr>Analysis (continued)</vt:lpstr>
      <vt:lpstr>Calculating expectation</vt:lpstr>
      <vt:lpstr>Calculating expectation</vt:lpstr>
      <vt:lpstr>Calculating expectation</vt:lpstr>
      <vt:lpstr>Calculating expectation</vt:lpstr>
      <vt:lpstr>Calculating expectation</vt:lpstr>
      <vt:lpstr>Hairy recurrence</vt:lpstr>
      <vt:lpstr>Substitution method</vt:lpstr>
      <vt:lpstr>Substitution method</vt:lpstr>
      <vt:lpstr>Substitution method</vt:lpstr>
      <vt:lpstr>Substitution method</vt:lpstr>
      <vt:lpstr>Summary of randomized order-statistic selection</vt:lpstr>
      <vt:lpstr>Worst-case linear-time order statistics</vt:lpstr>
      <vt:lpstr>Choosing the pivot</vt:lpstr>
      <vt:lpstr>Choosing the pivot</vt:lpstr>
      <vt:lpstr>Choosing the pivot</vt:lpstr>
      <vt:lpstr>Choosing the pivot</vt:lpstr>
      <vt:lpstr>Analysis</vt:lpstr>
      <vt:lpstr>Analysis (Assume all elements are distinct)</vt:lpstr>
      <vt:lpstr>Analysis (Assume all elements are distinct)</vt:lpstr>
      <vt:lpstr>Minor simplification</vt:lpstr>
      <vt:lpstr>Developing the recurrence</vt:lpstr>
      <vt:lpstr>Solving the recurrence</vt:lpstr>
      <vt:lpstr>Conclusions</vt:lpstr>
      <vt:lpstr>PowerPoint 演示文稿</vt:lpstr>
      <vt:lpstr>PowerPoint 演示文稿</vt:lpstr>
      <vt:lpstr>Frequent Items: Exact Solution</vt:lpstr>
      <vt:lpstr>PowerPoint 演示文稿</vt:lpstr>
      <vt:lpstr>Frequent Elements: Misra Gries 1982</vt:lpstr>
      <vt:lpstr>Frequent Elements: Misra Gries 1982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 &amp; 预习</vt:lpstr>
    </vt:vector>
  </TitlesOfParts>
  <Company>Fudan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scf</dc:creator>
  <cp:lastModifiedBy>陈锐林</cp:lastModifiedBy>
  <cp:revision>55</cp:revision>
  <dcterms:created xsi:type="dcterms:W3CDTF">2003-03-01T10:15:00Z</dcterms:created>
  <dcterms:modified xsi:type="dcterms:W3CDTF">2024-03-14T09:24:40Z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1388499D73914F25A5D1EFC2C86EF147_12</vt:lpwstr>
  </property>
  <property fmtid="{D5CDD505-2E9C-101B-9397-08002B2CF9AE}" pid="3" name="KSOProductBuildVer">
    <vt:lpwstr>2052-12.1.0.15712</vt:lpwstr>
  </property>
</Properties>
</file>