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handoutMasterIdLst>
    <p:handoutMasterId r:id="rId82"/>
  </p:handoutMasterIdLst>
  <p:sldIdLst>
    <p:sldId id="256" r:id="rId3"/>
    <p:sldId id="303" r:id="rId4"/>
    <p:sldId id="261" r:id="rId5"/>
    <p:sldId id="262" r:id="rId6"/>
    <p:sldId id="263" r:id="rId7"/>
    <p:sldId id="264" r:id="rId8"/>
    <p:sldId id="297" r:id="rId9"/>
    <p:sldId id="298" r:id="rId10"/>
    <p:sldId id="369" r:id="rId11"/>
    <p:sldId id="299" r:id="rId12"/>
    <p:sldId id="257" r:id="rId13"/>
    <p:sldId id="286" r:id="rId14"/>
    <p:sldId id="287" r:id="rId15"/>
    <p:sldId id="288" r:id="rId16"/>
    <p:sldId id="313" r:id="rId17"/>
    <p:sldId id="289" r:id="rId18"/>
    <p:sldId id="290" r:id="rId19"/>
    <p:sldId id="281" r:id="rId20"/>
    <p:sldId id="317" r:id="rId21"/>
    <p:sldId id="265" r:id="rId22"/>
    <p:sldId id="266" r:id="rId23"/>
    <p:sldId id="267" r:id="rId24"/>
    <p:sldId id="291" r:id="rId25"/>
    <p:sldId id="292" r:id="rId26"/>
    <p:sldId id="293" r:id="rId27"/>
    <p:sldId id="294" r:id="rId28"/>
    <p:sldId id="295" r:id="rId29"/>
    <p:sldId id="296" r:id="rId30"/>
    <p:sldId id="315" r:id="rId31"/>
    <p:sldId id="316" r:id="rId32"/>
    <p:sldId id="268" r:id="rId33"/>
    <p:sldId id="269" r:id="rId34"/>
    <p:sldId id="270" r:id="rId35"/>
    <p:sldId id="271" r:id="rId36"/>
    <p:sldId id="272" r:id="rId37"/>
    <p:sldId id="273" r:id="rId38"/>
    <p:sldId id="300" r:id="rId39"/>
    <p:sldId id="301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68" r:id="rId81"/>
  </p:sldIdLst>
  <p:sldSz cx="9144000" cy="6858000" type="screen4x3"/>
  <p:notesSz cx="6858000" cy="9144000"/>
  <p:custDataLst>
    <p:tags r:id="rId86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CC"/>
    <a:srgbClr val="FFFF00"/>
    <a:srgbClr val="CE0000"/>
    <a:srgbClr val="008C87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28" autoAdjust="0"/>
  </p:normalViewPr>
  <p:slideViewPr>
    <p:cSldViewPr showGuides="1"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2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24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1" smtClean="0"/>
            </a:lvl1pPr>
          </a:lstStyle>
          <a:p>
            <a:pPr>
              <a:defRPr/>
            </a:pPr>
            <a:fld id="{7F5AF2B5-E7F3-4F27-9846-B73C671BDE8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910777-1A93-4D80-8AE3-1386C1293C1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58556-3344-446F-A118-E1B03AC89B79}" type="slidenum">
              <a:rPr lang="he-IL" altLang="zh-CN"/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40D939-9853-4844-B923-1B7FF22F4145}" type="slidenum">
              <a:rPr lang="he-IL" altLang="zh-CN"/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F5D36-0A45-42C9-9FE3-716369C91E8D}" type="slidenum">
              <a:rPr lang="he-IL" altLang="zh-CN"/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43197-E8D1-4997-A7DD-796E37A9834C}" type="slidenum">
              <a:rPr lang="he-IL" altLang="zh-CN"/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F5365-9AAE-42C8-83DB-734BA48F4509}" type="slidenum">
              <a:rPr lang="he-IL" altLang="zh-CN"/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endParaRPr lang="en-US" sz="110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374F9-D119-4015-84D5-E3FEDF9CA05B}" type="slidenum">
              <a:rPr lang="he-IL" altLang="zh-CN"/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r>
              <a:rPr lang="en-US" smtClean="0"/>
              <a:t>n = 10, epsilon = 0.2, so r = 12</a:t>
            </a:r>
            <a:endParaRPr lang="en-US" smtClean="0"/>
          </a:p>
          <a:p>
            <a:pPr algn="l" rtl="0" eaLnBrk="1" hangingPunct="1"/>
            <a:r>
              <a:rPr lang="en-US" smtClean="0"/>
              <a:t>log_2 10 = 3.3, so |Q| = 4, 0.7 for stash</a:t>
            </a:r>
            <a:endParaRPr lang="en-US" smtClean="0"/>
          </a:p>
          <a:p>
            <a:pPr algn="l" rtl="0" eaLnBrk="1" hangingPunct="1"/>
            <a:r>
              <a:rPr lang="en-US" smtClean="0"/>
              <a:t>L = 3 for simplicity (can explain 2.5 orally)</a:t>
            </a: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A8F81-1908-45AD-ACDE-A9683CF37B5F}" type="slidenum">
              <a:rPr lang="he-IL" altLang="zh-CN"/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algn="l" rtl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D518-6E07-4826-A7A1-880D124E1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1260D-FFD8-444D-B307-40EEABDF7D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B02DE-0D51-4D1F-B2F4-DBB7E587A5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5ADB0-1550-4E6B-96EA-A82F0F8322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CB5AB-98E1-45B9-9D61-C1C01B095D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5F2FF-795C-4529-8459-E4C2EC6DCC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E2BEF-94CB-4726-BF48-76F58C6911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36A6-FD61-468B-8E42-35A0FF3947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59E40-3239-4D20-824D-92E0EB54D9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43BE-D001-4A62-9160-B7CBF213B9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BAE63-2845-441F-AB43-A0FEBDE597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ADE80-D555-4BD6-BE61-8A650F45C7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DD54C-C4A2-49F4-80FD-E62AFCB4E68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6.png"/><Relationship Id="rId7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openxmlformats.org/officeDocument/2006/relationships/image" Target="../media/image3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11" Type="http://schemas.openxmlformats.org/officeDocument/2006/relationships/tags" Target="../tags/tag5.xml"/><Relationship Id="rId10" Type="http://schemas.openxmlformats.org/officeDocument/2006/relationships/image" Target="../media/image7.png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tags" Target="../tags/tag8.xml"/><Relationship Id="rId4" Type="http://schemas.openxmlformats.org/officeDocument/2006/relationships/image" Target="../media/image11.png"/><Relationship Id="rId3" Type="http://schemas.openxmlformats.org/officeDocument/2006/relationships/tags" Target="../tags/tag7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tags" Target="../tags/tag11.xml"/><Relationship Id="rId2" Type="http://schemas.openxmlformats.org/officeDocument/2006/relationships/image" Target="../media/image29.png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png"/><Relationship Id="rId7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tags" Target="../tags/tag14.xml"/><Relationship Id="rId4" Type="http://schemas.openxmlformats.org/officeDocument/2006/relationships/image" Target="../media/image30.png"/><Relationship Id="rId3" Type="http://schemas.openxmlformats.org/officeDocument/2006/relationships/tags" Target="../tags/tag13.xml"/><Relationship Id="rId2" Type="http://schemas.openxmlformats.org/officeDocument/2006/relationships/image" Target="../media/image29.png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6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5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1" Type="http://schemas.openxmlformats.org/officeDocument/2006/relationships/oleObject" Target="../embeddings/Workbook1.xls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1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42.bin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37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  <a:endParaRPr lang="en-US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Lecture 4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BCB6CF-2D8C-47D7-B46B-01EDDCC4655B}" type="slidenum">
              <a:rPr lang="en-US" altLang="zh-CN"/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Search cost</a:t>
            </a:r>
            <a:endParaRPr lang="en-US" altLang="zh-CN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Expected time to search for a record with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 given key </a:t>
            </a:r>
            <a:r>
              <a:rPr lang="en-US" altLang="zh-CN" dirty="0" smtClean="0">
                <a:solidFill>
                  <a:srgbClr val="008C87"/>
                </a:solidFill>
              </a:rPr>
              <a:t>= </a:t>
            </a:r>
            <a:r>
              <a:rPr lang="en-US" altLang="zh-CN" dirty="0" smtClean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dirty="0" smtClean="0">
                <a:solidFill>
                  <a:srgbClr val="008C87"/>
                </a:solidFill>
              </a:rPr>
              <a:t>(1 + </a:t>
            </a:r>
            <a:r>
              <a:rPr lang="en-US" altLang="zh-CN" dirty="0" smtClean="0">
                <a:solidFill>
                  <a:srgbClr val="008C87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Expected search time </a:t>
            </a:r>
            <a:r>
              <a:rPr lang="en-US" altLang="zh-CN" dirty="0" smtClean="0">
                <a:solidFill>
                  <a:srgbClr val="008C87"/>
                </a:solidFill>
              </a:rPr>
              <a:t>= </a:t>
            </a:r>
            <a:r>
              <a:rPr lang="en-US" altLang="zh-CN" dirty="0" smtClean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dirty="0" smtClean="0">
                <a:solidFill>
                  <a:srgbClr val="008C87"/>
                </a:solidFill>
              </a:rPr>
              <a:t>(1) </a:t>
            </a:r>
            <a:r>
              <a:rPr lang="en-US" altLang="zh-CN" dirty="0" smtClean="0">
                <a:solidFill>
                  <a:srgbClr val="000000"/>
                </a:solidFill>
              </a:rPr>
              <a:t>if </a:t>
            </a:r>
            <a:r>
              <a:rPr lang="en-US" altLang="zh-CN" dirty="0" smtClean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 smtClean="0">
                <a:solidFill>
                  <a:srgbClr val="008C87"/>
                </a:solidFill>
              </a:rPr>
              <a:t>=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(1)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or equivalently, if </a:t>
            </a:r>
            <a:r>
              <a:rPr lang="en-US" altLang="zh-CN" i="1" dirty="0" smtClean="0">
                <a:solidFill>
                  <a:srgbClr val="008C87"/>
                </a:solidFill>
              </a:rPr>
              <a:t>n </a:t>
            </a:r>
            <a:r>
              <a:rPr lang="en-US" altLang="zh-CN" dirty="0" smtClean="0">
                <a:solidFill>
                  <a:srgbClr val="008C87"/>
                </a:solidFill>
              </a:rPr>
              <a:t>=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409700" y="3302000"/>
            <a:ext cx="1970088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i="1">
                <a:solidFill>
                  <a:schemeClr val="tx1"/>
                </a:solidFill>
              </a:rPr>
              <a:t>apply hash</a:t>
            </a:r>
            <a:endParaRPr lang="en-US" altLang="zh-CN" sz="2800" i="1">
              <a:solidFill>
                <a:schemeClr val="tx1"/>
              </a:solidFill>
            </a:endParaRPr>
          </a:p>
          <a:p>
            <a:pPr algn="l"/>
            <a:r>
              <a:rPr lang="en-US" altLang="zh-CN" sz="2800" i="1">
                <a:solidFill>
                  <a:schemeClr val="tx1"/>
                </a:solidFill>
              </a:rPr>
              <a:t>function and</a:t>
            </a:r>
            <a:endParaRPr lang="en-US" altLang="zh-CN" sz="2800" i="1">
              <a:solidFill>
                <a:schemeClr val="tx1"/>
              </a:solidFill>
            </a:endParaRPr>
          </a:p>
          <a:p>
            <a:pPr algn="l"/>
            <a:r>
              <a:rPr lang="en-US" altLang="zh-CN" sz="2800" i="1">
                <a:solidFill>
                  <a:schemeClr val="tx1"/>
                </a:solidFill>
              </a:rPr>
              <a:t>access slot</a:t>
            </a:r>
            <a:endParaRPr lang="en-US" altLang="zh-CN" sz="2800" i="1">
              <a:solidFill>
                <a:schemeClr val="tx1"/>
              </a:solidFill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4651375" y="3276600"/>
            <a:ext cx="113982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i="1">
                <a:solidFill>
                  <a:schemeClr val="tx1"/>
                </a:solidFill>
              </a:rPr>
              <a:t>search</a:t>
            </a:r>
            <a:endParaRPr lang="en-US" altLang="zh-CN" sz="2800" i="1">
              <a:solidFill>
                <a:schemeClr val="tx1"/>
              </a:solidFill>
            </a:endParaRPr>
          </a:p>
          <a:p>
            <a:pPr algn="l"/>
            <a:r>
              <a:rPr lang="en-US" altLang="zh-CN" sz="2800" i="1">
                <a:solidFill>
                  <a:schemeClr val="tx1"/>
                </a:solidFill>
              </a:rPr>
              <a:t>the list</a:t>
            </a:r>
            <a:endParaRPr lang="en-US" altLang="zh-CN" sz="2800" i="1">
              <a:solidFill>
                <a:schemeClr val="tx1"/>
              </a:solidFill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362200" y="2514600"/>
            <a:ext cx="1219200" cy="9144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H="1" flipV="1">
            <a:off x="4343400" y="2514600"/>
            <a:ext cx="685800" cy="9144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643925-B3FB-4141-8071-6C82EF996295}" type="slidenum">
              <a:rPr lang="en-US" altLang="zh-CN"/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Choosing a hash function</a:t>
            </a:r>
            <a:endParaRPr lang="en-US" altLang="zh-CN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The assumption of simple uniform hashing is hard to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guarantee, but several common techniques tend to 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work well in practice as long as their deficiencies 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can be avoided.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Desirata:</a:t>
            </a:r>
            <a:endParaRPr lang="en-US" altLang="zh-CN" sz="2800" b="1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A good hash function should distribute the keys uniformly into the slots of the table.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Regularity in the key distribution should not affect this uniformity.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D7E86-3D6C-492B-A919-91890A43106F}" type="slidenum">
              <a:rPr lang="en-US" altLang="zh-CN"/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Multiplication method</a:t>
            </a:r>
            <a:endParaRPr lang="en-US" altLang="zh-CN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Assume that all keys are integers, </a:t>
            </a:r>
            <a:r>
              <a:rPr lang="en-US" altLang="zh-CN" sz="2800" i="1" smtClean="0">
                <a:solidFill>
                  <a:srgbClr val="008C87"/>
                </a:solidFill>
              </a:rPr>
              <a:t>m </a:t>
            </a:r>
            <a:r>
              <a:rPr lang="en-US" altLang="zh-CN" sz="2800" smtClean="0">
                <a:solidFill>
                  <a:srgbClr val="008C87"/>
                </a:solidFill>
              </a:rPr>
              <a:t>= 2</a:t>
            </a:r>
            <a:r>
              <a:rPr lang="en-US" altLang="zh-CN" sz="2800" i="1" baseline="30000" smtClean="0">
                <a:solidFill>
                  <a:srgbClr val="008C87"/>
                </a:solidFill>
              </a:rPr>
              <a:t>r</a:t>
            </a:r>
            <a:r>
              <a:rPr lang="en-US" altLang="zh-CN" sz="2800" smtClean="0">
                <a:solidFill>
                  <a:srgbClr val="000000"/>
                </a:solidFill>
              </a:rPr>
              <a:t>, and our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computer has </a:t>
            </a:r>
            <a:r>
              <a:rPr lang="en-US" altLang="zh-CN" sz="2800" i="1" smtClean="0">
                <a:solidFill>
                  <a:srgbClr val="008C87"/>
                </a:solidFill>
              </a:rPr>
              <a:t>w</a:t>
            </a:r>
            <a:r>
              <a:rPr lang="en-US" altLang="zh-CN" sz="2800" smtClean="0">
                <a:solidFill>
                  <a:srgbClr val="000000"/>
                </a:solidFill>
              </a:rPr>
              <a:t>-bit words. Define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C87"/>
                </a:solidFill>
              </a:rPr>
              <a:t>          h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 = (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b="1" smtClean="0">
                <a:solidFill>
                  <a:srgbClr val="008C87"/>
                </a:solidFill>
              </a:rPr>
              <a:t>·</a:t>
            </a:r>
            <a:r>
              <a:rPr lang="en-US" altLang="zh-CN" sz="2800" i="1" smtClean="0">
                <a:solidFill>
                  <a:srgbClr val="008C87"/>
                </a:solidFill>
              </a:rPr>
              <a:t>k </a:t>
            </a:r>
            <a:r>
              <a:rPr lang="en-US" altLang="zh-CN" sz="2800" smtClean="0">
                <a:solidFill>
                  <a:srgbClr val="008C87"/>
                </a:solidFill>
              </a:rPr>
              <a:t>mod 2</a:t>
            </a:r>
            <a:r>
              <a:rPr lang="en-US" altLang="zh-CN" sz="2800" i="1" baseline="30000" smtClean="0">
                <a:solidFill>
                  <a:srgbClr val="008C87"/>
                </a:solidFill>
              </a:rPr>
              <a:t>w</a:t>
            </a:r>
            <a:r>
              <a:rPr lang="en-US" altLang="zh-CN" sz="2800" smtClean="0">
                <a:solidFill>
                  <a:srgbClr val="008C87"/>
                </a:solidFill>
              </a:rPr>
              <a:t>) rsh (</a:t>
            </a:r>
            <a:r>
              <a:rPr lang="en-US" altLang="zh-CN" sz="2800" i="1" smtClean="0">
                <a:solidFill>
                  <a:srgbClr val="008C87"/>
                </a:solidFill>
              </a:rPr>
              <a:t>w </a:t>
            </a:r>
            <a:r>
              <a:rPr lang="en-US" altLang="zh-CN" sz="2800" smtClean="0">
                <a:solidFill>
                  <a:srgbClr val="008C87"/>
                </a:solidFill>
              </a:rPr>
              <a:t>– </a:t>
            </a:r>
            <a:r>
              <a:rPr lang="en-US" altLang="zh-CN" sz="2800" i="1" smtClean="0">
                <a:solidFill>
                  <a:srgbClr val="008C87"/>
                </a:solidFill>
              </a:rPr>
              <a:t>r</a:t>
            </a:r>
            <a:r>
              <a:rPr lang="en-US" altLang="zh-CN" sz="2800" smtClean="0">
                <a:solidFill>
                  <a:srgbClr val="008C87"/>
                </a:solidFill>
              </a:rPr>
              <a:t>)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where </a:t>
            </a:r>
            <a:r>
              <a:rPr lang="en-US" altLang="zh-CN" sz="2800" smtClean="0">
                <a:solidFill>
                  <a:srgbClr val="008C87"/>
                </a:solidFill>
              </a:rPr>
              <a:t>rsh </a:t>
            </a:r>
            <a:r>
              <a:rPr lang="en-US" altLang="zh-CN" sz="2800" smtClean="0">
                <a:solidFill>
                  <a:srgbClr val="000000"/>
                </a:solidFill>
              </a:rPr>
              <a:t>is the “bit-wise right-shift” operator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and </a:t>
            </a:r>
            <a:r>
              <a:rPr lang="en-US" altLang="zh-CN" sz="2800" i="1" smtClean="0">
                <a:solidFill>
                  <a:srgbClr val="008C87"/>
                </a:solidFill>
              </a:rPr>
              <a:t>A </a:t>
            </a:r>
            <a:r>
              <a:rPr lang="en-US" altLang="zh-CN" sz="2800" smtClean="0">
                <a:solidFill>
                  <a:srgbClr val="000000"/>
                </a:solidFill>
              </a:rPr>
              <a:t>is an odd integer in the range </a:t>
            </a:r>
            <a:r>
              <a:rPr lang="en-US" altLang="zh-CN" sz="2800" smtClean="0">
                <a:solidFill>
                  <a:srgbClr val="008C87"/>
                </a:solidFill>
              </a:rPr>
              <a:t>2</a:t>
            </a:r>
            <a:r>
              <a:rPr lang="en-US" altLang="zh-CN" sz="2800" i="1" baseline="30000" smtClean="0">
                <a:solidFill>
                  <a:srgbClr val="008C87"/>
                </a:solidFill>
              </a:rPr>
              <a:t>w</a:t>
            </a:r>
            <a:r>
              <a:rPr lang="en-US" altLang="zh-CN" sz="2800" baseline="30000" smtClean="0">
                <a:solidFill>
                  <a:srgbClr val="008C87"/>
                </a:solidFill>
              </a:rPr>
              <a:t>–1</a:t>
            </a:r>
            <a:r>
              <a:rPr lang="en-US" altLang="zh-CN" sz="2800" smtClean="0">
                <a:solidFill>
                  <a:srgbClr val="008C87"/>
                </a:solidFill>
              </a:rPr>
              <a:t> &lt; </a:t>
            </a:r>
            <a:r>
              <a:rPr lang="en-US" altLang="zh-CN" sz="2800" i="1" smtClean="0">
                <a:solidFill>
                  <a:srgbClr val="008C87"/>
                </a:solidFill>
              </a:rPr>
              <a:t>A </a:t>
            </a:r>
            <a:r>
              <a:rPr lang="en-US" altLang="zh-CN" sz="2800" smtClean="0">
                <a:solidFill>
                  <a:srgbClr val="008C87"/>
                </a:solidFill>
              </a:rPr>
              <a:t>&lt; 2</a:t>
            </a:r>
            <a:r>
              <a:rPr lang="en-US" altLang="zh-CN" sz="2800" i="1" baseline="30000" smtClean="0">
                <a:solidFill>
                  <a:srgbClr val="008C87"/>
                </a:solidFill>
              </a:rPr>
              <a:t>w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12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Don’t pick </a:t>
            </a:r>
            <a:r>
              <a:rPr lang="en-US" altLang="zh-CN" sz="2800" i="1" smtClean="0">
                <a:solidFill>
                  <a:srgbClr val="008C87"/>
                </a:solidFill>
              </a:rPr>
              <a:t>A </a:t>
            </a:r>
            <a:r>
              <a:rPr lang="en-US" altLang="zh-CN" sz="2800" smtClean="0">
                <a:solidFill>
                  <a:srgbClr val="000000"/>
                </a:solidFill>
              </a:rPr>
              <a:t>too close to </a:t>
            </a:r>
            <a:r>
              <a:rPr lang="en-US" altLang="zh-CN" sz="2800" smtClean="0">
                <a:solidFill>
                  <a:srgbClr val="008C87"/>
                </a:solidFill>
              </a:rPr>
              <a:t>2</a:t>
            </a:r>
            <a:r>
              <a:rPr lang="en-US" altLang="zh-CN" sz="2800" i="1" baseline="30000" smtClean="0">
                <a:solidFill>
                  <a:srgbClr val="008C87"/>
                </a:solidFill>
              </a:rPr>
              <a:t>w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Multiplication modulo </a:t>
            </a:r>
            <a:r>
              <a:rPr lang="en-US" altLang="zh-CN" sz="2800" smtClean="0">
                <a:solidFill>
                  <a:srgbClr val="007A78"/>
                </a:solidFill>
              </a:rPr>
              <a:t>2</a:t>
            </a:r>
            <a:r>
              <a:rPr lang="en-US" altLang="zh-CN" sz="2800" i="1" baseline="30000" smtClean="0">
                <a:solidFill>
                  <a:srgbClr val="007A78"/>
                </a:solidFill>
              </a:rPr>
              <a:t>w</a:t>
            </a:r>
            <a:r>
              <a:rPr lang="en-US" altLang="zh-CN" sz="2800" i="1" smtClean="0">
                <a:solidFill>
                  <a:srgbClr val="007A78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is fast.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The </a:t>
            </a:r>
            <a:r>
              <a:rPr lang="en-US" altLang="zh-CN" sz="2800" smtClean="0">
                <a:solidFill>
                  <a:srgbClr val="008C87"/>
                </a:solidFill>
              </a:rPr>
              <a:t>rsh </a:t>
            </a:r>
            <a:r>
              <a:rPr lang="en-US" altLang="zh-CN" sz="2800" smtClean="0">
                <a:solidFill>
                  <a:srgbClr val="000000"/>
                </a:solidFill>
              </a:rPr>
              <a:t>operator is fast.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3EB97-263E-49DA-B2B1-341089F04006}" type="slidenum">
              <a:rPr lang="en-US" altLang="zh-CN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Multiplication method example</a:t>
            </a:r>
            <a:endParaRPr lang="en-US" altLang="zh-CN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  h</a:t>
            </a:r>
            <a:r>
              <a:rPr lang="en-US" altLang="zh-CN" smtClean="0">
                <a:solidFill>
                  <a:srgbClr val="008C87"/>
                </a:solidFill>
              </a:rPr>
              <a:t>(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smtClean="0">
                <a:solidFill>
                  <a:srgbClr val="008C87"/>
                </a:solidFill>
              </a:rPr>
              <a:t>) = (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b="1" smtClean="0">
                <a:solidFill>
                  <a:srgbClr val="008C87"/>
                </a:solidFill>
              </a:rPr>
              <a:t>·</a:t>
            </a:r>
            <a:r>
              <a:rPr lang="en-US" altLang="zh-CN" i="1" smtClean="0">
                <a:solidFill>
                  <a:srgbClr val="008C87"/>
                </a:solidFill>
              </a:rPr>
              <a:t>k </a:t>
            </a:r>
            <a:r>
              <a:rPr lang="en-US" altLang="zh-CN" smtClean="0">
                <a:solidFill>
                  <a:srgbClr val="008C87"/>
                </a:solidFill>
              </a:rPr>
              <a:t>mod 2</a:t>
            </a:r>
            <a:r>
              <a:rPr lang="en-US" altLang="zh-CN" i="1" baseline="30000" smtClean="0">
                <a:solidFill>
                  <a:srgbClr val="008C87"/>
                </a:solidFill>
              </a:rPr>
              <a:t>w</a:t>
            </a:r>
            <a:r>
              <a:rPr lang="en-US" altLang="zh-CN" smtClean="0">
                <a:solidFill>
                  <a:srgbClr val="008C87"/>
                </a:solidFill>
              </a:rPr>
              <a:t>) rsh (</a:t>
            </a:r>
            <a:r>
              <a:rPr lang="en-US" altLang="zh-CN" i="1" smtClean="0">
                <a:solidFill>
                  <a:srgbClr val="008C87"/>
                </a:solidFill>
              </a:rPr>
              <a:t>w </a:t>
            </a:r>
            <a:r>
              <a:rPr lang="en-US" altLang="zh-CN" smtClean="0">
                <a:solidFill>
                  <a:srgbClr val="008C87"/>
                </a:solidFill>
              </a:rPr>
              <a:t>– </a:t>
            </a:r>
            <a:r>
              <a:rPr lang="en-US" altLang="zh-CN" i="1" smtClean="0">
                <a:solidFill>
                  <a:srgbClr val="008C87"/>
                </a:solidFill>
              </a:rPr>
              <a:t>r</a:t>
            </a:r>
            <a:r>
              <a:rPr lang="en-US" altLang="zh-CN" smtClean="0">
                <a:solidFill>
                  <a:srgbClr val="008C87"/>
                </a:solidFill>
              </a:rPr>
              <a:t>)</a:t>
            </a:r>
            <a:endParaRPr lang="en-US" altLang="zh-CN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Suppose that </a:t>
            </a:r>
            <a:r>
              <a:rPr lang="en-US" altLang="zh-CN" i="1" smtClean="0">
                <a:solidFill>
                  <a:srgbClr val="008C87"/>
                </a:solidFill>
              </a:rPr>
              <a:t>m </a:t>
            </a:r>
            <a:r>
              <a:rPr lang="en-US" altLang="zh-CN" smtClean="0">
                <a:solidFill>
                  <a:srgbClr val="008C87"/>
                </a:solidFill>
              </a:rPr>
              <a:t>= 8 = 2</a:t>
            </a:r>
            <a:r>
              <a:rPr lang="en-US" altLang="zh-CN" baseline="30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and that our computer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has </a:t>
            </a:r>
            <a:r>
              <a:rPr lang="en-US" altLang="zh-CN" i="1" smtClean="0">
                <a:solidFill>
                  <a:srgbClr val="008C87"/>
                </a:solidFill>
              </a:rPr>
              <a:t>w </a:t>
            </a:r>
            <a:r>
              <a:rPr lang="en-US" altLang="zh-CN" smtClean="0">
                <a:solidFill>
                  <a:srgbClr val="008C87"/>
                </a:solidFill>
              </a:rPr>
              <a:t>= 7</a:t>
            </a:r>
            <a:r>
              <a:rPr lang="en-US" altLang="zh-CN" smtClean="0">
                <a:solidFill>
                  <a:srgbClr val="000000"/>
                </a:solidFill>
              </a:rPr>
              <a:t>-bit words: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pSp>
        <p:nvGrpSpPr>
          <p:cNvPr id="4103" name="Group 20"/>
          <p:cNvGrpSpPr/>
          <p:nvPr/>
        </p:nvGrpSpPr>
        <p:grpSpPr bwMode="auto">
          <a:xfrm>
            <a:off x="309562" y="3857628"/>
            <a:ext cx="4191000" cy="1660525"/>
            <a:chOff x="528" y="2362"/>
            <a:chExt cx="2640" cy="1046"/>
          </a:xfrm>
        </p:grpSpPr>
        <p:sp>
          <p:nvSpPr>
            <p:cNvPr id="4104" name="Text Box 14"/>
            <p:cNvSpPr txBox="1">
              <a:spLocks noChangeArrowheads="1"/>
            </p:cNvSpPr>
            <p:nvPr/>
          </p:nvSpPr>
          <p:spPr bwMode="auto">
            <a:xfrm>
              <a:off x="1675" y="2362"/>
              <a:ext cx="1493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1 0 1 1 0 0 1   = </a:t>
              </a:r>
              <a:r>
                <a:rPr lang="en-US" altLang="zh-CN" i="1"/>
                <a:t>A</a:t>
              </a:r>
              <a:endParaRPr lang="en-US" altLang="zh-CN" i="1"/>
            </a:p>
            <a:p>
              <a:pPr algn="l"/>
              <a:r>
                <a:rPr lang="en-US" altLang="zh-CN"/>
                <a:t>1 1 0 1 0 1 1   = </a:t>
              </a:r>
              <a:r>
                <a:rPr lang="en-US" altLang="zh-CN" i="1"/>
                <a:t>k</a:t>
              </a:r>
              <a:endParaRPr lang="en-US" altLang="zh-CN" i="1"/>
            </a:p>
          </p:txBody>
        </p:sp>
        <p:sp>
          <p:nvSpPr>
            <p:cNvPr id="4105" name="Text Box 15"/>
            <p:cNvSpPr txBox="1">
              <a:spLocks noChangeArrowheads="1"/>
            </p:cNvSpPr>
            <p:nvPr/>
          </p:nvSpPr>
          <p:spPr bwMode="auto">
            <a:xfrm>
              <a:off x="672" y="2880"/>
              <a:ext cx="20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1 0 0 1 0 1 0 0 1 1 0 0 1 1</a:t>
              </a:r>
              <a:endParaRPr lang="en-US" altLang="zh-CN" dirty="0"/>
            </a:p>
          </p:txBody>
        </p:sp>
        <p:sp>
          <p:nvSpPr>
            <p:cNvPr id="4106" name="Line 16"/>
            <p:cNvSpPr>
              <a:spLocks noChangeShapeType="1"/>
            </p:cNvSpPr>
            <p:nvPr/>
          </p:nvSpPr>
          <p:spPr bwMode="auto">
            <a:xfrm>
              <a:off x="528" y="288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Text Box 17"/>
            <p:cNvSpPr txBox="1">
              <a:spLocks noChangeArrowheads="1"/>
            </p:cNvSpPr>
            <p:nvPr/>
          </p:nvSpPr>
          <p:spPr bwMode="auto">
            <a:xfrm>
              <a:off x="528" y="261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anose="05050102010706020507" pitchFamily="18" charset="2"/>
                </a:rPr>
                <a:t></a:t>
              </a:r>
              <a:endParaRPr lang="en-US" altLang="zh-CN"/>
            </a:p>
          </p:txBody>
        </p:sp>
        <p:graphicFrame>
          <p:nvGraphicFramePr>
            <p:cNvPr id="4098" name="Object 18"/>
            <p:cNvGraphicFramePr>
              <a:graphicFrameLocks noChangeAspect="1"/>
            </p:cNvGraphicFramePr>
            <p:nvPr/>
          </p:nvGraphicFramePr>
          <p:xfrm>
            <a:off x="1776" y="2960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Equation" r:id="rId1" imgW="12801600" imgH="10668000" progId="Equation.3">
                    <p:embed/>
                  </p:oleObj>
                </mc:Choice>
                <mc:Fallback>
                  <p:oleObj name="Equation" r:id="rId1" imgW="12801600" imgH="10668000" progId="Equation.3">
                    <p:embed/>
                    <p:pic>
                      <p:nvPicPr>
                        <p:cNvPr id="0" name="Object 1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6" y="2960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Text Box 19"/>
            <p:cNvSpPr txBox="1">
              <a:spLocks noChangeArrowheads="1"/>
            </p:cNvSpPr>
            <p:nvPr/>
          </p:nvSpPr>
          <p:spPr bwMode="auto">
            <a:xfrm>
              <a:off x="1776" y="3120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h</a:t>
              </a:r>
              <a:r>
                <a:rPr lang="en-US" altLang="zh-CN"/>
                <a:t>(</a:t>
              </a:r>
              <a:r>
                <a:rPr lang="en-US" altLang="zh-CN" i="1"/>
                <a:t>k</a:t>
              </a:r>
              <a:r>
                <a:rPr lang="en-US" altLang="zh-CN"/>
                <a:t>)</a:t>
              </a:r>
              <a:endParaRPr lang="en-US" altLang="zh-CN"/>
            </a:p>
          </p:txBody>
        </p:sp>
      </p:grpSp>
      <p:grpSp>
        <p:nvGrpSpPr>
          <p:cNvPr id="15" name="Group 37"/>
          <p:cNvGrpSpPr/>
          <p:nvPr/>
        </p:nvGrpSpPr>
        <p:grpSpPr>
          <a:xfrm>
            <a:off x="4545585" y="3429000"/>
            <a:ext cx="4384133" cy="2200107"/>
            <a:chOff x="2143125" y="2867083"/>
            <a:chExt cx="4384133" cy="2200107"/>
          </a:xfrm>
        </p:grpSpPr>
        <p:cxnSp>
          <p:nvCxnSpPr>
            <p:cNvPr id="16" name="Straight Connector 82"/>
            <p:cNvCxnSpPr/>
            <p:nvPr/>
          </p:nvCxnSpPr>
          <p:spPr bwMode="auto">
            <a:xfrm>
              <a:off x="2143125" y="4154556"/>
              <a:ext cx="4381500" cy="952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ectangle 83"/>
            <p:cNvSpPr/>
            <p:nvPr/>
          </p:nvSpPr>
          <p:spPr bwMode="auto">
            <a:xfrm>
              <a:off x="4362450" y="4292668"/>
              <a:ext cx="2162175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84"/>
            <p:cNvSpPr/>
            <p:nvPr/>
          </p:nvSpPr>
          <p:spPr bwMode="auto">
            <a:xfrm>
              <a:off x="2152650" y="4292668"/>
              <a:ext cx="2162175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Group 97"/>
            <p:cNvGrpSpPr/>
            <p:nvPr/>
          </p:nvGrpSpPr>
          <p:grpSpPr>
            <a:xfrm>
              <a:off x="4362450" y="3363981"/>
              <a:ext cx="2162175" cy="304800"/>
              <a:chOff x="4229100" y="3790950"/>
              <a:chExt cx="2162175" cy="304800"/>
            </a:xfrm>
          </p:grpSpPr>
          <p:sp>
            <p:nvSpPr>
              <p:cNvPr id="30" name="Rectangle 79"/>
              <p:cNvSpPr/>
              <p:nvPr/>
            </p:nvSpPr>
            <p:spPr bwMode="auto">
              <a:xfrm>
                <a:off x="4229100" y="3790950"/>
                <a:ext cx="2162175" cy="304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he-IL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31" name="Picture 86" descr="TP_tmp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5192493" y="3856036"/>
                <a:ext cx="237316" cy="196972"/>
              </a:xfrm>
              <a:prstGeom prst="rect">
                <a:avLst/>
              </a:prstGeom>
              <a:noFill/>
              <a:effectLst/>
            </p:spPr>
          </p:pic>
        </p:grpSp>
        <p:grpSp>
          <p:nvGrpSpPr>
            <p:cNvPr id="20" name="Group 29"/>
            <p:cNvGrpSpPr/>
            <p:nvPr/>
          </p:nvGrpSpPr>
          <p:grpSpPr bwMode="auto">
            <a:xfrm>
              <a:off x="4362450" y="3754506"/>
              <a:ext cx="2162175" cy="304800"/>
              <a:chOff x="5943600" y="4181475"/>
              <a:chExt cx="2162175" cy="304800"/>
            </a:xfrm>
          </p:grpSpPr>
          <p:sp>
            <p:nvSpPr>
              <p:cNvPr id="28" name="Rectangle 80"/>
              <p:cNvSpPr/>
              <p:nvPr/>
            </p:nvSpPr>
            <p:spPr bwMode="auto">
              <a:xfrm>
                <a:off x="5943600" y="4181475"/>
                <a:ext cx="2162175" cy="304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1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he-IL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9" name="Picture 27" descr="TP_tmp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6937083" y="4237035"/>
                <a:ext cx="196184" cy="196184"/>
              </a:xfrm>
              <a:prstGeom prst="rect">
                <a:avLst/>
              </a:prstGeom>
              <a:noFill/>
              <a:effectLst/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3724275" y="3402081"/>
              <a:ext cx="75247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 smtClean="0">
                  <a:sym typeface="Symbol" panose="05050102010706020507"/>
                </a:rPr>
                <a:t></a:t>
              </a:r>
              <a:endParaRPr lang="he-IL" b="1" dirty="0"/>
            </a:p>
          </p:txBody>
        </p:sp>
        <p:pic>
          <p:nvPicPr>
            <p:cNvPr id="22" name="Picture 26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4751235" y="4864498"/>
              <a:ext cx="126492" cy="202692"/>
            </a:xfrm>
            <a:prstGeom prst="rect">
              <a:avLst/>
            </a:prstGeom>
            <a:noFill/>
            <a:effectLst/>
          </p:spPr>
        </p:pic>
        <p:sp>
          <p:nvSpPr>
            <p:cNvPr id="23" name="Left Brace 95"/>
            <p:cNvSpPr/>
            <p:nvPr/>
          </p:nvSpPr>
          <p:spPr bwMode="auto">
            <a:xfrm rot="16200000">
              <a:off x="4742258" y="4255865"/>
              <a:ext cx="155599" cy="94358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eft Brace 24"/>
            <p:cNvSpPr/>
            <p:nvPr/>
          </p:nvSpPr>
          <p:spPr bwMode="auto">
            <a:xfrm rot="5400000">
              <a:off x="5344229" y="2124368"/>
              <a:ext cx="194553" cy="2171504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5" name="Picture 25" descr="TP_t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4513382" y="4306786"/>
              <a:ext cx="583706" cy="278898"/>
            </a:xfrm>
            <a:prstGeom prst="rect">
              <a:avLst/>
            </a:prstGeom>
            <a:noFill/>
            <a:effectLst/>
          </p:spPr>
        </p:pic>
        <p:cxnSp>
          <p:nvCxnSpPr>
            <p:cNvPr id="26" name="Straight Connector 29"/>
            <p:cNvCxnSpPr/>
            <p:nvPr/>
          </p:nvCxnSpPr>
          <p:spPr bwMode="auto">
            <a:xfrm>
              <a:off x="5291847" y="4289898"/>
              <a:ext cx="0" cy="3015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7" name="Picture 34" descr="TP_tmp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5362307" y="2867083"/>
              <a:ext cx="201376" cy="125671"/>
            </a:xfrm>
            <a:prstGeom prst="rect">
              <a:avLst/>
            </a:prstGeom>
            <a:noFill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C8C2E-7867-43E5-A594-23DD61797B2F}" type="slidenum">
              <a:rPr lang="en-US" altLang="zh-CN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Dot-product method</a:t>
            </a:r>
            <a:endParaRPr lang="en-US" altLang="zh-CN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Randomized strategy:</a:t>
            </a:r>
            <a:endParaRPr lang="en-US" altLang="zh-CN" sz="2800" b="1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Let </a:t>
            </a:r>
            <a:r>
              <a:rPr lang="en-US" altLang="zh-CN" sz="2800" i="1" smtClean="0">
                <a:solidFill>
                  <a:srgbClr val="008C87"/>
                </a:solidFill>
              </a:rPr>
              <a:t>m </a:t>
            </a:r>
            <a:r>
              <a:rPr lang="en-US" altLang="zh-CN" sz="2800" smtClean="0">
                <a:solidFill>
                  <a:srgbClr val="000000"/>
                </a:solidFill>
              </a:rPr>
              <a:t>be prime. Decompose key </a:t>
            </a:r>
            <a:r>
              <a:rPr lang="en-US" altLang="zh-CN" sz="2800" i="1" smtClean="0">
                <a:solidFill>
                  <a:srgbClr val="008C87"/>
                </a:solidFill>
              </a:rPr>
              <a:t>k </a:t>
            </a:r>
            <a:r>
              <a:rPr lang="en-US" altLang="zh-CN" sz="2800" smtClean="0">
                <a:solidFill>
                  <a:srgbClr val="000000"/>
                </a:solidFill>
              </a:rPr>
              <a:t>into </a:t>
            </a:r>
            <a:r>
              <a:rPr lang="en-US" altLang="zh-CN" sz="2800" i="1" smtClean="0">
                <a:solidFill>
                  <a:srgbClr val="008C87"/>
                </a:solidFill>
              </a:rPr>
              <a:t>r </a:t>
            </a:r>
            <a:r>
              <a:rPr lang="en-US" altLang="zh-CN" sz="2800" smtClean="0">
                <a:solidFill>
                  <a:srgbClr val="008C87"/>
                </a:solidFill>
              </a:rPr>
              <a:t>+ 1 </a:t>
            </a:r>
            <a:r>
              <a:rPr lang="en-US" altLang="zh-CN" sz="2800" smtClean="0">
                <a:solidFill>
                  <a:srgbClr val="000000"/>
                </a:solidFill>
              </a:rPr>
              <a:t>digits,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each with value in the set </a:t>
            </a:r>
            <a:r>
              <a:rPr lang="en-US" altLang="zh-CN" sz="2800" smtClean="0">
                <a:solidFill>
                  <a:srgbClr val="008C87"/>
                </a:solidFill>
              </a:rPr>
              <a:t>{0, 1,…,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–1}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That is, let </a:t>
            </a:r>
            <a:r>
              <a:rPr lang="en-US" altLang="zh-CN" sz="2800" i="1" smtClean="0">
                <a:solidFill>
                  <a:srgbClr val="008C87"/>
                </a:solidFill>
              </a:rPr>
              <a:t>k </a:t>
            </a:r>
            <a:r>
              <a:rPr lang="en-US" altLang="zh-CN" sz="2800" smtClean="0">
                <a:solidFill>
                  <a:srgbClr val="008C87"/>
                </a:solidFill>
              </a:rPr>
              <a:t>= &lt;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>
                <a:solidFill>
                  <a:srgbClr val="008C87"/>
                </a:solidFill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1</a:t>
            </a:r>
            <a:r>
              <a:rPr lang="en-US" altLang="zh-CN" sz="2800" smtClean="0">
                <a:solidFill>
                  <a:srgbClr val="008C87"/>
                </a:solidFill>
              </a:rPr>
              <a:t>, …, 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i="1" baseline="-25000" smtClean="0">
                <a:solidFill>
                  <a:srgbClr val="008C87"/>
                </a:solidFill>
              </a:rPr>
              <a:t>r</a:t>
            </a:r>
            <a:r>
              <a:rPr lang="en-US" altLang="zh-CN" sz="2800" smtClean="0">
                <a:solidFill>
                  <a:srgbClr val="008C87"/>
                </a:solidFill>
              </a:rPr>
              <a:t>&gt;</a:t>
            </a:r>
            <a:r>
              <a:rPr lang="en-US" altLang="zh-CN" sz="2800" smtClean="0">
                <a:solidFill>
                  <a:srgbClr val="000000"/>
                </a:solidFill>
              </a:rPr>
              <a:t>, where </a:t>
            </a:r>
            <a:r>
              <a:rPr lang="en-US" altLang="zh-CN" sz="2800" smtClean="0">
                <a:solidFill>
                  <a:srgbClr val="008C87"/>
                </a:solidFill>
              </a:rPr>
              <a:t>0 </a:t>
            </a: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</a:rPr>
              <a:t>£ 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i="1" baseline="-25000" smtClean="0">
                <a:solidFill>
                  <a:srgbClr val="008C87"/>
                </a:solidFill>
              </a:rPr>
              <a:t>i </a:t>
            </a:r>
            <a:r>
              <a:rPr lang="en-US" altLang="zh-CN" sz="2800" smtClean="0">
                <a:solidFill>
                  <a:srgbClr val="008C87"/>
                </a:solidFill>
              </a:rPr>
              <a:t>&lt;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Pick </a:t>
            </a:r>
            <a:r>
              <a:rPr lang="en-US" altLang="zh-CN" sz="2800" i="1" smtClean="0">
                <a:solidFill>
                  <a:srgbClr val="008C87"/>
                </a:solidFill>
              </a:rPr>
              <a:t>a </a:t>
            </a:r>
            <a:r>
              <a:rPr lang="en-US" altLang="zh-CN" sz="2800" smtClean="0">
                <a:solidFill>
                  <a:srgbClr val="008C87"/>
                </a:solidFill>
              </a:rPr>
              <a:t>= &lt;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>
                <a:solidFill>
                  <a:srgbClr val="008C87"/>
                </a:solidFill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1</a:t>
            </a:r>
            <a:r>
              <a:rPr lang="en-US" altLang="zh-CN" sz="2800" smtClean="0">
                <a:solidFill>
                  <a:srgbClr val="008C87"/>
                </a:solidFill>
              </a:rPr>
              <a:t>, …, 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i="1" baseline="-25000" smtClean="0">
                <a:solidFill>
                  <a:srgbClr val="008C87"/>
                </a:solidFill>
              </a:rPr>
              <a:t>r</a:t>
            </a:r>
            <a:r>
              <a:rPr lang="en-US" altLang="zh-CN" sz="2800" smtClean="0">
                <a:solidFill>
                  <a:srgbClr val="008C87"/>
                </a:solidFill>
              </a:rPr>
              <a:t>&gt; </a:t>
            </a:r>
            <a:r>
              <a:rPr lang="en-US" altLang="zh-CN" sz="2800" smtClean="0">
                <a:solidFill>
                  <a:srgbClr val="000000"/>
                </a:solidFill>
              </a:rPr>
              <a:t>where each 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z="2800" i="1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is  chosen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randomly from </a:t>
            </a:r>
            <a:r>
              <a:rPr lang="en-US" altLang="zh-CN" sz="2800" smtClean="0">
                <a:solidFill>
                  <a:srgbClr val="008C87"/>
                </a:solidFill>
              </a:rPr>
              <a:t>{0, 1, …,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–1}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Excellent in practice, but expensive to compute.</a:t>
            </a:r>
            <a:endParaRPr lang="en-US" altLang="zh-CN" sz="2800" smtClean="0"/>
          </a:p>
        </p:txBody>
      </p:sp>
      <p:grpSp>
        <p:nvGrpSpPr>
          <p:cNvPr id="5126" name="Group 6"/>
          <p:cNvGrpSpPr/>
          <p:nvPr/>
        </p:nvGrpSpPr>
        <p:grpSpPr bwMode="auto">
          <a:xfrm>
            <a:off x="609600" y="4606925"/>
            <a:ext cx="3962400" cy="879475"/>
            <a:chOff x="384" y="2902"/>
            <a:chExt cx="2496" cy="554"/>
          </a:xfrm>
        </p:grpSpPr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384" y="2970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</a:rPr>
                <a:t>Define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graphicFrame>
          <p:nvGraphicFramePr>
            <p:cNvPr id="5122" name="Object 5"/>
            <p:cNvGraphicFramePr>
              <a:graphicFrameLocks noChangeAspect="1"/>
            </p:cNvGraphicFramePr>
            <p:nvPr/>
          </p:nvGraphicFramePr>
          <p:xfrm>
            <a:off x="1152" y="2902"/>
            <a:ext cx="1728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Equation" r:id="rId1" imgW="32308800" imgH="10363200" progId="Equation.3">
                    <p:embed/>
                  </p:oleObj>
                </mc:Choice>
                <mc:Fallback>
                  <p:oleObj name="Equation" r:id="rId1" imgW="32308800" imgH="10363200" progId="Equation.3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2902"/>
                          <a:ext cx="1728" cy="55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own Arrow 79"/>
          <p:cNvSpPr/>
          <p:nvPr/>
        </p:nvSpPr>
        <p:spPr bwMode="auto">
          <a:xfrm rot="19715244" flipH="1">
            <a:off x="2184302" y="3443984"/>
            <a:ext cx="379379" cy="614303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971471" y="3139832"/>
            <a:ext cx="557720" cy="3913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1918"/>
            <a:ext cx="9144000" cy="725487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Tabulation based hash functions</a:t>
            </a:r>
            <a:br>
              <a:rPr lang="en-US" sz="40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993300"/>
                </a:solidFill>
              </a:rPr>
              <a:t> [</a:t>
            </a:r>
            <a:r>
              <a:rPr lang="en-US" sz="2400" dirty="0" err="1" smtClean="0">
                <a:solidFill>
                  <a:srgbClr val="993300"/>
                </a:solidFill>
              </a:rPr>
              <a:t>Patrascu-Thorup</a:t>
            </a:r>
            <a:r>
              <a:rPr lang="en-US" sz="2400" dirty="0" smtClean="0">
                <a:solidFill>
                  <a:srgbClr val="993300"/>
                </a:solidFill>
              </a:rPr>
              <a:t> (2012)]</a:t>
            </a:r>
            <a:endParaRPr lang="en-US" sz="4000" dirty="0" smtClean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181100" y="2165329"/>
            <a:ext cx="723900" cy="3238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6905" y="2165329"/>
            <a:ext cx="723900" cy="3238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632710" y="2165329"/>
            <a:ext cx="723900" cy="3238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358515" y="2165329"/>
            <a:ext cx="723900" cy="3238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1428750" y="2484417"/>
            <a:ext cx="219075" cy="409575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2149475" y="2484417"/>
            <a:ext cx="219075" cy="409575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2870200" y="2484417"/>
            <a:ext cx="219075" cy="409575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Down Arrow 38"/>
          <p:cNvSpPr/>
          <p:nvPr/>
        </p:nvSpPr>
        <p:spPr bwMode="auto">
          <a:xfrm>
            <a:off x="3590925" y="2484417"/>
            <a:ext cx="219075" cy="409575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287700" y="3975593"/>
            <a:ext cx="710871" cy="55669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Symbol" panose="05050102010706020507"/>
              </a:rPr>
              <a:t>+</a:t>
            </a:r>
            <a:endParaRPr kumimoji="0" lang="he-IL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8" name="Shape 67"/>
          <p:cNvCxnSpPr>
            <a:stCxn id="40" idx="4"/>
          </p:cNvCxnSpPr>
          <p:nvPr/>
        </p:nvCxnSpPr>
        <p:spPr bwMode="auto">
          <a:xfrm rot="5400000">
            <a:off x="2359793" y="4801401"/>
            <a:ext cx="552453" cy="14234"/>
          </a:xfrm>
          <a:prstGeom prst="curvedConnector3">
            <a:avLst>
              <a:gd name="adj1" fmla="val 5000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4917057" y="1960542"/>
            <a:ext cx="362309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 variant can also be used to hash strings</a:t>
            </a:r>
            <a:endParaRPr lang="he-IL" dirty="0"/>
          </a:p>
        </p:txBody>
      </p:sp>
      <p:sp>
        <p:nvSpPr>
          <p:cNvPr id="76" name="TextBox 75"/>
          <p:cNvSpPr txBox="1"/>
          <p:nvPr/>
        </p:nvSpPr>
        <p:spPr>
          <a:xfrm>
            <a:off x="5010150" y="3122592"/>
            <a:ext cx="338137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be stored </a:t>
            </a:r>
            <a:br>
              <a:rPr lang="en-US" dirty="0" smtClean="0"/>
            </a:br>
            <a:r>
              <a:rPr lang="en-US" dirty="0" smtClean="0"/>
              <a:t>in a small table</a:t>
            </a:r>
            <a:endParaRPr lang="he-IL" dirty="0"/>
          </a:p>
        </p:txBody>
      </p:sp>
      <p:sp>
        <p:nvSpPr>
          <p:cNvPr id="86" name="TextBox 85"/>
          <p:cNvSpPr txBox="1"/>
          <p:nvPr/>
        </p:nvSpPr>
        <p:spPr>
          <a:xfrm>
            <a:off x="923925" y="1608117"/>
            <a:ext cx="121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“byte”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5225790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Very efficient in practice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5748244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Very good theoretical properties</a:t>
            </a:r>
            <a:endParaRPr lang="he-IL" dirty="0"/>
          </a:p>
        </p:txBody>
      </p:sp>
      <p:grpSp>
        <p:nvGrpSpPr>
          <p:cNvPr id="2" name="Group 49"/>
          <p:cNvGrpSpPr/>
          <p:nvPr/>
        </p:nvGrpSpPr>
        <p:grpSpPr>
          <a:xfrm>
            <a:off x="1267724" y="2917382"/>
            <a:ext cx="541621" cy="624423"/>
            <a:chOff x="577036" y="2669318"/>
            <a:chExt cx="541621" cy="624423"/>
          </a:xfrm>
        </p:grpSpPr>
        <p:sp>
          <p:nvSpPr>
            <p:cNvPr id="45" name="Trapezoid 44"/>
            <p:cNvSpPr/>
            <p:nvPr/>
          </p:nvSpPr>
          <p:spPr bwMode="auto">
            <a:xfrm>
              <a:off x="577036" y="2669318"/>
              <a:ext cx="541621" cy="624423"/>
            </a:xfrm>
            <a:prstGeom prst="trapezoid">
              <a:avLst/>
            </a:prstGeom>
            <a:solidFill>
              <a:srgbClr val="92D050">
                <a:alpha val="57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spAutoFit/>
            </a:bodyPr>
            <a:lstStyle/>
            <a:p>
              <a:endParaRPr lang="en-US" smtClean="0"/>
            </a:p>
          </p:txBody>
        </p:sp>
        <p:pic>
          <p:nvPicPr>
            <p:cNvPr id="48" name="Picture 47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6650" y="2848819"/>
              <a:ext cx="355971" cy="396314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3" name="Group 62"/>
          <p:cNvGrpSpPr/>
          <p:nvPr/>
        </p:nvGrpSpPr>
        <p:grpSpPr bwMode="auto">
          <a:xfrm>
            <a:off x="1987569" y="2917382"/>
            <a:ext cx="541621" cy="624423"/>
            <a:chOff x="1987571" y="2820102"/>
            <a:chExt cx="541621" cy="624423"/>
          </a:xfrm>
        </p:grpSpPr>
        <p:sp>
          <p:nvSpPr>
            <p:cNvPr id="53" name="Trapezoid 52"/>
            <p:cNvSpPr/>
            <p:nvPr/>
          </p:nvSpPr>
          <p:spPr bwMode="auto">
            <a:xfrm>
              <a:off x="1987571" y="2820102"/>
              <a:ext cx="541621" cy="624423"/>
            </a:xfrm>
            <a:prstGeom prst="trapezoid">
              <a:avLst/>
            </a:prstGeom>
            <a:solidFill>
              <a:srgbClr val="92D050">
                <a:alpha val="57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spAutoFit/>
            </a:bodyPr>
            <a:lstStyle/>
            <a:p>
              <a:endParaRPr lang="en-US" smtClean="0"/>
            </a:p>
          </p:txBody>
        </p:sp>
        <p:pic>
          <p:nvPicPr>
            <p:cNvPr id="61" name="Picture 60" descr="TP_tmp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067013" y="2999602"/>
              <a:ext cx="396314" cy="396314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4" name="Group 69"/>
          <p:cNvGrpSpPr/>
          <p:nvPr/>
        </p:nvGrpSpPr>
        <p:grpSpPr bwMode="auto">
          <a:xfrm>
            <a:off x="3427264" y="2917382"/>
            <a:ext cx="541621" cy="624423"/>
            <a:chOff x="3427264" y="2820102"/>
            <a:chExt cx="541621" cy="624423"/>
          </a:xfrm>
        </p:grpSpPr>
        <p:sp>
          <p:nvSpPr>
            <p:cNvPr id="59" name="Trapezoid 58"/>
            <p:cNvSpPr/>
            <p:nvPr/>
          </p:nvSpPr>
          <p:spPr bwMode="auto">
            <a:xfrm>
              <a:off x="3427264" y="2820102"/>
              <a:ext cx="541621" cy="624423"/>
            </a:xfrm>
            <a:prstGeom prst="trapezoid">
              <a:avLst/>
            </a:prstGeom>
            <a:solidFill>
              <a:srgbClr val="92D050">
                <a:alpha val="57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spAutoFit/>
            </a:bodyPr>
            <a:lstStyle/>
            <a:p>
              <a:endParaRPr lang="en-US" smtClean="0"/>
            </a:p>
          </p:txBody>
        </p:sp>
        <p:pic>
          <p:nvPicPr>
            <p:cNvPr id="67" name="Picture 66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506706" y="2999602"/>
              <a:ext cx="396314" cy="396314"/>
            </a:xfrm>
            <a:prstGeom prst="rect">
              <a:avLst/>
            </a:prstGeom>
            <a:noFill/>
            <a:effectLst/>
          </p:spPr>
        </p:pic>
      </p:grpSp>
      <p:sp>
        <p:nvSpPr>
          <p:cNvPr id="71" name="Bent Arrow 70"/>
          <p:cNvSpPr/>
          <p:nvPr/>
        </p:nvSpPr>
        <p:spPr bwMode="auto">
          <a:xfrm rot="10800000">
            <a:off x="2986391" y="3550598"/>
            <a:ext cx="836581" cy="92360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Bent Arrow 71"/>
          <p:cNvSpPr/>
          <p:nvPr/>
        </p:nvSpPr>
        <p:spPr bwMode="auto">
          <a:xfrm rot="10800000" flipH="1">
            <a:off x="1426723" y="3537628"/>
            <a:ext cx="836581" cy="92360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 rot="1884756">
            <a:off x="2722590" y="3443984"/>
            <a:ext cx="379379" cy="614303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743200" y="3143074"/>
            <a:ext cx="466927" cy="3880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65"/>
          <p:cNvGrpSpPr/>
          <p:nvPr/>
        </p:nvGrpSpPr>
        <p:grpSpPr bwMode="auto">
          <a:xfrm>
            <a:off x="2707418" y="2917382"/>
            <a:ext cx="541621" cy="624423"/>
            <a:chOff x="2707418" y="2820102"/>
            <a:chExt cx="541621" cy="624423"/>
          </a:xfrm>
        </p:grpSpPr>
        <p:sp>
          <p:nvSpPr>
            <p:cNvPr id="56" name="Trapezoid 55"/>
            <p:cNvSpPr/>
            <p:nvPr/>
          </p:nvSpPr>
          <p:spPr bwMode="auto">
            <a:xfrm>
              <a:off x="2707418" y="2820102"/>
              <a:ext cx="541621" cy="624423"/>
            </a:xfrm>
            <a:prstGeom prst="trapezoid">
              <a:avLst/>
            </a:prstGeom>
            <a:solidFill>
              <a:srgbClr val="92D050">
                <a:alpha val="57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spAutoFit/>
            </a:bodyPr>
            <a:lstStyle/>
            <a:p>
              <a:endParaRPr lang="en-US" smtClean="0"/>
            </a:p>
          </p:txBody>
        </p:sp>
        <p:pic>
          <p:nvPicPr>
            <p:cNvPr id="64" name="Picture 63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786860" y="2999602"/>
              <a:ext cx="396314" cy="396314"/>
            </a:xfrm>
            <a:prstGeom prst="rect">
              <a:avLst/>
            </a:prstGeom>
            <a:noFill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31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793B42-6DF8-442B-B3B4-998743222522}" type="slidenum">
              <a:rPr lang="en-US" altLang="zh-CN"/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A weakness of hashing “as we</a:t>
            </a:r>
            <a:br>
              <a:rPr lang="en-US" altLang="zh-CN" sz="4000" smtClean="0"/>
            </a:br>
            <a:r>
              <a:rPr lang="en-US" altLang="zh-CN" sz="4000" smtClean="0"/>
              <a:t>saw it”</a:t>
            </a:r>
            <a:endParaRPr lang="en-US" altLang="zh-CN" sz="40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Problem: </a:t>
            </a:r>
            <a:r>
              <a:rPr lang="en-US" altLang="zh-CN" smtClean="0">
                <a:solidFill>
                  <a:srgbClr val="000000"/>
                </a:solidFill>
              </a:rPr>
              <a:t>For any hash function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0000"/>
                </a:solidFill>
              </a:rPr>
              <a:t>, a set of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keys exists that can cause the average access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time of a hash table to skyrocket.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An adversary can pick all keys from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8C87"/>
                </a:solidFill>
              </a:rPr>
              <a:t>   {</a:t>
            </a:r>
            <a:r>
              <a:rPr lang="en-US" altLang="zh-CN" i="1" smtClean="0">
                <a:solidFill>
                  <a:srgbClr val="008C87"/>
                </a:solidFill>
              </a:rPr>
              <a:t>k </a:t>
            </a:r>
            <a:r>
              <a:rPr lang="en-US" altLang="zh-CN" smtClean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i="1" smtClean="0">
                <a:solidFill>
                  <a:srgbClr val="008C87"/>
                </a:solidFill>
              </a:rPr>
              <a:t>U </a:t>
            </a:r>
            <a:r>
              <a:rPr lang="en-US" altLang="zh-CN" smtClean="0">
                <a:solidFill>
                  <a:srgbClr val="008C87"/>
                </a:solidFill>
              </a:rPr>
              <a:t>: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smtClean="0">
                <a:solidFill>
                  <a:srgbClr val="008C87"/>
                </a:solidFill>
              </a:rPr>
              <a:t>) = </a:t>
            </a:r>
            <a:r>
              <a:rPr lang="en-US" altLang="zh-CN" i="1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} </a:t>
            </a:r>
            <a:r>
              <a:rPr lang="en-US" altLang="zh-CN" smtClean="0">
                <a:solidFill>
                  <a:srgbClr val="000000"/>
                </a:solidFill>
              </a:rPr>
              <a:t>for some slot </a:t>
            </a:r>
            <a:r>
              <a:rPr lang="en-US" altLang="zh-CN" i="1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8254B-8D09-4C7C-9E92-E29C024AA15D}" type="slidenum">
              <a:rPr lang="en-US" altLang="zh-CN"/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A weakness of hashing “as we</a:t>
            </a:r>
            <a:br>
              <a:rPr lang="en-US" altLang="zh-CN" sz="4000" smtClean="0"/>
            </a:br>
            <a:r>
              <a:rPr lang="en-US" altLang="zh-CN" sz="4000" smtClean="0"/>
              <a:t>saw it”</a:t>
            </a:r>
            <a:endParaRPr lang="en-US" altLang="zh-CN" sz="400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IDEA: </a:t>
            </a:r>
            <a:r>
              <a:rPr lang="en-US" altLang="zh-CN" smtClean="0">
                <a:solidFill>
                  <a:srgbClr val="000000"/>
                </a:solidFill>
              </a:rPr>
              <a:t>Choose the hash function at random,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independently of the keys.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Even if an adversary can see your code, he or she cannot find a bad set of keys, since he or she doesn’t know exactly which hash function will be chosen.</a:t>
            </a:r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2A29F-8A0D-4C5A-AFB4-D2BBFDC11F21}" type="slidenum">
              <a:rPr lang="en-US" altLang="zh-CN"/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Universal hashing</a:t>
            </a:r>
            <a:endParaRPr lang="en-US" altLang="zh-CN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CE0000"/>
                </a:solidFill>
              </a:rPr>
              <a:t>Definition. </a:t>
            </a:r>
            <a:r>
              <a:rPr lang="en-US" altLang="zh-CN" dirty="0" smtClean="0">
                <a:solidFill>
                  <a:srgbClr val="000000"/>
                </a:solidFill>
              </a:rPr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U </a:t>
            </a:r>
            <a:r>
              <a:rPr lang="en-US" altLang="zh-CN" dirty="0" smtClean="0">
                <a:solidFill>
                  <a:srgbClr val="000000"/>
                </a:solidFill>
              </a:rPr>
              <a:t>be a universe of keys, and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be a finite collection of hash functions,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each mapping </a:t>
            </a:r>
            <a:r>
              <a:rPr lang="en-US" altLang="zh-CN" i="1" dirty="0" smtClean="0">
                <a:solidFill>
                  <a:srgbClr val="008C87"/>
                </a:solidFill>
              </a:rPr>
              <a:t>U </a:t>
            </a:r>
            <a:r>
              <a:rPr lang="en-US" altLang="zh-CN" dirty="0" smtClean="0">
                <a:solidFill>
                  <a:srgbClr val="000000"/>
                </a:solidFill>
              </a:rPr>
              <a:t>to </a:t>
            </a:r>
            <a:r>
              <a:rPr lang="en-US" altLang="zh-CN" dirty="0" smtClean="0">
                <a:solidFill>
                  <a:srgbClr val="008C87"/>
                </a:solidFill>
              </a:rPr>
              <a:t>{0, 1, …, 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–1}</a:t>
            </a:r>
            <a:r>
              <a:rPr lang="en-US" altLang="zh-CN" dirty="0" smtClean="0">
                <a:solidFill>
                  <a:srgbClr val="000000"/>
                </a:solidFill>
              </a:rPr>
              <a:t>. We say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is </a:t>
            </a:r>
            <a:r>
              <a:rPr lang="en-US" altLang="zh-CN" b="1" i="1" dirty="0" smtClean="0">
                <a:solidFill>
                  <a:srgbClr val="CE0000"/>
                </a:solidFill>
              </a:rPr>
              <a:t>universal </a:t>
            </a:r>
            <a:r>
              <a:rPr lang="en-US" altLang="zh-CN" dirty="0" smtClean="0">
                <a:solidFill>
                  <a:srgbClr val="000000"/>
                </a:solidFill>
              </a:rPr>
              <a:t>if for all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y</a:t>
            </a:r>
            <a:r>
              <a:rPr lang="en-US" altLang="zh-CN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0000"/>
                </a:solidFill>
              </a:rPr>
              <a:t>, where </a:t>
            </a:r>
            <a:r>
              <a:rPr lang="en-US" altLang="zh-CN" i="1" dirty="0" smtClean="0">
                <a:solidFill>
                  <a:srgbClr val="008C87"/>
                </a:solidFill>
              </a:rPr>
              <a:t>x 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 pitchFamily="18" charset="2"/>
              </a:rPr>
              <a:t>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y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we have </a:t>
            </a:r>
            <a:r>
              <a:rPr lang="en-US" altLang="zh-CN" dirty="0" smtClean="0">
                <a:solidFill>
                  <a:srgbClr val="008C87"/>
                </a:solidFill>
              </a:rPr>
              <a:t>|{</a:t>
            </a:r>
            <a:r>
              <a:rPr lang="en-US" altLang="zh-CN" i="1" dirty="0" smtClean="0">
                <a:solidFill>
                  <a:srgbClr val="008C87"/>
                </a:solidFill>
              </a:rPr>
              <a:t>h 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dirty="0" smtClean="0">
                <a:solidFill>
                  <a:srgbClr val="008C87"/>
                </a:solidFill>
              </a:rPr>
              <a:t>: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</a:rPr>
              <a:t>) =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</a:rPr>
              <a:t>)}| 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</a:t>
            </a:r>
            <a:r>
              <a:rPr lang="en-US" altLang="zh-CN" dirty="0" smtClean="0">
                <a:solidFill>
                  <a:srgbClr val="008C87"/>
                </a:solidFill>
              </a:rPr>
              <a:t> |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dirty="0" smtClean="0">
                <a:solidFill>
                  <a:srgbClr val="008C87"/>
                </a:solidFill>
              </a:rPr>
              <a:t>|/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dirty="0" smtClean="0"/>
          </a:p>
        </p:txBody>
      </p:sp>
      <p:grpSp>
        <p:nvGrpSpPr>
          <p:cNvPr id="6151" name="Group 45"/>
          <p:cNvGrpSpPr/>
          <p:nvPr/>
        </p:nvGrpSpPr>
        <p:grpSpPr bwMode="auto">
          <a:xfrm>
            <a:off x="3962400" y="4070350"/>
            <a:ext cx="4267200" cy="2330450"/>
            <a:chOff x="2496" y="2564"/>
            <a:chExt cx="2688" cy="1468"/>
          </a:xfrm>
        </p:grpSpPr>
        <p:sp>
          <p:nvSpPr>
            <p:cNvPr id="6153" name="AutoShape 4"/>
            <p:cNvSpPr>
              <a:spLocks noChangeArrowheads="1"/>
            </p:cNvSpPr>
            <p:nvPr/>
          </p:nvSpPr>
          <p:spPr bwMode="auto">
            <a:xfrm>
              <a:off x="3984" y="2564"/>
              <a:ext cx="1200" cy="1392"/>
            </a:xfrm>
            <a:prstGeom prst="flowChart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2800" i="1" dirty="0"/>
                <a:t>H</a:t>
              </a:r>
              <a:endParaRPr lang="en-US" altLang="zh-CN" sz="2800" i="1" dirty="0"/>
            </a:p>
            <a:p>
              <a:endParaRPr lang="en-US" altLang="zh-CN" sz="2800" dirty="0"/>
            </a:p>
          </p:txBody>
        </p:sp>
        <p:sp>
          <p:nvSpPr>
            <p:cNvPr id="6154" name="Line 6"/>
            <p:cNvSpPr>
              <a:spLocks noChangeShapeType="1"/>
            </p:cNvSpPr>
            <p:nvPr/>
          </p:nvSpPr>
          <p:spPr bwMode="auto">
            <a:xfrm>
              <a:off x="3984" y="3620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29"/>
            <p:cNvSpPr>
              <a:spLocks noChangeArrowheads="1"/>
            </p:cNvSpPr>
            <p:nvPr/>
          </p:nvSpPr>
          <p:spPr bwMode="auto">
            <a:xfrm>
              <a:off x="3992" y="3630"/>
              <a:ext cx="1192" cy="32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Text Box 39"/>
            <p:cNvSpPr txBox="1">
              <a:spLocks noChangeArrowheads="1"/>
            </p:cNvSpPr>
            <p:nvPr/>
          </p:nvSpPr>
          <p:spPr bwMode="auto">
            <a:xfrm>
              <a:off x="2496" y="2660"/>
              <a:ext cx="13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{</a:t>
              </a:r>
              <a:r>
                <a:rPr lang="en-US" altLang="zh-CN" i="1"/>
                <a:t>h</a:t>
              </a:r>
              <a:r>
                <a:rPr lang="en-US" altLang="zh-CN"/>
                <a:t>: </a:t>
              </a:r>
              <a:r>
                <a:rPr lang="en-US" altLang="zh-CN" i="1"/>
                <a:t>h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 = </a:t>
              </a:r>
              <a:r>
                <a:rPr lang="en-US" altLang="zh-CN" i="1"/>
                <a:t>h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)}</a:t>
              </a:r>
              <a:endParaRPr lang="en-US" altLang="zh-CN"/>
            </a:p>
          </p:txBody>
        </p:sp>
        <p:sp>
          <p:nvSpPr>
            <p:cNvPr id="6157" name="Line 40"/>
            <p:cNvSpPr>
              <a:spLocks noChangeShapeType="1"/>
            </p:cNvSpPr>
            <p:nvPr/>
          </p:nvSpPr>
          <p:spPr bwMode="auto">
            <a:xfrm>
              <a:off x="3072" y="2948"/>
              <a:ext cx="1392" cy="768"/>
            </a:xfrm>
            <a:prstGeom prst="line">
              <a:avLst/>
            </a:prstGeom>
            <a:noFill/>
            <a:ln w="38100">
              <a:solidFill>
                <a:srgbClr val="CE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6" name="Object 41"/>
            <p:cNvGraphicFramePr>
              <a:graphicFrameLocks noChangeAspect="1"/>
            </p:cNvGraphicFramePr>
            <p:nvPr/>
          </p:nvGraphicFramePr>
          <p:xfrm>
            <a:off x="3840" y="3572"/>
            <a:ext cx="1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Equation" r:id="rId1" imgW="4572000" imgH="17068800" progId="Equation.3">
                    <p:embed/>
                  </p:oleObj>
                </mc:Choice>
                <mc:Fallback>
                  <p:oleObj name="Equation" r:id="rId1" imgW="4572000" imgH="17068800" progId="Equation.3">
                    <p:embed/>
                    <p:pic>
                      <p:nvPicPr>
                        <p:cNvPr id="0" name="Object 4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3572"/>
                          <a:ext cx="192" cy="4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42"/>
            <p:cNvGraphicFramePr>
              <a:graphicFrameLocks noChangeAspect="1"/>
            </p:cNvGraphicFramePr>
            <p:nvPr/>
          </p:nvGraphicFramePr>
          <p:xfrm>
            <a:off x="3436" y="3572"/>
            <a:ext cx="356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7315200" imgH="9448800" progId="Equation.3">
                    <p:embed/>
                  </p:oleObj>
                </mc:Choice>
                <mc:Fallback>
                  <p:oleObj name="Equation" r:id="rId3" imgW="7315200" imgH="9448800" progId="Equation.3">
                    <p:embed/>
                    <p:pic>
                      <p:nvPicPr>
                        <p:cNvPr id="0" name="Object 4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36" y="3572"/>
                          <a:ext cx="356" cy="4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Text Box 43"/>
          <p:cNvSpPr txBox="1">
            <a:spLocks noChangeArrowheads="1"/>
          </p:cNvSpPr>
          <p:nvPr/>
        </p:nvSpPr>
        <p:spPr bwMode="auto">
          <a:xfrm>
            <a:off x="685800" y="4216400"/>
            <a:ext cx="3946914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000000"/>
                </a:solidFill>
              </a:rPr>
              <a:t>That is, the chance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</a:rPr>
              <a:t>of a collision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</a:rPr>
              <a:t>between </a:t>
            </a:r>
            <a:r>
              <a:rPr lang="en-US" altLang="zh-CN" sz="2800" i="1" dirty="0"/>
              <a:t>x </a:t>
            </a:r>
            <a:r>
              <a:rPr lang="en-US" altLang="zh-CN" sz="2800" dirty="0">
                <a:solidFill>
                  <a:srgbClr val="000000"/>
                </a:solidFill>
              </a:rPr>
              <a:t>and </a:t>
            </a:r>
            <a:r>
              <a:rPr lang="en-US" altLang="zh-CN" sz="2800" i="1" dirty="0"/>
              <a:t>y </a:t>
            </a:r>
            <a:r>
              <a:rPr lang="en-US" altLang="zh-CN" sz="2800" dirty="0" smtClean="0">
                <a:solidFill>
                  <a:srgbClr val="000000"/>
                </a:solidFill>
              </a:rPr>
              <a:t>is at most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l"/>
            <a:r>
              <a:rPr lang="en-US" altLang="zh-CN" sz="2800" dirty="0"/>
              <a:t>1/</a:t>
            </a:r>
            <a:r>
              <a:rPr lang="en-US" altLang="zh-CN" sz="2800" i="1" dirty="0"/>
              <a:t>m </a:t>
            </a:r>
            <a:r>
              <a:rPr lang="en-US" altLang="zh-CN" sz="2800" dirty="0">
                <a:solidFill>
                  <a:srgbClr val="000000"/>
                </a:solidFill>
              </a:rPr>
              <a:t>if we choose </a:t>
            </a:r>
            <a:r>
              <a:rPr lang="en-US" altLang="zh-CN" sz="2800" i="1" dirty="0"/>
              <a:t>h</a:t>
            </a:r>
            <a:endParaRPr lang="en-US" altLang="zh-CN" sz="2800" i="1" dirty="0"/>
          </a:p>
          <a:p>
            <a:pPr algn="l"/>
            <a:r>
              <a:rPr lang="en-US" altLang="zh-CN" sz="2800" dirty="0">
                <a:solidFill>
                  <a:srgbClr val="000000"/>
                </a:solidFill>
              </a:rPr>
              <a:t>randomly from </a:t>
            </a:r>
            <a:r>
              <a:rPr lang="en-US" altLang="zh-CN" sz="2800" i="1" dirty="0">
                <a:latin typeface="Arial" panose="020B0604020202020204" pitchFamily="34" charset="0"/>
              </a:rPr>
              <a:t>H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Universal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Equivalent to: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</a:t>
            </a:r>
            <a:r>
              <a:rPr lang="en-US" altLang="zh-CN" sz="2800" dirty="0" err="1" smtClean="0">
                <a:solidFill>
                  <a:srgbClr val="008C87"/>
                </a:solidFill>
              </a:rPr>
              <a:t>Pr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h</a:t>
            </a:r>
            <a:r>
              <a:rPr lang="en-US" altLang="zh-CN" sz="2800" baseline="-25000" dirty="0" err="1" smtClean="0">
                <a:solidFill>
                  <a:srgbClr val="008C87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i="1" baseline="-25000" dirty="0" err="1" smtClean="0">
                <a:solidFill>
                  <a:srgbClr val="008C87"/>
                </a:solidFill>
                <a:sym typeface="Wingdings" panose="05000000000000000000" pitchFamily="2" charset="2"/>
              </a:rPr>
              <a:t>H</a:t>
            </a:r>
            <a:r>
              <a:rPr lang="en-US" altLang="zh-CN" sz="2800" dirty="0" smtClean="0">
                <a:solidFill>
                  <a:srgbClr val="008C87"/>
                </a:solidFill>
                <a:sym typeface="Wingdings" panose="05000000000000000000" pitchFamily="2" charset="2"/>
              </a:rPr>
              <a:t> [</a:t>
            </a:r>
            <a:r>
              <a:rPr lang="en-US" altLang="zh-CN" sz="2800" i="1" dirty="0" smtClean="0">
                <a:solidFill>
                  <a:srgbClr val="008C87"/>
                </a:solidFill>
                <a:sym typeface="Wingdings" panose="05000000000000000000" pitchFamily="2" charset="2"/>
              </a:rPr>
              <a:t>h</a:t>
            </a:r>
            <a:r>
              <a:rPr lang="en-US" altLang="zh-CN" sz="2800" dirty="0" smtClean="0">
                <a:solidFill>
                  <a:srgbClr val="008C87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  <a:sym typeface="Wingdings" panose="05000000000000000000" pitchFamily="2" charset="2"/>
              </a:rPr>
              <a:t>x</a:t>
            </a:r>
            <a:r>
              <a:rPr lang="en-US" altLang="zh-CN" sz="2800" dirty="0" smtClean="0">
                <a:solidFill>
                  <a:srgbClr val="008C87"/>
                </a:solidFill>
                <a:sym typeface="Wingdings" panose="05000000000000000000" pitchFamily="2" charset="2"/>
              </a:rPr>
              <a:t>) = </a:t>
            </a:r>
            <a:r>
              <a:rPr lang="en-US" altLang="zh-CN" sz="2800" i="1" dirty="0" smtClean="0">
                <a:solidFill>
                  <a:srgbClr val="008C87"/>
                </a:solidFill>
                <a:sym typeface="Wingdings" panose="05000000000000000000" pitchFamily="2" charset="2"/>
              </a:rPr>
              <a:t>h</a:t>
            </a:r>
            <a:r>
              <a:rPr lang="en-US" altLang="zh-CN" sz="2800" dirty="0" smtClean="0">
                <a:solidFill>
                  <a:srgbClr val="008C87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  <a:sym typeface="Wingdings" panose="05000000000000000000" pitchFamily="2" charset="2"/>
              </a:rPr>
              <a:t>y</a:t>
            </a:r>
            <a:r>
              <a:rPr lang="en-US" altLang="zh-CN" sz="2800" dirty="0" smtClean="0">
                <a:solidFill>
                  <a:srgbClr val="008C87"/>
                </a:solidFill>
                <a:sym typeface="Wingdings" panose="05000000000000000000" pitchFamily="2" charset="2"/>
              </a:rPr>
              <a:t>)] 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 1/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m</a:t>
            </a:r>
            <a:endParaRPr lang="en-US" altLang="zh-CN" sz="2800" i="1" dirty="0" smtClean="0">
              <a:solidFill>
                <a:srgbClr val="008C87"/>
              </a:solidFill>
              <a:sym typeface="Symbol" panose="05050102010706020507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for all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dirty="0" smtClean="0">
                <a:solidFill>
                  <a:srgbClr val="008C87"/>
                </a:solidFill>
              </a:rPr>
              <a:t>,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y 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U</a:t>
            </a:r>
            <a:r>
              <a:rPr lang="en-US" altLang="zh-CN" sz="2800" dirty="0" smtClean="0">
                <a:solidFill>
                  <a:srgbClr val="000000"/>
                </a:solidFill>
              </a:rPr>
              <a:t>, where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 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y.</a:t>
            </a:r>
            <a:r>
              <a:rPr lang="en-US" altLang="zh-CN" sz="2800" dirty="0" smtClean="0">
                <a:sym typeface="Wingdings" panose="05000000000000000000" pitchFamily="2" charset="2"/>
              </a:rPr>
              <a:t> 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/>
              <a:t>Examples: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hash functions mapping the set </a:t>
            </a:r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</a:rPr>
              <a:t>} </a:t>
            </a:r>
            <a:r>
              <a:rPr lang="en-US" altLang="zh-CN" dirty="0" smtClean="0"/>
              <a:t>to </a:t>
            </a:r>
            <a:r>
              <a:rPr lang="en-US" altLang="zh-CN" dirty="0" smtClean="0">
                <a:solidFill>
                  <a:srgbClr val="008C87"/>
                </a:solidFill>
              </a:rPr>
              <a:t>{0, 1}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43187" y="4129101"/>
            <a:ext cx="56292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500702"/>
            <a:ext cx="38385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4312515"/>
            <a:ext cx="1311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universal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hashing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5706" y="57534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40D4E-2345-41CB-A1DB-CFA17EE42CC8}" type="slidenum">
              <a:rPr lang="en-US" altLang="zh-CN"/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Today’s topics</a:t>
            </a:r>
            <a:endParaRPr lang="en-US" altLang="zh-CN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Direct-accessible table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Hash tables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Hash functions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Universal hashing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Perfect Hashing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Open addressing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AC528-40C3-4C7D-904D-0725F9D578E8}" type="slidenum">
              <a:rPr lang="en-US" altLang="zh-CN"/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Universality is good</a:t>
            </a:r>
            <a:endParaRPr lang="en-US" altLang="zh-CN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E0000"/>
                </a:solidFill>
              </a:rPr>
              <a:t>Theorem. </a:t>
            </a:r>
            <a:r>
              <a:rPr lang="en-US" altLang="zh-CN" dirty="0" smtClean="0">
                <a:solidFill>
                  <a:srgbClr val="000000"/>
                </a:solidFill>
              </a:rPr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h </a:t>
            </a:r>
            <a:r>
              <a:rPr lang="en-US" altLang="zh-CN" dirty="0" smtClean="0">
                <a:solidFill>
                  <a:srgbClr val="000000"/>
                </a:solidFill>
              </a:rPr>
              <a:t>be a hash function chosen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(uniformly) at random from a universal set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endParaRPr lang="en-US" altLang="zh-CN" i="1" dirty="0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of hash functions. Suppose </a:t>
            </a:r>
            <a:r>
              <a:rPr lang="en-US" altLang="zh-CN" i="1" dirty="0" smtClean="0">
                <a:solidFill>
                  <a:srgbClr val="008C87"/>
                </a:solidFill>
              </a:rPr>
              <a:t>h </a:t>
            </a:r>
            <a:r>
              <a:rPr lang="en-US" altLang="zh-CN" dirty="0" smtClean="0">
                <a:solidFill>
                  <a:srgbClr val="000000"/>
                </a:solidFill>
              </a:rPr>
              <a:t>is used to hash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i="1" dirty="0" smtClean="0">
                <a:solidFill>
                  <a:srgbClr val="008C87"/>
                </a:solidFill>
              </a:rPr>
              <a:t>n </a:t>
            </a:r>
            <a:r>
              <a:rPr lang="en-US" altLang="zh-CN" dirty="0" smtClean="0">
                <a:solidFill>
                  <a:srgbClr val="000000"/>
                </a:solidFill>
              </a:rPr>
              <a:t>arbitrary keys into the </a:t>
            </a:r>
            <a:r>
              <a:rPr lang="en-US" altLang="zh-CN" i="1" dirty="0" smtClean="0">
                <a:solidFill>
                  <a:srgbClr val="008C87"/>
                </a:solidFill>
              </a:rPr>
              <a:t>m </a:t>
            </a:r>
            <a:r>
              <a:rPr lang="en-US" altLang="zh-CN" dirty="0" smtClean="0">
                <a:solidFill>
                  <a:srgbClr val="000000"/>
                </a:solidFill>
              </a:rPr>
              <a:t>slots of a table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Then, for a given key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, we have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052638" y="4724400"/>
            <a:ext cx="46577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1"/>
              <a:t>E</a:t>
            </a:r>
            <a:r>
              <a:rPr lang="en-US" altLang="zh-CN" sz="3200"/>
              <a:t>[#collisions with</a:t>
            </a:r>
            <a:r>
              <a:rPr lang="en-US" altLang="zh-CN" sz="3200" i="1"/>
              <a:t> x</a:t>
            </a:r>
            <a:r>
              <a:rPr lang="en-US" altLang="zh-CN" sz="3200"/>
              <a:t>]</a:t>
            </a:r>
            <a:r>
              <a:rPr lang="en-US" altLang="zh-CN" sz="3200" i="1"/>
              <a:t> &lt; n/m</a:t>
            </a:r>
            <a:endParaRPr lang="en-US" altLang="zh-CN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6A0981-BF28-4ADC-B7CB-47372B899A33}" type="slidenum">
              <a:rPr lang="en-US" altLang="zh-CN"/>
            </a:fld>
            <a:endParaRPr lang="en-US" altLang="zh-CN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 of the theorem</a:t>
            </a:r>
            <a:endParaRPr lang="en-US" altLang="zh-CN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rgbClr val="CE0000"/>
                </a:solidFill>
              </a:rPr>
              <a:t>Proof. </a:t>
            </a:r>
            <a:r>
              <a:rPr lang="en-US" altLang="zh-CN" smtClean="0">
                <a:solidFill>
                  <a:srgbClr val="000000"/>
                </a:solidFill>
              </a:rPr>
              <a:t>Let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smtClean="0">
                <a:solidFill>
                  <a:srgbClr val="008C87"/>
                </a:solidFill>
              </a:rPr>
              <a:t>x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be the random variable denoting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the total number of collisions of keys in </a:t>
            </a:r>
            <a:r>
              <a:rPr lang="en-US" altLang="zh-CN" i="1" smtClean="0">
                <a:solidFill>
                  <a:srgbClr val="008C87"/>
                </a:solidFill>
              </a:rPr>
              <a:t>T </a:t>
            </a:r>
            <a:endParaRPr lang="en-US" altLang="zh-CN" i="1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with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and let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Note: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smtClean="0">
                <a:solidFill>
                  <a:srgbClr val="008C87"/>
                </a:solidFill>
              </a:rPr>
              <a:t>[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smtClean="0">
                <a:solidFill>
                  <a:srgbClr val="008C87"/>
                </a:solidFill>
              </a:rPr>
              <a:t>xy</a:t>
            </a:r>
            <a:r>
              <a:rPr lang="en-US" altLang="zh-CN" smtClean="0">
                <a:solidFill>
                  <a:srgbClr val="008C87"/>
                </a:solidFill>
              </a:rPr>
              <a:t>] = 1/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0000"/>
                </a:solidFill>
              </a:rPr>
              <a:t> and 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pSp>
        <p:nvGrpSpPr>
          <p:cNvPr id="7175" name="Group 7"/>
          <p:cNvGrpSpPr/>
          <p:nvPr/>
        </p:nvGrpSpPr>
        <p:grpSpPr bwMode="auto">
          <a:xfrm>
            <a:off x="2863850" y="3567113"/>
            <a:ext cx="3189288" cy="1046162"/>
            <a:chOff x="1804" y="2247"/>
            <a:chExt cx="2009" cy="659"/>
          </a:xfrm>
        </p:grpSpPr>
        <p:graphicFrame>
          <p:nvGraphicFramePr>
            <p:cNvPr id="7171" name="Object 4"/>
            <p:cNvGraphicFramePr>
              <a:graphicFrameLocks noChangeAspect="1"/>
            </p:cNvGraphicFramePr>
            <p:nvPr/>
          </p:nvGraphicFramePr>
          <p:xfrm>
            <a:off x="1804" y="2256"/>
            <a:ext cx="740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Equation" r:id="rId1" imgW="12496800" imgH="10972800" progId="Equation.3">
                    <p:embed/>
                  </p:oleObj>
                </mc:Choice>
                <mc:Fallback>
                  <p:oleObj name="Equation" r:id="rId1" imgW="12496800" imgH="10972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04" y="2256"/>
                          <a:ext cx="740" cy="6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5"/>
            <p:cNvSpPr txBox="1">
              <a:spLocks noChangeArrowheads="1"/>
            </p:cNvSpPr>
            <p:nvPr/>
          </p:nvSpPr>
          <p:spPr bwMode="auto">
            <a:xfrm>
              <a:off x="2640" y="2247"/>
              <a:ext cx="1173" cy="6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if </a:t>
              </a:r>
              <a:r>
                <a:rPr lang="en-US" altLang="zh-CN" i="1"/>
                <a:t>h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en-US" altLang="zh-CN" i="1"/>
                <a:t> = h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  <a:r>
                <a:rPr lang="en-US" altLang="zh-CN" i="1">
                  <a:solidFill>
                    <a:schemeClr val="tx1"/>
                  </a:solidFill>
                </a:rPr>
                <a:t>,</a:t>
              </a:r>
              <a:endParaRPr lang="en-US" altLang="zh-CN" i="1">
                <a:solidFill>
                  <a:schemeClr val="tx1"/>
                </a:solidFill>
              </a:endParaRPr>
            </a:p>
            <a:p>
              <a:pPr algn="l"/>
              <a:endParaRPr lang="en-US" altLang="zh-CN" sz="1200" i="1"/>
            </a:p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otherwise.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4495800" y="5097463"/>
          <a:ext cx="19050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9202400" imgH="8534400" progId="Equation.3">
                  <p:embed/>
                </p:oleObj>
              </mc:Choice>
              <mc:Fallback>
                <p:oleObj name="Equation" r:id="rId3" imgW="19202400" imgH="8534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5097463"/>
                        <a:ext cx="1905000" cy="846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B47E86-CCF7-4C7F-92A7-32D815581E42}" type="slidenum">
              <a:rPr lang="en-US" altLang="zh-CN"/>
            </a:fld>
            <a:endParaRPr lang="en-US" altLang="zh-CN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 (cont.)</a:t>
            </a:r>
            <a:endParaRPr lang="en-US" altLang="zh-CN" smtClean="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447800" y="1524000"/>
            <a:ext cx="6096000" cy="1093788"/>
            <a:chOff x="912" y="960"/>
            <a:chExt cx="3840" cy="689"/>
          </a:xfrm>
        </p:grpSpPr>
        <p:graphicFrame>
          <p:nvGraphicFramePr>
            <p:cNvPr id="8197" name="Object 4"/>
            <p:cNvGraphicFramePr>
              <a:graphicFrameLocks noChangeAspect="1"/>
            </p:cNvGraphicFramePr>
            <p:nvPr/>
          </p:nvGraphicFramePr>
          <p:xfrm>
            <a:off x="912" y="960"/>
            <a:ext cx="1776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name="Equation" r:id="rId1" imgW="29870400" imgH="11582400" progId="Equation.3">
                    <p:embed/>
                  </p:oleObj>
                </mc:Choice>
                <mc:Fallback>
                  <p:oleObj name="Equation" r:id="rId1" imgW="29870400" imgH="115824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2" y="960"/>
                          <a:ext cx="1776" cy="6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Text Box 5"/>
            <p:cNvSpPr txBox="1">
              <a:spLocks noChangeArrowheads="1"/>
            </p:cNvSpPr>
            <p:nvPr/>
          </p:nvSpPr>
          <p:spPr bwMode="auto">
            <a:xfrm>
              <a:off x="3066" y="986"/>
              <a:ext cx="1686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Take expectation of 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both sides.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2333625" y="2897188"/>
            <a:ext cx="4295775" cy="912812"/>
            <a:chOff x="1488" y="1825"/>
            <a:chExt cx="2706" cy="575"/>
          </a:xfrm>
        </p:grpSpPr>
        <p:graphicFrame>
          <p:nvGraphicFramePr>
            <p:cNvPr id="8196" name="Object 6"/>
            <p:cNvGraphicFramePr>
              <a:graphicFrameLocks noChangeAspect="1"/>
            </p:cNvGraphicFramePr>
            <p:nvPr/>
          </p:nvGraphicFramePr>
          <p:xfrm>
            <a:off x="1488" y="1825"/>
            <a:ext cx="1296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19202400" imgH="8534400" progId="Equation.3">
                    <p:embed/>
                  </p:oleObj>
                </mc:Choice>
                <mc:Fallback>
                  <p:oleObj name="Equation" r:id="rId3" imgW="19202400" imgH="85344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8" y="1825"/>
                          <a:ext cx="1296" cy="5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Text Box 7"/>
            <p:cNvSpPr txBox="1">
              <a:spLocks noChangeArrowheads="1"/>
            </p:cNvSpPr>
            <p:nvPr/>
          </p:nvSpPr>
          <p:spPr bwMode="auto">
            <a:xfrm>
              <a:off x="3120" y="1834"/>
              <a:ext cx="1074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Linearity of 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expectation.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286000" y="3963988"/>
            <a:ext cx="4267200" cy="912812"/>
            <a:chOff x="1440" y="2497"/>
            <a:chExt cx="2688" cy="575"/>
          </a:xfrm>
        </p:grpSpPr>
        <p:graphicFrame>
          <p:nvGraphicFramePr>
            <p:cNvPr id="8195" name="Object 8"/>
            <p:cNvGraphicFramePr>
              <a:graphicFrameLocks noChangeAspect="1"/>
            </p:cNvGraphicFramePr>
            <p:nvPr/>
          </p:nvGraphicFramePr>
          <p:xfrm>
            <a:off x="1440" y="2497"/>
            <a:ext cx="1111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16459200" imgH="8534400" progId="Equation.3">
                    <p:embed/>
                  </p:oleObj>
                </mc:Choice>
                <mc:Fallback>
                  <p:oleObj name="Equation" r:id="rId5" imgW="16459200" imgH="85344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0" y="2497"/>
                          <a:ext cx="1111" cy="5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Text Box 9"/>
            <p:cNvSpPr txBox="1">
              <a:spLocks noChangeArrowheads="1"/>
            </p:cNvSpPr>
            <p:nvPr/>
          </p:nvSpPr>
          <p:spPr bwMode="auto">
            <a:xfrm>
              <a:off x="3054" y="2592"/>
              <a:ext cx="107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/>
                <a:t>E</a:t>
              </a:r>
              <a:r>
                <a:rPr lang="en-US" altLang="zh-CN"/>
                <a:t>[</a:t>
              </a:r>
              <a:r>
                <a:rPr lang="en-US" altLang="zh-CN" i="1"/>
                <a:t>c</a:t>
              </a:r>
              <a:r>
                <a:rPr lang="en-US" altLang="zh-CN" i="1" baseline="-25000"/>
                <a:t>xy</a:t>
              </a:r>
              <a:r>
                <a:rPr lang="en-US" altLang="zh-CN"/>
                <a:t>]</a:t>
              </a:r>
              <a:r>
                <a:rPr lang="en-US" altLang="zh-CN" i="1"/>
                <a:t> = 1</a:t>
              </a:r>
              <a:r>
                <a:rPr lang="en-US" altLang="zh-CN"/>
                <a:t>/</a:t>
              </a:r>
              <a:r>
                <a:rPr lang="en-US" altLang="zh-CN" i="1"/>
                <a:t>m</a:t>
              </a:r>
              <a:endParaRPr lang="en-US" altLang="zh-CN" i="1"/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2286000" y="4983163"/>
            <a:ext cx="3810000" cy="1009650"/>
            <a:chOff x="1440" y="3139"/>
            <a:chExt cx="2400" cy="636"/>
          </a:xfrm>
        </p:grpSpPr>
        <p:graphicFrame>
          <p:nvGraphicFramePr>
            <p:cNvPr id="8194" name="Object 10"/>
            <p:cNvGraphicFramePr>
              <a:graphicFrameLocks noChangeAspect="1"/>
            </p:cNvGraphicFramePr>
            <p:nvPr/>
          </p:nvGraphicFramePr>
          <p:xfrm>
            <a:off x="1440" y="3139"/>
            <a:ext cx="741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10972800" imgH="9448800" progId="Equation.3">
                    <p:embed/>
                  </p:oleObj>
                </mc:Choice>
                <mc:Fallback>
                  <p:oleObj name="Equation" r:id="rId7" imgW="10972800" imgH="9448800" progId="Equation.3">
                    <p:embed/>
                    <p:pic>
                      <p:nvPicPr>
                        <p:cNvPr id="0" name="Object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3139"/>
                          <a:ext cx="741" cy="6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3058" y="3264"/>
              <a:ext cx="78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Algebra.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CD0005-80F2-4D34-8B67-49E1E65F346E}" type="slidenum">
              <a:rPr lang="en-US" altLang="zh-CN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Constructing a set of</a:t>
            </a:r>
            <a:br>
              <a:rPr lang="en-US" altLang="zh-CN" sz="4000" smtClean="0"/>
            </a:br>
            <a:r>
              <a:rPr lang="en-US" altLang="zh-CN" sz="4000" smtClean="0"/>
              <a:t>universal hash functions</a:t>
            </a:r>
            <a:endParaRPr lang="en-US" altLang="zh-CN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Let </a:t>
            </a:r>
            <a:r>
              <a:rPr lang="en-US" altLang="zh-CN" i="1" smtClean="0">
                <a:solidFill>
                  <a:srgbClr val="008C87"/>
                </a:solidFill>
              </a:rPr>
              <a:t>m </a:t>
            </a:r>
            <a:r>
              <a:rPr lang="en-US" altLang="zh-CN" smtClean="0">
                <a:solidFill>
                  <a:srgbClr val="000000"/>
                </a:solidFill>
              </a:rPr>
              <a:t>be prime. Decompose key </a:t>
            </a:r>
            <a:r>
              <a:rPr lang="en-US" altLang="zh-CN" i="1" smtClean="0">
                <a:solidFill>
                  <a:srgbClr val="008C87"/>
                </a:solidFill>
              </a:rPr>
              <a:t>k </a:t>
            </a:r>
            <a:r>
              <a:rPr lang="en-US" altLang="zh-CN" smtClean="0">
                <a:solidFill>
                  <a:srgbClr val="000000"/>
                </a:solidFill>
              </a:rPr>
              <a:t>into </a:t>
            </a:r>
            <a:r>
              <a:rPr lang="en-US" altLang="zh-CN" i="1" smtClean="0">
                <a:solidFill>
                  <a:srgbClr val="008C87"/>
                </a:solidFill>
              </a:rPr>
              <a:t>r </a:t>
            </a:r>
            <a:r>
              <a:rPr lang="en-US" altLang="zh-CN" smtClean="0">
                <a:solidFill>
                  <a:srgbClr val="008C87"/>
                </a:solidFill>
              </a:rPr>
              <a:t>+ 1</a:t>
            </a:r>
            <a:endParaRPr lang="en-US" altLang="zh-CN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digits, each with value in the set </a:t>
            </a:r>
            <a:r>
              <a:rPr lang="en-US" altLang="zh-CN" smtClean="0">
                <a:solidFill>
                  <a:srgbClr val="008C87"/>
                </a:solidFill>
              </a:rPr>
              <a:t>{0, 1, …,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–1}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That is, let </a:t>
            </a:r>
            <a:r>
              <a:rPr lang="en-US" altLang="zh-CN" i="1" smtClean="0">
                <a:solidFill>
                  <a:srgbClr val="008C87"/>
                </a:solidFill>
              </a:rPr>
              <a:t>k </a:t>
            </a:r>
            <a:r>
              <a:rPr lang="en-US" altLang="zh-CN" smtClean="0">
                <a:solidFill>
                  <a:srgbClr val="008C87"/>
                </a:solidFill>
              </a:rPr>
              <a:t>=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baseline="-25000" smtClean="0">
                <a:solidFill>
                  <a:srgbClr val="008C87"/>
                </a:solidFill>
              </a:rPr>
              <a:t>0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i="1" baseline="-25000" smtClean="0">
                <a:solidFill>
                  <a:srgbClr val="008C87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, where </a:t>
            </a:r>
            <a:r>
              <a:rPr lang="en-US" altLang="zh-CN" smtClean="0">
                <a:solidFill>
                  <a:srgbClr val="008C87"/>
                </a:solidFill>
              </a:rPr>
              <a:t>0 </a:t>
            </a:r>
            <a:r>
              <a:rPr lang="en-US" altLang="zh-CN" smtClean="0">
                <a:solidFill>
                  <a:srgbClr val="008C87"/>
                </a:solidFill>
                <a:latin typeface="Symbol" panose="05050102010706020507" pitchFamily="18" charset="2"/>
              </a:rPr>
              <a:t>£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</a:rPr>
              <a:t>&lt;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Randomized strategy:</a:t>
            </a:r>
            <a:endParaRPr lang="en-US" altLang="zh-CN" b="1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Pick </a:t>
            </a:r>
            <a:r>
              <a:rPr lang="en-US" altLang="zh-CN" i="1" smtClean="0">
                <a:solidFill>
                  <a:srgbClr val="008C87"/>
                </a:solidFill>
              </a:rPr>
              <a:t>a </a:t>
            </a:r>
            <a:r>
              <a:rPr lang="en-US" altLang="zh-CN" smtClean="0">
                <a:solidFill>
                  <a:srgbClr val="008C87"/>
                </a:solidFill>
              </a:rPr>
              <a:t>= 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baseline="-25000" smtClean="0">
                <a:solidFill>
                  <a:srgbClr val="008C87"/>
                </a:solidFill>
              </a:rPr>
              <a:t>0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i="1" baseline="-25000" smtClean="0">
                <a:solidFill>
                  <a:srgbClr val="008C87"/>
                </a:solidFill>
              </a:rPr>
              <a:t>r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where each 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is chosen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randomly from </a:t>
            </a:r>
            <a:r>
              <a:rPr lang="en-US" altLang="zh-CN" smtClean="0">
                <a:solidFill>
                  <a:srgbClr val="008C87"/>
                </a:solidFill>
              </a:rPr>
              <a:t>{0, 1, …,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–1}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pSp>
        <p:nvGrpSpPr>
          <p:cNvPr id="9222" name="Group 4"/>
          <p:cNvGrpSpPr/>
          <p:nvPr/>
        </p:nvGrpSpPr>
        <p:grpSpPr bwMode="auto">
          <a:xfrm>
            <a:off x="685800" y="5029200"/>
            <a:ext cx="3962400" cy="879475"/>
            <a:chOff x="384" y="2902"/>
            <a:chExt cx="2496" cy="554"/>
          </a:xfrm>
        </p:grpSpPr>
        <p:sp>
          <p:nvSpPr>
            <p:cNvPr id="9226" name="Text Box 5"/>
            <p:cNvSpPr txBox="1">
              <a:spLocks noChangeArrowheads="1"/>
            </p:cNvSpPr>
            <p:nvPr/>
          </p:nvSpPr>
          <p:spPr bwMode="auto">
            <a:xfrm>
              <a:off x="384" y="2970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</a:rPr>
                <a:t>Define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graphicFrame>
          <p:nvGraphicFramePr>
            <p:cNvPr id="9218" name="Object 6"/>
            <p:cNvGraphicFramePr>
              <a:graphicFrameLocks noChangeAspect="1"/>
            </p:cNvGraphicFramePr>
            <p:nvPr/>
          </p:nvGraphicFramePr>
          <p:xfrm>
            <a:off x="1152" y="2902"/>
            <a:ext cx="1728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" name="Equation" r:id="rId1" imgW="32308800" imgH="10363200" progId="Equation.3">
                    <p:embed/>
                  </p:oleObj>
                </mc:Choice>
                <mc:Fallback>
                  <p:oleObj name="Equation" r:id="rId1" imgW="32308800" imgH="103632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2902"/>
                          <a:ext cx="1728" cy="55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85800" y="5881688"/>
            <a:ext cx="3267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How big is</a:t>
            </a:r>
            <a:r>
              <a:rPr lang="en-US" altLang="zh-CN" sz="2800" dirty="0"/>
              <a:t> </a:t>
            </a:r>
            <a:r>
              <a:rPr lang="en-US" altLang="zh-CN" sz="2800" i="1" dirty="0"/>
              <a:t>H</a:t>
            </a:r>
            <a:r>
              <a:rPr lang="en-US" altLang="zh-CN" sz="2800" dirty="0"/>
              <a:t> = {</a:t>
            </a:r>
            <a:r>
              <a:rPr lang="en-US" altLang="zh-CN" sz="2800" i="1" dirty="0"/>
              <a:t>h</a:t>
            </a:r>
            <a:r>
              <a:rPr lang="en-US" altLang="zh-CN" sz="2800" i="1" baseline="-25000" dirty="0"/>
              <a:t>a</a:t>
            </a:r>
            <a:r>
              <a:rPr lang="en-US" altLang="zh-CN" sz="2800" dirty="0"/>
              <a:t>}</a:t>
            </a:r>
            <a:r>
              <a:rPr lang="en-US" altLang="zh-CN" sz="2800" dirty="0">
                <a:solidFill>
                  <a:schemeClr val="tx1"/>
                </a:solidFill>
              </a:rPr>
              <a:t>?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038600" y="5867400"/>
            <a:ext cx="1600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800" dirty="0"/>
              <a:t>|</a:t>
            </a:r>
            <a:r>
              <a:rPr lang="en-US" altLang="zh-CN" sz="2800" i="1" dirty="0"/>
              <a:t>H</a:t>
            </a:r>
            <a:r>
              <a:rPr lang="en-US" altLang="zh-CN" sz="2800" dirty="0"/>
              <a:t>| = </a:t>
            </a:r>
            <a:r>
              <a:rPr lang="en-US" altLang="zh-CN" sz="2800" i="1" dirty="0"/>
              <a:t>m</a:t>
            </a:r>
            <a:r>
              <a:rPr lang="en-US" altLang="zh-CN" sz="2800" i="1" baseline="30000" dirty="0"/>
              <a:t>r</a:t>
            </a:r>
            <a:r>
              <a:rPr lang="en-US" altLang="zh-CN" sz="2800" baseline="30000" dirty="0"/>
              <a:t>+1</a:t>
            </a:r>
            <a:endParaRPr lang="en-US" altLang="zh-CN" sz="2800" baseline="30000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715000" y="4997450"/>
            <a:ext cx="202088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>
                <a:solidFill>
                  <a:schemeClr val="tx1"/>
                </a:solidFill>
              </a:rPr>
              <a:t>Dot product,</a:t>
            </a:r>
            <a:endParaRPr lang="en-US" altLang="zh-CN" sz="2800" b="1" i="1">
              <a:solidFill>
                <a:schemeClr val="tx1"/>
              </a:solidFill>
            </a:endParaRPr>
          </a:p>
          <a:p>
            <a:pPr algn="l"/>
            <a:r>
              <a:rPr lang="en-US" altLang="zh-CN" sz="2800" b="1" i="1">
                <a:solidFill>
                  <a:schemeClr val="tx1"/>
                </a:solidFill>
              </a:rPr>
              <a:t>modulo</a:t>
            </a:r>
            <a:r>
              <a:rPr lang="en-US" altLang="zh-CN"/>
              <a:t> </a:t>
            </a:r>
            <a:r>
              <a:rPr lang="en-US" altLang="zh-CN" sz="2800" b="1" i="1"/>
              <a:t>m</a:t>
            </a:r>
            <a:endParaRPr lang="en-US" altLang="zh-CN" sz="28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2A0C2-1434-4160-A5FA-7CFB50CD7813}" type="slidenum">
              <a:rPr lang="en-US" altLang="zh-CN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Universality of dot-product</a:t>
            </a:r>
            <a:br>
              <a:rPr lang="en-US" altLang="zh-CN" sz="4000" smtClean="0"/>
            </a:br>
            <a:r>
              <a:rPr lang="en-US" altLang="zh-CN" sz="4000" smtClean="0"/>
              <a:t>hash functions</a:t>
            </a:r>
            <a:endParaRPr lang="en-US" altLang="zh-CN" sz="400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Theorem. </a:t>
            </a:r>
            <a:r>
              <a:rPr lang="en-US" altLang="zh-CN" smtClean="0">
                <a:solidFill>
                  <a:srgbClr val="000000"/>
                </a:solidFill>
              </a:rPr>
              <a:t>The set </a:t>
            </a:r>
            <a:r>
              <a:rPr lang="en-US" altLang="zh-CN" smtClean="0">
                <a:solidFill>
                  <a:srgbClr val="008C87"/>
                </a:solidFill>
                <a:latin typeface="Arial" panose="020B0604020202020204" pitchFamily="34" charset="0"/>
              </a:rPr>
              <a:t>H </a:t>
            </a:r>
            <a:r>
              <a:rPr lang="en-US" altLang="zh-CN" smtClean="0">
                <a:solidFill>
                  <a:srgbClr val="008C87"/>
                </a:solidFill>
              </a:rPr>
              <a:t>= {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smtClean="0">
                <a:solidFill>
                  <a:srgbClr val="008C87"/>
                </a:solidFill>
              </a:rPr>
              <a:t>a</a:t>
            </a:r>
            <a:r>
              <a:rPr lang="en-US" altLang="zh-CN" smtClean="0">
                <a:solidFill>
                  <a:srgbClr val="008C87"/>
                </a:solidFill>
              </a:rPr>
              <a:t>} </a:t>
            </a:r>
            <a:r>
              <a:rPr lang="en-US" altLang="zh-CN" smtClean="0">
                <a:solidFill>
                  <a:srgbClr val="000000"/>
                </a:solidFill>
              </a:rPr>
              <a:t>is universal.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CE0000"/>
                </a:solidFill>
              </a:rPr>
              <a:t>Proof. </a:t>
            </a:r>
            <a:r>
              <a:rPr lang="en-US" altLang="zh-CN" smtClean="0">
                <a:solidFill>
                  <a:srgbClr val="000000"/>
                </a:solidFill>
              </a:rPr>
              <a:t>Suppose that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      x </a:t>
            </a:r>
            <a:r>
              <a:rPr lang="en-US" altLang="zh-CN" smtClean="0">
                <a:solidFill>
                  <a:srgbClr val="008C87"/>
                </a:solidFill>
              </a:rPr>
              <a:t>=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baseline="-25000" smtClean="0">
                <a:solidFill>
                  <a:srgbClr val="008C87"/>
                </a:solidFill>
              </a:rPr>
              <a:t>0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smtClean="0">
                <a:solidFill>
                  <a:srgbClr val="008C87"/>
                </a:solidFill>
              </a:rPr>
              <a:t>r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and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      y </a:t>
            </a:r>
            <a:r>
              <a:rPr lang="en-US" altLang="zh-CN" smtClean="0">
                <a:solidFill>
                  <a:srgbClr val="008C87"/>
                </a:solidFill>
              </a:rPr>
              <a:t>= </a:t>
            </a:r>
            <a:r>
              <a:rPr lang="en-US" altLang="zh-CN" i="1" smtClean="0">
                <a:solidFill>
                  <a:srgbClr val="008C87"/>
                </a:solidFill>
              </a:rPr>
              <a:t>y</a:t>
            </a:r>
            <a:r>
              <a:rPr lang="en-US" altLang="zh-CN" baseline="-25000" smtClean="0">
                <a:solidFill>
                  <a:srgbClr val="008C87"/>
                </a:solidFill>
              </a:rPr>
              <a:t>0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y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y</a:t>
            </a:r>
            <a:r>
              <a:rPr lang="en-US" altLang="zh-CN" i="1" baseline="-25000" smtClean="0">
                <a:solidFill>
                  <a:srgbClr val="008C87"/>
                </a:solidFill>
              </a:rPr>
              <a:t>r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are distinct keys. Thus,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they differ in at least one digit position, wlog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position </a:t>
            </a:r>
            <a:r>
              <a:rPr lang="en-US" altLang="zh-CN" smtClean="0">
                <a:solidFill>
                  <a:srgbClr val="008C87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. For how many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smtClean="0">
                <a:solidFill>
                  <a:srgbClr val="008C87"/>
                </a:solidFill>
              </a:rPr>
              <a:t>a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smtClean="0">
                <a:solidFill>
                  <a:srgbClr val="008C87"/>
                </a:solidFill>
                <a:latin typeface="Arial" panose="020B0604020202020204" pitchFamily="34" charset="0"/>
              </a:rPr>
              <a:t>H </a:t>
            </a:r>
            <a:r>
              <a:rPr lang="en-US" altLang="zh-CN" smtClean="0">
                <a:solidFill>
                  <a:srgbClr val="000000"/>
                </a:solidFill>
              </a:rPr>
              <a:t>do </a:t>
            </a:r>
            <a:r>
              <a:rPr lang="en-US" altLang="zh-CN" i="1" smtClean="0">
                <a:solidFill>
                  <a:srgbClr val="008C87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and </a:t>
            </a:r>
            <a:r>
              <a:rPr lang="en-US" altLang="zh-CN" i="1" smtClean="0">
                <a:solidFill>
                  <a:srgbClr val="008C87"/>
                </a:solidFill>
              </a:rPr>
              <a:t>y</a:t>
            </a:r>
            <a:endParaRPr lang="en-US" altLang="zh-CN" i="1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collide?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676400" y="5181600"/>
          <a:ext cx="6172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69189600" imgH="10363200" progId="Equation.3">
                  <p:embed/>
                </p:oleObj>
              </mc:Choice>
              <mc:Fallback>
                <p:oleObj name="Equation" r:id="rId1" imgW="69189600" imgH="10363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6172200" cy="925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5A5D1-FA71-4DE9-9006-0B8264D9E495}" type="slidenum">
              <a:rPr lang="en-US" altLang="zh-CN"/>
            </a:fld>
            <a:endParaRPr lang="en-US" altLang="zh-CN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 (cont.)</a:t>
            </a:r>
            <a:endParaRPr lang="en-US" altLang="zh-CN" smtClean="0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Equivalently, we have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z="1200" smtClean="0"/>
          </a:p>
          <a:p>
            <a:pPr eaLnBrk="1" hangingPunct="1">
              <a:buFontTx/>
              <a:buNone/>
            </a:pPr>
            <a:r>
              <a:rPr lang="en-US" altLang="zh-CN" smtClean="0"/>
              <a:t>or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z="1200" smtClean="0"/>
          </a:p>
          <a:p>
            <a:pPr eaLnBrk="1" hangingPunct="1">
              <a:buFontTx/>
              <a:buNone/>
            </a:pPr>
            <a:r>
              <a:rPr lang="en-US" altLang="zh-CN" smtClean="0"/>
              <a:t>which implies that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016125" y="2057400"/>
          <a:ext cx="38512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41452800" imgH="10363200" progId="Equation.3">
                  <p:embed/>
                </p:oleObj>
              </mc:Choice>
              <mc:Fallback>
                <p:oleObj name="Equation" r:id="rId1" imgW="41452800" imgH="10363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6125" y="2057400"/>
                        <a:ext cx="3851275" cy="963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479550" y="3303588"/>
          <a:ext cx="56070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60350400" imgH="10363200" progId="Equation.3">
                  <p:embed/>
                </p:oleObj>
              </mc:Choice>
              <mc:Fallback>
                <p:oleObj name="Equation" r:id="rId3" imgW="60350400" imgH="10363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550" y="3303588"/>
                        <a:ext cx="5607050" cy="963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1524000" y="4827588"/>
          <a:ext cx="53530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57607200" imgH="10363200" progId="Equation.3">
                  <p:embed/>
                </p:oleObj>
              </mc:Choice>
              <mc:Fallback>
                <p:oleObj name="Equation" r:id="rId5" imgW="57607200" imgH="103632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827588"/>
                        <a:ext cx="5353050" cy="963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ED78C-E1B6-405B-BB4C-C53E8CAB97B1}" type="slidenum">
              <a:rPr lang="en-US" altLang="zh-CN"/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Fact from number theory</a:t>
            </a:r>
            <a:endParaRPr lang="en-US" altLang="zh-CN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Theorem. </a:t>
            </a:r>
            <a:r>
              <a:rPr lang="en-US" altLang="zh-CN" smtClean="0">
                <a:solidFill>
                  <a:srgbClr val="000000"/>
                </a:solidFill>
              </a:rPr>
              <a:t>Let </a:t>
            </a:r>
            <a:r>
              <a:rPr lang="en-US" altLang="zh-CN" i="1" smtClean="0">
                <a:solidFill>
                  <a:srgbClr val="008C87"/>
                </a:solidFill>
              </a:rPr>
              <a:t>m </a:t>
            </a:r>
            <a:r>
              <a:rPr lang="en-US" altLang="zh-CN" smtClean="0">
                <a:solidFill>
                  <a:srgbClr val="000000"/>
                </a:solidFill>
              </a:rPr>
              <a:t>be prime. For any </a:t>
            </a:r>
            <a:r>
              <a:rPr lang="en-US" altLang="zh-CN" i="1" smtClean="0">
                <a:solidFill>
                  <a:srgbClr val="008C87"/>
                </a:solidFill>
              </a:rPr>
              <a:t>z </a:t>
            </a:r>
            <a:r>
              <a:rPr lang="en-US" altLang="zh-CN" smtClean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smtClean="0">
                <a:solidFill>
                  <a:srgbClr val="008C87"/>
                </a:solidFill>
                <a:latin typeface="Arial" panose="020B0604020202020204" pitchFamily="34" charset="0"/>
              </a:rPr>
              <a:t>Z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endParaRPr lang="en-US" altLang="zh-CN" i="1" baseline="-25000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such that </a:t>
            </a:r>
            <a:r>
              <a:rPr lang="en-US" altLang="zh-CN" i="1" smtClean="0">
                <a:solidFill>
                  <a:srgbClr val="008C87"/>
                </a:solidFill>
              </a:rPr>
              <a:t>z </a:t>
            </a:r>
            <a:r>
              <a:rPr lang="en-US" altLang="zh-CN" smtClean="0">
                <a:solidFill>
                  <a:srgbClr val="008C87"/>
                </a:solidFill>
                <a:latin typeface="Symbol" panose="05050102010706020507" pitchFamily="18" charset="2"/>
              </a:rPr>
              <a:t>¹ </a:t>
            </a:r>
            <a:r>
              <a:rPr lang="en-US" altLang="zh-CN" smtClean="0">
                <a:solidFill>
                  <a:srgbClr val="008C87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there exists a unique </a:t>
            </a:r>
            <a:r>
              <a:rPr lang="en-US" altLang="zh-CN" i="1" smtClean="0">
                <a:solidFill>
                  <a:srgbClr val="008C87"/>
                </a:solidFill>
              </a:rPr>
              <a:t>z</a:t>
            </a:r>
            <a:r>
              <a:rPr lang="en-US" altLang="zh-CN" baseline="30000" smtClean="0">
                <a:solidFill>
                  <a:srgbClr val="008C87"/>
                </a:solidFill>
              </a:rPr>
              <a:t>–1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smtClean="0">
                <a:solidFill>
                  <a:srgbClr val="008C87"/>
                </a:solidFill>
                <a:latin typeface="Arial" panose="020B0604020202020204" pitchFamily="34" charset="0"/>
              </a:rPr>
              <a:t>Z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endParaRPr lang="en-US" altLang="zh-CN" i="1" baseline="-25000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such that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              z </a:t>
            </a:r>
            <a:r>
              <a:rPr lang="en-US" altLang="zh-CN" smtClean="0">
                <a:solidFill>
                  <a:srgbClr val="008C87"/>
                </a:solidFill>
              </a:rPr>
              <a:t>· </a:t>
            </a:r>
            <a:r>
              <a:rPr lang="en-US" altLang="zh-CN" i="1" smtClean="0">
                <a:solidFill>
                  <a:srgbClr val="008C87"/>
                </a:solidFill>
              </a:rPr>
              <a:t>z</a:t>
            </a:r>
            <a:r>
              <a:rPr lang="en-US" altLang="zh-CN" baseline="30000" smtClean="0">
                <a:solidFill>
                  <a:srgbClr val="008C87"/>
                </a:solidFill>
              </a:rPr>
              <a:t>–1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latin typeface="Symbol" panose="05050102010706020507" pitchFamily="18" charset="2"/>
              </a:rPr>
              <a:t>º </a:t>
            </a:r>
            <a:r>
              <a:rPr lang="en-US" altLang="zh-CN" smtClean="0">
                <a:solidFill>
                  <a:srgbClr val="008C87"/>
                </a:solidFill>
              </a:rPr>
              <a:t>1 (mod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)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1800" smtClean="0"/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Example: </a:t>
            </a:r>
            <a:r>
              <a:rPr lang="en-US" altLang="zh-CN" i="1" smtClean="0">
                <a:solidFill>
                  <a:srgbClr val="008C87"/>
                </a:solidFill>
              </a:rPr>
              <a:t>m </a:t>
            </a:r>
            <a:r>
              <a:rPr lang="en-US" altLang="zh-CN" smtClean="0">
                <a:solidFill>
                  <a:srgbClr val="008C87"/>
                </a:solidFill>
              </a:rPr>
              <a:t>= 7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122083" name="Group 227"/>
          <p:cNvGraphicFramePr>
            <a:graphicFrameLocks noGrp="1"/>
          </p:cNvGraphicFramePr>
          <p:nvPr/>
        </p:nvGraphicFramePr>
        <p:xfrm>
          <a:off x="1524000" y="4953000"/>
          <a:ext cx="6096000" cy="1051560"/>
        </p:xfrm>
        <a:graphic>
          <a:graphicData uri="http://schemas.openxmlformats.org/drawingml/2006/table">
            <a:tbl>
              <a:tblPr/>
              <a:tblGrid>
                <a:gridCol w="838200"/>
                <a:gridCol w="903288"/>
                <a:gridCol w="871537"/>
                <a:gridCol w="869950"/>
                <a:gridCol w="871538"/>
                <a:gridCol w="869950"/>
                <a:gridCol w="8715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1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–1</a:t>
                      </a:r>
                      <a:endParaRPr kumimoji="1" lang="en-US" altLang="zh-CN" sz="2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E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BBB70-1907-416D-AB51-9D770EA4B664}" type="slidenum">
              <a:rPr lang="en-US" altLang="zh-CN"/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Back to the proof</a:t>
            </a:r>
            <a:endParaRPr lang="en-US" altLang="zh-CN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We have</a:t>
            </a:r>
            <a:endParaRPr lang="en-US" altLang="zh-CN" sz="2800" smtClean="0"/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endParaRPr lang="en-US" altLang="zh-CN" sz="1000" smtClean="0"/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and since </a:t>
            </a:r>
            <a:r>
              <a:rPr lang="en-US" altLang="zh-CN" sz="2800" i="1" smtClean="0">
                <a:solidFill>
                  <a:srgbClr val="008C87"/>
                </a:solidFill>
              </a:rPr>
              <a:t>x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8C87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i="1" smtClean="0">
                <a:solidFill>
                  <a:srgbClr val="008C87"/>
                </a:solidFill>
              </a:rPr>
              <a:t>y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, an inverse 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x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>
                <a:solidFill>
                  <a:srgbClr val="008C87"/>
                </a:solidFill>
              </a:rPr>
              <a:t> – </a:t>
            </a:r>
            <a:r>
              <a:rPr lang="en-US" altLang="zh-CN" sz="2800" i="1" smtClean="0">
                <a:solidFill>
                  <a:srgbClr val="008C87"/>
                </a:solidFill>
              </a:rPr>
              <a:t>y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>
                <a:solidFill>
                  <a:srgbClr val="008C87"/>
                </a:solidFill>
              </a:rPr>
              <a:t> )</a:t>
            </a:r>
            <a:r>
              <a:rPr lang="en-US" altLang="zh-CN" sz="2800" baseline="30000" smtClean="0">
                <a:solidFill>
                  <a:srgbClr val="008C87"/>
                </a:solidFill>
              </a:rPr>
              <a:t>–1</a:t>
            </a:r>
            <a:r>
              <a:rPr lang="en-US" altLang="zh-CN" sz="2800" smtClean="0">
                <a:solidFill>
                  <a:srgbClr val="008C87"/>
                </a:solidFill>
              </a:rPr>
              <a:t>  </a:t>
            </a:r>
            <a:r>
              <a:rPr lang="en-US" altLang="zh-CN" sz="2800" smtClean="0">
                <a:solidFill>
                  <a:srgbClr val="000000"/>
                </a:solidFill>
              </a:rPr>
              <a:t>must exist,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which implies that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Thus, for any choices of 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1</a:t>
            </a:r>
            <a:r>
              <a:rPr lang="en-US" altLang="zh-CN" sz="2800" smtClean="0">
                <a:solidFill>
                  <a:srgbClr val="008C87"/>
                </a:solidFill>
              </a:rPr>
              <a:t>, 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2</a:t>
            </a:r>
            <a:r>
              <a:rPr lang="en-US" altLang="zh-CN" sz="2800" smtClean="0">
                <a:solidFill>
                  <a:srgbClr val="008C87"/>
                </a:solidFill>
              </a:rPr>
              <a:t>, …, 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i="1" baseline="-25000" smtClean="0">
                <a:solidFill>
                  <a:srgbClr val="008C87"/>
                </a:solidFill>
              </a:rPr>
              <a:t>r</a:t>
            </a:r>
            <a:r>
              <a:rPr lang="en-US" altLang="zh-CN" sz="2800" smtClean="0">
                <a:solidFill>
                  <a:srgbClr val="000000"/>
                </a:solidFill>
              </a:rPr>
              <a:t>, exactly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one choice of </a:t>
            </a:r>
            <a:r>
              <a:rPr lang="en-US" altLang="zh-CN" sz="2800" i="1" smtClean="0">
                <a:solidFill>
                  <a:srgbClr val="008C87"/>
                </a:solidFill>
              </a:rPr>
              <a:t>a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causes </a:t>
            </a:r>
            <a:r>
              <a:rPr lang="en-US" altLang="zh-CN" sz="2800" i="1" smtClean="0">
                <a:solidFill>
                  <a:srgbClr val="008C87"/>
                </a:solidFill>
              </a:rPr>
              <a:t>x </a:t>
            </a:r>
            <a:r>
              <a:rPr lang="en-US" altLang="zh-CN" sz="2800" smtClean="0">
                <a:solidFill>
                  <a:srgbClr val="000000"/>
                </a:solidFill>
              </a:rPr>
              <a:t>and </a:t>
            </a:r>
            <a:r>
              <a:rPr lang="en-US" altLang="zh-CN" sz="2800" i="1" smtClean="0">
                <a:solidFill>
                  <a:srgbClr val="008C87"/>
                </a:solidFill>
              </a:rPr>
              <a:t>y </a:t>
            </a:r>
            <a:r>
              <a:rPr lang="en-US" altLang="zh-CN" sz="2800" smtClean="0">
                <a:solidFill>
                  <a:srgbClr val="000000"/>
                </a:solidFill>
              </a:rPr>
              <a:t>to collide.</a:t>
            </a:r>
            <a:endParaRPr lang="en-US" altLang="zh-CN" sz="280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581150" y="1905000"/>
          <a:ext cx="53530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57607200" imgH="10363200" progId="Equation.3">
                  <p:embed/>
                </p:oleObj>
              </mc:Choice>
              <mc:Fallback>
                <p:oleObj name="Equation" r:id="rId1" imgW="57607200" imgH="10363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1150" y="1905000"/>
                        <a:ext cx="5353050" cy="963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349375" y="3779838"/>
          <a:ext cx="61182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65836800" imgH="10972800" progId="Equation.3">
                  <p:embed/>
                </p:oleObj>
              </mc:Choice>
              <mc:Fallback>
                <p:oleObj name="Equation" r:id="rId3" imgW="65836800" imgH="109728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9375" y="3779838"/>
                        <a:ext cx="6118225" cy="1020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A0AF7-EAFE-4512-80AB-A866597B5975}" type="slidenum">
              <a:rPr lang="en-US" altLang="zh-CN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 completed</a:t>
            </a:r>
            <a:endParaRPr lang="en-US" altLang="zh-CN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i="1" smtClean="0">
                <a:solidFill>
                  <a:srgbClr val="CE0000"/>
                </a:solidFill>
              </a:rPr>
              <a:t>Q. </a:t>
            </a:r>
            <a:r>
              <a:rPr lang="en-US" altLang="zh-CN" smtClean="0">
                <a:solidFill>
                  <a:srgbClr val="000000"/>
                </a:solidFill>
              </a:rPr>
              <a:t>How many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smtClean="0">
                <a:solidFill>
                  <a:srgbClr val="008C87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’s cause </a:t>
            </a:r>
            <a:r>
              <a:rPr lang="en-US" altLang="zh-CN" i="1" smtClean="0">
                <a:solidFill>
                  <a:srgbClr val="008C87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and </a:t>
            </a:r>
            <a:r>
              <a:rPr lang="en-US" altLang="zh-CN" i="1" smtClean="0">
                <a:solidFill>
                  <a:srgbClr val="008C87"/>
                </a:solidFill>
              </a:rPr>
              <a:t>y </a:t>
            </a:r>
            <a:r>
              <a:rPr lang="en-US" altLang="zh-CN" smtClean="0">
                <a:solidFill>
                  <a:srgbClr val="000000"/>
                </a:solidFill>
              </a:rPr>
              <a:t>to collide?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i="1" smtClean="0">
                <a:solidFill>
                  <a:srgbClr val="CE0000"/>
                </a:solidFill>
              </a:rPr>
              <a:t>A. </a:t>
            </a:r>
            <a:r>
              <a:rPr lang="en-US" altLang="zh-CN" smtClean="0">
                <a:solidFill>
                  <a:srgbClr val="000000"/>
                </a:solidFill>
              </a:rPr>
              <a:t>There are </a:t>
            </a:r>
            <a:r>
              <a:rPr lang="en-US" altLang="zh-CN" i="1" smtClean="0">
                <a:solidFill>
                  <a:srgbClr val="008C87"/>
                </a:solidFill>
              </a:rPr>
              <a:t>m </a:t>
            </a:r>
            <a:r>
              <a:rPr lang="en-US" altLang="zh-CN" smtClean="0">
                <a:solidFill>
                  <a:srgbClr val="000000"/>
                </a:solidFill>
              </a:rPr>
              <a:t>choices for each of 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i="1" baseline="-25000" smtClean="0">
                <a:solidFill>
                  <a:srgbClr val="008C87"/>
                </a:solidFill>
              </a:rPr>
              <a:t>r 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but once these are chosen, exactly one choice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for </a:t>
            </a:r>
            <a:r>
              <a:rPr lang="en-US" altLang="zh-CN" i="1" smtClean="0">
                <a:solidFill>
                  <a:srgbClr val="008C87"/>
                </a:solidFill>
              </a:rPr>
              <a:t>a</a:t>
            </a:r>
            <a:r>
              <a:rPr lang="en-US" altLang="zh-CN" baseline="-25000" smtClean="0">
                <a:solidFill>
                  <a:srgbClr val="008C87"/>
                </a:solidFill>
              </a:rPr>
              <a:t>0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causes </a:t>
            </a:r>
            <a:r>
              <a:rPr lang="en-US" altLang="zh-CN" i="1" smtClean="0">
                <a:solidFill>
                  <a:srgbClr val="008C87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and </a:t>
            </a:r>
            <a:r>
              <a:rPr lang="en-US" altLang="zh-CN" i="1" smtClean="0">
                <a:solidFill>
                  <a:srgbClr val="008C87"/>
                </a:solidFill>
              </a:rPr>
              <a:t>y </a:t>
            </a:r>
            <a:r>
              <a:rPr lang="en-US" altLang="zh-CN" smtClean="0">
                <a:solidFill>
                  <a:srgbClr val="000000"/>
                </a:solidFill>
              </a:rPr>
              <a:t>to collide, namely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Thus, the number of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smtClean="0">
                <a:solidFill>
                  <a:srgbClr val="008C87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’s that cause </a:t>
            </a:r>
            <a:r>
              <a:rPr lang="en-US" altLang="zh-CN" i="1" smtClean="0">
                <a:solidFill>
                  <a:srgbClr val="008C87"/>
                </a:solidFill>
              </a:rPr>
              <a:t>x </a:t>
            </a:r>
            <a:r>
              <a:rPr lang="en-US" altLang="zh-CN" smtClean="0">
                <a:solidFill>
                  <a:srgbClr val="000000"/>
                </a:solidFill>
              </a:rPr>
              <a:t>and </a:t>
            </a:r>
            <a:r>
              <a:rPr lang="en-US" altLang="zh-CN" i="1" smtClean="0">
                <a:solidFill>
                  <a:srgbClr val="008C87"/>
                </a:solidFill>
              </a:rPr>
              <a:t>y</a:t>
            </a:r>
            <a:endParaRPr lang="en-US" altLang="zh-CN" i="1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to collide is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i="1" baseline="30000" smtClean="0">
                <a:solidFill>
                  <a:srgbClr val="008C87"/>
                </a:solidFill>
              </a:rPr>
              <a:t>r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</a:rPr>
              <a:t>· 1 =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i="1" baseline="30000" smtClean="0">
                <a:solidFill>
                  <a:srgbClr val="008C87"/>
                </a:solidFill>
              </a:rPr>
              <a:t>r</a:t>
            </a:r>
            <a:r>
              <a:rPr lang="en-US" altLang="zh-CN" i="1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</a:rPr>
              <a:t>= |</a:t>
            </a:r>
            <a:r>
              <a:rPr lang="en-US" altLang="zh-CN" smtClean="0">
                <a:solidFill>
                  <a:srgbClr val="008C87"/>
                </a:solidFill>
                <a:latin typeface="Arial" panose="020B0604020202020204" pitchFamily="34" charset="0"/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|/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i="1" smtClean="0">
                <a:solidFill>
                  <a:srgbClr val="000000"/>
                </a:solidFill>
              </a:rPr>
              <a:t>.</a:t>
            </a:r>
            <a:endParaRPr lang="en-US" altLang="zh-CN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425575" y="3733800"/>
          <a:ext cx="61182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65836800" imgH="10972800" progId="Equation.3">
                  <p:embed/>
                </p:oleObj>
              </mc:Choice>
              <mc:Fallback>
                <p:oleObj name="Equation" r:id="rId1" imgW="65836800" imgH="10972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5575" y="3733800"/>
                        <a:ext cx="6118225" cy="1020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A simple universal family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993300"/>
                </a:solidFill>
              </a:rPr>
              <a:t>[Carter-</a:t>
            </a:r>
            <a:r>
              <a:rPr lang="en-US" sz="2400" dirty="0" err="1" smtClean="0">
                <a:solidFill>
                  <a:srgbClr val="993300"/>
                </a:solidFill>
              </a:rPr>
              <a:t>Wegman</a:t>
            </a:r>
            <a:r>
              <a:rPr lang="en-US" sz="2400" dirty="0" smtClean="0">
                <a:solidFill>
                  <a:srgbClr val="993300"/>
                </a:solidFill>
              </a:rPr>
              <a:t> (1979)]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836613" y="4588833"/>
            <a:ext cx="7470775" cy="95410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a function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need two numbers,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746919" y="5657684"/>
            <a:ext cx="7650163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hash 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393" y="1694516"/>
            <a:ext cx="7315215" cy="1904241"/>
          </a:xfrm>
          <a:prstGeom prst="rect">
            <a:avLst/>
          </a:prstGeom>
          <a:noFill/>
          <a:effectLst/>
        </p:spPr>
      </p:pic>
      <p:pic>
        <p:nvPicPr>
          <p:cNvPr id="9" name="Picture 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5425" y="3928627"/>
            <a:ext cx="7013151" cy="463825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/>
      <p:bldP spid="1106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3D3F4-3F3F-405E-88F1-BA694615A5B0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Structures</a:t>
            </a:r>
            <a:endParaRPr lang="en-US" altLang="zh-CN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Role of data structures: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Encapsulate data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Support certain operations (e.g., INSERT, DELETE, SEARCH)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Our focus: efficiency of the operations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Algorithms vs. data structures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A simple universal family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993300"/>
                </a:solidFill>
              </a:rPr>
              <a:t>[Carter-</a:t>
            </a:r>
            <a:r>
              <a:rPr lang="en-US" sz="2400" dirty="0" err="1" smtClean="0">
                <a:solidFill>
                  <a:srgbClr val="993300"/>
                </a:solidFill>
              </a:rPr>
              <a:t>Wegman</a:t>
            </a:r>
            <a:r>
              <a:rPr lang="en-US" sz="2400" dirty="0" smtClean="0">
                <a:solidFill>
                  <a:srgbClr val="993300"/>
                </a:solidFill>
              </a:rPr>
              <a:t> (1979)]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0" name="Picture 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393" y="1694516"/>
            <a:ext cx="7315215" cy="1904241"/>
          </a:xfrm>
          <a:prstGeom prst="rect">
            <a:avLst/>
          </a:prstGeom>
          <a:noFill/>
          <a:effectLst/>
        </p:spPr>
      </p:pic>
      <p:pic>
        <p:nvPicPr>
          <p:cNvPr id="12" name="Picture 1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5425" y="3899443"/>
            <a:ext cx="7013151" cy="463825"/>
          </a:xfrm>
          <a:prstGeom prst="rect">
            <a:avLst/>
          </a:prstGeom>
          <a:noFill/>
          <a:effectLst/>
        </p:spPr>
      </p:pic>
      <p:pic>
        <p:nvPicPr>
          <p:cNvPr id="17" name="Picture 1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44509" y="4606339"/>
            <a:ext cx="8254982" cy="729670"/>
          </a:xfrm>
          <a:prstGeom prst="rect">
            <a:avLst/>
          </a:prstGeom>
          <a:noFill/>
          <a:effectLst/>
        </p:spPr>
      </p:pic>
      <p:pic>
        <p:nvPicPr>
          <p:cNvPr id="21" name="Picture 20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12423" y="5527251"/>
            <a:ext cx="7719155" cy="825283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8CF85-024F-494F-9C84-CDBB9C524EEE}" type="slidenum">
              <a:rPr lang="en-US" altLang="zh-CN"/>
            </a:fld>
            <a:endParaRPr lang="en-US" altLang="zh-CN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Perfect hashing</a:t>
            </a:r>
            <a:endParaRPr lang="en-US" altLang="zh-CN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Given a set of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n </a:t>
            </a:r>
            <a:r>
              <a:rPr lang="en-US" altLang="zh-CN" sz="2800" dirty="0" smtClean="0">
                <a:solidFill>
                  <a:srgbClr val="000000"/>
                </a:solidFill>
              </a:rPr>
              <a:t>keys, construct a 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static</a:t>
            </a:r>
            <a:r>
              <a:rPr lang="en-US" altLang="zh-CN" sz="2800" dirty="0" smtClean="0">
                <a:solidFill>
                  <a:srgbClr val="000000"/>
                </a:solidFill>
              </a:rPr>
              <a:t> hash table of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size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 </a:t>
            </a:r>
            <a:r>
              <a:rPr lang="en-US" altLang="zh-CN" sz="2800" dirty="0" smtClean="0">
                <a:solidFill>
                  <a:srgbClr val="008C87"/>
                </a:solidFill>
              </a:rPr>
              <a:t>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</a:rPr>
              <a:t>) </a:t>
            </a:r>
            <a:r>
              <a:rPr lang="en-US" altLang="zh-CN" sz="2800" dirty="0" smtClean="0">
                <a:solidFill>
                  <a:srgbClr val="000000"/>
                </a:solidFill>
              </a:rPr>
              <a:t>such that </a:t>
            </a:r>
            <a:r>
              <a:rPr lang="en-US" altLang="zh-CN" sz="2800" dirty="0" smtClean="0">
                <a:solidFill>
                  <a:srgbClr val="008C87"/>
                </a:solidFill>
              </a:rPr>
              <a:t>SEARCH  </a:t>
            </a:r>
            <a:r>
              <a:rPr lang="en-US" altLang="zh-CN" sz="2800" dirty="0" smtClean="0">
                <a:solidFill>
                  <a:srgbClr val="000000"/>
                </a:solidFill>
              </a:rPr>
              <a:t>takes </a:t>
            </a:r>
            <a:r>
              <a:rPr lang="en-US" altLang="zh-CN" sz="2800" dirty="0" smtClean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800" dirty="0" smtClean="0">
                <a:solidFill>
                  <a:srgbClr val="008C87"/>
                </a:solidFill>
              </a:rPr>
              <a:t>(1) </a:t>
            </a:r>
            <a:r>
              <a:rPr lang="en-US" altLang="zh-CN" sz="2800" dirty="0" smtClean="0">
                <a:solidFill>
                  <a:srgbClr val="000000"/>
                </a:solidFill>
              </a:rPr>
              <a:t>time in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the </a:t>
            </a:r>
            <a:r>
              <a:rPr lang="en-US" altLang="zh-CN" sz="2800" i="1" dirty="0" smtClean="0">
                <a:solidFill>
                  <a:srgbClr val="CE0000"/>
                </a:solidFill>
              </a:rPr>
              <a:t>worst case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grpSp>
        <p:nvGrpSpPr>
          <p:cNvPr id="14343" name="Group 65"/>
          <p:cNvGrpSpPr/>
          <p:nvPr/>
        </p:nvGrpSpPr>
        <p:grpSpPr bwMode="auto">
          <a:xfrm>
            <a:off x="381000" y="2514600"/>
            <a:ext cx="8458200" cy="4079875"/>
            <a:chOff x="240" y="1584"/>
            <a:chExt cx="5328" cy="2570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1728" y="1894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016" y="1894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Rectangle 6"/>
            <p:cNvSpPr>
              <a:spLocks noChangeArrowheads="1"/>
            </p:cNvSpPr>
            <p:nvPr/>
          </p:nvSpPr>
          <p:spPr bwMode="auto">
            <a:xfrm>
              <a:off x="2304" y="1894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1728" y="218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2016" y="218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31</a:t>
              </a:r>
              <a:endParaRPr lang="en-US" altLang="zh-CN"/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2304" y="218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1728" y="2470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016" y="2470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2304" y="2470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Rectangle 13"/>
            <p:cNvSpPr>
              <a:spLocks noChangeArrowheads="1"/>
            </p:cNvSpPr>
            <p:nvPr/>
          </p:nvSpPr>
          <p:spPr bwMode="auto">
            <a:xfrm>
              <a:off x="1728" y="2758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14"/>
            <p:cNvSpPr>
              <a:spLocks noChangeArrowheads="1"/>
            </p:cNvSpPr>
            <p:nvPr/>
          </p:nvSpPr>
          <p:spPr bwMode="auto">
            <a:xfrm>
              <a:off x="2016" y="2758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Rectangle 15"/>
            <p:cNvSpPr>
              <a:spLocks noChangeArrowheads="1"/>
            </p:cNvSpPr>
            <p:nvPr/>
          </p:nvSpPr>
          <p:spPr bwMode="auto">
            <a:xfrm>
              <a:off x="2304" y="2758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1728" y="3046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4357" name="Rectangle 17"/>
            <p:cNvSpPr>
              <a:spLocks noChangeArrowheads="1"/>
            </p:cNvSpPr>
            <p:nvPr/>
          </p:nvSpPr>
          <p:spPr bwMode="auto">
            <a:xfrm>
              <a:off x="2016" y="3046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00</a:t>
              </a:r>
              <a:endParaRPr lang="en-US" altLang="zh-CN"/>
            </a:p>
          </p:txBody>
        </p:sp>
        <p:sp>
          <p:nvSpPr>
            <p:cNvPr id="14358" name="Rectangle 18"/>
            <p:cNvSpPr>
              <a:spLocks noChangeArrowheads="1"/>
            </p:cNvSpPr>
            <p:nvPr/>
          </p:nvSpPr>
          <p:spPr bwMode="auto">
            <a:xfrm>
              <a:off x="2304" y="3046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Rectangle 19"/>
            <p:cNvSpPr>
              <a:spLocks noChangeArrowheads="1"/>
            </p:cNvSpPr>
            <p:nvPr/>
          </p:nvSpPr>
          <p:spPr bwMode="auto">
            <a:xfrm>
              <a:off x="1728" y="3334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Rectangle 20"/>
            <p:cNvSpPr>
              <a:spLocks noChangeArrowheads="1"/>
            </p:cNvSpPr>
            <p:nvPr/>
          </p:nvSpPr>
          <p:spPr bwMode="auto">
            <a:xfrm>
              <a:off x="2016" y="3334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Rectangle 21"/>
            <p:cNvSpPr>
              <a:spLocks noChangeArrowheads="1"/>
            </p:cNvSpPr>
            <p:nvPr/>
          </p:nvSpPr>
          <p:spPr bwMode="auto">
            <a:xfrm>
              <a:off x="2304" y="3334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Rectangle 22"/>
            <p:cNvSpPr>
              <a:spLocks noChangeArrowheads="1"/>
            </p:cNvSpPr>
            <p:nvPr/>
          </p:nvSpPr>
          <p:spPr bwMode="auto">
            <a:xfrm>
              <a:off x="1728" y="362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14363" name="Rectangle 23"/>
            <p:cNvSpPr>
              <a:spLocks noChangeArrowheads="1"/>
            </p:cNvSpPr>
            <p:nvPr/>
          </p:nvSpPr>
          <p:spPr bwMode="auto">
            <a:xfrm>
              <a:off x="2016" y="362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86</a:t>
              </a:r>
              <a:endParaRPr lang="en-US" altLang="zh-CN"/>
            </a:p>
          </p:txBody>
        </p:sp>
        <p:sp>
          <p:nvSpPr>
            <p:cNvPr id="14364" name="Rectangle 24"/>
            <p:cNvSpPr>
              <a:spLocks noChangeArrowheads="1"/>
            </p:cNvSpPr>
            <p:nvPr/>
          </p:nvSpPr>
          <p:spPr bwMode="auto">
            <a:xfrm>
              <a:off x="2304" y="362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Rectangle 25"/>
            <p:cNvSpPr>
              <a:spLocks noChangeArrowheads="1"/>
            </p:cNvSpPr>
            <p:nvPr/>
          </p:nvSpPr>
          <p:spPr bwMode="auto">
            <a:xfrm>
              <a:off x="2976" y="2182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Rectangle 26"/>
            <p:cNvSpPr>
              <a:spLocks noChangeArrowheads="1"/>
            </p:cNvSpPr>
            <p:nvPr/>
          </p:nvSpPr>
          <p:spPr bwMode="auto">
            <a:xfrm>
              <a:off x="3264" y="218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14367" name="Rectangle 27"/>
            <p:cNvSpPr>
              <a:spLocks noChangeArrowheads="1"/>
            </p:cNvSpPr>
            <p:nvPr/>
          </p:nvSpPr>
          <p:spPr bwMode="auto">
            <a:xfrm>
              <a:off x="3552" y="218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27</a:t>
              </a:r>
              <a:endParaRPr lang="en-US" altLang="zh-CN"/>
            </a:p>
          </p:txBody>
        </p:sp>
        <p:sp>
          <p:nvSpPr>
            <p:cNvPr id="14368" name="Rectangle 28"/>
            <p:cNvSpPr>
              <a:spLocks noChangeArrowheads="1"/>
            </p:cNvSpPr>
            <p:nvPr/>
          </p:nvSpPr>
          <p:spPr bwMode="auto">
            <a:xfrm>
              <a:off x="3840" y="2182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Rectangle 29"/>
            <p:cNvSpPr>
              <a:spLocks noChangeArrowheads="1"/>
            </p:cNvSpPr>
            <p:nvPr/>
          </p:nvSpPr>
          <p:spPr bwMode="auto">
            <a:xfrm>
              <a:off x="2976" y="3046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26</a:t>
              </a:r>
              <a:endParaRPr lang="en-US" altLang="zh-CN"/>
            </a:p>
          </p:txBody>
        </p:sp>
        <p:sp>
          <p:nvSpPr>
            <p:cNvPr id="14370" name="Rectangle 30"/>
            <p:cNvSpPr>
              <a:spLocks noChangeArrowheads="1"/>
            </p:cNvSpPr>
            <p:nvPr/>
          </p:nvSpPr>
          <p:spPr bwMode="auto">
            <a:xfrm>
              <a:off x="2976" y="3622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Rectangle 31"/>
            <p:cNvSpPr>
              <a:spLocks noChangeArrowheads="1"/>
            </p:cNvSpPr>
            <p:nvPr/>
          </p:nvSpPr>
          <p:spPr bwMode="auto">
            <a:xfrm>
              <a:off x="3264" y="362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14372" name="Rectangle 32"/>
            <p:cNvSpPr>
              <a:spLocks noChangeArrowheads="1"/>
            </p:cNvSpPr>
            <p:nvPr/>
          </p:nvSpPr>
          <p:spPr bwMode="auto">
            <a:xfrm>
              <a:off x="3552" y="3622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Rectangle 33"/>
            <p:cNvSpPr>
              <a:spLocks noChangeArrowheads="1"/>
            </p:cNvSpPr>
            <p:nvPr/>
          </p:nvSpPr>
          <p:spPr bwMode="auto">
            <a:xfrm>
              <a:off x="3840" y="362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14374" name="Rectangle 34"/>
            <p:cNvSpPr>
              <a:spLocks noChangeArrowheads="1"/>
            </p:cNvSpPr>
            <p:nvPr/>
          </p:nvSpPr>
          <p:spPr bwMode="auto">
            <a:xfrm>
              <a:off x="4128" y="3622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Rectangle 35"/>
            <p:cNvSpPr>
              <a:spLocks noChangeArrowheads="1"/>
            </p:cNvSpPr>
            <p:nvPr/>
          </p:nvSpPr>
          <p:spPr bwMode="auto">
            <a:xfrm>
              <a:off x="4416" y="3622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Rectangle 36"/>
            <p:cNvSpPr>
              <a:spLocks noChangeArrowheads="1"/>
            </p:cNvSpPr>
            <p:nvPr/>
          </p:nvSpPr>
          <p:spPr bwMode="auto">
            <a:xfrm>
              <a:off x="4704" y="3622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Rectangle 37"/>
            <p:cNvSpPr>
              <a:spLocks noChangeArrowheads="1"/>
            </p:cNvSpPr>
            <p:nvPr/>
          </p:nvSpPr>
          <p:spPr bwMode="auto">
            <a:xfrm>
              <a:off x="4992" y="3622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Rectangle 38"/>
            <p:cNvSpPr>
              <a:spLocks noChangeArrowheads="1"/>
            </p:cNvSpPr>
            <p:nvPr/>
          </p:nvSpPr>
          <p:spPr bwMode="auto">
            <a:xfrm>
              <a:off x="5280" y="362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/>
                <a:t>22</a:t>
              </a:r>
              <a:endParaRPr lang="en-US" altLang="zh-CN"/>
            </a:p>
          </p:txBody>
        </p:sp>
        <p:sp>
          <p:nvSpPr>
            <p:cNvPr id="14379" name="Line 39"/>
            <p:cNvSpPr>
              <a:spLocks noChangeShapeType="1"/>
            </p:cNvSpPr>
            <p:nvPr/>
          </p:nvSpPr>
          <p:spPr bwMode="auto">
            <a:xfrm>
              <a:off x="2448" y="232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0"/>
            <p:cNvSpPr>
              <a:spLocks noChangeShapeType="1"/>
            </p:cNvSpPr>
            <p:nvPr/>
          </p:nvSpPr>
          <p:spPr bwMode="auto">
            <a:xfrm>
              <a:off x="2448" y="319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41"/>
            <p:cNvSpPr>
              <a:spLocks noChangeShapeType="1"/>
            </p:cNvSpPr>
            <p:nvPr/>
          </p:nvSpPr>
          <p:spPr bwMode="auto">
            <a:xfrm>
              <a:off x="2448" y="376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Text Box 42"/>
            <p:cNvSpPr txBox="1">
              <a:spLocks noChangeArrowheads="1"/>
            </p:cNvSpPr>
            <p:nvPr/>
          </p:nvSpPr>
          <p:spPr bwMode="auto">
            <a:xfrm>
              <a:off x="1430" y="18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4383" name="Text Box 43"/>
            <p:cNvSpPr txBox="1">
              <a:spLocks noChangeArrowheads="1"/>
            </p:cNvSpPr>
            <p:nvPr/>
          </p:nvSpPr>
          <p:spPr bwMode="auto">
            <a:xfrm>
              <a:off x="1420" y="218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4384" name="Text Box 44"/>
            <p:cNvSpPr txBox="1">
              <a:spLocks noChangeArrowheads="1"/>
            </p:cNvSpPr>
            <p:nvPr/>
          </p:nvSpPr>
          <p:spPr bwMode="auto">
            <a:xfrm>
              <a:off x="1420" y="247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385" name="Text Box 45"/>
            <p:cNvSpPr txBox="1">
              <a:spLocks noChangeArrowheads="1"/>
            </p:cNvSpPr>
            <p:nvPr/>
          </p:nvSpPr>
          <p:spPr bwMode="auto">
            <a:xfrm>
              <a:off x="1420" y="28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4386" name="Text Box 46"/>
            <p:cNvSpPr txBox="1">
              <a:spLocks noChangeArrowheads="1"/>
            </p:cNvSpPr>
            <p:nvPr/>
          </p:nvSpPr>
          <p:spPr bwMode="auto">
            <a:xfrm>
              <a:off x="1420" y="30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4387" name="Text Box 47"/>
            <p:cNvSpPr txBox="1">
              <a:spLocks noChangeArrowheads="1"/>
            </p:cNvSpPr>
            <p:nvPr/>
          </p:nvSpPr>
          <p:spPr bwMode="auto">
            <a:xfrm>
              <a:off x="1420" y="333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388" name="Text Box 48"/>
            <p:cNvSpPr txBox="1">
              <a:spLocks noChangeArrowheads="1"/>
            </p:cNvSpPr>
            <p:nvPr/>
          </p:nvSpPr>
          <p:spPr bwMode="auto">
            <a:xfrm>
              <a:off x="1420" y="362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4389" name="Text Box 49"/>
            <p:cNvSpPr txBox="1">
              <a:spLocks noChangeArrowheads="1"/>
            </p:cNvSpPr>
            <p:nvPr/>
          </p:nvSpPr>
          <p:spPr bwMode="auto">
            <a:xfrm>
              <a:off x="2033" y="15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/>
                <a:t>T</a:t>
              </a:r>
              <a:endParaRPr lang="en-US" altLang="zh-CN" i="1"/>
            </a:p>
          </p:txBody>
        </p:sp>
        <p:sp>
          <p:nvSpPr>
            <p:cNvPr id="14390" name="Text Box 50"/>
            <p:cNvSpPr txBox="1">
              <a:spLocks noChangeArrowheads="1"/>
            </p:cNvSpPr>
            <p:nvPr/>
          </p:nvSpPr>
          <p:spPr bwMode="auto">
            <a:xfrm>
              <a:off x="3408" y="2566"/>
              <a:ext cx="17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/>
                <a:t>h</a:t>
              </a:r>
              <a:r>
                <a:rPr lang="en-US" altLang="zh-CN" baseline="-25000"/>
                <a:t>31</a:t>
              </a:r>
              <a:r>
                <a:rPr lang="en-US" altLang="zh-CN"/>
                <a:t>(14) = </a:t>
              </a:r>
              <a:r>
                <a:rPr lang="en-US" altLang="zh-CN" i="1"/>
                <a:t>h</a:t>
              </a:r>
              <a:r>
                <a:rPr lang="en-US" altLang="zh-CN" baseline="-25000"/>
                <a:t>31</a:t>
              </a:r>
              <a:r>
                <a:rPr lang="en-US" altLang="zh-CN"/>
                <a:t>(27) = 1</a:t>
              </a:r>
              <a:endParaRPr lang="en-US" altLang="zh-CN"/>
            </a:p>
          </p:txBody>
        </p:sp>
        <p:sp>
          <p:nvSpPr>
            <p:cNvPr id="14391" name="Text Box 52"/>
            <p:cNvSpPr txBox="1">
              <a:spLocks noChangeArrowheads="1"/>
            </p:cNvSpPr>
            <p:nvPr/>
          </p:nvSpPr>
          <p:spPr bwMode="auto">
            <a:xfrm>
              <a:off x="3408" y="182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 dirty="0"/>
                <a:t>S</a:t>
              </a:r>
              <a:r>
                <a:rPr lang="en-US" altLang="zh-CN" baseline="-25000" dirty="0"/>
                <a:t>1</a:t>
              </a:r>
              <a:endParaRPr lang="en-US" altLang="zh-CN" baseline="-25000" dirty="0"/>
            </a:p>
          </p:txBody>
        </p:sp>
        <p:sp>
          <p:nvSpPr>
            <p:cNvPr id="14392" name="Text Box 53"/>
            <p:cNvSpPr txBox="1">
              <a:spLocks noChangeArrowheads="1"/>
            </p:cNvSpPr>
            <p:nvPr/>
          </p:nvSpPr>
          <p:spPr bwMode="auto">
            <a:xfrm>
              <a:off x="2976" y="271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/>
                <a:t>S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14393" name="Text Box 60"/>
            <p:cNvSpPr txBox="1">
              <a:spLocks noChangeArrowheads="1"/>
            </p:cNvSpPr>
            <p:nvPr/>
          </p:nvSpPr>
          <p:spPr bwMode="auto">
            <a:xfrm>
              <a:off x="4140" y="326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 dirty="0"/>
                <a:t>S</a:t>
              </a:r>
              <a:r>
                <a:rPr lang="en-US" altLang="zh-CN" baseline="-25000" dirty="0"/>
                <a:t>6</a:t>
              </a:r>
              <a:endParaRPr lang="en-US" altLang="zh-CN" baseline="-25000" dirty="0"/>
            </a:p>
          </p:txBody>
        </p:sp>
        <p:sp>
          <p:nvSpPr>
            <p:cNvPr id="14394" name="Text Box 61"/>
            <p:cNvSpPr txBox="1">
              <a:spLocks noChangeArrowheads="1"/>
            </p:cNvSpPr>
            <p:nvPr/>
          </p:nvSpPr>
          <p:spPr bwMode="auto">
            <a:xfrm>
              <a:off x="1728" y="3840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/>
                <a:t>m</a:t>
              </a:r>
              <a:r>
                <a:rPr lang="en-US" altLang="zh-CN"/>
                <a:t>    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14395" name="Text Box 62"/>
            <p:cNvSpPr txBox="1">
              <a:spLocks noChangeArrowheads="1"/>
            </p:cNvSpPr>
            <p:nvPr/>
          </p:nvSpPr>
          <p:spPr bwMode="auto">
            <a:xfrm>
              <a:off x="3024" y="3866"/>
              <a:ext cx="25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0    1    2    3    4    5    6    7    8</a:t>
              </a:r>
              <a:endParaRPr lang="en-US" altLang="zh-CN"/>
            </a:p>
          </p:txBody>
        </p:sp>
        <p:sp>
          <p:nvSpPr>
            <p:cNvPr id="14396" name="Text Box 63"/>
            <p:cNvSpPr txBox="1">
              <a:spLocks noChangeArrowheads="1"/>
            </p:cNvSpPr>
            <p:nvPr/>
          </p:nvSpPr>
          <p:spPr bwMode="auto">
            <a:xfrm>
              <a:off x="240" y="1994"/>
              <a:ext cx="1208" cy="12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CE0000"/>
                  </a:solidFill>
                </a:rPr>
                <a:t>IDEA: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Two-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level scheme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with universal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hashing at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both levels</a:t>
              </a:r>
              <a:r>
                <a:rPr lang="en-US" altLang="zh-CN"/>
                <a:t>.</a:t>
              </a:r>
              <a:endParaRPr lang="en-US" altLang="zh-CN"/>
            </a:p>
          </p:txBody>
        </p:sp>
        <p:sp>
          <p:nvSpPr>
            <p:cNvPr id="14397" name="Text Box 64"/>
            <p:cNvSpPr txBox="1">
              <a:spLocks noChangeArrowheads="1"/>
            </p:cNvSpPr>
            <p:nvPr/>
          </p:nvSpPr>
          <p:spPr bwMode="auto">
            <a:xfrm>
              <a:off x="240" y="3370"/>
              <a:ext cx="1123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rgbClr val="CE0000"/>
                  </a:solidFill>
                </a:rPr>
                <a:t>No collisions</a:t>
              </a:r>
              <a:endParaRPr lang="en-US" altLang="zh-CN" i="1">
                <a:solidFill>
                  <a:srgbClr val="CE0000"/>
                </a:solidFill>
              </a:endParaRPr>
            </a:p>
            <a:p>
              <a:pPr algn="l"/>
              <a:r>
                <a:rPr lang="en-US" altLang="zh-CN" i="1">
                  <a:solidFill>
                    <a:srgbClr val="CE0000"/>
                  </a:solidFill>
                </a:rPr>
                <a:t>at level 2</a:t>
              </a:r>
              <a:r>
                <a:rPr lang="en-US" altLang="zh-CN">
                  <a:solidFill>
                    <a:srgbClr val="CE0000"/>
                  </a:solidFill>
                </a:rPr>
                <a:t>!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728C75-6537-4DA5-9F3C-A29A3FF683CC}" type="slidenum">
              <a:rPr lang="en-US" altLang="zh-CN"/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Collisions at level 2</a:t>
            </a:r>
            <a:endParaRPr lang="en-US" altLang="zh-CN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Theorem. </a:t>
            </a:r>
            <a:r>
              <a:rPr lang="en-US" altLang="zh-CN" smtClean="0">
                <a:solidFill>
                  <a:srgbClr val="000000"/>
                </a:solidFill>
              </a:rPr>
              <a:t>Let </a:t>
            </a:r>
            <a:r>
              <a:rPr lang="en-US" altLang="zh-CN" smtClean="0">
                <a:solidFill>
                  <a:srgbClr val="008C87"/>
                </a:solidFill>
              </a:rPr>
              <a:t>H </a:t>
            </a:r>
            <a:r>
              <a:rPr lang="en-US" altLang="zh-CN" smtClean="0">
                <a:solidFill>
                  <a:srgbClr val="000000"/>
                </a:solidFill>
              </a:rPr>
              <a:t>be a class of universal hash 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functions for a table of size </a:t>
            </a:r>
            <a:r>
              <a:rPr lang="en-US" altLang="zh-CN" i="1" smtClean="0">
                <a:solidFill>
                  <a:srgbClr val="008C87"/>
                </a:solidFill>
              </a:rPr>
              <a:t>m </a:t>
            </a:r>
            <a:r>
              <a:rPr lang="en-US" altLang="zh-CN" smtClean="0">
                <a:solidFill>
                  <a:srgbClr val="008C87"/>
                </a:solidFill>
              </a:rPr>
              <a:t>= </a:t>
            </a:r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baseline="30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. Then, if 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we use a random </a:t>
            </a:r>
            <a:r>
              <a:rPr lang="en-US" altLang="zh-CN" i="1" smtClean="0">
                <a:solidFill>
                  <a:srgbClr val="008C87"/>
                </a:solidFill>
              </a:rPr>
              <a:t>h </a:t>
            </a:r>
            <a:r>
              <a:rPr lang="en-US" altLang="zh-CN" smtClean="0">
                <a:solidFill>
                  <a:srgbClr val="008C87"/>
                </a:solidFill>
                <a:sym typeface="Symbol" panose="05050102010706020507" pitchFamily="18" charset="2"/>
              </a:rPr>
              <a:t> </a:t>
            </a:r>
            <a:r>
              <a:rPr lang="en-US" altLang="zh-CN" smtClean="0">
                <a:solidFill>
                  <a:srgbClr val="008C87"/>
                </a:solidFill>
              </a:rPr>
              <a:t>H </a:t>
            </a:r>
            <a:r>
              <a:rPr lang="en-US" altLang="zh-CN" smtClean="0">
                <a:solidFill>
                  <a:srgbClr val="000000"/>
                </a:solidFill>
              </a:rPr>
              <a:t>to hash </a:t>
            </a:r>
            <a:r>
              <a:rPr lang="en-US" altLang="zh-CN" i="1" smtClean="0">
                <a:solidFill>
                  <a:srgbClr val="008C87"/>
                </a:solidFill>
              </a:rPr>
              <a:t>n </a:t>
            </a:r>
            <a:r>
              <a:rPr lang="en-US" altLang="zh-CN" smtClean="0">
                <a:solidFill>
                  <a:srgbClr val="000000"/>
                </a:solidFill>
              </a:rPr>
              <a:t>keys into the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table, the expected number of collisions is at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most </a:t>
            </a:r>
            <a:r>
              <a:rPr lang="en-US" altLang="zh-CN" smtClean="0">
                <a:solidFill>
                  <a:srgbClr val="008C87"/>
                </a:solidFill>
              </a:rPr>
              <a:t>1/2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D62D1-7A7D-4124-9A95-24C08CC8157F}" type="slidenum">
              <a:rPr lang="en-US" altLang="zh-CN"/>
            </a:fld>
            <a:endParaRPr lang="en-US" altLang="zh-CN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Collisions at level 2</a:t>
            </a:r>
            <a:endParaRPr lang="en-US" altLang="zh-CN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rgbClr val="CE0000"/>
                </a:solidFill>
              </a:rPr>
              <a:t>Proof. </a:t>
            </a:r>
            <a:r>
              <a:rPr lang="en-US" altLang="zh-CN" smtClean="0">
                <a:solidFill>
                  <a:srgbClr val="000000"/>
                </a:solidFill>
              </a:rPr>
              <a:t>By the definition of universality, the 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probability that </a:t>
            </a:r>
            <a:r>
              <a:rPr lang="en-US" altLang="zh-CN" smtClean="0">
                <a:solidFill>
                  <a:srgbClr val="008C87"/>
                </a:solidFill>
              </a:rPr>
              <a:t>2 </a:t>
            </a:r>
            <a:r>
              <a:rPr lang="en-US" altLang="zh-CN" smtClean="0">
                <a:solidFill>
                  <a:srgbClr val="000000"/>
                </a:solidFill>
              </a:rPr>
              <a:t>given keys in the table 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collide under </a:t>
            </a:r>
            <a:r>
              <a:rPr lang="en-US" altLang="zh-CN" i="1" smtClean="0">
                <a:solidFill>
                  <a:srgbClr val="008C87"/>
                </a:solidFill>
              </a:rPr>
              <a:t>h </a:t>
            </a:r>
            <a:r>
              <a:rPr lang="en-US" altLang="zh-CN" smtClean="0">
                <a:solidFill>
                  <a:srgbClr val="000000"/>
                </a:solidFill>
              </a:rPr>
              <a:t>is </a:t>
            </a:r>
            <a:r>
              <a:rPr lang="en-US" altLang="zh-CN" smtClean="0">
                <a:solidFill>
                  <a:srgbClr val="008C87"/>
                </a:solidFill>
              </a:rPr>
              <a:t>1/</a:t>
            </a:r>
            <a:r>
              <a:rPr lang="en-US" altLang="zh-CN" i="1" smtClean="0">
                <a:solidFill>
                  <a:srgbClr val="008C87"/>
                </a:solidFill>
              </a:rPr>
              <a:t>m </a:t>
            </a:r>
            <a:r>
              <a:rPr lang="en-US" altLang="zh-CN" smtClean="0">
                <a:solidFill>
                  <a:srgbClr val="008C87"/>
                </a:solidFill>
              </a:rPr>
              <a:t>= 1/</a:t>
            </a:r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baseline="30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. Since there are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pairs of keys that can possibly collide, the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expected number of collisions is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590800" y="4605338"/>
          <a:ext cx="34290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39319200" imgH="10972800" progId="Equation.3">
                  <p:embed/>
                </p:oleObj>
              </mc:Choice>
              <mc:Fallback>
                <p:oleObj name="Equation" r:id="rId1" imgW="39319200" imgH="10972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4605338"/>
                        <a:ext cx="3429000" cy="957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8001000" y="2514600"/>
          <a:ext cx="558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6400800" imgH="10972800" progId="Equation.3">
                  <p:embed/>
                </p:oleObj>
              </mc:Choice>
              <mc:Fallback>
                <p:oleObj name="Equation" r:id="rId3" imgW="6400800" imgH="109728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0" y="2514600"/>
                        <a:ext cx="558800" cy="957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17F01-B90F-44DC-9F35-C572CF168C4B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No Collisions at level 2</a:t>
            </a:r>
            <a:endParaRPr lang="en-US" altLang="zh-CN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Corollary. </a:t>
            </a:r>
            <a:r>
              <a:rPr lang="en-US" altLang="zh-CN" sz="2800" smtClean="0">
                <a:solidFill>
                  <a:srgbClr val="000000"/>
                </a:solidFill>
              </a:rPr>
              <a:t>The probability of no collisions is at least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</a:rPr>
              <a:t>1/2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CE0000"/>
                </a:solidFill>
              </a:rPr>
              <a:t>Proof</a:t>
            </a:r>
            <a:r>
              <a:rPr lang="en-US" altLang="zh-CN" sz="2800" smtClean="0">
                <a:solidFill>
                  <a:srgbClr val="CE0000"/>
                </a:solidFill>
              </a:rPr>
              <a:t>. </a:t>
            </a:r>
            <a:r>
              <a:rPr lang="en-US" altLang="zh-CN" sz="2800" b="1" i="1" smtClean="0">
                <a:solidFill>
                  <a:srgbClr val="CE0000"/>
                </a:solidFill>
              </a:rPr>
              <a:t>Markov’s inequality </a:t>
            </a:r>
            <a:r>
              <a:rPr lang="en-US" altLang="zh-CN" sz="2800" smtClean="0">
                <a:solidFill>
                  <a:srgbClr val="000000"/>
                </a:solidFill>
              </a:rPr>
              <a:t>says that for any 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nonnegative random variable </a:t>
            </a:r>
            <a:r>
              <a:rPr lang="en-US" altLang="zh-CN" sz="2800" i="1" smtClean="0">
                <a:solidFill>
                  <a:srgbClr val="008C87"/>
                </a:solidFill>
              </a:rPr>
              <a:t>X</a:t>
            </a:r>
            <a:r>
              <a:rPr lang="en-US" altLang="zh-CN" sz="2800" smtClean="0">
                <a:solidFill>
                  <a:srgbClr val="000000"/>
                </a:solidFill>
              </a:rPr>
              <a:t>, we have 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</a:rPr>
              <a:t>                       Pr{</a:t>
            </a:r>
            <a:r>
              <a:rPr lang="en-US" altLang="zh-CN" sz="2800" i="1" smtClean="0">
                <a:solidFill>
                  <a:srgbClr val="008C87"/>
                </a:solidFill>
              </a:rPr>
              <a:t>X </a:t>
            </a:r>
            <a:r>
              <a:rPr lang="en-US" altLang="zh-CN" sz="2800" smtClean="0">
                <a:solidFill>
                  <a:srgbClr val="008C87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</a:rPr>
              <a:t>} </a:t>
            </a:r>
            <a:r>
              <a:rPr lang="en-US" altLang="zh-CN" sz="2800" smtClean="0">
                <a:solidFill>
                  <a:srgbClr val="008C87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i="1" smtClean="0">
                <a:solidFill>
                  <a:srgbClr val="008C87"/>
                </a:solidFill>
              </a:rPr>
              <a:t>E</a:t>
            </a:r>
            <a:r>
              <a:rPr lang="en-US" altLang="zh-CN" sz="2800" smtClean="0">
                <a:solidFill>
                  <a:srgbClr val="008C87"/>
                </a:solidFill>
              </a:rPr>
              <a:t>[</a:t>
            </a:r>
            <a:r>
              <a:rPr lang="en-US" altLang="zh-CN" sz="2800" i="1" smtClean="0">
                <a:solidFill>
                  <a:srgbClr val="008C87"/>
                </a:solidFill>
              </a:rPr>
              <a:t>X</a:t>
            </a:r>
            <a:r>
              <a:rPr lang="en-US" altLang="zh-CN" sz="2800" smtClean="0">
                <a:solidFill>
                  <a:srgbClr val="008C87"/>
                </a:solidFill>
              </a:rPr>
              <a:t>]/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Applying this inequality with </a:t>
            </a:r>
            <a:r>
              <a:rPr lang="en-US" altLang="zh-CN" sz="2800" i="1" smtClean="0">
                <a:solidFill>
                  <a:srgbClr val="008C87"/>
                </a:solidFill>
              </a:rPr>
              <a:t>t </a:t>
            </a:r>
            <a:r>
              <a:rPr lang="en-US" altLang="zh-CN" sz="2800" smtClean="0">
                <a:solidFill>
                  <a:srgbClr val="008C87"/>
                </a:solidFill>
              </a:rPr>
              <a:t>= 1</a:t>
            </a:r>
            <a:r>
              <a:rPr lang="en-US" altLang="zh-CN" sz="2800" smtClean="0">
                <a:solidFill>
                  <a:srgbClr val="000000"/>
                </a:solidFill>
              </a:rPr>
              <a:t>, we find that the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probability of </a:t>
            </a:r>
            <a:r>
              <a:rPr lang="en-US" altLang="zh-CN" sz="2800" smtClean="0">
                <a:solidFill>
                  <a:srgbClr val="008C87"/>
                </a:solidFill>
              </a:rPr>
              <a:t>1 </a:t>
            </a:r>
            <a:r>
              <a:rPr lang="en-US" altLang="zh-CN" sz="2800" smtClean="0">
                <a:solidFill>
                  <a:srgbClr val="000000"/>
                </a:solidFill>
              </a:rPr>
              <a:t>or more collisions is at most </a:t>
            </a:r>
            <a:r>
              <a:rPr lang="en-US" altLang="zh-CN" sz="2800" smtClean="0">
                <a:solidFill>
                  <a:srgbClr val="008C87"/>
                </a:solidFill>
              </a:rPr>
              <a:t>1/2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000000"/>
                </a:solidFill>
              </a:rPr>
              <a:t>Thus, just by testing random hash functions</a:t>
            </a:r>
            <a:endParaRPr lang="en-US" altLang="zh-CN" sz="2800" i="1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000000"/>
                </a:solidFill>
              </a:rPr>
              <a:t>in </a:t>
            </a:r>
            <a:r>
              <a:rPr lang="en-US" altLang="zh-CN" sz="2800" i="1" smtClean="0">
                <a:solidFill>
                  <a:srgbClr val="008C87"/>
                </a:solidFill>
                <a:latin typeface="Arial" panose="020B0604020202020204" pitchFamily="34" charset="0"/>
              </a:rPr>
              <a:t>H</a:t>
            </a:r>
            <a:r>
              <a:rPr lang="en-US" altLang="zh-CN" sz="2800" i="1" smtClean="0">
                <a:solidFill>
                  <a:srgbClr val="000000"/>
                </a:solidFill>
              </a:rPr>
              <a:t>, we’ll quickly find one that works.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555A4-241E-4D6E-BB17-CE7141FFE2B6}" type="slidenum">
              <a:rPr lang="en-US" altLang="zh-CN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 of storage</a:t>
            </a:r>
            <a:endParaRPr lang="en-US" altLang="zh-CN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CE0000"/>
                </a:solidFill>
              </a:rPr>
              <a:t>Theorem.</a:t>
            </a:r>
            <a:r>
              <a:rPr lang="en-US" altLang="zh-CN" sz="2800" dirty="0" smtClean="0">
                <a:solidFill>
                  <a:srgbClr val="000000"/>
                </a:solidFill>
              </a:rPr>
              <a:t> If we store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</a:rPr>
              <a:t> keys in a hash table of size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endParaRPr lang="en-US" altLang="zh-CN" sz="2800" i="1" dirty="0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i="1" dirty="0" smtClean="0">
                <a:solidFill>
                  <a:srgbClr val="008C87"/>
                </a:solidFill>
              </a:rPr>
              <a:t>= n</a:t>
            </a:r>
            <a:r>
              <a:rPr lang="en-US" altLang="zh-CN" sz="2800" dirty="0" smtClean="0">
                <a:solidFill>
                  <a:srgbClr val="000000"/>
                </a:solidFill>
              </a:rPr>
              <a:t> using a hash function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</a:rPr>
              <a:t> randomly chosen from a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universal class of hash functions, then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where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n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>
                <a:solidFill>
                  <a:srgbClr val="000000"/>
                </a:solidFill>
              </a:rPr>
              <a:t> is the number of keys hashing to slot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3429000" y="3124200"/>
          <a:ext cx="17589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22250400" imgH="11582400" progId="Equation.3">
                  <p:embed/>
                </p:oleObj>
              </mc:Choice>
              <mc:Fallback>
                <p:oleObj name="Equation" r:id="rId1" imgW="22250400" imgH="1158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3124200"/>
                        <a:ext cx="1758950" cy="915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114EE-A70A-45C6-8254-D3C243939D1B}" type="slidenum">
              <a:rPr lang="en-US" altLang="zh-CN"/>
            </a:fld>
            <a:endParaRPr lang="en-US" altLang="zh-CN"/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 of the Theorem</a:t>
            </a:r>
            <a:endParaRPr lang="en-US" altLang="zh-CN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    The summation            is just the total numbers of collisions.</a:t>
            </a:r>
            <a:endParaRPr lang="en-US" altLang="zh-CN" sz="2800" smtClean="0"/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447800" y="1690688"/>
            <a:ext cx="6096000" cy="823912"/>
            <a:chOff x="912" y="1065"/>
            <a:chExt cx="3840" cy="519"/>
          </a:xfrm>
        </p:grpSpPr>
        <p:sp>
          <p:nvSpPr>
            <p:cNvPr id="17424" name="Text Box 5"/>
            <p:cNvSpPr txBox="1">
              <a:spLocks noChangeArrowheads="1"/>
            </p:cNvSpPr>
            <p:nvPr/>
          </p:nvSpPr>
          <p:spPr bwMode="auto">
            <a:xfrm>
              <a:off x="3312" y="1175"/>
              <a:ext cx="79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Use fact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17414" name="Object 4"/>
            <p:cNvGraphicFramePr>
              <a:graphicFrameLocks noChangeAspect="1"/>
            </p:cNvGraphicFramePr>
            <p:nvPr/>
          </p:nvGraphicFramePr>
          <p:xfrm>
            <a:off x="912" y="1065"/>
            <a:ext cx="201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1" name="Equation" r:id="rId1" imgW="47244000" imgH="12192000" progId="Equation.3">
                    <p:embed/>
                  </p:oleObj>
                </mc:Choice>
                <mc:Fallback>
                  <p:oleObj name="Equation" r:id="rId1" imgW="47244000" imgH="121920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2" y="1065"/>
                          <a:ext cx="2012" cy="51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6"/>
            <p:cNvGraphicFramePr>
              <a:graphicFrameLocks noChangeAspect="1"/>
            </p:cNvGraphicFramePr>
            <p:nvPr/>
          </p:nvGraphicFramePr>
          <p:xfrm>
            <a:off x="4032" y="1155"/>
            <a:ext cx="72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3" imgW="20726400" imgH="10972800" progId="Equation.3">
                    <p:embed/>
                  </p:oleObj>
                </mc:Choice>
                <mc:Fallback>
                  <p:oleObj name="Equation" r:id="rId3" imgW="20726400" imgH="109728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32" y="1155"/>
                          <a:ext cx="720" cy="38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438400" y="3429000"/>
          <a:ext cx="22066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32613600" imgH="11582400" progId="Equation.3">
                  <p:embed/>
                </p:oleObj>
              </mc:Choice>
              <mc:Fallback>
                <p:oleObj name="Equation" r:id="rId5" imgW="32613600" imgH="115824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3429000"/>
                        <a:ext cx="2206625" cy="782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 bwMode="auto">
          <a:xfrm>
            <a:off x="2425700" y="2590800"/>
            <a:ext cx="5956300" cy="1154113"/>
            <a:chOff x="1528" y="1632"/>
            <a:chExt cx="3752" cy="727"/>
          </a:xfrm>
        </p:grpSpPr>
        <p:graphicFrame>
          <p:nvGraphicFramePr>
            <p:cNvPr id="17413" name="Object 7"/>
            <p:cNvGraphicFramePr>
              <a:graphicFrameLocks noChangeAspect="1"/>
            </p:cNvGraphicFramePr>
            <p:nvPr/>
          </p:nvGraphicFramePr>
          <p:xfrm>
            <a:off x="1528" y="1632"/>
            <a:ext cx="1688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7" imgW="39624000" imgH="17068800" progId="Equation.3">
                    <p:embed/>
                  </p:oleObj>
                </mc:Choice>
                <mc:Fallback>
                  <p:oleObj name="Equation" r:id="rId7" imgW="39624000" imgH="17068800" progId="Equation.3">
                    <p:embed/>
                    <p:pic>
                      <p:nvPicPr>
                        <p:cNvPr id="0" name="Object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28" y="1632"/>
                          <a:ext cx="1688" cy="7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3323" y="1706"/>
              <a:ext cx="19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Linearity of expectation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2446338" y="4267200"/>
            <a:ext cx="5861050" cy="782638"/>
            <a:chOff x="1541" y="2688"/>
            <a:chExt cx="3692" cy="493"/>
          </a:xfrm>
        </p:grpSpPr>
        <p:graphicFrame>
          <p:nvGraphicFramePr>
            <p:cNvPr id="17412" name="Object 9"/>
            <p:cNvGraphicFramePr>
              <a:graphicFrameLocks noChangeAspect="1"/>
            </p:cNvGraphicFramePr>
            <p:nvPr/>
          </p:nvGraphicFramePr>
          <p:xfrm>
            <a:off x="1541" y="2688"/>
            <a:ext cx="119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28041600" imgH="11582400" progId="Equation.3">
                    <p:embed/>
                  </p:oleObj>
                </mc:Choice>
                <mc:Fallback>
                  <p:oleObj name="Equation" r:id="rId9" imgW="28041600" imgH="11582400" progId="Equation.3">
                    <p:embed/>
                    <p:pic>
                      <p:nvPicPr>
                        <p:cNvPr id="0" name="Object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41" y="2688"/>
                          <a:ext cx="1195" cy="49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Text Box 11"/>
            <p:cNvSpPr txBox="1">
              <a:spLocks noChangeArrowheads="1"/>
            </p:cNvSpPr>
            <p:nvPr/>
          </p:nvSpPr>
          <p:spPr bwMode="auto">
            <a:xfrm>
              <a:off x="3072" y="2736"/>
              <a:ext cx="216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/>
                <a:t>n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is not a random variable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3429000" y="5157788"/>
          <a:ext cx="914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5849600" imgH="10972800" progId="Equation.3">
                  <p:embed/>
                </p:oleObj>
              </mc:Choice>
              <mc:Fallback>
                <p:oleObj name="Equation" r:id="rId11" imgW="15849600" imgH="109728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9000" y="5157788"/>
                        <a:ext cx="914400" cy="633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39FCC-6F9F-4AF6-89AD-C259814B20EC}" type="slidenum">
              <a:rPr lang="en-US" altLang="zh-CN"/>
            </a:fld>
            <a:endParaRPr lang="en-US" altLang="zh-CN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 of the Theorem (cont.)</a:t>
            </a:r>
            <a:endParaRPr lang="en-US" altLang="zh-CN" smtClean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mtClean="0"/>
              <a:t>By the properties of </a:t>
            </a:r>
            <a:r>
              <a:rPr lang="en-US" altLang="zh-CN" smtClean="0">
                <a:solidFill>
                  <a:srgbClr val="CE0000"/>
                </a:solidFill>
              </a:rPr>
              <a:t>universal hashing</a:t>
            </a:r>
            <a:r>
              <a:rPr lang="en-US" altLang="zh-CN" smtClean="0"/>
              <a:t>, the 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mtClean="0"/>
              <a:t>expected value of the summation is at most: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mtClean="0"/>
              <a:t>since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 = </a:t>
            </a:r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smtClean="0"/>
              <a:t>, thus</a:t>
            </a:r>
            <a:endParaRPr lang="en-US" altLang="zh-CN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971800" y="2590800"/>
          <a:ext cx="2362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35661600" imgH="10972800" progId="Equation.3">
                  <p:embed/>
                </p:oleObj>
              </mc:Choice>
              <mc:Fallback>
                <p:oleObj name="Equation" r:id="rId1" imgW="35661600" imgH="10972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2590800"/>
                        <a:ext cx="2362200" cy="727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0" name="Group 7"/>
          <p:cNvGrpSpPr/>
          <p:nvPr/>
        </p:nvGrpSpPr>
        <p:grpSpPr bwMode="auto">
          <a:xfrm>
            <a:off x="2819400" y="3962400"/>
            <a:ext cx="2590800" cy="1755775"/>
            <a:chOff x="1776" y="2496"/>
            <a:chExt cx="1632" cy="1106"/>
          </a:xfrm>
        </p:grpSpPr>
        <p:graphicFrame>
          <p:nvGraphicFramePr>
            <p:cNvPr id="18435" name="Object 5"/>
            <p:cNvGraphicFramePr>
              <a:graphicFrameLocks noChangeAspect="1"/>
            </p:cNvGraphicFramePr>
            <p:nvPr/>
          </p:nvGraphicFramePr>
          <p:xfrm>
            <a:off x="1776" y="2496"/>
            <a:ext cx="1632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32613600" imgH="11582400" progId="Equation.3">
                    <p:embed/>
                  </p:oleObj>
                </mc:Choice>
                <mc:Fallback>
                  <p:oleObj name="Equation" r:id="rId3" imgW="32613600" imgH="11582400" progId="Equation.3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2496"/>
                          <a:ext cx="1632" cy="57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6"/>
            <p:cNvGraphicFramePr>
              <a:graphicFrameLocks noChangeAspect="1"/>
            </p:cNvGraphicFramePr>
            <p:nvPr/>
          </p:nvGraphicFramePr>
          <p:xfrm>
            <a:off x="2496" y="3114"/>
            <a:ext cx="610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12192000" imgH="9753600" progId="Equation.3">
                    <p:embed/>
                  </p:oleObj>
                </mc:Choice>
                <mc:Fallback>
                  <p:oleObj name="Equation" r:id="rId5" imgW="12192000" imgH="97536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114"/>
                          <a:ext cx="610" cy="4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10D3E-301A-4623-9359-CC25E5D9692A}" type="slidenum">
              <a:rPr lang="en-US" altLang="zh-CN"/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 of storage (cont.)</a:t>
            </a:r>
            <a:endParaRPr lang="en-US" altLang="zh-CN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Corollary.</a:t>
            </a:r>
            <a:r>
              <a:rPr lang="en-US" altLang="zh-CN" smtClean="0"/>
              <a:t> If we store </a:t>
            </a:r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smtClean="0"/>
              <a:t> keys in a hash table of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size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 = </a:t>
            </a:r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smtClean="0"/>
              <a:t> using a hash function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/>
              <a:t> randomly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chosen from universal class of hash functions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and we set the size of each secondary hash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table to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mtClean="0">
                <a:solidFill>
                  <a:srgbClr val="008C87"/>
                </a:solidFill>
              </a:rPr>
              <a:t> = </a:t>
            </a:r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baseline="30000" smtClean="0">
                <a:solidFill>
                  <a:srgbClr val="008C87"/>
                </a:solidFill>
              </a:rPr>
              <a:t>2</a:t>
            </a:r>
            <a:r>
              <a:rPr lang="en-US" altLang="zh-CN" smtClean="0"/>
              <a:t> for </a:t>
            </a:r>
            <a:r>
              <a:rPr lang="en-US" altLang="zh-CN" i="1" smtClean="0">
                <a:solidFill>
                  <a:srgbClr val="008C87"/>
                </a:solidFill>
              </a:rPr>
              <a:t>j</a:t>
            </a:r>
            <a:r>
              <a:rPr lang="en-US" altLang="zh-CN" smtClean="0">
                <a:solidFill>
                  <a:srgbClr val="008C87"/>
                </a:solidFill>
              </a:rPr>
              <a:t> = 0,1,…,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-1</a:t>
            </a:r>
            <a:r>
              <a:rPr lang="en-US" altLang="zh-CN" smtClean="0"/>
              <a:t>, then the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expected amount of storage required for all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secondary hash tables in a perfect hashing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scheme is less than </a:t>
            </a:r>
            <a:r>
              <a:rPr lang="en-US" altLang="zh-CN" smtClean="0">
                <a:solidFill>
                  <a:srgbClr val="008C87"/>
                </a:solidFill>
              </a:rPr>
              <a:t>2</a:t>
            </a:r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smtClean="0"/>
              <a:t>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30D89F-FC7D-4625-906D-4FB1DB6C225B}" type="slidenum">
              <a:rPr lang="en-US" altLang="zh-CN"/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Resolving collisions by open</a:t>
            </a:r>
            <a:br>
              <a:rPr lang="en-US" altLang="zh-CN" sz="4000" smtClean="0"/>
            </a:br>
            <a:r>
              <a:rPr lang="en-US" altLang="zh-CN" sz="4000" smtClean="0"/>
              <a:t>addressing</a:t>
            </a:r>
            <a:endParaRPr lang="en-US" altLang="zh-CN" sz="400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No storage is used outside of the hash table itself.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Insertion systematically probes the table until an empty slot is found.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The hash function depends on both the key and probe number: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rgbClr val="008C87"/>
                </a:solidFill>
              </a:rPr>
              <a:t>        h </a:t>
            </a:r>
            <a:r>
              <a:rPr lang="en-US" altLang="zh-CN" sz="2800" smtClean="0">
                <a:solidFill>
                  <a:srgbClr val="008C87"/>
                </a:solidFill>
              </a:rPr>
              <a:t>: </a:t>
            </a:r>
            <a:r>
              <a:rPr lang="en-US" altLang="zh-CN" sz="2800" i="1" smtClean="0">
                <a:solidFill>
                  <a:srgbClr val="008C87"/>
                </a:solidFill>
              </a:rPr>
              <a:t>U </a:t>
            </a:r>
            <a:r>
              <a:rPr lang="en-US" altLang="zh-CN" sz="2800" smtClean="0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i="1" smtClean="0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solidFill>
                  <a:srgbClr val="008C87"/>
                </a:solidFill>
              </a:rPr>
              <a:t>{0, 1, …,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–1} </a:t>
            </a: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</a:rPr>
              <a:t>® </a:t>
            </a:r>
            <a:r>
              <a:rPr lang="en-US" altLang="zh-CN" sz="2800" smtClean="0">
                <a:solidFill>
                  <a:srgbClr val="008C87"/>
                </a:solidFill>
              </a:rPr>
              <a:t>{0, 1, …,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–1}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The probe sequence </a:t>
            </a:r>
            <a:r>
              <a:rPr lang="en-US" altLang="zh-CN" sz="2800" smtClean="0">
                <a:solidFill>
                  <a:srgbClr val="008C87"/>
                </a:solidFill>
              </a:rPr>
              <a:t>&lt;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,0), 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,1), …, 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,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–1)&gt; </a:t>
            </a:r>
            <a:r>
              <a:rPr lang="en-US" altLang="zh-CN" sz="2800" smtClean="0">
                <a:solidFill>
                  <a:srgbClr val="000000"/>
                </a:solidFill>
              </a:rPr>
              <a:t>should be a permutation of </a:t>
            </a:r>
            <a:r>
              <a:rPr lang="en-US" altLang="zh-CN" sz="2800" smtClean="0">
                <a:solidFill>
                  <a:srgbClr val="008C87"/>
                </a:solidFill>
              </a:rPr>
              <a:t>{0, 1, …,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–1}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The table may fill up, and deletion is difficult (but not impossible).</a:t>
            </a:r>
            <a:endParaRPr lang="en-US" altLang="zh-CN" sz="2800" smtClean="0"/>
          </a:p>
        </p:txBody>
      </p:sp>
    </p:spTree>
  </p:cSld>
  <p:clrMapOvr>
    <a:masterClrMapping/>
  </p:clrMapOvr>
  <p:transition advTm="12953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523A4F-9E5B-4A0D-A7A6-513DCB15106F}" type="slidenum">
              <a:rPr lang="en-US" altLang="zh-CN"/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Symbol-table problem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Symbol table </a:t>
            </a:r>
            <a:r>
              <a:rPr lang="en-US" altLang="zh-CN" i="1" smtClean="0">
                <a:solidFill>
                  <a:srgbClr val="008C87"/>
                </a:solidFill>
              </a:rPr>
              <a:t>T </a:t>
            </a:r>
            <a:r>
              <a:rPr lang="en-US" altLang="zh-CN" smtClean="0">
                <a:solidFill>
                  <a:srgbClr val="000000"/>
                </a:solidFill>
              </a:rPr>
              <a:t>holding </a:t>
            </a:r>
            <a:r>
              <a:rPr lang="en-US" altLang="zh-CN" i="1" smtClean="0">
                <a:solidFill>
                  <a:srgbClr val="008C87"/>
                </a:solidFill>
              </a:rPr>
              <a:t>n </a:t>
            </a:r>
            <a:r>
              <a:rPr lang="en-US" altLang="zh-CN" b="1" i="1" smtClean="0">
                <a:solidFill>
                  <a:srgbClr val="CE0000"/>
                </a:solidFill>
              </a:rPr>
              <a:t>records</a:t>
            </a:r>
            <a:r>
              <a:rPr lang="en-US" altLang="zh-CN" smtClean="0">
                <a:solidFill>
                  <a:srgbClr val="000000"/>
                </a:solidFill>
              </a:rPr>
              <a:t>: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How should the data structure </a:t>
            </a:r>
            <a:r>
              <a:rPr lang="en-US" altLang="zh-CN" i="1" smtClean="0">
                <a:solidFill>
                  <a:srgbClr val="008C87"/>
                </a:solidFill>
              </a:rPr>
              <a:t>T </a:t>
            </a:r>
            <a:r>
              <a:rPr lang="en-US" altLang="zh-CN" smtClean="0">
                <a:solidFill>
                  <a:srgbClr val="000000"/>
                </a:solidFill>
              </a:rPr>
              <a:t>be organized?</a:t>
            </a:r>
            <a:endParaRPr lang="en-US" altLang="zh-CN" smtClean="0"/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930400" y="2087563"/>
            <a:ext cx="12700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200" i="1">
                <a:solidFill>
                  <a:srgbClr val="CE0000"/>
                </a:solidFill>
              </a:rPr>
              <a:t>record</a:t>
            </a:r>
            <a:endParaRPr lang="en-US" altLang="zh-CN" sz="3200" i="1">
              <a:solidFill>
                <a:srgbClr val="CE0000"/>
              </a:solidFill>
            </a:endParaRPr>
          </a:p>
        </p:txBody>
      </p:sp>
      <p:grpSp>
        <p:nvGrpSpPr>
          <p:cNvPr id="1031" name="Group 14"/>
          <p:cNvGrpSpPr/>
          <p:nvPr/>
        </p:nvGrpSpPr>
        <p:grpSpPr bwMode="auto">
          <a:xfrm>
            <a:off x="1128713" y="2403475"/>
            <a:ext cx="4357687" cy="2701925"/>
            <a:chOff x="711" y="1514"/>
            <a:chExt cx="2745" cy="1702"/>
          </a:xfrm>
        </p:grpSpPr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152" y="1680"/>
              <a:ext cx="100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/>
                <a:t>key</a:t>
              </a:r>
              <a:r>
                <a:rPr lang="en-US" altLang="zh-CN"/>
                <a:t>[</a:t>
              </a:r>
              <a:r>
                <a:rPr lang="en-US" altLang="zh-CN" i="1"/>
                <a:t>x</a:t>
              </a:r>
              <a:r>
                <a:rPr lang="en-US" altLang="zh-CN"/>
                <a:t>]</a:t>
              </a:r>
              <a:endParaRPr lang="en-US" altLang="zh-CN" i="1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152" y="2016"/>
              <a:ext cx="1008" cy="12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/>
          </p:nvSpPr>
          <p:spPr bwMode="auto">
            <a:xfrm>
              <a:off x="1152" y="235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Line 7"/>
            <p:cNvSpPr>
              <a:spLocks noChangeShapeType="1"/>
            </p:cNvSpPr>
            <p:nvPr/>
          </p:nvSpPr>
          <p:spPr bwMode="auto">
            <a:xfrm>
              <a:off x="1152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Line 8"/>
            <p:cNvSpPr>
              <a:spLocks noChangeShapeType="1"/>
            </p:cNvSpPr>
            <p:nvPr/>
          </p:nvSpPr>
          <p:spPr bwMode="auto">
            <a:xfrm>
              <a:off x="864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Text Box 9"/>
            <p:cNvSpPr txBox="1">
              <a:spLocks noChangeArrowheads="1"/>
            </p:cNvSpPr>
            <p:nvPr/>
          </p:nvSpPr>
          <p:spPr bwMode="auto">
            <a:xfrm>
              <a:off x="711" y="151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/>
                <a:t>x</a:t>
              </a:r>
              <a:endParaRPr lang="en-US" altLang="zh-CN" i="1"/>
            </a:p>
          </p:txBody>
        </p:sp>
        <p:graphicFrame>
          <p:nvGraphicFramePr>
            <p:cNvPr id="1026" name="Object 11"/>
            <p:cNvGraphicFramePr>
              <a:graphicFrameLocks noChangeAspect="1"/>
            </p:cNvGraphicFramePr>
            <p:nvPr/>
          </p:nvGraphicFramePr>
          <p:xfrm>
            <a:off x="2208" y="1680"/>
            <a:ext cx="160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1" imgW="4572000" imgH="43891200" progId="Equation.3">
                    <p:embed/>
                  </p:oleObj>
                </mc:Choice>
                <mc:Fallback>
                  <p:oleObj name="Equation" r:id="rId1" imgW="4572000" imgH="4389120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08" y="1680"/>
                          <a:ext cx="160" cy="15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" name="Text Box 12"/>
            <p:cNvSpPr txBox="1">
              <a:spLocks noChangeArrowheads="1"/>
            </p:cNvSpPr>
            <p:nvPr/>
          </p:nvSpPr>
          <p:spPr bwMode="auto">
            <a:xfrm>
              <a:off x="2345" y="2036"/>
              <a:ext cx="1111" cy="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Other </a:t>
              </a:r>
              <a:r>
                <a:rPr lang="en-US" altLang="zh-CN" i="1">
                  <a:solidFill>
                    <a:srgbClr val="CD0000"/>
                  </a:solidFill>
                </a:rPr>
                <a:t>fields</a:t>
              </a:r>
              <a:endParaRPr lang="en-US" altLang="zh-CN" i="1">
                <a:solidFill>
                  <a:srgbClr val="CD0000"/>
                </a:solidFill>
              </a:endParaRPr>
            </a:p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containing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/>
              <a:r>
                <a:rPr lang="en-US" altLang="zh-CN" i="1">
                  <a:solidFill>
                    <a:srgbClr val="CD0000"/>
                  </a:solidFill>
                </a:rPr>
                <a:t>satellite data</a:t>
              </a:r>
              <a:endParaRPr lang="en-US" altLang="zh-CN" i="1">
                <a:solidFill>
                  <a:srgbClr val="CD0000"/>
                </a:solidFill>
              </a:endParaRPr>
            </a:p>
          </p:txBody>
        </p:sp>
      </p:grpSp>
      <p:sp>
        <p:nvSpPr>
          <p:cNvPr id="1032" name="Text Box 13"/>
          <p:cNvSpPr txBox="1">
            <a:spLocks noChangeArrowheads="1"/>
          </p:cNvSpPr>
          <p:nvPr/>
        </p:nvSpPr>
        <p:spPr bwMode="auto">
          <a:xfrm>
            <a:off x="5791200" y="2133600"/>
            <a:ext cx="2606675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Operations on</a:t>
            </a:r>
            <a:r>
              <a:rPr lang="en-US" altLang="zh-CN" sz="2800" i="1"/>
              <a:t> T:</a:t>
            </a:r>
            <a:endParaRPr lang="en-US" altLang="zh-CN" sz="2800" i="1"/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INSERT</a:t>
            </a:r>
            <a:r>
              <a:rPr lang="en-US" altLang="zh-CN" sz="2800"/>
              <a:t>(</a:t>
            </a:r>
            <a:r>
              <a:rPr lang="en-US" altLang="zh-CN" sz="2800" i="1"/>
              <a:t>T,x</a:t>
            </a:r>
            <a:r>
              <a:rPr lang="en-US" altLang="zh-CN" sz="2800"/>
              <a:t>)</a:t>
            </a:r>
            <a:endParaRPr lang="en-US" altLang="zh-CN" sz="2800"/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DELETE</a:t>
            </a:r>
            <a:r>
              <a:rPr lang="en-US" altLang="zh-CN" sz="2800"/>
              <a:t>(</a:t>
            </a:r>
            <a:r>
              <a:rPr lang="en-US" altLang="zh-CN" sz="2800" i="1"/>
              <a:t>T,x</a:t>
            </a:r>
            <a:r>
              <a:rPr lang="en-US" altLang="zh-CN" sz="2800"/>
              <a:t>)</a:t>
            </a:r>
            <a:endParaRPr lang="en-US" altLang="zh-CN" sz="2800"/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SEARCH</a:t>
            </a:r>
            <a:r>
              <a:rPr lang="en-US" altLang="zh-CN" sz="2800"/>
              <a:t>(</a:t>
            </a:r>
            <a:r>
              <a:rPr lang="en-US" altLang="zh-CN" sz="2800" i="1"/>
              <a:t>T,k</a:t>
            </a:r>
            <a:r>
              <a:rPr lang="en-US" altLang="zh-CN" sz="2800"/>
              <a:t>)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E275B-B631-4927-8BBC-D77172B014BB}" type="slidenum">
              <a:rPr lang="en-US" altLang="zh-CN"/>
            </a:fld>
            <a:endParaRPr lang="en-US" altLang="zh-CN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5346700" y="2057400"/>
            <a:ext cx="1238250" cy="39703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open addressing</a:t>
            </a:r>
            <a:endParaRPr lang="en-US" altLang="zh-CN" smtClean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Insert key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smtClean="0">
                <a:solidFill>
                  <a:srgbClr val="008C87"/>
                </a:solidFill>
              </a:rPr>
              <a:t> = 496</a:t>
            </a:r>
            <a:r>
              <a:rPr lang="en-US" altLang="zh-CN" smtClean="0"/>
              <a:t>: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0.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(496, 0)</a:t>
            </a:r>
            <a:endParaRPr lang="en-US" altLang="zh-CN" smtClean="0">
              <a:solidFill>
                <a:srgbClr val="008C87"/>
              </a:solidFill>
            </a:endParaRPr>
          </a:p>
        </p:txBody>
      </p:sp>
      <p:graphicFrame>
        <p:nvGraphicFramePr>
          <p:cNvPr id="110649" name="Group 57"/>
          <p:cNvGraphicFramePr>
            <a:graphicFrameLocks noGrp="1"/>
          </p:cNvGraphicFramePr>
          <p:nvPr/>
        </p:nvGraphicFramePr>
        <p:xfrm>
          <a:off x="5181600" y="1600200"/>
          <a:ext cx="2667000" cy="436245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collision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2" name="Line 56"/>
          <p:cNvSpPr>
            <a:spLocks noChangeShapeType="1"/>
          </p:cNvSpPr>
          <p:nvPr/>
        </p:nvSpPr>
        <p:spPr bwMode="auto">
          <a:xfrm>
            <a:off x="3733800" y="3048000"/>
            <a:ext cx="1447800" cy="1143000"/>
          </a:xfrm>
          <a:prstGeom prst="line">
            <a:avLst/>
          </a:prstGeom>
          <a:noFill/>
          <a:ln w="38100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3048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A3B5-D1F8-418E-8F7B-0F81CE21CC13}" type="slidenum">
              <a:rPr lang="en-US" altLang="zh-CN"/>
            </a:fld>
            <a:endParaRPr lang="en-US" altLang="zh-CN"/>
          </a:p>
        </p:txBody>
      </p:sp>
      <p:sp>
        <p:nvSpPr>
          <p:cNvPr id="47107" name="Rectangle 182"/>
          <p:cNvSpPr>
            <a:spLocks noChangeArrowheads="1"/>
          </p:cNvSpPr>
          <p:nvPr/>
        </p:nvSpPr>
        <p:spPr bwMode="auto">
          <a:xfrm>
            <a:off x="5346700" y="2057400"/>
            <a:ext cx="1238250" cy="39703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open addressing</a:t>
            </a:r>
            <a:endParaRPr lang="en-US" altLang="zh-CN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Insert key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smtClean="0">
                <a:solidFill>
                  <a:srgbClr val="008C87"/>
                </a:solidFill>
              </a:rPr>
              <a:t> = 496</a:t>
            </a:r>
            <a:r>
              <a:rPr lang="en-US" altLang="zh-CN" smtClean="0"/>
              <a:t>: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0.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(496, 0)</a:t>
            </a:r>
            <a:endParaRPr lang="en-US" altLang="zh-CN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1.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(496, 1)</a:t>
            </a:r>
            <a:endParaRPr lang="en-US" altLang="zh-CN" smtClean="0">
              <a:solidFill>
                <a:srgbClr val="008C87"/>
              </a:solidFill>
            </a:endParaRPr>
          </a:p>
        </p:txBody>
      </p:sp>
      <p:graphicFrame>
        <p:nvGraphicFramePr>
          <p:cNvPr id="109754" name="Group 186"/>
          <p:cNvGraphicFramePr>
            <a:graphicFrameLocks noGrp="1"/>
          </p:cNvGraphicFramePr>
          <p:nvPr/>
        </p:nvGraphicFramePr>
        <p:xfrm>
          <a:off x="5181600" y="1600200"/>
          <a:ext cx="2667000" cy="4391025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collision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6" name="Freeform 183"/>
          <p:cNvSpPr/>
          <p:nvPr/>
        </p:nvSpPr>
        <p:spPr bwMode="auto">
          <a:xfrm>
            <a:off x="3697288" y="3016250"/>
            <a:ext cx="1438275" cy="563563"/>
          </a:xfrm>
          <a:custGeom>
            <a:avLst/>
            <a:gdLst>
              <a:gd name="T0" fmla="*/ 0 w 906"/>
              <a:gd name="T1" fmla="*/ 355 h 355"/>
              <a:gd name="T2" fmla="*/ 906 w 906"/>
              <a:gd name="T3" fmla="*/ 0 h 355"/>
              <a:gd name="T4" fmla="*/ 0 60000 65536"/>
              <a:gd name="T5" fmla="*/ 0 60000 65536"/>
              <a:gd name="T6" fmla="*/ 0 w 906"/>
              <a:gd name="T7" fmla="*/ 0 h 355"/>
              <a:gd name="T8" fmla="*/ 906 w 906"/>
              <a:gd name="T9" fmla="*/ 355 h 3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6" h="355">
                <a:moveTo>
                  <a:pt x="0" y="355"/>
                </a:moveTo>
                <a:lnTo>
                  <a:pt x="906" y="0"/>
                </a:lnTo>
              </a:path>
            </a:pathLst>
          </a:custGeom>
          <a:noFill/>
          <a:ln w="38100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6741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4DFF6-EA01-42CC-9973-69326DC9B9A2}" type="slidenum">
              <a:rPr lang="en-US" altLang="zh-CN"/>
            </a:fld>
            <a:endParaRPr lang="en-US" altLang="zh-CN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5346700" y="2057400"/>
            <a:ext cx="1238250" cy="39703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open addressing</a:t>
            </a:r>
            <a:endParaRPr lang="en-US" altLang="zh-CN" smtClean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Insert key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smtClean="0">
                <a:solidFill>
                  <a:srgbClr val="008C87"/>
                </a:solidFill>
              </a:rPr>
              <a:t> = 496</a:t>
            </a:r>
            <a:r>
              <a:rPr lang="en-US" altLang="zh-CN" smtClean="0"/>
              <a:t>: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0.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(496, 0)</a:t>
            </a:r>
            <a:endParaRPr lang="en-US" altLang="zh-CN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1.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(496, 1)</a:t>
            </a:r>
            <a:endParaRPr lang="en-US" altLang="zh-CN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2.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(496, 2)</a:t>
            </a:r>
            <a:endParaRPr lang="en-US" altLang="zh-CN" smtClean="0">
              <a:solidFill>
                <a:srgbClr val="008C87"/>
              </a:solidFill>
            </a:endParaRPr>
          </a:p>
        </p:txBody>
      </p:sp>
      <p:graphicFrame>
        <p:nvGraphicFramePr>
          <p:cNvPr id="111674" name="Group 58"/>
          <p:cNvGraphicFramePr>
            <a:graphicFrameLocks noGrp="1"/>
          </p:cNvGraphicFramePr>
          <p:nvPr/>
        </p:nvGraphicFramePr>
        <p:xfrm>
          <a:off x="5181600" y="1600200"/>
          <a:ext cx="2667000" cy="4391025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496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insertion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0" name="Freeform 56"/>
          <p:cNvSpPr/>
          <p:nvPr/>
        </p:nvSpPr>
        <p:spPr bwMode="auto">
          <a:xfrm>
            <a:off x="3697288" y="4164013"/>
            <a:ext cx="1458912" cy="447675"/>
          </a:xfrm>
          <a:custGeom>
            <a:avLst/>
            <a:gdLst>
              <a:gd name="T0" fmla="*/ 0 w 919"/>
              <a:gd name="T1" fmla="*/ 0 h 282"/>
              <a:gd name="T2" fmla="*/ 919 w 919"/>
              <a:gd name="T3" fmla="*/ 282 h 282"/>
              <a:gd name="T4" fmla="*/ 0 60000 65536"/>
              <a:gd name="T5" fmla="*/ 0 60000 65536"/>
              <a:gd name="T6" fmla="*/ 0 w 919"/>
              <a:gd name="T7" fmla="*/ 0 h 282"/>
              <a:gd name="T8" fmla="*/ 919 w 919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9" h="282">
                <a:moveTo>
                  <a:pt x="0" y="0"/>
                </a:moveTo>
                <a:lnTo>
                  <a:pt x="919" y="282"/>
                </a:lnTo>
              </a:path>
            </a:pathLst>
          </a:custGeom>
          <a:noFill/>
          <a:ln w="38100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9271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00E3F-A834-4549-9AB0-B1E3D607DDE9}" type="slidenum">
              <a:rPr lang="en-US" altLang="zh-CN"/>
            </a:fld>
            <a:endParaRPr lang="en-US" altLang="zh-CN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5346700" y="2057400"/>
            <a:ext cx="1238250" cy="39703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open addressing</a:t>
            </a:r>
            <a:endParaRPr lang="en-US" altLang="zh-CN" smtClean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Insert key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smtClean="0">
                <a:solidFill>
                  <a:srgbClr val="008C87"/>
                </a:solidFill>
              </a:rPr>
              <a:t> = 496</a:t>
            </a:r>
            <a:r>
              <a:rPr lang="en-US" altLang="zh-CN" smtClean="0"/>
              <a:t>: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0.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(496, 0)</a:t>
            </a:r>
            <a:endParaRPr lang="en-US" altLang="zh-CN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1.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(496, 1)</a:t>
            </a:r>
            <a:endParaRPr lang="en-US" altLang="zh-CN" smtClean="0">
              <a:solidFill>
                <a:srgbClr val="008C87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2.</a:t>
            </a:r>
            <a:r>
              <a:rPr lang="en-US" altLang="zh-CN" smtClean="0"/>
              <a:t> Probe </a:t>
            </a:r>
            <a:r>
              <a:rPr lang="en-US" altLang="zh-CN" i="1" smtClean="0">
                <a:solidFill>
                  <a:srgbClr val="008C87"/>
                </a:solidFill>
              </a:rPr>
              <a:t>h</a:t>
            </a:r>
            <a:r>
              <a:rPr lang="en-US" altLang="zh-CN" smtClean="0">
                <a:solidFill>
                  <a:srgbClr val="008C87"/>
                </a:solidFill>
              </a:rPr>
              <a:t>(496, 2)</a:t>
            </a:r>
            <a:endParaRPr lang="en-US" altLang="zh-CN" smtClean="0">
              <a:solidFill>
                <a:srgbClr val="008C87"/>
              </a:solidFill>
            </a:endParaRPr>
          </a:p>
        </p:txBody>
      </p:sp>
      <p:graphicFrame>
        <p:nvGraphicFramePr>
          <p:cNvPr id="112645" name="Group 5"/>
          <p:cNvGraphicFramePr>
            <a:graphicFrameLocks noGrp="1"/>
          </p:cNvGraphicFramePr>
          <p:nvPr/>
        </p:nvGraphicFramePr>
        <p:xfrm>
          <a:off x="5181600" y="1600200"/>
          <a:ext cx="2667000" cy="4391025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496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94" name="Freeform 56"/>
          <p:cNvSpPr/>
          <p:nvPr/>
        </p:nvSpPr>
        <p:spPr bwMode="auto">
          <a:xfrm>
            <a:off x="3697288" y="4164013"/>
            <a:ext cx="1458912" cy="447675"/>
          </a:xfrm>
          <a:custGeom>
            <a:avLst/>
            <a:gdLst>
              <a:gd name="T0" fmla="*/ 0 w 919"/>
              <a:gd name="T1" fmla="*/ 0 h 282"/>
              <a:gd name="T2" fmla="*/ 919 w 919"/>
              <a:gd name="T3" fmla="*/ 282 h 282"/>
              <a:gd name="T4" fmla="*/ 0 60000 65536"/>
              <a:gd name="T5" fmla="*/ 0 60000 65536"/>
              <a:gd name="T6" fmla="*/ 0 w 919"/>
              <a:gd name="T7" fmla="*/ 0 h 282"/>
              <a:gd name="T8" fmla="*/ 919 w 919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9" h="282">
                <a:moveTo>
                  <a:pt x="0" y="0"/>
                </a:moveTo>
                <a:lnTo>
                  <a:pt x="919" y="282"/>
                </a:lnTo>
              </a:path>
            </a:pathLst>
          </a:custGeom>
          <a:noFill/>
          <a:ln w="38100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95" name="Freeform 57"/>
          <p:cNvSpPr/>
          <p:nvPr/>
        </p:nvSpPr>
        <p:spPr bwMode="auto">
          <a:xfrm>
            <a:off x="3733800" y="3048000"/>
            <a:ext cx="1460500" cy="1116013"/>
          </a:xfrm>
          <a:custGeom>
            <a:avLst/>
            <a:gdLst>
              <a:gd name="T0" fmla="*/ 0 w 920"/>
              <a:gd name="T1" fmla="*/ 0 h 703"/>
              <a:gd name="T2" fmla="*/ 920 w 920"/>
              <a:gd name="T3" fmla="*/ 703 h 703"/>
              <a:gd name="T4" fmla="*/ 0 60000 65536"/>
              <a:gd name="T5" fmla="*/ 0 60000 65536"/>
              <a:gd name="T6" fmla="*/ 0 w 920"/>
              <a:gd name="T7" fmla="*/ 0 h 703"/>
              <a:gd name="T8" fmla="*/ 920 w 920"/>
              <a:gd name="T9" fmla="*/ 703 h 70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0" h="703">
                <a:moveTo>
                  <a:pt x="0" y="0"/>
                </a:moveTo>
                <a:lnTo>
                  <a:pt x="920" y="703"/>
                </a:lnTo>
              </a:path>
            </a:pathLst>
          </a:custGeom>
          <a:noFill/>
          <a:ln w="38100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96" name="Text Box 58"/>
          <p:cNvSpPr txBox="1">
            <a:spLocks noChangeArrowheads="1"/>
          </p:cNvSpPr>
          <p:nvPr/>
        </p:nvSpPr>
        <p:spPr bwMode="auto">
          <a:xfrm>
            <a:off x="457200" y="4660900"/>
            <a:ext cx="7770813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</a:rPr>
              <a:t>Search uses the same probe</a:t>
            </a:r>
            <a:endParaRPr lang="en-US" altLang="zh-CN" sz="2800">
              <a:solidFill>
                <a:srgbClr val="000000"/>
              </a:solidFill>
            </a:endParaRPr>
          </a:p>
          <a:p>
            <a:pPr algn="l"/>
            <a:r>
              <a:rPr lang="en-US" altLang="zh-CN" sz="2800">
                <a:solidFill>
                  <a:srgbClr val="000000"/>
                </a:solidFill>
              </a:rPr>
              <a:t>sequence, terminating </a:t>
            </a:r>
            <a:endParaRPr lang="en-US" altLang="zh-CN" sz="2800">
              <a:solidFill>
                <a:srgbClr val="000000"/>
              </a:solidFill>
            </a:endParaRPr>
          </a:p>
          <a:p>
            <a:pPr algn="l"/>
            <a:r>
              <a:rPr lang="en-US" altLang="zh-CN" sz="2800">
                <a:solidFill>
                  <a:srgbClr val="000000"/>
                </a:solidFill>
              </a:rPr>
              <a:t>successfully if it finds the </a:t>
            </a:r>
            <a:endParaRPr lang="en-US" altLang="zh-CN" sz="2800">
              <a:solidFill>
                <a:srgbClr val="000000"/>
              </a:solidFill>
            </a:endParaRPr>
          </a:p>
          <a:p>
            <a:pPr algn="l"/>
            <a:r>
              <a:rPr lang="en-US" altLang="zh-CN" sz="2800">
                <a:solidFill>
                  <a:srgbClr val="000000"/>
                </a:solidFill>
              </a:rPr>
              <a:t>key and unsuccessfully if it encounters an empty slot.</a:t>
            </a:r>
            <a:endParaRPr lang="en-US" altLang="zh-CN" sz="2800"/>
          </a:p>
        </p:txBody>
      </p:sp>
      <p:sp>
        <p:nvSpPr>
          <p:cNvPr id="49197" name="Freeform 59"/>
          <p:cNvSpPr/>
          <p:nvPr/>
        </p:nvSpPr>
        <p:spPr bwMode="auto">
          <a:xfrm>
            <a:off x="3733800" y="2971800"/>
            <a:ext cx="1422400" cy="622300"/>
          </a:xfrm>
          <a:custGeom>
            <a:avLst/>
            <a:gdLst>
              <a:gd name="T0" fmla="*/ 0 w 896"/>
              <a:gd name="T1" fmla="*/ 392 h 392"/>
              <a:gd name="T2" fmla="*/ 896 w 896"/>
              <a:gd name="T3" fmla="*/ 0 h 392"/>
              <a:gd name="T4" fmla="*/ 0 60000 65536"/>
              <a:gd name="T5" fmla="*/ 0 60000 65536"/>
              <a:gd name="T6" fmla="*/ 0 w 896"/>
              <a:gd name="T7" fmla="*/ 0 h 392"/>
              <a:gd name="T8" fmla="*/ 896 w 896"/>
              <a:gd name="T9" fmla="*/ 392 h 3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6" h="392">
                <a:moveTo>
                  <a:pt x="0" y="392"/>
                </a:moveTo>
                <a:lnTo>
                  <a:pt x="896" y="0"/>
                </a:lnTo>
              </a:path>
            </a:pathLst>
          </a:custGeom>
          <a:noFill/>
          <a:ln w="38100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7068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C3F44-6CAF-4B03-BBF7-54406C372C02}" type="slidenum">
              <a:rPr lang="en-US" altLang="zh-CN"/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Probing strategies</a:t>
            </a:r>
            <a:endParaRPr lang="en-US" altLang="zh-CN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0" y="15240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Linear probing:</a:t>
            </a:r>
            <a:endParaRPr lang="en-US" altLang="zh-CN" sz="2800" b="1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Given an ordinary hash function 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</a:t>
            </a:r>
            <a:r>
              <a:rPr lang="en-US" altLang="zh-CN" sz="2800" smtClean="0">
                <a:solidFill>
                  <a:srgbClr val="000000"/>
                </a:solidFill>
              </a:rPr>
              <a:t>, linear probing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uses the hash function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altLang="zh-CN" sz="2800" i="1" smtClean="0">
                <a:solidFill>
                  <a:srgbClr val="008C87"/>
                </a:solidFill>
              </a:rPr>
              <a:t>      h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,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) = (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 + 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) mod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0000"/>
                </a:solidFill>
              </a:rPr>
              <a:t>. 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This method, though simple, suffers from </a:t>
            </a:r>
            <a:r>
              <a:rPr lang="en-US" altLang="zh-CN" sz="2800" b="1" i="1" smtClean="0">
                <a:solidFill>
                  <a:srgbClr val="CE0000"/>
                </a:solidFill>
              </a:rPr>
              <a:t>primary</a:t>
            </a:r>
            <a:endParaRPr lang="en-US" altLang="zh-CN" sz="2800" b="1" i="1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i="1" smtClean="0">
                <a:solidFill>
                  <a:srgbClr val="CE0000"/>
                </a:solidFill>
              </a:rPr>
              <a:t>clustering</a:t>
            </a:r>
            <a:r>
              <a:rPr lang="en-US" altLang="zh-CN" sz="2800" smtClean="0">
                <a:solidFill>
                  <a:srgbClr val="000000"/>
                </a:solidFill>
              </a:rPr>
              <a:t>, where long runs of occupied slots build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up, increasing the average search time. Moreover,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the long runs of occupied slots tend to get longer.</a:t>
            </a:r>
            <a:endParaRPr lang="en-US" altLang="zh-CN" sz="2800" smtClean="0"/>
          </a:p>
        </p:txBody>
      </p:sp>
    </p:spTree>
  </p:cSld>
  <p:clrMapOvr>
    <a:masterClrMapping/>
  </p:clrMapOvr>
  <p:transition advTm="12809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ED6997-A4C0-47DC-BF68-72959BD6275B}" type="slidenum">
              <a:rPr lang="en-US" altLang="zh-CN"/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Probing strategies</a:t>
            </a:r>
            <a:endParaRPr lang="en-US" altLang="zh-CN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Double hashing</a:t>
            </a:r>
            <a:endParaRPr lang="en-US" altLang="zh-CN" sz="2800" b="1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Given two ordinary hash functions 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1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and 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2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double hashing uses the hash function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i="1" smtClean="0">
                <a:solidFill>
                  <a:srgbClr val="008C87"/>
                </a:solidFill>
              </a:rPr>
              <a:t>            h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,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</a:rPr>
              <a:t>) = (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1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 + </a:t>
            </a:r>
            <a:r>
              <a:rPr lang="en-US" altLang="zh-CN" sz="2800" i="1" smtClean="0">
                <a:solidFill>
                  <a:srgbClr val="008C87"/>
                </a:solidFill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2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)) mod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This method generally produces excellent results,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but 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2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must be relatively prime to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0000"/>
                </a:solidFill>
              </a:rPr>
              <a:t>. One way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is to make </a:t>
            </a:r>
            <a:r>
              <a:rPr lang="en-US" altLang="zh-CN" sz="2800" i="1" smtClean="0">
                <a:solidFill>
                  <a:srgbClr val="008C87"/>
                </a:solidFill>
              </a:rPr>
              <a:t>m </a:t>
            </a:r>
            <a:r>
              <a:rPr lang="en-US" altLang="zh-CN" sz="2800" smtClean="0">
                <a:solidFill>
                  <a:srgbClr val="000000"/>
                </a:solidFill>
              </a:rPr>
              <a:t>a power of </a:t>
            </a:r>
            <a:r>
              <a:rPr lang="en-US" altLang="zh-CN" sz="2800" smtClean="0">
                <a:solidFill>
                  <a:srgbClr val="008C87"/>
                </a:solidFill>
              </a:rPr>
              <a:t>2 </a:t>
            </a:r>
            <a:r>
              <a:rPr lang="en-US" altLang="zh-CN" sz="2800" smtClean="0">
                <a:solidFill>
                  <a:srgbClr val="000000"/>
                </a:solidFill>
              </a:rPr>
              <a:t>and design </a:t>
            </a:r>
            <a:r>
              <a:rPr lang="en-US" altLang="zh-CN" sz="2800" i="1" smtClean="0">
                <a:solidFill>
                  <a:srgbClr val="008C87"/>
                </a:solidFill>
              </a:rPr>
              <a:t>h</a:t>
            </a:r>
            <a:r>
              <a:rPr lang="en-US" altLang="zh-CN" sz="2800" baseline="-25000" smtClean="0">
                <a:solidFill>
                  <a:srgbClr val="008C87"/>
                </a:solidFill>
              </a:rPr>
              <a:t>2</a:t>
            </a:r>
            <a:r>
              <a:rPr lang="en-US" altLang="zh-CN" sz="2800" smtClean="0">
                <a:solidFill>
                  <a:srgbClr val="008C87"/>
                </a:solidFill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) </a:t>
            </a:r>
            <a:r>
              <a:rPr lang="en-US" altLang="zh-CN" sz="2800" smtClean="0">
                <a:solidFill>
                  <a:srgbClr val="000000"/>
                </a:solidFill>
              </a:rPr>
              <a:t>to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produce only odd numbers.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smtClean="0"/>
          </a:p>
        </p:txBody>
      </p:sp>
    </p:spTree>
  </p:cSld>
  <p:clrMapOvr>
    <a:masterClrMapping/>
  </p:clrMapOvr>
  <p:transition advTm="86991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E6D64-7518-4ACA-8487-43A7CDD36464}" type="slidenum">
              <a:rPr lang="en-US" altLang="zh-CN"/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Analysis of open addressing – 1</a:t>
            </a:r>
            <a:endParaRPr lang="en-US" altLang="zh-CN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We make the assumption of </a:t>
            </a:r>
            <a:r>
              <a:rPr lang="en-US" altLang="zh-CN" b="1" i="1" dirty="0" smtClean="0">
                <a:solidFill>
                  <a:srgbClr val="CE0000"/>
                </a:solidFill>
              </a:rPr>
              <a:t>uniform hashing:</a:t>
            </a:r>
            <a:endParaRPr lang="en-US" altLang="zh-CN" b="1" i="1" dirty="0" smtClean="0">
              <a:solidFill>
                <a:srgbClr val="CE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Each key is equally likely to have any one of the 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! </a:t>
            </a:r>
            <a:r>
              <a:rPr lang="en-US" altLang="zh-CN" dirty="0" smtClean="0">
                <a:solidFill>
                  <a:srgbClr val="000000"/>
                </a:solidFill>
              </a:rPr>
              <a:t>permutations as its probe sequence.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10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E0000"/>
                </a:solidFill>
              </a:rPr>
              <a:t>Theorem 1. </a:t>
            </a:r>
            <a:r>
              <a:rPr lang="en-US" altLang="zh-CN" dirty="0" smtClean="0">
                <a:solidFill>
                  <a:srgbClr val="000000"/>
                </a:solidFill>
              </a:rPr>
              <a:t>Given an open-addressed hash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table with load factor </a:t>
            </a:r>
            <a:r>
              <a:rPr lang="en-US" altLang="zh-CN" dirty="0" smtClean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 smtClean="0">
                <a:solidFill>
                  <a:srgbClr val="008C87"/>
                </a:solidFill>
              </a:rPr>
              <a:t>=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</a:rPr>
              <a:t>m </a:t>
            </a:r>
            <a:r>
              <a:rPr lang="en-US" altLang="zh-CN" dirty="0" smtClean="0">
                <a:solidFill>
                  <a:srgbClr val="008C87"/>
                </a:solidFill>
              </a:rPr>
              <a:t>&lt; 1</a:t>
            </a:r>
            <a:r>
              <a:rPr lang="en-US" altLang="zh-CN" dirty="0" smtClean="0">
                <a:solidFill>
                  <a:srgbClr val="000000"/>
                </a:solidFill>
              </a:rPr>
              <a:t>, the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expected number of probes in an unsuccessful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search (inserting an element) is 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/>
              </a:rPr>
              <a:t> </a:t>
            </a:r>
            <a:r>
              <a:rPr lang="en-US" altLang="zh-CN" sz="3000" dirty="0" smtClean="0">
                <a:solidFill>
                  <a:srgbClr val="008C87"/>
                </a:solidFill>
              </a:rPr>
              <a:t>1/(1–</a:t>
            </a:r>
            <a:r>
              <a:rPr lang="en-US" altLang="zh-CN" sz="3000" dirty="0" smtClean="0">
                <a:solidFill>
                  <a:srgbClr val="008C87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3000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/>
          </a:p>
        </p:txBody>
      </p:sp>
    </p:spTree>
  </p:cSld>
  <p:clrMapOvr>
    <a:masterClrMapping/>
  </p:clrMapOvr>
  <p:transition advTm="6193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the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dirty="0" smtClean="0"/>
              <a:t>: #probes made in an unsuccessful search.</a:t>
            </a:r>
            <a:endParaRPr lang="en-US" altLang="zh-CN" sz="2800" dirty="0" smtClean="0"/>
          </a:p>
          <a:p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E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[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X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] = </a:t>
            </a:r>
            <a:r>
              <a:rPr lang="el-GR" altLang="zh-CN" sz="2800" dirty="0" smtClean="0">
                <a:solidFill>
                  <a:srgbClr val="008C87"/>
                </a:solidFill>
                <a:sym typeface="Symbol" panose="05050102010706020507"/>
              </a:rPr>
              <a:t>Σ</a:t>
            </a:r>
            <a:r>
              <a:rPr lang="en-US" altLang="zh-CN" sz="2800" i="1" baseline="-25000" dirty="0" err="1" smtClean="0">
                <a:solidFill>
                  <a:srgbClr val="008C87"/>
                </a:solidFill>
                <a:sym typeface="Symbol" panose="05050102010706020507"/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 Pr[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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]</a:t>
            </a:r>
            <a:endParaRPr lang="en-US" altLang="zh-CN" sz="2800" dirty="0" smtClean="0">
              <a:solidFill>
                <a:srgbClr val="008C87"/>
              </a:solidFill>
            </a:endParaRPr>
          </a:p>
          <a:p>
            <a:r>
              <a:rPr lang="en-US" altLang="zh-CN" sz="28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sz="2800" dirty="0" smtClean="0"/>
              <a:t>: there is an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 probe and it is to an occupied slot.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008C87"/>
                </a:solidFill>
              </a:rPr>
              <a:t>{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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</a:rPr>
              <a:t>} 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…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i="1" baseline="-25000" dirty="0" smtClean="0">
                <a:solidFill>
                  <a:srgbClr val="008C87"/>
                </a:solidFill>
                <a:sym typeface="Symbol" panose="05050102010706020507"/>
              </a:rPr>
              <a:t>i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-1</a:t>
            </a:r>
            <a:r>
              <a:rPr lang="en-US" altLang="zh-CN" sz="2800" dirty="0" smtClean="0">
                <a:sym typeface="Symbol" panose="05050102010706020507"/>
              </a:rPr>
              <a:t>.   </a:t>
            </a:r>
            <a:endParaRPr lang="en-US" altLang="zh-CN" sz="2800" dirty="0" smtClean="0">
              <a:sym typeface="Symbol" panose="05050102010706020507"/>
            </a:endParaRPr>
          </a:p>
          <a:p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Pr[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…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i="1" baseline="-25000" dirty="0" smtClean="0">
                <a:solidFill>
                  <a:srgbClr val="008C87"/>
                </a:solidFill>
                <a:sym typeface="Symbol" panose="05050102010706020507"/>
              </a:rPr>
              <a:t>i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-1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] = Pr[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]Pr[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|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]…Pr[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i="1" baseline="-25000" dirty="0" smtClean="0">
                <a:solidFill>
                  <a:srgbClr val="008C87"/>
                </a:solidFill>
                <a:sym typeface="Symbol" panose="05050102010706020507"/>
              </a:rPr>
              <a:t>i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-1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|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 A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…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i="1" baseline="-25000" dirty="0" smtClean="0">
                <a:solidFill>
                  <a:srgbClr val="008C87"/>
                </a:solidFill>
                <a:sym typeface="Symbol" panose="05050102010706020507"/>
              </a:rPr>
              <a:t>i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-2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]  </a:t>
            </a:r>
            <a:r>
              <a:rPr lang="en-US" altLang="zh-CN" sz="2800" dirty="0" smtClean="0">
                <a:sym typeface="Symbol" panose="05050102010706020507"/>
              </a:rPr>
              <a:t>(chain rule)</a:t>
            </a:r>
            <a:endParaRPr lang="en-US" altLang="zh-CN" sz="2800" dirty="0" smtClean="0">
              <a:sym typeface="Symbol" panose="05050102010706020507"/>
            </a:endParaRPr>
          </a:p>
          <a:p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Pr[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] =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/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m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.</a:t>
            </a:r>
            <a:endParaRPr lang="en-US" altLang="zh-CN" sz="2800" dirty="0" smtClean="0">
              <a:solidFill>
                <a:srgbClr val="008C87"/>
              </a:solidFill>
              <a:sym typeface="Symbol" panose="05050102010706020507"/>
            </a:endParaRPr>
          </a:p>
          <a:p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Pr[</a:t>
            </a:r>
            <a:r>
              <a:rPr lang="en-US" altLang="zh-CN" sz="2800" i="1" dirty="0" err="1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i="1" baseline="-25000" dirty="0" err="1" smtClean="0">
                <a:solidFill>
                  <a:srgbClr val="008C87"/>
                </a:solidFill>
                <a:sym typeface="Symbol" panose="05050102010706020507"/>
              </a:rPr>
              <a:t>j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|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 A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…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sz="2800" i="1" baseline="-25000" dirty="0" smtClean="0">
                <a:solidFill>
                  <a:srgbClr val="008C87"/>
                </a:solidFill>
                <a:sym typeface="Symbol" panose="05050102010706020507"/>
              </a:rPr>
              <a:t>j</a:t>
            </a:r>
            <a:r>
              <a:rPr lang="en-US" altLang="zh-CN" sz="2800" baseline="-25000" dirty="0" smtClean="0">
                <a:solidFill>
                  <a:srgbClr val="008C87"/>
                </a:solidFill>
                <a:sym typeface="Symbol" panose="05050102010706020507"/>
              </a:rPr>
              <a:t>-1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] = 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 – 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j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 – 1))/(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m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 – 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j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 – 1)) 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/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m</a:t>
            </a:r>
            <a:r>
              <a:rPr lang="en-US" altLang="zh-CN" sz="2800" dirty="0" smtClean="0">
                <a:sym typeface="Symbol" panose="05050102010706020507"/>
              </a:rPr>
              <a:t>. (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j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 &gt; 1</a:t>
            </a:r>
            <a:r>
              <a:rPr lang="en-US" altLang="zh-CN" sz="2800" dirty="0" smtClean="0">
                <a:sym typeface="Symbol" panose="05050102010706020507"/>
              </a:rPr>
              <a:t>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22708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81FE1-3079-4842-831E-08F3E553C19E}" type="slidenum">
              <a:rPr lang="en-US" altLang="zh-CN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Proof of the theorem</a:t>
            </a:r>
            <a:endParaRPr lang="en-US" altLang="zh-CN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i="1" dirty="0" smtClean="0">
                <a:solidFill>
                  <a:srgbClr val="CE0000"/>
                </a:solidFill>
              </a:rPr>
              <a:t>Proof.</a:t>
            </a:r>
            <a:endParaRPr lang="en-US" altLang="zh-CN" sz="2800" i="1" dirty="0" smtClean="0">
              <a:solidFill>
                <a:srgbClr val="CE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At least one probe is always necessary.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With probability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</a:rPr>
              <a:t>/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r>
              <a:rPr lang="en-US" altLang="zh-CN" sz="2800" dirty="0" smtClean="0">
                <a:solidFill>
                  <a:srgbClr val="000000"/>
                </a:solidFill>
              </a:rPr>
              <a:t>, the first probe hits an occupied slot, and a second probe is necessary.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With probability 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</a:rPr>
              <a:t>–1)/(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r>
              <a:rPr lang="en-US" altLang="zh-CN" sz="2800" dirty="0" smtClean="0">
                <a:solidFill>
                  <a:srgbClr val="008C87"/>
                </a:solidFill>
              </a:rPr>
              <a:t>–1)</a:t>
            </a:r>
            <a:r>
              <a:rPr lang="en-US" altLang="zh-CN" sz="2800" dirty="0" smtClean="0">
                <a:solidFill>
                  <a:srgbClr val="000000"/>
                </a:solidFill>
              </a:rPr>
              <a:t>, the second probe hits an occupied slot, and a third probe is necessary.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With probability 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</a:rPr>
              <a:t>–2)/(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r>
              <a:rPr lang="en-US" altLang="zh-CN" sz="2800" dirty="0" smtClean="0">
                <a:solidFill>
                  <a:srgbClr val="008C87"/>
                </a:solidFill>
              </a:rPr>
              <a:t>–2)</a:t>
            </a:r>
            <a:r>
              <a:rPr lang="en-US" altLang="zh-CN" sz="2800" dirty="0" smtClean="0">
                <a:solidFill>
                  <a:srgbClr val="000000"/>
                </a:solidFill>
              </a:rPr>
              <a:t>, the third probe hits an occupied slot, etc.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Observe that                    for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</a:rPr>
              <a:t>= 1, 2, …,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</a:rPr>
              <a:t>. </a:t>
            </a:r>
            <a:endParaRPr lang="en-US" altLang="zh-CN" sz="2800" dirty="0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590800" y="5287963"/>
          <a:ext cx="16764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21640800" imgH="9448800" progId="Equation.3">
                  <p:embed/>
                </p:oleObj>
              </mc:Choice>
              <mc:Fallback>
                <p:oleObj name="Equation" r:id="rId1" imgW="21640800" imgH="9448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5287963"/>
                        <a:ext cx="1676400" cy="731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4471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253FC5-F928-46C2-BE66-3FA677B10869}" type="slidenum">
              <a:rPr lang="en-US" altLang="zh-CN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 (continued)</a:t>
            </a:r>
            <a:endParaRPr lang="en-US" altLang="zh-CN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Therefore, the expected number of probes is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479233" y="2209800"/>
          <a:ext cx="6034087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70408800" imgH="44500800" progId="Equation.3">
                  <p:embed/>
                </p:oleObj>
              </mc:Choice>
              <mc:Fallback>
                <p:oleObj name="Equation" r:id="rId1" imgW="70408800" imgH="44500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9233" y="2209800"/>
                        <a:ext cx="6034087" cy="3813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471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93E150-D577-4EFA-B096-78370ABC3F1A}" type="slidenum">
              <a:rPr lang="en-US" altLang="zh-CN"/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Direct-accessible table</a:t>
            </a:r>
            <a:endParaRPr lang="en-US" altLang="zh-CN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IDEA: </a:t>
            </a:r>
            <a:r>
              <a:rPr lang="en-US" altLang="zh-CN" sz="2800" smtClean="0">
                <a:solidFill>
                  <a:srgbClr val="000000"/>
                </a:solidFill>
              </a:rPr>
              <a:t>Suppose that the set of keys is </a:t>
            </a:r>
            <a:r>
              <a:rPr lang="en-US" altLang="zh-CN" sz="2800" i="1" smtClean="0">
                <a:solidFill>
                  <a:srgbClr val="008C87"/>
                </a:solidFill>
              </a:rPr>
              <a:t>K </a:t>
            </a: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</a:rPr>
              <a:t>Í </a:t>
            </a:r>
            <a:r>
              <a:rPr lang="en-US" altLang="zh-CN" sz="2800" smtClean="0">
                <a:solidFill>
                  <a:srgbClr val="008C87"/>
                </a:solidFill>
              </a:rPr>
              <a:t>{0, </a:t>
            </a:r>
            <a:endParaRPr lang="en-US" altLang="zh-CN" sz="2800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</a:rPr>
              <a:t>1, …,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–1}</a:t>
            </a:r>
            <a:r>
              <a:rPr lang="en-US" altLang="zh-CN" sz="2800" smtClean="0">
                <a:solidFill>
                  <a:srgbClr val="000000"/>
                </a:solidFill>
              </a:rPr>
              <a:t>, and keys are distinct. 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Set up an array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8C87"/>
                </a:solidFill>
              </a:rPr>
              <a:t>[0 . .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–1]</a:t>
            </a:r>
            <a:r>
              <a:rPr lang="en-US" altLang="zh-CN" sz="2800" smtClean="0">
                <a:solidFill>
                  <a:srgbClr val="000000"/>
                </a:solidFill>
              </a:rPr>
              <a:t>: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Then, operations take </a:t>
            </a: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800" smtClean="0">
                <a:solidFill>
                  <a:srgbClr val="008C87"/>
                </a:solidFill>
              </a:rPr>
              <a:t>(1) </a:t>
            </a:r>
            <a:r>
              <a:rPr lang="en-US" altLang="zh-CN" sz="2800" smtClean="0">
                <a:solidFill>
                  <a:srgbClr val="000000"/>
                </a:solidFill>
              </a:rPr>
              <a:t>time.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CE0000"/>
                </a:solidFill>
              </a:rPr>
              <a:t>Problem: </a:t>
            </a:r>
            <a:r>
              <a:rPr lang="en-US" altLang="zh-CN" sz="2800" smtClean="0">
                <a:solidFill>
                  <a:srgbClr val="000000"/>
                </a:solidFill>
              </a:rPr>
              <a:t>The range of keys can be large: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8C87"/>
                </a:solidFill>
              </a:rPr>
              <a:t>64</a:t>
            </a:r>
            <a:r>
              <a:rPr lang="en-US" altLang="zh-CN" sz="2800" smtClean="0">
                <a:solidFill>
                  <a:srgbClr val="000000"/>
                </a:solidFill>
              </a:rPr>
              <a:t>-bit numbers (which represent </a:t>
            </a:r>
            <a:r>
              <a:rPr lang="en-US" altLang="zh-CN" sz="2800" smtClean="0">
                <a:solidFill>
                  <a:srgbClr val="008C87"/>
                </a:solidFill>
              </a:rPr>
              <a:t>18,446,744,073,709,551,616 </a:t>
            </a:r>
            <a:r>
              <a:rPr lang="en-US" altLang="zh-CN" sz="2800" smtClean="0">
                <a:solidFill>
                  <a:srgbClr val="000000"/>
                </a:solidFill>
              </a:rPr>
              <a:t>different keys),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character strings (even larger!).</a:t>
            </a:r>
            <a:endParaRPr lang="en-US" altLang="zh-CN" sz="2800" smtClean="0"/>
          </a:p>
        </p:txBody>
      </p:sp>
      <p:grpSp>
        <p:nvGrpSpPr>
          <p:cNvPr id="2054" name="Group 6"/>
          <p:cNvGrpSpPr/>
          <p:nvPr/>
        </p:nvGrpSpPr>
        <p:grpSpPr bwMode="auto">
          <a:xfrm>
            <a:off x="1435100" y="2895600"/>
            <a:ext cx="4813300" cy="1025525"/>
            <a:chOff x="856" y="1850"/>
            <a:chExt cx="3032" cy="646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856" y="1850"/>
            <a:ext cx="1112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Equation" r:id="rId1" imgW="18897600" imgH="10972800" progId="Equation.3">
                    <p:embed/>
                  </p:oleObj>
                </mc:Choice>
                <mc:Fallback>
                  <p:oleObj name="Equation" r:id="rId1" imgW="18897600" imgH="10972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6" y="1850"/>
                          <a:ext cx="1112" cy="64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Text Box 5"/>
            <p:cNvSpPr txBox="1">
              <a:spLocks noChangeArrowheads="1"/>
            </p:cNvSpPr>
            <p:nvPr/>
          </p:nvSpPr>
          <p:spPr bwMode="auto">
            <a:xfrm>
              <a:off x="2030" y="1882"/>
              <a:ext cx="1858" cy="6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if</a:t>
              </a:r>
              <a:r>
                <a:rPr lang="en-US" altLang="zh-CN" i="1"/>
                <a:t> k</a:t>
              </a:r>
              <a:r>
                <a:rPr lang="en-US" altLang="zh-CN">
                  <a:sym typeface="Symbol" panose="05050102010706020507" pitchFamily="18" charset="2"/>
                </a:rPr>
                <a:t></a:t>
              </a:r>
              <a:r>
                <a:rPr lang="en-US" altLang="zh-CN" i="1">
                  <a:sym typeface="Symbol" panose="05050102010706020507" pitchFamily="18" charset="2"/>
                </a:rPr>
                <a:t>K 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and</a:t>
              </a:r>
              <a:r>
                <a:rPr lang="en-US" altLang="zh-CN" i="1">
                  <a:sym typeface="Symbol" panose="05050102010706020507" pitchFamily="18" charset="2"/>
                </a:rPr>
                <a:t> keys</a:t>
              </a:r>
              <a:r>
                <a:rPr lang="en-US" altLang="zh-CN">
                  <a:sym typeface="Symbol" panose="05050102010706020507" pitchFamily="18" charset="2"/>
                </a:rPr>
                <a:t>[</a:t>
              </a:r>
              <a:r>
                <a:rPr lang="en-US" altLang="zh-CN" i="1">
                  <a:sym typeface="Symbol" panose="05050102010706020507" pitchFamily="18" charset="2"/>
                </a:rPr>
                <a:t>x</a:t>
              </a:r>
              <a:r>
                <a:rPr lang="en-US" altLang="zh-CN">
                  <a:sym typeface="Symbol" panose="05050102010706020507" pitchFamily="18" charset="2"/>
                </a:rPr>
                <a:t>]</a:t>
              </a:r>
              <a:r>
                <a:rPr lang="en-US" altLang="zh-CN" i="1">
                  <a:sym typeface="Symbol" panose="05050102010706020507" pitchFamily="18" charset="2"/>
                </a:rPr>
                <a:t> = k</a:t>
              </a:r>
              <a:endParaRPr lang="en-US" altLang="zh-CN" i="1">
                <a:sym typeface="Symbol" panose="05050102010706020507" pitchFamily="18" charset="2"/>
              </a:endParaRPr>
            </a:p>
            <a:p>
              <a:pPr algn="l"/>
              <a:endParaRPr lang="en-US" altLang="zh-CN" sz="1000" i="1">
                <a:sym typeface="Symbol" panose="05050102010706020507" pitchFamily="18" charset="2"/>
              </a:endParaRPr>
            </a:p>
            <a:p>
              <a:pPr algn="l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otherwise.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7E6DED-4DCB-4082-9AC0-DC044DED0639}" type="slidenum">
              <a:rPr lang="en-US" altLang="zh-CN"/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Implications of the theorem</a:t>
            </a:r>
            <a:endParaRPr lang="en-US" altLang="zh-CN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If </a:t>
            </a:r>
            <a:r>
              <a:rPr lang="en-US" altLang="zh-CN" smtClean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smtClean="0">
                <a:solidFill>
                  <a:srgbClr val="000000"/>
                </a:solidFill>
              </a:rPr>
              <a:t>is constant, then accessing an open addressed hash table takes constant time.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If the table is half full, then the expected number of probes is </a:t>
            </a:r>
            <a:r>
              <a:rPr lang="en-US" altLang="zh-CN" smtClean="0">
                <a:solidFill>
                  <a:srgbClr val="008C87"/>
                </a:solidFill>
              </a:rPr>
              <a:t>1/(1–0.5) = 2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If the table is </a:t>
            </a:r>
            <a:r>
              <a:rPr lang="en-US" altLang="zh-CN" smtClean="0">
                <a:solidFill>
                  <a:srgbClr val="008C87"/>
                </a:solidFill>
              </a:rPr>
              <a:t>90% </a:t>
            </a:r>
            <a:r>
              <a:rPr lang="en-US" altLang="zh-CN" smtClean="0">
                <a:solidFill>
                  <a:srgbClr val="000000"/>
                </a:solidFill>
              </a:rPr>
              <a:t>full, then the expected number of probes is </a:t>
            </a:r>
            <a:r>
              <a:rPr lang="en-US" altLang="zh-CN" smtClean="0">
                <a:solidFill>
                  <a:srgbClr val="008C87"/>
                </a:solidFill>
              </a:rPr>
              <a:t>1/(1–0.9) = 10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 advTm="41831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open addressing –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E0000"/>
                </a:solidFill>
              </a:rPr>
              <a:t>Theorem 2. </a:t>
            </a:r>
            <a:r>
              <a:rPr lang="en-US" altLang="zh-CN" dirty="0" smtClean="0">
                <a:solidFill>
                  <a:srgbClr val="000000"/>
                </a:solidFill>
              </a:rPr>
              <a:t>Given an open-addressed hash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table with load factor </a:t>
            </a:r>
            <a:r>
              <a:rPr lang="en-US" altLang="zh-CN" dirty="0" smtClean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 smtClean="0">
                <a:solidFill>
                  <a:srgbClr val="008C87"/>
                </a:solidFill>
              </a:rPr>
              <a:t>=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</a:rPr>
              <a:t>m </a:t>
            </a:r>
            <a:r>
              <a:rPr lang="en-US" altLang="zh-CN" dirty="0" smtClean="0">
                <a:solidFill>
                  <a:srgbClr val="008C87"/>
                </a:solidFill>
              </a:rPr>
              <a:t>&lt; 1</a:t>
            </a:r>
            <a:r>
              <a:rPr lang="en-US" altLang="zh-CN" dirty="0" smtClean="0">
                <a:solidFill>
                  <a:srgbClr val="000000"/>
                </a:solidFill>
              </a:rPr>
              <a:t>, the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expected number of probes in an successful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search is at most </a:t>
            </a:r>
            <a:r>
              <a:rPr lang="en-US" altLang="zh-CN" dirty="0" smtClean="0">
                <a:solidFill>
                  <a:srgbClr val="008C87"/>
                </a:solidFill>
              </a:rPr>
              <a:t>1/</a:t>
            </a:r>
            <a:r>
              <a:rPr lang="en-US" altLang="zh-CN" dirty="0" smtClean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 err="1" smtClean="0">
                <a:solidFill>
                  <a:srgbClr val="008C87"/>
                </a:solidFill>
              </a:rPr>
              <a:t>ln</a:t>
            </a:r>
            <a:r>
              <a:rPr lang="en-US" altLang="zh-CN" dirty="0" smtClean="0">
                <a:solidFill>
                  <a:srgbClr val="008C87"/>
                </a:solidFill>
              </a:rPr>
              <a:t> 1/(1 – </a:t>
            </a:r>
            <a:r>
              <a:rPr lang="en-US" altLang="zh-CN" dirty="0" smtClean="0">
                <a:solidFill>
                  <a:srgbClr val="008C87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Proof. 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</a:rPr>
              <a:t>[#probes of searching (</a:t>
            </a:r>
            <a:r>
              <a:rPr lang="en-US" altLang="zh-CN" i="1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+1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en-US" altLang="zh-CN" dirty="0" err="1" smtClean="0">
                <a:solidFill>
                  <a:srgbClr val="000000"/>
                </a:solidFill>
              </a:rPr>
              <a:t>st</a:t>
            </a:r>
            <a:r>
              <a:rPr lang="en-US" altLang="zh-CN" dirty="0" smtClean="0">
                <a:solidFill>
                  <a:srgbClr val="000000"/>
                </a:solidFill>
              </a:rPr>
              <a:t> elements inserted]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</a:t>
            </a:r>
            <a:r>
              <a:rPr lang="en-US" altLang="zh-CN" dirty="0" smtClean="0">
                <a:solidFill>
                  <a:srgbClr val="008C87"/>
                </a:solidFill>
              </a:rPr>
              <a:t> 1/(1 –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/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) = 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/(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 –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endParaRPr lang="zh-CN" altLang="en-US" dirty="0">
              <a:solidFill>
                <a:srgbClr val="008C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93951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open addressing –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Averaging over all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 keys in the hash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2143116"/>
            <a:ext cx="4429156" cy="429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8788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Cuckoo hashing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Bloom filter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Count-min sketch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Count sketch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Consistent hashing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The power of two choices</a:t>
            </a:r>
            <a:endParaRPr lang="en-US" altLang="zh-CN" dirty="0" smtClean="0"/>
          </a:p>
          <a:p>
            <a:r>
              <a:rPr lang="en-US" altLang="zh-CN" dirty="0" smtClean="0"/>
              <a:t>Fingerprint</a:t>
            </a:r>
            <a:endParaRPr lang="en-US" altLang="zh-CN" dirty="0" smtClean="0"/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59741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AB205-EB67-437A-A453-E628117625B3}" type="slidenum">
              <a:rPr lang="he-IL" altLang="zh-CN"/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1600"/>
            <a:ext cx="8229600" cy="660400"/>
          </a:xfrm>
        </p:spPr>
        <p:txBody>
          <a:bodyPr/>
          <a:lstStyle/>
          <a:p>
            <a:pPr rtl="0" eaLnBrk="1" hangingPunct="1"/>
            <a:r>
              <a:rPr lang="en-US" dirty="0" smtClean="0"/>
              <a:t>Cuckoo Hashing: Basics</a:t>
            </a:r>
            <a:endParaRPr lang="en-US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09700"/>
            <a:ext cx="6616700" cy="43561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Introduced by </a:t>
            </a:r>
            <a:r>
              <a:rPr lang="en-US" sz="3000" dirty="0" err="1" smtClean="0"/>
              <a:t>Pagh</a:t>
            </a:r>
            <a:r>
              <a:rPr lang="en-US" sz="3000" dirty="0" smtClean="0"/>
              <a:t> and </a:t>
            </a:r>
            <a:r>
              <a:rPr lang="en-US" sz="3000" dirty="0" err="1" smtClean="0"/>
              <a:t>Rodler</a:t>
            </a:r>
            <a:r>
              <a:rPr lang="en-US" sz="3000" dirty="0" smtClean="0"/>
              <a:t> (2001)</a:t>
            </a:r>
            <a:endParaRPr lang="en-US" sz="3000" dirty="0" smtClean="0">
              <a:solidFill>
                <a:srgbClr val="008080"/>
              </a:solidFill>
            </a:endParaRPr>
          </a:p>
          <a:p>
            <a:pPr eaLnBrk="1" hangingPunct="1"/>
            <a:r>
              <a:rPr lang="en-US" sz="3000" dirty="0" smtClean="0"/>
              <a:t>Extremely simple:</a:t>
            </a:r>
            <a:endParaRPr lang="en-US" sz="3000" dirty="0" smtClean="0"/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 tables: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endParaRPr lang="en-US" dirty="0" smtClean="0"/>
          </a:p>
          <a:p>
            <a:pPr lvl="2" eaLnBrk="1" hangingPunct="1"/>
            <a:r>
              <a:rPr lang="en-US" sz="2800" dirty="0" smtClean="0"/>
              <a:t>Each of size </a:t>
            </a:r>
            <a:r>
              <a:rPr lang="en-US" sz="2800" i="1" dirty="0" smtClean="0">
                <a:solidFill>
                  <a:srgbClr val="008000"/>
                </a:solidFill>
              </a:rPr>
              <a:t>m = (1+</a:t>
            </a:r>
            <a:r>
              <a:rPr lang="el-GR" sz="2800" i="1" dirty="0" smtClean="0">
                <a:solidFill>
                  <a:srgbClr val="008000"/>
                </a:solidFill>
              </a:rPr>
              <a:t>ε</a:t>
            </a:r>
            <a:r>
              <a:rPr lang="en-US" sz="2800" i="1" dirty="0" smtClean="0">
                <a:solidFill>
                  <a:srgbClr val="008000"/>
                </a:solidFill>
              </a:rPr>
              <a:t>)n</a:t>
            </a:r>
            <a:endParaRPr lang="en-US" sz="2800" i="1" dirty="0" smtClean="0">
              <a:solidFill>
                <a:srgbClr val="0080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 hash functions: 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endParaRPr lang="en-US" i="1" baseline="-15000" dirty="0" smtClean="0">
              <a:solidFill>
                <a:srgbClr val="FF0000"/>
              </a:solidFill>
            </a:endParaRPr>
          </a:p>
          <a:p>
            <a:pPr eaLnBrk="1" hangingPunct="1">
              <a:buClr>
                <a:schemeClr val="tx1"/>
              </a:buClr>
            </a:pPr>
            <a:r>
              <a:rPr lang="en-US" sz="3000" dirty="0" smtClean="0"/>
              <a:t>Lookup:</a:t>
            </a:r>
            <a:endParaRPr lang="en-US" sz="3000" dirty="0" smtClean="0"/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Check in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endParaRPr lang="en-US" dirty="0" smtClean="0"/>
          </a:p>
        </p:txBody>
      </p:sp>
      <p:grpSp>
        <p:nvGrpSpPr>
          <p:cNvPr id="2" name="Group 47"/>
          <p:cNvGrpSpPr/>
          <p:nvPr/>
        </p:nvGrpSpPr>
        <p:grpSpPr bwMode="auto">
          <a:xfrm>
            <a:off x="5702300" y="2822575"/>
            <a:ext cx="449263" cy="3048000"/>
            <a:chOff x="2176" y="2098"/>
            <a:chExt cx="283" cy="1920"/>
          </a:xfrm>
        </p:grpSpPr>
        <p:grpSp>
          <p:nvGrpSpPr>
            <p:cNvPr id="3" name="Group 23"/>
            <p:cNvGrpSpPr/>
            <p:nvPr/>
          </p:nvGrpSpPr>
          <p:grpSpPr bwMode="auto">
            <a:xfrm>
              <a:off x="2210" y="2098"/>
              <a:ext cx="249" cy="1704"/>
              <a:chOff x="2210" y="2214"/>
              <a:chExt cx="249" cy="1704"/>
            </a:xfrm>
          </p:grpSpPr>
          <p:grpSp>
            <p:nvGrpSpPr>
              <p:cNvPr id="4" name="Group 12"/>
              <p:cNvGrpSpPr/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9252" name="Rectangle 5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6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7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8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9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7" name="Rectangle 10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8" name="Rectangle 11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51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ndara" panose="020E0502030303020204" pitchFamily="34" charset="0"/>
                  </a:rPr>
                  <a:t>...</a:t>
                </a:r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9249" name="Text Box 35"/>
            <p:cNvSpPr txBox="1">
              <a:spLocks noChangeArrowheads="1"/>
            </p:cNvSpPr>
            <p:nvPr/>
          </p:nvSpPr>
          <p:spPr bwMode="auto">
            <a:xfrm>
              <a:off x="2176" y="3768"/>
              <a:ext cx="26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ndara" panose="020E0502030303020204" pitchFamily="34" charset="0"/>
                </a:rPr>
                <a:t>T</a:t>
              </a:r>
              <a:r>
                <a:rPr lang="en-US" sz="2000" i="1" baseline="-15000">
                  <a:latin typeface="Candara" panose="020E0502030303020204" pitchFamily="34" charset="0"/>
                </a:rPr>
                <a:t>1</a:t>
              </a:r>
              <a:endParaRPr lang="en-US" sz="2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5" name="Group 46"/>
          <p:cNvGrpSpPr/>
          <p:nvPr/>
        </p:nvGrpSpPr>
        <p:grpSpPr bwMode="auto">
          <a:xfrm>
            <a:off x="7099300" y="2822575"/>
            <a:ext cx="449263" cy="3041650"/>
            <a:chOff x="3056" y="2098"/>
            <a:chExt cx="283" cy="1916"/>
          </a:xfrm>
        </p:grpSpPr>
        <p:grpSp>
          <p:nvGrpSpPr>
            <p:cNvPr id="6" name="Group 24"/>
            <p:cNvGrpSpPr/>
            <p:nvPr/>
          </p:nvGrpSpPr>
          <p:grpSpPr bwMode="auto">
            <a:xfrm>
              <a:off x="3090" y="2098"/>
              <a:ext cx="249" cy="1704"/>
              <a:chOff x="2210" y="2214"/>
              <a:chExt cx="249" cy="1704"/>
            </a:xfrm>
          </p:grpSpPr>
          <p:grpSp>
            <p:nvGrpSpPr>
              <p:cNvPr id="7" name="Group 25"/>
              <p:cNvGrpSpPr/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9241" name="Rectangle 26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7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8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9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30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1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2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40" name="Text Box 33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ndara" panose="020E0502030303020204" pitchFamily="34" charset="0"/>
                  </a:rPr>
                  <a:t>...</a:t>
                </a:r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9238" name="Text Box 36"/>
            <p:cNvSpPr txBox="1">
              <a:spLocks noChangeArrowheads="1"/>
            </p:cNvSpPr>
            <p:nvPr/>
          </p:nvSpPr>
          <p:spPr bwMode="auto">
            <a:xfrm>
              <a:off x="3056" y="3764"/>
              <a:ext cx="26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ndara" panose="020E0502030303020204" pitchFamily="34" charset="0"/>
                </a:rPr>
                <a:t>T</a:t>
              </a:r>
              <a:r>
                <a:rPr lang="en-US" sz="2000" i="1" baseline="-15000">
                  <a:latin typeface="Candara" panose="020E0502030303020204" pitchFamily="34" charset="0"/>
                </a:rPr>
                <a:t>2</a:t>
              </a:r>
              <a:endParaRPr lang="en-US" sz="2000" i="1" baseline="-15000">
                <a:latin typeface="Candara" panose="020E0502030303020204" pitchFamily="34" charset="0"/>
              </a:endParaRPr>
            </a:p>
          </p:txBody>
        </p:sp>
      </p:grp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4673600" y="3536950"/>
            <a:ext cx="85725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Book Antiqua" panose="02040602050305030304" pitchFamily="18" charset="0"/>
                <a:cs typeface="David" pitchFamily="2" charset="-79"/>
              </a:rPr>
              <a:t>h</a:t>
            </a:r>
            <a:r>
              <a:rPr lang="en-US" sz="2400" i="1" baseline="-25000">
                <a:latin typeface="Book Antiqua" panose="02040602050305030304" pitchFamily="18" charset="0"/>
                <a:cs typeface="David" pitchFamily="2" charset="-79"/>
              </a:rPr>
              <a:t>1</a:t>
            </a:r>
            <a:r>
              <a:rPr lang="en-US" sz="2400" i="1">
                <a:latin typeface="Book Antiqua" panose="02040602050305030304" pitchFamily="18" charset="0"/>
                <a:cs typeface="David" pitchFamily="2" charset="-79"/>
              </a:rPr>
              <a:t>(x)</a:t>
            </a:r>
            <a:endParaRPr lang="en-US" sz="2400" i="1">
              <a:latin typeface="Book Antiqua" panose="02040602050305030304" pitchFamily="18" charset="0"/>
              <a:cs typeface="David" pitchFamily="2" charset="-79"/>
            </a:endParaRPr>
          </a:p>
        </p:txBody>
      </p:sp>
      <p:sp>
        <p:nvSpPr>
          <p:cNvPr id="81961" name="Text Box 41"/>
          <p:cNvSpPr txBox="1">
            <a:spLocks noChangeArrowheads="1"/>
          </p:cNvSpPr>
          <p:nvPr/>
        </p:nvSpPr>
        <p:spPr bwMode="auto">
          <a:xfrm>
            <a:off x="7715250" y="3019425"/>
            <a:ext cx="9239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Book Antiqua" panose="02040602050305030304" pitchFamily="18" charset="0"/>
                <a:cs typeface="David" pitchFamily="2" charset="-79"/>
              </a:rPr>
              <a:t>h</a:t>
            </a:r>
            <a:r>
              <a:rPr lang="en-US" sz="2400" i="1" baseline="-25000">
                <a:latin typeface="Book Antiqua" panose="02040602050305030304" pitchFamily="18" charset="0"/>
                <a:cs typeface="David" pitchFamily="2" charset="-79"/>
              </a:rPr>
              <a:t>2</a:t>
            </a:r>
            <a:r>
              <a:rPr lang="en-US" sz="2400" i="1">
                <a:latin typeface="Book Antiqua" panose="02040602050305030304" pitchFamily="18" charset="0"/>
                <a:cs typeface="David" pitchFamily="2" charset="-79"/>
              </a:rPr>
              <a:t>(x)</a:t>
            </a:r>
            <a:endParaRPr lang="en-US" sz="2400" i="1">
              <a:latin typeface="Book Antiqua" panose="02040602050305030304" pitchFamily="18" charset="0"/>
              <a:cs typeface="David" pitchFamily="2" charset="-79"/>
            </a:endParaRPr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>
            <a:off x="5480050" y="37909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 flipH="1">
            <a:off x="7543800" y="3257550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8" name="Text Box 48"/>
          <p:cNvSpPr txBox="1">
            <a:spLocks noChangeArrowheads="1"/>
          </p:cNvSpPr>
          <p:nvPr/>
        </p:nvSpPr>
        <p:spPr bwMode="auto">
          <a:xfrm>
            <a:off x="5734050" y="352742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1" name="Text Box 51"/>
          <p:cNvSpPr txBox="1">
            <a:spLocks noChangeArrowheads="1"/>
          </p:cNvSpPr>
          <p:nvPr/>
        </p:nvSpPr>
        <p:spPr bwMode="auto">
          <a:xfrm>
            <a:off x="5722938" y="3805238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2" name="Text Box 52"/>
          <p:cNvSpPr txBox="1">
            <a:spLocks noChangeArrowheads="1"/>
          </p:cNvSpPr>
          <p:nvPr/>
        </p:nvSpPr>
        <p:spPr bwMode="auto">
          <a:xfrm>
            <a:off x="5737225" y="32543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3" name="Text Box 53"/>
          <p:cNvSpPr txBox="1">
            <a:spLocks noChangeArrowheads="1"/>
          </p:cNvSpPr>
          <p:nvPr/>
        </p:nvSpPr>
        <p:spPr bwMode="auto">
          <a:xfrm>
            <a:off x="5732463" y="271621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7132638" y="3536950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5" name="Text Box 55"/>
          <p:cNvSpPr txBox="1">
            <a:spLocks noChangeArrowheads="1"/>
          </p:cNvSpPr>
          <p:nvPr/>
        </p:nvSpPr>
        <p:spPr bwMode="auto">
          <a:xfrm>
            <a:off x="7132638" y="2986088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6" name="Text Box 56"/>
          <p:cNvSpPr txBox="1">
            <a:spLocks noChangeArrowheads="1"/>
          </p:cNvSpPr>
          <p:nvPr/>
        </p:nvSpPr>
        <p:spPr bwMode="auto">
          <a:xfrm>
            <a:off x="7132638" y="32289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7" name="Text Box 57"/>
          <p:cNvSpPr txBox="1">
            <a:spLocks noChangeArrowheads="1"/>
          </p:cNvSpPr>
          <p:nvPr/>
        </p:nvSpPr>
        <p:spPr bwMode="auto">
          <a:xfrm>
            <a:off x="7135813" y="511651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8" name="Text Box 58"/>
          <p:cNvSpPr txBox="1">
            <a:spLocks noChangeArrowheads="1"/>
          </p:cNvSpPr>
          <p:nvPr/>
        </p:nvSpPr>
        <p:spPr bwMode="auto">
          <a:xfrm>
            <a:off x="5737225" y="35337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9" name="Text Box 59"/>
          <p:cNvSpPr txBox="1">
            <a:spLocks noChangeArrowheads="1"/>
          </p:cNvSpPr>
          <p:nvPr/>
        </p:nvSpPr>
        <p:spPr bwMode="auto">
          <a:xfrm>
            <a:off x="6062663" y="4329113"/>
            <a:ext cx="1104900" cy="7620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Candara" panose="020E0502030303020204" pitchFamily="34" charset="0"/>
                <a:cs typeface="Times New Roman" panose="02020603050405020304" pitchFamily="18" charset="0"/>
              </a:rPr>
              <a:t>Where is</a:t>
            </a:r>
            <a:r>
              <a:rPr lang="en-US" sz="2000" b="1" i="1"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>
                <a:latin typeface="Candara" panose="020E0502030303020204" pitchFamily="34" charset="0"/>
                <a:cs typeface="Times New Roman" panose="02020603050405020304" pitchFamily="18" charset="0"/>
              </a:rPr>
              <a:t>?</a:t>
            </a:r>
            <a:endParaRPr lang="en-US" sz="2000" i="1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5929330"/>
            <a:ext cx="262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Source: </a:t>
            </a:r>
            <a:r>
              <a:rPr lang="en-US" altLang="zh-CN" dirty="0" err="1" smtClean="0"/>
              <a:t>Moni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Naor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141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0" grpId="0"/>
      <p:bldP spid="81961" grpId="0"/>
      <p:bldP spid="81964" grpId="0" animBg="1"/>
      <p:bldP spid="81965" grpId="0" animBg="1"/>
      <p:bldP spid="81968" grpId="0"/>
      <p:bldP spid="81968" grpId="1"/>
      <p:bldP spid="81971" grpId="0"/>
      <p:bldP spid="81972" grpId="0"/>
      <p:bldP spid="81973" grpId="0"/>
      <p:bldP spid="81974" grpId="0"/>
      <p:bldP spid="81975" grpId="0"/>
      <p:bldP spid="81976" grpId="0"/>
      <p:bldP spid="81977" grpId="0"/>
      <p:bldP spid="81978" grpId="0"/>
      <p:bldP spid="81978" grpId="1"/>
      <p:bldP spid="81979" grpId="0"/>
      <p:bldP spid="81979" grpId="1"/>
      <p:bldP spid="81979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65CD8-8493-4733-9D6A-0F981E0A1C60}" type="slidenum">
              <a:rPr lang="he-IL" altLang="zh-CN"/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600"/>
            <a:ext cx="9144000" cy="546100"/>
          </a:xfrm>
        </p:spPr>
        <p:txBody>
          <a:bodyPr/>
          <a:lstStyle/>
          <a:p>
            <a:pPr rtl="0" eaLnBrk="1" hangingPunct="1"/>
            <a:r>
              <a:rPr lang="en-US" sz="3900" smtClean="0"/>
              <a:t>Cuckoo Hashing: Insertion Algorithm</a:t>
            </a:r>
            <a:endParaRPr lang="en-US" sz="3900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23900"/>
            <a:ext cx="8153400" cy="41275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smtClean="0"/>
              <a:t>To </a:t>
            </a:r>
            <a:r>
              <a:rPr lang="en-US" sz="2800" b="1" smtClean="0"/>
              <a:t>insert</a:t>
            </a:r>
            <a:r>
              <a:rPr lang="en-US" sz="2800" smtClean="0"/>
              <a:t> element </a:t>
            </a:r>
            <a:r>
              <a:rPr lang="en-US" sz="2800" b="1" i="1" smtClean="0">
                <a:solidFill>
                  <a:srgbClr val="008000"/>
                </a:solidFill>
              </a:rPr>
              <a:t>x</a:t>
            </a:r>
            <a:r>
              <a:rPr lang="en-US" sz="2800" smtClean="0"/>
              <a:t>, call </a:t>
            </a:r>
            <a:r>
              <a:rPr lang="en-US" sz="2800" b="1" smtClean="0">
                <a:solidFill>
                  <a:srgbClr val="FF0000"/>
                </a:solidFill>
              </a:rPr>
              <a:t>Insert</a:t>
            </a:r>
            <a:r>
              <a:rPr lang="en-US" sz="2800" b="1" smtClean="0"/>
              <a:t>(</a:t>
            </a:r>
            <a:r>
              <a:rPr lang="en-US" sz="2800" b="1" i="1" smtClean="0">
                <a:solidFill>
                  <a:srgbClr val="008000"/>
                </a:solidFill>
              </a:rPr>
              <a:t>x</a:t>
            </a:r>
            <a:r>
              <a:rPr lang="en-US" sz="2800" b="1" smtClean="0"/>
              <a:t>, </a:t>
            </a:r>
            <a:r>
              <a:rPr lang="en-US" sz="2800" b="1" i="1" smtClean="0">
                <a:solidFill>
                  <a:srgbClr val="008000"/>
                </a:solidFill>
              </a:rPr>
              <a:t>1</a:t>
            </a:r>
            <a:r>
              <a:rPr lang="en-US" sz="2800" b="1" smtClean="0"/>
              <a:t>)</a:t>
            </a:r>
            <a:endParaRPr lang="en-US" sz="2800" b="1" smtClean="0"/>
          </a:p>
          <a:p>
            <a:pPr marL="609600" indent="-609600" eaLnBrk="1" hangingPunct="1">
              <a:buFontTx/>
              <a:buNone/>
            </a:pPr>
            <a:endParaRPr lang="en-US" sz="1200" b="1" smtClean="0"/>
          </a:p>
          <a:p>
            <a:pPr marL="609600" indent="-609600" eaLnBrk="1" hangingPunct="1">
              <a:buFontTx/>
              <a:buNone/>
            </a:pPr>
            <a:r>
              <a:rPr lang="en-US" sz="2800" b="1" u="sng" smtClean="0">
                <a:solidFill>
                  <a:srgbClr val="FF0000"/>
                </a:solidFill>
              </a:rPr>
              <a:t>Insert</a:t>
            </a:r>
            <a:r>
              <a:rPr lang="en-US" sz="2800" b="1" u="sng" smtClean="0"/>
              <a:t>(</a:t>
            </a:r>
            <a:r>
              <a:rPr lang="en-US" sz="2800" b="1" i="1" u="sng" smtClean="0">
                <a:solidFill>
                  <a:srgbClr val="008000"/>
                </a:solidFill>
              </a:rPr>
              <a:t>x</a:t>
            </a:r>
            <a:r>
              <a:rPr lang="en-US" sz="2800" b="1" u="sng" smtClean="0"/>
              <a:t>, </a:t>
            </a:r>
            <a:r>
              <a:rPr lang="en-US" sz="2800" b="1" i="1" u="sng" smtClean="0">
                <a:solidFill>
                  <a:srgbClr val="008000"/>
                </a:solidFill>
              </a:rPr>
              <a:t>i</a:t>
            </a:r>
            <a:r>
              <a:rPr lang="en-US" sz="2800" b="1" u="sng" smtClean="0"/>
              <a:t>):</a:t>
            </a:r>
            <a:endParaRPr lang="en-US" sz="2800" b="1" u="sng" smtClean="0"/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1. Put </a:t>
            </a:r>
            <a:r>
              <a:rPr lang="en-US" sz="2800" b="1" i="1" smtClean="0">
                <a:solidFill>
                  <a:srgbClr val="008000"/>
                </a:solidFill>
              </a:rPr>
              <a:t>x</a:t>
            </a:r>
            <a:r>
              <a:rPr lang="en-US" sz="2800" smtClean="0"/>
              <a:t> into location </a:t>
            </a:r>
            <a:r>
              <a:rPr lang="en-US" sz="2800" b="1" i="1" smtClean="0">
                <a:solidFill>
                  <a:srgbClr val="008000"/>
                </a:solidFill>
              </a:rPr>
              <a:t>h</a:t>
            </a:r>
            <a:r>
              <a:rPr lang="en-US" sz="2800" b="1" i="1" baseline="-25000" smtClean="0">
                <a:solidFill>
                  <a:srgbClr val="008000"/>
                </a:solidFill>
              </a:rPr>
              <a:t>i</a:t>
            </a:r>
            <a:r>
              <a:rPr lang="en-US" sz="2800" b="1" i="1" smtClean="0">
                <a:solidFill>
                  <a:srgbClr val="008000"/>
                </a:solidFill>
              </a:rPr>
              <a:t>(x)</a:t>
            </a:r>
            <a:r>
              <a:rPr lang="en-US" sz="2800" i="1" smtClean="0"/>
              <a:t> </a:t>
            </a:r>
            <a:r>
              <a:rPr lang="en-US" sz="2800" smtClean="0"/>
              <a:t>in </a:t>
            </a:r>
            <a:r>
              <a:rPr lang="en-US" sz="2800" b="1" i="1" smtClean="0">
                <a:solidFill>
                  <a:srgbClr val="008000"/>
                </a:solidFill>
              </a:rPr>
              <a:t>T</a:t>
            </a:r>
            <a:r>
              <a:rPr lang="en-US" sz="2800" b="1" i="1" baseline="-25000" smtClean="0">
                <a:solidFill>
                  <a:srgbClr val="008000"/>
                </a:solidFill>
              </a:rPr>
              <a:t>i</a:t>
            </a:r>
            <a:endParaRPr lang="en-US" sz="2800" b="1" i="1" baseline="-25000" smtClean="0">
              <a:solidFill>
                <a:srgbClr val="008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2. If </a:t>
            </a:r>
            <a:r>
              <a:rPr lang="en-US" sz="2800" b="1" i="1" smtClean="0">
                <a:solidFill>
                  <a:srgbClr val="008000"/>
                </a:solidFill>
              </a:rPr>
              <a:t>T</a:t>
            </a:r>
            <a:r>
              <a:rPr lang="en-US" sz="2800" b="1" i="1" baseline="-25000" smtClean="0">
                <a:solidFill>
                  <a:srgbClr val="008000"/>
                </a:solidFill>
              </a:rPr>
              <a:t>i</a:t>
            </a:r>
            <a:r>
              <a:rPr lang="en-US" sz="2800" b="1" i="1" smtClean="0">
                <a:solidFill>
                  <a:srgbClr val="008000"/>
                </a:solidFill>
              </a:rPr>
              <a:t>[h</a:t>
            </a:r>
            <a:r>
              <a:rPr lang="en-US" sz="2800" b="1" i="1" baseline="-25000" smtClean="0">
                <a:solidFill>
                  <a:srgbClr val="008000"/>
                </a:solidFill>
              </a:rPr>
              <a:t>i</a:t>
            </a:r>
            <a:r>
              <a:rPr lang="en-US" sz="2800" b="1" i="1" smtClean="0">
                <a:solidFill>
                  <a:srgbClr val="008000"/>
                </a:solidFill>
              </a:rPr>
              <a:t>(x)]</a:t>
            </a:r>
            <a:r>
              <a:rPr lang="en-US" sz="2800" smtClean="0"/>
              <a:t> was empty: return</a:t>
            </a:r>
            <a:endParaRPr lang="en-US" sz="2800" smtClean="0"/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3. If </a:t>
            </a:r>
            <a:r>
              <a:rPr lang="en-US" sz="2800" b="1" i="1" smtClean="0">
                <a:solidFill>
                  <a:srgbClr val="008000"/>
                </a:solidFill>
              </a:rPr>
              <a:t>T</a:t>
            </a:r>
            <a:r>
              <a:rPr lang="en-US" sz="2800" b="1" i="1" baseline="-25000" smtClean="0">
                <a:solidFill>
                  <a:srgbClr val="008000"/>
                </a:solidFill>
              </a:rPr>
              <a:t>i</a:t>
            </a:r>
            <a:r>
              <a:rPr lang="en-US" sz="2800" b="1" i="1" smtClean="0">
                <a:solidFill>
                  <a:srgbClr val="008000"/>
                </a:solidFill>
              </a:rPr>
              <a:t>[h</a:t>
            </a:r>
            <a:r>
              <a:rPr lang="en-US" sz="2800" b="1" i="1" baseline="-25000" smtClean="0">
                <a:solidFill>
                  <a:srgbClr val="008000"/>
                </a:solidFill>
              </a:rPr>
              <a:t>i</a:t>
            </a:r>
            <a:r>
              <a:rPr lang="en-US" sz="2800" b="1" i="1" smtClean="0">
                <a:solidFill>
                  <a:srgbClr val="008000"/>
                </a:solidFill>
              </a:rPr>
              <a:t>(x)]</a:t>
            </a:r>
            <a:r>
              <a:rPr lang="en-US" sz="2800" smtClean="0"/>
              <a:t> contained element </a:t>
            </a:r>
            <a:r>
              <a:rPr lang="en-US" sz="2800" b="1" i="1" smtClean="0">
                <a:solidFill>
                  <a:srgbClr val="008000"/>
                </a:solidFill>
              </a:rPr>
              <a:t>y</a:t>
            </a:r>
            <a:r>
              <a:rPr lang="en-US" sz="2800" smtClean="0"/>
              <a:t>: do </a:t>
            </a:r>
            <a:r>
              <a:rPr lang="en-US" sz="2800" b="1" smtClean="0">
                <a:solidFill>
                  <a:srgbClr val="FF0000"/>
                </a:solidFill>
              </a:rPr>
              <a:t>Insert</a:t>
            </a:r>
            <a:r>
              <a:rPr lang="en-US" sz="2800" b="1" smtClean="0"/>
              <a:t>(</a:t>
            </a:r>
            <a:r>
              <a:rPr lang="en-US" sz="2800" b="1" i="1" smtClean="0">
                <a:solidFill>
                  <a:srgbClr val="008000"/>
                </a:solidFill>
              </a:rPr>
              <a:t>y</a:t>
            </a:r>
            <a:r>
              <a:rPr lang="en-US" sz="2800" b="1" smtClean="0"/>
              <a:t>, </a:t>
            </a:r>
            <a:r>
              <a:rPr lang="en-US" sz="2800" b="1" i="1" smtClean="0">
                <a:solidFill>
                  <a:srgbClr val="008000"/>
                </a:solidFill>
              </a:rPr>
              <a:t>3–i</a:t>
            </a:r>
            <a:r>
              <a:rPr lang="en-US" sz="2800" b="1" smtClean="0"/>
              <a:t>)</a:t>
            </a:r>
            <a:endParaRPr lang="en-US" sz="2800" b="1" smtClean="0"/>
          </a:p>
          <a:p>
            <a:pPr marL="609600" indent="-609600" eaLnBrk="1" hangingPunct="1">
              <a:buFontTx/>
              <a:buNone/>
            </a:pPr>
            <a:endParaRPr lang="en-US" sz="2600" b="1" smtClean="0"/>
          </a:p>
          <a:p>
            <a:pPr marL="609600" indent="-609600" eaLnBrk="1" hangingPunct="1">
              <a:buFontTx/>
              <a:buNone/>
            </a:pPr>
            <a:r>
              <a:rPr lang="en-US" sz="2600" i="1" smtClean="0"/>
              <a:t>Example:</a:t>
            </a:r>
            <a:endParaRPr lang="en-US" sz="2600" smtClean="0">
              <a:latin typeface="Lucida Console" panose="020B0609040504020204" pitchFamily="49" charset="0"/>
            </a:endParaRPr>
          </a:p>
        </p:txBody>
      </p:sp>
      <p:grpSp>
        <p:nvGrpSpPr>
          <p:cNvPr id="2" name="Group 72"/>
          <p:cNvGrpSpPr/>
          <p:nvPr/>
        </p:nvGrpSpPr>
        <p:grpSpPr bwMode="auto">
          <a:xfrm>
            <a:off x="4103688" y="3611563"/>
            <a:ext cx="449262" cy="3048000"/>
            <a:chOff x="2176" y="2098"/>
            <a:chExt cx="283" cy="1920"/>
          </a:xfrm>
        </p:grpSpPr>
        <p:grpSp>
          <p:nvGrpSpPr>
            <p:cNvPr id="3" name="Group 73"/>
            <p:cNvGrpSpPr/>
            <p:nvPr/>
          </p:nvGrpSpPr>
          <p:grpSpPr bwMode="auto">
            <a:xfrm>
              <a:off x="2210" y="2098"/>
              <a:ext cx="249" cy="1704"/>
              <a:chOff x="2210" y="2214"/>
              <a:chExt cx="249" cy="1704"/>
            </a:xfrm>
          </p:grpSpPr>
          <p:grpSp>
            <p:nvGrpSpPr>
              <p:cNvPr id="4" name="Group 74"/>
              <p:cNvGrpSpPr/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0281" name="Rectangle 75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2" name="Rectangle 76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3" name="Rectangle 77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4" name="Rectangle 78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5" name="Rectangle 79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6" name="Rectangle 80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7" name="Rectangle 81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80" name="Text Box 82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ndara" panose="020E0502030303020204" pitchFamily="34" charset="0"/>
                  </a:rPr>
                  <a:t>...</a:t>
                </a:r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10278" name="Text Box 83"/>
            <p:cNvSpPr txBox="1">
              <a:spLocks noChangeArrowheads="1"/>
            </p:cNvSpPr>
            <p:nvPr/>
          </p:nvSpPr>
          <p:spPr bwMode="auto">
            <a:xfrm>
              <a:off x="2176" y="3768"/>
              <a:ext cx="26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ndara" panose="020E0502030303020204" pitchFamily="34" charset="0"/>
                </a:rPr>
                <a:t>T</a:t>
              </a:r>
              <a:r>
                <a:rPr lang="en-US" sz="2000" i="1" baseline="-15000">
                  <a:latin typeface="Candara" panose="020E0502030303020204" pitchFamily="34" charset="0"/>
                </a:rPr>
                <a:t>1</a:t>
              </a:r>
              <a:endParaRPr lang="en-US" sz="2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5" name="Group 84"/>
          <p:cNvGrpSpPr/>
          <p:nvPr/>
        </p:nvGrpSpPr>
        <p:grpSpPr bwMode="auto">
          <a:xfrm>
            <a:off x="5500688" y="3611563"/>
            <a:ext cx="449262" cy="3041650"/>
            <a:chOff x="3056" y="2098"/>
            <a:chExt cx="283" cy="1916"/>
          </a:xfrm>
        </p:grpSpPr>
        <p:grpSp>
          <p:nvGrpSpPr>
            <p:cNvPr id="6" name="Group 85"/>
            <p:cNvGrpSpPr/>
            <p:nvPr/>
          </p:nvGrpSpPr>
          <p:grpSpPr bwMode="auto">
            <a:xfrm>
              <a:off x="3090" y="2098"/>
              <a:ext cx="249" cy="1704"/>
              <a:chOff x="2210" y="2214"/>
              <a:chExt cx="249" cy="1704"/>
            </a:xfrm>
          </p:grpSpPr>
          <p:grpSp>
            <p:nvGrpSpPr>
              <p:cNvPr id="7" name="Group 86"/>
              <p:cNvGrpSpPr/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0270" name="Rectangle 87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1" name="Rectangle 88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2" name="Rectangle 89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3" name="Rectangle 90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4" name="Rectangle 91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5" name="Rectangle 92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6" name="Rectangle 93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69" name="Text Box 94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ndara" panose="020E0502030303020204" pitchFamily="34" charset="0"/>
                  </a:rPr>
                  <a:t>...</a:t>
                </a:r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10267" name="Text Box 95"/>
            <p:cNvSpPr txBox="1">
              <a:spLocks noChangeArrowheads="1"/>
            </p:cNvSpPr>
            <p:nvPr/>
          </p:nvSpPr>
          <p:spPr bwMode="auto">
            <a:xfrm>
              <a:off x="3056" y="3764"/>
              <a:ext cx="26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ndara" panose="020E0502030303020204" pitchFamily="34" charset="0"/>
                </a:rPr>
                <a:t>T</a:t>
              </a:r>
              <a:r>
                <a:rPr lang="en-US" sz="2000" i="1" baseline="-15000">
                  <a:latin typeface="Candara" panose="020E0502030303020204" pitchFamily="34" charset="0"/>
                </a:rPr>
                <a:t>2</a:t>
              </a:r>
              <a:endParaRPr lang="en-US" sz="2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8" name="Group 113"/>
          <p:cNvGrpSpPr/>
          <p:nvPr/>
        </p:nvGrpSpPr>
        <p:grpSpPr bwMode="auto">
          <a:xfrm>
            <a:off x="2139950" y="4589463"/>
            <a:ext cx="1955800" cy="457200"/>
            <a:chOff x="1348" y="2891"/>
            <a:chExt cx="1232" cy="288"/>
          </a:xfrm>
        </p:grpSpPr>
        <p:sp>
          <p:nvSpPr>
            <p:cNvPr id="10264" name="Text Box 96"/>
            <p:cNvSpPr txBox="1">
              <a:spLocks noChangeArrowheads="1"/>
            </p:cNvSpPr>
            <p:nvPr/>
          </p:nvSpPr>
          <p:spPr bwMode="auto">
            <a:xfrm>
              <a:off x="1348" y="2891"/>
              <a:ext cx="1132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Book Antiqua" panose="02040602050305030304" pitchFamily="18" charset="0"/>
                  <a:cs typeface="David" pitchFamily="2" charset="-79"/>
                </a:rPr>
                <a:t>h</a:t>
              </a:r>
              <a:r>
                <a:rPr lang="en-US" sz="2400" i="1" baseline="-25000">
                  <a:latin typeface="Book Antiqua" panose="02040602050305030304" pitchFamily="18" charset="0"/>
                  <a:cs typeface="David" pitchFamily="2" charset="-79"/>
                </a:rPr>
                <a:t>1</a:t>
              </a:r>
              <a:r>
                <a:rPr lang="en-US" sz="2400" i="1">
                  <a:latin typeface="Book Antiqua" panose="02040602050305030304" pitchFamily="18" charset="0"/>
                  <a:cs typeface="David" pitchFamily="2" charset="-79"/>
                </a:rPr>
                <a:t>(e) = h</a:t>
              </a:r>
              <a:r>
                <a:rPr lang="en-US" sz="2400" i="1" baseline="-25000">
                  <a:latin typeface="Book Antiqua" panose="02040602050305030304" pitchFamily="18" charset="0"/>
                  <a:cs typeface="David" pitchFamily="2" charset="-79"/>
                </a:rPr>
                <a:t>1</a:t>
              </a:r>
              <a:r>
                <a:rPr lang="en-US" sz="2400" i="1">
                  <a:latin typeface="Book Antiqua" panose="02040602050305030304" pitchFamily="18" charset="0"/>
                  <a:cs typeface="David" pitchFamily="2" charset="-79"/>
                </a:rPr>
                <a:t>(a)</a:t>
              </a:r>
              <a:endParaRPr lang="en-US" sz="2400" i="1">
                <a:latin typeface="Book Antiqua" panose="02040602050305030304" pitchFamily="18" charset="0"/>
                <a:cs typeface="David" pitchFamily="2" charset="-79"/>
              </a:endParaRPr>
            </a:p>
          </p:txBody>
        </p:sp>
        <p:sp>
          <p:nvSpPr>
            <p:cNvPr id="10265" name="Line 98"/>
            <p:cNvSpPr>
              <a:spLocks noChangeShapeType="1"/>
            </p:cNvSpPr>
            <p:nvPr/>
          </p:nvSpPr>
          <p:spPr bwMode="auto">
            <a:xfrm>
              <a:off x="2415" y="3053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4"/>
          <p:cNvGrpSpPr/>
          <p:nvPr/>
        </p:nvGrpSpPr>
        <p:grpSpPr bwMode="auto">
          <a:xfrm>
            <a:off x="5945188" y="4071938"/>
            <a:ext cx="1995487" cy="457200"/>
            <a:chOff x="3745" y="2565"/>
            <a:chExt cx="1257" cy="288"/>
          </a:xfrm>
        </p:grpSpPr>
        <p:sp>
          <p:nvSpPr>
            <p:cNvPr id="10262" name="Text Box 97"/>
            <p:cNvSpPr txBox="1">
              <a:spLocks noChangeArrowheads="1"/>
            </p:cNvSpPr>
            <p:nvPr/>
          </p:nvSpPr>
          <p:spPr bwMode="auto">
            <a:xfrm>
              <a:off x="3853" y="2565"/>
              <a:ext cx="1149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Book Antiqua" panose="02040602050305030304" pitchFamily="18" charset="0"/>
                  <a:cs typeface="David" pitchFamily="2" charset="-79"/>
                </a:rPr>
                <a:t>h</a:t>
              </a:r>
              <a:r>
                <a:rPr lang="en-US" sz="2400" i="1" baseline="-25000">
                  <a:latin typeface="Book Antiqua" panose="02040602050305030304" pitchFamily="18" charset="0"/>
                  <a:cs typeface="David" pitchFamily="2" charset="-79"/>
                </a:rPr>
                <a:t>2</a:t>
              </a:r>
              <a:r>
                <a:rPr lang="en-US" sz="2400" i="1">
                  <a:latin typeface="Book Antiqua" panose="02040602050305030304" pitchFamily="18" charset="0"/>
                  <a:cs typeface="David" pitchFamily="2" charset="-79"/>
                </a:rPr>
                <a:t>(y) = h</a:t>
              </a:r>
              <a:r>
                <a:rPr lang="en-US" sz="2400" i="1" baseline="-25000">
                  <a:latin typeface="Book Antiqua" panose="02040602050305030304" pitchFamily="18" charset="0"/>
                  <a:cs typeface="David" pitchFamily="2" charset="-79"/>
                </a:rPr>
                <a:t>2</a:t>
              </a:r>
              <a:r>
                <a:rPr lang="en-US" sz="2400" i="1">
                  <a:latin typeface="Book Antiqua" panose="02040602050305030304" pitchFamily="18" charset="0"/>
                  <a:cs typeface="David" pitchFamily="2" charset="-79"/>
                </a:rPr>
                <a:t>(a)</a:t>
              </a:r>
              <a:endParaRPr lang="en-US" sz="2400" i="1">
                <a:latin typeface="Book Antiqua" panose="02040602050305030304" pitchFamily="18" charset="0"/>
                <a:cs typeface="David" pitchFamily="2" charset="-79"/>
              </a:endParaRPr>
            </a:p>
          </p:txBody>
        </p:sp>
        <p:sp>
          <p:nvSpPr>
            <p:cNvPr id="10263" name="Line 99"/>
            <p:cNvSpPr>
              <a:spLocks noChangeShapeType="1"/>
            </p:cNvSpPr>
            <p:nvPr/>
          </p:nvSpPr>
          <p:spPr bwMode="auto">
            <a:xfrm flipH="1">
              <a:off x="3745" y="2715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684" name="Text Box 100"/>
          <p:cNvSpPr txBox="1">
            <a:spLocks noChangeArrowheads="1"/>
          </p:cNvSpPr>
          <p:nvPr/>
        </p:nvSpPr>
        <p:spPr bwMode="auto">
          <a:xfrm>
            <a:off x="4846638" y="506571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85" name="Text Box 101"/>
          <p:cNvSpPr txBox="1">
            <a:spLocks noChangeArrowheads="1"/>
          </p:cNvSpPr>
          <p:nvPr/>
        </p:nvSpPr>
        <p:spPr bwMode="auto">
          <a:xfrm>
            <a:off x="4124325" y="459422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86" name="Text Box 102"/>
          <p:cNvSpPr txBox="1">
            <a:spLocks noChangeArrowheads="1"/>
          </p:cNvSpPr>
          <p:nvPr/>
        </p:nvSpPr>
        <p:spPr bwMode="auto">
          <a:xfrm>
            <a:off x="4138613" y="404336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87" name="Text Box 103"/>
          <p:cNvSpPr txBox="1">
            <a:spLocks noChangeArrowheads="1"/>
          </p:cNvSpPr>
          <p:nvPr/>
        </p:nvSpPr>
        <p:spPr bwMode="auto">
          <a:xfrm>
            <a:off x="4133850" y="3505200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88" name="Text Box 104"/>
          <p:cNvSpPr txBox="1">
            <a:spLocks noChangeArrowheads="1"/>
          </p:cNvSpPr>
          <p:nvPr/>
        </p:nvSpPr>
        <p:spPr bwMode="auto">
          <a:xfrm>
            <a:off x="5534025" y="4325938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89" name="Text Box 105"/>
          <p:cNvSpPr txBox="1">
            <a:spLocks noChangeArrowheads="1"/>
          </p:cNvSpPr>
          <p:nvPr/>
        </p:nvSpPr>
        <p:spPr bwMode="auto">
          <a:xfrm>
            <a:off x="5534025" y="37750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90" name="Text Box 106"/>
          <p:cNvSpPr txBox="1">
            <a:spLocks noChangeArrowheads="1"/>
          </p:cNvSpPr>
          <p:nvPr/>
        </p:nvSpPr>
        <p:spPr bwMode="auto">
          <a:xfrm>
            <a:off x="5534025" y="401796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91" name="Text Box 107"/>
          <p:cNvSpPr txBox="1">
            <a:spLocks noChangeArrowheads="1"/>
          </p:cNvSpPr>
          <p:nvPr/>
        </p:nvSpPr>
        <p:spPr bwMode="auto">
          <a:xfrm>
            <a:off x="5537200" y="5905500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92" name="Text Box 108"/>
          <p:cNvSpPr txBox="1">
            <a:spLocks noChangeArrowheads="1"/>
          </p:cNvSpPr>
          <p:nvPr/>
        </p:nvSpPr>
        <p:spPr bwMode="auto">
          <a:xfrm>
            <a:off x="4138613" y="432276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118"/>
          <p:cNvGrpSpPr/>
          <p:nvPr/>
        </p:nvGrpSpPr>
        <p:grpSpPr bwMode="auto">
          <a:xfrm>
            <a:off x="3001963" y="5945188"/>
            <a:ext cx="1114425" cy="457200"/>
            <a:chOff x="1891" y="3745"/>
            <a:chExt cx="702" cy="288"/>
          </a:xfrm>
        </p:grpSpPr>
        <p:sp>
          <p:nvSpPr>
            <p:cNvPr id="10260" name="Text Box 116"/>
            <p:cNvSpPr txBox="1">
              <a:spLocks noChangeArrowheads="1"/>
            </p:cNvSpPr>
            <p:nvPr/>
          </p:nvSpPr>
          <p:spPr bwMode="auto">
            <a:xfrm>
              <a:off x="1891" y="3745"/>
              <a:ext cx="602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Book Antiqua" panose="02040602050305030304" pitchFamily="18" charset="0"/>
                  <a:cs typeface="David" pitchFamily="2" charset="-79"/>
                </a:rPr>
                <a:t>h</a:t>
              </a:r>
              <a:r>
                <a:rPr lang="en-US" sz="2400" i="1" baseline="-25000">
                  <a:latin typeface="Book Antiqua" panose="02040602050305030304" pitchFamily="18" charset="0"/>
                  <a:cs typeface="David" pitchFamily="2" charset="-79"/>
                </a:rPr>
                <a:t>1</a:t>
              </a:r>
              <a:r>
                <a:rPr lang="en-US" sz="2400" i="1">
                  <a:latin typeface="Book Antiqua" panose="02040602050305030304" pitchFamily="18" charset="0"/>
                  <a:cs typeface="David" pitchFamily="2" charset="-79"/>
                </a:rPr>
                <a:t>(y)</a:t>
              </a:r>
              <a:endParaRPr lang="en-US" sz="2400" i="1">
                <a:latin typeface="Book Antiqua" panose="02040602050305030304" pitchFamily="18" charset="0"/>
                <a:cs typeface="David" pitchFamily="2" charset="-79"/>
              </a:endParaRPr>
            </a:p>
          </p:txBody>
        </p:sp>
        <p:sp>
          <p:nvSpPr>
            <p:cNvPr id="10261" name="Line 117"/>
            <p:cNvSpPr>
              <a:spLocks noChangeShapeType="1"/>
            </p:cNvSpPr>
            <p:nvPr/>
          </p:nvSpPr>
          <p:spPr bwMode="auto">
            <a:xfrm>
              <a:off x="2428" y="3907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Content Placeholder 2"/>
          <p:cNvSpPr txBox="1"/>
          <p:nvPr/>
        </p:nvSpPr>
        <p:spPr bwMode="auto">
          <a:xfrm>
            <a:off x="6372225" y="4652963"/>
            <a:ext cx="8229600" cy="2062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cs typeface="+mn-cs"/>
              </a:rPr>
              <a:t>To insert </a:t>
            </a:r>
            <a:r>
              <a:rPr lang="en-US" b="1" i="1" dirty="0">
                <a:solidFill>
                  <a:srgbClr val="008000"/>
                </a:solidFill>
                <a:latin typeface="+mn-lt"/>
                <a:cs typeface="+mn-cs"/>
              </a:rPr>
              <a:t>x</a:t>
            </a:r>
            <a:r>
              <a:rPr lang="en-US" kern="0" dirty="0">
                <a:latin typeface="+mn-lt"/>
                <a:cs typeface="+mn-cs"/>
              </a:rPr>
              <a:t>:</a:t>
            </a:r>
            <a:endParaRPr lang="en-US" kern="0" dirty="0">
              <a:latin typeface="+mn-lt"/>
              <a:cs typeface="+mn-cs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  <a:cs typeface="+mn-cs"/>
              </a:rPr>
              <a:t>Put in first location and displace residing element if needed </a:t>
            </a:r>
            <a:endParaRPr lang="en-US" kern="0" dirty="0">
              <a:latin typeface="+mn-lt"/>
              <a:cs typeface="+mn-cs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  <a:cs typeface="+mn-cs"/>
              </a:rPr>
              <a:t>Put displaced element in its other location</a:t>
            </a:r>
            <a:endParaRPr lang="en-US" kern="0" dirty="0">
              <a:latin typeface="+mn-lt"/>
              <a:cs typeface="+mn-cs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  <a:cs typeface="+mn-cs"/>
              </a:rPr>
              <a:t>Until  finding a free spot</a:t>
            </a:r>
            <a:endParaRPr lang="en-US" kern="0" dirty="0">
              <a:latin typeface="+mn-lt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212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5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778 -0.06543 " pathEditMode="relative" ptsTypes="AA">
                                      <p:cBhvr>
                                        <p:cTn id="113" dur="10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324 L 0.07483 -0.03727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2 -0.03727 L 0.15139 -0.0784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2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979 -0.06775 " pathEditMode="relative" ptsTypes="AA">
                                      <p:cBhvr>
                                        <p:cTn id="125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79 -0.06782 L -0.15382 0.2754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17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4" grpId="0"/>
      <p:bldP spid="195684" grpId="1"/>
      <p:bldP spid="195685" grpId="0"/>
      <p:bldP spid="195685" grpId="1"/>
      <p:bldP spid="195685" grpId="2"/>
      <p:bldP spid="195686" grpId="0"/>
      <p:bldP spid="195687" grpId="0"/>
      <p:bldP spid="195688" grpId="0"/>
      <p:bldP spid="195689" grpId="0"/>
      <p:bldP spid="195690" grpId="0"/>
      <p:bldP spid="195690" grpId="1"/>
      <p:bldP spid="195690" grpId="2"/>
      <p:bldP spid="195691" grpId="0"/>
      <p:bldP spid="19569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Cuckoo Hashing: Insertion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What happens if we are not successful?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Unsuccessful stems from two reasons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Not enough space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The path goes into loops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Too long chains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Can detect both by a </a:t>
            </a:r>
            <a:r>
              <a:rPr lang="en-US" b="1" dirty="0" smtClean="0"/>
              <a:t>time limit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A6C84E-4724-4867-817F-3A4992996B65}" type="slidenum">
              <a:rPr lang="he-IL" altLang="zh-CN"/>
            </a:fld>
            <a:endParaRPr lang="en-US"/>
          </a:p>
        </p:txBody>
      </p:sp>
    </p:spTree>
  </p:cSld>
  <p:clrMapOvr>
    <a:masterClrMapping/>
  </p:clrMapOvr>
  <p:transition advTm="5297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5FAC9-A895-4B2E-BC3E-787A9098B835}" type="slidenum">
              <a:rPr lang="he-IL" altLang="zh-CN"/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1600"/>
            <a:ext cx="8229600" cy="660400"/>
          </a:xfrm>
        </p:spPr>
        <p:txBody>
          <a:bodyPr/>
          <a:lstStyle/>
          <a:p>
            <a:pPr rtl="0" eaLnBrk="1" hangingPunct="1"/>
            <a:r>
              <a:rPr lang="en-US" smtClean="0"/>
              <a:t>Cuckoo Hashing: Deletion</a:t>
            </a:r>
            <a:endParaRPr 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09700"/>
            <a:ext cx="6616700" cy="43561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Extremely simple:</a:t>
            </a:r>
            <a:endParaRPr lang="en-US" sz="3000" dirty="0" smtClean="0"/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 tables: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endParaRPr lang="en-US" dirty="0" smtClean="0"/>
          </a:p>
          <a:p>
            <a:pPr lvl="2" eaLnBrk="1" hangingPunct="1"/>
            <a:r>
              <a:rPr lang="en-US" sz="2800" dirty="0" smtClean="0"/>
              <a:t>Each of size </a:t>
            </a:r>
            <a:r>
              <a:rPr lang="en-US" sz="2800" i="1" dirty="0" smtClean="0">
                <a:solidFill>
                  <a:srgbClr val="008000"/>
                </a:solidFill>
              </a:rPr>
              <a:t>m = (1+</a:t>
            </a:r>
            <a:r>
              <a:rPr lang="el-GR" sz="2800" i="1" dirty="0" smtClean="0">
                <a:solidFill>
                  <a:srgbClr val="008000"/>
                </a:solidFill>
              </a:rPr>
              <a:t>ε</a:t>
            </a:r>
            <a:r>
              <a:rPr lang="en-US" sz="2800" i="1" dirty="0" smtClean="0">
                <a:solidFill>
                  <a:srgbClr val="008000"/>
                </a:solidFill>
              </a:rPr>
              <a:t>)n</a:t>
            </a:r>
            <a:endParaRPr lang="en-US" sz="2800" i="1" dirty="0" smtClean="0">
              <a:solidFill>
                <a:srgbClr val="0080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 hash functions: 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endParaRPr lang="en-US" i="1" baseline="-15000" dirty="0" smtClean="0">
              <a:solidFill>
                <a:srgbClr val="FF0000"/>
              </a:solidFill>
            </a:endParaRPr>
          </a:p>
          <a:p>
            <a:pPr eaLnBrk="1" hangingPunct="1">
              <a:buClr>
                <a:schemeClr val="tx1"/>
              </a:buClr>
            </a:pPr>
            <a:r>
              <a:rPr lang="en-US" sz="3000" dirty="0" smtClean="0"/>
              <a:t>As in Lookup:</a:t>
            </a:r>
            <a:endParaRPr lang="en-US" sz="3000" dirty="0" smtClean="0"/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Check in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15000" dirty="0" smtClean="0">
                <a:solidFill>
                  <a:srgbClr val="FF0000"/>
                </a:solidFill>
              </a:rPr>
              <a:t>2</a:t>
            </a:r>
            <a:endParaRPr lang="en-US" i="1" baseline="-15000" dirty="0" smtClean="0">
              <a:solidFill>
                <a:srgbClr val="FF00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b="1" dirty="0" smtClean="0"/>
              <a:t>Remove</a:t>
            </a:r>
            <a:r>
              <a:rPr lang="en-US" dirty="0" smtClean="0"/>
              <a:t> wherever found</a:t>
            </a:r>
            <a:endParaRPr lang="en-US" dirty="0" smtClean="0"/>
          </a:p>
        </p:txBody>
      </p:sp>
      <p:grpSp>
        <p:nvGrpSpPr>
          <p:cNvPr id="2" name="Group 47"/>
          <p:cNvGrpSpPr/>
          <p:nvPr/>
        </p:nvGrpSpPr>
        <p:grpSpPr bwMode="auto">
          <a:xfrm>
            <a:off x="5702300" y="2822575"/>
            <a:ext cx="449263" cy="3048000"/>
            <a:chOff x="2176" y="2098"/>
            <a:chExt cx="283" cy="1920"/>
          </a:xfrm>
        </p:grpSpPr>
        <p:grpSp>
          <p:nvGrpSpPr>
            <p:cNvPr id="3" name="Group 23"/>
            <p:cNvGrpSpPr/>
            <p:nvPr/>
          </p:nvGrpSpPr>
          <p:grpSpPr bwMode="auto">
            <a:xfrm>
              <a:off x="2210" y="2098"/>
              <a:ext cx="249" cy="1704"/>
              <a:chOff x="2210" y="2214"/>
              <a:chExt cx="249" cy="1704"/>
            </a:xfrm>
          </p:grpSpPr>
          <p:grpSp>
            <p:nvGrpSpPr>
              <p:cNvPr id="4" name="Group 12"/>
              <p:cNvGrpSpPr/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2324" name="Rectangle 5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5" name="Rectangle 6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6" name="Rectangle 7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7" name="Rectangle 8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8" name="Rectangle 9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9" name="Rectangle 10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0" name="Rectangle 11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23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ndara" panose="020E0502030303020204" pitchFamily="34" charset="0"/>
                  </a:rPr>
                  <a:t>...</a:t>
                </a:r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12321" name="Text Box 35"/>
            <p:cNvSpPr txBox="1">
              <a:spLocks noChangeArrowheads="1"/>
            </p:cNvSpPr>
            <p:nvPr/>
          </p:nvSpPr>
          <p:spPr bwMode="auto">
            <a:xfrm>
              <a:off x="2176" y="3768"/>
              <a:ext cx="26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ndara" panose="020E0502030303020204" pitchFamily="34" charset="0"/>
                </a:rPr>
                <a:t>T</a:t>
              </a:r>
              <a:r>
                <a:rPr lang="en-US" sz="2000" i="1" baseline="-15000">
                  <a:latin typeface="Candara" panose="020E0502030303020204" pitchFamily="34" charset="0"/>
                </a:rPr>
                <a:t>1</a:t>
              </a:r>
              <a:endParaRPr lang="en-US" sz="2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5" name="Group 46"/>
          <p:cNvGrpSpPr/>
          <p:nvPr/>
        </p:nvGrpSpPr>
        <p:grpSpPr bwMode="auto">
          <a:xfrm>
            <a:off x="7099300" y="2822575"/>
            <a:ext cx="449263" cy="3041650"/>
            <a:chOff x="3056" y="2098"/>
            <a:chExt cx="283" cy="1916"/>
          </a:xfrm>
        </p:grpSpPr>
        <p:grpSp>
          <p:nvGrpSpPr>
            <p:cNvPr id="6" name="Group 24"/>
            <p:cNvGrpSpPr/>
            <p:nvPr/>
          </p:nvGrpSpPr>
          <p:grpSpPr bwMode="auto">
            <a:xfrm>
              <a:off x="3090" y="2098"/>
              <a:ext cx="249" cy="1704"/>
              <a:chOff x="2210" y="2214"/>
              <a:chExt cx="249" cy="1704"/>
            </a:xfrm>
          </p:grpSpPr>
          <p:grpSp>
            <p:nvGrpSpPr>
              <p:cNvPr id="7" name="Group 25"/>
              <p:cNvGrpSpPr/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23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5" name="Rectangle 28"/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6" name="Rectangle 29"/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7" name="Rectangle 30"/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8" name="Rectangle 31"/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9" name="Rectangle 32"/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12" name="Text Box 33"/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ndara" panose="020E0502030303020204" pitchFamily="34" charset="0"/>
                  </a:rPr>
                  <a:t>...</a:t>
                </a:r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12310" name="Text Box 36"/>
            <p:cNvSpPr txBox="1">
              <a:spLocks noChangeArrowheads="1"/>
            </p:cNvSpPr>
            <p:nvPr/>
          </p:nvSpPr>
          <p:spPr bwMode="auto">
            <a:xfrm>
              <a:off x="3056" y="3764"/>
              <a:ext cx="26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ndara" panose="020E0502030303020204" pitchFamily="34" charset="0"/>
                </a:rPr>
                <a:t>T</a:t>
              </a:r>
              <a:r>
                <a:rPr lang="en-US" sz="2000" i="1" baseline="-15000">
                  <a:latin typeface="Candara" panose="020E0502030303020204" pitchFamily="34" charset="0"/>
                </a:rPr>
                <a:t>2</a:t>
              </a:r>
              <a:endParaRPr lang="en-US" sz="2000" i="1" baseline="-15000">
                <a:latin typeface="Candara" panose="020E0502030303020204" pitchFamily="34" charset="0"/>
              </a:endParaRPr>
            </a:p>
          </p:txBody>
        </p:sp>
      </p:grp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4673600" y="3536950"/>
            <a:ext cx="85725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Book Antiqua" panose="02040602050305030304" pitchFamily="18" charset="0"/>
                <a:cs typeface="David" pitchFamily="2" charset="-79"/>
              </a:rPr>
              <a:t>h</a:t>
            </a:r>
            <a:r>
              <a:rPr lang="en-US" sz="2400" i="1" baseline="-25000">
                <a:latin typeface="Book Antiqua" panose="02040602050305030304" pitchFamily="18" charset="0"/>
                <a:cs typeface="David" pitchFamily="2" charset="-79"/>
              </a:rPr>
              <a:t>1</a:t>
            </a:r>
            <a:r>
              <a:rPr lang="en-US" sz="2400" i="1">
                <a:latin typeface="Book Antiqua" panose="02040602050305030304" pitchFamily="18" charset="0"/>
                <a:cs typeface="David" pitchFamily="2" charset="-79"/>
              </a:rPr>
              <a:t>(x)</a:t>
            </a:r>
            <a:endParaRPr lang="en-US" sz="2400" i="1">
              <a:latin typeface="Book Antiqua" panose="02040602050305030304" pitchFamily="18" charset="0"/>
              <a:cs typeface="David" pitchFamily="2" charset="-79"/>
            </a:endParaRPr>
          </a:p>
        </p:txBody>
      </p:sp>
      <p:sp>
        <p:nvSpPr>
          <p:cNvPr id="81961" name="Text Box 41"/>
          <p:cNvSpPr txBox="1">
            <a:spLocks noChangeArrowheads="1"/>
          </p:cNvSpPr>
          <p:nvPr/>
        </p:nvSpPr>
        <p:spPr bwMode="auto">
          <a:xfrm>
            <a:off x="7715250" y="3019425"/>
            <a:ext cx="9239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Book Antiqua" panose="02040602050305030304" pitchFamily="18" charset="0"/>
                <a:cs typeface="David" pitchFamily="2" charset="-79"/>
              </a:rPr>
              <a:t>h</a:t>
            </a:r>
            <a:r>
              <a:rPr lang="en-US" sz="2400" i="1" baseline="-25000">
                <a:latin typeface="Book Antiqua" panose="02040602050305030304" pitchFamily="18" charset="0"/>
                <a:cs typeface="David" pitchFamily="2" charset="-79"/>
              </a:rPr>
              <a:t>2</a:t>
            </a:r>
            <a:r>
              <a:rPr lang="en-US" sz="2400" i="1">
                <a:latin typeface="Book Antiqua" panose="02040602050305030304" pitchFamily="18" charset="0"/>
                <a:cs typeface="David" pitchFamily="2" charset="-79"/>
              </a:rPr>
              <a:t>(x)</a:t>
            </a:r>
            <a:endParaRPr lang="en-US" sz="2400" i="1">
              <a:latin typeface="Book Antiqua" panose="02040602050305030304" pitchFamily="18" charset="0"/>
              <a:cs typeface="David" pitchFamily="2" charset="-79"/>
            </a:endParaRPr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>
            <a:off x="5480050" y="37909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 flipH="1">
            <a:off x="7543800" y="3257550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8" name="Text Box 48"/>
          <p:cNvSpPr txBox="1">
            <a:spLocks noChangeArrowheads="1"/>
          </p:cNvSpPr>
          <p:nvPr/>
        </p:nvSpPr>
        <p:spPr bwMode="auto">
          <a:xfrm>
            <a:off x="5734050" y="352742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1" name="Text Box 51"/>
          <p:cNvSpPr txBox="1">
            <a:spLocks noChangeArrowheads="1"/>
          </p:cNvSpPr>
          <p:nvPr/>
        </p:nvSpPr>
        <p:spPr bwMode="auto">
          <a:xfrm>
            <a:off x="5722938" y="3805238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2" name="Text Box 52"/>
          <p:cNvSpPr txBox="1">
            <a:spLocks noChangeArrowheads="1"/>
          </p:cNvSpPr>
          <p:nvPr/>
        </p:nvSpPr>
        <p:spPr bwMode="auto">
          <a:xfrm>
            <a:off x="5737225" y="32543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3" name="Text Box 53"/>
          <p:cNvSpPr txBox="1">
            <a:spLocks noChangeArrowheads="1"/>
          </p:cNvSpPr>
          <p:nvPr/>
        </p:nvSpPr>
        <p:spPr bwMode="auto">
          <a:xfrm>
            <a:off x="5732463" y="271621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7132638" y="3536950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5" name="Text Box 55"/>
          <p:cNvSpPr txBox="1">
            <a:spLocks noChangeArrowheads="1"/>
          </p:cNvSpPr>
          <p:nvPr/>
        </p:nvSpPr>
        <p:spPr bwMode="auto">
          <a:xfrm>
            <a:off x="7132638" y="2986088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6" name="Text Box 56"/>
          <p:cNvSpPr txBox="1">
            <a:spLocks noChangeArrowheads="1"/>
          </p:cNvSpPr>
          <p:nvPr/>
        </p:nvSpPr>
        <p:spPr bwMode="auto">
          <a:xfrm>
            <a:off x="7132638" y="32289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7" name="Text Box 57"/>
          <p:cNvSpPr txBox="1">
            <a:spLocks noChangeArrowheads="1"/>
          </p:cNvSpPr>
          <p:nvPr/>
        </p:nvSpPr>
        <p:spPr bwMode="auto">
          <a:xfrm>
            <a:off x="7135813" y="5116513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8" name="Text Box 58"/>
          <p:cNvSpPr txBox="1">
            <a:spLocks noChangeArrowheads="1"/>
          </p:cNvSpPr>
          <p:nvPr/>
        </p:nvSpPr>
        <p:spPr bwMode="auto">
          <a:xfrm>
            <a:off x="5737225" y="3533775"/>
            <a:ext cx="33020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i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9" name="Text Box 59"/>
          <p:cNvSpPr txBox="1">
            <a:spLocks noChangeArrowheads="1"/>
          </p:cNvSpPr>
          <p:nvPr/>
        </p:nvSpPr>
        <p:spPr bwMode="auto">
          <a:xfrm>
            <a:off x="6062663" y="4329113"/>
            <a:ext cx="1104900" cy="7620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Candara" panose="020E0502030303020204" pitchFamily="34" charset="0"/>
                <a:cs typeface="Times New Roman" panose="02020603050405020304" pitchFamily="18" charset="0"/>
              </a:rPr>
              <a:t>Where is</a:t>
            </a:r>
            <a:r>
              <a:rPr lang="en-US" sz="2000" b="1" i="1"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>
                <a:latin typeface="Candara" panose="020E0502030303020204" pitchFamily="34" charset="0"/>
                <a:cs typeface="Times New Roman" panose="02020603050405020304" pitchFamily="18" charset="0"/>
              </a:rPr>
              <a:t>?</a:t>
            </a:r>
            <a:endParaRPr lang="en-US" sz="2000" i="1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500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0" grpId="0"/>
      <p:bldP spid="81961" grpId="0"/>
      <p:bldP spid="81964" grpId="0" animBg="1"/>
      <p:bldP spid="81965" grpId="0" animBg="1"/>
      <p:bldP spid="81968" grpId="0"/>
      <p:bldP spid="81968" grpId="1"/>
      <p:bldP spid="81971" grpId="0"/>
      <p:bldP spid="81972" grpId="0"/>
      <p:bldP spid="81973" grpId="0"/>
      <p:bldP spid="81974" grpId="0"/>
      <p:bldP spid="81975" grpId="0"/>
      <p:bldP spid="81976" grpId="0"/>
      <p:bldP spid="81977" grpId="0"/>
      <p:bldP spid="81978" grpId="0"/>
      <p:bldP spid="81978" grpId="1"/>
      <p:bldP spid="81979" grpId="0"/>
      <p:bldP spid="81979" grpId="1"/>
      <p:bldP spid="81979" grpId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A6ADE6-D423-44EC-94AF-9242992415A4}" type="slidenum">
              <a:rPr lang="he-IL" altLang="zh-CN"/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9144000" cy="762000"/>
          </a:xfrm>
        </p:spPr>
        <p:txBody>
          <a:bodyPr/>
          <a:lstStyle/>
          <a:p>
            <a:pPr rtl="0" eaLnBrk="1" hangingPunct="1"/>
            <a:r>
              <a:rPr lang="en-US" sz="3800" smtClean="0"/>
              <a:t>The Cuckoo Graph</a:t>
            </a:r>
            <a:endParaRPr lang="en-US" sz="3800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5538" y="920750"/>
            <a:ext cx="5207000" cy="111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dirty="0" smtClean="0"/>
              <a:t>Set </a:t>
            </a:r>
            <a:r>
              <a:rPr lang="en-US" sz="2600" i="1" dirty="0" smtClean="0">
                <a:solidFill>
                  <a:srgbClr val="008000"/>
                </a:solidFill>
              </a:rPr>
              <a:t>S</a:t>
            </a:r>
            <a:r>
              <a:rPr lang="en-US" sz="1000" i="1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Batang" pitchFamily="18" charset="-127"/>
                <a:ea typeface="Batang" pitchFamily="18" charset="-127"/>
              </a:rPr>
              <a:t>⊂</a:t>
            </a:r>
            <a:r>
              <a:rPr lang="en-US" sz="1000" i="1" dirty="0" smtClean="0">
                <a:solidFill>
                  <a:srgbClr val="008000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msy10" pitchFamily="34" charset="0"/>
              </a:rPr>
              <a:t>U</a:t>
            </a:r>
            <a:r>
              <a:rPr lang="en-US" sz="2600" dirty="0" smtClean="0"/>
              <a:t>  containing </a:t>
            </a:r>
            <a:r>
              <a:rPr lang="en-US" sz="2600" i="1" dirty="0" smtClean="0">
                <a:solidFill>
                  <a:srgbClr val="008000"/>
                </a:solidFill>
              </a:rPr>
              <a:t>n</a:t>
            </a:r>
            <a:r>
              <a:rPr lang="en-US" sz="2600" dirty="0" smtClean="0"/>
              <a:t> elements</a:t>
            </a:r>
            <a:endParaRPr lang="en-US" sz="2600" dirty="0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600" i="1" dirty="0" smtClean="0">
                <a:solidFill>
                  <a:srgbClr val="008000"/>
                </a:solidFill>
              </a:rPr>
              <a:t>h</a:t>
            </a:r>
            <a:r>
              <a:rPr lang="en-US" sz="2600" i="1" baseline="-15000" dirty="0" smtClean="0">
                <a:solidFill>
                  <a:srgbClr val="008000"/>
                </a:solidFill>
              </a:rPr>
              <a:t>1</a:t>
            </a:r>
            <a:r>
              <a:rPr lang="en-US" sz="2600" i="1" dirty="0" smtClean="0">
                <a:solidFill>
                  <a:srgbClr val="008000"/>
                </a:solidFill>
              </a:rPr>
              <a:t>,h</a:t>
            </a:r>
            <a:r>
              <a:rPr lang="en-US" sz="2600" i="1" baseline="-15000" dirty="0" smtClean="0">
                <a:solidFill>
                  <a:srgbClr val="008000"/>
                </a:solidFill>
              </a:rPr>
              <a:t>2</a:t>
            </a:r>
            <a:r>
              <a:rPr lang="en-US" sz="2600" i="1" dirty="0" smtClean="0">
                <a:solidFill>
                  <a:srgbClr val="008000"/>
                </a:solidFill>
              </a:rPr>
              <a:t> : </a:t>
            </a:r>
            <a:r>
              <a:rPr lang="en-US" sz="2600" b="1" dirty="0" smtClean="0">
                <a:solidFill>
                  <a:srgbClr val="008000"/>
                </a:solidFill>
                <a:latin typeface="cmsy10" pitchFamily="34" charset="0"/>
              </a:rPr>
              <a:t>U</a:t>
            </a:r>
            <a:r>
              <a:rPr lang="en-US" sz="2600" i="1" dirty="0" smtClean="0">
                <a:solidFill>
                  <a:srgbClr val="008000"/>
                </a:solidFill>
                <a:sym typeface="Wingdings 3" panose="05040102010807070707" pitchFamily="18" charset="2"/>
              </a:rPr>
              <a:t></a:t>
            </a:r>
            <a:r>
              <a:rPr lang="en-US" sz="2600" i="1" dirty="0" smtClean="0">
                <a:solidFill>
                  <a:srgbClr val="008000"/>
                </a:solidFill>
              </a:rPr>
              <a:t> {0,...,m-1}</a:t>
            </a:r>
            <a:endParaRPr lang="en-US" sz="2600" i="1" dirty="0" smtClean="0">
              <a:solidFill>
                <a:srgbClr val="008000"/>
              </a:solidFill>
            </a:endParaRPr>
          </a:p>
        </p:txBody>
      </p:sp>
      <p:grpSp>
        <p:nvGrpSpPr>
          <p:cNvPr id="2" name="Group 71"/>
          <p:cNvGrpSpPr/>
          <p:nvPr/>
        </p:nvGrpSpPr>
        <p:grpSpPr bwMode="auto">
          <a:xfrm>
            <a:off x="2338388" y="3498850"/>
            <a:ext cx="6024562" cy="2012950"/>
            <a:chOff x="1563" y="2636"/>
            <a:chExt cx="3795" cy="1268"/>
          </a:xfrm>
        </p:grpSpPr>
        <p:sp>
          <p:nvSpPr>
            <p:cNvPr id="13380" name="Rectangle 69"/>
            <p:cNvSpPr>
              <a:spLocks noChangeArrowheads="1"/>
            </p:cNvSpPr>
            <p:nvPr/>
          </p:nvSpPr>
          <p:spPr bwMode="auto">
            <a:xfrm>
              <a:off x="1675" y="2636"/>
              <a:ext cx="3560" cy="1241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Text Box 43"/>
            <p:cNvSpPr txBox="1">
              <a:spLocks noChangeArrowheads="1"/>
            </p:cNvSpPr>
            <p:nvPr/>
          </p:nvSpPr>
          <p:spPr bwMode="auto">
            <a:xfrm>
              <a:off x="1563" y="2663"/>
              <a:ext cx="3783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008000"/>
                  </a:solidFill>
                  <a:latin typeface="Candara" panose="020E0502030303020204" pitchFamily="34" charset="0"/>
                </a:rPr>
                <a:t>S</a:t>
              </a:r>
              <a:r>
                <a:rPr lang="en-US" sz="2800">
                  <a:latin typeface="Candara" panose="020E0502030303020204" pitchFamily="34" charset="0"/>
                </a:rPr>
                <a:t> is successfully stored</a:t>
              </a:r>
              <a:r>
                <a:rPr lang="en-US" sz="2800">
                  <a:latin typeface="Arial Narrow" panose="020B0606020202030204" pitchFamily="34" charset="0"/>
                </a:rPr>
                <a:t> </a:t>
              </a:r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13382" name="Text Box 44"/>
            <p:cNvSpPr txBox="1">
              <a:spLocks noChangeArrowheads="1"/>
            </p:cNvSpPr>
            <p:nvPr/>
          </p:nvSpPr>
          <p:spPr bwMode="auto">
            <a:xfrm>
              <a:off x="1575" y="3303"/>
              <a:ext cx="3783" cy="60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Candara" panose="020E0502030303020204" pitchFamily="34" charset="0"/>
                </a:rPr>
                <a:t>Every connected component in the cuckoo graph has </a:t>
              </a:r>
              <a:r>
                <a:rPr lang="en-US" sz="2800" b="1">
                  <a:latin typeface="Candara" panose="020E0502030303020204" pitchFamily="34" charset="0"/>
                </a:rPr>
                <a:t>at most </a:t>
              </a:r>
              <a:r>
                <a:rPr lang="en-US" sz="2800" b="1" i="1">
                  <a:solidFill>
                    <a:srgbClr val="008000"/>
                  </a:solidFill>
                  <a:latin typeface="Candara" panose="020E0502030303020204" pitchFamily="34" charset="0"/>
                </a:rPr>
                <a:t>one</a:t>
              </a:r>
              <a:r>
                <a:rPr lang="en-US" sz="2800">
                  <a:latin typeface="Candara" panose="020E0502030303020204" pitchFamily="34" charset="0"/>
                </a:rPr>
                <a:t> cycle</a:t>
              </a:r>
              <a:endParaRPr lang="en-US" sz="2800">
                <a:latin typeface="Candara" panose="020E0502030303020204" pitchFamily="34" charset="0"/>
              </a:endParaRPr>
            </a:p>
          </p:txBody>
        </p:sp>
        <p:sp>
          <p:nvSpPr>
            <p:cNvPr id="13383" name="AutoShape 45"/>
            <p:cNvSpPr>
              <a:spLocks noChangeArrowheads="1"/>
            </p:cNvSpPr>
            <p:nvPr/>
          </p:nvSpPr>
          <p:spPr bwMode="auto">
            <a:xfrm>
              <a:off x="3268" y="3016"/>
              <a:ext cx="269" cy="280"/>
            </a:xfrm>
            <a:prstGeom prst="upDownArrow">
              <a:avLst>
                <a:gd name="adj1" fmla="val 50000"/>
                <a:gd name="adj2" fmla="val 20818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algn="l"/>
              <a:endParaRPr lang="en-US"/>
            </a:p>
          </p:txBody>
        </p:sp>
      </p:grpSp>
      <p:sp>
        <p:nvSpPr>
          <p:cNvPr id="127043" name="Rectangle 67"/>
          <p:cNvSpPr>
            <a:spLocks noChangeArrowheads="1"/>
          </p:cNvSpPr>
          <p:nvPr/>
        </p:nvSpPr>
        <p:spPr bwMode="auto">
          <a:xfrm>
            <a:off x="2395538" y="1920875"/>
            <a:ext cx="4495800" cy="1073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sz="2400" dirty="0">
                <a:latin typeface="Candara" panose="020E0502030303020204" pitchFamily="34" charset="0"/>
              </a:rPr>
              <a:t>Bipartite graph with </a:t>
            </a:r>
            <a:r>
              <a:rPr lang="en-US" sz="2400" i="1" dirty="0">
                <a:solidFill>
                  <a:srgbClr val="008000"/>
                </a:solidFill>
                <a:latin typeface="Candara" panose="020E0502030303020204" pitchFamily="34" charset="0"/>
              </a:rPr>
              <a:t>|L|=|R</a:t>
            </a:r>
            <a:r>
              <a:rPr lang="en-US" sz="2400" i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|=m</a:t>
            </a:r>
            <a:endParaRPr lang="en-US" sz="2400" i="1" dirty="0">
              <a:solidFill>
                <a:srgbClr val="008000"/>
              </a:solidFill>
              <a:latin typeface="Candara" panose="020E0502030303020204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400" dirty="0">
                <a:latin typeface="Candara" panose="020E0502030303020204" pitchFamily="34" charset="0"/>
              </a:rPr>
              <a:t>Edge </a:t>
            </a:r>
            <a:r>
              <a:rPr lang="en-US" sz="2400" b="1" dirty="0">
                <a:solidFill>
                  <a:srgbClr val="008000"/>
                </a:solidFill>
                <a:latin typeface="Candara" panose="020E0502030303020204" pitchFamily="34" charset="0"/>
              </a:rPr>
              <a:t>(</a:t>
            </a:r>
            <a:r>
              <a:rPr lang="en-US" sz="2400" b="1" i="1" dirty="0">
                <a:solidFill>
                  <a:srgbClr val="008000"/>
                </a:solidFill>
                <a:latin typeface="Candara" panose="020E0502030303020204" pitchFamily="34" charset="0"/>
              </a:rPr>
              <a:t>h</a:t>
            </a:r>
            <a:r>
              <a:rPr lang="en-US" sz="2400" b="1" i="1" baseline="-15000" dirty="0">
                <a:solidFill>
                  <a:srgbClr val="008000"/>
                </a:solidFill>
                <a:latin typeface="Candara" panose="020E0502030303020204" pitchFamily="34" charset="0"/>
              </a:rPr>
              <a:t>1</a:t>
            </a:r>
            <a:r>
              <a:rPr lang="en-US" sz="2400" b="1" i="1" dirty="0">
                <a:solidFill>
                  <a:srgbClr val="008000"/>
                </a:solidFill>
                <a:latin typeface="Candara" panose="020E0502030303020204" pitchFamily="34" charset="0"/>
              </a:rPr>
              <a:t>(x), h</a:t>
            </a:r>
            <a:r>
              <a:rPr lang="en-US" sz="2400" b="1" i="1" baseline="-15000" dirty="0">
                <a:solidFill>
                  <a:srgbClr val="008000"/>
                </a:solidFill>
                <a:latin typeface="Candara" panose="020E0502030303020204" pitchFamily="34" charset="0"/>
              </a:rPr>
              <a:t>2</a:t>
            </a:r>
            <a:r>
              <a:rPr lang="en-US" sz="2400" b="1" i="1" dirty="0">
                <a:solidFill>
                  <a:srgbClr val="008000"/>
                </a:solidFill>
                <a:latin typeface="Candara" panose="020E0502030303020204" pitchFamily="34" charset="0"/>
              </a:rPr>
              <a:t>(x))</a:t>
            </a:r>
            <a:r>
              <a:rPr lang="en-US" sz="2400" b="1" i="1" dirty="0">
                <a:latin typeface="Candara" panose="020E0502030303020204" pitchFamily="34" charset="0"/>
              </a:rPr>
              <a:t> </a:t>
            </a:r>
            <a:r>
              <a:rPr lang="en-US" sz="2400" dirty="0">
                <a:latin typeface="Candara" panose="020E0502030303020204" pitchFamily="34" charset="0"/>
              </a:rPr>
              <a:t>for every </a:t>
            </a:r>
            <a:r>
              <a:rPr lang="en-US" sz="2800" i="1" dirty="0" err="1">
                <a:solidFill>
                  <a:srgbClr val="008000"/>
                </a:solidFill>
                <a:latin typeface="Candara" panose="020E0502030303020204" pitchFamily="34" charset="0"/>
              </a:rPr>
              <a:t>x</a:t>
            </a:r>
            <a:r>
              <a:rPr lang="en-US" sz="2400" dirty="0" err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 3" panose="05040102010807070707" pitchFamily="18" charset="2"/>
              </a:rPr>
              <a:t>∈</a:t>
            </a:r>
            <a:r>
              <a:rPr lang="en-US" sz="2800" i="1" dirty="0" err="1">
                <a:solidFill>
                  <a:srgbClr val="008000"/>
                </a:solidFill>
                <a:latin typeface="Candara" panose="020E0502030303020204" pitchFamily="34" charset="0"/>
              </a:rPr>
              <a:t>S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grpSp>
        <p:nvGrpSpPr>
          <p:cNvPr id="3" name="Group 74"/>
          <p:cNvGrpSpPr/>
          <p:nvPr/>
        </p:nvGrpSpPr>
        <p:grpSpPr bwMode="auto">
          <a:xfrm>
            <a:off x="1652588" y="1765300"/>
            <a:ext cx="457200" cy="3743325"/>
            <a:chOff x="3355" y="863"/>
            <a:chExt cx="288" cy="2358"/>
          </a:xfrm>
        </p:grpSpPr>
        <p:sp>
          <p:nvSpPr>
            <p:cNvPr id="13365" name="Oval 75"/>
            <p:cNvSpPr>
              <a:spLocks noChangeArrowheads="1"/>
            </p:cNvSpPr>
            <p:nvPr/>
          </p:nvSpPr>
          <p:spPr bwMode="auto">
            <a:xfrm>
              <a:off x="3355" y="863"/>
              <a:ext cx="288" cy="2358"/>
            </a:xfrm>
            <a:prstGeom prst="ellipse">
              <a:avLst/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Oval 76"/>
            <p:cNvSpPr>
              <a:spLocks noChangeArrowheads="1"/>
            </p:cNvSpPr>
            <p:nvPr/>
          </p:nvSpPr>
          <p:spPr bwMode="auto">
            <a:xfrm>
              <a:off x="3469" y="104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Oval 77"/>
            <p:cNvSpPr>
              <a:spLocks noChangeArrowheads="1"/>
            </p:cNvSpPr>
            <p:nvPr/>
          </p:nvSpPr>
          <p:spPr bwMode="auto">
            <a:xfrm>
              <a:off x="3469" y="1196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Oval 78"/>
            <p:cNvSpPr>
              <a:spLocks noChangeArrowheads="1"/>
            </p:cNvSpPr>
            <p:nvPr/>
          </p:nvSpPr>
          <p:spPr bwMode="auto">
            <a:xfrm>
              <a:off x="3469" y="1344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Oval 79"/>
            <p:cNvSpPr>
              <a:spLocks noChangeArrowheads="1"/>
            </p:cNvSpPr>
            <p:nvPr/>
          </p:nvSpPr>
          <p:spPr bwMode="auto">
            <a:xfrm>
              <a:off x="3469" y="149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0" name="Oval 80"/>
            <p:cNvSpPr>
              <a:spLocks noChangeArrowheads="1"/>
            </p:cNvSpPr>
            <p:nvPr/>
          </p:nvSpPr>
          <p:spPr bwMode="auto">
            <a:xfrm>
              <a:off x="3469" y="163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1" name="Oval 81"/>
            <p:cNvSpPr>
              <a:spLocks noChangeArrowheads="1"/>
            </p:cNvSpPr>
            <p:nvPr/>
          </p:nvSpPr>
          <p:spPr bwMode="auto">
            <a:xfrm>
              <a:off x="3469" y="1787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82"/>
            <p:cNvSpPr>
              <a:spLocks noChangeArrowheads="1"/>
            </p:cNvSpPr>
            <p:nvPr/>
          </p:nvSpPr>
          <p:spPr bwMode="auto">
            <a:xfrm>
              <a:off x="3469" y="193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Oval 83"/>
            <p:cNvSpPr>
              <a:spLocks noChangeArrowheads="1"/>
            </p:cNvSpPr>
            <p:nvPr/>
          </p:nvSpPr>
          <p:spPr bwMode="auto">
            <a:xfrm>
              <a:off x="3469" y="208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Oval 84"/>
            <p:cNvSpPr>
              <a:spLocks noChangeArrowheads="1"/>
            </p:cNvSpPr>
            <p:nvPr/>
          </p:nvSpPr>
          <p:spPr bwMode="auto">
            <a:xfrm>
              <a:off x="3469" y="2230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85"/>
            <p:cNvSpPr>
              <a:spLocks noChangeArrowheads="1"/>
            </p:cNvSpPr>
            <p:nvPr/>
          </p:nvSpPr>
          <p:spPr bwMode="auto">
            <a:xfrm>
              <a:off x="3469" y="2378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6" name="Oval 86"/>
            <p:cNvSpPr>
              <a:spLocks noChangeArrowheads="1"/>
            </p:cNvSpPr>
            <p:nvPr/>
          </p:nvSpPr>
          <p:spPr bwMode="auto">
            <a:xfrm>
              <a:off x="3469" y="252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Oval 87"/>
            <p:cNvSpPr>
              <a:spLocks noChangeArrowheads="1"/>
            </p:cNvSpPr>
            <p:nvPr/>
          </p:nvSpPr>
          <p:spPr bwMode="auto">
            <a:xfrm>
              <a:off x="3469" y="2673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8" name="Oval 88"/>
            <p:cNvSpPr>
              <a:spLocks noChangeArrowheads="1"/>
            </p:cNvSpPr>
            <p:nvPr/>
          </p:nvSpPr>
          <p:spPr bwMode="auto">
            <a:xfrm>
              <a:off x="3469" y="2821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Oval 89"/>
            <p:cNvSpPr>
              <a:spLocks noChangeArrowheads="1"/>
            </p:cNvSpPr>
            <p:nvPr/>
          </p:nvSpPr>
          <p:spPr bwMode="auto">
            <a:xfrm>
              <a:off x="3469" y="296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0"/>
          <p:cNvGrpSpPr/>
          <p:nvPr/>
        </p:nvGrpSpPr>
        <p:grpSpPr bwMode="auto">
          <a:xfrm>
            <a:off x="557213" y="1765300"/>
            <a:ext cx="457200" cy="3743325"/>
            <a:chOff x="3355" y="863"/>
            <a:chExt cx="288" cy="2358"/>
          </a:xfrm>
        </p:grpSpPr>
        <p:sp>
          <p:nvSpPr>
            <p:cNvPr id="13350" name="Oval 91"/>
            <p:cNvSpPr>
              <a:spLocks noChangeArrowheads="1"/>
            </p:cNvSpPr>
            <p:nvPr/>
          </p:nvSpPr>
          <p:spPr bwMode="auto">
            <a:xfrm>
              <a:off x="3355" y="863"/>
              <a:ext cx="288" cy="2358"/>
            </a:xfrm>
            <a:prstGeom prst="ellipse">
              <a:avLst/>
            </a:prstGeom>
            <a:solidFill>
              <a:srgbClr val="33CC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92"/>
            <p:cNvSpPr>
              <a:spLocks noChangeArrowheads="1"/>
            </p:cNvSpPr>
            <p:nvPr/>
          </p:nvSpPr>
          <p:spPr bwMode="auto">
            <a:xfrm>
              <a:off x="3469" y="104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Oval 93"/>
            <p:cNvSpPr>
              <a:spLocks noChangeArrowheads="1"/>
            </p:cNvSpPr>
            <p:nvPr/>
          </p:nvSpPr>
          <p:spPr bwMode="auto">
            <a:xfrm>
              <a:off x="3469" y="1196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Oval 94"/>
            <p:cNvSpPr>
              <a:spLocks noChangeArrowheads="1"/>
            </p:cNvSpPr>
            <p:nvPr/>
          </p:nvSpPr>
          <p:spPr bwMode="auto">
            <a:xfrm>
              <a:off x="3469" y="1344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Oval 95"/>
            <p:cNvSpPr>
              <a:spLocks noChangeArrowheads="1"/>
            </p:cNvSpPr>
            <p:nvPr/>
          </p:nvSpPr>
          <p:spPr bwMode="auto">
            <a:xfrm>
              <a:off x="3469" y="149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Oval 96"/>
            <p:cNvSpPr>
              <a:spLocks noChangeArrowheads="1"/>
            </p:cNvSpPr>
            <p:nvPr/>
          </p:nvSpPr>
          <p:spPr bwMode="auto">
            <a:xfrm>
              <a:off x="3469" y="163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Oval 97"/>
            <p:cNvSpPr>
              <a:spLocks noChangeArrowheads="1"/>
            </p:cNvSpPr>
            <p:nvPr/>
          </p:nvSpPr>
          <p:spPr bwMode="auto">
            <a:xfrm>
              <a:off x="3469" y="1787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Oval 98"/>
            <p:cNvSpPr>
              <a:spLocks noChangeArrowheads="1"/>
            </p:cNvSpPr>
            <p:nvPr/>
          </p:nvSpPr>
          <p:spPr bwMode="auto">
            <a:xfrm>
              <a:off x="3469" y="193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Oval 99"/>
            <p:cNvSpPr>
              <a:spLocks noChangeArrowheads="1"/>
            </p:cNvSpPr>
            <p:nvPr/>
          </p:nvSpPr>
          <p:spPr bwMode="auto">
            <a:xfrm>
              <a:off x="3469" y="2082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Oval 100"/>
            <p:cNvSpPr>
              <a:spLocks noChangeArrowheads="1"/>
            </p:cNvSpPr>
            <p:nvPr/>
          </p:nvSpPr>
          <p:spPr bwMode="auto">
            <a:xfrm>
              <a:off x="3469" y="2230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Oval 101"/>
            <p:cNvSpPr>
              <a:spLocks noChangeArrowheads="1"/>
            </p:cNvSpPr>
            <p:nvPr/>
          </p:nvSpPr>
          <p:spPr bwMode="auto">
            <a:xfrm>
              <a:off x="3469" y="2378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Oval 102"/>
            <p:cNvSpPr>
              <a:spLocks noChangeArrowheads="1"/>
            </p:cNvSpPr>
            <p:nvPr/>
          </p:nvSpPr>
          <p:spPr bwMode="auto">
            <a:xfrm>
              <a:off x="3469" y="2525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Oval 103"/>
            <p:cNvSpPr>
              <a:spLocks noChangeArrowheads="1"/>
            </p:cNvSpPr>
            <p:nvPr/>
          </p:nvSpPr>
          <p:spPr bwMode="auto">
            <a:xfrm>
              <a:off x="3469" y="2673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Oval 104"/>
            <p:cNvSpPr>
              <a:spLocks noChangeArrowheads="1"/>
            </p:cNvSpPr>
            <p:nvPr/>
          </p:nvSpPr>
          <p:spPr bwMode="auto">
            <a:xfrm>
              <a:off x="3469" y="2821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Oval 105"/>
            <p:cNvSpPr>
              <a:spLocks noChangeArrowheads="1"/>
            </p:cNvSpPr>
            <p:nvPr/>
          </p:nvSpPr>
          <p:spPr bwMode="auto">
            <a:xfrm>
              <a:off x="3469" y="2969"/>
              <a:ext cx="56" cy="56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082" name="Oval 106"/>
          <p:cNvSpPr>
            <a:spLocks noChangeAspect="1" noChangeArrowheads="1"/>
          </p:cNvSpPr>
          <p:nvPr/>
        </p:nvSpPr>
        <p:spPr bwMode="auto">
          <a:xfrm>
            <a:off x="728663" y="4156075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3" name="Oval 107"/>
          <p:cNvSpPr>
            <a:spLocks noChangeAspect="1" noChangeArrowheads="1"/>
          </p:cNvSpPr>
          <p:nvPr/>
        </p:nvSpPr>
        <p:spPr bwMode="auto">
          <a:xfrm>
            <a:off x="728663" y="345598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4" name="Oval 108"/>
          <p:cNvSpPr>
            <a:spLocks noChangeAspect="1" noChangeArrowheads="1"/>
          </p:cNvSpPr>
          <p:nvPr/>
        </p:nvSpPr>
        <p:spPr bwMode="auto">
          <a:xfrm>
            <a:off x="728663" y="298450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5" name="Oval 109"/>
          <p:cNvSpPr>
            <a:spLocks noChangeAspect="1" noChangeArrowheads="1"/>
          </p:cNvSpPr>
          <p:nvPr/>
        </p:nvSpPr>
        <p:spPr bwMode="auto">
          <a:xfrm>
            <a:off x="728663" y="509428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6" name="Oval 110"/>
          <p:cNvSpPr>
            <a:spLocks noChangeAspect="1" noChangeArrowheads="1"/>
          </p:cNvSpPr>
          <p:nvPr/>
        </p:nvSpPr>
        <p:spPr bwMode="auto">
          <a:xfrm>
            <a:off x="723900" y="2284413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7" name="Oval 111"/>
          <p:cNvSpPr>
            <a:spLocks noChangeAspect="1" noChangeArrowheads="1"/>
          </p:cNvSpPr>
          <p:nvPr/>
        </p:nvSpPr>
        <p:spPr bwMode="auto">
          <a:xfrm>
            <a:off x="1819275" y="2751138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8" name="Oval 112"/>
          <p:cNvSpPr>
            <a:spLocks noChangeAspect="1" noChangeArrowheads="1"/>
          </p:cNvSpPr>
          <p:nvPr/>
        </p:nvSpPr>
        <p:spPr bwMode="auto">
          <a:xfrm>
            <a:off x="1819275" y="368935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89" name="Oval 113"/>
          <p:cNvSpPr>
            <a:spLocks noChangeAspect="1" noChangeArrowheads="1"/>
          </p:cNvSpPr>
          <p:nvPr/>
        </p:nvSpPr>
        <p:spPr bwMode="auto">
          <a:xfrm>
            <a:off x="1819275" y="439420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0" name="Oval 114"/>
          <p:cNvSpPr>
            <a:spLocks noChangeAspect="1" noChangeArrowheads="1"/>
          </p:cNvSpPr>
          <p:nvPr/>
        </p:nvSpPr>
        <p:spPr bwMode="auto">
          <a:xfrm>
            <a:off x="1824038" y="4627563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91" name="Line 115"/>
          <p:cNvSpPr>
            <a:spLocks noChangeShapeType="1"/>
          </p:cNvSpPr>
          <p:nvPr/>
        </p:nvSpPr>
        <p:spPr bwMode="auto">
          <a:xfrm flipV="1">
            <a:off x="773113" y="2114550"/>
            <a:ext cx="107315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2" name="Line 116"/>
          <p:cNvSpPr>
            <a:spLocks noChangeShapeType="1"/>
          </p:cNvSpPr>
          <p:nvPr/>
        </p:nvSpPr>
        <p:spPr bwMode="auto">
          <a:xfrm flipH="1" flipV="1">
            <a:off x="823913" y="2578100"/>
            <a:ext cx="10414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3" name="Line 117"/>
          <p:cNvSpPr>
            <a:spLocks noChangeShapeType="1"/>
          </p:cNvSpPr>
          <p:nvPr/>
        </p:nvSpPr>
        <p:spPr bwMode="auto">
          <a:xfrm flipV="1">
            <a:off x="811213" y="2800350"/>
            <a:ext cx="1054100" cy="228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4" name="Line 118"/>
          <p:cNvSpPr>
            <a:spLocks noChangeShapeType="1"/>
          </p:cNvSpPr>
          <p:nvPr/>
        </p:nvSpPr>
        <p:spPr bwMode="auto">
          <a:xfrm>
            <a:off x="792163" y="3511550"/>
            <a:ext cx="1054100" cy="1619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5" name="Line 119"/>
          <p:cNvSpPr>
            <a:spLocks noChangeShapeType="1"/>
          </p:cNvSpPr>
          <p:nvPr/>
        </p:nvSpPr>
        <p:spPr bwMode="auto">
          <a:xfrm flipH="1">
            <a:off x="773113" y="3746500"/>
            <a:ext cx="1085850" cy="4635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6" name="Line 120"/>
          <p:cNvSpPr>
            <a:spLocks noChangeShapeType="1"/>
          </p:cNvSpPr>
          <p:nvPr/>
        </p:nvSpPr>
        <p:spPr bwMode="auto">
          <a:xfrm flipV="1">
            <a:off x="804863" y="3987800"/>
            <a:ext cx="1028700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7" name="Line 121"/>
          <p:cNvSpPr>
            <a:spLocks noChangeShapeType="1"/>
          </p:cNvSpPr>
          <p:nvPr/>
        </p:nvSpPr>
        <p:spPr bwMode="auto">
          <a:xfrm flipV="1">
            <a:off x="817563" y="4451350"/>
            <a:ext cx="1028700" cy="215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8" name="Line 122"/>
          <p:cNvSpPr>
            <a:spLocks noChangeShapeType="1"/>
          </p:cNvSpPr>
          <p:nvPr/>
        </p:nvSpPr>
        <p:spPr bwMode="auto">
          <a:xfrm flipH="1" flipV="1">
            <a:off x="823913" y="4667250"/>
            <a:ext cx="1041400" cy="190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9" name="Line 123"/>
          <p:cNvSpPr>
            <a:spLocks noChangeShapeType="1"/>
          </p:cNvSpPr>
          <p:nvPr/>
        </p:nvSpPr>
        <p:spPr bwMode="auto">
          <a:xfrm flipV="1">
            <a:off x="785813" y="4686300"/>
            <a:ext cx="1092200" cy="457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100" name="Line 124"/>
          <p:cNvSpPr>
            <a:spLocks noChangeShapeType="1"/>
          </p:cNvSpPr>
          <p:nvPr/>
        </p:nvSpPr>
        <p:spPr bwMode="auto">
          <a:xfrm flipV="1">
            <a:off x="754063" y="4464050"/>
            <a:ext cx="1120775" cy="6762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101" name="Oval 125"/>
          <p:cNvSpPr>
            <a:spLocks noChangeAspect="1" noChangeArrowheads="1"/>
          </p:cNvSpPr>
          <p:nvPr/>
        </p:nvSpPr>
        <p:spPr bwMode="auto">
          <a:xfrm>
            <a:off x="728663" y="4622800"/>
            <a:ext cx="107950" cy="10795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31"/>
          <p:cNvGrpSpPr/>
          <p:nvPr/>
        </p:nvGrpSpPr>
        <p:grpSpPr bwMode="auto">
          <a:xfrm>
            <a:off x="2520950" y="5670550"/>
            <a:ext cx="4999038" cy="692150"/>
            <a:chOff x="848" y="1668"/>
            <a:chExt cx="3149" cy="436"/>
          </a:xfrm>
        </p:grpSpPr>
        <p:sp>
          <p:nvSpPr>
            <p:cNvPr id="13348" name="Rectangle 132"/>
            <p:cNvSpPr>
              <a:spLocks noChangeArrowheads="1"/>
            </p:cNvSpPr>
            <p:nvPr/>
          </p:nvSpPr>
          <p:spPr bwMode="auto">
            <a:xfrm>
              <a:off x="848" y="1668"/>
              <a:ext cx="3149" cy="436"/>
            </a:xfrm>
            <a:prstGeom prst="rect">
              <a:avLst/>
            </a:prstGeom>
            <a:solidFill>
              <a:srgbClr val="FF99CC">
                <a:alpha val="39999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Text Box 43"/>
            <p:cNvSpPr txBox="1">
              <a:spLocks noChangeArrowheads="1"/>
            </p:cNvSpPr>
            <p:nvPr/>
          </p:nvSpPr>
          <p:spPr bwMode="auto">
            <a:xfrm>
              <a:off x="957" y="1723"/>
              <a:ext cx="294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latin typeface="Candara" panose="020E0502030303020204" pitchFamily="34" charset="0"/>
                </a:rPr>
                <a:t>Expected</a:t>
              </a:r>
              <a:r>
                <a:rPr lang="en-US" sz="2800">
                  <a:latin typeface="Candara" panose="020E0502030303020204" pitchFamily="34" charset="0"/>
                </a:rPr>
                <a:t> insertion time: </a:t>
              </a:r>
              <a:r>
                <a:rPr lang="en-US" sz="2800" b="1" i="1">
                  <a:solidFill>
                    <a:srgbClr val="008000"/>
                  </a:solidFill>
                  <a:latin typeface="Candara" panose="020E0502030303020204" pitchFamily="34" charset="0"/>
                </a:rPr>
                <a:t>O(1)</a:t>
              </a:r>
              <a:r>
                <a:rPr lang="en-US" sz="2800">
                  <a:latin typeface="Arial Narrow" panose="020B0606020202030204" pitchFamily="34" charset="0"/>
                </a:rPr>
                <a:t> </a:t>
              </a:r>
              <a:endParaRPr lang="en-US" sz="2800">
                <a:latin typeface="Arial Narrow" panose="020B0606020202030204" pitchFamily="34" charset="0"/>
              </a:endParaRPr>
            </a:p>
          </p:txBody>
        </p:sp>
      </p:grpSp>
      <p:sp>
        <p:nvSpPr>
          <p:cNvPr id="127110" name="Rectangle 134"/>
          <p:cNvSpPr>
            <a:spLocks noChangeArrowheads="1"/>
          </p:cNvSpPr>
          <p:nvPr/>
        </p:nvSpPr>
        <p:spPr bwMode="auto">
          <a:xfrm>
            <a:off x="2403475" y="3013075"/>
            <a:ext cx="130333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sz="2400" b="1" i="1">
                <a:solidFill>
                  <a:srgbClr val="FF0000"/>
                </a:solidFill>
                <a:latin typeface="Candara" panose="020E0502030303020204" pitchFamily="34" charset="0"/>
              </a:rPr>
              <a:t>Facts:</a:t>
            </a:r>
            <a:endParaRPr lang="en-US" sz="2400" b="1" i="1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27111" name="AutoShape 135"/>
          <p:cNvSpPr>
            <a:spLocks noChangeArrowheads="1"/>
          </p:cNvSpPr>
          <p:nvPr/>
        </p:nvSpPr>
        <p:spPr bwMode="auto">
          <a:xfrm>
            <a:off x="6821488" y="1103313"/>
            <a:ext cx="2101850" cy="1847850"/>
          </a:xfrm>
          <a:prstGeom prst="cloudCallout">
            <a:avLst>
              <a:gd name="adj1" fmla="val -34500"/>
              <a:gd name="adj2" fmla="val 121468"/>
            </a:avLst>
          </a:prstGeom>
          <a:gradFill rotWithShape="1">
            <a:gsLst>
              <a:gs pos="0">
                <a:srgbClr val="5E7676">
                  <a:alpha val="70000"/>
                </a:srgbClr>
              </a:gs>
              <a:gs pos="100000">
                <a:srgbClr val="CCFFFF"/>
              </a:gs>
            </a:gsLst>
            <a:lin ang="5400000" scaled="1"/>
          </a:gradFill>
          <a:ln w="6350" cap="rnd">
            <a:solidFill>
              <a:schemeClr val="tx1"/>
            </a:solidFill>
            <a:prstDash val="sysDot"/>
            <a:round/>
          </a:ln>
        </p:spPr>
        <p:txBody>
          <a:bodyPr lIns="18000" tIns="18000" rIns="18000" bIns="18000" anchor="ctr"/>
          <a:lstStyle/>
          <a:p>
            <a:pPr algn="l"/>
            <a:r>
              <a:rPr lang="en-US" sz="2400" b="1">
                <a:solidFill>
                  <a:srgbClr val="003399"/>
                </a:solidFill>
                <a:latin typeface="Candara" panose="020E0502030303020204" pitchFamily="34" charset="0"/>
              </a:rPr>
              <a:t>Insertion algorithm achieves this</a:t>
            </a:r>
            <a:endParaRPr lang="en-US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3344" name="Oval 5"/>
          <p:cNvSpPr>
            <a:spLocks noChangeArrowheads="1"/>
          </p:cNvSpPr>
          <p:nvPr/>
        </p:nvSpPr>
        <p:spPr bwMode="auto">
          <a:xfrm>
            <a:off x="458788" y="6038850"/>
            <a:ext cx="98425" cy="123825"/>
          </a:xfrm>
          <a:prstGeom prst="ellipse">
            <a:avLst/>
          </a:prstGeom>
          <a:solidFill>
            <a:schemeClr val="tx1"/>
          </a:solidFill>
          <a:ln w="28575" algn="ctr">
            <a:solidFill>
              <a:srgbClr val="00B0F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063" y="5908675"/>
            <a:ext cx="12731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occupied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346" name="Oval 69"/>
          <p:cNvSpPr>
            <a:spLocks noChangeArrowheads="1"/>
          </p:cNvSpPr>
          <p:nvPr/>
        </p:nvSpPr>
        <p:spPr bwMode="auto">
          <a:xfrm>
            <a:off x="458788" y="6448425"/>
            <a:ext cx="98425" cy="123825"/>
          </a:xfrm>
          <a:prstGeom prst="ellipse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23900" y="6318250"/>
            <a:ext cx="1273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vacant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1709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2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2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2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2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12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82" grpId="0" animBg="1"/>
      <p:bldP spid="127083" grpId="0" animBg="1"/>
      <p:bldP spid="127084" grpId="0" animBg="1"/>
      <p:bldP spid="127085" grpId="0" animBg="1"/>
      <p:bldP spid="127086" grpId="0" animBg="1"/>
      <p:bldP spid="127087" grpId="0" animBg="1"/>
      <p:bldP spid="127088" grpId="0" animBg="1"/>
      <p:bldP spid="127089" grpId="0" animBg="1"/>
      <p:bldP spid="127090" grpId="0" animBg="1"/>
      <p:bldP spid="127091" grpId="0" animBg="1"/>
      <p:bldP spid="127092" grpId="0" animBg="1"/>
      <p:bldP spid="127093" grpId="0" animBg="1"/>
      <p:bldP spid="127094" grpId="0" animBg="1"/>
      <p:bldP spid="127095" grpId="0" animBg="1"/>
      <p:bldP spid="127096" grpId="0" animBg="1"/>
      <p:bldP spid="127097" grpId="0" animBg="1"/>
      <p:bldP spid="127098" grpId="0" animBg="1"/>
      <p:bldP spid="127099" grpId="0" animBg="1"/>
      <p:bldP spid="127100" grpId="0" animBg="1"/>
      <p:bldP spid="127101" grpId="0" animBg="1"/>
      <p:bldP spid="1271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9F6061-E5DB-4966-9F7F-73C34CCF9265}" type="slidenum">
              <a:rPr lang="he-IL" altLang="zh-CN"/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152400"/>
            <a:ext cx="8229600" cy="571500"/>
          </a:xfrm>
        </p:spPr>
        <p:txBody>
          <a:bodyPr/>
          <a:lstStyle/>
          <a:p>
            <a:pPr rtl="0" eaLnBrk="1" hangingPunct="1"/>
            <a:r>
              <a:rPr lang="en-US" smtClean="0"/>
              <a:t>Cuckoo Hashing: Properties</a:t>
            </a:r>
            <a:endParaRPr lang="en-US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33463"/>
            <a:ext cx="8432800" cy="4889500"/>
          </a:xfrm>
        </p:spPr>
        <p:txBody>
          <a:bodyPr/>
          <a:lstStyle/>
          <a:p>
            <a:pPr eaLnBrk="1" hangingPunct="1"/>
            <a:r>
              <a:rPr lang="en-US" sz="3000" smtClean="0"/>
              <a:t>Many attractive properties:</a:t>
            </a:r>
            <a:endParaRPr lang="en-US" sz="3000" smtClean="0"/>
          </a:p>
          <a:p>
            <a:pPr lvl="1" eaLnBrk="1" hangingPunct="1">
              <a:buClr>
                <a:schemeClr val="tx1"/>
              </a:buClr>
            </a:pPr>
            <a:r>
              <a:rPr lang="en-US" sz="2600" smtClean="0">
                <a:solidFill>
                  <a:srgbClr val="008000"/>
                </a:solidFill>
              </a:rPr>
              <a:t>Lookup and deletion</a:t>
            </a:r>
            <a:r>
              <a:rPr lang="en-US" sz="2600" smtClean="0"/>
              <a:t> in </a:t>
            </a:r>
            <a:r>
              <a:rPr lang="en-US" sz="2600" b="1" smtClean="0">
                <a:solidFill>
                  <a:srgbClr val="FF0000"/>
                </a:solidFill>
              </a:rPr>
              <a:t>2</a:t>
            </a:r>
            <a:r>
              <a:rPr lang="en-US" sz="2600" smtClean="0">
                <a:solidFill>
                  <a:srgbClr val="FF0000"/>
                </a:solidFill>
              </a:rPr>
              <a:t> accesses</a:t>
            </a:r>
            <a:r>
              <a:rPr lang="en-US" sz="2600" smtClean="0"/>
              <a:t> </a:t>
            </a:r>
            <a:r>
              <a:rPr lang="en-US" sz="2600" b="1" i="1" smtClean="0"/>
              <a:t>in the worst case</a:t>
            </a:r>
            <a:endParaRPr lang="en-US" sz="2600" b="1" i="1" smtClean="0"/>
          </a:p>
          <a:p>
            <a:pPr lvl="2" eaLnBrk="1" hangingPunct="1"/>
            <a:r>
              <a:rPr lang="en-US" smtClean="0"/>
              <a:t>May be done in parallel</a:t>
            </a:r>
            <a:endParaRPr lang="en-US" smtClean="0"/>
          </a:p>
          <a:p>
            <a:pPr lvl="1" eaLnBrk="1" hangingPunct="1">
              <a:buClr>
                <a:schemeClr val="tx1"/>
              </a:buClr>
            </a:pPr>
            <a:r>
              <a:rPr lang="en-US" sz="2600" smtClean="0">
                <a:solidFill>
                  <a:srgbClr val="008000"/>
                </a:solidFill>
              </a:rPr>
              <a:t>Insertion</a:t>
            </a:r>
            <a:r>
              <a:rPr lang="en-US" sz="2600" smtClean="0"/>
              <a:t> takes </a:t>
            </a:r>
            <a:r>
              <a:rPr lang="en-US" sz="2600" b="1" i="1" smtClean="0"/>
              <a:t>amortized</a:t>
            </a:r>
            <a:r>
              <a:rPr lang="en-US" sz="2600" smtClean="0"/>
              <a:t> constant time</a:t>
            </a:r>
            <a:endParaRPr lang="en-US" sz="2600" smtClean="0"/>
          </a:p>
          <a:p>
            <a:pPr lvl="1" eaLnBrk="1" hangingPunct="1"/>
            <a:r>
              <a:rPr lang="en-US" sz="2600" i="1" smtClean="0"/>
              <a:t>Reasonable</a:t>
            </a:r>
            <a:r>
              <a:rPr lang="en-US" sz="2600" smtClean="0"/>
              <a:t> memory utilization</a:t>
            </a:r>
            <a:endParaRPr lang="en-US" sz="2600" smtClean="0"/>
          </a:p>
          <a:p>
            <a:pPr lvl="1" eaLnBrk="1" hangingPunct="1"/>
            <a:r>
              <a:rPr lang="en-US" sz="2600" smtClean="0"/>
              <a:t>No dynamic memory allocation</a:t>
            </a:r>
            <a:endParaRPr lang="en-US" sz="2600" smtClean="0"/>
          </a:p>
          <a:p>
            <a:pPr eaLnBrk="1" hangingPunct="1"/>
            <a:r>
              <a:rPr lang="en-US" sz="3000" smtClean="0"/>
              <a:t>Lots of </a:t>
            </a:r>
            <a:r>
              <a:rPr lang="en-US" sz="3000" b="1" smtClean="0"/>
              <a:t>Generalizations</a:t>
            </a:r>
            <a:endParaRPr lang="en-US" sz="3000" b="1" smtClean="0"/>
          </a:p>
          <a:p>
            <a:pPr eaLnBrk="1" hangingPunct="1"/>
            <a:r>
              <a:rPr lang="en-US" sz="3000" smtClean="0"/>
              <a:t>Lots of applications to related problems</a:t>
            </a:r>
            <a:endParaRPr lang="en-US" sz="3000" smtClean="0"/>
          </a:p>
          <a:p>
            <a:pPr eaLnBrk="1" hangingPunct="1"/>
            <a:r>
              <a:rPr lang="en-US" sz="3000" smtClean="0"/>
              <a:t>Growing evidence of practicality on current architectures</a:t>
            </a:r>
            <a:endParaRPr lang="en-US" sz="3000" smtClean="0">
              <a:solidFill>
                <a:srgbClr val="008080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7086600" y="2909888"/>
            <a:ext cx="1587500" cy="1479550"/>
            <a:chOff x="1628" y="3108"/>
            <a:chExt cx="1000" cy="932"/>
          </a:xfrm>
        </p:grpSpPr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1628" y="3108"/>
              <a:ext cx="1000" cy="932"/>
            </a:xfrm>
            <a:prstGeom prst="wedgeRectCallout">
              <a:avLst>
                <a:gd name="adj1" fmla="val -53000"/>
                <a:gd name="adj2" fmla="val 62662"/>
              </a:avLst>
            </a:prstGeom>
            <a:solidFill>
              <a:schemeClr val="accent1"/>
            </a:solidFill>
            <a:ln w="22225" algn="ctr">
              <a:noFill/>
              <a:miter lim="800000"/>
            </a:ln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14346" name="Picture 7" descr="Copy of AMD opteron SE new procesors 001_xtrevi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629" y="3112"/>
              <a:ext cx="998" cy="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/>
          <p:nvPr/>
        </p:nvGrpSpPr>
        <p:grpSpPr bwMode="auto">
          <a:xfrm>
            <a:off x="6305550" y="5002213"/>
            <a:ext cx="2206625" cy="1643062"/>
            <a:chOff x="3972" y="2908"/>
            <a:chExt cx="1390" cy="1035"/>
          </a:xfrm>
        </p:grpSpPr>
        <p:pic>
          <p:nvPicPr>
            <p:cNvPr id="14343" name="Picture 6" descr="Copy (2) of 200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351868">
              <a:off x="3972" y="2908"/>
              <a:ext cx="1390" cy="1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4" name="AutoShape 11"/>
            <p:cNvSpPr>
              <a:spLocks noChangeArrowheads="1"/>
            </p:cNvSpPr>
            <p:nvPr/>
          </p:nvSpPr>
          <p:spPr bwMode="auto">
            <a:xfrm rot="270755">
              <a:off x="4142" y="2968"/>
              <a:ext cx="1040" cy="823"/>
            </a:xfrm>
            <a:prstGeom prst="wedgeRectCallout">
              <a:avLst>
                <a:gd name="adj1" fmla="val 690"/>
                <a:gd name="adj2" fmla="val -66153"/>
              </a:avLst>
            </a:prstGeom>
            <a:solidFill>
              <a:srgbClr val="008080">
                <a:alpha val="10196"/>
              </a:srgbClr>
            </a:solidFill>
            <a:ln w="6350" algn="ctr">
              <a:noFill/>
              <a:miter lim="800000"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  <p:custDataLst>
      <p:tags r:id="rId3"/>
    </p:custDataLst>
  </p:cSld>
  <p:clrMapOvr>
    <a:masterClrMapping/>
  </p:clrMapOvr>
  <p:transition advTm="630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D06CD7-73F2-42B3-BDB3-13EBAF9E27EC}" type="slidenum">
              <a:rPr lang="en-US" altLang="zh-CN"/>
            </a:fld>
            <a:endParaRPr lang="en-US" altLang="zh-CN"/>
          </a:p>
        </p:txBody>
      </p:sp>
      <p:sp>
        <p:nvSpPr>
          <p:cNvPr id="29699" name="Oval 84"/>
          <p:cNvSpPr>
            <a:spLocks noChangeArrowheads="1"/>
          </p:cNvSpPr>
          <p:nvPr/>
        </p:nvSpPr>
        <p:spPr bwMode="auto">
          <a:xfrm>
            <a:off x="1524000" y="3352800"/>
            <a:ext cx="2819400" cy="1752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 functions</a:t>
            </a:r>
            <a:endParaRPr lang="en-US" altLang="zh-CN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CE0000"/>
                </a:solidFill>
              </a:rPr>
              <a:t>Solution: </a:t>
            </a:r>
            <a:r>
              <a:rPr lang="en-US" altLang="zh-CN" smtClean="0">
                <a:solidFill>
                  <a:srgbClr val="000000"/>
                </a:solidFill>
              </a:rPr>
              <a:t>Use a </a:t>
            </a:r>
            <a:r>
              <a:rPr lang="en-US" altLang="zh-CN" b="1" i="1" smtClean="0">
                <a:solidFill>
                  <a:srgbClr val="CE0000"/>
                </a:solidFill>
              </a:rPr>
              <a:t>hash function </a:t>
            </a:r>
            <a:r>
              <a:rPr lang="en-US" altLang="zh-CN" i="1" smtClean="0">
                <a:solidFill>
                  <a:srgbClr val="008C87"/>
                </a:solidFill>
              </a:rPr>
              <a:t>h </a:t>
            </a:r>
            <a:r>
              <a:rPr lang="en-US" altLang="zh-CN" smtClean="0">
                <a:solidFill>
                  <a:srgbClr val="000000"/>
                </a:solidFill>
              </a:rPr>
              <a:t>to map the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rgbClr val="000000"/>
                </a:solidFill>
              </a:rPr>
              <a:t>universe </a:t>
            </a:r>
            <a:r>
              <a:rPr lang="en-US" altLang="zh-CN" i="1" smtClean="0">
                <a:solidFill>
                  <a:srgbClr val="008C87"/>
                </a:solidFill>
              </a:rPr>
              <a:t>U </a:t>
            </a:r>
            <a:r>
              <a:rPr lang="en-US" altLang="zh-CN" smtClean="0">
                <a:solidFill>
                  <a:srgbClr val="000000"/>
                </a:solidFill>
              </a:rPr>
              <a:t>of all keys into 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rgbClr val="008C87"/>
                </a:solidFill>
              </a:rPr>
              <a:t>{0, 1, …,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–1}</a:t>
            </a:r>
            <a:r>
              <a:rPr lang="en-US" altLang="zh-CN" smtClean="0">
                <a:solidFill>
                  <a:srgbClr val="000000"/>
                </a:solidFill>
              </a:rPr>
              <a:t>: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i="1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i="1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i="1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i="1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When a record  to be inserted maps to an already 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occupied slot in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0000"/>
                </a:solidFill>
              </a:rPr>
              <a:t>,  a </a:t>
            </a:r>
            <a:r>
              <a:rPr lang="en-US" altLang="zh-CN" sz="2800" b="1" i="1" smtClean="0">
                <a:solidFill>
                  <a:srgbClr val="CE0000"/>
                </a:solidFill>
              </a:rPr>
              <a:t>collision </a:t>
            </a:r>
            <a:r>
              <a:rPr lang="en-US" altLang="zh-CN" sz="2800" smtClean="0">
                <a:solidFill>
                  <a:srgbClr val="000000"/>
                </a:solidFill>
              </a:rPr>
              <a:t>occurs.</a:t>
            </a:r>
            <a:endParaRPr lang="en-US" altLang="zh-CN" sz="2800" smtClean="0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5727700" y="2201863"/>
            <a:ext cx="1238250" cy="29892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211" name="Group 75"/>
          <p:cNvGraphicFramePr>
            <a:graphicFrameLocks noGrp="1"/>
          </p:cNvGraphicFramePr>
          <p:nvPr/>
        </p:nvGraphicFramePr>
        <p:xfrm>
          <a:off x="5562600" y="1889125"/>
          <a:ext cx="2667000" cy="3436938"/>
        </p:xfrm>
        <a:graphic>
          <a:graphicData uri="http://schemas.openxmlformats.org/drawingml/2006/table">
            <a:tbl>
              <a:tblPr/>
              <a:tblGrid>
                <a:gridCol w="1295400"/>
                <a:gridCol w="13716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=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E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m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9" name="Oval 76"/>
          <p:cNvSpPr>
            <a:spLocks noChangeArrowheads="1"/>
          </p:cNvSpPr>
          <p:nvPr/>
        </p:nvSpPr>
        <p:spPr bwMode="auto">
          <a:xfrm>
            <a:off x="1752600" y="3505200"/>
            <a:ext cx="2133600" cy="1219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sz="1400" i="1"/>
              <a:t>k</a:t>
            </a:r>
            <a:r>
              <a:rPr lang="en-US" altLang="zh-CN" sz="1400" baseline="-25000"/>
              <a:t>1</a:t>
            </a:r>
            <a:endParaRPr lang="en-US" altLang="zh-CN" sz="1400" baseline="-25000"/>
          </a:p>
          <a:p>
            <a:r>
              <a:rPr lang="en-US" altLang="zh-CN" sz="1400" i="1"/>
              <a:t>               k</a:t>
            </a:r>
            <a:r>
              <a:rPr lang="en-US" altLang="zh-CN" sz="1400" baseline="-25000"/>
              <a:t>5</a:t>
            </a:r>
            <a:endParaRPr lang="en-US" altLang="zh-CN" sz="1400" baseline="-25000"/>
          </a:p>
          <a:p>
            <a:r>
              <a:rPr lang="en-US" altLang="zh-CN" sz="1400" i="1"/>
              <a:t>   k</a:t>
            </a:r>
            <a:r>
              <a:rPr lang="en-US" altLang="zh-CN" sz="1400" baseline="-25000"/>
              <a:t>4</a:t>
            </a:r>
            <a:endParaRPr lang="en-US" altLang="zh-CN" sz="1400" baseline="-25000"/>
          </a:p>
          <a:p>
            <a:r>
              <a:rPr lang="en-US" altLang="zh-CN" sz="1400" i="1"/>
              <a:t>k</a:t>
            </a:r>
            <a:r>
              <a:rPr lang="en-US" altLang="zh-CN" sz="1400" baseline="-25000"/>
              <a:t>2                 </a:t>
            </a:r>
            <a:endParaRPr lang="en-US" altLang="zh-CN" sz="1400" baseline="-25000"/>
          </a:p>
          <a:p>
            <a:r>
              <a:rPr lang="en-US" altLang="zh-CN" sz="1400" i="1"/>
              <a:t>           k</a:t>
            </a:r>
            <a:r>
              <a:rPr lang="en-US" altLang="zh-CN" sz="1400" baseline="-25000"/>
              <a:t>3</a:t>
            </a:r>
            <a:endParaRPr lang="en-US" altLang="zh-CN" sz="1400" baseline="-25000"/>
          </a:p>
        </p:txBody>
      </p:sp>
      <p:sp>
        <p:nvSpPr>
          <p:cNvPr id="29740" name="Line 78"/>
          <p:cNvSpPr>
            <a:spLocks noChangeShapeType="1"/>
          </p:cNvSpPr>
          <p:nvPr/>
        </p:nvSpPr>
        <p:spPr bwMode="auto">
          <a:xfrm flipV="1">
            <a:off x="2895600" y="2971800"/>
            <a:ext cx="2667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1" name="Freeform 79"/>
          <p:cNvSpPr/>
          <p:nvPr/>
        </p:nvSpPr>
        <p:spPr bwMode="auto">
          <a:xfrm>
            <a:off x="3276600" y="3886200"/>
            <a:ext cx="2325688" cy="63500"/>
          </a:xfrm>
          <a:custGeom>
            <a:avLst/>
            <a:gdLst>
              <a:gd name="T0" fmla="*/ 0 w 1465"/>
              <a:gd name="T1" fmla="*/ 0 h 40"/>
              <a:gd name="T2" fmla="*/ 1465 w 1465"/>
              <a:gd name="T3" fmla="*/ 40 h 40"/>
              <a:gd name="T4" fmla="*/ 0 60000 65536"/>
              <a:gd name="T5" fmla="*/ 0 60000 65536"/>
              <a:gd name="T6" fmla="*/ 0 w 1465"/>
              <a:gd name="T7" fmla="*/ 0 h 40"/>
              <a:gd name="T8" fmla="*/ 1465 w 1465"/>
              <a:gd name="T9" fmla="*/ 40 h 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65" h="40">
                <a:moveTo>
                  <a:pt x="0" y="0"/>
                </a:moveTo>
                <a:lnTo>
                  <a:pt x="1465" y="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2" name="Line 80"/>
          <p:cNvSpPr>
            <a:spLocks noChangeShapeType="1"/>
          </p:cNvSpPr>
          <p:nvPr/>
        </p:nvSpPr>
        <p:spPr bwMode="auto">
          <a:xfrm flipV="1">
            <a:off x="2971800" y="3352800"/>
            <a:ext cx="2590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81"/>
          <p:cNvSpPr>
            <a:spLocks noChangeShapeType="1"/>
          </p:cNvSpPr>
          <p:nvPr/>
        </p:nvSpPr>
        <p:spPr bwMode="auto">
          <a:xfrm flipV="1">
            <a:off x="2667000" y="4038600"/>
            <a:ext cx="2895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4" name="Freeform 82"/>
          <p:cNvSpPr/>
          <p:nvPr/>
        </p:nvSpPr>
        <p:spPr bwMode="auto">
          <a:xfrm>
            <a:off x="3151188" y="4532313"/>
            <a:ext cx="2413000" cy="39687"/>
          </a:xfrm>
          <a:custGeom>
            <a:avLst/>
            <a:gdLst>
              <a:gd name="T0" fmla="*/ 0 w 1520"/>
              <a:gd name="T1" fmla="*/ 0 h 25"/>
              <a:gd name="T2" fmla="*/ 1520 w 1520"/>
              <a:gd name="T3" fmla="*/ 25 h 25"/>
              <a:gd name="T4" fmla="*/ 0 60000 65536"/>
              <a:gd name="T5" fmla="*/ 0 60000 65536"/>
              <a:gd name="T6" fmla="*/ 0 w 1520"/>
              <a:gd name="T7" fmla="*/ 0 h 25"/>
              <a:gd name="T8" fmla="*/ 1520 w 1520"/>
              <a:gd name="T9" fmla="*/ 25 h 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0" h="25">
                <a:moveTo>
                  <a:pt x="0" y="0"/>
                </a:moveTo>
                <a:lnTo>
                  <a:pt x="1520" y="2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5" name="Text Box 83"/>
          <p:cNvSpPr txBox="1">
            <a:spLocks noChangeArrowheads="1"/>
          </p:cNvSpPr>
          <p:nvPr/>
        </p:nvSpPr>
        <p:spPr bwMode="auto">
          <a:xfrm>
            <a:off x="1828800" y="3810000"/>
            <a:ext cx="38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/>
              <a:t>K</a:t>
            </a:r>
            <a:endParaRPr lang="en-US" altLang="zh-CN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6C4B0-FD3D-4CD3-968E-92810C081544}" type="slidenum">
              <a:rPr lang="he-IL" altLang="zh-CN"/>
            </a:fld>
            <a:endParaRPr lang="en-US"/>
          </a:p>
        </p:txBody>
      </p:sp>
      <p:grpSp>
        <p:nvGrpSpPr>
          <p:cNvPr id="2" name="Group 90"/>
          <p:cNvGrpSpPr/>
          <p:nvPr/>
        </p:nvGrpSpPr>
        <p:grpSpPr bwMode="auto">
          <a:xfrm>
            <a:off x="6505575" y="1714500"/>
            <a:ext cx="1724025" cy="549275"/>
            <a:chOff x="2998" y="2798"/>
            <a:chExt cx="1086" cy="346"/>
          </a:xfrm>
        </p:grpSpPr>
        <p:sp>
          <p:nvSpPr>
            <p:cNvPr id="15472" name="Oval 91"/>
            <p:cNvSpPr>
              <a:spLocks noChangeAspect="1" noChangeArrowheads="1"/>
            </p:cNvSpPr>
            <p:nvPr/>
          </p:nvSpPr>
          <p:spPr bwMode="auto">
            <a:xfrm flipH="1">
              <a:off x="3383" y="2889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Text Box 92"/>
            <p:cNvSpPr txBox="1">
              <a:spLocks noChangeArrowheads="1"/>
            </p:cNvSpPr>
            <p:nvPr/>
          </p:nvSpPr>
          <p:spPr bwMode="auto">
            <a:xfrm>
              <a:off x="2998" y="2798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1</a:t>
              </a:r>
              <a:r>
                <a:rPr lang="en-US" sz="3000" i="1">
                  <a:latin typeface="Candara" panose="020E0502030303020204" pitchFamily="34" charset="0"/>
                </a:rPr>
                <a:t>(   ) = 2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3" name="Group 93"/>
          <p:cNvGrpSpPr/>
          <p:nvPr/>
        </p:nvGrpSpPr>
        <p:grpSpPr bwMode="auto">
          <a:xfrm>
            <a:off x="6521450" y="1727200"/>
            <a:ext cx="1724025" cy="549275"/>
            <a:chOff x="3466" y="2096"/>
            <a:chExt cx="1086" cy="346"/>
          </a:xfrm>
        </p:grpSpPr>
        <p:sp>
          <p:nvSpPr>
            <p:cNvPr id="15470" name="Oval 94"/>
            <p:cNvSpPr>
              <a:spLocks noChangeAspect="1" noChangeArrowheads="1"/>
            </p:cNvSpPr>
            <p:nvPr/>
          </p:nvSpPr>
          <p:spPr bwMode="auto">
            <a:xfrm flipH="1">
              <a:off x="3845" y="218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Text Box 95"/>
            <p:cNvSpPr txBox="1">
              <a:spLocks noChangeArrowheads="1"/>
            </p:cNvSpPr>
            <p:nvPr/>
          </p:nvSpPr>
          <p:spPr bwMode="auto">
            <a:xfrm>
              <a:off x="3466" y="2096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1</a:t>
              </a:r>
              <a:r>
                <a:rPr lang="en-US" sz="3000" i="1">
                  <a:latin typeface="Candara" panose="020E0502030303020204" pitchFamily="34" charset="0"/>
                </a:rPr>
                <a:t>(   ) = 6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6521450" y="1724025"/>
            <a:ext cx="1790700" cy="1063625"/>
            <a:chOff x="4060" y="2806"/>
            <a:chExt cx="1128" cy="670"/>
          </a:xfrm>
        </p:grpSpPr>
        <p:grpSp>
          <p:nvGrpSpPr>
            <p:cNvPr id="5" name="Group 141"/>
            <p:cNvGrpSpPr/>
            <p:nvPr/>
          </p:nvGrpSpPr>
          <p:grpSpPr bwMode="auto">
            <a:xfrm>
              <a:off x="4102" y="2806"/>
              <a:ext cx="1086" cy="346"/>
              <a:chOff x="3832" y="2258"/>
              <a:chExt cx="1086" cy="346"/>
            </a:xfrm>
          </p:grpSpPr>
          <p:sp>
            <p:nvSpPr>
              <p:cNvPr id="15468" name="Oval 142"/>
              <p:cNvSpPr>
                <a:spLocks noChangeAspect="1" noChangeArrowheads="1"/>
              </p:cNvSpPr>
              <p:nvPr/>
            </p:nvSpPr>
            <p:spPr bwMode="auto">
              <a:xfrm flipH="1">
                <a:off x="4163" y="2353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993366"/>
                  </a:gs>
                  <a:gs pos="100000">
                    <a:srgbClr val="47182F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9" name="Text Box 143"/>
              <p:cNvSpPr txBox="1">
                <a:spLocks noChangeArrowheads="1"/>
              </p:cNvSpPr>
              <p:nvPr/>
            </p:nvSpPr>
            <p:spPr bwMode="auto">
              <a:xfrm>
                <a:off x="3832" y="2258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1</a:t>
                </a:r>
                <a:r>
                  <a:rPr lang="en-US" sz="3000" i="1">
                    <a:latin typeface="Candara" panose="020E0502030303020204" pitchFamily="34" charset="0"/>
                  </a:rPr>
                  <a:t>(   ) = 10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6" name="Group 144"/>
            <p:cNvGrpSpPr/>
            <p:nvPr/>
          </p:nvGrpSpPr>
          <p:grpSpPr bwMode="auto">
            <a:xfrm>
              <a:off x="4060" y="3130"/>
              <a:ext cx="1086" cy="346"/>
              <a:chOff x="2866" y="2636"/>
              <a:chExt cx="1086" cy="346"/>
            </a:xfrm>
          </p:grpSpPr>
          <p:sp>
            <p:nvSpPr>
              <p:cNvPr id="15466" name="Text Box 145"/>
              <p:cNvSpPr txBox="1">
                <a:spLocks noChangeArrowheads="1"/>
              </p:cNvSpPr>
              <p:nvPr/>
            </p:nvSpPr>
            <p:spPr bwMode="auto">
              <a:xfrm>
                <a:off x="2866" y="2636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2</a:t>
                </a:r>
                <a:r>
                  <a:rPr lang="en-US" sz="3000" i="1">
                    <a:latin typeface="Candara" panose="020E0502030303020204" pitchFamily="34" charset="0"/>
                  </a:rPr>
                  <a:t>(   ) = 6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  <p:sp>
            <p:nvSpPr>
              <p:cNvPr id="15467" name="Oval 146"/>
              <p:cNvSpPr>
                <a:spLocks noChangeAspect="1" noChangeArrowheads="1"/>
              </p:cNvSpPr>
              <p:nvPr/>
            </p:nvSpPr>
            <p:spPr bwMode="auto">
              <a:xfrm flipH="1">
                <a:off x="3225" y="2731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767600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108"/>
          <p:cNvGrpSpPr/>
          <p:nvPr/>
        </p:nvGrpSpPr>
        <p:grpSpPr bwMode="auto">
          <a:xfrm>
            <a:off x="6534150" y="2251075"/>
            <a:ext cx="1724025" cy="549275"/>
            <a:chOff x="2614" y="2024"/>
            <a:chExt cx="1086" cy="346"/>
          </a:xfrm>
        </p:grpSpPr>
        <p:sp>
          <p:nvSpPr>
            <p:cNvPr id="15462" name="Text Box 109"/>
            <p:cNvSpPr txBox="1">
              <a:spLocks noChangeArrowheads="1"/>
            </p:cNvSpPr>
            <p:nvPr/>
          </p:nvSpPr>
          <p:spPr bwMode="auto">
            <a:xfrm>
              <a:off x="2614" y="2024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2</a:t>
              </a:r>
              <a:r>
                <a:rPr lang="en-US" sz="3000" i="1">
                  <a:latin typeface="Candara" panose="020E0502030303020204" pitchFamily="34" charset="0"/>
                </a:rPr>
                <a:t>(   ) = 8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  <p:sp>
          <p:nvSpPr>
            <p:cNvPr id="15463" name="Oval 110"/>
            <p:cNvSpPr>
              <a:spLocks noChangeAspect="1" noChangeArrowheads="1"/>
            </p:cNvSpPr>
            <p:nvPr/>
          </p:nvSpPr>
          <p:spPr bwMode="auto">
            <a:xfrm flipH="1">
              <a:off x="2979" y="2109"/>
              <a:ext cx="181" cy="186"/>
            </a:xfrm>
            <a:prstGeom prst="ellipse">
              <a:avLst/>
            </a:prstGeom>
            <a:solidFill>
              <a:srgbClr val="000000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26"/>
          <p:cNvGrpSpPr/>
          <p:nvPr/>
        </p:nvGrpSpPr>
        <p:grpSpPr bwMode="auto">
          <a:xfrm>
            <a:off x="6496050" y="1736725"/>
            <a:ext cx="1749425" cy="2152650"/>
            <a:chOff x="4172" y="2406"/>
            <a:chExt cx="1102" cy="1356"/>
          </a:xfrm>
        </p:grpSpPr>
        <p:grpSp>
          <p:nvGrpSpPr>
            <p:cNvPr id="9" name="Group 114"/>
            <p:cNvGrpSpPr/>
            <p:nvPr/>
          </p:nvGrpSpPr>
          <p:grpSpPr bwMode="auto">
            <a:xfrm>
              <a:off x="4172" y="3416"/>
              <a:ext cx="1086" cy="346"/>
              <a:chOff x="4342" y="2342"/>
              <a:chExt cx="1086" cy="346"/>
            </a:xfrm>
          </p:grpSpPr>
          <p:sp>
            <p:nvSpPr>
              <p:cNvPr id="15460" name="Text Box 115"/>
              <p:cNvSpPr txBox="1">
                <a:spLocks noChangeArrowheads="1"/>
              </p:cNvSpPr>
              <p:nvPr/>
            </p:nvSpPr>
            <p:spPr bwMode="auto">
              <a:xfrm>
                <a:off x="4342" y="2342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2</a:t>
                </a:r>
                <a:r>
                  <a:rPr lang="en-US" sz="3000" i="1">
                    <a:latin typeface="Candara" panose="020E0502030303020204" pitchFamily="34" charset="0"/>
                  </a:rPr>
                  <a:t>(   ) = 8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  <p:sp>
            <p:nvSpPr>
              <p:cNvPr id="15461" name="Oval 116"/>
              <p:cNvSpPr>
                <a:spLocks noChangeAspect="1" noChangeArrowheads="1"/>
              </p:cNvSpPr>
              <p:nvPr/>
            </p:nvSpPr>
            <p:spPr bwMode="auto">
              <a:xfrm flipH="1">
                <a:off x="4703" y="2441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17"/>
            <p:cNvGrpSpPr/>
            <p:nvPr/>
          </p:nvGrpSpPr>
          <p:grpSpPr bwMode="auto">
            <a:xfrm>
              <a:off x="4188" y="3080"/>
              <a:ext cx="1086" cy="346"/>
              <a:chOff x="1642" y="2504"/>
              <a:chExt cx="1086" cy="346"/>
            </a:xfrm>
          </p:grpSpPr>
          <p:sp>
            <p:nvSpPr>
              <p:cNvPr id="15458" name="Oval 118"/>
              <p:cNvSpPr>
                <a:spLocks noChangeAspect="1" noChangeArrowheads="1"/>
              </p:cNvSpPr>
              <p:nvPr/>
            </p:nvSpPr>
            <p:spPr bwMode="auto">
              <a:xfrm flipH="1">
                <a:off x="2025" y="2603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9" name="Text Box 119"/>
              <p:cNvSpPr txBox="1">
                <a:spLocks noChangeArrowheads="1"/>
              </p:cNvSpPr>
              <p:nvPr/>
            </p:nvSpPr>
            <p:spPr bwMode="auto">
              <a:xfrm>
                <a:off x="1642" y="2504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1</a:t>
                </a:r>
                <a:r>
                  <a:rPr lang="en-US" sz="3000" i="1">
                    <a:latin typeface="Candara" panose="020E0502030303020204" pitchFamily="34" charset="0"/>
                  </a:rPr>
                  <a:t>(   ) = 6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11" name="Group 120"/>
            <p:cNvGrpSpPr/>
            <p:nvPr/>
          </p:nvGrpSpPr>
          <p:grpSpPr bwMode="auto">
            <a:xfrm>
              <a:off x="4172" y="2406"/>
              <a:ext cx="1086" cy="346"/>
              <a:chOff x="3796" y="2240"/>
              <a:chExt cx="1086" cy="346"/>
            </a:xfrm>
          </p:grpSpPr>
          <p:sp>
            <p:nvSpPr>
              <p:cNvPr id="15456" name="Text Box 121"/>
              <p:cNvSpPr txBox="1">
                <a:spLocks noChangeArrowheads="1"/>
              </p:cNvSpPr>
              <p:nvPr/>
            </p:nvSpPr>
            <p:spPr bwMode="auto">
              <a:xfrm>
                <a:off x="3796" y="2240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1</a:t>
                </a:r>
                <a:r>
                  <a:rPr lang="en-US" sz="3000" i="1">
                    <a:latin typeface="Candara" panose="020E0502030303020204" pitchFamily="34" charset="0"/>
                  </a:rPr>
                  <a:t>(   ) = 2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  <p:sp>
            <p:nvSpPr>
              <p:cNvPr id="15457" name="Oval 122"/>
              <p:cNvSpPr>
                <a:spLocks noChangeAspect="1" noChangeArrowheads="1"/>
              </p:cNvSpPr>
              <p:nvPr/>
            </p:nvSpPr>
            <p:spPr bwMode="auto">
              <a:xfrm flipH="1">
                <a:off x="4185" y="2325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000080"/>
                  </a:gs>
                  <a:gs pos="100000">
                    <a:srgbClr val="00003B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23"/>
            <p:cNvGrpSpPr/>
            <p:nvPr/>
          </p:nvGrpSpPr>
          <p:grpSpPr bwMode="auto">
            <a:xfrm>
              <a:off x="4172" y="2748"/>
              <a:ext cx="1086" cy="346"/>
              <a:chOff x="4216" y="2288"/>
              <a:chExt cx="1086" cy="346"/>
            </a:xfrm>
          </p:grpSpPr>
          <p:sp>
            <p:nvSpPr>
              <p:cNvPr id="15454" name="Oval 124"/>
              <p:cNvSpPr>
                <a:spLocks noChangeAspect="1" noChangeArrowheads="1"/>
              </p:cNvSpPr>
              <p:nvPr/>
            </p:nvSpPr>
            <p:spPr bwMode="auto">
              <a:xfrm flipH="1">
                <a:off x="4583" y="2379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66FF66"/>
                  </a:gs>
                  <a:gs pos="100000">
                    <a:srgbClr val="2F762F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5" name="Text Box 125"/>
              <p:cNvSpPr txBox="1">
                <a:spLocks noChangeArrowheads="1"/>
              </p:cNvSpPr>
              <p:nvPr/>
            </p:nvSpPr>
            <p:spPr bwMode="auto">
              <a:xfrm>
                <a:off x="4216" y="2288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2</a:t>
                </a:r>
                <a:r>
                  <a:rPr lang="en-US" sz="3000" i="1">
                    <a:latin typeface="Candara" panose="020E0502030303020204" pitchFamily="34" charset="0"/>
                  </a:rPr>
                  <a:t>(   ) = 4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3" name="Group 133"/>
          <p:cNvGrpSpPr/>
          <p:nvPr/>
        </p:nvGrpSpPr>
        <p:grpSpPr bwMode="auto">
          <a:xfrm>
            <a:off x="6470650" y="1724025"/>
            <a:ext cx="1774825" cy="1066800"/>
            <a:chOff x="4044" y="2774"/>
            <a:chExt cx="1118" cy="672"/>
          </a:xfrm>
        </p:grpSpPr>
        <p:grpSp>
          <p:nvGrpSpPr>
            <p:cNvPr id="14" name="Group 127"/>
            <p:cNvGrpSpPr/>
            <p:nvPr/>
          </p:nvGrpSpPr>
          <p:grpSpPr bwMode="auto">
            <a:xfrm>
              <a:off x="4076" y="2774"/>
              <a:ext cx="1086" cy="346"/>
              <a:chOff x="3760" y="2120"/>
              <a:chExt cx="1086" cy="346"/>
            </a:xfrm>
          </p:grpSpPr>
          <p:sp>
            <p:nvSpPr>
              <p:cNvPr id="15448" name="Oval 128"/>
              <p:cNvSpPr>
                <a:spLocks noChangeAspect="1" noChangeArrowheads="1"/>
              </p:cNvSpPr>
              <p:nvPr/>
            </p:nvSpPr>
            <p:spPr bwMode="auto">
              <a:xfrm flipH="1">
                <a:off x="4143" y="2211"/>
                <a:ext cx="181" cy="186"/>
              </a:xfrm>
              <a:prstGeom prst="ellipse">
                <a:avLst/>
              </a:prstGeom>
              <a:solidFill>
                <a:srgbClr val="000000"/>
              </a:soli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9" name="Text Box 129"/>
              <p:cNvSpPr txBox="1">
                <a:spLocks noChangeArrowheads="1"/>
              </p:cNvSpPr>
              <p:nvPr/>
            </p:nvSpPr>
            <p:spPr bwMode="auto">
              <a:xfrm>
                <a:off x="3760" y="2120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1</a:t>
                </a:r>
                <a:r>
                  <a:rPr lang="en-US" sz="3000" i="1">
                    <a:latin typeface="Candara" panose="020E0502030303020204" pitchFamily="34" charset="0"/>
                  </a:rPr>
                  <a:t>(   ) = 4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15" name="Group 130"/>
            <p:cNvGrpSpPr/>
            <p:nvPr/>
          </p:nvGrpSpPr>
          <p:grpSpPr bwMode="auto">
            <a:xfrm>
              <a:off x="4044" y="3100"/>
              <a:ext cx="1086" cy="346"/>
              <a:chOff x="4294" y="2240"/>
              <a:chExt cx="1086" cy="346"/>
            </a:xfrm>
          </p:grpSpPr>
          <p:sp>
            <p:nvSpPr>
              <p:cNvPr id="15446" name="Oval 131"/>
              <p:cNvSpPr>
                <a:spLocks noChangeAspect="1" noChangeArrowheads="1"/>
              </p:cNvSpPr>
              <p:nvPr/>
            </p:nvSpPr>
            <p:spPr bwMode="auto">
              <a:xfrm flipH="1">
                <a:off x="4683" y="2327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FF99CC"/>
                  </a:gs>
                  <a:gs pos="100000">
                    <a:srgbClr val="76475E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7" name="Text Box 132"/>
              <p:cNvSpPr txBox="1">
                <a:spLocks noChangeArrowheads="1"/>
              </p:cNvSpPr>
              <p:nvPr/>
            </p:nvSpPr>
            <p:spPr bwMode="auto">
              <a:xfrm>
                <a:off x="4294" y="2240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2</a:t>
                </a:r>
                <a:r>
                  <a:rPr lang="en-US" sz="3000" i="1">
                    <a:latin typeface="Candara" panose="020E0502030303020204" pitchFamily="34" charset="0"/>
                  </a:rPr>
                  <a:t>(   ) = 1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6" name="Group 140"/>
          <p:cNvGrpSpPr/>
          <p:nvPr/>
        </p:nvGrpSpPr>
        <p:grpSpPr bwMode="auto">
          <a:xfrm>
            <a:off x="6521450" y="1708150"/>
            <a:ext cx="1765300" cy="1101725"/>
            <a:chOff x="4180" y="2748"/>
            <a:chExt cx="1112" cy="694"/>
          </a:xfrm>
        </p:grpSpPr>
        <p:grpSp>
          <p:nvGrpSpPr>
            <p:cNvPr id="17" name="Group 134"/>
            <p:cNvGrpSpPr/>
            <p:nvPr/>
          </p:nvGrpSpPr>
          <p:grpSpPr bwMode="auto">
            <a:xfrm>
              <a:off x="4180" y="2748"/>
              <a:ext cx="1086" cy="346"/>
              <a:chOff x="4060" y="2138"/>
              <a:chExt cx="1086" cy="346"/>
            </a:xfrm>
          </p:grpSpPr>
          <p:sp>
            <p:nvSpPr>
              <p:cNvPr id="15442" name="Text Box 135"/>
              <p:cNvSpPr txBox="1">
                <a:spLocks noChangeArrowheads="1"/>
              </p:cNvSpPr>
              <p:nvPr/>
            </p:nvSpPr>
            <p:spPr bwMode="auto">
              <a:xfrm>
                <a:off x="4060" y="2138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1</a:t>
                </a:r>
                <a:r>
                  <a:rPr lang="en-US" sz="3000" i="1">
                    <a:latin typeface="Candara" panose="020E0502030303020204" pitchFamily="34" charset="0"/>
                  </a:rPr>
                  <a:t>(   ) = 8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  <p:sp>
            <p:nvSpPr>
              <p:cNvPr id="15443" name="Oval 136"/>
              <p:cNvSpPr>
                <a:spLocks noChangeAspect="1" noChangeArrowheads="1"/>
              </p:cNvSpPr>
              <p:nvPr/>
            </p:nvSpPr>
            <p:spPr bwMode="auto">
              <a:xfrm flipH="1">
                <a:off x="4435" y="2225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339966"/>
                  </a:gs>
                  <a:gs pos="100000">
                    <a:srgbClr val="18472F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37"/>
            <p:cNvGrpSpPr/>
            <p:nvPr/>
          </p:nvGrpSpPr>
          <p:grpSpPr bwMode="auto">
            <a:xfrm>
              <a:off x="4206" y="3096"/>
              <a:ext cx="1086" cy="346"/>
              <a:chOff x="4396" y="2234"/>
              <a:chExt cx="1086" cy="346"/>
            </a:xfrm>
          </p:grpSpPr>
          <p:sp>
            <p:nvSpPr>
              <p:cNvPr id="15440" name="Oval 138"/>
              <p:cNvSpPr>
                <a:spLocks noChangeAspect="1" noChangeArrowheads="1"/>
              </p:cNvSpPr>
              <p:nvPr/>
            </p:nvSpPr>
            <p:spPr bwMode="auto">
              <a:xfrm flipH="1">
                <a:off x="4719" y="2331"/>
                <a:ext cx="181" cy="186"/>
              </a:xfrm>
              <a:prstGeom prst="ellipse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Text Box 139"/>
              <p:cNvSpPr txBox="1">
                <a:spLocks noChangeArrowheads="1"/>
              </p:cNvSpPr>
              <p:nvPr/>
            </p:nvSpPr>
            <p:spPr bwMode="auto">
              <a:xfrm>
                <a:off x="4396" y="2234"/>
                <a:ext cx="1086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i="1">
                    <a:latin typeface="Candara" panose="020E0502030303020204" pitchFamily="34" charset="0"/>
                  </a:rPr>
                  <a:t>h</a:t>
                </a:r>
                <a:r>
                  <a:rPr lang="en-US" sz="3000" i="1" baseline="-15000">
                    <a:latin typeface="Candara" panose="020E0502030303020204" pitchFamily="34" charset="0"/>
                  </a:rPr>
                  <a:t>2</a:t>
                </a:r>
                <a:r>
                  <a:rPr lang="en-US" sz="3000" i="1">
                    <a:latin typeface="Candara" panose="020E0502030303020204" pitchFamily="34" charset="0"/>
                  </a:rPr>
                  <a:t>(   ) = 10</a:t>
                </a:r>
                <a:endParaRPr lang="en-US" sz="3000" i="1" baseline="-1500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9" name="Group 99"/>
          <p:cNvGrpSpPr/>
          <p:nvPr/>
        </p:nvGrpSpPr>
        <p:grpSpPr bwMode="auto">
          <a:xfrm>
            <a:off x="6597650" y="1714500"/>
            <a:ext cx="1724025" cy="549275"/>
            <a:chOff x="3772" y="2150"/>
            <a:chExt cx="1086" cy="346"/>
          </a:xfrm>
        </p:grpSpPr>
        <p:sp>
          <p:nvSpPr>
            <p:cNvPr id="15436" name="Oval 100"/>
            <p:cNvSpPr>
              <a:spLocks noChangeAspect="1" noChangeArrowheads="1"/>
            </p:cNvSpPr>
            <p:nvPr/>
          </p:nvSpPr>
          <p:spPr bwMode="auto">
            <a:xfrm flipH="1">
              <a:off x="4107" y="2239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Text Box 101"/>
            <p:cNvSpPr txBox="1">
              <a:spLocks noChangeArrowheads="1"/>
            </p:cNvSpPr>
            <p:nvPr/>
          </p:nvSpPr>
          <p:spPr bwMode="auto">
            <a:xfrm>
              <a:off x="3772" y="2150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1</a:t>
              </a:r>
              <a:r>
                <a:rPr lang="en-US" sz="3000" i="1">
                  <a:latin typeface="Candara" panose="020E0502030303020204" pitchFamily="34" charset="0"/>
                </a:rPr>
                <a:t>(   ) = 10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20" name="Group 102"/>
          <p:cNvGrpSpPr/>
          <p:nvPr/>
        </p:nvGrpSpPr>
        <p:grpSpPr bwMode="auto">
          <a:xfrm>
            <a:off x="6508750" y="1724025"/>
            <a:ext cx="1724025" cy="549275"/>
            <a:chOff x="3760" y="2120"/>
            <a:chExt cx="1086" cy="346"/>
          </a:xfrm>
        </p:grpSpPr>
        <p:sp>
          <p:nvSpPr>
            <p:cNvPr id="15434" name="Oval 103"/>
            <p:cNvSpPr>
              <a:spLocks noChangeAspect="1" noChangeArrowheads="1"/>
            </p:cNvSpPr>
            <p:nvPr/>
          </p:nvSpPr>
          <p:spPr bwMode="auto">
            <a:xfrm flipH="1">
              <a:off x="4143" y="2211"/>
              <a:ext cx="181" cy="186"/>
            </a:xfrm>
            <a:prstGeom prst="ellipse">
              <a:avLst/>
            </a:prstGeom>
            <a:solidFill>
              <a:srgbClr val="000000"/>
            </a:soli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Text Box 104"/>
            <p:cNvSpPr txBox="1">
              <a:spLocks noChangeArrowheads="1"/>
            </p:cNvSpPr>
            <p:nvPr/>
          </p:nvSpPr>
          <p:spPr bwMode="auto">
            <a:xfrm>
              <a:off x="3760" y="2120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1</a:t>
              </a:r>
              <a:r>
                <a:rPr lang="en-US" sz="3000" i="1">
                  <a:latin typeface="Candara" panose="020E0502030303020204" pitchFamily="34" charset="0"/>
                </a:rPr>
                <a:t>(   ) = 4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21" name="Group 105"/>
          <p:cNvGrpSpPr/>
          <p:nvPr/>
        </p:nvGrpSpPr>
        <p:grpSpPr bwMode="auto">
          <a:xfrm>
            <a:off x="6518275" y="1717675"/>
            <a:ext cx="1724025" cy="549275"/>
            <a:chOff x="3772" y="2126"/>
            <a:chExt cx="1086" cy="346"/>
          </a:xfrm>
        </p:grpSpPr>
        <p:sp>
          <p:nvSpPr>
            <p:cNvPr id="15432" name="Oval 106"/>
            <p:cNvSpPr>
              <a:spLocks noChangeAspect="1" noChangeArrowheads="1"/>
            </p:cNvSpPr>
            <p:nvPr/>
          </p:nvSpPr>
          <p:spPr bwMode="auto">
            <a:xfrm flipH="1">
              <a:off x="4155" y="2219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3" name="Text Box 107"/>
            <p:cNvSpPr txBox="1">
              <a:spLocks noChangeArrowheads="1"/>
            </p:cNvSpPr>
            <p:nvPr/>
          </p:nvSpPr>
          <p:spPr bwMode="auto">
            <a:xfrm>
              <a:off x="3772" y="2126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1</a:t>
              </a:r>
              <a:r>
                <a:rPr lang="en-US" sz="3000" i="1">
                  <a:latin typeface="Candara" panose="020E0502030303020204" pitchFamily="34" charset="0"/>
                </a:rPr>
                <a:t>(   ) = 4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22" name="Group 111"/>
          <p:cNvGrpSpPr/>
          <p:nvPr/>
        </p:nvGrpSpPr>
        <p:grpSpPr bwMode="auto">
          <a:xfrm>
            <a:off x="6543675" y="1717675"/>
            <a:ext cx="1724025" cy="549275"/>
            <a:chOff x="4072" y="1928"/>
            <a:chExt cx="1086" cy="346"/>
          </a:xfrm>
        </p:grpSpPr>
        <p:sp>
          <p:nvSpPr>
            <p:cNvPr id="15430" name="Text Box 112"/>
            <p:cNvSpPr txBox="1">
              <a:spLocks noChangeArrowheads="1"/>
            </p:cNvSpPr>
            <p:nvPr/>
          </p:nvSpPr>
          <p:spPr bwMode="auto">
            <a:xfrm>
              <a:off x="4072" y="1928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1</a:t>
              </a:r>
              <a:r>
                <a:rPr lang="en-US" sz="3000" i="1">
                  <a:latin typeface="Candara" panose="020E0502030303020204" pitchFamily="34" charset="0"/>
                </a:rPr>
                <a:t>(   ) = 8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  <p:sp>
          <p:nvSpPr>
            <p:cNvPr id="15431" name="Oval 113"/>
            <p:cNvSpPr>
              <a:spLocks noChangeAspect="1" noChangeArrowheads="1"/>
            </p:cNvSpPr>
            <p:nvPr/>
          </p:nvSpPr>
          <p:spPr bwMode="auto">
            <a:xfrm flipH="1">
              <a:off x="4443" y="2019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3B3B3B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87"/>
          <p:cNvGrpSpPr/>
          <p:nvPr/>
        </p:nvGrpSpPr>
        <p:grpSpPr bwMode="auto">
          <a:xfrm>
            <a:off x="6521450" y="1708150"/>
            <a:ext cx="1724025" cy="549275"/>
            <a:chOff x="1642" y="2504"/>
            <a:chExt cx="1086" cy="346"/>
          </a:xfrm>
        </p:grpSpPr>
        <p:sp>
          <p:nvSpPr>
            <p:cNvPr id="15428" name="Oval 88"/>
            <p:cNvSpPr>
              <a:spLocks noChangeAspect="1" noChangeArrowheads="1"/>
            </p:cNvSpPr>
            <p:nvPr/>
          </p:nvSpPr>
          <p:spPr bwMode="auto">
            <a:xfrm flipH="1">
              <a:off x="2025" y="2603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Text Box 89"/>
            <p:cNvSpPr txBox="1">
              <a:spLocks noChangeArrowheads="1"/>
            </p:cNvSpPr>
            <p:nvPr/>
          </p:nvSpPr>
          <p:spPr bwMode="auto">
            <a:xfrm>
              <a:off x="1642" y="2504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1</a:t>
              </a:r>
              <a:r>
                <a:rPr lang="en-US" sz="3000" i="1">
                  <a:latin typeface="Candara" panose="020E0502030303020204" pitchFamily="34" charset="0"/>
                </a:rPr>
                <a:t>(   ) = 6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</p:grpSp>
      <p:grpSp>
        <p:nvGrpSpPr>
          <p:cNvPr id="24" name="Group 96"/>
          <p:cNvGrpSpPr/>
          <p:nvPr/>
        </p:nvGrpSpPr>
        <p:grpSpPr bwMode="auto">
          <a:xfrm>
            <a:off x="6508750" y="2289175"/>
            <a:ext cx="1724025" cy="549275"/>
            <a:chOff x="3778" y="1904"/>
            <a:chExt cx="1086" cy="346"/>
          </a:xfrm>
        </p:grpSpPr>
        <p:sp>
          <p:nvSpPr>
            <p:cNvPr id="15426" name="Oval 97"/>
            <p:cNvSpPr>
              <a:spLocks noChangeAspect="1" noChangeArrowheads="1"/>
            </p:cNvSpPr>
            <p:nvPr/>
          </p:nvSpPr>
          <p:spPr bwMode="auto">
            <a:xfrm flipH="1">
              <a:off x="4149" y="1991"/>
              <a:ext cx="181" cy="1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Text Box 98"/>
            <p:cNvSpPr txBox="1">
              <a:spLocks noChangeArrowheads="1"/>
            </p:cNvSpPr>
            <p:nvPr/>
          </p:nvSpPr>
          <p:spPr bwMode="auto">
            <a:xfrm>
              <a:off x="3778" y="1904"/>
              <a:ext cx="1086" cy="3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i="1">
                  <a:latin typeface="Candara" panose="020E0502030303020204" pitchFamily="34" charset="0"/>
                </a:rPr>
                <a:t>h</a:t>
              </a:r>
              <a:r>
                <a:rPr lang="en-US" sz="3000" i="1" baseline="-15000">
                  <a:latin typeface="Candara" panose="020E0502030303020204" pitchFamily="34" charset="0"/>
                </a:rPr>
                <a:t>2</a:t>
              </a:r>
              <a:r>
                <a:rPr lang="en-US" sz="3000" i="1">
                  <a:latin typeface="Candara" panose="020E0502030303020204" pitchFamily="34" charset="0"/>
                </a:rPr>
                <a:t>(   ) = 4</a:t>
              </a:r>
              <a:endParaRPr lang="en-US" sz="3000" i="1" baseline="-15000">
                <a:latin typeface="Candara" panose="020E0502030303020204" pitchFamily="34" charset="0"/>
              </a:endParaRPr>
            </a:p>
          </p:txBody>
        </p:sp>
      </p:grpSp>
      <p:sp>
        <p:nvSpPr>
          <p:cNvPr id="153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rtl="0" eaLnBrk="1" hangingPunct="1"/>
            <a:r>
              <a:rPr lang="en-US" smtClean="0"/>
              <a:t>Animation of Insertions</a:t>
            </a:r>
            <a:endParaRPr lang="en-US" smtClean="0"/>
          </a:p>
        </p:txBody>
      </p:sp>
      <p:grpSp>
        <p:nvGrpSpPr>
          <p:cNvPr id="25" name="Group 29"/>
          <p:cNvGrpSpPr/>
          <p:nvPr/>
        </p:nvGrpSpPr>
        <p:grpSpPr bwMode="auto">
          <a:xfrm>
            <a:off x="3413125" y="1714500"/>
            <a:ext cx="461963" cy="4278313"/>
            <a:chOff x="1718" y="744"/>
            <a:chExt cx="291" cy="2695"/>
          </a:xfrm>
        </p:grpSpPr>
        <p:sp>
          <p:nvSpPr>
            <p:cNvPr id="15414" name="AutoShape 23"/>
            <p:cNvSpPr>
              <a:spLocks noChangeAspect="1" noChangeArrowheads="1"/>
            </p:cNvSpPr>
            <p:nvPr/>
          </p:nvSpPr>
          <p:spPr bwMode="auto">
            <a:xfrm>
              <a:off x="1718" y="3146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AutoShape 24"/>
            <p:cNvSpPr>
              <a:spLocks noChangeAspect="1" noChangeArrowheads="1"/>
            </p:cNvSpPr>
            <p:nvPr/>
          </p:nvSpPr>
          <p:spPr bwMode="auto">
            <a:xfrm>
              <a:off x="1718" y="2926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AutoShape 25"/>
            <p:cNvSpPr>
              <a:spLocks noChangeAspect="1" noChangeArrowheads="1"/>
            </p:cNvSpPr>
            <p:nvPr/>
          </p:nvSpPr>
          <p:spPr bwMode="auto">
            <a:xfrm>
              <a:off x="1718" y="2706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AutoShape 26"/>
            <p:cNvSpPr>
              <a:spLocks noChangeAspect="1" noChangeArrowheads="1"/>
            </p:cNvSpPr>
            <p:nvPr/>
          </p:nvSpPr>
          <p:spPr bwMode="auto">
            <a:xfrm>
              <a:off x="1718" y="2492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AutoShape 27"/>
            <p:cNvSpPr>
              <a:spLocks noChangeAspect="1" noChangeArrowheads="1"/>
            </p:cNvSpPr>
            <p:nvPr/>
          </p:nvSpPr>
          <p:spPr bwMode="auto">
            <a:xfrm>
              <a:off x="1718" y="2275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9" name="AutoShape 28"/>
            <p:cNvSpPr>
              <a:spLocks noChangeAspect="1" noChangeArrowheads="1"/>
            </p:cNvSpPr>
            <p:nvPr/>
          </p:nvSpPr>
          <p:spPr bwMode="auto">
            <a:xfrm>
              <a:off x="1718" y="2056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AutoShape 19"/>
            <p:cNvSpPr>
              <a:spLocks noChangeAspect="1" noChangeArrowheads="1"/>
            </p:cNvSpPr>
            <p:nvPr/>
          </p:nvSpPr>
          <p:spPr bwMode="auto">
            <a:xfrm>
              <a:off x="1718" y="1834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AutoShape 18"/>
            <p:cNvSpPr>
              <a:spLocks noChangeAspect="1" noChangeArrowheads="1"/>
            </p:cNvSpPr>
            <p:nvPr/>
          </p:nvSpPr>
          <p:spPr bwMode="auto">
            <a:xfrm>
              <a:off x="1718" y="1614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AutoShape 17"/>
            <p:cNvSpPr>
              <a:spLocks noChangeAspect="1" noChangeArrowheads="1"/>
            </p:cNvSpPr>
            <p:nvPr/>
          </p:nvSpPr>
          <p:spPr bwMode="auto">
            <a:xfrm>
              <a:off x="1718" y="1394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AutoShape 16"/>
            <p:cNvSpPr>
              <a:spLocks noChangeAspect="1" noChangeArrowheads="1"/>
            </p:cNvSpPr>
            <p:nvPr/>
          </p:nvSpPr>
          <p:spPr bwMode="auto">
            <a:xfrm>
              <a:off x="1718" y="1180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AutoShape 12"/>
            <p:cNvSpPr>
              <a:spLocks noChangeAspect="1" noChangeArrowheads="1"/>
            </p:cNvSpPr>
            <p:nvPr/>
          </p:nvSpPr>
          <p:spPr bwMode="auto">
            <a:xfrm>
              <a:off x="1718" y="963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AutoShape 15"/>
            <p:cNvSpPr>
              <a:spLocks noChangeAspect="1" noChangeArrowheads="1"/>
            </p:cNvSpPr>
            <p:nvPr/>
          </p:nvSpPr>
          <p:spPr bwMode="auto">
            <a:xfrm>
              <a:off x="1718" y="744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30"/>
          <p:cNvGrpSpPr/>
          <p:nvPr/>
        </p:nvGrpSpPr>
        <p:grpSpPr bwMode="auto">
          <a:xfrm>
            <a:off x="5000625" y="1714500"/>
            <a:ext cx="461963" cy="4278313"/>
            <a:chOff x="1718" y="744"/>
            <a:chExt cx="291" cy="2695"/>
          </a:xfrm>
        </p:grpSpPr>
        <p:sp>
          <p:nvSpPr>
            <p:cNvPr id="15402" name="AutoShape 31"/>
            <p:cNvSpPr>
              <a:spLocks noChangeAspect="1" noChangeArrowheads="1"/>
            </p:cNvSpPr>
            <p:nvPr/>
          </p:nvSpPr>
          <p:spPr bwMode="auto">
            <a:xfrm>
              <a:off x="1718" y="3146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32"/>
            <p:cNvSpPr>
              <a:spLocks noChangeAspect="1" noChangeArrowheads="1"/>
            </p:cNvSpPr>
            <p:nvPr/>
          </p:nvSpPr>
          <p:spPr bwMode="auto">
            <a:xfrm>
              <a:off x="1718" y="2926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AutoShape 33"/>
            <p:cNvSpPr>
              <a:spLocks noChangeAspect="1" noChangeArrowheads="1"/>
            </p:cNvSpPr>
            <p:nvPr/>
          </p:nvSpPr>
          <p:spPr bwMode="auto">
            <a:xfrm>
              <a:off x="1718" y="2706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AutoShape 34"/>
            <p:cNvSpPr>
              <a:spLocks noChangeAspect="1" noChangeArrowheads="1"/>
            </p:cNvSpPr>
            <p:nvPr/>
          </p:nvSpPr>
          <p:spPr bwMode="auto">
            <a:xfrm>
              <a:off x="1718" y="2492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AutoShape 35"/>
            <p:cNvSpPr>
              <a:spLocks noChangeAspect="1" noChangeArrowheads="1"/>
            </p:cNvSpPr>
            <p:nvPr/>
          </p:nvSpPr>
          <p:spPr bwMode="auto">
            <a:xfrm>
              <a:off x="1718" y="2275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AutoShape 36"/>
            <p:cNvSpPr>
              <a:spLocks noChangeAspect="1" noChangeArrowheads="1"/>
            </p:cNvSpPr>
            <p:nvPr/>
          </p:nvSpPr>
          <p:spPr bwMode="auto">
            <a:xfrm>
              <a:off x="1718" y="2056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AutoShape 37"/>
            <p:cNvSpPr>
              <a:spLocks noChangeAspect="1" noChangeArrowheads="1"/>
            </p:cNvSpPr>
            <p:nvPr/>
          </p:nvSpPr>
          <p:spPr bwMode="auto">
            <a:xfrm>
              <a:off x="1718" y="1834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AutoShape 38"/>
            <p:cNvSpPr>
              <a:spLocks noChangeAspect="1" noChangeArrowheads="1"/>
            </p:cNvSpPr>
            <p:nvPr/>
          </p:nvSpPr>
          <p:spPr bwMode="auto">
            <a:xfrm>
              <a:off x="1718" y="1614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AutoShape 39"/>
            <p:cNvSpPr>
              <a:spLocks noChangeAspect="1" noChangeArrowheads="1"/>
            </p:cNvSpPr>
            <p:nvPr/>
          </p:nvSpPr>
          <p:spPr bwMode="auto">
            <a:xfrm>
              <a:off x="1718" y="1394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AutoShape 40"/>
            <p:cNvSpPr>
              <a:spLocks noChangeAspect="1" noChangeArrowheads="1"/>
            </p:cNvSpPr>
            <p:nvPr/>
          </p:nvSpPr>
          <p:spPr bwMode="auto">
            <a:xfrm>
              <a:off x="1718" y="1180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AutoShape 41"/>
            <p:cNvSpPr>
              <a:spLocks noChangeAspect="1" noChangeArrowheads="1"/>
            </p:cNvSpPr>
            <p:nvPr/>
          </p:nvSpPr>
          <p:spPr bwMode="auto">
            <a:xfrm>
              <a:off x="1718" y="963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AutoShape 42"/>
            <p:cNvSpPr>
              <a:spLocks noChangeAspect="1" noChangeArrowheads="1"/>
            </p:cNvSpPr>
            <p:nvPr/>
          </p:nvSpPr>
          <p:spPr bwMode="auto">
            <a:xfrm>
              <a:off x="1718" y="744"/>
              <a:ext cx="291" cy="293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48"/>
          <p:cNvGrpSpPr/>
          <p:nvPr/>
        </p:nvGrpSpPr>
        <p:grpSpPr bwMode="auto">
          <a:xfrm>
            <a:off x="827088" y="3490913"/>
            <a:ext cx="1503362" cy="465137"/>
            <a:chOff x="438" y="860"/>
            <a:chExt cx="947" cy="293"/>
          </a:xfrm>
        </p:grpSpPr>
        <p:sp>
          <p:nvSpPr>
            <p:cNvPr id="15398" name="AutoShape 22"/>
            <p:cNvSpPr>
              <a:spLocks noChangeAspect="1" noChangeArrowheads="1"/>
            </p:cNvSpPr>
            <p:nvPr/>
          </p:nvSpPr>
          <p:spPr bwMode="auto">
            <a:xfrm>
              <a:off x="438" y="860"/>
              <a:ext cx="291" cy="293"/>
            </a:xfrm>
            <a:prstGeom prst="cube">
              <a:avLst>
                <a:gd name="adj" fmla="val 25000"/>
              </a:avLst>
            </a:prstGeom>
            <a:solidFill>
              <a:srgbClr val="CCFFCC">
                <a:alpha val="7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AutoShape 43"/>
            <p:cNvSpPr>
              <a:spLocks noChangeAspect="1" noChangeArrowheads="1"/>
            </p:cNvSpPr>
            <p:nvPr/>
          </p:nvSpPr>
          <p:spPr bwMode="auto">
            <a:xfrm>
              <a:off x="654" y="860"/>
              <a:ext cx="291" cy="293"/>
            </a:xfrm>
            <a:prstGeom prst="cube">
              <a:avLst>
                <a:gd name="adj" fmla="val 25000"/>
              </a:avLst>
            </a:prstGeom>
            <a:solidFill>
              <a:srgbClr val="CCFFCC">
                <a:alpha val="7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AutoShape 44"/>
            <p:cNvSpPr>
              <a:spLocks noChangeAspect="1" noChangeArrowheads="1"/>
            </p:cNvSpPr>
            <p:nvPr/>
          </p:nvSpPr>
          <p:spPr bwMode="auto">
            <a:xfrm>
              <a:off x="874" y="860"/>
              <a:ext cx="291" cy="293"/>
            </a:xfrm>
            <a:prstGeom prst="cube">
              <a:avLst>
                <a:gd name="adj" fmla="val 25000"/>
              </a:avLst>
            </a:prstGeom>
            <a:solidFill>
              <a:srgbClr val="CCFFCC">
                <a:alpha val="7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AutoShape 47"/>
            <p:cNvSpPr>
              <a:spLocks noChangeAspect="1" noChangeArrowheads="1"/>
            </p:cNvSpPr>
            <p:nvPr/>
          </p:nvSpPr>
          <p:spPr bwMode="auto">
            <a:xfrm>
              <a:off x="1094" y="860"/>
              <a:ext cx="291" cy="293"/>
            </a:xfrm>
            <a:prstGeom prst="cube">
              <a:avLst>
                <a:gd name="adj" fmla="val 25000"/>
              </a:avLst>
            </a:prstGeom>
            <a:solidFill>
              <a:srgbClr val="CCFFCC">
                <a:alpha val="7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25" name="AutoShape 49"/>
          <p:cNvSpPr>
            <a:spLocks noChangeArrowheads="1"/>
          </p:cNvSpPr>
          <p:nvPr/>
        </p:nvSpPr>
        <p:spPr bwMode="auto">
          <a:xfrm>
            <a:off x="866775" y="2066925"/>
            <a:ext cx="1544638" cy="996950"/>
          </a:xfrm>
          <a:prstGeom prst="downArrow">
            <a:avLst>
              <a:gd name="adj1" fmla="val 50000"/>
              <a:gd name="adj2" fmla="val 25000"/>
            </a:avLst>
          </a:prstGeom>
          <a:noFill/>
          <a:ln w="3175" algn="ctr">
            <a:solidFill>
              <a:schemeClr val="tx1"/>
            </a:solidFill>
            <a:prstDash val="dash"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3" name="Oval 57"/>
          <p:cNvSpPr>
            <a:spLocks noChangeAspect="1" noChangeArrowheads="1"/>
          </p:cNvSpPr>
          <p:nvPr/>
        </p:nvSpPr>
        <p:spPr bwMode="auto">
          <a:xfrm flipH="1">
            <a:off x="1512888" y="2338388"/>
            <a:ext cx="287337" cy="295275"/>
          </a:xfrm>
          <a:prstGeom prst="ellipse">
            <a:avLst/>
          </a:prstGeom>
          <a:gradFill rotWithShape="1">
            <a:gsLst>
              <a:gs pos="0">
                <a:srgbClr val="00CCFF"/>
              </a:gs>
              <a:gs pos="100000">
                <a:srgbClr val="005E76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1" name="Oval 55"/>
          <p:cNvSpPr>
            <a:spLocks noChangeAspect="1" noChangeArrowheads="1"/>
          </p:cNvSpPr>
          <p:nvPr/>
        </p:nvSpPr>
        <p:spPr bwMode="auto">
          <a:xfrm flipH="1">
            <a:off x="1519238" y="2316163"/>
            <a:ext cx="287337" cy="2952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3B3B3B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8" name="Oval 52"/>
          <p:cNvSpPr>
            <a:spLocks noChangeAspect="1" noChangeArrowheads="1"/>
          </p:cNvSpPr>
          <p:nvPr/>
        </p:nvSpPr>
        <p:spPr bwMode="auto">
          <a:xfrm flipH="1">
            <a:off x="1516063" y="2335213"/>
            <a:ext cx="287337" cy="295275"/>
          </a:xfrm>
          <a:prstGeom prst="ellipse">
            <a:avLst/>
          </a:prstGeom>
          <a:gradFill rotWithShape="1">
            <a:gsLst>
              <a:gs pos="0">
                <a:srgbClr val="993366"/>
              </a:gs>
              <a:gs pos="100000">
                <a:srgbClr val="47182F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0" name="Oval 54"/>
          <p:cNvSpPr>
            <a:spLocks noChangeAspect="1" noChangeArrowheads="1"/>
          </p:cNvSpPr>
          <p:nvPr/>
        </p:nvSpPr>
        <p:spPr bwMode="auto">
          <a:xfrm flipH="1">
            <a:off x="1509713" y="2332038"/>
            <a:ext cx="287337" cy="29527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Oval 14"/>
          <p:cNvSpPr>
            <a:spLocks noChangeAspect="1" noChangeArrowheads="1"/>
          </p:cNvSpPr>
          <p:nvPr/>
        </p:nvSpPr>
        <p:spPr bwMode="auto">
          <a:xfrm flipH="1">
            <a:off x="1531938" y="2351088"/>
            <a:ext cx="287337" cy="295275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76475E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7" name="Oval 51"/>
          <p:cNvSpPr>
            <a:spLocks noChangeAspect="1" noChangeArrowheads="1"/>
          </p:cNvSpPr>
          <p:nvPr/>
        </p:nvSpPr>
        <p:spPr bwMode="auto">
          <a:xfrm flipH="1">
            <a:off x="1519238" y="2322513"/>
            <a:ext cx="287337" cy="295275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100000">
                <a:srgbClr val="18472F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2" name="Oval 56"/>
          <p:cNvSpPr>
            <a:spLocks noChangeAspect="1" noChangeArrowheads="1"/>
          </p:cNvSpPr>
          <p:nvPr/>
        </p:nvSpPr>
        <p:spPr bwMode="auto">
          <a:xfrm flipH="1">
            <a:off x="1519238" y="2338388"/>
            <a:ext cx="287337" cy="295275"/>
          </a:xfrm>
          <a:prstGeom prst="ellipse">
            <a:avLst/>
          </a:prstGeom>
          <a:gradFill rotWithShape="1">
            <a:gsLst>
              <a:gs pos="0">
                <a:srgbClr val="66FF66"/>
              </a:gs>
              <a:gs pos="100000">
                <a:srgbClr val="2F762F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5" name="Oval 59"/>
          <p:cNvSpPr>
            <a:spLocks noChangeAspect="1" noChangeArrowheads="1"/>
          </p:cNvSpPr>
          <p:nvPr/>
        </p:nvSpPr>
        <p:spPr bwMode="auto">
          <a:xfrm flipH="1">
            <a:off x="1512888" y="2335213"/>
            <a:ext cx="287337" cy="29527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4" name="Oval 58"/>
          <p:cNvSpPr>
            <a:spLocks noChangeAspect="1" noChangeArrowheads="1"/>
          </p:cNvSpPr>
          <p:nvPr/>
        </p:nvSpPr>
        <p:spPr bwMode="auto">
          <a:xfrm flipH="1">
            <a:off x="1512888" y="2325688"/>
            <a:ext cx="287337" cy="295275"/>
          </a:xfrm>
          <a:prstGeom prst="ellipse">
            <a:avLst/>
          </a:prstGeom>
          <a:gradFill rotWithShape="1">
            <a:gsLst>
              <a:gs pos="0">
                <a:srgbClr val="000080"/>
              </a:gs>
              <a:gs pos="100000">
                <a:srgbClr val="00003B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9" name="Oval 53"/>
          <p:cNvSpPr>
            <a:spLocks noChangeAspect="1" noChangeArrowheads="1"/>
          </p:cNvSpPr>
          <p:nvPr/>
        </p:nvSpPr>
        <p:spPr bwMode="auto">
          <a:xfrm flipH="1">
            <a:off x="1512888" y="2325688"/>
            <a:ext cx="287337" cy="29527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 algn="ctr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6" name="Text Box 60"/>
          <p:cNvSpPr txBox="1">
            <a:spLocks noChangeArrowheads="1"/>
          </p:cNvSpPr>
          <p:nvPr/>
        </p:nvSpPr>
        <p:spPr bwMode="auto">
          <a:xfrm>
            <a:off x="3302000" y="1092200"/>
            <a:ext cx="723900" cy="5492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i="1">
                <a:latin typeface="Candara" panose="020E0502030303020204" pitchFamily="34" charset="0"/>
              </a:rPr>
              <a:t>T</a:t>
            </a:r>
            <a:r>
              <a:rPr lang="en-US" sz="3000" i="1" baseline="-15000">
                <a:latin typeface="Candara" panose="020E0502030303020204" pitchFamily="34" charset="0"/>
              </a:rPr>
              <a:t>1</a:t>
            </a:r>
            <a:endParaRPr lang="en-US" sz="3000" i="1" baseline="-15000">
              <a:latin typeface="Candara" panose="020E0502030303020204" pitchFamily="34" charset="0"/>
            </a:endParaRPr>
          </a:p>
        </p:txBody>
      </p:sp>
      <p:sp>
        <p:nvSpPr>
          <p:cNvPr id="75837" name="Text Box 61"/>
          <p:cNvSpPr txBox="1">
            <a:spLocks noChangeArrowheads="1"/>
          </p:cNvSpPr>
          <p:nvPr/>
        </p:nvSpPr>
        <p:spPr bwMode="auto">
          <a:xfrm>
            <a:off x="4902200" y="1092200"/>
            <a:ext cx="723900" cy="5492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i="1">
                <a:latin typeface="Candara" panose="020E0502030303020204" pitchFamily="34" charset="0"/>
              </a:rPr>
              <a:t>T</a:t>
            </a:r>
            <a:r>
              <a:rPr lang="en-US" sz="3000" i="1" baseline="-15000">
                <a:latin typeface="Candara" panose="020E0502030303020204" pitchFamily="34" charset="0"/>
              </a:rPr>
              <a:t>2</a:t>
            </a:r>
            <a:endParaRPr lang="en-US" sz="3000" i="1" baseline="-15000">
              <a:latin typeface="Candara" panose="020E0502030303020204" pitchFamily="34" charset="0"/>
            </a:endParaRPr>
          </a:p>
        </p:txBody>
      </p:sp>
      <p:sp>
        <p:nvSpPr>
          <p:cNvPr id="75838" name="Text Box 62"/>
          <p:cNvSpPr txBox="1">
            <a:spLocks noChangeArrowheads="1"/>
          </p:cNvSpPr>
          <p:nvPr/>
        </p:nvSpPr>
        <p:spPr bwMode="auto">
          <a:xfrm>
            <a:off x="3035300" y="1816100"/>
            <a:ext cx="482600" cy="4165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0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1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2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3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4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5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endParaRPr lang="en-US" sz="5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6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7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8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9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10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11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75839" name="Text Box 63"/>
          <p:cNvSpPr txBox="1">
            <a:spLocks noChangeArrowheads="1"/>
          </p:cNvSpPr>
          <p:nvPr/>
        </p:nvSpPr>
        <p:spPr bwMode="auto">
          <a:xfrm>
            <a:off x="4597400" y="1828800"/>
            <a:ext cx="482600" cy="4165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0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1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2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3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4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5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endParaRPr lang="en-US" sz="5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6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7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8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9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10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000" i="1">
                <a:solidFill>
                  <a:schemeClr val="bg2"/>
                </a:solidFill>
                <a:latin typeface="Candara" panose="020E0502030303020204" pitchFamily="34" charset="0"/>
              </a:rPr>
              <a:t>11</a:t>
            </a:r>
            <a:endParaRPr lang="en-US" sz="2000" i="1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75840" name="Text Box 64"/>
          <p:cNvSpPr txBox="1">
            <a:spLocks noChangeArrowheads="1"/>
          </p:cNvSpPr>
          <p:nvPr/>
        </p:nvSpPr>
        <p:spPr bwMode="auto">
          <a:xfrm>
            <a:off x="660400" y="3873500"/>
            <a:ext cx="1155700" cy="4730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i="1">
                <a:latin typeface="Candara" panose="020E0502030303020204" pitchFamily="34" charset="0"/>
              </a:rPr>
              <a:t>Queue</a:t>
            </a:r>
            <a:endParaRPr lang="en-US" sz="2500" i="1" baseline="-15000">
              <a:latin typeface="Candara" panose="020E0502030303020204" pitchFamily="34" charset="0"/>
            </a:endParaRPr>
          </a:p>
        </p:txBody>
      </p:sp>
      <p:sp>
        <p:nvSpPr>
          <p:cNvPr id="75841" name="Text Box 65"/>
          <p:cNvSpPr txBox="1">
            <a:spLocks noChangeArrowheads="1"/>
          </p:cNvSpPr>
          <p:nvPr/>
        </p:nvSpPr>
        <p:spPr bwMode="auto">
          <a:xfrm>
            <a:off x="266700" y="2184400"/>
            <a:ext cx="1155700" cy="4730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i="1">
                <a:latin typeface="Candara" panose="020E0502030303020204" pitchFamily="34" charset="0"/>
              </a:rPr>
              <a:t>Input</a:t>
            </a:r>
            <a:endParaRPr lang="en-US" sz="2500" i="1" baseline="-15000">
              <a:latin typeface="Candara" panose="020E0502030303020204" pitchFamily="34" charset="0"/>
            </a:endParaRPr>
          </a:p>
        </p:txBody>
      </p:sp>
      <p:sp>
        <p:nvSpPr>
          <p:cNvPr id="15397" name="TextBox 4"/>
          <p:cNvSpPr txBox="1">
            <a:spLocks noChangeArrowheads="1"/>
          </p:cNvSpPr>
          <p:nvPr/>
        </p:nvSpPr>
        <p:spPr bwMode="auto">
          <a:xfrm>
            <a:off x="266700" y="5411788"/>
            <a:ext cx="255111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With queue for de-amortization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 advTm="822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3.7037E-7 L 0.04583 0.19074 " pathEditMode="relative" ptsTypes="AA">
                                      <p:cBhvr>
                                        <p:cTn id="36" dur="10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19074 L 0.21458 0.23518 " pathEditMode="relative" ptsTypes="AA">
                                      <p:cBhvr>
                                        <p:cTn id="39" dur="10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04583 0.18889 " pathEditMode="relative" ptsTypes="AA">
                                      <p:cBhvr>
                                        <p:cTn id="51" dur="10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0.19028 L 0.21389 0.02917 " pathEditMode="relative" ptsTypes="AA">
                                      <p:cBhvr>
                                        <p:cTn id="54" dur="10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1.11111E-6 L 0.04374 0.18611 " pathEditMode="relative" ptsTypes="AA">
                                      <p:cBhvr>
                                        <p:cTn id="66" dur="1000" fill="hold"/>
                                        <p:tgtEl>
                                          <p:spTgt spid="75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19028 L 0.2125 0.23611 " pathEditMode="relative" ptsTypes="AA">
                                      <p:cBhvr>
                                        <p:cTn id="69" dur="1000" fill="hold"/>
                                        <p:tgtEl>
                                          <p:spTgt spid="75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58 0.23518 L 0.38645 0.13102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324 L 0.04584 0.19213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19074 L 0.2125 0.43657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12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092 L 0.04618 0.1912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75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18 0.19121 L 0.21285 0.13287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75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2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4.07407E-6 L 0.04374 0.18472 " pathEditMode="relative" ptsTypes="AA">
                                      <p:cBhvr>
                                        <p:cTn id="118" dur="10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18843 L 0.21145 0.1287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5 0.13287 L 0.3868 0.3342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75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324 L 0.04514 0.19352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75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0.19352 L 0.21285 0.33935 " pathEditMode="relative" ptsTypes="AA">
                                      <p:cBhvr>
                                        <p:cTn id="143" dur="1000" fill="hold"/>
                                        <p:tgtEl>
                                          <p:spTgt spid="75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3.7037E-7 L 0.0427 0.1875 " pathEditMode="relative" ptsTypes="AA">
                                      <p:cBhvr>
                                        <p:cTn id="155" dur="10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19213 L 0.21041 0.03379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-79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89 0.02916 L 0.38577 0.12778 " pathEditMode="relative" ptsTypes="AA">
                                      <p:cBhvr>
                                        <p:cTn id="163" dur="10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46 0.13102 L 0.21354 0.23935 " pathEditMode="relative" ptsTypes="AA">
                                      <p:cBhvr>
                                        <p:cTn id="166" dur="10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500"/>
                            </p:stCondLst>
                            <p:childTnLst>
                              <p:par>
                                <p:cTn id="16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58 0.23472 L 0.38645 0.33333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75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500"/>
                            </p:stCondLst>
                            <p:childTnLst>
                              <p:par>
                                <p:cTn id="171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8 0.33426 L 0.0441 0.18843 " pathEditMode="relative" rAng="0" ptsTypes="AA">
                                      <p:cBhvr>
                                        <p:cTn id="172" dur="1000" fill="hold"/>
                                        <p:tgtEl>
                                          <p:spTgt spid="75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0139 0.1919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75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18 0.19121 L 0.21181 0.13566 " pathEditMode="relative" ptsTypes="AA">
                                      <p:cBhvr>
                                        <p:cTn id="186" dur="1000" fill="hold"/>
                                        <p:tgtEl>
                                          <p:spTgt spid="75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1919 L 0.04548 0.18819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75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2 0.13009 L 0.38646 -0.02129 " pathEditMode="relative" ptsTypes="AA">
                                      <p:cBhvr>
                                        <p:cTn id="193" dur="10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0.19259 L 0.21181 0.33981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75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74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000"/>
                            </p:stCondLst>
                            <p:childTnLst>
                              <p:par>
                                <p:cTn id="20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5 0.33935 L 0.38785 0.43935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75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7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74 L 0.04549 0.19073 " pathEditMode="relative" ptsTypes="AA">
                                      <p:cBhvr>
                                        <p:cTn id="213" dur="10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49 0.19074 L 0.21216 0.43657 " pathEditMode="relative" ptsTypes="AA">
                                      <p:cBhvr>
                                        <p:cTn id="216" dur="10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2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 0.43657 L 0.3875 0.23241 " pathEditMode="relative" ptsTypes="AA">
                                      <p:cBhvr>
                                        <p:cTn id="221" dur="10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23" presetID="1" presetClass="exit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5" grpId="0" animBg="1"/>
      <p:bldP spid="75833" grpId="0" animBg="1"/>
      <p:bldP spid="75833" grpId="1" animBg="1"/>
      <p:bldP spid="75833" grpId="2" animBg="1"/>
      <p:bldP spid="75833" grpId="3" animBg="1"/>
      <p:bldP spid="75831" grpId="0" animBg="1"/>
      <p:bldP spid="75831" grpId="1" animBg="1"/>
      <p:bldP spid="75831" grpId="2" animBg="1"/>
      <p:bldP spid="75831" grpId="3" animBg="1"/>
      <p:bldP spid="75828" grpId="0" animBg="1"/>
      <p:bldP spid="75828" grpId="1" animBg="1"/>
      <p:bldP spid="75828" grpId="2" animBg="1"/>
      <p:bldP spid="75830" grpId="0" animBg="1"/>
      <p:bldP spid="75830" grpId="1" animBg="1"/>
      <p:bldP spid="75830" grpId="2" animBg="1"/>
      <p:bldP spid="75830" grpId="3" animBg="1"/>
      <p:bldP spid="75830" grpId="4" animBg="1"/>
      <p:bldP spid="75830" grpId="5" animBg="1"/>
      <p:bldP spid="75790" grpId="0" animBg="1"/>
      <p:bldP spid="75790" grpId="1" animBg="1"/>
      <p:bldP spid="75790" grpId="2" animBg="1"/>
      <p:bldP spid="75790" grpId="3" animBg="1"/>
      <p:bldP spid="75827" grpId="0" animBg="1"/>
      <p:bldP spid="75827" grpId="1" animBg="1"/>
      <p:bldP spid="75827" grpId="2" animBg="1"/>
      <p:bldP spid="75827" grpId="3" animBg="1"/>
      <p:bldP spid="75832" grpId="0" animBg="1"/>
      <p:bldP spid="75832" grpId="1" animBg="1"/>
      <p:bldP spid="75832" grpId="2" animBg="1"/>
      <p:bldP spid="75832" grpId="3" animBg="1"/>
      <p:bldP spid="75835" grpId="0" animBg="1"/>
      <p:bldP spid="75835" grpId="1" animBg="1"/>
      <p:bldP spid="75835" grpId="2" animBg="1"/>
      <p:bldP spid="75835" grpId="3" animBg="1"/>
      <p:bldP spid="75835" grpId="4" animBg="1"/>
      <p:bldP spid="75834" grpId="0" animBg="1"/>
      <p:bldP spid="75834" grpId="1" animBg="1"/>
      <p:bldP spid="75834" grpId="2" animBg="1"/>
      <p:bldP spid="75829" grpId="0" animBg="1"/>
      <p:bldP spid="75829" grpId="1" animBg="1"/>
      <p:bldP spid="75829" grpId="2" animBg="1"/>
      <p:bldP spid="75829" grpId="3" animBg="1"/>
      <p:bldP spid="75836" grpId="0"/>
      <p:bldP spid="75837" grpId="0"/>
      <p:bldP spid="75838" grpId="0"/>
      <p:bldP spid="75839" grpId="0"/>
      <p:bldP spid="75840" grpId="0"/>
      <p:bldP spid="758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446E12-E982-4C76-A35E-04AD121DE3BF}" type="slidenum">
              <a:rPr lang="he-IL" altLang="zh-CN"/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213"/>
            <a:ext cx="9144000" cy="762000"/>
          </a:xfrm>
        </p:spPr>
        <p:txBody>
          <a:bodyPr/>
          <a:lstStyle/>
          <a:p>
            <a:pPr rtl="0" eaLnBrk="1" hangingPunct="1"/>
            <a:r>
              <a:rPr lang="en-US" sz="3700" smtClean="0"/>
              <a:t>More than One Cycle</a:t>
            </a:r>
            <a:endParaRPr lang="en-US" sz="3700" smtClean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73163"/>
            <a:ext cx="8753475" cy="4765675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3000" dirty="0" smtClean="0"/>
              <a:t>With probability </a:t>
            </a:r>
            <a:r>
              <a:rPr lang="el-GR" sz="3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Θ</a:t>
            </a:r>
            <a:r>
              <a:rPr lang="en-US" sz="3000" b="1" i="1" dirty="0" smtClean="0">
                <a:solidFill>
                  <a:srgbClr val="FF0000"/>
                </a:solidFill>
              </a:rPr>
              <a:t>(1/n)</a:t>
            </a:r>
            <a:r>
              <a:rPr lang="en-US" sz="3000" dirty="0" smtClean="0"/>
              <a:t> Cuckoo Hashing </a:t>
            </a:r>
            <a:r>
              <a:rPr lang="en-US" sz="3000" b="1" i="1" dirty="0" smtClean="0">
                <a:solidFill>
                  <a:srgbClr val="FF0000"/>
                </a:solidFill>
              </a:rPr>
              <a:t>fails</a:t>
            </a:r>
            <a:endParaRPr lang="en-US" sz="3000" b="1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600" dirty="0" smtClean="0"/>
              <a:t>Recall: connected component with </a:t>
            </a:r>
            <a:r>
              <a:rPr lang="en-US" sz="2600" b="1" dirty="0" smtClean="0"/>
              <a:t>more</a:t>
            </a:r>
            <a:r>
              <a:rPr lang="en-US" sz="2600" dirty="0" smtClean="0"/>
              <a:t> than one cycle</a:t>
            </a:r>
            <a:endParaRPr lang="en-US" sz="2600" dirty="0" smtClean="0"/>
          </a:p>
          <a:p>
            <a:pPr lvl="1" eaLnBrk="1" hangingPunct="1"/>
            <a:r>
              <a:rPr lang="en-US" sz="2600" dirty="0" smtClean="0"/>
              <a:t>Standard solution: </a:t>
            </a:r>
            <a:r>
              <a:rPr lang="en-US" sz="2600" b="1" i="1" dirty="0" smtClean="0">
                <a:solidFill>
                  <a:srgbClr val="FF0000"/>
                </a:solidFill>
              </a:rPr>
              <a:t>rehashing</a:t>
            </a:r>
            <a:endParaRPr lang="en-US" sz="2600" b="1" i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sz="2800" dirty="0" smtClean="0"/>
              <a:t>Meaning: insertion worst case may be </a:t>
            </a:r>
            <a:r>
              <a:rPr lang="en-US" sz="2800" b="1" i="1" dirty="0" smtClean="0">
                <a:solidFill>
                  <a:srgbClr val="FF0000"/>
                </a:solidFill>
              </a:rPr>
              <a:t>O(n)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eaLnBrk="1" hangingPunct="1">
              <a:buClr>
                <a:schemeClr val="tx1"/>
              </a:buClr>
            </a:pPr>
            <a:r>
              <a:rPr lang="en-US" sz="3000" dirty="0" smtClean="0">
                <a:solidFill>
                  <a:schemeClr val="hlink"/>
                </a:solidFill>
              </a:rPr>
              <a:t>[KMW08]</a:t>
            </a:r>
            <a:r>
              <a:rPr lang="en-US" sz="3000" dirty="0" smtClean="0"/>
              <a:t> suggested </a:t>
            </a:r>
            <a:r>
              <a:rPr lang="en-US" sz="3000" b="1" i="1" dirty="0" smtClean="0">
                <a:solidFill>
                  <a:srgbClr val="008000"/>
                </a:solidFill>
              </a:rPr>
              <a:t>stash</a:t>
            </a:r>
            <a:endParaRPr lang="en-US" sz="3000" b="1" i="1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en-US" sz="2600" dirty="0" smtClean="0"/>
              <a:t>Saves rehashing</a:t>
            </a:r>
            <a:endParaRPr lang="en-US" sz="2600" dirty="0" smtClean="0"/>
          </a:p>
          <a:p>
            <a:pPr lvl="2" eaLnBrk="1" hangingPunct="1"/>
            <a:r>
              <a:rPr lang="en-US" sz="2800" dirty="0" smtClean="0"/>
              <a:t>Actually reduces insertion worst case to </a:t>
            </a:r>
            <a:r>
              <a:rPr lang="en-US" sz="2800" b="1" i="1" dirty="0" smtClean="0">
                <a:solidFill>
                  <a:srgbClr val="008000"/>
                </a:solidFill>
              </a:rPr>
              <a:t>O(</a:t>
            </a:r>
            <a:r>
              <a:rPr lang="en-US" sz="2800" b="1" dirty="0" smtClean="0">
                <a:solidFill>
                  <a:srgbClr val="008000"/>
                </a:solidFill>
              </a:rPr>
              <a:t>log</a:t>
            </a:r>
            <a:r>
              <a:rPr lang="en-US" sz="2800" b="1" i="1" dirty="0" smtClean="0">
                <a:solidFill>
                  <a:srgbClr val="008000"/>
                </a:solidFill>
              </a:rPr>
              <a:t> n)</a:t>
            </a:r>
            <a:endParaRPr lang="en-US" sz="2800" b="1" i="1" dirty="0" smtClean="0">
              <a:solidFill>
                <a:srgbClr val="008000"/>
              </a:solidFill>
            </a:endParaRPr>
          </a:p>
        </p:txBody>
      </p:sp>
      <p:sp>
        <p:nvSpPr>
          <p:cNvPr id="160818" name="AutoShape 50"/>
          <p:cNvSpPr>
            <a:spLocks noChangeArrowheads="1"/>
          </p:cNvSpPr>
          <p:nvPr/>
        </p:nvSpPr>
        <p:spPr bwMode="auto">
          <a:xfrm>
            <a:off x="184150" y="3609975"/>
            <a:ext cx="2705100" cy="752475"/>
          </a:xfrm>
          <a:prstGeom prst="verticalScroll">
            <a:avLst>
              <a:gd name="adj" fmla="val 12500"/>
            </a:avLst>
          </a:prstGeom>
          <a:solidFill>
            <a:srgbClr val="FFFF00">
              <a:alpha val="39999"/>
            </a:srgbClr>
          </a:solidFill>
          <a:ln w="317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sz="2000">
                <a:latin typeface="Candara" panose="020E0502030303020204" pitchFamily="34" charset="0"/>
              </a:rPr>
              <a:t>Kirsch, Mitzenmacher,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en-US" sz="2000">
                <a:latin typeface="Candara" panose="020E0502030303020204" pitchFamily="34" charset="0"/>
              </a:rPr>
              <a:t>Wieder</a:t>
            </a:r>
            <a:endParaRPr lang="en-US" sz="2000">
              <a:latin typeface="Candara" panose="020E0502030303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888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18" grpId="0" animBg="1"/>
      <p:bldP spid="16081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75284-A189-4850-94D4-91514DE427B4}" type="slidenum">
              <a:rPr lang="en-US" altLang="zh-CN"/>
            </a:fld>
            <a:endParaRPr lang="en-US" altLang="zh-CN"/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Lookup Problem</a:t>
            </a:r>
            <a:endParaRPr lang="en-US" altLang="zh-CN" smtClean="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Given a set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= {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</a:rPr>
              <a:t>,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</a:rPr>
              <a:t>,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3</a:t>
            </a:r>
            <a:r>
              <a:rPr lang="en-US" altLang="zh-CN" sz="2800" dirty="0" smtClean="0">
                <a:solidFill>
                  <a:srgbClr val="008C87"/>
                </a:solidFill>
              </a:rPr>
              <a:t>,…,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</a:rPr>
              <a:t>}</a:t>
            </a:r>
            <a:r>
              <a:rPr lang="en-US" altLang="zh-CN" sz="2800" dirty="0" smtClean="0"/>
              <a:t> on a universe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U</a:t>
            </a:r>
            <a:r>
              <a:rPr lang="en-US" altLang="zh-CN" sz="2800" dirty="0" smtClean="0"/>
              <a:t>, want to answer queries of the form: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>
                <a:solidFill>
                  <a:srgbClr val="CE0000"/>
                </a:solidFill>
              </a:rPr>
              <a:t>Example:</a:t>
            </a:r>
            <a:r>
              <a:rPr lang="en-US" altLang="zh-CN" sz="2800" dirty="0" smtClean="0"/>
              <a:t>  a set of URLs from the universe of all possible URL strings. 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Bloom filter provides an answer in</a:t>
            </a:r>
            <a:endParaRPr lang="en-US" altLang="zh-CN" sz="2800" dirty="0" smtClean="0"/>
          </a:p>
          <a:p>
            <a:pPr lvl="1" eaLnBrk="1" hangingPunct="1"/>
            <a:r>
              <a:rPr lang="en-US" altLang="zh-CN" dirty="0" smtClean="0"/>
              <a:t>“Constant” time (time to hash).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Small amount of space.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But with some probability of being wrong.</a:t>
            </a:r>
            <a:endParaRPr lang="en-US" altLang="zh-CN" dirty="0" smtClean="0"/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3276600" y="2395538"/>
            <a:ext cx="22939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CE0000"/>
                </a:solidFill>
              </a:rPr>
              <a:t>Is </a:t>
            </a:r>
            <a:r>
              <a:rPr lang="en-US" altLang="zh-CN" sz="2800" i="1">
                <a:solidFill>
                  <a:srgbClr val="CE0000"/>
                </a:solidFill>
              </a:rPr>
              <a:t>y</a:t>
            </a:r>
            <a:r>
              <a:rPr lang="en-US" altLang="zh-CN" sz="2800">
                <a:solidFill>
                  <a:srgbClr val="CE0000"/>
                </a:solidFill>
              </a:rPr>
              <a:t> </a:t>
            </a:r>
            <a:r>
              <a:rPr lang="en-US" altLang="zh-CN" sz="2800">
                <a:solidFill>
                  <a:srgbClr val="CE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 i="1">
                <a:solidFill>
                  <a:srgbClr val="CE0000"/>
                </a:solidFill>
              </a:rPr>
              <a:t>S </a:t>
            </a:r>
            <a:r>
              <a:rPr lang="en-US" altLang="zh-CN" sz="2800">
                <a:solidFill>
                  <a:srgbClr val="CE0000"/>
                </a:solidFill>
              </a:rPr>
              <a:t>?</a:t>
            </a:r>
            <a:endParaRPr lang="en-US" altLang="zh-CN" sz="2800">
              <a:solidFill>
                <a:srgbClr val="CE0000"/>
              </a:solidFill>
            </a:endParaRPr>
          </a:p>
        </p:txBody>
      </p:sp>
    </p:spTree>
  </p:cSld>
  <p:clrMapOvr>
    <a:masterClrMapping/>
  </p:clrMapOvr>
  <p:transition advTm="14476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FDFDB-057B-4B70-B093-24DFE9F9D1CE}" type="slidenum">
              <a:rPr lang="en-US" altLang="zh-CN"/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Bloom Filters</a:t>
            </a:r>
            <a:endParaRPr lang="en-US" altLang="zh-CN" smtClean="0"/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1905000" y="1295400"/>
            <a:ext cx="49704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Start with an </a:t>
            </a:r>
            <a:r>
              <a:rPr kumimoji="0" lang="en-US" altLang="zh-CN" i="1"/>
              <a:t>m</a:t>
            </a:r>
            <a:r>
              <a:rPr kumimoji="0" lang="en-US" altLang="zh-CN">
                <a:solidFill>
                  <a:schemeClr val="tx1"/>
                </a:solidFill>
              </a:rPr>
              <a:t> bit array, filled with </a:t>
            </a:r>
            <a:r>
              <a:rPr kumimoji="0" lang="en-US" altLang="zh-CN"/>
              <a:t>0</a:t>
            </a:r>
            <a:r>
              <a:rPr kumimoji="0" lang="en-US" altLang="zh-CN">
                <a:solidFill>
                  <a:schemeClr val="tx1"/>
                </a:solidFill>
              </a:rPr>
              <a:t>s.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7134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Hash each item </a:t>
            </a:r>
            <a:r>
              <a:rPr kumimoji="0" lang="en-US" altLang="zh-CN" i="1"/>
              <a:t>x</a:t>
            </a:r>
            <a:r>
              <a:rPr kumimoji="0" lang="en-US" altLang="zh-CN" i="1" baseline="-25000"/>
              <a:t>j</a:t>
            </a:r>
            <a:r>
              <a:rPr kumimoji="0" lang="en-US" altLang="zh-CN" i="1">
                <a:solidFill>
                  <a:schemeClr val="accent2"/>
                </a:solidFill>
              </a:rPr>
              <a:t> </a:t>
            </a:r>
            <a:r>
              <a:rPr kumimoji="0" lang="en-US" altLang="zh-CN">
                <a:solidFill>
                  <a:schemeClr val="tx1"/>
                </a:solidFill>
              </a:rPr>
              <a:t>in</a:t>
            </a:r>
            <a:r>
              <a:rPr kumimoji="0" lang="en-US" altLang="zh-CN" i="1">
                <a:solidFill>
                  <a:schemeClr val="accent2"/>
                </a:solidFill>
              </a:rPr>
              <a:t> </a:t>
            </a:r>
            <a:r>
              <a:rPr kumimoji="0" lang="en-US" altLang="zh-CN" i="1"/>
              <a:t>S k</a:t>
            </a:r>
            <a:r>
              <a:rPr kumimoji="0" lang="en-US" altLang="zh-CN">
                <a:solidFill>
                  <a:schemeClr val="tx1"/>
                </a:solidFill>
              </a:rPr>
              <a:t> times.  If </a:t>
            </a:r>
            <a:r>
              <a:rPr kumimoji="0" lang="en-US" altLang="zh-CN" i="1"/>
              <a:t>H</a:t>
            </a:r>
            <a:r>
              <a:rPr kumimoji="0" lang="en-US" altLang="zh-CN" i="1" baseline="-25000"/>
              <a:t>i</a:t>
            </a:r>
            <a:r>
              <a:rPr kumimoji="0" lang="en-US" altLang="zh-CN"/>
              <a:t>(</a:t>
            </a:r>
            <a:r>
              <a:rPr kumimoji="0" lang="en-US" altLang="zh-CN" i="1"/>
              <a:t>x</a:t>
            </a:r>
            <a:r>
              <a:rPr kumimoji="0" lang="en-US" altLang="zh-CN" i="1" baseline="-25000"/>
              <a:t>j</a:t>
            </a:r>
            <a:r>
              <a:rPr kumimoji="0" lang="en-US" altLang="zh-CN"/>
              <a:t>) = </a:t>
            </a:r>
            <a:r>
              <a:rPr kumimoji="0" lang="en-US" altLang="zh-CN" i="1"/>
              <a:t>a</a:t>
            </a:r>
            <a:r>
              <a:rPr kumimoji="0" lang="en-US" altLang="zh-CN">
                <a:solidFill>
                  <a:schemeClr val="tx1"/>
                </a:solidFill>
              </a:rPr>
              <a:t>, set </a:t>
            </a:r>
            <a:r>
              <a:rPr kumimoji="0" lang="en-US" altLang="zh-CN" i="1"/>
              <a:t>B</a:t>
            </a:r>
            <a:r>
              <a:rPr kumimoji="0" lang="en-US" altLang="zh-CN"/>
              <a:t>[</a:t>
            </a:r>
            <a:r>
              <a:rPr kumimoji="0" lang="en-US" altLang="zh-CN" i="1"/>
              <a:t>a</a:t>
            </a:r>
            <a:r>
              <a:rPr kumimoji="0" lang="en-US" altLang="zh-CN"/>
              <a:t>] = 1</a:t>
            </a:r>
            <a:r>
              <a:rPr kumimoji="0" lang="en-US" altLang="zh-CN">
                <a:solidFill>
                  <a:schemeClr val="tx1"/>
                </a:solidFill>
              </a:rPr>
              <a:t>.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81000" y="1720850"/>
            <a:ext cx="7848600" cy="579438"/>
            <a:chOff x="240" y="986"/>
            <a:chExt cx="4944" cy="365"/>
          </a:xfrm>
        </p:grpSpPr>
        <p:sp>
          <p:nvSpPr>
            <p:cNvPr id="58432" name="Rectangle 6"/>
            <p:cNvSpPr>
              <a:spLocks noChangeArrowheads="1"/>
            </p:cNvSpPr>
            <p:nvPr/>
          </p:nvSpPr>
          <p:spPr bwMode="auto">
            <a:xfrm>
              <a:off x="576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33" name="Rectangle 7"/>
            <p:cNvSpPr>
              <a:spLocks noChangeArrowheads="1"/>
            </p:cNvSpPr>
            <p:nvPr/>
          </p:nvSpPr>
          <p:spPr bwMode="auto">
            <a:xfrm>
              <a:off x="864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34" name="Rectangle 8"/>
            <p:cNvSpPr>
              <a:spLocks noChangeArrowheads="1"/>
            </p:cNvSpPr>
            <p:nvPr/>
          </p:nvSpPr>
          <p:spPr bwMode="auto">
            <a:xfrm>
              <a:off x="1152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35" name="Rectangle 9"/>
            <p:cNvSpPr>
              <a:spLocks noChangeArrowheads="1"/>
            </p:cNvSpPr>
            <p:nvPr/>
          </p:nvSpPr>
          <p:spPr bwMode="auto">
            <a:xfrm>
              <a:off x="1440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36" name="Rectangle 10"/>
            <p:cNvSpPr>
              <a:spLocks noChangeArrowheads="1"/>
            </p:cNvSpPr>
            <p:nvPr/>
          </p:nvSpPr>
          <p:spPr bwMode="auto">
            <a:xfrm>
              <a:off x="1728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37" name="Rectangle 11"/>
            <p:cNvSpPr>
              <a:spLocks noChangeArrowheads="1"/>
            </p:cNvSpPr>
            <p:nvPr/>
          </p:nvSpPr>
          <p:spPr bwMode="auto">
            <a:xfrm>
              <a:off x="2016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38" name="Rectangle 12"/>
            <p:cNvSpPr>
              <a:spLocks noChangeArrowheads="1"/>
            </p:cNvSpPr>
            <p:nvPr/>
          </p:nvSpPr>
          <p:spPr bwMode="auto">
            <a:xfrm>
              <a:off x="2304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39" name="Rectangle 13"/>
            <p:cNvSpPr>
              <a:spLocks noChangeArrowheads="1"/>
            </p:cNvSpPr>
            <p:nvPr/>
          </p:nvSpPr>
          <p:spPr bwMode="auto">
            <a:xfrm>
              <a:off x="2592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0" name="Rectangle 14"/>
            <p:cNvSpPr>
              <a:spLocks noChangeArrowheads="1"/>
            </p:cNvSpPr>
            <p:nvPr/>
          </p:nvSpPr>
          <p:spPr bwMode="auto">
            <a:xfrm>
              <a:off x="2880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1" name="Rectangle 15"/>
            <p:cNvSpPr>
              <a:spLocks noChangeArrowheads="1"/>
            </p:cNvSpPr>
            <p:nvPr/>
          </p:nvSpPr>
          <p:spPr bwMode="auto">
            <a:xfrm>
              <a:off x="3168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2" name="Rectangle 16"/>
            <p:cNvSpPr>
              <a:spLocks noChangeArrowheads="1"/>
            </p:cNvSpPr>
            <p:nvPr/>
          </p:nvSpPr>
          <p:spPr bwMode="auto">
            <a:xfrm>
              <a:off x="3456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3" name="Rectangle 17"/>
            <p:cNvSpPr>
              <a:spLocks noChangeArrowheads="1"/>
            </p:cNvSpPr>
            <p:nvPr/>
          </p:nvSpPr>
          <p:spPr bwMode="auto">
            <a:xfrm>
              <a:off x="3744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4" name="Rectangle 18"/>
            <p:cNvSpPr>
              <a:spLocks noChangeArrowheads="1"/>
            </p:cNvSpPr>
            <p:nvPr/>
          </p:nvSpPr>
          <p:spPr bwMode="auto">
            <a:xfrm>
              <a:off x="4032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5" name="Rectangle 19"/>
            <p:cNvSpPr>
              <a:spLocks noChangeArrowheads="1"/>
            </p:cNvSpPr>
            <p:nvPr/>
          </p:nvSpPr>
          <p:spPr bwMode="auto">
            <a:xfrm>
              <a:off x="4320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6" name="Rectangle 20"/>
            <p:cNvSpPr>
              <a:spLocks noChangeArrowheads="1"/>
            </p:cNvSpPr>
            <p:nvPr/>
          </p:nvSpPr>
          <p:spPr bwMode="auto">
            <a:xfrm>
              <a:off x="4608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7" name="Rectangle 21"/>
            <p:cNvSpPr>
              <a:spLocks noChangeArrowheads="1"/>
            </p:cNvSpPr>
            <p:nvPr/>
          </p:nvSpPr>
          <p:spPr bwMode="auto">
            <a:xfrm>
              <a:off x="4896" y="10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48" name="Text Box 22"/>
            <p:cNvSpPr txBox="1">
              <a:spLocks noChangeArrowheads="1"/>
            </p:cNvSpPr>
            <p:nvPr/>
          </p:nvSpPr>
          <p:spPr bwMode="auto">
            <a:xfrm>
              <a:off x="240" y="98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en-US" altLang="zh-CN" sz="3200" i="1"/>
                <a:t>B</a:t>
              </a:r>
              <a:endParaRPr kumimoji="0" lang="en-US" altLang="zh-CN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381000" y="3001963"/>
            <a:ext cx="7848600" cy="579437"/>
            <a:chOff x="240" y="1795"/>
            <a:chExt cx="4944" cy="365"/>
          </a:xfrm>
        </p:grpSpPr>
        <p:sp>
          <p:nvSpPr>
            <p:cNvPr id="58415" name="Rectangle 24"/>
            <p:cNvSpPr>
              <a:spLocks noChangeArrowheads="1"/>
            </p:cNvSpPr>
            <p:nvPr/>
          </p:nvSpPr>
          <p:spPr bwMode="auto">
            <a:xfrm>
              <a:off x="57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16" name="Rectangle 25"/>
            <p:cNvSpPr>
              <a:spLocks noChangeArrowheads="1"/>
            </p:cNvSpPr>
            <p:nvPr/>
          </p:nvSpPr>
          <p:spPr bwMode="auto">
            <a:xfrm>
              <a:off x="86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17" name="Rectangle 26"/>
            <p:cNvSpPr>
              <a:spLocks noChangeArrowheads="1"/>
            </p:cNvSpPr>
            <p:nvPr/>
          </p:nvSpPr>
          <p:spPr bwMode="auto">
            <a:xfrm>
              <a:off x="115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18" name="Rectangle 27"/>
            <p:cNvSpPr>
              <a:spLocks noChangeArrowheads="1"/>
            </p:cNvSpPr>
            <p:nvPr/>
          </p:nvSpPr>
          <p:spPr bwMode="auto">
            <a:xfrm>
              <a:off x="144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19" name="Rectangle 28"/>
            <p:cNvSpPr>
              <a:spLocks noChangeArrowheads="1"/>
            </p:cNvSpPr>
            <p:nvPr/>
          </p:nvSpPr>
          <p:spPr bwMode="auto">
            <a:xfrm>
              <a:off x="172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20" name="Rectangle 29"/>
            <p:cNvSpPr>
              <a:spLocks noChangeArrowheads="1"/>
            </p:cNvSpPr>
            <p:nvPr/>
          </p:nvSpPr>
          <p:spPr bwMode="auto">
            <a:xfrm>
              <a:off x="201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21" name="Rectangle 30"/>
            <p:cNvSpPr>
              <a:spLocks noChangeArrowheads="1"/>
            </p:cNvSpPr>
            <p:nvPr/>
          </p:nvSpPr>
          <p:spPr bwMode="auto">
            <a:xfrm>
              <a:off x="230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22" name="Rectangle 31"/>
            <p:cNvSpPr>
              <a:spLocks noChangeArrowheads="1"/>
            </p:cNvSpPr>
            <p:nvPr/>
          </p:nvSpPr>
          <p:spPr bwMode="auto">
            <a:xfrm>
              <a:off x="259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23" name="Rectangle 32"/>
            <p:cNvSpPr>
              <a:spLocks noChangeArrowheads="1"/>
            </p:cNvSpPr>
            <p:nvPr/>
          </p:nvSpPr>
          <p:spPr bwMode="auto">
            <a:xfrm>
              <a:off x="288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24" name="Rectangle 33"/>
            <p:cNvSpPr>
              <a:spLocks noChangeArrowheads="1"/>
            </p:cNvSpPr>
            <p:nvPr/>
          </p:nvSpPr>
          <p:spPr bwMode="auto">
            <a:xfrm>
              <a:off x="316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25" name="Rectangle 34"/>
            <p:cNvSpPr>
              <a:spLocks noChangeArrowheads="1"/>
            </p:cNvSpPr>
            <p:nvPr/>
          </p:nvSpPr>
          <p:spPr bwMode="auto">
            <a:xfrm>
              <a:off x="345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26" name="Rectangle 35"/>
            <p:cNvSpPr>
              <a:spLocks noChangeArrowheads="1"/>
            </p:cNvSpPr>
            <p:nvPr/>
          </p:nvSpPr>
          <p:spPr bwMode="auto">
            <a:xfrm>
              <a:off x="3744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27" name="Rectangle 36"/>
            <p:cNvSpPr>
              <a:spLocks noChangeArrowheads="1"/>
            </p:cNvSpPr>
            <p:nvPr/>
          </p:nvSpPr>
          <p:spPr bwMode="auto">
            <a:xfrm>
              <a:off x="4032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28" name="Rectangle 37"/>
            <p:cNvSpPr>
              <a:spLocks noChangeArrowheads="1"/>
            </p:cNvSpPr>
            <p:nvPr/>
          </p:nvSpPr>
          <p:spPr bwMode="auto">
            <a:xfrm>
              <a:off x="4320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29" name="Rectangle 38"/>
            <p:cNvSpPr>
              <a:spLocks noChangeArrowheads="1"/>
            </p:cNvSpPr>
            <p:nvPr/>
          </p:nvSpPr>
          <p:spPr bwMode="auto">
            <a:xfrm>
              <a:off x="4608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30" name="Rectangle 39"/>
            <p:cNvSpPr>
              <a:spLocks noChangeArrowheads="1"/>
            </p:cNvSpPr>
            <p:nvPr/>
          </p:nvSpPr>
          <p:spPr bwMode="auto">
            <a:xfrm>
              <a:off x="4896" y="1865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31" name="Text Box 40"/>
            <p:cNvSpPr txBox="1">
              <a:spLocks noChangeArrowheads="1"/>
            </p:cNvSpPr>
            <p:nvPr/>
          </p:nvSpPr>
          <p:spPr bwMode="auto">
            <a:xfrm>
              <a:off x="240" y="1795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en-US" altLang="zh-CN" sz="3200" i="1"/>
                <a:t>B</a:t>
              </a:r>
              <a:endParaRPr kumimoji="0" lang="en-US" altLang="zh-CN"/>
            </a:p>
          </p:txBody>
        </p:sp>
      </p:grpSp>
      <p:sp>
        <p:nvSpPr>
          <p:cNvPr id="58377" name="Text Box 41"/>
          <p:cNvSpPr txBox="1">
            <a:spLocks noChangeArrowheads="1"/>
          </p:cNvSpPr>
          <p:nvPr/>
        </p:nvSpPr>
        <p:spPr bwMode="auto">
          <a:xfrm>
            <a:off x="685800" y="3886200"/>
            <a:ext cx="77327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To check if </a:t>
            </a:r>
            <a:r>
              <a:rPr kumimoji="0" lang="en-US" altLang="zh-CN" i="1"/>
              <a:t>y</a:t>
            </a:r>
            <a:r>
              <a:rPr kumimoji="0" lang="en-US" altLang="zh-CN">
                <a:solidFill>
                  <a:schemeClr val="tx1"/>
                </a:solidFill>
              </a:rPr>
              <a:t> is in </a:t>
            </a:r>
            <a:r>
              <a:rPr kumimoji="0" lang="en-US" altLang="zh-CN" i="1"/>
              <a:t>S</a:t>
            </a:r>
            <a:r>
              <a:rPr kumimoji="0" lang="en-US" altLang="zh-CN">
                <a:solidFill>
                  <a:schemeClr val="tx1"/>
                </a:solidFill>
              </a:rPr>
              <a:t>, check </a:t>
            </a:r>
            <a:r>
              <a:rPr kumimoji="0" lang="en-US" altLang="zh-CN" i="1"/>
              <a:t>B</a:t>
            </a:r>
            <a:r>
              <a:rPr kumimoji="0" lang="en-US" altLang="zh-CN">
                <a:solidFill>
                  <a:schemeClr val="tx1"/>
                </a:solidFill>
              </a:rPr>
              <a:t> at </a:t>
            </a:r>
            <a:r>
              <a:rPr kumimoji="0" lang="en-US" altLang="zh-CN" i="1"/>
              <a:t>H</a:t>
            </a:r>
            <a:r>
              <a:rPr kumimoji="0" lang="en-US" altLang="zh-CN" i="1" baseline="-25000"/>
              <a:t>i</a:t>
            </a:r>
            <a:r>
              <a:rPr kumimoji="0" lang="en-US" altLang="zh-CN"/>
              <a:t>(</a:t>
            </a:r>
            <a:r>
              <a:rPr kumimoji="0" lang="en-US" altLang="zh-CN" i="1"/>
              <a:t>y</a:t>
            </a:r>
            <a:r>
              <a:rPr kumimoji="0" lang="en-US" altLang="zh-CN"/>
              <a:t>)</a:t>
            </a:r>
            <a:r>
              <a:rPr kumimoji="0" lang="en-US" altLang="zh-CN">
                <a:solidFill>
                  <a:schemeClr val="tx1"/>
                </a:solidFill>
              </a:rPr>
              <a:t>.  All </a:t>
            </a:r>
            <a:r>
              <a:rPr kumimoji="0" lang="en-US" altLang="zh-CN" i="1"/>
              <a:t>k</a:t>
            </a:r>
            <a:r>
              <a:rPr kumimoji="0" lang="en-US" altLang="zh-CN">
                <a:solidFill>
                  <a:schemeClr val="tx1"/>
                </a:solidFill>
              </a:rPr>
              <a:t> values must be </a:t>
            </a:r>
            <a:r>
              <a:rPr kumimoji="0" lang="en-US" altLang="zh-CN">
                <a:solidFill>
                  <a:srgbClr val="CC0000"/>
                </a:solidFill>
              </a:rPr>
              <a:t>1</a:t>
            </a:r>
            <a:r>
              <a:rPr kumimoji="0" lang="en-US" altLang="zh-CN">
                <a:solidFill>
                  <a:schemeClr val="tx1"/>
                </a:solidFill>
              </a:rPr>
              <a:t>.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grpSp>
        <p:nvGrpSpPr>
          <p:cNvPr id="4" name="Group 42"/>
          <p:cNvGrpSpPr/>
          <p:nvPr/>
        </p:nvGrpSpPr>
        <p:grpSpPr bwMode="auto">
          <a:xfrm>
            <a:off x="381000" y="4281488"/>
            <a:ext cx="7848600" cy="579437"/>
            <a:chOff x="240" y="2640"/>
            <a:chExt cx="4944" cy="365"/>
          </a:xfrm>
        </p:grpSpPr>
        <p:sp>
          <p:nvSpPr>
            <p:cNvPr id="58398" name="Rectangle 43"/>
            <p:cNvSpPr>
              <a:spLocks noChangeArrowheads="1"/>
            </p:cNvSpPr>
            <p:nvPr/>
          </p:nvSpPr>
          <p:spPr bwMode="auto">
            <a:xfrm>
              <a:off x="576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99" name="Rectangle 44"/>
            <p:cNvSpPr>
              <a:spLocks noChangeArrowheads="1"/>
            </p:cNvSpPr>
            <p:nvPr/>
          </p:nvSpPr>
          <p:spPr bwMode="auto">
            <a:xfrm>
              <a:off x="864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00" name="Rectangle 45"/>
            <p:cNvSpPr>
              <a:spLocks noChangeArrowheads="1"/>
            </p:cNvSpPr>
            <p:nvPr/>
          </p:nvSpPr>
          <p:spPr bwMode="auto">
            <a:xfrm>
              <a:off x="1152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01" name="Rectangle 46"/>
            <p:cNvSpPr>
              <a:spLocks noChangeArrowheads="1"/>
            </p:cNvSpPr>
            <p:nvPr/>
          </p:nvSpPr>
          <p:spPr bwMode="auto">
            <a:xfrm>
              <a:off x="1440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>
                  <a:solidFill>
                    <a:srgbClr val="CC0000"/>
                  </a:solidFill>
                </a:rPr>
                <a:t>0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402" name="Rectangle 47"/>
            <p:cNvSpPr>
              <a:spLocks noChangeArrowheads="1"/>
            </p:cNvSpPr>
            <p:nvPr/>
          </p:nvSpPr>
          <p:spPr bwMode="auto">
            <a:xfrm>
              <a:off x="1728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03" name="Rectangle 48"/>
            <p:cNvSpPr>
              <a:spLocks noChangeArrowheads="1"/>
            </p:cNvSpPr>
            <p:nvPr/>
          </p:nvSpPr>
          <p:spPr bwMode="auto">
            <a:xfrm>
              <a:off x="2016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04" name="Rectangle 49"/>
            <p:cNvSpPr>
              <a:spLocks noChangeArrowheads="1"/>
            </p:cNvSpPr>
            <p:nvPr/>
          </p:nvSpPr>
          <p:spPr bwMode="auto">
            <a:xfrm>
              <a:off x="2304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>
                  <a:solidFill>
                    <a:srgbClr val="CC0000"/>
                  </a:solidFill>
                </a:rPr>
                <a:t>1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405" name="Rectangle 50"/>
            <p:cNvSpPr>
              <a:spLocks noChangeArrowheads="1"/>
            </p:cNvSpPr>
            <p:nvPr/>
          </p:nvSpPr>
          <p:spPr bwMode="auto">
            <a:xfrm>
              <a:off x="2592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06" name="Rectangle 51"/>
            <p:cNvSpPr>
              <a:spLocks noChangeArrowheads="1"/>
            </p:cNvSpPr>
            <p:nvPr/>
          </p:nvSpPr>
          <p:spPr bwMode="auto">
            <a:xfrm>
              <a:off x="2880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07" name="Rectangle 52"/>
            <p:cNvSpPr>
              <a:spLocks noChangeArrowheads="1"/>
            </p:cNvSpPr>
            <p:nvPr/>
          </p:nvSpPr>
          <p:spPr bwMode="auto">
            <a:xfrm>
              <a:off x="3168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08" name="Rectangle 53"/>
            <p:cNvSpPr>
              <a:spLocks noChangeArrowheads="1"/>
            </p:cNvSpPr>
            <p:nvPr/>
          </p:nvSpPr>
          <p:spPr bwMode="auto">
            <a:xfrm>
              <a:off x="3456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>
                  <a:solidFill>
                    <a:srgbClr val="CC0000"/>
                  </a:solidFill>
                </a:rPr>
                <a:t>1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409" name="Rectangle 54"/>
            <p:cNvSpPr>
              <a:spLocks noChangeArrowheads="1"/>
            </p:cNvSpPr>
            <p:nvPr/>
          </p:nvSpPr>
          <p:spPr bwMode="auto">
            <a:xfrm>
              <a:off x="3744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10" name="Rectangle 55"/>
            <p:cNvSpPr>
              <a:spLocks noChangeArrowheads="1"/>
            </p:cNvSpPr>
            <p:nvPr/>
          </p:nvSpPr>
          <p:spPr bwMode="auto">
            <a:xfrm>
              <a:off x="4032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11" name="Rectangle 56"/>
            <p:cNvSpPr>
              <a:spLocks noChangeArrowheads="1"/>
            </p:cNvSpPr>
            <p:nvPr/>
          </p:nvSpPr>
          <p:spPr bwMode="auto">
            <a:xfrm>
              <a:off x="4320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12" name="Rectangle 57"/>
            <p:cNvSpPr>
              <a:spLocks noChangeArrowheads="1"/>
            </p:cNvSpPr>
            <p:nvPr/>
          </p:nvSpPr>
          <p:spPr bwMode="auto">
            <a:xfrm>
              <a:off x="4608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413" name="Rectangle 58"/>
            <p:cNvSpPr>
              <a:spLocks noChangeArrowheads="1"/>
            </p:cNvSpPr>
            <p:nvPr/>
          </p:nvSpPr>
          <p:spPr bwMode="auto">
            <a:xfrm>
              <a:off x="4896" y="2710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414" name="Text Box 59"/>
            <p:cNvSpPr txBox="1">
              <a:spLocks noChangeArrowheads="1"/>
            </p:cNvSpPr>
            <p:nvPr/>
          </p:nvSpPr>
          <p:spPr bwMode="auto">
            <a:xfrm>
              <a:off x="240" y="2640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en-US" altLang="zh-CN" sz="3200" i="1"/>
                <a:t>B</a:t>
              </a:r>
              <a:endParaRPr kumimoji="0" lang="en-US" altLang="zh-CN"/>
            </a:p>
          </p:txBody>
        </p:sp>
      </p:grpSp>
      <p:grpSp>
        <p:nvGrpSpPr>
          <p:cNvPr id="5" name="Group 60"/>
          <p:cNvGrpSpPr/>
          <p:nvPr/>
        </p:nvGrpSpPr>
        <p:grpSpPr bwMode="auto">
          <a:xfrm>
            <a:off x="381000" y="5562600"/>
            <a:ext cx="7848600" cy="579438"/>
            <a:chOff x="240" y="3504"/>
            <a:chExt cx="4944" cy="365"/>
          </a:xfrm>
        </p:grpSpPr>
        <p:sp>
          <p:nvSpPr>
            <p:cNvPr id="58381" name="Rectangle 61"/>
            <p:cNvSpPr>
              <a:spLocks noChangeArrowheads="1"/>
            </p:cNvSpPr>
            <p:nvPr/>
          </p:nvSpPr>
          <p:spPr bwMode="auto">
            <a:xfrm>
              <a:off x="576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82" name="Rectangle 62"/>
            <p:cNvSpPr>
              <a:spLocks noChangeArrowheads="1"/>
            </p:cNvSpPr>
            <p:nvPr/>
          </p:nvSpPr>
          <p:spPr bwMode="auto">
            <a:xfrm>
              <a:off x="864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383" name="Rectangle 63"/>
            <p:cNvSpPr>
              <a:spLocks noChangeArrowheads="1"/>
            </p:cNvSpPr>
            <p:nvPr/>
          </p:nvSpPr>
          <p:spPr bwMode="auto">
            <a:xfrm>
              <a:off x="1152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84" name="Rectangle 64"/>
            <p:cNvSpPr>
              <a:spLocks noChangeArrowheads="1"/>
            </p:cNvSpPr>
            <p:nvPr/>
          </p:nvSpPr>
          <p:spPr bwMode="auto">
            <a:xfrm>
              <a:off x="1440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85" name="Rectangle 65"/>
            <p:cNvSpPr>
              <a:spLocks noChangeArrowheads="1"/>
            </p:cNvSpPr>
            <p:nvPr/>
          </p:nvSpPr>
          <p:spPr bwMode="auto">
            <a:xfrm>
              <a:off x="1728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>
                  <a:solidFill>
                    <a:srgbClr val="CC0000"/>
                  </a:solidFill>
                </a:rPr>
                <a:t>1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386" name="Rectangle 66"/>
            <p:cNvSpPr>
              <a:spLocks noChangeArrowheads="1"/>
            </p:cNvSpPr>
            <p:nvPr/>
          </p:nvSpPr>
          <p:spPr bwMode="auto">
            <a:xfrm>
              <a:off x="2016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87" name="Rectangle 67"/>
            <p:cNvSpPr>
              <a:spLocks noChangeArrowheads="1"/>
            </p:cNvSpPr>
            <p:nvPr/>
          </p:nvSpPr>
          <p:spPr bwMode="auto">
            <a:xfrm>
              <a:off x="2304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>
                  <a:solidFill>
                    <a:srgbClr val="CC0000"/>
                  </a:solidFill>
                </a:rPr>
                <a:t>1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388" name="Rectangle 68"/>
            <p:cNvSpPr>
              <a:spLocks noChangeArrowheads="1"/>
            </p:cNvSpPr>
            <p:nvPr/>
          </p:nvSpPr>
          <p:spPr bwMode="auto">
            <a:xfrm>
              <a:off x="2592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89" name="Rectangle 69"/>
            <p:cNvSpPr>
              <a:spLocks noChangeArrowheads="1"/>
            </p:cNvSpPr>
            <p:nvPr/>
          </p:nvSpPr>
          <p:spPr bwMode="auto">
            <a:xfrm>
              <a:off x="2880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90" name="Rectangle 70"/>
            <p:cNvSpPr>
              <a:spLocks noChangeArrowheads="1"/>
            </p:cNvSpPr>
            <p:nvPr/>
          </p:nvSpPr>
          <p:spPr bwMode="auto">
            <a:xfrm>
              <a:off x="3168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391" name="Rectangle 71"/>
            <p:cNvSpPr>
              <a:spLocks noChangeArrowheads="1"/>
            </p:cNvSpPr>
            <p:nvPr/>
          </p:nvSpPr>
          <p:spPr bwMode="auto">
            <a:xfrm>
              <a:off x="3456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>
                  <a:solidFill>
                    <a:srgbClr val="CC0000"/>
                  </a:solidFill>
                </a:rPr>
                <a:t>1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392" name="Rectangle 72"/>
            <p:cNvSpPr>
              <a:spLocks noChangeArrowheads="1"/>
            </p:cNvSpPr>
            <p:nvPr/>
          </p:nvSpPr>
          <p:spPr bwMode="auto">
            <a:xfrm>
              <a:off x="3744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393" name="Rectangle 73"/>
            <p:cNvSpPr>
              <a:spLocks noChangeArrowheads="1"/>
            </p:cNvSpPr>
            <p:nvPr/>
          </p:nvSpPr>
          <p:spPr bwMode="auto">
            <a:xfrm>
              <a:off x="4032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94" name="Rectangle 74"/>
            <p:cNvSpPr>
              <a:spLocks noChangeArrowheads="1"/>
            </p:cNvSpPr>
            <p:nvPr/>
          </p:nvSpPr>
          <p:spPr bwMode="auto">
            <a:xfrm>
              <a:off x="4320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395" name="Rectangle 75"/>
            <p:cNvSpPr>
              <a:spLocks noChangeArrowheads="1"/>
            </p:cNvSpPr>
            <p:nvPr/>
          </p:nvSpPr>
          <p:spPr bwMode="auto">
            <a:xfrm>
              <a:off x="4608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58396" name="Rectangle 76"/>
            <p:cNvSpPr>
              <a:spLocks noChangeArrowheads="1"/>
            </p:cNvSpPr>
            <p:nvPr/>
          </p:nvSpPr>
          <p:spPr bwMode="auto">
            <a:xfrm>
              <a:off x="4896" y="3574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/>
                <a:t>0</a:t>
              </a:r>
              <a:endParaRPr kumimoji="0" lang="en-US" altLang="zh-CN"/>
            </a:p>
          </p:txBody>
        </p:sp>
        <p:sp>
          <p:nvSpPr>
            <p:cNvPr id="58397" name="Text Box 77"/>
            <p:cNvSpPr txBox="1">
              <a:spLocks noChangeArrowheads="1"/>
            </p:cNvSpPr>
            <p:nvPr/>
          </p:nvSpPr>
          <p:spPr bwMode="auto">
            <a:xfrm>
              <a:off x="240" y="3504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en-US" altLang="zh-CN" sz="3200" i="1"/>
                <a:t>B</a:t>
              </a:r>
              <a:endParaRPr kumimoji="0" lang="en-US" altLang="zh-CN"/>
            </a:p>
          </p:txBody>
        </p:sp>
      </p:grpSp>
      <p:sp>
        <p:nvSpPr>
          <p:cNvPr id="58380" name="Text Box 78"/>
          <p:cNvSpPr txBox="1">
            <a:spLocks noChangeArrowheads="1"/>
          </p:cNvSpPr>
          <p:nvPr/>
        </p:nvSpPr>
        <p:spPr bwMode="auto">
          <a:xfrm>
            <a:off x="381000" y="5181600"/>
            <a:ext cx="84613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Possible to have a false positive;  all </a:t>
            </a:r>
            <a:r>
              <a:rPr kumimoji="0" lang="en-US" altLang="zh-CN" i="1"/>
              <a:t>k</a:t>
            </a:r>
            <a:r>
              <a:rPr kumimoji="0" lang="en-US" altLang="zh-CN">
                <a:solidFill>
                  <a:schemeClr val="tx1"/>
                </a:solidFill>
              </a:rPr>
              <a:t> values are </a:t>
            </a:r>
            <a:r>
              <a:rPr kumimoji="0" lang="en-US" altLang="zh-CN">
                <a:solidFill>
                  <a:srgbClr val="CC0000"/>
                </a:solidFill>
              </a:rPr>
              <a:t>1</a:t>
            </a:r>
            <a:r>
              <a:rPr kumimoji="0" lang="en-US" altLang="zh-CN">
                <a:solidFill>
                  <a:schemeClr val="tx1"/>
                </a:solidFill>
              </a:rPr>
              <a:t>, but </a:t>
            </a:r>
            <a:r>
              <a:rPr kumimoji="0" lang="en-US" altLang="zh-CN" i="1"/>
              <a:t>y</a:t>
            </a:r>
            <a:r>
              <a:rPr kumimoji="0" lang="en-US" altLang="zh-CN">
                <a:solidFill>
                  <a:schemeClr val="tx1"/>
                </a:solidFill>
              </a:rPr>
              <a:t> is not in </a:t>
            </a:r>
            <a:r>
              <a:rPr kumimoji="0" lang="en-US" altLang="zh-CN" i="1"/>
              <a:t>S</a:t>
            </a:r>
            <a:r>
              <a:rPr kumimoji="0" lang="en-US" altLang="zh-CN">
                <a:solidFill>
                  <a:schemeClr val="tx1"/>
                </a:solidFill>
              </a:rPr>
              <a:t>.</a:t>
            </a:r>
            <a:endParaRPr kumimoji="0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33711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Illustration of Bloom Filters (</a:t>
            </a:r>
            <a:r>
              <a:rPr lang="en-US" sz="4000" i="1" dirty="0"/>
              <a:t>K</a:t>
            </a:r>
            <a:r>
              <a:rPr lang="en-US" sz="4000" dirty="0"/>
              <a:t> = 2)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Initialize Bloom Filters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Insert 9    (4 and 1)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Insert 11 (1 and 0)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62953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0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0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70110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786322"/>
          <a:ext cx="6057900" cy="368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  <a:gridCol w="1211580"/>
                <a:gridCol w="1211580"/>
                <a:gridCol w="1211580"/>
                <a:gridCol w="1211580"/>
              </a:tblGrid>
              <a:tr h="368934">
                <a:tc>
                  <a:txBody>
                    <a:bodyPr/>
                    <a:lstStyle/>
                    <a:p>
                      <a:r>
                        <a:rPr lang="en-US" dirty="0"/>
                        <a:t>           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 advTm="78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Bloom Filters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Query 15 :   0  and 3  </a:t>
                </a:r>
                <a:r>
                  <a:rPr lang="en-US" dirty="0">
                    <a:sym typeface="Wingdings" panose="05000000000000000000" pitchFamily="2" charset="2"/>
                  </a:rPr>
                  <a:t> No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Query 16:    1 and 0 </a:t>
                </a:r>
                <a:r>
                  <a:rPr lang="en-US" dirty="0">
                    <a:sym typeface="Wingdings" panose="05000000000000000000" pitchFamily="2" charset="2"/>
                  </a:rPr>
                  <a:t> Yes (False Positive)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7575" y="2357430"/>
          <a:ext cx="6057900" cy="368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  <a:gridCol w="1211580"/>
                <a:gridCol w="1211580"/>
                <a:gridCol w="1211580"/>
                <a:gridCol w="1211580"/>
              </a:tblGrid>
              <a:tr h="368934">
                <a:tc>
                  <a:txBody>
                    <a:bodyPr/>
                    <a:lstStyle/>
                    <a:p>
                      <a:r>
                        <a:rPr lang="en-US" dirty="0"/>
                        <a:t>           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0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1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 advTm="934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C594D-D4AD-4984-B6B2-F7681ABA2E2B}" type="slidenum">
              <a:rPr lang="en-US" altLang="zh-CN"/>
            </a:fld>
            <a:endParaRPr lang="en-US" altLang="zh-CN"/>
          </a:p>
        </p:txBody>
      </p:sp>
      <p:sp>
        <p:nvSpPr>
          <p:cNvPr id="2150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Errors</a:t>
            </a:r>
            <a:endParaRPr lang="en-US" altLang="zh-CN" smtClean="0"/>
          </a:p>
        </p:txBody>
      </p:sp>
      <p:sp>
        <p:nvSpPr>
          <p:cNvPr id="2151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Assumption:</a:t>
            </a:r>
            <a:r>
              <a:rPr lang="en-US" altLang="zh-CN" sz="2800" smtClean="0"/>
              <a:t>  We have good hash functions, look random.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Given 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/>
              <a:t> bits for filter and 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/>
              <a:t> elements, </a:t>
            </a:r>
            <a:r>
              <a:rPr lang="en-US" altLang="zh-CN" sz="2800" smtClean="0">
                <a:solidFill>
                  <a:srgbClr val="CE0000"/>
                </a:solidFill>
              </a:rPr>
              <a:t>choose</a:t>
            </a:r>
            <a:r>
              <a:rPr lang="en-US" altLang="zh-CN" sz="2800" smtClean="0"/>
              <a:t> number 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/>
              <a:t> of hash functions to minimize false positives:</a:t>
            </a:r>
            <a:endParaRPr lang="en-US" altLang="zh-CN" sz="2800" smtClean="0"/>
          </a:p>
          <a:p>
            <a:pPr lvl="1" eaLnBrk="1" hangingPunct="1"/>
            <a:r>
              <a:rPr lang="en-US" altLang="zh-CN" smtClean="0"/>
              <a:t>Let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Let</a:t>
            </a:r>
            <a:endParaRPr lang="en-US" altLang="zh-CN" smtClean="0"/>
          </a:p>
          <a:p>
            <a:pPr eaLnBrk="1" hangingPunct="1"/>
            <a:r>
              <a:rPr lang="en-US" altLang="zh-CN" sz="2800" smtClean="0"/>
              <a:t>As 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/>
              <a:t> increases, more chances to find a </a:t>
            </a:r>
            <a:r>
              <a:rPr lang="en-US" altLang="zh-CN" sz="2800" smtClean="0">
                <a:solidFill>
                  <a:srgbClr val="008C87"/>
                </a:solidFill>
              </a:rPr>
              <a:t>0</a:t>
            </a:r>
            <a:r>
              <a:rPr lang="en-US" altLang="zh-CN" sz="2800" smtClean="0"/>
              <a:t>, but more </a:t>
            </a:r>
            <a:r>
              <a:rPr lang="en-US" altLang="zh-CN" sz="2800" smtClean="0">
                <a:solidFill>
                  <a:srgbClr val="008C87"/>
                </a:solidFill>
              </a:rPr>
              <a:t>1</a:t>
            </a:r>
            <a:r>
              <a:rPr lang="en-US" altLang="zh-CN" sz="2800" smtClean="0"/>
              <a:t>’s in the array.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Find optimal at </a:t>
            </a:r>
            <a:r>
              <a:rPr lang="en-US" altLang="zh-CN" sz="2800" i="1" smtClean="0">
                <a:solidFill>
                  <a:srgbClr val="008C87"/>
                </a:solidFill>
              </a:rPr>
              <a:t>k</a:t>
            </a:r>
            <a:r>
              <a:rPr lang="en-US" altLang="zh-CN" sz="2800" smtClean="0">
                <a:solidFill>
                  <a:srgbClr val="008C87"/>
                </a:solidFill>
              </a:rPr>
              <a:t> = (ln 2)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/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/>
              <a:t> by calculus.</a:t>
            </a:r>
            <a:endParaRPr lang="en-US" altLang="zh-CN" sz="2800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060575" y="3733800"/>
          <a:ext cx="64595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63703200" imgH="6096000" progId="">
                  <p:embed/>
                </p:oleObj>
              </mc:Choice>
              <mc:Fallback>
                <p:oleObj name="Equation" r:id="rId1" imgW="63703200" imgH="60960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0575" y="3733800"/>
                        <a:ext cx="6459538" cy="614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2051050" y="4286250"/>
          <a:ext cx="63357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62484000" imgH="6096000" progId="">
                  <p:embed/>
                </p:oleObj>
              </mc:Choice>
              <mc:Fallback>
                <p:oleObj name="Equation" r:id="rId3" imgW="62484000" imgH="609600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4286250"/>
                        <a:ext cx="6335713" cy="614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6009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5EA3F-F8D2-4E75-90F5-AF1AC44D77CC}" type="slidenum">
              <a:rPr lang="en-US" altLang="zh-CN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>
            <p:ph idx="1"/>
          </p:nvPr>
        </p:nvGraphicFramePr>
        <p:xfrm>
          <a:off x="900113" y="1268413"/>
          <a:ext cx="7991475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Worksheet" r:id="rId1" imgW="6581140" imgH="4154170" progId="Excel.Sheet.8">
                  <p:embed/>
                </p:oleObj>
              </mc:Choice>
              <mc:Fallback>
                <p:oleObj name="Worksheet" r:id="rId1" imgW="6581140" imgH="4154170" progId="Excel.Sheet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268413"/>
                        <a:ext cx="7991475" cy="5040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7239000" y="2133600"/>
            <a:ext cx="15843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3600" i="1"/>
              <a:t>m</a:t>
            </a:r>
            <a:r>
              <a:rPr kumimoji="0" lang="en-US" altLang="zh-CN" sz="3600"/>
              <a:t>/</a:t>
            </a:r>
            <a:r>
              <a:rPr kumimoji="0" lang="en-US" altLang="zh-CN" sz="3600" i="1"/>
              <a:t>n</a:t>
            </a:r>
            <a:r>
              <a:rPr kumimoji="0" lang="en-US" altLang="zh-CN" sz="3600"/>
              <a:t> = 8</a:t>
            </a:r>
            <a:endParaRPr kumimoji="0" lang="en-US" altLang="zh-CN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H="1">
            <a:off x="4935538" y="3298825"/>
            <a:ext cx="152400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3563938" y="2765425"/>
            <a:ext cx="34178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800">
                <a:solidFill>
                  <a:schemeClr val="tx1"/>
                </a:solidFill>
              </a:rPr>
              <a:t>Opt </a:t>
            </a:r>
            <a:r>
              <a:rPr kumimoji="0" lang="en-US" altLang="zh-CN" sz="2800" i="1"/>
              <a:t>k</a:t>
            </a:r>
            <a:r>
              <a:rPr kumimoji="0" lang="en-US" altLang="zh-CN" sz="2800"/>
              <a:t> = 8 ln 2 = 5.45</a:t>
            </a:r>
            <a:r>
              <a:rPr kumimoji="0" lang="en-US" altLang="zh-CN" sz="2800">
                <a:solidFill>
                  <a:schemeClr val="tx1"/>
                </a:solidFill>
              </a:rPr>
              <a:t>...</a:t>
            </a:r>
            <a:endParaRPr kumimoji="0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84741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AD4E5-B642-452C-8F23-419641A14345}" type="slidenum">
              <a:rPr lang="en-US" altLang="zh-CN"/>
            </a:fld>
            <a:endParaRPr lang="en-US" altLang="zh-CN"/>
          </a:p>
        </p:txBody>
      </p:sp>
      <p:sp>
        <p:nvSpPr>
          <p:cNvPr id="235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Bloom Filters: Distributed Systems</a:t>
            </a:r>
            <a:endParaRPr lang="en-US" altLang="zh-CN" smtClean="0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95400" y="1581161"/>
            <a:ext cx="6472238" cy="3419475"/>
            <a:chOff x="480" y="1248"/>
            <a:chExt cx="5088" cy="2688"/>
          </a:xfrm>
        </p:grpSpPr>
        <p:graphicFrame>
          <p:nvGraphicFramePr>
            <p:cNvPr id="23554" name="Object 4"/>
            <p:cNvGraphicFramePr>
              <a:graphicFrameLocks noChangeAspect="1"/>
            </p:cNvGraphicFramePr>
            <p:nvPr/>
          </p:nvGraphicFramePr>
          <p:xfrm>
            <a:off x="912" y="1431"/>
            <a:ext cx="565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5" name="Clip" r:id="rId1" imgW="13125450" imgH="11849100" progId="">
                    <p:embed/>
                  </p:oleObj>
                </mc:Choice>
                <mc:Fallback>
                  <p:oleObj name="Clip" r:id="rId1" imgW="13125450" imgH="11849100" progId="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2" y="1431"/>
                          <a:ext cx="565" cy="5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Text Box 5"/>
            <p:cNvSpPr txBox="1">
              <a:spLocks noChangeAspect="1" noChangeArrowheads="1"/>
            </p:cNvSpPr>
            <p:nvPr/>
          </p:nvSpPr>
          <p:spPr bwMode="auto">
            <a:xfrm>
              <a:off x="755" y="1995"/>
              <a:ext cx="1012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Web Cache 1</a:t>
              </a:r>
              <a:endParaRPr kumimoji="0" lang="en-US" altLang="zh-CN" sz="14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55" name="Object 6"/>
            <p:cNvGraphicFramePr>
              <a:graphicFrameLocks noChangeAspect="1"/>
            </p:cNvGraphicFramePr>
            <p:nvPr/>
          </p:nvGraphicFramePr>
          <p:xfrm>
            <a:off x="2702" y="1440"/>
            <a:ext cx="565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Clip" r:id="rId3" imgW="13125450" imgH="11849100" progId="">
                    <p:embed/>
                  </p:oleObj>
                </mc:Choice>
                <mc:Fallback>
                  <p:oleObj name="Clip" r:id="rId3" imgW="13125450" imgH="11849100" progId="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02" y="1440"/>
                          <a:ext cx="565" cy="5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Text Box 7"/>
            <p:cNvSpPr txBox="1">
              <a:spLocks noChangeAspect="1" noChangeArrowheads="1"/>
            </p:cNvSpPr>
            <p:nvPr/>
          </p:nvSpPr>
          <p:spPr bwMode="auto">
            <a:xfrm>
              <a:off x="2544" y="2005"/>
              <a:ext cx="1012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Web Cache 2</a:t>
              </a:r>
              <a:endParaRPr kumimoji="0" lang="en-US" altLang="zh-CN" sz="14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56" name="Object 8"/>
            <p:cNvGraphicFramePr>
              <a:graphicFrameLocks noChangeAspect="1"/>
            </p:cNvGraphicFramePr>
            <p:nvPr/>
          </p:nvGraphicFramePr>
          <p:xfrm>
            <a:off x="4492" y="1449"/>
            <a:ext cx="565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Clip" r:id="rId4" imgW="13125450" imgH="11849100" progId="">
                    <p:embed/>
                  </p:oleObj>
                </mc:Choice>
                <mc:Fallback>
                  <p:oleObj name="Clip" r:id="rId4" imgW="13125450" imgH="11849100" progId="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92" y="1449"/>
                          <a:ext cx="565" cy="5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Text Box 9"/>
            <p:cNvSpPr txBox="1">
              <a:spLocks noChangeAspect="1" noChangeArrowheads="1"/>
            </p:cNvSpPr>
            <p:nvPr/>
          </p:nvSpPr>
          <p:spPr bwMode="auto">
            <a:xfrm>
              <a:off x="4334" y="2014"/>
              <a:ext cx="1012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Web Cache 3</a:t>
              </a:r>
              <a:endParaRPr kumimoji="0" lang="en-US" altLang="zh-CN" sz="14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57" name="Object 10"/>
            <p:cNvGraphicFramePr>
              <a:graphicFrameLocks noChangeAspect="1"/>
            </p:cNvGraphicFramePr>
            <p:nvPr/>
          </p:nvGraphicFramePr>
          <p:xfrm>
            <a:off x="4478" y="2919"/>
            <a:ext cx="565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Clip" r:id="rId5" imgW="13125450" imgH="11849100" progId="">
                    <p:embed/>
                  </p:oleObj>
                </mc:Choice>
                <mc:Fallback>
                  <p:oleObj name="Clip" r:id="rId5" imgW="13125450" imgH="11849100" progId="">
                    <p:embed/>
                    <p:pic>
                      <p:nvPicPr>
                        <p:cNvPr id="0" name="Object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78" y="2919"/>
                          <a:ext cx="565" cy="5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Text Box 11"/>
            <p:cNvSpPr txBox="1">
              <a:spLocks noChangeAspect="1" noChangeArrowheads="1"/>
            </p:cNvSpPr>
            <p:nvPr/>
          </p:nvSpPr>
          <p:spPr bwMode="auto">
            <a:xfrm>
              <a:off x="4320" y="3484"/>
              <a:ext cx="1012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Web Cache 6</a:t>
              </a:r>
              <a:endParaRPr kumimoji="0" lang="en-US" altLang="zh-CN" sz="14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58" name="Object 12"/>
            <p:cNvGraphicFramePr>
              <a:graphicFrameLocks noChangeAspect="1"/>
            </p:cNvGraphicFramePr>
            <p:nvPr/>
          </p:nvGraphicFramePr>
          <p:xfrm>
            <a:off x="2702" y="2880"/>
            <a:ext cx="565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Clip" r:id="rId6" imgW="13125450" imgH="11849100" progId="">
                    <p:embed/>
                  </p:oleObj>
                </mc:Choice>
                <mc:Fallback>
                  <p:oleObj name="Clip" r:id="rId6" imgW="13125450" imgH="11849100" progId="">
                    <p:embed/>
                    <p:pic>
                      <p:nvPicPr>
                        <p:cNvPr id="0" name="Object 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02" y="2880"/>
                          <a:ext cx="565" cy="5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Text Box 13"/>
            <p:cNvSpPr txBox="1">
              <a:spLocks noChangeAspect="1" noChangeArrowheads="1"/>
            </p:cNvSpPr>
            <p:nvPr/>
          </p:nvSpPr>
          <p:spPr bwMode="auto">
            <a:xfrm>
              <a:off x="2544" y="3446"/>
              <a:ext cx="1012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Web Cache 5</a:t>
              </a:r>
              <a:endParaRPr kumimoji="0" lang="en-US" altLang="zh-CN" sz="14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59" name="Object 14"/>
            <p:cNvGraphicFramePr>
              <a:graphicFrameLocks noChangeAspect="1"/>
            </p:cNvGraphicFramePr>
            <p:nvPr/>
          </p:nvGraphicFramePr>
          <p:xfrm>
            <a:off x="926" y="2841"/>
            <a:ext cx="565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" name="Clip" r:id="rId7" imgW="13125450" imgH="11849100" progId="">
                    <p:embed/>
                  </p:oleObj>
                </mc:Choice>
                <mc:Fallback>
                  <p:oleObj name="Clip" r:id="rId7" imgW="13125450" imgH="11849100" progId="">
                    <p:embed/>
                    <p:pic>
                      <p:nvPicPr>
                        <p:cNvPr id="0" name="Object 1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26" y="2841"/>
                          <a:ext cx="565" cy="5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Text Box 15"/>
            <p:cNvSpPr txBox="1">
              <a:spLocks noChangeAspect="1" noChangeArrowheads="1"/>
            </p:cNvSpPr>
            <p:nvPr/>
          </p:nvSpPr>
          <p:spPr bwMode="auto">
            <a:xfrm>
              <a:off x="768" y="3406"/>
              <a:ext cx="1012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Web Cache 4</a:t>
              </a:r>
              <a:endParaRPr kumimoji="0" lang="en-US" altLang="zh-CN" sz="14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0" name="Rectangle 16"/>
            <p:cNvSpPr>
              <a:spLocks noChangeAspect="1" noChangeArrowheads="1"/>
            </p:cNvSpPr>
            <p:nvPr/>
          </p:nvSpPr>
          <p:spPr bwMode="auto">
            <a:xfrm>
              <a:off x="480" y="1248"/>
              <a:ext cx="5088" cy="2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7"/>
            <p:cNvSpPr>
              <a:spLocks noChangeAspect="1" noChangeShapeType="1"/>
            </p:cNvSpPr>
            <p:nvPr/>
          </p:nvSpPr>
          <p:spPr bwMode="auto">
            <a:xfrm>
              <a:off x="1200" y="225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8"/>
            <p:cNvSpPr>
              <a:spLocks noChangeAspect="1" noChangeShapeType="1"/>
            </p:cNvSpPr>
            <p:nvPr/>
          </p:nvSpPr>
          <p:spPr bwMode="auto">
            <a:xfrm>
              <a:off x="2976" y="225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19"/>
            <p:cNvSpPr>
              <a:spLocks noChangeAspect="1" noChangeShapeType="1"/>
            </p:cNvSpPr>
            <p:nvPr/>
          </p:nvSpPr>
          <p:spPr bwMode="auto">
            <a:xfrm>
              <a:off x="4800" y="225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0"/>
            <p:cNvSpPr>
              <a:spLocks noChangeAspect="1" noChangeShapeType="1"/>
            </p:cNvSpPr>
            <p:nvPr/>
          </p:nvSpPr>
          <p:spPr bwMode="auto">
            <a:xfrm>
              <a:off x="1200" y="2496"/>
              <a:ext cx="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9788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Send Bloom filters of URLs.</a:t>
            </a:r>
            <a:endParaRPr lang="en-US" altLang="zh-CN" dirty="0" smtClean="0"/>
          </a:p>
        </p:txBody>
      </p:sp>
    </p:spTree>
  </p:cSld>
  <p:clrMapOvr>
    <a:masterClrMapping/>
  </p:clrMapOvr>
  <p:transition advTm="113711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36972-04AD-4ADC-A441-0C4E9096C02F}" type="slidenum">
              <a:rPr lang="en-US" altLang="zh-CN"/>
            </a:fld>
            <a:endParaRPr lang="en-US" altLang="zh-CN"/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Tradeoffs</a:t>
            </a:r>
            <a:endParaRPr lang="en-US" altLang="zh-CN" smtClean="0"/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Three parameters.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Size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/</a:t>
            </a:r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smtClean="0"/>
              <a:t> : bits per item.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Time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smtClean="0"/>
              <a:t>: number of hash functions.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Error </a:t>
            </a:r>
            <a:r>
              <a:rPr lang="en-US" altLang="zh-CN" i="1" smtClean="0">
                <a:solidFill>
                  <a:srgbClr val="008C87"/>
                </a:solidFill>
              </a:rPr>
              <a:t>f</a:t>
            </a:r>
            <a:r>
              <a:rPr lang="en-US" altLang="zh-CN" smtClean="0"/>
              <a:t>: false positive probability.</a:t>
            </a:r>
            <a:endParaRPr lang="en-US" altLang="zh-CN" smtClean="0"/>
          </a:p>
        </p:txBody>
      </p:sp>
    </p:spTree>
  </p:cSld>
  <p:clrMapOvr>
    <a:masterClrMapping/>
  </p:clrMapOvr>
  <p:transition advTm="7263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D2268D-FB59-4257-9C26-48060F2E152C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Resolving collisions by</a:t>
            </a:r>
            <a:br>
              <a:rPr lang="en-US" altLang="zh-CN" smtClean="0"/>
            </a:br>
            <a:r>
              <a:rPr lang="en-US" altLang="zh-CN" smtClean="0"/>
              <a:t>chaining</a:t>
            </a:r>
            <a:endParaRPr lang="en-US" altLang="zh-CN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Records in the same slot are linked into a list.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25035" name="Group 107"/>
          <p:cNvGraphicFramePr>
            <a:graphicFrameLocks noGrp="1"/>
          </p:cNvGraphicFramePr>
          <p:nvPr/>
        </p:nvGraphicFramePr>
        <p:xfrm>
          <a:off x="1524000" y="2438400"/>
          <a:ext cx="1447800" cy="40640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015" name="Group 87"/>
          <p:cNvGraphicFramePr>
            <a:graphicFrameLocks noGrp="1"/>
          </p:cNvGraphicFramePr>
          <p:nvPr/>
        </p:nvGraphicFramePr>
        <p:xfrm>
          <a:off x="3733800" y="4495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019" name="Group 91"/>
          <p:cNvGraphicFramePr>
            <a:graphicFrameLocks noGrp="1"/>
          </p:cNvGraphicFramePr>
          <p:nvPr/>
        </p:nvGraphicFramePr>
        <p:xfrm>
          <a:off x="5410200" y="4495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027" name="Group 99"/>
          <p:cNvGraphicFramePr>
            <a:graphicFrameLocks noGrp="1"/>
          </p:cNvGraphicFramePr>
          <p:nvPr/>
        </p:nvGraphicFramePr>
        <p:xfrm>
          <a:off x="7086600" y="4495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C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C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0768" name="Line 108"/>
          <p:cNvSpPr>
            <a:spLocks noChangeShapeType="1"/>
          </p:cNvSpPr>
          <p:nvPr/>
        </p:nvSpPr>
        <p:spPr bwMode="auto">
          <a:xfrm flipV="1">
            <a:off x="7696200" y="4495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9" name="Line 109"/>
          <p:cNvSpPr>
            <a:spLocks noChangeShapeType="1"/>
          </p:cNvSpPr>
          <p:nvPr/>
        </p:nvSpPr>
        <p:spPr bwMode="auto">
          <a:xfrm>
            <a:off x="2209800" y="4724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0" name="Line 111"/>
          <p:cNvSpPr>
            <a:spLocks noChangeShapeType="1"/>
          </p:cNvSpPr>
          <p:nvPr/>
        </p:nvSpPr>
        <p:spPr bwMode="auto">
          <a:xfrm>
            <a:off x="4648200" y="472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1" name="Line 112"/>
          <p:cNvSpPr>
            <a:spLocks noChangeShapeType="1"/>
          </p:cNvSpPr>
          <p:nvPr/>
        </p:nvSpPr>
        <p:spPr bwMode="auto">
          <a:xfrm>
            <a:off x="6324600" y="472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2" name="Text Box 113"/>
          <p:cNvSpPr txBox="1">
            <a:spLocks noChangeArrowheads="1"/>
          </p:cNvSpPr>
          <p:nvPr/>
        </p:nvSpPr>
        <p:spPr bwMode="auto">
          <a:xfrm>
            <a:off x="1103313" y="4537075"/>
            <a:ext cx="2682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/>
              <a:t>i</a:t>
            </a:r>
            <a:endParaRPr lang="en-US" altLang="zh-CN" i="1"/>
          </a:p>
        </p:txBody>
      </p:sp>
      <p:sp>
        <p:nvSpPr>
          <p:cNvPr id="30773" name="Text Box 114"/>
          <p:cNvSpPr txBox="1">
            <a:spLocks noChangeArrowheads="1"/>
          </p:cNvSpPr>
          <p:nvPr/>
        </p:nvSpPr>
        <p:spPr bwMode="auto">
          <a:xfrm>
            <a:off x="4343400" y="5299075"/>
            <a:ext cx="32210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/>
              <a:t>h</a:t>
            </a:r>
            <a:r>
              <a:rPr lang="en-US" altLang="zh-CN"/>
              <a:t>(49) = </a:t>
            </a:r>
            <a:r>
              <a:rPr lang="en-US" altLang="zh-CN" i="1"/>
              <a:t>h</a:t>
            </a:r>
            <a:r>
              <a:rPr lang="en-US" altLang="zh-CN"/>
              <a:t>(86) = </a:t>
            </a:r>
            <a:r>
              <a:rPr lang="en-US" altLang="zh-CN" i="1"/>
              <a:t>h</a:t>
            </a:r>
            <a:r>
              <a:rPr lang="en-US" altLang="zh-CN"/>
              <a:t>(52) = </a:t>
            </a:r>
            <a:r>
              <a:rPr lang="en-US" altLang="zh-CN" i="1"/>
              <a:t>i</a:t>
            </a:r>
            <a:endParaRPr lang="en-US" altLang="zh-CN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data element enter one after another (i.e., in a </a:t>
            </a:r>
            <a:r>
              <a:rPr lang="en-US" b="1" dirty="0"/>
              <a:t>stream</a:t>
            </a:r>
            <a:r>
              <a:rPr lang="en-US" dirty="0"/>
              <a:t>).</a:t>
            </a:r>
            <a:endParaRPr lang="en-US" dirty="0"/>
          </a:p>
          <a:p>
            <a:r>
              <a:rPr lang="en-US" dirty="0"/>
              <a:t>Cannot store the entire stream accessibly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r>
              <a:rPr lang="en-US" b="1" dirty="0" smtClean="0"/>
              <a:t>How </a:t>
            </a:r>
            <a:r>
              <a:rPr lang="en-US" b="1" dirty="0"/>
              <a:t>do you make critical calculations about the stream using a limited amount of memory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96" y="2857496"/>
            <a:ext cx="6064832" cy="1923164"/>
          </a:xfrm>
          <a:prstGeom prst="rect">
            <a:avLst/>
          </a:prstGeom>
        </p:spPr>
      </p:pic>
    </p:spTree>
  </p:cSld>
  <p:clrMapOvr>
    <a:masterClrMapping/>
  </p:clrMapOvr>
  <p:transition advTm="5857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Mining query streams</a:t>
            </a:r>
            <a:endParaRPr lang="en-US" b="1" dirty="0">
              <a:solidFill>
                <a:srgbClr val="D60093"/>
              </a:solidFill>
            </a:endParaRPr>
          </a:p>
          <a:p>
            <a:pPr lvl="1"/>
            <a:r>
              <a:rPr lang="en-US" dirty="0">
                <a:ea typeface="MS PGothic" panose="020B0600070205080204" pitchFamily="34" charset="-128"/>
              </a:rPr>
              <a:t>Google wants to know what queries are </a:t>
            </a:r>
            <a:r>
              <a:rPr lang="en-US" dirty="0" smtClean="0">
                <a:ea typeface="MS PGothic" panose="020B0600070205080204" pitchFamily="34" charset="-128"/>
              </a:rPr>
              <a:t>more </a:t>
            </a:r>
            <a:r>
              <a:rPr lang="en-US" dirty="0">
                <a:ea typeface="MS PGothic" panose="020B0600070205080204" pitchFamily="34" charset="-128"/>
              </a:rPr>
              <a:t>frequent today than yesterday</a:t>
            </a:r>
            <a:endParaRPr lang="en-US" dirty="0">
              <a:ea typeface="MS PGothic" panose="020B0600070205080204" pitchFamily="34" charset="-128"/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Mining </a:t>
            </a:r>
            <a:r>
              <a:rPr lang="en-US" b="1" dirty="0">
                <a:solidFill>
                  <a:srgbClr val="0000FF"/>
                </a:solidFill>
              </a:rPr>
              <a:t>click streams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ea typeface="MS PGothic" panose="020B0600070205080204" pitchFamily="34" charset="-128"/>
              </a:rPr>
              <a:t>Yahoo wants to know which of its pages are getting an unusual number of hits in the past </a:t>
            </a:r>
            <a:r>
              <a:rPr lang="en-US" dirty="0" smtClean="0">
                <a:ea typeface="MS PGothic" panose="020B0600070205080204" pitchFamily="34" charset="-128"/>
              </a:rPr>
              <a:t>hour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Mining social network news feeds</a:t>
            </a:r>
            <a:endParaRPr lang="en-US" b="1" dirty="0">
              <a:solidFill>
                <a:srgbClr val="008000"/>
              </a:solidFill>
            </a:endParaRPr>
          </a:p>
          <a:p>
            <a:pPr lvl="1"/>
            <a:r>
              <a:rPr lang="en-US" dirty="0">
                <a:ea typeface="MS PGothic" panose="020B0600070205080204" pitchFamily="34" charset="-128"/>
              </a:rPr>
              <a:t>E.g., look for trending topics on </a:t>
            </a:r>
            <a:r>
              <a:rPr lang="en-US" dirty="0" smtClean="0">
                <a:ea typeface="MS PGothic" panose="020B0600070205080204" pitchFamily="34" charset="-128"/>
              </a:rPr>
              <a:t>social media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http://www.mmds.org </a:t>
            </a:r>
            <a:endParaRPr lang="en-US"/>
          </a:p>
        </p:txBody>
      </p:sp>
    </p:spTree>
  </p:cSld>
  <p:clrMapOvr>
    <a:masterClrMapping/>
  </p:clrMapOvr>
  <p:transition advTm="81071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Count-Min Sketch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Independently </a:t>
            </a:r>
            <a:r>
              <a:rPr lang="en-US" i="1" dirty="0" smtClean="0">
                <a:solidFill>
                  <a:srgbClr val="008C87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times, take minimum (</a:t>
            </a:r>
            <a:r>
              <a:rPr lang="en-US" dirty="0">
                <a:solidFill>
                  <a:srgbClr val="C00000"/>
                </a:solidFill>
              </a:rPr>
              <a:t>Count-Min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Unless all the </a:t>
            </a:r>
            <a:r>
              <a:rPr lang="en-US" i="1" dirty="0" smtClean="0">
                <a:solidFill>
                  <a:srgbClr val="008C87"/>
                </a:solidFill>
              </a:rPr>
              <a:t>t </a:t>
            </a:r>
            <a:r>
              <a:rPr lang="en-US" dirty="0"/>
              <a:t>counters messes up simultaneously, we have a good estimate.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heavy hitters, unless every </a:t>
            </a:r>
            <a:r>
              <a:rPr lang="en-US" i="1" dirty="0" smtClean="0">
                <a:solidFill>
                  <a:srgbClr val="008C87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counters has more than 2 heavy hitters we are fine.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7800" y="4959390"/>
          <a:ext cx="5607060" cy="154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  <a:gridCol w="373804"/>
              </a:tblGrid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76263" y="5463818"/>
            <a:ext cx="314325" cy="283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41375" y="5184028"/>
            <a:ext cx="3832226" cy="32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9144" y="5587372"/>
            <a:ext cx="6829431" cy="26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3426" y="5663381"/>
            <a:ext cx="2835275" cy="25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1200" y="5685512"/>
            <a:ext cx="3619500" cy="567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Tm="98741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Count-Min Sketch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Initialize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8C87"/>
                </a:solidFill>
              </a:rPr>
              <a:t>C[1..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][1..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] </a:t>
            </a:r>
            <a:r>
              <a:rPr lang="en-US" altLang="zh-CN" dirty="0" smtClean="0">
                <a:solidFill>
                  <a:srgbClr val="008C87"/>
                </a:solidFill>
                <a:sym typeface="Wingdings" panose="05000000000000000000" pitchFamily="2" charset="2"/>
              </a:rPr>
              <a:t> 0</a:t>
            </a:r>
            <a:r>
              <a:rPr lang="en-US" altLang="zh-CN" dirty="0" smtClean="0"/>
              <a:t>, where 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= 2/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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rgbClr val="008C87"/>
                </a:solidFill>
              </a:rPr>
              <a:t>t </a:t>
            </a:r>
            <a:r>
              <a:rPr lang="en-US" altLang="zh-CN" dirty="0" smtClean="0">
                <a:solidFill>
                  <a:srgbClr val="008C87"/>
                </a:solidFill>
              </a:rPr>
              <a:t>= log(1/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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endParaRPr lang="en-US" altLang="zh-CN" dirty="0" smtClean="0">
              <a:solidFill>
                <a:srgbClr val="008C87"/>
              </a:solidFill>
            </a:endParaRPr>
          </a:p>
          <a:p>
            <a:r>
              <a:rPr lang="en-US" altLang="zh-CN" dirty="0" smtClean="0"/>
              <a:t>Choose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 independent hash functions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,…,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</a:rPr>
              <a:t>: [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] </a:t>
            </a:r>
            <a:r>
              <a:rPr lang="en-US" altLang="zh-CN" dirty="0" smtClean="0">
                <a:solidFill>
                  <a:srgbClr val="008C87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8C87"/>
                </a:solidFill>
              </a:rPr>
              <a:t> [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]</a:t>
            </a:r>
            <a:r>
              <a:rPr lang="en-US" altLang="zh-CN" dirty="0" smtClean="0"/>
              <a:t>, each from a </a:t>
            </a:r>
            <a:r>
              <a:rPr lang="en-US" altLang="zh-CN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/>
              <a:t>-universal family.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88061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Count-Min Sketch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Process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for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Wingdings" panose="05000000000000000000" pitchFamily="2" charset="2"/>
              </a:rPr>
              <a:t></a:t>
            </a:r>
            <a:r>
              <a:rPr lang="en-US" altLang="zh-CN" dirty="0" smtClean="0">
                <a:solidFill>
                  <a:srgbClr val="008C87"/>
                </a:solidFill>
              </a:rPr>
              <a:t> 1 </a:t>
            </a:r>
            <a:r>
              <a:rPr lang="en-US" altLang="zh-CN" dirty="0" smtClean="0"/>
              <a:t>to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do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[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][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)] </a:t>
            </a:r>
            <a:r>
              <a:rPr lang="en-US" altLang="zh-CN" dirty="0" smtClean="0">
                <a:solidFill>
                  <a:srgbClr val="008C87"/>
                </a:solidFill>
                <a:sym typeface="Wingdings" panose="05000000000000000000" pitchFamily="2" charset="2"/>
              </a:rPr>
              <a:t>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[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][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)] +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endParaRPr lang="en-US" altLang="zh-CN" i="1" dirty="0" smtClean="0">
              <a:solidFill>
                <a:srgbClr val="008C87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dirty="0" smtClean="0"/>
              <a:t>Output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On query 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/>
              <a:t>, report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37461" y="4357694"/>
            <a:ext cx="376356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1844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Count-Min Sketch –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Fact:</a:t>
            </a:r>
            <a:endParaRPr lang="en-US" altLang="zh-CN" dirty="0" smtClean="0"/>
          </a:p>
          <a:p>
            <a:r>
              <a:rPr lang="en-US" altLang="zh-CN" dirty="0" smtClean="0"/>
              <a:t>Let the random variable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 denote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[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][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)] –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f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i="1" dirty="0" err="1" smtClean="0">
                <a:solidFill>
                  <a:srgbClr val="008C87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i,j</a:t>
            </a:r>
            <a:r>
              <a:rPr lang="en-US" altLang="zh-CN" dirty="0" smtClean="0">
                <a:solidFill>
                  <a:srgbClr val="008C87"/>
                </a:solidFill>
              </a:rPr>
              <a:t> = 1[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</a:rPr>
              <a:t>) =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)]</a:t>
            </a:r>
            <a:r>
              <a:rPr lang="en-US" altLang="zh-CN" dirty="0" smtClean="0"/>
              <a:t>, for 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 [</a:t>
            </a:r>
            <a:r>
              <a:rPr lang="en-US" altLang="zh-CN" i="1" dirty="0" smtClean="0">
                <a:solidFill>
                  <a:srgbClr val="008C87"/>
                </a:solidFill>
                <a:sym typeface="Symbol" panose="05050102010706020507"/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]\{</a:t>
            </a:r>
            <a:r>
              <a:rPr lang="en-US" altLang="zh-CN" i="1" dirty="0" smtClean="0">
                <a:solidFill>
                  <a:srgbClr val="008C87"/>
                </a:solidFill>
                <a:sym typeface="Symbol" panose="05050102010706020507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}</a:t>
            </a:r>
            <a:r>
              <a:rPr lang="en-US" altLang="zh-CN" dirty="0" smtClean="0">
                <a:sym typeface="Symbol" panose="05050102010706020507"/>
              </a:rPr>
              <a:t>.</a:t>
            </a:r>
            <a:endParaRPr lang="en-US" altLang="zh-CN" dirty="0" smtClean="0">
              <a:sym typeface="Symbol" panose="05050102010706020507"/>
            </a:endParaRPr>
          </a:p>
          <a:p>
            <a:r>
              <a:rPr lang="en-US" altLang="zh-CN" dirty="0" smtClean="0">
                <a:sym typeface="Symbol" panose="05050102010706020507"/>
              </a:rPr>
              <a:t>Thus,</a:t>
            </a:r>
            <a:endParaRPr lang="en-US" altLang="zh-CN" dirty="0" smtClean="0">
              <a:sym typeface="Symbol" panose="05050102010706020507"/>
            </a:endParaRPr>
          </a:p>
          <a:p>
            <a:endParaRPr lang="en-US" altLang="zh-CN" dirty="0" smtClean="0">
              <a:sym typeface="Symbol" panose="05050102010706020507"/>
            </a:endParaRPr>
          </a:p>
          <a:p>
            <a:endParaRPr lang="en-US" altLang="zh-CN" dirty="0" smtClean="0">
              <a:sym typeface="Symbol" panose="05050102010706020507"/>
            </a:endParaRPr>
          </a:p>
          <a:p>
            <a:r>
              <a:rPr lang="en-US" altLang="zh-CN" dirty="0" smtClean="0">
                <a:sym typeface="Symbol" panose="05050102010706020507"/>
              </a:rPr>
              <a:t>By 2-unersiality of </a:t>
            </a:r>
            <a:r>
              <a:rPr lang="en-US" altLang="zh-CN" i="1" dirty="0" smtClean="0">
                <a:solidFill>
                  <a:srgbClr val="008C87"/>
                </a:solidFill>
                <a:sym typeface="Symbol" panose="05050102010706020507"/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anose="05050102010706020507"/>
              </a:rPr>
              <a:t>i</a:t>
            </a:r>
            <a:r>
              <a:rPr lang="en-US" altLang="zh-CN" dirty="0" smtClean="0">
                <a:sym typeface="Symbol" panose="05050102010706020507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sym typeface="Symbol" panose="05050102010706020507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[</a:t>
            </a:r>
            <a:r>
              <a:rPr lang="en-US" altLang="zh-CN" i="1" dirty="0" err="1" smtClean="0">
                <a:solidFill>
                  <a:srgbClr val="008C87"/>
                </a:solidFill>
                <a:sym typeface="Symbol" panose="05050102010706020507"/>
              </a:rPr>
              <a:t>Y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anose="05050102010706020507"/>
              </a:rPr>
              <a:t>i,j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] = 1/</a:t>
            </a:r>
            <a:r>
              <a:rPr lang="en-US" altLang="zh-CN" i="1" dirty="0" smtClean="0">
                <a:solidFill>
                  <a:srgbClr val="008C87"/>
                </a:solidFill>
                <a:sym typeface="Symbol" panose="05050102010706020507"/>
              </a:rPr>
              <a:t>k</a:t>
            </a:r>
            <a:r>
              <a:rPr lang="en-US" altLang="zh-CN" dirty="0" smtClean="0">
                <a:sym typeface="Symbol" panose="05050102010706020507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71670" y="1571612"/>
            <a:ext cx="1428760" cy="58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230732"/>
            <a:ext cx="2786082" cy="84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89821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Count-Min Sketch –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linearity of expectation: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Apply Markov’s inequality: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794" y="2214554"/>
            <a:ext cx="496065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194" y="4000504"/>
            <a:ext cx="400444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8861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Count-Min Sketch –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excess in the output is the minimum of the excess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66" y="2714620"/>
            <a:ext cx="641803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24311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11.2-1, 11.3-5</a:t>
            </a:r>
            <a:r>
              <a:rPr lang="en-US" altLang="zh-CN" dirty="0" smtClean="0"/>
              <a:t>, 11-2.</a:t>
            </a:r>
            <a:endParaRPr lang="en-US" altLang="zh-CN" dirty="0" smtClean="0"/>
          </a:p>
          <a:p>
            <a:r>
              <a:rPr lang="zh-CN" altLang="en-US" dirty="0" smtClean="0"/>
              <a:t>预习：</a:t>
            </a:r>
            <a:r>
              <a:rPr lang="en-US" altLang="zh-CN" dirty="0" smtClean="0"/>
              <a:t>lec4 slides, 17.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CB5AB-98E1-45B9-9D61-C1C01B095D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C5665D-BE68-46BD-93C2-66BA39890EA0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Analysis of chaining</a:t>
            </a:r>
            <a:endParaRPr lang="en-US" altLang="zh-CN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We make the assumption of </a:t>
            </a:r>
            <a:r>
              <a:rPr lang="en-US" altLang="zh-CN" sz="2800" b="1" i="1" smtClean="0">
                <a:solidFill>
                  <a:srgbClr val="CE0000"/>
                </a:solidFill>
              </a:rPr>
              <a:t>simple uniform</a:t>
            </a:r>
            <a:endParaRPr lang="en-US" altLang="zh-CN" sz="2800" b="1" i="1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smtClean="0">
                <a:solidFill>
                  <a:srgbClr val="CE0000"/>
                </a:solidFill>
              </a:rPr>
              <a:t>hashing:</a:t>
            </a:r>
            <a:endParaRPr lang="en-US" altLang="zh-CN" sz="2800" b="1" i="1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Each key </a:t>
            </a:r>
            <a:r>
              <a:rPr lang="en-US" altLang="zh-CN" sz="2800" i="1" smtClean="0">
                <a:solidFill>
                  <a:srgbClr val="008C87"/>
                </a:solidFill>
              </a:rPr>
              <a:t>k </a:t>
            </a: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sz="2800" i="1" smtClean="0">
                <a:solidFill>
                  <a:srgbClr val="008C87"/>
                </a:solidFill>
              </a:rPr>
              <a:t>K </a:t>
            </a:r>
            <a:r>
              <a:rPr lang="en-US" altLang="zh-CN" sz="2800" smtClean="0">
                <a:solidFill>
                  <a:srgbClr val="000000"/>
                </a:solidFill>
              </a:rPr>
              <a:t>of keys is equally likely to be hashed to any slot of table </a:t>
            </a:r>
            <a:r>
              <a:rPr lang="en-US" altLang="zh-CN" sz="2800" i="1" smtClean="0">
                <a:solidFill>
                  <a:srgbClr val="008C87"/>
                </a:solidFill>
              </a:rPr>
              <a:t>T</a:t>
            </a:r>
            <a:r>
              <a:rPr lang="en-US" altLang="zh-CN" sz="2800" smtClean="0">
                <a:solidFill>
                  <a:srgbClr val="000000"/>
                </a:solidFill>
              </a:rPr>
              <a:t>, independent of where other keys are hashed.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Let </a:t>
            </a:r>
            <a:r>
              <a:rPr lang="en-US" altLang="zh-CN" sz="2800" i="1" smtClean="0">
                <a:solidFill>
                  <a:srgbClr val="008C87"/>
                </a:solidFill>
              </a:rPr>
              <a:t>n </a:t>
            </a:r>
            <a:r>
              <a:rPr lang="en-US" altLang="zh-CN" sz="2800" smtClean="0">
                <a:solidFill>
                  <a:srgbClr val="000000"/>
                </a:solidFill>
              </a:rPr>
              <a:t>be the number of keys in the table, and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let </a:t>
            </a:r>
            <a:r>
              <a:rPr lang="en-US" altLang="zh-CN" sz="2800" i="1" smtClean="0">
                <a:solidFill>
                  <a:srgbClr val="008C87"/>
                </a:solidFill>
              </a:rPr>
              <a:t>m </a:t>
            </a:r>
            <a:r>
              <a:rPr lang="en-US" altLang="zh-CN" sz="2800" smtClean="0">
                <a:solidFill>
                  <a:srgbClr val="000000"/>
                </a:solidFill>
              </a:rPr>
              <a:t>be the number of slots.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Define the </a:t>
            </a:r>
            <a:r>
              <a:rPr lang="en-US" altLang="zh-CN" sz="2800" b="1" i="1" smtClean="0">
                <a:solidFill>
                  <a:srgbClr val="CE0000"/>
                </a:solidFill>
              </a:rPr>
              <a:t>load factor </a:t>
            </a:r>
            <a:r>
              <a:rPr lang="en-US" altLang="zh-CN" sz="2800" smtClean="0">
                <a:solidFill>
                  <a:srgbClr val="000000"/>
                </a:solidFill>
              </a:rPr>
              <a:t>of </a:t>
            </a:r>
            <a:r>
              <a:rPr lang="en-US" altLang="zh-CN" sz="2800" i="1" smtClean="0">
                <a:solidFill>
                  <a:srgbClr val="008C87"/>
                </a:solidFill>
              </a:rPr>
              <a:t>T </a:t>
            </a:r>
            <a:r>
              <a:rPr lang="en-US" altLang="zh-CN" sz="2800" smtClean="0">
                <a:solidFill>
                  <a:srgbClr val="000000"/>
                </a:solidFill>
              </a:rPr>
              <a:t>to be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  <a:latin typeface="Symbol" panose="05050102010706020507" pitchFamily="18" charset="2"/>
              </a:rPr>
              <a:t>         a </a:t>
            </a:r>
            <a:r>
              <a:rPr lang="en-US" altLang="zh-CN" sz="2800" smtClean="0">
                <a:solidFill>
                  <a:srgbClr val="008C87"/>
                </a:solidFill>
              </a:rPr>
              <a:t>= </a:t>
            </a:r>
            <a:r>
              <a:rPr lang="en-US" altLang="zh-CN" sz="2800" i="1" smtClean="0">
                <a:solidFill>
                  <a:srgbClr val="008C87"/>
                </a:solidFill>
              </a:rPr>
              <a:t>n</a:t>
            </a:r>
            <a:r>
              <a:rPr lang="en-US" altLang="zh-CN" sz="2800" smtClean="0">
                <a:solidFill>
                  <a:srgbClr val="008C87"/>
                </a:solidFill>
              </a:rPr>
              <a:t>/</a:t>
            </a:r>
            <a:r>
              <a:rPr lang="en-US" altLang="zh-CN" sz="2800" i="1" smtClean="0">
                <a:solidFill>
                  <a:srgbClr val="008C87"/>
                </a:solidFill>
              </a:rPr>
              <a:t>m</a:t>
            </a:r>
            <a:endParaRPr lang="en-US" altLang="zh-CN" sz="2800" i="1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</a:rPr>
              <a:t>            = </a:t>
            </a:r>
            <a:r>
              <a:rPr lang="en-US" altLang="zh-CN" sz="2800" smtClean="0">
                <a:solidFill>
                  <a:srgbClr val="000000"/>
                </a:solidFill>
              </a:rPr>
              <a:t>average number of keys per slot.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"/>
          <p:cNvSpPr txBox="1">
            <a:spLocks noChangeArrowheads="1"/>
          </p:cNvSpPr>
          <p:nvPr/>
        </p:nvSpPr>
        <p:spPr bwMode="auto">
          <a:xfrm>
            <a:off x="0" y="477838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Balls in Bins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0" y="1597095"/>
            <a:ext cx="9144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Throw </a:t>
            </a:r>
            <a:r>
              <a:rPr lang="en-US" sz="4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 balls randomly into </a:t>
            </a:r>
            <a:r>
              <a:rPr lang="en-US" sz="4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</a:rPr>
              <a:t> bins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 bwMode="auto">
          <a:xfrm>
            <a:off x="482600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1398587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2314574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3230562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 bwMode="auto">
          <a:xfrm>
            <a:off x="4146550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 bwMode="auto">
          <a:xfrm>
            <a:off x="5062538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5978526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6894514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7810500" y="4292600"/>
            <a:ext cx="810000" cy="81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2784474" y="3018400"/>
            <a:ext cx="288926" cy="288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3230588" y="3018400"/>
            <a:ext cx="288926" cy="288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676702" y="3018400"/>
            <a:ext cx="288926" cy="288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4122816" y="3018400"/>
            <a:ext cx="288926" cy="288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4568930" y="3018400"/>
            <a:ext cx="288926" cy="288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5015044" y="3018400"/>
            <a:ext cx="288926" cy="288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 bwMode="auto">
          <a:xfrm>
            <a:off x="5461158" y="3018400"/>
            <a:ext cx="288926" cy="288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5907275" y="3018400"/>
            <a:ext cx="288926" cy="288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0" y="5354638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All throws are uniform and independent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25278 0.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19167 0.194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0278 0.25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8889 0.19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3625 0.198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0278 0.2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08334 0.25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$x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6"/>
  <p:tag name="PICTUREFILESIZE" val="9378"/>
</p:tagLst>
</file>

<file path=ppt/tags/tag10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\begin{center}&#10;$U=[p]=\{0,1,\ldots,p-1\}$, where $p$ is prime\\[1pt]&#10;\color[rgb]{0,0,1}&#10;$H_{p,m} \;=\; \{ h_{a,b} \mid 1\le a&lt;p\, ,\, 0\le b&lt;p\}$\\[1pt]&#10;{\color[rgb]{1,0,0}&#10;$h_{a,b}(x) \;=\; ((ax+b) \mbox{ mod } p) \mbox{ mod } m$}\\[1pt]&#10;\color{black}&#10;$h_{a,b}:[p]\to [m]$&#10;\end{center}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92"/>
  <p:tag name="PICTUREFILESIZE" val="2666678"/>
</p:tagLst>
</file>

<file path=ppt/tags/tag11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{\bf Theorem:} $H_{p,m}$ is a universal family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66"/>
  <p:tag name="PICTUREFILESIZE" val="507622"/>
</p:tagLst>
</file>

<file path=ppt/tags/tag12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\begin{center}&#10;$U=[p]=\{0,1,\ldots,p-1\}$, where $p$ is prime\\[1pt]&#10;\color[rgb]{0,0,1}&#10;$H_{p,m} \;=\; \{ h_{a,b} \mid 1\le a&lt;p\, ,\, 0\le b&lt;p\}$\\[1pt]&#10;{\color[rgb]{1,0,0}&#10;$h_{a,b}(x) \;=\; ((ax+b) \mbox{ mod } p) \mbox{ mod } m$}\\[1pt]&#10;\color{black}&#10;$h_{a,b}:[p]\to [m]$&#10;\end{center}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92"/>
  <p:tag name="PICTUREFILESIZE" val="2666678"/>
</p:tagLst>
</file>

<file path=ppt/tags/tag13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{\bf Theorem:} $H_{p,m}$ is a universal family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66"/>
  <p:tag name="PICTUREFILESIZE" val="507622"/>
</p:tagLst>
</file>

<file path=ppt/tags/tag14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\begin{center}&#10;Let $x_1\ne x_2\in[p]$. For every $y_1\ne y_2\in [p]$ there are unique\\ &#10;$a,b\in[p]$, $a\ne0$,&#10;such that $y_1\equiv_p ax_1+b$ and $y_2\equiv_p ax_2+b$.&#10;\end{center}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260"/>
  <p:tag name="PICTUREFILESIZE" val="1661766"/>
</p:tagLst>
</file>

<file path=ppt/tags/tag15.xml><?xml version="1.0" encoding="utf-8"?>
<p:tagLst xmlns:p="http://schemas.openxmlformats.org/presentationml/2006/main">
  <p:tag name="TEXPOINT" val="latex"/>
  <p:tag name="SOURCE" val="\documentclass{article}\pagestyle{empty}&#10;\usepackage{amsfonts}&#10;\usepackage{color}&#10;\begin{document}&#10;Thus, $\displaystyle \quad&#10;\mathbb{P}[y_1\equiv_m y_2] \;\le\; &#10;\frac{ \lceil\frac{p}{m}\rceil-1}{p-1} \;\le\;&#10;\frac{ \frac{p+m-1}{m}-1}{p-1} \;=\; \frac{1}{m}&#10; 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243"/>
  <p:tag name="PICTUREFILESIZE" val="1755594"/>
</p:tagLst>
</file>

<file path=ppt/tags/tag16.xml><?xml version="1.0" encoding="utf-8"?>
<p:tagLst xmlns:p="http://schemas.openxmlformats.org/presentationml/2006/main">
  <p:tag name="TIMING" val="|35.5|5.3|14.1|17.4|26|8.1"/>
</p:tagLst>
</file>

<file path=ppt/tags/tag17.xml><?xml version="1.0" encoding="utf-8"?>
<p:tagLst xmlns:p="http://schemas.openxmlformats.org/presentationml/2006/main">
  <p:tag name="TIMING" val="|6.6|56.5|1.6|62.4|10.8|12.2|26.2|22.7"/>
</p:tagLst>
</file>

<file path=ppt/tags/tag18.xml><?xml version="1.0" encoding="utf-8"?>
<p:tagLst xmlns:p="http://schemas.openxmlformats.org/presentationml/2006/main">
  <p:tag name="TIMING" val="|5.2|1.1|4.6|12.9|6.9"/>
</p:tagLst>
</file>

<file path=ppt/tags/tag19.xml><?xml version="1.0" encoding="utf-8"?>
<p:tagLst xmlns:p="http://schemas.openxmlformats.org/presentationml/2006/main">
  <p:tag name="TIMING" val="|7.7|5.9|11.8|10.8|66|17.3|27.5"/>
</p:tagLst>
</file>

<file path=ppt/tags/tag2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{\color[rgb]{1,0,0}$a$}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5"/>
  <p:tag name="PICTUREFILESIZE" val="8050"/>
</p:tagLst>
</file>

<file path=ppt/tags/tag20.xml><?xml version="1.0" encoding="utf-8"?>
<p:tagLst xmlns:p="http://schemas.openxmlformats.org/presentationml/2006/main">
  <p:tag name="TIMING" val="|1.9|2.9|13|5.4|15|1|3.9|0.5|0.4|0.4"/>
</p:tagLst>
</file>

<file path=ppt/tags/tag21.xml><?xml version="1.0" encoding="utf-8"?>
<p:tagLst xmlns:p="http://schemas.openxmlformats.org/presentationml/2006/main">
  <p:tag name="TIMING" val="|11.2|8.7|5|9.1|7.5|25.4"/>
</p:tagLst>
</file>

<file path=ppt/tags/tag22.xml><?xml version="1.0" encoding="utf-8"?>
<p:tagLst xmlns:p="http://schemas.openxmlformats.org/presentationml/2006/main">
  <p:tag name="TIMING" val="|4.8|9.5|34.3|7.9|8.1|6.2|10.3"/>
</p:tagLst>
</file>

<file path=ppt/tags/tag23.xml><?xml version="1.0" encoding="utf-8"?>
<p:tagLst xmlns:p="http://schemas.openxmlformats.org/presentationml/2006/main">
  <p:tag name="TIMING" val="|34.6|19.1|1.5"/>
</p:tagLst>
</file>

<file path=ppt/tags/tag24.xml><?xml version="1.0" encoding="utf-8"?>
<p:tagLst xmlns:p="http://schemas.openxmlformats.org/presentationml/2006/main">
  <p:tag name="commondata" val="eyJoZGlkIjoiMjk4NDYwY2ZlNTg5ZDYyYWNiY2MzOGM5NmZlOThkYTAifQ=="/>
</p:tagLst>
</file>

<file path=ppt/tags/tag3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$k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5"/>
  <p:tag name="PICTUREFILESIZE" val="12250"/>
</p:tagLst>
</file>

<file path=ppt/tags/tag4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$h_{\color[rgb]{1,0,0}a}(x)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23"/>
  <p:tag name="PICTUREFILESIZE" val="71350"/>
</p:tagLst>
</file>

<file path=ppt/tags/tag5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$\color{blue}w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8"/>
  <p:tag name="PICTUREFILESIZE" val="12366"/>
</p:tagLst>
</file>

<file path=ppt/tags/tag6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$h_1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9"/>
  <p:tag name="PICTUREFILESIZE" val="26462"/>
</p:tagLst>
</file>

<file path=ppt/tags/tag7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$h_2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0"/>
  <p:tag name="PICTUREFILESIZE" val="29134"/>
</p:tagLst>
</file>

<file path=ppt/tags/tag8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$h_4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0"/>
  <p:tag name="PICTUREFILESIZE" val="29134"/>
</p:tagLst>
</file>

<file path=ppt/tags/tag9.xml><?xml version="1.0" encoding="utf-8"?>
<p:tagLst xmlns:p="http://schemas.openxmlformats.org/presentationml/2006/main">
  <p:tag name="TEXPOINT" val="latex"/>
  <p:tag name="SOURCE" val="\documentclass{article}\pagestyle{empty}&#10;\usepackage{color}&#10;\begin{document}&#10;$h_3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0"/>
  <p:tag name="PICTUREFILESIZE" val="29134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17452</Words>
  <Application>WPS 演示</Application>
  <PresentationFormat>全屏显示(4:3)</PresentationFormat>
  <Paragraphs>1495</Paragraphs>
  <Slides>78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78</vt:i4>
      </vt:variant>
    </vt:vector>
  </HeadingPairs>
  <TitlesOfParts>
    <vt:vector size="134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Symbol</vt:lpstr>
      <vt:lpstr>Candara</vt:lpstr>
      <vt:lpstr>Book Antiqua</vt:lpstr>
      <vt:lpstr>David</vt:lpstr>
      <vt:lpstr>Segoe Print</vt:lpstr>
      <vt:lpstr>Lucida Console</vt:lpstr>
      <vt:lpstr>Batang</vt:lpstr>
      <vt:lpstr>Constantia</vt:lpstr>
      <vt:lpstr>cmsy10</vt:lpstr>
      <vt:lpstr>Wingdings 3</vt:lpstr>
      <vt:lpstr>Arial Narrow</vt:lpstr>
      <vt:lpstr>Cambria Math</vt:lpstr>
      <vt:lpstr>MS PGothic</vt:lpstr>
      <vt:lpstr>默认设计模板</vt:lpstr>
      <vt:lpstr>Excel.Sheet.8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Introduction to Algorithms</vt:lpstr>
      <vt:lpstr>Today’s topics</vt:lpstr>
      <vt:lpstr>Data Structures</vt:lpstr>
      <vt:lpstr>Symbol-table problem</vt:lpstr>
      <vt:lpstr>Direct-accessible table</vt:lpstr>
      <vt:lpstr>Hash functions</vt:lpstr>
      <vt:lpstr>Resolving collisions by chaining</vt:lpstr>
      <vt:lpstr>Analysis of chaining</vt:lpstr>
      <vt:lpstr>PowerPoint 演示文稿</vt:lpstr>
      <vt:lpstr>Search cost</vt:lpstr>
      <vt:lpstr>Choosing a hash function</vt:lpstr>
      <vt:lpstr>Multiplication method</vt:lpstr>
      <vt:lpstr>Multiplication method example</vt:lpstr>
      <vt:lpstr>Dot-product method</vt:lpstr>
      <vt:lpstr>Tabulation based hash functions  [Patrascu-Thorup (2012)]</vt:lpstr>
      <vt:lpstr>A weakness of hashing “as we saw it”</vt:lpstr>
      <vt:lpstr>A weakness of hashing “as we saw it”</vt:lpstr>
      <vt:lpstr>Universal hashing</vt:lpstr>
      <vt:lpstr>Universal hashing</vt:lpstr>
      <vt:lpstr>Universality is good</vt:lpstr>
      <vt:lpstr>Proof of the theorem</vt:lpstr>
      <vt:lpstr>Proof (cont.)</vt:lpstr>
      <vt:lpstr>Constructing a set of universal hash functions</vt:lpstr>
      <vt:lpstr>Universality of dot-product hash functions</vt:lpstr>
      <vt:lpstr>Proof (cont.)</vt:lpstr>
      <vt:lpstr>Fact from number theory</vt:lpstr>
      <vt:lpstr>Back to the proof</vt:lpstr>
      <vt:lpstr>Proof completed</vt:lpstr>
      <vt:lpstr>A simple universal family [Carter-Wegman (1979)]</vt:lpstr>
      <vt:lpstr>A simple universal family [Carter-Wegman (1979)]</vt:lpstr>
      <vt:lpstr>Perfect hashing</vt:lpstr>
      <vt:lpstr>Collisions at level 2</vt:lpstr>
      <vt:lpstr>Collisions at level 2</vt:lpstr>
      <vt:lpstr>No Collisions at level 2</vt:lpstr>
      <vt:lpstr>Analysis of storage</vt:lpstr>
      <vt:lpstr>Proof of the Theorem</vt:lpstr>
      <vt:lpstr>Proof of the Theorem (cont.)</vt:lpstr>
      <vt:lpstr>Analysis of storage (cont.)</vt:lpstr>
      <vt:lpstr>Resolving collisions by open addressing</vt:lpstr>
      <vt:lpstr>Example of open addressing</vt:lpstr>
      <vt:lpstr>Example of open addressing</vt:lpstr>
      <vt:lpstr>Example of open addressing</vt:lpstr>
      <vt:lpstr>Example of open addressing</vt:lpstr>
      <vt:lpstr>Probing strategies</vt:lpstr>
      <vt:lpstr>Probing strategies</vt:lpstr>
      <vt:lpstr>Analysis of open addressing – 1</vt:lpstr>
      <vt:lpstr>Proof of the theorem</vt:lpstr>
      <vt:lpstr>Proof of the theorem</vt:lpstr>
      <vt:lpstr>Proof (continued)</vt:lpstr>
      <vt:lpstr>Implications of the theorem</vt:lpstr>
      <vt:lpstr>Analysis of open addressing – 2</vt:lpstr>
      <vt:lpstr>Analysis of open addressing – 2</vt:lpstr>
      <vt:lpstr>Further Topics</vt:lpstr>
      <vt:lpstr>Cuckoo Hashing: Basics</vt:lpstr>
      <vt:lpstr>Cuckoo Hashing: Insertion Algorithm</vt:lpstr>
      <vt:lpstr>Cuckoo Hashing: Insertion</vt:lpstr>
      <vt:lpstr>Cuckoo Hashing: Deletion</vt:lpstr>
      <vt:lpstr>The Cuckoo Graph</vt:lpstr>
      <vt:lpstr>Cuckoo Hashing: Properties</vt:lpstr>
      <vt:lpstr>Animation of Insertions</vt:lpstr>
      <vt:lpstr>More than One Cycle</vt:lpstr>
      <vt:lpstr>Lookup Problem</vt:lpstr>
      <vt:lpstr>Bloom Filters</vt:lpstr>
      <vt:lpstr>Illustration of Bloom Filters (K = 2)</vt:lpstr>
      <vt:lpstr>Illustration of Bloom Filters</vt:lpstr>
      <vt:lpstr>Errors</vt:lpstr>
      <vt:lpstr>Example</vt:lpstr>
      <vt:lpstr>Bloom Filters: Distributed Systems</vt:lpstr>
      <vt:lpstr>Tradeoffs</vt:lpstr>
      <vt:lpstr>Data Streams</vt:lpstr>
      <vt:lpstr>Applications </vt:lpstr>
      <vt:lpstr> Count-Min Sketch	</vt:lpstr>
      <vt:lpstr>Count-Min Sketch</vt:lpstr>
      <vt:lpstr>Count-Min Sketch</vt:lpstr>
      <vt:lpstr>Count-Min Sketch – Analysis</vt:lpstr>
      <vt:lpstr>Count-Min Sketch – Analysis</vt:lpstr>
      <vt:lpstr>Count-Min Sketch – Analysis</vt:lpstr>
      <vt:lpstr>PowerPoint 演示文稿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陈锐林</cp:lastModifiedBy>
  <cp:revision>112</cp:revision>
  <dcterms:created xsi:type="dcterms:W3CDTF">2003-03-07T06:50:00Z</dcterms:created>
  <dcterms:modified xsi:type="dcterms:W3CDTF">2024-03-29T11:31:40Z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C35C3D64F7F54EA7A6DA9DFF0A3542A0_12</vt:lpwstr>
  </property>
  <property fmtid="{D5CDD505-2E9C-101B-9397-08002B2CF9AE}" pid="3" name="KSOProductBuildVer">
    <vt:lpwstr>2052-12.1.0.15712</vt:lpwstr>
  </property>
</Properties>
</file>