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3"/>
    <p:sldId id="337" r:id="rId4"/>
    <p:sldId id="338" r:id="rId5"/>
    <p:sldId id="339" r:id="rId6"/>
    <p:sldId id="340" r:id="rId7"/>
    <p:sldId id="342" r:id="rId8"/>
    <p:sldId id="363" r:id="rId9"/>
    <p:sldId id="343" r:id="rId10"/>
    <p:sldId id="344" r:id="rId11"/>
    <p:sldId id="407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402" r:id="rId20"/>
    <p:sldId id="396" r:id="rId21"/>
    <p:sldId id="397" r:id="rId22"/>
    <p:sldId id="353" r:id="rId23"/>
    <p:sldId id="341" r:id="rId24"/>
    <p:sldId id="354" r:id="rId25"/>
    <p:sldId id="355" r:id="rId26"/>
    <p:sldId id="408" r:id="rId27"/>
    <p:sldId id="356" r:id="rId28"/>
    <p:sldId id="357" r:id="rId29"/>
    <p:sldId id="358" r:id="rId30"/>
    <p:sldId id="359" r:id="rId31"/>
    <p:sldId id="360" r:id="rId32"/>
    <p:sldId id="406" r:id="rId33"/>
    <p:sldId id="361" r:id="rId34"/>
    <p:sldId id="403" r:id="rId35"/>
    <p:sldId id="404" r:id="rId36"/>
    <p:sldId id="405" r:id="rId37"/>
  </p:sldIdLst>
  <p:sldSz cx="9144000" cy="6858000" type="screen4x3"/>
  <p:notesSz cx="6858000" cy="9144000"/>
  <p:custDataLst>
    <p:tags r:id="rId4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rgbClr val="008C8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rgbClr val="008C8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rgbClr val="008C8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rgbClr val="008C8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rgbClr val="008C8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8C8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8C8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8C8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8C8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8C87"/>
    <a:srgbClr val="FF9900"/>
    <a:srgbClr val="FFCCCC"/>
    <a:srgbClr val="FFFF00"/>
    <a:srgbClr val="CE0000"/>
    <a:srgbClr val="00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256" autoAdjust="0"/>
    <p:restoredTop sz="84948" autoAdjust="0"/>
  </p:normalViewPr>
  <p:slideViewPr>
    <p:cSldViewPr>
      <p:cViewPr varScale="1">
        <p:scale>
          <a:sx n="64" d="100"/>
          <a:sy n="64" d="100"/>
        </p:scale>
        <p:origin x="-15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150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gs" Target="tags/tag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handoutMaster" Target="handoutMasters/handoutMaster1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i="1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i="1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i="1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i="1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822A199-6CA8-430D-AEA5-FBC2190C799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0123600-EE72-47BA-B617-55DEE973FFA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A481B-D11E-459C-A2CD-8B44A930F01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C140B-71C8-4BAD-9DFB-52764564BAE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151D5-8F72-4A48-84BB-77EF4CA39FC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BE2FE-0BC2-4BD8-8340-101B9CEE103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20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10000" cy="220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F7BC5-4ED4-4DB1-8C58-C5F8B891C58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931CF-1414-4DF4-9C3C-63F658BE505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70A9E-D7C2-4BC3-B3BF-0BC81986F73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3CDC8-71AB-49F5-A558-D6D4D7224E3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71173-602B-44E3-A58E-09EFEE60D7C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F844F-0398-44CD-A7D5-41B96B740C2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6AD3B-93F5-4679-B2A1-BCE35CE14EA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0243E-BC68-49E1-8939-43DF7BBD02B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7550B-51FF-493B-B062-47CBF026F49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F4B4DB1-2BD8-4046-81CC-C144801DE60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E0000"/>
        </a:buClr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0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1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2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7.bin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3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Introduction to Algorithms</a:t>
            </a:r>
            <a:endParaRPr lang="en-US" altLang="zh-CN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Lecture 5</a:t>
            </a:r>
            <a:endParaRPr lang="en-US" altLang="zh-CN" dirty="0" smtClean="0"/>
          </a:p>
        </p:txBody>
      </p:sp>
    </p:spTree>
  </p:cSld>
  <p:clrMapOvr>
    <a:masterClrMapping/>
  </p:clrMapOvr>
  <p:transition advTm="28551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5EF957-5E58-41FD-822D-20085F904F1F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Binary Counter – 2</a:t>
            </a:r>
            <a:endParaRPr lang="en-US" altLang="zh-CN" dirty="0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solidFill>
                  <a:srgbClr val="CE0000"/>
                </a:solidFill>
              </a:rPr>
              <a:t>Data Structure: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>
                <a:solidFill>
                  <a:schemeClr val="accent2"/>
                </a:solidFill>
              </a:rPr>
              <a:t>k</a:t>
            </a:r>
            <a:r>
              <a:rPr lang="en-US" altLang="zh-CN" sz="2800" dirty="0" smtClean="0"/>
              <a:t>-bit array, counting numbers from </a:t>
            </a:r>
            <a:r>
              <a:rPr lang="en-US" altLang="zh-CN" sz="2800" dirty="0" smtClean="0">
                <a:solidFill>
                  <a:schemeClr val="accent2"/>
                </a:solidFill>
              </a:rPr>
              <a:t>0</a:t>
            </a:r>
            <a:r>
              <a:rPr lang="en-US" altLang="zh-CN" sz="2800" dirty="0" smtClean="0"/>
              <a:t> to </a:t>
            </a:r>
            <a:r>
              <a:rPr lang="en-US" altLang="zh-CN" sz="2800" dirty="0" smtClean="0">
                <a:solidFill>
                  <a:schemeClr val="accent2"/>
                </a:solidFill>
              </a:rPr>
              <a:t>2</a:t>
            </a:r>
            <a:r>
              <a:rPr lang="en-US" altLang="zh-CN" sz="2800" i="1" baseline="30000" dirty="0" smtClean="0">
                <a:solidFill>
                  <a:schemeClr val="accent2"/>
                </a:solidFill>
              </a:rPr>
              <a:t>k</a:t>
            </a:r>
            <a:r>
              <a:rPr lang="en-US" altLang="zh-CN" sz="2800" dirty="0" smtClean="0">
                <a:solidFill>
                  <a:schemeClr val="accent2"/>
                </a:solidFill>
              </a:rPr>
              <a:t> – 1</a:t>
            </a:r>
            <a:r>
              <a:rPr lang="en-US" altLang="zh-CN" sz="2800" dirty="0" smtClean="0"/>
              <a:t>.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solidFill>
                  <a:srgbClr val="CE0000"/>
                </a:solidFill>
              </a:rPr>
              <a:t>Operation:</a:t>
            </a:r>
            <a:r>
              <a:rPr lang="en-US" altLang="zh-CN" sz="2800" dirty="0" smtClean="0"/>
              <a:t> Increment.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solidFill>
                  <a:srgbClr val="CE0000"/>
                </a:solidFill>
              </a:rPr>
              <a:t>Cost:</a:t>
            </a:r>
            <a:r>
              <a:rPr lang="en-US" altLang="zh-CN" sz="2800" dirty="0" smtClean="0"/>
              <a:t> costs </a:t>
            </a:r>
            <a:r>
              <a:rPr lang="en-US" altLang="zh-CN" sz="2800" dirty="0" smtClean="0">
                <a:solidFill>
                  <a:schemeClr val="accent2"/>
                </a:solidFill>
              </a:rPr>
              <a:t>2</a:t>
            </a:r>
            <a:r>
              <a:rPr lang="en-US" altLang="zh-CN" sz="2800" i="1" baseline="30000" dirty="0" smtClean="0">
                <a:solidFill>
                  <a:schemeClr val="accent2"/>
                </a:solidFill>
              </a:rPr>
              <a:t>i</a:t>
            </a:r>
            <a:r>
              <a:rPr lang="en-US" altLang="zh-CN" sz="2800" dirty="0" smtClean="0"/>
              <a:t> to flip the bit </a:t>
            </a:r>
            <a:r>
              <a:rPr lang="en-US" altLang="zh-CN" sz="2800" i="1" dirty="0" smtClean="0">
                <a:solidFill>
                  <a:schemeClr val="accent2"/>
                </a:solidFill>
              </a:rPr>
              <a:t>A</a:t>
            </a:r>
            <a:r>
              <a:rPr lang="en-US" altLang="zh-CN" sz="2800" dirty="0" smtClean="0">
                <a:solidFill>
                  <a:schemeClr val="accent2"/>
                </a:solidFill>
              </a:rPr>
              <a:t>[</a:t>
            </a:r>
            <a:r>
              <a:rPr lang="en-US" altLang="zh-CN" sz="2800" i="1" dirty="0" err="1" smtClean="0">
                <a:solidFill>
                  <a:schemeClr val="accent2"/>
                </a:solidFill>
              </a:rPr>
              <a:t>i</a:t>
            </a:r>
            <a:r>
              <a:rPr lang="en-US" altLang="zh-CN" sz="2800" dirty="0" smtClean="0">
                <a:solidFill>
                  <a:schemeClr val="accent2"/>
                </a:solidFill>
              </a:rPr>
              <a:t>]</a:t>
            </a:r>
            <a:r>
              <a:rPr lang="en-US" altLang="zh-CN" sz="2800" dirty="0" smtClean="0"/>
              <a:t>.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solidFill>
                  <a:srgbClr val="CE0000"/>
                </a:solidFill>
              </a:rPr>
              <a:t>Example:</a:t>
            </a:r>
            <a:endParaRPr lang="en-US" altLang="zh-CN" sz="2800" dirty="0" smtClean="0">
              <a:solidFill>
                <a:srgbClr val="CE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smtClean="0">
                <a:solidFill>
                  <a:schemeClr val="accent2"/>
                </a:solidFill>
              </a:rPr>
              <a:t>00000</a:t>
            </a:r>
            <a:endParaRPr lang="en-US" altLang="zh-CN" sz="28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smtClean="0">
                <a:solidFill>
                  <a:schemeClr val="accent2"/>
                </a:solidFill>
              </a:rPr>
              <a:t>00001</a:t>
            </a:r>
            <a:r>
              <a:rPr lang="en-US" altLang="zh-CN" sz="2800" dirty="0" smtClean="0"/>
              <a:t>        Cost = </a:t>
            </a:r>
            <a:r>
              <a:rPr lang="en-US" altLang="zh-CN" sz="2800" dirty="0" smtClean="0">
                <a:solidFill>
                  <a:schemeClr val="accent2"/>
                </a:solidFill>
              </a:rPr>
              <a:t>1</a:t>
            </a:r>
            <a:endParaRPr lang="en-US" altLang="zh-CN" sz="28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smtClean="0">
                <a:solidFill>
                  <a:schemeClr val="accent2"/>
                </a:solidFill>
              </a:rPr>
              <a:t>00010</a:t>
            </a:r>
            <a:r>
              <a:rPr lang="en-US" altLang="zh-CN" sz="2800" dirty="0" smtClean="0"/>
              <a:t>        Cost = </a:t>
            </a:r>
            <a:r>
              <a:rPr lang="en-US" altLang="zh-CN" sz="2800" dirty="0" smtClean="0">
                <a:solidFill>
                  <a:schemeClr val="accent2"/>
                </a:solidFill>
              </a:rPr>
              <a:t>3</a:t>
            </a:r>
            <a:endParaRPr lang="en-US" altLang="zh-CN" sz="28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smtClean="0">
                <a:solidFill>
                  <a:schemeClr val="accent2"/>
                </a:solidFill>
              </a:rPr>
              <a:t>00011</a:t>
            </a:r>
            <a:r>
              <a:rPr lang="en-US" altLang="zh-CN" sz="2800" dirty="0" smtClean="0"/>
              <a:t>        Cost = </a:t>
            </a:r>
            <a:r>
              <a:rPr lang="en-US" altLang="zh-CN" sz="2800" dirty="0" smtClean="0">
                <a:solidFill>
                  <a:schemeClr val="accent2"/>
                </a:solidFill>
              </a:rPr>
              <a:t>1</a:t>
            </a:r>
            <a:endParaRPr lang="en-US" altLang="zh-CN" sz="28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solidFill>
                  <a:schemeClr val="accent2"/>
                </a:solidFill>
              </a:rPr>
              <a:t>    00100</a:t>
            </a:r>
            <a:r>
              <a:rPr lang="en-US" altLang="zh-CN" sz="2800" dirty="0" smtClean="0"/>
              <a:t>        Cost </a:t>
            </a:r>
            <a:r>
              <a:rPr lang="en-US" altLang="zh-CN" sz="2800" dirty="0" smtClean="0">
                <a:solidFill>
                  <a:schemeClr val="accent2"/>
                </a:solidFill>
              </a:rPr>
              <a:t>= 7</a:t>
            </a:r>
            <a:endParaRPr lang="en-US" altLang="zh-CN" sz="2800" dirty="0" smtClean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4396095"/>
            <a:ext cx="3091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Total cost (worst case)?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Tm="130671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7C6DB3-48F9-4A46-B1D6-3E6A320DC907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Amortized cost</a:t>
            </a:r>
            <a:endParaRPr lang="en-US" altLang="zh-CN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rgbClr val="CE0000"/>
                </a:solidFill>
              </a:rPr>
              <a:t>Definition:</a:t>
            </a:r>
            <a:r>
              <a:rPr lang="en-US" altLang="zh-CN" sz="2800" dirty="0" smtClean="0"/>
              <a:t> Average cost of an operation over a sequence of </a:t>
            </a:r>
            <a:r>
              <a:rPr lang="en-US" altLang="zh-CN" sz="2800" i="1" dirty="0" smtClean="0">
                <a:solidFill>
                  <a:schemeClr val="accent2"/>
                </a:solidFill>
              </a:rPr>
              <a:t>n</a:t>
            </a:r>
            <a:r>
              <a:rPr lang="en-US" altLang="zh-CN" sz="2800" dirty="0" smtClean="0"/>
              <a:t> operations, maximized over all </a:t>
            </a:r>
            <a:r>
              <a:rPr lang="en-US" altLang="zh-CN" sz="2800" i="1" dirty="0" smtClean="0">
                <a:solidFill>
                  <a:schemeClr val="accent2"/>
                </a:solidFill>
              </a:rPr>
              <a:t>n</a:t>
            </a:r>
            <a:r>
              <a:rPr lang="en-US" altLang="zh-CN" sz="2800" dirty="0" smtClean="0"/>
              <a:t> and all sequences. (</a:t>
            </a:r>
            <a:r>
              <a:rPr lang="en-US" altLang="zh-CN" sz="2800" i="1" dirty="0" smtClean="0"/>
              <a:t>average performance of each operation in the worst case</a:t>
            </a:r>
            <a:r>
              <a:rPr lang="en-US" altLang="zh-CN" sz="2800" dirty="0" smtClean="0"/>
              <a:t>)</a:t>
            </a:r>
            <a:endParaRPr lang="en-US" altLang="zh-CN" sz="2800" dirty="0" smtClean="0"/>
          </a:p>
          <a:p>
            <a:pPr eaLnBrk="1" hangingPunct="1">
              <a:buFontTx/>
              <a:buNone/>
            </a:pPr>
            <a:r>
              <a:rPr lang="en-US" altLang="zh-CN" sz="2800" dirty="0" smtClean="0">
                <a:solidFill>
                  <a:srgbClr val="CE0000"/>
                </a:solidFill>
              </a:rPr>
              <a:t>Warning:</a:t>
            </a:r>
            <a:endParaRPr lang="en-US" altLang="zh-CN" sz="2800" dirty="0" smtClean="0">
              <a:solidFill>
                <a:srgbClr val="CE0000"/>
              </a:solidFill>
            </a:endParaRPr>
          </a:p>
          <a:p>
            <a:pPr eaLnBrk="1" hangingPunct="1"/>
            <a:r>
              <a:rPr lang="en-US" altLang="zh-CN" sz="2800" dirty="0" smtClean="0"/>
              <a:t>Not average case analysis!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No assumptions about input sequence.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Amortization is still a worst-case principle.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In aggregate method, counted the total to bound the amortized cost. Usually do this the other way.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9CCAA1-3EB7-4E4F-A3B9-9A826F9B0BCF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Accounting method</a:t>
            </a:r>
            <a:endParaRPr lang="en-US" altLang="zh-CN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Data structure comes with a “bank account”.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Every operation allotted a fixed </a:t>
            </a:r>
            <a:r>
              <a:rPr lang="en-US" altLang="zh-CN" sz="2800" dirty="0" smtClean="0">
                <a:solidFill>
                  <a:schemeClr val="accent2"/>
                </a:solidFill>
              </a:rPr>
              <a:t>$</a:t>
            </a:r>
            <a:r>
              <a:rPr lang="en-US" altLang="zh-CN" sz="2800" dirty="0" smtClean="0"/>
              <a:t> cost (its amortized cost).</a:t>
            </a:r>
            <a:endParaRPr lang="en-US" altLang="zh-CN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If actual cost less than allotted amount, deposit extra </a:t>
            </a:r>
            <a:r>
              <a:rPr lang="en-US" altLang="zh-CN" sz="2400" dirty="0" smtClean="0">
                <a:solidFill>
                  <a:schemeClr val="accent2"/>
                </a:solidFill>
              </a:rPr>
              <a:t>$</a:t>
            </a:r>
            <a:r>
              <a:rPr lang="en-US" altLang="zh-CN" sz="2400" dirty="0" smtClean="0"/>
              <a:t>’s into bank.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If actual cost more than allotted amount, withdraw from bank to pay for the operation.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Different operations may have different amortized costs. 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Prove: </a:t>
            </a:r>
            <a:r>
              <a:rPr lang="en-US" altLang="zh-CN" sz="2800" dirty="0" smtClean="0">
                <a:solidFill>
                  <a:srgbClr val="C00000"/>
                </a:solidFill>
              </a:rPr>
              <a:t>Always have a non-negative balance.</a:t>
            </a:r>
            <a:endParaRPr lang="en-US" altLang="zh-CN" sz="2800" dirty="0" smtClean="0">
              <a:solidFill>
                <a:srgbClr val="C00000"/>
              </a:solidFill>
            </a:endParaRPr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28794" y="5357826"/>
            <a:ext cx="14573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643306" y="5467665"/>
            <a:ext cx="4770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for </a:t>
            </a:r>
            <a:r>
              <a:rPr lang="en-US" altLang="zh-CN" dirty="0" smtClean="0">
                <a:solidFill>
                  <a:srgbClr val="C00000"/>
                </a:solidFill>
              </a:rPr>
              <a:t>all</a:t>
            </a:r>
            <a:r>
              <a:rPr lang="en-US" altLang="zh-CN" dirty="0" smtClean="0">
                <a:solidFill>
                  <a:schemeClr val="tx1"/>
                </a:solidFill>
              </a:rPr>
              <a:t> sequences of any 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 operations.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74AA5E-3E2C-4BBA-B2A3-C05D2F89CDD4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Example: Binary Counter</a:t>
            </a:r>
            <a:endParaRPr lang="en-US" altLang="zh-CN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Amortized Cost of flipping </a:t>
            </a:r>
            <a:r>
              <a:rPr lang="en-US" altLang="zh-CN" dirty="0" smtClean="0">
                <a:solidFill>
                  <a:schemeClr val="accent2"/>
                </a:solidFill>
              </a:rPr>
              <a:t>0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 1 = 2$</a:t>
            </a:r>
            <a:r>
              <a:rPr lang="en-US" altLang="zh-CN" dirty="0" smtClean="0">
                <a:sym typeface="Symbol" panose="05050102010706020507" pitchFamily="18" charset="2"/>
              </a:rPr>
              <a:t>.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 smtClean="0">
                <a:sym typeface="Symbol" panose="05050102010706020507" pitchFamily="18" charset="2"/>
              </a:rPr>
              <a:t>Amortized Cost of flipping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1  0 = 0$</a:t>
            </a:r>
            <a:r>
              <a:rPr lang="en-US" altLang="zh-CN" dirty="0" smtClean="0">
                <a:sym typeface="Symbol" panose="05050102010706020507" pitchFamily="18" charset="2"/>
              </a:rPr>
              <a:t>.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eaLnBrk="1" hangingPunct="1"/>
            <a:endParaRPr lang="en-US" altLang="zh-CN" dirty="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 smtClean="0">
                <a:sym typeface="Symbol" panose="05050102010706020507" pitchFamily="18" charset="2"/>
              </a:rPr>
              <a:t>When flipping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 smtClean="0">
                <a:sym typeface="Symbol" panose="05050102010706020507" pitchFamily="18" charset="2"/>
              </a:rPr>
              <a:t> to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: Pay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1$</a:t>
            </a:r>
            <a:r>
              <a:rPr lang="en-US" altLang="zh-CN" dirty="0" smtClean="0">
                <a:sym typeface="Symbol" panose="05050102010706020507" pitchFamily="18" charset="2"/>
              </a:rPr>
              <a:t> for operation, and put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1$</a:t>
            </a:r>
            <a:r>
              <a:rPr lang="en-US" altLang="zh-CN" dirty="0" smtClean="0">
                <a:sym typeface="Symbol" panose="05050102010706020507" pitchFamily="18" charset="2"/>
              </a:rPr>
              <a:t> in bank account (earmarked to the newly set bit).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 smtClean="0">
                <a:sym typeface="Symbol" panose="05050102010706020507" pitchFamily="18" charset="2"/>
              </a:rPr>
              <a:t>When flipping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 to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 smtClean="0">
                <a:sym typeface="Symbol" panose="05050102010706020507" pitchFamily="18" charset="2"/>
              </a:rPr>
              <a:t>: Withdraw from the bank to pay the operation. 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E5F38E-7A78-43D7-9735-720C080B2FA0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Example: Binary Counter</a:t>
            </a:r>
            <a:endParaRPr lang="en-US" altLang="zh-CN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00000"/>
                </a:solidFill>
              </a:rPr>
              <a:t>Invariant</a:t>
            </a:r>
            <a:r>
              <a:rPr lang="en-US" altLang="zh-CN" dirty="0" smtClean="0"/>
              <a:t>: Every </a:t>
            </a:r>
            <a:r>
              <a:rPr lang="en-US" altLang="zh-CN" dirty="0" smtClean="0">
                <a:solidFill>
                  <a:schemeClr val="accent2"/>
                </a:solidFill>
              </a:rPr>
              <a:t>1</a:t>
            </a:r>
            <a:r>
              <a:rPr lang="en-US" altLang="zh-CN" dirty="0" smtClean="0"/>
              <a:t> in the counter has </a:t>
            </a:r>
            <a:r>
              <a:rPr lang="en-US" altLang="zh-CN" dirty="0" smtClean="0">
                <a:solidFill>
                  <a:schemeClr val="accent2"/>
                </a:solidFill>
              </a:rPr>
              <a:t>1$</a:t>
            </a:r>
            <a:r>
              <a:rPr lang="en-US" altLang="zh-CN" dirty="0" smtClean="0"/>
              <a:t> earmarked for it in the bank account. So always have money to pay for the operation.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Finally: Increment makes only one </a:t>
            </a:r>
            <a:r>
              <a:rPr lang="en-US" altLang="zh-CN" dirty="0" smtClean="0">
                <a:solidFill>
                  <a:schemeClr val="accent2"/>
                </a:solidFill>
              </a:rPr>
              <a:t>0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 1</a:t>
            </a:r>
            <a:r>
              <a:rPr lang="en-US" altLang="zh-CN" dirty="0" smtClean="0">
                <a:sym typeface="Symbol" panose="05050102010706020507" pitchFamily="18" charset="2"/>
              </a:rPr>
              <a:t> flip. So amortized cost of increment =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sym typeface="Symbol" panose="05050102010706020507" pitchFamily="18" charset="2"/>
              </a:rPr>
              <a:t>.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A77097-8CB1-41AD-982D-DAFBB740A9D0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Potential Method</a:t>
            </a:r>
            <a:endParaRPr lang="en-US" altLang="zh-CN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In this method, we associate a potential energy with every data structure.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Potential energy is “Potential to do damage”.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solidFill>
                  <a:srgbClr val="CE0000"/>
                </a:solidFill>
              </a:rPr>
              <a:t>Amortized cost = actual cost + new potential – old potential</a:t>
            </a:r>
            <a:r>
              <a:rPr lang="en-US" altLang="zh-CN" sz="2800" dirty="0" smtClean="0"/>
              <a:t>.</a:t>
            </a:r>
            <a:endParaRPr lang="en-US" altLang="zh-CN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i.e., Must pay to increase the potential of the data structure.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If operation has large actual cost but reduces the potential a lot, then amortized cost is low.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FF411E-4DF3-4CD2-8B9E-B8D5DBBA73DE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Potential functions</a:t>
            </a:r>
            <a:endParaRPr lang="en-US" altLang="zh-CN" smtClean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Basic rules:</a:t>
            </a:r>
            <a:endParaRPr lang="en-US" altLang="zh-CN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Must always be non-negative.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Must start at zero. (can be relaxed: Ex 17.3-1)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Implies a sequence of </a:t>
            </a:r>
            <a:r>
              <a:rPr lang="en-US" altLang="zh-CN" sz="2400" i="1" dirty="0" smtClean="0">
                <a:solidFill>
                  <a:schemeClr val="accent2"/>
                </a:solidFill>
              </a:rPr>
              <a:t>n</a:t>
            </a:r>
            <a:r>
              <a:rPr lang="en-US" altLang="zh-CN" sz="2400" dirty="0" smtClean="0"/>
              <a:t> operations cost at most </a:t>
            </a:r>
            <a:r>
              <a:rPr lang="en-US" altLang="zh-CN" sz="2400" i="1" dirty="0" smtClean="0">
                <a:solidFill>
                  <a:schemeClr val="accent2"/>
                </a:solidFill>
              </a:rPr>
              <a:t>n</a:t>
            </a:r>
            <a:r>
              <a:rPr lang="en-US" altLang="zh-CN" sz="2400" dirty="0" smtClean="0"/>
              <a:t> times the amortized cost.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16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solidFill>
                  <a:srgbClr val="CE0000"/>
                </a:solidFill>
              </a:rPr>
              <a:t>Proof:</a:t>
            </a:r>
            <a:r>
              <a:rPr lang="en-US" altLang="zh-CN" sz="2800" dirty="0" smtClean="0"/>
              <a:t> Suppose </a:t>
            </a:r>
            <a:r>
              <a:rPr lang="en-US" altLang="zh-CN" sz="2800" i="1" dirty="0" smtClean="0">
                <a:solidFill>
                  <a:schemeClr val="accent2"/>
                </a:solidFill>
              </a:rPr>
              <a:t>n</a:t>
            </a:r>
            <a:r>
              <a:rPr lang="en-US" altLang="zh-CN" sz="2800" dirty="0" smtClean="0"/>
              <a:t> operations modify data structure from </a:t>
            </a:r>
            <a:r>
              <a:rPr lang="en-US" altLang="zh-CN" sz="2800" i="1" dirty="0" smtClean="0">
                <a:solidFill>
                  <a:schemeClr val="accent2"/>
                </a:solidFill>
              </a:rPr>
              <a:t>D</a:t>
            </a:r>
            <a:r>
              <a:rPr lang="en-US" altLang="zh-CN" sz="2800" baseline="-25000" dirty="0" smtClean="0">
                <a:solidFill>
                  <a:schemeClr val="accent2"/>
                </a:solidFill>
              </a:rPr>
              <a:t>0</a:t>
            </a:r>
            <a:r>
              <a:rPr lang="en-US" altLang="zh-CN" sz="2800" dirty="0" smtClean="0"/>
              <a:t> to </a:t>
            </a:r>
            <a:r>
              <a:rPr lang="en-US" altLang="zh-CN" sz="2800" i="1" dirty="0" smtClean="0">
                <a:solidFill>
                  <a:schemeClr val="accent2"/>
                </a:solidFill>
              </a:rPr>
              <a:t>D</a:t>
            </a:r>
            <a:r>
              <a:rPr lang="en-US" altLang="zh-CN" sz="2800" baseline="-25000" dirty="0" smtClean="0">
                <a:solidFill>
                  <a:schemeClr val="accent2"/>
                </a:solidFill>
              </a:rPr>
              <a:t>1</a:t>
            </a:r>
            <a:r>
              <a:rPr lang="en-US" altLang="zh-CN" sz="2800" dirty="0" smtClean="0"/>
              <a:t> to…</a:t>
            </a:r>
            <a:r>
              <a:rPr lang="en-US" altLang="zh-CN" sz="2800" i="1" dirty="0" smtClean="0">
                <a:solidFill>
                  <a:schemeClr val="accent2"/>
                </a:solidFill>
              </a:rPr>
              <a:t>D</a:t>
            </a:r>
            <a:r>
              <a:rPr lang="en-US" altLang="zh-CN" sz="2800" i="1" baseline="-25000" dirty="0" smtClean="0">
                <a:solidFill>
                  <a:schemeClr val="accent2"/>
                </a:solidFill>
              </a:rPr>
              <a:t>n</a:t>
            </a:r>
            <a:r>
              <a:rPr lang="en-US" altLang="zh-CN" sz="2800" dirty="0" smtClean="0"/>
              <a:t>.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Let </a:t>
            </a:r>
            <a:r>
              <a:rPr lang="en-US" altLang="zh-CN" sz="28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</a:t>
            </a:r>
            <a:r>
              <a:rPr lang="en-US" altLang="zh-CN" sz="28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US" altLang="zh-CN" sz="28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 dirty="0" smtClean="0">
                <a:sym typeface="Symbol" panose="05050102010706020507" pitchFamily="18" charset="2"/>
              </a:rPr>
              <a:t> be the potential of data structure </a:t>
            </a:r>
            <a:r>
              <a:rPr lang="en-US" altLang="zh-CN" sz="28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US" altLang="zh-CN" sz="2800" dirty="0" smtClean="0">
                <a:sym typeface="Symbol" panose="05050102010706020507" pitchFamily="18" charset="2"/>
              </a:rPr>
              <a:t>.</a:t>
            </a:r>
            <a:endParaRPr lang="en-US" altLang="zh-CN" sz="2800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Let </a:t>
            </a:r>
            <a:r>
              <a:rPr lang="en-US" altLang="zh-CN" sz="2800" i="1" dirty="0" err="1" smtClean="0">
                <a:solidFill>
                  <a:schemeClr val="accent2"/>
                </a:solidFill>
              </a:rPr>
              <a:t>c</a:t>
            </a:r>
            <a:r>
              <a:rPr lang="en-US" altLang="zh-CN" sz="2800" i="1" baseline="-25000" dirty="0" err="1" smtClean="0">
                <a:solidFill>
                  <a:schemeClr val="accent2"/>
                </a:solidFill>
              </a:rPr>
              <a:t>i</a:t>
            </a:r>
            <a:r>
              <a:rPr lang="en-US" altLang="zh-CN" sz="2800" dirty="0" smtClean="0"/>
              <a:t> be actual cost of </a:t>
            </a:r>
            <a:r>
              <a:rPr lang="en-US" altLang="zh-CN" sz="2800" i="1" dirty="0" err="1" smtClean="0">
                <a:solidFill>
                  <a:schemeClr val="accent2"/>
                </a:solidFill>
              </a:rPr>
              <a:t>i</a:t>
            </a:r>
            <a:r>
              <a:rPr lang="en-US" altLang="zh-CN" sz="2800" dirty="0" err="1" smtClean="0"/>
              <a:t>th</a:t>
            </a:r>
            <a:r>
              <a:rPr lang="en-US" altLang="zh-CN" sz="2800" dirty="0" smtClean="0"/>
              <a:t> operation.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Let     be amortize cost of </a:t>
            </a:r>
            <a:r>
              <a:rPr lang="en-US" altLang="zh-CN" sz="2800" i="1" dirty="0" err="1" smtClean="0">
                <a:solidFill>
                  <a:schemeClr val="accent2"/>
                </a:solidFill>
              </a:rPr>
              <a:t>i</a:t>
            </a:r>
            <a:r>
              <a:rPr lang="en-US" altLang="zh-CN" sz="2800" dirty="0" err="1" smtClean="0"/>
              <a:t>th</a:t>
            </a:r>
            <a:r>
              <a:rPr lang="en-US" altLang="zh-CN" sz="2800" dirty="0" smtClean="0"/>
              <a:t> operation.</a:t>
            </a:r>
            <a:endParaRPr lang="en-US" altLang="zh-CN" sz="2800" dirty="0" smtClean="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676400" y="5486400"/>
          <a:ext cx="3016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3352800" imgH="5486400" progId="Equation.3">
                  <p:embed/>
                </p:oleObj>
              </mc:Choice>
              <mc:Fallback>
                <p:oleObj name="Equation" r:id="rId1" imgW="3352800" imgH="54864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0" y="5486400"/>
                        <a:ext cx="301625" cy="4937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47E2AC-1EF8-4F5A-819F-4BEE4311BDFD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Potential functions (cont.)</a:t>
            </a:r>
            <a:endParaRPr lang="en-US" altLang="zh-CN" dirty="0" smtClean="0"/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Then 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Summing we get:</a:t>
            </a: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752600" y="1558925"/>
          <a:ext cx="37925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36271200" imgH="5486400" progId="Equation.3">
                  <p:embed/>
                </p:oleObj>
              </mc:Choice>
              <mc:Fallback>
                <p:oleObj name="Equation" r:id="rId1" imgW="36271200" imgH="54864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2600" y="1558925"/>
                        <a:ext cx="3792538" cy="5746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1420813" y="2667000"/>
          <a:ext cx="551338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3" imgW="52730400" imgH="10363200" progId="Equation.3">
                  <p:embed/>
                </p:oleObj>
              </mc:Choice>
              <mc:Fallback>
                <p:oleObj name="Equation" r:id="rId3" imgW="52730400" imgH="1036320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0813" y="2667000"/>
                        <a:ext cx="5513387" cy="1085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7"/>
          <p:cNvGraphicFramePr>
            <a:graphicFrameLocks noChangeAspect="1"/>
          </p:cNvGraphicFramePr>
          <p:nvPr/>
        </p:nvGraphicFramePr>
        <p:xfrm>
          <a:off x="2292350" y="3706813"/>
          <a:ext cx="3824288" cy="223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5" imgW="36576000" imgH="21336000" progId="Equation.3">
                  <p:embed/>
                </p:oleObj>
              </mc:Choice>
              <mc:Fallback>
                <p:oleObj name="Equation" r:id="rId5" imgW="36576000" imgH="21336000" progId="Equation.3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92350" y="3706813"/>
                        <a:ext cx="3824288" cy="22367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Potential functions 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Different potential functions may yield different amortized costs yet still be upper bounds on the actual costs. </a:t>
            </a:r>
            <a:endParaRPr lang="en-US" altLang="zh-CN" dirty="0" smtClean="0"/>
          </a:p>
          <a:p>
            <a:r>
              <a:rPr lang="en-US" altLang="zh-CN" dirty="0" smtClean="0"/>
              <a:t>We often find trade-offs that we can make in choosing a potential function; the best potential function to use depends on the desired time bounds.</a:t>
            </a:r>
            <a:endParaRPr lang="en-US" altLang="zh-CN" dirty="0" smtClean="0"/>
          </a:p>
          <a:p>
            <a:r>
              <a:rPr lang="en-US" altLang="zh-CN" dirty="0" smtClean="0"/>
              <a:t>How to find potential: </a:t>
            </a:r>
            <a:r>
              <a:rPr lang="en-US" altLang="zh-CN" dirty="0" smtClean="0">
                <a:solidFill>
                  <a:srgbClr val="CE0000"/>
                </a:solidFill>
              </a:rPr>
              <a:t>Look for what makes a data structure bad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8931CF-1414-4DF4-9C3C-63F658BE505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9A911A-3381-409C-8C47-07E2D0ADBCEF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Example: Binary Counter</a:t>
            </a:r>
            <a:endParaRPr lang="en-US" altLang="zh-CN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Data structure is bad if it has a lot of </a:t>
            </a:r>
            <a:r>
              <a:rPr lang="en-US" altLang="zh-CN" smtClean="0">
                <a:solidFill>
                  <a:schemeClr val="accent2"/>
                </a:solidFill>
              </a:rPr>
              <a:t>1</a:t>
            </a:r>
            <a:r>
              <a:rPr lang="en-US" altLang="zh-CN" smtClean="0"/>
              <a:t>’s in it.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Let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</a:t>
            </a:r>
            <a:r>
              <a:rPr lang="en-US" altLang="zh-CN" smtClean="0">
                <a:sym typeface="Symbol" panose="05050102010706020507" pitchFamily="18" charset="2"/>
              </a:rPr>
              <a:t>(Counter) = 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smtClean="0">
                <a:sym typeface="Symbol" panose="05050102010706020507" pitchFamily="18" charset="2"/>
              </a:rPr>
              <a:t>’s in Counter.</a:t>
            </a:r>
            <a:endParaRPr lang="en-US" altLang="zh-CN" smtClean="0">
              <a:sym typeface="Symbol" panose="05050102010706020507" pitchFamily="18" charset="2"/>
            </a:endParaRPr>
          </a:p>
          <a:p>
            <a:pPr eaLnBrk="1" hangingPunct="1"/>
            <a:endParaRPr lang="en-US" altLang="zh-CN" sz="140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mtClean="0">
                <a:sym typeface="Symbol" panose="05050102010706020507" pitchFamily="18" charset="2"/>
              </a:rPr>
              <a:t>Potential increase on increment</a:t>
            </a:r>
            <a:endParaRPr lang="en-US" altLang="zh-CN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    =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 (0  1)</a:t>
            </a:r>
            <a:r>
              <a:rPr lang="en-US" altLang="zh-CN" smtClean="0">
                <a:sym typeface="Symbol" panose="05050102010706020507" pitchFamily="18" charset="2"/>
              </a:rPr>
              <a:t> flips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smtClean="0">
                <a:sym typeface="Symbol" panose="05050102010706020507" pitchFamily="18" charset="2"/>
              </a:rPr>
              <a:t>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 (1  0)</a:t>
            </a:r>
            <a:r>
              <a:rPr lang="en-US" altLang="zh-CN" smtClean="0">
                <a:sym typeface="Symbol" panose="05050102010706020507" pitchFamily="18" charset="2"/>
              </a:rPr>
              <a:t> flips</a:t>
            </a:r>
            <a:endParaRPr lang="en-US" altLang="zh-CN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    =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1   (1  0)</a:t>
            </a:r>
            <a:r>
              <a:rPr lang="en-US" altLang="zh-CN" smtClean="0">
                <a:sym typeface="Symbol" panose="05050102010706020507" pitchFamily="18" charset="2"/>
              </a:rPr>
              <a:t> flips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463FC3-435C-49DB-B00A-0064C96CD29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Today’s Lecture</a:t>
            </a:r>
            <a:endParaRPr lang="en-US" altLang="zh-CN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Amortized Analysis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Aggregate Method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Accounting Method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Potential Method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Binary Counter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Table Update</a:t>
            </a:r>
            <a:endParaRPr lang="en-US" altLang="zh-CN" smtClean="0"/>
          </a:p>
        </p:txBody>
      </p:sp>
    </p:spTree>
  </p:cSld>
  <p:clrMapOvr>
    <a:masterClrMapping/>
  </p:clrMapOvr>
  <p:transition advTm="27581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B6D1B9-14E7-4F58-B7D9-6AECF99EEF33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Example: Binary Counter</a:t>
            </a:r>
            <a:endParaRPr lang="en-US" altLang="zh-CN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78813" cy="4572000"/>
          </a:xfrm>
        </p:spPr>
        <p:txBody>
          <a:bodyPr/>
          <a:lstStyle/>
          <a:p>
            <a:pPr eaLnBrk="1" hangingPunct="1"/>
            <a:r>
              <a:rPr lang="en-US" altLang="zh-CN" smtClean="0">
                <a:sym typeface="Symbol" panose="05050102010706020507" pitchFamily="18" charset="2"/>
              </a:rPr>
              <a:t>Thus amortized cost of increment</a:t>
            </a:r>
            <a:endParaRPr lang="en-US" altLang="zh-CN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    = Actual cost + Potential increase</a:t>
            </a:r>
            <a:endParaRPr lang="en-US" altLang="zh-CN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    =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(1 +  (1  0))</a:t>
            </a:r>
            <a:r>
              <a:rPr lang="en-US" altLang="zh-CN" smtClean="0">
                <a:sym typeface="Symbol" panose="05050102010706020507" pitchFamily="18" charset="2"/>
              </a:rPr>
              <a:t> flips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+ ( 1   (1  0))</a:t>
            </a:r>
            <a:r>
              <a:rPr lang="en-US" altLang="zh-CN" smtClean="0">
                <a:sym typeface="Symbol" panose="05050102010706020507" pitchFamily="18" charset="2"/>
              </a:rPr>
              <a:t> flips</a:t>
            </a:r>
            <a:endParaRPr lang="en-US" altLang="zh-CN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mtClean="0"/>
              <a:t>    = </a:t>
            </a:r>
            <a:r>
              <a:rPr lang="en-US" altLang="zh-CN" smtClean="0">
                <a:solidFill>
                  <a:schemeClr val="accent2"/>
                </a:solidFill>
              </a:rPr>
              <a:t>2</a:t>
            </a:r>
            <a:endParaRPr lang="en-US" altLang="zh-CN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altLang="zh-CN" sz="180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smtClean="0"/>
              <a:t>Thus amortized cost = </a:t>
            </a:r>
            <a:r>
              <a:rPr lang="en-US" altLang="zh-CN" smtClean="0">
                <a:solidFill>
                  <a:schemeClr val="accent2"/>
                </a:solidFill>
              </a:rPr>
              <a:t>2</a:t>
            </a:r>
            <a:r>
              <a:rPr lang="en-US" altLang="zh-CN" smtClean="0"/>
              <a:t>, and cost of 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/>
              <a:t> increment is at most </a:t>
            </a:r>
            <a:r>
              <a:rPr lang="en-US" altLang="zh-CN" smtClean="0">
                <a:solidFill>
                  <a:schemeClr val="accent2"/>
                </a:solidFill>
              </a:rPr>
              <a:t>2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/>
              <a:t>.</a:t>
            </a:r>
            <a:endParaRPr lang="en-US" altLang="zh-CN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FCA9D6-4A76-47FF-84FA-F8F41A5FEC6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Example: Dynamic tables</a:t>
            </a:r>
            <a:endParaRPr lang="en-US" altLang="zh-CN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zh-CN" smtClean="0"/>
              <a:t>Idea: “Grow” table with system call to allocate more memory. Reinsert old items.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Sequence of 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/>
              <a:t> Inserts: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           Worst-case cost =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                    Total cost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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 = (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                                     = (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zh-CN" sz="1200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Let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i="1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smtClean="0">
                <a:sym typeface="Symbol" panose="05050102010706020507" pitchFamily="18" charset="2"/>
              </a:rPr>
              <a:t>= cost of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mtClean="0">
                <a:sym typeface="Symbol" panose="05050102010706020507" pitchFamily="18" charset="2"/>
              </a:rPr>
              <a:t>th Insert</a:t>
            </a:r>
            <a:endParaRPr lang="en-US" altLang="zh-CN" smtClean="0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752600" y="5562600"/>
          <a:ext cx="5365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1" imgW="7010400" imgH="10972800" progId="Equation.3">
                  <p:embed/>
                </p:oleObj>
              </mc:Choice>
              <mc:Fallback>
                <p:oleObj name="Equation" r:id="rId1" imgW="7010400" imgH="109728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2600" y="5562600"/>
                        <a:ext cx="536575" cy="838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2438400" y="5562600"/>
            <a:ext cx="33813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if </a:t>
            </a:r>
            <a:r>
              <a:rPr lang="en-US" altLang="zh-CN" i="1">
                <a:solidFill>
                  <a:schemeClr val="accent2"/>
                </a:solidFill>
              </a:rPr>
              <a:t>i</a:t>
            </a:r>
            <a:r>
              <a:rPr lang="en-US" altLang="zh-CN">
                <a:solidFill>
                  <a:schemeClr val="accent2"/>
                </a:solidFill>
              </a:rPr>
              <a:t> – 1</a:t>
            </a:r>
            <a:r>
              <a:rPr lang="en-US" altLang="zh-CN">
                <a:solidFill>
                  <a:schemeClr val="tx1"/>
                </a:solidFill>
              </a:rPr>
              <a:t> is exact power of </a:t>
            </a:r>
            <a:r>
              <a:rPr lang="en-US" altLang="zh-CN" i="1">
                <a:solidFill>
                  <a:schemeClr val="accent2"/>
                </a:solidFill>
              </a:rPr>
              <a:t>2</a:t>
            </a:r>
            <a:endParaRPr lang="en-US" altLang="zh-CN" i="1">
              <a:solidFill>
                <a:schemeClr val="accent2"/>
              </a:solidFill>
            </a:endParaRPr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2438400" y="5943600"/>
            <a:ext cx="13684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otherwise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57556F-E289-4C94-96E7-81F94F673AF8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Dynamic tables (cont.)</a:t>
            </a:r>
            <a:endParaRPr lang="en-US" altLang="zh-CN" smtClean="0"/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1066800" y="2200275"/>
            <a:ext cx="2184400" cy="3743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lain"/>
            </a:pPr>
            <a:r>
              <a:rPr lang="en-US" altLang="zh-CN">
                <a:solidFill>
                  <a:schemeClr val="accent2"/>
                </a:solidFill>
              </a:rPr>
              <a:t>  1          1</a:t>
            </a:r>
            <a:endParaRPr lang="en-US" altLang="zh-CN">
              <a:solidFill>
                <a:schemeClr val="accent2"/>
              </a:solidFill>
            </a:endParaRPr>
          </a:p>
          <a:p>
            <a:pPr marL="457200" indent="-457200">
              <a:buFontTx/>
              <a:buAutoNum type="arabicPlain" startAt="2"/>
            </a:pPr>
            <a:r>
              <a:rPr lang="en-US" altLang="zh-CN">
                <a:solidFill>
                  <a:schemeClr val="accent2"/>
                </a:solidFill>
              </a:rPr>
              <a:t>  2          1+1</a:t>
            </a:r>
            <a:endParaRPr lang="en-US" altLang="zh-CN">
              <a:solidFill>
                <a:schemeClr val="accent2"/>
              </a:solidFill>
            </a:endParaRPr>
          </a:p>
          <a:p>
            <a:pPr marL="457200" indent="-457200">
              <a:buFontTx/>
              <a:buAutoNum type="arabicPlain" startAt="2"/>
            </a:pPr>
            <a:r>
              <a:rPr lang="en-US" altLang="zh-CN">
                <a:solidFill>
                  <a:schemeClr val="accent2"/>
                </a:solidFill>
              </a:rPr>
              <a:t>  4          1+2</a:t>
            </a:r>
            <a:endParaRPr lang="en-US" altLang="zh-CN">
              <a:solidFill>
                <a:schemeClr val="accent2"/>
              </a:solidFill>
            </a:endParaRPr>
          </a:p>
          <a:p>
            <a:pPr marL="457200" indent="-457200">
              <a:buFontTx/>
              <a:buAutoNum type="arabicPlain" startAt="2"/>
            </a:pPr>
            <a:r>
              <a:rPr lang="en-US" altLang="zh-CN">
                <a:solidFill>
                  <a:schemeClr val="accent2"/>
                </a:solidFill>
              </a:rPr>
              <a:t>  4          1</a:t>
            </a:r>
            <a:endParaRPr lang="en-US" altLang="zh-CN">
              <a:solidFill>
                <a:schemeClr val="accent2"/>
              </a:solidFill>
            </a:endParaRPr>
          </a:p>
          <a:p>
            <a:pPr marL="457200" indent="-457200">
              <a:buFontTx/>
              <a:buAutoNum type="arabicPlain" startAt="2"/>
            </a:pPr>
            <a:r>
              <a:rPr lang="en-US" altLang="zh-CN">
                <a:solidFill>
                  <a:schemeClr val="accent2"/>
                </a:solidFill>
              </a:rPr>
              <a:t>  8          1+4</a:t>
            </a:r>
            <a:endParaRPr lang="en-US" altLang="zh-CN">
              <a:solidFill>
                <a:schemeClr val="accent2"/>
              </a:solidFill>
            </a:endParaRPr>
          </a:p>
          <a:p>
            <a:pPr marL="457200" indent="-457200">
              <a:buFontTx/>
              <a:buAutoNum type="arabicPlain" startAt="2"/>
            </a:pPr>
            <a:r>
              <a:rPr lang="en-US" altLang="zh-CN">
                <a:solidFill>
                  <a:schemeClr val="accent2"/>
                </a:solidFill>
              </a:rPr>
              <a:t>  8          1</a:t>
            </a:r>
            <a:endParaRPr lang="en-US" altLang="zh-CN">
              <a:solidFill>
                <a:schemeClr val="accent2"/>
              </a:solidFill>
            </a:endParaRPr>
          </a:p>
          <a:p>
            <a:pPr marL="457200" indent="-457200">
              <a:buFontTx/>
              <a:buAutoNum type="arabicPlain" startAt="2"/>
            </a:pPr>
            <a:r>
              <a:rPr lang="en-US" altLang="zh-CN">
                <a:solidFill>
                  <a:schemeClr val="accent2"/>
                </a:solidFill>
              </a:rPr>
              <a:t>  8          1</a:t>
            </a:r>
            <a:endParaRPr lang="en-US" altLang="zh-CN">
              <a:solidFill>
                <a:schemeClr val="accent2"/>
              </a:solidFill>
            </a:endParaRPr>
          </a:p>
          <a:p>
            <a:pPr marL="457200" indent="-457200">
              <a:buFontTx/>
              <a:buAutoNum type="arabicPlain" startAt="2"/>
            </a:pPr>
            <a:r>
              <a:rPr lang="en-US" altLang="zh-CN">
                <a:solidFill>
                  <a:schemeClr val="accent2"/>
                </a:solidFill>
              </a:rPr>
              <a:t>  8          1</a:t>
            </a:r>
            <a:endParaRPr lang="en-US" altLang="zh-CN">
              <a:solidFill>
                <a:schemeClr val="accent2"/>
              </a:solidFill>
            </a:endParaRPr>
          </a:p>
          <a:p>
            <a:pPr marL="457200" indent="-457200">
              <a:buFontTx/>
              <a:buAutoNum type="arabicPlain" startAt="2"/>
            </a:pPr>
            <a:r>
              <a:rPr lang="en-US" altLang="zh-CN">
                <a:solidFill>
                  <a:schemeClr val="accent2"/>
                </a:solidFill>
              </a:rPr>
              <a:t>  16        1+8</a:t>
            </a:r>
            <a:endParaRPr lang="en-US" altLang="zh-CN">
              <a:solidFill>
                <a:schemeClr val="accent2"/>
              </a:solidFill>
            </a:endParaRPr>
          </a:p>
          <a:p>
            <a:pPr marL="457200" indent="-457200">
              <a:buFontTx/>
              <a:buAutoNum type="arabicPlain" startAt="2"/>
            </a:pPr>
            <a:r>
              <a:rPr lang="en-US" altLang="zh-CN">
                <a:solidFill>
                  <a:schemeClr val="accent2"/>
                </a:solidFill>
              </a:rPr>
              <a:t>  16        1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151" name="Text Box 5"/>
          <p:cNvSpPr txBox="1">
            <a:spLocks noChangeArrowheads="1"/>
          </p:cNvSpPr>
          <p:nvPr/>
        </p:nvSpPr>
        <p:spPr bwMode="auto">
          <a:xfrm>
            <a:off x="1127125" y="1717675"/>
            <a:ext cx="20796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i     Size     Cost</a:t>
            </a:r>
            <a:endParaRPr lang="en-US" altLang="zh-CN" i="1">
              <a:solidFill>
                <a:schemeClr val="accent2"/>
              </a:solidFill>
            </a:endParaRPr>
          </a:p>
        </p:txBody>
      </p:sp>
      <p:sp>
        <p:nvSpPr>
          <p:cNvPr id="6152" name="Line 6"/>
          <p:cNvSpPr>
            <a:spLocks noChangeShapeType="1"/>
          </p:cNvSpPr>
          <p:nvPr/>
        </p:nvSpPr>
        <p:spPr bwMode="auto">
          <a:xfrm>
            <a:off x="838200" y="2209800"/>
            <a:ext cx="2590800" cy="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3886200" y="1630363"/>
            <a:ext cx="3516313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Aggregate Analysis:</a:t>
            </a: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3897313" y="2505075"/>
            <a:ext cx="250348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Cost of </a:t>
            </a:r>
            <a:r>
              <a:rPr lang="en-US" altLang="zh-CN" sz="2800" i="1">
                <a:solidFill>
                  <a:schemeClr val="accent2"/>
                </a:solidFill>
              </a:rPr>
              <a:t>n</a:t>
            </a:r>
            <a:r>
              <a:rPr lang="en-US" altLang="zh-CN" sz="2800">
                <a:solidFill>
                  <a:schemeClr val="tx1"/>
                </a:solidFill>
              </a:rPr>
              <a:t> inserts</a:t>
            </a:r>
            <a:endParaRPr lang="en-US" altLang="zh-CN" sz="2800">
              <a:solidFill>
                <a:schemeClr val="tx1"/>
              </a:solidFill>
            </a:endParaRPr>
          </a:p>
        </p:txBody>
      </p:sp>
      <p:graphicFrame>
        <p:nvGraphicFramePr>
          <p:cNvPr id="6146" name="Object 10"/>
          <p:cNvGraphicFramePr>
            <a:graphicFrameLocks noChangeAspect="1"/>
          </p:cNvGraphicFramePr>
          <p:nvPr/>
        </p:nvGraphicFramePr>
        <p:xfrm>
          <a:off x="6386513" y="2419350"/>
          <a:ext cx="1385887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1" imgW="17068800" imgH="26517600" progId="Equation.3">
                  <p:embed/>
                </p:oleObj>
              </mc:Choice>
              <mc:Fallback>
                <p:oleObj name="Equation" r:id="rId1" imgW="17068800" imgH="26517600" progId="Equation.3">
                  <p:embed/>
                  <p:pic>
                    <p:nvPicPr>
                      <p:cNvPr id="0" name="Object 1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86513" y="2419350"/>
                        <a:ext cx="1385887" cy="21526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5F2475-F30C-4074-9D48-20B601625512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Accounting analysis</a:t>
            </a:r>
            <a:endParaRPr lang="en-US" altLang="zh-CN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4572000"/>
          </a:xfrm>
        </p:spPr>
        <p:txBody>
          <a:bodyPr/>
          <a:lstStyle/>
          <a:p>
            <a:pPr eaLnBrk="1" hangingPunct="1"/>
            <a:r>
              <a:rPr lang="en-US" altLang="zh-CN" smtClean="0"/>
              <a:t>Charge each operation a fictitious amortized amount.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Amount not immediately used is stored in bank.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Later operations use bank reserve.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Balance must not go negative.</a:t>
            </a:r>
            <a:endParaRPr lang="en-US" altLang="zh-CN" smtClean="0"/>
          </a:p>
          <a:p>
            <a:pPr eaLnBrk="1" hangingPunct="1"/>
            <a:endParaRPr lang="en-US" altLang="zh-CN" sz="1000" smtClean="0"/>
          </a:p>
          <a:p>
            <a:pPr eaLnBrk="1" hangingPunct="1">
              <a:buFontTx/>
              <a:buNone/>
            </a:pPr>
            <a:r>
              <a:rPr lang="en-US" altLang="zh-CN" smtClean="0"/>
              <a:t>Must have</a:t>
            </a: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3136900" y="5257800"/>
          <a:ext cx="22733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1" imgW="24993600" imgH="10363200" progId="Equation.3">
                  <p:embed/>
                </p:oleObj>
              </mc:Choice>
              <mc:Fallback>
                <p:oleObj name="Equation" r:id="rId1" imgW="24993600" imgH="103632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36900" y="5257800"/>
                        <a:ext cx="2273300" cy="9429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86D813-B695-41B9-9E45-15A73E7F1657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Dynamic table</a:t>
            </a:r>
            <a:endParaRPr lang="en-US" altLang="zh-CN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/>
              <a:t>Charge            </a:t>
            </a:r>
            <a:r>
              <a:rPr lang="en-US" altLang="zh-CN" sz="2800" dirty="0" smtClean="0">
                <a:solidFill>
                  <a:schemeClr val="accent2"/>
                </a:solidFill>
              </a:rPr>
              <a:t>$3</a:t>
            </a:r>
            <a:r>
              <a:rPr lang="en-US" altLang="zh-CN" sz="2800" dirty="0" smtClean="0"/>
              <a:t>           for </a:t>
            </a:r>
            <a:r>
              <a:rPr lang="en-US" altLang="zh-CN" sz="2800" i="1" dirty="0" err="1" smtClean="0">
                <a:solidFill>
                  <a:schemeClr val="accent2"/>
                </a:solidFill>
              </a:rPr>
              <a:t>i</a:t>
            </a:r>
            <a:r>
              <a:rPr lang="en-US" altLang="zh-CN" sz="2800" dirty="0" err="1" smtClean="0"/>
              <a:t>th</a:t>
            </a:r>
            <a:r>
              <a:rPr lang="en-US" altLang="zh-CN" sz="2800" dirty="0" smtClean="0"/>
              <a:t> Insert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/>
              <a:t>            </a:t>
            </a:r>
            <a:r>
              <a:rPr lang="en-US" altLang="zh-CN" sz="2800" dirty="0" smtClean="0">
                <a:solidFill>
                  <a:srgbClr val="CE0000"/>
                </a:solidFill>
              </a:rPr>
              <a:t>amortized cost</a:t>
            </a:r>
            <a:r>
              <a:rPr lang="en-US" altLang="zh-CN" sz="2800" dirty="0" smtClean="0"/>
              <a:t> 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solidFill>
                  <a:schemeClr val="accent2"/>
                </a:solidFill>
              </a:rPr>
              <a:t>$1</a:t>
            </a:r>
            <a:r>
              <a:rPr lang="en-US" altLang="zh-CN" sz="2800" dirty="0" smtClean="0"/>
              <a:t> pays for immediate Insert, </a:t>
            </a:r>
            <a:r>
              <a:rPr lang="en-US" altLang="zh-CN" sz="2800" dirty="0" smtClean="0">
                <a:solidFill>
                  <a:schemeClr val="accent2"/>
                </a:solidFill>
              </a:rPr>
              <a:t>$2</a:t>
            </a:r>
            <a:r>
              <a:rPr lang="en-US" altLang="zh-CN" sz="2800" dirty="0" smtClean="0"/>
              <a:t> stored for later.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/>
              <a:t>When table doubles: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solidFill>
                  <a:schemeClr val="accent2"/>
                </a:solidFill>
              </a:rPr>
              <a:t>$1</a:t>
            </a:r>
            <a:r>
              <a:rPr lang="en-US" altLang="zh-CN" sz="2800" dirty="0" smtClean="0"/>
              <a:t> reinserts item, </a:t>
            </a:r>
            <a:r>
              <a:rPr lang="en-US" altLang="zh-CN" sz="2800" dirty="0" smtClean="0">
                <a:solidFill>
                  <a:schemeClr val="accent2"/>
                </a:solidFill>
              </a:rPr>
              <a:t>$1</a:t>
            </a:r>
            <a:r>
              <a:rPr lang="en-US" altLang="zh-CN" sz="2800" dirty="0" smtClean="0"/>
              <a:t> reinserts old item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/>
              <a:t>Therefore, balance is never negative.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/>
              <a:t>Amortized costs are upper bound on true cost.</a:t>
            </a:r>
            <a:endParaRPr lang="en-US" altLang="zh-CN" sz="2800" dirty="0" smtClean="0"/>
          </a:p>
        </p:txBody>
      </p:sp>
      <p:graphicFrame>
        <p:nvGraphicFramePr>
          <p:cNvPr id="288799" name="Group 31"/>
          <p:cNvGraphicFramePr>
            <a:graphicFrameLocks noGrp="1"/>
          </p:cNvGraphicFramePr>
          <p:nvPr/>
        </p:nvGraphicFramePr>
        <p:xfrm>
          <a:off x="1219200" y="4038600"/>
          <a:ext cx="4343400" cy="1036320"/>
        </p:xfrm>
        <a:graphic>
          <a:graphicData uri="http://schemas.openxmlformats.org/drawingml/2006/table">
            <a:tbl>
              <a:tblPr/>
              <a:tblGrid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0 0 0 0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2 2 2 2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0 0 0 0     0 0 0 0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2 2 2 2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4" name="Object 32"/>
          <p:cNvGraphicFramePr>
            <a:graphicFrameLocks noChangeAspect="1"/>
          </p:cNvGraphicFramePr>
          <p:nvPr/>
        </p:nvGraphicFramePr>
        <p:xfrm>
          <a:off x="4038600" y="2014538"/>
          <a:ext cx="3048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1" imgW="3352800" imgH="5486400" progId="Equation.3">
                  <p:embed/>
                </p:oleObj>
              </mc:Choice>
              <mc:Fallback>
                <p:oleObj name="Equation" r:id="rId1" imgW="3352800" imgH="5486400" progId="Equation.3">
                  <p:embed/>
                  <p:pic>
                    <p:nvPicPr>
                      <p:cNvPr id="0" name="Object 3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38600" y="2014538"/>
                        <a:ext cx="304800" cy="5000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5" y="191818"/>
            <a:ext cx="9144000" cy="795443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2"/>
                </a:solidFill>
              </a:rPr>
              <a:t>The Accounting method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0" y="962713"/>
            <a:ext cx="914399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rgbClr val="009900"/>
                </a:solidFill>
              </a:rPr>
              <a:t>Saving for a rainy day - </a:t>
            </a:r>
            <a:r>
              <a:rPr lang="en-US" sz="2400" dirty="0" smtClean="0"/>
              <a:t>“Keep something, esp. money, </a:t>
            </a:r>
            <a:br>
              <a:rPr lang="en-US" sz="2400" dirty="0" smtClean="0"/>
            </a:br>
            <a:r>
              <a:rPr lang="en-US" sz="2400" dirty="0" smtClean="0"/>
              <a:t>for a time in the future when it might be needed”</a:t>
            </a:r>
            <a:endParaRPr lang="he-IL" sz="2400" dirty="0"/>
          </a:p>
        </p:txBody>
      </p:sp>
      <p:grpSp>
        <p:nvGrpSpPr>
          <p:cNvPr id="2" name="Group 32"/>
          <p:cNvGrpSpPr/>
          <p:nvPr/>
        </p:nvGrpSpPr>
        <p:grpSpPr>
          <a:xfrm>
            <a:off x="1097797" y="2221143"/>
            <a:ext cx="2210943" cy="270062"/>
            <a:chOff x="2284448" y="2753557"/>
            <a:chExt cx="2763678" cy="675155"/>
          </a:xfrm>
        </p:grpSpPr>
        <p:sp>
          <p:nvSpPr>
            <p:cNvPr id="13" name="Rectangle 12"/>
            <p:cNvSpPr/>
            <p:nvPr/>
          </p:nvSpPr>
          <p:spPr bwMode="auto">
            <a:xfrm>
              <a:off x="2284448" y="2753557"/>
              <a:ext cx="343923" cy="675155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634560" y="2753557"/>
              <a:ext cx="343923" cy="675155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972252" y="2753557"/>
              <a:ext cx="343923" cy="675155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322364" y="2753557"/>
              <a:ext cx="343923" cy="675155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666287" y="2753557"/>
              <a:ext cx="343923" cy="675155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016399" y="2753557"/>
              <a:ext cx="343923" cy="675155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354091" y="2753557"/>
              <a:ext cx="343923" cy="675155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704203" y="2753557"/>
              <a:ext cx="343923" cy="675155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33"/>
          <p:cNvGrpSpPr/>
          <p:nvPr/>
        </p:nvGrpSpPr>
        <p:grpSpPr>
          <a:xfrm>
            <a:off x="1097797" y="2920951"/>
            <a:ext cx="2210943" cy="270062"/>
            <a:chOff x="2284448" y="2753557"/>
            <a:chExt cx="2763678" cy="675155"/>
          </a:xfrm>
        </p:grpSpPr>
        <p:sp>
          <p:nvSpPr>
            <p:cNvPr id="35" name="Rectangle 34"/>
            <p:cNvSpPr/>
            <p:nvPr/>
          </p:nvSpPr>
          <p:spPr bwMode="auto">
            <a:xfrm>
              <a:off x="2284448" y="2753557"/>
              <a:ext cx="343923" cy="675155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2634560" y="2753557"/>
              <a:ext cx="343923" cy="675155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972252" y="2753557"/>
              <a:ext cx="343923" cy="675155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322364" y="2753557"/>
              <a:ext cx="343923" cy="675155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666287" y="2753557"/>
              <a:ext cx="343923" cy="675155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4016399" y="2753557"/>
              <a:ext cx="343923" cy="675155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4354091" y="2753557"/>
              <a:ext cx="343923" cy="675155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4704203" y="2753557"/>
              <a:ext cx="343923" cy="675155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42"/>
          <p:cNvGrpSpPr/>
          <p:nvPr/>
        </p:nvGrpSpPr>
        <p:grpSpPr>
          <a:xfrm>
            <a:off x="1097797" y="3620759"/>
            <a:ext cx="2210943" cy="270062"/>
            <a:chOff x="2284448" y="2753557"/>
            <a:chExt cx="2763678" cy="675155"/>
          </a:xfrm>
        </p:grpSpPr>
        <p:sp>
          <p:nvSpPr>
            <p:cNvPr id="44" name="Rectangle 43"/>
            <p:cNvSpPr/>
            <p:nvPr/>
          </p:nvSpPr>
          <p:spPr bwMode="auto">
            <a:xfrm>
              <a:off x="2284448" y="2753557"/>
              <a:ext cx="343923" cy="675155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634560" y="2753557"/>
              <a:ext cx="343923" cy="675155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972252" y="2753557"/>
              <a:ext cx="343923" cy="675155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3322364" y="2753557"/>
              <a:ext cx="343923" cy="675155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666287" y="2753557"/>
              <a:ext cx="343923" cy="675155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4016399" y="2753557"/>
              <a:ext cx="343923" cy="675155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4354091" y="2753557"/>
              <a:ext cx="343923" cy="675155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4704203" y="2753557"/>
              <a:ext cx="343923" cy="675155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52"/>
          <p:cNvGrpSpPr/>
          <p:nvPr/>
        </p:nvGrpSpPr>
        <p:grpSpPr>
          <a:xfrm>
            <a:off x="1097797" y="5020375"/>
            <a:ext cx="2210943" cy="270063"/>
            <a:chOff x="2284448" y="2753557"/>
            <a:chExt cx="2763678" cy="675155"/>
          </a:xfrm>
        </p:grpSpPr>
        <p:sp>
          <p:nvSpPr>
            <p:cNvPr id="54" name="Rectangle 53"/>
            <p:cNvSpPr/>
            <p:nvPr/>
          </p:nvSpPr>
          <p:spPr bwMode="auto">
            <a:xfrm>
              <a:off x="2284448" y="2753557"/>
              <a:ext cx="343923" cy="675155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2634560" y="2753557"/>
              <a:ext cx="343923" cy="675155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972252" y="2753557"/>
              <a:ext cx="343923" cy="675155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3322364" y="2753557"/>
              <a:ext cx="343923" cy="675155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3666287" y="2753557"/>
              <a:ext cx="343923" cy="675155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4016399" y="2753557"/>
              <a:ext cx="343923" cy="675155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4354091" y="2753557"/>
              <a:ext cx="343923" cy="675155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4704203" y="2753557"/>
              <a:ext cx="343923" cy="675155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79"/>
          <p:cNvGrpSpPr/>
          <p:nvPr/>
        </p:nvGrpSpPr>
        <p:grpSpPr>
          <a:xfrm>
            <a:off x="1097797" y="6067171"/>
            <a:ext cx="4432870" cy="270063"/>
            <a:chOff x="2076088" y="5893308"/>
            <a:chExt cx="5541087" cy="337578"/>
          </a:xfrm>
        </p:grpSpPr>
        <p:sp>
          <p:nvSpPr>
            <p:cNvPr id="63" name="Rectangle 62"/>
            <p:cNvSpPr/>
            <p:nvPr/>
          </p:nvSpPr>
          <p:spPr bwMode="auto">
            <a:xfrm>
              <a:off x="4853497" y="5893308"/>
              <a:ext cx="343923" cy="337578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5203609" y="5893308"/>
              <a:ext cx="343923" cy="337578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5541301" y="5893308"/>
              <a:ext cx="343923" cy="337578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5891413" y="5893308"/>
              <a:ext cx="343923" cy="337578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6235336" y="5893308"/>
              <a:ext cx="343923" cy="337578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6585448" y="5893308"/>
              <a:ext cx="343923" cy="337578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6923140" y="5893308"/>
              <a:ext cx="343923" cy="337578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7273252" y="5893308"/>
              <a:ext cx="343923" cy="337578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076088" y="5893308"/>
              <a:ext cx="343923" cy="337578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426200" y="5893308"/>
              <a:ext cx="343923" cy="337578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763892" y="5893308"/>
              <a:ext cx="343923" cy="337578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3114004" y="5893308"/>
              <a:ext cx="343923" cy="337578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3457927" y="5893308"/>
              <a:ext cx="343923" cy="337578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3808039" y="5893308"/>
              <a:ext cx="343923" cy="337578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4145731" y="5893308"/>
              <a:ext cx="343923" cy="337578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4495843" y="5893308"/>
              <a:ext cx="343923" cy="337578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82"/>
          <p:cNvGrpSpPr/>
          <p:nvPr/>
        </p:nvGrpSpPr>
        <p:grpSpPr>
          <a:xfrm>
            <a:off x="1097797" y="4320567"/>
            <a:ext cx="2210943" cy="270062"/>
            <a:chOff x="2284448" y="2753557"/>
            <a:chExt cx="2763678" cy="675155"/>
          </a:xfrm>
        </p:grpSpPr>
        <p:sp>
          <p:nvSpPr>
            <p:cNvPr id="84" name="Rectangle 83"/>
            <p:cNvSpPr/>
            <p:nvPr/>
          </p:nvSpPr>
          <p:spPr bwMode="auto">
            <a:xfrm>
              <a:off x="2284448" y="2753557"/>
              <a:ext cx="343923" cy="675155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634560" y="2753557"/>
              <a:ext cx="343923" cy="675155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2972252" y="2753557"/>
              <a:ext cx="343923" cy="675155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3322364" y="2753557"/>
              <a:ext cx="343923" cy="675155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3666287" y="2753557"/>
              <a:ext cx="343923" cy="675155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4016399" y="2753557"/>
              <a:ext cx="343923" cy="675155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4354091" y="2753557"/>
              <a:ext cx="343923" cy="675155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704203" y="2753557"/>
              <a:ext cx="343923" cy="675155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126"/>
          <p:cNvGrpSpPr/>
          <p:nvPr/>
        </p:nvGrpSpPr>
        <p:grpSpPr>
          <a:xfrm>
            <a:off x="1180189" y="2744195"/>
            <a:ext cx="370115" cy="111967"/>
            <a:chOff x="2158480" y="3099320"/>
            <a:chExt cx="370115" cy="111967"/>
          </a:xfrm>
        </p:grpSpPr>
        <p:sp>
          <p:nvSpPr>
            <p:cNvPr id="82" name="Oval 81"/>
            <p:cNvSpPr>
              <a:spLocks noChangeAspect="1"/>
            </p:cNvSpPr>
            <p:nvPr/>
          </p:nvSpPr>
          <p:spPr bwMode="auto">
            <a:xfrm>
              <a:off x="2416628" y="3099320"/>
              <a:ext cx="111967" cy="111967"/>
            </a:xfrm>
            <a:prstGeom prst="ellips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2" name="Oval 101"/>
            <p:cNvSpPr>
              <a:spLocks noChangeAspect="1"/>
            </p:cNvSpPr>
            <p:nvPr/>
          </p:nvSpPr>
          <p:spPr bwMode="auto">
            <a:xfrm>
              <a:off x="2158480" y="3099320"/>
              <a:ext cx="111967" cy="111967"/>
            </a:xfrm>
            <a:prstGeom prst="ellips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Group 127"/>
          <p:cNvGrpSpPr/>
          <p:nvPr/>
        </p:nvGrpSpPr>
        <p:grpSpPr>
          <a:xfrm>
            <a:off x="1192624" y="3467338"/>
            <a:ext cx="905086" cy="111967"/>
            <a:chOff x="2170915" y="3822463"/>
            <a:chExt cx="905086" cy="111967"/>
          </a:xfrm>
        </p:grpSpPr>
        <p:sp>
          <p:nvSpPr>
            <p:cNvPr id="103" name="Oval 102"/>
            <p:cNvSpPr>
              <a:spLocks noChangeAspect="1"/>
            </p:cNvSpPr>
            <p:nvPr/>
          </p:nvSpPr>
          <p:spPr bwMode="auto">
            <a:xfrm>
              <a:off x="2435288" y="3822463"/>
              <a:ext cx="111967" cy="111967"/>
            </a:xfrm>
            <a:prstGeom prst="ellips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4" name="Oval 103"/>
            <p:cNvSpPr>
              <a:spLocks noChangeAspect="1"/>
            </p:cNvSpPr>
            <p:nvPr/>
          </p:nvSpPr>
          <p:spPr bwMode="auto">
            <a:xfrm>
              <a:off x="2170915" y="3822463"/>
              <a:ext cx="111967" cy="111967"/>
            </a:xfrm>
            <a:prstGeom prst="ellips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 bwMode="auto">
            <a:xfrm>
              <a:off x="2964034" y="3822463"/>
              <a:ext cx="111967" cy="111967"/>
            </a:xfrm>
            <a:prstGeom prst="ellips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 bwMode="auto">
            <a:xfrm>
              <a:off x="2699661" y="3822463"/>
              <a:ext cx="111967" cy="111967"/>
            </a:xfrm>
            <a:prstGeom prst="ellips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128"/>
          <p:cNvGrpSpPr/>
          <p:nvPr/>
        </p:nvGrpSpPr>
        <p:grpSpPr>
          <a:xfrm>
            <a:off x="1205059" y="4156280"/>
            <a:ext cx="1440076" cy="116623"/>
            <a:chOff x="2183350" y="4511405"/>
            <a:chExt cx="1440076" cy="116623"/>
          </a:xfrm>
        </p:grpSpPr>
        <p:sp>
          <p:nvSpPr>
            <p:cNvPr id="107" name="Oval 106"/>
            <p:cNvSpPr>
              <a:spLocks noChangeAspect="1"/>
            </p:cNvSpPr>
            <p:nvPr/>
          </p:nvSpPr>
          <p:spPr bwMode="auto">
            <a:xfrm>
              <a:off x="2448972" y="4516061"/>
              <a:ext cx="111967" cy="111967"/>
            </a:xfrm>
            <a:prstGeom prst="ellips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 bwMode="auto">
            <a:xfrm>
              <a:off x="2183350" y="4516061"/>
              <a:ext cx="111967" cy="111967"/>
            </a:xfrm>
            <a:prstGeom prst="ellips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 bwMode="auto">
            <a:xfrm>
              <a:off x="2980216" y="4516061"/>
              <a:ext cx="111967" cy="111967"/>
            </a:xfrm>
            <a:prstGeom prst="ellips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10" name="Oval 109"/>
            <p:cNvSpPr>
              <a:spLocks noChangeAspect="1"/>
            </p:cNvSpPr>
            <p:nvPr/>
          </p:nvSpPr>
          <p:spPr bwMode="auto">
            <a:xfrm>
              <a:off x="2714594" y="4516061"/>
              <a:ext cx="111967" cy="111967"/>
            </a:xfrm>
            <a:prstGeom prst="ellips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15" name="Oval 114"/>
            <p:cNvSpPr>
              <a:spLocks noChangeAspect="1"/>
            </p:cNvSpPr>
            <p:nvPr/>
          </p:nvSpPr>
          <p:spPr bwMode="auto">
            <a:xfrm>
              <a:off x="3511459" y="4511405"/>
              <a:ext cx="111967" cy="111967"/>
            </a:xfrm>
            <a:prstGeom prst="ellips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16" name="Oval 115"/>
            <p:cNvSpPr>
              <a:spLocks noChangeAspect="1"/>
            </p:cNvSpPr>
            <p:nvPr/>
          </p:nvSpPr>
          <p:spPr bwMode="auto">
            <a:xfrm>
              <a:off x="3245838" y="4511405"/>
              <a:ext cx="111967" cy="111967"/>
            </a:xfrm>
            <a:prstGeom prst="ellips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" name="Group 129"/>
          <p:cNvGrpSpPr/>
          <p:nvPr/>
        </p:nvGrpSpPr>
        <p:grpSpPr>
          <a:xfrm>
            <a:off x="1195728" y="4862313"/>
            <a:ext cx="2009248" cy="111967"/>
            <a:chOff x="2174019" y="5217438"/>
            <a:chExt cx="2009248" cy="111967"/>
          </a:xfrm>
        </p:grpSpPr>
        <p:sp>
          <p:nvSpPr>
            <p:cNvPr id="117" name="Oval 116"/>
            <p:cNvSpPr>
              <a:spLocks noChangeAspect="1"/>
            </p:cNvSpPr>
            <p:nvPr/>
          </p:nvSpPr>
          <p:spPr bwMode="auto">
            <a:xfrm>
              <a:off x="2445059" y="5217438"/>
              <a:ext cx="111967" cy="111967"/>
            </a:xfrm>
            <a:prstGeom prst="ellips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18" name="Oval 117"/>
            <p:cNvSpPr>
              <a:spLocks noChangeAspect="1"/>
            </p:cNvSpPr>
            <p:nvPr/>
          </p:nvSpPr>
          <p:spPr bwMode="auto">
            <a:xfrm>
              <a:off x="2174019" y="5217438"/>
              <a:ext cx="111967" cy="111967"/>
            </a:xfrm>
            <a:prstGeom prst="ellips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19" name="Oval 118"/>
            <p:cNvSpPr>
              <a:spLocks noChangeAspect="1"/>
            </p:cNvSpPr>
            <p:nvPr/>
          </p:nvSpPr>
          <p:spPr bwMode="auto">
            <a:xfrm>
              <a:off x="2987139" y="5217438"/>
              <a:ext cx="111967" cy="111967"/>
            </a:xfrm>
            <a:prstGeom prst="ellips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20" name="Oval 119"/>
            <p:cNvSpPr>
              <a:spLocks noChangeAspect="1"/>
            </p:cNvSpPr>
            <p:nvPr/>
          </p:nvSpPr>
          <p:spPr bwMode="auto">
            <a:xfrm>
              <a:off x="2716099" y="5217438"/>
              <a:ext cx="111967" cy="111967"/>
            </a:xfrm>
            <a:prstGeom prst="ellips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21" name="Oval 120"/>
            <p:cNvSpPr>
              <a:spLocks noChangeAspect="1"/>
            </p:cNvSpPr>
            <p:nvPr/>
          </p:nvSpPr>
          <p:spPr bwMode="auto">
            <a:xfrm>
              <a:off x="3529219" y="5217438"/>
              <a:ext cx="111967" cy="111967"/>
            </a:xfrm>
            <a:prstGeom prst="ellips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22" name="Oval 121"/>
            <p:cNvSpPr>
              <a:spLocks noChangeAspect="1"/>
            </p:cNvSpPr>
            <p:nvPr/>
          </p:nvSpPr>
          <p:spPr bwMode="auto">
            <a:xfrm>
              <a:off x="3258179" y="5217438"/>
              <a:ext cx="111967" cy="111967"/>
            </a:xfrm>
            <a:prstGeom prst="ellips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23" name="Oval 122"/>
            <p:cNvSpPr>
              <a:spLocks noChangeAspect="1"/>
            </p:cNvSpPr>
            <p:nvPr/>
          </p:nvSpPr>
          <p:spPr bwMode="auto">
            <a:xfrm>
              <a:off x="4071300" y="5217438"/>
              <a:ext cx="111967" cy="111967"/>
            </a:xfrm>
            <a:prstGeom prst="ellips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24" name="Oval 123"/>
            <p:cNvSpPr>
              <a:spLocks noChangeAspect="1"/>
            </p:cNvSpPr>
            <p:nvPr/>
          </p:nvSpPr>
          <p:spPr bwMode="auto">
            <a:xfrm>
              <a:off x="3800259" y="5217438"/>
              <a:ext cx="111967" cy="111967"/>
            </a:xfrm>
            <a:prstGeom prst="ellips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Group 130"/>
          <p:cNvGrpSpPr/>
          <p:nvPr/>
        </p:nvGrpSpPr>
        <p:grpSpPr>
          <a:xfrm>
            <a:off x="1183293" y="5900281"/>
            <a:ext cx="370115" cy="111967"/>
            <a:chOff x="2161584" y="6153661"/>
            <a:chExt cx="370115" cy="111967"/>
          </a:xfrm>
        </p:grpSpPr>
        <p:sp>
          <p:nvSpPr>
            <p:cNvPr id="125" name="Oval 124"/>
            <p:cNvSpPr>
              <a:spLocks noChangeAspect="1"/>
            </p:cNvSpPr>
            <p:nvPr/>
          </p:nvSpPr>
          <p:spPr bwMode="auto">
            <a:xfrm>
              <a:off x="2419732" y="6153661"/>
              <a:ext cx="111967" cy="111967"/>
            </a:xfrm>
            <a:prstGeom prst="ellips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26" name="Oval 125"/>
            <p:cNvSpPr>
              <a:spLocks noChangeAspect="1"/>
            </p:cNvSpPr>
            <p:nvPr/>
          </p:nvSpPr>
          <p:spPr bwMode="auto">
            <a:xfrm>
              <a:off x="2161584" y="6153661"/>
              <a:ext cx="111967" cy="111967"/>
            </a:xfrm>
            <a:prstGeom prst="ellips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3847432" y="2080597"/>
            <a:ext cx="510062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/>
              <a:t>Each “normal” insert operations </a:t>
            </a:r>
            <a:br>
              <a:rPr lang="en-US" sz="2400" dirty="0" smtClean="0"/>
            </a:br>
            <a:r>
              <a:rPr lang="en-US" sz="2400" dirty="0" smtClean="0"/>
              <a:t>buys </a:t>
            </a:r>
            <a:r>
              <a:rPr lang="en-US" altLang="zh-CN" dirty="0" smtClean="0">
                <a:solidFill>
                  <a:schemeClr val="accent2"/>
                </a:solidFill>
              </a:rPr>
              <a:t>$</a:t>
            </a:r>
            <a:r>
              <a:rPr lang="en-US" altLang="zh-CN" dirty="0" smtClean="0">
                <a:solidFill>
                  <a:schemeClr val="accent2"/>
                </a:solidFill>
              </a:rPr>
              <a:t>3</a:t>
            </a:r>
            <a:r>
              <a:rPr lang="en-US" sz="2400" dirty="0" smtClean="0"/>
              <a:t>. </a:t>
            </a:r>
            <a:endParaRPr lang="he-IL" sz="2400" dirty="0"/>
          </a:p>
        </p:txBody>
      </p:sp>
      <p:sp>
        <p:nvSpPr>
          <p:cNvPr id="97" name="TextBox 96"/>
          <p:cNvSpPr txBox="1"/>
          <p:nvPr/>
        </p:nvSpPr>
        <p:spPr>
          <a:xfrm>
            <a:off x="3582956" y="3104621"/>
            <a:ext cx="536820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/>
              <a:t>It uses </a:t>
            </a:r>
            <a:r>
              <a:rPr lang="en-US" sz="2400" dirty="0" smtClean="0">
                <a:solidFill>
                  <a:schemeClr val="accent2"/>
                </a:solidFill>
              </a:rPr>
              <a:t>one</a:t>
            </a:r>
            <a:r>
              <a:rPr lang="en-US" sz="2400" dirty="0" smtClean="0"/>
              <a:t> of them to insert the new item.</a:t>
            </a:r>
            <a:endParaRPr lang="he-IL" sz="2400" dirty="0"/>
          </a:p>
        </p:txBody>
      </p:sp>
      <p:sp>
        <p:nvSpPr>
          <p:cNvPr id="98" name="TextBox 97"/>
          <p:cNvSpPr txBox="1"/>
          <p:nvPr/>
        </p:nvSpPr>
        <p:spPr>
          <a:xfrm>
            <a:off x="3586060" y="3518289"/>
            <a:ext cx="536820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/>
              <a:t>It leaves the other </a:t>
            </a:r>
            <a:r>
              <a:rPr lang="en-US" sz="2400" dirty="0" smtClean="0">
                <a:solidFill>
                  <a:schemeClr val="accent2"/>
                </a:solidFill>
              </a:rPr>
              <a:t>two</a:t>
            </a:r>
            <a:r>
              <a:rPr lang="en-US" sz="2400" dirty="0" smtClean="0"/>
              <a:t> in the “bank”</a:t>
            </a:r>
            <a:endParaRPr lang="he-IL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3589164" y="4126810"/>
            <a:ext cx="536820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/>
              <a:t>When the </a:t>
            </a:r>
            <a:r>
              <a:rPr lang="en-US" sz="2400" dirty="0" smtClean="0"/>
              <a:t>table </a:t>
            </a:r>
            <a:r>
              <a:rPr lang="en-US" sz="2400" dirty="0" smtClean="0"/>
              <a:t>is full, the bank contains enough </a:t>
            </a:r>
            <a:r>
              <a:rPr lang="en-US" sz="2400" dirty="0" smtClean="0"/>
              <a:t>$s </a:t>
            </a:r>
            <a:r>
              <a:rPr lang="en-US" sz="2400" dirty="0" smtClean="0"/>
              <a:t>to pay for the copying!</a:t>
            </a:r>
            <a:endParaRPr lang="he-IL" sz="2400" dirty="0"/>
          </a:p>
        </p:txBody>
      </p:sp>
      <p:grpSp>
        <p:nvGrpSpPr>
          <p:cNvPr id="15" name="Group 79"/>
          <p:cNvGrpSpPr/>
          <p:nvPr/>
        </p:nvGrpSpPr>
        <p:grpSpPr>
          <a:xfrm>
            <a:off x="1091570" y="5382403"/>
            <a:ext cx="4432870" cy="270063"/>
            <a:chOff x="2076088" y="5893308"/>
            <a:chExt cx="5541087" cy="337578"/>
          </a:xfrm>
        </p:grpSpPr>
        <p:sp>
          <p:nvSpPr>
            <p:cNvPr id="101" name="Rectangle 100"/>
            <p:cNvSpPr/>
            <p:nvPr/>
          </p:nvSpPr>
          <p:spPr bwMode="auto">
            <a:xfrm>
              <a:off x="4853497" y="5893308"/>
              <a:ext cx="343923" cy="337578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5203609" y="5893308"/>
              <a:ext cx="343923" cy="337578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5541301" y="5893308"/>
              <a:ext cx="343923" cy="337578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5891413" y="5893308"/>
              <a:ext cx="343923" cy="337578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235336" y="5893308"/>
              <a:ext cx="343923" cy="337578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585448" y="5893308"/>
              <a:ext cx="343923" cy="337578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923140" y="5893308"/>
              <a:ext cx="343923" cy="337578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7273252" y="5893308"/>
              <a:ext cx="343923" cy="337578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2076088" y="5893308"/>
              <a:ext cx="343923" cy="337578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2426200" y="5893308"/>
              <a:ext cx="343923" cy="337578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2763892" y="5893308"/>
              <a:ext cx="343923" cy="337578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3114004" y="5893308"/>
              <a:ext cx="343923" cy="337578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3457927" y="5893308"/>
              <a:ext cx="343923" cy="337578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3808039" y="5893308"/>
              <a:ext cx="343923" cy="337578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4145731" y="5893308"/>
              <a:ext cx="343923" cy="337578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4495843" y="5893308"/>
              <a:ext cx="343923" cy="337578"/>
            </a:xfrm>
            <a:prstGeom prst="rect">
              <a:avLst/>
            </a:prstGeom>
            <a:solidFill>
              <a:srgbClr val="FFCC00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96" grpId="0"/>
      <p:bldP spid="97" grpId="0"/>
      <p:bldP spid="98" grpId="0"/>
      <p:bldP spid="9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C6B6CB-8255-4AA0-9166-2FEC19B0A4E8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Accounting vs. Aggregate</a:t>
            </a:r>
            <a:endParaRPr lang="en-US" altLang="zh-CN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Advantage of accounting over aggregate: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Each operation can be assigned a </a:t>
            </a:r>
            <a:r>
              <a:rPr lang="en-US" altLang="zh-CN" smtClean="0">
                <a:solidFill>
                  <a:srgbClr val="CE0000"/>
                </a:solidFill>
              </a:rPr>
              <a:t>specific</a:t>
            </a:r>
            <a:r>
              <a:rPr lang="en-US" altLang="zh-CN" smtClean="0"/>
              <a:t> amortized cost.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CE0000"/>
                </a:solidFill>
              </a:rPr>
              <a:t>Note:</a:t>
            </a:r>
            <a:r>
              <a:rPr lang="en-US" altLang="zh-CN" smtClean="0"/>
              <a:t> Different amortized costs may work.</a:t>
            </a: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Expansion and Contraction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AA3A9F-A1FF-40E0-AA2C-6AE82BE45D08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Accounting analysis</a:t>
            </a:r>
            <a:endParaRPr lang="en-US" altLang="zh-CN" smtClean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/>
              <a:t>Inserts and Deletes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/>
              <a:t>Table overflows </a:t>
            </a:r>
            <a:r>
              <a:rPr lang="en-US" altLang="zh-CN" sz="2800" dirty="0" smtClean="0">
                <a:sym typeface="Symbol" panose="05050102010706020507" pitchFamily="18" charset="2"/>
              </a:rPr>
              <a:t> double</a:t>
            </a:r>
            <a:endParaRPr lang="en-US" altLang="zh-CN" sz="2800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solidFill>
                  <a:srgbClr val="C00000"/>
                </a:solidFill>
                <a:sym typeface="Symbol" panose="05050102010706020507" pitchFamily="18" charset="2"/>
              </a:rPr>
              <a:t>Table &lt; ½ full  halve (cause thrashing) ¼</a:t>
            </a:r>
            <a:r>
              <a:rPr lang="en-US" altLang="zh-CN" sz="2800" dirty="0" smtClean="0">
                <a:sym typeface="Symbol" panose="05050102010706020507" pitchFamily="18" charset="2"/>
              </a:rPr>
              <a:t> </a:t>
            </a:r>
            <a:endParaRPr lang="en-US" altLang="zh-CN" sz="2800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000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solidFill>
                  <a:srgbClr val="CE0000"/>
                </a:solidFill>
                <a:sym typeface="Symbol" panose="05050102010706020507" pitchFamily="18" charset="2"/>
              </a:rPr>
              <a:t>Accounting analysis:</a:t>
            </a:r>
            <a:endParaRPr lang="en-US" altLang="zh-CN" sz="2800" dirty="0" smtClean="0">
              <a:solidFill>
                <a:srgbClr val="CE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sym typeface="Symbol" panose="05050102010706020507" pitchFamily="18" charset="2"/>
              </a:rPr>
              <a:t>Always can pay  </a:t>
            </a:r>
            <a:r>
              <a:rPr lang="en-US" altLang="zh-CN" sz="28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dirty="0" smtClean="0">
                <a:sym typeface="Symbol" panose="05050102010706020507" pitchFamily="18" charset="2"/>
              </a:rPr>
              <a:t> operations cost </a:t>
            </a:r>
            <a:r>
              <a:rPr lang="en-US" altLang="zh-CN" sz="28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 sz="28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 sz="2800" dirty="0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solidFill>
                  <a:srgbClr val="CE0000"/>
                </a:solidFill>
                <a:sym typeface="Symbol" panose="05050102010706020507" pitchFamily="18" charset="2"/>
              </a:rPr>
              <a:t>Potential analysis:</a:t>
            </a:r>
            <a:endParaRPr lang="en-US" altLang="zh-CN" sz="2800" dirty="0" smtClean="0">
              <a:solidFill>
                <a:srgbClr val="CE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sym typeface="Symbol" panose="05050102010706020507" pitchFamily="18" charset="2"/>
              </a:rPr>
              <a:t>Stored work viewed as potential energy of data structure.</a:t>
            </a:r>
            <a:endParaRPr lang="en-US" altLang="zh-CN" sz="2800" dirty="0" smtClean="0">
              <a:sym typeface="Symbol" panose="05050102010706020507" pitchFamily="18" charset="2"/>
            </a:endParaRPr>
          </a:p>
        </p:txBody>
      </p:sp>
      <p:grpSp>
        <p:nvGrpSpPr>
          <p:cNvPr id="9222" name="Group 7"/>
          <p:cNvGrpSpPr/>
          <p:nvPr/>
        </p:nvGrpSpPr>
        <p:grpSpPr bwMode="auto">
          <a:xfrm>
            <a:off x="1711325" y="3571875"/>
            <a:ext cx="2333625" cy="1066800"/>
            <a:chOff x="1078" y="2346"/>
            <a:chExt cx="1470" cy="630"/>
          </a:xfrm>
        </p:grpSpPr>
        <p:graphicFrame>
          <p:nvGraphicFramePr>
            <p:cNvPr id="9218" name="Object 4"/>
            <p:cNvGraphicFramePr>
              <a:graphicFrameLocks noChangeAspect="1"/>
            </p:cNvGraphicFramePr>
            <p:nvPr/>
          </p:nvGraphicFramePr>
          <p:xfrm>
            <a:off x="1078" y="2346"/>
            <a:ext cx="629" cy="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7" name="Equation" r:id="rId1" imgW="10972800" imgH="10972800" progId="Equation.3">
                    <p:embed/>
                  </p:oleObj>
                </mc:Choice>
                <mc:Fallback>
                  <p:oleObj name="Equation" r:id="rId1" imgW="10972800" imgH="10972800" progId="Equation.3">
                    <p:embed/>
                    <p:pic>
                      <p:nvPicPr>
                        <p:cNvPr id="0" name="Object 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8" y="2346"/>
                          <a:ext cx="629" cy="63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3" name="Text Box 5"/>
            <p:cNvSpPr txBox="1">
              <a:spLocks noChangeArrowheads="1"/>
            </p:cNvSpPr>
            <p:nvPr/>
          </p:nvSpPr>
          <p:spPr bwMode="auto">
            <a:xfrm>
              <a:off x="1767" y="2352"/>
              <a:ext cx="729" cy="2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</a:rPr>
                <a:t>if </a:t>
              </a:r>
              <a:r>
                <a:rPr lang="en-US" altLang="zh-CN" i="1">
                  <a:solidFill>
                    <a:schemeClr val="tx2"/>
                  </a:solidFill>
                </a:rPr>
                <a:t>Insert</a:t>
              </a:r>
              <a:endParaRPr lang="en-US" altLang="zh-CN" i="1">
                <a:solidFill>
                  <a:schemeClr val="tx2"/>
                </a:solidFill>
              </a:endParaRPr>
            </a:p>
          </p:txBody>
        </p:sp>
        <p:sp>
          <p:nvSpPr>
            <p:cNvPr id="9224" name="Text Box 6"/>
            <p:cNvSpPr txBox="1">
              <a:spLocks noChangeArrowheads="1"/>
            </p:cNvSpPr>
            <p:nvPr/>
          </p:nvSpPr>
          <p:spPr bwMode="auto">
            <a:xfrm>
              <a:off x="1767" y="2688"/>
              <a:ext cx="781" cy="2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</a:rPr>
                <a:t>if </a:t>
              </a:r>
              <a:r>
                <a:rPr lang="en-US" altLang="zh-CN" i="1">
                  <a:solidFill>
                    <a:schemeClr val="tx2"/>
                  </a:solidFill>
                </a:rPr>
                <a:t>Delete</a:t>
              </a:r>
              <a:endParaRPr lang="en-US" altLang="zh-CN" i="1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69AF28-9E40-41CE-B57C-F31318148751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Potential analysis</a:t>
            </a:r>
            <a:endParaRPr lang="en-US" altLang="zh-CN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Most flexible and powerful.</a:t>
            </a: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z="1600" smtClean="0"/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CE0000"/>
                </a:solidFill>
              </a:rPr>
              <a:t>Framework:</a:t>
            </a:r>
            <a:r>
              <a:rPr lang="en-US" altLang="zh-CN" smtClean="0"/>
              <a:t> Start with data structure </a:t>
            </a:r>
            <a:r>
              <a:rPr lang="en-US" altLang="zh-CN" i="1" smtClean="0">
                <a:solidFill>
                  <a:schemeClr val="accent2"/>
                </a:solidFill>
              </a:rPr>
              <a:t>D</a:t>
            </a:r>
            <a:r>
              <a:rPr lang="en-US" altLang="zh-CN" baseline="-25000" smtClean="0">
                <a:solidFill>
                  <a:schemeClr val="accent2"/>
                </a:solidFill>
              </a:rPr>
              <a:t>0</a:t>
            </a:r>
            <a:endParaRPr lang="en-US" altLang="zh-CN" baseline="-2500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mtClean="0"/>
              <a:t>       operation 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/>
              <a:t> transforms </a:t>
            </a:r>
            <a:r>
              <a:rPr lang="en-US" altLang="zh-CN" i="1" smtClean="0">
                <a:solidFill>
                  <a:schemeClr val="accent2"/>
                </a:solidFill>
              </a:rPr>
              <a:t>D</a:t>
            </a:r>
            <a:r>
              <a:rPr lang="en-US" altLang="zh-CN" i="1" baseline="-25000" smtClean="0">
                <a:solidFill>
                  <a:schemeClr val="accent2"/>
                </a:solidFill>
              </a:rPr>
              <a:t>i</a:t>
            </a:r>
            <a:r>
              <a:rPr lang="en-US" altLang="zh-CN" baseline="-25000" smtClean="0">
                <a:solidFill>
                  <a:schemeClr val="accent2"/>
                </a:solidFill>
              </a:rPr>
              <a:t>–1</a:t>
            </a:r>
            <a:r>
              <a:rPr lang="en-US" altLang="zh-CN" smtClean="0"/>
              <a:t> to </a:t>
            </a:r>
            <a:r>
              <a:rPr lang="en-US" altLang="zh-CN" i="1" smtClean="0">
                <a:solidFill>
                  <a:schemeClr val="accent2"/>
                </a:solidFill>
              </a:rPr>
              <a:t>D</a:t>
            </a:r>
            <a:r>
              <a:rPr lang="en-US" altLang="zh-CN" i="1" baseline="-25000" smtClean="0">
                <a:solidFill>
                  <a:schemeClr val="accent2"/>
                </a:solidFill>
              </a:rPr>
              <a:t>i</a:t>
            </a:r>
            <a:endParaRPr lang="en-US" altLang="zh-CN" i="1" baseline="-2500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mtClean="0"/>
              <a:t>       cost of operation 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/>
              <a:t> is </a:t>
            </a:r>
            <a:r>
              <a:rPr lang="en-US" altLang="zh-CN" i="1" smtClean="0">
                <a:solidFill>
                  <a:schemeClr val="accent2"/>
                </a:solidFill>
              </a:rPr>
              <a:t>c</a:t>
            </a:r>
            <a:r>
              <a:rPr lang="en-US" altLang="zh-CN" i="1" baseline="-25000" smtClean="0">
                <a:solidFill>
                  <a:schemeClr val="accent2"/>
                </a:solidFill>
              </a:rPr>
              <a:t>i</a:t>
            </a:r>
            <a:endParaRPr lang="en-US" altLang="zh-CN" i="1" baseline="-2500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altLang="zh-CN" sz="1200" smtClean="0"/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CE0000"/>
                </a:solidFill>
              </a:rPr>
              <a:t>Idea:</a:t>
            </a:r>
            <a:r>
              <a:rPr lang="en-US" altLang="zh-CN" smtClean="0"/>
              <a:t> Define </a:t>
            </a:r>
            <a:r>
              <a:rPr lang="en-US" altLang="zh-CN" smtClean="0">
                <a:solidFill>
                  <a:srgbClr val="CE0000"/>
                </a:solidFill>
              </a:rPr>
              <a:t>potential function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: {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US" altLang="zh-CN" i="1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  </a:t>
            </a:r>
            <a:r>
              <a:rPr lang="en-US" altLang="zh-CN" i="1" smtClean="0">
                <a:solidFill>
                  <a:schemeClr val="accent2"/>
                </a:solidFill>
                <a:latin typeface="Monotype Corsiva" panose="03010101010201010101" pitchFamily="66" charset="0"/>
                <a:sym typeface="Symbol" panose="05050102010706020507" pitchFamily="18" charset="2"/>
              </a:rPr>
              <a:t>R</a:t>
            </a:r>
            <a:r>
              <a:rPr lang="en-US" altLang="zh-CN" smtClean="0">
                <a:sym typeface="Symbol" panose="05050102010706020507" pitchFamily="18" charset="2"/>
              </a:rPr>
              <a:t> such that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(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US" altLang="zh-CN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 = 0</a:t>
            </a:r>
            <a:r>
              <a:rPr lang="en-US" altLang="zh-CN" smtClean="0">
                <a:sym typeface="Symbol" panose="05050102010706020507" pitchFamily="18" charset="2"/>
              </a:rPr>
              <a:t> and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(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US" altLang="zh-CN" i="1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  0 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mtClean="0">
                <a:sym typeface="Symbol" panose="05050102010706020507" pitchFamily="18" charset="2"/>
              </a:rPr>
              <a:t>.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E4D40A-BDC7-4845-9AC3-F1A52F101773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Potential analysis</a:t>
            </a:r>
            <a:endParaRPr lang="en-US" altLang="zh-CN" smtClean="0"/>
          </a:p>
        </p:txBody>
      </p:sp>
      <p:sp>
        <p:nvSpPr>
          <p:cNvPr id="102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Amortize cost     defined by: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If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 &gt; 0</a:t>
            </a:r>
            <a:r>
              <a:rPr lang="en-US" altLang="zh-CN" smtClean="0">
                <a:sym typeface="Symbol" panose="05050102010706020507" pitchFamily="18" charset="2"/>
              </a:rPr>
              <a:t>, then    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&gt;</a:t>
            </a:r>
            <a:r>
              <a:rPr lang="en-US" altLang="zh-CN" smtClean="0">
                <a:sym typeface="Symbol" panose="05050102010706020507" pitchFamily="18" charset="2"/>
              </a:rPr>
              <a:t>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mtClean="0">
                <a:sym typeface="Symbol" panose="05050102010706020507" pitchFamily="18" charset="2"/>
              </a:rPr>
              <a:t>, and operation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mtClean="0">
                <a:sym typeface="Symbol" panose="05050102010706020507" pitchFamily="18" charset="2"/>
              </a:rPr>
              <a:t> stores work in data structure.</a:t>
            </a:r>
            <a:endParaRPr lang="en-US" altLang="zh-CN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sym typeface="Symbol" panose="05050102010706020507" pitchFamily="18" charset="2"/>
              </a:rPr>
              <a:t>If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 &lt; 0</a:t>
            </a:r>
            <a:r>
              <a:rPr lang="en-US" altLang="zh-CN" smtClean="0">
                <a:sym typeface="Symbol" panose="05050102010706020507" pitchFamily="18" charset="2"/>
              </a:rPr>
              <a:t>, then   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&lt;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i="1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mtClean="0">
                <a:sym typeface="Symbol" panose="05050102010706020507" pitchFamily="18" charset="2"/>
              </a:rPr>
              <a:t>, and operation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mtClean="0">
                <a:sym typeface="Symbol" panose="05050102010706020507" pitchFamily="18" charset="2"/>
              </a:rPr>
              <a:t> delivers up work from data structure to help pay for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i="1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mtClean="0">
                <a:sym typeface="Symbol" panose="05050102010706020507" pitchFamily="18" charset="2"/>
              </a:rPr>
              <a:t>.</a:t>
            </a:r>
            <a:endParaRPr lang="en-US" altLang="zh-CN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sym typeface="Symbol" panose="05050102010706020507" pitchFamily="18" charset="2"/>
              </a:rPr>
              <a:t>Total amortized cost of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ym typeface="Symbol" panose="05050102010706020507" pitchFamily="18" charset="2"/>
              </a:rPr>
              <a:t> operation is</a:t>
            </a:r>
            <a:endParaRPr lang="en-US" altLang="zh-CN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mtClean="0">
              <a:sym typeface="Symbol" panose="05050102010706020507" pitchFamily="18" charset="2"/>
            </a:endParaRP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3200400" y="1252538"/>
          <a:ext cx="3048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1" imgW="3352800" imgH="5486400" progId="Equation.3">
                  <p:embed/>
                </p:oleObj>
              </mc:Choice>
              <mc:Fallback>
                <p:oleObj name="Equation" r:id="rId1" imgW="3352800" imgH="54864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00400" y="1252538"/>
                        <a:ext cx="304800" cy="5000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50" name="Group 11"/>
          <p:cNvGrpSpPr/>
          <p:nvPr/>
        </p:nvGrpSpPr>
        <p:grpSpPr bwMode="auto">
          <a:xfrm>
            <a:off x="2057400" y="1752600"/>
            <a:ext cx="4106863" cy="990600"/>
            <a:chOff x="1296" y="1104"/>
            <a:chExt cx="2587" cy="624"/>
          </a:xfrm>
        </p:grpSpPr>
        <p:graphicFrame>
          <p:nvGraphicFramePr>
            <p:cNvPr id="10246" name="Object 5"/>
            <p:cNvGraphicFramePr>
              <a:graphicFrameLocks noChangeAspect="1"/>
            </p:cNvGraphicFramePr>
            <p:nvPr/>
          </p:nvGraphicFramePr>
          <p:xfrm>
            <a:off x="1296" y="1104"/>
            <a:ext cx="211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6" name="Equation" r:id="rId3" imgW="36880800" imgH="5486400" progId="Equation.3">
                    <p:embed/>
                  </p:oleObj>
                </mc:Choice>
                <mc:Fallback>
                  <p:oleObj name="Equation" r:id="rId3" imgW="36880800" imgH="5486400" progId="Equation.3">
                    <p:embed/>
                    <p:pic>
                      <p:nvPicPr>
                        <p:cNvPr id="0" name="Object 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96" y="1104"/>
                          <a:ext cx="2112" cy="31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Line 6"/>
            <p:cNvSpPr>
              <a:spLocks noChangeShapeType="1"/>
            </p:cNvSpPr>
            <p:nvPr/>
          </p:nvSpPr>
          <p:spPr bwMode="auto">
            <a:xfrm>
              <a:off x="2016" y="1440"/>
              <a:ext cx="1344" cy="0"/>
            </a:xfrm>
            <a:prstGeom prst="line">
              <a:avLst/>
            </a:prstGeom>
            <a:noFill/>
            <a:ln w="9525">
              <a:solidFill>
                <a:srgbClr val="CE0000"/>
              </a:solidFill>
              <a:rou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52" name="Text Box 7"/>
            <p:cNvSpPr txBox="1">
              <a:spLocks noChangeArrowheads="1"/>
            </p:cNvSpPr>
            <p:nvPr/>
          </p:nvSpPr>
          <p:spPr bwMode="auto">
            <a:xfrm>
              <a:off x="1824" y="1363"/>
              <a:ext cx="2059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</a:rPr>
                <a:t>potential difference</a:t>
              </a:r>
              <a:r>
                <a:rPr lang="en-US" altLang="zh-CN"/>
                <a:t> </a:t>
              </a:r>
              <a:r>
                <a:rPr lang="en-US" altLang="zh-CN" sz="3200">
                  <a:solidFill>
                    <a:schemeClr val="accent2"/>
                  </a:solidFill>
                  <a:sym typeface="Symbol" panose="05050102010706020507" pitchFamily="18" charset="2"/>
                </a:rPr>
                <a:t></a:t>
              </a:r>
              <a:r>
                <a:rPr lang="en-US" altLang="zh-CN"/>
                <a:t> </a:t>
              </a:r>
              <a:endParaRPr lang="en-US" altLang="zh-CN"/>
            </a:p>
          </p:txBody>
        </p:sp>
      </p:grpSp>
      <p:graphicFrame>
        <p:nvGraphicFramePr>
          <p:cNvPr id="10243" name="Object 8"/>
          <p:cNvGraphicFramePr>
            <a:graphicFrameLocks noChangeAspect="1"/>
          </p:cNvGraphicFramePr>
          <p:nvPr/>
        </p:nvGraphicFramePr>
        <p:xfrm>
          <a:off x="3657600" y="2852738"/>
          <a:ext cx="3048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3352800" imgH="5486400" progId="Equation.3">
                  <p:embed/>
                </p:oleObj>
              </mc:Choice>
              <mc:Fallback>
                <p:oleObj name="Equation" r:id="rId5" imgW="3352800" imgH="5486400" progId="Equation.3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57600" y="2852738"/>
                        <a:ext cx="304800" cy="5000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9"/>
          <p:cNvGraphicFramePr>
            <a:graphicFrameLocks noChangeAspect="1"/>
          </p:cNvGraphicFramePr>
          <p:nvPr/>
        </p:nvGraphicFramePr>
        <p:xfrm>
          <a:off x="3657600" y="3843338"/>
          <a:ext cx="3048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6" imgW="3352800" imgH="5486400" progId="Equation.3">
                  <p:embed/>
                </p:oleObj>
              </mc:Choice>
              <mc:Fallback>
                <p:oleObj name="Equation" r:id="rId6" imgW="3352800" imgH="5486400" progId="Equation.3">
                  <p:embed/>
                  <p:pic>
                    <p:nvPicPr>
                      <p:cNvPr id="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57600" y="3843338"/>
                        <a:ext cx="304800" cy="5000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10"/>
          <p:cNvGraphicFramePr>
            <a:graphicFrameLocks noChangeAspect="1"/>
          </p:cNvGraphicFramePr>
          <p:nvPr/>
        </p:nvGraphicFramePr>
        <p:xfrm>
          <a:off x="1116013" y="5638800"/>
          <a:ext cx="7646987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7" imgW="84124800" imgH="10363200" progId="Equation.3">
                  <p:embed/>
                </p:oleObj>
              </mc:Choice>
              <mc:Fallback>
                <p:oleObj name="Equation" r:id="rId7" imgW="84124800" imgH="10363200" progId="Equation.3">
                  <p:embed/>
                  <p:pic>
                    <p:nvPicPr>
                      <p:cNvPr id="0" name="Object 1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6013" y="5638800"/>
                        <a:ext cx="7646987" cy="944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16B7FB-D360-437B-A232-113BE34FAC44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Amortized Analysis</a:t>
            </a:r>
            <a:endParaRPr lang="en-US" altLang="zh-CN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777398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CE0000"/>
                </a:solidFill>
              </a:rPr>
              <a:t>Scenario:</a:t>
            </a:r>
            <a:r>
              <a:rPr lang="en-US" altLang="zh-CN" sz="2800" smtClean="0"/>
              <a:t> Maintaining data structure over a sequence of </a:t>
            </a:r>
            <a:r>
              <a:rPr lang="en-US" altLang="zh-CN" sz="2800" i="1" smtClean="0">
                <a:solidFill>
                  <a:schemeClr val="accent2"/>
                </a:solidFill>
              </a:rPr>
              <a:t>n</a:t>
            </a:r>
            <a:r>
              <a:rPr lang="en-US" altLang="zh-CN" sz="2800" smtClean="0"/>
              <a:t> operation </a:t>
            </a:r>
            <a:r>
              <a:rPr lang="en-US" altLang="zh-CN" sz="2800" i="1" smtClean="0">
                <a:solidFill>
                  <a:schemeClr val="accent2"/>
                </a:solidFill>
              </a:rPr>
              <a:t>o</a:t>
            </a:r>
            <a:r>
              <a:rPr lang="en-US" altLang="zh-CN" sz="2800" baseline="-25000" smtClean="0">
                <a:solidFill>
                  <a:schemeClr val="accent2"/>
                </a:solidFill>
              </a:rPr>
              <a:t>1</a:t>
            </a:r>
            <a:r>
              <a:rPr lang="en-US" altLang="zh-CN" sz="2800" smtClean="0">
                <a:solidFill>
                  <a:schemeClr val="accent2"/>
                </a:solidFill>
              </a:rPr>
              <a:t>, </a:t>
            </a:r>
            <a:r>
              <a:rPr lang="en-US" altLang="zh-CN" sz="2800" i="1" smtClean="0">
                <a:solidFill>
                  <a:schemeClr val="accent2"/>
                </a:solidFill>
              </a:rPr>
              <a:t>o</a:t>
            </a:r>
            <a:r>
              <a:rPr lang="en-US" altLang="zh-CN" sz="2800" baseline="-25000" smtClean="0">
                <a:solidFill>
                  <a:schemeClr val="accent2"/>
                </a:solidFill>
              </a:rPr>
              <a:t>2</a:t>
            </a:r>
            <a:r>
              <a:rPr lang="en-US" altLang="zh-CN" sz="2800" smtClean="0">
                <a:solidFill>
                  <a:schemeClr val="accent2"/>
                </a:solidFill>
              </a:rPr>
              <a:t>, …, </a:t>
            </a:r>
            <a:r>
              <a:rPr lang="en-US" altLang="zh-CN" sz="2800" i="1" smtClean="0">
                <a:solidFill>
                  <a:schemeClr val="accent2"/>
                </a:solidFill>
              </a:rPr>
              <a:t>o</a:t>
            </a:r>
            <a:r>
              <a:rPr lang="en-US" altLang="zh-CN" sz="2800" i="1" baseline="-25000" smtClean="0">
                <a:solidFill>
                  <a:schemeClr val="accent2"/>
                </a:solidFill>
              </a:rPr>
              <a:t>n</a:t>
            </a:r>
            <a:r>
              <a:rPr lang="en-US" altLang="zh-CN" sz="2800" smtClean="0"/>
              <a:t>.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CE0000"/>
                </a:solidFill>
              </a:rPr>
              <a:t>Operation cost:</a:t>
            </a:r>
            <a:r>
              <a:rPr lang="en-US" altLang="zh-CN" sz="2800" smtClean="0"/>
              <a:t> Cost per operation may be large (e.g. 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 smtClean="0">
                <a:sym typeface="Symbol" panose="05050102010706020507" pitchFamily="18" charset="2"/>
              </a:rPr>
              <a:t>), worst-case cost = 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max 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 sz="2800" i="1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 smtClean="0">
                <a:sym typeface="Symbol" panose="05050102010706020507" pitchFamily="18" charset="2"/>
              </a:rPr>
              <a:t>.</a:t>
            </a:r>
            <a:endParaRPr lang="en-US" altLang="zh-CN" sz="280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000" baseline="-2500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CE0000"/>
                </a:solidFill>
                <a:sym typeface="Symbol" panose="05050102010706020507" pitchFamily="18" charset="2"/>
              </a:rPr>
              <a:t>Total cost:</a:t>
            </a:r>
            <a:r>
              <a:rPr lang="en-US" altLang="zh-CN" sz="2800" smtClean="0">
                <a:sym typeface="Symbol" panose="05050102010706020507" pitchFamily="18" charset="2"/>
              </a:rPr>
              <a:t>               But total cost may not be as much as 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smtClean="0">
                <a:sym typeface="Symbol" panose="05050102010706020507" pitchFamily="18" charset="2"/>
              </a:rPr>
              <a:t>  (worst-case cost of one operation). </a:t>
            </a:r>
            <a:endParaRPr lang="en-US" altLang="zh-CN" sz="280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00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CE0000"/>
                </a:solidFill>
                <a:sym typeface="Symbol" panose="05050102010706020507" pitchFamily="18" charset="2"/>
              </a:rPr>
              <a:t>Amortized analysis:</a:t>
            </a:r>
            <a:r>
              <a:rPr lang="en-US" altLang="zh-CN" sz="2800" smtClean="0">
                <a:sym typeface="Symbol" panose="05050102010706020507" pitchFamily="18" charset="2"/>
              </a:rPr>
              <a:t> How to do tight analysis in such scenarios? (Total cost/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smtClean="0">
                <a:sym typeface="Symbol" panose="05050102010706020507" pitchFamily="18" charset="2"/>
              </a:rPr>
              <a:t>)</a:t>
            </a:r>
            <a:endParaRPr lang="en-US" altLang="zh-CN" sz="280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20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CE0000"/>
                </a:solidFill>
                <a:sym typeface="Symbol" panose="05050102010706020507" pitchFamily="18" charset="2"/>
              </a:rPr>
              <a:t>Examples</a:t>
            </a:r>
            <a:r>
              <a:rPr lang="en-US" altLang="zh-CN" sz="2800" smtClean="0">
                <a:sym typeface="Symbol" panose="05050102010706020507" pitchFamily="18" charset="2"/>
              </a:rPr>
              <a:t>: Heapify vs. Build-Heap.</a:t>
            </a:r>
            <a:endParaRPr lang="en-US" altLang="zh-CN" sz="2800" smtClean="0"/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2627313" y="3373438"/>
          <a:ext cx="6191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7924800" imgH="10363200" progId="">
                  <p:embed/>
                </p:oleObj>
              </mc:Choice>
              <mc:Fallback>
                <p:oleObj name="Equation" r:id="rId1" imgW="7924800" imgH="10363200" progId="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27313" y="3373438"/>
                        <a:ext cx="619125" cy="631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67261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29C877-4C8C-43C8-B23D-9B3E0E048370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Potential analysis</a:t>
            </a:r>
            <a:endParaRPr lang="en-US" altLang="zh-CN" dirty="0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/>
              <a:t>So amortized costs upper bound </a:t>
            </a:r>
            <a:r>
              <a:rPr lang="en-US" altLang="zh-CN" b="1" dirty="0" smtClean="0"/>
              <a:t>true</a:t>
            </a:r>
            <a:r>
              <a:rPr lang="en-US" altLang="zh-CN" dirty="0" smtClean="0"/>
              <a:t> costs.</a:t>
            </a:r>
            <a:endParaRPr lang="en-US" altLang="zh-CN" dirty="0" smtClean="0"/>
          </a:p>
          <a:p>
            <a:pPr eaLnBrk="1" hangingPunct="1">
              <a:buFontTx/>
              <a:buNone/>
            </a:pPr>
            <a:r>
              <a:rPr lang="en-US" altLang="zh-CN" dirty="0" smtClean="0">
                <a:solidFill>
                  <a:srgbClr val="CE0000"/>
                </a:solidFill>
              </a:rPr>
              <a:t>Key:</a:t>
            </a:r>
            <a:r>
              <a:rPr lang="en-US" altLang="zh-CN" dirty="0" smtClean="0"/>
              <a:t> Find useful potential function.</a:t>
            </a:r>
            <a:endParaRPr lang="en-US" altLang="zh-CN" dirty="0" smtClean="0"/>
          </a:p>
          <a:p>
            <a:pPr eaLnBrk="1" hangingPunct="1">
              <a:buFontTx/>
              <a:buNone/>
            </a:pPr>
            <a:r>
              <a:rPr lang="en-US" altLang="zh-CN" dirty="0" smtClean="0">
                <a:solidFill>
                  <a:srgbClr val="CE0000"/>
                </a:solidFill>
              </a:rPr>
              <a:t>Example:</a:t>
            </a:r>
            <a:r>
              <a:rPr lang="en-US" altLang="zh-CN" dirty="0" smtClean="0"/>
              <a:t> Table doubling (Insert only)</a:t>
            </a:r>
            <a:endParaRPr lang="en-US" altLang="zh-CN" dirty="0" smtClean="0"/>
          </a:p>
          <a:p>
            <a:pPr eaLnBrk="1" hangingPunct="1">
              <a:buFontTx/>
              <a:buNone/>
            </a:pPr>
            <a:endParaRPr lang="en-US" altLang="zh-CN" sz="1400" dirty="0" smtClean="0"/>
          </a:p>
          <a:p>
            <a:pPr eaLnBrk="1" hangingPunct="1">
              <a:buFontTx/>
              <a:buNone/>
            </a:pPr>
            <a:r>
              <a:rPr lang="en-US" altLang="zh-CN" dirty="0" smtClean="0">
                <a:solidFill>
                  <a:srgbClr val="CE0000"/>
                </a:solidFill>
              </a:rPr>
              <a:t>Definition: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(</a:t>
            </a:r>
            <a:r>
              <a:rPr lang="en-US" altLang="zh-CN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US" altLang="zh-CN" i="1" baseline="-25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) = 2</a:t>
            </a:r>
            <a:r>
              <a:rPr lang="en-US" altLang="zh-CN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  2</a:t>
            </a:r>
            <a:r>
              <a:rPr lang="en-US" altLang="zh-CN" baseline="30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lg</a:t>
            </a:r>
            <a:r>
              <a:rPr lang="en-US" altLang="zh-CN" i="1" baseline="30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baseline="30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</a:t>
            </a:r>
            <a:r>
              <a:rPr lang="en-US" altLang="zh-CN" dirty="0" smtClean="0">
                <a:sym typeface="Symbol" panose="05050102010706020507" pitchFamily="18" charset="2"/>
              </a:rPr>
              <a:t>  (</a:t>
            </a:r>
            <a:r>
              <a:rPr lang="en-US" altLang="zh-CN" sz="3000" dirty="0" smtClean="0">
                <a:sym typeface="Symbol" panose="05050102010706020507" pitchFamily="18" charset="2"/>
              </a:rPr>
              <a:t>Assume </a:t>
            </a:r>
            <a:r>
              <a:rPr lang="en-US" altLang="zh-CN" sz="3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sz="3000" baseline="30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lg 0</a:t>
            </a:r>
            <a:r>
              <a:rPr lang="en-US" altLang="zh-CN" sz="3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=0</a:t>
            </a:r>
            <a:r>
              <a:rPr lang="en-US" altLang="zh-CN" dirty="0" smtClean="0">
                <a:sym typeface="Symbol" panose="05050102010706020507" pitchFamily="18" charset="2"/>
              </a:rPr>
              <a:t>)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1200" dirty="0" smtClean="0">
                <a:sym typeface="Symbol" panose="05050102010706020507" pitchFamily="18" charset="2"/>
              </a:rPr>
              <a:t>                                                                              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= 2</a:t>
            </a:r>
            <a:r>
              <a:rPr lang="en-US" altLang="zh-CN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num</a:t>
            </a:r>
            <a:r>
              <a:rPr lang="en-US" altLang="zh-CN" i="1" baseline="-25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 - </a:t>
            </a:r>
            <a:r>
              <a:rPr lang="en-US" altLang="zh-CN" i="1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size</a:t>
            </a:r>
            <a:r>
              <a:rPr lang="en-US" altLang="zh-CN" i="1" baseline="-25000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endParaRPr lang="en-US" altLang="zh-CN" i="1" baseline="-25000" dirty="0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zh-CN" sz="1200" dirty="0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Note: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(</a:t>
            </a:r>
            <a:r>
              <a:rPr lang="en-US" altLang="zh-CN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US" altLang="zh-CN" baseline="-25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) = 0</a:t>
            </a:r>
            <a:endParaRPr lang="en-US" altLang="zh-CN" dirty="0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          (</a:t>
            </a:r>
            <a:r>
              <a:rPr lang="en-US" altLang="zh-CN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US" altLang="zh-CN" i="1" baseline="-25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)  0 </a:t>
            </a:r>
            <a:r>
              <a:rPr lang="en-US" altLang="zh-CN" i="1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endParaRPr lang="en-US" altLang="zh-CN" i="1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Potential analysis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8931CF-1414-4DF4-9C3C-63F658BE5055}" type="slidenum">
              <a:rPr lang="en-US" altLang="zh-CN" smtClean="0"/>
            </a:fld>
            <a:endParaRPr lang="en-US" altLang="zh-CN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85984" y="1533555"/>
            <a:ext cx="4643470" cy="453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043A41-0984-45DC-811C-683937F3490C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1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Potential analysis</a:t>
            </a:r>
            <a:endParaRPr lang="en-US" altLang="zh-CN" smtClean="0"/>
          </a:p>
        </p:txBody>
      </p:sp>
      <p:sp>
        <p:nvSpPr>
          <p:cNvPr id="11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029200"/>
          </a:xfrm>
        </p:spPr>
        <p:txBody>
          <a:bodyPr/>
          <a:lstStyle/>
          <a:p>
            <a:r>
              <a:rPr lang="en-US" altLang="zh-CN" dirty="0" smtClean="0"/>
              <a:t>Case 1: the </a:t>
            </a:r>
            <a:r>
              <a:rPr lang="en-US" altLang="zh-CN" i="1" dirty="0" err="1" smtClean="0"/>
              <a:t>i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TABLE-INSERT operation does not trigger an expansion: </a:t>
            </a:r>
            <a:r>
              <a:rPr lang="en-US" altLang="zh-CN" i="1" dirty="0" err="1" smtClean="0">
                <a:solidFill>
                  <a:schemeClr val="accent2"/>
                </a:solidFill>
              </a:rPr>
              <a:t>size</a:t>
            </a:r>
            <a:r>
              <a:rPr lang="en-US" altLang="zh-CN" i="1" baseline="-25000" dirty="0" err="1" smtClean="0">
                <a:solidFill>
                  <a:schemeClr val="accent2"/>
                </a:solidFill>
              </a:rPr>
              <a:t>i</a:t>
            </a:r>
            <a:r>
              <a:rPr lang="en-US" altLang="zh-CN" i="1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=</a:t>
            </a:r>
            <a:r>
              <a:rPr lang="en-US" altLang="zh-CN" i="1" dirty="0" smtClean="0">
                <a:solidFill>
                  <a:schemeClr val="accent2"/>
                </a:solidFill>
              </a:rPr>
              <a:t> size</a:t>
            </a:r>
            <a:r>
              <a:rPr lang="en-US" altLang="zh-CN" i="1" baseline="-25000" dirty="0" smtClean="0">
                <a:solidFill>
                  <a:schemeClr val="accent2"/>
                </a:solidFill>
              </a:rPr>
              <a:t>i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-1</a:t>
            </a:r>
            <a:endParaRPr lang="en-US" altLang="zh-CN" baseline="-250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0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000" dirty="0" smtClean="0">
              <a:sym typeface="Symbol" panose="05050102010706020507" pitchFamily="18" charset="2"/>
            </a:endParaRPr>
          </a:p>
          <a:p>
            <a:r>
              <a:rPr lang="en-US" altLang="zh-CN" dirty="0" smtClean="0">
                <a:sym typeface="Symbol" panose="05050102010706020507" pitchFamily="18" charset="2"/>
              </a:rPr>
              <a:t>Case 2:  </a:t>
            </a:r>
            <a:r>
              <a:rPr lang="en-US" altLang="zh-CN" i="1" dirty="0" err="1" smtClean="0">
                <a:solidFill>
                  <a:schemeClr val="accent2"/>
                </a:solidFill>
              </a:rPr>
              <a:t>size</a:t>
            </a:r>
            <a:r>
              <a:rPr lang="en-US" altLang="zh-CN" i="1" baseline="-25000" dirty="0" err="1" smtClean="0">
                <a:solidFill>
                  <a:schemeClr val="accent2"/>
                </a:solidFill>
              </a:rPr>
              <a:t>i</a:t>
            </a:r>
            <a:r>
              <a:rPr lang="en-US" altLang="zh-CN" i="1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=</a:t>
            </a:r>
            <a:r>
              <a:rPr lang="en-US" altLang="zh-CN" i="1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2</a:t>
            </a:r>
            <a:r>
              <a:rPr lang="en-US" altLang="zh-CN" i="1" dirty="0" smtClean="0">
                <a:solidFill>
                  <a:schemeClr val="accent2"/>
                </a:solidFill>
              </a:rPr>
              <a:t>size</a:t>
            </a:r>
            <a:r>
              <a:rPr lang="en-US" altLang="zh-CN" i="1" baseline="-25000" dirty="0" smtClean="0">
                <a:solidFill>
                  <a:schemeClr val="accent2"/>
                </a:solidFill>
              </a:rPr>
              <a:t>i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-1</a:t>
            </a:r>
            <a:r>
              <a:rPr lang="en-US" altLang="zh-CN" i="1" dirty="0" smtClean="0">
                <a:solidFill>
                  <a:schemeClr val="accent2"/>
                </a:solidFill>
              </a:rPr>
              <a:t> and </a:t>
            </a:r>
            <a:r>
              <a:rPr lang="it-IT" altLang="zh-CN" i="1" dirty="0" smtClean="0">
                <a:solidFill>
                  <a:schemeClr val="accent2"/>
                </a:solidFill>
              </a:rPr>
              <a:t>size</a:t>
            </a:r>
            <a:r>
              <a:rPr lang="it-IT" altLang="zh-CN" i="1" baseline="-25000" dirty="0" smtClean="0">
                <a:solidFill>
                  <a:schemeClr val="accent2"/>
                </a:solidFill>
              </a:rPr>
              <a:t>i</a:t>
            </a:r>
            <a:r>
              <a:rPr lang="it-IT" altLang="zh-CN" baseline="-25000" dirty="0" smtClean="0">
                <a:solidFill>
                  <a:schemeClr val="accent2"/>
                </a:solidFill>
              </a:rPr>
              <a:t>-1</a:t>
            </a:r>
            <a:r>
              <a:rPr lang="it-IT" altLang="zh-CN" i="1" dirty="0" smtClean="0">
                <a:solidFill>
                  <a:schemeClr val="accent2"/>
                </a:solidFill>
              </a:rPr>
              <a:t> = num</a:t>
            </a:r>
            <a:r>
              <a:rPr lang="it-IT" altLang="zh-CN" i="1" baseline="-25000" dirty="0" smtClean="0">
                <a:solidFill>
                  <a:schemeClr val="accent2"/>
                </a:solidFill>
              </a:rPr>
              <a:t>i</a:t>
            </a:r>
            <a:r>
              <a:rPr lang="it-IT" altLang="zh-CN" baseline="-25000" dirty="0" smtClean="0">
                <a:solidFill>
                  <a:schemeClr val="accent2"/>
                </a:solidFill>
              </a:rPr>
              <a:t>-1</a:t>
            </a:r>
            <a:r>
              <a:rPr lang="it-IT" altLang="zh-CN" i="1" dirty="0" smtClean="0">
                <a:solidFill>
                  <a:schemeClr val="accent2"/>
                </a:solidFill>
              </a:rPr>
              <a:t> = num</a:t>
            </a:r>
            <a:r>
              <a:rPr lang="it-IT" altLang="zh-CN" i="1" baseline="-25000" dirty="0" smtClean="0">
                <a:solidFill>
                  <a:schemeClr val="accent2"/>
                </a:solidFill>
              </a:rPr>
              <a:t>i</a:t>
            </a:r>
            <a:r>
              <a:rPr lang="it-IT" altLang="zh-CN" i="1" dirty="0" smtClean="0">
                <a:solidFill>
                  <a:schemeClr val="accent2"/>
                </a:solidFill>
              </a:rPr>
              <a:t> – </a:t>
            </a:r>
            <a:r>
              <a:rPr lang="it-IT" altLang="zh-CN" dirty="0" smtClean="0">
                <a:solidFill>
                  <a:schemeClr val="accent2"/>
                </a:solidFill>
              </a:rPr>
              <a:t>1</a:t>
            </a:r>
            <a:r>
              <a:rPr lang="it-IT" altLang="zh-CN" dirty="0" smtClean="0"/>
              <a:t>.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/>
              <a:t>   </a:t>
            </a:r>
            <a:endParaRPr lang="en-US" altLang="zh-CN" dirty="0" smtClean="0">
              <a:sym typeface="Symbol" panose="05050102010706020507" pitchFamily="18" charset="2"/>
            </a:endParaRPr>
          </a:p>
        </p:txBody>
      </p:sp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07543" y="2428868"/>
            <a:ext cx="5950539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3514" y="4991123"/>
            <a:ext cx="71247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直接连接符 13"/>
          <p:cNvCxnSpPr/>
          <p:nvPr/>
        </p:nvCxnSpPr>
        <p:spPr bwMode="auto">
          <a:xfrm>
            <a:off x="4000496" y="6072206"/>
            <a:ext cx="1357322" cy="1588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Expansion and Contraction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Potential function: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Table-Insertion operation: </a:t>
            </a:r>
            <a:r>
              <a:rPr lang="en-US" altLang="zh-CN" i="1" dirty="0" smtClean="0">
                <a:sym typeface="Symbol" panose="05050102010706020507"/>
              </a:rPr>
              <a:t></a:t>
            </a:r>
            <a:r>
              <a:rPr lang="en-US" altLang="zh-CN" i="1" baseline="-25000" dirty="0" err="1" smtClean="0">
                <a:sym typeface="Symbol" panose="05050102010706020507"/>
              </a:rPr>
              <a:t>i</a:t>
            </a:r>
            <a:r>
              <a:rPr lang="en-US" altLang="zh-CN" dirty="0" smtClean="0">
                <a:sym typeface="Symbol" panose="05050102010706020507"/>
              </a:rPr>
              <a:t> &lt; ½. </a:t>
            </a: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8931CF-1414-4DF4-9C3C-63F658BE5055}" type="slidenum">
              <a:rPr lang="en-US" altLang="zh-CN" smtClean="0"/>
            </a:fld>
            <a:endParaRPr lang="en-US" altLang="zh-CN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85918" y="2214554"/>
            <a:ext cx="513450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5942" y="3995751"/>
            <a:ext cx="6151224" cy="1576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Expansion and Contraction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Table-Insertion operation: </a:t>
            </a:r>
            <a:r>
              <a:rPr lang="en-US" altLang="zh-CN" i="1" dirty="0" smtClean="0">
                <a:solidFill>
                  <a:schemeClr val="accent2"/>
                </a:solidFill>
                <a:sym typeface="Symbol" panose="05050102010706020507"/>
              </a:rPr>
              <a:t></a:t>
            </a:r>
            <a:r>
              <a:rPr lang="en-US" altLang="zh-CN" i="1" baseline="-25000" dirty="0" smtClean="0">
                <a:solidFill>
                  <a:schemeClr val="accent2"/>
                </a:solidFill>
                <a:sym typeface="Symbol" panose="05050102010706020507"/>
              </a:rPr>
              <a:t>i</a:t>
            </a:r>
            <a:r>
              <a:rPr lang="en-US" altLang="zh-CN" baseline="-25000" dirty="0" smtClean="0">
                <a:solidFill>
                  <a:schemeClr val="accent2"/>
                </a:solidFill>
                <a:sym typeface="Symbol" panose="05050102010706020507"/>
              </a:rPr>
              <a:t>-1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/>
              </a:rPr>
              <a:t> &lt; ½</a:t>
            </a:r>
            <a:r>
              <a:rPr lang="en-US" altLang="zh-CN" dirty="0" smtClean="0">
                <a:sym typeface="Symbol" panose="05050102010706020507"/>
              </a:rPr>
              <a:t>, and </a:t>
            </a:r>
            <a:r>
              <a:rPr lang="en-US" altLang="zh-CN" i="1" dirty="0" smtClean="0">
                <a:solidFill>
                  <a:schemeClr val="accent2"/>
                </a:solidFill>
                <a:sym typeface="Symbol" panose="05050102010706020507"/>
              </a:rPr>
              <a:t></a:t>
            </a:r>
            <a:r>
              <a:rPr lang="en-US" altLang="zh-CN" i="1" baseline="-25000" dirty="0" err="1" smtClean="0">
                <a:solidFill>
                  <a:schemeClr val="accent2"/>
                </a:solidFill>
                <a:sym typeface="Symbol" panose="05050102010706020507"/>
              </a:rPr>
              <a:t>i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/>
              </a:rPr>
              <a:t>  ½</a:t>
            </a:r>
            <a:r>
              <a:rPr lang="en-US" altLang="zh-CN" dirty="0" smtClean="0">
                <a:sym typeface="Symbol" panose="05050102010706020507"/>
              </a:rPr>
              <a:t>.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8931CF-1414-4DF4-9C3C-63F658BE5055}" type="slidenum">
              <a:rPr lang="en-US" altLang="zh-CN" smtClean="0"/>
            </a:fld>
            <a:endParaRPr lang="en-US" altLang="zh-CN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57290" y="2643182"/>
            <a:ext cx="6850705" cy="3414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Expansion and Contraction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Table-Delete operation: no contract, </a:t>
            </a:r>
            <a:r>
              <a:rPr lang="en-US" altLang="zh-CN" i="1" dirty="0" smtClean="0">
                <a:solidFill>
                  <a:schemeClr val="accent2"/>
                </a:solidFill>
                <a:sym typeface="Symbol" panose="05050102010706020507"/>
              </a:rPr>
              <a:t></a:t>
            </a:r>
            <a:r>
              <a:rPr lang="en-US" altLang="zh-CN" i="1" baseline="-25000" dirty="0" smtClean="0">
                <a:solidFill>
                  <a:schemeClr val="accent2"/>
                </a:solidFill>
                <a:sym typeface="Symbol" panose="05050102010706020507"/>
              </a:rPr>
              <a:t>i-</a:t>
            </a:r>
            <a:r>
              <a:rPr lang="en-US" altLang="zh-CN" baseline="-25000" dirty="0" smtClean="0">
                <a:solidFill>
                  <a:schemeClr val="accent2"/>
                </a:solidFill>
                <a:sym typeface="Symbol" panose="05050102010706020507"/>
              </a:rPr>
              <a:t>1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/>
              </a:rPr>
              <a:t>&lt;½</a:t>
            </a:r>
            <a:r>
              <a:rPr lang="en-US" altLang="zh-CN" dirty="0" smtClean="0">
                <a:sym typeface="Symbol" panose="05050102010706020507"/>
              </a:rPr>
              <a:t>.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3000" dirty="0" smtClean="0"/>
              <a:t>If </a:t>
            </a:r>
            <a:r>
              <a:rPr lang="en-US" altLang="zh-CN" sz="3000" i="1" dirty="0" smtClean="0">
                <a:solidFill>
                  <a:schemeClr val="accent2"/>
                </a:solidFill>
                <a:sym typeface="Symbol" panose="05050102010706020507"/>
              </a:rPr>
              <a:t></a:t>
            </a:r>
            <a:r>
              <a:rPr lang="en-US" altLang="zh-CN" sz="3000" i="1" baseline="-25000" dirty="0" smtClean="0">
                <a:solidFill>
                  <a:schemeClr val="accent2"/>
                </a:solidFill>
                <a:sym typeface="Symbol" panose="05050102010706020507"/>
              </a:rPr>
              <a:t>i-</a:t>
            </a:r>
            <a:r>
              <a:rPr lang="en-US" altLang="zh-CN" sz="3000" baseline="-25000" dirty="0" smtClean="0">
                <a:solidFill>
                  <a:schemeClr val="accent2"/>
                </a:solidFill>
                <a:sym typeface="Symbol" panose="05050102010706020507"/>
              </a:rPr>
              <a:t>1</a:t>
            </a:r>
            <a:r>
              <a:rPr lang="en-US" altLang="zh-CN" sz="3000" dirty="0" smtClean="0">
                <a:solidFill>
                  <a:schemeClr val="accent2"/>
                </a:solidFill>
                <a:sym typeface="Symbol" panose="05050102010706020507"/>
              </a:rPr>
              <a:t>&lt;½</a:t>
            </a:r>
            <a:r>
              <a:rPr lang="en-US" altLang="zh-CN" sz="3000" dirty="0" smtClean="0"/>
              <a:t> and the </a:t>
            </a:r>
            <a:r>
              <a:rPr lang="en-US" altLang="zh-CN" sz="3000" i="1" dirty="0" err="1" smtClean="0"/>
              <a:t>i</a:t>
            </a:r>
            <a:r>
              <a:rPr lang="en-US" altLang="zh-CN" sz="3000" dirty="0" err="1" smtClean="0"/>
              <a:t>th</a:t>
            </a:r>
            <a:r>
              <a:rPr lang="en-US" altLang="zh-CN" sz="3000" dirty="0" smtClean="0"/>
              <a:t> operation does trigger a contraction: </a:t>
            </a:r>
            <a:r>
              <a:rPr lang="it-IT" altLang="zh-CN" sz="2600" i="1" dirty="0" smtClean="0">
                <a:solidFill>
                  <a:schemeClr val="accent2"/>
                </a:solidFill>
              </a:rPr>
              <a:t>size</a:t>
            </a:r>
            <a:r>
              <a:rPr lang="it-IT" altLang="zh-CN" sz="2600" i="1" baseline="-25000" dirty="0" smtClean="0">
                <a:solidFill>
                  <a:schemeClr val="accent2"/>
                </a:solidFill>
              </a:rPr>
              <a:t>i</a:t>
            </a:r>
            <a:r>
              <a:rPr lang="it-IT" altLang="zh-CN" sz="2600" dirty="0" smtClean="0">
                <a:solidFill>
                  <a:schemeClr val="accent2"/>
                </a:solidFill>
              </a:rPr>
              <a:t>/2</a:t>
            </a:r>
            <a:r>
              <a:rPr lang="it-IT" altLang="zh-CN" sz="2600" i="1" dirty="0" smtClean="0">
                <a:solidFill>
                  <a:schemeClr val="accent2"/>
                </a:solidFill>
              </a:rPr>
              <a:t> </a:t>
            </a:r>
            <a:r>
              <a:rPr lang="it-IT" altLang="zh-CN" sz="2600" dirty="0" smtClean="0">
                <a:solidFill>
                  <a:schemeClr val="accent2"/>
                </a:solidFill>
              </a:rPr>
              <a:t>=</a:t>
            </a:r>
            <a:r>
              <a:rPr lang="it-IT" altLang="zh-CN" sz="2600" i="1" dirty="0" smtClean="0">
                <a:solidFill>
                  <a:schemeClr val="accent2"/>
                </a:solidFill>
              </a:rPr>
              <a:t> size</a:t>
            </a:r>
            <a:r>
              <a:rPr lang="it-IT" altLang="zh-CN" sz="2600" i="1" baseline="-25000" dirty="0" smtClean="0">
                <a:solidFill>
                  <a:schemeClr val="accent2"/>
                </a:solidFill>
              </a:rPr>
              <a:t>i</a:t>
            </a:r>
            <a:r>
              <a:rPr lang="it-IT" altLang="zh-CN" sz="2600" baseline="-25000" dirty="0" smtClean="0">
                <a:solidFill>
                  <a:schemeClr val="accent2"/>
                </a:solidFill>
              </a:rPr>
              <a:t>-1</a:t>
            </a:r>
            <a:r>
              <a:rPr lang="it-IT" altLang="zh-CN" sz="2600" dirty="0" smtClean="0">
                <a:solidFill>
                  <a:schemeClr val="accent2"/>
                </a:solidFill>
              </a:rPr>
              <a:t>/4</a:t>
            </a:r>
            <a:r>
              <a:rPr lang="it-IT" altLang="zh-CN" sz="2600" i="1" dirty="0" smtClean="0">
                <a:solidFill>
                  <a:schemeClr val="accent2"/>
                </a:solidFill>
              </a:rPr>
              <a:t> = num</a:t>
            </a:r>
            <a:r>
              <a:rPr lang="it-IT" altLang="zh-CN" sz="2600" i="1" baseline="-25000" dirty="0" smtClean="0">
                <a:solidFill>
                  <a:schemeClr val="accent2"/>
                </a:solidFill>
              </a:rPr>
              <a:t>i</a:t>
            </a:r>
            <a:r>
              <a:rPr lang="it-IT" altLang="zh-CN" sz="2600" baseline="-25000" dirty="0" smtClean="0">
                <a:solidFill>
                  <a:schemeClr val="accent2"/>
                </a:solidFill>
              </a:rPr>
              <a:t>-1</a:t>
            </a:r>
            <a:r>
              <a:rPr lang="it-IT" altLang="zh-CN" sz="2600" i="1" dirty="0" smtClean="0">
                <a:solidFill>
                  <a:schemeClr val="accent2"/>
                </a:solidFill>
              </a:rPr>
              <a:t> = num</a:t>
            </a:r>
            <a:r>
              <a:rPr lang="it-IT" altLang="zh-CN" sz="2600" i="1" baseline="-25000" dirty="0" smtClean="0">
                <a:solidFill>
                  <a:schemeClr val="accent2"/>
                </a:solidFill>
              </a:rPr>
              <a:t>i</a:t>
            </a:r>
            <a:r>
              <a:rPr lang="it-IT" altLang="zh-CN" sz="2600" i="1" dirty="0" smtClean="0">
                <a:solidFill>
                  <a:schemeClr val="accent2"/>
                </a:solidFill>
              </a:rPr>
              <a:t> + </a:t>
            </a:r>
            <a:r>
              <a:rPr lang="it-IT" altLang="zh-CN" sz="2600" dirty="0" smtClean="0">
                <a:solidFill>
                  <a:schemeClr val="accent2"/>
                </a:solidFill>
              </a:rPr>
              <a:t>1</a:t>
            </a:r>
            <a:r>
              <a:rPr lang="en-US" altLang="zh-CN" sz="2600" dirty="0" smtClean="0"/>
              <a:t>.</a:t>
            </a:r>
            <a:endParaRPr lang="zh-CN" alt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8931CF-1414-4DF4-9C3C-63F658BE5055}" type="slidenum">
              <a:rPr lang="en-US" altLang="zh-CN" smtClean="0"/>
            </a:fld>
            <a:endParaRPr lang="en-US" altLang="zh-CN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28728" y="2285992"/>
            <a:ext cx="53530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302" y="4976833"/>
            <a:ext cx="73723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连接符 6"/>
          <p:cNvCxnSpPr/>
          <p:nvPr/>
        </p:nvCxnSpPr>
        <p:spPr bwMode="auto">
          <a:xfrm>
            <a:off x="5643570" y="6072206"/>
            <a:ext cx="1357322" cy="1588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4434AB-A3FA-4CAE-AE56-66FA15E101F5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Three techniques</a:t>
            </a:r>
            <a:endParaRPr lang="en-US" altLang="zh-CN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Today we will describe three techniques that can be used to analyze such scenarios.</a:t>
            </a: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CE0000"/>
                </a:solidFill>
              </a:rPr>
              <a:t>Aggregate method</a:t>
            </a:r>
            <a:endParaRPr lang="en-US" altLang="zh-CN" smtClean="0">
              <a:solidFill>
                <a:srgbClr val="CE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CE0000"/>
                </a:solidFill>
              </a:rPr>
              <a:t>Accounting method</a:t>
            </a:r>
            <a:endParaRPr lang="en-US" altLang="zh-CN" smtClean="0">
              <a:solidFill>
                <a:srgbClr val="CE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CE0000"/>
                </a:solidFill>
              </a:rPr>
              <a:t>Potential method</a:t>
            </a:r>
            <a:endParaRPr lang="en-US" altLang="zh-CN" smtClean="0">
              <a:solidFill>
                <a:srgbClr val="CE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Motivate by the “Binary Counter” example.</a:t>
            </a: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Explain the differences.</a:t>
            </a: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Move to “Dynamic Table” problem.</a:t>
            </a:r>
            <a:endParaRPr lang="en-US" altLang="zh-CN" smtClean="0"/>
          </a:p>
        </p:txBody>
      </p:sp>
    </p:spTree>
  </p:cSld>
  <p:clrMapOvr>
    <a:masterClrMapping/>
  </p:clrMapOvr>
  <p:transition advTm="110061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5EF957-5E58-41FD-822D-20085F904F1F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Binary Counter</a:t>
            </a:r>
            <a:endParaRPr lang="en-US" altLang="zh-CN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CE0000"/>
                </a:solidFill>
              </a:rPr>
              <a:t>Data Structure:</a:t>
            </a:r>
            <a:r>
              <a:rPr lang="en-US" altLang="zh-CN" sz="2800" smtClean="0"/>
              <a:t> </a:t>
            </a:r>
            <a:r>
              <a:rPr lang="en-US" altLang="zh-CN" sz="2800" i="1" smtClean="0">
                <a:solidFill>
                  <a:schemeClr val="accent2"/>
                </a:solidFill>
              </a:rPr>
              <a:t>k</a:t>
            </a:r>
            <a:r>
              <a:rPr lang="en-US" altLang="zh-CN" sz="2800" smtClean="0"/>
              <a:t>-bit array, counting numbers from </a:t>
            </a:r>
            <a:r>
              <a:rPr lang="en-US" altLang="zh-CN" sz="2800" smtClean="0">
                <a:solidFill>
                  <a:schemeClr val="accent2"/>
                </a:solidFill>
              </a:rPr>
              <a:t>0</a:t>
            </a:r>
            <a:r>
              <a:rPr lang="en-US" altLang="zh-CN" sz="2800" smtClean="0"/>
              <a:t> to </a:t>
            </a:r>
            <a:r>
              <a:rPr lang="en-US" altLang="zh-CN" sz="2800" smtClean="0">
                <a:solidFill>
                  <a:schemeClr val="accent2"/>
                </a:solidFill>
              </a:rPr>
              <a:t>2</a:t>
            </a:r>
            <a:r>
              <a:rPr lang="en-US" altLang="zh-CN" sz="2800" i="1" baseline="30000" smtClean="0">
                <a:solidFill>
                  <a:schemeClr val="accent2"/>
                </a:solidFill>
              </a:rPr>
              <a:t>k</a:t>
            </a:r>
            <a:r>
              <a:rPr lang="en-US" altLang="zh-CN" sz="2800" smtClean="0">
                <a:solidFill>
                  <a:schemeClr val="accent2"/>
                </a:solidFill>
              </a:rPr>
              <a:t> – 1</a:t>
            </a:r>
            <a:r>
              <a:rPr lang="en-US" altLang="zh-CN" sz="2800" smtClean="0"/>
              <a:t>.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CE0000"/>
                </a:solidFill>
              </a:rPr>
              <a:t>Operation:</a:t>
            </a:r>
            <a:r>
              <a:rPr lang="en-US" altLang="zh-CN" sz="2800" smtClean="0"/>
              <a:t> Increment.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CE0000"/>
                </a:solidFill>
              </a:rPr>
              <a:t>Cost:</a:t>
            </a:r>
            <a:r>
              <a:rPr lang="en-US" altLang="zh-CN" sz="2800" smtClean="0"/>
              <a:t> # of bits flipped.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(Toy problem! Motivates the ideas clearly!)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CE0000"/>
                </a:solidFill>
              </a:rPr>
              <a:t>Example:</a:t>
            </a:r>
            <a:endParaRPr lang="en-US" altLang="zh-CN" sz="2800" smtClean="0">
              <a:solidFill>
                <a:srgbClr val="CE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    </a:t>
            </a:r>
            <a:r>
              <a:rPr lang="en-US" altLang="zh-CN" sz="2800" smtClean="0">
                <a:solidFill>
                  <a:schemeClr val="accent2"/>
                </a:solidFill>
              </a:rPr>
              <a:t>00000</a:t>
            </a:r>
            <a:endParaRPr lang="en-US" altLang="zh-CN" sz="28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    </a:t>
            </a:r>
            <a:r>
              <a:rPr lang="en-US" altLang="zh-CN" sz="2800" smtClean="0">
                <a:solidFill>
                  <a:schemeClr val="accent2"/>
                </a:solidFill>
              </a:rPr>
              <a:t>00001</a:t>
            </a:r>
            <a:r>
              <a:rPr lang="en-US" altLang="zh-CN" sz="2800" smtClean="0"/>
              <a:t>        Cost = </a:t>
            </a:r>
            <a:r>
              <a:rPr lang="en-US" altLang="zh-CN" sz="2800" smtClean="0">
                <a:solidFill>
                  <a:schemeClr val="accent2"/>
                </a:solidFill>
              </a:rPr>
              <a:t>1</a:t>
            </a:r>
            <a:endParaRPr lang="en-US" altLang="zh-CN" sz="28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    </a:t>
            </a:r>
            <a:r>
              <a:rPr lang="en-US" altLang="zh-CN" sz="2800" smtClean="0">
                <a:solidFill>
                  <a:schemeClr val="accent2"/>
                </a:solidFill>
              </a:rPr>
              <a:t>00010</a:t>
            </a:r>
            <a:r>
              <a:rPr lang="en-US" altLang="zh-CN" sz="2800" smtClean="0"/>
              <a:t>        Cost = </a:t>
            </a:r>
            <a:r>
              <a:rPr lang="en-US" altLang="zh-CN" sz="2800" smtClean="0">
                <a:solidFill>
                  <a:schemeClr val="accent2"/>
                </a:solidFill>
              </a:rPr>
              <a:t>2</a:t>
            </a:r>
            <a:endParaRPr lang="en-US" altLang="zh-CN" sz="28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    </a:t>
            </a:r>
            <a:r>
              <a:rPr lang="en-US" altLang="zh-CN" sz="2800" smtClean="0">
                <a:solidFill>
                  <a:schemeClr val="accent2"/>
                </a:solidFill>
              </a:rPr>
              <a:t>00011</a:t>
            </a:r>
            <a:r>
              <a:rPr lang="en-US" altLang="zh-CN" sz="2800" smtClean="0"/>
              <a:t>        Cost = </a:t>
            </a:r>
            <a:r>
              <a:rPr lang="en-US" altLang="zh-CN" sz="2800" smtClean="0">
                <a:solidFill>
                  <a:schemeClr val="accent2"/>
                </a:solidFill>
              </a:rPr>
              <a:t>1</a:t>
            </a:r>
            <a:endParaRPr lang="en-US" altLang="zh-CN" sz="28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chemeClr val="accent2"/>
                </a:solidFill>
              </a:rPr>
              <a:t>    00100</a:t>
            </a:r>
            <a:r>
              <a:rPr lang="en-US" altLang="zh-CN" sz="2800" smtClean="0"/>
              <a:t>        Cost </a:t>
            </a:r>
            <a:r>
              <a:rPr lang="en-US" altLang="zh-CN" sz="2800" smtClean="0">
                <a:solidFill>
                  <a:schemeClr val="accent2"/>
                </a:solidFill>
              </a:rPr>
              <a:t>= 3</a:t>
            </a:r>
            <a:endParaRPr lang="en-US" altLang="zh-CN" sz="2800" smtClean="0">
              <a:solidFill>
                <a:schemeClr val="accent2"/>
              </a:solidFill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72000" y="3786190"/>
            <a:ext cx="36099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0" y="6072206"/>
            <a:ext cx="3091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Total cost (worst case)?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Tm="121311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D0C8CE-935C-41CE-B7FE-53A5714E3364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Aggregate method</a:t>
            </a:r>
            <a:endParaRPr lang="en-US" altLang="zh-CN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E0000"/>
                </a:solidFill>
              </a:rPr>
              <a:t>Idea:</a:t>
            </a:r>
            <a:r>
              <a:rPr lang="en-US" altLang="zh-CN" dirty="0" smtClean="0"/>
              <a:t> Count the total cost for 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/>
              <a:t> operations directly.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Take the average cost as the amortized cost of each operation.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All operations have the same amortized cost.</a:t>
            </a:r>
            <a:endParaRPr lang="en-US" altLang="zh-CN" dirty="0" smtClean="0"/>
          </a:p>
          <a:p>
            <a:pPr eaLnBrk="1" hangingPunct="1"/>
            <a:r>
              <a:rPr lang="en-US" altLang="zh-CN" dirty="0" smtClean="0">
                <a:solidFill>
                  <a:srgbClr val="CE0000"/>
                </a:solidFill>
              </a:rPr>
              <a:t>Technique:</a:t>
            </a:r>
            <a:r>
              <a:rPr lang="en-US" altLang="zh-CN" dirty="0" smtClean="0"/>
              <a:t> Ad-hoc. Possibly try to count from a different way.</a:t>
            </a:r>
            <a:endParaRPr lang="en-US" altLang="zh-CN" dirty="0" smtClean="0"/>
          </a:p>
        </p:txBody>
      </p:sp>
    </p:spTree>
  </p:cSld>
  <p:clrMapOvr>
    <a:masterClrMapping/>
  </p:clrMapOvr>
  <p:transition advTm="59151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7E3DAE-5375-4C6A-8081-C3C83E23728A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 of Aggregate method</a:t>
            </a:r>
            <a:endParaRPr lang="en-US" altLang="zh-CN" smtClean="0"/>
          </a:p>
        </p:txBody>
      </p:sp>
      <p:sp>
        <p:nvSpPr>
          <p:cNvPr id="296970" name="Text Box 10"/>
          <p:cNvSpPr txBox="1">
            <a:spLocks noChangeArrowheads="1"/>
          </p:cNvSpPr>
          <p:nvPr/>
        </p:nvSpPr>
        <p:spPr bwMode="auto">
          <a:xfrm>
            <a:off x="5257800" y="1828800"/>
            <a:ext cx="1219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Cost =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2"/>
                </a:solidFill>
              </a:rPr>
              <a:t>1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296971" name="Text Box 11"/>
          <p:cNvSpPr txBox="1">
            <a:spLocks noChangeArrowheads="1"/>
          </p:cNvSpPr>
          <p:nvPr/>
        </p:nvSpPr>
        <p:spPr bwMode="auto">
          <a:xfrm>
            <a:off x="5257800" y="2362200"/>
            <a:ext cx="1219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Cost =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2"/>
                </a:solidFill>
              </a:rPr>
              <a:t>2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296972" name="Text Box 12"/>
          <p:cNvSpPr txBox="1">
            <a:spLocks noChangeArrowheads="1"/>
          </p:cNvSpPr>
          <p:nvPr/>
        </p:nvSpPr>
        <p:spPr bwMode="auto">
          <a:xfrm>
            <a:off x="5257800" y="2895600"/>
            <a:ext cx="1219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Cost =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2"/>
                </a:solidFill>
              </a:rPr>
              <a:t>1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296973" name="Text Box 13"/>
          <p:cNvSpPr txBox="1">
            <a:spLocks noChangeArrowheads="1"/>
          </p:cNvSpPr>
          <p:nvPr/>
        </p:nvSpPr>
        <p:spPr bwMode="auto">
          <a:xfrm>
            <a:off x="5257800" y="3429000"/>
            <a:ext cx="1219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Cost =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2"/>
                </a:solidFill>
              </a:rPr>
              <a:t>3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296974" name="Text Box 14"/>
          <p:cNvSpPr txBox="1">
            <a:spLocks noChangeArrowheads="1"/>
          </p:cNvSpPr>
          <p:nvPr/>
        </p:nvSpPr>
        <p:spPr bwMode="auto">
          <a:xfrm>
            <a:off x="5257800" y="3962400"/>
            <a:ext cx="1219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Cost =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2"/>
                </a:solidFill>
              </a:rPr>
              <a:t>1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296975" name="Text Box 15"/>
          <p:cNvSpPr txBox="1">
            <a:spLocks noChangeArrowheads="1"/>
          </p:cNvSpPr>
          <p:nvPr/>
        </p:nvSpPr>
        <p:spPr bwMode="auto">
          <a:xfrm>
            <a:off x="5257800" y="4724400"/>
            <a:ext cx="1219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Cost </a:t>
            </a:r>
            <a:r>
              <a:rPr lang="en-US" altLang="zh-CN">
                <a:solidFill>
                  <a:schemeClr val="tx1"/>
                </a:solidFill>
              </a:rPr>
              <a:t>=</a:t>
            </a:r>
            <a:r>
              <a:rPr lang="en-US" altLang="zh-CN"/>
              <a:t> </a:t>
            </a:r>
            <a:r>
              <a:rPr lang="en-US" altLang="zh-CN" smtClean="0">
                <a:solidFill>
                  <a:schemeClr val="accent2"/>
                </a:solidFill>
              </a:rPr>
              <a:t>1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grpSp>
        <p:nvGrpSpPr>
          <p:cNvPr id="2" name="Group 34"/>
          <p:cNvGrpSpPr/>
          <p:nvPr/>
        </p:nvGrpSpPr>
        <p:grpSpPr bwMode="auto">
          <a:xfrm>
            <a:off x="5029200" y="5638800"/>
            <a:ext cx="1143000" cy="457200"/>
            <a:chOff x="3168" y="3552"/>
            <a:chExt cx="720" cy="288"/>
          </a:xfrm>
        </p:grpSpPr>
        <p:sp>
          <p:nvSpPr>
            <p:cNvPr id="19490" name="Text Box 16"/>
            <p:cNvSpPr txBox="1">
              <a:spLocks noChangeArrowheads="1"/>
            </p:cNvSpPr>
            <p:nvPr/>
          </p:nvSpPr>
          <p:spPr bwMode="auto">
            <a:xfrm>
              <a:off x="3420" y="3552"/>
              <a:ext cx="46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</a:rPr>
                <a:t>Cost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19491" name="Line 17"/>
            <p:cNvSpPr>
              <a:spLocks noChangeShapeType="1"/>
            </p:cNvSpPr>
            <p:nvPr/>
          </p:nvSpPr>
          <p:spPr bwMode="auto">
            <a:xfrm flipH="1">
              <a:off x="3168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96979" name="Text Box 19"/>
          <p:cNvSpPr txBox="1">
            <a:spLocks noChangeArrowheads="1"/>
          </p:cNvSpPr>
          <p:nvPr/>
        </p:nvSpPr>
        <p:spPr bwMode="auto">
          <a:xfrm>
            <a:off x="2895600" y="1371600"/>
            <a:ext cx="2012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0   0   0    0    0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296980" name="Text Box 20"/>
          <p:cNvSpPr txBox="1">
            <a:spLocks noChangeArrowheads="1"/>
          </p:cNvSpPr>
          <p:nvPr/>
        </p:nvSpPr>
        <p:spPr bwMode="auto">
          <a:xfrm>
            <a:off x="2895600" y="1828800"/>
            <a:ext cx="2012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0   0   0    0    </a:t>
            </a:r>
            <a:r>
              <a:rPr lang="en-US" altLang="zh-CN">
                <a:solidFill>
                  <a:srgbClr val="CE0000"/>
                </a:solidFill>
              </a:rPr>
              <a:t>1</a:t>
            </a:r>
            <a:endParaRPr lang="en-US" altLang="zh-CN">
              <a:solidFill>
                <a:srgbClr val="CE0000"/>
              </a:solidFill>
            </a:endParaRPr>
          </a:p>
        </p:txBody>
      </p:sp>
      <p:sp>
        <p:nvSpPr>
          <p:cNvPr id="296981" name="Text Box 21"/>
          <p:cNvSpPr txBox="1">
            <a:spLocks noChangeArrowheads="1"/>
          </p:cNvSpPr>
          <p:nvPr/>
        </p:nvSpPr>
        <p:spPr bwMode="auto">
          <a:xfrm>
            <a:off x="2895600" y="2362200"/>
            <a:ext cx="2012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0   0   0    </a:t>
            </a:r>
            <a:r>
              <a:rPr lang="en-US" altLang="zh-CN">
                <a:solidFill>
                  <a:srgbClr val="CE0000"/>
                </a:solidFill>
              </a:rPr>
              <a:t>1    0</a:t>
            </a:r>
            <a:endParaRPr lang="en-US" altLang="zh-CN">
              <a:solidFill>
                <a:srgbClr val="CE0000"/>
              </a:solidFill>
            </a:endParaRPr>
          </a:p>
        </p:txBody>
      </p:sp>
      <p:sp>
        <p:nvSpPr>
          <p:cNvPr id="296982" name="Text Box 22"/>
          <p:cNvSpPr txBox="1">
            <a:spLocks noChangeArrowheads="1"/>
          </p:cNvSpPr>
          <p:nvPr/>
        </p:nvSpPr>
        <p:spPr bwMode="auto">
          <a:xfrm>
            <a:off x="2895600" y="2895600"/>
            <a:ext cx="2012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0   0   0    1    </a:t>
            </a:r>
            <a:r>
              <a:rPr lang="en-US" altLang="zh-CN">
                <a:solidFill>
                  <a:srgbClr val="CE0000"/>
                </a:solidFill>
              </a:rPr>
              <a:t>1</a:t>
            </a:r>
            <a:endParaRPr lang="en-US" altLang="zh-CN">
              <a:solidFill>
                <a:srgbClr val="CE0000"/>
              </a:solidFill>
            </a:endParaRPr>
          </a:p>
        </p:txBody>
      </p:sp>
      <p:sp>
        <p:nvSpPr>
          <p:cNvPr id="296983" name="Text Box 23"/>
          <p:cNvSpPr txBox="1">
            <a:spLocks noChangeArrowheads="1"/>
          </p:cNvSpPr>
          <p:nvPr/>
        </p:nvSpPr>
        <p:spPr bwMode="auto">
          <a:xfrm>
            <a:off x="2895600" y="3470275"/>
            <a:ext cx="2012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0   0   </a:t>
            </a:r>
            <a:r>
              <a:rPr lang="en-US" altLang="zh-CN">
                <a:solidFill>
                  <a:srgbClr val="CE0000"/>
                </a:solidFill>
              </a:rPr>
              <a:t>1    0    0</a:t>
            </a:r>
            <a:endParaRPr lang="en-US" altLang="zh-CN">
              <a:solidFill>
                <a:srgbClr val="CE0000"/>
              </a:solidFill>
            </a:endParaRPr>
          </a:p>
        </p:txBody>
      </p:sp>
      <p:sp>
        <p:nvSpPr>
          <p:cNvPr id="296984" name="Text Box 24"/>
          <p:cNvSpPr txBox="1">
            <a:spLocks noChangeArrowheads="1"/>
          </p:cNvSpPr>
          <p:nvPr/>
        </p:nvSpPr>
        <p:spPr bwMode="auto">
          <a:xfrm>
            <a:off x="2895600" y="3962400"/>
            <a:ext cx="2012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0   0   1    0    </a:t>
            </a:r>
            <a:r>
              <a:rPr lang="en-US" altLang="zh-CN">
                <a:solidFill>
                  <a:srgbClr val="CE0000"/>
                </a:solidFill>
              </a:rPr>
              <a:t>1</a:t>
            </a:r>
            <a:endParaRPr lang="en-US" altLang="zh-CN">
              <a:solidFill>
                <a:srgbClr val="CE0000"/>
              </a:solidFill>
            </a:endParaRPr>
          </a:p>
        </p:txBody>
      </p:sp>
      <p:sp>
        <p:nvSpPr>
          <p:cNvPr id="296986" name="Text Box 26"/>
          <p:cNvSpPr txBox="1">
            <a:spLocks noChangeArrowheads="1"/>
          </p:cNvSpPr>
          <p:nvPr/>
        </p:nvSpPr>
        <p:spPr bwMode="auto">
          <a:xfrm>
            <a:off x="2895600" y="4724400"/>
            <a:ext cx="2012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1   1   1    1    </a:t>
            </a:r>
            <a:r>
              <a:rPr lang="en-US" altLang="zh-CN">
                <a:solidFill>
                  <a:srgbClr val="CE0000"/>
                </a:solidFill>
              </a:rPr>
              <a:t>1</a:t>
            </a:r>
            <a:endParaRPr lang="en-US" altLang="zh-CN">
              <a:solidFill>
                <a:srgbClr val="CE0000"/>
              </a:solidFill>
            </a:endParaRPr>
          </a:p>
        </p:txBody>
      </p:sp>
      <p:grpSp>
        <p:nvGrpSpPr>
          <p:cNvPr id="3" name="Group 35"/>
          <p:cNvGrpSpPr/>
          <p:nvPr/>
        </p:nvGrpSpPr>
        <p:grpSpPr bwMode="auto">
          <a:xfrm>
            <a:off x="4495800" y="5257800"/>
            <a:ext cx="488950" cy="879475"/>
            <a:chOff x="2832" y="3312"/>
            <a:chExt cx="308" cy="554"/>
          </a:xfrm>
        </p:grpSpPr>
        <p:sp>
          <p:nvSpPr>
            <p:cNvPr id="19488" name="Line 9"/>
            <p:cNvSpPr>
              <a:spLocks noChangeShapeType="1"/>
            </p:cNvSpPr>
            <p:nvPr/>
          </p:nvSpPr>
          <p:spPr bwMode="auto">
            <a:xfrm flipV="1">
              <a:off x="2976" y="33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9" name="Text Box 29"/>
            <p:cNvSpPr txBox="1">
              <a:spLocks noChangeArrowheads="1"/>
            </p:cNvSpPr>
            <p:nvPr/>
          </p:nvSpPr>
          <p:spPr bwMode="auto">
            <a:xfrm>
              <a:off x="2832" y="357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</a:rPr>
                <a:t>16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Group 36"/>
          <p:cNvGrpSpPr/>
          <p:nvPr/>
        </p:nvGrpSpPr>
        <p:grpSpPr bwMode="auto">
          <a:xfrm>
            <a:off x="4083050" y="5257800"/>
            <a:ext cx="336550" cy="914400"/>
            <a:chOff x="2572" y="3312"/>
            <a:chExt cx="212" cy="576"/>
          </a:xfrm>
        </p:grpSpPr>
        <p:sp>
          <p:nvSpPr>
            <p:cNvPr id="19486" name="Line 8"/>
            <p:cNvSpPr>
              <a:spLocks noChangeShapeType="1"/>
            </p:cNvSpPr>
            <p:nvPr/>
          </p:nvSpPr>
          <p:spPr bwMode="auto">
            <a:xfrm flipV="1">
              <a:off x="2688" y="33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7" name="Text Box 30"/>
            <p:cNvSpPr txBox="1">
              <a:spLocks noChangeArrowheads="1"/>
            </p:cNvSpPr>
            <p:nvPr/>
          </p:nvSpPr>
          <p:spPr bwMode="auto">
            <a:xfrm>
              <a:off x="2572" y="360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</a:rPr>
                <a:t>8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</p:grpSp>
      <p:grpSp>
        <p:nvGrpSpPr>
          <p:cNvPr id="5" name="Group 37"/>
          <p:cNvGrpSpPr/>
          <p:nvPr/>
        </p:nvGrpSpPr>
        <p:grpSpPr bwMode="auto">
          <a:xfrm>
            <a:off x="3657600" y="5257800"/>
            <a:ext cx="336550" cy="914400"/>
            <a:chOff x="2304" y="3312"/>
            <a:chExt cx="212" cy="576"/>
          </a:xfrm>
        </p:grpSpPr>
        <p:sp>
          <p:nvSpPr>
            <p:cNvPr id="19484" name="Line 7"/>
            <p:cNvSpPr>
              <a:spLocks noChangeShapeType="1"/>
            </p:cNvSpPr>
            <p:nvPr/>
          </p:nvSpPr>
          <p:spPr bwMode="auto">
            <a:xfrm flipV="1">
              <a:off x="2400" y="33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5" name="Text Box 31"/>
            <p:cNvSpPr txBox="1">
              <a:spLocks noChangeArrowheads="1"/>
            </p:cNvSpPr>
            <p:nvPr/>
          </p:nvSpPr>
          <p:spPr bwMode="auto">
            <a:xfrm>
              <a:off x="2304" y="360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</a:rPr>
                <a:t>4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</p:grpSp>
      <p:grpSp>
        <p:nvGrpSpPr>
          <p:cNvPr id="6" name="Group 38"/>
          <p:cNvGrpSpPr/>
          <p:nvPr/>
        </p:nvGrpSpPr>
        <p:grpSpPr bwMode="auto">
          <a:xfrm>
            <a:off x="3276600" y="5257800"/>
            <a:ext cx="336550" cy="914400"/>
            <a:chOff x="2064" y="3312"/>
            <a:chExt cx="212" cy="576"/>
          </a:xfrm>
        </p:grpSpPr>
        <p:sp>
          <p:nvSpPr>
            <p:cNvPr id="19482" name="Line 6"/>
            <p:cNvSpPr>
              <a:spLocks noChangeShapeType="1"/>
            </p:cNvSpPr>
            <p:nvPr/>
          </p:nvSpPr>
          <p:spPr bwMode="auto">
            <a:xfrm flipV="1">
              <a:off x="2180" y="33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3" name="Text Box 32"/>
            <p:cNvSpPr txBox="1">
              <a:spLocks noChangeArrowheads="1"/>
            </p:cNvSpPr>
            <p:nvPr/>
          </p:nvSpPr>
          <p:spPr bwMode="auto">
            <a:xfrm>
              <a:off x="2064" y="360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</a:rPr>
                <a:t>2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</p:grpSp>
      <p:grpSp>
        <p:nvGrpSpPr>
          <p:cNvPr id="7" name="Group 39"/>
          <p:cNvGrpSpPr/>
          <p:nvPr/>
        </p:nvGrpSpPr>
        <p:grpSpPr bwMode="auto">
          <a:xfrm>
            <a:off x="2895600" y="5257800"/>
            <a:ext cx="336550" cy="914400"/>
            <a:chOff x="1824" y="3312"/>
            <a:chExt cx="212" cy="576"/>
          </a:xfrm>
        </p:grpSpPr>
        <p:sp>
          <p:nvSpPr>
            <p:cNvPr id="19480" name="Line 5"/>
            <p:cNvSpPr>
              <a:spLocks noChangeShapeType="1"/>
            </p:cNvSpPr>
            <p:nvPr/>
          </p:nvSpPr>
          <p:spPr bwMode="auto">
            <a:xfrm flipV="1">
              <a:off x="1920" y="33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1" name="Text Box 33"/>
            <p:cNvSpPr txBox="1">
              <a:spLocks noChangeArrowheads="1"/>
            </p:cNvSpPr>
            <p:nvPr/>
          </p:nvSpPr>
          <p:spPr bwMode="auto">
            <a:xfrm>
              <a:off x="1824" y="360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</a:rPr>
                <a:t>1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472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6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6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9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6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96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9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96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70" grpId="0" autoUpdateAnimBg="0"/>
      <p:bldP spid="296971" grpId="0" autoUpdateAnimBg="0"/>
      <p:bldP spid="296972" grpId="0" autoUpdateAnimBg="0"/>
      <p:bldP spid="296973" grpId="0" autoUpdateAnimBg="0"/>
      <p:bldP spid="296974" grpId="0" autoUpdateAnimBg="0"/>
      <p:bldP spid="296975" grpId="0" autoUpdateAnimBg="0"/>
      <p:bldP spid="296979" grpId="0" autoUpdateAnimBg="0"/>
      <p:bldP spid="296980" grpId="0" autoUpdateAnimBg="0"/>
      <p:bldP spid="296981" grpId="0" autoUpdateAnimBg="0"/>
      <p:bldP spid="296982" grpId="0" autoUpdateAnimBg="0"/>
      <p:bldP spid="296983" grpId="0" autoUpdateAnimBg="0"/>
      <p:bldP spid="296984" grpId="0" autoUpdateAnimBg="0"/>
      <p:bldP spid="29698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F48193-72AB-4794-8F58-11E1D9DCFA97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Aggregate method (cont.)</a:t>
            </a:r>
            <a:endParaRPr lang="en-US" altLang="zh-CN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Count per row varies. Hard to sum up.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Instead count by columns.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i.e., count how many times 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/>
              <a:t>th bit is flipped.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Add the costs.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For a sequence of 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/>
              <a:t> increments: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/>
              <a:t>th l.s.b. flipped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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/2</a:t>
            </a:r>
            <a:r>
              <a:rPr lang="en-US" altLang="zh-CN" i="1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</a:t>
            </a:r>
            <a:r>
              <a:rPr lang="en-US" altLang="zh-CN" smtClean="0">
                <a:sym typeface="Symbol" panose="05050102010706020507" pitchFamily="18" charset="2"/>
              </a:rPr>
              <a:t> times.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209B83-605E-47EA-AC4E-67ED45431B11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Aggregate method (cont.)</a:t>
            </a:r>
            <a:endParaRPr lang="en-US" altLang="zh-CN" smtClean="0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Total Cost </a:t>
            </a:r>
            <a:r>
              <a:rPr lang="en-US" altLang="zh-CN" smtClean="0">
                <a:solidFill>
                  <a:schemeClr val="accent2"/>
                </a:solidFill>
              </a:rPr>
              <a:t>=</a:t>
            </a:r>
            <a:endParaRPr lang="en-US" altLang="zh-CN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Thus total cost = </a:t>
            </a:r>
            <a:r>
              <a:rPr lang="en-US" altLang="zh-CN" i="1" smtClean="0">
                <a:solidFill>
                  <a:schemeClr val="accent2"/>
                </a:solidFill>
              </a:rPr>
              <a:t>O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  <a:r>
              <a:rPr lang="en-US" altLang="zh-CN" smtClean="0"/>
              <a:t>.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Amortized cost per insertion = </a:t>
            </a:r>
            <a:r>
              <a:rPr lang="en-US" altLang="zh-CN" i="1" smtClean="0">
                <a:solidFill>
                  <a:schemeClr val="accent2"/>
                </a:solidFill>
              </a:rPr>
              <a:t>O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)/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/>
              <a:t> = </a:t>
            </a:r>
            <a:r>
              <a:rPr lang="en-US" altLang="zh-CN" i="1" smtClean="0">
                <a:solidFill>
                  <a:schemeClr val="accent2"/>
                </a:solidFill>
              </a:rPr>
              <a:t>O</a:t>
            </a:r>
            <a:r>
              <a:rPr lang="en-US" altLang="zh-CN" smtClean="0">
                <a:solidFill>
                  <a:schemeClr val="accent2"/>
                </a:solidFill>
              </a:rPr>
              <a:t>(1)</a:t>
            </a:r>
            <a:r>
              <a:rPr lang="en-US" altLang="zh-CN" smtClean="0"/>
              <a:t>.</a:t>
            </a:r>
            <a:endParaRPr lang="en-US" altLang="zh-CN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971800" y="1401763"/>
          <a:ext cx="160020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16459200" imgH="10668000" progId="Equation.3">
                  <p:embed/>
                </p:oleObj>
              </mc:Choice>
              <mc:Fallback>
                <p:oleObj name="Equation" r:id="rId1" imgW="16459200" imgH="106680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71800" y="1401763"/>
                        <a:ext cx="1600200" cy="10366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2584450" y="2438400"/>
          <a:ext cx="15303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16764000" imgH="25908000" progId="Equation.3">
                  <p:embed/>
                </p:oleObj>
              </mc:Choice>
              <mc:Fallback>
                <p:oleObj name="Equation" r:id="rId3" imgW="16764000" imgH="2590800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4450" y="2438400"/>
                        <a:ext cx="1530350" cy="2362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IMING" val="|1|10.2|2.3|1.7|2.6|1.1|2.3|1.2|1.4|2.2|2.1|3.4|7.1|6.2|0.8"/>
</p:tagLst>
</file>

<file path=ppt/tags/tag2.xml><?xml version="1.0" encoding="utf-8"?>
<p:tagLst xmlns:p="http://schemas.openxmlformats.org/presentationml/2006/main">
  <p:tag name="commondata" val="eyJoZGlkIjoiMjk4NDYwY2ZlNTg5ZDYyYWNiY2MzOGM5NmZlOThkYTAifQ==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008C87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008C87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8197</Words>
  <Application>WPS 演示</Application>
  <PresentationFormat>全屏显示(4:3)</PresentationFormat>
  <Paragraphs>456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16</vt:i4>
      </vt:variant>
      <vt:variant>
        <vt:lpstr>幻灯片标题</vt:lpstr>
      </vt:variant>
      <vt:variant>
        <vt:i4>35</vt:i4>
      </vt:variant>
    </vt:vector>
  </HeadingPairs>
  <TitlesOfParts>
    <vt:vector size="61" baseType="lpstr">
      <vt:lpstr>Arial</vt:lpstr>
      <vt:lpstr>宋体</vt:lpstr>
      <vt:lpstr>Wingdings</vt:lpstr>
      <vt:lpstr>Times New Roman</vt:lpstr>
      <vt:lpstr>Symbol</vt:lpstr>
      <vt:lpstr>微软雅黑</vt:lpstr>
      <vt:lpstr>Arial Unicode MS</vt:lpstr>
      <vt:lpstr>Monotype Corsiva</vt:lpstr>
      <vt:lpstr>Symbol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Introduction to Algorithms</vt:lpstr>
      <vt:lpstr>Today’s Lecture</vt:lpstr>
      <vt:lpstr>Amortized Analysis</vt:lpstr>
      <vt:lpstr>Three techniques</vt:lpstr>
      <vt:lpstr>Binary Counter</vt:lpstr>
      <vt:lpstr>Aggregate method</vt:lpstr>
      <vt:lpstr>Example of Aggregate method</vt:lpstr>
      <vt:lpstr>Aggregate method (cont.)</vt:lpstr>
      <vt:lpstr>Aggregate method (cont.)</vt:lpstr>
      <vt:lpstr>Binary Counter – 2</vt:lpstr>
      <vt:lpstr>Amortized cost</vt:lpstr>
      <vt:lpstr>Accounting method</vt:lpstr>
      <vt:lpstr>Example: Binary Counter</vt:lpstr>
      <vt:lpstr>Example: Binary Counter</vt:lpstr>
      <vt:lpstr>Potential Method</vt:lpstr>
      <vt:lpstr>Potential functions</vt:lpstr>
      <vt:lpstr>Potential functions (cont.)</vt:lpstr>
      <vt:lpstr>Potential functions (cont.)</vt:lpstr>
      <vt:lpstr>Example: Binary Counter</vt:lpstr>
      <vt:lpstr>Example: Binary Counter</vt:lpstr>
      <vt:lpstr>Example: Dynamic tables</vt:lpstr>
      <vt:lpstr>Dynamic tables (cont.)</vt:lpstr>
      <vt:lpstr>Accounting analysis</vt:lpstr>
      <vt:lpstr>Dynamic table</vt:lpstr>
      <vt:lpstr>The Accounting method</vt:lpstr>
      <vt:lpstr>Accounting vs. Aggregate</vt:lpstr>
      <vt:lpstr>Accounting analysis</vt:lpstr>
      <vt:lpstr>Potential analysis</vt:lpstr>
      <vt:lpstr>Potential analysis</vt:lpstr>
      <vt:lpstr>Potential analysis</vt:lpstr>
      <vt:lpstr>Potential analysis</vt:lpstr>
      <vt:lpstr>Potential analysis</vt:lpstr>
      <vt:lpstr>Expansion and Contraction</vt:lpstr>
      <vt:lpstr>Expansion and Contraction</vt:lpstr>
      <vt:lpstr>Expansion and Contraction</vt:lpstr>
    </vt:vector>
  </TitlesOfParts>
  <Company>Fudan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scf</dc:creator>
  <cp:lastModifiedBy>陈锐林</cp:lastModifiedBy>
  <cp:revision>223</cp:revision>
  <dcterms:created xsi:type="dcterms:W3CDTF">2003-03-07T06:50:00Z</dcterms:created>
  <dcterms:modified xsi:type="dcterms:W3CDTF">2024-03-28T02:19:52Z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E78DBF65A7E64D3C8D729B42A410BD86_12</vt:lpwstr>
  </property>
  <property fmtid="{D5CDD505-2E9C-101B-9397-08002B2CF9AE}" pid="3" name="KSOProductBuildVer">
    <vt:lpwstr>2052-12.1.0.15712</vt:lpwstr>
  </property>
</Properties>
</file>