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3"/>
    <p:sldId id="336" r:id="rId4"/>
    <p:sldId id="337" r:id="rId5"/>
    <p:sldId id="378" r:id="rId6"/>
    <p:sldId id="416" r:id="rId7"/>
    <p:sldId id="381" r:id="rId8"/>
    <p:sldId id="409" r:id="rId9"/>
    <p:sldId id="382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5" r:id="rId20"/>
    <p:sldId id="376" r:id="rId21"/>
    <p:sldId id="389" r:id="rId22"/>
    <p:sldId id="390" r:id="rId23"/>
    <p:sldId id="391" r:id="rId24"/>
    <p:sldId id="392" r:id="rId25"/>
    <p:sldId id="394" r:id="rId26"/>
    <p:sldId id="395" r:id="rId27"/>
    <p:sldId id="396" r:id="rId28"/>
    <p:sldId id="399" r:id="rId29"/>
    <p:sldId id="400" r:id="rId30"/>
    <p:sldId id="401" r:id="rId31"/>
    <p:sldId id="432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1" r:id="rId43"/>
    <p:sldId id="402" r:id="rId44"/>
    <p:sldId id="403" r:id="rId45"/>
    <p:sldId id="405" r:id="rId46"/>
    <p:sldId id="406" r:id="rId47"/>
    <p:sldId id="407" r:id="rId48"/>
    <p:sldId id="408" r:id="rId49"/>
    <p:sldId id="433" r:id="rId50"/>
    <p:sldId id="434" r:id="rId51"/>
    <p:sldId id="435" r:id="rId52"/>
    <p:sldId id="377" r:id="rId53"/>
  </p:sldIdLst>
  <p:sldSz cx="9144000" cy="6858000" type="screen4x3"/>
  <p:notesSz cx="6858000" cy="9144000"/>
  <p:custDataLst>
    <p:tags r:id="rId59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00"/>
    <a:srgbClr val="008C87"/>
    <a:srgbClr val="FF9900"/>
    <a:srgbClr val="FFCCCC"/>
    <a:srgbClr val="FFFF00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852" autoAdjust="0"/>
    <p:restoredTop sz="90832" autoAdjust="0"/>
  </p:normalViewPr>
  <p:slideViewPr>
    <p:cSldViewPr showGuides="1"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1"/>
            </a:lvl1pPr>
          </a:lstStyle>
          <a:p>
            <a:pPr>
              <a:defRPr/>
            </a:pPr>
            <a:fld id="{D6E6AEAC-89FB-4B75-AEC1-D37765ABCB0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CE587C-7A29-4D65-BD15-21951CA3846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B9FA5-72FE-4628-8E9D-5A1676E6F5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87CDB-E680-4A36-AA87-79D2FA3B6B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5F9CD-2567-4DB5-AD63-0E6B601443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51761-9973-4F0F-BAAE-214E942B6B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D9262-3859-44D7-A749-8BB69E6768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1E1B0-EFF2-4A45-98B6-4E3D4B1128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8123D-8D1B-4E04-ABE6-536ADE4F93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9A1E2-0810-4AC8-8595-3D5C4ACDCF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F94DD-BCC4-47CC-BCB9-291856593A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EEE4B-3EE0-401F-8F1B-FF9A81A2D2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97D0-6A06-496D-B4FD-3F9927352F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D5CB57-7A4F-4FE1-A4D0-AE0EE3869D8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1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Lecture 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Weighted Interval Scheduling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Notation</a:t>
            </a:r>
            <a:r>
              <a:rPr lang="en-US" altLang="zh-CN" sz="2800" smtClean="0"/>
              <a:t>. Label jobs by finishing time: 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 ≤ 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z="2800" smtClean="0">
                <a:solidFill>
                  <a:schemeClr val="accent2"/>
                </a:solidFill>
              </a:rPr>
              <a:t> ≤ . . . ≤ 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Def</a:t>
            </a:r>
            <a:r>
              <a:rPr lang="en-US" altLang="zh-CN" sz="2800" smtClean="0"/>
              <a:t>. </a:t>
            </a:r>
            <a:r>
              <a:rPr lang="en-US" altLang="zh-CN" sz="2800" i="1" smtClean="0">
                <a:solidFill>
                  <a:schemeClr val="accent2"/>
                </a:solidFill>
              </a:rPr>
              <a:t>p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)</a:t>
            </a:r>
            <a:r>
              <a:rPr lang="en-US" altLang="zh-CN" sz="2800" smtClean="0"/>
              <a:t> = largest index 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 &lt; 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 such that job 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/>
              <a:t> is compatible with 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Ex: </a:t>
            </a:r>
            <a:r>
              <a:rPr lang="en-US" altLang="zh-CN" sz="2800" i="1" smtClean="0">
                <a:solidFill>
                  <a:schemeClr val="accent2"/>
                </a:solidFill>
              </a:rPr>
              <a:t>p</a:t>
            </a:r>
            <a:r>
              <a:rPr lang="en-US" altLang="zh-CN" sz="2800" smtClean="0">
                <a:solidFill>
                  <a:schemeClr val="accent2"/>
                </a:solidFill>
              </a:rPr>
              <a:t>(8) = 5, </a:t>
            </a:r>
            <a:r>
              <a:rPr lang="en-US" altLang="zh-CN" sz="2800" i="1" smtClean="0">
                <a:solidFill>
                  <a:schemeClr val="accent2"/>
                </a:solidFill>
              </a:rPr>
              <a:t>p</a:t>
            </a:r>
            <a:r>
              <a:rPr lang="en-US" altLang="zh-CN" sz="2800" smtClean="0">
                <a:solidFill>
                  <a:schemeClr val="accent2"/>
                </a:solidFill>
              </a:rPr>
              <a:t>(7) = 3, </a:t>
            </a:r>
            <a:r>
              <a:rPr lang="en-US" altLang="zh-CN" sz="2800" i="1" smtClean="0">
                <a:solidFill>
                  <a:schemeClr val="accent2"/>
                </a:solidFill>
              </a:rPr>
              <a:t>p</a:t>
            </a:r>
            <a:r>
              <a:rPr lang="en-US" altLang="zh-CN" sz="2800" smtClean="0">
                <a:solidFill>
                  <a:schemeClr val="accent2"/>
                </a:solidFill>
              </a:rPr>
              <a:t>(2) = 0</a:t>
            </a:r>
            <a:r>
              <a:rPr lang="en-US" altLang="zh-CN" sz="2800" smtClean="0"/>
              <a:t>.</a:t>
            </a:r>
            <a:endParaRPr lang="zh-CN" altLang="en-US" sz="280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1ADACB-AC8C-4BCA-A02C-2CA579F394E0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19388" y="4071938"/>
            <a:ext cx="413861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Dynamic Programming: Binary Choice</a:t>
            </a:r>
            <a:endParaRPr lang="zh-CN" altLang="en-US" sz="320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Notation. </a:t>
            </a:r>
            <a:r>
              <a:rPr lang="en-US" altLang="zh-CN" sz="2800" smtClean="0">
                <a:solidFill>
                  <a:schemeClr val="accent2"/>
                </a:solidFill>
              </a:rPr>
              <a:t>OPT(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) </a:t>
            </a:r>
            <a:r>
              <a:rPr lang="en-US" altLang="zh-CN" sz="2800" smtClean="0"/>
              <a:t>= value of optimal solution to the problem consisting of job requests </a:t>
            </a:r>
            <a:r>
              <a:rPr lang="en-US" altLang="zh-CN" sz="2800" smtClean="0">
                <a:solidFill>
                  <a:schemeClr val="accent2"/>
                </a:solidFill>
              </a:rPr>
              <a:t>1, 2, ..., 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Case 1: OPT selects job 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/>
              <a:t>collect profit</a:t>
            </a:r>
            <a:r>
              <a:rPr lang="en-US" altLang="zh-CN" sz="2400" smtClean="0">
                <a:solidFill>
                  <a:schemeClr val="accent2"/>
                </a:solidFill>
              </a:rPr>
              <a:t> </a:t>
            </a:r>
            <a:r>
              <a:rPr lang="en-US" altLang="zh-CN" sz="2400" i="1" smtClean="0">
                <a:solidFill>
                  <a:schemeClr val="accent2"/>
                </a:solidFill>
              </a:rPr>
              <a:t>v</a:t>
            </a:r>
            <a:r>
              <a:rPr lang="en-US" altLang="zh-CN" sz="2400" i="1" baseline="-25000" smtClean="0">
                <a:solidFill>
                  <a:schemeClr val="accent2"/>
                </a:solidFill>
              </a:rPr>
              <a:t>j</a:t>
            </a:r>
            <a:endParaRPr lang="en-US" altLang="zh-CN" sz="2400" i="1" baseline="-250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sz="2400" smtClean="0"/>
              <a:t>can't use incompatible jobs {</a:t>
            </a:r>
            <a:r>
              <a:rPr lang="en-US" altLang="zh-CN" sz="2400" i="1" smtClean="0">
                <a:solidFill>
                  <a:schemeClr val="accent2"/>
                </a:solidFill>
              </a:rPr>
              <a:t>p</a:t>
            </a:r>
            <a:r>
              <a:rPr lang="en-US" altLang="zh-CN" sz="2400" smtClean="0">
                <a:solidFill>
                  <a:schemeClr val="accent2"/>
                </a:solidFill>
              </a:rPr>
              <a:t>(</a:t>
            </a:r>
            <a:r>
              <a:rPr lang="en-US" altLang="zh-CN" sz="2400" i="1" smtClean="0">
                <a:solidFill>
                  <a:schemeClr val="accent2"/>
                </a:solidFill>
              </a:rPr>
              <a:t>j</a:t>
            </a:r>
            <a:r>
              <a:rPr lang="en-US" altLang="zh-CN" sz="2400" smtClean="0">
                <a:solidFill>
                  <a:schemeClr val="accent2"/>
                </a:solidFill>
              </a:rPr>
              <a:t>) + 1, </a:t>
            </a:r>
            <a:r>
              <a:rPr lang="en-US" altLang="zh-CN" sz="2400" i="1" smtClean="0">
                <a:solidFill>
                  <a:schemeClr val="accent2"/>
                </a:solidFill>
              </a:rPr>
              <a:t>p</a:t>
            </a:r>
            <a:r>
              <a:rPr lang="en-US" altLang="zh-CN" sz="2400" smtClean="0">
                <a:solidFill>
                  <a:schemeClr val="accent2"/>
                </a:solidFill>
              </a:rPr>
              <a:t>(</a:t>
            </a:r>
            <a:r>
              <a:rPr lang="en-US" altLang="zh-CN" sz="2400" i="1" smtClean="0">
                <a:solidFill>
                  <a:schemeClr val="accent2"/>
                </a:solidFill>
              </a:rPr>
              <a:t>j</a:t>
            </a:r>
            <a:r>
              <a:rPr lang="en-US" altLang="zh-CN" sz="2400" smtClean="0">
                <a:solidFill>
                  <a:schemeClr val="accent2"/>
                </a:solidFill>
              </a:rPr>
              <a:t>) + 2, ..., </a:t>
            </a:r>
            <a:r>
              <a:rPr lang="en-US" altLang="zh-CN" sz="2400" i="1" smtClean="0">
                <a:solidFill>
                  <a:schemeClr val="accent2"/>
                </a:solidFill>
              </a:rPr>
              <a:t>j</a:t>
            </a:r>
            <a:r>
              <a:rPr lang="en-US" altLang="zh-CN" sz="2400" smtClean="0">
                <a:solidFill>
                  <a:schemeClr val="accent2"/>
                </a:solidFill>
              </a:rPr>
              <a:t> - 1</a:t>
            </a:r>
            <a:r>
              <a:rPr lang="en-US" altLang="zh-CN" sz="2400" smtClean="0"/>
              <a:t>}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must include optimal solution to problem consisting of remaining compatible jobs </a:t>
            </a:r>
            <a:r>
              <a:rPr lang="en-US" altLang="zh-CN" sz="2400" smtClean="0">
                <a:solidFill>
                  <a:schemeClr val="accent2"/>
                </a:solidFill>
              </a:rPr>
              <a:t>1, 2, ..., </a:t>
            </a:r>
            <a:r>
              <a:rPr lang="en-US" altLang="zh-CN" sz="2400" i="1" smtClean="0">
                <a:solidFill>
                  <a:schemeClr val="accent2"/>
                </a:solidFill>
              </a:rPr>
              <a:t>p</a:t>
            </a:r>
            <a:r>
              <a:rPr lang="en-US" altLang="zh-CN" sz="2400" smtClean="0">
                <a:solidFill>
                  <a:schemeClr val="accent2"/>
                </a:solidFill>
              </a:rPr>
              <a:t>(</a:t>
            </a:r>
            <a:r>
              <a:rPr lang="en-US" altLang="zh-CN" sz="2400" i="1" smtClean="0">
                <a:solidFill>
                  <a:schemeClr val="accent2"/>
                </a:solidFill>
              </a:rPr>
              <a:t>j</a:t>
            </a:r>
            <a:r>
              <a:rPr lang="en-US" altLang="zh-CN" sz="2400" smtClean="0">
                <a:solidFill>
                  <a:schemeClr val="accent2"/>
                </a:solidFill>
              </a:rPr>
              <a:t>)</a:t>
            </a:r>
            <a:endParaRPr lang="en-US" altLang="zh-CN" sz="2400" smtClean="0">
              <a:solidFill>
                <a:schemeClr val="accent2"/>
              </a:solidFill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A5771F-7644-4ADD-887A-FA6B233E0A7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5000625" y="5572125"/>
            <a:ext cx="27717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Optimal substructure</a:t>
            </a:r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7414" name="直接箭头连接符 6"/>
          <p:cNvCxnSpPr>
            <a:cxnSpLocks noChangeShapeType="1"/>
          </p:cNvCxnSpPr>
          <p:nvPr/>
        </p:nvCxnSpPr>
        <p:spPr bwMode="auto">
          <a:xfrm rot="16200000" flipV="1">
            <a:off x="6143625" y="5143500"/>
            <a:ext cx="500063" cy="214313"/>
          </a:xfrm>
          <a:prstGeom prst="straightConnector1">
            <a:avLst/>
          </a:prstGeom>
          <a:noFill/>
          <a:ln w="9525" algn="ctr">
            <a:solidFill>
              <a:srgbClr val="CE0000"/>
            </a:solidFill>
            <a:rou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Dynamic Programming: Binary Choice</a:t>
            </a:r>
            <a:endParaRPr lang="zh-CN" altLang="en-US" sz="320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Case 2: OPT does not select </a:t>
            </a:r>
            <a:r>
              <a:rPr lang="en-US" altLang="zh-CN" sz="2800" dirty="0" smtClean="0">
                <a:solidFill>
                  <a:schemeClr val="accent2"/>
                </a:solidFill>
              </a:rPr>
              <a:t>job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j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dirty="0" smtClean="0"/>
              <a:t>must include optimal solution to problem consisting of remaining compatible jobs </a:t>
            </a:r>
            <a:r>
              <a:rPr lang="en-US" altLang="zh-CN" sz="2400" dirty="0" smtClean="0">
                <a:solidFill>
                  <a:schemeClr val="accent2"/>
                </a:solidFill>
              </a:rPr>
              <a:t>1, 2, ...,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j</a:t>
            </a:r>
            <a:r>
              <a:rPr lang="en-US" altLang="zh-CN" sz="2400" dirty="0" smtClean="0">
                <a:solidFill>
                  <a:schemeClr val="accent2"/>
                </a:solidFill>
              </a:rPr>
              <a:t>-1</a:t>
            </a:r>
            <a:endParaRPr lang="zh-CN" altLang="en-US" sz="2400" dirty="0" smtClean="0">
              <a:solidFill>
                <a:schemeClr val="accent2"/>
              </a:solidFill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B32ED6-9766-4DE8-96F9-DBF7A68AF9AB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75" y="4357694"/>
            <a:ext cx="572135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4300555" y="3500434"/>
            <a:ext cx="27717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Optimal substructure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8439" name="直接箭头连接符 6"/>
          <p:cNvCxnSpPr>
            <a:cxnSpLocks noChangeShapeType="1"/>
          </p:cNvCxnSpPr>
          <p:nvPr/>
        </p:nvCxnSpPr>
        <p:spPr bwMode="auto">
          <a:xfrm rot="16200000" flipV="1">
            <a:off x="5443554" y="3071810"/>
            <a:ext cx="500063" cy="214312"/>
          </a:xfrm>
          <a:prstGeom prst="straightConnector1">
            <a:avLst/>
          </a:prstGeom>
          <a:noFill/>
          <a:ln w="9525" algn="ctr">
            <a:solidFill>
              <a:srgbClr val="CE0000"/>
            </a:solidFill>
            <a:rou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Weighted Interval Scheduling: Brute Force</a:t>
            </a:r>
            <a:endParaRPr lang="zh-CN" altLang="en-US" sz="320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Brute force algorithm.</a:t>
            </a:r>
            <a:endParaRPr lang="en-US" altLang="zh-CN" smtClean="0"/>
          </a:p>
          <a:p>
            <a:pPr eaLnBrk="1" hangingPunct="1"/>
            <a:endParaRPr lang="en-US" altLang="zh-CN" sz="800" smtClean="0"/>
          </a:p>
          <a:p>
            <a:pPr eaLnBrk="1" hangingPunct="1"/>
            <a:r>
              <a:rPr lang="en-US" altLang="zh-CN" sz="2800" smtClean="0">
                <a:solidFill>
                  <a:srgbClr val="C00000"/>
                </a:solidFill>
              </a:rPr>
              <a:t>Input</a:t>
            </a:r>
            <a:r>
              <a:rPr lang="en-US" altLang="zh-CN" sz="2800" smtClean="0"/>
              <a:t>: 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s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,…,</a:t>
            </a:r>
            <a:r>
              <a:rPr lang="en-US" altLang="zh-CN" sz="2800" i="1" smtClean="0">
                <a:solidFill>
                  <a:schemeClr val="accent2"/>
                </a:solidFill>
              </a:rPr>
              <a:t>s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 , 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,…,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,…,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n</a:t>
            </a:r>
            <a:endParaRPr lang="en-US" altLang="zh-CN" sz="2800" i="1" baseline="-250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800" smtClean="0"/>
              <a:t>Sort jobs by finish times so that 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 ≤ 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z="2800" smtClean="0">
                <a:solidFill>
                  <a:schemeClr val="accent2"/>
                </a:solidFill>
              </a:rPr>
              <a:t> ≤ ... ≤ 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Compute </a:t>
            </a:r>
            <a:r>
              <a:rPr lang="en-US" altLang="zh-CN" sz="2800" i="1" smtClean="0">
                <a:solidFill>
                  <a:schemeClr val="accent2"/>
                </a:solidFill>
              </a:rPr>
              <a:t>p</a:t>
            </a:r>
            <a:r>
              <a:rPr lang="en-US" altLang="zh-CN" sz="2800" smtClean="0">
                <a:solidFill>
                  <a:schemeClr val="accent2"/>
                </a:solidFill>
              </a:rPr>
              <a:t>(1), </a:t>
            </a:r>
            <a:r>
              <a:rPr lang="en-US" altLang="zh-CN" sz="2800" i="1" smtClean="0">
                <a:solidFill>
                  <a:schemeClr val="accent2"/>
                </a:solidFill>
              </a:rPr>
              <a:t>p</a:t>
            </a:r>
            <a:r>
              <a:rPr lang="en-US" altLang="zh-CN" sz="2800" smtClean="0">
                <a:solidFill>
                  <a:schemeClr val="accent2"/>
                </a:solidFill>
              </a:rPr>
              <a:t>(2), …, </a:t>
            </a:r>
            <a:r>
              <a:rPr lang="en-US" altLang="zh-CN" sz="2800" i="1" smtClean="0">
                <a:solidFill>
                  <a:schemeClr val="accent2"/>
                </a:solidFill>
              </a:rPr>
              <a:t>p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)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800" smtClean="0"/>
              <a:t>Compute-Opt(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) {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        if (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 = 0</a:t>
            </a:r>
            <a:r>
              <a:rPr lang="en-US" altLang="zh-CN" sz="2800" smtClean="0"/>
              <a:t>) return </a:t>
            </a:r>
            <a:r>
              <a:rPr lang="en-US" altLang="zh-CN" sz="2800" smtClean="0">
                <a:solidFill>
                  <a:schemeClr val="accent2"/>
                </a:solidFill>
              </a:rPr>
              <a:t>0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/>
              <a:t>        else  return max(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 + Compute-Opt(</a:t>
            </a:r>
            <a:r>
              <a:rPr lang="en-US" altLang="zh-CN" sz="2800" i="1" smtClean="0">
                <a:solidFill>
                  <a:schemeClr val="accent2"/>
                </a:solidFill>
              </a:rPr>
              <a:t>p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)</a:t>
            </a:r>
            <a:r>
              <a:rPr lang="en-US" altLang="zh-CN" sz="2800" smtClean="0"/>
              <a:t>), 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                                    Compute-Opt(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-1</a:t>
            </a:r>
            <a:r>
              <a:rPr lang="en-US" altLang="zh-CN" sz="2800" smtClean="0"/>
              <a:t>))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mtClean="0"/>
              <a:t>   }</a:t>
            </a: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4D9F6-FC8C-4C17-ABCF-0883C781D84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Weighted Interval Scheduling: Brute Force</a:t>
            </a:r>
            <a:endParaRPr lang="zh-CN" altLang="en-US" sz="320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Observation. Recursive algorithm fails spectacularly because of redundant sub-problems </a:t>
            </a:r>
            <a:r>
              <a:rPr lang="en-US" altLang="zh-CN" dirty="0" smtClean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exponential algorithms.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D2438-CC7F-40E0-B77F-9EBCE7BFFFB5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3286125"/>
            <a:ext cx="76327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Weighted Interval Scheduling: </a:t>
            </a:r>
            <a:r>
              <a:rPr lang="en-US" altLang="zh-CN" sz="3200" smtClean="0">
                <a:solidFill>
                  <a:srgbClr val="C00000"/>
                </a:solidFill>
              </a:rPr>
              <a:t>Memoization</a:t>
            </a:r>
            <a:endParaRPr lang="zh-CN" altLang="en-US" sz="3200" smtClean="0">
              <a:solidFill>
                <a:srgbClr val="C00000"/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C00000"/>
                </a:solidFill>
              </a:rPr>
              <a:t>Memoization</a:t>
            </a:r>
            <a:r>
              <a:rPr lang="en-US" altLang="zh-CN" dirty="0" smtClean="0"/>
              <a:t>. Store results of each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 in a cache; lookup as needed.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3B0C89-F732-47FE-9889-360C828AF7CF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2038" y="2714625"/>
            <a:ext cx="7367587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Weighted Interval Scheduling: Running Time</a:t>
            </a:r>
            <a:endParaRPr lang="zh-CN" altLang="en-US" sz="320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Claim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Memoized</a:t>
            </a:r>
            <a:r>
              <a:rPr lang="en-US" altLang="zh-CN" dirty="0" smtClean="0"/>
              <a:t> version of algorithm takes </a:t>
            </a:r>
            <a:r>
              <a:rPr lang="en-US" altLang="zh-CN" dirty="0" smtClean="0">
                <a:solidFill>
                  <a:schemeClr val="accent2"/>
                </a:solidFill>
              </a:rPr>
              <a:t>O(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log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 </a:t>
            </a:r>
            <a:r>
              <a:rPr lang="en-US" altLang="zh-CN" dirty="0" smtClean="0"/>
              <a:t>time.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Sort by finish time: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log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).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 smtClean="0"/>
              <a:t>Computing </a:t>
            </a:r>
            <a:r>
              <a:rPr lang="en-US" altLang="zh-CN" i="1" dirty="0" smtClean="0">
                <a:solidFill>
                  <a:schemeClr val="accent2"/>
                </a:solidFill>
              </a:rPr>
              <a:t>p</a:t>
            </a:r>
            <a:r>
              <a:rPr lang="en-US" altLang="zh-CN" dirty="0" smtClean="0">
                <a:solidFill>
                  <a:schemeClr val="accent2"/>
                </a:solidFill>
              </a:rPr>
              <a:t>(·)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log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via sorting by start time.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M-Compute-Opt(j): each invocation takes </a:t>
            </a:r>
            <a:r>
              <a:rPr lang="en-US" altLang="zh-CN" dirty="0" smtClean="0">
                <a:solidFill>
                  <a:schemeClr val="accent2"/>
                </a:solidFill>
              </a:rPr>
              <a:t>O(1) </a:t>
            </a:r>
            <a:r>
              <a:rPr lang="en-US" altLang="zh-CN" dirty="0" smtClean="0"/>
              <a:t>time and either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returns an existing value </a:t>
            </a:r>
            <a:r>
              <a:rPr lang="en-US" altLang="zh-CN" i="1" dirty="0" smtClean="0">
                <a:solidFill>
                  <a:schemeClr val="accent2"/>
                </a:solidFill>
              </a:rPr>
              <a:t>M</a:t>
            </a:r>
            <a:r>
              <a:rPr lang="en-US" altLang="zh-CN" dirty="0" smtClean="0">
                <a:solidFill>
                  <a:schemeClr val="accent2"/>
                </a:solidFill>
              </a:rPr>
              <a:t>[</a:t>
            </a:r>
            <a:r>
              <a:rPr lang="en-US" altLang="zh-CN" i="1" dirty="0" smtClean="0">
                <a:solidFill>
                  <a:schemeClr val="accent2"/>
                </a:solidFill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 smtClean="0"/>
              <a:t>(ii) fills in one new entry </a:t>
            </a:r>
            <a:r>
              <a:rPr lang="en-US" altLang="zh-CN" i="1" dirty="0" smtClean="0">
                <a:solidFill>
                  <a:schemeClr val="accent2"/>
                </a:solidFill>
              </a:rPr>
              <a:t>M</a:t>
            </a:r>
            <a:r>
              <a:rPr lang="en-US" altLang="zh-CN" dirty="0" smtClean="0">
                <a:solidFill>
                  <a:schemeClr val="accent2"/>
                </a:solidFill>
              </a:rPr>
              <a:t>[</a:t>
            </a:r>
            <a:r>
              <a:rPr lang="en-US" altLang="zh-CN" i="1" dirty="0" smtClean="0">
                <a:solidFill>
                  <a:schemeClr val="accent2"/>
                </a:solidFill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r>
              <a:rPr lang="en-US" altLang="zh-CN" dirty="0" smtClean="0"/>
              <a:t> and makes two recursive calls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C02BC-FA75-48C0-8A46-D8730AA3B17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Weighted Interval Scheduling: Running Time</a:t>
            </a:r>
            <a:endParaRPr lang="zh-CN" altLang="en-US" sz="320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Overall running time of M-Compute-Opt(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) is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. 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Remark.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if jobs are pre-sorted by start and finish times.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2D742-BC6C-4893-BF09-3293FB6ABB1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Weighted Interval Scheduling: Finding a Solution</a:t>
            </a:r>
            <a:endParaRPr lang="zh-CN" altLang="en-US" sz="320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Q. </a:t>
            </a:r>
            <a:r>
              <a:rPr lang="en-US" altLang="zh-CN" sz="2800" smtClean="0"/>
              <a:t>Dynamic programming algorithms computes optimal value. What if we want the solution itself?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A. Do some post-processing.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pt-BR" altLang="zh-CN" sz="2800" smtClean="0"/>
              <a:t># of recursive calls ≤ </a:t>
            </a:r>
            <a:r>
              <a:rPr lang="pt-BR" altLang="zh-CN" sz="2800" i="1" smtClean="0">
                <a:solidFill>
                  <a:schemeClr val="accent2"/>
                </a:solidFill>
              </a:rPr>
              <a:t>n</a:t>
            </a:r>
            <a:r>
              <a:rPr lang="pt-BR" altLang="zh-CN" sz="2800" smtClean="0"/>
              <a:t> </a:t>
            </a:r>
            <a:r>
              <a:rPr lang="pt-BR" altLang="zh-CN" sz="2800" smtClean="0">
                <a:sym typeface="Wingdings" panose="05000000000000000000" pitchFamily="2" charset="2"/>
              </a:rPr>
              <a:t></a:t>
            </a:r>
            <a:r>
              <a:rPr lang="pt-BR" altLang="zh-CN" sz="2800" smtClean="0"/>
              <a:t> </a:t>
            </a:r>
            <a:r>
              <a:rPr lang="pt-BR" altLang="zh-CN" sz="2800" i="1" smtClean="0">
                <a:solidFill>
                  <a:schemeClr val="accent2"/>
                </a:solidFill>
              </a:rPr>
              <a:t>O</a:t>
            </a:r>
            <a:r>
              <a:rPr lang="pt-BR" altLang="zh-CN" sz="2800" smtClean="0">
                <a:solidFill>
                  <a:schemeClr val="accent2"/>
                </a:solidFill>
              </a:rPr>
              <a:t>(</a:t>
            </a:r>
            <a:r>
              <a:rPr lang="pt-BR" altLang="zh-CN" sz="2800" i="1" smtClean="0">
                <a:solidFill>
                  <a:schemeClr val="accent2"/>
                </a:solidFill>
              </a:rPr>
              <a:t>n</a:t>
            </a:r>
            <a:r>
              <a:rPr lang="pt-BR" altLang="zh-CN" sz="2800" smtClean="0">
                <a:solidFill>
                  <a:schemeClr val="accent2"/>
                </a:solidFill>
              </a:rPr>
              <a:t>)</a:t>
            </a:r>
            <a:r>
              <a:rPr lang="pt-BR" altLang="zh-CN" sz="2800" smtClean="0"/>
              <a:t>.</a:t>
            </a:r>
            <a:endParaRPr lang="zh-CN" altLang="en-US" sz="280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18087-8ACF-4C7B-984B-774AB13BFE40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500" y="3214688"/>
            <a:ext cx="4024313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Weighted Interval Scheduling: Bottom-Up</a:t>
            </a:r>
            <a:endParaRPr lang="zh-CN" altLang="en-US" sz="320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Bottom-up dynamic programming</a:t>
            </a:r>
            <a:r>
              <a:rPr lang="en-US" altLang="zh-CN" smtClean="0"/>
              <a:t>. Unwind recursion.</a:t>
            </a: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A6FE6-FE37-4F0B-8193-CCD5DCAEF395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5259" y="2714620"/>
            <a:ext cx="6261451" cy="26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484E0-AC6E-4C36-AF37-FA7836421B6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Today</a:t>
            </a:r>
            <a:endParaRPr lang="en-US" altLang="zh-CN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Dynamic programming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Shortest paths in DAGs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Weighted Interval Scheduling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Longest common subsequence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Knapsack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Optimal BST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Matrix </a:t>
            </a:r>
            <a:r>
              <a:rPr lang="en-US" altLang="zh-CN" dirty="0" smtClean="0"/>
              <a:t>Chain </a:t>
            </a:r>
            <a:r>
              <a:rPr lang="en-US" altLang="zh-CN" dirty="0" smtClean="0"/>
              <a:t>Multiplication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Independent set in </a:t>
            </a:r>
            <a:r>
              <a:rPr lang="en-US" altLang="zh-CN" dirty="0" smtClean="0"/>
              <a:t>trees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TSP</a:t>
            </a: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2B2AA1-CEE9-4302-B289-0AFE6B508B2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smtClean="0"/>
              <a:t>Longest Common Subsequence </a:t>
            </a:r>
            <a:r>
              <a:rPr lang="en-US" altLang="zh-CN" sz="3800" dirty="0" smtClean="0"/>
              <a:t>(LCS)</a:t>
            </a:r>
            <a:endParaRPr lang="en-US" altLang="zh-CN" sz="38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Problem:</a:t>
            </a:r>
            <a:r>
              <a:rPr lang="en-US" altLang="zh-CN" sz="2800" smtClean="0"/>
              <a:t> Given two sequences 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[1..</a:t>
            </a:r>
            <a:r>
              <a:rPr lang="en-US" altLang="zh-CN" sz="2800" i="1" smtClean="0">
                <a:solidFill>
                  <a:schemeClr val="accent2"/>
                </a:solidFill>
              </a:rPr>
              <a:t>m</a:t>
            </a:r>
            <a:r>
              <a:rPr lang="en-US" altLang="zh-CN" sz="2800" smtClean="0">
                <a:solidFill>
                  <a:schemeClr val="accent2"/>
                </a:solidFill>
              </a:rPr>
              <a:t>]</a:t>
            </a:r>
            <a:r>
              <a:rPr lang="en-US" altLang="zh-CN" sz="2800" smtClean="0"/>
              <a:t> and </a:t>
            </a:r>
            <a:r>
              <a:rPr lang="en-US" altLang="zh-CN" sz="2800" i="1" smtClean="0">
                <a:solidFill>
                  <a:schemeClr val="accent2"/>
                </a:solidFill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</a:rPr>
              <a:t>[1..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]</a:t>
            </a:r>
            <a:r>
              <a:rPr lang="en-US" altLang="zh-CN" sz="2800" smtClean="0"/>
              <a:t>, 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find a longest subsequence common to both.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/>
              <a:t>           </a:t>
            </a:r>
            <a:r>
              <a:rPr lang="en-US" altLang="zh-CN" sz="2800" i="1" smtClean="0">
                <a:solidFill>
                  <a:schemeClr val="accent2"/>
                </a:solidFill>
              </a:rPr>
              <a:t>x: A  B  C  B  D  A  B</a:t>
            </a:r>
            <a:endParaRPr lang="en-US" altLang="zh-CN" sz="2800" i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</a:rPr>
              <a:t>           y</a:t>
            </a:r>
            <a:r>
              <a:rPr lang="en-US" altLang="zh-CN" sz="2800" smtClean="0">
                <a:solidFill>
                  <a:schemeClr val="accent2"/>
                </a:solidFill>
              </a:rPr>
              <a:t>: </a:t>
            </a:r>
            <a:r>
              <a:rPr lang="en-US" altLang="zh-CN" sz="2800" i="1" smtClean="0">
                <a:solidFill>
                  <a:schemeClr val="accent2"/>
                </a:solidFill>
              </a:rPr>
              <a:t>B  D  C  A  B  A</a:t>
            </a:r>
            <a:endParaRPr lang="en-US" altLang="zh-CN" sz="2800" i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Brute-force algorithm:</a:t>
            </a:r>
            <a:r>
              <a:rPr lang="en-US" altLang="zh-CN" sz="2800" smtClean="0"/>
              <a:t> For every subsequence of 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/>
              <a:t>, 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check if it’s a subsequence of </a:t>
            </a:r>
            <a:r>
              <a:rPr lang="en-US" altLang="zh-CN" sz="2800" i="1" smtClean="0">
                <a:solidFill>
                  <a:schemeClr val="accent2"/>
                </a:solidFill>
              </a:rPr>
              <a:t>y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Worst-case running time: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i="1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(</a:t>
            </a:r>
            <a:r>
              <a:rPr lang="en-US" altLang="zh-CN" sz="2800" smtClean="0">
                <a:solidFill>
                  <a:schemeClr val="accent2"/>
                </a:solidFill>
              </a:rPr>
              <a:t>2</a:t>
            </a:r>
            <a:r>
              <a:rPr lang="en-US" altLang="zh-CN" sz="2800" i="1" baseline="30000" smtClean="0">
                <a:solidFill>
                  <a:schemeClr val="accent2"/>
                </a:solidFill>
              </a:rPr>
              <a:t>m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/>
              <a:t>subsequences of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/>
              <a:t> to check; each check takes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smtClean="0">
                <a:sym typeface="Symbol" panose="05050102010706020507" pitchFamily="18" charset="2"/>
              </a:rPr>
              <a:t> time)</a:t>
            </a:r>
            <a:endParaRPr lang="en-US" altLang="zh-CN" sz="2800" smtClean="0">
              <a:sym typeface="Symbol" panose="05050102010706020507" pitchFamily="18" charset="2"/>
            </a:endParaRP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H="1">
            <a:off x="2286000" y="2895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30480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3505200" y="2895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42672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8F4D24-E623-4C2A-8145-E2509BE586A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Recursive Algorithm</a:t>
            </a:r>
            <a:endParaRPr lang="en-US" altLang="zh-CN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Better way:</a:t>
            </a:r>
            <a:endParaRPr lang="en-US" altLang="zh-CN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/>
              <a:t>For now, compute only length, not actual sequence.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mtClean="0"/>
              <a:t>Define 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smtClean="0">
                <a:solidFill>
                  <a:schemeClr val="accent2"/>
                </a:solidFill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j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= length of LCS of “prefixes”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and 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j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Then 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smtClean="0">
                <a:solidFill>
                  <a:schemeClr val="accent2"/>
                </a:solidFill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</a:rPr>
              <a:t>m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= length of LCS of 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/>
              <a:t> and 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smtClean="0"/>
              <a:t>.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Theorem:</a:t>
            </a:r>
            <a:endParaRPr lang="en-US" altLang="zh-CN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   </a:t>
            </a:r>
            <a:endParaRPr lang="en-US" altLang="zh-CN" smtClean="0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838200" y="5105400"/>
            <a:ext cx="6477000" cy="1008063"/>
            <a:chOff x="528" y="3216"/>
            <a:chExt cx="4080" cy="635"/>
          </a:xfrm>
        </p:grpSpPr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528" y="3216"/>
            <a:ext cx="2928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1" imgW="50596800" imgH="10972800" progId="Equation.3">
                    <p:embed/>
                  </p:oleObj>
                </mc:Choice>
                <mc:Fallback>
                  <p:oleObj name="Equation" r:id="rId1" imgW="50596800" imgH="10972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" y="3216"/>
                          <a:ext cx="2928" cy="6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3543" y="3216"/>
              <a:ext cx="10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if</a:t>
              </a:r>
              <a:r>
                <a:rPr lang="en-US" altLang="zh-CN"/>
                <a:t> </a:t>
              </a:r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r>
                <a:rPr lang="en-US" altLang="zh-CN">
                  <a:solidFill>
                    <a:schemeClr val="accent2"/>
                  </a:solidFill>
                </a:rPr>
                <a:t>[</a:t>
              </a:r>
              <a:r>
                <a:rPr lang="en-US" altLang="zh-CN" i="1">
                  <a:solidFill>
                    <a:schemeClr val="accent2"/>
                  </a:solidFill>
                </a:rPr>
                <a:t>i</a:t>
              </a:r>
              <a:r>
                <a:rPr lang="en-US" altLang="zh-CN">
                  <a:solidFill>
                    <a:schemeClr val="accent2"/>
                  </a:solidFill>
                </a:rPr>
                <a:t>] = </a:t>
              </a:r>
              <a:r>
                <a:rPr lang="en-US" altLang="zh-CN" i="1">
                  <a:solidFill>
                    <a:schemeClr val="accent2"/>
                  </a:solidFill>
                </a:rPr>
                <a:t>y</a:t>
              </a:r>
              <a:r>
                <a:rPr lang="en-US" altLang="zh-CN">
                  <a:solidFill>
                    <a:schemeClr val="accent2"/>
                  </a:solidFill>
                </a:rPr>
                <a:t>[</a:t>
              </a:r>
              <a:r>
                <a:rPr lang="en-US" altLang="zh-CN" i="1">
                  <a:solidFill>
                    <a:schemeClr val="accent2"/>
                  </a:solidFill>
                </a:rPr>
                <a:t>j</a:t>
              </a:r>
              <a:r>
                <a:rPr lang="en-US" altLang="zh-CN">
                  <a:solidFill>
                    <a:schemeClr val="accent2"/>
                  </a:solidFill>
                </a:rPr>
                <a:t>],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3506" y="3552"/>
              <a:ext cx="91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otherwise.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D935E-8550-4716-A874-A40000BCC41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</a:t>
            </a:r>
            <a:endParaRPr lang="en-US" altLang="zh-CN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Proof of case where 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] = </a:t>
            </a:r>
            <a:r>
              <a:rPr lang="en-US" altLang="zh-CN" sz="2800" i="1" smtClean="0">
                <a:solidFill>
                  <a:schemeClr val="accent2"/>
                </a:solidFill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]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Let </a:t>
            </a:r>
            <a:r>
              <a:rPr lang="en-US" altLang="zh-CN" sz="2800" i="1" smtClean="0">
                <a:solidFill>
                  <a:schemeClr val="accent2"/>
                </a:solidFill>
              </a:rPr>
              <a:t>z</a:t>
            </a:r>
            <a:r>
              <a:rPr lang="en-US" altLang="zh-CN" sz="2800" smtClean="0">
                <a:solidFill>
                  <a:schemeClr val="accent2"/>
                </a:solidFill>
              </a:rPr>
              <a:t>[1..</a:t>
            </a:r>
            <a:r>
              <a:rPr lang="en-US" altLang="zh-CN" sz="2800" i="1" smtClean="0">
                <a:solidFill>
                  <a:schemeClr val="accent2"/>
                </a:solidFill>
              </a:rPr>
              <a:t>k</a:t>
            </a:r>
            <a:r>
              <a:rPr lang="en-US" altLang="zh-CN" sz="2800" smtClean="0">
                <a:solidFill>
                  <a:schemeClr val="accent2"/>
                </a:solidFill>
              </a:rPr>
              <a:t>]</a:t>
            </a:r>
            <a:r>
              <a:rPr lang="en-US" altLang="zh-CN" sz="2800" smtClean="0"/>
              <a:t> be </a:t>
            </a:r>
            <a:r>
              <a:rPr lang="en-US" altLang="zh-CN" sz="2800" smtClean="0">
                <a:solidFill>
                  <a:srgbClr val="CE0000"/>
                </a:solidFill>
              </a:rPr>
              <a:t>LCS</a:t>
            </a:r>
            <a:r>
              <a:rPr lang="en-US" altLang="zh-CN" sz="2800" smtClean="0"/>
              <a:t> of 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[1..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]</a:t>
            </a:r>
            <a:r>
              <a:rPr lang="en-US" altLang="zh-CN" sz="2800" smtClean="0"/>
              <a:t> and </a:t>
            </a:r>
            <a:r>
              <a:rPr lang="en-US" altLang="zh-CN" sz="2800" i="1" smtClean="0">
                <a:solidFill>
                  <a:schemeClr val="accent2"/>
                </a:solidFill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</a:rPr>
              <a:t>[1..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]</a:t>
            </a:r>
            <a:r>
              <a:rPr lang="en-US" altLang="zh-CN" sz="2800" smtClean="0"/>
              <a:t> 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(i.e., </a:t>
            </a:r>
            <a:r>
              <a:rPr lang="en-US" altLang="zh-CN" sz="2800" i="1" smtClean="0">
                <a:solidFill>
                  <a:schemeClr val="accent2"/>
                </a:solidFill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] = </a:t>
            </a:r>
            <a:r>
              <a:rPr lang="en-US" altLang="zh-CN" sz="2800" i="1" smtClean="0">
                <a:solidFill>
                  <a:schemeClr val="accent2"/>
                </a:solidFill>
              </a:rPr>
              <a:t>k</a:t>
            </a:r>
            <a:r>
              <a:rPr lang="en-US" altLang="zh-CN" sz="2800" smtClean="0"/>
              <a:t>).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Now, </a:t>
            </a:r>
            <a:r>
              <a:rPr lang="en-US" altLang="zh-CN" sz="2800" i="1" smtClean="0">
                <a:solidFill>
                  <a:schemeClr val="accent2"/>
                </a:solidFill>
              </a:rPr>
              <a:t>z</a:t>
            </a:r>
            <a:r>
              <a:rPr lang="en-US" altLang="zh-CN" sz="2800" smtClean="0">
                <a:solidFill>
                  <a:schemeClr val="accent2"/>
                </a:solidFill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</a:rPr>
              <a:t>k</a:t>
            </a:r>
            <a:r>
              <a:rPr lang="en-US" altLang="zh-CN" sz="2800" smtClean="0">
                <a:solidFill>
                  <a:schemeClr val="accent2"/>
                </a:solidFill>
              </a:rPr>
              <a:t>] = 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] (= </a:t>
            </a:r>
            <a:r>
              <a:rPr lang="en-US" altLang="zh-CN" sz="2800" i="1" smtClean="0">
                <a:solidFill>
                  <a:schemeClr val="accent2"/>
                </a:solidFill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])</a:t>
            </a:r>
            <a:r>
              <a:rPr lang="en-US" altLang="zh-CN" sz="2800" smtClean="0"/>
              <a:t> (else could extend </a:t>
            </a:r>
            <a:r>
              <a:rPr lang="en-US" altLang="zh-CN" sz="2800" i="1" smtClean="0">
                <a:solidFill>
                  <a:schemeClr val="accent2"/>
                </a:solidFill>
              </a:rPr>
              <a:t>z</a:t>
            </a:r>
            <a:r>
              <a:rPr lang="en-US" altLang="zh-CN" sz="2800" smtClean="0"/>
              <a:t> by 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]</a:t>
            </a:r>
            <a:r>
              <a:rPr lang="en-US" altLang="zh-CN" sz="2800" smtClean="0"/>
              <a:t>).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800" smtClean="0">
              <a:sym typeface="Symbol" panose="05050102010706020507" pitchFamily="18" charset="2"/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838200" y="1628775"/>
          <a:ext cx="4648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0596800" imgH="10972800" progId="Equation.3">
                  <p:embed/>
                </p:oleObj>
              </mc:Choice>
              <mc:Fallback>
                <p:oleObj name="Equation" r:id="rId1" imgW="50596800" imgH="109728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28775"/>
                        <a:ext cx="4648200" cy="1008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624513" y="1628775"/>
            <a:ext cx="16906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 i="1">
                <a:solidFill>
                  <a:schemeClr val="accent2"/>
                </a:solidFill>
              </a:rPr>
              <a:t>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j</a:t>
            </a:r>
            <a:r>
              <a:rPr lang="en-US" altLang="zh-CN">
                <a:solidFill>
                  <a:schemeClr val="accent2"/>
                </a:solidFill>
              </a:rPr>
              <a:t>],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565775" y="2162175"/>
            <a:ext cx="1444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otherwise.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66B4A0-E47E-44CD-AF5D-73DEA8FC36C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</a:t>
            </a:r>
            <a:endParaRPr lang="en-US" altLang="zh-CN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mtClean="0"/>
              <a:t>Thus </a:t>
            </a:r>
            <a:r>
              <a:rPr lang="en-US" altLang="zh-CN" i="1" smtClean="0">
                <a:solidFill>
                  <a:schemeClr val="accent2"/>
                </a:solidFill>
              </a:rPr>
              <a:t>z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mtClean="0">
                <a:sym typeface="Symbol" panose="05050102010706020507" pitchFamily="18" charset="2"/>
              </a:rPr>
              <a:t> is </a:t>
            </a:r>
            <a:r>
              <a:rPr lang="en-US" altLang="zh-CN" smtClean="0">
                <a:solidFill>
                  <a:srgbClr val="CE0000"/>
                </a:solidFill>
                <a:sym typeface="Symbol" panose="05050102010706020507" pitchFamily="18" charset="2"/>
              </a:rPr>
              <a:t>CS</a:t>
            </a:r>
            <a:r>
              <a:rPr lang="en-US" altLang="zh-CN" smtClean="0">
                <a:sym typeface="Symbol" panose="05050102010706020507" pitchFamily="18" charset="2"/>
              </a:rPr>
              <a:t>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mtClean="0">
                <a:sym typeface="Symbol" panose="05050102010706020507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If  a </a:t>
            </a:r>
            <a:r>
              <a:rPr lang="en-US" altLang="zh-CN" smtClean="0">
                <a:solidFill>
                  <a:srgbClr val="CE0000"/>
                </a:solidFill>
                <a:sym typeface="Symbol" panose="05050102010706020507" pitchFamily="18" charset="2"/>
              </a:rPr>
              <a:t>CS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mtClean="0">
                <a:sym typeface="Symbol" panose="05050102010706020507" pitchFamily="18" charset="2"/>
              </a:rPr>
              <a:t> longer than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]&gt;</a:t>
            </a:r>
            <a:r>
              <a:rPr lang="en-US" altLang="zh-CN" smtClean="0">
                <a:sym typeface="Symbol" panose="05050102010706020507" pitchFamily="18" charset="2"/>
              </a:rPr>
              <a:t> would be a </a:t>
            </a:r>
            <a:r>
              <a:rPr lang="en-US" altLang="zh-CN" smtClean="0">
                <a:solidFill>
                  <a:srgbClr val="CE0000"/>
                </a:solidFill>
                <a:sym typeface="Symbol" panose="05050102010706020507" pitchFamily="18" charset="2"/>
              </a:rPr>
              <a:t>CS</a:t>
            </a:r>
            <a:r>
              <a:rPr lang="en-US" altLang="zh-CN" smtClean="0">
                <a:sym typeface="Symbol" panose="05050102010706020507" pitchFamily="18" charset="2"/>
              </a:rPr>
              <a:t> longer than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Thus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mtClean="0">
                <a:sym typeface="Symbol" panose="05050102010706020507" pitchFamily="18" charset="2"/>
              </a:rPr>
              <a:t> is </a:t>
            </a:r>
            <a:r>
              <a:rPr lang="en-US" altLang="zh-CN" smtClean="0">
                <a:solidFill>
                  <a:srgbClr val="CE0000"/>
                </a:solidFill>
                <a:sym typeface="Symbol" panose="05050102010706020507" pitchFamily="18" charset="2"/>
              </a:rPr>
              <a:t>LCS</a:t>
            </a:r>
            <a:r>
              <a:rPr lang="en-US" altLang="zh-CN" smtClean="0">
                <a:sym typeface="Symbol" panose="05050102010706020507" pitchFamily="18" charset="2"/>
              </a:rPr>
              <a:t>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r>
              <a:rPr lang="en-US" altLang="zh-CN" smtClean="0">
                <a:sym typeface="Symbol" panose="05050102010706020507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1]</a:t>
            </a:r>
            <a:endParaRPr lang="en-US" altLang="zh-CN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(i.e.,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1] 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 1</a:t>
            </a:r>
            <a:r>
              <a:rPr lang="en-US" altLang="zh-CN" smtClean="0">
                <a:sym typeface="Symbol" panose="05050102010706020507" pitchFamily="18" charset="2"/>
              </a:rPr>
              <a:t>).</a:t>
            </a:r>
            <a:endParaRPr lang="en-US" altLang="zh-CN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A3BD08-C600-4280-B0F6-325A5D59475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Dynamic Programming Algorithm</a:t>
            </a:r>
            <a:endParaRPr lang="en-US" altLang="zh-CN" sz="40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100" smtClean="0">
                <a:solidFill>
                  <a:srgbClr val="CE0000"/>
                </a:solidFill>
              </a:rPr>
              <a:t>LCS-Length</a:t>
            </a:r>
            <a:r>
              <a:rPr lang="en-US" altLang="zh-CN" sz="2100" smtClean="0"/>
              <a:t>(</a:t>
            </a:r>
            <a:r>
              <a:rPr lang="en-US" altLang="zh-CN" sz="2100" i="1" smtClean="0">
                <a:solidFill>
                  <a:schemeClr val="accent2"/>
                </a:solidFill>
              </a:rPr>
              <a:t>X</a:t>
            </a:r>
            <a:r>
              <a:rPr lang="en-US" altLang="zh-CN" sz="2100" smtClean="0">
                <a:solidFill>
                  <a:schemeClr val="accent2"/>
                </a:solidFill>
              </a:rPr>
              <a:t>, </a:t>
            </a:r>
            <a:r>
              <a:rPr lang="en-US" altLang="zh-CN" sz="2100" i="1" smtClean="0">
                <a:solidFill>
                  <a:schemeClr val="accent2"/>
                </a:solidFill>
              </a:rPr>
              <a:t>Y</a:t>
            </a:r>
            <a:r>
              <a:rPr lang="en-US" altLang="zh-CN" sz="2100" smtClean="0"/>
              <a:t>)</a:t>
            </a:r>
            <a:endParaRPr lang="en-US" altLang="zh-CN" sz="21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i="1" smtClean="0">
                <a:solidFill>
                  <a:schemeClr val="accent2"/>
                </a:solidFill>
              </a:rPr>
              <a:t>m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length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X</a:t>
            </a:r>
            <a:r>
              <a:rPr lang="en-US" altLang="zh-CN" sz="1800" smtClean="0">
                <a:solidFill>
                  <a:schemeClr val="accent2"/>
                </a:solidFill>
              </a:rPr>
              <a:t>]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i="1" smtClean="0">
                <a:solidFill>
                  <a:schemeClr val="accent2"/>
                </a:solidFill>
              </a:rPr>
              <a:t>n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length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Y</a:t>
            </a:r>
            <a:r>
              <a:rPr lang="en-US" altLang="zh-CN" sz="1800" smtClean="0">
                <a:solidFill>
                  <a:schemeClr val="accent2"/>
                </a:solidFill>
              </a:rPr>
              <a:t>]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b="1" smtClean="0"/>
              <a:t>for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1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to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m</a:t>
            </a:r>
            <a:r>
              <a:rPr lang="en-US" altLang="zh-CN" sz="1800" smtClean="0"/>
              <a:t> 	</a:t>
            </a:r>
            <a:endParaRPr lang="en-US" altLang="zh-CN" sz="1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/>
              <a:t>      </a:t>
            </a:r>
            <a:r>
              <a:rPr lang="en-US" altLang="zh-CN" sz="1800" b="1" smtClean="0"/>
              <a:t>do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0]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0</a:t>
            </a:r>
            <a:r>
              <a:rPr lang="en-US" altLang="zh-CN" sz="1800" smtClean="0"/>
              <a:t> 	</a:t>
            </a:r>
            <a:endParaRPr lang="en-US" altLang="zh-CN" sz="1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b="1" smtClean="0"/>
              <a:t>for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0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to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n</a:t>
            </a:r>
            <a:r>
              <a:rPr lang="en-US" altLang="zh-CN" sz="1800" smtClean="0"/>
              <a:t>  	</a:t>
            </a:r>
            <a:endParaRPr lang="en-US" altLang="zh-CN" sz="1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/>
              <a:t>      </a:t>
            </a:r>
            <a:r>
              <a:rPr lang="en-US" altLang="zh-CN" sz="1800" b="1" smtClean="0"/>
              <a:t>do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[0,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0</a:t>
            </a:r>
            <a:r>
              <a:rPr lang="en-US" altLang="zh-CN" sz="1800" smtClean="0"/>
              <a:t> 	</a:t>
            </a:r>
            <a:endParaRPr lang="en-US" altLang="zh-CN" sz="1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b="1" smtClean="0"/>
              <a:t>for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1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to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m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/>
              <a:t>			</a:t>
            </a:r>
            <a:endParaRPr lang="en-US" altLang="zh-CN" sz="1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/>
              <a:t> 	 </a:t>
            </a:r>
            <a:r>
              <a:rPr lang="en-US" altLang="zh-CN" sz="1800" b="1" smtClean="0"/>
              <a:t>do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for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1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to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n</a:t>
            </a:r>
            <a:r>
              <a:rPr lang="en-US" altLang="zh-CN" sz="1800" smtClean="0"/>
              <a:t>  			</a:t>
            </a:r>
            <a:endParaRPr lang="en-US" altLang="zh-CN" sz="1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/>
              <a:t> 	            </a:t>
            </a:r>
            <a:r>
              <a:rPr lang="en-US" altLang="zh-CN" sz="1800" b="1" smtClean="0"/>
              <a:t>do if</a:t>
            </a:r>
            <a:r>
              <a:rPr lang="en-US" altLang="zh-CN" sz="1800" smtClean="0"/>
              <a:t>  </a:t>
            </a:r>
            <a:r>
              <a:rPr lang="en-US" altLang="zh-CN" sz="1800" i="1" smtClean="0">
                <a:solidFill>
                  <a:schemeClr val="accent2"/>
                </a:solidFill>
              </a:rPr>
              <a:t>x</a:t>
            </a:r>
            <a:r>
              <a:rPr lang="en-US" altLang="zh-CN" sz="1800" i="1" baseline="-25000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 = </a:t>
            </a:r>
            <a:r>
              <a:rPr lang="en-US" altLang="zh-CN" sz="1800" i="1" smtClean="0">
                <a:solidFill>
                  <a:schemeClr val="accent2"/>
                </a:solidFill>
              </a:rPr>
              <a:t>y</a:t>
            </a:r>
            <a:r>
              <a:rPr lang="en-US" altLang="zh-CN" sz="1800" i="1" baseline="-25000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/>
              <a:t> 		</a:t>
            </a:r>
            <a:endParaRPr lang="en-US" altLang="zh-CN" sz="1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/>
              <a:t> 	   	       </a:t>
            </a:r>
            <a:r>
              <a:rPr lang="en-US" altLang="zh-CN" sz="1800" b="1" smtClean="0"/>
              <a:t>then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smtClean="0">
                <a:solidFill>
                  <a:schemeClr val="accent2"/>
                </a:solidFill>
              </a:rPr>
              <a:t> 1,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smtClean="0">
                <a:solidFill>
                  <a:schemeClr val="accent2"/>
                </a:solidFill>
              </a:rPr>
              <a:t> 1] + 1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>
                <a:solidFill>
                  <a:schemeClr val="accent2"/>
                </a:solidFill>
              </a:rPr>
              <a:t>                                   </a:t>
            </a:r>
            <a:r>
              <a:rPr lang="en-US" altLang="zh-CN" sz="1800" i="1" smtClean="0">
                <a:solidFill>
                  <a:schemeClr val="accent2"/>
                </a:solidFill>
              </a:rPr>
              <a:t>b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 “  ”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/>
              <a:t> 		       </a:t>
            </a:r>
            <a:r>
              <a:rPr lang="en-US" altLang="zh-CN" sz="1800" b="1" smtClean="0"/>
              <a:t>else if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smtClean="0">
                <a:solidFill>
                  <a:schemeClr val="accent2"/>
                </a:solidFill>
              </a:rPr>
              <a:t> 1,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smtClean="0">
                <a:solidFill>
                  <a:schemeClr val="accent2"/>
                </a:solidFill>
              </a:rPr>
              <a:t> 1]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/>
              <a:t>                                       </a:t>
            </a:r>
            <a:r>
              <a:rPr lang="en-US" altLang="zh-CN" sz="1800" b="1" smtClean="0"/>
              <a:t>then</a:t>
            </a:r>
            <a:r>
              <a:rPr lang="en-US" altLang="zh-CN" sz="1800" smtClean="0"/>
              <a:t> 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smtClean="0">
                <a:solidFill>
                  <a:schemeClr val="accent2"/>
                </a:solidFill>
              </a:rPr>
              <a:t> 1,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>
                <a:solidFill>
                  <a:schemeClr val="accent2"/>
                </a:solidFill>
              </a:rPr>
              <a:t>                                                </a:t>
            </a:r>
            <a:r>
              <a:rPr lang="en-US" altLang="zh-CN" sz="1800" i="1" smtClean="0">
                <a:solidFill>
                  <a:schemeClr val="accent2"/>
                </a:solidFill>
              </a:rPr>
              <a:t>b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 “  ”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/>
              <a:t>                                       </a:t>
            </a:r>
            <a:r>
              <a:rPr lang="en-US" altLang="zh-CN" sz="1800" b="1" smtClean="0"/>
              <a:t>else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smtClean="0">
                <a:solidFill>
                  <a:schemeClr val="accent2"/>
                </a:solidFill>
              </a:rPr>
              <a:t> 1]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smtClean="0">
                <a:solidFill>
                  <a:schemeClr val="accent2"/>
                </a:solidFill>
              </a:rPr>
              <a:t>                                               </a:t>
            </a:r>
            <a:r>
              <a:rPr lang="en-US" altLang="zh-CN" sz="1800" i="1" smtClean="0">
                <a:solidFill>
                  <a:schemeClr val="accent2"/>
                </a:solidFill>
              </a:rPr>
              <a:t>b</a:t>
            </a:r>
            <a:r>
              <a:rPr lang="en-US" altLang="zh-CN" sz="1800" smtClean="0">
                <a:solidFill>
                  <a:schemeClr val="accent2"/>
                </a:solidFill>
              </a:rPr>
              <a:t>[</a:t>
            </a:r>
            <a:r>
              <a:rPr lang="en-US" altLang="zh-CN" sz="1800" i="1" smtClean="0">
                <a:solidFill>
                  <a:schemeClr val="accent2"/>
                </a:solidFill>
              </a:rPr>
              <a:t>i</a:t>
            </a:r>
            <a:r>
              <a:rPr lang="en-US" altLang="zh-CN" sz="1800" smtClean="0">
                <a:solidFill>
                  <a:schemeClr val="accent2"/>
                </a:solidFill>
              </a:rPr>
              <a:t>, </a:t>
            </a:r>
            <a:r>
              <a:rPr lang="en-US" altLang="zh-CN" sz="1800" i="1" smtClean="0">
                <a:solidFill>
                  <a:schemeClr val="accent2"/>
                </a:solidFill>
              </a:rPr>
              <a:t>j</a:t>
            </a:r>
            <a:r>
              <a:rPr lang="en-US" altLang="zh-CN" sz="1800" smtClean="0">
                <a:solidFill>
                  <a:schemeClr val="accent2"/>
                </a:solidFill>
              </a:rPr>
              <a:t>] </a:t>
            </a:r>
            <a:r>
              <a:rPr lang="en-US" altLang="zh-CN" sz="1800" smtClean="0">
                <a:solidFill>
                  <a:schemeClr val="accent2"/>
                </a:solidFill>
                <a:sym typeface="Symbol" panose="05050102010706020507" pitchFamily="18" charset="2"/>
              </a:rPr>
              <a:t> “”</a:t>
            </a:r>
            <a:r>
              <a:rPr lang="en-US" altLang="zh-CN" sz="1800" smtClean="0">
                <a:solidFill>
                  <a:schemeClr val="accent2"/>
                </a:solidFill>
              </a:rPr>
              <a:t> </a:t>
            </a:r>
            <a:endParaRPr lang="en-US" altLang="zh-CN" sz="1800" smtClean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1800" b="1" smtClean="0"/>
              <a:t>return</a:t>
            </a:r>
            <a:r>
              <a:rPr lang="en-US" altLang="zh-CN" sz="1800" smtClean="0"/>
              <a:t> </a:t>
            </a:r>
            <a:r>
              <a:rPr lang="en-US" altLang="zh-CN" sz="1800" i="1" smtClean="0">
                <a:solidFill>
                  <a:schemeClr val="accent2"/>
                </a:solidFill>
              </a:rPr>
              <a:t>c</a:t>
            </a:r>
            <a:r>
              <a:rPr lang="en-US" altLang="zh-CN" sz="1800" smtClean="0">
                <a:solidFill>
                  <a:srgbClr val="008C87"/>
                </a:solidFill>
              </a:rPr>
              <a:t> </a:t>
            </a:r>
            <a:r>
              <a:rPr lang="en-US" altLang="zh-CN" sz="1800" smtClean="0"/>
              <a:t>and </a:t>
            </a:r>
            <a:r>
              <a:rPr lang="en-US" altLang="zh-CN" sz="1800" i="1" smtClean="0">
                <a:solidFill>
                  <a:schemeClr val="accent2"/>
                </a:solidFill>
              </a:rPr>
              <a:t>b</a:t>
            </a:r>
            <a:endParaRPr lang="en-US" altLang="zh-CN" sz="1800" i="1" smtClean="0">
              <a:solidFill>
                <a:schemeClr val="accent2"/>
              </a:solidFill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 flipV="1">
            <a:off x="4267200" y="4419600"/>
            <a:ext cx="152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2C490C-56C7-44F2-B0C7-C2B75BB0287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 = &lt;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B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B</a:t>
            </a:r>
            <a:r>
              <a:rPr lang="en-US" altLang="zh-CN" smtClean="0">
                <a:solidFill>
                  <a:schemeClr val="accent2"/>
                </a:solidFill>
              </a:rPr>
              <a:t>&gt;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smtClean="0">
                <a:solidFill>
                  <a:schemeClr val="accent2"/>
                </a:solidFill>
              </a:rPr>
              <a:t> = &lt;</a:t>
            </a:r>
            <a:r>
              <a:rPr lang="en-US" altLang="zh-CN" i="1" smtClean="0">
                <a:solidFill>
                  <a:schemeClr val="accent2"/>
                </a:solidFill>
              </a:rPr>
              <a:t>B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D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B</a:t>
            </a:r>
            <a:r>
              <a:rPr lang="en-US" altLang="zh-CN" smtClean="0">
                <a:solidFill>
                  <a:schemeClr val="accent2"/>
                </a:solidFill>
              </a:rPr>
              <a:t>&gt;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smtClean="0"/>
              <a:t>Which table entries must be known to compute </a:t>
            </a:r>
            <a:r>
              <a:rPr lang="en-US" altLang="zh-CN" sz="2400" i="1" smtClean="0">
                <a:solidFill>
                  <a:schemeClr val="accent2"/>
                </a:solidFill>
              </a:rPr>
              <a:t>c</a:t>
            </a:r>
            <a:r>
              <a:rPr lang="en-US" altLang="zh-CN" sz="2400" smtClean="0">
                <a:solidFill>
                  <a:schemeClr val="accent2"/>
                </a:solidFill>
              </a:rPr>
              <a:t>[</a:t>
            </a:r>
            <a:r>
              <a:rPr lang="en-US" altLang="zh-CN" sz="2400" i="1" smtClean="0">
                <a:solidFill>
                  <a:schemeClr val="accent2"/>
                </a:solidFill>
              </a:rPr>
              <a:t>i</a:t>
            </a:r>
            <a:r>
              <a:rPr lang="en-US" altLang="zh-CN" sz="2400" smtClean="0">
                <a:solidFill>
                  <a:schemeClr val="accent2"/>
                </a:solidFill>
              </a:rPr>
              <a:t>, </a:t>
            </a:r>
            <a:r>
              <a:rPr lang="en-US" altLang="zh-CN" sz="2400" i="1" smtClean="0">
                <a:solidFill>
                  <a:schemeClr val="accent2"/>
                </a:solidFill>
              </a:rPr>
              <a:t>j</a:t>
            </a:r>
            <a:r>
              <a:rPr lang="en-US" altLang="zh-CN" sz="2400" smtClean="0">
                <a:solidFill>
                  <a:schemeClr val="accent2"/>
                </a:solidFill>
              </a:rPr>
              <a:t>]</a:t>
            </a:r>
            <a:r>
              <a:rPr lang="en-US" altLang="zh-CN" sz="2400" smtClean="0"/>
              <a:t>?</a:t>
            </a:r>
            <a:endParaRPr lang="en-US" altLang="zh-CN" sz="2400" smtClean="0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590800" y="3429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2590800" y="3429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4876800" y="3429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4038600" y="3429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3276600" y="3429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5715000" y="3429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7315200" y="3429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6553200" y="3429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2590800" y="4648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2590800" y="5334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2590800" y="5943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2590800" y="4038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2590800" y="6553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Text Box 17"/>
          <p:cNvSpPr txBox="1">
            <a:spLocks noChangeArrowheads="1"/>
          </p:cNvSpPr>
          <p:nvPr/>
        </p:nvSpPr>
        <p:spPr bwMode="auto">
          <a:xfrm>
            <a:off x="2041525" y="2590800"/>
            <a:ext cx="5145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j</a:t>
            </a:r>
            <a:r>
              <a:rPr kumimoji="0" lang="en-US" altLang="zh-CN">
                <a:solidFill>
                  <a:schemeClr val="tx1"/>
                </a:solidFill>
              </a:rPr>
              <a:t>       0        1          2         3        4         5 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11" name="Text Box 18"/>
          <p:cNvSpPr txBox="1">
            <a:spLocks noChangeArrowheads="1"/>
          </p:cNvSpPr>
          <p:nvPr/>
        </p:nvSpPr>
        <p:spPr bwMode="auto">
          <a:xfrm>
            <a:off x="1311275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1311275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1311275" y="48006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2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1311275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3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1311275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4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1295400" y="2936875"/>
            <a:ext cx="2682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i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1981200" y="3429000"/>
            <a:ext cx="3762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x</a:t>
            </a:r>
            <a:r>
              <a:rPr kumimoji="0" lang="en-US" altLang="zh-CN" i="1" baseline="-25000">
                <a:solidFill>
                  <a:schemeClr val="tx1"/>
                </a:solidFill>
              </a:rPr>
              <a:t>i</a:t>
            </a:r>
            <a:endParaRPr kumimoji="0" lang="en-US" altLang="zh-CN" i="1" baseline="-25000">
              <a:solidFill>
                <a:schemeClr val="tx1"/>
              </a:solidFill>
            </a:endParaRP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1981200" y="4038600"/>
            <a:ext cx="369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A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2051050" y="4724400"/>
            <a:ext cx="369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B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1981200" y="5410200"/>
            <a:ext cx="38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C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1981200" y="6019800"/>
            <a:ext cx="369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B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2667000" y="2971800"/>
            <a:ext cx="3762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y</a:t>
            </a:r>
            <a:r>
              <a:rPr kumimoji="0" lang="en-US" altLang="zh-CN" i="1" baseline="-25000">
                <a:solidFill>
                  <a:schemeClr val="tx1"/>
                </a:solidFill>
              </a:rPr>
              <a:t>j</a:t>
            </a:r>
            <a:endParaRPr kumimoji="0" lang="en-US" altLang="zh-CN" i="1" baseline="-25000">
              <a:solidFill>
                <a:schemeClr val="tx1"/>
              </a:solidFill>
            </a:endParaRPr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67818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B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35052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B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25" name="Text Box 32"/>
          <p:cNvSpPr txBox="1">
            <a:spLocks noChangeArrowheads="1"/>
          </p:cNvSpPr>
          <p:nvPr/>
        </p:nvSpPr>
        <p:spPr bwMode="auto">
          <a:xfrm>
            <a:off x="59436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A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5105400" y="2971800"/>
            <a:ext cx="38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C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4267200" y="2971800"/>
            <a:ext cx="4048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i="1">
                <a:solidFill>
                  <a:schemeClr val="tx1"/>
                </a:solidFill>
              </a:rPr>
              <a:t>D</a:t>
            </a:r>
            <a:endParaRPr kumimoji="0" lang="en-US" altLang="zh-CN" i="1">
              <a:solidFill>
                <a:schemeClr val="tx1"/>
              </a:solidFill>
            </a:endParaRP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2743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2743200" y="4191000"/>
            <a:ext cx="3365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0" name="Text Box 37"/>
          <p:cNvSpPr txBox="1">
            <a:spLocks noChangeArrowheads="1"/>
          </p:cNvSpPr>
          <p:nvPr/>
        </p:nvSpPr>
        <p:spPr bwMode="auto">
          <a:xfrm>
            <a:off x="67818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1" name="Text Box 38"/>
          <p:cNvSpPr txBox="1">
            <a:spLocks noChangeArrowheads="1"/>
          </p:cNvSpPr>
          <p:nvPr/>
        </p:nvSpPr>
        <p:spPr bwMode="auto">
          <a:xfrm>
            <a:off x="59436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2" name="Text Box 39"/>
          <p:cNvSpPr txBox="1">
            <a:spLocks noChangeArrowheads="1"/>
          </p:cNvSpPr>
          <p:nvPr/>
        </p:nvSpPr>
        <p:spPr bwMode="auto">
          <a:xfrm>
            <a:off x="510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3" name="Text Box 40"/>
          <p:cNvSpPr txBox="1">
            <a:spLocks noChangeArrowheads="1"/>
          </p:cNvSpPr>
          <p:nvPr/>
        </p:nvSpPr>
        <p:spPr bwMode="auto">
          <a:xfrm>
            <a:off x="4267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4" name="Text Box 41"/>
          <p:cNvSpPr txBox="1">
            <a:spLocks noChangeArrowheads="1"/>
          </p:cNvSpPr>
          <p:nvPr/>
        </p:nvSpPr>
        <p:spPr bwMode="auto">
          <a:xfrm>
            <a:off x="35052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5" name="Text Box 42"/>
          <p:cNvSpPr txBox="1">
            <a:spLocks noChangeArrowheads="1"/>
          </p:cNvSpPr>
          <p:nvPr/>
        </p:nvSpPr>
        <p:spPr bwMode="auto">
          <a:xfrm>
            <a:off x="27432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6" name="Text Box 43"/>
          <p:cNvSpPr txBox="1">
            <a:spLocks noChangeArrowheads="1"/>
          </p:cNvSpPr>
          <p:nvPr/>
        </p:nvSpPr>
        <p:spPr bwMode="auto">
          <a:xfrm>
            <a:off x="27432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7" name="Text Box 44"/>
          <p:cNvSpPr txBox="1">
            <a:spLocks noChangeArrowheads="1"/>
          </p:cNvSpPr>
          <p:nvPr/>
        </p:nvSpPr>
        <p:spPr bwMode="auto">
          <a:xfrm>
            <a:off x="27432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8" name="Text Box 45"/>
          <p:cNvSpPr txBox="1">
            <a:spLocks noChangeArrowheads="1"/>
          </p:cNvSpPr>
          <p:nvPr/>
        </p:nvSpPr>
        <p:spPr bwMode="auto">
          <a:xfrm>
            <a:off x="42672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39" name="Text Box 46"/>
          <p:cNvSpPr txBox="1">
            <a:spLocks noChangeArrowheads="1"/>
          </p:cNvSpPr>
          <p:nvPr/>
        </p:nvSpPr>
        <p:spPr bwMode="auto">
          <a:xfrm>
            <a:off x="510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40" name="Text Box 47"/>
          <p:cNvSpPr txBox="1">
            <a:spLocks noChangeArrowheads="1"/>
          </p:cNvSpPr>
          <p:nvPr/>
        </p:nvSpPr>
        <p:spPr bwMode="auto">
          <a:xfrm>
            <a:off x="59436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41" name="Text Box 48"/>
          <p:cNvSpPr txBox="1">
            <a:spLocks noChangeArrowheads="1"/>
          </p:cNvSpPr>
          <p:nvPr/>
        </p:nvSpPr>
        <p:spPr bwMode="auto">
          <a:xfrm>
            <a:off x="35052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0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42" name="Text Box 49"/>
          <p:cNvSpPr txBox="1">
            <a:spLocks noChangeArrowheads="1"/>
          </p:cNvSpPr>
          <p:nvPr/>
        </p:nvSpPr>
        <p:spPr bwMode="auto">
          <a:xfrm>
            <a:off x="67818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38" name="Oval 50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39" name="Oval 51"/>
          <p:cNvSpPr>
            <a:spLocks noChangeArrowheads="1"/>
          </p:cNvSpPr>
          <p:nvPr/>
        </p:nvSpPr>
        <p:spPr bwMode="auto">
          <a:xfrm>
            <a:off x="1905000" y="594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40" name="Text Box 52"/>
          <p:cNvSpPr txBox="1">
            <a:spLocks noChangeArrowheads="1"/>
          </p:cNvSpPr>
          <p:nvPr/>
        </p:nvSpPr>
        <p:spPr bwMode="auto">
          <a:xfrm>
            <a:off x="3505200" y="4876800"/>
            <a:ext cx="3365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46" name="Line 53"/>
          <p:cNvSpPr>
            <a:spLocks noChangeShapeType="1"/>
          </p:cNvSpPr>
          <p:nvPr/>
        </p:nvSpPr>
        <p:spPr bwMode="auto">
          <a:xfrm flipV="1">
            <a:off x="3886200" y="43434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7" name="Line 54"/>
          <p:cNvSpPr>
            <a:spLocks noChangeShapeType="1"/>
          </p:cNvSpPr>
          <p:nvPr/>
        </p:nvSpPr>
        <p:spPr bwMode="auto">
          <a:xfrm flipV="1">
            <a:off x="4724400" y="43434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8" name="Line 55"/>
          <p:cNvSpPr>
            <a:spLocks noChangeShapeType="1"/>
          </p:cNvSpPr>
          <p:nvPr/>
        </p:nvSpPr>
        <p:spPr bwMode="auto">
          <a:xfrm flipV="1">
            <a:off x="5638800" y="43434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9" name="Freeform 56"/>
          <p:cNvSpPr/>
          <p:nvPr/>
        </p:nvSpPr>
        <p:spPr bwMode="auto">
          <a:xfrm>
            <a:off x="6324600" y="4343400"/>
            <a:ext cx="174625" cy="268288"/>
          </a:xfrm>
          <a:custGeom>
            <a:avLst/>
            <a:gdLst>
              <a:gd name="T0" fmla="*/ 174625 w 110"/>
              <a:gd name="T1" fmla="*/ 268288 h 169"/>
              <a:gd name="T2" fmla="*/ 0 w 110"/>
              <a:gd name="T3" fmla="*/ 0 h 169"/>
              <a:gd name="T4" fmla="*/ 0 60000 65536"/>
              <a:gd name="T5" fmla="*/ 0 60000 65536"/>
              <a:gd name="T6" fmla="*/ 0 w 110"/>
              <a:gd name="T7" fmla="*/ 0 h 169"/>
              <a:gd name="T8" fmla="*/ 110 w 110"/>
              <a:gd name="T9" fmla="*/ 169 h 1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0" name="Freeform 57"/>
          <p:cNvSpPr/>
          <p:nvPr/>
        </p:nvSpPr>
        <p:spPr bwMode="auto">
          <a:xfrm>
            <a:off x="7048500" y="4568825"/>
            <a:ext cx="266700" cy="3175"/>
          </a:xfrm>
          <a:custGeom>
            <a:avLst/>
            <a:gdLst>
              <a:gd name="T0" fmla="*/ 266700 w 168"/>
              <a:gd name="T1" fmla="*/ 0 h 2"/>
              <a:gd name="T2" fmla="*/ 0 w 168"/>
              <a:gd name="T3" fmla="*/ 3175 h 2"/>
              <a:gd name="T4" fmla="*/ 0 60000 65536"/>
              <a:gd name="T5" fmla="*/ 0 60000 65536"/>
              <a:gd name="T6" fmla="*/ 0 w 168"/>
              <a:gd name="T7" fmla="*/ 0 h 2"/>
              <a:gd name="T8" fmla="*/ 168 w 168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1" name="Freeform 58"/>
          <p:cNvSpPr/>
          <p:nvPr/>
        </p:nvSpPr>
        <p:spPr bwMode="auto">
          <a:xfrm>
            <a:off x="3863975" y="5065713"/>
            <a:ext cx="174625" cy="268287"/>
          </a:xfrm>
          <a:custGeom>
            <a:avLst/>
            <a:gdLst>
              <a:gd name="T0" fmla="*/ 174625 w 110"/>
              <a:gd name="T1" fmla="*/ 268287 h 169"/>
              <a:gd name="T2" fmla="*/ 0 w 110"/>
              <a:gd name="T3" fmla="*/ 0 h 169"/>
              <a:gd name="T4" fmla="*/ 0 60000 65536"/>
              <a:gd name="T5" fmla="*/ 0 60000 65536"/>
              <a:gd name="T6" fmla="*/ 0 w 110"/>
              <a:gd name="T7" fmla="*/ 0 h 169"/>
              <a:gd name="T8" fmla="*/ 110 w 110"/>
              <a:gd name="T9" fmla="*/ 169 h 1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2" name="Freeform 59"/>
          <p:cNvSpPr/>
          <p:nvPr/>
        </p:nvSpPr>
        <p:spPr bwMode="auto">
          <a:xfrm>
            <a:off x="4610100" y="5257800"/>
            <a:ext cx="266700" cy="3175"/>
          </a:xfrm>
          <a:custGeom>
            <a:avLst/>
            <a:gdLst>
              <a:gd name="T0" fmla="*/ 266700 w 168"/>
              <a:gd name="T1" fmla="*/ 0 h 2"/>
              <a:gd name="T2" fmla="*/ 0 w 168"/>
              <a:gd name="T3" fmla="*/ 3175 h 2"/>
              <a:gd name="T4" fmla="*/ 0 60000 65536"/>
              <a:gd name="T5" fmla="*/ 0 60000 65536"/>
              <a:gd name="T6" fmla="*/ 0 w 168"/>
              <a:gd name="T7" fmla="*/ 0 h 2"/>
              <a:gd name="T8" fmla="*/ 168 w 168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48" name="Text Box 60"/>
          <p:cNvSpPr txBox="1">
            <a:spLocks noChangeArrowheads="1"/>
          </p:cNvSpPr>
          <p:nvPr/>
        </p:nvSpPr>
        <p:spPr bwMode="auto">
          <a:xfrm>
            <a:off x="4235450" y="4876800"/>
            <a:ext cx="3365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49" name="Text Box 61"/>
          <p:cNvSpPr txBox="1">
            <a:spLocks noChangeArrowheads="1"/>
          </p:cNvSpPr>
          <p:nvPr/>
        </p:nvSpPr>
        <p:spPr bwMode="auto">
          <a:xfrm>
            <a:off x="514985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50" name="Text Box 62"/>
          <p:cNvSpPr txBox="1">
            <a:spLocks noChangeArrowheads="1"/>
          </p:cNvSpPr>
          <p:nvPr/>
        </p:nvSpPr>
        <p:spPr bwMode="auto">
          <a:xfrm>
            <a:off x="598805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56" name="Freeform 63"/>
          <p:cNvSpPr/>
          <p:nvPr/>
        </p:nvSpPr>
        <p:spPr bwMode="auto">
          <a:xfrm>
            <a:off x="5448300" y="5257800"/>
            <a:ext cx="266700" cy="3175"/>
          </a:xfrm>
          <a:custGeom>
            <a:avLst/>
            <a:gdLst>
              <a:gd name="T0" fmla="*/ 266700 w 168"/>
              <a:gd name="T1" fmla="*/ 0 h 2"/>
              <a:gd name="T2" fmla="*/ 0 w 168"/>
              <a:gd name="T3" fmla="*/ 3175 h 2"/>
              <a:gd name="T4" fmla="*/ 0 60000 65536"/>
              <a:gd name="T5" fmla="*/ 0 60000 65536"/>
              <a:gd name="T6" fmla="*/ 0 w 168"/>
              <a:gd name="T7" fmla="*/ 0 h 2"/>
              <a:gd name="T8" fmla="*/ 168 w 168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7" name="Line 64"/>
          <p:cNvSpPr>
            <a:spLocks noChangeShapeType="1"/>
          </p:cNvSpPr>
          <p:nvPr/>
        </p:nvSpPr>
        <p:spPr bwMode="auto">
          <a:xfrm flipV="1">
            <a:off x="6400800" y="50292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53" name="Text Box 65"/>
          <p:cNvSpPr txBox="1">
            <a:spLocks noChangeArrowheads="1"/>
          </p:cNvSpPr>
          <p:nvPr/>
        </p:nvSpPr>
        <p:spPr bwMode="auto">
          <a:xfrm>
            <a:off x="675005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2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59" name="Freeform 66"/>
          <p:cNvSpPr/>
          <p:nvPr/>
        </p:nvSpPr>
        <p:spPr bwMode="auto">
          <a:xfrm>
            <a:off x="7140575" y="5065713"/>
            <a:ext cx="174625" cy="268287"/>
          </a:xfrm>
          <a:custGeom>
            <a:avLst/>
            <a:gdLst>
              <a:gd name="T0" fmla="*/ 174625 w 110"/>
              <a:gd name="T1" fmla="*/ 268287 h 169"/>
              <a:gd name="T2" fmla="*/ 0 w 110"/>
              <a:gd name="T3" fmla="*/ 0 h 169"/>
              <a:gd name="T4" fmla="*/ 0 60000 65536"/>
              <a:gd name="T5" fmla="*/ 0 60000 65536"/>
              <a:gd name="T6" fmla="*/ 0 w 110"/>
              <a:gd name="T7" fmla="*/ 0 h 169"/>
              <a:gd name="T8" fmla="*/ 110 w 110"/>
              <a:gd name="T9" fmla="*/ 169 h 1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60" name="Line 67"/>
          <p:cNvSpPr>
            <a:spLocks noChangeShapeType="1"/>
          </p:cNvSpPr>
          <p:nvPr/>
        </p:nvSpPr>
        <p:spPr bwMode="auto">
          <a:xfrm flipV="1">
            <a:off x="3886200" y="56388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35052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57" name="Text Box 69"/>
          <p:cNvSpPr txBox="1">
            <a:spLocks noChangeArrowheads="1"/>
          </p:cNvSpPr>
          <p:nvPr/>
        </p:nvSpPr>
        <p:spPr bwMode="auto">
          <a:xfrm>
            <a:off x="423545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63" name="Line 70"/>
          <p:cNvSpPr>
            <a:spLocks noChangeShapeType="1"/>
          </p:cNvSpPr>
          <p:nvPr/>
        </p:nvSpPr>
        <p:spPr bwMode="auto">
          <a:xfrm flipV="1">
            <a:off x="4724400" y="56388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64" name="Freeform 71"/>
          <p:cNvSpPr/>
          <p:nvPr/>
        </p:nvSpPr>
        <p:spPr bwMode="auto">
          <a:xfrm>
            <a:off x="5540375" y="5675313"/>
            <a:ext cx="174625" cy="268287"/>
          </a:xfrm>
          <a:custGeom>
            <a:avLst/>
            <a:gdLst>
              <a:gd name="T0" fmla="*/ 174625 w 110"/>
              <a:gd name="T1" fmla="*/ 268287 h 169"/>
              <a:gd name="T2" fmla="*/ 0 w 110"/>
              <a:gd name="T3" fmla="*/ 0 h 169"/>
              <a:gd name="T4" fmla="*/ 0 60000 65536"/>
              <a:gd name="T5" fmla="*/ 0 60000 65536"/>
              <a:gd name="T6" fmla="*/ 0 w 110"/>
              <a:gd name="T7" fmla="*/ 0 h 169"/>
              <a:gd name="T8" fmla="*/ 110 w 110"/>
              <a:gd name="T9" fmla="*/ 169 h 1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5149850" y="5486400"/>
            <a:ext cx="3365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2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66" name="Freeform 73"/>
          <p:cNvSpPr/>
          <p:nvPr/>
        </p:nvSpPr>
        <p:spPr bwMode="auto">
          <a:xfrm>
            <a:off x="6248400" y="5864225"/>
            <a:ext cx="266700" cy="3175"/>
          </a:xfrm>
          <a:custGeom>
            <a:avLst/>
            <a:gdLst>
              <a:gd name="T0" fmla="*/ 266700 w 168"/>
              <a:gd name="T1" fmla="*/ 0 h 2"/>
              <a:gd name="T2" fmla="*/ 0 w 168"/>
              <a:gd name="T3" fmla="*/ 3175 h 2"/>
              <a:gd name="T4" fmla="*/ 0 60000 65536"/>
              <a:gd name="T5" fmla="*/ 0 60000 65536"/>
              <a:gd name="T6" fmla="*/ 0 w 168"/>
              <a:gd name="T7" fmla="*/ 0 h 2"/>
              <a:gd name="T8" fmla="*/ 168 w 168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">
                <a:moveTo>
                  <a:pt x="168" y="0"/>
                </a:moveTo>
                <a:lnTo>
                  <a:pt x="0" y="2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67" name="Line 74"/>
          <p:cNvSpPr>
            <a:spLocks noChangeShapeType="1"/>
          </p:cNvSpPr>
          <p:nvPr/>
        </p:nvSpPr>
        <p:spPr bwMode="auto">
          <a:xfrm flipV="1">
            <a:off x="7239000" y="56388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5943600" y="5486400"/>
            <a:ext cx="3365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2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2672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35052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66" name="Text Box 78"/>
          <p:cNvSpPr txBox="1">
            <a:spLocks noChangeArrowheads="1"/>
          </p:cNvSpPr>
          <p:nvPr/>
        </p:nvSpPr>
        <p:spPr bwMode="auto">
          <a:xfrm>
            <a:off x="59436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2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67" name="Text Box 79"/>
          <p:cNvSpPr txBox="1">
            <a:spLocks noChangeArrowheads="1"/>
          </p:cNvSpPr>
          <p:nvPr/>
        </p:nvSpPr>
        <p:spPr bwMode="auto">
          <a:xfrm>
            <a:off x="514985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2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68" name="Text Box 80"/>
          <p:cNvSpPr txBox="1">
            <a:spLocks noChangeArrowheads="1"/>
          </p:cNvSpPr>
          <p:nvPr/>
        </p:nvSpPr>
        <p:spPr bwMode="auto">
          <a:xfrm>
            <a:off x="6781800" y="5969000"/>
            <a:ext cx="361950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800">
                <a:solidFill>
                  <a:srgbClr val="FF0000"/>
                </a:solidFill>
              </a:rPr>
              <a:t>3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42769" name="Text Box 81"/>
          <p:cNvSpPr txBox="1">
            <a:spLocks noChangeArrowheads="1"/>
          </p:cNvSpPr>
          <p:nvPr/>
        </p:nvSpPr>
        <p:spPr bwMode="auto">
          <a:xfrm>
            <a:off x="67818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>
                <a:solidFill>
                  <a:schemeClr val="tx1"/>
                </a:solidFill>
              </a:rPr>
              <a:t>2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3875" name="Line 82"/>
          <p:cNvSpPr>
            <a:spLocks noChangeShapeType="1"/>
          </p:cNvSpPr>
          <p:nvPr/>
        </p:nvSpPr>
        <p:spPr bwMode="auto">
          <a:xfrm flipV="1">
            <a:off x="6400800" y="62484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76" name="Line 83"/>
          <p:cNvSpPr>
            <a:spLocks noChangeShapeType="1"/>
          </p:cNvSpPr>
          <p:nvPr/>
        </p:nvSpPr>
        <p:spPr bwMode="auto">
          <a:xfrm flipV="1">
            <a:off x="5562600" y="62484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77" name="Line 84"/>
          <p:cNvSpPr>
            <a:spLocks noChangeShapeType="1"/>
          </p:cNvSpPr>
          <p:nvPr/>
        </p:nvSpPr>
        <p:spPr bwMode="auto">
          <a:xfrm flipV="1">
            <a:off x="4724400" y="6248400"/>
            <a:ext cx="0" cy="304800"/>
          </a:xfrm>
          <a:prstGeom prst="line">
            <a:avLst/>
          </a:pr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78" name="Freeform 85"/>
          <p:cNvSpPr/>
          <p:nvPr/>
        </p:nvSpPr>
        <p:spPr bwMode="auto">
          <a:xfrm>
            <a:off x="3863975" y="6284913"/>
            <a:ext cx="174625" cy="268287"/>
          </a:xfrm>
          <a:custGeom>
            <a:avLst/>
            <a:gdLst>
              <a:gd name="T0" fmla="*/ 174625 w 110"/>
              <a:gd name="T1" fmla="*/ 268287 h 169"/>
              <a:gd name="T2" fmla="*/ 0 w 110"/>
              <a:gd name="T3" fmla="*/ 0 h 169"/>
              <a:gd name="T4" fmla="*/ 0 60000 65536"/>
              <a:gd name="T5" fmla="*/ 0 60000 65536"/>
              <a:gd name="T6" fmla="*/ 0 w 110"/>
              <a:gd name="T7" fmla="*/ 0 h 169"/>
              <a:gd name="T8" fmla="*/ 110 w 110"/>
              <a:gd name="T9" fmla="*/ 169 h 1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79" name="Freeform 86"/>
          <p:cNvSpPr/>
          <p:nvPr/>
        </p:nvSpPr>
        <p:spPr bwMode="auto">
          <a:xfrm>
            <a:off x="7140575" y="6284913"/>
            <a:ext cx="174625" cy="268287"/>
          </a:xfrm>
          <a:custGeom>
            <a:avLst/>
            <a:gdLst>
              <a:gd name="T0" fmla="*/ 174625 w 110"/>
              <a:gd name="T1" fmla="*/ 268287 h 169"/>
              <a:gd name="T2" fmla="*/ 0 w 110"/>
              <a:gd name="T3" fmla="*/ 0 h 169"/>
              <a:gd name="T4" fmla="*/ 0 60000 65536"/>
              <a:gd name="T5" fmla="*/ 0 60000 65536"/>
              <a:gd name="T6" fmla="*/ 0 w 110"/>
              <a:gd name="T7" fmla="*/ 0 h 169"/>
              <a:gd name="T8" fmla="*/ 110 w 110"/>
              <a:gd name="T9" fmla="*/ 169 h 1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" h="169">
                <a:moveTo>
                  <a:pt x="110" y="169"/>
                </a:moveTo>
                <a:lnTo>
                  <a:pt x="0" y="0"/>
                </a:lnTo>
              </a:path>
            </a:pathLst>
          </a:custGeom>
          <a:noFill/>
          <a:ln w="44450" cap="sq">
            <a:solidFill>
              <a:schemeClr val="tx1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75" name="Oval 87"/>
          <p:cNvSpPr>
            <a:spLocks noChangeArrowheads="1"/>
          </p:cNvSpPr>
          <p:nvPr/>
        </p:nvSpPr>
        <p:spPr bwMode="auto">
          <a:xfrm>
            <a:off x="5013325" y="2971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81" name="Oval 88"/>
          <p:cNvSpPr>
            <a:spLocks noChangeArrowheads="1"/>
          </p:cNvSpPr>
          <p:nvPr/>
        </p:nvSpPr>
        <p:spPr bwMode="auto">
          <a:xfrm>
            <a:off x="3413125" y="2971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77" name="Oval 89"/>
          <p:cNvSpPr>
            <a:spLocks noChangeArrowheads="1"/>
          </p:cNvSpPr>
          <p:nvPr/>
        </p:nvSpPr>
        <p:spPr bwMode="auto">
          <a:xfrm>
            <a:off x="1828800" y="46482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78" name="Oval 90"/>
          <p:cNvSpPr>
            <a:spLocks noChangeArrowheads="1"/>
          </p:cNvSpPr>
          <p:nvPr/>
        </p:nvSpPr>
        <p:spPr bwMode="auto">
          <a:xfrm>
            <a:off x="1905000" y="5257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38" grpId="0" animBg="1"/>
      <p:bldP spid="242739" grpId="0" animBg="1"/>
      <p:bldP spid="242740" grpId="0" animBg="1" autoUpdateAnimBg="0"/>
      <p:bldP spid="242748" grpId="0" animBg="1" autoUpdateAnimBg="0"/>
      <p:bldP spid="242749" grpId="0" autoUpdateAnimBg="0"/>
      <p:bldP spid="242750" grpId="0" autoUpdateAnimBg="0"/>
      <p:bldP spid="242753" grpId="0" autoUpdateAnimBg="0"/>
      <p:bldP spid="242756" grpId="0" autoUpdateAnimBg="0"/>
      <p:bldP spid="242757" grpId="0" autoUpdateAnimBg="0"/>
      <p:bldP spid="242760" grpId="0" animBg="1" autoUpdateAnimBg="0"/>
      <p:bldP spid="242763" grpId="0" animBg="1" autoUpdateAnimBg="0"/>
      <p:bldP spid="242764" grpId="0" autoUpdateAnimBg="0"/>
      <p:bldP spid="242765" grpId="0" autoUpdateAnimBg="0"/>
      <p:bldP spid="242766" grpId="0" autoUpdateAnimBg="0"/>
      <p:bldP spid="242767" grpId="0" autoUpdateAnimBg="0"/>
      <p:bldP spid="242768" grpId="0" animBg="1" autoUpdateAnimBg="0"/>
      <p:bldP spid="242769" grpId="0" autoUpdateAnimBg="0"/>
      <p:bldP spid="242775" grpId="0" animBg="1"/>
      <p:bldP spid="242777" grpId="0" animBg="1"/>
      <p:bldP spid="2427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B5387-5F57-4E9D-90B6-EAE02EBFB55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Reconstructing the Sequence</a:t>
            </a:r>
            <a:endParaRPr lang="en-US" altLang="zh-CN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Print-LCS</a:t>
            </a:r>
            <a:r>
              <a:rPr lang="en-US" altLang="zh-CN" sz="2800" smtClean="0"/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b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)</a:t>
            </a: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/>
              <a:t>if</a:t>
            </a:r>
            <a:r>
              <a:rPr lang="en-US" altLang="zh-CN" sz="2800" smtClean="0"/>
              <a:t> 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 = 0</a:t>
            </a:r>
            <a:r>
              <a:rPr lang="en-US" altLang="zh-CN" sz="2800" smtClean="0"/>
              <a:t> or 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 = 0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/>
              <a:t>    </a:t>
            </a:r>
            <a:r>
              <a:rPr lang="en-US" altLang="zh-CN" sz="2800" b="1" smtClean="0"/>
              <a:t>then return</a:t>
            </a:r>
            <a:endParaRPr lang="en-US" altLang="zh-CN" sz="2800" b="1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/>
              <a:t>if</a:t>
            </a:r>
            <a:r>
              <a:rPr lang="en-US" altLang="zh-CN" sz="2800" smtClean="0"/>
              <a:t> </a:t>
            </a:r>
            <a:r>
              <a:rPr lang="en-US" altLang="zh-CN" sz="2800" i="1" smtClean="0">
                <a:solidFill>
                  <a:schemeClr val="accent2"/>
                </a:solidFill>
              </a:rPr>
              <a:t>b</a:t>
            </a:r>
            <a:r>
              <a:rPr lang="en-US" altLang="zh-CN" sz="2800" smtClean="0">
                <a:solidFill>
                  <a:schemeClr val="accent2"/>
                </a:solidFill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]</a:t>
            </a:r>
            <a:r>
              <a:rPr lang="en-US" altLang="zh-CN" sz="2800" smtClean="0"/>
              <a:t> = “   ”</a:t>
            </a: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/>
              <a:t>    </a:t>
            </a:r>
            <a:r>
              <a:rPr lang="en-US" altLang="zh-CN" sz="2800" b="1" smtClean="0"/>
              <a:t>then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CE0000"/>
                </a:solidFill>
              </a:rPr>
              <a:t>Print-LCS</a:t>
            </a:r>
            <a:r>
              <a:rPr lang="en-US" altLang="zh-CN" sz="2800" smtClean="0"/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b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1,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–1</a:t>
            </a:r>
            <a:r>
              <a:rPr lang="en-US" altLang="zh-CN" sz="2800" smtClean="0">
                <a:sym typeface="Symbol" panose="05050102010706020507" pitchFamily="18" charset="2"/>
              </a:rPr>
              <a:t>)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>
                <a:sym typeface="Symbol" panose="05050102010706020507" pitchFamily="18" charset="2"/>
              </a:rPr>
              <a:t>            print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sz="2800" i="1" baseline="-250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>
                <a:sym typeface="Symbol" panose="05050102010706020507" pitchFamily="18" charset="2"/>
              </a:rPr>
              <a:t>elseif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sz="2800" smtClean="0">
                <a:sym typeface="Symbol" panose="05050102010706020507" pitchFamily="18" charset="2"/>
              </a:rPr>
              <a:t> = “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sym typeface="Symbol" panose="05050102010706020507" pitchFamily="18" charset="2"/>
              </a:rPr>
              <a:t>”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>
                <a:sym typeface="Symbol" panose="05050102010706020507" pitchFamily="18" charset="2"/>
              </a:rPr>
              <a:t>    </a:t>
            </a:r>
            <a:r>
              <a:rPr lang="en-US" altLang="zh-CN" sz="2800" b="1" smtClean="0">
                <a:sym typeface="Symbol" panose="05050102010706020507" pitchFamily="18" charset="2"/>
              </a:rPr>
              <a:t>then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solidFill>
                  <a:srgbClr val="CE0000"/>
                </a:solidFill>
                <a:sym typeface="Symbol" panose="05050102010706020507" pitchFamily="18" charset="2"/>
              </a:rPr>
              <a:t>Print-LCS</a:t>
            </a:r>
            <a:r>
              <a:rPr lang="en-US" altLang="zh-CN" sz="2800" smtClean="0">
                <a:sym typeface="Symbol" panose="05050102010706020507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–1,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 smtClean="0">
                <a:sym typeface="Symbol" panose="05050102010706020507" pitchFamily="18" charset="2"/>
              </a:rPr>
              <a:t>)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/>
              <a:t>else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CE0000"/>
                </a:solidFill>
              </a:rPr>
              <a:t>Print-LCS</a:t>
            </a:r>
            <a:r>
              <a:rPr lang="en-US" altLang="zh-CN" sz="2800" smtClean="0"/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b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</a:rPr>
              <a:t>,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>
                <a:solidFill>
                  <a:schemeClr val="accent2"/>
                </a:solidFill>
              </a:rPr>
              <a:t>–1</a:t>
            </a:r>
            <a:r>
              <a:rPr lang="en-US" altLang="zh-CN" sz="2800" smtClean="0"/>
              <a:t>)</a:t>
            </a:r>
            <a:endParaRPr lang="en-US" altLang="zh-CN" sz="2800" smtClean="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H="1" flipV="1">
            <a:off x="2971800" y="3124200"/>
            <a:ext cx="152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/>
              <a:t>, integer weight function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 i="1" dirty="0" smtClean="0">
                <a:solidFill>
                  <a:srgbClr val="009999"/>
                </a:solidFill>
                <a:sym typeface="Wingdings" panose="05000000000000000000" pitchFamily="2" charset="2"/>
              </a:rPr>
              <a:t>N</a:t>
            </a:r>
            <a:r>
              <a:rPr lang="en-US" altLang="zh-CN" dirty="0" smtClean="0">
                <a:sym typeface="Wingdings" panose="05000000000000000000" pitchFamily="2" charset="2"/>
              </a:rPr>
              <a:t>, value function </a:t>
            </a:r>
            <a:r>
              <a:rPr lang="en-US" altLang="zh-CN" i="1" dirty="0" smtClean="0">
                <a:solidFill>
                  <a:srgbClr val="009999"/>
                </a:solidFill>
                <a:sym typeface="Wingdings" panose="05000000000000000000" pitchFamily="2" charset="2"/>
              </a:rPr>
              <a:t>v</a:t>
            </a:r>
            <a:r>
              <a:rPr lang="en-US" altLang="zh-CN" dirty="0" smtClean="0">
                <a:solidFill>
                  <a:srgbClr val="009999"/>
                </a:solidFill>
                <a:sym typeface="Wingdings" panose="05000000000000000000" pitchFamily="2" charset="2"/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  <a:sym typeface="Wingdings" panose="05000000000000000000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anose="05000000000000000000" pitchFamily="2" charset="2"/>
              </a:rPr>
              <a:t>  </a:t>
            </a:r>
            <a:r>
              <a:rPr lang="en-US" altLang="zh-CN" i="1" dirty="0" smtClean="0">
                <a:solidFill>
                  <a:srgbClr val="009999"/>
                </a:solidFill>
                <a:sym typeface="Wingdings" panose="05000000000000000000" pitchFamily="2" charset="2"/>
              </a:rPr>
              <a:t>N</a:t>
            </a:r>
            <a:r>
              <a:rPr lang="en-US" altLang="zh-CN" dirty="0" smtClean="0">
                <a:sym typeface="Wingdings" panose="05000000000000000000" pitchFamily="2" charset="2"/>
              </a:rPr>
              <a:t>, weight limit </a:t>
            </a:r>
            <a:r>
              <a:rPr lang="en-US" altLang="zh-CN" i="1" dirty="0" smtClean="0">
                <a:solidFill>
                  <a:srgbClr val="009999"/>
                </a:solidFill>
                <a:sym typeface="Wingdings" panose="05000000000000000000" pitchFamily="2" charset="2"/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 panose="05050102010706020507"/>
              </a:rPr>
              <a:t></a:t>
            </a:r>
            <a:r>
              <a:rPr lang="en-US" altLang="zh-CN" dirty="0" smtClean="0">
                <a:solidFill>
                  <a:srgbClr val="009999"/>
                </a:solidFill>
                <a:sym typeface="Wingdings" panose="05000000000000000000" pitchFamily="2" charset="2"/>
              </a:rPr>
              <a:t> </a:t>
            </a:r>
            <a:r>
              <a:rPr lang="en-US" altLang="zh-CN" i="1" dirty="0" smtClean="0">
                <a:solidFill>
                  <a:srgbClr val="009999"/>
                </a:solidFill>
                <a:sym typeface="Wingdings" panose="05000000000000000000" pitchFamily="2" charset="2"/>
              </a:rPr>
              <a:t>N</a:t>
            </a:r>
            <a:r>
              <a:rPr lang="en-US" altLang="zh-CN" dirty="0" smtClean="0">
                <a:sym typeface="Wingdings" panose="05000000000000000000" pitchFamily="2" charset="2"/>
              </a:rPr>
              <a:t>, find a subset </a:t>
            </a:r>
            <a:r>
              <a:rPr lang="en-US" altLang="zh-CN" i="1" dirty="0" smtClean="0">
                <a:solidFill>
                  <a:srgbClr val="009999"/>
                </a:solidFill>
                <a:sym typeface="Wingdings" panose="05000000000000000000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anose="05000000000000000000" pitchFamily="2" charset="2"/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 panose="05050102010706020507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Wingdings" panose="05000000000000000000" pitchFamily="2" charset="2"/>
              </a:rPr>
              <a:t>S</a:t>
            </a:r>
            <a:r>
              <a:rPr lang="en-US" altLang="zh-CN" dirty="0" smtClean="0">
                <a:sym typeface="Wingdings" panose="05000000000000000000" pitchFamily="2" charset="2"/>
              </a:rPr>
              <a:t> maximizing </a:t>
            </a:r>
            <a:br>
              <a:rPr lang="en-US" altLang="zh-CN" dirty="0" smtClean="0">
                <a:sym typeface="Wingdings" panose="05000000000000000000" pitchFamily="2" charset="2"/>
              </a:rPr>
            </a:b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 such that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86125" y="4729178"/>
          <a:ext cx="20002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9507200" imgH="8229600" progId="Equation.3">
                  <p:embed/>
                </p:oleObj>
              </mc:Choice>
              <mc:Fallback>
                <p:oleObj name="Equation" r:id="rId1" imgW="19507200" imgH="82296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25" y="4729178"/>
                        <a:ext cx="2000250" cy="842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286116" y="3486379"/>
          <a:ext cx="1466854" cy="101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887200" imgH="8229600" progId="Equation.3">
                  <p:embed/>
                </p:oleObj>
              </mc:Choice>
              <mc:Fallback>
                <p:oleObj name="Equation" r:id="rId3" imgW="11887200" imgH="8229600" progId="Equation.3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16" y="3486379"/>
                        <a:ext cx="1466854" cy="101419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chemeClr val="accent2"/>
                </a:solidFill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k</a:t>
            </a:r>
            <a:r>
              <a:rPr lang="en-US" altLang="zh-CN" dirty="0" err="1" smtClean="0">
                <a:solidFill>
                  <a:schemeClr val="accent2"/>
                </a:solidFill>
              </a:rPr>
              <a:t>,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denote the value of the highest value solution that uses items from among the set </a:t>
            </a:r>
            <a:r>
              <a:rPr lang="en-US" altLang="zh-CN" dirty="0" smtClean="0">
                <a:solidFill>
                  <a:schemeClr val="accent2"/>
                </a:solidFill>
              </a:rPr>
              <a:t>{1, 2,…,</a:t>
            </a:r>
            <a:r>
              <a:rPr lang="en-US" altLang="zh-CN" i="1" dirty="0" smtClean="0">
                <a:solidFill>
                  <a:schemeClr val="accent2"/>
                </a:solidFill>
              </a:rPr>
              <a:t>k</a:t>
            </a:r>
            <a:r>
              <a:rPr lang="en-US" altLang="zh-CN" dirty="0" smtClean="0">
                <a:solidFill>
                  <a:schemeClr val="accent2"/>
                </a:solidFill>
              </a:rPr>
              <a:t>} </a:t>
            </a:r>
            <a:r>
              <a:rPr lang="en-US" altLang="zh-CN" dirty="0" smtClean="0"/>
              <a:t>and uses space at most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3286124"/>
            <a:ext cx="815995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Initialize a 2-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array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] to “empty” for all </a:t>
            </a:r>
            <a:r>
              <a:rPr lang="en-US" altLang="zh-CN" i="1" dirty="0" err="1" smtClean="0"/>
              <a:t>i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j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sz="2800" i="1" dirty="0" smtClean="0"/>
              <a:t>V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k</a:t>
            </a:r>
            <a:r>
              <a:rPr lang="en-US" altLang="zh-CN" sz="2800" dirty="0" err="1" smtClean="0"/>
              <a:t>,</a:t>
            </a:r>
            <a:r>
              <a:rPr lang="en-US" altLang="zh-CN" sz="2800" i="1" dirty="0" err="1" smtClean="0"/>
              <a:t>B</a:t>
            </a:r>
            <a:r>
              <a:rPr lang="en-US" altLang="zh-CN" sz="2800" dirty="0" smtClean="0"/>
              <a:t>){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if (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 == 0) return 0;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          if (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arr</a:t>
            </a:r>
            <a:r>
              <a:rPr lang="en-US" altLang="zh-CN" sz="2800" dirty="0" smtClean="0">
                <a:solidFill>
                  <a:srgbClr val="C00000"/>
                </a:solidFill>
              </a:rPr>
              <a:t>[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</a:rPr>
              <a:t>][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B</a:t>
            </a:r>
            <a:r>
              <a:rPr lang="en-US" altLang="zh-CN" sz="2800" dirty="0" smtClean="0">
                <a:solidFill>
                  <a:srgbClr val="C00000"/>
                </a:solidFill>
              </a:rPr>
              <a:t>] != empty) return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arr</a:t>
            </a:r>
            <a:r>
              <a:rPr lang="en-US" altLang="zh-CN" sz="2800" dirty="0" smtClean="0">
                <a:solidFill>
                  <a:srgbClr val="C00000"/>
                </a:solidFill>
              </a:rPr>
              <a:t>[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</a:rPr>
              <a:t>][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B</a:t>
            </a:r>
            <a:r>
              <a:rPr lang="en-US" altLang="zh-CN" sz="2800" dirty="0" smtClean="0">
                <a:solidFill>
                  <a:srgbClr val="C00000"/>
                </a:solidFill>
              </a:rPr>
              <a:t>]; 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          if 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s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&gt; B) result =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-1,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);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else result = max{</a:t>
            </a:r>
            <a:r>
              <a:rPr lang="en-US" altLang="zh-CN" sz="2800" i="1" dirty="0" err="1" smtClean="0"/>
              <a:t>v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dirty="0" smtClean="0"/>
              <a:t> +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-1,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-</a:t>
            </a:r>
            <a:r>
              <a:rPr lang="en-US" altLang="zh-CN" sz="2800" i="1" dirty="0" err="1" smtClean="0"/>
              <a:t>s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smtClean="0"/>
              <a:t>),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-1,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)};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arr</a:t>
            </a:r>
            <a:r>
              <a:rPr lang="en-US" altLang="zh-CN" sz="2800" dirty="0" smtClean="0">
                <a:solidFill>
                  <a:srgbClr val="C00000"/>
                </a:solidFill>
              </a:rPr>
              <a:t>[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k</a:t>
            </a:r>
            <a:r>
              <a:rPr lang="en-US" altLang="zh-CN" sz="2800" dirty="0" smtClean="0">
                <a:solidFill>
                  <a:srgbClr val="C00000"/>
                </a:solidFill>
              </a:rPr>
              <a:t>][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B</a:t>
            </a:r>
            <a:r>
              <a:rPr lang="en-US" altLang="zh-CN" sz="2800" dirty="0" smtClean="0">
                <a:solidFill>
                  <a:srgbClr val="C00000"/>
                </a:solidFill>
              </a:rPr>
              <a:t>] = result</a:t>
            </a:r>
            <a:r>
              <a:rPr lang="en-US" altLang="zh-CN" sz="2800" dirty="0" smtClean="0"/>
              <a:t>; 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return result;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}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B9005-5186-423A-AF49-03412950564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Dynamic Programming</a:t>
            </a:r>
            <a:endParaRPr lang="en-US" altLang="zh-CN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Dynamic programming is a </a:t>
            </a:r>
            <a:r>
              <a:rPr lang="en-US" altLang="zh-CN" sz="2800" dirty="0" err="1" smtClean="0"/>
              <a:t>metatechnique</a:t>
            </a:r>
            <a:r>
              <a:rPr lang="en-US" altLang="zh-CN" sz="2800" dirty="0" smtClean="0"/>
              <a:t> (not an algorithm) – like divide and conquer.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Here, “programming” isn’t computer programming; word comes from table-based solution method.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Divide &amp; Conquer: break up into smaller problems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Dynamic Programming: solve </a:t>
            </a:r>
            <a:r>
              <a:rPr lang="en-US" altLang="zh-CN" sz="2800" i="1" dirty="0" smtClean="0"/>
              <a:t>all</a:t>
            </a:r>
            <a:r>
              <a:rPr lang="en-US" altLang="zh-CN" sz="2800" dirty="0" smtClean="0"/>
              <a:t> smaller problems but only reuse </a:t>
            </a:r>
            <a:r>
              <a:rPr lang="en-US" altLang="zh-CN" sz="2800" dirty="0" smtClean="0">
                <a:solidFill>
                  <a:srgbClr val="CE0000"/>
                </a:solidFill>
              </a:rPr>
              <a:t>optimal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subproblem</a:t>
            </a:r>
            <a:r>
              <a:rPr lang="en-US" altLang="zh-CN" sz="2800" dirty="0" smtClean="0"/>
              <a:t> solutions.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C77A78-2E23-4FE6-950B-6748467E60B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Example:  Optimal BST (Sedgewick)</a:t>
            </a:r>
            <a:endParaRPr lang="en-US" altLang="zh-CN" sz="40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Suppose we are doing string searching, and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know relative key frequencies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z="1200" smtClean="0"/>
          </a:p>
          <a:p>
            <a:pPr eaLnBrk="1" hangingPunct="1">
              <a:buFontTx/>
              <a:buNone/>
            </a:pPr>
            <a:r>
              <a:rPr lang="en-US" altLang="zh-CN" smtClean="0"/>
              <a:t>Example: </a:t>
            </a:r>
            <a:r>
              <a:rPr lang="en-US" altLang="zh-CN" smtClean="0">
                <a:solidFill>
                  <a:srgbClr val="CE0000"/>
                </a:solidFill>
              </a:rPr>
              <a:t>spell; cc</a:t>
            </a:r>
            <a:endParaRPr lang="en-US" altLang="zh-CN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1200" smtClean="0"/>
          </a:p>
          <a:p>
            <a:pPr eaLnBrk="1" hangingPunct="1">
              <a:buFontTx/>
              <a:buNone/>
            </a:pPr>
            <a:r>
              <a:rPr lang="en-US" altLang="zh-CN" smtClean="0"/>
              <a:t>Use </a:t>
            </a:r>
            <a:r>
              <a:rPr lang="en-US" altLang="zh-CN" smtClean="0">
                <a:solidFill>
                  <a:srgbClr val="CE0000"/>
                </a:solidFill>
              </a:rPr>
              <a:t>Dynamic Programming</a:t>
            </a:r>
            <a:r>
              <a:rPr lang="en-US" altLang="zh-CN" smtClean="0"/>
              <a:t> to optimize BST.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B7A02-F874-4E4F-A94E-4C3BE41BBB8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Weighted Internal Path Length</a:t>
            </a:r>
            <a:endParaRPr lang="en-US" altLang="zh-CN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Example BST, with search frequencies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Define “cost” of tree as frequency-weighted sum of node distance from root.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This is WIPL; here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</a:rPr>
              <a:t>1*1 + 4*2 + 2*2 + 2*3 + 3*3 +1*3 + 5*4 = 51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3276600" y="1752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C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17526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A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2667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B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F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D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6019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G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E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H="1">
            <a:off x="2209800" y="20574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3733800" y="2057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2133600" y="2819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 flipH="1">
            <a:off x="4648200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5410200" y="2667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4648200" y="3429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339725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907" name="Text Box 18"/>
          <p:cNvSpPr txBox="1">
            <a:spLocks noChangeArrowheads="1"/>
          </p:cNvSpPr>
          <p:nvPr/>
        </p:nvSpPr>
        <p:spPr bwMode="auto">
          <a:xfrm>
            <a:off x="1812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7908" name="Text Box 19"/>
          <p:cNvSpPr txBox="1">
            <a:spLocks noChangeArrowheads="1"/>
          </p:cNvSpPr>
          <p:nvPr/>
        </p:nvSpPr>
        <p:spPr bwMode="auto">
          <a:xfrm>
            <a:off x="2727325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909" name="Text Box 20"/>
          <p:cNvSpPr txBox="1">
            <a:spLocks noChangeArrowheads="1"/>
          </p:cNvSpPr>
          <p:nvPr/>
        </p:nvSpPr>
        <p:spPr bwMode="auto">
          <a:xfrm>
            <a:off x="51054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4327525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5013325" y="415607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614045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77763-81DE-4D07-B8F0-EE26C062DFD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Intuition</a:t>
            </a:r>
            <a:endParaRPr lang="en-US" altLang="zh-CN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Want to put highest-frequency keys near root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But must balance against cost of increased path lengths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First try: insert in order of decreasing frequency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WIPL is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</a:rPr>
              <a:t>1*5 + 4*2 + 2*2 + 3*3 + 1*3 + 2*4 + 5*1 =42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  <p:sp>
        <p:nvSpPr>
          <p:cNvPr id="38917" name="Text Box 22"/>
          <p:cNvSpPr txBox="1">
            <a:spLocks noChangeArrowheads="1"/>
          </p:cNvSpPr>
          <p:nvPr/>
        </p:nvSpPr>
        <p:spPr bwMode="auto">
          <a:xfrm>
            <a:off x="301625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2" name="Group 26"/>
          <p:cNvGrpSpPr/>
          <p:nvPr/>
        </p:nvGrpSpPr>
        <p:grpSpPr bwMode="auto">
          <a:xfrm>
            <a:off x="1828800" y="2438400"/>
            <a:ext cx="5029200" cy="3124200"/>
            <a:chOff x="1152" y="1536"/>
            <a:chExt cx="3168" cy="1968"/>
          </a:xfrm>
        </p:grpSpPr>
        <p:sp>
          <p:nvSpPr>
            <p:cNvPr id="38919" name="Oval 4"/>
            <p:cNvSpPr>
              <a:spLocks noChangeArrowheads="1"/>
            </p:cNvSpPr>
            <p:nvPr/>
          </p:nvSpPr>
          <p:spPr bwMode="auto">
            <a:xfrm>
              <a:off x="3408" y="184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F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38920" name="Oval 5"/>
            <p:cNvSpPr>
              <a:spLocks noChangeArrowheads="1"/>
            </p:cNvSpPr>
            <p:nvPr/>
          </p:nvSpPr>
          <p:spPr bwMode="auto">
            <a:xfrm>
              <a:off x="4032" y="232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G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38921" name="Oval 6"/>
            <p:cNvSpPr>
              <a:spLocks noChangeArrowheads="1"/>
            </p:cNvSpPr>
            <p:nvPr/>
          </p:nvSpPr>
          <p:spPr bwMode="auto">
            <a:xfrm>
              <a:off x="2304" y="15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E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38922" name="Line 7"/>
            <p:cNvSpPr>
              <a:spLocks noChangeShapeType="1"/>
            </p:cNvSpPr>
            <p:nvPr/>
          </p:nvSpPr>
          <p:spPr bwMode="auto">
            <a:xfrm>
              <a:off x="2592" y="1702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>
              <a:off x="3648" y="208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Text Box 9"/>
            <p:cNvSpPr txBox="1">
              <a:spLocks noChangeArrowheads="1"/>
            </p:cNvSpPr>
            <p:nvPr/>
          </p:nvSpPr>
          <p:spPr bwMode="auto">
            <a:xfrm>
              <a:off x="3456" y="213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925" name="Text Box 10"/>
            <p:cNvSpPr txBox="1">
              <a:spLocks noChangeArrowheads="1"/>
            </p:cNvSpPr>
            <p:nvPr/>
          </p:nvSpPr>
          <p:spPr bwMode="auto">
            <a:xfrm>
              <a:off x="2342" y="18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8926" name="Text Box 11"/>
            <p:cNvSpPr txBox="1">
              <a:spLocks noChangeArrowheads="1"/>
            </p:cNvSpPr>
            <p:nvPr/>
          </p:nvSpPr>
          <p:spPr bwMode="auto">
            <a:xfrm>
              <a:off x="4108" y="26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8927" name="Oval 13"/>
            <p:cNvSpPr>
              <a:spLocks noChangeArrowheads="1"/>
            </p:cNvSpPr>
            <p:nvPr/>
          </p:nvSpPr>
          <p:spPr bwMode="auto">
            <a:xfrm>
              <a:off x="1152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A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38928" name="Oval 14"/>
            <p:cNvSpPr>
              <a:spLocks noChangeArrowheads="1"/>
            </p:cNvSpPr>
            <p:nvPr/>
          </p:nvSpPr>
          <p:spPr bwMode="auto">
            <a:xfrm>
              <a:off x="1728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D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38929" name="Line 15"/>
            <p:cNvSpPr>
              <a:spLocks noChangeShapeType="1"/>
            </p:cNvSpPr>
            <p:nvPr/>
          </p:nvSpPr>
          <p:spPr bwMode="auto">
            <a:xfrm>
              <a:off x="1392" y="21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Text Box 16"/>
            <p:cNvSpPr txBox="1">
              <a:spLocks noChangeArrowheads="1"/>
            </p:cNvSpPr>
            <p:nvPr/>
          </p:nvSpPr>
          <p:spPr bwMode="auto">
            <a:xfrm>
              <a:off x="1190" y="21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8931" name="Line 17"/>
            <p:cNvSpPr>
              <a:spLocks noChangeShapeType="1"/>
            </p:cNvSpPr>
            <p:nvPr/>
          </p:nvSpPr>
          <p:spPr bwMode="auto">
            <a:xfrm flipH="1">
              <a:off x="1440" y="1728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Oval 18"/>
            <p:cNvSpPr>
              <a:spLocks noChangeArrowheads="1"/>
            </p:cNvSpPr>
            <p:nvPr/>
          </p:nvSpPr>
          <p:spPr bwMode="auto">
            <a:xfrm>
              <a:off x="1200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F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38933" name="Oval 19"/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G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38934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Text Box 21"/>
            <p:cNvSpPr txBox="1">
              <a:spLocks noChangeArrowheads="1"/>
            </p:cNvSpPr>
            <p:nvPr/>
          </p:nvSpPr>
          <p:spPr bwMode="auto">
            <a:xfrm>
              <a:off x="1248" y="30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H="1">
              <a:off x="1488" y="254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1776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8763E-A2CF-4281-86B7-ABE6570EE31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Algorithm</a:t>
            </a:r>
            <a:endParaRPr lang="en-US" altLang="zh-CN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Given:</a:t>
            </a:r>
            <a:r>
              <a:rPr lang="en-US" altLang="zh-CN" smtClean="0"/>
              <a:t> keys 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mtClean="0">
                <a:solidFill>
                  <a:schemeClr val="accent2"/>
                </a:solidFill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&lt;…&lt;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, 1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and frequencies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1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2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Find BST that minimizes, over all keys, of frequency times distance from root (access cost).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2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sym typeface="Symbol" panose="05050102010706020507" pitchFamily="18" charset="2"/>
              </a:rPr>
              <a:t>Idea:</a:t>
            </a:r>
            <a:r>
              <a:rPr lang="en-US" altLang="zh-CN" smtClean="0">
                <a:sym typeface="Symbol" panose="05050102010706020507" pitchFamily="18" charset="2"/>
              </a:rPr>
              <a:t> for subsequences of length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1,2,3,…,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zh-CN" smtClean="0">
                <a:sym typeface="Symbol" panose="05050102010706020507" pitchFamily="18" charset="2"/>
              </a:rPr>
              <a:t>, Find Optimal BST for search subsequence.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How?</a:t>
            </a:r>
            <a:endParaRPr lang="en-US" altLang="zh-CN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36276-2F5F-46C0-AD42-847BF2DFC0E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Algorithm</a:t>
            </a:r>
            <a:endParaRPr lang="en-US" altLang="zh-CN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Idea:</a:t>
            </a:r>
            <a:endParaRPr lang="en-US" altLang="zh-CN" smtClean="0">
              <a:solidFill>
                <a:srgbClr val="CE0000"/>
              </a:solidFill>
            </a:endParaRPr>
          </a:p>
          <a:p>
            <a:pPr eaLnBrk="1" hangingPunct="1"/>
            <a:r>
              <a:rPr lang="en-US" altLang="zh-CN" smtClean="0"/>
              <a:t>For each 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i="1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 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  <a:r>
              <a:rPr lang="en-US" altLang="zh-CN" smtClean="0">
                <a:sym typeface="Symbol" panose="05050102010706020507" pitchFamily="18" charset="2"/>
              </a:rPr>
              <a:t> is length]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Place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ym typeface="Symbol" panose="05050102010706020507" pitchFamily="18" charset="2"/>
              </a:rPr>
              <a:t> at root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endParaRPr lang="en-US" altLang="zh-CN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Lookup optimal BST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mtClean="0">
                <a:sym typeface="Symbol" panose="05050102010706020507" pitchFamily="18" charset="2"/>
              </a:rPr>
              <a:t>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–1</a:t>
            </a:r>
            <a:r>
              <a:rPr lang="en-US" altLang="zh-CN" smtClean="0">
                <a:sym typeface="Symbol" panose="05050102010706020507" pitchFamily="18" charset="2"/>
              </a:rPr>
              <a:t> (left)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Lookup optimal BST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mtClean="0">
                <a:sym typeface="Symbol" panose="05050102010706020507" pitchFamily="18" charset="2"/>
              </a:rPr>
              <a:t>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 (right)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WIPL(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WIPL(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+ WIPL(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+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so compare to current optimum and update</a:t>
            </a:r>
            <a:endParaRPr lang="en-US" altLang="zh-CN" smtClean="0">
              <a:sym typeface="Symbol" panose="05050102010706020507" pitchFamily="18" charset="2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7010400" y="4419600"/>
          <a:ext cx="1219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11887200" imgH="7010400" progId="Equation.3">
                  <p:embed/>
                </p:oleObj>
              </mc:Choice>
              <mc:Fallback>
                <p:oleObj name="Equation" r:id="rId1" imgW="11887200" imgH="7010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0400" y="4419600"/>
                        <a:ext cx="1219200" cy="719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7D63A0-9136-43C7-848D-2423BD1EB86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Optimal BST</a:t>
            </a:r>
            <a:endParaRPr lang="en-US" altLang="zh-CN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Puts high-frequency keys near root,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But…keeps tree reasonably balanced!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 = 7; 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k</a:t>
            </a:r>
            <a:r>
              <a:rPr lang="en-US" altLang="zh-CN" smtClean="0">
                <a:solidFill>
                  <a:schemeClr val="accent2"/>
                </a:solidFill>
              </a:rPr>
              <a:t> = 4,2,1,3,5,2,1</a:t>
            </a:r>
            <a:endParaRPr lang="en-US" altLang="zh-CN" smtClean="0">
              <a:solidFill>
                <a:schemeClr val="accent2"/>
              </a:solidFill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1600200" y="2895600"/>
            <a:ext cx="6248400" cy="3200400"/>
            <a:chOff x="1008" y="1776"/>
            <a:chExt cx="3936" cy="2016"/>
          </a:xfrm>
        </p:grpSpPr>
        <p:sp>
          <p:nvSpPr>
            <p:cNvPr id="40967" name="Oval 5"/>
            <p:cNvSpPr>
              <a:spLocks noChangeArrowheads="1"/>
            </p:cNvSpPr>
            <p:nvPr/>
          </p:nvSpPr>
          <p:spPr bwMode="auto">
            <a:xfrm>
              <a:off x="2112" y="17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D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0968" name="Text Box 6"/>
            <p:cNvSpPr txBox="1">
              <a:spLocks noChangeArrowheads="1"/>
            </p:cNvSpPr>
            <p:nvPr/>
          </p:nvSpPr>
          <p:spPr bwMode="auto">
            <a:xfrm>
              <a:off x="2150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0969" name="Oval 7"/>
            <p:cNvSpPr>
              <a:spLocks noChangeArrowheads="1"/>
            </p:cNvSpPr>
            <p:nvPr/>
          </p:nvSpPr>
          <p:spPr bwMode="auto">
            <a:xfrm>
              <a:off x="3024" y="22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E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0970" name="Text Box 8"/>
            <p:cNvSpPr txBox="1">
              <a:spLocks noChangeArrowheads="1"/>
            </p:cNvSpPr>
            <p:nvPr/>
          </p:nvSpPr>
          <p:spPr bwMode="auto">
            <a:xfrm>
              <a:off x="3062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0971" name="Oval 9"/>
            <p:cNvSpPr>
              <a:spLocks noChangeArrowheads="1"/>
            </p:cNvSpPr>
            <p:nvPr/>
          </p:nvSpPr>
          <p:spPr bwMode="auto">
            <a:xfrm>
              <a:off x="3888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F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0972" name="Text Box 10"/>
            <p:cNvSpPr txBox="1">
              <a:spLocks noChangeArrowheads="1"/>
            </p:cNvSpPr>
            <p:nvPr/>
          </p:nvSpPr>
          <p:spPr bwMode="auto">
            <a:xfrm>
              <a:off x="3926" y="30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0973" name="Oval 11"/>
            <p:cNvSpPr>
              <a:spLocks noChangeArrowheads="1"/>
            </p:cNvSpPr>
            <p:nvPr/>
          </p:nvSpPr>
          <p:spPr bwMode="auto">
            <a:xfrm>
              <a:off x="4656" y="32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G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4694" y="35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>
              <a:off x="2400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>
              <a:off x="3264" y="249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>
              <a:off x="4128" y="297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Oval 16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A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0979" name="Text Box 17"/>
            <p:cNvSpPr txBox="1">
              <a:spLocks noChangeArrowheads="1"/>
            </p:cNvSpPr>
            <p:nvPr/>
          </p:nvSpPr>
          <p:spPr bwMode="auto">
            <a:xfrm>
              <a:off x="1046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0980" name="Line 18"/>
            <p:cNvSpPr>
              <a:spLocks noChangeShapeType="1"/>
            </p:cNvSpPr>
            <p:nvPr/>
          </p:nvSpPr>
          <p:spPr bwMode="auto">
            <a:xfrm flipH="1">
              <a:off x="1296" y="196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Oval 19"/>
            <p:cNvSpPr>
              <a:spLocks noChangeArrowheads="1"/>
            </p:cNvSpPr>
            <p:nvPr/>
          </p:nvSpPr>
          <p:spPr bwMode="auto">
            <a:xfrm>
              <a:off x="1488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B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0982" name="Text Box 20"/>
            <p:cNvSpPr txBox="1">
              <a:spLocks noChangeArrowheads="1"/>
            </p:cNvSpPr>
            <p:nvPr/>
          </p:nvSpPr>
          <p:spPr bwMode="auto">
            <a:xfrm>
              <a:off x="1526" y="30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0983" name="Oval 21"/>
            <p:cNvSpPr>
              <a:spLocks noChangeArrowheads="1"/>
            </p:cNvSpPr>
            <p:nvPr/>
          </p:nvSpPr>
          <p:spPr bwMode="auto">
            <a:xfrm>
              <a:off x="2016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C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0984" name="Text Box 22"/>
            <p:cNvSpPr txBox="1">
              <a:spLocks noChangeArrowheads="1"/>
            </p:cNvSpPr>
            <p:nvPr/>
          </p:nvSpPr>
          <p:spPr bwMode="auto">
            <a:xfrm>
              <a:off x="2054" y="34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0985" name="Line 23"/>
            <p:cNvSpPr>
              <a:spLocks noChangeShapeType="1"/>
            </p:cNvSpPr>
            <p:nvPr/>
          </p:nvSpPr>
          <p:spPr bwMode="auto">
            <a:xfrm>
              <a:off x="1248" y="24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24"/>
            <p:cNvSpPr>
              <a:spLocks noChangeShapeType="1"/>
            </p:cNvSpPr>
            <p:nvPr/>
          </p:nvSpPr>
          <p:spPr bwMode="auto">
            <a:xfrm>
              <a:off x="172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9337" name="Text Box 25"/>
          <p:cNvSpPr txBox="1">
            <a:spLocks noChangeArrowheads="1"/>
          </p:cNvSpPr>
          <p:nvPr/>
        </p:nvSpPr>
        <p:spPr bwMode="auto">
          <a:xfrm>
            <a:off x="685800" y="5715000"/>
            <a:ext cx="58801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WIPL is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1*3 + 4*2 + 5*2 + 2*3 + 2*3 +1*4 + 1*4 = 41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202A5D-47D1-4009-961E-EEB422199F3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Matrix Chain Multiplication - Review</a:t>
            </a:r>
            <a:endParaRPr lang="en-US" altLang="zh-CN" sz="4000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Recall how to multiply matrices.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Given two matrices                    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The product is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Time is 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def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.</a:t>
            </a:r>
            <a:endParaRPr lang="en-US" altLang="zh-CN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419600" y="2209800"/>
          <a:ext cx="8969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9144000" imgH="5791200" progId="Equation.3">
                  <p:embed/>
                </p:oleObj>
              </mc:Choice>
              <mc:Fallback>
                <p:oleObj name="Equation" r:id="rId1" imgW="9144000" imgH="57912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2209800"/>
                        <a:ext cx="896938" cy="519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486400" y="2209800"/>
          <a:ext cx="800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144000" imgH="5791200" progId="Equation.3">
                  <p:embed/>
                </p:oleObj>
              </mc:Choice>
              <mc:Fallback>
                <p:oleObj name="Equation" r:id="rId3" imgW="9144000" imgH="5791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2209800"/>
                        <a:ext cx="800100" cy="503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657600" y="4343400"/>
          <a:ext cx="419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9928800" imgH="10363200" progId="Equation.3">
                  <p:embed/>
                </p:oleObj>
              </mc:Choice>
              <mc:Fallback>
                <p:oleObj name="Equation" r:id="rId5" imgW="39928800" imgH="10363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4343400"/>
                        <a:ext cx="4191000" cy="901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1752600" y="2884488"/>
            <a:ext cx="2743200" cy="1306512"/>
            <a:chOff x="1104" y="1817"/>
            <a:chExt cx="1728" cy="823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1296" y="1817"/>
              <a:ext cx="288" cy="62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800">
                  <a:solidFill>
                    <a:schemeClr val="accent2"/>
                  </a:solidFill>
                </a:rPr>
                <a:t>A</a:t>
              </a:r>
              <a:endParaRPr kumimoji="0" lang="en-US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1824" y="1817"/>
              <a:ext cx="384" cy="240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800">
                  <a:solidFill>
                    <a:schemeClr val="accent2"/>
                  </a:solidFill>
                </a:rPr>
                <a:t>B</a:t>
              </a:r>
              <a:endParaRPr kumimoji="0" lang="en-US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2400" y="1817"/>
              <a:ext cx="432" cy="62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kumimoji="0" lang="en-US" altLang="zh-CN" sz="1800">
                  <a:solidFill>
                    <a:schemeClr val="accent2"/>
                  </a:solidFill>
                </a:rPr>
                <a:t>C</a:t>
              </a:r>
              <a:endParaRPr kumimoji="0" lang="en-US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1584" y="1865"/>
              <a:ext cx="210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en-US" altLang="zh-CN" sz="1000">
                  <a:solidFill>
                    <a:schemeClr val="accent2"/>
                  </a:solidFill>
                </a:rPr>
                <a:t>X</a:t>
              </a:r>
              <a:endParaRPr kumimoji="0"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2208" y="1850"/>
              <a:ext cx="170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200">
                  <a:solidFill>
                    <a:schemeClr val="accent2"/>
                  </a:solidFill>
                </a:rPr>
                <a:t>=</a:t>
              </a:r>
              <a:endParaRPr kumimoji="0"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1038" name="Text Box 13"/>
            <p:cNvSpPr txBox="1">
              <a:spLocks noChangeArrowheads="1"/>
            </p:cNvSpPr>
            <p:nvPr/>
          </p:nvSpPr>
          <p:spPr bwMode="auto">
            <a:xfrm>
              <a:off x="1104" y="1817"/>
              <a:ext cx="144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en-US" altLang="zh-CN" sz="1400">
                  <a:solidFill>
                    <a:schemeClr val="accent2"/>
                  </a:solidFill>
                </a:rPr>
                <a:t>d</a:t>
              </a:r>
              <a:endParaRPr kumimoji="0"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1039" name="Text Box 14"/>
            <p:cNvSpPr txBox="1">
              <a:spLocks noChangeArrowheads="1"/>
            </p:cNvSpPr>
            <p:nvPr/>
          </p:nvSpPr>
          <p:spPr bwMode="auto">
            <a:xfrm>
              <a:off x="1334" y="2448"/>
              <a:ext cx="16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400">
                  <a:solidFill>
                    <a:schemeClr val="accent2"/>
                  </a:solidFill>
                </a:rPr>
                <a:t>e</a:t>
              </a:r>
              <a:endParaRPr kumimoji="0"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1040" name="Text Box 15"/>
            <p:cNvSpPr txBox="1">
              <a:spLocks noChangeArrowheads="1"/>
            </p:cNvSpPr>
            <p:nvPr/>
          </p:nvSpPr>
          <p:spPr bwMode="auto">
            <a:xfrm>
              <a:off x="1718" y="1824"/>
              <a:ext cx="16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400">
                  <a:solidFill>
                    <a:schemeClr val="accent2"/>
                  </a:solidFill>
                </a:rPr>
                <a:t>e</a:t>
              </a:r>
              <a:endParaRPr kumimoji="0"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1041" name="Text Box 16"/>
            <p:cNvSpPr txBox="1">
              <a:spLocks noChangeArrowheads="1"/>
            </p:cNvSpPr>
            <p:nvPr/>
          </p:nvSpPr>
          <p:spPr bwMode="auto">
            <a:xfrm>
              <a:off x="1920" y="2057"/>
              <a:ext cx="19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kumimoji="0" lang="en-US" altLang="zh-CN" sz="1400">
                  <a:solidFill>
                    <a:schemeClr val="accent2"/>
                  </a:solidFill>
                </a:rPr>
                <a:t>f</a:t>
              </a:r>
              <a:endParaRPr kumimoji="0"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1042" name="Text Box 17"/>
            <p:cNvSpPr txBox="1">
              <a:spLocks noChangeArrowheads="1"/>
            </p:cNvSpPr>
            <p:nvPr/>
          </p:nvSpPr>
          <p:spPr bwMode="auto">
            <a:xfrm>
              <a:off x="2256" y="2009"/>
              <a:ext cx="17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400">
                  <a:solidFill>
                    <a:schemeClr val="accent2"/>
                  </a:solidFill>
                </a:rPr>
                <a:t>d</a:t>
              </a:r>
              <a:endParaRPr kumimoji="0" lang="en-US" altLang="zh-CN" sz="1400">
                <a:solidFill>
                  <a:schemeClr val="accent2"/>
                </a:solidFill>
              </a:endParaRPr>
            </a:p>
          </p:txBody>
        </p:sp>
        <p:sp>
          <p:nvSpPr>
            <p:cNvPr id="1043" name="Text Box 18"/>
            <p:cNvSpPr txBox="1">
              <a:spLocks noChangeArrowheads="1"/>
            </p:cNvSpPr>
            <p:nvPr/>
          </p:nvSpPr>
          <p:spPr bwMode="auto">
            <a:xfrm>
              <a:off x="2544" y="2441"/>
              <a:ext cx="153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0" lang="en-US" altLang="zh-CN" sz="1400">
                  <a:solidFill>
                    <a:schemeClr val="accent2"/>
                  </a:solidFill>
                </a:rPr>
                <a:t>f</a:t>
              </a:r>
              <a:endParaRPr kumimoji="0" lang="en-US" altLang="zh-CN" sz="14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71192-23D7-4E22-A2BE-D3BC6CBCB59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Chaining contd.</a:t>
            </a:r>
            <a:endParaRPr lang="en-US" altLang="zh-CN" smtClean="0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What about multiplying multiple matrices?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We know matrix multiplication is associative. Can we use this to help minimize calculations?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1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Sure, consider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1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If we multiply 		 we do </a:t>
            </a:r>
            <a:r>
              <a:rPr lang="en-US" altLang="zh-CN" sz="2800" smtClean="0">
                <a:solidFill>
                  <a:schemeClr val="accent2"/>
                </a:solidFill>
              </a:rPr>
              <a:t>4000</a:t>
            </a:r>
            <a:r>
              <a:rPr lang="en-US" altLang="zh-CN" sz="2800" smtClean="0"/>
              <a:t> operations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But instead if we try		  we do </a:t>
            </a:r>
            <a:r>
              <a:rPr lang="en-US" altLang="zh-CN" sz="2800" smtClean="0">
                <a:solidFill>
                  <a:schemeClr val="accent2"/>
                </a:solidFill>
              </a:rPr>
              <a:t>1575</a:t>
            </a:r>
            <a:r>
              <a:rPr lang="en-US" altLang="zh-CN" sz="2800" smtClean="0"/>
              <a:t> operations</a:t>
            </a:r>
            <a:endParaRPr lang="en-US" altLang="zh-CN" sz="2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438400" y="19812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35661600" imgH="5486400" progId="Equation.3">
                  <p:embed/>
                </p:oleObj>
              </mc:Choice>
              <mc:Fallback>
                <p:oleObj name="Equation" r:id="rId1" imgW="356616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981200"/>
                        <a:ext cx="3962400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3214688" y="3886200"/>
            <a:ext cx="2500312" cy="457200"/>
            <a:chOff x="2025" y="2448"/>
            <a:chExt cx="1575" cy="288"/>
          </a:xfrm>
        </p:grpSpPr>
        <p:graphicFrame>
          <p:nvGraphicFramePr>
            <p:cNvPr id="2053" name="Object 6"/>
            <p:cNvGraphicFramePr>
              <a:graphicFrameLocks noChangeAspect="1"/>
            </p:cNvGraphicFramePr>
            <p:nvPr/>
          </p:nvGraphicFramePr>
          <p:xfrm>
            <a:off x="2025" y="2455"/>
            <a:ext cx="43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8839200" imgH="5791200" progId="Equation.3">
                    <p:embed/>
                  </p:oleObj>
                </mc:Choice>
                <mc:Fallback>
                  <p:oleObj name="Equation" r:id="rId3" imgW="8839200" imgH="57912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25" y="2455"/>
                          <a:ext cx="432" cy="28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7"/>
            <p:cNvGraphicFramePr>
              <a:graphicFrameLocks noChangeAspect="1"/>
            </p:cNvGraphicFramePr>
            <p:nvPr/>
          </p:nvGraphicFramePr>
          <p:xfrm>
            <a:off x="2505" y="2448"/>
            <a:ext cx="5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0668000" imgH="5791200" progId="Equation.3">
                    <p:embed/>
                  </p:oleObj>
                </mc:Choice>
                <mc:Fallback>
                  <p:oleObj name="Equation" r:id="rId5" imgW="10668000" imgH="5791200" progId="Equation.3">
                    <p:embed/>
                    <p:pic>
                      <p:nvPicPr>
                        <p:cNvPr id="0" name="Object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05" y="2448"/>
                          <a:ext cx="519" cy="28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8"/>
            <p:cNvGraphicFramePr>
              <a:graphicFrameLocks noChangeAspect="1"/>
            </p:cNvGraphicFramePr>
            <p:nvPr/>
          </p:nvGraphicFramePr>
          <p:xfrm>
            <a:off x="3081" y="2455"/>
            <a:ext cx="5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10668000" imgH="5791200" progId="Equation.3">
                    <p:embed/>
                  </p:oleObj>
                </mc:Choice>
                <mc:Fallback>
                  <p:oleObj name="Equation" r:id="rId7" imgW="10668000" imgH="57912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81" y="2455"/>
                          <a:ext cx="519" cy="28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3200400" y="4572000"/>
          <a:ext cx="1295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4630400" imgH="5181600" progId="Equation.3">
                  <p:embed/>
                </p:oleObj>
              </mc:Choice>
              <mc:Fallback>
                <p:oleObj name="Equation" r:id="rId9" imgW="14630400" imgH="5181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0400" y="4572000"/>
                        <a:ext cx="1295400" cy="455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4038600" y="525780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4935200" imgH="4876800" progId="Equation.3">
                  <p:embed/>
                </p:oleObj>
              </mc:Choice>
              <mc:Fallback>
                <p:oleObj name="Equation" r:id="rId11" imgW="14935200" imgH="48768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5257800"/>
                        <a:ext cx="1447800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68A61B-A0C7-42D6-A7F5-67A095CDBA6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do we parenthesize</a:t>
            </a:r>
            <a:endParaRPr lang="en-US" altLang="zh-CN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Brute force - try all ways to parenthesize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Find out which has smallest number of operations by doing multiplication, then pick the best one.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1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But how many ways can we parenthesize these?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1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Equivalent to the number of ways to make a binary tree with n nodes. This is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(2</a:t>
            </a:r>
            <a:r>
              <a:rPr lang="en-US" altLang="zh-CN" sz="2800" i="1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).</a:t>
            </a:r>
            <a:r>
              <a:rPr lang="en-US" altLang="zh-CN" sz="2800" smtClean="0"/>
              <a:t>     see Catalan numbers.</a:t>
            </a:r>
            <a:endParaRPr lang="en-US" altLang="zh-CN" sz="28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133600" y="2057400"/>
          <a:ext cx="434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34747200" imgH="5486400" progId="Equation.3">
                  <p:embed/>
                </p:oleObj>
              </mc:Choice>
              <mc:Fallback>
                <p:oleObj name="Equation" r:id="rId1" imgW="347472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2057400"/>
                        <a:ext cx="43434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48D58E-EFDA-42BD-A0D6-5CC550D115A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Optimality of Subproblems</a:t>
            </a:r>
            <a:endParaRPr lang="en-US" altLang="zh-CN" smtClean="0"/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Consider general question again, we want to parenthesize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Now suppose somehow we </a:t>
            </a:r>
            <a:r>
              <a:rPr lang="en-US" altLang="zh-CN" sz="2800" dirty="0" smtClean="0"/>
              <a:t>knew </a:t>
            </a:r>
            <a:r>
              <a:rPr lang="en-US" altLang="zh-CN" sz="2800" dirty="0" smtClean="0"/>
              <a:t>that the last multiplication we need to do was at the </a:t>
            </a:r>
            <a:r>
              <a:rPr lang="en-US" altLang="zh-CN" sz="2800" dirty="0" err="1" smtClean="0"/>
              <a:t>i</a:t>
            </a:r>
            <a:r>
              <a:rPr lang="en-US" altLang="zh-CN" sz="2800" baseline="30000" dirty="0" err="1" smtClean="0"/>
              <a:t>th</a:t>
            </a:r>
            <a:r>
              <a:rPr lang="en-US" altLang="zh-CN" sz="2800" dirty="0" smtClean="0"/>
              <a:t> position.  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Then the problem is the same as knowing the best way to parenthesize		           and</a:t>
            </a:r>
            <a:endParaRPr lang="en-US" altLang="zh-CN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590800" y="2371725"/>
          <a:ext cx="3454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28041600" imgH="5486400" progId="Equation.3">
                  <p:embed/>
                </p:oleObj>
              </mc:Choice>
              <mc:Fallback>
                <p:oleObj name="Equation" r:id="rId1" imgW="280416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371725"/>
                        <a:ext cx="3454400" cy="676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032000" y="4022725"/>
          <a:ext cx="5207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5720000" imgH="5486400" progId="Equation.3">
                  <p:embed/>
                </p:oleObj>
              </mc:Choice>
              <mc:Fallback>
                <p:oleObj name="Equation" r:id="rId3" imgW="45720000" imgH="54864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4022725"/>
                        <a:ext cx="5207000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40200" y="5410200"/>
          <a:ext cx="203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4384000" imgH="5486400" progId="Equation.3">
                  <p:embed/>
                </p:oleObj>
              </mc:Choice>
              <mc:Fallback>
                <p:oleObj name="Equation" r:id="rId5" imgW="24384000" imgH="5486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200" y="5410200"/>
                        <a:ext cx="2032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1095375" y="5791200"/>
          <a:ext cx="1724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0726400" imgH="5486400" progId="Equation.3">
                  <p:embed/>
                </p:oleObj>
              </mc:Choice>
              <mc:Fallback>
                <p:oleObj name="Equation" r:id="rId7" imgW="20726400" imgH="54864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5375" y="5791200"/>
                        <a:ext cx="172402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paths in DAGs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“Linearization”: the nodes can be arranged on a line so that all edges go from left to right.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8C87"/>
                </a:solidFill>
              </a:rPr>
              <a:t>dist[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] = </a:t>
            </a:r>
            <a:r>
              <a:rPr lang="en-US" altLang="zh-CN" dirty="0" err="1" smtClean="0">
                <a:solidFill>
                  <a:srgbClr val="008C87"/>
                </a:solidFill>
              </a:rPr>
              <a:t>min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u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:(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u</a:t>
            </a:r>
            <a:r>
              <a:rPr lang="en-US" altLang="zh-CN" baseline="-25000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)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 panose="05050102010706020507"/>
              </a:rPr>
              <a:t>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anose="05050102010706020507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 {dist[</a:t>
            </a:r>
            <a:r>
              <a:rPr lang="en-US" altLang="zh-CN" i="1" dirty="0" smtClean="0">
                <a:solidFill>
                  <a:srgbClr val="008C87"/>
                </a:solidFill>
                <a:sym typeface="Symbol" panose="05050102010706020507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] + </a:t>
            </a:r>
            <a:r>
              <a:rPr lang="en-US" altLang="zh-CN" i="1" dirty="0" smtClean="0">
                <a:solidFill>
                  <a:srgbClr val="008C87"/>
                </a:solidFill>
                <a:sym typeface="Symbol" panose="05050102010706020507"/>
              </a:rPr>
              <a:t>d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  <a:sym typeface="Symbol" panose="05050102010706020507"/>
              </a:rPr>
              <a:t>u</a:t>
            </a:r>
            <a:r>
              <a:rPr lang="en-US" altLang="zh-CN" dirty="0" err="1" smtClean="0">
                <a:solidFill>
                  <a:srgbClr val="008C87"/>
                </a:solidFill>
                <a:sym typeface="Symbol" panose="05050102010706020507"/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  <a:sym typeface="Symbol" panose="05050102010706020507"/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)}</a:t>
            </a:r>
            <a:endParaRPr lang="zh-CN" altLang="en-US" dirty="0">
              <a:solidFill>
                <a:srgbClr val="008C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0627" y="3205171"/>
            <a:ext cx="2655489" cy="137636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142" y="3205171"/>
            <a:ext cx="4838700" cy="14382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DAD150-CFB3-463D-BA3E-2888D9F4D97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Overlapping Subproblems</a:t>
            </a:r>
            <a:endParaRPr lang="en-US" altLang="zh-CN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Again suppose we know where the final multiply is and we want to generalize the cost with a recurrence, consider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08050" y="3429000"/>
          <a:ext cx="68802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67056000" imgH="7010400" progId="Equation.3">
                  <p:embed/>
                </p:oleObj>
              </mc:Choice>
              <mc:Fallback>
                <p:oleObj name="Equation" r:id="rId1" imgW="67056000" imgH="7010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8050" y="3429000"/>
                        <a:ext cx="6880225" cy="715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0A109-7791-4881-BABF-DAB8EF0660B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Chain Order</a:t>
            </a:r>
            <a:endParaRPr lang="en-US" altLang="zh-CN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341438" y="1135063"/>
          <a:ext cx="5897562" cy="549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75895200" imgH="70713600" progId="Equation.3">
                  <p:embed/>
                </p:oleObj>
              </mc:Choice>
              <mc:Fallback>
                <p:oleObj name="Equation" r:id="rId1" imgW="75895200" imgH="707136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1438" y="1135063"/>
                        <a:ext cx="5897562" cy="5494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830-3E43-4F63-9F65-FE97B233F0CB}" type="slidenum">
              <a:rPr lang="en-US" altLang="zh-CN"/>
            </a:fld>
            <a:endParaRPr lang="en-US" altLang="zh-CN" dirty="0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Weighted Independent Set (WIS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r>
              <a:rPr lang="en-US" altLang="zh-CN" dirty="0">
                <a:solidFill>
                  <a:srgbClr val="CE0000"/>
                </a:solidFill>
              </a:rPr>
              <a:t>Input</a:t>
            </a:r>
            <a:r>
              <a:rPr lang="en-US" altLang="zh-CN" dirty="0">
                <a:solidFill>
                  <a:srgbClr val="000000"/>
                </a:solidFill>
              </a:rPr>
              <a:t>: undirected graph </a:t>
            </a:r>
            <a:r>
              <a:rPr lang="en-US" altLang="zh-CN" i="1" dirty="0">
                <a:solidFill>
                  <a:schemeClr val="accent2"/>
                </a:solidFill>
              </a:rPr>
              <a:t>G </a:t>
            </a:r>
            <a:r>
              <a:rPr lang="en-US" altLang="zh-CN" dirty="0">
                <a:solidFill>
                  <a:schemeClr val="accent2"/>
                </a:solidFill>
              </a:rPr>
              <a:t>= (</a:t>
            </a:r>
            <a:r>
              <a:rPr lang="en-US" altLang="zh-CN" i="1" dirty="0">
                <a:solidFill>
                  <a:schemeClr val="accent2"/>
                </a:solidFill>
              </a:rPr>
              <a:t>V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E</a:t>
            </a:r>
            <a:r>
              <a:rPr lang="en-US" altLang="zh-CN" dirty="0" smtClean="0">
                <a:solidFill>
                  <a:schemeClr val="accent2"/>
                </a:solidFill>
              </a:rPr>
              <a:t>,</a:t>
            </a:r>
            <a:r>
              <a:rPr lang="en-US" altLang="zh-CN" i="1" dirty="0" smtClean="0">
                <a:solidFill>
                  <a:schemeClr val="accent2"/>
                </a:solidFill>
              </a:rPr>
              <a:t> W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rgbClr val="CE0000"/>
                </a:solidFill>
              </a:rPr>
              <a:t>Output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</a:rPr>
              <a:t>subset 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of </a:t>
            </a:r>
            <a:r>
              <a:rPr lang="en-US" altLang="zh-CN" i="1" dirty="0" smtClean="0">
                <a:solidFill>
                  <a:schemeClr val="accent2"/>
                </a:solidFill>
              </a:rPr>
              <a:t>V </a:t>
            </a:r>
            <a:r>
              <a:rPr lang="en-US" altLang="zh-CN" dirty="0" smtClean="0">
                <a:solidFill>
                  <a:srgbClr val="000000"/>
                </a:solidFill>
              </a:rPr>
              <a:t>such </a:t>
            </a:r>
            <a:r>
              <a:rPr lang="en-US" altLang="zh-CN" dirty="0">
                <a:solidFill>
                  <a:srgbClr val="000000"/>
                </a:solidFill>
              </a:rPr>
              <a:t>that </a:t>
            </a:r>
            <a:r>
              <a:rPr lang="en-US" altLang="zh-CN" dirty="0">
                <a:solidFill>
                  <a:srgbClr val="CE0000"/>
                </a:solidFill>
              </a:rPr>
              <a:t>no </a:t>
            </a:r>
            <a:r>
              <a:rPr lang="en-US" altLang="zh-CN" dirty="0">
                <a:solidFill>
                  <a:srgbClr val="000000"/>
                </a:solidFill>
              </a:rPr>
              <a:t>pair of vertices in 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has an edge between </a:t>
            </a:r>
            <a:r>
              <a:rPr lang="en-US" altLang="zh-CN" dirty="0" smtClean="0">
                <a:solidFill>
                  <a:srgbClr val="000000"/>
                </a:solidFill>
              </a:rPr>
              <a:t>them. Goal: maximize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/>
              <a:t>NP-hard.</a:t>
            </a:r>
            <a:endParaRPr lang="en-US" altLang="zh-CN" dirty="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6477000" y="2133600"/>
            <a:ext cx="1752600" cy="2209800"/>
            <a:chOff x="4080" y="1344"/>
            <a:chExt cx="1104" cy="1392"/>
          </a:xfrm>
        </p:grpSpPr>
        <p:sp>
          <p:nvSpPr>
            <p:cNvPr id="509956" name="Oval 4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7" name="Oval 5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8" name="Oval 6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9" name="Oval 7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0" name="Line 8"/>
            <p:cNvSpPr>
              <a:spLocks noChangeShapeType="1"/>
            </p:cNvSpPr>
            <p:nvPr/>
          </p:nvSpPr>
          <p:spPr bwMode="auto">
            <a:xfrm flipH="1">
              <a:off x="4176" y="148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1" name="Line 9"/>
            <p:cNvSpPr>
              <a:spLocks noChangeShapeType="1"/>
            </p:cNvSpPr>
            <p:nvPr/>
          </p:nvSpPr>
          <p:spPr bwMode="auto">
            <a:xfrm>
              <a:off x="4320" y="1440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3" name="Line 11"/>
            <p:cNvSpPr>
              <a:spLocks noChangeShapeType="1"/>
            </p:cNvSpPr>
            <p:nvPr/>
          </p:nvSpPr>
          <p:spPr bwMode="auto">
            <a:xfrm flipV="1">
              <a:off x="4224" y="196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4" name="Line 12"/>
            <p:cNvSpPr>
              <a:spLocks noChangeShapeType="1"/>
            </p:cNvSpPr>
            <p:nvPr/>
          </p:nvSpPr>
          <p:spPr bwMode="auto">
            <a:xfrm>
              <a:off x="5136" y="20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6629400" y="2057400"/>
            <a:ext cx="1676400" cy="2362200"/>
            <a:chOff x="4176" y="0"/>
            <a:chExt cx="1056" cy="1488"/>
          </a:xfrm>
        </p:grpSpPr>
        <p:sp>
          <p:nvSpPr>
            <p:cNvPr id="509965" name="Oval 13"/>
            <p:cNvSpPr>
              <a:spLocks noChangeArrowheads="1"/>
            </p:cNvSpPr>
            <p:nvPr/>
          </p:nvSpPr>
          <p:spPr bwMode="auto">
            <a:xfrm>
              <a:off x="4176" y="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6" name="Oval 14"/>
            <p:cNvSpPr>
              <a:spLocks noChangeArrowheads="1"/>
            </p:cNvSpPr>
            <p:nvPr/>
          </p:nvSpPr>
          <p:spPr bwMode="auto">
            <a:xfrm>
              <a:off x="4992" y="1248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786182" y="4104681"/>
          <a:ext cx="1428760" cy="89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13106400" imgH="8229600" progId="Equation.3">
                  <p:embed/>
                </p:oleObj>
              </mc:Choice>
              <mc:Fallback>
                <p:oleObj name="Equation" r:id="rId1" imgW="13106400" imgH="8229600" progId="Equation.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6182" y="4104681"/>
                        <a:ext cx="1428760" cy="8959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Max-Weight </a:t>
            </a:r>
            <a:r>
              <a:rPr lang="en-US" altLang="zh-CN" dirty="0" err="1" smtClean="0"/>
              <a:t>Indep</a:t>
            </a:r>
            <a:r>
              <a:rPr lang="en-US" altLang="zh-CN" dirty="0" smtClean="0"/>
              <a:t>. Sets on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 smtClean="0"/>
              <a:t>Assume that the tree is rooted at some node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3000" dirty="0" smtClean="0"/>
              <a:t>.</a:t>
            </a:r>
            <a:endParaRPr lang="en-US" altLang="zh-CN" sz="3000" dirty="0" smtClean="0"/>
          </a:p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</a:rPr>
              <a:t>) </a:t>
            </a:r>
            <a:r>
              <a:rPr lang="en-US" altLang="zh-CN" dirty="0" smtClean="0"/>
              <a:t>be the set of children of vertex </a:t>
            </a:r>
            <a:r>
              <a:rPr lang="en-US" altLang="zh-CN" i="1" dirty="0" smtClean="0">
                <a:solidFill>
                  <a:schemeClr val="accent2"/>
                </a:solidFill>
              </a:rPr>
              <a:t>v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MIS(</a:t>
            </a:r>
            <a:r>
              <a:rPr lang="en-US" altLang="zh-CN" i="1" dirty="0" smtClean="0">
                <a:solidFill>
                  <a:schemeClr val="accent2"/>
                </a:solidFill>
              </a:rPr>
              <a:t>u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= Max-weight independent set of </a:t>
            </a:r>
            <a:r>
              <a:rPr lang="en-US" altLang="zh-CN" dirty="0" err="1" smtClean="0"/>
              <a:t>subtree</a:t>
            </a:r>
            <a:r>
              <a:rPr lang="en-US" altLang="zh-CN" dirty="0" smtClean="0"/>
              <a:t> hanging from </a:t>
            </a:r>
            <a:r>
              <a:rPr lang="en-US" altLang="zh-CN" i="1" dirty="0" smtClean="0">
                <a:solidFill>
                  <a:schemeClr val="accent2"/>
                </a:solidFill>
              </a:rPr>
              <a:t>u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        MIS(</a:t>
            </a:r>
            <a:r>
              <a:rPr lang="en-US" altLang="zh-CN" i="1" dirty="0" smtClean="0">
                <a:solidFill>
                  <a:schemeClr val="accent2"/>
                </a:solidFill>
              </a:rPr>
              <a:t>u</a:t>
            </a:r>
            <a:r>
              <a:rPr lang="en-US" altLang="zh-CN" dirty="0" smtClean="0">
                <a:solidFill>
                  <a:schemeClr val="accent2"/>
                </a:solidFill>
              </a:rPr>
              <a:t>) = max{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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/>
              </a:rPr>
              <a:t>v</a:t>
            </a:r>
            <a:r>
              <a:rPr lang="en-US" altLang="zh-CN" baseline="-25000" dirty="0" err="1" smtClean="0">
                <a:solidFill>
                  <a:schemeClr val="accent2"/>
                </a:solidFill>
                <a:sym typeface="Symbol" panose="05050102010706020507"/>
              </a:rPr>
              <a:t>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/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anose="05050102010706020507"/>
              </a:rPr>
              <a:t>(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/>
              </a:rPr>
              <a:t>u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anose="05050102010706020507"/>
              </a:rPr>
              <a:t>)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 MIS(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), </a:t>
            </a:r>
            <a:endParaRPr lang="en-US" altLang="zh-CN" dirty="0" smtClean="0">
              <a:solidFill>
                <a:schemeClr val="accent2"/>
              </a:solidFill>
              <a:sym typeface="Symbol" panose="05050102010706020507"/>
            </a:endParaRPr>
          </a:p>
          <a:p>
            <a:pPr>
              <a:buNone/>
            </a:pPr>
            <a:r>
              <a:rPr lang="en-US" altLang="zh-CN" i="1" dirty="0" smtClean="0">
                <a:solidFill>
                  <a:schemeClr val="accent2"/>
                </a:solidFill>
                <a:sym typeface="Symbol" panose="05050102010706020507"/>
              </a:rPr>
              <a:t>                                 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anose="05050102010706020507"/>
              </a:rPr>
              <a:t>w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/>
              </a:rPr>
              <a:t>u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 + 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/>
              </a:rPr>
              <a:t>v</a:t>
            </a:r>
            <a:r>
              <a:rPr lang="en-US" altLang="zh-CN" baseline="-25000" dirty="0" err="1" smtClean="0">
                <a:solidFill>
                  <a:schemeClr val="accent2"/>
                </a:solidFill>
                <a:sym typeface="Symbol" panose="05050102010706020507"/>
              </a:rPr>
              <a:t>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/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anose="05050102010706020507"/>
              </a:rPr>
              <a:t>(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/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anose="05050102010706020507"/>
              </a:rPr>
              <a:t>(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/>
              </a:rPr>
              <a:t>u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anose="05050102010706020507"/>
              </a:rPr>
              <a:t>))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MIS(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/>
              </a:rPr>
              <a:t>v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)}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Tree DP.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DC0-C96A-419B-94FC-BC34DD368BAC}" type="slidenum">
              <a:rPr lang="en-US" altLang="zh-CN"/>
            </a:fld>
            <a:endParaRPr lang="en-US" altLang="zh-CN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solidFill>
                  <a:srgbClr val="000000"/>
                </a:solidFill>
              </a:rPr>
              <a:t>Traveling Salesperson Problem (TSP)</a:t>
            </a:r>
            <a:endParaRPr lang="en-US" altLang="zh-CN" sz="3800" dirty="0">
              <a:solidFill>
                <a:srgbClr val="000000"/>
              </a:solidFill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57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Input</a:t>
            </a:r>
            <a:r>
              <a:rPr lang="en-US" altLang="zh-CN" dirty="0">
                <a:solidFill>
                  <a:srgbClr val="000000"/>
                </a:solidFill>
              </a:rPr>
              <a:t>: undirected graph with lengths on </a:t>
            </a:r>
            <a:r>
              <a:rPr lang="en-US" altLang="zh-CN" dirty="0" smtClean="0">
                <a:solidFill>
                  <a:srgbClr val="000000"/>
                </a:solidFill>
              </a:rPr>
              <a:t>edges.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Output: shortest tour that visits each vertex exactly </a:t>
            </a:r>
            <a:r>
              <a:rPr lang="en-US" altLang="zh-CN" dirty="0" smtClean="0">
                <a:solidFill>
                  <a:srgbClr val="000000"/>
                </a:solidFill>
              </a:rPr>
              <a:t>once.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Brute-force: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!)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Best </a:t>
            </a:r>
            <a:r>
              <a:rPr lang="en-US" altLang="zh-CN" dirty="0">
                <a:solidFill>
                  <a:srgbClr val="000000"/>
                </a:solidFill>
              </a:rPr>
              <a:t>known algorithm: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time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72132" y="1747840"/>
            <a:ext cx="29622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What is the appropriate </a:t>
            </a:r>
            <a:r>
              <a:rPr lang="en-US" altLang="zh-CN" sz="2800" dirty="0" err="1" smtClean="0"/>
              <a:t>subproblem</a:t>
            </a:r>
            <a:r>
              <a:rPr lang="en-US" altLang="zh-CN" sz="2800" dirty="0" smtClean="0"/>
              <a:t> for the TSP? </a:t>
            </a:r>
            <a:endParaRPr lang="en-US" altLang="zh-CN" sz="2800" dirty="0" smtClean="0"/>
          </a:p>
          <a:p>
            <a:r>
              <a:rPr lang="en-US" altLang="zh-CN" sz="2800" dirty="0" err="1" smtClean="0">
                <a:solidFill>
                  <a:srgbClr val="C00000"/>
                </a:solidFill>
              </a:rPr>
              <a:t>Subproblems</a:t>
            </a:r>
            <a:r>
              <a:rPr lang="en-US" altLang="zh-CN" sz="2800" dirty="0" smtClean="0">
                <a:solidFill>
                  <a:srgbClr val="C00000"/>
                </a:solidFill>
              </a:rPr>
              <a:t> refer to partial solutions</a:t>
            </a:r>
            <a:r>
              <a:rPr lang="en-US" altLang="zh-CN" sz="2800" dirty="0" smtClean="0"/>
              <a:t>: the initial portion of a tour.</a:t>
            </a:r>
            <a:endParaRPr lang="en-US" altLang="zh-CN" sz="2800" dirty="0" smtClean="0"/>
          </a:p>
          <a:p>
            <a:r>
              <a:rPr lang="en-US" altLang="zh-CN" sz="2800" dirty="0" smtClean="0"/>
              <a:t>Suppose we have started at city </a:t>
            </a:r>
            <a:r>
              <a:rPr lang="en-US" altLang="zh-CN" sz="2800" dirty="0" smtClean="0">
                <a:solidFill>
                  <a:schemeClr val="accent2"/>
                </a:solidFill>
              </a:rPr>
              <a:t>1</a:t>
            </a:r>
            <a:r>
              <a:rPr lang="en-US" altLang="zh-CN" sz="2800" dirty="0" smtClean="0"/>
              <a:t> and are now in city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j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r>
              <a:rPr lang="en-US" altLang="zh-CN" sz="2800" dirty="0" smtClean="0"/>
              <a:t>Need to know </a:t>
            </a:r>
            <a:r>
              <a:rPr lang="en-US" altLang="zh-CN" sz="2800" i="1" dirty="0" smtClean="0">
                <a:solidFill>
                  <a:schemeClr val="accent2"/>
                </a:solidFill>
              </a:rPr>
              <a:t>j.</a:t>
            </a:r>
            <a:r>
              <a:rPr lang="en-US" altLang="zh-CN" sz="2800" dirty="0" smtClean="0"/>
              <a:t> (to determine which cities are most convenient to visit next) </a:t>
            </a:r>
            <a:endParaRPr lang="en-US" altLang="zh-CN" sz="2800" dirty="0" smtClean="0"/>
          </a:p>
          <a:p>
            <a:r>
              <a:rPr lang="en-US" altLang="zh-CN" sz="2800" dirty="0" smtClean="0"/>
              <a:t>Need to know all the cities visited so far, so that we don't repeat any of them.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 subset of cities 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</a:t>
            </a:r>
            <a:r>
              <a:rPr lang="en-US" altLang="zh-CN" dirty="0" smtClean="0">
                <a:solidFill>
                  <a:schemeClr val="accent2"/>
                </a:solidFill>
              </a:rPr>
              <a:t> {1, 2,…,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} </a:t>
            </a:r>
            <a:r>
              <a:rPr lang="en-US" altLang="zh-CN" dirty="0" smtClean="0"/>
              <a:t>that includes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, and </a:t>
            </a:r>
            <a:r>
              <a:rPr lang="en-US" altLang="zh-CN" i="1" dirty="0" smtClean="0">
                <a:solidFill>
                  <a:schemeClr val="accent2"/>
                </a:solidFill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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dirty="0" smtClean="0"/>
              <a:t>, let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</a:rPr>
              <a:t>) </a:t>
            </a:r>
            <a:r>
              <a:rPr lang="en-US" altLang="zh-CN" dirty="0" smtClean="0"/>
              <a:t>be the length of </a:t>
            </a:r>
            <a:r>
              <a:rPr lang="en-US" altLang="zh-CN" dirty="0" smtClean="0">
                <a:solidFill>
                  <a:srgbClr val="C00000"/>
                </a:solidFill>
              </a:rPr>
              <a:t>the shortest path visiting each node</a:t>
            </a:r>
            <a:r>
              <a:rPr lang="en-US" altLang="zh-CN" dirty="0" smtClean="0"/>
              <a:t> in 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dirty="0" smtClean="0"/>
              <a:t> exactly once, starting at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 and ending at </a:t>
            </a:r>
            <a:r>
              <a:rPr lang="en-US" altLang="zh-CN" i="1" dirty="0" smtClean="0">
                <a:solidFill>
                  <a:schemeClr val="accent2"/>
                </a:solidFill>
              </a:rPr>
              <a:t>j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How to express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in terms of smaller </a:t>
            </a:r>
            <a:r>
              <a:rPr lang="en-US" altLang="zh-CN" dirty="0" err="1" smtClean="0"/>
              <a:t>subproblems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315349"/>
            <a:ext cx="7572428" cy="613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at most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subproblems</a:t>
            </a:r>
            <a:r>
              <a:rPr lang="en-US" altLang="zh-CN" dirty="0" smtClean="0"/>
              <a:t>, and each one takes linear time to solve.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00"/>
                </a:solidFill>
              </a:rPr>
              <a:t>Subset DP.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2463" y="1714488"/>
            <a:ext cx="783907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Interval DP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Problem</a:t>
            </a:r>
            <a:r>
              <a:rPr lang="en-US" altLang="zh-CN" dirty="0" smtClean="0"/>
              <a:t>: given a string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</a:rPr>
              <a:t>...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, find the minimum number of characters that need to be inserted to make it a palindrome.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Example:</a:t>
            </a:r>
            <a:endParaRPr lang="en-US" altLang="zh-CN" dirty="0" smtClean="0"/>
          </a:p>
          <a:p>
            <a:pPr lvl="1"/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: </a:t>
            </a:r>
            <a:r>
              <a:rPr lang="en-US" altLang="zh-CN" i="1" dirty="0" smtClean="0">
                <a:solidFill>
                  <a:srgbClr val="0070C0"/>
                </a:solidFill>
              </a:rPr>
              <a:t>Ab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en-US" altLang="zh-CN" i="1" dirty="0" smtClean="0">
                <a:solidFill>
                  <a:srgbClr val="0070C0"/>
                </a:solidFill>
              </a:rPr>
              <a:t>bd</a:t>
            </a:r>
            <a:endParaRPr lang="en-US" altLang="zh-CN" i="1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Can get “</a:t>
            </a:r>
            <a:r>
              <a:rPr lang="en-US" altLang="zh-CN" i="1" dirty="0" smtClean="0">
                <a:solidFill>
                  <a:srgbClr val="0070C0"/>
                </a:solidFill>
              </a:rPr>
              <a:t>dAb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en-US" altLang="zh-CN" i="1" dirty="0" smtClean="0">
                <a:solidFill>
                  <a:srgbClr val="0070C0"/>
                </a:solidFill>
              </a:rPr>
              <a:t>bAd</a:t>
            </a:r>
            <a:r>
              <a:rPr lang="en-US" altLang="zh-CN" dirty="0" smtClean="0"/>
              <a:t>” or “</a:t>
            </a:r>
            <a:r>
              <a:rPr lang="en-US" altLang="zh-CN" i="1" dirty="0" smtClean="0">
                <a:solidFill>
                  <a:srgbClr val="0070C0"/>
                </a:solidFill>
              </a:rPr>
              <a:t>Adb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en-US" altLang="zh-CN" i="1" dirty="0" smtClean="0">
                <a:solidFill>
                  <a:srgbClr val="0070C0"/>
                </a:solidFill>
              </a:rPr>
              <a:t>bdA</a:t>
            </a:r>
            <a:r>
              <a:rPr lang="en-US" altLang="zh-CN" dirty="0" smtClean="0"/>
              <a:t>” by inserting 2 characters (one ‘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’, one ‘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’)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Interval DP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Define </a:t>
            </a:r>
            <a:r>
              <a:rPr lang="en-US" altLang="zh-CN" sz="2800" dirty="0" err="1" smtClean="0"/>
              <a:t>subproblems</a:t>
            </a:r>
            <a:endParaRPr lang="en-US" altLang="zh-CN" sz="2800" dirty="0" smtClean="0"/>
          </a:p>
          <a:p>
            <a:pPr lvl="1"/>
            <a:r>
              <a:rPr lang="en-US" altLang="zh-CN" sz="2600" dirty="0" smtClean="0"/>
              <a:t>Let </a:t>
            </a:r>
            <a:r>
              <a:rPr lang="en-US" altLang="zh-CN" sz="2600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2600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sz="2600" dirty="0" smtClean="0"/>
              <a:t> be the minimum number of characters that need to be inserted to make 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2600" dirty="0" smtClean="0">
                <a:solidFill>
                  <a:srgbClr val="0070C0"/>
                </a:solidFill>
              </a:rPr>
              <a:t>...</a:t>
            </a:r>
            <a:r>
              <a:rPr lang="en-US" altLang="zh-CN" sz="2600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zh-CN" sz="2600" dirty="0" smtClean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/>
              <a:t>into a palindrome</a:t>
            </a:r>
            <a:endParaRPr lang="en-US" altLang="zh-CN" sz="2600" dirty="0" smtClean="0"/>
          </a:p>
          <a:p>
            <a:r>
              <a:rPr lang="en-US" altLang="zh-CN" sz="2800" dirty="0" smtClean="0"/>
              <a:t>Find the recurrence</a:t>
            </a:r>
            <a:endParaRPr lang="en-US" altLang="zh-CN" sz="2800" dirty="0" smtClean="0"/>
          </a:p>
          <a:p>
            <a:pPr lvl="1"/>
            <a:r>
              <a:rPr lang="en-US" altLang="zh-CN" sz="2600" dirty="0" smtClean="0"/>
              <a:t>Consider a shortest palindrome 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y</a:t>
            </a:r>
            <a:r>
              <a:rPr lang="en-US" altLang="zh-CN" sz="26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600" dirty="0" smtClean="0">
                <a:solidFill>
                  <a:srgbClr val="0070C0"/>
                </a:solidFill>
              </a:rPr>
              <a:t>...</a:t>
            </a:r>
            <a:r>
              <a:rPr lang="en-US" altLang="zh-CN" sz="2600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sz="2600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sz="2600" dirty="0" smtClean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/>
              <a:t>containing 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2600" dirty="0" smtClean="0">
                <a:solidFill>
                  <a:srgbClr val="0070C0"/>
                </a:solidFill>
              </a:rPr>
              <a:t>...</a:t>
            </a:r>
            <a:r>
              <a:rPr lang="en-US" altLang="zh-CN" sz="2600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err="1" smtClean="0">
                <a:solidFill>
                  <a:srgbClr val="0070C0"/>
                </a:solidFill>
              </a:rPr>
              <a:t>j</a:t>
            </a:r>
            <a:endParaRPr lang="en-US" altLang="zh-CN" sz="2600" i="1" baseline="-25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/>
              <a:t>Either 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y</a:t>
            </a:r>
            <a:r>
              <a:rPr lang="en-US" altLang="zh-CN" sz="26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600" dirty="0" smtClean="0">
                <a:solidFill>
                  <a:srgbClr val="0070C0"/>
                </a:solidFill>
              </a:rPr>
              <a:t> = 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2600" dirty="0" smtClean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/>
              <a:t>or </a:t>
            </a:r>
            <a:r>
              <a:rPr lang="en-US" altLang="zh-CN" sz="2600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sz="2600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sz="2600" dirty="0" smtClean="0">
                <a:solidFill>
                  <a:srgbClr val="0070C0"/>
                </a:solidFill>
              </a:rPr>
              <a:t> = </a:t>
            </a:r>
            <a:r>
              <a:rPr lang="en-US" altLang="zh-CN" sz="2600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zh-CN" sz="2600" dirty="0" smtClean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/>
              <a:t>(why?)</a:t>
            </a:r>
            <a:endParaRPr lang="en-US" altLang="zh-CN" sz="2600" dirty="0" smtClean="0"/>
          </a:p>
          <a:p>
            <a:pPr lvl="1"/>
            <a:r>
              <a:rPr lang="en-US" altLang="zh-CN" sz="2600" i="1" dirty="0" smtClean="0">
                <a:solidFill>
                  <a:srgbClr val="0070C0"/>
                </a:solidFill>
              </a:rPr>
              <a:t>y</a:t>
            </a:r>
            <a:r>
              <a:rPr lang="en-US" altLang="zh-CN" sz="26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2600" dirty="0" smtClean="0">
                <a:solidFill>
                  <a:srgbClr val="0070C0"/>
                </a:solidFill>
              </a:rPr>
              <a:t>...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y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k</a:t>
            </a:r>
            <a:r>
              <a:rPr lang="en-US" altLang="zh-CN" sz="2600" baseline="-25000" dirty="0" smtClean="0">
                <a:solidFill>
                  <a:srgbClr val="0070C0"/>
                </a:solidFill>
              </a:rPr>
              <a:t>−1</a:t>
            </a:r>
            <a:r>
              <a:rPr lang="en-US" altLang="zh-CN" sz="2600" dirty="0" smtClean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/>
              <a:t>is then an optimal solution for 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2600" baseline="-25000" dirty="0" smtClean="0">
                <a:solidFill>
                  <a:srgbClr val="0070C0"/>
                </a:solidFill>
              </a:rPr>
              <a:t>+1</a:t>
            </a:r>
            <a:r>
              <a:rPr lang="en-US" altLang="zh-CN" sz="2600" dirty="0" smtClean="0">
                <a:solidFill>
                  <a:srgbClr val="0070C0"/>
                </a:solidFill>
              </a:rPr>
              <a:t>...</a:t>
            </a:r>
            <a:r>
              <a:rPr lang="en-US" altLang="zh-CN" sz="2600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zh-CN" sz="2600" dirty="0" smtClean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/>
              <a:t>or 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2600" dirty="0" smtClean="0">
                <a:solidFill>
                  <a:srgbClr val="0070C0"/>
                </a:solidFill>
              </a:rPr>
              <a:t>...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j</a:t>
            </a:r>
            <a:r>
              <a:rPr lang="en-US" altLang="zh-CN" sz="2600" baseline="-25000" dirty="0" smtClean="0">
                <a:solidFill>
                  <a:srgbClr val="0070C0"/>
                </a:solidFill>
              </a:rPr>
              <a:t>−1</a:t>
            </a:r>
            <a:r>
              <a:rPr lang="en-US" altLang="zh-CN" sz="2600" dirty="0" smtClean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/>
              <a:t>or 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2600" baseline="-25000" dirty="0" smtClean="0">
                <a:solidFill>
                  <a:srgbClr val="0070C0"/>
                </a:solidFill>
              </a:rPr>
              <a:t>+1</a:t>
            </a:r>
            <a:r>
              <a:rPr lang="en-US" altLang="zh-CN" sz="2600" dirty="0" smtClean="0">
                <a:solidFill>
                  <a:srgbClr val="0070C0"/>
                </a:solidFill>
              </a:rPr>
              <a:t>...</a:t>
            </a:r>
            <a:r>
              <a:rPr lang="en-US" altLang="zh-CN" sz="26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600" i="1" baseline="-25000" dirty="0" smtClean="0">
                <a:solidFill>
                  <a:srgbClr val="0070C0"/>
                </a:solidFill>
              </a:rPr>
              <a:t>j</a:t>
            </a:r>
            <a:r>
              <a:rPr lang="en-US" altLang="zh-CN" sz="2600" baseline="-25000" dirty="0" smtClean="0">
                <a:solidFill>
                  <a:srgbClr val="0070C0"/>
                </a:solidFill>
              </a:rPr>
              <a:t>−1</a:t>
            </a:r>
            <a:endParaRPr lang="en-US" altLang="zh-CN" sz="2600" baseline="-25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Last case possible only if </a:t>
            </a:r>
            <a:r>
              <a:rPr lang="en-US" altLang="zh-CN" i="1" dirty="0" smtClean="0">
                <a:solidFill>
                  <a:srgbClr val="0070C0"/>
                </a:solidFill>
              </a:rPr>
              <a:t>y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j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paths in DAGs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Solves a collection of </a:t>
            </a:r>
            <a:r>
              <a:rPr lang="en-US" altLang="zh-CN" dirty="0" err="1" smtClean="0"/>
              <a:t>subproblems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{dist(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):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 panose="05050102010706020507"/>
              </a:rPr>
              <a:t>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Starts with the smallest of them, </a:t>
            </a:r>
            <a:r>
              <a:rPr lang="en-US" altLang="zh-CN" dirty="0" smtClean="0">
                <a:solidFill>
                  <a:srgbClr val="0070C0"/>
                </a:solidFill>
              </a:rPr>
              <a:t>dist(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Proceed with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 progressively larger </a:t>
            </a:r>
            <a:r>
              <a:rPr lang="en-US" altLang="zh-CN" dirty="0" err="1" smtClean="0"/>
              <a:t>subproblems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1714488"/>
            <a:ext cx="663502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 bwMode="auto">
          <a:xfrm>
            <a:off x="4429124" y="2786058"/>
            <a:ext cx="300039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Interval DP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the transition: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Find and solve the base case: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ii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,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-1</a:t>
            </a:r>
            <a:r>
              <a:rPr lang="en-US" altLang="zh-CN" dirty="0" smtClean="0">
                <a:solidFill>
                  <a:srgbClr val="0070C0"/>
                </a:solidFill>
              </a:rPr>
              <a:t> = 0 </a:t>
            </a:r>
            <a:r>
              <a:rPr lang="en-US" altLang="zh-CN" dirty="0" smtClean="0"/>
              <a:t>for all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The entries of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 must be filled in increasing order of </a:t>
            </a:r>
            <a:r>
              <a:rPr lang="en-US" altLang="zh-CN" i="1" dirty="0" smtClean="0">
                <a:solidFill>
                  <a:srgbClr val="0070C0"/>
                </a:solidFill>
              </a:rPr>
              <a:t>j</a:t>
            </a:r>
            <a:r>
              <a:rPr lang="en-US" altLang="zh-CN" dirty="0" smtClean="0">
                <a:solidFill>
                  <a:srgbClr val="0070C0"/>
                </a:solidFill>
              </a:rPr>
              <a:t> −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56" y="2214554"/>
            <a:ext cx="54030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Homework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15.4-3 (</a:t>
            </a:r>
            <a:r>
              <a:rPr lang="en-US" altLang="zh-CN" dirty="0" err="1" smtClean="0"/>
              <a:t>Memoized</a:t>
            </a:r>
            <a:r>
              <a:rPr lang="en-US" altLang="zh-CN" dirty="0" smtClean="0"/>
              <a:t> version of LCS)</a:t>
            </a:r>
            <a:endParaRPr lang="en-US" altLang="zh-CN" dirty="0" smtClean="0"/>
          </a:p>
          <a:p>
            <a:pPr eaLnBrk="1" hangingPunct="1"/>
            <a:r>
              <a:rPr lang="en-US" altLang="zh-CN" smtClean="0"/>
              <a:t>15-2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15-5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0A9E2-6F64-4777-8DC7-4D37BA558C91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In dynamic programming we are not given a DAG; the DAG is 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implicit</a:t>
            </a:r>
            <a:r>
              <a:rPr lang="en-US" altLang="zh-CN" sz="2800" i="1" dirty="0" smtClean="0"/>
              <a:t>. </a:t>
            </a:r>
            <a:endParaRPr lang="en-US" altLang="zh-CN" sz="2800" i="1" dirty="0" smtClean="0"/>
          </a:p>
          <a:p>
            <a:r>
              <a:rPr lang="en-US" altLang="zh-CN" sz="2800" dirty="0" smtClean="0"/>
              <a:t>Its nodes are the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subproblems</a:t>
            </a:r>
            <a:r>
              <a:rPr lang="en-US" altLang="zh-CN" sz="2800" dirty="0" smtClean="0">
                <a:solidFill>
                  <a:srgbClr val="C00000"/>
                </a:solidFill>
              </a:rPr>
              <a:t> (states)</a:t>
            </a:r>
            <a:r>
              <a:rPr lang="en-US" altLang="zh-CN" sz="2800" dirty="0" smtClean="0"/>
              <a:t> we define, and its edges are the </a:t>
            </a:r>
            <a:r>
              <a:rPr lang="en-US" altLang="zh-CN" sz="2800" dirty="0" smtClean="0">
                <a:solidFill>
                  <a:srgbClr val="C00000"/>
                </a:solidFill>
              </a:rPr>
              <a:t>dependencies (transition function)</a:t>
            </a:r>
            <a:r>
              <a:rPr lang="en-US" altLang="zh-CN" sz="2800" dirty="0" smtClean="0"/>
              <a:t> between the </a:t>
            </a:r>
            <a:r>
              <a:rPr lang="en-US" altLang="zh-CN" sz="2800" dirty="0" err="1" smtClean="0"/>
              <a:t>subproblems</a:t>
            </a:r>
            <a:r>
              <a:rPr lang="en-US" altLang="zh-CN" sz="2800" dirty="0" smtClean="0"/>
              <a:t>: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if to solve </a:t>
            </a:r>
            <a:r>
              <a:rPr lang="en-US" altLang="zh-CN" sz="2400" dirty="0" err="1" smtClean="0"/>
              <a:t>subproblem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 we need the answer to </a:t>
            </a:r>
            <a:r>
              <a:rPr lang="en-US" altLang="zh-CN" sz="2400" dirty="0" err="1" smtClean="0"/>
              <a:t>subproblem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, then there is a (conceptual) edge from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to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.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 this case,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is thought of as a smaller </a:t>
            </a:r>
            <a:r>
              <a:rPr lang="en-US" altLang="zh-CN" sz="2400" dirty="0" err="1" smtClean="0"/>
              <a:t>subproblem</a:t>
            </a:r>
            <a:r>
              <a:rPr lang="en-US" altLang="zh-CN" sz="2400" dirty="0" smtClean="0"/>
              <a:t> than </a:t>
            </a:r>
            <a:r>
              <a:rPr lang="en-US" altLang="zh-CN" sz="2400" i="1" dirty="0" smtClean="0"/>
              <a:t>B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sz="2800" dirty="0" smtClean="0"/>
              <a:t>Base case.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Identify the set of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subproblems</a:t>
            </a:r>
            <a:r>
              <a:rPr lang="en-US" altLang="zh-CN" sz="2800" dirty="0" smtClean="0"/>
              <a:t>. </a:t>
            </a:r>
            <a:r>
              <a:rPr lang="en-US" altLang="zh-CN" sz="2800" dirty="0" smtClean="0"/>
              <a:t>(state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These </a:t>
            </a:r>
            <a:r>
              <a:rPr lang="en-US" altLang="zh-CN" sz="2400" dirty="0" err="1" smtClean="0"/>
              <a:t>subproblems</a:t>
            </a:r>
            <a:r>
              <a:rPr lang="en-US" altLang="zh-CN" sz="2400" dirty="0" smtClean="0"/>
              <a:t> must exhibit some kind of </a:t>
            </a:r>
            <a:r>
              <a:rPr lang="en-US" altLang="zh-CN" sz="2400" dirty="0" smtClean="0">
                <a:solidFill>
                  <a:srgbClr val="C00000"/>
                </a:solidFill>
              </a:rPr>
              <a:t>optimal substructure</a:t>
            </a:r>
            <a:r>
              <a:rPr lang="en-US" altLang="zh-CN" sz="2400" dirty="0" smtClean="0"/>
              <a:t> property.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The smaller ones should help to solve the larger ones.</a:t>
            </a:r>
            <a:endParaRPr lang="en-US" altLang="zh-CN" sz="2400" dirty="0" smtClean="0"/>
          </a:p>
          <a:p>
            <a:r>
              <a:rPr lang="en-US" altLang="zh-CN" sz="2800" dirty="0" smtClean="0"/>
              <a:t>Identify the relationship between </a:t>
            </a:r>
            <a:r>
              <a:rPr lang="en-US" altLang="zh-CN" sz="2800" dirty="0" err="1" smtClean="0"/>
              <a:t>subproblems</a:t>
            </a:r>
            <a:r>
              <a:rPr lang="en-US" altLang="zh-CN" sz="2800" dirty="0" smtClean="0"/>
              <a:t>. (</a:t>
            </a:r>
            <a:r>
              <a:rPr lang="en-US" altLang="zh-CN" sz="2800" dirty="0" smtClean="0">
                <a:solidFill>
                  <a:srgbClr val="C00000"/>
                </a:solidFill>
              </a:rPr>
              <a:t>recurrence </a:t>
            </a:r>
            <a:r>
              <a:rPr lang="en-US" altLang="zh-CN" sz="2800" dirty="0" smtClean="0">
                <a:solidFill>
                  <a:srgbClr val="C00000"/>
                </a:solidFill>
              </a:rPr>
              <a:t>relation</a:t>
            </a:r>
            <a:r>
              <a:rPr lang="en-US" altLang="zh-CN" sz="2800" dirty="0" smtClean="0"/>
              <a:t>, transition </a:t>
            </a:r>
            <a:r>
              <a:rPr lang="en-US" altLang="zh-CN" sz="2800" dirty="0" smtClean="0"/>
              <a:t>function)</a:t>
            </a:r>
            <a:endParaRPr lang="en-US" altLang="zh-CN" sz="2800" dirty="0" smtClean="0"/>
          </a:p>
          <a:p>
            <a:r>
              <a:rPr lang="en-US" altLang="zh-CN" sz="2800" dirty="0" smtClean="0"/>
              <a:t>Compute the value of an optimal solution, typically in a bottom-up fashion.</a:t>
            </a:r>
            <a:endParaRPr lang="en-US" altLang="zh-CN" sz="2800" dirty="0" smtClean="0"/>
          </a:p>
          <a:p>
            <a:r>
              <a:rPr lang="en-US" altLang="zh-CN" sz="2800" dirty="0" smtClean="0"/>
              <a:t>Construct an optimal solution from computed information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Longest </a:t>
            </a:r>
            <a:r>
              <a:rPr lang="en-US" altLang="zh-CN" dirty="0" smtClean="0"/>
              <a:t>Increasing Subsequence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000" i="1" dirty="0" smtClean="0">
              <a:solidFill>
                <a:srgbClr val="008C87"/>
              </a:solidFill>
            </a:endParaRPr>
          </a:p>
          <a:p>
            <a:r>
              <a:rPr lang="en-US" altLang="zh-CN" sz="3000" i="1" dirty="0" smtClean="0">
                <a:solidFill>
                  <a:srgbClr val="008C87"/>
                </a:solidFill>
              </a:rPr>
              <a:t>L</a:t>
            </a:r>
            <a:r>
              <a:rPr lang="en-US" altLang="zh-CN" sz="3000" dirty="0" smtClean="0">
                <a:solidFill>
                  <a:srgbClr val="008C87"/>
                </a:solidFill>
              </a:rPr>
              <a:t>(</a:t>
            </a:r>
            <a:r>
              <a:rPr lang="en-US" altLang="zh-CN" sz="30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3000" dirty="0" smtClean="0">
                <a:solidFill>
                  <a:srgbClr val="008C87"/>
                </a:solidFill>
              </a:rPr>
              <a:t>)</a:t>
            </a:r>
            <a:r>
              <a:rPr lang="en-US" altLang="zh-CN" sz="3000" dirty="0" smtClean="0"/>
              <a:t> is the length of the longest path - the longest increasing subsequence - </a:t>
            </a:r>
            <a:r>
              <a:rPr lang="en-US" altLang="zh-CN" sz="3000" dirty="0" smtClean="0">
                <a:solidFill>
                  <a:srgbClr val="C00000"/>
                </a:solidFill>
              </a:rPr>
              <a:t>ending</a:t>
            </a:r>
            <a:r>
              <a:rPr lang="en-US" altLang="zh-CN" sz="3000" dirty="0" smtClean="0"/>
              <a:t> at </a:t>
            </a:r>
            <a:r>
              <a:rPr lang="en-US" altLang="zh-CN" sz="30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3000" dirty="0" smtClean="0"/>
              <a:t>.</a:t>
            </a:r>
            <a:endParaRPr lang="en-US" altLang="zh-CN" sz="3000" dirty="0" smtClean="0"/>
          </a:p>
          <a:p>
            <a:r>
              <a:rPr lang="en-US" altLang="zh-CN" sz="3000" i="1" dirty="0" smtClean="0">
                <a:solidFill>
                  <a:srgbClr val="008C87"/>
                </a:solidFill>
              </a:rPr>
              <a:t>L</a:t>
            </a:r>
            <a:r>
              <a:rPr lang="en-US" altLang="zh-CN" sz="3000" dirty="0" smtClean="0">
                <a:solidFill>
                  <a:srgbClr val="008C87"/>
                </a:solidFill>
              </a:rPr>
              <a:t>(</a:t>
            </a:r>
            <a:r>
              <a:rPr lang="en-US" altLang="zh-CN" sz="30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3000" dirty="0" smtClean="0">
                <a:solidFill>
                  <a:srgbClr val="008C87"/>
                </a:solidFill>
              </a:rPr>
              <a:t>) = max{</a:t>
            </a:r>
            <a:r>
              <a:rPr lang="en-US" altLang="zh-CN" sz="3000" i="1" dirty="0" smtClean="0">
                <a:solidFill>
                  <a:srgbClr val="008C87"/>
                </a:solidFill>
              </a:rPr>
              <a:t>L</a:t>
            </a:r>
            <a:r>
              <a:rPr lang="en-US" altLang="zh-CN" sz="3000" dirty="0" smtClean="0">
                <a:solidFill>
                  <a:srgbClr val="008C87"/>
                </a:solidFill>
              </a:rPr>
              <a:t>(</a:t>
            </a:r>
            <a:r>
              <a:rPr lang="en-US" altLang="zh-CN" sz="30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3000" dirty="0" smtClean="0">
                <a:solidFill>
                  <a:srgbClr val="008C87"/>
                </a:solidFill>
              </a:rPr>
              <a:t>) + 1, (</a:t>
            </a:r>
            <a:r>
              <a:rPr lang="en-US" altLang="zh-CN" sz="30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3000" dirty="0" err="1" smtClean="0">
                <a:solidFill>
                  <a:srgbClr val="008C87"/>
                </a:solidFill>
              </a:rPr>
              <a:t>,</a:t>
            </a:r>
            <a:r>
              <a:rPr lang="en-US" altLang="zh-CN" sz="3000" i="1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3000" dirty="0" smtClean="0">
                <a:solidFill>
                  <a:srgbClr val="008C87"/>
                </a:solidFill>
              </a:rPr>
              <a:t>) </a:t>
            </a:r>
            <a:r>
              <a:rPr lang="en-US" altLang="zh-CN" sz="3000" dirty="0" smtClean="0">
                <a:solidFill>
                  <a:srgbClr val="008C87"/>
                </a:solidFill>
                <a:sym typeface="Symbol" panose="05050102010706020507"/>
              </a:rPr>
              <a:t></a:t>
            </a:r>
            <a:r>
              <a:rPr lang="en-US" altLang="zh-CN" sz="3000" i="1" dirty="0" smtClean="0">
                <a:solidFill>
                  <a:srgbClr val="008C87"/>
                </a:solidFill>
                <a:sym typeface="Symbol" panose="05050102010706020507"/>
              </a:rPr>
              <a:t>E</a:t>
            </a:r>
            <a:r>
              <a:rPr lang="en-US" altLang="zh-CN" sz="3000" dirty="0" smtClean="0">
                <a:solidFill>
                  <a:srgbClr val="008C87"/>
                </a:solidFill>
              </a:rPr>
              <a:t>}</a:t>
            </a:r>
            <a:endParaRPr lang="en-US" altLang="zh-CN" sz="3000" dirty="0" smtClean="0">
              <a:solidFill>
                <a:srgbClr val="008C87"/>
              </a:solidFill>
            </a:endParaRPr>
          </a:p>
          <a:p>
            <a:r>
              <a:rPr lang="en-US" altLang="zh-CN" sz="2800" dirty="0" smtClean="0"/>
              <a:t>DP on </a:t>
            </a:r>
            <a:r>
              <a:rPr lang="en-US" altLang="zh-CN" sz="2800" dirty="0" smtClean="0"/>
              <a:t>prefixes:</a:t>
            </a:r>
            <a:endParaRPr lang="en-US" altLang="zh-CN" sz="2800" dirty="0" smtClean="0"/>
          </a:p>
          <a:p>
            <a:r>
              <a:rPr lang="en-US" altLang="zh-CN" sz="2800" dirty="0" smtClean="0"/>
              <a:t>Time: </a:t>
            </a:r>
            <a:r>
              <a:rPr lang="en-US" altLang="zh-CN" sz="2800" i="1" dirty="0" smtClean="0"/>
              <a:t>O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n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). 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1761-9973-4F0F-BAAE-214E942B6B7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57422" y="1428736"/>
            <a:ext cx="3905250" cy="7048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46269"/>
            <a:ext cx="4995874" cy="153992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28926" y="5396226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j</a:t>
            </a:r>
            <a:r>
              <a:rPr lang="en-US" altLang="zh-CN" sz="2800" dirty="0" smtClean="0"/>
              <a:t>) = </a:t>
            </a:r>
            <a:r>
              <a:rPr lang="en-US" altLang="zh-CN" sz="2800" dirty="0" err="1" smtClean="0"/>
              <a:t>max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baseline="-25000" dirty="0" err="1" smtClean="0">
                <a:sym typeface="Symbol" panose="05050102010706020507"/>
              </a:rPr>
              <a:t></a:t>
            </a:r>
            <a:r>
              <a:rPr lang="en-US" altLang="zh-CN" sz="2800" i="1" baseline="-25000" dirty="0" err="1" smtClean="0">
                <a:sym typeface="Symbol" panose="05050102010706020507"/>
              </a:rPr>
              <a:t>j</a:t>
            </a:r>
            <a:r>
              <a:rPr lang="en-US" altLang="zh-CN" sz="2800" baseline="-25000" dirty="0" smtClean="0">
                <a:sym typeface="Symbol" panose="05050102010706020507"/>
              </a:rPr>
              <a:t>, </a:t>
            </a:r>
            <a:r>
              <a:rPr lang="en-US" altLang="zh-CN" sz="2800" i="1" baseline="-25000" dirty="0" err="1" smtClean="0">
                <a:sym typeface="Symbol" panose="05050102010706020507"/>
              </a:rPr>
              <a:t>ai</a:t>
            </a:r>
            <a:r>
              <a:rPr lang="en-US" altLang="zh-CN" sz="2800" baseline="-25000" dirty="0" err="1" smtClean="0">
                <a:sym typeface="Symbol" panose="05050102010706020507"/>
              </a:rPr>
              <a:t></a:t>
            </a:r>
            <a:r>
              <a:rPr lang="en-US" altLang="zh-CN" sz="2800" i="1" baseline="-25000" dirty="0" err="1" smtClean="0">
                <a:sym typeface="Symbol" panose="05050102010706020507"/>
              </a:rPr>
              <a:t>aj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) + </a:t>
            </a:r>
            <a:r>
              <a:rPr lang="en-US" altLang="zh-CN" sz="2800" dirty="0" smtClean="0"/>
              <a:t>1}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Weighted Interval Scheduling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Weighted interval scheduling problem.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Job </a:t>
            </a:r>
            <a:r>
              <a:rPr lang="en-US" altLang="zh-CN" sz="2800" i="1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 starts at </a:t>
            </a:r>
            <a:r>
              <a:rPr lang="en-US" altLang="zh-CN" sz="2800" i="1" smtClean="0">
                <a:solidFill>
                  <a:schemeClr val="accent2"/>
                </a:solidFill>
              </a:rPr>
              <a:t>s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, finishes at </a:t>
            </a:r>
            <a:r>
              <a:rPr lang="en-US" altLang="zh-CN" sz="2800" i="1" smtClean="0">
                <a:solidFill>
                  <a:schemeClr val="accent2"/>
                </a:solidFill>
              </a:rPr>
              <a:t>f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, and has weight or value 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j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Two jobs </a:t>
            </a:r>
            <a:r>
              <a:rPr lang="en-US" altLang="zh-CN" sz="2800" smtClean="0">
                <a:solidFill>
                  <a:srgbClr val="CE0000"/>
                </a:solidFill>
              </a:rPr>
              <a:t>compatible</a:t>
            </a:r>
            <a:r>
              <a:rPr lang="en-US" altLang="zh-CN" sz="2800" smtClean="0"/>
              <a:t> if they don't overlap.</a:t>
            </a:r>
            <a:endParaRPr lang="en-US" altLang="zh-CN" sz="2800" smtClean="0"/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Goal</a:t>
            </a:r>
            <a:r>
              <a:rPr lang="en-US" altLang="zh-CN" sz="2800" smtClean="0"/>
              <a:t>: find maximum weight subset of mutually compatible jobs.</a:t>
            </a:r>
            <a:endParaRPr lang="zh-CN" altLang="en-US" sz="280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EEBB88-4CDF-461C-A810-6AAD8B85FD8F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05100" y="4429125"/>
            <a:ext cx="37338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11416</Words>
  <Application>WPS 演示</Application>
  <PresentationFormat>全屏显示(4:3)</PresentationFormat>
  <Paragraphs>761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51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Symbol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Introduction to Algorithms</vt:lpstr>
      <vt:lpstr>Today</vt:lpstr>
      <vt:lpstr>Dynamic Programming</vt:lpstr>
      <vt:lpstr>Shortest paths in DAGs</vt:lpstr>
      <vt:lpstr>Shortest paths in DAGs</vt:lpstr>
      <vt:lpstr>Dynamic Programming</vt:lpstr>
      <vt:lpstr>Dynamic Programming</vt:lpstr>
      <vt:lpstr>Longest Increasing Subsequence</vt:lpstr>
      <vt:lpstr>Weighted Interval Scheduling</vt:lpstr>
      <vt:lpstr>Weighted Interval Scheduling</vt:lpstr>
      <vt:lpstr>Dynamic Programming: Binary Choice</vt:lpstr>
      <vt:lpstr>Dynamic Programming: Binary Choice</vt:lpstr>
      <vt:lpstr>Weighted Interval Scheduling: Brute Force</vt:lpstr>
      <vt:lpstr>Weighted Interval Scheduling: Brute Force</vt:lpstr>
      <vt:lpstr>Weighted Interval Scheduling: Memoization</vt:lpstr>
      <vt:lpstr>Weighted Interval Scheduling: Running Time</vt:lpstr>
      <vt:lpstr>Weighted Interval Scheduling: Running Time</vt:lpstr>
      <vt:lpstr>Weighted Interval Scheduling: Finding a Solution</vt:lpstr>
      <vt:lpstr>Weighted Interval Scheduling: Bottom-Up</vt:lpstr>
      <vt:lpstr>Longest Common Subsequence (LCS)</vt:lpstr>
      <vt:lpstr>Recursive Algorithm</vt:lpstr>
      <vt:lpstr>Proof</vt:lpstr>
      <vt:lpstr>Proof</vt:lpstr>
      <vt:lpstr>Dynamic Programming Algorithm</vt:lpstr>
      <vt:lpstr>Example</vt:lpstr>
      <vt:lpstr>Reconstructing the Sequence</vt:lpstr>
      <vt:lpstr>Knapsack Problem</vt:lpstr>
      <vt:lpstr>Knapsack Problem</vt:lpstr>
      <vt:lpstr>Knapsack Problem</vt:lpstr>
      <vt:lpstr>Example:  Optimal BST (Sedgewick)</vt:lpstr>
      <vt:lpstr>Weighted Internal Path Length</vt:lpstr>
      <vt:lpstr>Intuition</vt:lpstr>
      <vt:lpstr>Algorithm</vt:lpstr>
      <vt:lpstr>Algorithm</vt:lpstr>
      <vt:lpstr>Optimal BST</vt:lpstr>
      <vt:lpstr>Matrix Chain Multiplication - Review</vt:lpstr>
      <vt:lpstr>Matrix Chaining contd.</vt:lpstr>
      <vt:lpstr>How do we parenthesize</vt:lpstr>
      <vt:lpstr>Optimality of Subproblems</vt:lpstr>
      <vt:lpstr>Overlapping Subproblems</vt:lpstr>
      <vt:lpstr>Matrix Chain Order</vt:lpstr>
      <vt:lpstr>Weighted Independent Set (WIS)</vt:lpstr>
      <vt:lpstr>Max-Weight Indep. Sets on Trees</vt:lpstr>
      <vt:lpstr>Traveling Salesperson Problem (TSP)</vt:lpstr>
      <vt:lpstr>TSP</vt:lpstr>
      <vt:lpstr>TSP</vt:lpstr>
      <vt:lpstr>TSP</vt:lpstr>
      <vt:lpstr>Interval DP Example</vt:lpstr>
      <vt:lpstr>Interval DP Example</vt:lpstr>
      <vt:lpstr>Interval DP Example</vt:lpstr>
      <vt:lpstr>Homework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陈锐林</cp:lastModifiedBy>
  <cp:revision>246</cp:revision>
  <dcterms:created xsi:type="dcterms:W3CDTF">2003-03-07T06:50:00Z</dcterms:created>
  <dcterms:modified xsi:type="dcterms:W3CDTF">2024-04-25T06:45:08Z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C54114FD0CA840F69EBD80EAF3CF9351_12</vt:lpwstr>
  </property>
  <property fmtid="{D5CDD505-2E9C-101B-9397-08002B2CF9AE}" pid="3" name="KSOProductBuildVer">
    <vt:lpwstr>2052-12.1.0.15712</vt:lpwstr>
  </property>
</Properties>
</file>