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6" r:id="rId3"/>
    <p:sldId id="338" r:id="rId4"/>
    <p:sldId id="350" r:id="rId5"/>
    <p:sldId id="397" r:id="rId6"/>
    <p:sldId id="398" r:id="rId7"/>
    <p:sldId id="459" r:id="rId8"/>
    <p:sldId id="460" r:id="rId9"/>
    <p:sldId id="461" r:id="rId10"/>
    <p:sldId id="462" r:id="rId11"/>
    <p:sldId id="463" r:id="rId12"/>
    <p:sldId id="464" r:id="rId13"/>
    <p:sldId id="465" r:id="rId14"/>
    <p:sldId id="466" r:id="rId15"/>
    <p:sldId id="467" r:id="rId16"/>
    <p:sldId id="468" r:id="rId17"/>
    <p:sldId id="469" r:id="rId18"/>
    <p:sldId id="438" r:id="rId19"/>
    <p:sldId id="436" r:id="rId20"/>
    <p:sldId id="434" r:id="rId21"/>
    <p:sldId id="437" r:id="rId22"/>
    <p:sldId id="435" r:id="rId23"/>
    <p:sldId id="412" r:id="rId24"/>
    <p:sldId id="413" r:id="rId25"/>
    <p:sldId id="414" r:id="rId26"/>
    <p:sldId id="415" r:id="rId27"/>
    <p:sldId id="423" r:id="rId28"/>
    <p:sldId id="416" r:id="rId29"/>
    <p:sldId id="417" r:id="rId30"/>
    <p:sldId id="440" r:id="rId31"/>
    <p:sldId id="418" r:id="rId32"/>
    <p:sldId id="419" r:id="rId33"/>
    <p:sldId id="470" r:id="rId34"/>
    <p:sldId id="471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3" r:id="rId44"/>
    <p:sldId id="441" r:id="rId45"/>
    <p:sldId id="442" r:id="rId46"/>
    <p:sldId id="443" r:id="rId47"/>
    <p:sldId id="444" r:id="rId48"/>
    <p:sldId id="445" r:id="rId49"/>
    <p:sldId id="446" r:id="rId50"/>
    <p:sldId id="480" r:id="rId51"/>
    <p:sldId id="481" r:id="rId52"/>
    <p:sldId id="482" r:id="rId53"/>
  </p:sldIdLst>
  <p:sldSz cx="9144000" cy="6858000" type="screen4x3"/>
  <p:notesSz cx="6858000" cy="9144000"/>
  <p:custDataLst>
    <p:tags r:id="rId5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8C87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C87"/>
    <a:srgbClr val="FF9900"/>
    <a:srgbClr val="FFCCCC"/>
    <a:srgbClr val="FFFF00"/>
    <a:srgbClr val="CE0000"/>
    <a:srgbClr val="00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4728" autoAdjust="0"/>
  </p:normalViewPr>
  <p:slideViewPr>
    <p:cSldViewPr showGuides="1">
      <p:cViewPr varScale="1">
        <p:scale>
          <a:sx n="72" d="100"/>
          <a:sy n="72" d="100"/>
        </p:scale>
        <p:origin x="-132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150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gs" Target="tags/tag1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i="1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82DF31-E957-46A6-BA09-970D1A572C4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165731-4921-4DCA-9B07-C8EA8A1603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B3E78-494D-4F52-9C7C-9065E2E8CB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B503D-1C03-435E-B645-27AE495A6D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21F89-B8AE-462A-9183-EF9F7406A8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20C32-97AC-4AE0-A9F6-8953CC2F216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6C527-B8D9-4B02-8BD5-6C1ABC5AAB0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7592A-A55D-434F-9B48-9B1F11382C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C8E12-AE89-43F6-8282-CA836B71D6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73D42-6FA7-4265-9087-85313CC58F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E3BA0-6D7D-4B09-820B-40EBB11C3C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4D9C-CBDE-4421-93DC-AE678E0C67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F81C7F-A238-4E6F-9EF2-4DDEDECC04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smtClean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1B3F51E-5AB1-4527-85E0-618DB76C720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E0000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Introduction to Algorithms</a:t>
            </a:r>
            <a:endParaRPr lang="en-US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Lecture 7 </a:t>
            </a:r>
            <a:endParaRPr lang="en-US" altLang="zh-CN" dirty="0" smtClean="0"/>
          </a:p>
        </p:txBody>
      </p:sp>
    </p:spTree>
  </p:cSld>
  <p:clrMapOvr>
    <a:masterClrMapping/>
  </p:clrMapOvr>
  <p:transition advTm="1343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Sample run of the Interval Scheduling Algorithm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42976" y="1635453"/>
            <a:ext cx="6786610" cy="436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3109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B2D8D9-6C9B-4CD6-9EF1-DC1E8F873B54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Earliest finish time - Analysis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Theorem.</a:t>
            </a:r>
            <a:r>
              <a:rPr lang="en-US" altLang="zh-CN" sz="2800" dirty="0" smtClean="0"/>
              <a:t> Greedy algorithm is optimal. 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CE0000"/>
                </a:solidFill>
              </a:rPr>
              <a:t>Pf.</a:t>
            </a:r>
            <a:r>
              <a:rPr lang="en-US" altLang="zh-CN" sz="2800" dirty="0" smtClean="0"/>
              <a:t> (our greedy rule “</a:t>
            </a:r>
            <a:r>
              <a:rPr lang="en-US" altLang="zh-CN" sz="2800" dirty="0" smtClean="0">
                <a:solidFill>
                  <a:srgbClr val="C00000"/>
                </a:solidFill>
              </a:rPr>
              <a:t>stays ahead</a:t>
            </a:r>
            <a:r>
              <a:rPr lang="en-US" altLang="zh-CN" sz="2800" dirty="0" smtClean="0"/>
              <a:t>”)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, ...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k</a:t>
            </a:r>
            <a:r>
              <a:rPr lang="en-US" altLang="zh-CN" sz="2800" dirty="0" smtClean="0"/>
              <a:t> denote set of jobs selected by greedy.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, ...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/>
              <a:t> denote set of jobs in the optimal solution with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>
                <a:solidFill>
                  <a:srgbClr val="008C87"/>
                </a:solidFill>
              </a:rPr>
              <a:t>,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i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800" dirty="0" smtClean="0">
                <a:solidFill>
                  <a:srgbClr val="008C87"/>
                </a:solidFill>
              </a:rPr>
              <a:t>, ...,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sz="2800" dirty="0" smtClean="0"/>
              <a:t> for the largest possible value of </a:t>
            </a:r>
            <a:r>
              <a:rPr lang="en-US" altLang="zh-CN" sz="2800" i="1" dirty="0" smtClean="0"/>
              <a:t>r</a:t>
            </a:r>
            <a:r>
              <a:rPr lang="en-US" altLang="zh-CN" sz="2800" dirty="0" smtClean="0"/>
              <a:t>.   </a:t>
            </a:r>
            <a:endParaRPr lang="en-US" altLang="zh-CN" sz="2800" dirty="0" smtClean="0"/>
          </a:p>
          <a:p>
            <a:pPr eaLnBrk="1" hangingPunct="1"/>
            <a:r>
              <a:rPr lang="en-US" altLang="zh-CN" sz="2800" i="1" dirty="0" smtClean="0">
                <a:solidFill>
                  <a:srgbClr val="008C87"/>
                </a:solidFill>
              </a:rPr>
              <a:t>f</a:t>
            </a:r>
            <a:r>
              <a:rPr lang="en-US" altLang="zh-CN" sz="2800" dirty="0" smtClean="0">
                <a:solidFill>
                  <a:srgbClr val="008C87"/>
                </a:solidFill>
              </a:rPr>
              <a:t>(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r</a:t>
            </a:r>
            <a:r>
              <a:rPr lang="en-US" altLang="zh-CN" sz="2800" dirty="0" smtClean="0">
                <a:solidFill>
                  <a:srgbClr val="008C87"/>
                </a:solidFill>
              </a:rPr>
              <a:t>) 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 </a:t>
            </a:r>
            <a:r>
              <a:rPr lang="en-US" altLang="zh-CN" sz="2800" i="1" dirty="0" smtClean="0">
                <a:solidFill>
                  <a:srgbClr val="008C87"/>
                </a:solidFill>
                <a:sym typeface="Symbol" panose="05050102010706020507"/>
              </a:rPr>
              <a:t>f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(</a:t>
            </a:r>
            <a:r>
              <a:rPr lang="en-US" altLang="zh-CN" sz="2800" i="1" dirty="0" err="1" smtClean="0">
                <a:solidFill>
                  <a:srgbClr val="008C87"/>
                </a:solidFill>
                <a:sym typeface="Symbol" panose="05050102010706020507"/>
              </a:rPr>
              <a:t>j</a:t>
            </a:r>
            <a:r>
              <a:rPr lang="en-US" altLang="zh-CN" sz="2800" i="1" baseline="-25000" dirty="0" err="1" smtClean="0">
                <a:solidFill>
                  <a:srgbClr val="008C87"/>
                </a:solidFill>
                <a:sym typeface="Symbol" panose="05050102010706020507"/>
              </a:rPr>
              <a:t>r</a:t>
            </a:r>
            <a:r>
              <a:rPr lang="en-US" altLang="zh-CN" sz="2800" dirty="0" smtClean="0">
                <a:solidFill>
                  <a:srgbClr val="008C87"/>
                </a:solidFill>
                <a:sym typeface="Symbol" panose="05050102010706020507"/>
              </a:rPr>
              <a:t>)</a:t>
            </a:r>
            <a:r>
              <a:rPr lang="en-US" altLang="zh-CN" sz="2800" dirty="0" smtClean="0"/>
              <a:t>. (“</a:t>
            </a:r>
            <a:r>
              <a:rPr lang="en-US" altLang="zh-CN" sz="2800" dirty="0" smtClean="0">
                <a:solidFill>
                  <a:srgbClr val="C00000"/>
                </a:solidFill>
              </a:rPr>
              <a:t>stays ahead</a:t>
            </a:r>
            <a:r>
              <a:rPr lang="en-US" altLang="zh-CN" sz="2800" dirty="0" smtClean="0"/>
              <a:t>”)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Assume greedy is not optimal (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m</a:t>
            </a:r>
            <a:r>
              <a:rPr lang="en-US" altLang="zh-CN" sz="2800" dirty="0" smtClean="0">
                <a:solidFill>
                  <a:srgbClr val="008C87"/>
                </a:solidFill>
              </a:rPr>
              <a:t> &gt;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k</a:t>
            </a:r>
            <a:r>
              <a:rPr lang="en-US" altLang="zh-CN" sz="2800" dirty="0" smtClean="0"/>
              <a:t>), and let's see what happens.</a:t>
            </a:r>
            <a:endParaRPr lang="en-US" altLang="zh-CN" sz="2800" dirty="0" smtClean="0"/>
          </a:p>
        </p:txBody>
      </p:sp>
    </p:spTree>
  </p:cSld>
  <p:clrMapOvr>
    <a:masterClrMapping/>
  </p:clrMapOvr>
  <p:transition advTm="28087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7F7456-7F99-473E-A693-1DA80CDB8B7D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Earliest finish time - Analysis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pic>
        <p:nvPicPr>
          <p:cNvPr id="2867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42910" y="3929066"/>
            <a:ext cx="7913687" cy="2622550"/>
          </a:xfrm>
          <a:noFill/>
        </p:spPr>
      </p:pic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6899" y="1357298"/>
            <a:ext cx="63341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570496" y="3286124"/>
            <a:ext cx="2573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i</a:t>
            </a:r>
            <a:r>
              <a:rPr lang="en-US" altLang="zh-CN" i="1" baseline="-25000" dirty="0" smtClean="0"/>
              <a:t>r</a:t>
            </a:r>
            <a:r>
              <a:rPr lang="en-US" altLang="zh-CN" baseline="-25000" dirty="0" smtClean="0"/>
              <a:t>-1</a:t>
            </a:r>
            <a:r>
              <a:rPr lang="en-US" altLang="zh-CN" dirty="0" smtClean="0"/>
              <a:t>) </a:t>
            </a:r>
            <a:r>
              <a:rPr lang="en-US" altLang="zh-CN" dirty="0" smtClean="0">
                <a:sym typeface="Symbol" panose="05050102010706020507"/>
              </a:rPr>
              <a:t> </a:t>
            </a:r>
            <a:r>
              <a:rPr lang="en-US" altLang="zh-CN" i="1" dirty="0" smtClean="0">
                <a:sym typeface="Symbol" panose="05050102010706020507"/>
              </a:rPr>
              <a:t>f</a:t>
            </a:r>
            <a:r>
              <a:rPr lang="en-US" altLang="zh-CN" dirty="0" smtClean="0">
                <a:sym typeface="Symbol" panose="05050102010706020507"/>
              </a:rPr>
              <a:t>(</a:t>
            </a:r>
            <a:r>
              <a:rPr lang="en-US" altLang="zh-CN" i="1" dirty="0" smtClean="0">
                <a:sym typeface="Symbol" panose="05050102010706020507"/>
              </a:rPr>
              <a:t>j</a:t>
            </a:r>
            <a:r>
              <a:rPr lang="en-US" altLang="zh-CN" i="1" baseline="-25000" dirty="0" smtClean="0">
                <a:sym typeface="Symbol" panose="05050102010706020507"/>
              </a:rPr>
              <a:t>r</a:t>
            </a:r>
            <a:r>
              <a:rPr lang="en-US" altLang="zh-CN" baseline="-25000" dirty="0" smtClean="0">
                <a:sym typeface="Symbol" panose="05050102010706020507"/>
              </a:rPr>
              <a:t>-1</a:t>
            </a:r>
            <a:r>
              <a:rPr lang="en-US" altLang="zh-CN" dirty="0" smtClean="0">
                <a:sym typeface="Symbol" panose="05050102010706020507"/>
              </a:rPr>
              <a:t>)  </a:t>
            </a:r>
            <a:r>
              <a:rPr lang="en-US" altLang="zh-CN" i="1" dirty="0" smtClean="0">
                <a:sym typeface="Symbol" panose="05050102010706020507"/>
              </a:rPr>
              <a:t>s</a:t>
            </a:r>
            <a:r>
              <a:rPr lang="en-US" altLang="zh-CN" dirty="0" smtClean="0">
                <a:sym typeface="Symbol" panose="05050102010706020507"/>
              </a:rPr>
              <a:t>(</a:t>
            </a:r>
            <a:r>
              <a:rPr lang="en-US" altLang="zh-CN" i="1" dirty="0" err="1" smtClean="0">
                <a:sym typeface="Symbol" panose="05050102010706020507"/>
              </a:rPr>
              <a:t>j</a:t>
            </a:r>
            <a:r>
              <a:rPr lang="en-US" altLang="zh-CN" i="1" baseline="-25000" dirty="0" err="1" smtClean="0">
                <a:sym typeface="Symbol" panose="05050102010706020507"/>
              </a:rPr>
              <a:t>r</a:t>
            </a:r>
            <a:r>
              <a:rPr lang="en-US" altLang="zh-CN" dirty="0" smtClean="0">
                <a:sym typeface="Symbol" panose="05050102010706020507"/>
              </a:rPr>
              <a:t>)</a:t>
            </a:r>
            <a:endParaRPr lang="zh-CN" altLang="en-US" dirty="0"/>
          </a:p>
        </p:txBody>
      </p:sp>
    </p:spTree>
  </p:cSld>
  <p:clrMapOvr>
    <a:masterClrMapping/>
  </p:clrMapOvr>
  <p:transition advTm="18295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9C33A-65EE-4B39-989E-EDB41B0613C6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Interval Partitioning/Coloring</a:t>
            </a:r>
            <a:endParaRPr lang="en-US" altLang="zh-CN" dirty="0" smtClean="0"/>
          </a:p>
        </p:txBody>
      </p:sp>
      <p:pic>
        <p:nvPicPr>
          <p:cNvPr id="2970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87450" y="1381125"/>
            <a:ext cx="6985000" cy="5011738"/>
          </a:xfrm>
          <a:noFill/>
        </p:spPr>
      </p:pic>
    </p:spTree>
  </p:cSld>
  <p:clrMapOvr>
    <a:masterClrMapping/>
  </p:clrMapOvr>
  <p:transition advTm="9747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66F445-A3A0-407B-8FA3-AD37E68F14BD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Interval Partitioning</a:t>
            </a:r>
            <a:endParaRPr lang="en-US" altLang="zh-CN" smtClean="0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16013" y="1412875"/>
            <a:ext cx="6911975" cy="4924425"/>
          </a:xfrm>
          <a:noFill/>
        </p:spPr>
      </p:pic>
    </p:spTree>
  </p:cSld>
  <p:clrMapOvr>
    <a:masterClrMapping/>
  </p:clrMapOvr>
  <p:transition advTm="59461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Greedy algorithm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 smtClean="0"/>
              <a:t>Consider lectures in some order, assigning each lecture to first available classroom (opening a new classroom if none is available). Which rule is optimal? </a:t>
            </a:r>
            <a:endParaRPr lang="en-US" altLang="zh-CN" sz="2800" dirty="0" smtClean="0"/>
          </a:p>
          <a:p>
            <a:pPr lvl="1"/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C00000"/>
                </a:solidFill>
              </a:rPr>
              <a:t>Earliest start time</a:t>
            </a:r>
            <a:r>
              <a:rPr lang="en-US" altLang="zh-CN" sz="2400" dirty="0" smtClean="0"/>
              <a:t>] Consider lectures in ascending order of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i="1" dirty="0" smtClean="0"/>
              <a:t>. </a:t>
            </a:r>
            <a:endParaRPr lang="en-US" altLang="zh-CN" sz="2400" i="1" dirty="0" smtClean="0"/>
          </a:p>
          <a:p>
            <a:pPr lvl="1"/>
            <a:r>
              <a:rPr lang="en-US" altLang="zh-CN" sz="2400" dirty="0" smtClean="0"/>
              <a:t>[Earliest finish time] Consider lectures in ascending order of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i="1" dirty="0" smtClean="0"/>
              <a:t>. </a:t>
            </a:r>
            <a:endParaRPr lang="en-US" altLang="zh-CN" sz="2400" i="1" dirty="0" smtClean="0"/>
          </a:p>
          <a:p>
            <a:pPr lvl="1"/>
            <a:r>
              <a:rPr lang="en-US" altLang="zh-CN" sz="2400" dirty="0" smtClean="0"/>
              <a:t>[Shortest interval] Consider lectures in ascending order of</a:t>
            </a:r>
            <a:r>
              <a:rPr lang="en-US" altLang="zh-CN" sz="2400" i="1" dirty="0" smtClean="0"/>
              <a:t>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 –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i="1" dirty="0" smtClean="0"/>
              <a:t>. </a:t>
            </a:r>
            <a:endParaRPr lang="en-US" altLang="zh-CN" sz="2400" i="1" dirty="0" smtClean="0"/>
          </a:p>
          <a:p>
            <a:pPr lvl="1"/>
            <a:r>
              <a:rPr lang="en-US" altLang="zh-CN" sz="2400" dirty="0" smtClean="0"/>
              <a:t>None of the above.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1215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DF8F62-9C72-4B63-9084-AF72E1D8A13F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Interval Partitioning – Greedy Algorithm</a:t>
            </a:r>
            <a:endParaRPr lang="en-US" altLang="zh-CN" sz="4000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Greedy algorithm</a:t>
            </a:r>
            <a:r>
              <a:rPr lang="en-US" altLang="zh-CN" dirty="0" smtClean="0"/>
              <a:t>. Consider lectures in </a:t>
            </a:r>
            <a:r>
              <a:rPr lang="en-US" altLang="zh-CN" i="1" dirty="0" smtClean="0"/>
              <a:t>increasing order of start time</a:t>
            </a:r>
            <a:r>
              <a:rPr lang="en-US" altLang="zh-CN" dirty="0" smtClean="0"/>
              <a:t>: assign lecture to any compatible classroom.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Implementation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 log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>
                <a:solidFill>
                  <a:srgbClr val="008C87"/>
                </a:solidFill>
              </a:rPr>
              <a:t>)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For each classroom </a:t>
            </a:r>
            <a:r>
              <a:rPr lang="en-US" altLang="zh-CN" i="1" dirty="0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/>
              <a:t>, maintain the finish time of the last job added.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Keep the classrooms in a priority queue.</a:t>
            </a:r>
            <a:endParaRPr lang="en-US" altLang="zh-CN" dirty="0" smtClean="0"/>
          </a:p>
        </p:txBody>
      </p:sp>
    </p:spTree>
  </p:cSld>
  <p:clrMapOvr>
    <a:masterClrMapping/>
  </p:clrMapOvr>
  <p:transition advTm="4738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Interval partitioning: earliest-start-time-first algorithm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81079" y="1500174"/>
            <a:ext cx="7377135" cy="5115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8159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Interval partitioning: earliest-start-time-first algorithm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Sorting by start times takes</a:t>
            </a:r>
            <a:r>
              <a:rPr lang="en-US" altLang="zh-CN" sz="2600" i="1" dirty="0" smtClean="0"/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n log n</a:t>
            </a:r>
            <a:r>
              <a:rPr lang="en-US" altLang="zh-CN" sz="2600" dirty="0" smtClean="0">
                <a:solidFill>
                  <a:srgbClr val="008C87"/>
                </a:solidFill>
              </a:rPr>
              <a:t>) </a:t>
            </a:r>
            <a:r>
              <a:rPr lang="en-US" altLang="zh-CN" sz="2600" dirty="0" smtClean="0"/>
              <a:t>time.</a:t>
            </a:r>
            <a:r>
              <a:rPr lang="en-US" altLang="zh-CN" sz="2600" i="1" dirty="0" smtClean="0"/>
              <a:t> </a:t>
            </a:r>
            <a:endParaRPr lang="en-US" altLang="zh-CN" sz="2600" i="1" dirty="0" smtClean="0"/>
          </a:p>
          <a:p>
            <a:r>
              <a:rPr lang="en-US" altLang="zh-CN" sz="2600" dirty="0" smtClean="0"/>
              <a:t>Store classrooms in a priority queue (key = finish time of its last lecture). </a:t>
            </a:r>
            <a:endParaRPr lang="en-US" altLang="zh-CN" sz="2600" dirty="0" smtClean="0"/>
          </a:p>
          <a:p>
            <a:pPr lvl="1"/>
            <a:r>
              <a:rPr lang="en-US" altLang="zh-CN" sz="2200" dirty="0" smtClean="0"/>
              <a:t>to allocate a new classroom, INSERT classroom onto priority queue. 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to schedule lecture </a:t>
            </a:r>
            <a:r>
              <a:rPr lang="en-US" altLang="zh-CN" sz="22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in classroom</a:t>
            </a:r>
            <a:r>
              <a:rPr lang="en-US" altLang="zh-CN" sz="2200" i="1" dirty="0" smtClean="0"/>
              <a:t> </a:t>
            </a:r>
            <a:r>
              <a:rPr lang="en-US" altLang="zh-CN" sz="2200" i="1" dirty="0" smtClean="0">
                <a:solidFill>
                  <a:srgbClr val="008C87"/>
                </a:solidFill>
              </a:rPr>
              <a:t>k</a:t>
            </a:r>
            <a:r>
              <a:rPr lang="en-US" altLang="zh-CN" sz="2200" i="1" dirty="0" smtClean="0"/>
              <a:t>, </a:t>
            </a:r>
            <a:r>
              <a:rPr lang="en-US" altLang="zh-CN" sz="2200" dirty="0" smtClean="0"/>
              <a:t>INCREASE-KEY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of classroom</a:t>
            </a:r>
            <a:r>
              <a:rPr lang="en-US" altLang="zh-CN" sz="2200" i="1" dirty="0" smtClean="0"/>
              <a:t> </a:t>
            </a:r>
            <a:r>
              <a:rPr lang="en-US" altLang="zh-CN" sz="2200" i="1" dirty="0" smtClean="0">
                <a:solidFill>
                  <a:srgbClr val="008C87"/>
                </a:solidFill>
              </a:rPr>
              <a:t>k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to</a:t>
            </a:r>
            <a:r>
              <a:rPr lang="en-US" altLang="zh-CN" sz="2200" i="1" dirty="0" smtClean="0"/>
              <a:t> </a:t>
            </a:r>
            <a:r>
              <a:rPr lang="en-US" altLang="zh-CN" sz="2200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sz="22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200" i="1" dirty="0" smtClean="0"/>
              <a:t>. </a:t>
            </a:r>
            <a:endParaRPr lang="en-US" altLang="zh-CN" sz="2200" i="1" dirty="0" smtClean="0"/>
          </a:p>
          <a:p>
            <a:pPr lvl="1"/>
            <a:r>
              <a:rPr lang="en-US" altLang="zh-CN" sz="2200" dirty="0" smtClean="0"/>
              <a:t>to determine whether lecture</a:t>
            </a:r>
            <a:r>
              <a:rPr lang="en-US" altLang="zh-CN" sz="2200" i="1" dirty="0" smtClean="0"/>
              <a:t> </a:t>
            </a:r>
            <a:r>
              <a:rPr lang="en-US" altLang="zh-CN" sz="22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is compatible with any classroom, compare</a:t>
            </a:r>
            <a:r>
              <a:rPr lang="en-US" altLang="zh-CN" sz="2200" i="1" dirty="0" smtClean="0"/>
              <a:t> </a:t>
            </a:r>
            <a:r>
              <a:rPr lang="en-US" altLang="zh-CN" sz="22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2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200" i="1" dirty="0" smtClean="0"/>
              <a:t> </a:t>
            </a:r>
            <a:r>
              <a:rPr lang="en-US" altLang="zh-CN" sz="2200" dirty="0" smtClean="0"/>
              <a:t>to FIND-MIN</a:t>
            </a:r>
            <a:r>
              <a:rPr lang="en-US" altLang="zh-CN" sz="2200" i="1" dirty="0" smtClean="0"/>
              <a:t>.</a:t>
            </a:r>
            <a:endParaRPr lang="en-US" altLang="zh-CN" sz="2200" i="1" dirty="0" smtClean="0"/>
          </a:p>
          <a:p>
            <a:r>
              <a:rPr lang="en-US" altLang="zh-CN" sz="2600" dirty="0" smtClean="0"/>
              <a:t>Total # of priority queue operations is</a:t>
            </a:r>
            <a:r>
              <a:rPr lang="en-US" altLang="zh-CN" sz="2600" i="1" dirty="0" smtClean="0"/>
              <a:t>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600" dirty="0" smtClean="0">
                <a:solidFill>
                  <a:srgbClr val="008C87"/>
                </a:solidFill>
              </a:rPr>
              <a:t>(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600" dirty="0" smtClean="0">
                <a:solidFill>
                  <a:srgbClr val="008C87"/>
                </a:solidFill>
              </a:rPr>
              <a:t>)</a:t>
            </a:r>
            <a:r>
              <a:rPr lang="en-US" altLang="zh-CN" sz="2600" i="1" dirty="0" smtClean="0"/>
              <a:t>; </a:t>
            </a:r>
            <a:r>
              <a:rPr lang="en-US" altLang="zh-CN" sz="2600" dirty="0" smtClean="0"/>
              <a:t>each takes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600" dirty="0" smtClean="0">
                <a:solidFill>
                  <a:srgbClr val="008C87"/>
                </a:solidFill>
              </a:rPr>
              <a:t>(log </a:t>
            </a:r>
            <a:r>
              <a:rPr lang="en-US" altLang="zh-CN" sz="26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600" dirty="0" smtClean="0">
                <a:solidFill>
                  <a:srgbClr val="008C87"/>
                </a:solidFill>
              </a:rPr>
              <a:t>)</a:t>
            </a:r>
            <a:r>
              <a:rPr lang="en-US" altLang="zh-CN" sz="2600" dirty="0" smtClean="0"/>
              <a:t> time.</a:t>
            </a:r>
            <a:r>
              <a:rPr lang="en-US" altLang="zh-CN" sz="2600" i="1" dirty="0" smtClean="0"/>
              <a:t> </a:t>
            </a:r>
            <a:endParaRPr lang="zh-CN" altLang="en-US" sz="2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5244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FD0E04-AED9-4C37-8DD2-7FD2A1CD214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Interval Partitioning – Greedy Analysis</a:t>
            </a:r>
            <a:endParaRPr lang="en-US" altLang="zh-CN" sz="4000" dirty="0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CE0000"/>
                </a:solidFill>
              </a:rPr>
              <a:t>Observation.</a:t>
            </a:r>
            <a:r>
              <a:rPr lang="en-US" altLang="zh-CN" dirty="0" smtClean="0"/>
              <a:t> Greedy algorithm never schedules two incompatible lectures in the same classroom.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rgbClr val="CE0000"/>
                </a:solidFill>
              </a:rPr>
              <a:t>Theorem.</a:t>
            </a:r>
            <a:r>
              <a:rPr lang="en-US" altLang="zh-CN" dirty="0" smtClean="0"/>
              <a:t> Greedy algorithm is optimal.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  <a:p>
            <a:r>
              <a:rPr lang="en-US" altLang="zh-CN" dirty="0" smtClean="0"/>
              <a:t>Find a simple, “structural” bound asserting that every possible solution must have at least a certain value.</a:t>
            </a:r>
            <a:endParaRPr lang="en-US" altLang="zh-CN" dirty="0" smtClean="0"/>
          </a:p>
          <a:p>
            <a:r>
              <a:rPr lang="en-US" altLang="zh-CN" dirty="0" smtClean="0"/>
              <a:t>Then show that the algorithm under consideration always achieves this bound.</a:t>
            </a:r>
            <a:endParaRPr lang="en-US" altLang="zh-CN" dirty="0" smtClean="0"/>
          </a:p>
        </p:txBody>
      </p:sp>
    </p:spTree>
  </p:cSld>
  <p:clrMapOvr>
    <a:masterClrMapping/>
  </p:clrMapOvr>
  <p:transition advTm="7271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E895BE-7A54-43B7-B256-4C3104273ACB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Today’s Topics</a:t>
            </a:r>
            <a:endParaRPr lang="en-US" altLang="zh-CN" smtClean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Optimization Problems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Greedy Algorithms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Interval Scheduling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Stay ahead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Interval Partitioning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Lower/Upper bound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Minimizing Lateness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Exchange argument</a:t>
            </a:r>
            <a:endParaRPr lang="en-US" altLang="zh-CN" dirty="0" smtClean="0"/>
          </a:p>
        </p:txBody>
      </p:sp>
    </p:spTree>
  </p:cSld>
  <p:clrMapOvr>
    <a:masterClrMapping/>
  </p:clrMapOvr>
  <p:transition advTm="10232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1CD9B9-7B97-4738-8EA0-EDEC9E53F04C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Interval Partitioning – Lower Bound on Optimal Solution</a:t>
            </a:r>
            <a:endParaRPr lang="en-US" altLang="zh-CN" sz="3600" dirty="0" smtClean="0"/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42988" y="1392238"/>
            <a:ext cx="7129462" cy="5060950"/>
          </a:xfrm>
          <a:noFill/>
        </p:spPr>
      </p:pic>
    </p:spTree>
  </p:cSld>
  <p:clrMapOvr>
    <a:masterClrMapping/>
  </p:clrMapOvr>
  <p:transition advTm="13853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Interval Partitioning – Greedy 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Let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</a:t>
            </a:r>
            <a:r>
              <a:rPr lang="en-US" altLang="zh-CN" sz="2800" dirty="0" smtClean="0"/>
              <a:t> = number of classrooms that the greedy algorithm allocates.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Classroom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</a:t>
            </a:r>
            <a:r>
              <a:rPr lang="en-US" altLang="zh-CN" sz="2800" dirty="0" smtClean="0"/>
              <a:t> is opened because we needed to schedule a job, say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, that is incompatible with all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d-</a:t>
            </a:r>
            <a:r>
              <a:rPr lang="en-US" altLang="zh-CN" sz="2800" dirty="0" smtClean="0">
                <a:solidFill>
                  <a:srgbClr val="008C87"/>
                </a:solidFill>
              </a:rPr>
              <a:t>1</a:t>
            </a:r>
            <a:r>
              <a:rPr lang="en-US" altLang="zh-CN" sz="2800" dirty="0" smtClean="0"/>
              <a:t> other classrooms.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These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</a:t>
            </a:r>
            <a:r>
              <a:rPr lang="en-US" altLang="zh-CN" sz="2800" dirty="0" smtClean="0"/>
              <a:t> jobs each end after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Since we sorted by start time, all these incompatibilities are caused by lectures that start no later than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Thus, we have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</a:t>
            </a:r>
            <a:r>
              <a:rPr lang="en-US" altLang="zh-CN" sz="2800" dirty="0" smtClean="0"/>
              <a:t> lectures overlapping at time</a:t>
            </a:r>
            <a:r>
              <a:rPr lang="en-US" altLang="zh-CN" sz="2800" i="1" dirty="0" smtClean="0"/>
              <a:t>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8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 </a:t>
            </a:r>
            <a:r>
              <a:rPr lang="en-US" altLang="zh-CN" sz="2800" dirty="0" smtClean="0">
                <a:solidFill>
                  <a:srgbClr val="008C87"/>
                </a:solidFill>
              </a:rPr>
              <a:t>+ ε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Key observation ⇒ all schedules use </a:t>
            </a:r>
            <a:r>
              <a:rPr lang="en-US" altLang="zh-CN" sz="2800" dirty="0" smtClean="0">
                <a:solidFill>
                  <a:srgbClr val="008C87"/>
                </a:solidFill>
              </a:rPr>
              <a:t>≥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d</a:t>
            </a:r>
            <a:r>
              <a:rPr lang="en-US" altLang="zh-CN" sz="2800" dirty="0" smtClean="0"/>
              <a:t> classrooms.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137471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Scheduling to Minimizing Lateness</a:t>
            </a:r>
            <a:endParaRPr lang="zh-CN" altLang="en-US" sz="4000" dirty="0" smtClean="0"/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154EB0-17C3-4ABB-BDC8-361ACEDACAF0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482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8625" y="1500188"/>
            <a:ext cx="8143875" cy="5119687"/>
          </a:xfrm>
          <a:noFill/>
        </p:spPr>
      </p:pic>
    </p:spTree>
  </p:cSld>
  <p:clrMapOvr>
    <a:masterClrMapping/>
  </p:clrMapOvr>
  <p:transition advTm="20217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Minimizing Lateness: Greedy Algorithms</a:t>
            </a:r>
            <a:endParaRPr lang="zh-CN" altLang="en-US" sz="4000" dirty="0" smtClean="0"/>
          </a:p>
        </p:txBody>
      </p:sp>
      <p:sp>
        <p:nvSpPr>
          <p:cNvPr id="3584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27108A-39A2-49E0-8F3F-3A9CD07F97D7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584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39738" y="1857375"/>
            <a:ext cx="8204200" cy="4286250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857224" y="4786322"/>
            <a:ext cx="4907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(never looks at the lengths of the jobs)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14" y="3286124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(completely ignores the deadlines of the jobs)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150391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Minimizing Lateness: Greedy Algorithms</a:t>
            </a:r>
            <a:endParaRPr lang="zh-CN" altLang="en-US" sz="4000" dirty="0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EF05FA-A442-4CC7-9411-B10FB3E68F43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71563" y="1562100"/>
            <a:ext cx="7358062" cy="4938713"/>
          </a:xfrm>
          <a:noFill/>
        </p:spPr>
      </p:pic>
    </p:spTree>
  </p:cSld>
  <p:clrMapOvr>
    <a:masterClrMapping/>
  </p:clrMapOvr>
  <p:transition advTm="147671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Minimizing Lateness: Greedy Algorithms</a:t>
            </a:r>
            <a:endParaRPr lang="zh-CN" altLang="en-US" sz="4000" dirty="0" smtClean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algorithm. Earliest deadline first.</a:t>
            </a: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AAFD71-1085-44B1-BAEE-E386509AE4D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789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43063" y="2214563"/>
            <a:ext cx="6067425" cy="210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4425" y="4935538"/>
            <a:ext cx="6958013" cy="120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9850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Exchange Argument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Consider an optimal schedule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*</a:t>
            </a:r>
            <a:r>
              <a:rPr lang="en-US" altLang="zh-CN" dirty="0" smtClean="0"/>
              <a:t>. </a:t>
            </a:r>
            <a:endParaRPr lang="en-US" altLang="zh-CN" dirty="0" smtClean="0"/>
          </a:p>
          <a:p>
            <a:r>
              <a:rPr lang="en-US" altLang="zh-CN" dirty="0" smtClean="0"/>
              <a:t>Gradually modify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>
                <a:solidFill>
                  <a:srgbClr val="008C87"/>
                </a:solidFill>
              </a:rPr>
              <a:t>*</a:t>
            </a:r>
            <a:r>
              <a:rPr lang="en-US" altLang="zh-CN" dirty="0" smtClean="0"/>
              <a:t>, preserve its optimality at each step.</a:t>
            </a:r>
            <a:endParaRPr lang="en-US" altLang="zh-CN" dirty="0" smtClean="0"/>
          </a:p>
          <a:p>
            <a:r>
              <a:rPr lang="en-US" altLang="zh-CN" dirty="0" smtClean="0"/>
              <a:t>Eventually transform it into a schedule that is identical to the schedule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found by the greedy algorithm.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advTm="86471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Minimizing Lateness: No Idle Time</a:t>
            </a:r>
            <a:endParaRPr lang="zh-CN" altLang="en-US" sz="4000" dirty="0" smtClean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079021-528E-4197-B196-01D604647933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891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063" y="1714500"/>
            <a:ext cx="80803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8865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Minimizing Lateness: Inversions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635EE5-6922-400E-ADAB-4D1B050496CE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500" y="1571625"/>
            <a:ext cx="800258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5357813"/>
            <a:ext cx="60594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3071810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tx1"/>
                </a:solidFill>
              </a:rPr>
              <a:t>All schedules with no inversions and no idle time have the same</a:t>
            </a:r>
            <a:endParaRPr lang="en-US" altLang="zh-CN" i="1" dirty="0" smtClean="0">
              <a:solidFill>
                <a:schemeClr val="tx1"/>
              </a:solidFill>
            </a:endParaRPr>
          </a:p>
          <a:p>
            <a:r>
              <a:rPr lang="en-US" altLang="zh-CN" i="1" dirty="0" smtClean="0">
                <a:solidFill>
                  <a:schemeClr val="tx1"/>
                </a:solidFill>
              </a:rPr>
              <a:t>maximum lateness.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Tm="21697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Minimizing Lateness: Inversions</a:t>
            </a:r>
            <a:endParaRPr lang="zh-CN" altLang="en-US" smtClean="0"/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635EE5-6922-400E-ADAB-4D1B050496CE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9941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1472" y="1571612"/>
            <a:ext cx="8002588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3071810"/>
            <a:ext cx="8032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All schedules with no inversions and no idle time have the same</a:t>
            </a:r>
            <a:endParaRPr lang="en-US" altLang="zh-CN" i="1" dirty="0" smtClean="0">
              <a:solidFill>
                <a:srgbClr val="C00000"/>
              </a:solidFill>
            </a:endParaRPr>
          </a:p>
          <a:p>
            <a:r>
              <a:rPr lang="en-US" altLang="zh-CN" i="1" dirty="0" smtClean="0">
                <a:solidFill>
                  <a:srgbClr val="C00000"/>
                </a:solidFill>
              </a:rPr>
              <a:t>maximum lateness.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advTm="23204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C06A51-EFEB-4F84-A356-1E32765ABFB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Optimization Problems</a:t>
            </a:r>
            <a:endParaRPr lang="en-US" altLang="zh-CN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problem that may have many feasible solutions.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Each solution has a value.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In maximization problem</a:t>
            </a:r>
            <a:r>
              <a:rPr lang="en-US" altLang="zh-CN" dirty="0" smtClean="0"/>
              <a:t>, we wish to find a solution to maximize the value.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In the minimization problem</a:t>
            </a:r>
            <a:r>
              <a:rPr lang="en-US" altLang="zh-CN" dirty="0" smtClean="0"/>
              <a:t>, we wish to find a solution to minimize the value.</a:t>
            </a:r>
            <a:endParaRPr lang="en-US" altLang="zh-CN" dirty="0" smtClean="0"/>
          </a:p>
        </p:txBody>
      </p:sp>
    </p:spTree>
  </p:cSld>
  <p:clrMapOvr>
    <a:masterClrMapping/>
  </p:clrMapOvr>
  <p:transition advTm="4327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Minimizing Lateness: Inversions</a:t>
            </a:r>
            <a:endParaRPr lang="zh-CN" altLang="en-US" smtClean="0"/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46FA5C1-75E0-4DF8-B3F6-9CB07490C5E7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096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000397"/>
            <a:ext cx="8426450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5" y="1571612"/>
            <a:ext cx="6059488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85581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/>
              <a:t>Minimizing Lateness: Analysis of Greedy Algorithm</a:t>
            </a:r>
            <a:endParaRPr lang="zh-CN" altLang="en-US" sz="4000" dirty="0" smtClean="0"/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</a:rPr>
              <a:t>Theorem.</a:t>
            </a:r>
            <a:r>
              <a:rPr lang="en-US" altLang="zh-CN" sz="2800" dirty="0" smtClean="0"/>
              <a:t> Greedy schedule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/>
              <a:t> is optimal.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>
                <a:solidFill>
                  <a:srgbClr val="C00000"/>
                </a:solidFill>
              </a:rPr>
              <a:t>Pf.</a:t>
            </a:r>
            <a:r>
              <a:rPr lang="en-US" altLang="zh-CN" sz="2800" dirty="0" smtClean="0"/>
              <a:t> Define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*</a:t>
            </a:r>
            <a:r>
              <a:rPr lang="en-US" altLang="zh-CN" sz="2800" dirty="0" smtClean="0"/>
              <a:t> to be an optimal schedule that has the fewest number </a:t>
            </a:r>
            <a:r>
              <a:rPr lang="en-US" altLang="zh-CN" sz="2800" smtClean="0"/>
              <a:t>of inversions.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Can assume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/>
              <a:t>* has no idle time.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If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*</a:t>
            </a:r>
            <a:r>
              <a:rPr lang="en-US" altLang="zh-CN" sz="2800" dirty="0" smtClean="0"/>
              <a:t> has no inversions, then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 =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*</a:t>
            </a:r>
            <a:r>
              <a:rPr lang="en-US" altLang="zh-CN" sz="2800" dirty="0" smtClean="0"/>
              <a:t>.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If 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800" dirty="0" smtClean="0">
                <a:solidFill>
                  <a:srgbClr val="008C87"/>
                </a:solidFill>
              </a:rPr>
              <a:t>*</a:t>
            </a:r>
            <a:r>
              <a:rPr lang="en-US" altLang="zh-CN" sz="2800" dirty="0" smtClean="0"/>
              <a:t> has an inversion, let </a:t>
            </a:r>
            <a:r>
              <a:rPr lang="en-US" altLang="zh-CN" sz="28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800" dirty="0" smtClean="0">
                <a:solidFill>
                  <a:srgbClr val="008C87"/>
                </a:solidFill>
              </a:rPr>
              <a:t>-</a:t>
            </a:r>
            <a:r>
              <a:rPr lang="en-US" altLang="zh-CN" sz="28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800" dirty="0" smtClean="0"/>
              <a:t> be an adjacent inversion.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/>
              <a:t>swapping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sz="2400" dirty="0" smtClean="0"/>
              <a:t> and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/>
              <a:t> does not increase the maximum lateness and strictly decreases the number of inversions</a:t>
            </a:r>
            <a:endParaRPr lang="en-US" altLang="zh-CN" sz="2400" dirty="0" smtClean="0"/>
          </a:p>
          <a:p>
            <a:pPr lvl="1" eaLnBrk="1" hangingPunct="1"/>
            <a:r>
              <a:rPr lang="en-US" altLang="zh-CN" sz="2400" dirty="0" smtClean="0"/>
              <a:t>this contradicts definition of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S</a:t>
            </a:r>
            <a:r>
              <a:rPr lang="en-US" altLang="zh-CN" sz="2400" dirty="0" smtClean="0">
                <a:solidFill>
                  <a:srgbClr val="008C87"/>
                </a:solidFill>
              </a:rPr>
              <a:t>*</a:t>
            </a:r>
            <a:endParaRPr lang="zh-CN" altLang="en-US" sz="2400" dirty="0" smtClean="0">
              <a:solidFill>
                <a:srgbClr val="008C87"/>
              </a:solidFill>
            </a:endParaRPr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C2A1ED-CF79-41C2-976A-5AB16103046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10225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3B1D2E-24C6-4CCB-82A1-78A1BC9B224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Data Compression</a:t>
            </a:r>
            <a:endParaRPr lang="en-US" altLang="zh-CN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 smtClean="0"/>
              <a:t>Suppose we have </a:t>
            </a:r>
            <a:r>
              <a:rPr lang="en-US" altLang="zh-CN" sz="2400" smtClean="0">
                <a:solidFill>
                  <a:schemeClr val="accent2"/>
                </a:solidFill>
              </a:rPr>
              <a:t>1000000000 (1G)</a:t>
            </a:r>
            <a:r>
              <a:rPr lang="en-US" altLang="zh-CN" sz="2400" smtClean="0"/>
              <a:t> character data file that we wish to include in an email.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Suppose file only contains </a:t>
            </a:r>
            <a:r>
              <a:rPr lang="en-US" altLang="zh-CN" sz="2400" smtClean="0">
                <a:solidFill>
                  <a:schemeClr val="accent2"/>
                </a:solidFill>
              </a:rPr>
              <a:t>26</a:t>
            </a:r>
            <a:r>
              <a:rPr lang="en-US" altLang="zh-CN" sz="2400" smtClean="0"/>
              <a:t> letters </a:t>
            </a:r>
            <a:r>
              <a:rPr lang="en-US" altLang="zh-CN" sz="2400" smtClean="0">
                <a:solidFill>
                  <a:schemeClr val="accent2"/>
                </a:solidFill>
              </a:rPr>
              <a:t>{</a:t>
            </a:r>
            <a:r>
              <a:rPr lang="en-US" altLang="zh-CN" sz="2400" i="1" smtClean="0">
                <a:solidFill>
                  <a:schemeClr val="accent2"/>
                </a:solidFill>
              </a:rPr>
              <a:t>a</a:t>
            </a:r>
            <a:r>
              <a:rPr lang="en-US" altLang="zh-CN" sz="2400" smtClean="0">
                <a:solidFill>
                  <a:schemeClr val="accent2"/>
                </a:solidFill>
              </a:rPr>
              <a:t>,…,</a:t>
            </a:r>
            <a:r>
              <a:rPr lang="en-US" altLang="zh-CN" sz="2400" i="1" smtClean="0">
                <a:solidFill>
                  <a:schemeClr val="accent2"/>
                </a:solidFill>
              </a:rPr>
              <a:t>z</a:t>
            </a:r>
            <a:r>
              <a:rPr lang="en-US" altLang="zh-CN" sz="2400" smtClean="0">
                <a:solidFill>
                  <a:schemeClr val="accent2"/>
                </a:solidFill>
              </a:rPr>
              <a:t>}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Suppose each letter </a:t>
            </a:r>
            <a:r>
              <a:rPr lang="en-US" altLang="zh-CN" sz="2400" i="1" smtClean="0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400" smtClean="0"/>
              <a:t> in </a:t>
            </a:r>
            <a:r>
              <a:rPr lang="en-US" altLang="zh-CN" sz="2400" smtClean="0">
                <a:solidFill>
                  <a:schemeClr val="accent2"/>
                </a:solidFill>
              </a:rPr>
              <a:t>{</a:t>
            </a:r>
            <a:r>
              <a:rPr lang="en-US" altLang="zh-CN" sz="2400" i="1" smtClean="0">
                <a:solidFill>
                  <a:schemeClr val="accent2"/>
                </a:solidFill>
              </a:rPr>
              <a:t>a</a:t>
            </a:r>
            <a:r>
              <a:rPr lang="en-US" altLang="zh-CN" sz="2400" smtClean="0">
                <a:solidFill>
                  <a:schemeClr val="accent2"/>
                </a:solidFill>
              </a:rPr>
              <a:t>,…,</a:t>
            </a:r>
            <a:r>
              <a:rPr lang="en-US" altLang="zh-CN" sz="2400" i="1" smtClean="0">
                <a:solidFill>
                  <a:schemeClr val="accent2"/>
                </a:solidFill>
              </a:rPr>
              <a:t>z</a:t>
            </a:r>
            <a:r>
              <a:rPr lang="en-US" altLang="zh-CN" sz="2400" smtClean="0">
                <a:solidFill>
                  <a:schemeClr val="accent2"/>
                </a:solidFill>
              </a:rPr>
              <a:t>}</a:t>
            </a:r>
            <a:r>
              <a:rPr lang="en-US" altLang="zh-CN" sz="2400" smtClean="0"/>
              <a:t> occurs with frequency </a:t>
            </a:r>
            <a:r>
              <a:rPr lang="en-US" altLang="zh-CN" sz="2400" i="1" smtClean="0">
                <a:solidFill>
                  <a:schemeClr val="accent2"/>
                </a:solidFill>
              </a:rPr>
              <a:t>f</a:t>
            </a:r>
            <a:r>
              <a:rPr lang="en-US" altLang="zh-CN" sz="2400" i="1" baseline="-25000" smtClean="0">
                <a:solidFill>
                  <a:schemeClr val="accent2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Suppose we encode each letter by a binary code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If we use a fixed length code, we need </a:t>
            </a:r>
            <a:r>
              <a:rPr lang="en-US" altLang="zh-CN" sz="2400" smtClean="0">
                <a:solidFill>
                  <a:schemeClr val="accent2"/>
                </a:solidFill>
              </a:rPr>
              <a:t>5</a:t>
            </a:r>
            <a:r>
              <a:rPr lang="en-US" altLang="zh-CN" sz="2400" smtClean="0"/>
              <a:t> bits for each character</a:t>
            </a:r>
            <a:endParaRPr lang="en-US" altLang="zh-CN" sz="2400" smtClean="0"/>
          </a:p>
          <a:p>
            <a:pPr eaLnBrk="1" hangingPunct="1"/>
            <a:r>
              <a:rPr lang="en-US" altLang="zh-CN" sz="2400" smtClean="0"/>
              <a:t>The resulting message length is</a:t>
            </a:r>
            <a:endParaRPr lang="en-US" altLang="zh-CN" sz="2400" smtClean="0"/>
          </a:p>
          <a:p>
            <a:pPr eaLnBrk="1" hangingPunct="1"/>
            <a:endParaRPr lang="en-US" altLang="zh-CN" sz="2400" smtClean="0"/>
          </a:p>
          <a:p>
            <a:pPr eaLnBrk="1" hangingPunct="1"/>
            <a:r>
              <a:rPr lang="en-US" altLang="zh-CN" sz="2400" b="1" smtClean="0">
                <a:solidFill>
                  <a:srgbClr val="CE0000"/>
                </a:solidFill>
              </a:rPr>
              <a:t>Can we do better?</a:t>
            </a:r>
            <a:endParaRPr lang="en-US" altLang="zh-CN" sz="2400" b="1" smtClean="0">
              <a:solidFill>
                <a:srgbClr val="CE0000"/>
              </a:solidFill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5048273" y="4510099"/>
          <a:ext cx="28098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7432000" imgH="5486400" progId="Equation.3">
                  <p:embed/>
                </p:oleObj>
              </mc:Choice>
              <mc:Fallback>
                <p:oleObj name="Equation" r:id="rId1" imgW="27432000" imgH="5486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48273" y="4510099"/>
                        <a:ext cx="2809875" cy="5619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9AD760-C7CF-464F-8D0E-641330EDCF0B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30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Huffman Codes</a:t>
            </a:r>
            <a:endParaRPr lang="en-US" altLang="zh-CN" smtClean="0"/>
          </a:p>
        </p:txBody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mtClean="0"/>
              <a:t>Most character code systems (ASCII, unicode) use fixed length encoding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If frequency data is available and there is a wide variety of frequencies, variable length encoding can save </a:t>
            </a:r>
            <a:r>
              <a:rPr lang="en-US" altLang="zh-CN" smtClean="0">
                <a:solidFill>
                  <a:schemeClr val="accent2"/>
                </a:solidFill>
              </a:rPr>
              <a:t>20%</a:t>
            </a:r>
            <a:r>
              <a:rPr lang="en-US" altLang="zh-CN" smtClean="0"/>
              <a:t> to </a:t>
            </a:r>
            <a:r>
              <a:rPr lang="en-US" altLang="zh-CN" smtClean="0">
                <a:solidFill>
                  <a:schemeClr val="accent2"/>
                </a:solidFill>
              </a:rPr>
              <a:t>90%</a:t>
            </a:r>
            <a:r>
              <a:rPr lang="en-US" altLang="zh-CN" smtClean="0"/>
              <a:t> space</a:t>
            </a:r>
            <a:endParaRPr lang="en-US" altLang="zh-CN" smtClean="0"/>
          </a:p>
          <a:p>
            <a:pPr eaLnBrk="1" hangingPunct="1">
              <a:lnSpc>
                <a:spcPct val="90000"/>
              </a:lnSpc>
            </a:pPr>
            <a:endParaRPr lang="en-US" altLang="zh-CN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mtClean="0"/>
              <a:t>Which characters should we assign shorter codes; which characters will have longer codes?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967DA-674A-412B-A30B-3FD1F8195C0D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Data Compression: A Smaller Example</a:t>
            </a:r>
            <a:endParaRPr lang="en-US" altLang="zh-CN" sz="4000" smtClean="0"/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Suppose the file only has</a:t>
            </a:r>
            <a:r>
              <a:rPr lang="en-US" altLang="zh-CN" sz="2800" smtClean="0">
                <a:solidFill>
                  <a:schemeClr val="accent2"/>
                </a:solidFill>
              </a:rPr>
              <a:t> 6 </a:t>
            </a:r>
            <a:r>
              <a:rPr lang="en-US" altLang="zh-CN" sz="2800" smtClean="0"/>
              <a:t>letters</a:t>
            </a:r>
            <a:r>
              <a:rPr lang="en-US" altLang="zh-CN" sz="2800" smtClean="0">
                <a:solidFill>
                  <a:schemeClr val="accent2"/>
                </a:solidFill>
              </a:rPr>
              <a:t> {a,b,c,d,e,f} </a:t>
            </a:r>
            <a:r>
              <a:rPr lang="en-US" altLang="zh-CN" sz="2800" smtClean="0"/>
              <a:t>with frequencies</a:t>
            </a:r>
            <a:endParaRPr lang="en-US" altLang="zh-CN" sz="2800" smtClean="0"/>
          </a:p>
          <a:p>
            <a:pPr eaLnBrk="1" hangingPunct="1"/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800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z="2800" smtClean="0"/>
              <a:t>Fixed length</a:t>
            </a:r>
            <a:r>
              <a:rPr lang="en-US" altLang="zh-CN" sz="2800" smtClean="0">
                <a:solidFill>
                  <a:schemeClr val="accent2"/>
                </a:solidFill>
              </a:rPr>
              <a:t> 3G=3000000000 </a:t>
            </a:r>
            <a:r>
              <a:rPr lang="en-US" altLang="zh-CN" sz="2800" smtClean="0"/>
              <a:t>bits</a:t>
            </a:r>
            <a:endParaRPr lang="en-US" altLang="zh-CN" sz="2800" smtClean="0"/>
          </a:p>
          <a:p>
            <a:pPr eaLnBrk="1" hangingPunct="1"/>
            <a:r>
              <a:rPr lang="en-US" altLang="zh-CN" sz="2800" smtClean="0"/>
              <a:t>Variable length</a:t>
            </a:r>
            <a:endParaRPr lang="en-US" altLang="zh-CN" sz="280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762000" y="2424113"/>
          <a:ext cx="5638800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53035200" imgH="21336000" progId="Equation.3">
                  <p:embed/>
                </p:oleObj>
              </mc:Choice>
              <mc:Fallback>
                <p:oleObj name="Equation" r:id="rId1" imgW="53035200" imgH="213360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2424113"/>
                        <a:ext cx="5638800" cy="23764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689725" y="3657600"/>
            <a:ext cx="17907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en-US" altLang="zh-CN">
                <a:solidFill>
                  <a:schemeClr val="tx1"/>
                </a:solidFill>
              </a:rPr>
              <a:t>Fixed length 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sp>
        <p:nvSpPr>
          <p:cNvPr id="2056" name="Text Box 6"/>
          <p:cNvSpPr txBox="1">
            <a:spLocks noChangeArrowheads="1"/>
          </p:cNvSpPr>
          <p:nvPr/>
        </p:nvSpPr>
        <p:spPr bwMode="auto">
          <a:xfrm>
            <a:off x="6629400" y="4302125"/>
            <a:ext cx="2068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0" lang="en-US" altLang="zh-CN">
                <a:solidFill>
                  <a:schemeClr val="tx1"/>
                </a:solidFill>
              </a:rPr>
              <a:t>Variable length</a:t>
            </a:r>
            <a:endParaRPr kumimoji="0"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79375" y="5867400"/>
          <a:ext cx="89122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83820000" imgH="5181600" progId="Equation.3">
                  <p:embed/>
                </p:oleObj>
              </mc:Choice>
              <mc:Fallback>
                <p:oleObj name="Equation" r:id="rId3" imgW="83820000" imgH="5181600" progId="Equation.3">
                  <p:embed/>
                  <p:pic>
                    <p:nvPicPr>
                      <p:cNvPr id="0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75" y="5867400"/>
                        <a:ext cx="8912225" cy="576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B653F9-B139-49C7-8DD2-2B94AA89241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Prefix Codes</a:t>
            </a:r>
            <a:endParaRPr lang="en-US" altLang="zh-CN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 sz="2800" smtClean="0"/>
              <a:t>No encoding of a character can be the </a:t>
            </a:r>
            <a:r>
              <a:rPr lang="en-US" altLang="zh-CN" sz="2800" smtClean="0">
                <a:solidFill>
                  <a:srgbClr val="CE0000"/>
                </a:solidFill>
              </a:rPr>
              <a:t>prefix </a:t>
            </a:r>
            <a:r>
              <a:rPr lang="en-US" altLang="zh-CN" sz="2800" smtClean="0"/>
              <a:t>of the longer encoding of another character, for example, we could not encode </a:t>
            </a:r>
            <a:r>
              <a:rPr lang="en-US" altLang="zh-CN" sz="2800" i="1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/>
              <a:t> as </a:t>
            </a:r>
            <a:r>
              <a:rPr lang="en-US" altLang="zh-CN" sz="2800" smtClean="0">
                <a:solidFill>
                  <a:schemeClr val="accent2"/>
                </a:solidFill>
              </a:rPr>
              <a:t>01</a:t>
            </a:r>
            <a:r>
              <a:rPr lang="en-US" altLang="zh-CN" sz="2800" smtClean="0"/>
              <a:t> and </a:t>
            </a:r>
            <a:r>
              <a:rPr lang="en-US" altLang="zh-CN" sz="2800" i="1" smtClean="0">
                <a:solidFill>
                  <a:schemeClr val="accent2"/>
                </a:solidFill>
              </a:rPr>
              <a:t>x</a:t>
            </a:r>
            <a:r>
              <a:rPr lang="en-US" altLang="zh-CN" sz="2800" smtClean="0"/>
              <a:t> as </a:t>
            </a:r>
            <a:r>
              <a:rPr lang="en-US" altLang="zh-CN" sz="2800" smtClean="0">
                <a:solidFill>
                  <a:schemeClr val="accent2"/>
                </a:solidFill>
              </a:rPr>
              <a:t>01101</a:t>
            </a:r>
            <a:r>
              <a:rPr lang="en-US" altLang="zh-CN" sz="2800" smtClean="0"/>
              <a:t> since </a:t>
            </a:r>
            <a:r>
              <a:rPr lang="en-US" altLang="zh-CN" sz="2800" smtClean="0">
                <a:solidFill>
                  <a:schemeClr val="accent2"/>
                </a:solidFill>
              </a:rPr>
              <a:t>01</a:t>
            </a:r>
            <a:r>
              <a:rPr lang="en-US" altLang="zh-CN" sz="2800" smtClean="0"/>
              <a:t> is a prefix of </a:t>
            </a:r>
            <a:r>
              <a:rPr lang="en-US" altLang="zh-CN" sz="2800" smtClean="0">
                <a:solidFill>
                  <a:schemeClr val="accent2"/>
                </a:solidFill>
              </a:rPr>
              <a:t>01101</a:t>
            </a:r>
            <a:endParaRPr lang="en-US" altLang="zh-CN" sz="2800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z="2800" smtClean="0"/>
              <a:t>By using a binary tree representation we will generate prefix codes provided all letters are leaves</a:t>
            </a:r>
            <a:endParaRPr lang="en-US" altLang="zh-CN" sz="2800" smtClean="0"/>
          </a:p>
          <a:p>
            <a:pPr eaLnBrk="1" hangingPunct="1"/>
            <a:endParaRPr lang="en-US" altLang="zh-CN" sz="2800" smtClean="0"/>
          </a:p>
        </p:txBody>
      </p:sp>
      <p:pic>
        <p:nvPicPr>
          <p:cNvPr id="44037" name="Picture 4" descr="fig1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5363" y="3962400"/>
            <a:ext cx="746283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34D69-494C-4557-8547-BF670C6D2EC6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Prefix codes</a:t>
            </a:r>
            <a:endParaRPr lang="en-US" altLang="zh-CN" smtClean="0"/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 message can be decoded uniquely.</a:t>
            </a:r>
            <a:endParaRPr lang="en-US" altLang="zh-CN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mtClean="0"/>
              <a:t>Following the tree until it reaches to a leaf, and then repeat!</a:t>
            </a:r>
            <a:endParaRPr lang="en-US" altLang="zh-CN" smtClean="0"/>
          </a:p>
          <a:p>
            <a:pPr eaLnBrk="1" hangingPunct="1"/>
            <a:endParaRPr lang="en-US" altLang="zh-CN" sz="2000" smtClean="0"/>
          </a:p>
          <a:p>
            <a:pPr eaLnBrk="1" hangingPunct="1"/>
            <a:r>
              <a:rPr lang="en-US" altLang="zh-CN" smtClean="0"/>
              <a:t>Draw a few more tree and produce the codes!!!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864DF5-BED8-4D51-8B53-6467CC30460D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Some Properties</a:t>
            </a:r>
            <a:endParaRPr lang="en-US" altLang="zh-CN" smtClean="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Prefix codes allow easy decoding</a:t>
            </a:r>
            <a:endParaRPr lang="en-US" altLang="zh-CN" sz="2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Given</a:t>
            </a:r>
            <a:r>
              <a:rPr lang="en-US" altLang="zh-CN" sz="2400" smtClean="0">
                <a:solidFill>
                  <a:schemeClr val="accent2"/>
                </a:solidFill>
              </a:rPr>
              <a:t> a: 0, b: 101, c: 100, d: 111, e: 1101, f: 1100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Decode</a:t>
            </a:r>
            <a:r>
              <a:rPr lang="en-US" altLang="zh-CN" sz="2400" smtClean="0">
                <a:solidFill>
                  <a:schemeClr val="accent2"/>
                </a:solidFill>
              </a:rPr>
              <a:t> 001011101 </a:t>
            </a:r>
            <a:r>
              <a:rPr lang="en-US" altLang="zh-CN" sz="2400" smtClean="0"/>
              <a:t>going left to right</a:t>
            </a:r>
            <a:r>
              <a:rPr lang="en-US" altLang="zh-CN" sz="2400" smtClean="0">
                <a:solidFill>
                  <a:schemeClr val="accent2"/>
                </a:solidFill>
              </a:rPr>
              <a:t>, 0|01011101, a|0|1011101, a|a|101|1101, a|a|b|1101, a|a|b|e</a:t>
            </a:r>
            <a:endParaRPr lang="en-US" altLang="zh-CN" sz="2400" smtClean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An optimal code must be a </a:t>
            </a:r>
            <a:r>
              <a:rPr lang="en-US" altLang="zh-CN" sz="2800" smtClean="0">
                <a:solidFill>
                  <a:srgbClr val="CE0000"/>
                </a:solidFill>
              </a:rPr>
              <a:t>full binary tree</a:t>
            </a:r>
            <a:r>
              <a:rPr lang="en-US" altLang="zh-CN" sz="2800" smtClean="0"/>
              <a:t> (a tree where every internal node has two children)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For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/>
              <a:t> leaves there are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</a:rPr>
              <a:t>-1</a:t>
            </a:r>
            <a:r>
              <a:rPr lang="en-US" altLang="zh-CN" sz="2800" smtClean="0"/>
              <a:t> internal nodes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800" smtClean="0"/>
              <a:t>The number of bits to encode a file is</a:t>
            </a:r>
            <a:endParaRPr lang="en-US" altLang="zh-CN" sz="2800" smtClean="0"/>
          </a:p>
          <a:p>
            <a:pPr eaLnBrk="1" hangingPunct="1">
              <a:lnSpc>
                <a:spcPct val="90000"/>
              </a:lnSpc>
            </a:pPr>
            <a:endParaRPr lang="en-US" altLang="zh-CN" sz="28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where </a:t>
            </a:r>
            <a:r>
              <a:rPr lang="en-US" altLang="zh-CN" sz="2800" i="1" smtClean="0">
                <a:solidFill>
                  <a:schemeClr val="accent2"/>
                </a:solidFill>
              </a:rPr>
              <a:t>f(c)</a:t>
            </a:r>
            <a:r>
              <a:rPr lang="en-US" altLang="zh-CN" sz="2800" smtClean="0"/>
              <a:t> is the freq of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/>
              <a:t>, </a:t>
            </a:r>
            <a:r>
              <a:rPr lang="en-US" altLang="zh-CN" sz="2800" i="1" smtClean="0">
                <a:solidFill>
                  <a:schemeClr val="accent2"/>
                </a:solidFill>
              </a:rPr>
              <a:t>d</a:t>
            </a:r>
            <a:r>
              <a:rPr lang="en-US" altLang="zh-CN" sz="2800" i="1" baseline="-25000" smtClean="0">
                <a:solidFill>
                  <a:schemeClr val="accent2"/>
                </a:solidFill>
              </a:rPr>
              <a:t>T</a:t>
            </a:r>
            <a:r>
              <a:rPr lang="en-US" altLang="zh-CN" sz="2800" smtClean="0">
                <a:solidFill>
                  <a:schemeClr val="accent2"/>
                </a:solidFill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</a:rPr>
              <a:t>)</a:t>
            </a:r>
            <a:r>
              <a:rPr lang="en-US" altLang="zh-CN" sz="2800" smtClean="0"/>
              <a:t> is the tree depth of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/>
              <a:t>, which corresponds to the code length of 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endParaRPr lang="en-US" altLang="zh-CN" sz="2800" i="1" smtClean="0">
              <a:solidFill>
                <a:schemeClr val="accent2"/>
              </a:solidFill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938466" y="4972064"/>
          <a:ext cx="2133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33223200" imgH="8229600" progId="Equation.3">
                  <p:embed/>
                </p:oleObj>
              </mc:Choice>
              <mc:Fallback>
                <p:oleObj name="Equation" r:id="rId1" imgW="33223200" imgH="8229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8466" y="4972064"/>
                        <a:ext cx="2133600" cy="5286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9FA435-1DA4-4B5B-B987-DC4E026D5D89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Optimal Prefix Coding Problem</a:t>
            </a:r>
            <a:endParaRPr lang="en-US" altLang="zh-CN" smtClean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CE0000"/>
                </a:solidFill>
              </a:rPr>
              <a:t>Input:</a:t>
            </a:r>
            <a:r>
              <a:rPr lang="en-US" altLang="zh-CN" smtClean="0"/>
              <a:t> Given a set of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letters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,…, </a:t>
            </a:r>
            <a:r>
              <a:rPr lang="en-US" altLang="zh-CN" i="1" smtClean="0">
                <a:solidFill>
                  <a:schemeClr val="accent2"/>
                </a:solidFill>
              </a:rPr>
              <a:t>c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with frequencies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1</a:t>
            </a:r>
            <a:r>
              <a:rPr lang="en-US" altLang="zh-CN" smtClean="0">
                <a:solidFill>
                  <a:schemeClr val="accent2"/>
                </a:solidFill>
              </a:rPr>
              <a:t>,…, 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i="1" baseline="-25000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.</a:t>
            </a:r>
            <a:endParaRPr lang="en-US" altLang="zh-CN" smtClean="0"/>
          </a:p>
          <a:p>
            <a:pPr eaLnBrk="1" hangingPunct="1"/>
            <a:endParaRPr lang="en-US" altLang="zh-CN" sz="1400" smtClean="0"/>
          </a:p>
          <a:p>
            <a:pPr eaLnBrk="1" hangingPunct="1"/>
            <a:r>
              <a:rPr lang="en-US" altLang="zh-CN" smtClean="0"/>
              <a:t>Construct a full binary tree </a:t>
            </a:r>
            <a:r>
              <a:rPr lang="en-US" altLang="zh-CN" i="1" smtClean="0">
                <a:solidFill>
                  <a:schemeClr val="accent2"/>
                </a:solidFill>
              </a:rPr>
              <a:t>T</a:t>
            </a:r>
            <a:r>
              <a:rPr lang="en-US" altLang="zh-CN" smtClean="0"/>
              <a:t> to define a prefix code that </a:t>
            </a:r>
            <a:r>
              <a:rPr lang="en-US" altLang="zh-CN" smtClean="0">
                <a:solidFill>
                  <a:srgbClr val="CE0000"/>
                </a:solidFill>
              </a:rPr>
              <a:t>minimizes </a:t>
            </a:r>
            <a:r>
              <a:rPr lang="en-US" altLang="zh-CN" smtClean="0"/>
              <a:t>the average code length</a:t>
            </a:r>
            <a:endParaRPr lang="en-US" altLang="zh-CN" smtClean="0"/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054100" y="4343400"/>
          <a:ext cx="69580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49682400" imgH="7010400" progId="Equation.3">
                  <p:embed/>
                </p:oleObj>
              </mc:Choice>
              <mc:Fallback>
                <p:oleObj name="Equation" r:id="rId1" imgW="49682400" imgH="70104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54100" y="4343400"/>
                        <a:ext cx="6958013" cy="981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161A2-2C26-4E9F-91A8-8B5F5600D179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Constructing the Optimal Prefix Code</a:t>
            </a:r>
            <a:endParaRPr lang="en-US" altLang="zh-CN" sz="4000" smtClean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i="1" smtClean="0">
                <a:solidFill>
                  <a:srgbClr val="009999"/>
                </a:solidFill>
                <a:latin typeface="Monotype Corsiva" panose="03010101010201010101" pitchFamily="66" charset="0"/>
              </a:rPr>
              <a:t>X</a:t>
            </a:r>
            <a:r>
              <a:rPr lang="en-US" altLang="zh-CN" smtClean="0"/>
              <a:t> has probability masses </a:t>
            </a:r>
            <a:r>
              <a:rPr lang="en-US" altLang="zh-CN" i="1" smtClean="0">
                <a:solidFill>
                  <a:srgbClr val="009999"/>
                </a:solidFill>
              </a:rPr>
              <a:t>p</a:t>
            </a:r>
            <a:r>
              <a:rPr lang="en-US" altLang="zh-CN" baseline="-25000" smtClean="0">
                <a:solidFill>
                  <a:srgbClr val="009999"/>
                </a:solidFill>
              </a:rPr>
              <a:t>1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anose="05050102010706020507" pitchFamily="18" charset="2"/>
              </a:rPr>
              <a:t> </a:t>
            </a:r>
            <a:r>
              <a:rPr lang="en-US" altLang="zh-CN" i="1" smtClean="0">
                <a:solidFill>
                  <a:srgbClr val="009999"/>
                </a:solidFill>
                <a:sym typeface="Symbol" panose="05050102010706020507" pitchFamily="18" charset="2"/>
              </a:rPr>
              <a:t>p</a:t>
            </a:r>
            <a:r>
              <a:rPr lang="en-US" altLang="zh-CN" baseline="-25000" smtClean="0">
                <a:solidFill>
                  <a:srgbClr val="009999"/>
                </a:solidFill>
                <a:sym typeface="Symbol" panose="05050102010706020507" pitchFamily="18" charset="2"/>
              </a:rPr>
              <a:t>2</a:t>
            </a:r>
            <a:r>
              <a:rPr lang="en-US" altLang="zh-CN" smtClean="0">
                <a:solidFill>
                  <a:srgbClr val="009999"/>
                </a:solidFill>
                <a:sym typeface="Symbol" panose="05050102010706020507" pitchFamily="18" charset="2"/>
              </a:rPr>
              <a:t> … </a:t>
            </a:r>
            <a:r>
              <a:rPr lang="en-US" altLang="zh-CN" i="1" smtClean="0">
                <a:solidFill>
                  <a:srgbClr val="009999"/>
                </a:solidFill>
                <a:sym typeface="Symbol" panose="05050102010706020507" pitchFamily="18" charset="2"/>
              </a:rPr>
              <a:t>p</a:t>
            </a:r>
            <a:r>
              <a:rPr lang="en-US" altLang="zh-CN" i="1" baseline="-25000" smtClean="0">
                <a:solidFill>
                  <a:srgbClr val="009999"/>
                </a:solidFill>
                <a:sym typeface="Symbol" panose="05050102010706020507" pitchFamily="18" charset="2"/>
              </a:rPr>
              <a:t>m</a:t>
            </a:r>
            <a:r>
              <a:rPr lang="en-US" altLang="zh-CN" smtClean="0">
                <a:sym typeface="Symbol" panose="05050102010706020507" pitchFamily="18" charset="2"/>
              </a:rPr>
              <a:t>,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construct binary code to minimize 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US" altLang="zh-CN" sz="1600" smtClean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sym typeface="Symbol" panose="05050102010706020507" pitchFamily="18" charset="2"/>
              </a:rPr>
              <a:t>What should the optimal code look like?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/>
              <a:t>If </a:t>
            </a:r>
            <a:r>
              <a:rPr lang="en-US" altLang="zh-CN" i="1" smtClean="0">
                <a:solidFill>
                  <a:srgbClr val="009999"/>
                </a:solidFill>
              </a:rPr>
              <a:t>p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 &gt; </a:t>
            </a:r>
            <a:r>
              <a:rPr lang="en-US" altLang="zh-CN" i="1" smtClean="0">
                <a:solidFill>
                  <a:srgbClr val="009999"/>
                </a:solidFill>
              </a:rPr>
              <a:t>p</a:t>
            </a:r>
            <a:r>
              <a:rPr lang="en-US" altLang="zh-CN" i="1" baseline="-25000" smtClean="0">
                <a:solidFill>
                  <a:srgbClr val="009999"/>
                </a:solidFill>
              </a:rPr>
              <a:t>j</a:t>
            </a:r>
            <a:r>
              <a:rPr lang="en-US" altLang="zh-CN" smtClean="0"/>
              <a:t>, then </a:t>
            </a:r>
            <a:r>
              <a:rPr lang="en-US" altLang="zh-CN" i="1" smtClean="0">
                <a:solidFill>
                  <a:srgbClr val="009999"/>
                </a:solidFill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</a:rPr>
              <a:t>i</a:t>
            </a:r>
            <a:r>
              <a:rPr lang="en-US" altLang="zh-CN" smtClean="0">
                <a:solidFill>
                  <a:srgbClr val="009999"/>
                </a:solidFill>
              </a:rPr>
              <a:t> </a:t>
            </a:r>
            <a:r>
              <a:rPr lang="en-US" altLang="zh-CN" smtClean="0">
                <a:solidFill>
                  <a:srgbClr val="009999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smtClean="0">
                <a:solidFill>
                  <a:srgbClr val="009999"/>
                </a:solidFill>
                <a:sym typeface="Symbol" panose="05050102010706020507" pitchFamily="18" charset="2"/>
              </a:rPr>
              <a:t>l</a:t>
            </a:r>
            <a:r>
              <a:rPr lang="en-US" altLang="zh-CN" i="1" baseline="-25000" smtClean="0">
                <a:solidFill>
                  <a:srgbClr val="009999"/>
                </a:solidFill>
                <a:sym typeface="Symbol" panose="05050102010706020507" pitchFamily="18" charset="2"/>
              </a:rPr>
              <a:t>j</a:t>
            </a:r>
            <a:r>
              <a:rPr lang="en-US" altLang="zh-CN" smtClean="0">
                <a:sym typeface="Symbol" panose="05050102010706020507" pitchFamily="18" charset="2"/>
              </a:rPr>
              <a:t>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The two longest codewords have the same length.</a:t>
            </a:r>
            <a:endParaRPr lang="en-US" altLang="zh-CN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mtClean="0">
                <a:sym typeface="Symbol" panose="05050102010706020507" pitchFamily="18" charset="2"/>
              </a:rPr>
              <a:t>The two longest codewords differ only in the last bit.</a:t>
            </a:r>
            <a:endParaRPr lang="en-US" altLang="zh-CN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6407150" y="2133600"/>
          <a:ext cx="984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10668000" imgH="8229600" progId="Equation.3">
                  <p:embed/>
                </p:oleObj>
              </mc:Choice>
              <mc:Fallback>
                <p:oleObj name="Equation" r:id="rId1" imgW="10668000" imgH="8229600" progId="Equation.3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07150" y="2133600"/>
                        <a:ext cx="984250" cy="758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1C0650-8E56-4360-BF6D-B5A298478429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Algorithms</a:t>
            </a:r>
            <a:endParaRPr lang="en-US" altLang="zh-CN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Many optimization problems can be solved more quickly using a greedy approach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The basic principle is that local optimal decisions may be used to build an optimal solution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But the greedy approach </a:t>
            </a:r>
            <a:r>
              <a:rPr lang="en-US" altLang="zh-CN" dirty="0" smtClean="0">
                <a:solidFill>
                  <a:srgbClr val="C00000"/>
                </a:solidFill>
              </a:rPr>
              <a:t>may not always lead to an optimal solution overall for all problems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zh-CN" dirty="0" smtClean="0"/>
              <a:t>The key is knowing which problems will work with  this approach and which will not</a:t>
            </a:r>
            <a:endParaRPr lang="en-US" altLang="zh-CN" dirty="0" smtClean="0"/>
          </a:p>
        </p:txBody>
      </p:sp>
    </p:spTree>
  </p:cSld>
  <p:clrMapOvr>
    <a:masterClrMapping/>
  </p:clrMapOvr>
  <p:transition advTm="10569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0767E0-0A66-4450-937F-18B4F885E3E8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Constructing the Optimal Prefix Code</a:t>
            </a:r>
            <a:endParaRPr lang="en-US" altLang="zh-CN" sz="4000" smtClean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>
                <a:solidFill>
                  <a:srgbClr val="CE0000"/>
                </a:solidFill>
              </a:rPr>
              <a:t>Construction:</a:t>
            </a:r>
            <a:endParaRPr lang="en-US" altLang="zh-CN" smtClean="0">
              <a:solidFill>
                <a:srgbClr val="CE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mtClean="0"/>
              <a:t>Take the two least likely symbols, merge them</a:t>
            </a:r>
            <a:endParaRPr lang="en-US" altLang="zh-CN" smtClean="0"/>
          </a:p>
          <a:p>
            <a:pPr eaLnBrk="1" hangingPunct="1">
              <a:buFontTx/>
              <a:buNone/>
            </a:pPr>
            <a:r>
              <a:rPr lang="en-US" altLang="zh-CN" smtClean="0"/>
              <a:t>to get a size </a:t>
            </a:r>
            <a:r>
              <a:rPr lang="en-US" altLang="zh-CN" i="1" smtClean="0">
                <a:solidFill>
                  <a:srgbClr val="009999"/>
                </a:solidFill>
              </a:rPr>
              <a:t>m</a:t>
            </a:r>
            <a:r>
              <a:rPr lang="en-US" altLang="zh-CN" smtClean="0">
                <a:solidFill>
                  <a:srgbClr val="009999"/>
                </a:solidFill>
              </a:rPr>
              <a:t> –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009999"/>
                </a:solidFill>
              </a:rPr>
              <a:t>1</a:t>
            </a:r>
            <a:r>
              <a:rPr lang="en-US" altLang="zh-CN" smtClean="0"/>
              <a:t> problem.</a:t>
            </a:r>
            <a:endParaRPr lang="en-US" altLang="zh-CN" smtClean="0"/>
          </a:p>
          <a:p>
            <a:pPr algn="ctr" eaLnBrk="1" hangingPunct="1">
              <a:buFontTx/>
              <a:buNone/>
            </a:pPr>
            <a:r>
              <a:rPr lang="en-US" altLang="zh-CN" smtClean="0">
                <a:solidFill>
                  <a:srgbClr val="008C87"/>
                </a:solidFill>
              </a:rPr>
              <a:t>{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,…,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baseline="-25000" smtClean="0">
                <a:solidFill>
                  <a:srgbClr val="008C87"/>
                </a:solidFill>
              </a:rPr>
              <a:t>–1</a:t>
            </a:r>
            <a:r>
              <a:rPr lang="en-US" altLang="zh-CN" smtClean="0">
                <a:solidFill>
                  <a:srgbClr val="008C87"/>
                </a:solidFill>
              </a:rPr>
              <a:t>, 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}  </a:t>
            </a:r>
            <a:r>
              <a:rPr lang="en-US" altLang="zh-CN" smtClean="0">
                <a:solidFill>
                  <a:srgbClr val="008C87"/>
                </a:solidFill>
                <a:sym typeface="Wingdings" panose="05000000000000000000" pitchFamily="2" charset="2"/>
              </a:rPr>
              <a:t> </a:t>
            </a:r>
            <a:r>
              <a:rPr lang="en-US" altLang="zh-CN" smtClean="0">
                <a:solidFill>
                  <a:srgbClr val="008C87"/>
                </a:solidFill>
              </a:rPr>
              <a:t>{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baseline="-25000" smtClean="0">
                <a:solidFill>
                  <a:srgbClr val="008C87"/>
                </a:solidFill>
              </a:rPr>
              <a:t>1</a:t>
            </a:r>
            <a:r>
              <a:rPr lang="en-US" altLang="zh-CN" smtClean="0">
                <a:solidFill>
                  <a:srgbClr val="008C87"/>
                </a:solidFill>
              </a:rPr>
              <a:t>,…, 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baseline="-25000" smtClean="0">
                <a:solidFill>
                  <a:srgbClr val="008C87"/>
                </a:solidFill>
              </a:rPr>
              <a:t>–2</a:t>
            </a:r>
            <a:r>
              <a:rPr lang="en-US" altLang="zh-CN" smtClean="0">
                <a:solidFill>
                  <a:srgbClr val="008C87"/>
                </a:solidFill>
              </a:rPr>
              <a:t>,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baseline="-25000" smtClean="0">
                <a:solidFill>
                  <a:srgbClr val="008C87"/>
                </a:solidFill>
              </a:rPr>
              <a:t>–1</a:t>
            </a:r>
            <a:r>
              <a:rPr lang="en-US" altLang="zh-CN" smtClean="0">
                <a:solidFill>
                  <a:srgbClr val="008C87"/>
                </a:solidFill>
              </a:rPr>
              <a:t>+</a:t>
            </a:r>
            <a:r>
              <a:rPr lang="en-US" altLang="zh-CN" i="1" smtClean="0">
                <a:solidFill>
                  <a:srgbClr val="008C87"/>
                </a:solidFill>
              </a:rPr>
              <a:t>p</a:t>
            </a:r>
            <a:r>
              <a:rPr lang="en-US" altLang="zh-CN" i="1" baseline="-25000" smtClean="0">
                <a:solidFill>
                  <a:srgbClr val="008C87"/>
                </a:solidFill>
              </a:rPr>
              <a:t>m</a:t>
            </a:r>
            <a:r>
              <a:rPr lang="en-US" altLang="zh-CN" smtClean="0">
                <a:solidFill>
                  <a:srgbClr val="008C87"/>
                </a:solidFill>
              </a:rPr>
              <a:t>}</a:t>
            </a:r>
            <a:endParaRPr lang="en-US" altLang="zh-CN" smtClean="0">
              <a:solidFill>
                <a:srgbClr val="008C8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DE2E08-412D-4713-8975-AC9E3489D243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Huffman Algorithm</a:t>
            </a:r>
            <a:endParaRPr lang="en-US" altLang="zh-CN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altLang="zh-CN" sz="2800" smtClean="0"/>
              <a:t>Huffman(</a:t>
            </a:r>
            <a:r>
              <a:rPr lang="en-US" altLang="zh-CN" sz="2800" i="1" smtClean="0">
                <a:solidFill>
                  <a:schemeClr val="accent2"/>
                </a:solidFill>
              </a:rPr>
              <a:t>C</a:t>
            </a:r>
            <a:r>
              <a:rPr lang="en-US" altLang="zh-CN" sz="2800" smtClean="0"/>
              <a:t>)</a:t>
            </a:r>
            <a:endParaRPr lang="en-US" altLang="zh-CN" sz="2800" smtClean="0"/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</a:rPr>
              <a:t> 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 |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|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endParaRPr lang="en-US" altLang="zh-CN" sz="28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anose="05050102010706020507" pitchFamily="18" charset="2"/>
              </a:rPr>
              <a:t>for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 1</a:t>
            </a:r>
            <a:r>
              <a:rPr lang="en-US" altLang="zh-CN" sz="2800" smtClean="0">
                <a:sym typeface="Symbol" panose="05050102010706020507" pitchFamily="18" charset="2"/>
              </a:rPr>
              <a:t> to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– 1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anose="05050102010706020507" pitchFamily="18" charset="2"/>
              </a:rPr>
              <a:t>do</a:t>
            </a:r>
            <a:r>
              <a:rPr lang="en-US" altLang="zh-CN" sz="2800" smtClean="0">
                <a:sym typeface="Symbol" panose="05050102010706020507" pitchFamily="18" charset="2"/>
              </a:rPr>
              <a:t> allocate a new node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endParaRPr lang="en-US" altLang="zh-CN" sz="2800" i="1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ym typeface="Symbol" panose="05050102010706020507" pitchFamily="18" charset="2"/>
              </a:rPr>
              <a:t>    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left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     right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     f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 +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y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    Insert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CN" sz="2800" b="1" smtClean="0">
                <a:sym typeface="Symbol" panose="05050102010706020507" pitchFamily="18" charset="2"/>
              </a:rPr>
              <a:t>return</a:t>
            </a:r>
            <a:r>
              <a:rPr lang="en-US" altLang="zh-CN" sz="2800" smtClean="0">
                <a:sym typeface="Symbol" panose="05050102010706020507" pitchFamily="18" charset="2"/>
              </a:rPr>
              <a:t> 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Extract-Min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i="1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smtClean="0">
                <a:sym typeface="Symbol" panose="05050102010706020507" pitchFamily="18" charset="2"/>
              </a:rPr>
              <a:t>     </a:t>
            </a:r>
            <a:r>
              <a:rPr lang="en-US" altLang="zh-CN" sz="2400" smtClean="0">
                <a:sym typeface="Symbol" panose="05050102010706020507" pitchFamily="18" charset="2"/>
              </a:rPr>
              <a:t>//return the root of the tree</a:t>
            </a:r>
            <a:endParaRPr lang="en-US" altLang="zh-CN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828843-DA4F-4528-BFAB-CF88D6DC4F87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The Huffman Algorithm</a:t>
            </a:r>
            <a:endParaRPr lang="en-US" altLang="zh-CN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An appropriate data structure is a binary min-heap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Rebuilding the heap is 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and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-1</a:t>
            </a:r>
            <a:r>
              <a:rPr lang="en-US" altLang="zh-CN" smtClean="0"/>
              <a:t> extractions are made, so the complexity is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lg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endParaRPr lang="en-US" altLang="zh-CN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zh-CN" smtClean="0"/>
              <a:t>The encoding is NOT unique, other encoding may work just as well, but none will work better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Given a set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dirty="0" smtClean="0"/>
              <a:t> of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dirty="0" smtClean="0"/>
              <a:t> items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such that each item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has a positive benefit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a positive weight</a:t>
            </a:r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. </a:t>
            </a:r>
            <a:endParaRPr lang="en-US" altLang="zh-CN" i="1" dirty="0" smtClean="0"/>
          </a:p>
          <a:p>
            <a:r>
              <a:rPr lang="en-US" altLang="zh-CN" dirty="0" smtClean="0"/>
              <a:t>Find the maximum-benefit subset that does not exceed a given weight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r>
              <a:rPr lang="en-US" altLang="zh-CN" dirty="0" smtClean="0"/>
              <a:t>Allowed to break items into fractions arbitrarily.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43108" y="5286388"/>
            <a:ext cx="512849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Fractional knapsack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total benefit of the items taken is determined by the objective function: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76944" y="2714620"/>
            <a:ext cx="169512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710008"/>
            <a:ext cx="66865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Greedy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Determine the objective function to optimize.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Choose to include items into our knapsack based on their weights - take items in order by increasing weights.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Counterexample: weight-benefit pairs of (1</a:t>
            </a:r>
            <a:r>
              <a:rPr lang="en-US" altLang="zh-CN" i="1" dirty="0" smtClean="0"/>
              <a:t>,</a:t>
            </a:r>
            <a:r>
              <a:rPr lang="en-US" altLang="zh-CN" dirty="0" smtClean="0"/>
              <a:t> 10) and (10, 200).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Choose items in order based on their benefits.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C00000"/>
                </a:solidFill>
              </a:rPr>
              <a:t>Rank the items by their </a:t>
            </a:r>
            <a:r>
              <a:rPr lang="en-US" altLang="zh-CN" i="1" dirty="0" smtClean="0">
                <a:solidFill>
                  <a:srgbClr val="C00000"/>
                </a:solidFill>
              </a:rPr>
              <a:t>value </a:t>
            </a:r>
            <a:r>
              <a:rPr lang="en-US" altLang="zh-CN" dirty="0" smtClean="0">
                <a:solidFill>
                  <a:srgbClr val="C00000"/>
                </a:solidFill>
              </a:rPr>
              <a:t>= </a:t>
            </a:r>
            <a:r>
              <a:rPr lang="en-US" altLang="zh-CN" i="1" dirty="0" smtClean="0">
                <a:solidFill>
                  <a:srgbClr val="C00000"/>
                </a:solidFill>
              </a:rPr>
              <a:t>benefit</a:t>
            </a:r>
            <a:r>
              <a:rPr lang="en-US" altLang="zh-CN" dirty="0" smtClean="0">
                <a:solidFill>
                  <a:srgbClr val="C00000"/>
                </a:solidFill>
              </a:rPr>
              <a:t>/</a:t>
            </a:r>
            <a:r>
              <a:rPr lang="en-US" altLang="zh-CN" i="1" dirty="0" smtClean="0">
                <a:solidFill>
                  <a:srgbClr val="C00000"/>
                </a:solidFill>
              </a:rPr>
              <a:t>weight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Greedy Alg. For Fractional Knapsack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FractionalKnapsack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S,W)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28741" y="2214554"/>
            <a:ext cx="7515225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Greedy Alg. For Fractional Knapsack - 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Theorem</a:t>
            </a:r>
            <a:r>
              <a:rPr lang="en-US" altLang="zh-CN" dirty="0" smtClean="0"/>
              <a:t>. Given a collection </a:t>
            </a:r>
            <a:r>
              <a:rPr lang="en-US" altLang="zh-CN" i="1" dirty="0" smtClean="0">
                <a:solidFill>
                  <a:srgbClr val="008C87"/>
                </a:solidFill>
              </a:rPr>
              <a:t>S </a:t>
            </a:r>
            <a:r>
              <a:rPr lang="en-US" altLang="zh-CN" dirty="0" smtClean="0"/>
              <a:t>of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items, such that each item</a:t>
            </a:r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 </a:t>
            </a:r>
            <a:r>
              <a:rPr lang="en-US" altLang="zh-CN" dirty="0" smtClean="0"/>
              <a:t>has a benefit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b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weight</a:t>
            </a:r>
            <a:r>
              <a:rPr lang="en-US" altLang="zh-CN" i="1" dirty="0" smtClean="0"/>
              <a:t>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we can construct a maximum-benefit subset of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S</a:t>
            </a:r>
            <a:r>
              <a:rPr lang="en-US" altLang="zh-CN" i="1" dirty="0" smtClean="0"/>
              <a:t>, </a:t>
            </a:r>
            <a:r>
              <a:rPr lang="en-US" altLang="zh-CN" dirty="0" smtClean="0"/>
              <a:t>allowing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for fractional amounts, that has a total weight </a:t>
            </a:r>
            <a:r>
              <a:rPr lang="en-US" altLang="zh-CN" i="1" dirty="0" smtClean="0">
                <a:solidFill>
                  <a:srgbClr val="008C87"/>
                </a:solidFill>
              </a:rPr>
              <a:t>W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in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O</a:t>
            </a:r>
            <a:r>
              <a:rPr lang="en-US" altLang="zh-CN" dirty="0" smtClean="0">
                <a:solidFill>
                  <a:srgbClr val="008C87"/>
                </a:solidFill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</a:rPr>
              <a:t>n log n</a:t>
            </a:r>
            <a:r>
              <a:rPr lang="en-US" altLang="zh-CN" dirty="0" smtClean="0">
                <a:solidFill>
                  <a:srgbClr val="008C87"/>
                </a:solidFill>
              </a:rPr>
              <a:t>) </a:t>
            </a:r>
            <a:r>
              <a:rPr lang="en-US" altLang="zh-CN" dirty="0" smtClean="0"/>
              <a:t>time</a:t>
            </a:r>
            <a:r>
              <a:rPr lang="en-US" altLang="zh-CN" i="1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Greedy Alg. For Fractional Knapsack - Analysis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Pf (by contradiction)</a:t>
            </a:r>
            <a:r>
              <a:rPr lang="en-US" altLang="zh-CN" dirty="0" smtClean="0"/>
              <a:t>. There is an optimal solution better than the one chosen by this greedy algorithm. </a:t>
            </a:r>
            <a:endParaRPr lang="en-US" altLang="zh-CN" dirty="0" smtClean="0"/>
          </a:p>
          <a:p>
            <a:r>
              <a:rPr lang="en-US" altLang="zh-CN" dirty="0" smtClean="0"/>
              <a:t>Then there must be two items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i="1" dirty="0" smtClean="0">
                <a:solidFill>
                  <a:srgbClr val="008C87"/>
                </a:solidFill>
              </a:rPr>
              <a:t>j </a:t>
            </a:r>
            <a:r>
              <a:rPr lang="en-US" altLang="zh-CN" dirty="0" smtClean="0"/>
              <a:t>such that</a:t>
            </a:r>
            <a:endParaRPr lang="en-US" altLang="zh-CN" dirty="0" smtClean="0"/>
          </a:p>
          <a:p>
            <a:pPr>
              <a:buNone/>
            </a:pPr>
            <a:r>
              <a:rPr lang="en-US" altLang="zh-CN" i="1" dirty="0" smtClean="0"/>
              <a:t>                </a:t>
            </a:r>
            <a:r>
              <a:rPr lang="en-US" altLang="zh-CN" i="1" dirty="0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 &lt;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i="1" dirty="0" smtClean="0">
                <a:solidFill>
                  <a:srgbClr val="008C87"/>
                </a:solidFill>
              </a:rPr>
              <a:t> &gt; </a:t>
            </a:r>
            <a:r>
              <a:rPr lang="en-US" altLang="zh-CN" dirty="0" smtClean="0">
                <a:solidFill>
                  <a:srgbClr val="008C87"/>
                </a:solidFill>
              </a:rPr>
              <a:t>0</a:t>
            </a:r>
            <a:r>
              <a:rPr lang="en-US" altLang="zh-CN" i="1" dirty="0" smtClean="0">
                <a:solidFill>
                  <a:srgbClr val="008C87"/>
                </a:solidFill>
              </a:rPr>
              <a:t>, </a:t>
            </a:r>
            <a:r>
              <a:rPr lang="en-US" altLang="zh-CN" dirty="0" smtClean="0"/>
              <a:t>and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v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 &gt;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v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r>
              <a:rPr lang="en-US" altLang="zh-CN" dirty="0" smtClean="0"/>
              <a:t>Let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y </a:t>
            </a:r>
            <a:r>
              <a:rPr lang="en-US" altLang="zh-CN" dirty="0" smtClean="0">
                <a:solidFill>
                  <a:srgbClr val="008C87"/>
                </a:solidFill>
              </a:rPr>
              <a:t>= min{</a:t>
            </a:r>
            <a:r>
              <a:rPr lang="en-US" altLang="zh-CN" i="1" dirty="0" err="1" smtClean="0">
                <a:solidFill>
                  <a:srgbClr val="008C87"/>
                </a:solidFill>
              </a:rPr>
              <a:t>w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 − x</a:t>
            </a:r>
            <a:r>
              <a:rPr lang="en-US" altLang="zh-CN" i="1" baseline="-25000" dirty="0" smtClean="0">
                <a:solidFill>
                  <a:srgbClr val="008C87"/>
                </a:solidFill>
              </a:rPr>
              <a:t>i</a:t>
            </a:r>
            <a:r>
              <a:rPr lang="en-US" altLang="zh-CN" i="1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x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}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r>
              <a:rPr lang="en-US" altLang="zh-CN" dirty="0" smtClean="0"/>
              <a:t>We could then replace an amount </a:t>
            </a:r>
            <a:r>
              <a:rPr lang="en-US" altLang="zh-CN" i="1" dirty="0" smtClean="0">
                <a:solidFill>
                  <a:srgbClr val="008C87"/>
                </a:solidFill>
              </a:rPr>
              <a:t>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of item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with an equal amount of item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 –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Theorem. The greedy algorithm can be implemented in </a:t>
            </a:r>
            <a:r>
              <a:rPr lang="en-US" altLang="zh-CN" i="1" dirty="0" smtClean="0"/>
              <a:t>O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n log n</a:t>
            </a:r>
            <a:r>
              <a:rPr lang="en-US" altLang="zh-CN" dirty="0" smtClean="0"/>
              <a:t>)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time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i="1" dirty="0" smtClean="0"/>
              <a:t>n </a:t>
            </a:r>
            <a:r>
              <a:rPr lang="en-US" altLang="zh-CN" dirty="0" smtClean="0"/>
              <a:t>stacks to represent n piles</a:t>
            </a:r>
            <a:r>
              <a:rPr lang="en-US" altLang="zh-CN" i="1" dirty="0" smtClean="0"/>
              <a:t>.</a:t>
            </a:r>
            <a:endParaRPr lang="en-US" altLang="zh-CN" i="1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smtClean="0"/>
              <a:t>binary search to find leftmost legal pile.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CBE950-1057-4397-B0C6-C021C1458783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Greedy algorithms</a:t>
            </a:r>
            <a:endParaRPr lang="en-US" altLang="zh-CN" smtClean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rgbClr val="CE0000"/>
                </a:solidFill>
              </a:rPr>
              <a:t>greedy algorithm</a:t>
            </a:r>
            <a:r>
              <a:rPr lang="en-US" altLang="zh-CN" dirty="0" smtClean="0"/>
              <a:t> always makes the choice that looks best at the moment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The hope: a locally optimal choice will lead to a globally optimal solution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For some problems, it </a:t>
            </a:r>
            <a:r>
              <a:rPr lang="en-US" altLang="zh-CN" dirty="0" smtClean="0"/>
              <a:t>works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“Stay ahead”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Exchange argument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greedy </a:t>
            </a:r>
            <a:r>
              <a:rPr lang="en-US" altLang="zh-CN" dirty="0" smtClean="0"/>
              <a:t>algorithms tend to be easier to code</a:t>
            </a:r>
            <a:endParaRPr lang="en-US" altLang="zh-CN" dirty="0" smtClean="0"/>
          </a:p>
        </p:txBody>
      </p:sp>
    </p:spTree>
  </p:cSld>
  <p:clrMapOvr>
    <a:masterClrMapping/>
  </p:clrMapOvr>
  <p:transition advTm="73720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 –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161363" y="1643050"/>
            <a:ext cx="6553909" cy="407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LIS – Greedy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20C32-97AC-4AE0-A9F6-8953CC2F2165}" type="slidenum">
              <a:rPr lang="en-US" altLang="zh-CN" smtClean="0"/>
            </a:fld>
            <a:endParaRPr lang="en-US" altLang="zh-CN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43280" y="1842440"/>
            <a:ext cx="7215238" cy="425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4827B-DAAF-4E86-A56B-37544D04124C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Interval scheduling</a:t>
            </a:r>
            <a:endParaRPr lang="en-US" altLang="zh-CN" dirty="0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Job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starts at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 and finishes at </a:t>
            </a:r>
            <a:r>
              <a:rPr lang="en-US" altLang="zh-CN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Two jobs </a:t>
            </a:r>
            <a:r>
              <a:rPr lang="en-US" altLang="zh-CN" dirty="0" smtClean="0">
                <a:solidFill>
                  <a:srgbClr val="CE0000"/>
                </a:solidFill>
              </a:rPr>
              <a:t>compatible</a:t>
            </a:r>
            <a:r>
              <a:rPr lang="en-US" altLang="zh-CN" dirty="0" smtClean="0"/>
              <a:t> if they don't overlap.</a:t>
            </a:r>
            <a:endParaRPr lang="en-US" altLang="zh-CN" dirty="0" smtClean="0"/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</a:rPr>
              <a:t>Goal</a:t>
            </a:r>
            <a:r>
              <a:rPr lang="en-US" altLang="zh-CN" dirty="0" smtClean="0"/>
              <a:t>: find maximum subset of mutually compatible jobs.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Dynamic programming? weighted … or:</a:t>
            </a:r>
            <a:endParaRPr lang="en-US" altLang="zh-CN" dirty="0" smtClean="0"/>
          </a:p>
          <a:p>
            <a:pPr eaLnBrk="1" hangingPunct="1">
              <a:buNone/>
            </a:pPr>
            <a:r>
              <a:rPr lang="en-US" altLang="zh-CN" i="1" dirty="0" smtClean="0"/>
              <a:t>         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smtClean="0">
                <a:solidFill>
                  <a:srgbClr val="008C87"/>
                </a:solidFill>
              </a:rPr>
              <a:t>, </a:t>
            </a:r>
            <a:r>
              <a:rPr lang="en-US" altLang="zh-CN" i="1" dirty="0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] = </a:t>
            </a:r>
            <a:r>
              <a:rPr lang="en-US" altLang="zh-CN" dirty="0" err="1" smtClean="0">
                <a:solidFill>
                  <a:srgbClr val="008C87"/>
                </a:solidFill>
              </a:rPr>
              <a:t>max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a_k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baseline="-25000" dirty="0" smtClean="0">
                <a:solidFill>
                  <a:srgbClr val="008C87"/>
                </a:solidFill>
                <a:sym typeface="Symbol" panose="05050102010706020507"/>
              </a:rPr>
              <a:t></a:t>
            </a:r>
            <a:r>
              <a:rPr lang="en-US" altLang="zh-CN" dirty="0" smtClean="0">
                <a:solidFill>
                  <a:srgbClr val="008C87"/>
                </a:solidFill>
                <a:sym typeface="Symbol" panose="05050102010706020507"/>
              </a:rPr>
              <a:t> </a:t>
            </a:r>
            <a:r>
              <a:rPr lang="en-US" altLang="zh-CN" i="1" baseline="-25000" dirty="0" err="1" smtClean="0">
                <a:solidFill>
                  <a:srgbClr val="008C87"/>
                </a:solidFill>
              </a:rPr>
              <a:t>A_ij</a:t>
            </a:r>
            <a:r>
              <a:rPr lang="en-US" altLang="zh-CN" dirty="0" smtClean="0">
                <a:solidFill>
                  <a:srgbClr val="008C87"/>
                </a:solidFill>
              </a:rPr>
              <a:t>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i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</a:rPr>
              <a:t>] + </a:t>
            </a:r>
            <a:r>
              <a:rPr lang="en-US" altLang="zh-CN" i="1" dirty="0" smtClean="0">
                <a:solidFill>
                  <a:srgbClr val="008C87"/>
                </a:solidFill>
              </a:rPr>
              <a:t>c</a:t>
            </a:r>
            <a:r>
              <a:rPr lang="en-US" altLang="zh-CN" dirty="0" smtClean="0">
                <a:solidFill>
                  <a:srgbClr val="008C87"/>
                </a:solidFill>
              </a:rPr>
              <a:t>[</a:t>
            </a:r>
            <a:r>
              <a:rPr lang="en-US" altLang="zh-CN" i="1" dirty="0" err="1" smtClean="0">
                <a:solidFill>
                  <a:srgbClr val="008C87"/>
                </a:solidFill>
              </a:rPr>
              <a:t>k</a:t>
            </a:r>
            <a:r>
              <a:rPr lang="en-US" altLang="zh-CN" dirty="0" err="1" smtClean="0">
                <a:solidFill>
                  <a:srgbClr val="008C87"/>
                </a:solidFill>
              </a:rPr>
              <a:t>,</a:t>
            </a:r>
            <a:r>
              <a:rPr lang="en-US" altLang="zh-CN" i="1" dirty="0" err="1" smtClean="0">
                <a:solidFill>
                  <a:srgbClr val="008C87"/>
                </a:solidFill>
              </a:rPr>
              <a:t>j</a:t>
            </a:r>
            <a:r>
              <a:rPr lang="en-US" altLang="zh-CN" dirty="0" smtClean="0">
                <a:solidFill>
                  <a:srgbClr val="008C87"/>
                </a:solidFill>
              </a:rPr>
              <a:t>] + 1</a:t>
            </a:r>
            <a:endParaRPr lang="en-US" altLang="zh-CN" dirty="0" smtClean="0">
              <a:solidFill>
                <a:srgbClr val="008C87"/>
              </a:solidFill>
            </a:endParaRPr>
          </a:p>
        </p:txBody>
      </p:sp>
    </p:spTree>
  </p:cSld>
  <p:clrMapOvr>
    <a:masterClrMapping/>
  </p:clrMapOvr>
  <p:transition advTm="227261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5BB82B-EAE8-4C62-B7B3-8D0718F8DA2A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/>
              <a:t>Interval Scheduling: Greedy Algorithms</a:t>
            </a:r>
            <a:endParaRPr lang="en-US" altLang="zh-CN" sz="400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solidFill>
                  <a:srgbClr val="CE0000"/>
                </a:solidFill>
              </a:rPr>
              <a:t>Greedy template</a:t>
            </a:r>
            <a:r>
              <a:rPr lang="en-US" altLang="zh-CN" sz="2400" smtClean="0"/>
              <a:t>. Consider jobs in some natural order.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Take each job provided it's compatible with the ones already taken.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[</a:t>
            </a:r>
            <a:r>
              <a:rPr lang="en-US" altLang="zh-CN" sz="2400" smtClean="0">
                <a:solidFill>
                  <a:srgbClr val="CE0000"/>
                </a:solidFill>
              </a:rPr>
              <a:t>Earliest start time</a:t>
            </a:r>
            <a:r>
              <a:rPr lang="en-US" altLang="zh-CN" sz="2400" smtClean="0"/>
              <a:t>] Consider jobs in ascending order of </a:t>
            </a:r>
            <a:r>
              <a:rPr lang="en-US" altLang="zh-CN" sz="2400" i="1" smtClean="0">
                <a:solidFill>
                  <a:srgbClr val="008C87"/>
                </a:solidFill>
              </a:rPr>
              <a:t>s</a:t>
            </a:r>
            <a:r>
              <a:rPr lang="en-US" altLang="zh-CN" sz="2400" i="1" baseline="-25000" smtClean="0"/>
              <a:t>j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[</a:t>
            </a:r>
            <a:r>
              <a:rPr lang="en-US" altLang="zh-CN" sz="2400" smtClean="0">
                <a:solidFill>
                  <a:srgbClr val="CE0000"/>
                </a:solidFill>
              </a:rPr>
              <a:t>Shortest interval</a:t>
            </a:r>
            <a:r>
              <a:rPr lang="en-US" altLang="zh-CN" sz="2400" smtClean="0"/>
              <a:t>] Consider jobs in ascending order of </a:t>
            </a:r>
            <a:r>
              <a:rPr lang="en-US" altLang="zh-CN" sz="2400" i="1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>
                <a:solidFill>
                  <a:srgbClr val="008C87"/>
                </a:solidFill>
              </a:rPr>
              <a:t> - </a:t>
            </a:r>
            <a:r>
              <a:rPr lang="en-US" altLang="zh-CN" sz="2400" i="1" smtClean="0">
                <a:solidFill>
                  <a:srgbClr val="008C87"/>
                </a:solidFill>
              </a:rPr>
              <a:t>s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[</a:t>
            </a:r>
            <a:r>
              <a:rPr lang="en-US" altLang="zh-CN" sz="2400" smtClean="0">
                <a:solidFill>
                  <a:srgbClr val="CE0000"/>
                </a:solidFill>
              </a:rPr>
              <a:t>Fewest conflicts</a:t>
            </a:r>
            <a:r>
              <a:rPr lang="en-US" altLang="zh-CN" sz="2400" smtClean="0"/>
              <a:t>] For each job </a:t>
            </a:r>
            <a:r>
              <a:rPr lang="en-US" altLang="zh-CN" sz="2400" i="1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, count the number of conflicting jobs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 Schedule in ascending order of </a:t>
            </a:r>
            <a:r>
              <a:rPr lang="en-US" altLang="zh-CN" sz="2400" i="1" smtClean="0">
                <a:solidFill>
                  <a:srgbClr val="008C87"/>
                </a:solidFill>
              </a:rPr>
              <a:t>c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  <a:endParaRPr lang="en-US" altLang="zh-CN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[</a:t>
            </a:r>
            <a:r>
              <a:rPr lang="en-US" altLang="zh-CN" sz="2400" smtClean="0">
                <a:solidFill>
                  <a:srgbClr val="CE0000"/>
                </a:solidFill>
              </a:rPr>
              <a:t>Earliest finish time</a:t>
            </a:r>
            <a:r>
              <a:rPr lang="en-US" altLang="zh-CN" sz="2400" smtClean="0"/>
              <a:t>] Consider jobs in ascending order of </a:t>
            </a:r>
            <a:r>
              <a:rPr lang="en-US" altLang="zh-CN" sz="2400" i="1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smtClean="0">
                <a:solidFill>
                  <a:srgbClr val="008C87"/>
                </a:solidFill>
              </a:rPr>
              <a:t>j</a:t>
            </a:r>
            <a:r>
              <a:rPr lang="en-US" altLang="zh-CN" sz="2400" smtClean="0"/>
              <a:t>.</a:t>
            </a:r>
            <a:endParaRPr lang="en-US" altLang="zh-CN" sz="2400" smtClean="0"/>
          </a:p>
        </p:txBody>
      </p:sp>
    </p:spTree>
  </p:cSld>
  <p:clrMapOvr>
    <a:masterClrMapping/>
  </p:clrMapOvr>
  <p:transition advTm="26640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39D6D4-5696-4CBF-8950-3231037EF3CE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Counterexamples</a:t>
            </a:r>
            <a:endParaRPr lang="en-US" altLang="zh-CN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[</a:t>
            </a:r>
            <a:r>
              <a:rPr lang="en-US" altLang="zh-CN" smtClean="0">
                <a:solidFill>
                  <a:srgbClr val="CE0000"/>
                </a:solidFill>
              </a:rPr>
              <a:t>Earliest start time</a:t>
            </a:r>
            <a:r>
              <a:rPr lang="en-US" altLang="zh-CN" smtClean="0"/>
              <a:t>]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[</a:t>
            </a:r>
            <a:r>
              <a:rPr lang="en-US" altLang="zh-CN" smtClean="0">
                <a:solidFill>
                  <a:srgbClr val="CE0000"/>
                </a:solidFill>
              </a:rPr>
              <a:t>Shortest interval</a:t>
            </a:r>
            <a:r>
              <a:rPr lang="en-US" altLang="zh-CN" smtClean="0"/>
              <a:t>]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[</a:t>
            </a:r>
            <a:r>
              <a:rPr lang="en-US" altLang="zh-CN" smtClean="0">
                <a:solidFill>
                  <a:srgbClr val="CE0000"/>
                </a:solidFill>
              </a:rPr>
              <a:t>Fewest conflicts</a:t>
            </a:r>
            <a:r>
              <a:rPr lang="en-US" altLang="zh-CN" smtClean="0"/>
              <a:t>]</a:t>
            </a:r>
            <a:endParaRPr lang="en-US" altLang="zh-CN" smtClean="0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>
            <a:off x="2627313" y="2708275"/>
            <a:ext cx="309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2916238" y="24209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3708400" y="24209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4572000" y="24209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3995738" y="35004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348038" y="37163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1" name="Line 10"/>
          <p:cNvSpPr>
            <a:spLocks noChangeShapeType="1"/>
          </p:cNvSpPr>
          <p:nvPr/>
        </p:nvSpPr>
        <p:spPr bwMode="auto">
          <a:xfrm>
            <a:off x="4284663" y="37163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1763713" y="49418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3275013" y="49418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4787900" y="49418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6372225" y="49418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4067175" y="5373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2555875" y="5373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>
            <a:off x="2555875" y="58054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2555875" y="62372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5580063" y="53736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>
            <a:off x="5580063" y="5805488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5580063" y="6165850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advTm="13573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46338-5445-4C2F-9406-086C28603F21}" type="slidenum">
              <a:rPr lang="en-US" altLang="zh-CN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Earliest finish time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Sort jobs by finish times so that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f</a:t>
            </a:r>
            <a:r>
              <a:rPr lang="en-US" altLang="zh-CN" sz="2400" baseline="-25000" dirty="0" smtClean="0">
                <a:solidFill>
                  <a:srgbClr val="008C87"/>
                </a:solidFill>
              </a:rPr>
              <a:t>1</a:t>
            </a:r>
            <a:r>
              <a:rPr lang="en-US" altLang="zh-CN" sz="2400" dirty="0" smtClean="0">
                <a:solidFill>
                  <a:srgbClr val="008C87"/>
                </a:solidFill>
              </a:rPr>
              <a:t> ≤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f</a:t>
            </a:r>
            <a:r>
              <a:rPr lang="en-US" altLang="zh-CN" sz="2400" baseline="-25000" dirty="0" smtClean="0">
                <a:solidFill>
                  <a:srgbClr val="008C87"/>
                </a:solidFill>
              </a:rPr>
              <a:t>2</a:t>
            </a:r>
            <a:r>
              <a:rPr lang="en-US" altLang="zh-CN" sz="2400" dirty="0" smtClean="0">
                <a:solidFill>
                  <a:srgbClr val="008C87"/>
                </a:solidFill>
              </a:rPr>
              <a:t> ≤ ... ≤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dirty="0" smtClean="0">
                <a:solidFill>
                  <a:srgbClr val="008C87"/>
                </a:solidFill>
              </a:rPr>
              <a:t>n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>
                <a:solidFill>
                  <a:srgbClr val="008C87"/>
                </a:solidFill>
              </a:rPr>
              <a:t> ← φ</a:t>
            </a:r>
            <a:endParaRPr lang="en-US" altLang="zh-CN" sz="2400" dirty="0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for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 = 1</a:t>
            </a:r>
            <a:r>
              <a:rPr lang="en-US" altLang="zh-CN" sz="2400" dirty="0" smtClean="0"/>
              <a:t> to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400" dirty="0" smtClean="0"/>
              <a:t> {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     if (job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/>
              <a:t> compatible with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008C87"/>
                </a:solidFill>
              </a:rPr>
              <a:t>        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>
                <a:solidFill>
                  <a:srgbClr val="008C87"/>
                </a:solidFill>
              </a:rPr>
              <a:t> ←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>
                <a:solidFill>
                  <a:srgbClr val="008C87"/>
                </a:solidFill>
              </a:rPr>
              <a:t> ∪ {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}</a:t>
            </a:r>
            <a:endParaRPr lang="en-US" altLang="zh-CN" sz="2400" dirty="0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}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return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endParaRPr lang="en-US" altLang="zh-CN" sz="2400" i="1" dirty="0" smtClean="0">
              <a:solidFill>
                <a:srgbClr val="008C87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solidFill>
                  <a:srgbClr val="CE0000"/>
                </a:solidFill>
              </a:rPr>
              <a:t>Implementation.</a:t>
            </a:r>
            <a:r>
              <a:rPr lang="en-US" altLang="zh-CN" sz="2400" dirty="0" smtClean="0"/>
              <a:t>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O</a:t>
            </a:r>
            <a:r>
              <a:rPr lang="en-US" altLang="zh-CN" sz="2400" dirty="0" smtClean="0">
                <a:solidFill>
                  <a:srgbClr val="008C87"/>
                </a:solidFill>
              </a:rPr>
              <a:t>(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400" dirty="0" smtClean="0">
                <a:solidFill>
                  <a:srgbClr val="008C87"/>
                </a:solidFill>
              </a:rPr>
              <a:t> log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n</a:t>
            </a:r>
            <a:r>
              <a:rPr lang="en-US" altLang="zh-CN" sz="2400" dirty="0" smtClean="0">
                <a:solidFill>
                  <a:srgbClr val="008C87"/>
                </a:solidFill>
              </a:rPr>
              <a:t>)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Remember job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*</a:t>
            </a:r>
            <a:r>
              <a:rPr lang="en-US" altLang="zh-CN" sz="2400" dirty="0" smtClean="0"/>
              <a:t> that was added last to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Job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/>
              <a:t> is compatible with </a:t>
            </a:r>
            <a:r>
              <a:rPr lang="en-US" altLang="zh-CN" sz="2400" i="1" dirty="0" smtClean="0">
                <a:solidFill>
                  <a:srgbClr val="008C87"/>
                </a:solidFill>
              </a:rPr>
              <a:t>A</a:t>
            </a:r>
            <a:r>
              <a:rPr lang="en-US" altLang="zh-CN" sz="2400" dirty="0" smtClean="0"/>
              <a:t> if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s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dirty="0" smtClean="0">
                <a:solidFill>
                  <a:srgbClr val="008C87"/>
                </a:solidFill>
              </a:rPr>
              <a:t> ≥ </a:t>
            </a:r>
            <a:r>
              <a:rPr lang="en-US" altLang="zh-CN" sz="2400" i="1" dirty="0" err="1" smtClean="0">
                <a:solidFill>
                  <a:srgbClr val="008C87"/>
                </a:solidFill>
              </a:rPr>
              <a:t>f</a:t>
            </a:r>
            <a:r>
              <a:rPr lang="en-US" altLang="zh-CN" sz="2400" i="1" baseline="-25000" dirty="0" err="1" smtClean="0">
                <a:solidFill>
                  <a:srgbClr val="008C87"/>
                </a:solidFill>
              </a:rPr>
              <a:t>j</a:t>
            </a:r>
            <a:r>
              <a:rPr lang="en-US" altLang="zh-CN" sz="2400" baseline="-25000" dirty="0" smtClean="0">
                <a:solidFill>
                  <a:srgbClr val="008C87"/>
                </a:solidFill>
              </a:rPr>
              <a:t>*</a:t>
            </a:r>
            <a:r>
              <a:rPr lang="en-US" altLang="zh-CN" sz="2400" dirty="0" smtClean="0"/>
              <a:t>.</a:t>
            </a:r>
            <a:endParaRPr lang="en-US" altLang="zh-CN" sz="2400" dirty="0" smtClean="0"/>
          </a:p>
        </p:txBody>
      </p:sp>
    </p:spTree>
  </p:cSld>
  <p:clrMapOvr>
    <a:masterClrMapping/>
  </p:clrMapOvr>
  <p:transition advTm="151511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jk4NDYwY2ZlNTg5ZDYyYWNiY2MzOGM5NmZlOThkYTA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008C87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10420</Words>
  <Application>WPS 演示</Application>
  <PresentationFormat>全屏显示(4:3)</PresentationFormat>
  <Paragraphs>433</Paragraphs>
  <Slides>51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51</vt:i4>
      </vt:variant>
    </vt:vector>
  </HeadingPairs>
  <TitlesOfParts>
    <vt:vector size="67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Monotype Corsiva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Introduction to Algorithms</vt:lpstr>
      <vt:lpstr>Today’s Topics</vt:lpstr>
      <vt:lpstr>Optimization Problems</vt:lpstr>
      <vt:lpstr>Greedy Algorithms</vt:lpstr>
      <vt:lpstr>Greedy algorithms</vt:lpstr>
      <vt:lpstr>Interval scheduling</vt:lpstr>
      <vt:lpstr>Interval Scheduling: Greedy Algorithms</vt:lpstr>
      <vt:lpstr>Counterexamples</vt:lpstr>
      <vt:lpstr>Earliest finish time</vt:lpstr>
      <vt:lpstr>Sample run of the Interval Scheduling Algorithm</vt:lpstr>
      <vt:lpstr>Earliest finish time - Analysis</vt:lpstr>
      <vt:lpstr>Earliest finish time - Analysis</vt:lpstr>
      <vt:lpstr>Interval Partitioning/Coloring</vt:lpstr>
      <vt:lpstr>Interval Partitioning</vt:lpstr>
      <vt:lpstr>Greedy algorithm </vt:lpstr>
      <vt:lpstr>Interval Partitioning – Greedy Algorithm</vt:lpstr>
      <vt:lpstr>Interval partitioning: earliest-start-time-first algorithm</vt:lpstr>
      <vt:lpstr>Interval partitioning: earliest-start-time-first algorithm</vt:lpstr>
      <vt:lpstr>Interval Partitioning – Greedy Analysis</vt:lpstr>
      <vt:lpstr>Interval Partitioning – Lower Bound on Optimal Solution</vt:lpstr>
      <vt:lpstr>Interval Partitioning – Greedy Analysis</vt:lpstr>
      <vt:lpstr>Scheduling to Minimizing Lateness</vt:lpstr>
      <vt:lpstr>Minimizing Lateness: Greedy Algorithms</vt:lpstr>
      <vt:lpstr>Minimizing Lateness: Greedy Algorithms</vt:lpstr>
      <vt:lpstr>Minimizing Lateness: Greedy Algorithms</vt:lpstr>
      <vt:lpstr>Exchange Argument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Greedy Algorithm</vt:lpstr>
      <vt:lpstr>Data Compression</vt:lpstr>
      <vt:lpstr>Huffman Codes</vt:lpstr>
      <vt:lpstr>Data Compression: A Smaller Example</vt:lpstr>
      <vt:lpstr>Prefix Codes</vt:lpstr>
      <vt:lpstr>Prefix codes</vt:lpstr>
      <vt:lpstr>Some Properties</vt:lpstr>
      <vt:lpstr>Optimal Prefix Coding Problem</vt:lpstr>
      <vt:lpstr>Constructing the Optimal Prefix Code</vt:lpstr>
      <vt:lpstr>Constructing the Optimal Prefix Code</vt:lpstr>
      <vt:lpstr>The Huffman Algorithm</vt:lpstr>
      <vt:lpstr>The Huffman Algorithm</vt:lpstr>
      <vt:lpstr>Fractional knapsack problem</vt:lpstr>
      <vt:lpstr>Fractional knapsack problem</vt:lpstr>
      <vt:lpstr>Greedy methods</vt:lpstr>
      <vt:lpstr>Greedy Alg. For Fractional Knapsack</vt:lpstr>
      <vt:lpstr>Greedy Alg. For Fractional Knapsack - Analysis</vt:lpstr>
      <vt:lpstr>Greedy Alg. For Fractional Knapsack - Analysis</vt:lpstr>
      <vt:lpstr>LIS – Greedy algorithm</vt:lpstr>
      <vt:lpstr>LIS – Greedy algorithm</vt:lpstr>
      <vt:lpstr>LIS – Greedy algorithm</vt:lpstr>
    </vt:vector>
  </TitlesOfParts>
  <Company>Fudan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scf</dc:creator>
  <cp:lastModifiedBy>陈锐林</cp:lastModifiedBy>
  <cp:revision>321</cp:revision>
  <dcterms:created xsi:type="dcterms:W3CDTF">2003-03-07T06:50:00Z</dcterms:created>
  <dcterms:modified xsi:type="dcterms:W3CDTF">2024-04-25T06:45:09Z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24B03400DAAC47C286AC67E6557FB70D_12</vt:lpwstr>
  </property>
  <property fmtid="{D5CDD505-2E9C-101B-9397-08002B2CF9AE}" pid="3" name="KSOProductBuildVer">
    <vt:lpwstr>2052-12.1.0.15712</vt:lpwstr>
  </property>
</Properties>
</file>