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256" r:id="rId3"/>
    <p:sldId id="338" r:id="rId5"/>
    <p:sldId id="340" r:id="rId6"/>
    <p:sldId id="341" r:id="rId7"/>
    <p:sldId id="339" r:id="rId8"/>
    <p:sldId id="342" r:id="rId9"/>
    <p:sldId id="343" r:id="rId10"/>
    <p:sldId id="344" r:id="rId11"/>
    <p:sldId id="345" r:id="rId12"/>
    <p:sldId id="346" r:id="rId13"/>
    <p:sldId id="362" r:id="rId14"/>
    <p:sldId id="363" r:id="rId15"/>
    <p:sldId id="364" r:id="rId16"/>
    <p:sldId id="365" r:id="rId17"/>
    <p:sldId id="414" r:id="rId18"/>
    <p:sldId id="347" r:id="rId19"/>
    <p:sldId id="348" r:id="rId20"/>
    <p:sldId id="375" r:id="rId21"/>
    <p:sldId id="377" r:id="rId22"/>
    <p:sldId id="381" r:id="rId23"/>
    <p:sldId id="382" r:id="rId24"/>
    <p:sldId id="383" r:id="rId25"/>
    <p:sldId id="384" r:id="rId26"/>
    <p:sldId id="385" r:id="rId27"/>
    <p:sldId id="386" r:id="rId28"/>
    <p:sldId id="349" r:id="rId29"/>
    <p:sldId id="366" r:id="rId30"/>
    <p:sldId id="374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5" r:id="rId66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CC"/>
    <a:srgbClr val="FFFF00"/>
    <a:srgbClr val="CE0000"/>
    <a:srgbClr val="008C87"/>
    <a:srgbClr val="00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728" autoAdjust="0"/>
  </p:normalViewPr>
  <p:slideViewPr>
    <p:cSldViewPr showGuides="1">
      <p:cViewPr varScale="1">
        <p:scale>
          <a:sx n="72" d="100"/>
          <a:sy n="72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1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1" smtClean="0"/>
            </a:lvl1pPr>
          </a:lstStyle>
          <a:p>
            <a:pPr>
              <a:defRPr/>
            </a:pPr>
            <a:fld id="{231F09E2-23AC-4D5A-98E7-D98A2D81211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5A2DEB9-982A-49DA-8426-E37D82A4ECA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A2DEB9-982A-49DA-8426-E37D82A4EC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7410B-8414-4457-AB16-2682015292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9BA5A-01B7-4F58-A8C2-744485245C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4E221-3340-410D-8F33-B70BA67517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13926-84B4-48FA-87AB-9F6E0D2F1B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C82BF-2CD2-45F0-994C-9D71D80839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1A8C2-4E81-4E2A-ABB5-136DDC0B0B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EDEE6-1A2C-4ECA-A4CC-87F7D50511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9EE4-BE5A-4EC5-B4A3-7DCA757098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AD464-AD9E-4B71-A775-B44A05804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B3553-D2C2-4865-8C7E-BDF2B6F0FD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898C3-D4CB-409A-A266-18D51CB880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BA2BFF-65EA-4A9C-9813-F9F9CB5C867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Introduction to Algorithms</a:t>
            </a:r>
            <a:endParaRPr lang="en-US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Lecture 8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BE39B-911C-451B-A6F4-1DC55638F84E}" type="slidenum">
              <a:rPr lang="en-US" altLang="zh-CN"/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Minimum Spanning Tree</a:t>
            </a:r>
            <a:endParaRPr lang="en-US" altLang="zh-CN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2800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Minimum Spanning Tree:</a:t>
            </a:r>
            <a:endParaRPr lang="en-US" altLang="zh-CN" sz="2800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smtClean="0"/>
              <a:t>Tree that connects all vertices, and minimizes</a:t>
            </a:r>
            <a:endParaRPr lang="en-US" altLang="zh-CN" sz="2800" smtClean="0"/>
          </a:p>
          <a:p>
            <a:pPr eaLnBrk="1" hangingPunct="1">
              <a:buFontTx/>
              <a:buNone/>
            </a:pPr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1800" smtClean="0"/>
              <a:t>.</a:t>
            </a:r>
            <a:endParaRPr lang="en-US" altLang="zh-CN" sz="1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What is MST of above graph?</a:t>
            </a:r>
            <a:endParaRPr lang="en-US" altLang="zh-CN" sz="2800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514600" y="5132388"/>
          <a:ext cx="26670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28041600" imgH="8534400" progId="Equation.3">
                  <p:embed/>
                </p:oleObj>
              </mc:Choice>
              <mc:Fallback>
                <p:oleObj name="Equation" r:id="rId1" imgW="28041600" imgH="8534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5132388"/>
                        <a:ext cx="2667000" cy="811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1600200" y="1828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4648200" y="1828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7315200" y="1828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1600200" y="2971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4648200" y="2971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7315200" y="2971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Oval 11"/>
          <p:cNvSpPr>
            <a:spLocks noChangeArrowheads="1"/>
          </p:cNvSpPr>
          <p:nvPr/>
        </p:nvSpPr>
        <p:spPr bwMode="auto">
          <a:xfrm>
            <a:off x="3124200" y="3581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Oval 12"/>
          <p:cNvSpPr>
            <a:spLocks noChangeArrowheads="1"/>
          </p:cNvSpPr>
          <p:nvPr/>
        </p:nvSpPr>
        <p:spPr bwMode="auto">
          <a:xfrm>
            <a:off x="3124200" y="1143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50" name="AutoShape 13"/>
          <p:cNvCxnSpPr>
            <a:cxnSpLocks noChangeShapeType="1"/>
            <a:stCxn id="14349" idx="5"/>
            <a:endCxn id="14343" idx="1"/>
          </p:cNvCxnSpPr>
          <p:nvPr/>
        </p:nvCxnSpPr>
        <p:spPr bwMode="auto">
          <a:xfrm>
            <a:off x="3579813" y="16176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14351" name="AutoShape 14"/>
          <p:cNvCxnSpPr>
            <a:cxnSpLocks noChangeShapeType="1"/>
            <a:stCxn id="14349" idx="3"/>
            <a:endCxn id="14342" idx="7"/>
          </p:cNvCxnSpPr>
          <p:nvPr/>
        </p:nvCxnSpPr>
        <p:spPr bwMode="auto">
          <a:xfrm flipH="1">
            <a:off x="2055813" y="16176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14352" name="AutoShape 15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2152650" y="20955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14353" name="AutoShape 16"/>
          <p:cNvCxnSpPr>
            <a:cxnSpLocks noChangeShapeType="1"/>
            <a:stCxn id="14345" idx="0"/>
            <a:endCxn id="14342" idx="4"/>
          </p:cNvCxnSpPr>
          <p:nvPr/>
        </p:nvCxnSpPr>
        <p:spPr bwMode="auto">
          <a:xfrm flipV="1">
            <a:off x="1866900" y="2381250"/>
            <a:ext cx="0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14354" name="AutoShape 17"/>
          <p:cNvCxnSpPr>
            <a:cxnSpLocks noChangeShapeType="1"/>
            <a:stCxn id="14345" idx="5"/>
            <a:endCxn id="14348" idx="1"/>
          </p:cNvCxnSpPr>
          <p:nvPr/>
        </p:nvCxnSpPr>
        <p:spPr bwMode="auto">
          <a:xfrm>
            <a:off x="2055813" y="3446463"/>
            <a:ext cx="114617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14355" name="AutoShape 18"/>
          <p:cNvCxnSpPr>
            <a:cxnSpLocks noChangeShapeType="1"/>
            <a:stCxn id="14348" idx="7"/>
            <a:endCxn id="14346" idx="3"/>
          </p:cNvCxnSpPr>
          <p:nvPr/>
        </p:nvCxnSpPr>
        <p:spPr bwMode="auto">
          <a:xfrm flipV="1">
            <a:off x="3579813" y="3446463"/>
            <a:ext cx="114617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14356" name="AutoShape 19"/>
          <p:cNvCxnSpPr>
            <a:cxnSpLocks noChangeShapeType="1"/>
            <a:stCxn id="14346" idx="0"/>
            <a:endCxn id="14343" idx="4"/>
          </p:cNvCxnSpPr>
          <p:nvPr/>
        </p:nvCxnSpPr>
        <p:spPr bwMode="auto">
          <a:xfrm flipV="1">
            <a:off x="4914900" y="2381250"/>
            <a:ext cx="0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14357" name="AutoShape 20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5200650" y="20955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14358" name="AutoShape 21"/>
          <p:cNvCxnSpPr>
            <a:cxnSpLocks noChangeShapeType="1"/>
            <a:stCxn id="14346" idx="6"/>
            <a:endCxn id="14347" idx="2"/>
          </p:cNvCxnSpPr>
          <p:nvPr/>
        </p:nvCxnSpPr>
        <p:spPr bwMode="auto">
          <a:xfrm>
            <a:off x="5200650" y="32385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1466850" y="26050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2825750" y="28956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7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2438400" y="3505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2438400" y="13716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4044950" y="13716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3200400" y="17430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4946650" y="26511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6089650" y="17526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4367" name="Text Box 30"/>
          <p:cNvSpPr txBox="1">
            <a:spLocks noChangeArrowheads="1"/>
          </p:cNvSpPr>
          <p:nvPr/>
        </p:nvSpPr>
        <p:spPr bwMode="auto">
          <a:xfrm>
            <a:off x="6032500" y="33369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3962400" y="35306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14369" name="AutoShape 32"/>
          <p:cNvCxnSpPr>
            <a:cxnSpLocks noChangeShapeType="1"/>
            <a:stCxn id="14342" idx="5"/>
            <a:endCxn id="14348" idx="1"/>
          </p:cNvCxnSpPr>
          <p:nvPr/>
        </p:nvCxnSpPr>
        <p:spPr bwMode="auto">
          <a:xfrm>
            <a:off x="2055813" y="2303463"/>
            <a:ext cx="1146175" cy="1336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8D396-4CF2-4CDD-8B3A-972481815F62}" type="slidenum">
              <a:rPr lang="en-US" altLang="zh-CN"/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Optimal Substructure</a:t>
            </a:r>
            <a:endParaRPr lang="en-US" altLang="zh-CN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</a:rPr>
              <a:t> </a:t>
            </a:r>
            <a:r>
              <a:rPr lang="en-US" altLang="zh-CN" sz="2800" smtClean="0"/>
              <a:t>(Note: some other edges omitted):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Removing 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</a:rPr>
              <a:t>)</a:t>
            </a:r>
            <a:r>
              <a:rPr lang="en-US" altLang="zh-CN" sz="2800" smtClean="0"/>
              <a:t> partitions </a:t>
            </a: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smtClean="0"/>
              <a:t> into </a:t>
            </a: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/>
              <a:t> and </a:t>
            </a: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2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olidFill>
                  <a:srgbClr val="CE0000"/>
                </a:solidFill>
              </a:rPr>
              <a:t>Claim</a:t>
            </a:r>
            <a:r>
              <a:rPr lang="en-US" altLang="zh-CN" sz="2800" smtClean="0"/>
              <a:t>:</a:t>
            </a:r>
            <a:r>
              <a:rPr lang="en-US" altLang="zh-CN" sz="2800" smtClean="0">
                <a:solidFill>
                  <a:schemeClr val="accent2"/>
                </a:solidFill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/>
              <a:t> is MST of </a:t>
            </a:r>
            <a:r>
              <a:rPr lang="en-US" altLang="zh-CN" sz="2800" i="1" smtClean="0">
                <a:solidFill>
                  <a:schemeClr val="accent2"/>
                </a:solidFill>
              </a:rPr>
              <a:t>G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>
                <a:solidFill>
                  <a:schemeClr val="accent2"/>
                </a:solidFill>
              </a:rPr>
              <a:t> = (</a:t>
            </a:r>
            <a:r>
              <a:rPr lang="en-US" altLang="zh-CN" sz="2800" i="1" smtClean="0">
                <a:solidFill>
                  <a:schemeClr val="accent2"/>
                </a:solidFill>
              </a:rPr>
              <a:t>V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>
                <a:solidFill>
                  <a:schemeClr val="accent2"/>
                </a:solidFill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</a:rPr>
              <a:t>E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>
                <a:solidFill>
                  <a:schemeClr val="accent2"/>
                </a:solidFill>
              </a:rPr>
              <a:t>)</a:t>
            </a:r>
            <a:r>
              <a:rPr lang="en-US" altLang="zh-CN" sz="2800" smtClean="0"/>
              <a:t>, the subgraph of </a:t>
            </a:r>
            <a:r>
              <a:rPr lang="en-US" altLang="zh-CN" sz="2800" i="1" smtClean="0">
                <a:solidFill>
                  <a:schemeClr val="accent2"/>
                </a:solidFill>
              </a:rPr>
              <a:t>G</a:t>
            </a:r>
            <a:r>
              <a:rPr lang="en-US" altLang="zh-CN" sz="2800" smtClean="0"/>
              <a:t> induced by vertices in </a:t>
            </a: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/>
              <a:t>.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/>
              <a:t>               </a:t>
            </a:r>
            <a:r>
              <a:rPr lang="en-US" altLang="zh-CN" sz="2800" i="1" smtClean="0">
                <a:solidFill>
                  <a:schemeClr val="accent2"/>
                </a:solidFill>
              </a:rPr>
              <a:t>V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/>
              <a:t> = vertices in</a:t>
            </a:r>
            <a:r>
              <a:rPr lang="en-US" altLang="zh-CN" sz="2800" smtClean="0">
                <a:solidFill>
                  <a:schemeClr val="accent2"/>
                </a:solidFill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endParaRPr lang="en-US" altLang="zh-CN" sz="2800" baseline="-25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smtClean="0"/>
              <a:t>               </a:t>
            </a:r>
            <a:r>
              <a:rPr lang="en-US" altLang="zh-CN" sz="2800" i="1" smtClean="0">
                <a:solidFill>
                  <a:schemeClr val="accent2"/>
                </a:solidFill>
              </a:rPr>
              <a:t>E</a:t>
            </a:r>
            <a:r>
              <a:rPr lang="en-US" altLang="zh-CN" sz="28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800" smtClean="0"/>
              <a:t> = </a:t>
            </a:r>
            <a:r>
              <a:rPr lang="en-US" altLang="zh-CN" sz="2800" smtClean="0">
                <a:solidFill>
                  <a:schemeClr val="accent2"/>
                </a:solidFill>
              </a:rPr>
              <a:t>{(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</a:rPr>
              <a:t>y</a:t>
            </a:r>
            <a:r>
              <a:rPr lang="en-US" altLang="zh-CN" sz="2800" smtClean="0">
                <a:solidFill>
                  <a:schemeClr val="accent2"/>
                </a:solidFill>
              </a:rPr>
              <a:t>)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 :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 sz="2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   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smtClean="0">
                <a:sym typeface="Symbol" panose="05050102010706020507" pitchFamily="18" charset="2"/>
              </a:rPr>
              <a:t> is an MST of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smtClean="0">
                <a:sym typeface="Symbol" panose="05050102010706020507" pitchFamily="18" charset="2"/>
              </a:rPr>
              <a:t>.</a:t>
            </a:r>
            <a:endParaRPr lang="en-US" altLang="zh-CN" sz="2800" smtClean="0">
              <a:sym typeface="Symbol" panose="05050102010706020507" pitchFamily="18" charset="2"/>
            </a:endParaRPr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1981200" y="25146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990600" y="25146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1143000" y="2057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28" name="Oval 7"/>
          <p:cNvSpPr>
            <a:spLocks noChangeArrowheads="1"/>
          </p:cNvSpPr>
          <p:nvPr/>
        </p:nvSpPr>
        <p:spPr bwMode="auto">
          <a:xfrm>
            <a:off x="1143000" y="3048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29" name="Oval 8"/>
          <p:cNvSpPr>
            <a:spLocks noChangeArrowheads="1"/>
          </p:cNvSpPr>
          <p:nvPr/>
        </p:nvSpPr>
        <p:spPr bwMode="auto">
          <a:xfrm>
            <a:off x="3352800" y="2438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0" name="Oval 9"/>
          <p:cNvSpPr>
            <a:spLocks noChangeArrowheads="1"/>
          </p:cNvSpPr>
          <p:nvPr/>
        </p:nvSpPr>
        <p:spPr bwMode="auto">
          <a:xfrm>
            <a:off x="3886200" y="1981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1" name="Oval 10"/>
          <p:cNvSpPr>
            <a:spLocks noChangeArrowheads="1"/>
          </p:cNvSpPr>
          <p:nvPr/>
        </p:nvSpPr>
        <p:spPr bwMode="auto">
          <a:xfrm>
            <a:off x="45720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2" name="Oval 11"/>
          <p:cNvSpPr>
            <a:spLocks noChangeArrowheads="1"/>
          </p:cNvSpPr>
          <p:nvPr/>
        </p:nvSpPr>
        <p:spPr bwMode="auto">
          <a:xfrm>
            <a:off x="47244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3" name="Oval 12"/>
          <p:cNvSpPr>
            <a:spLocks noChangeArrowheads="1"/>
          </p:cNvSpPr>
          <p:nvPr/>
        </p:nvSpPr>
        <p:spPr bwMode="auto">
          <a:xfrm>
            <a:off x="4114800" y="3048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4" name="Oval 13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5" name="Oval 14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6" name="Oval 15"/>
          <p:cNvSpPr>
            <a:spLocks noChangeArrowheads="1"/>
          </p:cNvSpPr>
          <p:nvPr/>
        </p:nvSpPr>
        <p:spPr bwMode="auto">
          <a:xfrm>
            <a:off x="65532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7" name="Oval 16"/>
          <p:cNvSpPr>
            <a:spLocks noChangeArrowheads="1"/>
          </p:cNvSpPr>
          <p:nvPr/>
        </p:nvSpPr>
        <p:spPr bwMode="auto">
          <a:xfrm>
            <a:off x="7239000" y="2438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8" name="Oval 17"/>
          <p:cNvSpPr>
            <a:spLocks noChangeArrowheads="1"/>
          </p:cNvSpPr>
          <p:nvPr/>
        </p:nvSpPr>
        <p:spPr bwMode="auto">
          <a:xfrm>
            <a:off x="8001000" y="2286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39" name="Oval 18"/>
          <p:cNvSpPr>
            <a:spLocks noChangeArrowheads="1"/>
          </p:cNvSpPr>
          <p:nvPr/>
        </p:nvSpPr>
        <p:spPr bwMode="auto">
          <a:xfrm>
            <a:off x="8153400" y="1524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40" name="Oval 19"/>
          <p:cNvSpPr>
            <a:spLocks noChangeArrowheads="1"/>
          </p:cNvSpPr>
          <p:nvPr/>
        </p:nvSpPr>
        <p:spPr bwMode="auto">
          <a:xfrm>
            <a:off x="7848600" y="2971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41" name="Oval 20"/>
          <p:cNvSpPr>
            <a:spLocks noChangeArrowheads="1"/>
          </p:cNvSpPr>
          <p:nvPr/>
        </p:nvSpPr>
        <p:spPr bwMode="auto">
          <a:xfrm>
            <a:off x="6781800" y="3124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22098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>
            <a:off x="3581400" y="25908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44" name="Line 23"/>
          <p:cNvSpPr>
            <a:spLocks noChangeShapeType="1"/>
          </p:cNvSpPr>
          <p:nvPr/>
        </p:nvSpPr>
        <p:spPr bwMode="auto">
          <a:xfrm flipV="1">
            <a:off x="4800600" y="2667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45" name="Line 24"/>
          <p:cNvSpPr>
            <a:spLocks noChangeShapeType="1"/>
          </p:cNvSpPr>
          <p:nvPr/>
        </p:nvSpPr>
        <p:spPr bwMode="auto">
          <a:xfrm>
            <a:off x="6096000" y="2667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46" name="Line 25"/>
          <p:cNvSpPr>
            <a:spLocks noChangeShapeType="1"/>
          </p:cNvSpPr>
          <p:nvPr/>
        </p:nvSpPr>
        <p:spPr bwMode="auto">
          <a:xfrm flipV="1">
            <a:off x="6781800" y="2590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47" name="Line 26"/>
          <p:cNvSpPr>
            <a:spLocks noChangeShapeType="1"/>
          </p:cNvSpPr>
          <p:nvPr/>
        </p:nvSpPr>
        <p:spPr bwMode="auto">
          <a:xfrm flipV="1">
            <a:off x="7467600" y="2362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48" name="Line 27"/>
          <p:cNvSpPr>
            <a:spLocks noChangeShapeType="1"/>
          </p:cNvSpPr>
          <p:nvPr/>
        </p:nvSpPr>
        <p:spPr bwMode="auto">
          <a:xfrm>
            <a:off x="1371600" y="2209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49" name="Line 28"/>
          <p:cNvSpPr>
            <a:spLocks noChangeShapeType="1"/>
          </p:cNvSpPr>
          <p:nvPr/>
        </p:nvSpPr>
        <p:spPr bwMode="auto">
          <a:xfrm>
            <a:off x="12192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50" name="Line 29"/>
          <p:cNvSpPr>
            <a:spLocks noChangeShapeType="1"/>
          </p:cNvSpPr>
          <p:nvPr/>
        </p:nvSpPr>
        <p:spPr bwMode="auto">
          <a:xfrm flipV="1">
            <a:off x="1371600" y="2667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51" name="Line 30"/>
          <p:cNvSpPr>
            <a:spLocks noChangeShapeType="1"/>
          </p:cNvSpPr>
          <p:nvPr/>
        </p:nvSpPr>
        <p:spPr bwMode="auto">
          <a:xfrm flipV="1">
            <a:off x="35814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52" name="Line 31"/>
          <p:cNvSpPr>
            <a:spLocks noChangeShapeType="1"/>
          </p:cNvSpPr>
          <p:nvPr/>
        </p:nvSpPr>
        <p:spPr bwMode="auto">
          <a:xfrm>
            <a:off x="4724400" y="2819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53" name="Line 32"/>
          <p:cNvSpPr>
            <a:spLocks noChangeShapeType="1"/>
          </p:cNvSpPr>
          <p:nvPr/>
        </p:nvSpPr>
        <p:spPr bwMode="auto">
          <a:xfrm flipH="1">
            <a:off x="43434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54" name="Line 33"/>
          <p:cNvSpPr>
            <a:spLocks noChangeShapeType="1"/>
          </p:cNvSpPr>
          <p:nvPr/>
        </p:nvSpPr>
        <p:spPr bwMode="auto">
          <a:xfrm>
            <a:off x="4724400" y="2743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55" name="Line 34"/>
          <p:cNvSpPr>
            <a:spLocks noChangeShapeType="1"/>
          </p:cNvSpPr>
          <p:nvPr/>
        </p:nvSpPr>
        <p:spPr bwMode="auto">
          <a:xfrm>
            <a:off x="6705600" y="2743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56" name="Line 35"/>
          <p:cNvSpPr>
            <a:spLocks noChangeShapeType="1"/>
          </p:cNvSpPr>
          <p:nvPr/>
        </p:nvSpPr>
        <p:spPr bwMode="auto">
          <a:xfrm flipH="1">
            <a:off x="8153400" y="1676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57" name="Line 36"/>
          <p:cNvSpPr>
            <a:spLocks noChangeShapeType="1"/>
          </p:cNvSpPr>
          <p:nvPr/>
        </p:nvSpPr>
        <p:spPr bwMode="auto">
          <a:xfrm flipH="1">
            <a:off x="7924800" y="2438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6358" name="Text Box 37"/>
          <p:cNvSpPr txBox="1">
            <a:spLocks noChangeArrowheads="1"/>
          </p:cNvSpPr>
          <p:nvPr/>
        </p:nvSpPr>
        <p:spPr bwMode="auto">
          <a:xfrm>
            <a:off x="4632325" y="225107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u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56359" name="Text Box 38"/>
          <p:cNvSpPr txBox="1">
            <a:spLocks noChangeArrowheads="1"/>
          </p:cNvSpPr>
          <p:nvPr/>
        </p:nvSpPr>
        <p:spPr bwMode="auto">
          <a:xfrm>
            <a:off x="5638800" y="2209800"/>
            <a:ext cx="319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v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56360" name="Oval 39"/>
          <p:cNvSpPr>
            <a:spLocks noChangeArrowheads="1"/>
          </p:cNvSpPr>
          <p:nvPr/>
        </p:nvSpPr>
        <p:spPr bwMode="auto">
          <a:xfrm>
            <a:off x="5715000" y="1905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 flipH="1" flipV="1">
            <a:off x="5867400" y="213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8A3FF-E533-4044-9245-0FFE64065DCF}" type="slidenum">
              <a:rPr lang="en-US" altLang="zh-CN"/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Optimal Substructure</a:t>
            </a:r>
            <a:endParaRPr lang="en-US" altLang="zh-CN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sym typeface="Symbol" panose="05050102010706020507" pitchFamily="18" charset="2"/>
              </a:rPr>
              <a:t>Proof: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u,v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br>
              <a:rPr lang="en-US" altLang="zh-CN" smtClean="0">
                <a:sym typeface="Symbol" panose="05050102010706020507" pitchFamily="18" charset="2"/>
              </a:rPr>
            </a:br>
            <a:r>
              <a:rPr lang="en-US" altLang="zh-CN" smtClean="0">
                <a:sym typeface="Symbol" panose="05050102010706020507" pitchFamily="18" charset="2"/>
              </a:rPr>
              <a:t>(There can’t be a better tree than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mtClean="0">
                <a:sym typeface="Symbol" panose="05050102010706020507" pitchFamily="18" charset="2"/>
              </a:rPr>
              <a:t>or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, or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 would be suboptimal)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(Overlapping subproblems? Dynamic Programming? Yes, but…)</a:t>
            </a:r>
            <a:endParaRPr lang="en-US" altLang="zh-CN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1A31A7-8187-4A9E-A00E-C5752E241826}" type="slidenum">
              <a:rPr lang="en-US" altLang="zh-CN"/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Choice</a:t>
            </a:r>
            <a:endParaRPr lang="en-US" altLang="zh-CN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Greedy choice property</a:t>
            </a:r>
            <a:r>
              <a:rPr lang="en-US" altLang="zh-CN" smtClean="0"/>
              <a:t>: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Locally optimal (greedy) choice 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   yields a globally optimal solution!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Theorem:</a:t>
            </a:r>
            <a:r>
              <a:rPr lang="en-US" altLang="zh-CN" smtClean="0"/>
              <a:t> Let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/>
              <a:t> be MST of </a:t>
            </a:r>
            <a:r>
              <a:rPr lang="en-US" altLang="zh-CN" i="1" smtClean="0">
                <a:solidFill>
                  <a:schemeClr val="accent2"/>
                </a:solidFill>
              </a:rPr>
              <a:t>G</a:t>
            </a:r>
            <a:r>
              <a:rPr lang="en-US" altLang="zh-CN" smtClean="0"/>
              <a:t>, and let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ym typeface="Symbol" panose="05050102010706020507" pitchFamily="18" charset="2"/>
              </a:rPr>
              <a:t>. Let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be min weight edge in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ym typeface="Symbol" panose="05050102010706020507" pitchFamily="18" charset="2"/>
              </a:rPr>
              <a:t> connecting to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 –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. 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Then,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 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. 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2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sym typeface="Symbol" panose="05050102010706020507" pitchFamily="18" charset="2"/>
              </a:rPr>
              <a:t>Proof:</a:t>
            </a:r>
            <a:r>
              <a:rPr lang="en-US" altLang="zh-CN" smtClean="0">
                <a:sym typeface="Symbol" panose="05050102010706020507" pitchFamily="18" charset="2"/>
              </a:rPr>
              <a:t> “cut and paste”</a:t>
            </a:r>
            <a:r>
              <a:rPr lang="en-US" altLang="zh-CN" smtClean="0"/>
              <a:t> 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7F6C3-CEFD-46F1-9854-07C10D3AB2DA}" type="slidenum">
              <a:rPr lang="en-US" altLang="zh-CN"/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Choice</a:t>
            </a:r>
            <a:endParaRPr lang="en-US" altLang="zh-CN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Suppose 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</a:rPr>
              <a:t>)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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endParaRPr lang="en-US" altLang="zh-CN" sz="2800" i="1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Look at path from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800" smtClean="0">
                <a:sym typeface="Symbol" panose="05050102010706020507" pitchFamily="18" charset="2"/>
              </a:rPr>
              <a:t> to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smtClean="0">
                <a:sym typeface="Symbol" panose="05050102010706020507" pitchFamily="18" charset="2"/>
              </a:rPr>
              <a:t> in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smtClean="0">
                <a:sym typeface="Symbol" panose="05050102010706020507" pitchFamily="18" charset="2"/>
              </a:rPr>
              <a:t>. Swap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smtClean="0">
                <a:sym typeface="Symbol" panose="05050102010706020507" pitchFamily="18" charset="2"/>
              </a:rPr>
              <a:t> with first edge on path from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800" smtClean="0">
                <a:sym typeface="Symbol" panose="05050102010706020507" pitchFamily="18" charset="2"/>
              </a:rPr>
              <a:t> to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smtClean="0">
                <a:sym typeface="Symbol" panose="05050102010706020507" pitchFamily="18" charset="2"/>
              </a:rPr>
              <a:t> in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smtClean="0">
                <a:sym typeface="Symbol" panose="05050102010706020507" pitchFamily="18" charset="2"/>
              </a:rPr>
              <a:t> that crosses from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smtClean="0">
                <a:sym typeface="Symbol" panose="05050102010706020507" pitchFamily="18" charset="2"/>
              </a:rPr>
              <a:t> to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–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smtClean="0">
                <a:sym typeface="Symbol" panose="05050102010706020507" pitchFamily="18" charset="2"/>
              </a:rPr>
              <a:t>.          This improves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smtClean="0">
                <a:sym typeface="Symbol" panose="05050102010706020507" pitchFamily="18" charset="2"/>
              </a:rPr>
              <a:t>!</a:t>
            </a:r>
            <a:endParaRPr lang="en-US" altLang="zh-CN" sz="2800" smtClean="0"/>
          </a:p>
        </p:txBody>
      </p:sp>
      <p:sp>
        <p:nvSpPr>
          <p:cNvPr id="59397" name="Oval 4"/>
          <p:cNvSpPr>
            <a:spLocks noChangeArrowheads="1"/>
          </p:cNvSpPr>
          <p:nvPr/>
        </p:nvSpPr>
        <p:spPr bwMode="auto">
          <a:xfrm>
            <a:off x="1981200" y="2514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990600" y="25146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Oval 6"/>
          <p:cNvSpPr>
            <a:spLocks noChangeArrowheads="1"/>
          </p:cNvSpPr>
          <p:nvPr/>
        </p:nvSpPr>
        <p:spPr bwMode="auto">
          <a:xfrm>
            <a:off x="1143000" y="2057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1143000" y="3048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1" name="Oval 8"/>
          <p:cNvSpPr>
            <a:spLocks noChangeArrowheads="1"/>
          </p:cNvSpPr>
          <p:nvPr/>
        </p:nvSpPr>
        <p:spPr bwMode="auto">
          <a:xfrm>
            <a:off x="3352800" y="2438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2" name="Oval 9"/>
          <p:cNvSpPr>
            <a:spLocks noChangeArrowheads="1"/>
          </p:cNvSpPr>
          <p:nvPr/>
        </p:nvSpPr>
        <p:spPr bwMode="auto">
          <a:xfrm>
            <a:off x="3886200" y="1981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45720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4" name="Oval 11"/>
          <p:cNvSpPr>
            <a:spLocks noChangeArrowheads="1"/>
          </p:cNvSpPr>
          <p:nvPr/>
        </p:nvSpPr>
        <p:spPr bwMode="auto">
          <a:xfrm>
            <a:off x="4038600" y="3962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5" name="Oval 12"/>
          <p:cNvSpPr>
            <a:spLocks noChangeArrowheads="1"/>
          </p:cNvSpPr>
          <p:nvPr/>
        </p:nvSpPr>
        <p:spPr bwMode="auto">
          <a:xfrm>
            <a:off x="3429000" y="3810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6" name="Oval 13"/>
          <p:cNvSpPr>
            <a:spLocks noChangeArrowheads="1"/>
          </p:cNvSpPr>
          <p:nvPr/>
        </p:nvSpPr>
        <p:spPr bwMode="auto">
          <a:xfrm>
            <a:off x="4724400" y="3810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7" name="Oval 14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8" name="Oval 15"/>
          <p:cNvSpPr>
            <a:spLocks noChangeArrowheads="1"/>
          </p:cNvSpPr>
          <p:nvPr/>
        </p:nvSpPr>
        <p:spPr bwMode="auto">
          <a:xfrm>
            <a:off x="65532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09" name="Oval 16"/>
          <p:cNvSpPr>
            <a:spLocks noChangeArrowheads="1"/>
          </p:cNvSpPr>
          <p:nvPr/>
        </p:nvSpPr>
        <p:spPr bwMode="auto">
          <a:xfrm>
            <a:off x="6781800" y="3124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10" name="Line 17"/>
          <p:cNvSpPr>
            <a:spLocks noChangeShapeType="1"/>
          </p:cNvSpPr>
          <p:nvPr/>
        </p:nvSpPr>
        <p:spPr bwMode="auto">
          <a:xfrm>
            <a:off x="22098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11" name="Line 18"/>
          <p:cNvSpPr>
            <a:spLocks noChangeShapeType="1"/>
          </p:cNvSpPr>
          <p:nvPr/>
        </p:nvSpPr>
        <p:spPr bwMode="auto">
          <a:xfrm>
            <a:off x="3581400" y="25908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2" name="Line 19"/>
          <p:cNvSpPr>
            <a:spLocks noChangeShapeType="1"/>
          </p:cNvSpPr>
          <p:nvPr/>
        </p:nvSpPr>
        <p:spPr bwMode="auto">
          <a:xfrm flipV="1">
            <a:off x="4800600" y="2667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3" name="Line 20"/>
          <p:cNvSpPr>
            <a:spLocks noChangeShapeType="1"/>
          </p:cNvSpPr>
          <p:nvPr/>
        </p:nvSpPr>
        <p:spPr bwMode="auto">
          <a:xfrm>
            <a:off x="6096000" y="2667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1371600" y="2209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12192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V="1">
            <a:off x="1371600" y="2667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V="1">
            <a:off x="35814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4038600" y="3581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H="1">
            <a:off x="36576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4038600" y="3505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6705600" y="2743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38862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u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4572000" y="2209800"/>
            <a:ext cx="319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v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59424" name="Oval 32"/>
          <p:cNvSpPr>
            <a:spLocks noChangeArrowheads="1"/>
          </p:cNvSpPr>
          <p:nvPr/>
        </p:nvSpPr>
        <p:spPr bwMode="auto">
          <a:xfrm>
            <a:off x="5715000" y="1905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 flipH="1" flipV="1">
            <a:off x="5867400" y="213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26" name="Oval 34"/>
          <p:cNvSpPr>
            <a:spLocks noChangeArrowheads="1"/>
          </p:cNvSpPr>
          <p:nvPr/>
        </p:nvSpPr>
        <p:spPr bwMode="auto">
          <a:xfrm>
            <a:off x="3886200" y="3352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3505200" y="2667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 flipV="1">
            <a:off x="4114800" y="2743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29" name="Oval 37"/>
          <p:cNvSpPr>
            <a:spLocks noChangeArrowheads="1"/>
          </p:cNvSpPr>
          <p:nvPr/>
        </p:nvSpPr>
        <p:spPr bwMode="auto">
          <a:xfrm>
            <a:off x="7315200" y="2438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30" name="Oval 38"/>
          <p:cNvSpPr>
            <a:spLocks noChangeArrowheads="1"/>
          </p:cNvSpPr>
          <p:nvPr/>
        </p:nvSpPr>
        <p:spPr bwMode="auto">
          <a:xfrm>
            <a:off x="7467600" y="1676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31" name="Oval 39"/>
          <p:cNvSpPr>
            <a:spLocks noChangeArrowheads="1"/>
          </p:cNvSpPr>
          <p:nvPr/>
        </p:nvSpPr>
        <p:spPr bwMode="auto">
          <a:xfrm>
            <a:off x="7543800" y="3276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32" name="Line 40"/>
          <p:cNvSpPr>
            <a:spLocks noChangeShapeType="1"/>
          </p:cNvSpPr>
          <p:nvPr/>
        </p:nvSpPr>
        <p:spPr bwMode="auto">
          <a:xfrm flipV="1">
            <a:off x="6781800" y="2514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 flipH="1">
            <a:off x="7467600" y="182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4" name="Line 43"/>
          <p:cNvSpPr>
            <a:spLocks noChangeShapeType="1"/>
          </p:cNvSpPr>
          <p:nvPr/>
        </p:nvSpPr>
        <p:spPr bwMode="auto">
          <a:xfrm>
            <a:off x="7467600" y="2665413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5" name="Oval 44"/>
          <p:cNvSpPr>
            <a:spLocks noChangeArrowheads="1"/>
          </p:cNvSpPr>
          <p:nvPr/>
        </p:nvSpPr>
        <p:spPr bwMode="auto">
          <a:xfrm>
            <a:off x="1905000" y="1447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36" name="Oval 45"/>
          <p:cNvSpPr>
            <a:spLocks noChangeArrowheads="1"/>
          </p:cNvSpPr>
          <p:nvPr/>
        </p:nvSpPr>
        <p:spPr bwMode="auto">
          <a:xfrm>
            <a:off x="1905000" y="1981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37" name="Text Box 46"/>
          <p:cNvSpPr txBox="1">
            <a:spLocks noChangeArrowheads="1"/>
          </p:cNvSpPr>
          <p:nvPr/>
        </p:nvSpPr>
        <p:spPr bwMode="auto">
          <a:xfrm>
            <a:off x="2332038" y="1295400"/>
            <a:ext cx="11731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in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 –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59438" name="Text Box 47"/>
          <p:cNvSpPr txBox="1">
            <a:spLocks noChangeArrowheads="1"/>
          </p:cNvSpPr>
          <p:nvPr/>
        </p:nvSpPr>
        <p:spPr bwMode="auto">
          <a:xfrm>
            <a:off x="2362200" y="1828800"/>
            <a:ext cx="682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in 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endParaRPr lang="en-US" altLang="zh-CN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Cut Rule</a:t>
            </a:r>
            <a:r>
              <a:rPr lang="en-US" altLang="zh-CN" sz="2800" dirty="0" smtClean="0"/>
              <a:t>. For any cut of the graph (a cut is a partition of the vertices into two sets), the minimum-weight edge that crosses the cut must be in the MST.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This rule helps us determine what to add to our MST.</a:t>
            </a:r>
            <a:endParaRPr lang="en-US" altLang="zh-CN" sz="2400" dirty="0" smtClean="0"/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Cycle Rule</a:t>
            </a:r>
            <a:r>
              <a:rPr lang="en-US" altLang="zh-CN" sz="2800" dirty="0" smtClean="0"/>
              <a:t>. If we have a cycle, the heaviest edge on that cycle cannot be in the MST.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This helps us determine what we can remove in constructing the MST.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13926-84B4-48FA-87AB-9F6E0D2F1B1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36D428-A322-49DC-AB74-26AEF2BBB8EE}" type="slidenum">
              <a:rPr lang="en-US" altLang="zh-CN"/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Prim’s Algorithm</a:t>
            </a:r>
            <a:endParaRPr lang="en-US" altLang="zh-CN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Keep </a:t>
            </a:r>
            <a:r>
              <a:rPr lang="en-US" altLang="zh-CN" sz="2800" i="1" smtClean="0">
                <a:solidFill>
                  <a:schemeClr val="accent2"/>
                </a:solidFill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</a:rPr>
              <a:t> – </a:t>
            </a:r>
            <a:r>
              <a:rPr lang="en-US" altLang="zh-CN" sz="2800" i="1" smtClean="0">
                <a:solidFill>
                  <a:schemeClr val="accent2"/>
                </a:solidFill>
              </a:rPr>
              <a:t>A</a:t>
            </a:r>
            <a:r>
              <a:rPr lang="en-US" altLang="zh-CN" sz="2800" smtClean="0"/>
              <a:t> in priority queue </a:t>
            </a:r>
            <a:r>
              <a:rPr lang="en-US" altLang="zh-CN" sz="2800" i="1" smtClean="0">
                <a:solidFill>
                  <a:schemeClr val="accent2"/>
                </a:solidFill>
              </a:rPr>
              <a:t>Q</a:t>
            </a:r>
            <a:r>
              <a:rPr lang="en-US" altLang="zh-CN" sz="2800" smtClean="0"/>
              <a:t>, sorted by weight of lightest edge connecting to </a:t>
            </a:r>
            <a:r>
              <a:rPr lang="en-US" altLang="zh-CN" sz="2800" i="1" smtClean="0">
                <a:solidFill>
                  <a:schemeClr val="accent2"/>
                </a:solidFill>
              </a:rPr>
              <a:t>A</a:t>
            </a:r>
            <a:endParaRPr lang="en-US" altLang="zh-CN" sz="2800" i="1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i="1" smtClean="0">
                <a:solidFill>
                  <a:schemeClr val="accent2"/>
                </a:solidFill>
              </a:rPr>
              <a:t>Q</a:t>
            </a:r>
            <a:r>
              <a:rPr lang="en-US" altLang="zh-CN" sz="2600" smtClean="0">
                <a:solidFill>
                  <a:schemeClr val="accent2"/>
                </a:solidFill>
              </a:rPr>
              <a:t> 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endParaRPr lang="en-US" altLang="zh-CN" sz="2600" i="1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i="1" smtClean="0">
                <a:sym typeface="Symbol" panose="05050102010706020507" pitchFamily="18" charset="2"/>
              </a:rPr>
              <a:t>key</a:t>
            </a:r>
            <a:r>
              <a:rPr lang="en-US" altLang="zh-CN" sz="2600" smtClean="0">
                <a:sym typeface="Symbol" panose="05050102010706020507" pitchFamily="18" charset="2"/>
              </a:rPr>
              <a:t>[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600" smtClean="0">
                <a:sym typeface="Symbol" panose="05050102010706020507" pitchFamily="18" charset="2"/>
              </a:rPr>
              <a:t>]  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r>
              <a:rPr lang="en-US" altLang="zh-CN" sz="2600" smtClean="0">
                <a:sym typeface="Symbol" panose="05050102010706020507" pitchFamily="18" charset="2"/>
              </a:rPr>
              <a:t>, 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endParaRPr lang="en-US" altLang="zh-CN" sz="2600" i="1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i="1" smtClean="0">
                <a:sym typeface="Symbol" panose="05050102010706020507" pitchFamily="18" charset="2"/>
              </a:rPr>
              <a:t>key</a:t>
            </a:r>
            <a:r>
              <a:rPr lang="en-US" altLang="zh-CN" sz="2600" smtClean="0">
                <a:sym typeface="Symbol" panose="05050102010706020507" pitchFamily="18" charset="2"/>
              </a:rPr>
              <a:t>[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sz="2600" smtClean="0">
                <a:sym typeface="Symbol" panose="05050102010706020507" pitchFamily="18" charset="2"/>
              </a:rPr>
              <a:t>]  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z="2600" smtClean="0">
                <a:sym typeface="Symbol" panose="05050102010706020507" pitchFamily="18" charset="2"/>
              </a:rPr>
              <a:t>, for arbitrary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endParaRPr lang="en-US" altLang="zh-CN" sz="2600" i="1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sym typeface="Symbol" panose="05050102010706020507" pitchFamily="18" charset="2"/>
              </a:rPr>
              <a:t>while</a:t>
            </a:r>
            <a:r>
              <a:rPr lang="en-US" altLang="zh-CN" sz="2600" smtClean="0">
                <a:sym typeface="Symbol" panose="05050102010706020507" pitchFamily="18" charset="2"/>
              </a:rPr>
              <a:t>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  </a:t>
            </a:r>
            <a:endParaRPr lang="en-US" altLang="zh-CN" sz="26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sym typeface="Symbol" panose="05050102010706020507" pitchFamily="18" charset="2"/>
              </a:rPr>
              <a:t>    do</a:t>
            </a:r>
            <a:r>
              <a:rPr lang="en-US" altLang="zh-CN" sz="2600" smtClean="0">
                <a:sym typeface="Symbol" panose="05050102010706020507" pitchFamily="18" charset="2"/>
              </a:rPr>
              <a:t>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600" smtClean="0">
                <a:sym typeface="Symbol" panose="05050102010706020507" pitchFamily="18" charset="2"/>
              </a:rPr>
              <a:t> </a:t>
            </a:r>
            <a:r>
              <a:rPr lang="en-US" altLang="zh-CN" sz="2600" i="1" smtClean="0">
                <a:sym typeface="Symbol" panose="05050102010706020507" pitchFamily="18" charset="2"/>
              </a:rPr>
              <a:t>Extract-Min</a:t>
            </a:r>
            <a:r>
              <a:rPr lang="en-US" altLang="zh-CN" sz="2600" smtClean="0">
                <a:sym typeface="Symbol" panose="05050102010706020507" pitchFamily="18" charset="2"/>
              </a:rPr>
              <a:t>(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600" smtClean="0">
                <a:sym typeface="Symbol" panose="05050102010706020507" pitchFamily="18" charset="2"/>
              </a:rPr>
              <a:t>)</a:t>
            </a:r>
            <a:endParaRPr lang="en-US" altLang="zh-CN" sz="26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smtClean="0">
                <a:sym typeface="Symbol" panose="05050102010706020507" pitchFamily="18" charset="2"/>
              </a:rPr>
              <a:t>    </a:t>
            </a:r>
            <a:r>
              <a:rPr lang="en-US" altLang="zh-CN" sz="2600" b="1" smtClean="0">
                <a:sym typeface="Symbol" panose="05050102010706020507" pitchFamily="18" charset="2"/>
              </a:rPr>
              <a:t>for</a:t>
            </a:r>
            <a:r>
              <a:rPr lang="en-US" altLang="zh-CN" sz="2600" smtClean="0">
                <a:sym typeface="Symbol" panose="05050102010706020507" pitchFamily="18" charset="2"/>
              </a:rPr>
              <a:t> each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Adj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26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smtClean="0">
                <a:sym typeface="Symbol" panose="05050102010706020507" pitchFamily="18" charset="2"/>
              </a:rPr>
              <a:t>         </a:t>
            </a:r>
            <a:r>
              <a:rPr lang="en-US" altLang="zh-CN" sz="2600" b="1" smtClean="0">
                <a:sym typeface="Symbol" panose="05050102010706020507" pitchFamily="18" charset="2"/>
              </a:rPr>
              <a:t>do</a:t>
            </a:r>
            <a:r>
              <a:rPr lang="en-US" altLang="zh-CN" sz="2600" smtClean="0">
                <a:sym typeface="Symbol" panose="05050102010706020507" pitchFamily="18" charset="2"/>
              </a:rPr>
              <a:t> </a:t>
            </a:r>
            <a:r>
              <a:rPr lang="en-US" altLang="zh-CN" sz="2600" b="1" smtClean="0">
                <a:sym typeface="Symbol" panose="05050102010706020507" pitchFamily="18" charset="2"/>
              </a:rPr>
              <a:t>if</a:t>
            </a:r>
            <a:r>
              <a:rPr lang="en-US" altLang="zh-CN" sz="2600" smtClean="0">
                <a:sym typeface="Symbol" panose="05050102010706020507" pitchFamily="18" charset="2"/>
              </a:rPr>
              <a:t>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600" smtClean="0">
                <a:sym typeface="Symbol" panose="05050102010706020507" pitchFamily="18" charset="2"/>
              </a:rPr>
              <a:t> and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26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smtClean="0">
                <a:sym typeface="Symbol" panose="05050102010706020507" pitchFamily="18" charset="2"/>
              </a:rPr>
              <a:t>                </a:t>
            </a:r>
            <a:r>
              <a:rPr lang="en-US" altLang="zh-CN" sz="2600" b="1" smtClean="0">
                <a:sym typeface="Symbol" panose="05050102010706020507" pitchFamily="18" charset="2"/>
              </a:rPr>
              <a:t>then</a:t>
            </a:r>
            <a:r>
              <a:rPr lang="en-US" altLang="zh-CN" sz="2600" smtClean="0">
                <a:sym typeface="Symbol" panose="05050102010706020507" pitchFamily="18" charset="2"/>
              </a:rPr>
              <a:t>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6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smtClean="0">
                <a:sym typeface="Symbol" panose="05050102010706020507" pitchFamily="18" charset="2"/>
              </a:rPr>
              <a:t>                         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[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60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600" i="1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endParaRPr lang="en-US" altLang="zh-CN" sz="2600" i="1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At end,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{(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, [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])}</a:t>
            </a:r>
            <a:r>
              <a:rPr lang="en-US" altLang="zh-CN" sz="2800" smtClean="0">
                <a:sym typeface="Symbol" panose="05050102010706020507" pitchFamily="18" charset="2"/>
              </a:rPr>
              <a:t> forms MST.</a:t>
            </a:r>
            <a:endParaRPr lang="en-US" altLang="zh-CN" sz="2800" smtClean="0"/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762000" y="2057400"/>
            <a:ext cx="5334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762000" y="6019800"/>
            <a:ext cx="5334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3C97D-3829-4E0A-902A-4F7D5C83B7D0}" type="slidenum">
              <a:rPr lang="en-US" altLang="zh-CN"/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1371600" y="2438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4419600" y="2438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1371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4419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7086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28956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2895600" y="1752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61452" name="AutoShape 12"/>
          <p:cNvCxnSpPr>
            <a:cxnSpLocks noChangeShapeType="1"/>
            <a:stCxn id="61451" idx="5"/>
            <a:endCxn id="61445" idx="1"/>
          </p:cNvCxnSpPr>
          <p:nvPr/>
        </p:nvCxnSpPr>
        <p:spPr bwMode="auto">
          <a:xfrm>
            <a:off x="3351213" y="2227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1453" name="AutoShape 13"/>
          <p:cNvCxnSpPr>
            <a:cxnSpLocks noChangeShapeType="1"/>
            <a:stCxn id="61451" idx="3"/>
            <a:endCxn id="61444" idx="7"/>
          </p:cNvCxnSpPr>
          <p:nvPr/>
        </p:nvCxnSpPr>
        <p:spPr bwMode="auto">
          <a:xfrm flipH="1">
            <a:off x="1827213" y="2227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1454" name="AutoShape 14"/>
          <p:cNvCxnSpPr>
            <a:cxnSpLocks noChangeShapeType="1"/>
            <a:stCxn id="61444" idx="6"/>
            <a:endCxn id="61445" idx="2"/>
          </p:cNvCxnSpPr>
          <p:nvPr/>
        </p:nvCxnSpPr>
        <p:spPr bwMode="auto">
          <a:xfrm>
            <a:off x="1924050" y="27051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1455" name="AutoShape 15"/>
          <p:cNvCxnSpPr>
            <a:cxnSpLocks noChangeShapeType="1"/>
            <a:stCxn id="61447" idx="0"/>
            <a:endCxn id="61444" idx="4"/>
          </p:cNvCxnSpPr>
          <p:nvPr/>
        </p:nvCxnSpPr>
        <p:spPr bwMode="auto">
          <a:xfrm flipV="1">
            <a:off x="1638300" y="29908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1456" name="AutoShape 16"/>
          <p:cNvCxnSpPr>
            <a:cxnSpLocks noChangeShapeType="1"/>
            <a:stCxn id="61447" idx="5"/>
            <a:endCxn id="61450" idx="1"/>
          </p:cNvCxnSpPr>
          <p:nvPr/>
        </p:nvCxnSpPr>
        <p:spPr bwMode="auto">
          <a:xfrm>
            <a:off x="1827213" y="4513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1457" name="AutoShape 17"/>
          <p:cNvCxnSpPr>
            <a:cxnSpLocks noChangeShapeType="1"/>
            <a:stCxn id="61450" idx="7"/>
            <a:endCxn id="61448" idx="3"/>
          </p:cNvCxnSpPr>
          <p:nvPr/>
        </p:nvCxnSpPr>
        <p:spPr bwMode="auto">
          <a:xfrm flipV="1">
            <a:off x="3351213" y="4513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1458" name="AutoShape 18"/>
          <p:cNvCxnSpPr>
            <a:cxnSpLocks noChangeShapeType="1"/>
            <a:stCxn id="61448" idx="0"/>
            <a:endCxn id="61445" idx="4"/>
          </p:cNvCxnSpPr>
          <p:nvPr/>
        </p:nvCxnSpPr>
        <p:spPr bwMode="auto">
          <a:xfrm flipV="1">
            <a:off x="4686300" y="29908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1459" name="AutoShape 19"/>
          <p:cNvCxnSpPr>
            <a:cxnSpLocks noChangeShapeType="1"/>
          </p:cNvCxnSpPr>
          <p:nvPr/>
        </p:nvCxnSpPr>
        <p:spPr bwMode="auto">
          <a:xfrm>
            <a:off x="4953000" y="26670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1460" name="AutoShape 20"/>
          <p:cNvCxnSpPr>
            <a:cxnSpLocks noChangeShapeType="1"/>
            <a:stCxn id="61448" idx="6"/>
            <a:endCxn id="61449" idx="2"/>
          </p:cNvCxnSpPr>
          <p:nvPr/>
        </p:nvCxnSpPr>
        <p:spPr bwMode="auto">
          <a:xfrm>
            <a:off x="4972050" y="43053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1461" name="AutoShape 21"/>
          <p:cNvCxnSpPr>
            <a:cxnSpLocks noChangeShapeType="1"/>
            <a:stCxn id="61450" idx="0"/>
            <a:endCxn id="61444" idx="5"/>
          </p:cNvCxnSpPr>
          <p:nvPr/>
        </p:nvCxnSpPr>
        <p:spPr bwMode="auto">
          <a:xfrm rot="5400000" flipH="1">
            <a:off x="1598613" y="31416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1238250" y="32146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2533650" y="35052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2209800" y="4572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220980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387985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2971800" y="2352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471805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586105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5803900" y="39465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797300" y="4597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685800" y="2057400"/>
            <a:ext cx="1489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] = 6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4302125" y="19812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] = 4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6705600" y="1974850"/>
            <a:ext cx="1536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6692900" y="4572000"/>
            <a:ext cx="15541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484438" y="5257800"/>
            <a:ext cx="15192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614363" y="4495800"/>
            <a:ext cx="1536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1478" name="Text Box 39"/>
          <p:cNvSpPr txBox="1">
            <a:spLocks noChangeArrowheads="1"/>
          </p:cNvSpPr>
          <p:nvPr/>
        </p:nvSpPr>
        <p:spPr bwMode="auto">
          <a:xfrm>
            <a:off x="4267200" y="4489450"/>
            <a:ext cx="15192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24A55D-BE32-46CF-97EA-1964A7288529}" type="slidenum">
              <a:rPr lang="en-US" altLang="zh-CN"/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1371600" y="2438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4419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1371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4419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7086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28956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2895600" y="1752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62476" name="AutoShape 12"/>
          <p:cNvCxnSpPr>
            <a:cxnSpLocks noChangeShapeType="1"/>
            <a:stCxn id="62475" idx="5"/>
            <a:endCxn id="62469" idx="1"/>
          </p:cNvCxnSpPr>
          <p:nvPr/>
        </p:nvCxnSpPr>
        <p:spPr bwMode="auto">
          <a:xfrm>
            <a:off x="3351213" y="2227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2477" name="AutoShape 13"/>
          <p:cNvCxnSpPr>
            <a:cxnSpLocks noChangeShapeType="1"/>
            <a:stCxn id="62475" idx="3"/>
            <a:endCxn id="62468" idx="7"/>
          </p:cNvCxnSpPr>
          <p:nvPr/>
        </p:nvCxnSpPr>
        <p:spPr bwMode="auto">
          <a:xfrm flipH="1">
            <a:off x="1827213" y="2227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2478" name="AutoShape 14"/>
          <p:cNvCxnSpPr>
            <a:cxnSpLocks noChangeShapeType="1"/>
            <a:stCxn id="62468" idx="6"/>
            <a:endCxn id="62469" idx="2"/>
          </p:cNvCxnSpPr>
          <p:nvPr/>
        </p:nvCxnSpPr>
        <p:spPr bwMode="auto">
          <a:xfrm>
            <a:off x="1924050" y="27051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2479" name="AutoShape 15"/>
          <p:cNvCxnSpPr>
            <a:cxnSpLocks noChangeShapeType="1"/>
            <a:stCxn id="62471" idx="0"/>
            <a:endCxn id="62468" idx="4"/>
          </p:cNvCxnSpPr>
          <p:nvPr/>
        </p:nvCxnSpPr>
        <p:spPr bwMode="auto">
          <a:xfrm flipV="1">
            <a:off x="1638300" y="29908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2480" name="AutoShape 16"/>
          <p:cNvCxnSpPr>
            <a:cxnSpLocks noChangeShapeType="1"/>
            <a:stCxn id="62471" idx="5"/>
            <a:endCxn id="62474" idx="1"/>
          </p:cNvCxnSpPr>
          <p:nvPr/>
        </p:nvCxnSpPr>
        <p:spPr bwMode="auto">
          <a:xfrm>
            <a:off x="1827213" y="4513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2481" name="AutoShape 17"/>
          <p:cNvCxnSpPr>
            <a:cxnSpLocks noChangeShapeType="1"/>
            <a:stCxn id="62474" idx="7"/>
            <a:endCxn id="62472" idx="3"/>
          </p:cNvCxnSpPr>
          <p:nvPr/>
        </p:nvCxnSpPr>
        <p:spPr bwMode="auto">
          <a:xfrm flipV="1">
            <a:off x="3351213" y="4513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2482" name="AutoShape 18"/>
          <p:cNvCxnSpPr>
            <a:cxnSpLocks noChangeShapeType="1"/>
            <a:stCxn id="62472" idx="0"/>
            <a:endCxn id="62469" idx="4"/>
          </p:cNvCxnSpPr>
          <p:nvPr/>
        </p:nvCxnSpPr>
        <p:spPr bwMode="auto">
          <a:xfrm flipV="1">
            <a:off x="4686300" y="29908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2483" name="AutoShape 19"/>
          <p:cNvCxnSpPr>
            <a:cxnSpLocks noChangeShapeType="1"/>
          </p:cNvCxnSpPr>
          <p:nvPr/>
        </p:nvCxnSpPr>
        <p:spPr bwMode="auto">
          <a:xfrm>
            <a:off x="4953000" y="26670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2484" name="AutoShape 20"/>
          <p:cNvCxnSpPr>
            <a:cxnSpLocks noChangeShapeType="1"/>
            <a:stCxn id="62472" idx="6"/>
            <a:endCxn id="62473" idx="2"/>
          </p:cNvCxnSpPr>
          <p:nvPr/>
        </p:nvCxnSpPr>
        <p:spPr bwMode="auto">
          <a:xfrm>
            <a:off x="4972050" y="43053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2485" name="AutoShape 21"/>
          <p:cNvCxnSpPr>
            <a:cxnSpLocks noChangeShapeType="1"/>
            <a:stCxn id="62474" idx="0"/>
            <a:endCxn id="62468" idx="5"/>
          </p:cNvCxnSpPr>
          <p:nvPr/>
        </p:nvCxnSpPr>
        <p:spPr bwMode="auto">
          <a:xfrm rot="5400000" flipH="1">
            <a:off x="1598613" y="31416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238250" y="32146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2533650" y="35052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2209800" y="4572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220980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387985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2971800" y="2352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471805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586105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5803900" y="39465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797300" y="4597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685800" y="2057400"/>
            <a:ext cx="1489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] = 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4302125" y="19812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] = 4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4267200" y="44958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] = 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6705600" y="1981200"/>
            <a:ext cx="1471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9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2500" name="Text Box 37"/>
          <p:cNvSpPr txBox="1">
            <a:spLocks noChangeArrowheads="1"/>
          </p:cNvSpPr>
          <p:nvPr/>
        </p:nvSpPr>
        <p:spPr bwMode="auto">
          <a:xfrm>
            <a:off x="6692900" y="4572000"/>
            <a:ext cx="15541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2501" name="Text Box 38"/>
          <p:cNvSpPr txBox="1">
            <a:spLocks noChangeArrowheads="1"/>
          </p:cNvSpPr>
          <p:nvPr/>
        </p:nvSpPr>
        <p:spPr bwMode="auto">
          <a:xfrm>
            <a:off x="2484438" y="5257800"/>
            <a:ext cx="15192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2502" name="Text Box 39"/>
          <p:cNvSpPr txBox="1">
            <a:spLocks noChangeArrowheads="1"/>
          </p:cNvSpPr>
          <p:nvPr/>
        </p:nvSpPr>
        <p:spPr bwMode="auto">
          <a:xfrm>
            <a:off x="614363" y="4495800"/>
            <a:ext cx="1536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3543E4-08A0-41F4-A8EC-A6E7AE658B74}" type="slidenum">
              <a:rPr lang="en-US" altLang="zh-CN"/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1371600" y="2438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4419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1371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4419600" y="4038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7086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28956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2895600" y="1752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63500" name="AutoShape 12"/>
          <p:cNvCxnSpPr>
            <a:cxnSpLocks noChangeShapeType="1"/>
            <a:stCxn id="63499" idx="5"/>
            <a:endCxn id="63493" idx="1"/>
          </p:cNvCxnSpPr>
          <p:nvPr/>
        </p:nvCxnSpPr>
        <p:spPr bwMode="auto">
          <a:xfrm>
            <a:off x="3351213" y="2227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3501" name="AutoShape 13"/>
          <p:cNvCxnSpPr>
            <a:cxnSpLocks noChangeShapeType="1"/>
            <a:stCxn id="63499" idx="3"/>
            <a:endCxn id="63492" idx="7"/>
          </p:cNvCxnSpPr>
          <p:nvPr/>
        </p:nvCxnSpPr>
        <p:spPr bwMode="auto">
          <a:xfrm flipH="1">
            <a:off x="1827213" y="2227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3502" name="AutoShape 14"/>
          <p:cNvCxnSpPr>
            <a:cxnSpLocks noChangeShapeType="1"/>
            <a:stCxn id="63492" idx="6"/>
            <a:endCxn id="63493" idx="2"/>
          </p:cNvCxnSpPr>
          <p:nvPr/>
        </p:nvCxnSpPr>
        <p:spPr bwMode="auto">
          <a:xfrm>
            <a:off x="1924050" y="27051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3503" name="AutoShape 15"/>
          <p:cNvCxnSpPr>
            <a:cxnSpLocks noChangeShapeType="1"/>
            <a:stCxn id="63495" idx="0"/>
            <a:endCxn id="63492" idx="4"/>
          </p:cNvCxnSpPr>
          <p:nvPr/>
        </p:nvCxnSpPr>
        <p:spPr bwMode="auto">
          <a:xfrm flipV="1">
            <a:off x="1638300" y="29908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3504" name="AutoShape 16"/>
          <p:cNvCxnSpPr>
            <a:cxnSpLocks noChangeShapeType="1"/>
            <a:stCxn id="63495" idx="5"/>
            <a:endCxn id="63498" idx="1"/>
          </p:cNvCxnSpPr>
          <p:nvPr/>
        </p:nvCxnSpPr>
        <p:spPr bwMode="auto">
          <a:xfrm>
            <a:off x="1827213" y="4513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3505" name="AutoShape 17"/>
          <p:cNvCxnSpPr>
            <a:cxnSpLocks noChangeShapeType="1"/>
            <a:stCxn id="63498" idx="7"/>
            <a:endCxn id="63496" idx="3"/>
          </p:cNvCxnSpPr>
          <p:nvPr/>
        </p:nvCxnSpPr>
        <p:spPr bwMode="auto">
          <a:xfrm flipV="1">
            <a:off x="3351213" y="4513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3506" name="AutoShape 18"/>
          <p:cNvCxnSpPr>
            <a:cxnSpLocks noChangeShapeType="1"/>
            <a:stCxn id="63496" idx="0"/>
            <a:endCxn id="63493" idx="4"/>
          </p:cNvCxnSpPr>
          <p:nvPr/>
        </p:nvCxnSpPr>
        <p:spPr bwMode="auto">
          <a:xfrm flipV="1">
            <a:off x="4686300" y="2990850"/>
            <a:ext cx="0" cy="102870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3507" name="AutoShape 19"/>
          <p:cNvCxnSpPr>
            <a:cxnSpLocks noChangeShapeType="1"/>
          </p:cNvCxnSpPr>
          <p:nvPr/>
        </p:nvCxnSpPr>
        <p:spPr bwMode="auto">
          <a:xfrm>
            <a:off x="4953000" y="26670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3508" name="AutoShape 20"/>
          <p:cNvCxnSpPr>
            <a:cxnSpLocks noChangeShapeType="1"/>
            <a:stCxn id="63496" idx="6"/>
            <a:endCxn id="63497" idx="2"/>
          </p:cNvCxnSpPr>
          <p:nvPr/>
        </p:nvCxnSpPr>
        <p:spPr bwMode="auto">
          <a:xfrm>
            <a:off x="4972050" y="43053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3509" name="AutoShape 21"/>
          <p:cNvCxnSpPr>
            <a:cxnSpLocks noChangeShapeType="1"/>
            <a:stCxn id="63498" idx="0"/>
            <a:endCxn id="63492" idx="5"/>
          </p:cNvCxnSpPr>
          <p:nvPr/>
        </p:nvCxnSpPr>
        <p:spPr bwMode="auto">
          <a:xfrm rot="5400000" flipH="1">
            <a:off x="1598613" y="31416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238250" y="32146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2533650" y="35052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2209800" y="4572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220980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387985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2971800" y="2352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71805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586105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5803900" y="39465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797300" y="4597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685800" y="2057400"/>
            <a:ext cx="1489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] = 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4302125" y="19812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] = 4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4267200" y="44958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] = 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6705600" y="1981200"/>
            <a:ext cx="1471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9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6692900" y="4578350"/>
            <a:ext cx="1641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] = 15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2484438" y="526415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8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614363" y="4495800"/>
            <a:ext cx="1536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73FE2-7C36-412A-B824-6245C3D002A2}" type="slidenum">
              <a:rPr lang="en-US" altLang="zh-CN"/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Today’s Topics</a:t>
            </a:r>
            <a:endParaRPr lang="en-US" altLang="zh-CN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Graph Representation &amp; Algorithms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Minimum Spanning Tree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Prim’s Algorithm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Kruskal’s</a:t>
            </a:r>
            <a:r>
              <a:rPr lang="en-US" altLang="zh-CN" dirty="0" smtClean="0"/>
              <a:t> Algorithm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Union-Find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5BE0E-ED82-41AA-BC26-7175EDCA6F61}" type="slidenum">
              <a:rPr lang="en-US" altLang="zh-CN"/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64516" name="Oval 3"/>
          <p:cNvSpPr>
            <a:spLocks noChangeArrowheads="1"/>
          </p:cNvSpPr>
          <p:nvPr/>
        </p:nvSpPr>
        <p:spPr bwMode="auto">
          <a:xfrm>
            <a:off x="1371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17" name="Oval 4"/>
          <p:cNvSpPr>
            <a:spLocks noChangeArrowheads="1"/>
          </p:cNvSpPr>
          <p:nvPr/>
        </p:nvSpPr>
        <p:spPr bwMode="auto">
          <a:xfrm>
            <a:off x="4419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18" name="Oval 5"/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19" name="Oval 6"/>
          <p:cNvSpPr>
            <a:spLocks noChangeArrowheads="1"/>
          </p:cNvSpPr>
          <p:nvPr/>
        </p:nvSpPr>
        <p:spPr bwMode="auto">
          <a:xfrm>
            <a:off x="1371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20" name="Oval 7"/>
          <p:cNvSpPr>
            <a:spLocks noChangeArrowheads="1"/>
          </p:cNvSpPr>
          <p:nvPr/>
        </p:nvSpPr>
        <p:spPr bwMode="auto">
          <a:xfrm>
            <a:off x="4419600" y="4038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21" name="Oval 8"/>
          <p:cNvSpPr>
            <a:spLocks noChangeArrowheads="1"/>
          </p:cNvSpPr>
          <p:nvPr/>
        </p:nvSpPr>
        <p:spPr bwMode="auto">
          <a:xfrm>
            <a:off x="7086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28956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23" name="Oval 10"/>
          <p:cNvSpPr>
            <a:spLocks noChangeArrowheads="1"/>
          </p:cNvSpPr>
          <p:nvPr/>
        </p:nvSpPr>
        <p:spPr bwMode="auto">
          <a:xfrm>
            <a:off x="2895600" y="1752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64524" name="AutoShape 11"/>
          <p:cNvCxnSpPr>
            <a:cxnSpLocks noChangeShapeType="1"/>
            <a:stCxn id="64523" idx="5"/>
            <a:endCxn id="64517" idx="1"/>
          </p:cNvCxnSpPr>
          <p:nvPr/>
        </p:nvCxnSpPr>
        <p:spPr bwMode="auto">
          <a:xfrm>
            <a:off x="3351213" y="2227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4525" name="AutoShape 12"/>
          <p:cNvCxnSpPr>
            <a:cxnSpLocks noChangeShapeType="1"/>
            <a:stCxn id="64523" idx="3"/>
            <a:endCxn id="64516" idx="7"/>
          </p:cNvCxnSpPr>
          <p:nvPr/>
        </p:nvCxnSpPr>
        <p:spPr bwMode="auto">
          <a:xfrm flipH="1">
            <a:off x="1827213" y="2227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4526" name="AutoShape 13"/>
          <p:cNvCxnSpPr>
            <a:cxnSpLocks noChangeShapeType="1"/>
            <a:stCxn id="64516" idx="6"/>
            <a:endCxn id="64517" idx="2"/>
          </p:cNvCxnSpPr>
          <p:nvPr/>
        </p:nvCxnSpPr>
        <p:spPr bwMode="auto">
          <a:xfrm>
            <a:off x="1924050" y="2705100"/>
            <a:ext cx="2476500" cy="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4527" name="AutoShape 14"/>
          <p:cNvCxnSpPr>
            <a:cxnSpLocks noChangeShapeType="1"/>
            <a:stCxn id="64519" idx="0"/>
            <a:endCxn id="64516" idx="4"/>
          </p:cNvCxnSpPr>
          <p:nvPr/>
        </p:nvCxnSpPr>
        <p:spPr bwMode="auto">
          <a:xfrm flipV="1">
            <a:off x="1638300" y="29908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4528" name="AutoShape 15"/>
          <p:cNvCxnSpPr>
            <a:cxnSpLocks noChangeShapeType="1"/>
            <a:stCxn id="64519" idx="5"/>
            <a:endCxn id="64522" idx="1"/>
          </p:cNvCxnSpPr>
          <p:nvPr/>
        </p:nvCxnSpPr>
        <p:spPr bwMode="auto">
          <a:xfrm>
            <a:off x="1827213" y="4513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4529" name="AutoShape 16"/>
          <p:cNvCxnSpPr>
            <a:cxnSpLocks noChangeShapeType="1"/>
            <a:stCxn id="64522" idx="7"/>
            <a:endCxn id="64520" idx="3"/>
          </p:cNvCxnSpPr>
          <p:nvPr/>
        </p:nvCxnSpPr>
        <p:spPr bwMode="auto">
          <a:xfrm flipV="1">
            <a:off x="3351213" y="4513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4530" name="AutoShape 17"/>
          <p:cNvCxnSpPr>
            <a:cxnSpLocks noChangeShapeType="1"/>
            <a:stCxn id="64520" idx="0"/>
            <a:endCxn id="64517" idx="4"/>
          </p:cNvCxnSpPr>
          <p:nvPr/>
        </p:nvCxnSpPr>
        <p:spPr bwMode="auto">
          <a:xfrm flipV="1">
            <a:off x="4686300" y="2990850"/>
            <a:ext cx="0" cy="102870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4531" name="AutoShape 18"/>
          <p:cNvCxnSpPr>
            <a:cxnSpLocks noChangeShapeType="1"/>
          </p:cNvCxnSpPr>
          <p:nvPr/>
        </p:nvCxnSpPr>
        <p:spPr bwMode="auto">
          <a:xfrm>
            <a:off x="4953000" y="26670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4532" name="AutoShape 19"/>
          <p:cNvCxnSpPr>
            <a:cxnSpLocks noChangeShapeType="1"/>
            <a:stCxn id="64520" idx="6"/>
            <a:endCxn id="64521" idx="2"/>
          </p:cNvCxnSpPr>
          <p:nvPr/>
        </p:nvCxnSpPr>
        <p:spPr bwMode="auto">
          <a:xfrm>
            <a:off x="4972050" y="43053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4533" name="AutoShape 20"/>
          <p:cNvCxnSpPr>
            <a:cxnSpLocks noChangeShapeType="1"/>
            <a:stCxn id="64522" idx="0"/>
            <a:endCxn id="64516" idx="5"/>
          </p:cNvCxnSpPr>
          <p:nvPr/>
        </p:nvCxnSpPr>
        <p:spPr bwMode="auto">
          <a:xfrm rot="5400000" flipH="1">
            <a:off x="1598613" y="31416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64534" name="Text Box 21"/>
          <p:cNvSpPr txBox="1">
            <a:spLocks noChangeArrowheads="1"/>
          </p:cNvSpPr>
          <p:nvPr/>
        </p:nvSpPr>
        <p:spPr bwMode="auto">
          <a:xfrm>
            <a:off x="1238250" y="32146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35" name="Text Box 22"/>
          <p:cNvSpPr txBox="1">
            <a:spLocks noChangeArrowheads="1"/>
          </p:cNvSpPr>
          <p:nvPr/>
        </p:nvSpPr>
        <p:spPr bwMode="auto">
          <a:xfrm>
            <a:off x="2533650" y="35052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36" name="Text Box 23"/>
          <p:cNvSpPr txBox="1">
            <a:spLocks noChangeArrowheads="1"/>
          </p:cNvSpPr>
          <p:nvPr/>
        </p:nvSpPr>
        <p:spPr bwMode="auto">
          <a:xfrm>
            <a:off x="2209800" y="4572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37" name="Text Box 24"/>
          <p:cNvSpPr txBox="1">
            <a:spLocks noChangeArrowheads="1"/>
          </p:cNvSpPr>
          <p:nvPr/>
        </p:nvSpPr>
        <p:spPr bwMode="auto">
          <a:xfrm>
            <a:off x="220980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38" name="Text Box 25"/>
          <p:cNvSpPr txBox="1">
            <a:spLocks noChangeArrowheads="1"/>
          </p:cNvSpPr>
          <p:nvPr/>
        </p:nvSpPr>
        <p:spPr bwMode="auto">
          <a:xfrm>
            <a:off x="387985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39" name="Text Box 26"/>
          <p:cNvSpPr txBox="1">
            <a:spLocks noChangeArrowheads="1"/>
          </p:cNvSpPr>
          <p:nvPr/>
        </p:nvSpPr>
        <p:spPr bwMode="auto">
          <a:xfrm>
            <a:off x="2971800" y="2352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40" name="Text Box 27"/>
          <p:cNvSpPr txBox="1">
            <a:spLocks noChangeArrowheads="1"/>
          </p:cNvSpPr>
          <p:nvPr/>
        </p:nvSpPr>
        <p:spPr bwMode="auto">
          <a:xfrm>
            <a:off x="471805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41" name="Text Box 28"/>
          <p:cNvSpPr txBox="1">
            <a:spLocks noChangeArrowheads="1"/>
          </p:cNvSpPr>
          <p:nvPr/>
        </p:nvSpPr>
        <p:spPr bwMode="auto">
          <a:xfrm>
            <a:off x="586105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42" name="Text Box 29"/>
          <p:cNvSpPr txBox="1">
            <a:spLocks noChangeArrowheads="1"/>
          </p:cNvSpPr>
          <p:nvPr/>
        </p:nvSpPr>
        <p:spPr bwMode="auto">
          <a:xfrm>
            <a:off x="5803900" y="39465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43" name="Text Box 30"/>
          <p:cNvSpPr txBox="1">
            <a:spLocks noChangeArrowheads="1"/>
          </p:cNvSpPr>
          <p:nvPr/>
        </p:nvSpPr>
        <p:spPr bwMode="auto">
          <a:xfrm>
            <a:off x="3797300" y="4597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4544" name="Text Box 31"/>
          <p:cNvSpPr txBox="1">
            <a:spLocks noChangeArrowheads="1"/>
          </p:cNvSpPr>
          <p:nvPr/>
        </p:nvSpPr>
        <p:spPr bwMode="auto">
          <a:xfrm>
            <a:off x="685800" y="2057400"/>
            <a:ext cx="1489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] = 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4545" name="Text Box 32"/>
          <p:cNvSpPr txBox="1">
            <a:spLocks noChangeArrowheads="1"/>
          </p:cNvSpPr>
          <p:nvPr/>
        </p:nvSpPr>
        <p:spPr bwMode="auto">
          <a:xfrm>
            <a:off x="4302125" y="19812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] = 4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4546" name="Text Box 33"/>
          <p:cNvSpPr txBox="1">
            <a:spLocks noChangeArrowheads="1"/>
          </p:cNvSpPr>
          <p:nvPr/>
        </p:nvSpPr>
        <p:spPr bwMode="auto">
          <a:xfrm>
            <a:off x="4267200" y="44958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] = 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4547" name="Text Box 34"/>
          <p:cNvSpPr txBox="1">
            <a:spLocks noChangeArrowheads="1"/>
          </p:cNvSpPr>
          <p:nvPr/>
        </p:nvSpPr>
        <p:spPr bwMode="auto">
          <a:xfrm>
            <a:off x="6705600" y="1981200"/>
            <a:ext cx="1471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9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4548" name="Text Box 35"/>
          <p:cNvSpPr txBox="1">
            <a:spLocks noChangeArrowheads="1"/>
          </p:cNvSpPr>
          <p:nvPr/>
        </p:nvSpPr>
        <p:spPr bwMode="auto">
          <a:xfrm>
            <a:off x="6692900" y="4578350"/>
            <a:ext cx="1641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] = 15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4549" name="Text Box 36"/>
          <p:cNvSpPr txBox="1">
            <a:spLocks noChangeArrowheads="1"/>
          </p:cNvSpPr>
          <p:nvPr/>
        </p:nvSpPr>
        <p:spPr bwMode="auto">
          <a:xfrm>
            <a:off x="2484438" y="526415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8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4550" name="Text Box 37"/>
          <p:cNvSpPr txBox="1">
            <a:spLocks noChangeArrowheads="1"/>
          </p:cNvSpPr>
          <p:nvPr/>
        </p:nvSpPr>
        <p:spPr bwMode="auto">
          <a:xfrm>
            <a:off x="614363" y="4502150"/>
            <a:ext cx="16240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14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D605A5-BD3C-48EA-B7BA-115E077814D3}" type="slidenum">
              <a:rPr lang="en-US" altLang="zh-CN"/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65540" name="Oval 3"/>
          <p:cNvSpPr>
            <a:spLocks noChangeArrowheads="1"/>
          </p:cNvSpPr>
          <p:nvPr/>
        </p:nvSpPr>
        <p:spPr bwMode="auto">
          <a:xfrm>
            <a:off x="1371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41" name="Oval 4"/>
          <p:cNvSpPr>
            <a:spLocks noChangeArrowheads="1"/>
          </p:cNvSpPr>
          <p:nvPr/>
        </p:nvSpPr>
        <p:spPr bwMode="auto">
          <a:xfrm>
            <a:off x="4419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42" name="Oval 5"/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1371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4419600" y="4038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7086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46" name="Oval 9"/>
          <p:cNvSpPr>
            <a:spLocks noChangeArrowheads="1"/>
          </p:cNvSpPr>
          <p:nvPr/>
        </p:nvSpPr>
        <p:spPr bwMode="auto">
          <a:xfrm>
            <a:off x="2895600" y="4724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47" name="Oval 10"/>
          <p:cNvSpPr>
            <a:spLocks noChangeArrowheads="1"/>
          </p:cNvSpPr>
          <p:nvPr/>
        </p:nvSpPr>
        <p:spPr bwMode="auto">
          <a:xfrm>
            <a:off x="2895600" y="1752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65548" name="AutoShape 11"/>
          <p:cNvCxnSpPr>
            <a:cxnSpLocks noChangeShapeType="1"/>
            <a:stCxn id="65547" idx="5"/>
            <a:endCxn id="65541" idx="1"/>
          </p:cNvCxnSpPr>
          <p:nvPr/>
        </p:nvCxnSpPr>
        <p:spPr bwMode="auto">
          <a:xfrm>
            <a:off x="3351213" y="2227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5549" name="AutoShape 12"/>
          <p:cNvCxnSpPr>
            <a:cxnSpLocks noChangeShapeType="1"/>
            <a:stCxn id="65547" idx="3"/>
            <a:endCxn id="65540" idx="7"/>
          </p:cNvCxnSpPr>
          <p:nvPr/>
        </p:nvCxnSpPr>
        <p:spPr bwMode="auto">
          <a:xfrm flipH="1">
            <a:off x="1827213" y="2227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5550" name="AutoShape 13"/>
          <p:cNvCxnSpPr>
            <a:cxnSpLocks noChangeShapeType="1"/>
            <a:stCxn id="65540" idx="6"/>
            <a:endCxn id="65541" idx="2"/>
          </p:cNvCxnSpPr>
          <p:nvPr/>
        </p:nvCxnSpPr>
        <p:spPr bwMode="auto">
          <a:xfrm>
            <a:off x="1924050" y="2705100"/>
            <a:ext cx="2476500" cy="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5551" name="AutoShape 14"/>
          <p:cNvCxnSpPr>
            <a:cxnSpLocks noChangeShapeType="1"/>
            <a:stCxn id="65543" idx="0"/>
            <a:endCxn id="65540" idx="4"/>
          </p:cNvCxnSpPr>
          <p:nvPr/>
        </p:nvCxnSpPr>
        <p:spPr bwMode="auto">
          <a:xfrm flipV="1">
            <a:off x="1638300" y="29908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5552" name="AutoShape 15"/>
          <p:cNvCxnSpPr>
            <a:cxnSpLocks noChangeShapeType="1"/>
            <a:stCxn id="65543" idx="5"/>
            <a:endCxn id="65546" idx="1"/>
          </p:cNvCxnSpPr>
          <p:nvPr/>
        </p:nvCxnSpPr>
        <p:spPr bwMode="auto">
          <a:xfrm>
            <a:off x="1827213" y="4513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5553" name="AutoShape 16"/>
          <p:cNvCxnSpPr>
            <a:cxnSpLocks noChangeShapeType="1"/>
            <a:stCxn id="65546" idx="7"/>
            <a:endCxn id="65544" idx="3"/>
          </p:cNvCxnSpPr>
          <p:nvPr/>
        </p:nvCxnSpPr>
        <p:spPr bwMode="auto">
          <a:xfrm flipV="1">
            <a:off x="3351213" y="4513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5554" name="AutoShape 17"/>
          <p:cNvCxnSpPr>
            <a:cxnSpLocks noChangeShapeType="1"/>
            <a:stCxn id="65544" idx="0"/>
            <a:endCxn id="65541" idx="4"/>
          </p:cNvCxnSpPr>
          <p:nvPr/>
        </p:nvCxnSpPr>
        <p:spPr bwMode="auto">
          <a:xfrm flipV="1">
            <a:off x="4686300" y="2990850"/>
            <a:ext cx="0" cy="102870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5555" name="AutoShape 18"/>
          <p:cNvCxnSpPr>
            <a:cxnSpLocks noChangeShapeType="1"/>
          </p:cNvCxnSpPr>
          <p:nvPr/>
        </p:nvCxnSpPr>
        <p:spPr bwMode="auto">
          <a:xfrm>
            <a:off x="4953000" y="26670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5556" name="AutoShape 19"/>
          <p:cNvCxnSpPr>
            <a:cxnSpLocks noChangeShapeType="1"/>
            <a:stCxn id="65544" idx="6"/>
            <a:endCxn id="65545" idx="2"/>
          </p:cNvCxnSpPr>
          <p:nvPr/>
        </p:nvCxnSpPr>
        <p:spPr bwMode="auto">
          <a:xfrm>
            <a:off x="4972050" y="43053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5557" name="AutoShape 20"/>
          <p:cNvCxnSpPr>
            <a:cxnSpLocks noChangeShapeType="1"/>
            <a:stCxn id="65546" idx="0"/>
            <a:endCxn id="65540" idx="5"/>
          </p:cNvCxnSpPr>
          <p:nvPr/>
        </p:nvCxnSpPr>
        <p:spPr bwMode="auto">
          <a:xfrm rot="5400000" flipH="1">
            <a:off x="1598613" y="31416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65558" name="Text Box 21"/>
          <p:cNvSpPr txBox="1">
            <a:spLocks noChangeArrowheads="1"/>
          </p:cNvSpPr>
          <p:nvPr/>
        </p:nvSpPr>
        <p:spPr bwMode="auto">
          <a:xfrm>
            <a:off x="1238250" y="32146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59" name="Text Box 22"/>
          <p:cNvSpPr txBox="1">
            <a:spLocks noChangeArrowheads="1"/>
          </p:cNvSpPr>
          <p:nvPr/>
        </p:nvSpPr>
        <p:spPr bwMode="auto">
          <a:xfrm>
            <a:off x="2533650" y="35052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60" name="Text Box 23"/>
          <p:cNvSpPr txBox="1">
            <a:spLocks noChangeArrowheads="1"/>
          </p:cNvSpPr>
          <p:nvPr/>
        </p:nvSpPr>
        <p:spPr bwMode="auto">
          <a:xfrm>
            <a:off x="2209800" y="4572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61" name="Text Box 24"/>
          <p:cNvSpPr txBox="1">
            <a:spLocks noChangeArrowheads="1"/>
          </p:cNvSpPr>
          <p:nvPr/>
        </p:nvSpPr>
        <p:spPr bwMode="auto">
          <a:xfrm>
            <a:off x="220980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62" name="Text Box 25"/>
          <p:cNvSpPr txBox="1">
            <a:spLocks noChangeArrowheads="1"/>
          </p:cNvSpPr>
          <p:nvPr/>
        </p:nvSpPr>
        <p:spPr bwMode="auto">
          <a:xfrm>
            <a:off x="387985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63" name="Text Box 26"/>
          <p:cNvSpPr txBox="1">
            <a:spLocks noChangeArrowheads="1"/>
          </p:cNvSpPr>
          <p:nvPr/>
        </p:nvSpPr>
        <p:spPr bwMode="auto">
          <a:xfrm>
            <a:off x="2971800" y="2352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64" name="Text Box 27"/>
          <p:cNvSpPr txBox="1">
            <a:spLocks noChangeArrowheads="1"/>
          </p:cNvSpPr>
          <p:nvPr/>
        </p:nvSpPr>
        <p:spPr bwMode="auto">
          <a:xfrm>
            <a:off x="471805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65" name="Text Box 28"/>
          <p:cNvSpPr txBox="1">
            <a:spLocks noChangeArrowheads="1"/>
          </p:cNvSpPr>
          <p:nvPr/>
        </p:nvSpPr>
        <p:spPr bwMode="auto">
          <a:xfrm>
            <a:off x="586105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66" name="Text Box 29"/>
          <p:cNvSpPr txBox="1">
            <a:spLocks noChangeArrowheads="1"/>
          </p:cNvSpPr>
          <p:nvPr/>
        </p:nvSpPr>
        <p:spPr bwMode="auto">
          <a:xfrm>
            <a:off x="5803900" y="39465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67" name="Text Box 30"/>
          <p:cNvSpPr txBox="1">
            <a:spLocks noChangeArrowheads="1"/>
          </p:cNvSpPr>
          <p:nvPr/>
        </p:nvSpPr>
        <p:spPr bwMode="auto">
          <a:xfrm>
            <a:off x="3797300" y="4597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5568" name="Text Box 31"/>
          <p:cNvSpPr txBox="1">
            <a:spLocks noChangeArrowheads="1"/>
          </p:cNvSpPr>
          <p:nvPr/>
        </p:nvSpPr>
        <p:spPr bwMode="auto">
          <a:xfrm>
            <a:off x="685800" y="2057400"/>
            <a:ext cx="1489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] = 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5569" name="Text Box 32"/>
          <p:cNvSpPr txBox="1">
            <a:spLocks noChangeArrowheads="1"/>
          </p:cNvSpPr>
          <p:nvPr/>
        </p:nvSpPr>
        <p:spPr bwMode="auto">
          <a:xfrm>
            <a:off x="4302125" y="19812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] = 4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5570" name="Text Box 33"/>
          <p:cNvSpPr txBox="1">
            <a:spLocks noChangeArrowheads="1"/>
          </p:cNvSpPr>
          <p:nvPr/>
        </p:nvSpPr>
        <p:spPr bwMode="auto">
          <a:xfrm>
            <a:off x="4267200" y="44958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] = 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5571" name="Text Box 34"/>
          <p:cNvSpPr txBox="1">
            <a:spLocks noChangeArrowheads="1"/>
          </p:cNvSpPr>
          <p:nvPr/>
        </p:nvSpPr>
        <p:spPr bwMode="auto">
          <a:xfrm>
            <a:off x="6705600" y="1981200"/>
            <a:ext cx="1471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9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5572" name="Text Box 35"/>
          <p:cNvSpPr txBox="1">
            <a:spLocks noChangeArrowheads="1"/>
          </p:cNvSpPr>
          <p:nvPr/>
        </p:nvSpPr>
        <p:spPr bwMode="auto">
          <a:xfrm>
            <a:off x="6692900" y="4578350"/>
            <a:ext cx="1641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] = 15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5573" name="Text Box 36"/>
          <p:cNvSpPr txBox="1">
            <a:spLocks noChangeArrowheads="1"/>
          </p:cNvSpPr>
          <p:nvPr/>
        </p:nvSpPr>
        <p:spPr bwMode="auto">
          <a:xfrm>
            <a:off x="2484438" y="526415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8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5574" name="Text Box 37"/>
          <p:cNvSpPr txBox="1">
            <a:spLocks noChangeArrowheads="1"/>
          </p:cNvSpPr>
          <p:nvPr/>
        </p:nvSpPr>
        <p:spPr bwMode="auto">
          <a:xfrm>
            <a:off x="614363" y="4502150"/>
            <a:ext cx="14716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834A9A-31F1-4587-8A80-6FA4C67A9DBE}" type="slidenum">
              <a:rPr lang="en-US" altLang="zh-CN"/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66564" name="Oval 3"/>
          <p:cNvSpPr>
            <a:spLocks noChangeArrowheads="1"/>
          </p:cNvSpPr>
          <p:nvPr/>
        </p:nvSpPr>
        <p:spPr bwMode="auto">
          <a:xfrm>
            <a:off x="1371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65" name="Oval 4"/>
          <p:cNvSpPr>
            <a:spLocks noChangeArrowheads="1"/>
          </p:cNvSpPr>
          <p:nvPr/>
        </p:nvSpPr>
        <p:spPr bwMode="auto">
          <a:xfrm>
            <a:off x="4419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67" name="Oval 6"/>
          <p:cNvSpPr>
            <a:spLocks noChangeArrowheads="1"/>
          </p:cNvSpPr>
          <p:nvPr/>
        </p:nvSpPr>
        <p:spPr bwMode="auto">
          <a:xfrm>
            <a:off x="1371600" y="4038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68" name="Oval 7"/>
          <p:cNvSpPr>
            <a:spLocks noChangeArrowheads="1"/>
          </p:cNvSpPr>
          <p:nvPr/>
        </p:nvSpPr>
        <p:spPr bwMode="auto">
          <a:xfrm>
            <a:off x="4419600" y="4038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69" name="Oval 8"/>
          <p:cNvSpPr>
            <a:spLocks noChangeArrowheads="1"/>
          </p:cNvSpPr>
          <p:nvPr/>
        </p:nvSpPr>
        <p:spPr bwMode="auto">
          <a:xfrm>
            <a:off x="7086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70" name="Oval 9"/>
          <p:cNvSpPr>
            <a:spLocks noChangeArrowheads="1"/>
          </p:cNvSpPr>
          <p:nvPr/>
        </p:nvSpPr>
        <p:spPr bwMode="auto">
          <a:xfrm>
            <a:off x="2895600" y="4724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71" name="Oval 10"/>
          <p:cNvSpPr>
            <a:spLocks noChangeArrowheads="1"/>
          </p:cNvSpPr>
          <p:nvPr/>
        </p:nvSpPr>
        <p:spPr bwMode="auto">
          <a:xfrm>
            <a:off x="2895600" y="1752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66572" name="AutoShape 11"/>
          <p:cNvCxnSpPr>
            <a:cxnSpLocks noChangeShapeType="1"/>
            <a:stCxn id="66571" idx="5"/>
            <a:endCxn id="66565" idx="1"/>
          </p:cNvCxnSpPr>
          <p:nvPr/>
        </p:nvCxnSpPr>
        <p:spPr bwMode="auto">
          <a:xfrm>
            <a:off x="3351213" y="2227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6573" name="AutoShape 12"/>
          <p:cNvCxnSpPr>
            <a:cxnSpLocks noChangeShapeType="1"/>
            <a:stCxn id="66571" idx="3"/>
            <a:endCxn id="66564" idx="7"/>
          </p:cNvCxnSpPr>
          <p:nvPr/>
        </p:nvCxnSpPr>
        <p:spPr bwMode="auto">
          <a:xfrm flipH="1">
            <a:off x="1827213" y="2227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6574" name="AutoShape 13"/>
          <p:cNvCxnSpPr>
            <a:cxnSpLocks noChangeShapeType="1"/>
            <a:stCxn id="66564" idx="6"/>
            <a:endCxn id="66565" idx="2"/>
          </p:cNvCxnSpPr>
          <p:nvPr/>
        </p:nvCxnSpPr>
        <p:spPr bwMode="auto">
          <a:xfrm>
            <a:off x="1924050" y="2705100"/>
            <a:ext cx="2476500" cy="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6575" name="AutoShape 14"/>
          <p:cNvCxnSpPr>
            <a:cxnSpLocks noChangeShapeType="1"/>
            <a:stCxn id="66567" idx="0"/>
            <a:endCxn id="66564" idx="4"/>
          </p:cNvCxnSpPr>
          <p:nvPr/>
        </p:nvCxnSpPr>
        <p:spPr bwMode="auto">
          <a:xfrm flipV="1">
            <a:off x="1638300" y="29908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6576" name="AutoShape 15"/>
          <p:cNvCxnSpPr>
            <a:cxnSpLocks noChangeShapeType="1"/>
            <a:stCxn id="66567" idx="5"/>
            <a:endCxn id="66570" idx="1"/>
          </p:cNvCxnSpPr>
          <p:nvPr/>
        </p:nvCxnSpPr>
        <p:spPr bwMode="auto">
          <a:xfrm>
            <a:off x="1827213" y="4513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6577" name="AutoShape 16"/>
          <p:cNvCxnSpPr>
            <a:cxnSpLocks noChangeShapeType="1"/>
            <a:stCxn id="66570" idx="7"/>
            <a:endCxn id="66568" idx="3"/>
          </p:cNvCxnSpPr>
          <p:nvPr/>
        </p:nvCxnSpPr>
        <p:spPr bwMode="auto">
          <a:xfrm flipV="1">
            <a:off x="3351213" y="4513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6578" name="AutoShape 17"/>
          <p:cNvCxnSpPr>
            <a:cxnSpLocks noChangeShapeType="1"/>
            <a:stCxn id="66568" idx="0"/>
            <a:endCxn id="66565" idx="4"/>
          </p:cNvCxnSpPr>
          <p:nvPr/>
        </p:nvCxnSpPr>
        <p:spPr bwMode="auto">
          <a:xfrm flipV="1">
            <a:off x="4686300" y="2990850"/>
            <a:ext cx="0" cy="102870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6579" name="AutoShape 18"/>
          <p:cNvCxnSpPr>
            <a:cxnSpLocks noChangeShapeType="1"/>
          </p:cNvCxnSpPr>
          <p:nvPr/>
        </p:nvCxnSpPr>
        <p:spPr bwMode="auto">
          <a:xfrm>
            <a:off x="4953000" y="26670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6580" name="AutoShape 19"/>
          <p:cNvCxnSpPr>
            <a:cxnSpLocks noChangeShapeType="1"/>
            <a:stCxn id="66568" idx="6"/>
            <a:endCxn id="66569" idx="2"/>
          </p:cNvCxnSpPr>
          <p:nvPr/>
        </p:nvCxnSpPr>
        <p:spPr bwMode="auto">
          <a:xfrm>
            <a:off x="4972050" y="43053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6581" name="AutoShape 20"/>
          <p:cNvCxnSpPr>
            <a:cxnSpLocks noChangeShapeType="1"/>
            <a:stCxn id="66570" idx="0"/>
            <a:endCxn id="66564" idx="5"/>
          </p:cNvCxnSpPr>
          <p:nvPr/>
        </p:nvCxnSpPr>
        <p:spPr bwMode="auto">
          <a:xfrm rot="5400000" flipH="1">
            <a:off x="1598613" y="31416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66582" name="Text Box 21"/>
          <p:cNvSpPr txBox="1">
            <a:spLocks noChangeArrowheads="1"/>
          </p:cNvSpPr>
          <p:nvPr/>
        </p:nvSpPr>
        <p:spPr bwMode="auto">
          <a:xfrm>
            <a:off x="1238250" y="32146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83" name="Text Box 22"/>
          <p:cNvSpPr txBox="1">
            <a:spLocks noChangeArrowheads="1"/>
          </p:cNvSpPr>
          <p:nvPr/>
        </p:nvSpPr>
        <p:spPr bwMode="auto">
          <a:xfrm>
            <a:off x="2533650" y="35052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2209800" y="4572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85" name="Text Box 24"/>
          <p:cNvSpPr txBox="1">
            <a:spLocks noChangeArrowheads="1"/>
          </p:cNvSpPr>
          <p:nvPr/>
        </p:nvSpPr>
        <p:spPr bwMode="auto">
          <a:xfrm>
            <a:off x="220980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86" name="Text Box 25"/>
          <p:cNvSpPr txBox="1">
            <a:spLocks noChangeArrowheads="1"/>
          </p:cNvSpPr>
          <p:nvPr/>
        </p:nvSpPr>
        <p:spPr bwMode="auto">
          <a:xfrm>
            <a:off x="387985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87" name="Text Box 26"/>
          <p:cNvSpPr txBox="1">
            <a:spLocks noChangeArrowheads="1"/>
          </p:cNvSpPr>
          <p:nvPr/>
        </p:nvSpPr>
        <p:spPr bwMode="auto">
          <a:xfrm>
            <a:off x="2971800" y="2352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88" name="Text Box 27"/>
          <p:cNvSpPr txBox="1">
            <a:spLocks noChangeArrowheads="1"/>
          </p:cNvSpPr>
          <p:nvPr/>
        </p:nvSpPr>
        <p:spPr bwMode="auto">
          <a:xfrm>
            <a:off x="471805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89" name="Text Box 28"/>
          <p:cNvSpPr txBox="1">
            <a:spLocks noChangeArrowheads="1"/>
          </p:cNvSpPr>
          <p:nvPr/>
        </p:nvSpPr>
        <p:spPr bwMode="auto">
          <a:xfrm>
            <a:off x="586105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90" name="Text Box 29"/>
          <p:cNvSpPr txBox="1">
            <a:spLocks noChangeArrowheads="1"/>
          </p:cNvSpPr>
          <p:nvPr/>
        </p:nvSpPr>
        <p:spPr bwMode="auto">
          <a:xfrm>
            <a:off x="5803900" y="39465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91" name="Text Box 30"/>
          <p:cNvSpPr txBox="1">
            <a:spLocks noChangeArrowheads="1"/>
          </p:cNvSpPr>
          <p:nvPr/>
        </p:nvSpPr>
        <p:spPr bwMode="auto">
          <a:xfrm>
            <a:off x="3797300" y="4597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6592" name="Text Box 31"/>
          <p:cNvSpPr txBox="1">
            <a:spLocks noChangeArrowheads="1"/>
          </p:cNvSpPr>
          <p:nvPr/>
        </p:nvSpPr>
        <p:spPr bwMode="auto">
          <a:xfrm>
            <a:off x="685800" y="2057400"/>
            <a:ext cx="1489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] = 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6593" name="Text Box 32"/>
          <p:cNvSpPr txBox="1">
            <a:spLocks noChangeArrowheads="1"/>
          </p:cNvSpPr>
          <p:nvPr/>
        </p:nvSpPr>
        <p:spPr bwMode="auto">
          <a:xfrm>
            <a:off x="4302125" y="19812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] = 4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6594" name="Text Box 33"/>
          <p:cNvSpPr txBox="1">
            <a:spLocks noChangeArrowheads="1"/>
          </p:cNvSpPr>
          <p:nvPr/>
        </p:nvSpPr>
        <p:spPr bwMode="auto">
          <a:xfrm>
            <a:off x="4267200" y="44958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] = 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6595" name="Text Box 34"/>
          <p:cNvSpPr txBox="1">
            <a:spLocks noChangeArrowheads="1"/>
          </p:cNvSpPr>
          <p:nvPr/>
        </p:nvSpPr>
        <p:spPr bwMode="auto">
          <a:xfrm>
            <a:off x="6705600" y="1981200"/>
            <a:ext cx="1471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9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6596" name="Text Box 35"/>
          <p:cNvSpPr txBox="1">
            <a:spLocks noChangeArrowheads="1"/>
          </p:cNvSpPr>
          <p:nvPr/>
        </p:nvSpPr>
        <p:spPr bwMode="auto">
          <a:xfrm>
            <a:off x="6692900" y="4578350"/>
            <a:ext cx="1641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] = 15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6597" name="Text Box 36"/>
          <p:cNvSpPr txBox="1">
            <a:spLocks noChangeArrowheads="1"/>
          </p:cNvSpPr>
          <p:nvPr/>
        </p:nvSpPr>
        <p:spPr bwMode="auto">
          <a:xfrm>
            <a:off x="2484438" y="526415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8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6598" name="Text Box 37"/>
          <p:cNvSpPr txBox="1">
            <a:spLocks noChangeArrowheads="1"/>
          </p:cNvSpPr>
          <p:nvPr/>
        </p:nvSpPr>
        <p:spPr bwMode="auto">
          <a:xfrm>
            <a:off x="614363" y="4502150"/>
            <a:ext cx="14716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C1173-3E09-451A-9DD2-85BB3E99692A}" type="slidenum">
              <a:rPr lang="en-US" altLang="zh-CN"/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67588" name="Oval 3"/>
          <p:cNvSpPr>
            <a:spLocks noChangeArrowheads="1"/>
          </p:cNvSpPr>
          <p:nvPr/>
        </p:nvSpPr>
        <p:spPr bwMode="auto">
          <a:xfrm>
            <a:off x="1371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4419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590" name="Oval 5"/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1371600" y="4038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592" name="Oval 7"/>
          <p:cNvSpPr>
            <a:spLocks noChangeArrowheads="1"/>
          </p:cNvSpPr>
          <p:nvPr/>
        </p:nvSpPr>
        <p:spPr bwMode="auto">
          <a:xfrm>
            <a:off x="4419600" y="4038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70866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594" name="Oval 9"/>
          <p:cNvSpPr>
            <a:spLocks noChangeArrowheads="1"/>
          </p:cNvSpPr>
          <p:nvPr/>
        </p:nvSpPr>
        <p:spPr bwMode="auto">
          <a:xfrm>
            <a:off x="2895600" y="4724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595" name="Oval 10"/>
          <p:cNvSpPr>
            <a:spLocks noChangeArrowheads="1"/>
          </p:cNvSpPr>
          <p:nvPr/>
        </p:nvSpPr>
        <p:spPr bwMode="auto">
          <a:xfrm>
            <a:off x="2895600" y="1752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67596" name="AutoShape 11"/>
          <p:cNvCxnSpPr>
            <a:cxnSpLocks noChangeShapeType="1"/>
            <a:stCxn id="67595" idx="5"/>
            <a:endCxn id="67589" idx="1"/>
          </p:cNvCxnSpPr>
          <p:nvPr/>
        </p:nvCxnSpPr>
        <p:spPr bwMode="auto">
          <a:xfrm>
            <a:off x="3351213" y="2227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7597" name="AutoShape 12"/>
          <p:cNvCxnSpPr>
            <a:cxnSpLocks noChangeShapeType="1"/>
            <a:stCxn id="67595" idx="3"/>
            <a:endCxn id="67588" idx="7"/>
          </p:cNvCxnSpPr>
          <p:nvPr/>
        </p:nvCxnSpPr>
        <p:spPr bwMode="auto">
          <a:xfrm flipH="1">
            <a:off x="1827213" y="2227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7598" name="AutoShape 13"/>
          <p:cNvCxnSpPr>
            <a:cxnSpLocks noChangeShapeType="1"/>
            <a:stCxn id="67588" idx="6"/>
            <a:endCxn id="67589" idx="2"/>
          </p:cNvCxnSpPr>
          <p:nvPr/>
        </p:nvCxnSpPr>
        <p:spPr bwMode="auto">
          <a:xfrm>
            <a:off x="1924050" y="2705100"/>
            <a:ext cx="2476500" cy="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7599" name="AutoShape 14"/>
          <p:cNvCxnSpPr>
            <a:cxnSpLocks noChangeShapeType="1"/>
            <a:stCxn id="67591" idx="0"/>
            <a:endCxn id="67588" idx="4"/>
          </p:cNvCxnSpPr>
          <p:nvPr/>
        </p:nvCxnSpPr>
        <p:spPr bwMode="auto">
          <a:xfrm flipV="1">
            <a:off x="1638300" y="29908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7600" name="AutoShape 15"/>
          <p:cNvCxnSpPr>
            <a:cxnSpLocks noChangeShapeType="1"/>
            <a:stCxn id="67591" idx="5"/>
            <a:endCxn id="67594" idx="1"/>
          </p:cNvCxnSpPr>
          <p:nvPr/>
        </p:nvCxnSpPr>
        <p:spPr bwMode="auto">
          <a:xfrm>
            <a:off x="1827213" y="4513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7601" name="AutoShape 16"/>
          <p:cNvCxnSpPr>
            <a:cxnSpLocks noChangeShapeType="1"/>
            <a:stCxn id="67594" idx="7"/>
            <a:endCxn id="67592" idx="3"/>
          </p:cNvCxnSpPr>
          <p:nvPr/>
        </p:nvCxnSpPr>
        <p:spPr bwMode="auto">
          <a:xfrm flipV="1">
            <a:off x="3351213" y="4513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7602" name="AutoShape 17"/>
          <p:cNvCxnSpPr>
            <a:cxnSpLocks noChangeShapeType="1"/>
            <a:stCxn id="67592" idx="0"/>
            <a:endCxn id="67589" idx="4"/>
          </p:cNvCxnSpPr>
          <p:nvPr/>
        </p:nvCxnSpPr>
        <p:spPr bwMode="auto">
          <a:xfrm flipV="1">
            <a:off x="4686300" y="2990850"/>
            <a:ext cx="0" cy="102870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7603" name="AutoShape 18"/>
          <p:cNvCxnSpPr>
            <a:cxnSpLocks noChangeShapeType="1"/>
          </p:cNvCxnSpPr>
          <p:nvPr/>
        </p:nvCxnSpPr>
        <p:spPr bwMode="auto">
          <a:xfrm>
            <a:off x="4953000" y="2667000"/>
            <a:ext cx="2095500" cy="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7604" name="AutoShape 19"/>
          <p:cNvCxnSpPr>
            <a:cxnSpLocks noChangeShapeType="1"/>
            <a:stCxn id="67592" idx="6"/>
            <a:endCxn id="67593" idx="2"/>
          </p:cNvCxnSpPr>
          <p:nvPr/>
        </p:nvCxnSpPr>
        <p:spPr bwMode="auto">
          <a:xfrm>
            <a:off x="4972050" y="43053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7605" name="AutoShape 20"/>
          <p:cNvCxnSpPr>
            <a:cxnSpLocks noChangeShapeType="1"/>
            <a:stCxn id="67594" idx="0"/>
            <a:endCxn id="67588" idx="5"/>
          </p:cNvCxnSpPr>
          <p:nvPr/>
        </p:nvCxnSpPr>
        <p:spPr bwMode="auto">
          <a:xfrm rot="5400000" flipH="1">
            <a:off x="1598613" y="31416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67606" name="Text Box 21"/>
          <p:cNvSpPr txBox="1">
            <a:spLocks noChangeArrowheads="1"/>
          </p:cNvSpPr>
          <p:nvPr/>
        </p:nvSpPr>
        <p:spPr bwMode="auto">
          <a:xfrm>
            <a:off x="1238250" y="32146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607" name="Text Box 22"/>
          <p:cNvSpPr txBox="1">
            <a:spLocks noChangeArrowheads="1"/>
          </p:cNvSpPr>
          <p:nvPr/>
        </p:nvSpPr>
        <p:spPr bwMode="auto">
          <a:xfrm>
            <a:off x="2533650" y="35052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608" name="Text Box 23"/>
          <p:cNvSpPr txBox="1">
            <a:spLocks noChangeArrowheads="1"/>
          </p:cNvSpPr>
          <p:nvPr/>
        </p:nvSpPr>
        <p:spPr bwMode="auto">
          <a:xfrm>
            <a:off x="2209800" y="4572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609" name="Text Box 24"/>
          <p:cNvSpPr txBox="1">
            <a:spLocks noChangeArrowheads="1"/>
          </p:cNvSpPr>
          <p:nvPr/>
        </p:nvSpPr>
        <p:spPr bwMode="auto">
          <a:xfrm>
            <a:off x="220980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610" name="Text Box 25"/>
          <p:cNvSpPr txBox="1">
            <a:spLocks noChangeArrowheads="1"/>
          </p:cNvSpPr>
          <p:nvPr/>
        </p:nvSpPr>
        <p:spPr bwMode="auto">
          <a:xfrm>
            <a:off x="387985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611" name="Text Box 26"/>
          <p:cNvSpPr txBox="1">
            <a:spLocks noChangeArrowheads="1"/>
          </p:cNvSpPr>
          <p:nvPr/>
        </p:nvSpPr>
        <p:spPr bwMode="auto">
          <a:xfrm>
            <a:off x="2971800" y="2352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612" name="Text Box 27"/>
          <p:cNvSpPr txBox="1">
            <a:spLocks noChangeArrowheads="1"/>
          </p:cNvSpPr>
          <p:nvPr/>
        </p:nvSpPr>
        <p:spPr bwMode="auto">
          <a:xfrm>
            <a:off x="471805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613" name="Text Box 28"/>
          <p:cNvSpPr txBox="1">
            <a:spLocks noChangeArrowheads="1"/>
          </p:cNvSpPr>
          <p:nvPr/>
        </p:nvSpPr>
        <p:spPr bwMode="auto">
          <a:xfrm>
            <a:off x="586105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614" name="Text Box 29"/>
          <p:cNvSpPr txBox="1">
            <a:spLocks noChangeArrowheads="1"/>
          </p:cNvSpPr>
          <p:nvPr/>
        </p:nvSpPr>
        <p:spPr bwMode="auto">
          <a:xfrm>
            <a:off x="5803900" y="39465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615" name="Text Box 30"/>
          <p:cNvSpPr txBox="1">
            <a:spLocks noChangeArrowheads="1"/>
          </p:cNvSpPr>
          <p:nvPr/>
        </p:nvSpPr>
        <p:spPr bwMode="auto">
          <a:xfrm>
            <a:off x="3797300" y="4597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7616" name="Text Box 31"/>
          <p:cNvSpPr txBox="1">
            <a:spLocks noChangeArrowheads="1"/>
          </p:cNvSpPr>
          <p:nvPr/>
        </p:nvSpPr>
        <p:spPr bwMode="auto">
          <a:xfrm>
            <a:off x="685800" y="2057400"/>
            <a:ext cx="1489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] = 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7617" name="Text Box 32"/>
          <p:cNvSpPr txBox="1">
            <a:spLocks noChangeArrowheads="1"/>
          </p:cNvSpPr>
          <p:nvPr/>
        </p:nvSpPr>
        <p:spPr bwMode="auto">
          <a:xfrm>
            <a:off x="4302125" y="19812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] = 4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7618" name="Text Box 33"/>
          <p:cNvSpPr txBox="1">
            <a:spLocks noChangeArrowheads="1"/>
          </p:cNvSpPr>
          <p:nvPr/>
        </p:nvSpPr>
        <p:spPr bwMode="auto">
          <a:xfrm>
            <a:off x="4267200" y="44958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] = 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7619" name="Text Box 34"/>
          <p:cNvSpPr txBox="1">
            <a:spLocks noChangeArrowheads="1"/>
          </p:cNvSpPr>
          <p:nvPr/>
        </p:nvSpPr>
        <p:spPr bwMode="auto">
          <a:xfrm>
            <a:off x="6705600" y="1981200"/>
            <a:ext cx="1471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9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7620" name="Text Box 35"/>
          <p:cNvSpPr txBox="1">
            <a:spLocks noChangeArrowheads="1"/>
          </p:cNvSpPr>
          <p:nvPr/>
        </p:nvSpPr>
        <p:spPr bwMode="auto">
          <a:xfrm>
            <a:off x="6692900" y="4578350"/>
            <a:ext cx="1641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] = 15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7621" name="Text Box 36"/>
          <p:cNvSpPr txBox="1">
            <a:spLocks noChangeArrowheads="1"/>
          </p:cNvSpPr>
          <p:nvPr/>
        </p:nvSpPr>
        <p:spPr bwMode="auto">
          <a:xfrm>
            <a:off x="2484438" y="526415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8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7622" name="Text Box 37"/>
          <p:cNvSpPr txBox="1">
            <a:spLocks noChangeArrowheads="1"/>
          </p:cNvSpPr>
          <p:nvPr/>
        </p:nvSpPr>
        <p:spPr bwMode="auto">
          <a:xfrm>
            <a:off x="614363" y="4502150"/>
            <a:ext cx="14716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7804B-C76A-48D9-8BC8-CFE9617488C7}" type="slidenum">
              <a:rPr lang="en-US" altLang="zh-CN"/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68612" name="Oval 3"/>
          <p:cNvSpPr>
            <a:spLocks noChangeArrowheads="1"/>
          </p:cNvSpPr>
          <p:nvPr/>
        </p:nvSpPr>
        <p:spPr bwMode="auto">
          <a:xfrm>
            <a:off x="1371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13" name="Oval 4"/>
          <p:cNvSpPr>
            <a:spLocks noChangeArrowheads="1"/>
          </p:cNvSpPr>
          <p:nvPr/>
        </p:nvSpPr>
        <p:spPr bwMode="auto">
          <a:xfrm>
            <a:off x="4419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14" name="Oval 5"/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15" name="Oval 6"/>
          <p:cNvSpPr>
            <a:spLocks noChangeArrowheads="1"/>
          </p:cNvSpPr>
          <p:nvPr/>
        </p:nvSpPr>
        <p:spPr bwMode="auto">
          <a:xfrm>
            <a:off x="1371600" y="4038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16" name="Oval 7"/>
          <p:cNvSpPr>
            <a:spLocks noChangeArrowheads="1"/>
          </p:cNvSpPr>
          <p:nvPr/>
        </p:nvSpPr>
        <p:spPr bwMode="auto">
          <a:xfrm>
            <a:off x="4419600" y="4038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17" name="Oval 8"/>
          <p:cNvSpPr>
            <a:spLocks noChangeArrowheads="1"/>
          </p:cNvSpPr>
          <p:nvPr/>
        </p:nvSpPr>
        <p:spPr bwMode="auto">
          <a:xfrm>
            <a:off x="7086600" y="4038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18" name="Oval 9"/>
          <p:cNvSpPr>
            <a:spLocks noChangeArrowheads="1"/>
          </p:cNvSpPr>
          <p:nvPr/>
        </p:nvSpPr>
        <p:spPr bwMode="auto">
          <a:xfrm>
            <a:off x="2895600" y="47244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19" name="Oval 10"/>
          <p:cNvSpPr>
            <a:spLocks noChangeArrowheads="1"/>
          </p:cNvSpPr>
          <p:nvPr/>
        </p:nvSpPr>
        <p:spPr bwMode="auto">
          <a:xfrm>
            <a:off x="2895600" y="1752600"/>
            <a:ext cx="533400" cy="533400"/>
          </a:xfrm>
          <a:prstGeom prst="ellipse">
            <a:avLst/>
          </a:prstGeom>
          <a:solidFill>
            <a:srgbClr val="CE0000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68620" name="AutoShape 11"/>
          <p:cNvCxnSpPr>
            <a:cxnSpLocks noChangeShapeType="1"/>
            <a:stCxn id="68619" idx="5"/>
            <a:endCxn id="68613" idx="1"/>
          </p:cNvCxnSpPr>
          <p:nvPr/>
        </p:nvCxnSpPr>
        <p:spPr bwMode="auto">
          <a:xfrm>
            <a:off x="3351213" y="2227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8621" name="AutoShape 12"/>
          <p:cNvCxnSpPr>
            <a:cxnSpLocks noChangeShapeType="1"/>
            <a:stCxn id="68619" idx="3"/>
            <a:endCxn id="68612" idx="7"/>
          </p:cNvCxnSpPr>
          <p:nvPr/>
        </p:nvCxnSpPr>
        <p:spPr bwMode="auto">
          <a:xfrm flipH="1">
            <a:off x="1827213" y="22272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8622" name="AutoShape 13"/>
          <p:cNvCxnSpPr>
            <a:cxnSpLocks noChangeShapeType="1"/>
            <a:stCxn id="68612" idx="6"/>
            <a:endCxn id="68613" idx="2"/>
          </p:cNvCxnSpPr>
          <p:nvPr/>
        </p:nvCxnSpPr>
        <p:spPr bwMode="auto">
          <a:xfrm>
            <a:off x="1924050" y="2705100"/>
            <a:ext cx="2476500" cy="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8623" name="AutoShape 14"/>
          <p:cNvCxnSpPr>
            <a:cxnSpLocks noChangeShapeType="1"/>
            <a:stCxn id="68615" idx="0"/>
            <a:endCxn id="68612" idx="4"/>
          </p:cNvCxnSpPr>
          <p:nvPr/>
        </p:nvCxnSpPr>
        <p:spPr bwMode="auto">
          <a:xfrm flipV="1">
            <a:off x="1638300" y="29908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68624" name="AutoShape 15"/>
          <p:cNvCxnSpPr>
            <a:cxnSpLocks noChangeShapeType="1"/>
            <a:stCxn id="68615" idx="5"/>
            <a:endCxn id="68618" idx="1"/>
          </p:cNvCxnSpPr>
          <p:nvPr/>
        </p:nvCxnSpPr>
        <p:spPr bwMode="auto">
          <a:xfrm>
            <a:off x="1827213" y="4513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8625" name="AutoShape 16"/>
          <p:cNvCxnSpPr>
            <a:cxnSpLocks noChangeShapeType="1"/>
            <a:stCxn id="68618" idx="7"/>
            <a:endCxn id="68616" idx="3"/>
          </p:cNvCxnSpPr>
          <p:nvPr/>
        </p:nvCxnSpPr>
        <p:spPr bwMode="auto">
          <a:xfrm flipV="1">
            <a:off x="3351213" y="4513263"/>
            <a:ext cx="1146175" cy="269875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8626" name="AutoShape 17"/>
          <p:cNvCxnSpPr>
            <a:cxnSpLocks noChangeShapeType="1"/>
            <a:stCxn id="68616" idx="0"/>
            <a:endCxn id="68613" idx="4"/>
          </p:cNvCxnSpPr>
          <p:nvPr/>
        </p:nvCxnSpPr>
        <p:spPr bwMode="auto">
          <a:xfrm flipV="1">
            <a:off x="4686300" y="2990850"/>
            <a:ext cx="0" cy="102870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8627" name="AutoShape 18"/>
          <p:cNvCxnSpPr>
            <a:cxnSpLocks noChangeShapeType="1"/>
          </p:cNvCxnSpPr>
          <p:nvPr/>
        </p:nvCxnSpPr>
        <p:spPr bwMode="auto">
          <a:xfrm>
            <a:off x="4953000" y="2667000"/>
            <a:ext cx="2095500" cy="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8628" name="AutoShape 19"/>
          <p:cNvCxnSpPr>
            <a:cxnSpLocks noChangeShapeType="1"/>
            <a:stCxn id="68616" idx="6"/>
            <a:endCxn id="68617" idx="2"/>
          </p:cNvCxnSpPr>
          <p:nvPr/>
        </p:nvCxnSpPr>
        <p:spPr bwMode="auto">
          <a:xfrm>
            <a:off x="4972050" y="4305300"/>
            <a:ext cx="2095500" cy="0"/>
          </a:xfrm>
          <a:prstGeom prst="straightConnector1">
            <a:avLst/>
          </a:prstGeom>
          <a:noFill/>
          <a:ln w="38100">
            <a:solidFill>
              <a:srgbClr val="CE0000"/>
            </a:solidFill>
            <a:round/>
          </a:ln>
        </p:spPr>
      </p:cxnSp>
      <p:cxnSp>
        <p:nvCxnSpPr>
          <p:cNvPr id="68629" name="AutoShape 20"/>
          <p:cNvCxnSpPr>
            <a:cxnSpLocks noChangeShapeType="1"/>
            <a:stCxn id="68618" idx="0"/>
            <a:endCxn id="68612" idx="5"/>
          </p:cNvCxnSpPr>
          <p:nvPr/>
        </p:nvCxnSpPr>
        <p:spPr bwMode="auto">
          <a:xfrm rot="5400000" flipH="1">
            <a:off x="1598613" y="31416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68630" name="Text Box 21"/>
          <p:cNvSpPr txBox="1">
            <a:spLocks noChangeArrowheads="1"/>
          </p:cNvSpPr>
          <p:nvPr/>
        </p:nvSpPr>
        <p:spPr bwMode="auto">
          <a:xfrm>
            <a:off x="1238250" y="32146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31" name="Text Box 22"/>
          <p:cNvSpPr txBox="1">
            <a:spLocks noChangeArrowheads="1"/>
          </p:cNvSpPr>
          <p:nvPr/>
        </p:nvSpPr>
        <p:spPr bwMode="auto">
          <a:xfrm>
            <a:off x="2533650" y="35052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32" name="Text Box 23"/>
          <p:cNvSpPr txBox="1">
            <a:spLocks noChangeArrowheads="1"/>
          </p:cNvSpPr>
          <p:nvPr/>
        </p:nvSpPr>
        <p:spPr bwMode="auto">
          <a:xfrm>
            <a:off x="2209800" y="4572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33" name="Text Box 24"/>
          <p:cNvSpPr txBox="1">
            <a:spLocks noChangeArrowheads="1"/>
          </p:cNvSpPr>
          <p:nvPr/>
        </p:nvSpPr>
        <p:spPr bwMode="auto">
          <a:xfrm>
            <a:off x="220980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34" name="Text Box 25"/>
          <p:cNvSpPr txBox="1">
            <a:spLocks noChangeArrowheads="1"/>
          </p:cNvSpPr>
          <p:nvPr/>
        </p:nvSpPr>
        <p:spPr bwMode="auto">
          <a:xfrm>
            <a:off x="3879850" y="1981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35" name="Text Box 26"/>
          <p:cNvSpPr txBox="1">
            <a:spLocks noChangeArrowheads="1"/>
          </p:cNvSpPr>
          <p:nvPr/>
        </p:nvSpPr>
        <p:spPr bwMode="auto">
          <a:xfrm>
            <a:off x="2971800" y="23526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36" name="Text Box 27"/>
          <p:cNvSpPr txBox="1">
            <a:spLocks noChangeArrowheads="1"/>
          </p:cNvSpPr>
          <p:nvPr/>
        </p:nvSpPr>
        <p:spPr bwMode="auto">
          <a:xfrm>
            <a:off x="471805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37" name="Text Box 28"/>
          <p:cNvSpPr txBox="1">
            <a:spLocks noChangeArrowheads="1"/>
          </p:cNvSpPr>
          <p:nvPr/>
        </p:nvSpPr>
        <p:spPr bwMode="auto">
          <a:xfrm>
            <a:off x="586105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38" name="Text Box 29"/>
          <p:cNvSpPr txBox="1">
            <a:spLocks noChangeArrowheads="1"/>
          </p:cNvSpPr>
          <p:nvPr/>
        </p:nvSpPr>
        <p:spPr bwMode="auto">
          <a:xfrm>
            <a:off x="5803900" y="39465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39" name="Text Box 30"/>
          <p:cNvSpPr txBox="1">
            <a:spLocks noChangeArrowheads="1"/>
          </p:cNvSpPr>
          <p:nvPr/>
        </p:nvSpPr>
        <p:spPr bwMode="auto">
          <a:xfrm>
            <a:off x="3797300" y="4597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68640" name="Text Box 31"/>
          <p:cNvSpPr txBox="1">
            <a:spLocks noChangeArrowheads="1"/>
          </p:cNvSpPr>
          <p:nvPr/>
        </p:nvSpPr>
        <p:spPr bwMode="auto">
          <a:xfrm>
            <a:off x="685800" y="2057400"/>
            <a:ext cx="1489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] = 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8641" name="Text Box 32"/>
          <p:cNvSpPr txBox="1">
            <a:spLocks noChangeArrowheads="1"/>
          </p:cNvSpPr>
          <p:nvPr/>
        </p:nvSpPr>
        <p:spPr bwMode="auto">
          <a:xfrm>
            <a:off x="4302125" y="19812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] = 4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8642" name="Text Box 33"/>
          <p:cNvSpPr txBox="1">
            <a:spLocks noChangeArrowheads="1"/>
          </p:cNvSpPr>
          <p:nvPr/>
        </p:nvSpPr>
        <p:spPr bwMode="auto">
          <a:xfrm>
            <a:off x="4267200" y="449580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] = 2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8643" name="Text Box 34"/>
          <p:cNvSpPr txBox="1">
            <a:spLocks noChangeArrowheads="1"/>
          </p:cNvSpPr>
          <p:nvPr/>
        </p:nvSpPr>
        <p:spPr bwMode="auto">
          <a:xfrm>
            <a:off x="6705600" y="1981200"/>
            <a:ext cx="14716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9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8644" name="Text Box 35"/>
          <p:cNvSpPr txBox="1">
            <a:spLocks noChangeArrowheads="1"/>
          </p:cNvSpPr>
          <p:nvPr/>
        </p:nvSpPr>
        <p:spPr bwMode="auto">
          <a:xfrm>
            <a:off x="6692900" y="4578350"/>
            <a:ext cx="1641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] = 15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8645" name="Text Box 36"/>
          <p:cNvSpPr txBox="1">
            <a:spLocks noChangeArrowheads="1"/>
          </p:cNvSpPr>
          <p:nvPr/>
        </p:nvSpPr>
        <p:spPr bwMode="auto">
          <a:xfrm>
            <a:off x="2484438" y="5264150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8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68646" name="Text Box 37"/>
          <p:cNvSpPr txBox="1">
            <a:spLocks noChangeArrowheads="1"/>
          </p:cNvSpPr>
          <p:nvPr/>
        </p:nvSpPr>
        <p:spPr bwMode="auto">
          <a:xfrm>
            <a:off x="614363" y="4502150"/>
            <a:ext cx="14716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accent2"/>
                </a:solidFill>
              </a:rPr>
              <a:t>key</a:t>
            </a:r>
            <a:r>
              <a:rPr lang="en-US" altLang="zh-CN">
                <a:solidFill>
                  <a:schemeClr val="accent2"/>
                </a:solidFill>
              </a:rPr>
              <a:t>[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] =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B8EE19-55B7-47AF-9CFE-533AF04B8E71}" type="slidenum">
              <a:rPr lang="en-US" altLang="zh-CN"/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Complexity of Prim</a:t>
            </a:r>
            <a:endParaRPr lang="en-US" altLang="zh-CN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310" y="15240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Time = |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/>
              <a:t>| </a:t>
            </a:r>
            <a:r>
              <a:rPr lang="en-US" altLang="zh-CN" smtClean="0">
                <a:sym typeface="Symbol" panose="05050102010706020507" pitchFamily="18" charset="2"/>
              </a:rPr>
              <a:t>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Extract-Min</a:t>
            </a:r>
            <a:r>
              <a:rPr lang="en-US" altLang="zh-CN" smtClean="0">
                <a:sym typeface="Symbol" panose="05050102010706020507" pitchFamily="18" charset="2"/>
              </a:rPr>
              <a:t>) + 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smtClean="0">
                <a:sym typeface="Symbol" panose="05050102010706020507" pitchFamily="18" charset="2"/>
              </a:rPr>
              <a:t>) 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            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ym typeface="Symbol" panose="05050102010706020507" pitchFamily="18" charset="2"/>
              </a:rPr>
              <a:t>Decrease-Key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graphicFrame>
        <p:nvGraphicFramePr>
          <p:cNvPr id="381999" name="Group 47"/>
          <p:cNvGraphicFramePr>
            <a:graphicFrameLocks noGrp="1"/>
          </p:cNvGraphicFramePr>
          <p:nvPr/>
        </p:nvGraphicFramePr>
        <p:xfrm>
          <a:off x="838200" y="2971800"/>
          <a:ext cx="7620000" cy="3284220"/>
        </p:xfrm>
        <a:graphic>
          <a:graphicData uri="http://schemas.openxmlformats.org/drawingml/2006/table">
            <a:tbl>
              <a:tblPr/>
              <a:tblGrid>
                <a:gridCol w="1828800"/>
                <a:gridCol w="1905000"/>
                <a:gridCol w="2362200"/>
                <a:gridCol w="1524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1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Extract-Min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(Descreas-Key)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array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(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V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(1)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(</a:t>
                      </a: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V</a:t>
                      </a:r>
                      <a:r>
                        <a:rPr kumimoji="1" lang="en-US" altLang="zh-CN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+ </a:t>
                      </a: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binary heap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(lg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V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(lg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V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(</a:t>
                      </a:r>
                      <a:r>
                        <a:rPr kumimoji="1" lang="en-US" altLang="zh-CN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lg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V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Fibonacci heap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(lg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V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(1)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(</a:t>
                      </a:r>
                      <a:r>
                        <a:rPr kumimoji="1" lang="en-US" altLang="zh-CN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V</a:t>
                      </a:r>
                      <a:r>
                        <a:rPr kumimoji="1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lg</a:t>
                      </a:r>
                      <a:r>
                        <a:rPr kumimoji="1" lang="en-US" altLang="zh-CN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V</a:t>
                      </a: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1" lang="en-US" altLang="zh-CN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E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70E03-6126-4CA1-BA8F-49D4028BA39B}" type="slidenum">
              <a:rPr lang="en-US" altLang="zh-CN"/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Kruskal’s algorithm for MST</a:t>
            </a:r>
            <a:endParaRPr lang="en-US" altLang="zh-CN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Disjoint-set data structure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Sets </a:t>
            </a:r>
            <a:r>
              <a:rPr lang="en-US" altLang="zh-CN" i="1" dirty="0" smtClean="0">
                <a:solidFill>
                  <a:schemeClr val="accent2"/>
                </a:solidFill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</a:rPr>
              <a:t> = {</a:t>
            </a:r>
            <a:r>
              <a:rPr lang="en-US" altLang="zh-CN" i="1" dirty="0" smtClean="0">
                <a:solidFill>
                  <a:schemeClr val="accent2"/>
                </a:solidFill>
              </a:rPr>
              <a:t>S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</a:rPr>
              <a:t>}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S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</a:t>
            </a:r>
            <a:r>
              <a:rPr lang="en-US" altLang="zh-CN" dirty="0" smtClean="0"/>
              <a:t> 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chemeClr val="accent2"/>
                </a:solidFill>
              </a:rPr>
              <a:t>j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/>
              <a:t>= empty set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Operations: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MakeSet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/>
              <a:t>): </a:t>
            </a:r>
            <a:r>
              <a:rPr lang="en-US" altLang="zh-CN" i="1" dirty="0" smtClean="0">
                <a:solidFill>
                  <a:schemeClr val="accent2"/>
                </a:solidFill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dirty="0" smtClean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§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 {{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}}</a:t>
            </a:r>
            <a:endParaRPr lang="en-US" altLang="zh-CN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 smtClean="0">
                <a:sym typeface="Symbol" panose="05050102010706020507" pitchFamily="18" charset="2"/>
              </a:rPr>
              <a:t>Union(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):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  {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}  {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  </a:t>
            </a:r>
            <a:r>
              <a:rPr lang="en-US" altLang="zh-CN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 err="1" smtClean="0">
                <a:sym typeface="Symbol" panose="05050102010706020507" pitchFamily="18" charset="2"/>
              </a:rPr>
              <a:t>FindSet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): return unique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 smtClean="0">
                <a:sym typeface="Symbol" panose="05050102010706020507" pitchFamily="18" charset="2"/>
              </a:rPr>
              <a:t> where </a:t>
            </a:r>
            <a:r>
              <a:rPr lang="en-US" altLang="zh-CN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US" altLang="zh-CN" i="1" baseline="-250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AD413E-5FC0-46C0-A617-FCDA3CB8DC54}" type="slidenum">
              <a:rPr lang="en-US" altLang="zh-CN"/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Kruskal’s algorithm for MST</a:t>
            </a:r>
            <a:endParaRPr lang="en-US" altLang="zh-CN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dirty="0" smtClean="0">
                <a:solidFill>
                  <a:schemeClr val="accent2"/>
                </a:solidFill>
              </a:rPr>
              <a:t>T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 empty set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ym typeface="Symbol" panose="05050102010706020507" pitchFamily="18" charset="2"/>
              </a:rPr>
              <a:t>for</a:t>
            </a:r>
            <a:r>
              <a:rPr lang="en-US" altLang="zh-CN" sz="2800" dirty="0" smtClean="0">
                <a:sym typeface="Symbol" panose="05050102010706020507" pitchFamily="18" charset="2"/>
              </a:rPr>
              <a:t> each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endParaRPr lang="en-US" altLang="zh-CN" sz="2800" i="1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ym typeface="Symbol" panose="05050102010706020507" pitchFamily="18" charset="2"/>
              </a:rPr>
              <a:t>    do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sym typeface="Symbol" panose="05050102010706020507" pitchFamily="18" charset="2"/>
              </a:rPr>
              <a:t>MakeSet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Sort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dirty="0" smtClean="0">
                <a:sym typeface="Symbol" panose="05050102010706020507" pitchFamily="18" charset="2"/>
              </a:rPr>
              <a:t> by edge weight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ym typeface="Symbol" panose="05050102010706020507" pitchFamily="18" charset="2"/>
              </a:rPr>
              <a:t>for</a:t>
            </a:r>
            <a:r>
              <a:rPr lang="en-US" altLang="zh-CN" sz="2800" dirty="0" smtClean="0">
                <a:sym typeface="Symbol" panose="05050102010706020507" pitchFamily="18" charset="2"/>
              </a:rPr>
              <a:t> each edge 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 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endParaRPr lang="en-US" altLang="zh-CN" sz="2800" i="1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</a:t>
            </a:r>
            <a:r>
              <a:rPr lang="en-US" altLang="zh-CN" sz="2800" b="1" dirty="0" smtClean="0">
                <a:sym typeface="Symbol" panose="05050102010706020507" pitchFamily="18" charset="2"/>
              </a:rPr>
              <a:t>do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r>
              <a:rPr lang="en-US" altLang="zh-CN" sz="2800" b="1" dirty="0" smtClean="0">
                <a:sym typeface="Symbol" panose="05050102010706020507" pitchFamily="18" charset="2"/>
              </a:rPr>
              <a:t>if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FindSet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800" dirty="0" smtClean="0">
                <a:sym typeface="Symbol" panose="05050102010706020507" pitchFamily="18" charset="2"/>
              </a:rPr>
              <a:t>)  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FindSet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</a:t>
            </a:r>
            <a:r>
              <a:rPr lang="en-US" altLang="zh-CN" sz="2800" b="1" dirty="0" smtClean="0">
                <a:sym typeface="Symbol" panose="05050102010706020507" pitchFamily="18" charset="2"/>
              </a:rPr>
              <a:t>then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  {(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)}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        </a:t>
            </a:r>
            <a:r>
              <a:rPr lang="en-US" altLang="zh-CN" sz="2800" i="1" dirty="0" smtClean="0">
                <a:sym typeface="Symbol" panose="05050102010706020507" pitchFamily="18" charset="2"/>
              </a:rPr>
              <a:t>Union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FindSet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 sz="2800" dirty="0" smtClean="0">
                <a:sym typeface="Symbol" panose="05050102010706020507" pitchFamily="18" charset="2"/>
              </a:rPr>
              <a:t>), </a:t>
            </a:r>
            <a:r>
              <a:rPr lang="en-US" altLang="zh-CN" sz="2800" i="1" dirty="0" err="1" smtClean="0">
                <a:sym typeface="Symbol" panose="05050102010706020507" pitchFamily="18" charset="2"/>
              </a:rPr>
              <a:t>FindSet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dirty="0" smtClean="0">
                <a:sym typeface="Symbol" panose="05050102010706020507" pitchFamily="18" charset="2"/>
              </a:rPr>
              <a:t>))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That is adds cheapest edge that connects two trees of “forest”.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Why is this algorithm correct?</a:t>
            </a:r>
            <a:endParaRPr lang="en-US" altLang="zh-CN" sz="2800" dirty="0" smtClean="0"/>
          </a:p>
        </p:txBody>
      </p:sp>
      <p:sp>
        <p:nvSpPr>
          <p:cNvPr id="71685" name="Line 4"/>
          <p:cNvSpPr>
            <a:spLocks noChangeShapeType="1"/>
          </p:cNvSpPr>
          <p:nvPr/>
        </p:nvSpPr>
        <p:spPr bwMode="auto">
          <a:xfrm>
            <a:off x="609600" y="4953000"/>
            <a:ext cx="77724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0170A9-D548-4E9B-B736-755ED4705788}" type="slidenum">
              <a:rPr lang="en-US" altLang="zh-CN"/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1371600" y="2590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7086600" y="2590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1371600" y="4191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4419600" y="4191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7086600" y="4191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28956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2895600" y="1905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72716" name="AutoShape 12"/>
          <p:cNvCxnSpPr>
            <a:cxnSpLocks noChangeShapeType="1"/>
            <a:stCxn id="72715" idx="5"/>
            <a:endCxn id="72709" idx="1"/>
          </p:cNvCxnSpPr>
          <p:nvPr/>
        </p:nvCxnSpPr>
        <p:spPr bwMode="auto">
          <a:xfrm>
            <a:off x="3351213" y="23796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2717" name="AutoShape 13"/>
          <p:cNvCxnSpPr>
            <a:cxnSpLocks noChangeShapeType="1"/>
            <a:stCxn id="72715" idx="3"/>
            <a:endCxn id="72708" idx="7"/>
          </p:cNvCxnSpPr>
          <p:nvPr/>
        </p:nvCxnSpPr>
        <p:spPr bwMode="auto">
          <a:xfrm flipH="1">
            <a:off x="1827213" y="23796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2718" name="AutoShape 14"/>
          <p:cNvCxnSpPr>
            <a:cxnSpLocks noChangeShapeType="1"/>
            <a:stCxn id="72708" idx="6"/>
            <a:endCxn id="72709" idx="2"/>
          </p:cNvCxnSpPr>
          <p:nvPr/>
        </p:nvCxnSpPr>
        <p:spPr bwMode="auto">
          <a:xfrm>
            <a:off x="1924050" y="28575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2719" name="AutoShape 15"/>
          <p:cNvCxnSpPr>
            <a:cxnSpLocks noChangeShapeType="1"/>
            <a:stCxn id="72711" idx="0"/>
            <a:endCxn id="72708" idx="4"/>
          </p:cNvCxnSpPr>
          <p:nvPr/>
        </p:nvCxnSpPr>
        <p:spPr bwMode="auto">
          <a:xfrm flipV="1">
            <a:off x="1638300" y="31432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2720" name="AutoShape 16"/>
          <p:cNvCxnSpPr>
            <a:cxnSpLocks noChangeShapeType="1"/>
            <a:stCxn id="72711" idx="5"/>
            <a:endCxn id="72714" idx="1"/>
          </p:cNvCxnSpPr>
          <p:nvPr/>
        </p:nvCxnSpPr>
        <p:spPr bwMode="auto">
          <a:xfrm>
            <a:off x="1827213" y="46656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2721" name="AutoShape 17"/>
          <p:cNvCxnSpPr>
            <a:cxnSpLocks noChangeShapeType="1"/>
            <a:stCxn id="72714" idx="7"/>
            <a:endCxn id="72712" idx="3"/>
          </p:cNvCxnSpPr>
          <p:nvPr/>
        </p:nvCxnSpPr>
        <p:spPr bwMode="auto">
          <a:xfrm flipV="1">
            <a:off x="3351213" y="46656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2722" name="AutoShape 18"/>
          <p:cNvCxnSpPr>
            <a:cxnSpLocks noChangeShapeType="1"/>
            <a:stCxn id="72712" idx="0"/>
            <a:endCxn id="72709" idx="4"/>
          </p:cNvCxnSpPr>
          <p:nvPr/>
        </p:nvCxnSpPr>
        <p:spPr bwMode="auto">
          <a:xfrm flipV="1">
            <a:off x="4686300" y="31432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2723" name="AutoShape 19"/>
          <p:cNvCxnSpPr>
            <a:cxnSpLocks noChangeShapeType="1"/>
          </p:cNvCxnSpPr>
          <p:nvPr/>
        </p:nvCxnSpPr>
        <p:spPr bwMode="auto">
          <a:xfrm>
            <a:off x="4953000" y="28194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2724" name="AutoShape 20"/>
          <p:cNvCxnSpPr>
            <a:cxnSpLocks noChangeShapeType="1"/>
            <a:stCxn id="72712" idx="6"/>
            <a:endCxn id="72713" idx="2"/>
          </p:cNvCxnSpPr>
          <p:nvPr/>
        </p:nvCxnSpPr>
        <p:spPr bwMode="auto">
          <a:xfrm>
            <a:off x="4972050" y="44577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2725" name="AutoShape 21"/>
          <p:cNvCxnSpPr>
            <a:cxnSpLocks noChangeShapeType="1"/>
            <a:stCxn id="72714" idx="0"/>
            <a:endCxn id="72708" idx="5"/>
          </p:cNvCxnSpPr>
          <p:nvPr/>
        </p:nvCxnSpPr>
        <p:spPr bwMode="auto">
          <a:xfrm rot="5400000" flipH="1">
            <a:off x="1598613" y="32940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238250" y="33670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2533650" y="36576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2209800" y="4724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2209800" y="21336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3879850" y="21336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2971800" y="25050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471805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586105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5803900" y="40989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3797300" y="4749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1371600" y="5638800"/>
            <a:ext cx="51958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}, {C}, {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CF323-F6C3-4DB5-90F2-FA1DC1FCCC4B}" type="slidenum">
              <a:rPr lang="en-US" altLang="zh-CN"/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371600" y="2590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7086600" y="2590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1371600" y="4191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4419600" y="4191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7086600" y="4191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28956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2895600" y="1905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73740" name="AutoShape 12"/>
          <p:cNvCxnSpPr>
            <a:cxnSpLocks noChangeShapeType="1"/>
            <a:stCxn id="73739" idx="5"/>
            <a:endCxn id="73733" idx="1"/>
          </p:cNvCxnSpPr>
          <p:nvPr/>
        </p:nvCxnSpPr>
        <p:spPr bwMode="auto">
          <a:xfrm>
            <a:off x="3351213" y="23796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3741" name="AutoShape 13"/>
          <p:cNvCxnSpPr>
            <a:cxnSpLocks noChangeShapeType="1"/>
            <a:stCxn id="73739" idx="3"/>
            <a:endCxn id="73732" idx="7"/>
          </p:cNvCxnSpPr>
          <p:nvPr/>
        </p:nvCxnSpPr>
        <p:spPr bwMode="auto">
          <a:xfrm flipH="1">
            <a:off x="1827213" y="23796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3742" name="AutoShape 14"/>
          <p:cNvCxnSpPr>
            <a:cxnSpLocks noChangeShapeType="1"/>
            <a:stCxn id="73732" idx="6"/>
            <a:endCxn id="73733" idx="2"/>
          </p:cNvCxnSpPr>
          <p:nvPr/>
        </p:nvCxnSpPr>
        <p:spPr bwMode="auto">
          <a:xfrm>
            <a:off x="1924050" y="28575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3743" name="AutoShape 15"/>
          <p:cNvCxnSpPr>
            <a:cxnSpLocks noChangeShapeType="1"/>
            <a:stCxn id="73735" idx="0"/>
            <a:endCxn id="73732" idx="4"/>
          </p:cNvCxnSpPr>
          <p:nvPr/>
        </p:nvCxnSpPr>
        <p:spPr bwMode="auto">
          <a:xfrm flipV="1">
            <a:off x="1638300" y="31432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3744" name="AutoShape 16"/>
          <p:cNvCxnSpPr>
            <a:cxnSpLocks noChangeShapeType="1"/>
            <a:stCxn id="73735" idx="5"/>
            <a:endCxn id="73738" idx="1"/>
          </p:cNvCxnSpPr>
          <p:nvPr/>
        </p:nvCxnSpPr>
        <p:spPr bwMode="auto">
          <a:xfrm>
            <a:off x="1827213" y="46656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3745" name="AutoShape 17"/>
          <p:cNvCxnSpPr>
            <a:cxnSpLocks noChangeShapeType="1"/>
            <a:stCxn id="73738" idx="7"/>
            <a:endCxn id="73736" idx="3"/>
          </p:cNvCxnSpPr>
          <p:nvPr/>
        </p:nvCxnSpPr>
        <p:spPr bwMode="auto">
          <a:xfrm flipV="1">
            <a:off x="3351213" y="46656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3746" name="AutoShape 18"/>
          <p:cNvCxnSpPr>
            <a:cxnSpLocks noChangeShapeType="1"/>
            <a:stCxn id="73736" idx="0"/>
            <a:endCxn id="73733" idx="4"/>
          </p:cNvCxnSpPr>
          <p:nvPr/>
        </p:nvCxnSpPr>
        <p:spPr bwMode="auto">
          <a:xfrm flipV="1">
            <a:off x="4686300" y="3143250"/>
            <a:ext cx="0" cy="10287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3747" name="AutoShape 19"/>
          <p:cNvCxnSpPr>
            <a:cxnSpLocks noChangeShapeType="1"/>
          </p:cNvCxnSpPr>
          <p:nvPr/>
        </p:nvCxnSpPr>
        <p:spPr bwMode="auto">
          <a:xfrm>
            <a:off x="4953000" y="28194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3748" name="AutoShape 20"/>
          <p:cNvCxnSpPr>
            <a:cxnSpLocks noChangeShapeType="1"/>
            <a:stCxn id="73736" idx="6"/>
            <a:endCxn id="73737" idx="2"/>
          </p:cNvCxnSpPr>
          <p:nvPr/>
        </p:nvCxnSpPr>
        <p:spPr bwMode="auto">
          <a:xfrm>
            <a:off x="4972050" y="44577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3749" name="AutoShape 21"/>
          <p:cNvCxnSpPr>
            <a:cxnSpLocks noChangeShapeType="1"/>
            <a:stCxn id="73738" idx="0"/>
            <a:endCxn id="73732" idx="5"/>
          </p:cNvCxnSpPr>
          <p:nvPr/>
        </p:nvCxnSpPr>
        <p:spPr bwMode="auto">
          <a:xfrm rot="5400000" flipH="1">
            <a:off x="1598613" y="32940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238250" y="33670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533650" y="36576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2209800" y="4724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2209800" y="21336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3879850" y="21336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2971800" y="25050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471805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586105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5803900" y="40989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3797300" y="4749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1371600" y="5638800"/>
            <a:ext cx="49037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}, {C}, {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5905C5-83B4-4DEB-9673-E0AE1CC3D95C}" type="slidenum">
              <a:rPr lang="en-US" altLang="zh-CN"/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Graph Representation</a:t>
            </a:r>
            <a:endParaRPr lang="en-US" altLang="zh-CN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Graph </a:t>
            </a:r>
            <a:r>
              <a:rPr lang="en-US" altLang="zh-CN" i="1" smtClean="0">
                <a:solidFill>
                  <a:schemeClr val="accent2"/>
                </a:solidFill>
              </a:rPr>
              <a:t>G</a:t>
            </a:r>
            <a:r>
              <a:rPr lang="en-US" altLang="zh-CN" smtClean="0">
                <a:solidFill>
                  <a:schemeClr val="accent2"/>
                </a:solidFill>
              </a:rPr>
              <a:t> = (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E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/>
              <a:t>           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/>
              <a:t> = set of vertices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        </a:t>
            </a:r>
            <a:r>
              <a:rPr lang="en-US" altLang="zh-CN" i="1" smtClean="0">
                <a:solidFill>
                  <a:schemeClr val="accent2"/>
                </a:solidFill>
              </a:rPr>
              <a:t>E</a:t>
            </a:r>
            <a:r>
              <a:rPr lang="en-US" altLang="zh-CN" smtClean="0"/>
              <a:t> = set of edges = subset of 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endParaRPr lang="en-US" altLang="zh-CN" i="1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If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mtClean="0">
                <a:sym typeface="Symbol" panose="05050102010706020507" pitchFamily="18" charset="2"/>
              </a:rPr>
              <a:t> is connected, then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|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|  |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|  1</a:t>
            </a:r>
            <a:r>
              <a:rPr lang="en-US" altLang="zh-CN" smtClean="0">
                <a:sym typeface="Symbol" panose="05050102010706020507" pitchFamily="18" charset="2"/>
              </a:rPr>
              <a:t> 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lg|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| = (lg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 </a:t>
            </a:r>
            <a:endParaRPr lang="en-US" altLang="zh-CN" smtClean="0"/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4343400" y="4648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1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4419600" y="59436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3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2971800" y="5486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2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5943600" y="5334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4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51209" name="AutoShape 8"/>
          <p:cNvCxnSpPr>
            <a:cxnSpLocks noChangeShapeType="1"/>
            <a:stCxn id="51205" idx="2"/>
            <a:endCxn id="51207" idx="7"/>
          </p:cNvCxnSpPr>
          <p:nvPr/>
        </p:nvCxnSpPr>
        <p:spPr bwMode="auto">
          <a:xfrm flipH="1">
            <a:off x="3427413" y="4914900"/>
            <a:ext cx="896937" cy="630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1210" name="AutoShape 9"/>
          <p:cNvCxnSpPr>
            <a:cxnSpLocks noChangeShapeType="1"/>
            <a:stCxn id="51207" idx="5"/>
            <a:endCxn id="51206" idx="2"/>
          </p:cNvCxnSpPr>
          <p:nvPr/>
        </p:nvCxnSpPr>
        <p:spPr bwMode="auto">
          <a:xfrm>
            <a:off x="3427413" y="5961063"/>
            <a:ext cx="973137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1211" name="AutoShape 10"/>
          <p:cNvCxnSpPr>
            <a:cxnSpLocks noChangeShapeType="1"/>
            <a:stCxn id="51205" idx="4"/>
            <a:endCxn id="51206" idx="0"/>
          </p:cNvCxnSpPr>
          <p:nvPr/>
        </p:nvCxnSpPr>
        <p:spPr bwMode="auto">
          <a:xfrm>
            <a:off x="4610100" y="5200650"/>
            <a:ext cx="762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1212" name="AutoShape 11"/>
          <p:cNvCxnSpPr>
            <a:cxnSpLocks noChangeShapeType="1"/>
            <a:stCxn id="51208" idx="3"/>
            <a:endCxn id="51206" idx="6"/>
          </p:cNvCxnSpPr>
          <p:nvPr/>
        </p:nvCxnSpPr>
        <p:spPr bwMode="auto">
          <a:xfrm flipH="1">
            <a:off x="4972050" y="5808663"/>
            <a:ext cx="10493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0E523-37C5-48E2-8F5B-067D6F9FBED9}" type="slidenum">
              <a:rPr lang="en-US" altLang="zh-CN"/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1371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4419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1371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4419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7086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74764" name="AutoShape 12"/>
          <p:cNvCxnSpPr>
            <a:cxnSpLocks noChangeShapeType="1"/>
            <a:stCxn id="74763" idx="5"/>
            <a:endCxn id="74757" idx="1"/>
          </p:cNvCxnSpPr>
          <p:nvPr/>
        </p:nvCxnSpPr>
        <p:spPr bwMode="auto">
          <a:xfrm>
            <a:off x="3351213" y="2532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4765" name="AutoShape 13"/>
          <p:cNvCxnSpPr>
            <a:cxnSpLocks noChangeShapeType="1"/>
            <a:stCxn id="74763" idx="3"/>
            <a:endCxn id="74756" idx="7"/>
          </p:cNvCxnSpPr>
          <p:nvPr/>
        </p:nvCxnSpPr>
        <p:spPr bwMode="auto">
          <a:xfrm flipH="1">
            <a:off x="1827213" y="2532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4766" name="AutoShape 14"/>
          <p:cNvCxnSpPr>
            <a:cxnSpLocks noChangeShapeType="1"/>
            <a:stCxn id="74756" idx="6"/>
            <a:endCxn id="74757" idx="2"/>
          </p:cNvCxnSpPr>
          <p:nvPr/>
        </p:nvCxnSpPr>
        <p:spPr bwMode="auto">
          <a:xfrm>
            <a:off x="1924050" y="30099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4767" name="AutoShape 15"/>
          <p:cNvCxnSpPr>
            <a:cxnSpLocks noChangeShapeType="1"/>
            <a:stCxn id="74759" idx="0"/>
            <a:endCxn id="74756" idx="4"/>
          </p:cNvCxnSpPr>
          <p:nvPr/>
        </p:nvCxnSpPr>
        <p:spPr bwMode="auto">
          <a:xfrm flipV="1">
            <a:off x="1638300" y="32956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4768" name="AutoShape 16"/>
          <p:cNvCxnSpPr>
            <a:cxnSpLocks noChangeShapeType="1"/>
            <a:stCxn id="74759" idx="5"/>
            <a:endCxn id="74762" idx="1"/>
          </p:cNvCxnSpPr>
          <p:nvPr/>
        </p:nvCxnSpPr>
        <p:spPr bwMode="auto">
          <a:xfrm>
            <a:off x="1827213" y="4818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4769" name="AutoShape 17"/>
          <p:cNvCxnSpPr>
            <a:cxnSpLocks noChangeShapeType="1"/>
            <a:stCxn id="74762" idx="7"/>
            <a:endCxn id="74760" idx="3"/>
          </p:cNvCxnSpPr>
          <p:nvPr/>
        </p:nvCxnSpPr>
        <p:spPr bwMode="auto">
          <a:xfrm flipV="1">
            <a:off x="3351213" y="4818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4770" name="AutoShape 18"/>
          <p:cNvCxnSpPr>
            <a:cxnSpLocks noChangeShapeType="1"/>
            <a:stCxn id="74760" idx="0"/>
            <a:endCxn id="74757" idx="4"/>
          </p:cNvCxnSpPr>
          <p:nvPr/>
        </p:nvCxnSpPr>
        <p:spPr bwMode="auto">
          <a:xfrm flipV="1">
            <a:off x="4686300" y="3295650"/>
            <a:ext cx="0" cy="10287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4771" name="AutoShape 19"/>
          <p:cNvCxnSpPr>
            <a:cxnSpLocks noChangeShapeType="1"/>
          </p:cNvCxnSpPr>
          <p:nvPr/>
        </p:nvCxnSpPr>
        <p:spPr bwMode="auto">
          <a:xfrm>
            <a:off x="4953000" y="29718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4772" name="AutoShape 20"/>
          <p:cNvCxnSpPr>
            <a:cxnSpLocks noChangeShapeType="1"/>
            <a:stCxn id="74760" idx="6"/>
            <a:endCxn id="74761" idx="2"/>
          </p:cNvCxnSpPr>
          <p:nvPr/>
        </p:nvCxnSpPr>
        <p:spPr bwMode="auto">
          <a:xfrm>
            <a:off x="4972050" y="46101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4773" name="AutoShape 21"/>
          <p:cNvCxnSpPr>
            <a:cxnSpLocks noChangeShapeType="1"/>
            <a:stCxn id="74762" idx="0"/>
            <a:endCxn id="74756" idx="5"/>
          </p:cNvCxnSpPr>
          <p:nvPr/>
        </p:nvCxnSpPr>
        <p:spPr bwMode="auto">
          <a:xfrm rot="5400000" flipH="1">
            <a:off x="1598613" y="34464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1238250" y="35194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2533650" y="38100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2209800" y="4876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220980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387985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2971800" y="26574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4718050" y="35655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5861050" y="2667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5803900" y="42513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3797300" y="490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1371600" y="5638800"/>
            <a:ext cx="46116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}, {C}, {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0B42A-8772-4909-8513-9C0FA920B57B}" type="slidenum">
              <a:rPr lang="en-US" altLang="zh-CN"/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1371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4419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1371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4419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7086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75788" name="AutoShape 12"/>
          <p:cNvCxnSpPr>
            <a:cxnSpLocks noChangeShapeType="1"/>
            <a:stCxn id="75787" idx="5"/>
            <a:endCxn id="75781" idx="1"/>
          </p:cNvCxnSpPr>
          <p:nvPr/>
        </p:nvCxnSpPr>
        <p:spPr bwMode="auto">
          <a:xfrm>
            <a:off x="3351213" y="2532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5789" name="AutoShape 13"/>
          <p:cNvCxnSpPr>
            <a:cxnSpLocks noChangeShapeType="1"/>
            <a:stCxn id="75787" idx="3"/>
            <a:endCxn id="75780" idx="7"/>
          </p:cNvCxnSpPr>
          <p:nvPr/>
        </p:nvCxnSpPr>
        <p:spPr bwMode="auto">
          <a:xfrm flipH="1">
            <a:off x="1827213" y="2532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5790" name="AutoShape 14"/>
          <p:cNvCxnSpPr>
            <a:cxnSpLocks noChangeShapeType="1"/>
            <a:stCxn id="75780" idx="6"/>
            <a:endCxn id="75781" idx="2"/>
          </p:cNvCxnSpPr>
          <p:nvPr/>
        </p:nvCxnSpPr>
        <p:spPr bwMode="auto">
          <a:xfrm>
            <a:off x="1924050" y="30099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5791" name="AutoShape 15"/>
          <p:cNvCxnSpPr>
            <a:cxnSpLocks noChangeShapeType="1"/>
            <a:stCxn id="75783" idx="0"/>
            <a:endCxn id="75780" idx="4"/>
          </p:cNvCxnSpPr>
          <p:nvPr/>
        </p:nvCxnSpPr>
        <p:spPr bwMode="auto">
          <a:xfrm flipV="1">
            <a:off x="1638300" y="32956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5792" name="AutoShape 16"/>
          <p:cNvCxnSpPr>
            <a:cxnSpLocks noChangeShapeType="1"/>
            <a:stCxn id="75783" idx="5"/>
            <a:endCxn id="75786" idx="1"/>
          </p:cNvCxnSpPr>
          <p:nvPr/>
        </p:nvCxnSpPr>
        <p:spPr bwMode="auto">
          <a:xfrm>
            <a:off x="1827213" y="4818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5793" name="AutoShape 17"/>
          <p:cNvCxnSpPr>
            <a:cxnSpLocks noChangeShapeType="1"/>
            <a:stCxn id="75786" idx="7"/>
            <a:endCxn id="75784" idx="3"/>
          </p:cNvCxnSpPr>
          <p:nvPr/>
        </p:nvCxnSpPr>
        <p:spPr bwMode="auto">
          <a:xfrm flipV="1">
            <a:off x="3351213" y="4818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5794" name="AutoShape 18"/>
          <p:cNvCxnSpPr>
            <a:cxnSpLocks noChangeShapeType="1"/>
            <a:stCxn id="75784" idx="0"/>
            <a:endCxn id="75781" idx="4"/>
          </p:cNvCxnSpPr>
          <p:nvPr/>
        </p:nvCxnSpPr>
        <p:spPr bwMode="auto">
          <a:xfrm flipV="1">
            <a:off x="4686300" y="3295650"/>
            <a:ext cx="0" cy="10287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5795" name="AutoShape 19"/>
          <p:cNvCxnSpPr>
            <a:cxnSpLocks noChangeShapeType="1"/>
          </p:cNvCxnSpPr>
          <p:nvPr/>
        </p:nvCxnSpPr>
        <p:spPr bwMode="auto">
          <a:xfrm>
            <a:off x="4953000" y="29718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5796" name="AutoShape 20"/>
          <p:cNvCxnSpPr>
            <a:cxnSpLocks noChangeShapeType="1"/>
            <a:stCxn id="75784" idx="6"/>
            <a:endCxn id="75785" idx="2"/>
          </p:cNvCxnSpPr>
          <p:nvPr/>
        </p:nvCxnSpPr>
        <p:spPr bwMode="auto">
          <a:xfrm>
            <a:off x="4972050" y="46101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5797" name="AutoShape 21"/>
          <p:cNvCxnSpPr>
            <a:cxnSpLocks noChangeShapeType="1"/>
            <a:stCxn id="75786" idx="0"/>
            <a:endCxn id="75780" idx="5"/>
          </p:cNvCxnSpPr>
          <p:nvPr/>
        </p:nvCxnSpPr>
        <p:spPr bwMode="auto">
          <a:xfrm rot="5400000" flipH="1">
            <a:off x="1598613" y="34464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1238250" y="35194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2533650" y="38100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2209800" y="4876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20980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387985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2971800" y="26574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4718050" y="35655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5861050" y="2667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5803900" y="42513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3797300" y="490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1371600" y="5638800"/>
            <a:ext cx="43195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}, {C}, {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F6EF8D-993B-4A34-A439-9D8C2F4F2E10}" type="slidenum">
              <a:rPr lang="en-US" altLang="zh-CN"/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1371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4419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1371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4419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7086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76812" name="AutoShape 12"/>
          <p:cNvCxnSpPr>
            <a:cxnSpLocks noChangeShapeType="1"/>
            <a:stCxn id="76811" idx="5"/>
            <a:endCxn id="76805" idx="1"/>
          </p:cNvCxnSpPr>
          <p:nvPr/>
        </p:nvCxnSpPr>
        <p:spPr bwMode="auto">
          <a:xfrm>
            <a:off x="3351213" y="2532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6813" name="AutoShape 13"/>
          <p:cNvCxnSpPr>
            <a:cxnSpLocks noChangeShapeType="1"/>
            <a:stCxn id="76811" idx="3"/>
            <a:endCxn id="76804" idx="7"/>
          </p:cNvCxnSpPr>
          <p:nvPr/>
        </p:nvCxnSpPr>
        <p:spPr bwMode="auto">
          <a:xfrm flipH="1">
            <a:off x="1827213" y="2532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6814" name="AutoShape 14"/>
          <p:cNvCxnSpPr>
            <a:cxnSpLocks noChangeShapeType="1"/>
            <a:stCxn id="76804" idx="6"/>
            <a:endCxn id="76805" idx="2"/>
          </p:cNvCxnSpPr>
          <p:nvPr/>
        </p:nvCxnSpPr>
        <p:spPr bwMode="auto">
          <a:xfrm>
            <a:off x="1924050" y="3009900"/>
            <a:ext cx="24765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6815" name="AutoShape 15"/>
          <p:cNvCxnSpPr>
            <a:cxnSpLocks noChangeShapeType="1"/>
            <a:stCxn id="76807" idx="0"/>
            <a:endCxn id="76804" idx="4"/>
          </p:cNvCxnSpPr>
          <p:nvPr/>
        </p:nvCxnSpPr>
        <p:spPr bwMode="auto">
          <a:xfrm flipV="1">
            <a:off x="1638300" y="32956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6816" name="AutoShape 16"/>
          <p:cNvCxnSpPr>
            <a:cxnSpLocks noChangeShapeType="1"/>
            <a:stCxn id="76807" idx="5"/>
            <a:endCxn id="76810" idx="1"/>
          </p:cNvCxnSpPr>
          <p:nvPr/>
        </p:nvCxnSpPr>
        <p:spPr bwMode="auto">
          <a:xfrm>
            <a:off x="1827213" y="4818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6817" name="AutoShape 17"/>
          <p:cNvCxnSpPr>
            <a:cxnSpLocks noChangeShapeType="1"/>
            <a:stCxn id="76810" idx="7"/>
            <a:endCxn id="76808" idx="3"/>
          </p:cNvCxnSpPr>
          <p:nvPr/>
        </p:nvCxnSpPr>
        <p:spPr bwMode="auto">
          <a:xfrm flipV="1">
            <a:off x="3351213" y="4818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6818" name="AutoShape 18"/>
          <p:cNvCxnSpPr>
            <a:cxnSpLocks noChangeShapeType="1"/>
            <a:stCxn id="76808" idx="0"/>
            <a:endCxn id="76805" idx="4"/>
          </p:cNvCxnSpPr>
          <p:nvPr/>
        </p:nvCxnSpPr>
        <p:spPr bwMode="auto">
          <a:xfrm flipV="1">
            <a:off x="4686300" y="3295650"/>
            <a:ext cx="0" cy="10287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6819" name="AutoShape 19"/>
          <p:cNvCxnSpPr>
            <a:cxnSpLocks noChangeShapeType="1"/>
          </p:cNvCxnSpPr>
          <p:nvPr/>
        </p:nvCxnSpPr>
        <p:spPr bwMode="auto">
          <a:xfrm>
            <a:off x="4953000" y="29718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6820" name="AutoShape 20"/>
          <p:cNvCxnSpPr>
            <a:cxnSpLocks noChangeShapeType="1"/>
            <a:stCxn id="76808" idx="6"/>
            <a:endCxn id="76809" idx="2"/>
          </p:cNvCxnSpPr>
          <p:nvPr/>
        </p:nvCxnSpPr>
        <p:spPr bwMode="auto">
          <a:xfrm>
            <a:off x="4972050" y="46101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6821" name="AutoShape 21"/>
          <p:cNvCxnSpPr>
            <a:cxnSpLocks noChangeShapeType="1"/>
            <a:stCxn id="76810" idx="0"/>
            <a:endCxn id="76804" idx="5"/>
          </p:cNvCxnSpPr>
          <p:nvPr/>
        </p:nvCxnSpPr>
        <p:spPr bwMode="auto">
          <a:xfrm rot="5400000" flipH="1">
            <a:off x="1598613" y="34464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1238250" y="35194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2533650" y="38100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2209800" y="4876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0980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387985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6574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4718050" y="35655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5861050" y="2667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5803900" y="42513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3797300" y="490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1371600" y="5638800"/>
            <a:ext cx="40274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}, {C}, {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}, {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632FE3-CC98-4237-92E5-279A272DE9CF}" type="slidenum">
              <a:rPr lang="en-US" altLang="zh-CN"/>
            </a:fld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1371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4419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1371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4419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7086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77836" name="AutoShape 12"/>
          <p:cNvCxnSpPr>
            <a:cxnSpLocks noChangeShapeType="1"/>
            <a:stCxn id="77835" idx="5"/>
            <a:endCxn id="77829" idx="1"/>
          </p:cNvCxnSpPr>
          <p:nvPr/>
        </p:nvCxnSpPr>
        <p:spPr bwMode="auto">
          <a:xfrm>
            <a:off x="3351213" y="2532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7837" name="AutoShape 13"/>
          <p:cNvCxnSpPr>
            <a:cxnSpLocks noChangeShapeType="1"/>
            <a:stCxn id="77835" idx="3"/>
            <a:endCxn id="77828" idx="7"/>
          </p:cNvCxnSpPr>
          <p:nvPr/>
        </p:nvCxnSpPr>
        <p:spPr bwMode="auto">
          <a:xfrm flipH="1">
            <a:off x="1827213" y="2532063"/>
            <a:ext cx="1146175" cy="269875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</a:ln>
        </p:spPr>
      </p:cxnSp>
      <p:cxnSp>
        <p:nvCxnSpPr>
          <p:cNvPr id="77838" name="AutoShape 14"/>
          <p:cNvCxnSpPr>
            <a:cxnSpLocks noChangeShapeType="1"/>
            <a:stCxn id="77828" idx="6"/>
            <a:endCxn id="77829" idx="2"/>
          </p:cNvCxnSpPr>
          <p:nvPr/>
        </p:nvCxnSpPr>
        <p:spPr bwMode="auto">
          <a:xfrm>
            <a:off x="1924050" y="3009900"/>
            <a:ext cx="24765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7839" name="AutoShape 15"/>
          <p:cNvCxnSpPr>
            <a:cxnSpLocks noChangeShapeType="1"/>
            <a:stCxn id="77831" idx="0"/>
            <a:endCxn id="77828" idx="4"/>
          </p:cNvCxnSpPr>
          <p:nvPr/>
        </p:nvCxnSpPr>
        <p:spPr bwMode="auto">
          <a:xfrm flipV="1">
            <a:off x="1638300" y="32956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7840" name="AutoShape 16"/>
          <p:cNvCxnSpPr>
            <a:cxnSpLocks noChangeShapeType="1"/>
            <a:stCxn id="77831" idx="5"/>
            <a:endCxn id="77834" idx="1"/>
          </p:cNvCxnSpPr>
          <p:nvPr/>
        </p:nvCxnSpPr>
        <p:spPr bwMode="auto">
          <a:xfrm>
            <a:off x="1827213" y="4818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7841" name="AutoShape 17"/>
          <p:cNvCxnSpPr>
            <a:cxnSpLocks noChangeShapeType="1"/>
            <a:stCxn id="77834" idx="7"/>
            <a:endCxn id="77832" idx="3"/>
          </p:cNvCxnSpPr>
          <p:nvPr/>
        </p:nvCxnSpPr>
        <p:spPr bwMode="auto">
          <a:xfrm flipV="1">
            <a:off x="3351213" y="4818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7842" name="AutoShape 18"/>
          <p:cNvCxnSpPr>
            <a:cxnSpLocks noChangeShapeType="1"/>
            <a:stCxn id="77832" idx="0"/>
            <a:endCxn id="77829" idx="4"/>
          </p:cNvCxnSpPr>
          <p:nvPr/>
        </p:nvCxnSpPr>
        <p:spPr bwMode="auto">
          <a:xfrm flipV="1">
            <a:off x="4686300" y="3295650"/>
            <a:ext cx="0" cy="10287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7843" name="AutoShape 19"/>
          <p:cNvCxnSpPr>
            <a:cxnSpLocks noChangeShapeType="1"/>
          </p:cNvCxnSpPr>
          <p:nvPr/>
        </p:nvCxnSpPr>
        <p:spPr bwMode="auto">
          <a:xfrm>
            <a:off x="4953000" y="29718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7844" name="AutoShape 20"/>
          <p:cNvCxnSpPr>
            <a:cxnSpLocks noChangeShapeType="1"/>
            <a:stCxn id="77832" idx="6"/>
            <a:endCxn id="77833" idx="2"/>
          </p:cNvCxnSpPr>
          <p:nvPr/>
        </p:nvCxnSpPr>
        <p:spPr bwMode="auto">
          <a:xfrm>
            <a:off x="4972050" y="46101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7845" name="AutoShape 21"/>
          <p:cNvCxnSpPr>
            <a:cxnSpLocks noChangeShapeType="1"/>
            <a:stCxn id="77834" idx="0"/>
            <a:endCxn id="77828" idx="5"/>
          </p:cNvCxnSpPr>
          <p:nvPr/>
        </p:nvCxnSpPr>
        <p:spPr bwMode="auto">
          <a:xfrm rot="5400000" flipH="1">
            <a:off x="1598613" y="34464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1238250" y="35194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2533650" y="38100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2209800" y="4876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220980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387985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2971800" y="26574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4718050" y="35655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5861050" y="2667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5803900" y="42513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3797300" y="490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1371600" y="5638800"/>
            <a:ext cx="3735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 F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 G</a:t>
            </a:r>
            <a:r>
              <a:rPr lang="en-US" altLang="zh-CN">
                <a:solidFill>
                  <a:schemeClr val="accent2"/>
                </a:solidFill>
              </a:rPr>
              <a:t>}, {C}, {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001E3-C3EF-49CB-ADD5-524241C1D8B4}" type="slidenum">
              <a:rPr lang="en-US" altLang="zh-CN"/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1371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4419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1371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4419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7086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78860" name="AutoShape 12"/>
          <p:cNvCxnSpPr>
            <a:cxnSpLocks noChangeShapeType="1"/>
            <a:stCxn id="78859" idx="5"/>
            <a:endCxn id="78853" idx="1"/>
          </p:cNvCxnSpPr>
          <p:nvPr/>
        </p:nvCxnSpPr>
        <p:spPr bwMode="auto">
          <a:xfrm>
            <a:off x="3351213" y="2532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8861" name="AutoShape 13"/>
          <p:cNvCxnSpPr>
            <a:cxnSpLocks noChangeShapeType="1"/>
            <a:stCxn id="78859" idx="3"/>
            <a:endCxn id="78852" idx="7"/>
          </p:cNvCxnSpPr>
          <p:nvPr/>
        </p:nvCxnSpPr>
        <p:spPr bwMode="auto">
          <a:xfrm flipH="1">
            <a:off x="1827213" y="2532063"/>
            <a:ext cx="1146175" cy="269875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</a:ln>
        </p:spPr>
      </p:cxnSp>
      <p:cxnSp>
        <p:nvCxnSpPr>
          <p:cNvPr id="78862" name="AutoShape 14"/>
          <p:cNvCxnSpPr>
            <a:cxnSpLocks noChangeShapeType="1"/>
            <a:stCxn id="78852" idx="6"/>
            <a:endCxn id="78853" idx="2"/>
          </p:cNvCxnSpPr>
          <p:nvPr/>
        </p:nvCxnSpPr>
        <p:spPr bwMode="auto">
          <a:xfrm>
            <a:off x="1924050" y="3009900"/>
            <a:ext cx="24765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8863" name="AutoShape 15"/>
          <p:cNvCxnSpPr>
            <a:cxnSpLocks noChangeShapeType="1"/>
            <a:stCxn id="78855" idx="0"/>
            <a:endCxn id="78852" idx="4"/>
          </p:cNvCxnSpPr>
          <p:nvPr/>
        </p:nvCxnSpPr>
        <p:spPr bwMode="auto">
          <a:xfrm flipV="1">
            <a:off x="1638300" y="32956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8864" name="AutoShape 16"/>
          <p:cNvCxnSpPr>
            <a:cxnSpLocks noChangeShapeType="1"/>
            <a:stCxn id="78855" idx="5"/>
            <a:endCxn id="78858" idx="1"/>
          </p:cNvCxnSpPr>
          <p:nvPr/>
        </p:nvCxnSpPr>
        <p:spPr bwMode="auto">
          <a:xfrm>
            <a:off x="1827213" y="4818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8865" name="AutoShape 17"/>
          <p:cNvCxnSpPr>
            <a:cxnSpLocks noChangeShapeType="1"/>
            <a:stCxn id="78858" idx="7"/>
            <a:endCxn id="78856" idx="3"/>
          </p:cNvCxnSpPr>
          <p:nvPr/>
        </p:nvCxnSpPr>
        <p:spPr bwMode="auto">
          <a:xfrm flipV="1">
            <a:off x="3351213" y="4818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8866" name="AutoShape 18"/>
          <p:cNvCxnSpPr>
            <a:cxnSpLocks noChangeShapeType="1"/>
            <a:stCxn id="78856" idx="0"/>
            <a:endCxn id="78853" idx="4"/>
          </p:cNvCxnSpPr>
          <p:nvPr/>
        </p:nvCxnSpPr>
        <p:spPr bwMode="auto">
          <a:xfrm flipV="1">
            <a:off x="4686300" y="3295650"/>
            <a:ext cx="0" cy="10287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8867" name="AutoShape 19"/>
          <p:cNvCxnSpPr>
            <a:cxnSpLocks noChangeShapeType="1"/>
          </p:cNvCxnSpPr>
          <p:nvPr/>
        </p:nvCxnSpPr>
        <p:spPr bwMode="auto">
          <a:xfrm>
            <a:off x="4953000" y="2971800"/>
            <a:ext cx="20955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8868" name="AutoShape 20"/>
          <p:cNvCxnSpPr>
            <a:cxnSpLocks noChangeShapeType="1"/>
            <a:stCxn id="78856" idx="6"/>
            <a:endCxn id="78857" idx="2"/>
          </p:cNvCxnSpPr>
          <p:nvPr/>
        </p:nvCxnSpPr>
        <p:spPr bwMode="auto">
          <a:xfrm>
            <a:off x="4972050" y="46101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78869" name="AutoShape 21"/>
          <p:cNvCxnSpPr>
            <a:cxnSpLocks noChangeShapeType="1"/>
            <a:stCxn id="78858" idx="0"/>
            <a:endCxn id="78852" idx="5"/>
          </p:cNvCxnSpPr>
          <p:nvPr/>
        </p:nvCxnSpPr>
        <p:spPr bwMode="auto">
          <a:xfrm rot="5400000" flipH="1">
            <a:off x="1598613" y="34464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1238250" y="35194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2533650" y="38100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2209800" y="4876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220980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87985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2971800" y="26574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4718050" y="35655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5861050" y="2667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5803900" y="42513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3797300" y="490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8880" name="Text Box 32"/>
          <p:cNvSpPr txBox="1">
            <a:spLocks noChangeArrowheads="1"/>
          </p:cNvSpPr>
          <p:nvPr/>
        </p:nvSpPr>
        <p:spPr bwMode="auto">
          <a:xfrm>
            <a:off x="1371600" y="5638800"/>
            <a:ext cx="34432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 F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 G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C}, {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6FBEFA-3D18-46D9-9117-FBBA86BB1ED6}" type="slidenum">
              <a:rPr lang="en-US" altLang="zh-CN"/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en-US" altLang="zh-CN" smtClean="0"/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371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H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4419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B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70866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C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1371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G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4419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E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7086600" y="4343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D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F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A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79884" name="AutoShape 12"/>
          <p:cNvCxnSpPr>
            <a:cxnSpLocks noChangeShapeType="1"/>
            <a:stCxn id="79883" idx="5"/>
            <a:endCxn id="79877" idx="1"/>
          </p:cNvCxnSpPr>
          <p:nvPr/>
        </p:nvCxnSpPr>
        <p:spPr bwMode="auto">
          <a:xfrm>
            <a:off x="3351213" y="2532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9885" name="AutoShape 13"/>
          <p:cNvCxnSpPr>
            <a:cxnSpLocks noChangeShapeType="1"/>
            <a:stCxn id="79883" idx="3"/>
            <a:endCxn id="79876" idx="7"/>
          </p:cNvCxnSpPr>
          <p:nvPr/>
        </p:nvCxnSpPr>
        <p:spPr bwMode="auto">
          <a:xfrm flipH="1">
            <a:off x="1827213" y="2532063"/>
            <a:ext cx="1146175" cy="269875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</a:ln>
        </p:spPr>
      </p:cxnSp>
      <p:cxnSp>
        <p:nvCxnSpPr>
          <p:cNvPr id="79886" name="AutoShape 14"/>
          <p:cNvCxnSpPr>
            <a:cxnSpLocks noChangeShapeType="1"/>
            <a:stCxn id="79876" idx="6"/>
            <a:endCxn id="79877" idx="2"/>
          </p:cNvCxnSpPr>
          <p:nvPr/>
        </p:nvCxnSpPr>
        <p:spPr bwMode="auto">
          <a:xfrm>
            <a:off x="1924050" y="3009900"/>
            <a:ext cx="24765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9887" name="AutoShape 15"/>
          <p:cNvCxnSpPr>
            <a:cxnSpLocks noChangeShapeType="1"/>
            <a:stCxn id="79879" idx="0"/>
            <a:endCxn id="79876" idx="4"/>
          </p:cNvCxnSpPr>
          <p:nvPr/>
        </p:nvCxnSpPr>
        <p:spPr bwMode="auto">
          <a:xfrm flipV="1">
            <a:off x="1638300" y="3295650"/>
            <a:ext cx="0" cy="10287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</a:ln>
        </p:spPr>
      </p:cxnSp>
      <p:cxnSp>
        <p:nvCxnSpPr>
          <p:cNvPr id="79888" name="AutoShape 16"/>
          <p:cNvCxnSpPr>
            <a:cxnSpLocks noChangeShapeType="1"/>
            <a:stCxn id="79879" idx="5"/>
            <a:endCxn id="79882" idx="1"/>
          </p:cNvCxnSpPr>
          <p:nvPr/>
        </p:nvCxnSpPr>
        <p:spPr bwMode="auto">
          <a:xfrm>
            <a:off x="1827213" y="4818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9889" name="AutoShape 17"/>
          <p:cNvCxnSpPr>
            <a:cxnSpLocks noChangeShapeType="1"/>
            <a:stCxn id="79882" idx="7"/>
            <a:endCxn id="79880" idx="3"/>
          </p:cNvCxnSpPr>
          <p:nvPr/>
        </p:nvCxnSpPr>
        <p:spPr bwMode="auto">
          <a:xfrm flipV="1">
            <a:off x="3351213" y="4818063"/>
            <a:ext cx="1146175" cy="2698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9890" name="AutoShape 18"/>
          <p:cNvCxnSpPr>
            <a:cxnSpLocks noChangeShapeType="1"/>
            <a:stCxn id="79880" idx="0"/>
            <a:endCxn id="79877" idx="4"/>
          </p:cNvCxnSpPr>
          <p:nvPr/>
        </p:nvCxnSpPr>
        <p:spPr bwMode="auto">
          <a:xfrm flipV="1">
            <a:off x="4686300" y="3295650"/>
            <a:ext cx="0" cy="10287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9891" name="AutoShape 19"/>
          <p:cNvCxnSpPr>
            <a:cxnSpLocks noChangeShapeType="1"/>
          </p:cNvCxnSpPr>
          <p:nvPr/>
        </p:nvCxnSpPr>
        <p:spPr bwMode="auto">
          <a:xfrm>
            <a:off x="4953000" y="2971800"/>
            <a:ext cx="20955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9892" name="AutoShape 20"/>
          <p:cNvCxnSpPr>
            <a:cxnSpLocks noChangeShapeType="1"/>
            <a:stCxn id="79880" idx="6"/>
            <a:endCxn id="79881" idx="2"/>
          </p:cNvCxnSpPr>
          <p:nvPr/>
        </p:nvCxnSpPr>
        <p:spPr bwMode="auto">
          <a:xfrm>
            <a:off x="4972050" y="4610100"/>
            <a:ext cx="20955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</p:spPr>
      </p:cxnSp>
      <p:cxnSp>
        <p:nvCxnSpPr>
          <p:cNvPr id="79893" name="AutoShape 21"/>
          <p:cNvCxnSpPr>
            <a:cxnSpLocks noChangeShapeType="1"/>
            <a:stCxn id="79882" idx="0"/>
            <a:endCxn id="79876" idx="5"/>
          </p:cNvCxnSpPr>
          <p:nvPr/>
        </p:nvCxnSpPr>
        <p:spPr bwMode="auto">
          <a:xfrm rot="5400000" flipH="1">
            <a:off x="1598613" y="34464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bg2"/>
            </a:solidFill>
            <a:round/>
          </a:ln>
        </p:spPr>
      </p:cxn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1238250" y="35194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2533650" y="38100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2209800" y="4876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220980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3879850" y="2286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2971800" y="26574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4718050" y="35655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5861050" y="2667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5803900" y="42513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3797300" y="49022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1371600" y="5638800"/>
            <a:ext cx="31511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 F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 G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C, </a:t>
            </a:r>
            <a:r>
              <a:rPr lang="en-US" altLang="zh-CN" i="1">
                <a:solidFill>
                  <a:schemeClr val="accent2"/>
                </a:solidFill>
              </a:rPr>
              <a:t>D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9052-7310-4F46-8501-DCDCC500C90D}" type="slidenum">
              <a:rPr lang="en-US" altLang="zh-CN"/>
            </a:fld>
            <a:endParaRPr lang="en-US" altLang="zh-CN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Disjoint Sets / Union Find</a:t>
            </a:r>
            <a:endParaRPr lang="en-US" altLang="zh-CN" sz="4000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Disjoint-set data structure:</a:t>
            </a:r>
            <a:endParaRPr lang="en-US" altLang="zh-CN" dirty="0"/>
          </a:p>
          <a:p>
            <a:pPr lvl="1"/>
            <a:r>
              <a:rPr lang="en-US" altLang="zh-CN" dirty="0"/>
              <a:t>maintains a collection of disjoint sets </a:t>
            </a:r>
            <a:r>
              <a:rPr lang="en-US" altLang="zh-CN" dirty="0">
                <a:solidFill>
                  <a:srgbClr val="008C87"/>
                </a:solidFill>
              </a:rPr>
              <a:t>{</a:t>
            </a:r>
            <a:r>
              <a:rPr lang="en-US" altLang="zh-CN" i="1" dirty="0">
                <a:solidFill>
                  <a:srgbClr val="008C87"/>
                </a:solidFill>
              </a:rPr>
              <a:t>S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,…,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}</a:t>
            </a:r>
            <a:endParaRPr lang="en-US" altLang="zh-CN" dirty="0">
              <a:solidFill>
                <a:srgbClr val="008C87"/>
              </a:solidFill>
            </a:endParaRPr>
          </a:p>
          <a:p>
            <a:pPr lvl="1"/>
            <a:r>
              <a:rPr lang="en-US" altLang="zh-CN" dirty="0"/>
              <a:t>each set has a representative element </a:t>
            </a:r>
            <a:r>
              <a:rPr lang="en-US" altLang="zh-CN" i="1" dirty="0">
                <a:solidFill>
                  <a:srgbClr val="008C87"/>
                </a:solidFill>
              </a:rPr>
              <a:t>rep</a:t>
            </a:r>
            <a:r>
              <a:rPr lang="en-US" altLang="zh-CN" dirty="0">
                <a:solidFill>
                  <a:srgbClr val="008C87"/>
                </a:solidFill>
              </a:rPr>
              <a:t>[</a:t>
            </a:r>
            <a:r>
              <a:rPr lang="en-US" altLang="zh-CN" i="1" dirty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]</a:t>
            </a:r>
            <a:endParaRPr lang="en-US" altLang="zh-CN" dirty="0">
              <a:solidFill>
                <a:srgbClr val="008C87"/>
              </a:solidFill>
            </a:endParaRPr>
          </a:p>
          <a:p>
            <a:pPr lvl="1"/>
            <a:r>
              <a:rPr lang="en-US" altLang="zh-CN" dirty="0"/>
              <a:t>supported operations: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rgbClr val="CE0000"/>
                </a:solidFill>
              </a:rPr>
              <a:t>MakeSet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E0000"/>
                </a:solidFill>
              </a:rPr>
              <a:t>Find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/>
              <a:t>) 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E0000"/>
                </a:solidFill>
              </a:rPr>
              <a:t>Union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F258-89A6-4BBF-9B31-BDF1CB4276EF}" type="slidenum">
              <a:rPr lang="en-US" altLang="zh-CN"/>
            </a:fld>
            <a:endParaRPr lang="en-US" altLang="zh-CN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Disjoint Sets</a:t>
            </a:r>
            <a:endParaRPr lang="en-US" altLang="zh-CN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>
                <a:solidFill>
                  <a:srgbClr val="CE0000"/>
                </a:solidFill>
              </a:rPr>
              <a:t>MakeSet</a:t>
            </a:r>
            <a:r>
              <a:rPr lang="en-US" altLang="zh-CN" sz="2800" b="1"/>
              <a:t>(</a:t>
            </a:r>
            <a:r>
              <a:rPr lang="en-US" altLang="zh-CN" sz="2800" b="1" i="1">
                <a:solidFill>
                  <a:srgbClr val="008C87"/>
                </a:solidFill>
              </a:rPr>
              <a:t>x</a:t>
            </a:r>
            <a:r>
              <a:rPr lang="en-US" altLang="zh-CN" sz="2800" b="1"/>
              <a:t>)</a:t>
            </a:r>
            <a:endParaRPr lang="en-US" altLang="zh-CN" sz="2800" b="1"/>
          </a:p>
          <a:p>
            <a:pPr lvl="1"/>
            <a:r>
              <a:rPr lang="en-US" altLang="zh-CN" sz="2400"/>
              <a:t>Given object </a:t>
            </a:r>
            <a:r>
              <a:rPr lang="en-US" altLang="zh-CN" sz="2400" i="1">
                <a:solidFill>
                  <a:srgbClr val="008C87"/>
                </a:solidFill>
              </a:rPr>
              <a:t>x</a:t>
            </a:r>
            <a:r>
              <a:rPr lang="en-US" altLang="zh-CN" sz="2400"/>
              <a:t>, create a new set whose only element (and representative) is pointed to by</a:t>
            </a:r>
            <a:r>
              <a:rPr lang="en-US" altLang="zh-CN" sz="2400">
                <a:solidFill>
                  <a:srgbClr val="008C87"/>
                </a:solidFill>
              </a:rPr>
              <a:t> </a:t>
            </a:r>
            <a:r>
              <a:rPr lang="en-US" altLang="zh-CN" sz="2400" i="1">
                <a:solidFill>
                  <a:srgbClr val="008C87"/>
                </a:solidFill>
              </a:rPr>
              <a:t>x</a:t>
            </a:r>
            <a:endParaRPr lang="en-US" altLang="zh-CN" sz="2400" i="1">
              <a:solidFill>
                <a:srgbClr val="008C87"/>
              </a:solidFill>
            </a:endParaRPr>
          </a:p>
          <a:p>
            <a:pPr lvl="1"/>
            <a:endParaRPr lang="en-US" altLang="zh-CN" sz="1200"/>
          </a:p>
          <a:p>
            <a:r>
              <a:rPr lang="en-US" altLang="zh-CN" sz="2800" b="1">
                <a:solidFill>
                  <a:srgbClr val="CE0000"/>
                </a:solidFill>
              </a:rPr>
              <a:t>Find</a:t>
            </a:r>
            <a:r>
              <a:rPr lang="en-US" altLang="zh-CN" sz="2800" b="1"/>
              <a:t>(</a:t>
            </a:r>
            <a:r>
              <a:rPr lang="en-US" altLang="zh-CN" sz="2800" b="1" i="1">
                <a:solidFill>
                  <a:srgbClr val="008C87"/>
                </a:solidFill>
              </a:rPr>
              <a:t>x</a:t>
            </a:r>
            <a:r>
              <a:rPr lang="en-US" altLang="zh-CN" sz="2800" b="1"/>
              <a:t>) </a:t>
            </a:r>
            <a:endParaRPr lang="en-US" altLang="zh-CN" sz="2800" b="1"/>
          </a:p>
          <a:p>
            <a:pPr lvl="1"/>
            <a:r>
              <a:rPr lang="en-US" altLang="zh-CN" sz="2400"/>
              <a:t>Given object </a:t>
            </a:r>
            <a:r>
              <a:rPr lang="en-US" altLang="zh-CN" sz="2400" i="1">
                <a:solidFill>
                  <a:srgbClr val="008C87"/>
                </a:solidFill>
              </a:rPr>
              <a:t>x</a:t>
            </a:r>
            <a:r>
              <a:rPr lang="en-US" altLang="zh-CN" sz="2400"/>
              <a:t>, return (a pointer to) the representative of the set containing </a:t>
            </a:r>
            <a:r>
              <a:rPr lang="en-US" altLang="zh-CN" sz="2400" i="1">
                <a:solidFill>
                  <a:srgbClr val="008C87"/>
                </a:solidFill>
              </a:rPr>
              <a:t>x</a:t>
            </a:r>
            <a:endParaRPr lang="en-US" altLang="zh-CN" sz="2400" i="1">
              <a:solidFill>
                <a:srgbClr val="008C87"/>
              </a:solidFill>
            </a:endParaRPr>
          </a:p>
          <a:p>
            <a:pPr lvl="1"/>
            <a:r>
              <a:rPr lang="en-US" altLang="zh-CN" sz="2400">
                <a:solidFill>
                  <a:srgbClr val="CE0000"/>
                </a:solidFill>
              </a:rPr>
              <a:t>Assumption:</a:t>
            </a:r>
            <a:r>
              <a:rPr lang="en-US" altLang="zh-CN" sz="2400"/>
              <a:t> there is a pointer to each </a:t>
            </a:r>
            <a:r>
              <a:rPr lang="en-US" altLang="zh-CN" sz="2400" i="1">
                <a:solidFill>
                  <a:srgbClr val="008C87"/>
                </a:solidFill>
              </a:rPr>
              <a:t>x</a:t>
            </a:r>
            <a:r>
              <a:rPr lang="en-US" altLang="zh-CN" sz="2400"/>
              <a:t> so we never have to look for an element in the structure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28EE-DDF8-49AD-9AE0-A7C31969CDF3}" type="slidenum">
              <a:rPr lang="en-US" altLang="zh-CN"/>
            </a:fld>
            <a:endParaRPr lang="en-US" altLang="zh-CN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Disjoint Sets</a:t>
            </a:r>
            <a:endParaRPr lang="en-US" altLang="zh-CN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>
                <a:solidFill>
                  <a:srgbClr val="CE0000"/>
                </a:solidFill>
              </a:rPr>
              <a:t>Union</a:t>
            </a:r>
            <a:r>
              <a:rPr lang="en-US" altLang="zh-CN" sz="2800" b="1"/>
              <a:t>(</a:t>
            </a:r>
            <a:r>
              <a:rPr lang="en-US" altLang="zh-CN" sz="2800" b="1" i="1">
                <a:solidFill>
                  <a:srgbClr val="008C87"/>
                </a:solidFill>
              </a:rPr>
              <a:t>x</a:t>
            </a:r>
            <a:r>
              <a:rPr lang="en-US" altLang="zh-CN" sz="2800" b="1">
                <a:solidFill>
                  <a:srgbClr val="008C87"/>
                </a:solidFill>
              </a:rPr>
              <a:t>, </a:t>
            </a:r>
            <a:r>
              <a:rPr lang="en-US" altLang="zh-CN" sz="2800" b="1" i="1">
                <a:solidFill>
                  <a:srgbClr val="008C87"/>
                </a:solidFill>
              </a:rPr>
              <a:t>y</a:t>
            </a:r>
            <a:r>
              <a:rPr lang="en-US" altLang="zh-CN" sz="2800" b="1"/>
              <a:t>)</a:t>
            </a:r>
            <a:endParaRPr lang="en-US" altLang="zh-CN" sz="2800" b="1"/>
          </a:p>
          <a:p>
            <a:pPr lvl="1"/>
            <a:r>
              <a:rPr lang="en-US" altLang="zh-CN" sz="2400"/>
              <a:t>Given two elements </a:t>
            </a:r>
            <a:r>
              <a:rPr lang="en-US" altLang="zh-CN" sz="2400" i="1">
                <a:solidFill>
                  <a:srgbClr val="008C87"/>
                </a:solidFill>
              </a:rPr>
              <a:t>x</a:t>
            </a:r>
            <a:r>
              <a:rPr lang="en-US" altLang="zh-CN" sz="2400">
                <a:solidFill>
                  <a:schemeClr val="accent2"/>
                </a:solidFill>
              </a:rPr>
              <a:t>, </a:t>
            </a:r>
            <a:r>
              <a:rPr lang="en-US" altLang="zh-CN" sz="2400" i="1">
                <a:solidFill>
                  <a:srgbClr val="008C87"/>
                </a:solidFill>
              </a:rPr>
              <a:t>y</a:t>
            </a:r>
            <a:r>
              <a:rPr lang="en-US" altLang="zh-CN" sz="2400">
                <a:solidFill>
                  <a:schemeClr val="accent2"/>
                </a:solidFill>
              </a:rPr>
              <a:t>,</a:t>
            </a:r>
            <a:r>
              <a:rPr lang="en-US" altLang="zh-CN" sz="2400"/>
              <a:t> merge the disjoint sets containing them. </a:t>
            </a:r>
            <a:endParaRPr lang="en-US" altLang="zh-CN" sz="2400"/>
          </a:p>
          <a:p>
            <a:pPr lvl="1"/>
            <a:endParaRPr lang="en-US" altLang="zh-CN" sz="1000"/>
          </a:p>
          <a:p>
            <a:pPr lvl="1"/>
            <a:r>
              <a:rPr lang="en-US" altLang="zh-CN" sz="2400"/>
              <a:t>The original sets are destroyed.</a:t>
            </a:r>
            <a:endParaRPr lang="en-US" altLang="zh-CN" sz="2400"/>
          </a:p>
          <a:p>
            <a:pPr lvl="1"/>
            <a:endParaRPr lang="en-US" altLang="zh-CN" sz="1000"/>
          </a:p>
          <a:p>
            <a:pPr lvl="1"/>
            <a:r>
              <a:rPr lang="en-US" altLang="zh-CN" sz="2400"/>
              <a:t>The new set has a new representative (usually one of the representatives of the original sets)</a:t>
            </a:r>
            <a:endParaRPr lang="en-US" altLang="zh-CN" sz="2400"/>
          </a:p>
          <a:p>
            <a:pPr lvl="1"/>
            <a:endParaRPr lang="en-US" altLang="zh-CN" sz="1000"/>
          </a:p>
          <a:p>
            <a:pPr lvl="1"/>
            <a:r>
              <a:rPr lang="en-US" altLang="zh-CN" sz="2400"/>
              <a:t>At most </a:t>
            </a:r>
            <a:r>
              <a:rPr lang="en-US" altLang="zh-CN" sz="2400" i="1">
                <a:solidFill>
                  <a:srgbClr val="008C87"/>
                </a:solidFill>
              </a:rPr>
              <a:t>n-</a:t>
            </a:r>
            <a:r>
              <a:rPr lang="en-US" altLang="zh-CN" sz="2400">
                <a:solidFill>
                  <a:srgbClr val="008C87"/>
                </a:solidFill>
              </a:rPr>
              <a:t>1</a:t>
            </a:r>
            <a:r>
              <a:rPr lang="en-US" altLang="zh-CN" sz="2400"/>
              <a:t> Unions can be performed where </a:t>
            </a:r>
            <a:r>
              <a:rPr lang="en-US" altLang="zh-CN" sz="2400" i="1">
                <a:solidFill>
                  <a:srgbClr val="008C87"/>
                </a:solidFill>
              </a:rPr>
              <a:t>n</a:t>
            </a:r>
            <a:r>
              <a:rPr lang="en-US" altLang="zh-CN" sz="2400"/>
              <a:t> is the number of elements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9762-0A3B-445E-8F9E-25350B68FE2D}" type="slidenum">
              <a:rPr lang="en-US" altLang="zh-CN"/>
            </a:fld>
            <a:endParaRPr lang="en-US" altLang="zh-CN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Disjoint Sets Example</a:t>
            </a:r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Find the connected components of the undirected graph </a:t>
            </a:r>
            <a:r>
              <a:rPr lang="en-US" altLang="zh-CN" sz="2800" i="1">
                <a:solidFill>
                  <a:srgbClr val="008C87"/>
                </a:solidFill>
              </a:rPr>
              <a:t>G </a:t>
            </a:r>
            <a:r>
              <a:rPr lang="en-US" altLang="zh-CN" sz="2800">
                <a:solidFill>
                  <a:srgbClr val="008C87"/>
                </a:solidFill>
              </a:rPr>
              <a:t>= (</a:t>
            </a:r>
            <a:r>
              <a:rPr lang="en-US" altLang="zh-CN" sz="2800" i="1">
                <a:solidFill>
                  <a:srgbClr val="008C87"/>
                </a:solidFill>
              </a:rPr>
              <a:t>V</a:t>
            </a:r>
            <a:r>
              <a:rPr lang="en-US" altLang="zh-CN" sz="2800">
                <a:solidFill>
                  <a:srgbClr val="008C87"/>
                </a:solidFill>
              </a:rPr>
              <a:t>, </a:t>
            </a:r>
            <a:r>
              <a:rPr lang="en-US" altLang="zh-CN" sz="2800" i="1">
                <a:solidFill>
                  <a:srgbClr val="008C87"/>
                </a:solidFill>
              </a:rPr>
              <a:t>E</a:t>
            </a:r>
            <a:r>
              <a:rPr lang="en-US" altLang="zh-CN" sz="2800">
                <a:solidFill>
                  <a:srgbClr val="008C87"/>
                </a:solidFill>
              </a:rPr>
              <a:t>)</a:t>
            </a:r>
            <a:r>
              <a:rPr lang="en-US" altLang="zh-CN" sz="2800"/>
              <a:t> (maximal subgraphs that are connected).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</a:t>
            </a:r>
            <a:r>
              <a:rPr lang="en-US" altLang="zh-CN" sz="2000" b="1"/>
              <a:t>for</a:t>
            </a:r>
            <a:r>
              <a:rPr lang="en-US" altLang="zh-CN" sz="2000"/>
              <a:t> (each vertex </a:t>
            </a:r>
            <a:r>
              <a:rPr lang="en-US" altLang="zh-CN" sz="2000" i="1">
                <a:solidFill>
                  <a:srgbClr val="008C87"/>
                </a:solidFill>
              </a:rPr>
              <a:t>v</a:t>
            </a:r>
            <a:r>
              <a:rPr lang="en-US" altLang="zh-CN" sz="2000"/>
              <a:t> in </a:t>
            </a:r>
            <a:r>
              <a:rPr lang="en-US" altLang="zh-CN" sz="2000" i="1">
                <a:solidFill>
                  <a:srgbClr val="008C87"/>
                </a:solidFill>
              </a:rPr>
              <a:t>V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	</a:t>
            </a:r>
            <a:r>
              <a:rPr lang="en-US" altLang="zh-CN" sz="2000">
                <a:solidFill>
                  <a:srgbClr val="CE0000"/>
                </a:solidFill>
              </a:rPr>
              <a:t>Makeset</a:t>
            </a:r>
            <a:r>
              <a:rPr lang="en-US" altLang="zh-CN" sz="2000"/>
              <a:t>(</a:t>
            </a:r>
            <a:r>
              <a:rPr lang="en-US" altLang="zh-CN" sz="2000" i="1">
                <a:solidFill>
                  <a:srgbClr val="008C87"/>
                </a:solidFill>
              </a:rPr>
              <a:t>v</a:t>
            </a:r>
            <a:r>
              <a:rPr lang="en-US" altLang="zh-CN" sz="2000"/>
              <a:t>): put </a:t>
            </a:r>
            <a:r>
              <a:rPr lang="en-US" altLang="zh-CN" sz="2000" i="1">
                <a:solidFill>
                  <a:srgbClr val="008C87"/>
                </a:solidFill>
              </a:rPr>
              <a:t>v</a:t>
            </a:r>
            <a:r>
              <a:rPr lang="en-US" altLang="zh-CN" sz="2000"/>
              <a:t> in its own set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</a:t>
            </a:r>
            <a:r>
              <a:rPr lang="en-US" altLang="zh-CN" sz="2000" b="1"/>
              <a:t>for</a:t>
            </a:r>
            <a:r>
              <a:rPr lang="en-US" altLang="zh-CN" sz="2000"/>
              <a:t> (each edge </a:t>
            </a:r>
            <a:r>
              <a:rPr lang="en-US" altLang="zh-CN" sz="2000">
                <a:solidFill>
                  <a:srgbClr val="008C87"/>
                </a:solidFill>
              </a:rPr>
              <a:t>(</a:t>
            </a:r>
            <a:r>
              <a:rPr lang="en-US" altLang="zh-CN" sz="2000" i="1">
                <a:solidFill>
                  <a:srgbClr val="008C87"/>
                </a:solidFill>
              </a:rPr>
              <a:t>u</a:t>
            </a:r>
            <a:r>
              <a:rPr lang="en-US" altLang="zh-CN" sz="2000">
                <a:solidFill>
                  <a:srgbClr val="008C87"/>
                </a:solidFill>
              </a:rPr>
              <a:t>,</a:t>
            </a:r>
            <a:r>
              <a:rPr lang="en-US" altLang="zh-CN" sz="2000" i="1">
                <a:solidFill>
                  <a:srgbClr val="008C87"/>
                </a:solidFill>
              </a:rPr>
              <a:t>v</a:t>
            </a:r>
            <a:r>
              <a:rPr lang="en-US" altLang="zh-CN" sz="2000">
                <a:solidFill>
                  <a:srgbClr val="008C87"/>
                </a:solidFill>
              </a:rPr>
              <a:t>)</a:t>
            </a:r>
            <a:r>
              <a:rPr lang="en-US" altLang="zh-CN" sz="2000"/>
              <a:t> in </a:t>
            </a:r>
            <a:r>
              <a:rPr lang="en-US" altLang="zh-CN" sz="2000" i="1">
                <a:solidFill>
                  <a:srgbClr val="008C87"/>
                </a:solidFill>
              </a:rPr>
              <a:t>E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	</a:t>
            </a:r>
            <a:r>
              <a:rPr lang="en-US" altLang="zh-CN" sz="2000" b="1"/>
              <a:t>if</a:t>
            </a:r>
            <a:r>
              <a:rPr lang="en-US" altLang="zh-CN" sz="2000"/>
              <a:t> (</a:t>
            </a:r>
            <a:r>
              <a:rPr lang="en-US" altLang="zh-CN" sz="2000">
                <a:solidFill>
                  <a:srgbClr val="CE0000"/>
                </a:solidFill>
              </a:rPr>
              <a:t>find</a:t>
            </a:r>
            <a:r>
              <a:rPr lang="en-US" altLang="zh-CN" sz="2000"/>
              <a:t>(</a:t>
            </a:r>
            <a:r>
              <a:rPr lang="en-US" altLang="zh-CN" sz="2000" i="1">
                <a:solidFill>
                  <a:srgbClr val="008C87"/>
                </a:solidFill>
              </a:rPr>
              <a:t>u</a:t>
            </a:r>
            <a:r>
              <a:rPr lang="en-US" altLang="zh-CN" sz="2000"/>
              <a:t>) ~= </a:t>
            </a:r>
            <a:r>
              <a:rPr lang="en-US" altLang="zh-CN" sz="2000">
                <a:solidFill>
                  <a:srgbClr val="CE0000"/>
                </a:solidFill>
              </a:rPr>
              <a:t>find</a:t>
            </a:r>
            <a:r>
              <a:rPr lang="en-US" altLang="zh-CN" sz="2000"/>
              <a:t>(</a:t>
            </a:r>
            <a:r>
              <a:rPr lang="en-US" altLang="zh-CN" sz="2000" i="1">
                <a:solidFill>
                  <a:srgbClr val="008C87"/>
                </a:solidFill>
              </a:rPr>
              <a:t>v</a:t>
            </a:r>
            <a:r>
              <a:rPr lang="en-US" altLang="zh-CN" sz="2000"/>
              <a:t>))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/>
              <a:t>			</a:t>
            </a:r>
            <a:r>
              <a:rPr lang="en-US" altLang="zh-CN" sz="2000">
                <a:solidFill>
                  <a:srgbClr val="CE0000"/>
                </a:solidFill>
              </a:rPr>
              <a:t>union</a:t>
            </a:r>
            <a:r>
              <a:rPr lang="en-US" altLang="zh-CN" sz="2000"/>
              <a:t>(</a:t>
            </a:r>
            <a:r>
              <a:rPr lang="en-US" altLang="zh-CN" sz="2000" i="1">
                <a:solidFill>
                  <a:srgbClr val="008C87"/>
                </a:solidFill>
              </a:rPr>
              <a:t>u</a:t>
            </a:r>
            <a:r>
              <a:rPr lang="en-US" altLang="zh-CN" sz="2000">
                <a:solidFill>
                  <a:srgbClr val="008C87"/>
                </a:solidFill>
              </a:rPr>
              <a:t>,</a:t>
            </a:r>
            <a:r>
              <a:rPr lang="en-US" altLang="zh-CN" sz="2000" i="1">
                <a:solidFill>
                  <a:srgbClr val="008C87"/>
                </a:solidFill>
              </a:rPr>
              <a:t>v</a:t>
            </a:r>
            <a:r>
              <a:rPr lang="en-US" altLang="zh-CN" sz="2000"/>
              <a:t>)</a:t>
            </a:r>
            <a:endParaRPr lang="en-US" altLang="zh-CN" sz="20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1000"/>
          </a:p>
          <a:p>
            <a:pPr>
              <a:lnSpc>
                <a:spcPct val="90000"/>
              </a:lnSpc>
            </a:pPr>
            <a:r>
              <a:rPr lang="en-US" altLang="zh-CN" sz="2800"/>
              <a:t>Now we can find if two vertices 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/>
              <a:t> and </a:t>
            </a:r>
            <a:r>
              <a:rPr lang="en-US" altLang="zh-CN" sz="2800" i="1">
                <a:solidFill>
                  <a:srgbClr val="008C87"/>
                </a:solidFill>
              </a:rPr>
              <a:t>y</a:t>
            </a:r>
            <a:r>
              <a:rPr lang="en-US" altLang="zh-CN" sz="2800"/>
              <a:t> are in the same connected component by testing: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	</a:t>
            </a:r>
            <a:r>
              <a:rPr lang="en-US" altLang="zh-CN" sz="2000">
                <a:solidFill>
                  <a:srgbClr val="CE0000"/>
                </a:solidFill>
              </a:rPr>
              <a:t>find</a:t>
            </a:r>
            <a:r>
              <a:rPr lang="en-US" altLang="zh-CN" sz="2000"/>
              <a:t>(</a:t>
            </a:r>
            <a:r>
              <a:rPr lang="en-US" altLang="zh-CN" sz="2000" i="1">
                <a:solidFill>
                  <a:schemeClr val="accent2"/>
                </a:solidFill>
              </a:rPr>
              <a:t>x</a:t>
            </a:r>
            <a:r>
              <a:rPr lang="en-US" altLang="zh-CN" sz="2000"/>
              <a:t>) = </a:t>
            </a:r>
            <a:r>
              <a:rPr lang="en-US" altLang="zh-CN" sz="2000">
                <a:solidFill>
                  <a:srgbClr val="CE0000"/>
                </a:solidFill>
              </a:rPr>
              <a:t>find</a:t>
            </a:r>
            <a:r>
              <a:rPr lang="en-US" altLang="zh-CN" sz="2000"/>
              <a:t>(</a:t>
            </a:r>
            <a:r>
              <a:rPr lang="en-US" altLang="zh-CN" sz="2000" i="1">
                <a:solidFill>
                  <a:srgbClr val="008C87"/>
                </a:solidFill>
              </a:rPr>
              <a:t>y</a:t>
            </a:r>
            <a:r>
              <a:rPr lang="en-US" altLang="zh-CN" sz="2000"/>
              <a:t>)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4FFF6A-0E07-4D18-AA65-BCA0EE4AF73E}" type="slidenum">
              <a:rPr lang="en-US" altLang="zh-CN"/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Graph Representation</a:t>
            </a:r>
            <a:endParaRPr lang="en-US" altLang="zh-CN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Graph can be </a:t>
            </a:r>
            <a:r>
              <a:rPr lang="en-US" altLang="zh-CN" i="1" smtClean="0"/>
              <a:t>directed</a:t>
            </a:r>
            <a:r>
              <a:rPr lang="en-US" altLang="zh-CN" smtClean="0"/>
              <a:t> or </a:t>
            </a:r>
            <a:r>
              <a:rPr lang="en-US" altLang="zh-CN" i="1" smtClean="0"/>
              <a:t>undirected</a:t>
            </a:r>
            <a:endParaRPr lang="en-US" altLang="zh-CN" i="1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Assume vertices 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</a:rPr>
              <a:t> = {1,2,…,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}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/>
              <a:t>Define “Adjacency matrix”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, 1..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sp>
        <p:nvSpPr>
          <p:cNvPr id="12294" name="Oval 4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1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3962400" y="3352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3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2514600" y="28956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2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5486400" y="2743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4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12298" name="AutoShape 8"/>
          <p:cNvCxnSpPr>
            <a:cxnSpLocks noChangeShapeType="1"/>
            <a:stCxn id="12294" idx="2"/>
            <a:endCxn id="12296" idx="7"/>
          </p:cNvCxnSpPr>
          <p:nvPr/>
        </p:nvCxnSpPr>
        <p:spPr bwMode="auto">
          <a:xfrm flipH="1">
            <a:off x="2970213" y="2324100"/>
            <a:ext cx="896937" cy="630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2299" name="AutoShape 9"/>
          <p:cNvCxnSpPr>
            <a:cxnSpLocks noChangeShapeType="1"/>
            <a:stCxn id="12296" idx="5"/>
            <a:endCxn id="12295" idx="2"/>
          </p:cNvCxnSpPr>
          <p:nvPr/>
        </p:nvCxnSpPr>
        <p:spPr bwMode="auto">
          <a:xfrm>
            <a:off x="2970213" y="3370263"/>
            <a:ext cx="973137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2300" name="AutoShape 10"/>
          <p:cNvCxnSpPr>
            <a:cxnSpLocks noChangeShapeType="1"/>
            <a:stCxn id="12294" idx="4"/>
            <a:endCxn id="12295" idx="0"/>
          </p:cNvCxnSpPr>
          <p:nvPr/>
        </p:nvCxnSpPr>
        <p:spPr bwMode="auto">
          <a:xfrm>
            <a:off x="4152900" y="2609850"/>
            <a:ext cx="762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2301" name="AutoShape 11"/>
          <p:cNvCxnSpPr>
            <a:cxnSpLocks noChangeShapeType="1"/>
            <a:stCxn id="12297" idx="3"/>
            <a:endCxn id="12295" idx="6"/>
          </p:cNvCxnSpPr>
          <p:nvPr/>
        </p:nvCxnSpPr>
        <p:spPr bwMode="auto">
          <a:xfrm flipH="1">
            <a:off x="4514850" y="3217863"/>
            <a:ext cx="10493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graphicFrame>
        <p:nvGraphicFramePr>
          <p:cNvPr id="12290" name="Object 12"/>
          <p:cNvGraphicFramePr>
            <a:graphicFrameLocks noChangeAspect="1"/>
          </p:cNvGraphicFramePr>
          <p:nvPr/>
        </p:nvGraphicFramePr>
        <p:xfrm>
          <a:off x="1981200" y="5105400"/>
          <a:ext cx="1828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7373600" imgH="10972800" progId="Equation.3">
                  <p:embed/>
                </p:oleObj>
              </mc:Choice>
              <mc:Fallback>
                <p:oleObj name="Equation" r:id="rId1" imgW="17373600" imgH="109728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5105400"/>
                        <a:ext cx="1828800" cy="1154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4022725" y="5181600"/>
            <a:ext cx="15255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j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4038600" y="5715000"/>
            <a:ext cx="15255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j</a:t>
            </a:r>
            <a:r>
              <a:rPr lang="en-US" altLang="zh-CN">
                <a:solidFill>
                  <a:schemeClr val="accent2"/>
                </a:solidFill>
              </a:rPr>
              <a:t>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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endParaRPr lang="en-US" altLang="zh-CN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662C-F316-4081-82DE-87BA4A55CE7D}" type="slidenum">
              <a:rPr lang="en-US" altLang="zh-CN"/>
            </a:fld>
            <a:endParaRPr lang="en-US" altLang="zh-CN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Disjoint Sets:Implementation #1</a:t>
            </a: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Using linked lists:</a:t>
            </a:r>
            <a:endParaRPr lang="en-US" altLang="zh-CN" b="1"/>
          </a:p>
          <a:p>
            <a:pPr lvl="1"/>
            <a:r>
              <a:rPr lang="en-US" altLang="zh-CN"/>
              <a:t>The first element of the list is the representative</a:t>
            </a:r>
            <a:endParaRPr lang="en-US" altLang="zh-CN"/>
          </a:p>
          <a:p>
            <a:pPr lvl="1"/>
            <a:r>
              <a:rPr lang="en-US" altLang="zh-CN"/>
              <a:t>Each node contains:</a:t>
            </a:r>
            <a:endParaRPr lang="en-US" altLang="zh-CN"/>
          </a:p>
          <a:p>
            <a:pPr lvl="2"/>
            <a:r>
              <a:rPr lang="en-US" altLang="zh-CN"/>
              <a:t>an element</a:t>
            </a:r>
            <a:endParaRPr lang="en-US" altLang="zh-CN"/>
          </a:p>
          <a:p>
            <a:pPr lvl="2"/>
            <a:r>
              <a:rPr lang="en-US" altLang="zh-CN"/>
              <a:t>a pointer to the next node in the list</a:t>
            </a:r>
            <a:endParaRPr lang="en-US" altLang="zh-CN"/>
          </a:p>
          <a:p>
            <a:pPr lvl="2"/>
            <a:r>
              <a:rPr lang="en-US" altLang="zh-CN"/>
              <a:t>a pointer to the representative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B50-E48B-41A6-9401-CF82ABA67FAD}" type="slidenum">
              <a:rPr lang="en-US" altLang="zh-CN"/>
            </a:fld>
            <a:endParaRPr lang="en-US" altLang="zh-CN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Disjoint Sets:Implementation #1</a:t>
            </a:r>
            <a:endParaRPr lang="en-US" altLang="zh-CN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Using linked lists:</a:t>
            </a:r>
            <a:endParaRPr lang="en-US" altLang="zh-CN"/>
          </a:p>
          <a:p>
            <a:pPr lvl="1"/>
            <a:r>
              <a:rPr lang="en-US" altLang="zh-CN">
                <a:solidFill>
                  <a:srgbClr val="CE0000"/>
                </a:solidFill>
              </a:rPr>
              <a:t>MakeSet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)</a:t>
            </a:r>
            <a:endParaRPr lang="en-US" altLang="zh-CN"/>
          </a:p>
          <a:p>
            <a:pPr lvl="2"/>
            <a:r>
              <a:rPr lang="en-US" altLang="zh-CN"/>
              <a:t>Create a list with only one node, for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endParaRPr lang="en-US" altLang="zh-CN" i="1">
              <a:solidFill>
                <a:srgbClr val="008C87"/>
              </a:solidFill>
            </a:endParaRPr>
          </a:p>
          <a:p>
            <a:pPr lvl="2"/>
            <a:r>
              <a:rPr lang="en-US" altLang="zh-CN"/>
              <a:t>Time </a:t>
            </a:r>
            <a:r>
              <a:rPr lang="en-US" altLang="zh-CN" i="1">
                <a:solidFill>
                  <a:srgbClr val="008C87"/>
                </a:solidFill>
              </a:rPr>
              <a:t>O</a:t>
            </a:r>
            <a:r>
              <a:rPr lang="en-US" altLang="zh-CN">
                <a:solidFill>
                  <a:srgbClr val="008C87"/>
                </a:solidFill>
              </a:rPr>
              <a:t>(1)</a:t>
            </a:r>
            <a:endParaRPr lang="en-US" altLang="zh-CN">
              <a:solidFill>
                <a:srgbClr val="008C87"/>
              </a:solidFill>
            </a:endParaRPr>
          </a:p>
          <a:p>
            <a:pPr lvl="1"/>
            <a:r>
              <a:rPr lang="en-US" altLang="zh-CN">
                <a:solidFill>
                  <a:srgbClr val="CE0000"/>
                </a:solidFill>
              </a:rPr>
              <a:t>Find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)</a:t>
            </a:r>
            <a:r>
              <a:rPr lang="en-US" altLang="zh-CN" sz="2400"/>
              <a:t> </a:t>
            </a:r>
            <a:endParaRPr lang="en-US" altLang="zh-CN" sz="2400"/>
          </a:p>
          <a:p>
            <a:pPr lvl="2"/>
            <a:r>
              <a:rPr lang="en-US" altLang="zh-CN"/>
              <a:t>Return the pointer to the representative (assuming you are pointing at the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 node)</a:t>
            </a:r>
            <a:endParaRPr lang="en-US" altLang="zh-CN"/>
          </a:p>
          <a:p>
            <a:pPr lvl="2"/>
            <a:r>
              <a:rPr lang="en-US" altLang="zh-CN"/>
              <a:t>Time </a:t>
            </a:r>
            <a:r>
              <a:rPr lang="en-US" altLang="zh-CN" i="1">
                <a:solidFill>
                  <a:srgbClr val="008C87"/>
                </a:solidFill>
              </a:rPr>
              <a:t>O</a:t>
            </a:r>
            <a:r>
              <a:rPr lang="en-US" altLang="zh-CN">
                <a:solidFill>
                  <a:srgbClr val="008C87"/>
                </a:solidFill>
              </a:rPr>
              <a:t>(1)</a:t>
            </a:r>
            <a:endParaRPr lang="en-US" altLang="zh-CN">
              <a:solidFill>
                <a:srgbClr val="008C87"/>
              </a:solidFill>
            </a:endParaRPr>
          </a:p>
          <a:p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C21D-8325-4EC8-A395-807F25C5954E}" type="slidenum">
              <a:rPr lang="en-US" altLang="zh-CN"/>
            </a:fld>
            <a:endParaRPr lang="en-US" altLang="zh-CN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Disjoint Sets</a:t>
            </a:r>
            <a:r>
              <a:rPr lang="en-US" altLang="zh-CN" dirty="0" smtClean="0"/>
              <a:t>: Implementation </a:t>
            </a:r>
            <a:r>
              <a:rPr lang="en-US" altLang="zh-CN" dirty="0"/>
              <a:t>#1</a:t>
            </a:r>
            <a:endParaRPr lang="en-US" altLang="zh-CN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72480" cy="4572000"/>
          </a:xfrm>
        </p:spPr>
        <p:txBody>
          <a:bodyPr/>
          <a:lstStyle/>
          <a:p>
            <a:r>
              <a:rPr lang="en-US" altLang="zh-CN" sz="3600" b="1" dirty="0"/>
              <a:t>Using linked lists:</a:t>
            </a:r>
            <a:endParaRPr lang="en-US" altLang="zh-CN" sz="3600" b="1" dirty="0"/>
          </a:p>
          <a:p>
            <a:pPr lvl="1"/>
            <a:r>
              <a:rPr lang="en-US" altLang="zh-CN" sz="3200" dirty="0">
                <a:solidFill>
                  <a:srgbClr val="CE0000"/>
                </a:solidFill>
              </a:rPr>
              <a:t>Union</a:t>
            </a:r>
            <a:r>
              <a:rPr lang="en-US" altLang="zh-CN" sz="3200" dirty="0"/>
              <a:t>(</a:t>
            </a:r>
            <a:r>
              <a:rPr lang="en-US" altLang="zh-CN" sz="3200" i="1" dirty="0">
                <a:solidFill>
                  <a:srgbClr val="008C87"/>
                </a:solidFill>
              </a:rPr>
              <a:t>x</a:t>
            </a:r>
            <a:r>
              <a:rPr lang="en-US" altLang="zh-CN" sz="3200" dirty="0">
                <a:solidFill>
                  <a:srgbClr val="008C87"/>
                </a:solidFill>
              </a:rPr>
              <a:t>, </a:t>
            </a:r>
            <a:r>
              <a:rPr lang="en-US" altLang="zh-CN" sz="3200" i="1" dirty="0">
                <a:solidFill>
                  <a:srgbClr val="008C87"/>
                </a:solidFill>
              </a:rPr>
              <a:t>y</a:t>
            </a:r>
            <a:r>
              <a:rPr lang="en-US" altLang="zh-CN" sz="3200" dirty="0"/>
              <a:t>)</a:t>
            </a:r>
            <a:endParaRPr lang="en-US" altLang="zh-CN" dirty="0"/>
          </a:p>
          <a:p>
            <a:pPr lvl="2">
              <a:buClr>
                <a:schemeClr val="tx1"/>
              </a:buClr>
              <a:buFontTx/>
              <a:buChar char="1"/>
            </a:pPr>
            <a:r>
              <a:rPr lang="en-US" altLang="zh-CN" dirty="0"/>
              <a:t>. Append </a:t>
            </a:r>
            <a:r>
              <a:rPr lang="en-US" altLang="zh-CN" i="1" dirty="0" err="1">
                <a:solidFill>
                  <a:srgbClr val="008C87"/>
                </a:solidFill>
              </a:rPr>
              <a:t>y</a:t>
            </a:r>
            <a:r>
              <a:rPr lang="en-US" altLang="zh-CN" dirty="0" err="1"/>
              <a:t>’s</a:t>
            </a:r>
            <a:r>
              <a:rPr lang="en-US" altLang="zh-CN" dirty="0"/>
              <a:t> list to </a:t>
            </a:r>
            <a:r>
              <a:rPr lang="en-US" altLang="zh-CN" i="1" dirty="0" err="1">
                <a:solidFill>
                  <a:srgbClr val="008C87"/>
                </a:solidFill>
              </a:rPr>
              <a:t>x</a:t>
            </a:r>
            <a:r>
              <a:rPr lang="en-US" altLang="zh-CN" dirty="0" err="1"/>
              <a:t>’s</a:t>
            </a:r>
            <a:r>
              <a:rPr lang="en-US" altLang="zh-CN" dirty="0"/>
              <a:t> list.</a:t>
            </a:r>
            <a:endParaRPr lang="en-US" altLang="zh-CN" dirty="0"/>
          </a:p>
          <a:p>
            <a:pPr lvl="2">
              <a:buClr>
                <a:schemeClr val="tx1"/>
              </a:buClr>
              <a:buFontTx/>
              <a:buChar char="2"/>
            </a:pPr>
            <a:r>
              <a:rPr lang="en-US" altLang="zh-CN" dirty="0"/>
              <a:t>. Pick 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as a representative</a:t>
            </a:r>
            <a:endParaRPr lang="en-US" altLang="zh-CN" dirty="0"/>
          </a:p>
          <a:p>
            <a:pPr lvl="2">
              <a:buClr>
                <a:schemeClr val="tx1"/>
              </a:buClr>
              <a:buFontTx/>
              <a:buChar char="3"/>
            </a:pPr>
            <a:r>
              <a:rPr lang="en-US" altLang="zh-CN" dirty="0"/>
              <a:t>. Update </a:t>
            </a:r>
            <a:r>
              <a:rPr lang="en-US" altLang="zh-CN" i="1" dirty="0" err="1">
                <a:solidFill>
                  <a:srgbClr val="008C87"/>
                </a:solidFill>
              </a:rPr>
              <a:t>y</a:t>
            </a:r>
            <a:r>
              <a:rPr lang="en-US" altLang="zh-CN" dirty="0" err="1"/>
              <a:t>’s</a:t>
            </a:r>
            <a:r>
              <a:rPr lang="en-US" altLang="zh-CN" dirty="0"/>
              <a:t> “representative” </a:t>
            </a:r>
            <a:r>
              <a:rPr lang="en-US" altLang="zh-CN" dirty="0" smtClean="0"/>
              <a:t>pointers</a:t>
            </a:r>
            <a:endParaRPr lang="en-US" altLang="zh-CN" dirty="0"/>
          </a:p>
          <a:p>
            <a:pPr lvl="1"/>
            <a:r>
              <a:rPr lang="en-US" altLang="zh-CN" sz="2400" dirty="0" smtClean="0"/>
              <a:t>First walk down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A</a:t>
            </a:r>
            <a:r>
              <a:rPr lang="en-US" altLang="zh-CN" sz="2400" dirty="0" smtClean="0"/>
              <a:t> to the end, and set the final next pointer to point to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y</a:t>
            </a:r>
            <a:r>
              <a:rPr lang="en-US" altLang="zh-CN" sz="2400" dirty="0" smtClean="0">
                <a:solidFill>
                  <a:srgbClr val="008C87"/>
                </a:solidFill>
              </a:rPr>
              <a:t>-&gt;head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Next </a:t>
            </a:r>
            <a:r>
              <a:rPr lang="en-US" altLang="zh-CN" sz="2400" dirty="0" smtClean="0"/>
              <a:t>go </a:t>
            </a:r>
            <a:r>
              <a:rPr lang="en-US" altLang="zh-CN" sz="2400" dirty="0"/>
              <a:t>to </a:t>
            </a:r>
            <a:r>
              <a:rPr lang="en-US" altLang="zh-CN" sz="2400" i="1" dirty="0">
                <a:solidFill>
                  <a:srgbClr val="008C87"/>
                </a:solidFill>
              </a:rPr>
              <a:t>y</a:t>
            </a:r>
            <a:r>
              <a:rPr lang="en-US" altLang="zh-CN" sz="2400" dirty="0">
                <a:solidFill>
                  <a:srgbClr val="008C87"/>
                </a:solidFill>
              </a:rPr>
              <a:t>-&gt;head</a:t>
            </a:r>
            <a:r>
              <a:rPr lang="en-US" altLang="zh-CN" sz="2400" dirty="0"/>
              <a:t> and walk down </a:t>
            </a:r>
            <a:r>
              <a:rPr lang="en-US" altLang="zh-CN" sz="2400" i="1" dirty="0">
                <a:solidFill>
                  <a:srgbClr val="008C87"/>
                </a:solidFill>
              </a:rPr>
              <a:t>B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reset </a:t>
            </a:r>
            <a:r>
              <a:rPr lang="en-US" altLang="zh-CN" sz="2400" dirty="0"/>
              <a:t>head pointers </a:t>
            </a:r>
            <a:r>
              <a:rPr lang="en-US" altLang="zh-CN" sz="2400" dirty="0" smtClean="0"/>
              <a:t>of elements </a:t>
            </a:r>
            <a:r>
              <a:rPr lang="en-US" altLang="zh-CN" sz="2400" dirty="0"/>
              <a:t>in </a:t>
            </a:r>
            <a:r>
              <a:rPr lang="en-US" altLang="zh-CN" sz="2400" i="1" dirty="0">
                <a:solidFill>
                  <a:srgbClr val="008C87"/>
                </a:solidFill>
              </a:rPr>
              <a:t>B</a:t>
            </a:r>
            <a:r>
              <a:rPr lang="en-US" altLang="zh-CN" sz="2400" dirty="0"/>
              <a:t> to point to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400" dirty="0" smtClean="0">
                <a:solidFill>
                  <a:srgbClr val="008C87"/>
                </a:solidFill>
              </a:rPr>
              <a:t>-&gt;head</a:t>
            </a:r>
            <a:r>
              <a:rPr lang="en-US" altLang="zh-CN" sz="2400" dirty="0"/>
              <a:t>.</a:t>
            </a:r>
            <a:endParaRPr lang="en-US" altLang="zh-CN" sz="2400" dirty="0" smtClean="0"/>
          </a:p>
          <a:p>
            <a:pPr lvl="1"/>
            <a:r>
              <a:rPr lang="en-US" altLang="zh-CN" sz="24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400" dirty="0" smtClean="0">
                <a:solidFill>
                  <a:srgbClr val="008C87"/>
                </a:solidFill>
              </a:rPr>
              <a:t>(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L</a:t>
            </a:r>
            <a:r>
              <a:rPr lang="en-US" altLang="zh-CN" sz="2400" i="1" baseline="-25000" dirty="0" smtClean="0">
                <a:solidFill>
                  <a:srgbClr val="008C87"/>
                </a:solidFill>
              </a:rPr>
              <a:t>A</a:t>
            </a:r>
            <a:r>
              <a:rPr lang="en-US" altLang="zh-CN" sz="2400" dirty="0" smtClean="0">
                <a:solidFill>
                  <a:srgbClr val="008C87"/>
                </a:solidFill>
              </a:rPr>
              <a:t> +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L</a:t>
            </a:r>
            <a:r>
              <a:rPr lang="en-US" altLang="zh-CN" sz="2400" i="1" baseline="-25000" dirty="0" smtClean="0">
                <a:solidFill>
                  <a:srgbClr val="008C87"/>
                </a:solidFill>
              </a:rPr>
              <a:t>B</a:t>
            </a:r>
            <a:r>
              <a:rPr lang="en-US" altLang="zh-CN" sz="2400" dirty="0" smtClean="0">
                <a:solidFill>
                  <a:srgbClr val="008C87"/>
                </a:solidFill>
              </a:rPr>
              <a:t>)</a:t>
            </a:r>
            <a:r>
              <a:rPr lang="en-US" altLang="zh-CN" sz="2400" dirty="0" smtClean="0"/>
              <a:t>. A </a:t>
            </a:r>
            <a:r>
              <a:rPr lang="en-US" altLang="zh-CN" sz="2400" dirty="0"/>
              <a:t>sequence of </a:t>
            </a:r>
            <a:r>
              <a:rPr lang="en-US" altLang="zh-CN" sz="2400" i="1" dirty="0">
                <a:solidFill>
                  <a:srgbClr val="008C87"/>
                </a:solidFill>
              </a:rPr>
              <a:t>m</a:t>
            </a:r>
            <a:r>
              <a:rPr lang="en-US" altLang="zh-CN" sz="2400" dirty="0"/>
              <a:t> operations may take </a:t>
            </a:r>
            <a:r>
              <a:rPr lang="en-US" altLang="zh-CN" sz="2400" i="1" dirty="0">
                <a:solidFill>
                  <a:srgbClr val="008C87"/>
                </a:solidFill>
              </a:rPr>
              <a:t>O</a:t>
            </a:r>
            <a:r>
              <a:rPr lang="en-US" altLang="zh-CN" sz="2400" dirty="0">
                <a:solidFill>
                  <a:srgbClr val="008C87"/>
                </a:solidFill>
              </a:rPr>
              <a:t>(</a:t>
            </a:r>
            <a:r>
              <a:rPr lang="en-US" altLang="zh-CN" sz="2400" i="1" dirty="0">
                <a:solidFill>
                  <a:srgbClr val="008C87"/>
                </a:solidFill>
              </a:rPr>
              <a:t>m</a:t>
            </a:r>
            <a:r>
              <a:rPr lang="en-US" altLang="zh-CN" sz="2400" baseline="30000" dirty="0">
                <a:solidFill>
                  <a:srgbClr val="008C87"/>
                </a:solidFill>
              </a:rPr>
              <a:t>2</a:t>
            </a:r>
            <a:r>
              <a:rPr lang="en-US" altLang="zh-CN" sz="2400" dirty="0">
                <a:solidFill>
                  <a:srgbClr val="008C87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time.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940B-32EB-4D81-A19C-C7999549E198}" type="slidenum">
              <a:rPr lang="en-US" altLang="zh-CN"/>
            </a:fld>
            <a:endParaRPr lang="en-US" altLang="zh-CN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Disjoint Sets:Implementation#1</a:t>
            </a:r>
            <a:br>
              <a:rPr lang="en-US" altLang="zh-CN" sz="4000"/>
            </a:br>
            <a:r>
              <a:rPr lang="en-US" altLang="zh-CN" sz="4000"/>
              <a:t>An Improvement</a:t>
            </a:r>
            <a:endParaRPr lang="en-US" altLang="zh-CN" sz="400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Splice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B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/>
              <a:t>into the middle of </a:t>
            </a:r>
            <a:r>
              <a:rPr lang="en-US" altLang="zh-CN" sz="2800" i="1" dirty="0">
                <a:solidFill>
                  <a:srgbClr val="008C87"/>
                </a:solidFill>
              </a:rPr>
              <a:t>A</a:t>
            </a:r>
            <a:r>
              <a:rPr lang="en-US" altLang="zh-CN" sz="2800" dirty="0"/>
              <a:t>, at </a:t>
            </a:r>
            <a:r>
              <a:rPr lang="en-US" altLang="zh-CN" sz="2800" i="1" dirty="0">
                <a:solidFill>
                  <a:srgbClr val="008C87"/>
                </a:solidFill>
              </a:rPr>
              <a:t>x</a:t>
            </a:r>
            <a:r>
              <a:rPr lang="en-US" altLang="zh-CN" sz="2800" dirty="0"/>
              <a:t>. i</a:t>
            </a:r>
            <a:r>
              <a:rPr lang="en-US" altLang="zh-CN" sz="2800" dirty="0" smtClean="0"/>
              <a:t>.e</a:t>
            </a:r>
            <a:r>
              <a:rPr lang="en-US" altLang="zh-CN" sz="2800" dirty="0"/>
              <a:t>., let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z </a:t>
            </a:r>
            <a:r>
              <a:rPr lang="en-US" altLang="zh-CN" sz="2800" dirty="0" smtClean="0">
                <a:solidFill>
                  <a:srgbClr val="008C87"/>
                </a:solidFill>
              </a:rPr>
              <a:t>=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dirty="0" smtClean="0">
                <a:solidFill>
                  <a:srgbClr val="008C87"/>
                </a:solidFill>
              </a:rPr>
              <a:t>-</a:t>
            </a:r>
            <a:r>
              <a:rPr lang="en-US" altLang="zh-CN" sz="2800" dirty="0">
                <a:solidFill>
                  <a:srgbClr val="008C87"/>
                </a:solidFill>
              </a:rPr>
              <a:t>&gt;next</a:t>
            </a:r>
            <a:r>
              <a:rPr lang="en-US" altLang="zh-CN" sz="2800" dirty="0"/>
              <a:t>, set </a:t>
            </a:r>
            <a:r>
              <a:rPr lang="en-US" altLang="zh-CN" sz="2800" i="1" dirty="0">
                <a:solidFill>
                  <a:srgbClr val="008C87"/>
                </a:solidFill>
              </a:rPr>
              <a:t>x</a:t>
            </a:r>
            <a:r>
              <a:rPr lang="en-US" altLang="zh-CN" sz="2800" dirty="0">
                <a:solidFill>
                  <a:srgbClr val="008C87"/>
                </a:solidFill>
              </a:rPr>
              <a:t>-&gt;next=</a:t>
            </a:r>
            <a:r>
              <a:rPr lang="en-US" altLang="zh-CN" sz="2800" i="1" dirty="0">
                <a:solidFill>
                  <a:srgbClr val="008C87"/>
                </a:solidFill>
              </a:rPr>
              <a:t>y</a:t>
            </a:r>
            <a:r>
              <a:rPr lang="en-US" altLang="zh-CN" sz="2800" dirty="0">
                <a:solidFill>
                  <a:srgbClr val="008C87"/>
                </a:solidFill>
              </a:rPr>
              <a:t>-&gt;head</a:t>
            </a:r>
            <a:r>
              <a:rPr lang="en-US" altLang="zh-CN" sz="2800" dirty="0"/>
              <a:t>, then </a:t>
            </a:r>
            <a:r>
              <a:rPr lang="en-US" altLang="zh-CN" sz="2800" dirty="0" smtClean="0"/>
              <a:t>walk down </a:t>
            </a:r>
            <a:r>
              <a:rPr lang="en-US" altLang="zh-CN" sz="2800" i="1" dirty="0">
                <a:solidFill>
                  <a:srgbClr val="008C87"/>
                </a:solidFill>
              </a:rPr>
              <a:t>B</a:t>
            </a:r>
            <a:r>
              <a:rPr lang="en-US" altLang="zh-CN" sz="2800" dirty="0"/>
              <a:t> as above, and </a:t>
            </a:r>
            <a:r>
              <a:rPr lang="en-US" altLang="zh-CN" sz="2800" dirty="0" smtClean="0"/>
              <a:t>finally </a:t>
            </a:r>
            <a:r>
              <a:rPr lang="en-US" altLang="zh-CN" sz="2800" dirty="0"/>
              <a:t>set the </a:t>
            </a:r>
            <a:r>
              <a:rPr lang="en-US" altLang="zh-CN" sz="2800" dirty="0" smtClean="0"/>
              <a:t>final </a:t>
            </a:r>
            <a:r>
              <a:rPr lang="en-US" altLang="zh-CN" sz="2800" dirty="0"/>
              <a:t>next pointer of </a:t>
            </a:r>
            <a:r>
              <a:rPr lang="en-US" altLang="zh-CN" sz="2800" i="1" dirty="0">
                <a:solidFill>
                  <a:srgbClr val="008C87"/>
                </a:solidFill>
              </a:rPr>
              <a:t>B</a:t>
            </a:r>
            <a:r>
              <a:rPr lang="en-US" altLang="zh-CN" sz="2800" dirty="0"/>
              <a:t> to </a:t>
            </a:r>
            <a:r>
              <a:rPr lang="en-US" altLang="zh-CN" sz="2800" i="1" dirty="0">
                <a:solidFill>
                  <a:srgbClr val="008C87"/>
                </a:solidFill>
              </a:rPr>
              <a:t>z</a:t>
            </a:r>
            <a:r>
              <a:rPr lang="en-US" altLang="zh-CN" sz="2800" dirty="0"/>
              <a:t>.</a:t>
            </a:r>
            <a:endParaRPr lang="en-US" altLang="zh-CN" sz="2800" dirty="0" smtClean="0"/>
          </a:p>
          <a:p>
            <a:r>
              <a:rPr lang="en-US" altLang="zh-CN" sz="2800" dirty="0" smtClean="0"/>
              <a:t>Let </a:t>
            </a:r>
            <a:r>
              <a:rPr lang="en-US" altLang="zh-CN" sz="2800" dirty="0"/>
              <a:t>each representative keep track of the </a:t>
            </a:r>
            <a:r>
              <a:rPr lang="en-US" altLang="zh-CN" sz="2800" dirty="0">
                <a:solidFill>
                  <a:srgbClr val="C00000"/>
                </a:solidFill>
              </a:rPr>
              <a:t>length</a:t>
            </a:r>
            <a:r>
              <a:rPr lang="en-US" altLang="zh-CN" sz="2800" dirty="0"/>
              <a:t> of its list and always </a:t>
            </a:r>
            <a:r>
              <a:rPr lang="en-US" altLang="zh-CN" sz="2800" i="1" dirty="0" smtClean="0">
                <a:solidFill>
                  <a:srgbClr val="CE0000"/>
                </a:solidFill>
              </a:rPr>
              <a:t>splice </a:t>
            </a:r>
            <a:r>
              <a:rPr lang="en-US" altLang="zh-CN" sz="2800" i="1" dirty="0">
                <a:solidFill>
                  <a:srgbClr val="CE0000"/>
                </a:solidFill>
              </a:rPr>
              <a:t>the shorter list </a:t>
            </a:r>
            <a:r>
              <a:rPr lang="en-US" altLang="zh-CN" sz="2800" i="1" dirty="0" smtClean="0">
                <a:solidFill>
                  <a:srgbClr val="CE0000"/>
                </a:solidFill>
              </a:rPr>
              <a:t>into </a:t>
            </a:r>
            <a:r>
              <a:rPr lang="en-US" altLang="zh-CN" sz="2800" i="1" dirty="0">
                <a:solidFill>
                  <a:srgbClr val="CE0000"/>
                </a:solidFill>
              </a:rPr>
              <a:t>the longer one</a:t>
            </a:r>
            <a:r>
              <a:rPr lang="en-US" altLang="zh-CN" sz="2800" i="1" dirty="0" smtClean="0"/>
              <a:t>.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min</a:t>
            </a:r>
            <a:r>
              <a:rPr lang="en-US" altLang="zh-CN" sz="2800" dirty="0" smtClean="0">
                <a:solidFill>
                  <a:srgbClr val="008C87"/>
                </a:solidFill>
              </a:rPr>
              <a:t>{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L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A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, L</a:t>
            </a:r>
            <a:r>
              <a:rPr lang="en-US" altLang="zh-CN" sz="2800" i="1" baseline="-25000" dirty="0" smtClean="0">
                <a:solidFill>
                  <a:srgbClr val="008C87"/>
                </a:solidFill>
              </a:rPr>
              <a:t>B</a:t>
            </a:r>
            <a:r>
              <a:rPr lang="en-US" altLang="zh-CN" sz="2800" dirty="0" smtClean="0">
                <a:solidFill>
                  <a:srgbClr val="008C87"/>
                </a:solidFill>
              </a:rPr>
              <a:t>})</a:t>
            </a:r>
            <a:r>
              <a:rPr lang="en-US" altLang="zh-CN" sz="2800" i="1" dirty="0" smtClean="0"/>
              <a:t>.</a:t>
            </a:r>
            <a:endParaRPr lang="en-US" altLang="zh-CN" sz="2800" i="1" dirty="0"/>
          </a:p>
          <a:p>
            <a:endParaRPr lang="en-US" altLang="zh-CN" sz="1200" i="1" dirty="0"/>
          </a:p>
          <a:p>
            <a:r>
              <a:rPr lang="en-US" altLang="zh-CN" sz="2800" dirty="0">
                <a:solidFill>
                  <a:srgbClr val="CE0000"/>
                </a:solidFill>
              </a:rPr>
              <a:t>Theorem:</a:t>
            </a:r>
            <a:r>
              <a:rPr lang="en-US" altLang="zh-CN" sz="2800" dirty="0"/>
              <a:t> Any sequence of </a:t>
            </a:r>
            <a:r>
              <a:rPr lang="en-US" altLang="zh-CN" sz="2800" i="1" dirty="0">
                <a:solidFill>
                  <a:srgbClr val="008C87"/>
                </a:solidFill>
              </a:rPr>
              <a:t>m</a:t>
            </a:r>
            <a:r>
              <a:rPr lang="en-US" altLang="zh-CN" sz="2800" dirty="0"/>
              <a:t> operations takes    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 </a:t>
            </a:r>
            <a:r>
              <a:rPr lang="en-US" altLang="zh-CN" sz="2800" dirty="0" smtClean="0">
                <a:solidFill>
                  <a:srgbClr val="008C87"/>
                </a:solidFill>
              </a:rPr>
              <a:t>+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n</a:t>
            </a:r>
            <a:r>
              <a:rPr lang="en-US" altLang="zh-CN" sz="2800" dirty="0" err="1" smtClean="0">
                <a:solidFill>
                  <a:srgbClr val="008C87"/>
                </a:solidFill>
              </a:rPr>
              <a:t>log</a:t>
            </a:r>
            <a:r>
              <a:rPr lang="en-US" altLang="zh-CN" sz="2800" dirty="0" smtClean="0">
                <a:solidFill>
                  <a:srgbClr val="008C87"/>
                </a:solidFill>
              </a:rPr>
              <a:t> </a:t>
            </a:r>
            <a:r>
              <a:rPr lang="en-US" altLang="zh-CN" sz="2800" i="1" dirty="0">
                <a:solidFill>
                  <a:srgbClr val="008C87"/>
                </a:solidFill>
              </a:rPr>
              <a:t>n</a:t>
            </a:r>
            <a:r>
              <a:rPr lang="en-US" altLang="zh-CN" sz="2800" dirty="0">
                <a:solidFill>
                  <a:srgbClr val="008C87"/>
                </a:solidFill>
              </a:rPr>
              <a:t>)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en-US" altLang="zh-CN" sz="2800" dirty="0"/>
              <a:t>time.</a:t>
            </a:r>
            <a:endParaRPr lang="en-US" altLang="zh-CN" sz="2800" dirty="0"/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>
                <a:solidFill>
                  <a:srgbClr val="CE0000"/>
                </a:solidFill>
              </a:rPr>
              <a:t>Amortized analysis</a:t>
            </a:r>
            <a:endParaRPr lang="en-US" altLang="zh-CN" sz="2400" dirty="0">
              <a:solidFill>
                <a:srgbClr val="C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655D-1EC2-4D14-B9D3-547D953BD22A}" type="slidenum">
              <a:rPr lang="en-US" altLang="zh-CN"/>
            </a:fld>
            <a:endParaRPr lang="en-US" altLang="zh-CN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Up-tree</a:t>
            </a:r>
            <a:endParaRPr lang="en-US" altLang="zh-CN"/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685800" y="1539875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E0000"/>
              </a:buClr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A simple data structure for implementing disjoint sets is the </a:t>
            </a:r>
            <a:r>
              <a:rPr lang="en-US" altLang="zh-CN" sz="3200" i="1">
                <a:solidFill>
                  <a:srgbClr val="CE0000"/>
                </a:solidFill>
              </a:rPr>
              <a:t>up-tree</a:t>
            </a:r>
            <a:r>
              <a:rPr lang="en-US" altLang="zh-CN" sz="3200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CE0000"/>
              </a:buClr>
              <a:buFontTx/>
              <a:buChar char="•"/>
            </a:pPr>
            <a:endParaRPr lang="en-US" altLang="zh-CN" sz="3200">
              <a:solidFill>
                <a:schemeClr val="tx1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90600" y="2682875"/>
            <a:ext cx="1982788" cy="1676400"/>
            <a:chOff x="768" y="2208"/>
            <a:chExt cx="1249" cy="1056"/>
          </a:xfrm>
        </p:grpSpPr>
        <p:sp>
          <p:nvSpPr>
            <p:cNvPr id="306182" name="Oval 6"/>
            <p:cNvSpPr>
              <a:spLocks noChangeArrowheads="1"/>
            </p:cNvSpPr>
            <p:nvPr/>
          </p:nvSpPr>
          <p:spPr bwMode="auto">
            <a:xfrm>
              <a:off x="768" y="2881"/>
              <a:ext cx="38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zh-CN" i="1"/>
                <a:t>A</a:t>
              </a:r>
              <a:endParaRPr kumimoji="0" lang="en-US" altLang="zh-CN" i="1"/>
            </a:p>
          </p:txBody>
        </p:sp>
        <p:sp>
          <p:nvSpPr>
            <p:cNvPr id="306183" name="Oval 7"/>
            <p:cNvSpPr>
              <a:spLocks noChangeArrowheads="1"/>
            </p:cNvSpPr>
            <p:nvPr/>
          </p:nvSpPr>
          <p:spPr bwMode="auto">
            <a:xfrm>
              <a:off x="1247" y="2208"/>
              <a:ext cx="38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zh-CN" i="1"/>
                <a:t>H</a:t>
              </a:r>
              <a:endParaRPr kumimoji="0" lang="en-US" altLang="zh-CN" i="1"/>
            </a:p>
          </p:txBody>
        </p:sp>
        <p:sp>
          <p:nvSpPr>
            <p:cNvPr id="306184" name="Oval 8"/>
            <p:cNvSpPr>
              <a:spLocks noChangeArrowheads="1"/>
            </p:cNvSpPr>
            <p:nvPr/>
          </p:nvSpPr>
          <p:spPr bwMode="auto">
            <a:xfrm>
              <a:off x="1632" y="2881"/>
              <a:ext cx="38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zh-CN" i="1"/>
                <a:t>W</a:t>
              </a:r>
              <a:endParaRPr kumimoji="0" lang="en-US" altLang="zh-CN" i="1"/>
            </a:p>
          </p:txBody>
        </p:sp>
        <p:sp>
          <p:nvSpPr>
            <p:cNvPr id="306185" name="Line 9"/>
            <p:cNvSpPr>
              <a:spLocks noChangeShapeType="1"/>
            </p:cNvSpPr>
            <p:nvPr/>
          </p:nvSpPr>
          <p:spPr bwMode="auto">
            <a:xfrm flipV="1">
              <a:off x="1056" y="2592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6" name="Line 10"/>
            <p:cNvSpPr>
              <a:spLocks noChangeShapeType="1"/>
            </p:cNvSpPr>
            <p:nvPr/>
          </p:nvSpPr>
          <p:spPr bwMode="auto">
            <a:xfrm flipH="1" flipV="1">
              <a:off x="1536" y="2544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533400" y="5029200"/>
            <a:ext cx="41148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/>
              <a:t>H</a:t>
            </a:r>
            <a:r>
              <a:rPr kumimoji="0" lang="en-US" altLang="zh-CN"/>
              <a:t>, </a:t>
            </a:r>
            <a:r>
              <a:rPr kumimoji="0" lang="en-US" altLang="zh-CN" i="1"/>
              <a:t>A</a:t>
            </a:r>
            <a:r>
              <a:rPr kumimoji="0" lang="en-US" altLang="zh-CN">
                <a:solidFill>
                  <a:schemeClr val="tx1"/>
                </a:solidFill>
              </a:rPr>
              <a:t> and </a:t>
            </a:r>
            <a:r>
              <a:rPr kumimoji="0" lang="en-US" altLang="zh-CN" i="1"/>
              <a:t>W</a:t>
            </a:r>
            <a:r>
              <a:rPr kumimoji="0" lang="en-US" altLang="zh-CN">
                <a:solidFill>
                  <a:schemeClr val="tx1"/>
                </a:solidFill>
              </a:rPr>
              <a:t> belong to the same set. </a:t>
            </a:r>
            <a:r>
              <a:rPr kumimoji="0" lang="en-US" altLang="zh-CN" i="1"/>
              <a:t>H</a:t>
            </a:r>
            <a:r>
              <a:rPr kumimoji="0" lang="en-US" altLang="zh-CN">
                <a:solidFill>
                  <a:schemeClr val="tx1"/>
                </a:solidFill>
              </a:rPr>
              <a:t> is the representative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4876800" y="5029200"/>
            <a:ext cx="39624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/>
              <a:t>X</a:t>
            </a:r>
            <a:r>
              <a:rPr kumimoji="0" lang="en-US" altLang="zh-CN"/>
              <a:t>, </a:t>
            </a:r>
            <a:r>
              <a:rPr kumimoji="0" lang="en-US" altLang="zh-CN" i="1"/>
              <a:t>B</a:t>
            </a:r>
            <a:r>
              <a:rPr kumimoji="0" lang="en-US" altLang="zh-CN"/>
              <a:t>, </a:t>
            </a:r>
            <a:r>
              <a:rPr kumimoji="0" lang="en-US" altLang="zh-CN" i="1"/>
              <a:t>R</a:t>
            </a:r>
            <a:r>
              <a:rPr kumimoji="0" lang="en-US" altLang="zh-CN">
                <a:solidFill>
                  <a:schemeClr val="tx1"/>
                </a:solidFill>
              </a:rPr>
              <a:t> and </a:t>
            </a:r>
            <a:r>
              <a:rPr kumimoji="0" lang="en-US" altLang="zh-CN" i="1"/>
              <a:t>F</a:t>
            </a:r>
            <a:r>
              <a:rPr kumimoji="0" lang="en-US" altLang="zh-CN">
                <a:solidFill>
                  <a:schemeClr val="tx1"/>
                </a:solidFill>
              </a:rPr>
              <a:t> are in the same set. </a:t>
            </a:r>
            <a:r>
              <a:rPr kumimoji="0" lang="en-US" altLang="zh-CN" i="1"/>
              <a:t>X</a:t>
            </a:r>
            <a:r>
              <a:rPr kumimoji="0" lang="en-US" altLang="zh-CN"/>
              <a:t> </a:t>
            </a:r>
            <a:r>
              <a:rPr kumimoji="0" lang="en-US" altLang="zh-CN">
                <a:solidFill>
                  <a:schemeClr val="tx1"/>
                </a:solidFill>
              </a:rPr>
              <a:t>is the representative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grpSp>
        <p:nvGrpSpPr>
          <p:cNvPr id="3" name="Group 13"/>
          <p:cNvGrpSpPr/>
          <p:nvPr/>
        </p:nvGrpSpPr>
        <p:grpSpPr bwMode="auto">
          <a:xfrm>
            <a:off x="4876800" y="2911475"/>
            <a:ext cx="2820988" cy="1676400"/>
            <a:chOff x="3168" y="2208"/>
            <a:chExt cx="1777" cy="1056"/>
          </a:xfrm>
        </p:grpSpPr>
        <p:sp>
          <p:nvSpPr>
            <p:cNvPr id="306190" name="Oval 14"/>
            <p:cNvSpPr>
              <a:spLocks noChangeArrowheads="1"/>
            </p:cNvSpPr>
            <p:nvPr/>
          </p:nvSpPr>
          <p:spPr bwMode="auto">
            <a:xfrm>
              <a:off x="3168" y="2881"/>
              <a:ext cx="38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zh-CN" i="1"/>
                <a:t>B</a:t>
              </a:r>
              <a:endParaRPr kumimoji="0" lang="en-US" altLang="zh-CN" i="1"/>
            </a:p>
          </p:txBody>
        </p:sp>
        <p:sp>
          <p:nvSpPr>
            <p:cNvPr id="306191" name="Oval 15"/>
            <p:cNvSpPr>
              <a:spLocks noChangeArrowheads="1"/>
            </p:cNvSpPr>
            <p:nvPr/>
          </p:nvSpPr>
          <p:spPr bwMode="auto">
            <a:xfrm>
              <a:off x="3647" y="2208"/>
              <a:ext cx="38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zh-CN" i="1"/>
                <a:t>X</a:t>
              </a:r>
              <a:endParaRPr kumimoji="0" lang="en-US" altLang="zh-CN" i="1"/>
            </a:p>
          </p:txBody>
        </p:sp>
        <p:sp>
          <p:nvSpPr>
            <p:cNvPr id="306192" name="Oval 16"/>
            <p:cNvSpPr>
              <a:spLocks noChangeArrowheads="1"/>
            </p:cNvSpPr>
            <p:nvPr/>
          </p:nvSpPr>
          <p:spPr bwMode="auto">
            <a:xfrm>
              <a:off x="4032" y="2881"/>
              <a:ext cx="38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zh-CN" i="1"/>
                <a:t>R</a:t>
              </a:r>
              <a:endParaRPr kumimoji="0" lang="en-US" altLang="zh-CN" i="1"/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 flipV="1">
              <a:off x="3456" y="2592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 flipH="1" flipV="1">
              <a:off x="3936" y="2544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5" name="Oval 19"/>
            <p:cNvSpPr>
              <a:spLocks noChangeArrowheads="1"/>
            </p:cNvSpPr>
            <p:nvPr/>
          </p:nvSpPr>
          <p:spPr bwMode="auto">
            <a:xfrm>
              <a:off x="4560" y="2688"/>
              <a:ext cx="38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0" lang="en-US" altLang="zh-CN" i="1"/>
                <a:t>F</a:t>
              </a:r>
              <a:endParaRPr kumimoji="0" lang="en-US" altLang="zh-CN" i="1"/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 flipH="1" flipV="1">
              <a:off x="3984" y="2496"/>
              <a:ext cx="62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E96-E38B-41B5-BD1A-49FBC0EF4221}" type="slidenum">
              <a:rPr lang="en-US" altLang="zh-CN"/>
            </a:fld>
            <a:endParaRPr lang="en-US" altLang="zh-CN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Set As A Tree</a:t>
            </a:r>
            <a:endParaRPr lang="en-US" altLang="zh-CN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r>
              <a:rPr lang="en-US" altLang="zh-CN">
                <a:solidFill>
                  <a:srgbClr val="008C87"/>
                </a:solidFill>
              </a:rPr>
              <a:t>S = {2, 4, 5, 9, 11, 13, 30}</a:t>
            </a:r>
            <a:endParaRPr lang="en-US" altLang="zh-CN">
              <a:solidFill>
                <a:srgbClr val="008C87"/>
              </a:solidFill>
            </a:endParaRPr>
          </a:p>
          <a:p>
            <a:r>
              <a:rPr lang="en-US" altLang="zh-CN"/>
              <a:t>Some possible tree representations: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8200" y="2438400"/>
            <a:ext cx="4343400" cy="1371600"/>
            <a:chOff x="528" y="1536"/>
            <a:chExt cx="2736" cy="864"/>
          </a:xfrm>
        </p:grpSpPr>
        <p:sp>
          <p:nvSpPr>
            <p:cNvPr id="307205" name="Oval 5"/>
            <p:cNvSpPr>
              <a:spLocks noChangeArrowheads="1"/>
            </p:cNvSpPr>
            <p:nvPr/>
          </p:nvSpPr>
          <p:spPr bwMode="auto">
            <a:xfrm>
              <a:off x="1776" y="153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06" name="Text Box 6"/>
            <p:cNvSpPr txBox="1">
              <a:spLocks noChangeArrowheads="1"/>
            </p:cNvSpPr>
            <p:nvPr/>
          </p:nvSpPr>
          <p:spPr bwMode="auto">
            <a:xfrm>
              <a:off x="1824" y="1536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4</a:t>
              </a:r>
              <a:endParaRPr kumimoji="0" lang="en-US" altLang="zh-CN"/>
            </a:p>
          </p:txBody>
        </p:sp>
        <p:sp>
          <p:nvSpPr>
            <p:cNvPr id="307207" name="Oval 7"/>
            <p:cNvSpPr>
              <a:spLocks noChangeArrowheads="1"/>
            </p:cNvSpPr>
            <p:nvPr/>
          </p:nvSpPr>
          <p:spPr bwMode="auto">
            <a:xfrm>
              <a:off x="528" y="211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08" name="Text Box 8"/>
            <p:cNvSpPr txBox="1">
              <a:spLocks noChangeArrowheads="1"/>
            </p:cNvSpPr>
            <p:nvPr/>
          </p:nvSpPr>
          <p:spPr bwMode="auto">
            <a:xfrm>
              <a:off x="576" y="211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2</a:t>
              </a:r>
              <a:endParaRPr kumimoji="0" lang="en-US" altLang="zh-CN"/>
            </a:p>
          </p:txBody>
        </p:sp>
        <p:sp>
          <p:nvSpPr>
            <p:cNvPr id="307209" name="Oval 9"/>
            <p:cNvSpPr>
              <a:spLocks noChangeArrowheads="1"/>
            </p:cNvSpPr>
            <p:nvPr/>
          </p:nvSpPr>
          <p:spPr bwMode="auto">
            <a:xfrm>
              <a:off x="1008" y="211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0" name="Text Box 10"/>
            <p:cNvSpPr txBox="1">
              <a:spLocks noChangeArrowheads="1"/>
            </p:cNvSpPr>
            <p:nvPr/>
          </p:nvSpPr>
          <p:spPr bwMode="auto">
            <a:xfrm>
              <a:off x="1056" y="211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9</a:t>
              </a:r>
              <a:endParaRPr kumimoji="0" lang="en-US" altLang="zh-CN"/>
            </a:p>
          </p:txBody>
        </p:sp>
        <p:sp>
          <p:nvSpPr>
            <p:cNvPr id="307211" name="Oval 11"/>
            <p:cNvSpPr>
              <a:spLocks noChangeArrowheads="1"/>
            </p:cNvSpPr>
            <p:nvPr/>
          </p:nvSpPr>
          <p:spPr bwMode="auto">
            <a:xfrm>
              <a:off x="1488" y="211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2" name="Text Box 12"/>
            <p:cNvSpPr txBox="1">
              <a:spLocks noChangeArrowheads="1"/>
            </p:cNvSpPr>
            <p:nvPr/>
          </p:nvSpPr>
          <p:spPr bwMode="auto">
            <a:xfrm>
              <a:off x="1488" y="2112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11</a:t>
              </a:r>
              <a:endParaRPr kumimoji="0" lang="en-US" altLang="zh-CN"/>
            </a:p>
          </p:txBody>
        </p:sp>
        <p:sp>
          <p:nvSpPr>
            <p:cNvPr id="307213" name="Oval 13"/>
            <p:cNvSpPr>
              <a:spLocks noChangeArrowheads="1"/>
            </p:cNvSpPr>
            <p:nvPr/>
          </p:nvSpPr>
          <p:spPr bwMode="auto">
            <a:xfrm>
              <a:off x="1968" y="211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4" name="Text Box 14"/>
            <p:cNvSpPr txBox="1">
              <a:spLocks noChangeArrowheads="1"/>
            </p:cNvSpPr>
            <p:nvPr/>
          </p:nvSpPr>
          <p:spPr bwMode="auto">
            <a:xfrm>
              <a:off x="1920" y="21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30</a:t>
              </a:r>
              <a:endParaRPr kumimoji="0" lang="en-US" altLang="zh-CN"/>
            </a:p>
          </p:txBody>
        </p:sp>
        <p:sp>
          <p:nvSpPr>
            <p:cNvPr id="307215" name="Oval 15"/>
            <p:cNvSpPr>
              <a:spLocks noChangeArrowheads="1"/>
            </p:cNvSpPr>
            <p:nvPr/>
          </p:nvSpPr>
          <p:spPr bwMode="auto">
            <a:xfrm>
              <a:off x="2448" y="211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6" name="Text Box 16"/>
            <p:cNvSpPr txBox="1">
              <a:spLocks noChangeArrowheads="1"/>
            </p:cNvSpPr>
            <p:nvPr/>
          </p:nvSpPr>
          <p:spPr bwMode="auto">
            <a:xfrm>
              <a:off x="2496" y="211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5</a:t>
              </a:r>
              <a:endParaRPr kumimoji="0" lang="en-US" altLang="zh-CN"/>
            </a:p>
          </p:txBody>
        </p:sp>
        <p:sp>
          <p:nvSpPr>
            <p:cNvPr id="307217" name="Oval 17"/>
            <p:cNvSpPr>
              <a:spLocks noChangeArrowheads="1"/>
            </p:cNvSpPr>
            <p:nvPr/>
          </p:nvSpPr>
          <p:spPr bwMode="auto">
            <a:xfrm>
              <a:off x="2928" y="211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8" name="Text Box 18"/>
            <p:cNvSpPr txBox="1">
              <a:spLocks noChangeArrowheads="1"/>
            </p:cNvSpPr>
            <p:nvPr/>
          </p:nvSpPr>
          <p:spPr bwMode="auto">
            <a:xfrm>
              <a:off x="2928" y="2112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13</a:t>
              </a:r>
              <a:endParaRPr kumimoji="0" lang="en-US" altLang="zh-CN"/>
            </a:p>
          </p:txBody>
        </p:sp>
        <p:sp>
          <p:nvSpPr>
            <p:cNvPr id="307219" name="Line 19"/>
            <p:cNvSpPr>
              <a:spLocks noChangeShapeType="1"/>
            </p:cNvSpPr>
            <p:nvPr/>
          </p:nvSpPr>
          <p:spPr bwMode="auto">
            <a:xfrm flipH="1">
              <a:off x="672" y="1728"/>
              <a:ext cx="110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20" name="Line 20"/>
            <p:cNvSpPr>
              <a:spLocks noChangeShapeType="1"/>
            </p:cNvSpPr>
            <p:nvPr/>
          </p:nvSpPr>
          <p:spPr bwMode="auto">
            <a:xfrm flipH="1">
              <a:off x="1200" y="1824"/>
              <a:ext cx="67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21" name="Line 21"/>
            <p:cNvSpPr>
              <a:spLocks noChangeShapeType="1"/>
            </p:cNvSpPr>
            <p:nvPr/>
          </p:nvSpPr>
          <p:spPr bwMode="auto">
            <a:xfrm flipH="1">
              <a:off x="1728" y="182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22" name="Line 22"/>
            <p:cNvSpPr>
              <a:spLocks noChangeShapeType="1"/>
            </p:cNvSpPr>
            <p:nvPr/>
          </p:nvSpPr>
          <p:spPr bwMode="auto">
            <a:xfrm>
              <a:off x="1968" y="182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23" name="Line 23"/>
            <p:cNvSpPr>
              <a:spLocks noChangeShapeType="1"/>
            </p:cNvSpPr>
            <p:nvPr/>
          </p:nvSpPr>
          <p:spPr bwMode="auto">
            <a:xfrm>
              <a:off x="2064" y="172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24" name="Line 24"/>
            <p:cNvSpPr>
              <a:spLocks noChangeShapeType="1"/>
            </p:cNvSpPr>
            <p:nvPr/>
          </p:nvSpPr>
          <p:spPr bwMode="auto">
            <a:xfrm>
              <a:off x="2016" y="177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25" name="Line 25"/>
            <p:cNvSpPr>
              <a:spLocks noChangeShapeType="1"/>
            </p:cNvSpPr>
            <p:nvPr/>
          </p:nvSpPr>
          <p:spPr bwMode="auto">
            <a:xfrm>
              <a:off x="2064" y="1680"/>
              <a:ext cx="96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609600" y="4191000"/>
            <a:ext cx="4267200" cy="2438400"/>
            <a:chOff x="384" y="2640"/>
            <a:chExt cx="2688" cy="1536"/>
          </a:xfrm>
        </p:grpSpPr>
        <p:sp>
          <p:nvSpPr>
            <p:cNvPr id="307227" name="Oval 27"/>
            <p:cNvSpPr>
              <a:spLocks noChangeArrowheads="1"/>
            </p:cNvSpPr>
            <p:nvPr/>
          </p:nvSpPr>
          <p:spPr bwMode="auto">
            <a:xfrm>
              <a:off x="1248" y="307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8" name="Text Box 28"/>
            <p:cNvSpPr txBox="1">
              <a:spLocks noChangeArrowheads="1"/>
            </p:cNvSpPr>
            <p:nvPr/>
          </p:nvSpPr>
          <p:spPr bwMode="auto">
            <a:xfrm>
              <a:off x="1296" y="307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4</a:t>
              </a:r>
              <a:endParaRPr kumimoji="0" lang="en-US" altLang="zh-CN"/>
            </a:p>
          </p:txBody>
        </p:sp>
        <p:sp>
          <p:nvSpPr>
            <p:cNvPr id="307229" name="Oval 29"/>
            <p:cNvSpPr>
              <a:spLocks noChangeArrowheads="1"/>
            </p:cNvSpPr>
            <p:nvPr/>
          </p:nvSpPr>
          <p:spPr bwMode="auto">
            <a:xfrm>
              <a:off x="384" y="38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0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2</a:t>
              </a:r>
              <a:endParaRPr kumimoji="0" lang="en-US" altLang="zh-CN"/>
            </a:p>
          </p:txBody>
        </p:sp>
        <p:sp>
          <p:nvSpPr>
            <p:cNvPr id="307231" name="Oval 31"/>
            <p:cNvSpPr>
              <a:spLocks noChangeArrowheads="1"/>
            </p:cNvSpPr>
            <p:nvPr/>
          </p:nvSpPr>
          <p:spPr bwMode="auto">
            <a:xfrm>
              <a:off x="672" y="35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2" name="Text Box 32"/>
            <p:cNvSpPr txBox="1">
              <a:spLocks noChangeArrowheads="1"/>
            </p:cNvSpPr>
            <p:nvPr/>
          </p:nvSpPr>
          <p:spPr bwMode="auto">
            <a:xfrm>
              <a:off x="720" y="3504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9</a:t>
              </a:r>
              <a:endParaRPr kumimoji="0" lang="en-US" altLang="zh-CN"/>
            </a:p>
          </p:txBody>
        </p:sp>
        <p:sp>
          <p:nvSpPr>
            <p:cNvPr id="307233" name="Oval 33"/>
            <p:cNvSpPr>
              <a:spLocks noChangeArrowheads="1"/>
            </p:cNvSpPr>
            <p:nvPr/>
          </p:nvSpPr>
          <p:spPr bwMode="auto">
            <a:xfrm>
              <a:off x="1872" y="364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4" name="Oval 34"/>
            <p:cNvSpPr>
              <a:spLocks noChangeArrowheads="1"/>
            </p:cNvSpPr>
            <p:nvPr/>
          </p:nvSpPr>
          <p:spPr bwMode="auto">
            <a:xfrm>
              <a:off x="2592" y="364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5" name="Text Box 35"/>
            <p:cNvSpPr txBox="1">
              <a:spLocks noChangeArrowheads="1"/>
            </p:cNvSpPr>
            <p:nvPr/>
          </p:nvSpPr>
          <p:spPr bwMode="auto">
            <a:xfrm>
              <a:off x="2592" y="364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30</a:t>
              </a:r>
              <a:endParaRPr kumimoji="0" lang="en-US" altLang="zh-CN"/>
            </a:p>
          </p:txBody>
        </p:sp>
        <p:sp>
          <p:nvSpPr>
            <p:cNvPr id="307236" name="Oval 36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7" name="Text Box 37"/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5</a:t>
              </a:r>
              <a:endParaRPr kumimoji="0" lang="en-US" altLang="zh-CN"/>
            </a:p>
          </p:txBody>
        </p:sp>
        <p:sp>
          <p:nvSpPr>
            <p:cNvPr id="307238" name="Oval 38"/>
            <p:cNvSpPr>
              <a:spLocks noChangeArrowheads="1"/>
            </p:cNvSpPr>
            <p:nvPr/>
          </p:nvSpPr>
          <p:spPr bwMode="auto">
            <a:xfrm>
              <a:off x="1776" y="264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9" name="Text Box 39"/>
            <p:cNvSpPr txBox="1">
              <a:spLocks noChangeArrowheads="1"/>
            </p:cNvSpPr>
            <p:nvPr/>
          </p:nvSpPr>
          <p:spPr bwMode="auto">
            <a:xfrm>
              <a:off x="1776" y="2640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13</a:t>
              </a:r>
              <a:endParaRPr kumimoji="0" lang="en-US" altLang="zh-CN"/>
            </a:p>
          </p:txBody>
        </p:sp>
        <p:sp>
          <p:nvSpPr>
            <p:cNvPr id="307240" name="Line 40"/>
            <p:cNvSpPr>
              <a:spLocks noChangeShapeType="1"/>
            </p:cNvSpPr>
            <p:nvPr/>
          </p:nvSpPr>
          <p:spPr bwMode="auto">
            <a:xfrm flipH="1">
              <a:off x="1440" y="283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1" name="Line 41"/>
            <p:cNvSpPr>
              <a:spLocks noChangeShapeType="1"/>
            </p:cNvSpPr>
            <p:nvPr/>
          </p:nvSpPr>
          <p:spPr bwMode="auto">
            <a:xfrm flipH="1">
              <a:off x="864" y="3264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2" name="Line 42"/>
            <p:cNvSpPr>
              <a:spLocks noChangeShapeType="1"/>
            </p:cNvSpPr>
            <p:nvPr/>
          </p:nvSpPr>
          <p:spPr bwMode="auto">
            <a:xfrm>
              <a:off x="2016" y="288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3" name="Line 43"/>
            <p:cNvSpPr>
              <a:spLocks noChangeShapeType="1"/>
            </p:cNvSpPr>
            <p:nvPr/>
          </p:nvSpPr>
          <p:spPr bwMode="auto">
            <a:xfrm flipH="1">
              <a:off x="576" y="374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4" name="Line 44"/>
            <p:cNvSpPr>
              <a:spLocks noChangeShapeType="1"/>
            </p:cNvSpPr>
            <p:nvPr/>
          </p:nvSpPr>
          <p:spPr bwMode="auto">
            <a:xfrm flipH="1">
              <a:off x="2016" y="336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5" name="Line 45"/>
            <p:cNvSpPr>
              <a:spLocks noChangeShapeType="1"/>
            </p:cNvSpPr>
            <p:nvPr/>
          </p:nvSpPr>
          <p:spPr bwMode="auto">
            <a:xfrm>
              <a:off x="2352" y="3312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6" name="Text Box 46"/>
            <p:cNvSpPr txBox="1">
              <a:spLocks noChangeArrowheads="1"/>
            </p:cNvSpPr>
            <p:nvPr/>
          </p:nvSpPr>
          <p:spPr bwMode="auto">
            <a:xfrm>
              <a:off x="1872" y="364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11</a:t>
              </a:r>
              <a:endParaRPr kumimoji="0" lang="en-US" altLang="zh-CN"/>
            </a:p>
          </p:txBody>
        </p:sp>
      </p:grpSp>
      <p:grpSp>
        <p:nvGrpSpPr>
          <p:cNvPr id="4" name="Group 47"/>
          <p:cNvGrpSpPr/>
          <p:nvPr/>
        </p:nvGrpSpPr>
        <p:grpSpPr bwMode="auto">
          <a:xfrm>
            <a:off x="5943600" y="2362200"/>
            <a:ext cx="2743200" cy="3830638"/>
            <a:chOff x="3792" y="1488"/>
            <a:chExt cx="1728" cy="2726"/>
          </a:xfrm>
        </p:grpSpPr>
        <p:sp>
          <p:nvSpPr>
            <p:cNvPr id="307248" name="Oval 48"/>
            <p:cNvSpPr>
              <a:spLocks noChangeArrowheads="1"/>
            </p:cNvSpPr>
            <p:nvPr/>
          </p:nvSpPr>
          <p:spPr bwMode="auto">
            <a:xfrm>
              <a:off x="4704" y="2592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49" name="Text Box 49"/>
            <p:cNvSpPr txBox="1">
              <a:spLocks noChangeArrowheads="1"/>
            </p:cNvSpPr>
            <p:nvPr/>
          </p:nvSpPr>
          <p:spPr bwMode="auto">
            <a:xfrm>
              <a:off x="4704" y="2592"/>
              <a:ext cx="432" cy="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11</a:t>
              </a:r>
              <a:endParaRPr kumimoji="0" lang="en-US" altLang="zh-CN"/>
            </a:p>
          </p:txBody>
        </p:sp>
        <p:sp>
          <p:nvSpPr>
            <p:cNvPr id="307250" name="Oval 50"/>
            <p:cNvSpPr>
              <a:spLocks noChangeArrowheads="1"/>
            </p:cNvSpPr>
            <p:nvPr/>
          </p:nvSpPr>
          <p:spPr bwMode="auto">
            <a:xfrm>
              <a:off x="4512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51" name="Text Box 51"/>
            <p:cNvSpPr txBox="1">
              <a:spLocks noChangeArrowheads="1"/>
            </p:cNvSpPr>
            <p:nvPr/>
          </p:nvSpPr>
          <p:spPr bwMode="auto">
            <a:xfrm>
              <a:off x="4560" y="2206"/>
              <a:ext cx="192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4</a:t>
              </a:r>
              <a:endParaRPr kumimoji="0" lang="en-US" altLang="zh-CN"/>
            </a:p>
          </p:txBody>
        </p:sp>
        <p:sp>
          <p:nvSpPr>
            <p:cNvPr id="307252" name="Oval 52"/>
            <p:cNvSpPr>
              <a:spLocks noChangeArrowheads="1"/>
            </p:cNvSpPr>
            <p:nvPr/>
          </p:nvSpPr>
          <p:spPr bwMode="auto">
            <a:xfrm>
              <a:off x="4944" y="3072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53" name="Text Box 53"/>
            <p:cNvSpPr txBox="1">
              <a:spLocks noChangeArrowheads="1"/>
            </p:cNvSpPr>
            <p:nvPr/>
          </p:nvSpPr>
          <p:spPr bwMode="auto">
            <a:xfrm>
              <a:off x="4992" y="3072"/>
              <a:ext cx="192" cy="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2</a:t>
              </a:r>
              <a:endParaRPr kumimoji="0" lang="en-US" altLang="zh-CN"/>
            </a:p>
          </p:txBody>
        </p:sp>
        <p:sp>
          <p:nvSpPr>
            <p:cNvPr id="307254" name="Oval 54"/>
            <p:cNvSpPr>
              <a:spLocks noChangeArrowheads="1"/>
            </p:cNvSpPr>
            <p:nvPr/>
          </p:nvSpPr>
          <p:spPr bwMode="auto">
            <a:xfrm>
              <a:off x="5232" y="3456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55" name="Text Box 55"/>
            <p:cNvSpPr txBox="1">
              <a:spLocks noChangeArrowheads="1"/>
            </p:cNvSpPr>
            <p:nvPr/>
          </p:nvSpPr>
          <p:spPr bwMode="auto">
            <a:xfrm>
              <a:off x="5280" y="3456"/>
              <a:ext cx="192" cy="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9</a:t>
              </a:r>
              <a:endParaRPr kumimoji="0" lang="en-US" altLang="zh-CN"/>
            </a:p>
          </p:txBody>
        </p:sp>
        <p:sp>
          <p:nvSpPr>
            <p:cNvPr id="307256" name="Oval 56"/>
            <p:cNvSpPr>
              <a:spLocks noChangeArrowheads="1"/>
            </p:cNvSpPr>
            <p:nvPr/>
          </p:nvSpPr>
          <p:spPr bwMode="auto">
            <a:xfrm>
              <a:off x="4896" y="388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57" name="Text Box 57"/>
            <p:cNvSpPr txBox="1">
              <a:spLocks noChangeArrowheads="1"/>
            </p:cNvSpPr>
            <p:nvPr/>
          </p:nvSpPr>
          <p:spPr bwMode="auto">
            <a:xfrm>
              <a:off x="4896" y="3888"/>
              <a:ext cx="480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30</a:t>
              </a:r>
              <a:endParaRPr kumimoji="0" lang="en-US" altLang="zh-CN"/>
            </a:p>
          </p:txBody>
        </p:sp>
        <p:sp>
          <p:nvSpPr>
            <p:cNvPr id="307258" name="Oval 58"/>
            <p:cNvSpPr>
              <a:spLocks noChangeArrowheads="1"/>
            </p:cNvSpPr>
            <p:nvPr/>
          </p:nvSpPr>
          <p:spPr bwMode="auto">
            <a:xfrm>
              <a:off x="3792" y="148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59" name="Text Box 59"/>
            <p:cNvSpPr txBox="1">
              <a:spLocks noChangeArrowheads="1"/>
            </p:cNvSpPr>
            <p:nvPr/>
          </p:nvSpPr>
          <p:spPr bwMode="auto">
            <a:xfrm>
              <a:off x="3840" y="1488"/>
              <a:ext cx="192" cy="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5</a:t>
              </a:r>
              <a:endParaRPr kumimoji="0" lang="en-US" altLang="zh-CN"/>
            </a:p>
          </p:txBody>
        </p:sp>
        <p:sp>
          <p:nvSpPr>
            <p:cNvPr id="307260" name="Oval 60"/>
            <p:cNvSpPr>
              <a:spLocks noChangeArrowheads="1"/>
            </p:cNvSpPr>
            <p:nvPr/>
          </p:nvSpPr>
          <p:spPr bwMode="auto">
            <a:xfrm>
              <a:off x="4128" y="1824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61" name="Text Box 61"/>
            <p:cNvSpPr txBox="1">
              <a:spLocks noChangeArrowheads="1"/>
            </p:cNvSpPr>
            <p:nvPr/>
          </p:nvSpPr>
          <p:spPr bwMode="auto">
            <a:xfrm>
              <a:off x="4128" y="1823"/>
              <a:ext cx="336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13</a:t>
              </a:r>
              <a:endParaRPr kumimoji="0" lang="en-US" altLang="zh-CN"/>
            </a:p>
          </p:txBody>
        </p:sp>
        <p:sp>
          <p:nvSpPr>
            <p:cNvPr id="307262" name="Line 62"/>
            <p:cNvSpPr>
              <a:spLocks noChangeShapeType="1"/>
            </p:cNvSpPr>
            <p:nvPr/>
          </p:nvSpPr>
          <p:spPr bwMode="auto">
            <a:xfrm>
              <a:off x="4032" y="172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63" name="Line 63"/>
            <p:cNvSpPr>
              <a:spLocks noChangeShapeType="1"/>
            </p:cNvSpPr>
            <p:nvPr/>
          </p:nvSpPr>
          <p:spPr bwMode="auto">
            <a:xfrm>
              <a:off x="4416" y="2016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64" name="Line 64"/>
            <p:cNvSpPr>
              <a:spLocks noChangeShapeType="1"/>
            </p:cNvSpPr>
            <p:nvPr/>
          </p:nvSpPr>
          <p:spPr bwMode="auto">
            <a:xfrm>
              <a:off x="4704" y="2496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65" name="Line 65"/>
            <p:cNvSpPr>
              <a:spLocks noChangeShapeType="1"/>
            </p:cNvSpPr>
            <p:nvPr/>
          </p:nvSpPr>
          <p:spPr bwMode="auto">
            <a:xfrm>
              <a:off x="4944" y="2832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66" name="Line 66"/>
            <p:cNvSpPr>
              <a:spLocks noChangeShapeType="1"/>
            </p:cNvSpPr>
            <p:nvPr/>
          </p:nvSpPr>
          <p:spPr bwMode="auto">
            <a:xfrm>
              <a:off x="5184" y="3312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67" name="Line 67"/>
            <p:cNvSpPr>
              <a:spLocks noChangeShapeType="1"/>
            </p:cNvSpPr>
            <p:nvPr/>
          </p:nvSpPr>
          <p:spPr bwMode="auto">
            <a:xfrm flipH="1">
              <a:off x="5136" y="3744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7C2-CB0F-46A6-A13E-1B02CA73A969}" type="slidenum">
              <a:rPr lang="en-US" altLang="zh-CN"/>
            </a:fld>
            <a:endParaRPr lang="en-US" altLang="zh-CN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 in Up-Trees</a:t>
            </a:r>
            <a:endParaRPr lang="en-US" altLang="zh-CN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3600">
                <a:solidFill>
                  <a:srgbClr val="CE0000"/>
                </a:solidFill>
              </a:rPr>
              <a:t>Find</a:t>
            </a:r>
            <a:r>
              <a:rPr lang="en-US" altLang="zh-CN" sz="3600"/>
              <a:t> is easy. Just follow pointer to representative element. The representative has no parent.</a:t>
            </a:r>
            <a:endParaRPr lang="en-US" altLang="zh-CN" sz="360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zh-CN" sz="12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CE0000"/>
                </a:solidFill>
              </a:rPr>
              <a:t>find</a:t>
            </a:r>
            <a:r>
              <a:rPr lang="en-US" altLang="zh-CN" sz="2800"/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/>
              <a:t>) </a:t>
            </a:r>
            <a:endParaRPr lang="en-US" altLang="zh-CN" sz="28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2800" b="1"/>
              <a:t>if </a:t>
            </a:r>
            <a:r>
              <a:rPr lang="en-US" altLang="zh-CN" sz="2800"/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parent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>
                <a:solidFill>
                  <a:srgbClr val="008C87"/>
                </a:solidFill>
              </a:rPr>
              <a:t>)</a:t>
            </a:r>
            <a:r>
              <a:rPr lang="en-US" altLang="zh-CN" sz="2800"/>
              <a:t> exists)       // not the root  </a:t>
            </a:r>
            <a:endParaRPr lang="en-US" altLang="zh-CN" sz="28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2800"/>
              <a:t>    </a:t>
            </a:r>
            <a:r>
              <a:rPr lang="en-US" altLang="zh-CN" sz="2800" b="1"/>
              <a:t>return </a:t>
            </a:r>
            <a:r>
              <a:rPr lang="en-US" altLang="zh-CN" sz="2800"/>
              <a:t>(</a:t>
            </a:r>
            <a:r>
              <a:rPr lang="en-US" altLang="zh-CN" sz="2800">
                <a:solidFill>
                  <a:srgbClr val="CE0000"/>
                </a:solidFill>
              </a:rPr>
              <a:t>find</a:t>
            </a:r>
            <a:r>
              <a:rPr lang="en-US" altLang="zh-CN" sz="2800"/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parent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>
                <a:solidFill>
                  <a:srgbClr val="008C87"/>
                </a:solidFill>
              </a:rPr>
              <a:t>)</a:t>
            </a:r>
            <a:r>
              <a:rPr lang="en-US" altLang="zh-CN" sz="2800"/>
              <a:t>));</a:t>
            </a:r>
            <a:endParaRPr lang="en-US" altLang="zh-CN" sz="28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2800" b="1"/>
              <a:t>else return</a:t>
            </a:r>
            <a:r>
              <a:rPr lang="en-US" altLang="zh-CN" sz="2800"/>
              <a:t> 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/>
              <a:t>;</a:t>
            </a:r>
            <a:endParaRPr lang="en-US" altLang="zh-CN" sz="280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altLang="zh-CN" sz="28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800"/>
              <a:t>Worst case, height of the tree.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607-55E7-42E3-909F-6B904D384ED2}" type="slidenum">
              <a:rPr lang="en-US" altLang="zh-CN"/>
            </a:fld>
            <a:endParaRPr lang="en-US" altLang="zh-CN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Steps For find(</a:t>
            </a:r>
            <a:r>
              <a:rPr lang="en-US" altLang="zh-CN" i="1">
                <a:solidFill>
                  <a:srgbClr val="008C87"/>
                </a:solidFill>
              </a:rPr>
              <a:t>i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Start at the node that represents element </a:t>
            </a:r>
            <a:r>
              <a:rPr lang="en-US" altLang="zh-CN" sz="2800" i="1">
                <a:solidFill>
                  <a:srgbClr val="008C87"/>
                </a:solidFill>
              </a:rPr>
              <a:t>i</a:t>
            </a:r>
            <a:r>
              <a:rPr lang="en-US" altLang="zh-CN" sz="2800"/>
              <a:t> and climb up the tree until the root is reached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Return the element in the root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To climb the tree, each node must have a parent pointer</a:t>
            </a:r>
            <a:endParaRPr lang="en-US" altLang="zh-CN" sz="280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981200" y="1447800"/>
            <a:ext cx="4267200" cy="2438400"/>
            <a:chOff x="384" y="2640"/>
            <a:chExt cx="2688" cy="1536"/>
          </a:xfrm>
        </p:grpSpPr>
        <p:sp>
          <p:nvSpPr>
            <p:cNvPr id="309253" name="Oval 5"/>
            <p:cNvSpPr>
              <a:spLocks noChangeArrowheads="1"/>
            </p:cNvSpPr>
            <p:nvPr/>
          </p:nvSpPr>
          <p:spPr bwMode="auto">
            <a:xfrm>
              <a:off x="1248" y="30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54" name="Text Box 6"/>
            <p:cNvSpPr txBox="1">
              <a:spLocks noChangeArrowheads="1"/>
            </p:cNvSpPr>
            <p:nvPr/>
          </p:nvSpPr>
          <p:spPr bwMode="auto">
            <a:xfrm>
              <a:off x="1296" y="307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2"/>
                  </a:solidFill>
                </a:rPr>
                <a:t>4</a:t>
              </a:r>
              <a:endParaRPr kumimoji="0"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309255" name="Oval 7"/>
            <p:cNvSpPr>
              <a:spLocks noChangeArrowheads="1"/>
            </p:cNvSpPr>
            <p:nvPr/>
          </p:nvSpPr>
          <p:spPr bwMode="auto">
            <a:xfrm>
              <a:off x="384" y="388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56" name="Text Box 8"/>
            <p:cNvSpPr txBox="1">
              <a:spLocks noChangeArrowheads="1"/>
            </p:cNvSpPr>
            <p:nvPr/>
          </p:nvSpPr>
          <p:spPr bwMode="auto">
            <a:xfrm>
              <a:off x="432" y="3888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2"/>
                  </a:solidFill>
                </a:rPr>
                <a:t>2</a:t>
              </a:r>
              <a:endParaRPr kumimoji="0"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309257" name="Oval 9"/>
            <p:cNvSpPr>
              <a:spLocks noChangeArrowheads="1"/>
            </p:cNvSpPr>
            <p:nvPr/>
          </p:nvSpPr>
          <p:spPr bwMode="auto">
            <a:xfrm>
              <a:off x="672" y="350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58" name="Text Box 10"/>
            <p:cNvSpPr txBox="1">
              <a:spLocks noChangeArrowheads="1"/>
            </p:cNvSpPr>
            <p:nvPr/>
          </p:nvSpPr>
          <p:spPr bwMode="auto">
            <a:xfrm>
              <a:off x="720" y="3504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2"/>
                  </a:solidFill>
                </a:rPr>
                <a:t>9</a:t>
              </a:r>
              <a:endParaRPr kumimoji="0"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309259" name="Oval 11"/>
            <p:cNvSpPr>
              <a:spLocks noChangeArrowheads="1"/>
            </p:cNvSpPr>
            <p:nvPr/>
          </p:nvSpPr>
          <p:spPr bwMode="auto">
            <a:xfrm>
              <a:off x="1872" y="36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60" name="Oval 12"/>
            <p:cNvSpPr>
              <a:spLocks noChangeArrowheads="1"/>
            </p:cNvSpPr>
            <p:nvPr/>
          </p:nvSpPr>
          <p:spPr bwMode="auto">
            <a:xfrm>
              <a:off x="2592" y="36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61" name="Text Box 13"/>
            <p:cNvSpPr txBox="1">
              <a:spLocks noChangeArrowheads="1"/>
            </p:cNvSpPr>
            <p:nvPr/>
          </p:nvSpPr>
          <p:spPr bwMode="auto">
            <a:xfrm>
              <a:off x="2592" y="364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2"/>
                  </a:solidFill>
                </a:rPr>
                <a:t>30</a:t>
              </a:r>
              <a:endParaRPr kumimoji="0"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309262" name="Oval 14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63" name="Text Box 15"/>
            <p:cNvSpPr txBox="1">
              <a:spLocks noChangeArrowheads="1"/>
            </p:cNvSpPr>
            <p:nvPr/>
          </p:nvSpPr>
          <p:spPr bwMode="auto">
            <a:xfrm>
              <a:off x="2160" y="307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2"/>
                  </a:solidFill>
                </a:rPr>
                <a:t>5</a:t>
              </a:r>
              <a:endParaRPr kumimoji="0"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309264" name="Oval 16"/>
            <p:cNvSpPr>
              <a:spLocks noChangeArrowheads="1"/>
            </p:cNvSpPr>
            <p:nvPr/>
          </p:nvSpPr>
          <p:spPr bwMode="auto">
            <a:xfrm>
              <a:off x="1776" y="264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265" name="Text Box 17"/>
            <p:cNvSpPr txBox="1">
              <a:spLocks noChangeArrowheads="1"/>
            </p:cNvSpPr>
            <p:nvPr/>
          </p:nvSpPr>
          <p:spPr bwMode="auto">
            <a:xfrm>
              <a:off x="1776" y="2640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2"/>
                  </a:solidFill>
                </a:rPr>
                <a:t>13</a:t>
              </a:r>
              <a:endParaRPr kumimoji="0"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309266" name="Line 18"/>
            <p:cNvSpPr>
              <a:spLocks noChangeShapeType="1"/>
            </p:cNvSpPr>
            <p:nvPr/>
          </p:nvSpPr>
          <p:spPr bwMode="auto">
            <a:xfrm flipH="1">
              <a:off x="1440" y="283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67" name="Line 19"/>
            <p:cNvSpPr>
              <a:spLocks noChangeShapeType="1"/>
            </p:cNvSpPr>
            <p:nvPr/>
          </p:nvSpPr>
          <p:spPr bwMode="auto">
            <a:xfrm flipH="1">
              <a:off x="864" y="3264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68" name="Line 20"/>
            <p:cNvSpPr>
              <a:spLocks noChangeShapeType="1"/>
            </p:cNvSpPr>
            <p:nvPr/>
          </p:nvSpPr>
          <p:spPr bwMode="auto">
            <a:xfrm>
              <a:off x="2016" y="288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69" name="Line 21"/>
            <p:cNvSpPr>
              <a:spLocks noChangeShapeType="1"/>
            </p:cNvSpPr>
            <p:nvPr/>
          </p:nvSpPr>
          <p:spPr bwMode="auto">
            <a:xfrm flipH="1">
              <a:off x="576" y="374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70" name="Line 22"/>
            <p:cNvSpPr>
              <a:spLocks noChangeShapeType="1"/>
            </p:cNvSpPr>
            <p:nvPr/>
          </p:nvSpPr>
          <p:spPr bwMode="auto">
            <a:xfrm flipH="1">
              <a:off x="2016" y="336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71" name="Line 23"/>
            <p:cNvSpPr>
              <a:spLocks noChangeShapeType="1"/>
            </p:cNvSpPr>
            <p:nvPr/>
          </p:nvSpPr>
          <p:spPr bwMode="auto">
            <a:xfrm>
              <a:off x="2352" y="3312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72" name="Text Box 24"/>
            <p:cNvSpPr txBox="1">
              <a:spLocks noChangeArrowheads="1"/>
            </p:cNvSpPr>
            <p:nvPr/>
          </p:nvSpPr>
          <p:spPr bwMode="auto">
            <a:xfrm>
              <a:off x="1872" y="364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2"/>
                  </a:solidFill>
                </a:rPr>
                <a:t>11</a:t>
              </a:r>
              <a:endParaRPr kumimoji="0" lang="en-US" altLang="zh-CN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EDBB-CA75-4046-84B2-B5C970E69B42}" type="slidenum">
              <a:rPr lang="en-US" altLang="zh-CN"/>
            </a:fld>
            <a:endParaRPr lang="en-US" altLang="zh-CN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  <a:endParaRPr lang="en-US" altLang="zh-CN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Union is more complicated. 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Make one representative element point to the other, but which way?</a:t>
            </a:r>
            <a:br>
              <a:rPr lang="en-US" altLang="zh-CN"/>
            </a:br>
            <a:r>
              <a:rPr lang="en-US" altLang="zh-CN"/>
              <a:t>Does it matter?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In the example, some elements are now deeper away from the root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C27-D473-46DC-A141-F752AAED1345}" type="slidenum">
              <a:rPr lang="en-US" altLang="zh-CN"/>
            </a:fld>
            <a:endParaRPr lang="en-US" altLang="zh-CN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Union(</a:t>
            </a:r>
            <a:r>
              <a:rPr lang="en-US" altLang="zh-CN" i="1">
                <a:solidFill>
                  <a:srgbClr val="008C87"/>
                </a:solidFill>
              </a:rPr>
              <a:t>H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15396" name="Oval 4"/>
          <p:cNvSpPr>
            <a:spLocks noChangeArrowheads="1"/>
          </p:cNvSpPr>
          <p:nvPr/>
        </p:nvSpPr>
        <p:spPr bwMode="auto">
          <a:xfrm>
            <a:off x="760413" y="2820988"/>
            <a:ext cx="611187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A</a:t>
            </a:r>
            <a:endParaRPr kumimoji="0" lang="en-US" altLang="zh-CN" i="1"/>
          </a:p>
        </p:txBody>
      </p:sp>
      <p:sp>
        <p:nvSpPr>
          <p:cNvPr id="315397" name="Oval 5"/>
          <p:cNvSpPr>
            <a:spLocks noChangeArrowheads="1"/>
          </p:cNvSpPr>
          <p:nvPr/>
        </p:nvSpPr>
        <p:spPr bwMode="auto">
          <a:xfrm>
            <a:off x="1520825" y="1752600"/>
            <a:ext cx="611188" cy="608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H</a:t>
            </a:r>
            <a:endParaRPr kumimoji="0" lang="en-US" altLang="zh-CN" i="1"/>
          </a:p>
        </p:txBody>
      </p:sp>
      <p:sp>
        <p:nvSpPr>
          <p:cNvPr id="315398" name="Oval 6"/>
          <p:cNvSpPr>
            <a:spLocks noChangeArrowheads="1"/>
          </p:cNvSpPr>
          <p:nvPr/>
        </p:nvSpPr>
        <p:spPr bwMode="auto">
          <a:xfrm>
            <a:off x="2132013" y="2820988"/>
            <a:ext cx="611187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W</a:t>
            </a:r>
            <a:endParaRPr kumimoji="0" lang="en-US" altLang="zh-CN" i="1"/>
          </a:p>
        </p:txBody>
      </p:sp>
      <p:sp>
        <p:nvSpPr>
          <p:cNvPr id="315399" name="Line 7"/>
          <p:cNvSpPr>
            <a:spLocks noChangeShapeType="1"/>
          </p:cNvSpPr>
          <p:nvPr/>
        </p:nvSpPr>
        <p:spPr bwMode="auto">
          <a:xfrm flipV="1">
            <a:off x="1217613" y="23622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00" name="Line 8"/>
          <p:cNvSpPr>
            <a:spLocks noChangeShapeType="1"/>
          </p:cNvSpPr>
          <p:nvPr/>
        </p:nvSpPr>
        <p:spPr bwMode="auto">
          <a:xfrm flipH="1" flipV="1">
            <a:off x="1979613" y="22860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01" name="Oval 9"/>
          <p:cNvSpPr>
            <a:spLocks noChangeArrowheads="1"/>
          </p:cNvSpPr>
          <p:nvPr/>
        </p:nvSpPr>
        <p:spPr bwMode="auto">
          <a:xfrm>
            <a:off x="3275013" y="2897188"/>
            <a:ext cx="611187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B</a:t>
            </a:r>
            <a:endParaRPr kumimoji="0" lang="en-US" altLang="zh-CN" i="1"/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4035425" y="1828800"/>
            <a:ext cx="611188" cy="608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X</a:t>
            </a:r>
            <a:endParaRPr kumimoji="0" lang="en-US" altLang="zh-CN" i="1"/>
          </a:p>
        </p:txBody>
      </p:sp>
      <p:sp>
        <p:nvSpPr>
          <p:cNvPr id="315403" name="Oval 11"/>
          <p:cNvSpPr>
            <a:spLocks noChangeArrowheads="1"/>
          </p:cNvSpPr>
          <p:nvPr/>
        </p:nvSpPr>
        <p:spPr bwMode="auto">
          <a:xfrm>
            <a:off x="4646613" y="2897188"/>
            <a:ext cx="611187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R</a:t>
            </a:r>
            <a:endParaRPr kumimoji="0" lang="en-US" altLang="zh-CN" i="1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 flipV="1">
            <a:off x="3732213" y="24384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 flipH="1" flipV="1">
            <a:off x="4494213" y="23622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06" name="Oval 14"/>
          <p:cNvSpPr>
            <a:spLocks noChangeArrowheads="1"/>
          </p:cNvSpPr>
          <p:nvPr/>
        </p:nvSpPr>
        <p:spPr bwMode="auto">
          <a:xfrm>
            <a:off x="5561013" y="2057400"/>
            <a:ext cx="611187" cy="608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F</a:t>
            </a:r>
            <a:endParaRPr kumimoji="0" lang="en-US" altLang="zh-CN" i="1"/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 flipH="1" flipV="1">
            <a:off x="4646613" y="2286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 flipH="1">
            <a:off x="2130425" y="2057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09" name="Oval 17"/>
          <p:cNvSpPr>
            <a:spLocks noChangeArrowheads="1"/>
          </p:cNvSpPr>
          <p:nvPr/>
        </p:nvSpPr>
        <p:spPr bwMode="auto">
          <a:xfrm>
            <a:off x="760413" y="5411788"/>
            <a:ext cx="611187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A</a:t>
            </a:r>
            <a:endParaRPr kumimoji="0" lang="en-US" altLang="zh-CN" i="1"/>
          </a:p>
        </p:txBody>
      </p:sp>
      <p:sp>
        <p:nvSpPr>
          <p:cNvPr id="315410" name="Oval 18"/>
          <p:cNvSpPr>
            <a:spLocks noChangeArrowheads="1"/>
          </p:cNvSpPr>
          <p:nvPr/>
        </p:nvSpPr>
        <p:spPr bwMode="auto">
          <a:xfrm>
            <a:off x="1520825" y="4343400"/>
            <a:ext cx="611188" cy="608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H</a:t>
            </a:r>
            <a:endParaRPr kumimoji="0" lang="en-US" altLang="zh-CN" i="1"/>
          </a:p>
        </p:txBody>
      </p:sp>
      <p:sp>
        <p:nvSpPr>
          <p:cNvPr id="315411" name="Oval 19"/>
          <p:cNvSpPr>
            <a:spLocks noChangeArrowheads="1"/>
          </p:cNvSpPr>
          <p:nvPr/>
        </p:nvSpPr>
        <p:spPr bwMode="auto">
          <a:xfrm>
            <a:off x="2132013" y="5411788"/>
            <a:ext cx="611187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W</a:t>
            </a:r>
            <a:endParaRPr kumimoji="0" lang="en-US" altLang="zh-CN" i="1"/>
          </a:p>
        </p:txBody>
      </p:sp>
      <p:sp>
        <p:nvSpPr>
          <p:cNvPr id="315412" name="Line 20"/>
          <p:cNvSpPr>
            <a:spLocks noChangeShapeType="1"/>
          </p:cNvSpPr>
          <p:nvPr/>
        </p:nvSpPr>
        <p:spPr bwMode="auto">
          <a:xfrm flipV="1">
            <a:off x="1217613" y="49530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13" name="Line 21"/>
          <p:cNvSpPr>
            <a:spLocks noChangeShapeType="1"/>
          </p:cNvSpPr>
          <p:nvPr/>
        </p:nvSpPr>
        <p:spPr bwMode="auto">
          <a:xfrm flipH="1" flipV="1">
            <a:off x="1979613" y="48768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14" name="Oval 22"/>
          <p:cNvSpPr>
            <a:spLocks noChangeArrowheads="1"/>
          </p:cNvSpPr>
          <p:nvPr/>
        </p:nvSpPr>
        <p:spPr bwMode="auto">
          <a:xfrm>
            <a:off x="3275013" y="5487988"/>
            <a:ext cx="611187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B</a:t>
            </a:r>
            <a:endParaRPr kumimoji="0" lang="en-US" altLang="zh-CN" i="1"/>
          </a:p>
        </p:txBody>
      </p:sp>
      <p:sp>
        <p:nvSpPr>
          <p:cNvPr id="315415" name="Oval 23"/>
          <p:cNvSpPr>
            <a:spLocks noChangeArrowheads="1"/>
          </p:cNvSpPr>
          <p:nvPr/>
        </p:nvSpPr>
        <p:spPr bwMode="auto">
          <a:xfrm>
            <a:off x="4035425" y="4419600"/>
            <a:ext cx="611188" cy="608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X</a:t>
            </a:r>
            <a:endParaRPr kumimoji="0" lang="en-US" altLang="zh-CN" i="1"/>
          </a:p>
        </p:txBody>
      </p:sp>
      <p:sp>
        <p:nvSpPr>
          <p:cNvPr id="315416" name="Oval 24"/>
          <p:cNvSpPr>
            <a:spLocks noChangeArrowheads="1"/>
          </p:cNvSpPr>
          <p:nvPr/>
        </p:nvSpPr>
        <p:spPr bwMode="auto">
          <a:xfrm>
            <a:off x="4646613" y="5487988"/>
            <a:ext cx="611187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R</a:t>
            </a:r>
            <a:endParaRPr kumimoji="0" lang="en-US" altLang="zh-CN" i="1"/>
          </a:p>
        </p:txBody>
      </p:sp>
      <p:sp>
        <p:nvSpPr>
          <p:cNvPr id="315417" name="Line 25"/>
          <p:cNvSpPr>
            <a:spLocks noChangeShapeType="1"/>
          </p:cNvSpPr>
          <p:nvPr/>
        </p:nvSpPr>
        <p:spPr bwMode="auto">
          <a:xfrm flipV="1">
            <a:off x="3732213" y="50292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18" name="Line 26"/>
          <p:cNvSpPr>
            <a:spLocks noChangeShapeType="1"/>
          </p:cNvSpPr>
          <p:nvPr/>
        </p:nvSpPr>
        <p:spPr bwMode="auto">
          <a:xfrm flipH="1" flipV="1">
            <a:off x="4494213" y="49530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19" name="Oval 27"/>
          <p:cNvSpPr>
            <a:spLocks noChangeArrowheads="1"/>
          </p:cNvSpPr>
          <p:nvPr/>
        </p:nvSpPr>
        <p:spPr bwMode="auto">
          <a:xfrm>
            <a:off x="5561013" y="4648200"/>
            <a:ext cx="611187" cy="608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F</a:t>
            </a:r>
            <a:endParaRPr kumimoji="0" lang="en-US" altLang="zh-CN" i="1"/>
          </a:p>
        </p:txBody>
      </p:sp>
      <p:sp>
        <p:nvSpPr>
          <p:cNvPr id="315420" name="Line 28"/>
          <p:cNvSpPr>
            <a:spLocks noChangeShapeType="1"/>
          </p:cNvSpPr>
          <p:nvPr/>
        </p:nvSpPr>
        <p:spPr bwMode="auto">
          <a:xfrm flipH="1" flipV="1">
            <a:off x="4646613" y="4876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21" name="Line 29"/>
          <p:cNvSpPr>
            <a:spLocks noChangeShapeType="1"/>
          </p:cNvSpPr>
          <p:nvPr/>
        </p:nvSpPr>
        <p:spPr bwMode="auto">
          <a:xfrm flipV="1">
            <a:off x="2132013" y="4649788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22" name="Line 30"/>
          <p:cNvSpPr>
            <a:spLocks noChangeShapeType="1"/>
          </p:cNvSpPr>
          <p:nvPr/>
        </p:nvSpPr>
        <p:spPr bwMode="auto">
          <a:xfrm>
            <a:off x="457200" y="4038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5423" name="Text Box 31"/>
          <p:cNvSpPr txBox="1">
            <a:spLocks noChangeArrowheads="1"/>
          </p:cNvSpPr>
          <p:nvPr/>
        </p:nvSpPr>
        <p:spPr bwMode="auto">
          <a:xfrm>
            <a:off x="6477000" y="2362200"/>
            <a:ext cx="2286000" cy="1370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/>
              <a:t>X</a:t>
            </a:r>
            <a:r>
              <a:rPr kumimoji="0" lang="en-US" altLang="zh-CN">
                <a:solidFill>
                  <a:schemeClr val="tx1"/>
                </a:solidFill>
              </a:rPr>
              <a:t> points to </a:t>
            </a:r>
            <a:r>
              <a:rPr kumimoji="0" lang="en-US" altLang="zh-CN" i="1"/>
              <a:t>H</a:t>
            </a:r>
            <a:endParaRPr kumimoji="0" lang="en-US" altLang="zh-CN" i="1"/>
          </a:p>
          <a:p>
            <a:pPr>
              <a:spcBef>
                <a:spcPct val="50000"/>
              </a:spcBef>
            </a:pPr>
            <a:r>
              <a:rPr kumimoji="0" lang="en-US" altLang="zh-CN" i="1"/>
              <a:t>B</a:t>
            </a:r>
            <a:r>
              <a:rPr kumimoji="0" lang="en-US" altLang="zh-CN"/>
              <a:t>, </a:t>
            </a:r>
            <a:r>
              <a:rPr kumimoji="0" lang="en-US" altLang="zh-CN" i="1"/>
              <a:t>R</a:t>
            </a:r>
            <a:r>
              <a:rPr kumimoji="0" lang="en-US" altLang="zh-CN">
                <a:solidFill>
                  <a:schemeClr val="tx1"/>
                </a:solidFill>
              </a:rPr>
              <a:t> and </a:t>
            </a:r>
            <a:r>
              <a:rPr kumimoji="0" lang="en-US" altLang="zh-CN" i="1"/>
              <a:t>F</a:t>
            </a:r>
            <a:r>
              <a:rPr kumimoji="0" lang="en-US" altLang="zh-CN">
                <a:solidFill>
                  <a:schemeClr val="tx1"/>
                </a:solidFill>
              </a:rPr>
              <a:t> are now deeper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6477000" y="4724400"/>
            <a:ext cx="2133600" cy="1370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i="1"/>
              <a:t>H</a:t>
            </a:r>
            <a:r>
              <a:rPr kumimoji="0" lang="en-US" altLang="zh-CN">
                <a:solidFill>
                  <a:schemeClr val="tx1"/>
                </a:solidFill>
              </a:rPr>
              <a:t> points to </a:t>
            </a:r>
            <a:r>
              <a:rPr kumimoji="0" lang="en-US" altLang="zh-CN" i="1"/>
              <a:t>X</a:t>
            </a:r>
            <a:endParaRPr kumimoji="0" lang="en-US" altLang="zh-CN" i="1"/>
          </a:p>
          <a:p>
            <a:pPr>
              <a:spcBef>
                <a:spcPct val="50000"/>
              </a:spcBef>
            </a:pPr>
            <a:r>
              <a:rPr kumimoji="0" lang="en-US" altLang="zh-CN" i="1"/>
              <a:t>A</a:t>
            </a:r>
            <a:r>
              <a:rPr kumimoji="0" lang="en-US" altLang="zh-CN"/>
              <a:t> </a:t>
            </a:r>
            <a:r>
              <a:rPr kumimoji="0" lang="en-US" altLang="zh-CN">
                <a:solidFill>
                  <a:schemeClr val="tx1"/>
                </a:solidFill>
              </a:rPr>
              <a:t>and </a:t>
            </a:r>
            <a:r>
              <a:rPr kumimoji="0" lang="en-US" altLang="zh-CN" i="1"/>
              <a:t>W</a:t>
            </a:r>
            <a:r>
              <a:rPr kumimoji="0" lang="en-US" altLang="zh-CN">
                <a:solidFill>
                  <a:schemeClr val="tx1"/>
                </a:solidFill>
              </a:rPr>
              <a:t> are now deeper</a:t>
            </a:r>
            <a:endParaRPr kumimoji="0"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38E3C-64DE-4CF5-952B-B8D9F2DB7654}" type="slidenum">
              <a:rPr lang="en-US" altLang="zh-CN"/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Graph Representation</a:t>
            </a:r>
            <a:endParaRPr lang="en-US" altLang="zh-CN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Adjacency matrix: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3000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storage  </a:t>
            </a:r>
            <a:r>
              <a:rPr lang="en-US" altLang="zh-CN" b="1" smtClean="0">
                <a:sym typeface="Symbol" panose="05050102010706020507" pitchFamily="18" charset="2"/>
              </a:rPr>
              <a:t>dense</a:t>
            </a:r>
            <a:r>
              <a:rPr lang="en-US" altLang="zh-CN" smtClean="0">
                <a:sym typeface="Symbol" panose="05050102010706020507" pitchFamily="18" charset="2"/>
              </a:rPr>
              <a:t> representation</a:t>
            </a:r>
            <a:endParaRPr lang="en-US" altLang="zh-CN" smtClean="0"/>
          </a:p>
        </p:txBody>
      </p:sp>
      <p:graphicFrame>
        <p:nvGraphicFramePr>
          <p:cNvPr id="332034" name="Group 258"/>
          <p:cNvGraphicFramePr>
            <a:graphicFrameLocks noGrp="1"/>
          </p:cNvGraphicFramePr>
          <p:nvPr/>
        </p:nvGraphicFramePr>
        <p:xfrm>
          <a:off x="2362200" y="1676400"/>
          <a:ext cx="3810000" cy="2697163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7A09-2AC9-4325-BB9E-F3AB2DFC9ECA}" type="slidenum">
              <a:rPr lang="en-US" altLang="zh-CN"/>
            </a:fld>
            <a:endParaRPr lang="en-US" altLang="zh-CN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worse case for Union</a:t>
            </a:r>
            <a:endParaRPr lang="en-US" altLang="zh-CN"/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E0000"/>
              </a:buClr>
            </a:pPr>
            <a:r>
              <a:rPr lang="en-US" altLang="zh-CN" sz="3200">
                <a:solidFill>
                  <a:schemeClr val="tx1"/>
                </a:solidFill>
              </a:rPr>
              <a:t>Union can be done in </a:t>
            </a:r>
            <a:r>
              <a:rPr lang="en-US" altLang="zh-CN" sz="3200" i="1"/>
              <a:t>O</a:t>
            </a:r>
            <a:r>
              <a:rPr lang="en-US" altLang="zh-CN" sz="3200"/>
              <a:t>(1)</a:t>
            </a:r>
            <a:r>
              <a:rPr lang="en-US" altLang="zh-CN" sz="3200">
                <a:solidFill>
                  <a:schemeClr val="tx1"/>
                </a:solidFill>
              </a:rPr>
              <a:t>, but may cause find to become </a:t>
            </a:r>
            <a:r>
              <a:rPr lang="en-US" altLang="zh-CN" sz="3200" i="1"/>
              <a:t>O</a:t>
            </a:r>
            <a:r>
              <a:rPr lang="en-US" altLang="zh-CN" sz="3200"/>
              <a:t>(</a:t>
            </a:r>
            <a:r>
              <a:rPr lang="en-US" altLang="zh-CN" sz="3200" i="1"/>
              <a:t>n</a:t>
            </a:r>
            <a:r>
              <a:rPr lang="en-US" altLang="zh-CN" sz="3200"/>
              <a:t>)</a:t>
            </a:r>
            <a:endParaRPr lang="en-US" altLang="zh-CN" sz="3200"/>
          </a:p>
          <a:p>
            <a:pPr marL="342900" indent="-342900">
              <a:spcBef>
                <a:spcPct val="20000"/>
              </a:spcBef>
              <a:buClr>
                <a:srgbClr val="CE0000"/>
              </a:buClr>
            </a:pP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316421" name="Oval 5"/>
          <p:cNvSpPr>
            <a:spLocks noChangeArrowheads="1"/>
          </p:cNvSpPr>
          <p:nvPr/>
        </p:nvSpPr>
        <p:spPr bwMode="auto">
          <a:xfrm>
            <a:off x="838200" y="3048000"/>
            <a:ext cx="611188" cy="6080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A</a:t>
            </a:r>
            <a:endParaRPr kumimoji="0" lang="en-US" altLang="zh-CN" i="1"/>
          </a:p>
        </p:txBody>
      </p:sp>
      <p:sp>
        <p:nvSpPr>
          <p:cNvPr id="316422" name="Oval 6"/>
          <p:cNvSpPr>
            <a:spLocks noChangeArrowheads="1"/>
          </p:cNvSpPr>
          <p:nvPr/>
        </p:nvSpPr>
        <p:spPr bwMode="auto">
          <a:xfrm>
            <a:off x="2057400" y="3049588"/>
            <a:ext cx="611188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B</a:t>
            </a:r>
            <a:endParaRPr kumimoji="0" lang="en-US" altLang="zh-CN" i="1"/>
          </a:p>
        </p:txBody>
      </p:sp>
      <p:sp>
        <p:nvSpPr>
          <p:cNvPr id="316423" name="Oval 7"/>
          <p:cNvSpPr>
            <a:spLocks noChangeArrowheads="1"/>
          </p:cNvSpPr>
          <p:nvPr/>
        </p:nvSpPr>
        <p:spPr bwMode="auto">
          <a:xfrm>
            <a:off x="3275013" y="3049588"/>
            <a:ext cx="611187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C</a:t>
            </a:r>
            <a:endParaRPr kumimoji="0" lang="en-US" altLang="zh-CN" i="1"/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4495800" y="3049588"/>
            <a:ext cx="611188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D</a:t>
            </a:r>
            <a:endParaRPr kumimoji="0" lang="en-US" altLang="zh-CN" i="1"/>
          </a:p>
        </p:txBody>
      </p:sp>
      <p:sp>
        <p:nvSpPr>
          <p:cNvPr id="316425" name="Oval 9"/>
          <p:cNvSpPr>
            <a:spLocks noChangeArrowheads="1"/>
          </p:cNvSpPr>
          <p:nvPr/>
        </p:nvSpPr>
        <p:spPr bwMode="auto">
          <a:xfrm>
            <a:off x="5638800" y="3049588"/>
            <a:ext cx="611188" cy="6080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0" lang="en-US" altLang="zh-CN" i="1"/>
              <a:t>E</a:t>
            </a:r>
            <a:endParaRPr kumimoji="0" lang="en-US" altLang="zh-CN" i="1"/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685800" y="3962400"/>
            <a:ext cx="7924800" cy="210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1"/>
                </a:solidFill>
              </a:rPr>
              <a:t>Consider the result of the following sequence of operations:</a:t>
            </a:r>
            <a:endParaRPr kumimoji="0"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1"/>
                </a:solidFill>
              </a:rPr>
              <a:t>	Union (</a:t>
            </a:r>
            <a:r>
              <a:rPr kumimoji="0" lang="en-US" altLang="zh-CN" i="1"/>
              <a:t>A</a:t>
            </a:r>
            <a:r>
              <a:rPr kumimoji="0" lang="en-US" altLang="zh-CN"/>
              <a:t>, </a:t>
            </a:r>
            <a:r>
              <a:rPr kumimoji="0" lang="en-US" altLang="zh-CN" i="1"/>
              <a:t>B</a:t>
            </a:r>
            <a:r>
              <a:rPr kumimoji="0" lang="en-US" altLang="zh-CN">
                <a:solidFill>
                  <a:schemeClr val="tx1"/>
                </a:solidFill>
              </a:rPr>
              <a:t>)</a:t>
            </a:r>
            <a:br>
              <a:rPr kumimoji="0" lang="en-US" altLang="zh-CN">
                <a:solidFill>
                  <a:schemeClr val="tx1"/>
                </a:solidFill>
              </a:rPr>
            </a:br>
            <a:r>
              <a:rPr kumimoji="0" lang="en-US" altLang="zh-CN">
                <a:solidFill>
                  <a:schemeClr val="tx1"/>
                </a:solidFill>
              </a:rPr>
              <a:t>	Union (</a:t>
            </a:r>
            <a:r>
              <a:rPr kumimoji="0" lang="en-US" altLang="zh-CN" i="1"/>
              <a:t>C</a:t>
            </a:r>
            <a:r>
              <a:rPr kumimoji="0" lang="en-US" altLang="zh-CN"/>
              <a:t>, </a:t>
            </a:r>
            <a:r>
              <a:rPr kumimoji="0" lang="en-US" altLang="zh-CN" i="1"/>
              <a:t>A</a:t>
            </a:r>
            <a:r>
              <a:rPr kumimoji="0" lang="en-US" altLang="zh-CN">
                <a:solidFill>
                  <a:schemeClr val="tx1"/>
                </a:solidFill>
              </a:rPr>
              <a:t>)</a:t>
            </a:r>
            <a:br>
              <a:rPr kumimoji="0" lang="en-US" altLang="zh-CN">
                <a:solidFill>
                  <a:schemeClr val="tx1"/>
                </a:solidFill>
              </a:rPr>
            </a:br>
            <a:r>
              <a:rPr kumimoji="0" lang="en-US" altLang="zh-CN">
                <a:solidFill>
                  <a:schemeClr val="tx1"/>
                </a:solidFill>
              </a:rPr>
              <a:t>	Union (</a:t>
            </a:r>
            <a:r>
              <a:rPr kumimoji="0" lang="en-US" altLang="zh-CN" i="1"/>
              <a:t>D</a:t>
            </a:r>
            <a:r>
              <a:rPr kumimoji="0" lang="en-US" altLang="zh-CN"/>
              <a:t>, </a:t>
            </a:r>
            <a:r>
              <a:rPr kumimoji="0" lang="en-US" altLang="zh-CN" i="1"/>
              <a:t>C</a:t>
            </a:r>
            <a:r>
              <a:rPr kumimoji="0" lang="en-US" altLang="zh-CN">
                <a:solidFill>
                  <a:schemeClr val="tx1"/>
                </a:solidFill>
              </a:rPr>
              <a:t>)</a:t>
            </a:r>
            <a:br>
              <a:rPr kumimoji="0" lang="en-US" altLang="zh-CN">
                <a:solidFill>
                  <a:schemeClr val="tx1"/>
                </a:solidFill>
              </a:rPr>
            </a:br>
            <a:r>
              <a:rPr kumimoji="0" lang="en-US" altLang="zh-CN">
                <a:solidFill>
                  <a:schemeClr val="tx1"/>
                </a:solidFill>
              </a:rPr>
              <a:t>	Union (</a:t>
            </a:r>
            <a:r>
              <a:rPr kumimoji="0" lang="en-US" altLang="zh-CN" i="1"/>
              <a:t>E</a:t>
            </a:r>
            <a:r>
              <a:rPr kumimoji="0" lang="en-US" altLang="zh-CN"/>
              <a:t>, </a:t>
            </a:r>
            <a:r>
              <a:rPr kumimoji="0" lang="en-US" altLang="zh-CN" i="1"/>
              <a:t>D</a:t>
            </a:r>
            <a:r>
              <a:rPr kumimoji="0" lang="en-US" altLang="zh-CN">
                <a:solidFill>
                  <a:schemeClr val="tx1"/>
                </a:solidFill>
              </a:rPr>
              <a:t>)</a:t>
            </a:r>
            <a:endParaRPr kumimoji="0"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A2B92-0186-41D7-8B52-23BEF07F5C10}" type="slidenum">
              <a:rPr lang="en-US" altLang="zh-CN"/>
            </a:fld>
            <a:endParaRPr lang="en-US" altLang="zh-CN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Two Heuristics</a:t>
            </a:r>
            <a:endParaRPr lang="en-US" altLang="zh-CN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There are two heuristics that improve the performance of union-find.</a:t>
            </a:r>
            <a:endParaRPr lang="en-US" altLang="zh-CN"/>
          </a:p>
          <a:p>
            <a:pPr lvl="1"/>
            <a:r>
              <a:rPr lang="en-US" altLang="zh-CN"/>
              <a:t>Union by weight or height</a:t>
            </a:r>
            <a:endParaRPr lang="en-US" altLang="zh-CN"/>
          </a:p>
          <a:p>
            <a:pPr lvl="2"/>
            <a:r>
              <a:rPr lang="en-US" altLang="zh-CN">
                <a:solidFill>
                  <a:srgbClr val="CE0000"/>
                </a:solidFill>
              </a:rPr>
              <a:t>union by rank</a:t>
            </a:r>
            <a:endParaRPr lang="en-US" altLang="zh-CN">
              <a:solidFill>
                <a:srgbClr val="CE0000"/>
              </a:solidFill>
            </a:endParaRPr>
          </a:p>
          <a:p>
            <a:pPr lvl="1"/>
            <a:r>
              <a:rPr lang="en-US" altLang="zh-CN">
                <a:solidFill>
                  <a:srgbClr val="CE0000"/>
                </a:solidFill>
              </a:rPr>
              <a:t>Path compression</a:t>
            </a:r>
            <a:r>
              <a:rPr lang="en-US" altLang="zh-CN"/>
              <a:t> on find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BD01-6346-4684-9DB0-9F0D921D4899}" type="slidenum">
              <a:rPr lang="en-US" altLang="zh-CN"/>
            </a:fld>
            <a:endParaRPr lang="en-US" altLang="zh-CN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Height Rule</a:t>
            </a:r>
            <a:endParaRPr lang="en-US" altLang="zh-CN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609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Make tree with </a:t>
            </a:r>
            <a:r>
              <a:rPr lang="en-US" altLang="zh-CN" sz="2800" dirty="0">
                <a:solidFill>
                  <a:srgbClr val="CE0000"/>
                </a:solidFill>
              </a:rPr>
              <a:t>smaller </a:t>
            </a:r>
            <a:r>
              <a:rPr lang="en-US" altLang="zh-CN" sz="2800" dirty="0" smtClean="0">
                <a:solidFill>
                  <a:srgbClr val="CE0000"/>
                </a:solidFill>
              </a:rPr>
              <a:t>height/rank</a:t>
            </a:r>
            <a:r>
              <a:rPr lang="en-US" altLang="zh-CN" sz="2800" dirty="0" smtClean="0"/>
              <a:t> a </a:t>
            </a:r>
            <a:r>
              <a:rPr lang="en-US" altLang="zh-CN" sz="2800" dirty="0" err="1"/>
              <a:t>subtree</a:t>
            </a:r>
            <a:r>
              <a:rPr lang="en-US" altLang="zh-CN" sz="2800" dirty="0"/>
              <a:t> of the other tree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Break ties arbitrarily</a:t>
            </a:r>
            <a:endParaRPr lang="en-US" altLang="zh-CN" sz="2800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685800" y="2857520"/>
            <a:ext cx="4572000" cy="3124200"/>
            <a:chOff x="240" y="912"/>
            <a:chExt cx="2880" cy="1968"/>
          </a:xfrm>
        </p:grpSpPr>
        <p:sp>
          <p:nvSpPr>
            <p:cNvPr id="318470" name="Oval 6"/>
            <p:cNvSpPr>
              <a:spLocks noChangeArrowheads="1"/>
            </p:cNvSpPr>
            <p:nvPr/>
          </p:nvSpPr>
          <p:spPr bwMode="auto">
            <a:xfrm>
              <a:off x="1296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1" name="Text Box 7"/>
            <p:cNvSpPr txBox="1">
              <a:spLocks noChangeArrowheads="1"/>
            </p:cNvSpPr>
            <p:nvPr/>
          </p:nvSpPr>
          <p:spPr bwMode="auto">
            <a:xfrm>
              <a:off x="1344" y="1344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4</a:t>
              </a:r>
              <a:endParaRPr kumimoji="0" lang="en-US" altLang="zh-CN"/>
            </a:p>
          </p:txBody>
        </p:sp>
        <p:sp>
          <p:nvSpPr>
            <p:cNvPr id="318472" name="Oval 8"/>
            <p:cNvSpPr>
              <a:spLocks noChangeArrowheads="1"/>
            </p:cNvSpPr>
            <p:nvPr/>
          </p:nvSpPr>
          <p:spPr bwMode="auto">
            <a:xfrm>
              <a:off x="432" y="216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3" name="Text Box 9"/>
            <p:cNvSpPr txBox="1">
              <a:spLocks noChangeArrowheads="1"/>
            </p:cNvSpPr>
            <p:nvPr/>
          </p:nvSpPr>
          <p:spPr bwMode="auto">
            <a:xfrm>
              <a:off x="480" y="2160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2</a:t>
              </a:r>
              <a:endParaRPr kumimoji="0" lang="en-US" altLang="zh-CN"/>
            </a:p>
          </p:txBody>
        </p:sp>
        <p:sp>
          <p:nvSpPr>
            <p:cNvPr id="318474" name="Oval 10"/>
            <p:cNvSpPr>
              <a:spLocks noChangeArrowheads="1"/>
            </p:cNvSpPr>
            <p:nvPr/>
          </p:nvSpPr>
          <p:spPr bwMode="auto">
            <a:xfrm>
              <a:off x="720" y="17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5" name="Text Box 11"/>
            <p:cNvSpPr txBox="1">
              <a:spLocks noChangeArrowheads="1"/>
            </p:cNvSpPr>
            <p:nvPr/>
          </p:nvSpPr>
          <p:spPr bwMode="auto">
            <a:xfrm>
              <a:off x="768" y="1776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9</a:t>
              </a:r>
              <a:endParaRPr kumimoji="0" lang="en-US" altLang="zh-CN"/>
            </a:p>
          </p:txBody>
        </p:sp>
        <p:sp>
          <p:nvSpPr>
            <p:cNvPr id="318476" name="Oval 12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7" name="Oval 13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8" name="Text Box 14"/>
            <p:cNvSpPr txBox="1">
              <a:spLocks noChangeArrowheads="1"/>
            </p:cNvSpPr>
            <p:nvPr/>
          </p:nvSpPr>
          <p:spPr bwMode="auto">
            <a:xfrm>
              <a:off x="2640" y="192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30</a:t>
              </a:r>
              <a:endParaRPr kumimoji="0" lang="en-US" altLang="zh-CN"/>
            </a:p>
          </p:txBody>
        </p:sp>
        <p:sp>
          <p:nvSpPr>
            <p:cNvPr id="318479" name="Oval 15"/>
            <p:cNvSpPr>
              <a:spLocks noChangeArrowheads="1"/>
            </p:cNvSpPr>
            <p:nvPr/>
          </p:nvSpPr>
          <p:spPr bwMode="auto">
            <a:xfrm>
              <a:off x="2160" y="1344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80" name="Text Box 16"/>
            <p:cNvSpPr txBox="1">
              <a:spLocks noChangeArrowheads="1"/>
            </p:cNvSpPr>
            <p:nvPr/>
          </p:nvSpPr>
          <p:spPr bwMode="auto">
            <a:xfrm>
              <a:off x="2208" y="1344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5</a:t>
              </a:r>
              <a:endParaRPr kumimoji="0" lang="en-US" altLang="zh-CN"/>
            </a:p>
          </p:txBody>
        </p:sp>
        <p:sp>
          <p:nvSpPr>
            <p:cNvPr id="318481" name="Oval 17"/>
            <p:cNvSpPr>
              <a:spLocks noChangeArrowheads="1"/>
            </p:cNvSpPr>
            <p:nvPr/>
          </p:nvSpPr>
          <p:spPr bwMode="auto">
            <a:xfrm>
              <a:off x="1824" y="91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82" name="Text Box 18"/>
            <p:cNvSpPr txBox="1">
              <a:spLocks noChangeArrowheads="1"/>
            </p:cNvSpPr>
            <p:nvPr/>
          </p:nvSpPr>
          <p:spPr bwMode="auto">
            <a:xfrm>
              <a:off x="1824" y="912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13</a:t>
              </a:r>
              <a:endParaRPr kumimoji="0" lang="en-US" altLang="zh-CN"/>
            </a:p>
          </p:txBody>
        </p:sp>
        <p:sp>
          <p:nvSpPr>
            <p:cNvPr id="318483" name="Line 19"/>
            <p:cNvSpPr>
              <a:spLocks noChangeShapeType="1"/>
            </p:cNvSpPr>
            <p:nvPr/>
          </p:nvSpPr>
          <p:spPr bwMode="auto">
            <a:xfrm flipH="1">
              <a:off x="1488" y="110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4" name="Line 20"/>
            <p:cNvSpPr>
              <a:spLocks noChangeShapeType="1"/>
            </p:cNvSpPr>
            <p:nvPr/>
          </p:nvSpPr>
          <p:spPr bwMode="auto">
            <a:xfrm flipH="1">
              <a:off x="912" y="1536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5" name="Line 21"/>
            <p:cNvSpPr>
              <a:spLocks noChangeShapeType="1"/>
            </p:cNvSpPr>
            <p:nvPr/>
          </p:nvSpPr>
          <p:spPr bwMode="auto">
            <a:xfrm>
              <a:off x="2064" y="115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6" name="Line 22"/>
            <p:cNvSpPr>
              <a:spLocks noChangeShapeType="1"/>
            </p:cNvSpPr>
            <p:nvPr/>
          </p:nvSpPr>
          <p:spPr bwMode="auto">
            <a:xfrm flipH="1">
              <a:off x="624" y="201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7" name="Line 23"/>
            <p:cNvSpPr>
              <a:spLocks noChangeShapeType="1"/>
            </p:cNvSpPr>
            <p:nvPr/>
          </p:nvSpPr>
          <p:spPr bwMode="auto">
            <a:xfrm flipH="1">
              <a:off x="2064" y="163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8" name="Line 24"/>
            <p:cNvSpPr>
              <a:spLocks noChangeShapeType="1"/>
            </p:cNvSpPr>
            <p:nvPr/>
          </p:nvSpPr>
          <p:spPr bwMode="auto">
            <a:xfrm>
              <a:off x="2400" y="1584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9" name="Text Box 25"/>
            <p:cNvSpPr txBox="1">
              <a:spLocks noChangeArrowheads="1"/>
            </p:cNvSpPr>
            <p:nvPr/>
          </p:nvSpPr>
          <p:spPr bwMode="auto">
            <a:xfrm>
              <a:off x="1920" y="1920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11</a:t>
              </a:r>
              <a:endParaRPr kumimoji="0" lang="en-US" altLang="zh-CN"/>
            </a:p>
          </p:txBody>
        </p:sp>
        <p:sp>
          <p:nvSpPr>
            <p:cNvPr id="318490" name="Oval 26"/>
            <p:cNvSpPr>
              <a:spLocks noChangeArrowheads="1"/>
            </p:cNvSpPr>
            <p:nvPr/>
          </p:nvSpPr>
          <p:spPr bwMode="auto">
            <a:xfrm>
              <a:off x="240" y="259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1" name="Text Box 27"/>
            <p:cNvSpPr txBox="1">
              <a:spLocks noChangeArrowheads="1"/>
            </p:cNvSpPr>
            <p:nvPr/>
          </p:nvSpPr>
          <p:spPr bwMode="auto">
            <a:xfrm>
              <a:off x="288" y="259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</a:t>
              </a:r>
              <a:endParaRPr kumimoji="0" lang="en-US" altLang="zh-CN"/>
            </a:p>
          </p:txBody>
        </p:sp>
        <p:sp>
          <p:nvSpPr>
            <p:cNvPr id="318492" name="Line 28"/>
            <p:cNvSpPr>
              <a:spLocks noChangeShapeType="1"/>
            </p:cNvSpPr>
            <p:nvPr/>
          </p:nvSpPr>
          <p:spPr bwMode="auto">
            <a:xfrm flipH="1">
              <a:off x="432" y="2448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5181600" y="2857520"/>
            <a:ext cx="3200400" cy="3429000"/>
            <a:chOff x="3168" y="816"/>
            <a:chExt cx="2016" cy="2160"/>
          </a:xfrm>
        </p:grpSpPr>
        <p:sp>
          <p:nvSpPr>
            <p:cNvPr id="318494" name="Oval 30"/>
            <p:cNvSpPr>
              <a:spLocks noChangeArrowheads="1"/>
            </p:cNvSpPr>
            <p:nvPr/>
          </p:nvSpPr>
          <p:spPr bwMode="auto">
            <a:xfrm>
              <a:off x="3936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5" name="Text Box 31"/>
            <p:cNvSpPr txBox="1">
              <a:spLocks noChangeArrowheads="1"/>
            </p:cNvSpPr>
            <p:nvPr/>
          </p:nvSpPr>
          <p:spPr bwMode="auto">
            <a:xfrm>
              <a:off x="3984" y="816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7</a:t>
              </a:r>
              <a:endParaRPr kumimoji="0" lang="en-US" altLang="zh-CN"/>
            </a:p>
          </p:txBody>
        </p:sp>
        <p:sp>
          <p:nvSpPr>
            <p:cNvPr id="318496" name="Oval 32"/>
            <p:cNvSpPr>
              <a:spLocks noChangeArrowheads="1"/>
            </p:cNvSpPr>
            <p:nvPr/>
          </p:nvSpPr>
          <p:spPr bwMode="auto">
            <a:xfrm>
              <a:off x="316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7" name="Text Box 33"/>
            <p:cNvSpPr txBox="1">
              <a:spLocks noChangeArrowheads="1"/>
            </p:cNvSpPr>
            <p:nvPr/>
          </p:nvSpPr>
          <p:spPr bwMode="auto">
            <a:xfrm>
              <a:off x="3216" y="139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8</a:t>
              </a:r>
              <a:endParaRPr kumimoji="0" lang="en-US" altLang="zh-CN"/>
            </a:p>
          </p:txBody>
        </p:sp>
        <p:sp>
          <p:nvSpPr>
            <p:cNvPr id="318498" name="Oval 34"/>
            <p:cNvSpPr>
              <a:spLocks noChangeArrowheads="1"/>
            </p:cNvSpPr>
            <p:nvPr/>
          </p:nvSpPr>
          <p:spPr bwMode="auto">
            <a:xfrm>
              <a:off x="364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9" name="Text Box 35"/>
            <p:cNvSpPr txBox="1">
              <a:spLocks noChangeArrowheads="1"/>
            </p:cNvSpPr>
            <p:nvPr/>
          </p:nvSpPr>
          <p:spPr bwMode="auto">
            <a:xfrm>
              <a:off x="3696" y="1392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3</a:t>
              </a:r>
              <a:endParaRPr kumimoji="0" lang="en-US" altLang="zh-CN"/>
            </a:p>
          </p:txBody>
        </p:sp>
        <p:sp>
          <p:nvSpPr>
            <p:cNvPr id="318500" name="Oval 36"/>
            <p:cNvSpPr>
              <a:spLocks noChangeArrowheads="1"/>
            </p:cNvSpPr>
            <p:nvPr/>
          </p:nvSpPr>
          <p:spPr bwMode="auto">
            <a:xfrm>
              <a:off x="412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01" name="Text Box 37"/>
            <p:cNvSpPr txBox="1">
              <a:spLocks noChangeArrowheads="1"/>
            </p:cNvSpPr>
            <p:nvPr/>
          </p:nvSpPr>
          <p:spPr bwMode="auto">
            <a:xfrm>
              <a:off x="4128" y="139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22</a:t>
              </a:r>
              <a:endParaRPr kumimoji="0" lang="en-US" altLang="zh-CN"/>
            </a:p>
          </p:txBody>
        </p:sp>
        <p:sp>
          <p:nvSpPr>
            <p:cNvPr id="318502" name="Oval 38"/>
            <p:cNvSpPr>
              <a:spLocks noChangeArrowheads="1"/>
            </p:cNvSpPr>
            <p:nvPr/>
          </p:nvSpPr>
          <p:spPr bwMode="auto">
            <a:xfrm>
              <a:off x="46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03" name="Text Box 39"/>
            <p:cNvSpPr txBox="1">
              <a:spLocks noChangeArrowheads="1"/>
            </p:cNvSpPr>
            <p:nvPr/>
          </p:nvSpPr>
          <p:spPr bwMode="auto">
            <a:xfrm>
              <a:off x="4656" y="139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6</a:t>
              </a:r>
              <a:endParaRPr kumimoji="0" lang="en-US" altLang="zh-CN"/>
            </a:p>
          </p:txBody>
        </p:sp>
        <p:sp>
          <p:nvSpPr>
            <p:cNvPr id="318504" name="Line 40"/>
            <p:cNvSpPr>
              <a:spLocks noChangeShapeType="1"/>
            </p:cNvSpPr>
            <p:nvPr/>
          </p:nvSpPr>
          <p:spPr bwMode="auto">
            <a:xfrm flipH="1">
              <a:off x="3360" y="1056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5" name="Line 41"/>
            <p:cNvSpPr>
              <a:spLocks noChangeShapeType="1"/>
            </p:cNvSpPr>
            <p:nvPr/>
          </p:nvSpPr>
          <p:spPr bwMode="auto">
            <a:xfrm flipH="1">
              <a:off x="3888" y="110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6" name="Line 42"/>
            <p:cNvSpPr>
              <a:spLocks noChangeShapeType="1"/>
            </p:cNvSpPr>
            <p:nvPr/>
          </p:nvSpPr>
          <p:spPr bwMode="auto">
            <a:xfrm>
              <a:off x="4128" y="11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7" name="Line 43"/>
            <p:cNvSpPr>
              <a:spLocks noChangeShapeType="1"/>
            </p:cNvSpPr>
            <p:nvPr/>
          </p:nvSpPr>
          <p:spPr bwMode="auto">
            <a:xfrm>
              <a:off x="4224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8" name="Line 44"/>
            <p:cNvSpPr>
              <a:spLocks noChangeShapeType="1"/>
            </p:cNvSpPr>
            <p:nvPr/>
          </p:nvSpPr>
          <p:spPr bwMode="auto">
            <a:xfrm>
              <a:off x="4176" y="105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9" name="Oval 45"/>
            <p:cNvSpPr>
              <a:spLocks noChangeArrowheads="1"/>
            </p:cNvSpPr>
            <p:nvPr/>
          </p:nvSpPr>
          <p:spPr bwMode="auto">
            <a:xfrm>
              <a:off x="4176" y="2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10" name="Text Box 46"/>
            <p:cNvSpPr txBox="1">
              <a:spLocks noChangeArrowheads="1"/>
            </p:cNvSpPr>
            <p:nvPr/>
          </p:nvSpPr>
          <p:spPr bwMode="auto">
            <a:xfrm>
              <a:off x="4128" y="2112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10</a:t>
              </a:r>
              <a:endParaRPr kumimoji="0" lang="en-US" altLang="zh-CN"/>
            </a:p>
          </p:txBody>
        </p:sp>
        <p:sp>
          <p:nvSpPr>
            <p:cNvPr id="318511" name="Oval 47"/>
            <p:cNvSpPr>
              <a:spLocks noChangeArrowheads="1"/>
            </p:cNvSpPr>
            <p:nvPr/>
          </p:nvSpPr>
          <p:spPr bwMode="auto">
            <a:xfrm>
              <a:off x="340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12" name="Text Box 48"/>
            <p:cNvSpPr txBox="1">
              <a:spLocks noChangeArrowheads="1"/>
            </p:cNvSpPr>
            <p:nvPr/>
          </p:nvSpPr>
          <p:spPr bwMode="auto">
            <a:xfrm>
              <a:off x="340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20</a:t>
              </a:r>
              <a:endParaRPr kumimoji="0" lang="en-US" altLang="zh-CN"/>
            </a:p>
          </p:txBody>
        </p:sp>
        <p:sp>
          <p:nvSpPr>
            <p:cNvPr id="318513" name="Oval 49"/>
            <p:cNvSpPr>
              <a:spLocks noChangeArrowheads="1"/>
            </p:cNvSpPr>
            <p:nvPr/>
          </p:nvSpPr>
          <p:spPr bwMode="auto">
            <a:xfrm>
              <a:off x="388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14" name="Text Box 50"/>
            <p:cNvSpPr txBox="1">
              <a:spLocks noChangeArrowheads="1"/>
            </p:cNvSpPr>
            <p:nvPr/>
          </p:nvSpPr>
          <p:spPr bwMode="auto">
            <a:xfrm>
              <a:off x="388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16</a:t>
              </a:r>
              <a:endParaRPr kumimoji="0" lang="en-US" altLang="zh-CN"/>
            </a:p>
          </p:txBody>
        </p:sp>
        <p:sp>
          <p:nvSpPr>
            <p:cNvPr id="318515" name="Oval 51"/>
            <p:cNvSpPr>
              <a:spLocks noChangeArrowheads="1"/>
            </p:cNvSpPr>
            <p:nvPr/>
          </p:nvSpPr>
          <p:spPr bwMode="auto">
            <a:xfrm>
              <a:off x="436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16" name="Text Box 52"/>
            <p:cNvSpPr txBox="1">
              <a:spLocks noChangeArrowheads="1"/>
            </p:cNvSpPr>
            <p:nvPr/>
          </p:nvSpPr>
          <p:spPr bwMode="auto">
            <a:xfrm>
              <a:off x="4368" y="268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14</a:t>
              </a:r>
              <a:endParaRPr kumimoji="0" lang="en-US" altLang="zh-CN"/>
            </a:p>
          </p:txBody>
        </p:sp>
        <p:sp>
          <p:nvSpPr>
            <p:cNvPr id="318517" name="Oval 53"/>
            <p:cNvSpPr>
              <a:spLocks noChangeArrowheads="1"/>
            </p:cNvSpPr>
            <p:nvPr/>
          </p:nvSpPr>
          <p:spPr bwMode="auto">
            <a:xfrm>
              <a:off x="484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18" name="Text Box 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/>
                <a:t>12</a:t>
              </a:r>
              <a:endParaRPr kumimoji="0" lang="en-US" altLang="zh-CN"/>
            </a:p>
          </p:txBody>
        </p:sp>
        <p:sp>
          <p:nvSpPr>
            <p:cNvPr id="318519" name="Line 55"/>
            <p:cNvSpPr>
              <a:spLocks noChangeShapeType="1"/>
            </p:cNvSpPr>
            <p:nvPr/>
          </p:nvSpPr>
          <p:spPr bwMode="auto">
            <a:xfrm flipH="1">
              <a:off x="3600" y="235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20" name="Line 56"/>
            <p:cNvSpPr>
              <a:spLocks noChangeShapeType="1"/>
            </p:cNvSpPr>
            <p:nvPr/>
          </p:nvSpPr>
          <p:spPr bwMode="auto">
            <a:xfrm flipH="1">
              <a:off x="4128" y="240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21" name="Line 57"/>
            <p:cNvSpPr>
              <a:spLocks noChangeShapeType="1"/>
            </p:cNvSpPr>
            <p:nvPr/>
          </p:nvSpPr>
          <p:spPr bwMode="auto">
            <a:xfrm>
              <a:off x="4368" y="240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22" name="Line 58"/>
            <p:cNvSpPr>
              <a:spLocks noChangeShapeType="1"/>
            </p:cNvSpPr>
            <p:nvPr/>
          </p:nvSpPr>
          <p:spPr bwMode="auto">
            <a:xfrm>
              <a:off x="4464" y="230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23" name="Line 59"/>
            <p:cNvSpPr>
              <a:spLocks noChangeShapeType="1"/>
            </p:cNvSpPr>
            <p:nvPr/>
          </p:nvSpPr>
          <p:spPr bwMode="auto">
            <a:xfrm>
              <a:off x="4416" y="235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24" name="Line 60"/>
            <p:cNvSpPr>
              <a:spLocks noChangeShapeType="1"/>
            </p:cNvSpPr>
            <p:nvPr/>
          </p:nvSpPr>
          <p:spPr bwMode="auto">
            <a:xfrm>
              <a:off x="4320" y="168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525" name="Text Box 61"/>
          <p:cNvSpPr txBox="1">
            <a:spLocks noChangeArrowheads="1"/>
          </p:cNvSpPr>
          <p:nvPr/>
        </p:nvSpPr>
        <p:spPr bwMode="auto">
          <a:xfrm>
            <a:off x="2057400" y="5600720"/>
            <a:ext cx="2362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800">
                <a:solidFill>
                  <a:schemeClr val="tx1"/>
                </a:solidFill>
              </a:rPr>
              <a:t>union(</a:t>
            </a:r>
            <a:r>
              <a:rPr kumimoji="0" lang="en-US" altLang="zh-CN" sz="2800"/>
              <a:t>7, 13</a:t>
            </a:r>
            <a:r>
              <a:rPr kumimoji="0" lang="en-US" altLang="zh-CN" sz="2800">
                <a:solidFill>
                  <a:schemeClr val="tx1"/>
                </a:solidFill>
              </a:rPr>
              <a:t>)</a:t>
            </a:r>
            <a:endParaRPr kumimoji="0" lang="en-US" altLang="zh-CN" sz="2800">
              <a:solidFill>
                <a:schemeClr val="tx1"/>
              </a:solidFill>
            </a:endParaRPr>
          </a:p>
        </p:txBody>
      </p:sp>
      <p:sp>
        <p:nvSpPr>
          <p:cNvPr id="318526" name="Line 62"/>
          <p:cNvSpPr>
            <a:spLocks noChangeShapeType="1"/>
          </p:cNvSpPr>
          <p:nvPr/>
        </p:nvSpPr>
        <p:spPr bwMode="auto">
          <a:xfrm flipH="1">
            <a:off x="3635375" y="3043258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utoUpdateAnimBg="0" build="p"/>
      <p:bldP spid="318525" grpId="0" autoUpdateAnimBg="0"/>
      <p:bldP spid="3185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BB76-2EA8-433C-BA2A-93740605319C}" type="slidenum">
              <a:rPr lang="en-US" altLang="zh-CN"/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by Rank</a:t>
            </a:r>
            <a:endParaRPr lang="en-US" altLang="zh-CN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union(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x,y</a:t>
            </a:r>
            <a:r>
              <a:rPr lang="en-US" altLang="zh-CN" sz="2400" b="1" dirty="0">
                <a:latin typeface="Courier New" panose="02070309020205020404" pitchFamily="49" charset="0"/>
              </a:rPr>
              <a:t>) 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	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rep_x</a:t>
            </a:r>
            <a:r>
              <a:rPr lang="en-US" altLang="zh-CN" sz="2400" b="1" dirty="0">
                <a:latin typeface="Courier New" panose="02070309020205020404" pitchFamily="49" charset="0"/>
              </a:rPr>
              <a:t> = find(</a:t>
            </a:r>
            <a:r>
              <a:rPr lang="en-US" altLang="zh-CN" sz="2400" b="1" dirty="0">
                <a:solidFill>
                  <a:srgbClr val="008C87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400" b="1" dirty="0">
                <a:latin typeface="Courier New" panose="02070309020205020404" pitchFamily="49" charset="0"/>
              </a:rPr>
              <a:t>);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	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rep_y</a:t>
            </a:r>
            <a:r>
              <a:rPr lang="en-US" altLang="zh-CN" sz="2400" b="1" dirty="0">
                <a:latin typeface="Courier New" panose="02070309020205020404" pitchFamily="49" charset="0"/>
              </a:rPr>
              <a:t> = find(</a:t>
            </a:r>
            <a:r>
              <a:rPr lang="en-US" altLang="zh-CN" sz="2400" b="1" dirty="0">
                <a:solidFill>
                  <a:srgbClr val="008C87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400" b="1" dirty="0">
                <a:latin typeface="Courier New" panose="02070309020205020404" pitchFamily="49" charset="0"/>
              </a:rPr>
              <a:t>);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	if rank[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rep_x</a:t>
            </a:r>
            <a:r>
              <a:rPr lang="en-US" altLang="zh-CN" sz="2400" b="1" dirty="0">
                <a:latin typeface="Courier New" panose="02070309020205020404" pitchFamily="49" charset="0"/>
              </a:rPr>
              <a:t>] </a:t>
            </a:r>
            <a:r>
              <a:rPr lang="en-US" altLang="zh-CN" sz="2400" b="1" dirty="0">
                <a:solidFill>
                  <a:srgbClr val="008C87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400" b="1" dirty="0">
                <a:latin typeface="Courier New" panose="02070309020205020404" pitchFamily="49" charset="0"/>
              </a:rPr>
              <a:t> rank[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rep_y</a:t>
            </a:r>
            <a:r>
              <a:rPr lang="en-US" altLang="zh-CN" sz="2400" b="1" dirty="0">
                <a:latin typeface="Courier New" panose="02070309020205020404" pitchFamily="49" charset="0"/>
              </a:rPr>
              <a:t>]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	   then swap 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rep_x</a:t>
            </a:r>
            <a:r>
              <a:rPr lang="en-US" altLang="zh-CN" sz="2400" b="1" dirty="0">
                <a:solidFill>
                  <a:srgbClr val="008C87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2400" b="1" dirty="0">
                <a:solidFill>
                  <a:srgbClr val="008C87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rep_y</a:t>
            </a:r>
            <a:r>
              <a:rPr lang="en-US" altLang="zh-CN" sz="2400" b="1" dirty="0">
                <a:latin typeface="Courier New" panose="02070309020205020404" pitchFamily="49" charset="0"/>
              </a:rPr>
              <a:t>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	if rank[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rep_x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400" b="1" dirty="0">
                <a:latin typeface="Courier New" panose="02070309020205020404" pitchFamily="49" charset="0"/>
              </a:rPr>
              <a:t> = rank[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rep_y</a:t>
            </a:r>
            <a:r>
              <a:rPr lang="en-US" altLang="zh-CN" sz="2400" b="1" dirty="0">
                <a:latin typeface="Courier New" panose="02070309020205020404" pitchFamily="49" charset="0"/>
              </a:rPr>
              <a:t>]	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then rank[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rep_y</a:t>
            </a:r>
            <a:r>
              <a:rPr lang="en-US" altLang="zh-CN" sz="2400" b="1" dirty="0">
                <a:latin typeface="Courier New" panose="02070309020205020404" pitchFamily="49" charset="0"/>
              </a:rPr>
              <a:t>] = rank[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rep_y</a:t>
            </a:r>
            <a:r>
              <a:rPr lang="en-US" altLang="zh-CN" sz="2400" b="1" dirty="0">
                <a:latin typeface="Courier New" panose="02070309020205020404" pitchFamily="49" charset="0"/>
              </a:rPr>
              <a:t>] + 1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	parent(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rep_x</a:t>
            </a:r>
            <a:r>
              <a:rPr lang="en-US" altLang="zh-CN" sz="2400" b="1" dirty="0">
                <a:latin typeface="Courier New" panose="02070309020205020404" pitchFamily="49" charset="0"/>
              </a:rPr>
              <a:t>) = 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rep_y</a:t>
            </a:r>
            <a:endParaRPr lang="en-US" altLang="zh-CN" sz="2400" b="1" dirty="0">
              <a:solidFill>
                <a:srgbClr val="008C87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return </a:t>
            </a:r>
            <a:r>
              <a:rPr lang="en-US" altLang="zh-CN" sz="2400" b="1" dirty="0" err="1">
                <a:solidFill>
                  <a:srgbClr val="008C87"/>
                </a:solidFill>
                <a:latin typeface="Courier New" panose="02070309020205020404" pitchFamily="49" charset="0"/>
              </a:rPr>
              <a:t>rep_y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		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5429264"/>
            <a:ext cx="8134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When </a:t>
            </a:r>
            <a:r>
              <a:rPr lang="en-US" altLang="zh-CN" dirty="0" smtClean="0">
                <a:solidFill>
                  <a:schemeClr val="tx1"/>
                </a:solidFill>
              </a:rPr>
              <a:t>union by rank is </a:t>
            </a:r>
            <a:r>
              <a:rPr lang="en-US" altLang="zh-CN" dirty="0" smtClean="0">
                <a:solidFill>
                  <a:schemeClr val="tx1"/>
                </a:solidFill>
              </a:rPr>
              <a:t>done, a sequence of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operations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takes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log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r>
              <a:rPr lang="en-US" altLang="zh-CN" dirty="0" smtClean="0"/>
              <a:t>. </a:t>
            </a:r>
            <a:r>
              <a:rPr lang="en-US" altLang="zh-CN" dirty="0" smtClean="0">
                <a:solidFill>
                  <a:srgbClr val="CE0000"/>
                </a:solidFill>
              </a:rPr>
              <a:t>Amortized time is </a:t>
            </a:r>
            <a:r>
              <a:rPr lang="en-US" altLang="zh-CN" i="1" dirty="0" smtClean="0">
                <a:solidFill>
                  <a:srgbClr val="CE0000"/>
                </a:solidFill>
              </a:rPr>
              <a:t>O</a:t>
            </a:r>
            <a:r>
              <a:rPr lang="en-US" altLang="zh-CN" dirty="0" smtClean="0">
                <a:solidFill>
                  <a:srgbClr val="CE0000"/>
                </a:solidFill>
              </a:rPr>
              <a:t>(log </a:t>
            </a:r>
            <a:r>
              <a:rPr lang="en-US" altLang="zh-CN" i="1" dirty="0" smtClean="0">
                <a:solidFill>
                  <a:srgbClr val="CE0000"/>
                </a:solidFill>
              </a:rPr>
              <a:t>n</a:t>
            </a:r>
            <a:r>
              <a:rPr lang="en-US" altLang="zh-CN" dirty="0" smtClean="0">
                <a:solidFill>
                  <a:srgbClr val="CE0000"/>
                </a:solidFill>
              </a:rPr>
              <a:t>) per operation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A890-984F-42A5-8890-35C3BE006535}" type="slidenum">
              <a:rPr lang="en-US" altLang="zh-CN"/>
            </a:fld>
            <a:endParaRPr lang="en-US" altLang="zh-CN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 Compression</a:t>
            </a:r>
            <a:endParaRPr lang="en-US" altLang="zh-CN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/>
              <a:t>Each time we do a find on an element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we make all elements on path from root to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x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be immediate children of root by </a:t>
            </a:r>
            <a:r>
              <a:rPr lang="en-US" altLang="zh-CN" sz="2800" dirty="0">
                <a:solidFill>
                  <a:srgbClr val="C00000"/>
                </a:solidFill>
              </a:rPr>
              <a:t>making each element’s parent be the representative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/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find(</a:t>
            </a:r>
            <a:r>
              <a:rPr lang="en-US" altLang="zh-CN" sz="2000" b="1" dirty="0">
                <a:solidFill>
                  <a:srgbClr val="008C87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dirty="0">
                <a:latin typeface="Courier New" panose="02070309020205020404" pitchFamily="49" charset="0"/>
              </a:rPr>
              <a:t>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if </a:t>
            </a:r>
            <a:r>
              <a:rPr lang="en-US" altLang="zh-CN" sz="2000" b="1" dirty="0">
                <a:solidFill>
                  <a:srgbClr val="008C87"/>
                </a:solidFill>
                <a:latin typeface="Courier New" panose="02070309020205020404" pitchFamily="49" charset="0"/>
              </a:rPr>
              <a:t>x </a:t>
            </a:r>
            <a:r>
              <a:rPr lang="en-US" altLang="zh-CN" sz="2000" b="1" dirty="0">
                <a:solidFill>
                  <a:srgbClr val="008C87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sz="2000" b="1" dirty="0">
                <a:solidFill>
                  <a:srgbClr val="008C87"/>
                </a:solidFill>
                <a:latin typeface="Courier New" panose="02070309020205020404" pitchFamily="49" charset="0"/>
              </a:rPr>
              <a:t> p(x)</a:t>
            </a:r>
            <a:endParaRPr lang="en-US" altLang="zh-CN" sz="2000" b="1" dirty="0">
              <a:solidFill>
                <a:srgbClr val="008C87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   then return find(</a:t>
            </a:r>
            <a:r>
              <a:rPr lang="en-US" altLang="zh-CN" sz="2000" b="1" dirty="0">
                <a:solidFill>
                  <a:srgbClr val="008C87"/>
                </a:solidFill>
                <a:latin typeface="Courier New" panose="02070309020205020404" pitchFamily="49" charset="0"/>
              </a:rPr>
              <a:t>p(x)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else return </a:t>
            </a:r>
            <a:r>
              <a:rPr lang="en-US" altLang="zh-CN" sz="2000" b="1" dirty="0">
                <a:solidFill>
                  <a:srgbClr val="008C87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CC3C-3F2B-416C-9E88-E9C0FF35CBF0}" type="slidenum">
              <a:rPr lang="en-US" altLang="zh-CN"/>
            </a:fld>
            <a:endParaRPr lang="en-US" altLang="zh-CN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 Compression</a:t>
            </a:r>
            <a:endParaRPr lang="en-US" altLang="zh-CN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486400"/>
            <a:ext cx="8153400" cy="838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find(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en-US" altLang="zh-CN" sz="2800"/>
              <a:t>)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Do additional work to make future finds easier</a:t>
            </a:r>
            <a:endParaRPr lang="en-US" altLang="zh-CN" sz="280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533400" y="1524000"/>
            <a:ext cx="8001000" cy="4248150"/>
            <a:chOff x="48" y="576"/>
            <a:chExt cx="5280" cy="3209"/>
          </a:xfrm>
        </p:grpSpPr>
        <p:sp>
          <p:nvSpPr>
            <p:cNvPr id="324614" name="Oval 6"/>
            <p:cNvSpPr>
              <a:spLocks noChangeArrowheads="1"/>
            </p:cNvSpPr>
            <p:nvPr/>
          </p:nvSpPr>
          <p:spPr bwMode="auto">
            <a:xfrm>
              <a:off x="499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15" name="Text Box 7"/>
            <p:cNvSpPr txBox="1">
              <a:spLocks noChangeArrowheads="1"/>
            </p:cNvSpPr>
            <p:nvPr/>
          </p:nvSpPr>
          <p:spPr bwMode="auto">
            <a:xfrm>
              <a:off x="4992" y="2448"/>
              <a:ext cx="336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12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4616" name="Oval 8"/>
            <p:cNvSpPr>
              <a:spLocks noChangeArrowheads="1"/>
            </p:cNvSpPr>
            <p:nvPr/>
          </p:nvSpPr>
          <p:spPr bwMode="auto">
            <a:xfrm>
              <a:off x="451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17" name="Text Box 9"/>
            <p:cNvSpPr txBox="1">
              <a:spLocks noChangeArrowheads="1"/>
            </p:cNvSpPr>
            <p:nvPr/>
          </p:nvSpPr>
          <p:spPr bwMode="auto">
            <a:xfrm>
              <a:off x="4512" y="2448"/>
              <a:ext cx="480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14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4618" name="Oval 10"/>
            <p:cNvSpPr>
              <a:spLocks noChangeArrowheads="1"/>
            </p:cNvSpPr>
            <p:nvPr/>
          </p:nvSpPr>
          <p:spPr bwMode="auto">
            <a:xfrm>
              <a:off x="355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19" name="Text Box 11"/>
            <p:cNvSpPr txBox="1">
              <a:spLocks noChangeArrowheads="1"/>
            </p:cNvSpPr>
            <p:nvPr/>
          </p:nvSpPr>
          <p:spPr bwMode="auto">
            <a:xfrm>
              <a:off x="3552" y="2448"/>
              <a:ext cx="432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20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4620" name="Oval 12"/>
            <p:cNvSpPr>
              <a:spLocks noChangeArrowheads="1"/>
            </p:cNvSpPr>
            <p:nvPr/>
          </p:nvSpPr>
          <p:spPr bwMode="auto">
            <a:xfrm>
              <a:off x="4320" y="18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21" name="Text Box 13"/>
            <p:cNvSpPr txBox="1">
              <a:spLocks noChangeArrowheads="1"/>
            </p:cNvSpPr>
            <p:nvPr/>
          </p:nvSpPr>
          <p:spPr bwMode="auto">
            <a:xfrm>
              <a:off x="4272" y="1872"/>
              <a:ext cx="432" cy="3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10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4622" name="Oval 14"/>
            <p:cNvSpPr>
              <a:spLocks noChangeArrowheads="1"/>
            </p:cNvSpPr>
            <p:nvPr/>
          </p:nvSpPr>
          <p:spPr bwMode="auto">
            <a:xfrm>
              <a:off x="427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23" name="Text Box 15"/>
            <p:cNvSpPr txBox="1">
              <a:spLocks noChangeArrowheads="1"/>
            </p:cNvSpPr>
            <p:nvPr/>
          </p:nvSpPr>
          <p:spPr bwMode="auto">
            <a:xfrm>
              <a:off x="4272" y="1152"/>
              <a:ext cx="480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22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4624" name="Text Box 16"/>
            <p:cNvSpPr txBox="1">
              <a:spLocks noChangeArrowheads="1"/>
            </p:cNvSpPr>
            <p:nvPr/>
          </p:nvSpPr>
          <p:spPr bwMode="auto">
            <a:xfrm>
              <a:off x="48" y="3119"/>
              <a:ext cx="336" cy="3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>
                  <a:solidFill>
                    <a:schemeClr val="accent2"/>
                  </a:solidFill>
                </a:rPr>
                <a:t>a</a:t>
              </a:r>
              <a:endParaRPr kumimoji="0" lang="en-US" altLang="zh-CN" sz="2800">
                <a:solidFill>
                  <a:schemeClr val="accent2"/>
                </a:solidFill>
              </a:endParaRPr>
            </a:p>
          </p:txBody>
        </p:sp>
        <p:grpSp>
          <p:nvGrpSpPr>
            <p:cNvPr id="3" name="Group 17"/>
            <p:cNvGrpSpPr/>
            <p:nvPr/>
          </p:nvGrpSpPr>
          <p:grpSpPr bwMode="auto">
            <a:xfrm>
              <a:off x="240" y="960"/>
              <a:ext cx="2880" cy="2025"/>
              <a:chOff x="240" y="912"/>
              <a:chExt cx="2880" cy="2025"/>
            </a:xfrm>
          </p:grpSpPr>
          <p:sp>
            <p:nvSpPr>
              <p:cNvPr id="324626" name="Oval 18"/>
              <p:cNvSpPr>
                <a:spLocks noChangeArrowheads="1"/>
              </p:cNvSpPr>
              <p:nvPr/>
            </p:nvSpPr>
            <p:spPr bwMode="auto">
              <a:xfrm>
                <a:off x="1296" y="13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27" name="Text Box 19"/>
              <p:cNvSpPr txBox="1">
                <a:spLocks noChangeArrowheads="1"/>
              </p:cNvSpPr>
              <p:nvPr/>
            </p:nvSpPr>
            <p:spPr bwMode="auto">
              <a:xfrm>
                <a:off x="1344" y="1343"/>
                <a:ext cx="192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4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4628" name="Oval 20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29" name="Text Box 21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191" cy="3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2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4630" name="Oval 22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31" name="Text Box 23"/>
              <p:cNvSpPr txBox="1">
                <a:spLocks noChangeArrowheads="1"/>
              </p:cNvSpPr>
              <p:nvPr/>
            </p:nvSpPr>
            <p:spPr bwMode="auto">
              <a:xfrm>
                <a:off x="768" y="1776"/>
                <a:ext cx="191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9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4632" name="Oval 24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33" name="Oval 25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34" name="Text Box 26"/>
              <p:cNvSpPr txBox="1">
                <a:spLocks noChangeArrowheads="1"/>
              </p:cNvSpPr>
              <p:nvPr/>
            </p:nvSpPr>
            <p:spPr bwMode="auto">
              <a:xfrm>
                <a:off x="2640" y="1920"/>
                <a:ext cx="480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30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4635" name="Oval 27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36" name="Text Box 28"/>
              <p:cNvSpPr txBox="1">
                <a:spLocks noChangeArrowheads="1"/>
              </p:cNvSpPr>
              <p:nvPr/>
            </p:nvSpPr>
            <p:spPr bwMode="auto">
              <a:xfrm>
                <a:off x="2207" y="1343"/>
                <a:ext cx="193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5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4637" name="Oval 29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38" name="Text Box 30"/>
              <p:cNvSpPr txBox="1">
                <a:spLocks noChangeArrowheads="1"/>
              </p:cNvSpPr>
              <p:nvPr/>
            </p:nvSpPr>
            <p:spPr bwMode="auto">
              <a:xfrm>
                <a:off x="1824" y="912"/>
                <a:ext cx="336" cy="3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13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4639" name="Line 31"/>
              <p:cNvSpPr>
                <a:spLocks noChangeShapeType="1"/>
              </p:cNvSpPr>
              <p:nvPr/>
            </p:nvSpPr>
            <p:spPr bwMode="auto">
              <a:xfrm flipH="1">
                <a:off x="1488" y="1104"/>
                <a:ext cx="33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40" name="Line 32"/>
              <p:cNvSpPr>
                <a:spLocks noChangeShapeType="1"/>
              </p:cNvSpPr>
              <p:nvPr/>
            </p:nvSpPr>
            <p:spPr bwMode="auto">
              <a:xfrm flipH="1">
                <a:off x="912" y="1536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41" name="Line 33"/>
              <p:cNvSpPr>
                <a:spLocks noChangeShapeType="1"/>
              </p:cNvSpPr>
              <p:nvPr/>
            </p:nvSpPr>
            <p:spPr bwMode="auto">
              <a:xfrm>
                <a:off x="2064" y="115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42" name="Line 34"/>
              <p:cNvSpPr>
                <a:spLocks noChangeShapeType="1"/>
              </p:cNvSpPr>
              <p:nvPr/>
            </p:nvSpPr>
            <p:spPr bwMode="auto">
              <a:xfrm flipH="1">
                <a:off x="624" y="20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43" name="Line 35"/>
              <p:cNvSpPr>
                <a:spLocks noChangeShapeType="1"/>
              </p:cNvSpPr>
              <p:nvPr/>
            </p:nvSpPr>
            <p:spPr bwMode="auto">
              <a:xfrm flipH="1">
                <a:off x="2064" y="1632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44" name="Line 36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28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645" name="Text Box 37"/>
              <p:cNvSpPr txBox="1">
                <a:spLocks noChangeArrowheads="1"/>
              </p:cNvSpPr>
              <p:nvPr/>
            </p:nvSpPr>
            <p:spPr bwMode="auto">
              <a:xfrm>
                <a:off x="1920" y="1920"/>
                <a:ext cx="432" cy="3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11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4646" name="Oval 38"/>
              <p:cNvSpPr>
                <a:spLocks noChangeArrowheads="1"/>
              </p:cNvSpPr>
              <p:nvPr/>
            </p:nvSpPr>
            <p:spPr bwMode="auto">
              <a:xfrm>
                <a:off x="240" y="259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192" cy="3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1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4648" name="Line 40"/>
              <p:cNvSpPr>
                <a:spLocks noChangeShapeType="1"/>
              </p:cNvSpPr>
              <p:nvPr/>
            </p:nvSpPr>
            <p:spPr bwMode="auto">
              <a:xfrm flipH="1">
                <a:off x="432" y="2448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4649" name="Oval 41"/>
            <p:cNvSpPr>
              <a:spLocks noChangeArrowheads="1"/>
            </p:cNvSpPr>
            <p:nvPr/>
          </p:nvSpPr>
          <p:spPr bwMode="auto">
            <a:xfrm>
              <a:off x="4080" y="5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50" name="Text Box 42"/>
            <p:cNvSpPr txBox="1">
              <a:spLocks noChangeArrowheads="1"/>
            </p:cNvSpPr>
            <p:nvPr/>
          </p:nvSpPr>
          <p:spPr bwMode="auto">
            <a:xfrm>
              <a:off x="4128" y="576"/>
              <a:ext cx="192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7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4651" name="Oval 43"/>
            <p:cNvSpPr>
              <a:spLocks noChangeArrowheads="1"/>
            </p:cNvSpPr>
            <p:nvPr/>
          </p:nvSpPr>
          <p:spPr bwMode="auto">
            <a:xfrm>
              <a:off x="331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52" name="Text Box 44"/>
            <p:cNvSpPr txBox="1">
              <a:spLocks noChangeArrowheads="1"/>
            </p:cNvSpPr>
            <p:nvPr/>
          </p:nvSpPr>
          <p:spPr bwMode="auto">
            <a:xfrm>
              <a:off x="3360" y="1152"/>
              <a:ext cx="192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8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4653" name="Oval 45"/>
            <p:cNvSpPr>
              <a:spLocks noChangeArrowheads="1"/>
            </p:cNvSpPr>
            <p:nvPr/>
          </p:nvSpPr>
          <p:spPr bwMode="auto">
            <a:xfrm>
              <a:off x="379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54" name="Text Box 46"/>
            <p:cNvSpPr txBox="1">
              <a:spLocks noChangeArrowheads="1"/>
            </p:cNvSpPr>
            <p:nvPr/>
          </p:nvSpPr>
          <p:spPr bwMode="auto">
            <a:xfrm>
              <a:off x="3840" y="1152"/>
              <a:ext cx="432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3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4655" name="Oval 47"/>
            <p:cNvSpPr>
              <a:spLocks noChangeArrowheads="1"/>
            </p:cNvSpPr>
            <p:nvPr/>
          </p:nvSpPr>
          <p:spPr bwMode="auto">
            <a:xfrm>
              <a:off x="475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56" name="Text Box 48"/>
            <p:cNvSpPr txBox="1">
              <a:spLocks noChangeArrowheads="1"/>
            </p:cNvSpPr>
            <p:nvPr/>
          </p:nvSpPr>
          <p:spPr bwMode="auto">
            <a:xfrm>
              <a:off x="4800" y="1152"/>
              <a:ext cx="192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6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 flipH="1">
              <a:off x="3504" y="816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58" name="Line 50"/>
            <p:cNvSpPr>
              <a:spLocks noChangeShapeType="1"/>
            </p:cNvSpPr>
            <p:nvPr/>
          </p:nvSpPr>
          <p:spPr bwMode="auto">
            <a:xfrm flipH="1">
              <a:off x="4032" y="86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59" name="Line 51"/>
            <p:cNvSpPr>
              <a:spLocks noChangeShapeType="1"/>
            </p:cNvSpPr>
            <p:nvPr/>
          </p:nvSpPr>
          <p:spPr bwMode="auto">
            <a:xfrm>
              <a:off x="4272" y="86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60" name="Line 52"/>
            <p:cNvSpPr>
              <a:spLocks noChangeShapeType="1"/>
            </p:cNvSpPr>
            <p:nvPr/>
          </p:nvSpPr>
          <p:spPr bwMode="auto">
            <a:xfrm>
              <a:off x="4368" y="76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61" name="Line 53"/>
            <p:cNvSpPr>
              <a:spLocks noChangeShapeType="1"/>
            </p:cNvSpPr>
            <p:nvPr/>
          </p:nvSpPr>
          <p:spPr bwMode="auto">
            <a:xfrm>
              <a:off x="4320" y="81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62" name="Oval 54"/>
            <p:cNvSpPr>
              <a:spLocks noChangeArrowheads="1"/>
            </p:cNvSpPr>
            <p:nvPr/>
          </p:nvSpPr>
          <p:spPr bwMode="auto">
            <a:xfrm>
              <a:off x="403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63" name="Text Box 55"/>
            <p:cNvSpPr txBox="1">
              <a:spLocks noChangeArrowheads="1"/>
            </p:cNvSpPr>
            <p:nvPr/>
          </p:nvSpPr>
          <p:spPr bwMode="auto">
            <a:xfrm>
              <a:off x="4032" y="2448"/>
              <a:ext cx="432" cy="3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16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4664" name="Line 56"/>
            <p:cNvSpPr>
              <a:spLocks noChangeShapeType="1"/>
            </p:cNvSpPr>
            <p:nvPr/>
          </p:nvSpPr>
          <p:spPr bwMode="auto">
            <a:xfrm flipH="1">
              <a:off x="3744" y="211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65" name="Line 57"/>
            <p:cNvSpPr>
              <a:spLocks noChangeShapeType="1"/>
            </p:cNvSpPr>
            <p:nvPr/>
          </p:nvSpPr>
          <p:spPr bwMode="auto">
            <a:xfrm flipH="1">
              <a:off x="4272" y="216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66" name="Line 58"/>
            <p:cNvSpPr>
              <a:spLocks noChangeShapeType="1"/>
            </p:cNvSpPr>
            <p:nvPr/>
          </p:nvSpPr>
          <p:spPr bwMode="auto">
            <a:xfrm>
              <a:off x="4512" y="216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4608" y="206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68" name="Line 60"/>
            <p:cNvSpPr>
              <a:spLocks noChangeShapeType="1"/>
            </p:cNvSpPr>
            <p:nvPr/>
          </p:nvSpPr>
          <p:spPr bwMode="auto">
            <a:xfrm>
              <a:off x="4560" y="211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69" name="Line 61"/>
            <p:cNvSpPr>
              <a:spLocks noChangeShapeType="1"/>
            </p:cNvSpPr>
            <p:nvPr/>
          </p:nvSpPr>
          <p:spPr bwMode="auto">
            <a:xfrm>
              <a:off x="4464" y="14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70" name="Line 62"/>
            <p:cNvSpPr>
              <a:spLocks noChangeShapeType="1"/>
            </p:cNvSpPr>
            <p:nvPr/>
          </p:nvSpPr>
          <p:spPr bwMode="auto">
            <a:xfrm flipV="1">
              <a:off x="2112" y="672"/>
              <a:ext cx="20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71" name="Line 63"/>
            <p:cNvSpPr>
              <a:spLocks noChangeShapeType="1"/>
            </p:cNvSpPr>
            <p:nvPr/>
          </p:nvSpPr>
          <p:spPr bwMode="auto">
            <a:xfrm flipH="1">
              <a:off x="192" y="2928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72" name="Text Box 64"/>
            <p:cNvSpPr txBox="1">
              <a:spLocks noChangeArrowheads="1"/>
            </p:cNvSpPr>
            <p:nvPr/>
          </p:nvSpPr>
          <p:spPr bwMode="auto">
            <a:xfrm>
              <a:off x="336" y="3119"/>
              <a:ext cx="336" cy="3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>
                  <a:solidFill>
                    <a:schemeClr val="accent2"/>
                  </a:solidFill>
                </a:rPr>
                <a:t>b</a:t>
              </a:r>
              <a:endParaRPr kumimoji="0"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324673" name="Line 65"/>
            <p:cNvSpPr>
              <a:spLocks noChangeShapeType="1"/>
            </p:cNvSpPr>
            <p:nvPr/>
          </p:nvSpPr>
          <p:spPr bwMode="auto">
            <a:xfrm flipV="1">
              <a:off x="432" y="2928"/>
              <a:ext cx="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74" name="Text Box 66"/>
            <p:cNvSpPr txBox="1">
              <a:spLocks noChangeArrowheads="1"/>
            </p:cNvSpPr>
            <p:nvPr/>
          </p:nvSpPr>
          <p:spPr bwMode="auto">
            <a:xfrm>
              <a:off x="672" y="3119"/>
              <a:ext cx="336" cy="3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>
                  <a:solidFill>
                    <a:schemeClr val="accent2"/>
                  </a:solidFill>
                </a:rPr>
                <a:t>c</a:t>
              </a:r>
              <a:endParaRPr kumimoji="0"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324675" name="Line 67"/>
            <p:cNvSpPr>
              <a:spLocks noChangeShapeType="1"/>
            </p:cNvSpPr>
            <p:nvPr/>
          </p:nvSpPr>
          <p:spPr bwMode="auto">
            <a:xfrm flipH="1" flipV="1">
              <a:off x="480" y="2880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76" name="Text Box 68"/>
            <p:cNvSpPr txBox="1">
              <a:spLocks noChangeArrowheads="1"/>
            </p:cNvSpPr>
            <p:nvPr/>
          </p:nvSpPr>
          <p:spPr bwMode="auto">
            <a:xfrm>
              <a:off x="672" y="2544"/>
              <a:ext cx="336" cy="3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>
                  <a:solidFill>
                    <a:schemeClr val="accent2"/>
                  </a:solidFill>
                </a:rPr>
                <a:t>d</a:t>
              </a:r>
              <a:endParaRPr kumimoji="0"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324677" name="Line 69"/>
            <p:cNvSpPr>
              <a:spLocks noChangeShapeType="1"/>
            </p:cNvSpPr>
            <p:nvPr/>
          </p:nvSpPr>
          <p:spPr bwMode="auto">
            <a:xfrm flipH="1" flipV="1">
              <a:off x="672" y="2496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78" name="Text Box 70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>
                  <a:solidFill>
                    <a:schemeClr val="accent2"/>
                  </a:solidFill>
                </a:rPr>
                <a:t>e</a:t>
              </a:r>
              <a:endParaRPr kumimoji="0"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324679" name="Line 71"/>
            <p:cNvSpPr>
              <a:spLocks noChangeShapeType="1"/>
            </p:cNvSpPr>
            <p:nvPr/>
          </p:nvSpPr>
          <p:spPr bwMode="auto">
            <a:xfrm flipH="1" flipV="1">
              <a:off x="960" y="2064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80" name="Text Box 72"/>
            <p:cNvSpPr txBox="1">
              <a:spLocks noChangeArrowheads="1"/>
            </p:cNvSpPr>
            <p:nvPr/>
          </p:nvSpPr>
          <p:spPr bwMode="auto">
            <a:xfrm>
              <a:off x="1296" y="1920"/>
              <a:ext cx="336" cy="3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>
                  <a:solidFill>
                    <a:schemeClr val="accent2"/>
                  </a:solidFill>
                </a:rPr>
                <a:t>f</a:t>
              </a:r>
              <a:endParaRPr kumimoji="0"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324681" name="Line 73"/>
            <p:cNvSpPr>
              <a:spLocks noChangeShapeType="1"/>
            </p:cNvSpPr>
            <p:nvPr/>
          </p:nvSpPr>
          <p:spPr bwMode="auto">
            <a:xfrm flipV="1">
              <a:off x="1392" y="1680"/>
              <a:ext cx="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82" name="Text Box 74"/>
            <p:cNvSpPr txBox="1">
              <a:spLocks noChangeArrowheads="1"/>
            </p:cNvSpPr>
            <p:nvPr/>
          </p:nvSpPr>
          <p:spPr bwMode="auto">
            <a:xfrm>
              <a:off x="1632" y="1872"/>
              <a:ext cx="336" cy="3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>
                  <a:solidFill>
                    <a:schemeClr val="accent2"/>
                  </a:solidFill>
                </a:rPr>
                <a:t>g</a:t>
              </a:r>
              <a:endParaRPr kumimoji="0" lang="en-US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324683" name="Line 75"/>
            <p:cNvSpPr>
              <a:spLocks noChangeShapeType="1"/>
            </p:cNvSpPr>
            <p:nvPr/>
          </p:nvSpPr>
          <p:spPr bwMode="auto">
            <a:xfrm flipH="1" flipV="1">
              <a:off x="1440" y="1680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84" name="Text Box 76"/>
            <p:cNvSpPr txBox="1">
              <a:spLocks noChangeArrowheads="1"/>
            </p:cNvSpPr>
            <p:nvPr/>
          </p:nvSpPr>
          <p:spPr bwMode="auto">
            <a:xfrm>
              <a:off x="1056" y="2832"/>
              <a:ext cx="3936" cy="9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kumimoji="0" lang="en-US" altLang="zh-CN" sz="3200">
                  <a:solidFill>
                    <a:schemeClr val="accent2"/>
                  </a:solidFill>
                </a:rPr>
                <a:t>a, b, c, d, e, f,</a:t>
              </a:r>
              <a:r>
                <a:rPr kumimoji="0" lang="en-US" altLang="zh-CN" sz="3200">
                  <a:solidFill>
                    <a:schemeClr val="tx1"/>
                  </a:solidFill>
                </a:rPr>
                <a:t> and</a:t>
              </a:r>
              <a:r>
                <a:rPr kumimoji="0" lang="en-US" altLang="zh-CN" sz="3200">
                  <a:solidFill>
                    <a:schemeClr val="accent2"/>
                  </a:solidFill>
                </a:rPr>
                <a:t> g </a:t>
              </a:r>
              <a:r>
                <a:rPr kumimoji="0" lang="en-US" altLang="zh-CN" sz="3200">
                  <a:solidFill>
                    <a:schemeClr val="tx1"/>
                  </a:solidFill>
                </a:rPr>
                <a:t>are</a:t>
              </a:r>
              <a:r>
                <a:rPr kumimoji="0" lang="en-US" altLang="zh-CN" sz="3200">
                  <a:solidFill>
                    <a:schemeClr val="accent2"/>
                  </a:solidFill>
                </a:rPr>
                <a:t> </a:t>
              </a:r>
              <a:r>
                <a:rPr kumimoji="0" lang="en-US" altLang="zh-CN" sz="3200">
                  <a:solidFill>
                    <a:schemeClr val="tx1"/>
                  </a:solidFill>
                </a:rPr>
                <a:t>subtrees</a:t>
              </a:r>
              <a:endParaRPr kumimoji="0" lang="en-US" altLang="zh-CN" sz="3200">
                <a:solidFill>
                  <a:schemeClr val="tx1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endParaRPr kumimoji="0" lang="en-US" altLang="zh-CN" sz="32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5FED-FC20-4691-811B-2489CD1EBABC}" type="slidenum">
              <a:rPr lang="en-US" altLang="zh-CN"/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 Compression</a:t>
            </a:r>
            <a:endParaRPr lang="en-US" altLang="zh-CN"/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848600" cy="838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Make all nodes on find path point to tree root.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find</a:t>
            </a:r>
            <a:r>
              <a:rPr lang="en-US" altLang="zh-CN" sz="2800">
                <a:solidFill>
                  <a:srgbClr val="008C87"/>
                </a:solidFill>
              </a:rPr>
              <a:t>(1)</a:t>
            </a:r>
            <a:endParaRPr lang="en-US" altLang="zh-CN" sz="280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800">
              <a:solidFill>
                <a:srgbClr val="008C87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6200" y="2006600"/>
            <a:ext cx="8382000" cy="4699000"/>
            <a:chOff x="48" y="576"/>
            <a:chExt cx="5280" cy="2960"/>
          </a:xfrm>
        </p:grpSpPr>
        <p:sp>
          <p:nvSpPr>
            <p:cNvPr id="325638" name="Oval 6"/>
            <p:cNvSpPr>
              <a:spLocks noChangeArrowheads="1"/>
            </p:cNvSpPr>
            <p:nvPr/>
          </p:nvSpPr>
          <p:spPr bwMode="auto">
            <a:xfrm>
              <a:off x="499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39" name="Text Box 7"/>
            <p:cNvSpPr txBox="1">
              <a:spLocks noChangeArrowheads="1"/>
            </p:cNvSpPr>
            <p:nvPr/>
          </p:nvSpPr>
          <p:spPr bwMode="auto">
            <a:xfrm>
              <a:off x="4992" y="244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12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5640" name="Oval 8"/>
            <p:cNvSpPr>
              <a:spLocks noChangeArrowheads="1"/>
            </p:cNvSpPr>
            <p:nvPr/>
          </p:nvSpPr>
          <p:spPr bwMode="auto">
            <a:xfrm>
              <a:off x="451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41" name="Text Box 9"/>
            <p:cNvSpPr txBox="1">
              <a:spLocks noChangeArrowheads="1"/>
            </p:cNvSpPr>
            <p:nvPr/>
          </p:nvSpPr>
          <p:spPr bwMode="auto">
            <a:xfrm>
              <a:off x="4512" y="244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14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5642" name="Oval 10"/>
            <p:cNvSpPr>
              <a:spLocks noChangeArrowheads="1"/>
            </p:cNvSpPr>
            <p:nvPr/>
          </p:nvSpPr>
          <p:spPr bwMode="auto">
            <a:xfrm>
              <a:off x="355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3552" y="244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20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5644" name="Oval 12"/>
            <p:cNvSpPr>
              <a:spLocks noChangeArrowheads="1"/>
            </p:cNvSpPr>
            <p:nvPr/>
          </p:nvSpPr>
          <p:spPr bwMode="auto">
            <a:xfrm>
              <a:off x="4320" y="187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45" name="Text Box 13"/>
            <p:cNvSpPr txBox="1">
              <a:spLocks noChangeArrowheads="1"/>
            </p:cNvSpPr>
            <p:nvPr/>
          </p:nvSpPr>
          <p:spPr bwMode="auto">
            <a:xfrm>
              <a:off x="4272" y="1872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10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5646" name="Oval 14"/>
            <p:cNvSpPr>
              <a:spLocks noChangeArrowheads="1"/>
            </p:cNvSpPr>
            <p:nvPr/>
          </p:nvSpPr>
          <p:spPr bwMode="auto">
            <a:xfrm>
              <a:off x="427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47" name="Text Box 15"/>
            <p:cNvSpPr txBox="1">
              <a:spLocks noChangeArrowheads="1"/>
            </p:cNvSpPr>
            <p:nvPr/>
          </p:nvSpPr>
          <p:spPr bwMode="auto">
            <a:xfrm>
              <a:off x="4272" y="115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22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5648" name="Text Box 16"/>
            <p:cNvSpPr txBox="1">
              <a:spLocks noChangeArrowheads="1"/>
            </p:cNvSpPr>
            <p:nvPr/>
          </p:nvSpPr>
          <p:spPr bwMode="auto">
            <a:xfrm>
              <a:off x="48" y="3120"/>
              <a:ext cx="33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/>
                <a:t>a</a:t>
              </a:r>
              <a:endParaRPr kumimoji="0" lang="en-US" altLang="zh-CN" sz="2800"/>
            </a:p>
          </p:txBody>
        </p:sp>
        <p:grpSp>
          <p:nvGrpSpPr>
            <p:cNvPr id="3" name="Group 17"/>
            <p:cNvGrpSpPr/>
            <p:nvPr/>
          </p:nvGrpSpPr>
          <p:grpSpPr bwMode="auto">
            <a:xfrm>
              <a:off x="240" y="960"/>
              <a:ext cx="2880" cy="1968"/>
              <a:chOff x="240" y="912"/>
              <a:chExt cx="2880" cy="1968"/>
            </a:xfrm>
          </p:grpSpPr>
          <p:sp>
            <p:nvSpPr>
              <p:cNvPr id="325650" name="Oval 18"/>
              <p:cNvSpPr>
                <a:spLocks noChangeArrowheads="1"/>
              </p:cNvSpPr>
              <p:nvPr/>
            </p:nvSpPr>
            <p:spPr bwMode="auto">
              <a:xfrm>
                <a:off x="1296" y="13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51" name="Text Box 19"/>
              <p:cNvSpPr txBox="1">
                <a:spLocks noChangeArrowheads="1"/>
              </p:cNvSpPr>
              <p:nvPr/>
            </p:nvSpPr>
            <p:spPr bwMode="auto">
              <a:xfrm>
                <a:off x="1344" y="1344"/>
                <a:ext cx="19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4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5652" name="Oval 20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53" name="Text Box 21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19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2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5654" name="Oval 22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55" name="Text Box 23"/>
              <p:cNvSpPr txBox="1">
                <a:spLocks noChangeArrowheads="1"/>
              </p:cNvSpPr>
              <p:nvPr/>
            </p:nvSpPr>
            <p:spPr bwMode="auto">
              <a:xfrm>
                <a:off x="768" y="1776"/>
                <a:ext cx="19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9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5656" name="Oval 24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57" name="Oval 25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58" name="Text Box 26"/>
              <p:cNvSpPr txBox="1">
                <a:spLocks noChangeArrowheads="1"/>
              </p:cNvSpPr>
              <p:nvPr/>
            </p:nvSpPr>
            <p:spPr bwMode="auto">
              <a:xfrm>
                <a:off x="2640" y="192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30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5659" name="Oval 27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60" name="Text Box 28"/>
              <p:cNvSpPr txBox="1">
                <a:spLocks noChangeArrowheads="1"/>
              </p:cNvSpPr>
              <p:nvPr/>
            </p:nvSpPr>
            <p:spPr bwMode="auto">
              <a:xfrm>
                <a:off x="2208" y="1344"/>
                <a:ext cx="19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5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5661" name="Oval 29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62" name="Text Box 30"/>
              <p:cNvSpPr txBox="1">
                <a:spLocks noChangeArrowheads="1"/>
              </p:cNvSpPr>
              <p:nvPr/>
            </p:nvSpPr>
            <p:spPr bwMode="auto">
              <a:xfrm>
                <a:off x="1824" y="912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13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5663" name="Line 31"/>
              <p:cNvSpPr>
                <a:spLocks noChangeShapeType="1"/>
              </p:cNvSpPr>
              <p:nvPr/>
            </p:nvSpPr>
            <p:spPr bwMode="auto">
              <a:xfrm flipH="1">
                <a:off x="1488" y="1104"/>
                <a:ext cx="33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4" name="Line 32"/>
              <p:cNvSpPr>
                <a:spLocks noChangeShapeType="1"/>
              </p:cNvSpPr>
              <p:nvPr/>
            </p:nvSpPr>
            <p:spPr bwMode="auto">
              <a:xfrm flipH="1">
                <a:off x="912" y="1536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5" name="Line 33"/>
              <p:cNvSpPr>
                <a:spLocks noChangeShapeType="1"/>
              </p:cNvSpPr>
              <p:nvPr/>
            </p:nvSpPr>
            <p:spPr bwMode="auto">
              <a:xfrm>
                <a:off x="2064" y="1152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6" name="Line 34"/>
              <p:cNvSpPr>
                <a:spLocks noChangeShapeType="1"/>
              </p:cNvSpPr>
              <p:nvPr/>
            </p:nvSpPr>
            <p:spPr bwMode="auto">
              <a:xfrm flipH="1">
                <a:off x="624" y="2016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7" name="Line 35"/>
              <p:cNvSpPr>
                <a:spLocks noChangeShapeType="1"/>
              </p:cNvSpPr>
              <p:nvPr/>
            </p:nvSpPr>
            <p:spPr bwMode="auto">
              <a:xfrm flipH="1">
                <a:off x="2064" y="1632"/>
                <a:ext cx="19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8" name="Line 36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28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669" name="Text Box 37"/>
              <p:cNvSpPr txBox="1">
                <a:spLocks noChangeArrowheads="1"/>
              </p:cNvSpPr>
              <p:nvPr/>
            </p:nvSpPr>
            <p:spPr bwMode="auto">
              <a:xfrm>
                <a:off x="1920" y="1920"/>
                <a:ext cx="43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11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5670" name="Oval 38"/>
              <p:cNvSpPr>
                <a:spLocks noChangeArrowheads="1"/>
              </p:cNvSpPr>
              <p:nvPr/>
            </p:nvSpPr>
            <p:spPr bwMode="auto">
              <a:xfrm>
                <a:off x="240" y="259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5671" name="Text Box 39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19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en-US" altLang="zh-CN">
                    <a:solidFill>
                      <a:schemeClr val="accent2"/>
                    </a:solidFill>
                  </a:rPr>
                  <a:t>1</a:t>
                </a:r>
                <a:endParaRPr kumimoji="0"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5672" name="Line 40"/>
              <p:cNvSpPr>
                <a:spLocks noChangeShapeType="1"/>
              </p:cNvSpPr>
              <p:nvPr/>
            </p:nvSpPr>
            <p:spPr bwMode="auto">
              <a:xfrm flipH="1">
                <a:off x="432" y="2448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5673" name="Oval 41"/>
            <p:cNvSpPr>
              <a:spLocks noChangeArrowheads="1"/>
            </p:cNvSpPr>
            <p:nvPr/>
          </p:nvSpPr>
          <p:spPr bwMode="auto">
            <a:xfrm>
              <a:off x="4080" y="576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74" name="Text Box 42"/>
            <p:cNvSpPr txBox="1">
              <a:spLocks noChangeArrowheads="1"/>
            </p:cNvSpPr>
            <p:nvPr/>
          </p:nvSpPr>
          <p:spPr bwMode="auto">
            <a:xfrm>
              <a:off x="4128" y="576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7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5675" name="Oval 43"/>
            <p:cNvSpPr>
              <a:spLocks noChangeArrowheads="1"/>
            </p:cNvSpPr>
            <p:nvPr/>
          </p:nvSpPr>
          <p:spPr bwMode="auto">
            <a:xfrm>
              <a:off x="331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3360" y="115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8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5677" name="Oval 45"/>
            <p:cNvSpPr>
              <a:spLocks noChangeArrowheads="1"/>
            </p:cNvSpPr>
            <p:nvPr/>
          </p:nvSpPr>
          <p:spPr bwMode="auto">
            <a:xfrm>
              <a:off x="379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78" name="Text Box 46"/>
            <p:cNvSpPr txBox="1">
              <a:spLocks noChangeArrowheads="1"/>
            </p:cNvSpPr>
            <p:nvPr/>
          </p:nvSpPr>
          <p:spPr bwMode="auto">
            <a:xfrm>
              <a:off x="3840" y="1152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3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5679" name="Oval 47"/>
            <p:cNvSpPr>
              <a:spLocks noChangeArrowheads="1"/>
            </p:cNvSpPr>
            <p:nvPr/>
          </p:nvSpPr>
          <p:spPr bwMode="auto">
            <a:xfrm>
              <a:off x="4752" y="1152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80" name="Text Box 48"/>
            <p:cNvSpPr txBox="1">
              <a:spLocks noChangeArrowheads="1"/>
            </p:cNvSpPr>
            <p:nvPr/>
          </p:nvSpPr>
          <p:spPr bwMode="auto">
            <a:xfrm>
              <a:off x="4800" y="1152"/>
              <a:ext cx="1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6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5681" name="Line 49"/>
            <p:cNvSpPr>
              <a:spLocks noChangeShapeType="1"/>
            </p:cNvSpPr>
            <p:nvPr/>
          </p:nvSpPr>
          <p:spPr bwMode="auto">
            <a:xfrm flipH="1">
              <a:off x="3504" y="816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82" name="Line 50"/>
            <p:cNvSpPr>
              <a:spLocks noChangeShapeType="1"/>
            </p:cNvSpPr>
            <p:nvPr/>
          </p:nvSpPr>
          <p:spPr bwMode="auto">
            <a:xfrm flipH="1">
              <a:off x="4032" y="864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83" name="Line 51"/>
            <p:cNvSpPr>
              <a:spLocks noChangeShapeType="1"/>
            </p:cNvSpPr>
            <p:nvPr/>
          </p:nvSpPr>
          <p:spPr bwMode="auto">
            <a:xfrm>
              <a:off x="4272" y="86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84" name="Line 52"/>
            <p:cNvSpPr>
              <a:spLocks noChangeShapeType="1"/>
            </p:cNvSpPr>
            <p:nvPr/>
          </p:nvSpPr>
          <p:spPr bwMode="auto">
            <a:xfrm>
              <a:off x="4368" y="76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85" name="Line 53"/>
            <p:cNvSpPr>
              <a:spLocks noChangeShapeType="1"/>
            </p:cNvSpPr>
            <p:nvPr/>
          </p:nvSpPr>
          <p:spPr bwMode="auto">
            <a:xfrm>
              <a:off x="4320" y="816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86" name="Oval 54"/>
            <p:cNvSpPr>
              <a:spLocks noChangeArrowheads="1"/>
            </p:cNvSpPr>
            <p:nvPr/>
          </p:nvSpPr>
          <p:spPr bwMode="auto">
            <a:xfrm>
              <a:off x="4032" y="2448"/>
              <a:ext cx="288" cy="28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87" name="Text Box 55"/>
            <p:cNvSpPr txBox="1">
              <a:spLocks noChangeArrowheads="1"/>
            </p:cNvSpPr>
            <p:nvPr/>
          </p:nvSpPr>
          <p:spPr bwMode="auto">
            <a:xfrm>
              <a:off x="4032" y="244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2"/>
                  </a:solidFill>
                </a:rPr>
                <a:t>16</a:t>
              </a:r>
              <a:endParaRPr kumimoji="0"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25688" name="Line 56"/>
            <p:cNvSpPr>
              <a:spLocks noChangeShapeType="1"/>
            </p:cNvSpPr>
            <p:nvPr/>
          </p:nvSpPr>
          <p:spPr bwMode="auto">
            <a:xfrm flipH="1">
              <a:off x="3744" y="2112"/>
              <a:ext cx="6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89" name="Line 57"/>
            <p:cNvSpPr>
              <a:spLocks noChangeShapeType="1"/>
            </p:cNvSpPr>
            <p:nvPr/>
          </p:nvSpPr>
          <p:spPr bwMode="auto">
            <a:xfrm flipH="1">
              <a:off x="4272" y="216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90" name="Line 58"/>
            <p:cNvSpPr>
              <a:spLocks noChangeShapeType="1"/>
            </p:cNvSpPr>
            <p:nvPr/>
          </p:nvSpPr>
          <p:spPr bwMode="auto">
            <a:xfrm>
              <a:off x="4512" y="2160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91" name="Line 59"/>
            <p:cNvSpPr>
              <a:spLocks noChangeShapeType="1"/>
            </p:cNvSpPr>
            <p:nvPr/>
          </p:nvSpPr>
          <p:spPr bwMode="auto">
            <a:xfrm>
              <a:off x="4608" y="206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92" name="Line 60"/>
            <p:cNvSpPr>
              <a:spLocks noChangeShapeType="1"/>
            </p:cNvSpPr>
            <p:nvPr/>
          </p:nvSpPr>
          <p:spPr bwMode="auto">
            <a:xfrm>
              <a:off x="4560" y="2112"/>
              <a:ext cx="52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93" name="Line 61"/>
            <p:cNvSpPr>
              <a:spLocks noChangeShapeType="1"/>
            </p:cNvSpPr>
            <p:nvPr/>
          </p:nvSpPr>
          <p:spPr bwMode="auto">
            <a:xfrm>
              <a:off x="4464" y="144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94" name="Line 62"/>
            <p:cNvSpPr>
              <a:spLocks noChangeShapeType="1"/>
            </p:cNvSpPr>
            <p:nvPr/>
          </p:nvSpPr>
          <p:spPr bwMode="auto">
            <a:xfrm flipV="1">
              <a:off x="2112" y="672"/>
              <a:ext cx="20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95" name="Line 63"/>
            <p:cNvSpPr>
              <a:spLocks noChangeShapeType="1"/>
            </p:cNvSpPr>
            <p:nvPr/>
          </p:nvSpPr>
          <p:spPr bwMode="auto">
            <a:xfrm flipH="1">
              <a:off x="192" y="2928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96" name="Text Box 64"/>
            <p:cNvSpPr txBox="1">
              <a:spLocks noChangeArrowheads="1"/>
            </p:cNvSpPr>
            <p:nvPr/>
          </p:nvSpPr>
          <p:spPr bwMode="auto">
            <a:xfrm>
              <a:off x="336" y="3120"/>
              <a:ext cx="33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/>
                <a:t>b</a:t>
              </a:r>
              <a:endParaRPr kumimoji="0" lang="en-US" altLang="zh-CN" sz="2800"/>
            </a:p>
          </p:txBody>
        </p:sp>
        <p:sp>
          <p:nvSpPr>
            <p:cNvPr id="325697" name="Line 65"/>
            <p:cNvSpPr>
              <a:spLocks noChangeShapeType="1"/>
            </p:cNvSpPr>
            <p:nvPr/>
          </p:nvSpPr>
          <p:spPr bwMode="auto">
            <a:xfrm flipV="1">
              <a:off x="432" y="2928"/>
              <a:ext cx="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98" name="Text Box 66"/>
            <p:cNvSpPr txBox="1">
              <a:spLocks noChangeArrowheads="1"/>
            </p:cNvSpPr>
            <p:nvPr/>
          </p:nvSpPr>
          <p:spPr bwMode="auto">
            <a:xfrm>
              <a:off x="672" y="3120"/>
              <a:ext cx="33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/>
                <a:t>c</a:t>
              </a:r>
              <a:endParaRPr kumimoji="0" lang="en-US" altLang="zh-CN" sz="2800"/>
            </a:p>
          </p:txBody>
        </p:sp>
        <p:sp>
          <p:nvSpPr>
            <p:cNvPr id="325699" name="Line 67"/>
            <p:cNvSpPr>
              <a:spLocks noChangeShapeType="1"/>
            </p:cNvSpPr>
            <p:nvPr/>
          </p:nvSpPr>
          <p:spPr bwMode="auto">
            <a:xfrm flipH="1" flipV="1">
              <a:off x="480" y="2880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700" name="Text Box 68"/>
            <p:cNvSpPr txBox="1">
              <a:spLocks noChangeArrowheads="1"/>
            </p:cNvSpPr>
            <p:nvPr/>
          </p:nvSpPr>
          <p:spPr bwMode="auto">
            <a:xfrm>
              <a:off x="672" y="2544"/>
              <a:ext cx="33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/>
                <a:t>d</a:t>
              </a:r>
              <a:endParaRPr kumimoji="0" lang="en-US" altLang="zh-CN" sz="2800"/>
            </a:p>
          </p:txBody>
        </p:sp>
        <p:sp>
          <p:nvSpPr>
            <p:cNvPr id="325701" name="Line 69"/>
            <p:cNvSpPr>
              <a:spLocks noChangeShapeType="1"/>
            </p:cNvSpPr>
            <p:nvPr/>
          </p:nvSpPr>
          <p:spPr bwMode="auto">
            <a:xfrm flipH="1" flipV="1">
              <a:off x="672" y="2496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702" name="Text Box 70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/>
                <a:t>e</a:t>
              </a:r>
              <a:endParaRPr kumimoji="0" lang="en-US" altLang="zh-CN" sz="2800"/>
            </a:p>
          </p:txBody>
        </p:sp>
        <p:sp>
          <p:nvSpPr>
            <p:cNvPr id="325703" name="Line 71"/>
            <p:cNvSpPr>
              <a:spLocks noChangeShapeType="1"/>
            </p:cNvSpPr>
            <p:nvPr/>
          </p:nvSpPr>
          <p:spPr bwMode="auto">
            <a:xfrm flipH="1" flipV="1">
              <a:off x="960" y="2064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704" name="Text Box 72"/>
            <p:cNvSpPr txBox="1">
              <a:spLocks noChangeArrowheads="1"/>
            </p:cNvSpPr>
            <p:nvPr/>
          </p:nvSpPr>
          <p:spPr bwMode="auto">
            <a:xfrm>
              <a:off x="1296" y="1920"/>
              <a:ext cx="33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/>
                <a:t>f</a:t>
              </a:r>
              <a:endParaRPr kumimoji="0" lang="en-US" altLang="zh-CN" sz="2800"/>
            </a:p>
          </p:txBody>
        </p:sp>
        <p:sp>
          <p:nvSpPr>
            <p:cNvPr id="325705" name="Line 73"/>
            <p:cNvSpPr>
              <a:spLocks noChangeShapeType="1"/>
            </p:cNvSpPr>
            <p:nvPr/>
          </p:nvSpPr>
          <p:spPr bwMode="auto">
            <a:xfrm flipV="1">
              <a:off x="1392" y="1680"/>
              <a:ext cx="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706" name="Text Box 74"/>
            <p:cNvSpPr txBox="1">
              <a:spLocks noChangeArrowheads="1"/>
            </p:cNvSpPr>
            <p:nvPr/>
          </p:nvSpPr>
          <p:spPr bwMode="auto">
            <a:xfrm>
              <a:off x="1632" y="1872"/>
              <a:ext cx="33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800"/>
                <a:t>g</a:t>
              </a:r>
              <a:endParaRPr kumimoji="0" lang="en-US" altLang="zh-CN" sz="2800"/>
            </a:p>
          </p:txBody>
        </p:sp>
        <p:sp>
          <p:nvSpPr>
            <p:cNvPr id="325707" name="Line 75"/>
            <p:cNvSpPr>
              <a:spLocks noChangeShapeType="1"/>
            </p:cNvSpPr>
            <p:nvPr/>
          </p:nvSpPr>
          <p:spPr bwMode="auto">
            <a:xfrm flipH="1" flipV="1">
              <a:off x="1440" y="1680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708" name="Text Box 76"/>
            <p:cNvSpPr txBox="1">
              <a:spLocks noChangeArrowheads="1"/>
            </p:cNvSpPr>
            <p:nvPr/>
          </p:nvSpPr>
          <p:spPr bwMode="auto">
            <a:xfrm>
              <a:off x="1056" y="2832"/>
              <a:ext cx="3936" cy="7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kumimoji="0" lang="en-US" altLang="zh-CN" sz="2800"/>
                <a:t>a, b, c, d, e, f,</a:t>
              </a:r>
              <a:r>
                <a:rPr kumimoji="0" lang="en-US" altLang="zh-CN" sz="2800">
                  <a:solidFill>
                    <a:schemeClr val="accent2"/>
                  </a:solidFill>
                </a:rPr>
                <a:t> </a:t>
              </a:r>
              <a:r>
                <a:rPr kumimoji="0" lang="en-US" altLang="zh-CN" sz="2800">
                  <a:solidFill>
                    <a:schemeClr val="tx1"/>
                  </a:solidFill>
                </a:rPr>
                <a:t>and</a:t>
              </a:r>
              <a:r>
                <a:rPr kumimoji="0" lang="en-US" altLang="zh-CN" sz="2800">
                  <a:solidFill>
                    <a:schemeClr val="accent2"/>
                  </a:solidFill>
                </a:rPr>
                <a:t> </a:t>
              </a:r>
              <a:r>
                <a:rPr kumimoji="0" lang="en-US" altLang="zh-CN" sz="2800"/>
                <a:t>g</a:t>
              </a:r>
              <a:r>
                <a:rPr kumimoji="0" lang="en-US" altLang="zh-CN" sz="2800">
                  <a:solidFill>
                    <a:schemeClr val="accent2"/>
                  </a:solidFill>
                </a:rPr>
                <a:t> </a:t>
              </a:r>
              <a:r>
                <a:rPr kumimoji="0" lang="en-US" altLang="zh-CN" sz="2800">
                  <a:solidFill>
                    <a:schemeClr val="tx1"/>
                  </a:solidFill>
                </a:rPr>
                <a:t>are subtrees</a:t>
              </a:r>
              <a:endParaRPr kumimoji="0" lang="en-US" altLang="zh-CN" sz="2800">
                <a:solidFill>
                  <a:schemeClr val="tx1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endParaRPr kumimoji="0" lang="en-US" altLang="zh-CN" sz="2800">
                <a:solidFill>
                  <a:schemeClr val="accent2"/>
                </a:solidFill>
              </a:endParaRPr>
            </a:p>
          </p:txBody>
        </p:sp>
      </p:grpSp>
      <p:sp>
        <p:nvSpPr>
          <p:cNvPr id="325709" name="Freeform 77"/>
          <p:cNvSpPr/>
          <p:nvPr/>
        </p:nvSpPr>
        <p:spPr bwMode="auto">
          <a:xfrm>
            <a:off x="2097088" y="1846263"/>
            <a:ext cx="4446587" cy="1290637"/>
          </a:xfrm>
          <a:custGeom>
            <a:avLst/>
            <a:gdLst/>
            <a:ahLst/>
            <a:cxnLst>
              <a:cxn ang="0">
                <a:pos x="0" y="813"/>
              </a:cxn>
              <a:cxn ang="0">
                <a:pos x="34" y="757"/>
              </a:cxn>
              <a:cxn ang="0">
                <a:pos x="57" y="689"/>
              </a:cxn>
              <a:cxn ang="0">
                <a:pos x="91" y="621"/>
              </a:cxn>
              <a:cxn ang="0">
                <a:pos x="136" y="486"/>
              </a:cxn>
              <a:cxn ang="0">
                <a:pos x="215" y="429"/>
              </a:cxn>
              <a:cxn ang="0">
                <a:pos x="317" y="362"/>
              </a:cxn>
              <a:cxn ang="0">
                <a:pos x="396" y="339"/>
              </a:cxn>
              <a:cxn ang="0">
                <a:pos x="622" y="249"/>
              </a:cxn>
              <a:cxn ang="0">
                <a:pos x="825" y="181"/>
              </a:cxn>
              <a:cxn ang="0">
                <a:pos x="938" y="170"/>
              </a:cxn>
              <a:cxn ang="0">
                <a:pos x="2225" y="102"/>
              </a:cxn>
              <a:cxn ang="0">
                <a:pos x="2801" y="0"/>
              </a:cxn>
            </a:cxnLst>
            <a:rect l="0" t="0" r="r" b="b"/>
            <a:pathLst>
              <a:path w="2801" h="813">
                <a:moveTo>
                  <a:pt x="0" y="813"/>
                </a:moveTo>
                <a:cubicBezTo>
                  <a:pt x="11" y="794"/>
                  <a:pt x="25" y="777"/>
                  <a:pt x="34" y="757"/>
                </a:cubicBezTo>
                <a:cubicBezTo>
                  <a:pt x="44" y="735"/>
                  <a:pt x="44" y="709"/>
                  <a:pt x="57" y="689"/>
                </a:cubicBezTo>
                <a:cubicBezTo>
                  <a:pt x="77" y="658"/>
                  <a:pt x="82" y="656"/>
                  <a:pt x="91" y="621"/>
                </a:cubicBezTo>
                <a:cubicBezTo>
                  <a:pt x="103" y="574"/>
                  <a:pt x="106" y="526"/>
                  <a:pt x="136" y="486"/>
                </a:cubicBezTo>
                <a:cubicBezTo>
                  <a:pt x="193" y="411"/>
                  <a:pt x="159" y="460"/>
                  <a:pt x="215" y="429"/>
                </a:cubicBezTo>
                <a:cubicBezTo>
                  <a:pt x="251" y="409"/>
                  <a:pt x="283" y="384"/>
                  <a:pt x="317" y="362"/>
                </a:cubicBezTo>
                <a:cubicBezTo>
                  <a:pt x="340" y="347"/>
                  <a:pt x="370" y="347"/>
                  <a:pt x="396" y="339"/>
                </a:cubicBezTo>
                <a:cubicBezTo>
                  <a:pt x="464" y="287"/>
                  <a:pt x="539" y="269"/>
                  <a:pt x="622" y="249"/>
                </a:cubicBezTo>
                <a:cubicBezTo>
                  <a:pt x="688" y="233"/>
                  <a:pt x="757" y="188"/>
                  <a:pt x="825" y="181"/>
                </a:cubicBezTo>
                <a:cubicBezTo>
                  <a:pt x="863" y="177"/>
                  <a:pt x="900" y="174"/>
                  <a:pt x="938" y="170"/>
                </a:cubicBezTo>
                <a:cubicBezTo>
                  <a:pt x="1355" y="81"/>
                  <a:pt x="1805" y="109"/>
                  <a:pt x="2225" y="102"/>
                </a:cubicBezTo>
                <a:cubicBezTo>
                  <a:pt x="2432" y="73"/>
                  <a:pt x="2586" y="0"/>
                  <a:pt x="2801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5710" name="Freeform 78"/>
          <p:cNvSpPr/>
          <p:nvPr/>
        </p:nvSpPr>
        <p:spPr bwMode="auto">
          <a:xfrm>
            <a:off x="1236663" y="1666875"/>
            <a:ext cx="5381625" cy="2152650"/>
          </a:xfrm>
          <a:custGeom>
            <a:avLst/>
            <a:gdLst/>
            <a:ahLst/>
            <a:cxnLst>
              <a:cxn ang="0">
                <a:pos x="0" y="1356"/>
              </a:cxn>
              <a:cxn ang="0">
                <a:pos x="91" y="994"/>
              </a:cxn>
              <a:cxn ang="0">
                <a:pos x="181" y="870"/>
              </a:cxn>
              <a:cxn ang="0">
                <a:pos x="350" y="667"/>
              </a:cxn>
              <a:cxn ang="0">
                <a:pos x="452" y="565"/>
              </a:cxn>
              <a:cxn ang="0">
                <a:pos x="486" y="520"/>
              </a:cxn>
              <a:cxn ang="0">
                <a:pos x="588" y="441"/>
              </a:cxn>
              <a:cxn ang="0">
                <a:pos x="813" y="226"/>
              </a:cxn>
              <a:cxn ang="0">
                <a:pos x="1085" y="125"/>
              </a:cxn>
              <a:cxn ang="0">
                <a:pos x="1356" y="68"/>
              </a:cxn>
              <a:cxn ang="0">
                <a:pos x="1480" y="34"/>
              </a:cxn>
              <a:cxn ang="0">
                <a:pos x="1819" y="0"/>
              </a:cxn>
              <a:cxn ang="0">
                <a:pos x="3309" y="46"/>
              </a:cxn>
              <a:cxn ang="0">
                <a:pos x="3343" y="57"/>
              </a:cxn>
              <a:cxn ang="0">
                <a:pos x="3377" y="91"/>
              </a:cxn>
            </a:cxnLst>
            <a:rect l="0" t="0" r="r" b="b"/>
            <a:pathLst>
              <a:path w="3390" h="1356">
                <a:moveTo>
                  <a:pt x="0" y="1356"/>
                </a:moveTo>
                <a:cubicBezTo>
                  <a:pt x="17" y="1241"/>
                  <a:pt x="33" y="1098"/>
                  <a:pt x="91" y="994"/>
                </a:cubicBezTo>
                <a:cubicBezTo>
                  <a:pt x="152" y="885"/>
                  <a:pt x="117" y="965"/>
                  <a:pt x="181" y="870"/>
                </a:cubicBezTo>
                <a:cubicBezTo>
                  <a:pt x="234" y="791"/>
                  <a:pt x="270" y="720"/>
                  <a:pt x="350" y="667"/>
                </a:cubicBezTo>
                <a:cubicBezTo>
                  <a:pt x="379" y="624"/>
                  <a:pt x="417" y="605"/>
                  <a:pt x="452" y="565"/>
                </a:cubicBezTo>
                <a:cubicBezTo>
                  <a:pt x="464" y="551"/>
                  <a:pt x="472" y="533"/>
                  <a:pt x="486" y="520"/>
                </a:cubicBezTo>
                <a:cubicBezTo>
                  <a:pt x="518" y="491"/>
                  <a:pt x="558" y="472"/>
                  <a:pt x="588" y="441"/>
                </a:cubicBezTo>
                <a:cubicBezTo>
                  <a:pt x="658" y="368"/>
                  <a:pt x="714" y="262"/>
                  <a:pt x="813" y="226"/>
                </a:cubicBezTo>
                <a:cubicBezTo>
                  <a:pt x="877" y="162"/>
                  <a:pt x="997" y="143"/>
                  <a:pt x="1085" y="125"/>
                </a:cubicBezTo>
                <a:cubicBezTo>
                  <a:pt x="1176" y="107"/>
                  <a:pt x="1266" y="90"/>
                  <a:pt x="1356" y="68"/>
                </a:cubicBezTo>
                <a:cubicBezTo>
                  <a:pt x="1397" y="58"/>
                  <a:pt x="1439" y="41"/>
                  <a:pt x="1480" y="34"/>
                </a:cubicBezTo>
                <a:cubicBezTo>
                  <a:pt x="1592" y="15"/>
                  <a:pt x="1706" y="13"/>
                  <a:pt x="1819" y="0"/>
                </a:cubicBezTo>
                <a:cubicBezTo>
                  <a:pt x="2352" y="6"/>
                  <a:pt x="2804" y="14"/>
                  <a:pt x="3309" y="46"/>
                </a:cubicBezTo>
                <a:cubicBezTo>
                  <a:pt x="3320" y="50"/>
                  <a:pt x="3334" y="50"/>
                  <a:pt x="3343" y="57"/>
                </a:cubicBezTo>
                <a:cubicBezTo>
                  <a:pt x="3390" y="94"/>
                  <a:pt x="3346" y="91"/>
                  <a:pt x="3377" y="91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5711" name="Freeform 79"/>
          <p:cNvSpPr/>
          <p:nvPr/>
        </p:nvSpPr>
        <p:spPr bwMode="auto">
          <a:xfrm>
            <a:off x="671513" y="1452563"/>
            <a:ext cx="6048375" cy="2994025"/>
          </a:xfrm>
          <a:custGeom>
            <a:avLst/>
            <a:gdLst/>
            <a:ahLst/>
            <a:cxnLst>
              <a:cxn ang="0">
                <a:pos x="40" y="1886"/>
              </a:cxn>
              <a:cxn ang="0">
                <a:pos x="63" y="1468"/>
              </a:cxn>
              <a:cxn ang="0">
                <a:pos x="164" y="1333"/>
              </a:cxn>
              <a:cxn ang="0">
                <a:pos x="221" y="1253"/>
              </a:cxn>
              <a:cxn ang="0">
                <a:pos x="289" y="1107"/>
              </a:cxn>
              <a:cxn ang="0">
                <a:pos x="435" y="937"/>
              </a:cxn>
              <a:cxn ang="0">
                <a:pos x="673" y="610"/>
              </a:cxn>
              <a:cxn ang="0">
                <a:pos x="774" y="508"/>
              </a:cxn>
              <a:cxn ang="0">
                <a:pos x="932" y="373"/>
              </a:cxn>
              <a:cxn ang="0">
                <a:pos x="955" y="339"/>
              </a:cxn>
              <a:cxn ang="0">
                <a:pos x="989" y="327"/>
              </a:cxn>
              <a:cxn ang="0">
                <a:pos x="1000" y="293"/>
              </a:cxn>
              <a:cxn ang="0">
                <a:pos x="1057" y="282"/>
              </a:cxn>
              <a:cxn ang="0">
                <a:pos x="1260" y="226"/>
              </a:cxn>
              <a:cxn ang="0">
                <a:pos x="1508" y="169"/>
              </a:cxn>
              <a:cxn ang="0">
                <a:pos x="1836" y="90"/>
              </a:cxn>
              <a:cxn ang="0">
                <a:pos x="2152" y="34"/>
              </a:cxn>
              <a:cxn ang="0">
                <a:pos x="3078" y="22"/>
              </a:cxn>
              <a:cxn ang="0">
                <a:pos x="3665" y="22"/>
              </a:cxn>
              <a:cxn ang="0">
                <a:pos x="3733" y="45"/>
              </a:cxn>
              <a:cxn ang="0">
                <a:pos x="3801" y="237"/>
              </a:cxn>
            </a:cxnLst>
            <a:rect l="0" t="0" r="r" b="b"/>
            <a:pathLst>
              <a:path w="3810" h="1886">
                <a:moveTo>
                  <a:pt x="40" y="1886"/>
                </a:moveTo>
                <a:cubicBezTo>
                  <a:pt x="44" y="1747"/>
                  <a:pt x="0" y="1593"/>
                  <a:pt x="63" y="1468"/>
                </a:cubicBezTo>
                <a:cubicBezTo>
                  <a:pt x="131" y="1332"/>
                  <a:pt x="93" y="1420"/>
                  <a:pt x="164" y="1333"/>
                </a:cubicBezTo>
                <a:cubicBezTo>
                  <a:pt x="185" y="1308"/>
                  <a:pt x="221" y="1253"/>
                  <a:pt x="221" y="1253"/>
                </a:cubicBezTo>
                <a:cubicBezTo>
                  <a:pt x="233" y="1218"/>
                  <a:pt x="267" y="1135"/>
                  <a:pt x="289" y="1107"/>
                </a:cubicBezTo>
                <a:cubicBezTo>
                  <a:pt x="339" y="1042"/>
                  <a:pt x="400" y="1022"/>
                  <a:pt x="435" y="937"/>
                </a:cubicBezTo>
                <a:cubicBezTo>
                  <a:pt x="490" y="802"/>
                  <a:pt x="546" y="692"/>
                  <a:pt x="673" y="610"/>
                </a:cubicBezTo>
                <a:cubicBezTo>
                  <a:pt x="747" y="509"/>
                  <a:pt x="704" y="531"/>
                  <a:pt x="774" y="508"/>
                </a:cubicBezTo>
                <a:cubicBezTo>
                  <a:pt x="826" y="456"/>
                  <a:pt x="859" y="397"/>
                  <a:pt x="932" y="373"/>
                </a:cubicBezTo>
                <a:cubicBezTo>
                  <a:pt x="940" y="362"/>
                  <a:pt x="944" y="348"/>
                  <a:pt x="955" y="339"/>
                </a:cubicBezTo>
                <a:cubicBezTo>
                  <a:pt x="964" y="331"/>
                  <a:pt x="981" y="336"/>
                  <a:pt x="989" y="327"/>
                </a:cubicBezTo>
                <a:cubicBezTo>
                  <a:pt x="997" y="318"/>
                  <a:pt x="990" y="300"/>
                  <a:pt x="1000" y="293"/>
                </a:cubicBezTo>
                <a:cubicBezTo>
                  <a:pt x="1016" y="282"/>
                  <a:pt x="1038" y="287"/>
                  <a:pt x="1057" y="282"/>
                </a:cubicBezTo>
                <a:cubicBezTo>
                  <a:pt x="1127" y="263"/>
                  <a:pt x="1188" y="240"/>
                  <a:pt x="1260" y="226"/>
                </a:cubicBezTo>
                <a:cubicBezTo>
                  <a:pt x="1340" y="185"/>
                  <a:pt x="1422" y="189"/>
                  <a:pt x="1508" y="169"/>
                </a:cubicBezTo>
                <a:cubicBezTo>
                  <a:pt x="1619" y="143"/>
                  <a:pt x="1723" y="106"/>
                  <a:pt x="1836" y="90"/>
                </a:cubicBezTo>
                <a:cubicBezTo>
                  <a:pt x="1925" y="33"/>
                  <a:pt x="2050" y="36"/>
                  <a:pt x="2152" y="34"/>
                </a:cubicBezTo>
                <a:cubicBezTo>
                  <a:pt x="2461" y="27"/>
                  <a:pt x="2769" y="26"/>
                  <a:pt x="3078" y="22"/>
                </a:cubicBezTo>
                <a:cubicBezTo>
                  <a:pt x="3324" y="8"/>
                  <a:pt x="3366" y="0"/>
                  <a:pt x="3665" y="22"/>
                </a:cubicBezTo>
                <a:cubicBezTo>
                  <a:pt x="3689" y="24"/>
                  <a:pt x="3733" y="45"/>
                  <a:pt x="3733" y="45"/>
                </a:cubicBezTo>
                <a:cubicBezTo>
                  <a:pt x="3810" y="97"/>
                  <a:pt x="3801" y="144"/>
                  <a:pt x="3801" y="237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5712" name="Freeform 80"/>
          <p:cNvSpPr/>
          <p:nvPr/>
        </p:nvSpPr>
        <p:spPr bwMode="auto">
          <a:xfrm>
            <a:off x="847725" y="2301875"/>
            <a:ext cx="5645150" cy="3344863"/>
          </a:xfrm>
          <a:custGeom>
            <a:avLst/>
            <a:gdLst/>
            <a:ahLst/>
            <a:cxnLst>
              <a:cxn ang="0">
                <a:pos x="0" y="2050"/>
              </a:cxn>
              <a:cxn ang="0">
                <a:pos x="429" y="2107"/>
              </a:cxn>
              <a:cxn ang="0">
                <a:pos x="982" y="2084"/>
              </a:cxn>
              <a:cxn ang="0">
                <a:pos x="1389" y="2005"/>
              </a:cxn>
              <a:cxn ang="0">
                <a:pos x="1807" y="1937"/>
              </a:cxn>
              <a:cxn ang="0">
                <a:pos x="2123" y="1881"/>
              </a:cxn>
              <a:cxn ang="0">
                <a:pos x="2462" y="1813"/>
              </a:cxn>
              <a:cxn ang="0">
                <a:pos x="2552" y="1790"/>
              </a:cxn>
              <a:cxn ang="0">
                <a:pos x="2642" y="1723"/>
              </a:cxn>
              <a:cxn ang="0">
                <a:pos x="2801" y="1621"/>
              </a:cxn>
              <a:cxn ang="0">
                <a:pos x="2880" y="1531"/>
              </a:cxn>
              <a:cxn ang="0">
                <a:pos x="2993" y="1406"/>
              </a:cxn>
              <a:cxn ang="0">
                <a:pos x="3038" y="1248"/>
              </a:cxn>
              <a:cxn ang="0">
                <a:pos x="3049" y="1181"/>
              </a:cxn>
              <a:cxn ang="0">
                <a:pos x="3038" y="1000"/>
              </a:cxn>
              <a:cxn ang="0">
                <a:pos x="2857" y="887"/>
              </a:cxn>
              <a:cxn ang="0">
                <a:pos x="2823" y="864"/>
              </a:cxn>
              <a:cxn ang="0">
                <a:pos x="2755" y="842"/>
              </a:cxn>
              <a:cxn ang="0">
                <a:pos x="2563" y="751"/>
              </a:cxn>
              <a:cxn ang="0">
                <a:pos x="2552" y="480"/>
              </a:cxn>
              <a:cxn ang="0">
                <a:pos x="2609" y="334"/>
              </a:cxn>
              <a:cxn ang="0">
                <a:pos x="2823" y="266"/>
              </a:cxn>
              <a:cxn ang="0">
                <a:pos x="3060" y="175"/>
              </a:cxn>
              <a:cxn ang="0">
                <a:pos x="3264" y="130"/>
              </a:cxn>
              <a:cxn ang="0">
                <a:pos x="3331" y="108"/>
              </a:cxn>
              <a:cxn ang="0">
                <a:pos x="3365" y="96"/>
              </a:cxn>
              <a:cxn ang="0">
                <a:pos x="3399" y="85"/>
              </a:cxn>
              <a:cxn ang="0">
                <a:pos x="3478" y="29"/>
              </a:cxn>
              <a:cxn ang="0">
                <a:pos x="3546" y="6"/>
              </a:cxn>
            </a:cxnLst>
            <a:rect l="0" t="0" r="r" b="b"/>
            <a:pathLst>
              <a:path w="3556" h="2107">
                <a:moveTo>
                  <a:pt x="0" y="2050"/>
                </a:moveTo>
                <a:cubicBezTo>
                  <a:pt x="149" y="2101"/>
                  <a:pt x="260" y="2099"/>
                  <a:pt x="429" y="2107"/>
                </a:cubicBezTo>
                <a:cubicBezTo>
                  <a:pt x="526" y="2104"/>
                  <a:pt x="827" y="2103"/>
                  <a:pt x="982" y="2084"/>
                </a:cubicBezTo>
                <a:cubicBezTo>
                  <a:pt x="1121" y="2067"/>
                  <a:pt x="1250" y="2020"/>
                  <a:pt x="1389" y="2005"/>
                </a:cubicBezTo>
                <a:cubicBezTo>
                  <a:pt x="1522" y="1962"/>
                  <a:pt x="1669" y="1958"/>
                  <a:pt x="1807" y="1937"/>
                </a:cubicBezTo>
                <a:cubicBezTo>
                  <a:pt x="1914" y="1921"/>
                  <a:pt x="2015" y="1893"/>
                  <a:pt x="2123" y="1881"/>
                </a:cubicBezTo>
                <a:cubicBezTo>
                  <a:pt x="2242" y="1867"/>
                  <a:pt x="2349" y="1851"/>
                  <a:pt x="2462" y="1813"/>
                </a:cubicBezTo>
                <a:cubicBezTo>
                  <a:pt x="2513" y="1796"/>
                  <a:pt x="2511" y="1811"/>
                  <a:pt x="2552" y="1790"/>
                </a:cubicBezTo>
                <a:cubicBezTo>
                  <a:pt x="2589" y="1771"/>
                  <a:pt x="2606" y="1747"/>
                  <a:pt x="2642" y="1723"/>
                </a:cubicBezTo>
                <a:cubicBezTo>
                  <a:pt x="2694" y="1689"/>
                  <a:pt x="2752" y="1659"/>
                  <a:pt x="2801" y="1621"/>
                </a:cubicBezTo>
                <a:cubicBezTo>
                  <a:pt x="2877" y="1562"/>
                  <a:pt x="2818" y="1593"/>
                  <a:pt x="2880" y="1531"/>
                </a:cubicBezTo>
                <a:cubicBezTo>
                  <a:pt x="2921" y="1490"/>
                  <a:pt x="2959" y="1456"/>
                  <a:pt x="2993" y="1406"/>
                </a:cubicBezTo>
                <a:cubicBezTo>
                  <a:pt x="3011" y="1353"/>
                  <a:pt x="3017" y="1301"/>
                  <a:pt x="3038" y="1248"/>
                </a:cubicBezTo>
                <a:cubicBezTo>
                  <a:pt x="3042" y="1226"/>
                  <a:pt x="3049" y="1204"/>
                  <a:pt x="3049" y="1181"/>
                </a:cubicBezTo>
                <a:cubicBezTo>
                  <a:pt x="3049" y="1121"/>
                  <a:pt x="3047" y="1060"/>
                  <a:pt x="3038" y="1000"/>
                </a:cubicBezTo>
                <a:cubicBezTo>
                  <a:pt x="3030" y="947"/>
                  <a:pt x="2905" y="903"/>
                  <a:pt x="2857" y="887"/>
                </a:cubicBezTo>
                <a:cubicBezTo>
                  <a:pt x="2846" y="879"/>
                  <a:pt x="2836" y="870"/>
                  <a:pt x="2823" y="864"/>
                </a:cubicBezTo>
                <a:cubicBezTo>
                  <a:pt x="2801" y="854"/>
                  <a:pt x="2755" y="842"/>
                  <a:pt x="2755" y="842"/>
                </a:cubicBezTo>
                <a:cubicBezTo>
                  <a:pt x="2693" y="795"/>
                  <a:pt x="2634" y="780"/>
                  <a:pt x="2563" y="751"/>
                </a:cubicBezTo>
                <a:cubicBezTo>
                  <a:pt x="2486" y="674"/>
                  <a:pt x="2512" y="576"/>
                  <a:pt x="2552" y="480"/>
                </a:cubicBezTo>
                <a:cubicBezTo>
                  <a:pt x="2566" y="447"/>
                  <a:pt x="2585" y="358"/>
                  <a:pt x="2609" y="334"/>
                </a:cubicBezTo>
                <a:cubicBezTo>
                  <a:pt x="2659" y="284"/>
                  <a:pt x="2759" y="279"/>
                  <a:pt x="2823" y="266"/>
                </a:cubicBezTo>
                <a:cubicBezTo>
                  <a:pt x="2911" y="248"/>
                  <a:pt x="2982" y="214"/>
                  <a:pt x="3060" y="175"/>
                </a:cubicBezTo>
                <a:cubicBezTo>
                  <a:pt x="3120" y="145"/>
                  <a:pt x="3200" y="151"/>
                  <a:pt x="3264" y="130"/>
                </a:cubicBezTo>
                <a:cubicBezTo>
                  <a:pt x="3286" y="123"/>
                  <a:pt x="3309" y="115"/>
                  <a:pt x="3331" y="108"/>
                </a:cubicBezTo>
                <a:cubicBezTo>
                  <a:pt x="3342" y="104"/>
                  <a:pt x="3354" y="100"/>
                  <a:pt x="3365" y="96"/>
                </a:cubicBezTo>
                <a:cubicBezTo>
                  <a:pt x="3376" y="92"/>
                  <a:pt x="3399" y="85"/>
                  <a:pt x="3399" y="85"/>
                </a:cubicBezTo>
                <a:cubicBezTo>
                  <a:pt x="3405" y="80"/>
                  <a:pt x="3464" y="34"/>
                  <a:pt x="3478" y="29"/>
                </a:cubicBezTo>
                <a:cubicBezTo>
                  <a:pt x="3556" y="0"/>
                  <a:pt x="3517" y="35"/>
                  <a:pt x="3546" y="6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5713" name="Line 81"/>
          <p:cNvSpPr>
            <a:spLocks noChangeShapeType="1"/>
          </p:cNvSpPr>
          <p:nvPr/>
        </p:nvSpPr>
        <p:spPr bwMode="auto">
          <a:xfrm>
            <a:off x="2362200" y="2819400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5714" name="Line 82"/>
          <p:cNvSpPr>
            <a:spLocks noChangeShapeType="1"/>
          </p:cNvSpPr>
          <p:nvPr/>
        </p:nvSpPr>
        <p:spPr bwMode="auto">
          <a:xfrm>
            <a:off x="1447800" y="3505200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5715" name="Line 83"/>
          <p:cNvSpPr>
            <a:spLocks noChangeShapeType="1"/>
          </p:cNvSpPr>
          <p:nvPr/>
        </p:nvSpPr>
        <p:spPr bwMode="auto">
          <a:xfrm>
            <a:off x="838200" y="4267200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5716" name="Line 84"/>
          <p:cNvSpPr>
            <a:spLocks noChangeShapeType="1"/>
          </p:cNvSpPr>
          <p:nvPr/>
        </p:nvSpPr>
        <p:spPr bwMode="auto">
          <a:xfrm>
            <a:off x="457200" y="4876800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5717" name="Text Box 85"/>
          <p:cNvSpPr txBox="1">
            <a:spLocks noChangeArrowheads="1"/>
          </p:cNvSpPr>
          <p:nvPr/>
        </p:nvSpPr>
        <p:spPr bwMode="auto">
          <a:xfrm>
            <a:off x="1752600" y="5969000"/>
            <a:ext cx="5638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CN" sz="2800" i="1">
                <a:solidFill>
                  <a:schemeClr val="tx1"/>
                </a:solidFill>
              </a:rPr>
              <a:t>Makes two passes up the tree</a:t>
            </a:r>
            <a:endParaRPr kumimoji="0" lang="en-US" altLang="zh-CN" sz="2800" i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utoUpdateAnimBg="0" build="p"/>
      <p:bldP spid="325709" grpId="0" animBg="1"/>
      <p:bldP spid="325710" grpId="0" animBg="1"/>
      <p:bldP spid="325711" grpId="0" animBg="1"/>
      <p:bldP spid="325712" grpId="0" animBg="1"/>
      <p:bldP spid="325713" grpId="0" animBg="1"/>
      <p:bldP spid="325714" grpId="0" animBg="1"/>
      <p:bldP spid="325715" grpId="0" animBg="1"/>
      <p:bldP spid="325716" grpId="0" animBg="1"/>
      <p:bldP spid="32571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39B5-0022-441C-A302-8F8F687F6A42}" type="slidenum">
              <a:rPr lang="en-US" altLang="zh-CN"/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Observations (1)</a:t>
            </a:r>
            <a:endParaRPr lang="en-US" altLang="zh-CN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008C87"/>
                </a:solidFill>
              </a:rPr>
              <a:t>rank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of node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 is an upper bound on the height of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If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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parent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,  then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rank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parent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)) &gt; rank(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Lemma 1:</a:t>
            </a:r>
            <a:r>
              <a:rPr lang="en-US" altLang="zh-CN">
                <a:sym typeface="Symbol" panose="05050102010706020507" pitchFamily="18" charset="2"/>
              </a:rPr>
              <a:t> The number of nodes in a tree with root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is at least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baseline="30000">
                <a:solidFill>
                  <a:srgbClr val="008C87"/>
                </a:solidFill>
                <a:sym typeface="Symbol" panose="05050102010706020507" pitchFamily="18" charset="2"/>
              </a:rPr>
              <a:t>rank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baseline="3000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Lemma 2:</a:t>
            </a:r>
            <a:r>
              <a:rPr lang="en-US" altLang="zh-CN">
                <a:sym typeface="Symbol" panose="05050102010706020507" pitchFamily="18" charset="2"/>
              </a:rPr>
              <a:t> For any integer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≥ 0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 the number of nodes of rank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is at most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lang="en-US" altLang="zh-CN" i="1" baseline="3000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2B5F-BB9A-4549-8463-E948771CB7C4}" type="slidenum">
              <a:rPr lang="en-US" altLang="zh-CN"/>
            </a:fld>
            <a:endParaRPr lang="en-US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Observations (2)</a:t>
            </a:r>
            <a:endParaRPr lang="en-US" altLang="zh-CN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E0000"/>
                </a:solidFill>
              </a:rPr>
              <a:t>Lemma 3:</a:t>
            </a:r>
            <a:r>
              <a:rPr lang="en-US" altLang="zh-CN"/>
              <a:t> The number of nodes of rank 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≥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k</a:t>
            </a:r>
            <a:r>
              <a:rPr lang="en-US" altLang="zh-CN"/>
              <a:t> is at most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 i="1" baseline="30000">
                <a:solidFill>
                  <a:srgbClr val="008C87"/>
                </a:solidFill>
              </a:rPr>
              <a:t>k</a:t>
            </a:r>
            <a:r>
              <a:rPr lang="en-US" altLang="zh-CN" baseline="30000">
                <a:solidFill>
                  <a:srgbClr val="008C87"/>
                </a:solidFill>
              </a:rPr>
              <a:t>-1</a:t>
            </a:r>
            <a:r>
              <a:rPr lang="en-US" altLang="zh-CN"/>
              <a:t>. </a:t>
            </a:r>
            <a:endParaRPr lang="en-US" altLang="zh-CN"/>
          </a:p>
          <a:p>
            <a:endParaRPr lang="en-US" altLang="zh-CN" sz="1000"/>
          </a:p>
          <a:p>
            <a:r>
              <a:rPr lang="en-US" altLang="zh-CN">
                <a:solidFill>
                  <a:srgbClr val="CE0000"/>
                </a:solidFill>
              </a:rPr>
              <a:t>Lemma 4:</a:t>
            </a:r>
            <a:r>
              <a:rPr lang="en-US" altLang="zh-CN"/>
              <a:t> The maximum rank that a node can have is </a:t>
            </a:r>
            <a:r>
              <a:rPr lang="en-US" altLang="zh-CN">
                <a:solidFill>
                  <a:srgbClr val="008C87"/>
                </a:solidFill>
              </a:rPr>
              <a:t>log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 sz="1000"/>
          </a:p>
          <a:p>
            <a:r>
              <a:rPr lang="en-US" altLang="zh-CN"/>
              <a:t>As soon as a node becomes a non-root node, its rank is forever </a:t>
            </a:r>
            <a:r>
              <a:rPr lang="en-US" altLang="zh-CN">
                <a:solidFill>
                  <a:srgbClr val="CE0000"/>
                </a:solidFill>
              </a:rPr>
              <a:t>fixed</a:t>
            </a:r>
            <a:r>
              <a:rPr lang="en-US" altLang="zh-CN"/>
              <a:t>.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C764-9C4F-4536-9A5B-CAC15482E3ED}" type="slidenum">
              <a:rPr lang="en-US" altLang="zh-CN"/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(1)</a:t>
            </a:r>
            <a:endParaRPr lang="en-US" altLang="zh-CN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Divide the nodes into groups according to their ranks: assign to group </a:t>
            </a:r>
            <a:r>
              <a:rPr lang="en-US" altLang="zh-CN" sz="2800" i="1" dirty="0" err="1">
                <a:solidFill>
                  <a:srgbClr val="008C87"/>
                </a:solidFill>
              </a:rPr>
              <a:t>i</a:t>
            </a:r>
            <a:r>
              <a:rPr lang="en-US" altLang="zh-CN" sz="2800" dirty="0"/>
              <a:t> all nodes whose rank </a:t>
            </a:r>
            <a:r>
              <a:rPr lang="en-US" altLang="zh-CN" sz="2800" i="1" dirty="0">
                <a:solidFill>
                  <a:srgbClr val="008C87"/>
                </a:solidFill>
              </a:rPr>
              <a:t>r</a:t>
            </a:r>
            <a:r>
              <a:rPr lang="en-US" altLang="zh-CN" sz="2800" dirty="0"/>
              <a:t> satisfies </a:t>
            </a:r>
            <a:r>
              <a:rPr lang="en-US" altLang="zh-CN" sz="2800" dirty="0">
                <a:solidFill>
                  <a:srgbClr val="008C87"/>
                </a:solidFill>
              </a:rPr>
              <a:t>log*</a:t>
            </a:r>
            <a:r>
              <a:rPr lang="en-US" altLang="zh-CN" sz="2800" i="1" dirty="0">
                <a:solidFill>
                  <a:srgbClr val="008C87"/>
                </a:solidFill>
              </a:rPr>
              <a:t>r</a:t>
            </a:r>
            <a:r>
              <a:rPr lang="en-US" altLang="zh-CN" sz="2800" dirty="0">
                <a:solidFill>
                  <a:srgbClr val="008C87"/>
                </a:solidFill>
              </a:rPr>
              <a:t> = </a:t>
            </a:r>
            <a:r>
              <a:rPr lang="en-US" altLang="zh-CN" sz="2800" i="1" dirty="0" err="1">
                <a:solidFill>
                  <a:srgbClr val="008C87"/>
                </a:solidFill>
              </a:rPr>
              <a:t>i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Each group consists of all nodes with ranks in the interval </a:t>
            </a:r>
            <a:r>
              <a:rPr lang="en-US" altLang="zh-CN" sz="2800" dirty="0">
                <a:solidFill>
                  <a:srgbClr val="008C87"/>
                </a:solidFill>
              </a:rPr>
              <a:t>(</a:t>
            </a:r>
            <a:r>
              <a:rPr lang="en-US" altLang="zh-CN" sz="2800" i="1" dirty="0">
                <a:solidFill>
                  <a:srgbClr val="008C87"/>
                </a:solidFill>
              </a:rPr>
              <a:t>k</a:t>
            </a:r>
            <a:r>
              <a:rPr lang="en-US" altLang="zh-CN" sz="2800" dirty="0">
                <a:solidFill>
                  <a:srgbClr val="008C87"/>
                </a:solidFill>
              </a:rPr>
              <a:t>, 2</a:t>
            </a:r>
            <a:r>
              <a:rPr lang="en-US" altLang="zh-CN" sz="2800" i="1" baseline="30000" dirty="0">
                <a:solidFill>
                  <a:srgbClr val="008C87"/>
                </a:solidFill>
              </a:rPr>
              <a:t>k</a:t>
            </a:r>
            <a:r>
              <a:rPr lang="en-US" altLang="zh-CN" sz="2800" dirty="0">
                <a:solidFill>
                  <a:srgbClr val="008C87"/>
                </a:solidFill>
              </a:rPr>
              <a:t>]</a:t>
            </a:r>
            <a:r>
              <a:rPr lang="en-US" altLang="zh-CN" sz="2800" dirty="0"/>
              <a:t>, where </a:t>
            </a:r>
            <a:r>
              <a:rPr lang="en-US" altLang="zh-CN" sz="2800" i="1" dirty="0">
                <a:solidFill>
                  <a:srgbClr val="008C87"/>
                </a:solidFill>
              </a:rPr>
              <a:t>k</a:t>
            </a:r>
            <a:r>
              <a:rPr lang="en-US" altLang="zh-CN" sz="2800" dirty="0"/>
              <a:t> is itself an iterated power of </a:t>
            </a:r>
            <a:r>
              <a:rPr lang="en-US" altLang="zh-CN" sz="2800" dirty="0">
                <a:solidFill>
                  <a:srgbClr val="008C87"/>
                </a:solidFill>
              </a:rPr>
              <a:t>2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lvl="1">
              <a:lnSpc>
                <a:spcPct val="80000"/>
              </a:lnSpc>
            </a:pPr>
            <a:r>
              <a:rPr lang="en-US" altLang="zh-CN" sz="2400" dirty="0" smtClean="0"/>
              <a:t>{0}, {1}, {2}, {3, 4}, {5,…,16}, {17,...,2</a:t>
            </a:r>
            <a:r>
              <a:rPr lang="en-US" altLang="zh-CN" sz="2400" baseline="30000" dirty="0" smtClean="0"/>
              <a:t>16</a:t>
            </a:r>
            <a:r>
              <a:rPr lang="en-US" altLang="zh-CN" sz="2400" dirty="0" smtClean="0"/>
              <a:t>=65536}, {65537,…,2</a:t>
            </a:r>
            <a:r>
              <a:rPr lang="en-US" altLang="zh-CN" sz="2400" baseline="30000" dirty="0" smtClean="0"/>
              <a:t>65536</a:t>
            </a:r>
            <a:r>
              <a:rPr lang="en-US" altLang="zh-CN" sz="2400" dirty="0" smtClean="0"/>
              <a:t>}, …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solidFill>
                  <a:srgbClr val="CE0000"/>
                </a:solidFill>
              </a:rPr>
              <a:t>Lemma </a:t>
            </a:r>
            <a:r>
              <a:rPr lang="en-US" altLang="zh-CN" sz="2800" dirty="0">
                <a:solidFill>
                  <a:srgbClr val="CE0000"/>
                </a:solidFill>
              </a:rPr>
              <a:t>5:</a:t>
            </a:r>
            <a:r>
              <a:rPr lang="en-US" altLang="zh-CN" sz="2800" dirty="0"/>
              <a:t> The number of distinct groups is at most </a:t>
            </a:r>
            <a:r>
              <a:rPr lang="en-US" altLang="zh-CN" sz="2800" dirty="0">
                <a:solidFill>
                  <a:srgbClr val="008C87"/>
                </a:solidFill>
              </a:rPr>
              <a:t>log*</a:t>
            </a:r>
            <a:r>
              <a:rPr lang="en-US" altLang="zh-CN" sz="2800" i="1" dirty="0">
                <a:solidFill>
                  <a:srgbClr val="008C87"/>
                </a:solidFill>
              </a:rPr>
              <a:t>n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solidFill>
                  <a:srgbClr val="CE0000"/>
                </a:solidFill>
              </a:rPr>
              <a:t>Lemma </a:t>
            </a:r>
            <a:r>
              <a:rPr lang="en-US" altLang="zh-CN" sz="2800" dirty="0">
                <a:solidFill>
                  <a:srgbClr val="CE0000"/>
                </a:solidFill>
              </a:rPr>
              <a:t>6:</a:t>
            </a:r>
            <a:r>
              <a:rPr lang="en-US" altLang="zh-CN" sz="2800" dirty="0"/>
              <a:t> The number of nodes in the group </a:t>
            </a:r>
            <a:r>
              <a:rPr lang="en-US" altLang="zh-CN" sz="2800" dirty="0">
                <a:solidFill>
                  <a:srgbClr val="008C87"/>
                </a:solidFill>
              </a:rPr>
              <a:t>(</a:t>
            </a:r>
            <a:r>
              <a:rPr lang="en-US" altLang="zh-CN" sz="2800" i="1" dirty="0">
                <a:solidFill>
                  <a:srgbClr val="008C87"/>
                </a:solidFill>
              </a:rPr>
              <a:t>k</a:t>
            </a:r>
            <a:r>
              <a:rPr lang="en-US" altLang="zh-CN" sz="2800" dirty="0">
                <a:solidFill>
                  <a:srgbClr val="008C87"/>
                </a:solidFill>
              </a:rPr>
              <a:t>, 2</a:t>
            </a:r>
            <a:r>
              <a:rPr lang="en-US" altLang="zh-CN" sz="2800" i="1" baseline="30000" dirty="0">
                <a:solidFill>
                  <a:srgbClr val="008C87"/>
                </a:solidFill>
              </a:rPr>
              <a:t>k</a:t>
            </a:r>
            <a:r>
              <a:rPr lang="en-US" altLang="zh-CN" sz="2800" dirty="0">
                <a:solidFill>
                  <a:srgbClr val="008C87"/>
                </a:solidFill>
              </a:rPr>
              <a:t>]</a:t>
            </a:r>
            <a:r>
              <a:rPr lang="en-US" altLang="zh-CN" sz="2800" dirty="0"/>
              <a:t> is at most </a:t>
            </a:r>
            <a:r>
              <a:rPr lang="en-US" altLang="zh-CN" sz="2800" i="1" dirty="0">
                <a:solidFill>
                  <a:srgbClr val="008C87"/>
                </a:solidFill>
              </a:rPr>
              <a:t>n</a:t>
            </a:r>
            <a:r>
              <a:rPr lang="en-US" altLang="zh-CN" sz="2800" dirty="0">
                <a:solidFill>
                  <a:srgbClr val="008C87"/>
                </a:solidFill>
              </a:rPr>
              <a:t>/2</a:t>
            </a:r>
            <a:r>
              <a:rPr lang="en-US" altLang="zh-CN" sz="2800" i="1" baseline="30000" dirty="0">
                <a:solidFill>
                  <a:srgbClr val="008C87"/>
                </a:solidFill>
              </a:rPr>
              <a:t>k</a:t>
            </a:r>
            <a:r>
              <a:rPr lang="en-US" altLang="zh-CN" sz="2800" baseline="30000" dirty="0">
                <a:solidFill>
                  <a:srgbClr val="008C87"/>
                </a:solidFill>
              </a:rPr>
              <a:t>-1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51A60-5ACD-4FA1-A6BD-2AC662DBA06D}" type="slidenum">
              <a:rPr lang="en-US" altLang="zh-CN"/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Sparse Graph Representation</a:t>
            </a:r>
            <a:endParaRPr lang="en-US" altLang="zh-CN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Adjacency </a:t>
            </a:r>
            <a:r>
              <a:rPr lang="en-US" altLang="zh-CN" smtClean="0">
                <a:solidFill>
                  <a:srgbClr val="CE0000"/>
                </a:solidFill>
              </a:rPr>
              <a:t>list</a:t>
            </a:r>
            <a:r>
              <a:rPr lang="en-US" altLang="zh-CN" smtClean="0"/>
              <a:t>: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storage  </a:t>
            </a:r>
            <a:r>
              <a:rPr lang="en-US" altLang="zh-CN" b="1" smtClean="0">
                <a:sym typeface="Symbol" panose="05050102010706020507" pitchFamily="18" charset="2"/>
              </a:rPr>
              <a:t>sparse</a:t>
            </a:r>
            <a:r>
              <a:rPr lang="en-US" altLang="zh-CN" smtClean="0">
                <a:sym typeface="Symbol" panose="05050102010706020507" pitchFamily="18" charset="2"/>
              </a:rPr>
              <a:t> representation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For each vertex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ym typeface="Symbol" panose="05050102010706020507" pitchFamily="18" charset="2"/>
              </a:rPr>
              <a:t>, keep a list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Adj[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smtClean="0">
                <a:sym typeface="Symbol" panose="05050102010706020507" pitchFamily="18" charset="2"/>
              </a:rPr>
              <a:t> of vertices adjacent to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  <a:endParaRPr lang="en-US" altLang="zh-CN" smtClean="0"/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3733800" y="17526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1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3810000" y="3048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3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53255" name="Oval 6"/>
          <p:cNvSpPr>
            <a:spLocks noChangeArrowheads="1"/>
          </p:cNvSpPr>
          <p:nvPr/>
        </p:nvSpPr>
        <p:spPr bwMode="auto">
          <a:xfrm>
            <a:off x="2362200" y="2590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2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5334000" y="2438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4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53257" name="AutoShape 8"/>
          <p:cNvCxnSpPr>
            <a:cxnSpLocks noChangeShapeType="1"/>
            <a:stCxn id="53253" idx="2"/>
            <a:endCxn id="53255" idx="7"/>
          </p:cNvCxnSpPr>
          <p:nvPr/>
        </p:nvCxnSpPr>
        <p:spPr bwMode="auto">
          <a:xfrm flipH="1">
            <a:off x="2817813" y="2019300"/>
            <a:ext cx="896937" cy="630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3258" name="AutoShape 9"/>
          <p:cNvCxnSpPr>
            <a:cxnSpLocks noChangeShapeType="1"/>
            <a:stCxn id="53255" idx="5"/>
            <a:endCxn id="53254" idx="2"/>
          </p:cNvCxnSpPr>
          <p:nvPr/>
        </p:nvCxnSpPr>
        <p:spPr bwMode="auto">
          <a:xfrm>
            <a:off x="2817813" y="3065463"/>
            <a:ext cx="973137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3259" name="AutoShape 10"/>
          <p:cNvCxnSpPr>
            <a:cxnSpLocks noChangeShapeType="1"/>
            <a:stCxn id="53253" idx="4"/>
            <a:endCxn id="53254" idx="0"/>
          </p:cNvCxnSpPr>
          <p:nvPr/>
        </p:nvCxnSpPr>
        <p:spPr bwMode="auto">
          <a:xfrm>
            <a:off x="4000500" y="2305050"/>
            <a:ext cx="762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3260" name="AutoShape 11"/>
          <p:cNvCxnSpPr>
            <a:cxnSpLocks noChangeShapeType="1"/>
            <a:stCxn id="53256" idx="3"/>
            <a:endCxn id="53254" idx="6"/>
          </p:cNvCxnSpPr>
          <p:nvPr/>
        </p:nvCxnSpPr>
        <p:spPr bwMode="auto">
          <a:xfrm flipH="1">
            <a:off x="4362450" y="2913063"/>
            <a:ext cx="10493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EB8D-582B-4982-810E-1E1B7AFDE1A0}" type="slidenum">
              <a:rPr lang="en-US" altLang="zh-CN"/>
            </a:fld>
            <a:endParaRPr lang="en-US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(2)</a:t>
            </a:r>
            <a:endParaRPr lang="en-US" altLang="zh-CN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Assign </a:t>
            </a:r>
            <a:r>
              <a:rPr lang="en-US" altLang="zh-CN">
                <a:solidFill>
                  <a:srgbClr val="008C87"/>
                </a:solidFill>
              </a:rPr>
              <a:t>2</a:t>
            </a:r>
            <a:r>
              <a:rPr lang="en-US" altLang="zh-CN" i="1" baseline="30000">
                <a:solidFill>
                  <a:srgbClr val="008C87"/>
                </a:solidFill>
              </a:rPr>
              <a:t>k</a:t>
            </a:r>
            <a:r>
              <a:rPr lang="en-US" altLang="zh-CN"/>
              <a:t> tokens to each node in group 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, 2</a:t>
            </a:r>
            <a:r>
              <a:rPr lang="en-US" altLang="zh-CN" i="1" baseline="30000">
                <a:solidFill>
                  <a:srgbClr val="008C87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]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The total number of tokens assigned to all the nodes in that group is at most </a:t>
            </a:r>
            <a:r>
              <a:rPr lang="en-US" altLang="zh-CN">
                <a:solidFill>
                  <a:srgbClr val="008C87"/>
                </a:solidFill>
              </a:rPr>
              <a:t>2</a:t>
            </a:r>
            <a:r>
              <a:rPr lang="en-US" altLang="zh-CN" i="1" baseline="30000">
                <a:solidFill>
                  <a:srgbClr val="008C87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*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 i="1" baseline="30000">
                <a:solidFill>
                  <a:srgbClr val="008C87"/>
                </a:solidFill>
              </a:rPr>
              <a:t>k</a:t>
            </a:r>
            <a:r>
              <a:rPr lang="en-US" altLang="zh-CN" baseline="30000">
                <a:solidFill>
                  <a:srgbClr val="008C87"/>
                </a:solidFill>
              </a:rPr>
              <a:t>-1</a:t>
            </a:r>
            <a:r>
              <a:rPr lang="en-US" altLang="zh-CN">
                <a:solidFill>
                  <a:srgbClr val="008C87"/>
                </a:solidFill>
              </a:rPr>
              <a:t> = 2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/>
              <a:t>.</a:t>
            </a:r>
            <a:endParaRPr lang="en-US" altLang="zh-CN"/>
          </a:p>
          <a:p>
            <a:pPr lvl="1"/>
            <a:endParaRPr lang="en-US" altLang="zh-CN" sz="1000"/>
          </a:p>
          <a:p>
            <a:r>
              <a:rPr lang="en-US" altLang="zh-CN"/>
              <a:t>The number of tokens assigned to </a:t>
            </a:r>
            <a:r>
              <a:rPr lang="en-US" altLang="zh-CN">
                <a:solidFill>
                  <a:srgbClr val="CE0000"/>
                </a:solidFill>
              </a:rPr>
              <a:t>all</a:t>
            </a:r>
            <a:r>
              <a:rPr lang="en-US" altLang="zh-CN"/>
              <a:t> nodes in </a:t>
            </a:r>
            <a:r>
              <a:rPr lang="en-US" altLang="zh-CN">
                <a:solidFill>
                  <a:srgbClr val="CE0000"/>
                </a:solidFill>
              </a:rPr>
              <a:t>all</a:t>
            </a:r>
            <a:r>
              <a:rPr lang="en-US" altLang="zh-CN"/>
              <a:t> groups is at most </a:t>
            </a:r>
            <a:r>
              <a:rPr lang="en-US" altLang="zh-CN">
                <a:solidFill>
                  <a:srgbClr val="008C87"/>
                </a:solidFill>
              </a:rPr>
              <a:t>2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log*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3EE-8B90-4A7D-91FE-EDC4C5173547}" type="slidenum">
              <a:rPr lang="en-US" altLang="zh-CN"/>
            </a:fld>
            <a:endParaRPr lang="en-US" altLang="zh-CN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(3)</a:t>
            </a:r>
            <a:endParaRPr lang="en-US" altLang="zh-CN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Pay for each point 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v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that </a:t>
            </a:r>
            <a:r>
              <a:rPr lang="en-US" altLang="zh-CN">
                <a:solidFill>
                  <a:srgbClr val="CE0000"/>
                </a:solidFill>
              </a:rPr>
              <a:t>find</a:t>
            </a:r>
            <a:r>
              <a:rPr lang="en-US" altLang="zh-CN"/>
              <a:t> chases: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if 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r>
              <a:rPr lang="en-US" altLang="zh-CN"/>
              <a:t> and </a:t>
            </a:r>
            <a:r>
              <a:rPr lang="en-US" altLang="zh-CN" i="1">
                <a:solidFill>
                  <a:srgbClr val="008C87"/>
                </a:solidFill>
              </a:rPr>
              <a:t>v</a:t>
            </a:r>
            <a:r>
              <a:rPr lang="en-US" altLang="zh-CN"/>
              <a:t> belong to </a:t>
            </a:r>
            <a:r>
              <a:rPr lang="en-US" altLang="zh-CN">
                <a:solidFill>
                  <a:srgbClr val="CE0000"/>
                </a:solidFill>
              </a:rPr>
              <a:t>different</a:t>
            </a:r>
            <a:r>
              <a:rPr lang="en-US" altLang="zh-CN"/>
              <a:t> groups, then </a:t>
            </a:r>
            <a:r>
              <a:rPr lang="en-US" altLang="zh-CN">
                <a:solidFill>
                  <a:srgbClr val="CE0000"/>
                </a:solidFill>
              </a:rPr>
              <a:t>find</a:t>
            </a:r>
            <a:r>
              <a:rPr lang="en-US" altLang="zh-CN"/>
              <a:t> pays for chasing this pointer.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if 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r>
              <a:rPr lang="en-US" altLang="zh-CN"/>
              <a:t> and </a:t>
            </a:r>
            <a:r>
              <a:rPr lang="en-US" altLang="zh-CN" i="1">
                <a:solidFill>
                  <a:srgbClr val="008C87"/>
                </a:solidFill>
              </a:rPr>
              <a:t>v</a:t>
            </a:r>
            <a:r>
              <a:rPr lang="en-US" altLang="zh-CN"/>
              <a:t> belong to the </a:t>
            </a:r>
            <a:r>
              <a:rPr lang="en-US" altLang="zh-CN">
                <a:solidFill>
                  <a:srgbClr val="CE0000"/>
                </a:solidFill>
              </a:rPr>
              <a:t>same</a:t>
            </a:r>
            <a:r>
              <a:rPr lang="en-US" altLang="zh-CN"/>
              <a:t> group, then 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r>
              <a:rPr lang="en-US" altLang="zh-CN"/>
              <a:t> pays using one of its tokens.</a:t>
            </a:r>
            <a:endParaRPr lang="en-US" altLang="zh-CN"/>
          </a:p>
          <a:p>
            <a:pPr lvl="1">
              <a:lnSpc>
                <a:spcPct val="90000"/>
              </a:lnSpc>
            </a:pPr>
            <a:endParaRPr lang="en-US" altLang="zh-CN" sz="1200"/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E0000"/>
                </a:solidFill>
              </a:rPr>
              <a:t>Main point:</a:t>
            </a:r>
            <a:r>
              <a:rPr lang="en-US" altLang="zh-CN"/>
              <a:t> each time a </a:t>
            </a:r>
            <a:r>
              <a:rPr lang="en-US" altLang="zh-CN">
                <a:solidFill>
                  <a:srgbClr val="CE0000"/>
                </a:solidFill>
              </a:rPr>
              <a:t>find</a:t>
            </a:r>
            <a:r>
              <a:rPr lang="en-US" altLang="zh-CN"/>
              <a:t> operation goes through a node 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r>
              <a:rPr lang="en-US" altLang="zh-CN"/>
              <a:t>, its parent point is changed to the root of the current tree and </a:t>
            </a:r>
            <a:r>
              <a:rPr lang="en-US" altLang="zh-CN" i="1">
                <a:solidFill>
                  <a:srgbClr val="008C87"/>
                </a:solidFill>
              </a:rPr>
              <a:t>rank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parent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r>
              <a:rPr lang="en-US" altLang="zh-CN">
                <a:solidFill>
                  <a:srgbClr val="008C87"/>
                </a:solidFill>
              </a:rPr>
              <a:t>))</a:t>
            </a:r>
            <a:r>
              <a:rPr lang="en-US" altLang="zh-CN"/>
              <a:t> increases by </a:t>
            </a:r>
            <a:r>
              <a:rPr lang="en-US" altLang="zh-CN">
                <a:solidFill>
                  <a:srgbClr val="CE0000"/>
                </a:solidFill>
              </a:rPr>
              <a:t>at least</a:t>
            </a:r>
            <a:r>
              <a:rPr lang="en-US" altLang="zh-CN"/>
              <a:t> </a:t>
            </a:r>
            <a:r>
              <a:rPr lang="en-US" altLang="zh-CN">
                <a:solidFill>
                  <a:srgbClr val="008C87"/>
                </a:solidFill>
              </a:rPr>
              <a:t>1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A999-2AEC-49E1-B84D-A15E62CB1E3B}" type="slidenum">
              <a:rPr lang="en-US" altLang="zh-CN"/>
            </a:fld>
            <a:endParaRPr lang="en-US" altLang="zh-CN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(4)</a:t>
            </a:r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If </a:t>
            </a:r>
            <a:r>
              <a:rPr lang="en-US" altLang="zh-CN" sz="2800" i="1">
                <a:solidFill>
                  <a:srgbClr val="008C87"/>
                </a:solidFill>
              </a:rPr>
              <a:t>u</a:t>
            </a:r>
            <a:r>
              <a:rPr lang="en-US" altLang="zh-CN" sz="2800"/>
              <a:t> is in group 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k</a:t>
            </a:r>
            <a:r>
              <a:rPr lang="en-US" altLang="zh-CN" sz="2800">
                <a:solidFill>
                  <a:srgbClr val="008C87"/>
                </a:solidFill>
              </a:rPr>
              <a:t>, 2</a:t>
            </a:r>
            <a:r>
              <a:rPr lang="en-US" altLang="zh-CN" sz="2800" i="1" baseline="30000">
                <a:solidFill>
                  <a:srgbClr val="008C87"/>
                </a:solidFill>
              </a:rPr>
              <a:t>k</a:t>
            </a:r>
            <a:r>
              <a:rPr lang="en-US" altLang="zh-CN" sz="2800">
                <a:solidFill>
                  <a:srgbClr val="008C87"/>
                </a:solidFill>
              </a:rPr>
              <a:t>]</a:t>
            </a:r>
            <a:r>
              <a:rPr lang="en-US" altLang="zh-CN" sz="2800"/>
              <a:t>, then </a:t>
            </a:r>
            <a:r>
              <a:rPr lang="en-US" altLang="zh-CN" sz="2800" i="1">
                <a:solidFill>
                  <a:srgbClr val="008C87"/>
                </a:solidFill>
              </a:rPr>
              <a:t>rank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parent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u</a:t>
            </a:r>
            <a:r>
              <a:rPr lang="en-US" altLang="zh-CN" sz="2800">
                <a:solidFill>
                  <a:srgbClr val="008C87"/>
                </a:solidFill>
              </a:rPr>
              <a:t>))</a:t>
            </a:r>
            <a:r>
              <a:rPr lang="en-US" altLang="zh-CN" sz="2800"/>
              <a:t> can increase fewer than </a:t>
            </a:r>
            <a:r>
              <a:rPr lang="en-US" altLang="zh-CN" sz="2800">
                <a:solidFill>
                  <a:srgbClr val="008C87"/>
                </a:solidFill>
              </a:rPr>
              <a:t>2</a:t>
            </a:r>
            <a:r>
              <a:rPr lang="en-US" altLang="zh-CN" sz="2800" i="1" baseline="30000">
                <a:solidFill>
                  <a:srgbClr val="008C87"/>
                </a:solidFill>
              </a:rPr>
              <a:t>k</a:t>
            </a:r>
            <a:r>
              <a:rPr lang="en-US" altLang="zh-CN" sz="2800"/>
              <a:t> times before it move up to a higher group.</a:t>
            </a:r>
            <a:endParaRPr lang="en-US" altLang="zh-CN" sz="2800"/>
          </a:p>
          <a:p>
            <a:pPr lvl="1"/>
            <a:r>
              <a:rPr lang="en-US" altLang="zh-CN" sz="2400"/>
              <a:t>the </a:t>
            </a:r>
            <a:r>
              <a:rPr lang="en-US" altLang="zh-CN" sz="2400">
                <a:solidFill>
                  <a:srgbClr val="008C87"/>
                </a:solidFill>
              </a:rPr>
              <a:t>2</a:t>
            </a:r>
            <a:r>
              <a:rPr lang="en-US" altLang="zh-CN" sz="2400" i="1" baseline="30000">
                <a:solidFill>
                  <a:srgbClr val="008C87"/>
                </a:solidFill>
              </a:rPr>
              <a:t>k</a:t>
            </a:r>
            <a:r>
              <a:rPr lang="en-US" altLang="zh-CN" sz="2400"/>
              <a:t> tokens assigned to </a:t>
            </a:r>
            <a:r>
              <a:rPr lang="en-US" altLang="zh-CN" sz="2400" i="1">
                <a:solidFill>
                  <a:srgbClr val="008C87"/>
                </a:solidFill>
              </a:rPr>
              <a:t>u</a:t>
            </a:r>
            <a:r>
              <a:rPr lang="en-US" altLang="zh-CN" sz="2400"/>
              <a:t> are sufficient to pay for all the </a:t>
            </a:r>
            <a:r>
              <a:rPr lang="en-US" altLang="zh-CN" sz="2400">
                <a:solidFill>
                  <a:srgbClr val="CE0000"/>
                </a:solidFill>
              </a:rPr>
              <a:t>find</a:t>
            </a:r>
            <a:r>
              <a:rPr lang="en-US" altLang="zh-CN" sz="2400"/>
              <a:t> operations that go through </a:t>
            </a:r>
            <a:r>
              <a:rPr lang="en-US" altLang="zh-CN" sz="2400" i="1">
                <a:solidFill>
                  <a:srgbClr val="008C87"/>
                </a:solidFill>
              </a:rPr>
              <a:t>u</a:t>
            </a:r>
            <a:r>
              <a:rPr lang="en-US" altLang="zh-CN" sz="2400"/>
              <a:t> and stay in the same group.</a:t>
            </a:r>
            <a:endParaRPr lang="en-US" altLang="zh-CN" sz="2400"/>
          </a:p>
          <a:p>
            <a:r>
              <a:rPr lang="en-US" altLang="zh-CN" sz="2800"/>
              <a:t>The total number of steps charged each</a:t>
            </a:r>
            <a:r>
              <a:rPr lang="en-US" altLang="zh-CN" sz="2800">
                <a:solidFill>
                  <a:srgbClr val="CE0000"/>
                </a:solidFill>
              </a:rPr>
              <a:t> find</a:t>
            </a:r>
            <a:r>
              <a:rPr lang="en-US" altLang="zh-CN" sz="2800"/>
              <a:t> operation is at most </a:t>
            </a:r>
            <a:r>
              <a:rPr lang="en-US" altLang="zh-CN" sz="2800">
                <a:solidFill>
                  <a:srgbClr val="008C87"/>
                </a:solidFill>
              </a:rPr>
              <a:t>log*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/>
              <a:t> for a total of </a:t>
            </a:r>
            <a:r>
              <a:rPr lang="en-US" altLang="zh-CN" sz="2800" i="1">
                <a:solidFill>
                  <a:srgbClr val="008C87"/>
                </a:solidFill>
              </a:rPr>
              <a:t>O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m</a:t>
            </a:r>
            <a:r>
              <a:rPr lang="en-US" altLang="zh-CN" sz="2800">
                <a:solidFill>
                  <a:srgbClr val="008C87"/>
                </a:solidFill>
              </a:rPr>
              <a:t>log*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)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en-US" altLang="zh-CN" sz="2800"/>
              <a:t>The total number of tokens is at most </a:t>
            </a:r>
            <a:r>
              <a:rPr lang="en-US" altLang="zh-CN" sz="2800">
                <a:solidFill>
                  <a:srgbClr val="008C87"/>
                </a:solidFill>
              </a:rPr>
              <a:t>2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log*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16.3-3, 23.1-8, 23.1-9, 21.1-2, 21.1-3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13926-84B4-48FA-87AB-9F6E0D2F1B1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E6D102-64E7-4622-98B1-27993D6AD667}" type="slidenum">
              <a:rPr lang="en-US" altLang="zh-CN"/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Sparse Graph Representation</a:t>
            </a:r>
            <a:endParaRPr lang="en-US" altLang="zh-CN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Adj[1] = {2, 3}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Adj[2] = {3}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Adj[3] = {}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Adj[4] ={3}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Adj[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2"/>
                </a:solidFill>
              </a:rPr>
              <a:t>= degree(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[for undirected graphs]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Adj[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= </a:t>
            </a:r>
            <a:r>
              <a:rPr lang="en-US" altLang="zh-CN" smtClean="0">
                <a:solidFill>
                  <a:schemeClr val="accent2"/>
                </a:solidFill>
              </a:rPr>
              <a:t>out-degree(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[for digraphs]</a:t>
            </a:r>
            <a:endParaRPr lang="en-US" altLang="zh-CN" smtClean="0"/>
          </a:p>
        </p:txBody>
      </p:sp>
      <p:sp>
        <p:nvSpPr>
          <p:cNvPr id="54277" name="Oval 4"/>
          <p:cNvSpPr>
            <a:spLocks noChangeArrowheads="1"/>
          </p:cNvSpPr>
          <p:nvPr/>
        </p:nvSpPr>
        <p:spPr bwMode="auto">
          <a:xfrm>
            <a:off x="5410200" y="17526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1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5486400" y="3048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3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54279" name="Oval 6"/>
          <p:cNvSpPr>
            <a:spLocks noChangeArrowheads="1"/>
          </p:cNvSpPr>
          <p:nvPr/>
        </p:nvSpPr>
        <p:spPr bwMode="auto">
          <a:xfrm>
            <a:off x="4038600" y="2590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2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7010400" y="2438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4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54281" name="AutoShape 8"/>
          <p:cNvCxnSpPr>
            <a:cxnSpLocks noChangeShapeType="1"/>
            <a:stCxn id="54277" idx="2"/>
            <a:endCxn id="54279" idx="7"/>
          </p:cNvCxnSpPr>
          <p:nvPr/>
        </p:nvCxnSpPr>
        <p:spPr bwMode="auto">
          <a:xfrm flipH="1">
            <a:off x="4494213" y="2019300"/>
            <a:ext cx="896937" cy="630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4282" name="AutoShape 9"/>
          <p:cNvCxnSpPr>
            <a:cxnSpLocks noChangeShapeType="1"/>
            <a:stCxn id="54279" idx="5"/>
            <a:endCxn id="54278" idx="2"/>
          </p:cNvCxnSpPr>
          <p:nvPr/>
        </p:nvCxnSpPr>
        <p:spPr bwMode="auto">
          <a:xfrm>
            <a:off x="4494213" y="3065463"/>
            <a:ext cx="973137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4283" name="AutoShape 10"/>
          <p:cNvCxnSpPr>
            <a:cxnSpLocks noChangeShapeType="1"/>
            <a:stCxn id="54277" idx="4"/>
            <a:endCxn id="54278" idx="0"/>
          </p:cNvCxnSpPr>
          <p:nvPr/>
        </p:nvCxnSpPr>
        <p:spPr bwMode="auto">
          <a:xfrm>
            <a:off x="5676900" y="2305050"/>
            <a:ext cx="762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4284" name="AutoShape 11"/>
          <p:cNvCxnSpPr>
            <a:cxnSpLocks noChangeShapeType="1"/>
            <a:stCxn id="54280" idx="3"/>
            <a:endCxn id="54278" idx="6"/>
          </p:cNvCxnSpPr>
          <p:nvPr/>
        </p:nvCxnSpPr>
        <p:spPr bwMode="auto">
          <a:xfrm flipH="1">
            <a:off x="6038850" y="2913063"/>
            <a:ext cx="10493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8D23A8-3F84-41AA-B17A-E82381DDD7EB}" type="slidenum">
              <a:rPr lang="en-US" altLang="zh-CN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Handshaking Lemma</a:t>
            </a:r>
            <a:endParaRPr lang="en-US" altLang="zh-CN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For undirected graphs,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Thus adjacency list uses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mtClean="0">
                <a:sym typeface="Symbol" panose="05050102010706020507" pitchFamily="18" charset="2"/>
              </a:rPr>
              <a:t> storage.</a:t>
            </a:r>
            <a:endParaRPr lang="en-US" altLang="zh-CN" smtClean="0">
              <a:sym typeface="Symbol" panose="05050102010706020507" pitchFamily="18" charset="2"/>
            </a:endParaRP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3657600" y="3124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1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3733800" y="44196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3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2286000" y="3962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2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5257800" y="3810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4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13322" name="AutoShape 8"/>
          <p:cNvCxnSpPr>
            <a:cxnSpLocks noChangeShapeType="1"/>
            <a:stCxn id="13318" idx="2"/>
            <a:endCxn id="13320" idx="7"/>
          </p:cNvCxnSpPr>
          <p:nvPr/>
        </p:nvCxnSpPr>
        <p:spPr bwMode="auto">
          <a:xfrm flipH="1">
            <a:off x="2741613" y="3390900"/>
            <a:ext cx="896937" cy="630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13323" name="AutoShape 9"/>
          <p:cNvCxnSpPr>
            <a:cxnSpLocks noChangeShapeType="1"/>
            <a:stCxn id="13320" idx="5"/>
            <a:endCxn id="13319" idx="2"/>
          </p:cNvCxnSpPr>
          <p:nvPr/>
        </p:nvCxnSpPr>
        <p:spPr bwMode="auto">
          <a:xfrm>
            <a:off x="2741613" y="4437063"/>
            <a:ext cx="973137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13324" name="AutoShape 10"/>
          <p:cNvCxnSpPr>
            <a:cxnSpLocks noChangeShapeType="1"/>
            <a:stCxn id="13318" idx="4"/>
            <a:endCxn id="13319" idx="0"/>
          </p:cNvCxnSpPr>
          <p:nvPr/>
        </p:nvCxnSpPr>
        <p:spPr bwMode="auto">
          <a:xfrm>
            <a:off x="3924300" y="3676650"/>
            <a:ext cx="762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13325" name="AutoShape 11"/>
          <p:cNvCxnSpPr>
            <a:cxnSpLocks noChangeShapeType="1"/>
            <a:stCxn id="13321" idx="3"/>
            <a:endCxn id="13319" idx="6"/>
          </p:cNvCxnSpPr>
          <p:nvPr/>
        </p:nvCxnSpPr>
        <p:spPr bwMode="auto">
          <a:xfrm flipH="1">
            <a:off x="4286250" y="4284663"/>
            <a:ext cx="10493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graphicFrame>
        <p:nvGraphicFramePr>
          <p:cNvPr id="13314" name="Object 12"/>
          <p:cNvGraphicFramePr>
            <a:graphicFrameLocks noChangeAspect="1"/>
          </p:cNvGraphicFramePr>
          <p:nvPr/>
        </p:nvGraphicFramePr>
        <p:xfrm>
          <a:off x="2667000" y="2209800"/>
          <a:ext cx="2514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26212800" imgH="8229600" progId="Equation.3">
                  <p:embed/>
                </p:oleObj>
              </mc:Choice>
              <mc:Fallback>
                <p:oleObj name="Equation" r:id="rId1" imgW="26212800" imgH="82296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209800"/>
                        <a:ext cx="2514600" cy="788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E4B11B-0FC4-4C37-B774-5D7A26FE68D4}" type="slidenum">
              <a:rPr lang="en-US" altLang="zh-CN"/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Spanning Tree</a:t>
            </a:r>
            <a:endParaRPr lang="en-US" altLang="zh-CN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Undirected, connected graph </a:t>
            </a:r>
            <a:r>
              <a:rPr lang="en-US" altLang="zh-CN" i="1" smtClean="0">
                <a:solidFill>
                  <a:schemeClr val="accent2"/>
                </a:solidFill>
              </a:rPr>
              <a:t>G</a:t>
            </a:r>
            <a:r>
              <a:rPr lang="en-US" altLang="zh-CN" smtClean="0">
                <a:solidFill>
                  <a:schemeClr val="accent2"/>
                </a:solidFill>
              </a:rPr>
              <a:t> = (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E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/>
              <a:t>Weight function </a:t>
            </a:r>
            <a:r>
              <a:rPr lang="en-US" altLang="zh-CN" i="1" smtClean="0">
                <a:solidFill>
                  <a:schemeClr val="accent2"/>
                </a:solidFill>
              </a:rPr>
              <a:t>W</a:t>
            </a:r>
            <a:r>
              <a:rPr lang="en-US" altLang="zh-CN" smtClean="0">
                <a:solidFill>
                  <a:schemeClr val="accent2"/>
                </a:solidFill>
              </a:rPr>
              <a:t> : </a:t>
            </a:r>
            <a:r>
              <a:rPr lang="en-US" altLang="zh-CN" i="1" smtClean="0">
                <a:solidFill>
                  <a:schemeClr val="accent2"/>
                </a:solidFill>
              </a:rPr>
              <a:t>E</a:t>
            </a:r>
            <a:r>
              <a:rPr lang="en-US" altLang="zh-CN" smtClean="0">
                <a:solidFill>
                  <a:schemeClr val="accent2"/>
                </a:solidFill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smtClean="0">
                <a:solidFill>
                  <a:schemeClr val="accent2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R</a:t>
            </a:r>
            <a:endParaRPr lang="en-US" altLang="zh-CN" i="1" smtClean="0">
              <a:solidFill>
                <a:schemeClr val="accent2"/>
              </a:solidFill>
              <a:latin typeface="Monotype Corsiva" panose="03010101010201010101" pitchFamily="66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  <a:sym typeface="Symbol" panose="05050102010706020507" pitchFamily="18" charset="2"/>
              </a:rPr>
              <a:t>Spanning Tree:</a:t>
            </a:r>
            <a:r>
              <a:rPr lang="en-US" altLang="zh-CN" smtClean="0">
                <a:sym typeface="Symbol" panose="05050102010706020507" pitchFamily="18" charset="2"/>
              </a:rPr>
              <a:t> Tree that connects all vertices.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What is ST of the above graph?</a:t>
            </a:r>
            <a:endParaRPr lang="en-US" altLang="zh-CN" smtClean="0"/>
          </a:p>
        </p:txBody>
      </p:sp>
      <p:sp>
        <p:nvSpPr>
          <p:cNvPr id="55301" name="Oval 4"/>
          <p:cNvSpPr>
            <a:spLocks noChangeArrowheads="1"/>
          </p:cNvSpPr>
          <p:nvPr/>
        </p:nvSpPr>
        <p:spPr bwMode="auto">
          <a:xfrm>
            <a:off x="1600200" y="3048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4648200" y="3048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Oval 6"/>
          <p:cNvSpPr>
            <a:spLocks noChangeArrowheads="1"/>
          </p:cNvSpPr>
          <p:nvPr/>
        </p:nvSpPr>
        <p:spPr bwMode="auto">
          <a:xfrm>
            <a:off x="7315200" y="3048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Oval 7"/>
          <p:cNvSpPr>
            <a:spLocks noChangeArrowheads="1"/>
          </p:cNvSpPr>
          <p:nvPr/>
        </p:nvSpPr>
        <p:spPr bwMode="auto">
          <a:xfrm>
            <a:off x="1600200" y="4191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Oval 8"/>
          <p:cNvSpPr>
            <a:spLocks noChangeArrowheads="1"/>
          </p:cNvSpPr>
          <p:nvPr/>
        </p:nvSpPr>
        <p:spPr bwMode="auto">
          <a:xfrm>
            <a:off x="4648200" y="4191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Oval 9"/>
          <p:cNvSpPr>
            <a:spLocks noChangeArrowheads="1"/>
          </p:cNvSpPr>
          <p:nvPr/>
        </p:nvSpPr>
        <p:spPr bwMode="auto">
          <a:xfrm>
            <a:off x="7315200" y="4191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Oval 10"/>
          <p:cNvSpPr>
            <a:spLocks noChangeArrowheads="1"/>
          </p:cNvSpPr>
          <p:nvPr/>
        </p:nvSpPr>
        <p:spPr bwMode="auto">
          <a:xfrm>
            <a:off x="3124200" y="48006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Oval 11"/>
          <p:cNvSpPr>
            <a:spLocks noChangeArrowheads="1"/>
          </p:cNvSpPr>
          <p:nvPr/>
        </p:nvSpPr>
        <p:spPr bwMode="auto">
          <a:xfrm>
            <a:off x="3124200" y="2362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5309" name="AutoShape 12"/>
          <p:cNvCxnSpPr>
            <a:cxnSpLocks noChangeShapeType="1"/>
            <a:stCxn id="55308" idx="5"/>
            <a:endCxn id="55302" idx="1"/>
          </p:cNvCxnSpPr>
          <p:nvPr/>
        </p:nvCxnSpPr>
        <p:spPr bwMode="auto">
          <a:xfrm>
            <a:off x="3579813" y="2836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55310" name="AutoShape 13"/>
          <p:cNvCxnSpPr>
            <a:cxnSpLocks noChangeShapeType="1"/>
            <a:stCxn id="55308" idx="3"/>
            <a:endCxn id="55301" idx="7"/>
          </p:cNvCxnSpPr>
          <p:nvPr/>
        </p:nvCxnSpPr>
        <p:spPr bwMode="auto">
          <a:xfrm flipH="1">
            <a:off x="2055813" y="2836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55311" name="AutoShape 14"/>
          <p:cNvCxnSpPr>
            <a:cxnSpLocks noChangeShapeType="1"/>
            <a:stCxn id="55301" idx="6"/>
            <a:endCxn id="55302" idx="2"/>
          </p:cNvCxnSpPr>
          <p:nvPr/>
        </p:nvCxnSpPr>
        <p:spPr bwMode="auto">
          <a:xfrm>
            <a:off x="2152650" y="33147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55312" name="AutoShape 15"/>
          <p:cNvCxnSpPr>
            <a:cxnSpLocks noChangeShapeType="1"/>
            <a:stCxn id="55304" idx="0"/>
            <a:endCxn id="55301" idx="4"/>
          </p:cNvCxnSpPr>
          <p:nvPr/>
        </p:nvCxnSpPr>
        <p:spPr bwMode="auto">
          <a:xfrm flipV="1">
            <a:off x="1866900" y="3600450"/>
            <a:ext cx="0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55313" name="AutoShape 16"/>
          <p:cNvCxnSpPr>
            <a:cxnSpLocks noChangeShapeType="1"/>
            <a:stCxn id="55304" idx="5"/>
            <a:endCxn id="55307" idx="1"/>
          </p:cNvCxnSpPr>
          <p:nvPr/>
        </p:nvCxnSpPr>
        <p:spPr bwMode="auto">
          <a:xfrm>
            <a:off x="2055813" y="4665663"/>
            <a:ext cx="114617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55314" name="AutoShape 17"/>
          <p:cNvCxnSpPr>
            <a:cxnSpLocks noChangeShapeType="1"/>
            <a:stCxn id="55307" idx="7"/>
            <a:endCxn id="55305" idx="3"/>
          </p:cNvCxnSpPr>
          <p:nvPr/>
        </p:nvCxnSpPr>
        <p:spPr bwMode="auto">
          <a:xfrm flipV="1">
            <a:off x="3579813" y="4665663"/>
            <a:ext cx="114617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55315" name="AutoShape 18"/>
          <p:cNvCxnSpPr>
            <a:cxnSpLocks noChangeShapeType="1"/>
            <a:stCxn id="55305" idx="0"/>
            <a:endCxn id="55302" idx="4"/>
          </p:cNvCxnSpPr>
          <p:nvPr/>
        </p:nvCxnSpPr>
        <p:spPr bwMode="auto">
          <a:xfrm flipV="1">
            <a:off x="4914900" y="3600450"/>
            <a:ext cx="0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55316" name="AutoShape 19"/>
          <p:cNvCxnSpPr>
            <a:cxnSpLocks noChangeShapeType="1"/>
            <a:stCxn id="55302" idx="6"/>
            <a:endCxn id="55303" idx="2"/>
          </p:cNvCxnSpPr>
          <p:nvPr/>
        </p:nvCxnSpPr>
        <p:spPr bwMode="auto">
          <a:xfrm>
            <a:off x="5200650" y="33147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cxnSp>
        <p:nvCxnSpPr>
          <p:cNvPr id="55317" name="AutoShape 20"/>
          <p:cNvCxnSpPr>
            <a:cxnSpLocks noChangeShapeType="1"/>
            <a:stCxn id="55305" idx="6"/>
            <a:endCxn id="55306" idx="2"/>
          </p:cNvCxnSpPr>
          <p:nvPr/>
        </p:nvCxnSpPr>
        <p:spPr bwMode="auto">
          <a:xfrm>
            <a:off x="5200650" y="44577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1466850" y="3824288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14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282575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7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2438400" y="4724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3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24384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6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4044950" y="25908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12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3200400" y="296227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4946650" y="3870325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8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6089650" y="29718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9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6032500" y="45561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15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3962400" y="47498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000" b="1">
                <a:solidFill>
                  <a:schemeClr val="tx1"/>
                </a:solidFill>
              </a:rPr>
              <a:t>10</a:t>
            </a:r>
            <a:endParaRPr kumimoji="0"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55328" name="AutoShape 32"/>
          <p:cNvCxnSpPr>
            <a:cxnSpLocks noChangeShapeType="1"/>
            <a:stCxn id="55301" idx="5"/>
            <a:endCxn id="55307" idx="1"/>
          </p:cNvCxnSpPr>
          <p:nvPr/>
        </p:nvCxnSpPr>
        <p:spPr bwMode="auto">
          <a:xfrm>
            <a:off x="2055813" y="3522663"/>
            <a:ext cx="1146175" cy="1336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jk4NDYwY2ZlNTg5ZDYyYWNiY2MzOGM5NmZlOThkYTA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11677</Words>
  <Application>WPS 演示</Application>
  <PresentationFormat>全屏显示(4:3)</PresentationFormat>
  <Paragraphs>1704</Paragraphs>
  <Slides>63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Arial</vt:lpstr>
      <vt:lpstr>宋体</vt:lpstr>
      <vt:lpstr>Wingdings</vt:lpstr>
      <vt:lpstr>Times New Roman</vt:lpstr>
      <vt:lpstr>Symbol</vt:lpstr>
      <vt:lpstr>Monotype Corsiva</vt:lpstr>
      <vt:lpstr>微软雅黑</vt:lpstr>
      <vt:lpstr>Arial Unicode MS</vt:lpstr>
      <vt:lpstr>Symbol</vt:lpstr>
      <vt:lpstr>Courier New</vt:lpstr>
      <vt:lpstr>默认设计模板</vt:lpstr>
      <vt:lpstr>Equation.3</vt:lpstr>
      <vt:lpstr>Equation.3</vt:lpstr>
      <vt:lpstr>Equation.3</vt:lpstr>
      <vt:lpstr>Introduction to Algorithms</vt:lpstr>
      <vt:lpstr>Today’s Topics</vt:lpstr>
      <vt:lpstr>Graph Representation</vt:lpstr>
      <vt:lpstr>Graph Representation</vt:lpstr>
      <vt:lpstr>Graph Representation</vt:lpstr>
      <vt:lpstr>Sparse Graph Representation</vt:lpstr>
      <vt:lpstr>Sparse Graph Representation</vt:lpstr>
      <vt:lpstr>Handshaking Lemma</vt:lpstr>
      <vt:lpstr>Spanning Tree</vt:lpstr>
      <vt:lpstr>Minimum Spanning Tree</vt:lpstr>
      <vt:lpstr>Optimal Substructure</vt:lpstr>
      <vt:lpstr>Optimal Substructure</vt:lpstr>
      <vt:lpstr>Greedy Choice</vt:lpstr>
      <vt:lpstr>Greedy Choice</vt:lpstr>
      <vt:lpstr>Basic Rules</vt:lpstr>
      <vt:lpstr>Prim’s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Complexity of Prim</vt:lpstr>
      <vt:lpstr>Kruskal’s algorithm for MST</vt:lpstr>
      <vt:lpstr>Kruskal’s algorithm for MST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Disjoint Sets / Union Find</vt:lpstr>
      <vt:lpstr>Disjoint Sets</vt:lpstr>
      <vt:lpstr>Disjoint Sets</vt:lpstr>
      <vt:lpstr>Disjoint Sets Example</vt:lpstr>
      <vt:lpstr>Disjoint Sets:Implementation #1</vt:lpstr>
      <vt:lpstr>Disjoint Sets:Implementation #1</vt:lpstr>
      <vt:lpstr>Disjoint Sets: Implementation #1</vt:lpstr>
      <vt:lpstr>Disjoint Sets:Implementation#1 An Improvement</vt:lpstr>
      <vt:lpstr>Up-tree</vt:lpstr>
      <vt:lpstr>A Set As A Tree</vt:lpstr>
      <vt:lpstr>Operations in Up-Trees</vt:lpstr>
      <vt:lpstr>Steps For find(i)</vt:lpstr>
      <vt:lpstr>Union</vt:lpstr>
      <vt:lpstr>Union(H, X)</vt:lpstr>
      <vt:lpstr>A worse case for Union</vt:lpstr>
      <vt:lpstr>Two Heuristics</vt:lpstr>
      <vt:lpstr>Height Rule</vt:lpstr>
      <vt:lpstr>Union by Rank</vt:lpstr>
      <vt:lpstr>Path Compression</vt:lpstr>
      <vt:lpstr>Path Compression</vt:lpstr>
      <vt:lpstr>Path Compression</vt:lpstr>
      <vt:lpstr>Observations (1)</vt:lpstr>
      <vt:lpstr>Observations (2)</vt:lpstr>
      <vt:lpstr>Analysis (1)</vt:lpstr>
      <vt:lpstr>Analysis (2)</vt:lpstr>
      <vt:lpstr>Analysis (3)</vt:lpstr>
      <vt:lpstr>Analysis (4)</vt:lpstr>
      <vt:lpstr>homework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陈锐林</cp:lastModifiedBy>
  <cp:revision>267</cp:revision>
  <dcterms:created xsi:type="dcterms:W3CDTF">2003-03-07T06:50:00Z</dcterms:created>
  <dcterms:modified xsi:type="dcterms:W3CDTF">2024-06-18T04:35:30Z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0E88801D669D493E8C1BCD087FB6D4B9_12</vt:lpwstr>
  </property>
  <property fmtid="{D5CDD505-2E9C-101B-9397-08002B2CF9AE}" pid="3" name="KSOProductBuildVer">
    <vt:lpwstr>2052-12.1.0.15712</vt:lpwstr>
  </property>
</Properties>
</file>