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335" r:id="rId4"/>
    <p:sldId id="269" r:id="rId5"/>
    <p:sldId id="342" r:id="rId6"/>
    <p:sldId id="343" r:id="rId7"/>
    <p:sldId id="344" r:id="rId8"/>
    <p:sldId id="337" r:id="rId9"/>
    <p:sldId id="345" r:id="rId10"/>
    <p:sldId id="346" r:id="rId11"/>
    <p:sldId id="347" r:id="rId12"/>
    <p:sldId id="338" r:id="rId13"/>
    <p:sldId id="392" r:id="rId14"/>
    <p:sldId id="348" r:id="rId15"/>
    <p:sldId id="339" r:id="rId16"/>
    <p:sldId id="340" r:id="rId17"/>
    <p:sldId id="352" r:id="rId18"/>
    <p:sldId id="353" r:id="rId19"/>
    <p:sldId id="373" r:id="rId20"/>
    <p:sldId id="354" r:id="rId21"/>
    <p:sldId id="355" r:id="rId22"/>
    <p:sldId id="356" r:id="rId23"/>
    <p:sldId id="357" r:id="rId24"/>
    <p:sldId id="349" r:id="rId25"/>
    <p:sldId id="350" r:id="rId26"/>
    <p:sldId id="351" r:id="rId27"/>
    <p:sldId id="358" r:id="rId28"/>
    <p:sldId id="359" r:id="rId30"/>
    <p:sldId id="360" r:id="rId31"/>
    <p:sldId id="361" r:id="rId32"/>
    <p:sldId id="374" r:id="rId33"/>
    <p:sldId id="375" r:id="rId34"/>
    <p:sldId id="362" r:id="rId35"/>
    <p:sldId id="363" r:id="rId36"/>
    <p:sldId id="364" r:id="rId37"/>
    <p:sldId id="365" r:id="rId38"/>
    <p:sldId id="376" r:id="rId39"/>
    <p:sldId id="377" r:id="rId40"/>
    <p:sldId id="378" r:id="rId41"/>
    <p:sldId id="366" r:id="rId42"/>
    <p:sldId id="368" r:id="rId43"/>
    <p:sldId id="370" r:id="rId44"/>
    <p:sldId id="393" r:id="rId45"/>
    <p:sldId id="394" r:id="rId46"/>
    <p:sldId id="369" r:id="rId47"/>
    <p:sldId id="371" r:id="rId48"/>
    <p:sldId id="379" r:id="rId49"/>
    <p:sldId id="380" r:id="rId50"/>
    <p:sldId id="381" r:id="rId51"/>
    <p:sldId id="382" r:id="rId52"/>
    <p:sldId id="383" r:id="rId53"/>
    <p:sldId id="385" r:id="rId54"/>
    <p:sldId id="386" r:id="rId55"/>
    <p:sldId id="387" r:id="rId56"/>
    <p:sldId id="388" r:id="rId57"/>
    <p:sldId id="395" r:id="rId58"/>
    <p:sldId id="396" r:id="rId59"/>
    <p:sldId id="389" r:id="rId60"/>
    <p:sldId id="391" r:id="rId61"/>
    <p:sldId id="267" r:id="rId62"/>
  </p:sldIdLst>
  <p:sldSz cx="9144000" cy="6858000" type="screen4x3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/>
    <p:restoredTop sz="93243"/>
  </p:normalViewPr>
  <p:slideViewPr>
    <p:cSldViewPr snapToGrid="0">
      <p:cViewPr varScale="1">
        <p:scale>
          <a:sx n="107" d="100"/>
          <a:sy n="107" d="100"/>
        </p:scale>
        <p:origin x="1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gs" Target="tags/tag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501E4-2F38-EB46-B131-CBC17317FB5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DB99-8EF4-CB44-B440-B8509EB523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FDB99-8EF4-CB44-B440-B8509EB523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38-7A44-E944-8DA5-63E0804FC676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B215-4D7F-8240-8217-A7F445566DEB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416-8E9E-3E45-B27F-9EBB1E8E9B09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0A2-C571-D746-8E77-C7603BC1D354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B03B-A861-0641-9E40-7340967FA0B5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902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95401"/>
            <a:ext cx="3703320" cy="4573694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5401"/>
            <a:ext cx="3703320" cy="4573694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EF93-B760-4442-8149-9B0307CA2803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071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86934"/>
            <a:ext cx="3703320" cy="81280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99734"/>
            <a:ext cx="3703320" cy="3769361"/>
          </a:xfrm>
        </p:spPr>
        <p:txBody>
          <a:bodyPr/>
          <a:lstStyle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86934"/>
            <a:ext cx="3703320" cy="81280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99734"/>
            <a:ext cx="3703320" cy="376936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5EA-F780-734D-B6DD-CCB9D4B398B2}" type="datetime1">
              <a:rPr lang="en-US" altLang="zh-CN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2A31-2DA2-5345-9176-C4725B7B21AE}" type="datetime1">
              <a:rPr lang="en-US" altLang="zh-CN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3F-62BD-3F40-AEC2-3F69096ABC9C}" type="datetime1">
              <a:rPr lang="en-US" altLang="zh-CN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F384D1-E778-7546-85CE-05D47DCA9D33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917-E27A-EC4E-A5EF-96E9CEC235C2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07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96331"/>
            <a:ext cx="7543801" cy="4572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5550D-D3BF-8648-BB17-AFF37BE149EC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22984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tif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tif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tiff"/><Relationship Id="rId1" Type="http://schemas.openxmlformats.org/officeDocument/2006/relationships/image" Target="../media/image29.tif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tif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tif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tif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1946" y="758953"/>
            <a:ext cx="8040414" cy="3387534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4900" dirty="0"/>
              <a:t>并行和分布式计算</a:t>
            </a:r>
            <a:br>
              <a:rPr lang="zh-CN" altLang="en-US" sz="4900" dirty="0"/>
            </a:br>
            <a:r>
              <a:rPr lang="en-US" altLang="zh-CN" sz="3100" dirty="0"/>
              <a:t>Parallel and Distributed Computing</a:t>
            </a:r>
            <a:br>
              <a:rPr lang="en-US" altLang="zh-CN" sz="3600" dirty="0"/>
            </a:br>
            <a:br>
              <a:rPr lang="en-US" altLang="zh-CN" sz="4400" dirty="0"/>
            </a:br>
            <a:r>
              <a:rPr lang="zh-CN" altLang="en-US" sz="4000" cap="all" spc="200" dirty="0">
                <a:solidFill>
                  <a:schemeClr val="tx2"/>
                </a:solidFill>
                <a:ea typeface="+mn-ea"/>
                <a:cs typeface="+mn-cs"/>
              </a:rPr>
              <a:t>第 </a:t>
            </a:r>
            <a:r>
              <a:rPr lang="en-US" altLang="zh-CN" sz="4000" cap="all" spc="200" dirty="0">
                <a:solidFill>
                  <a:schemeClr val="tx2"/>
                </a:solidFill>
                <a:ea typeface="+mn-ea"/>
                <a:cs typeface="+mn-cs"/>
              </a:rPr>
              <a:t>3 </a:t>
            </a:r>
            <a:r>
              <a:rPr lang="zh-CN" altLang="en-US" sz="4000" cap="all" spc="200" dirty="0">
                <a:solidFill>
                  <a:schemeClr val="tx2"/>
                </a:solidFill>
                <a:ea typeface="+mn-ea"/>
                <a:cs typeface="+mn-cs"/>
              </a:rPr>
              <a:t>讲 并行算法与并行计算模型</a:t>
            </a:r>
            <a:br>
              <a:rPr lang="en-US" altLang="zh-CN" sz="4000" cap="all" spc="200" dirty="0">
                <a:solidFill>
                  <a:schemeClr val="tx2"/>
                </a:solidFill>
                <a:ea typeface="+mn-ea"/>
                <a:cs typeface="+mn-cs"/>
              </a:rPr>
            </a:br>
            <a:endParaRPr lang="zh-CN" altLang="en-US" sz="4000" cap="all" spc="200" dirty="0">
              <a:solidFill>
                <a:schemeClr val="tx2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zh-CN" altLang="en-US" dirty="0"/>
              <a:t>张 奇</a:t>
            </a:r>
            <a:endParaRPr lang="zh-CN" altLang="en-US" dirty="0"/>
          </a:p>
          <a:p>
            <a:pPr algn="ctr"/>
            <a:r>
              <a:rPr lang="zh-CN" altLang="en-US" dirty="0"/>
              <a:t>复旦大学 计算机科学技术学院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5.1.2 </a:t>
            </a:r>
            <a:r>
              <a:rPr lang="zh-CN" altLang="en-US" dirty="0"/>
              <a:t>并行算法的表达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400" b="1" dirty="0"/>
              <a:t>描述语言</a:t>
            </a:r>
            <a:endParaRPr lang="zh-CN" altLang="en-US" sz="2400" b="1" dirty="0"/>
          </a:p>
          <a:p>
            <a:pPr lvl="1"/>
            <a:r>
              <a:rPr lang="zh-CN" altLang="en-US" dirty="0"/>
              <a:t>可以使用类</a:t>
            </a:r>
            <a:r>
              <a:rPr lang="en-US" dirty="0"/>
              <a:t>Algol、</a:t>
            </a:r>
            <a:r>
              <a:rPr lang="zh-CN" altLang="en-US" dirty="0"/>
              <a:t>类</a:t>
            </a:r>
            <a:r>
              <a:rPr lang="en-US" dirty="0"/>
              <a:t>Pascal</a:t>
            </a:r>
            <a:r>
              <a:rPr lang="zh-CN" altLang="en-US" dirty="0"/>
              <a:t>等</a:t>
            </a:r>
            <a:endParaRPr lang="zh-CN" altLang="en-US" dirty="0"/>
          </a:p>
          <a:p>
            <a:pPr lvl="1"/>
            <a:r>
              <a:rPr lang="zh-CN" altLang="en-US" dirty="0"/>
              <a:t>在描述语言中引入并行语句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400" b="1" dirty="0"/>
              <a:t>并行语句示例</a:t>
            </a:r>
            <a:endParaRPr lang="zh-CN" altLang="en-US" sz="2400" b="1" dirty="0"/>
          </a:p>
          <a:p>
            <a:r>
              <a:rPr lang="en-US" b="1" dirty="0"/>
              <a:t>Par‐do</a:t>
            </a:r>
            <a:r>
              <a:rPr lang="zh-CN" altLang="en-US" b="1" dirty="0"/>
              <a:t>语句： 算法的</a:t>
            </a:r>
            <a:r>
              <a:rPr lang="zh-CN" altLang="en-US" b="1" dirty="0"/>
              <a:t>若干步</a:t>
            </a:r>
            <a:r>
              <a:rPr lang="zh-CN" altLang="en-US" b="1" dirty="0"/>
              <a:t>要</a:t>
            </a:r>
            <a:r>
              <a:rPr lang="zh-CN" altLang="en-US" b="1" dirty="0"/>
              <a:t>并行</a:t>
            </a:r>
            <a:r>
              <a:rPr lang="zh-CN" altLang="en-US" b="1" dirty="0"/>
              <a:t>执行</a:t>
            </a:r>
            <a:endParaRPr lang="zh-CN" altLang="en-US" b="1" dirty="0"/>
          </a:p>
          <a:p>
            <a:pPr marL="567055" lvl="3" indent="0">
              <a:buNone/>
            </a:pPr>
            <a:r>
              <a:rPr lang="en-US" sz="1600" dirty="0">
                <a:latin typeface="Prestige Elite Std" panose="02060509020206020304" pitchFamily="49" charset="77"/>
              </a:rPr>
              <a:t>for </a:t>
            </a:r>
            <a:r>
              <a:rPr lang="en-US" sz="1600" dirty="0" err="1">
                <a:latin typeface="Prestige Elite Std" panose="02060509020206020304" pitchFamily="49" charset="77"/>
              </a:rPr>
              <a:t>i</a:t>
            </a:r>
            <a:r>
              <a:rPr lang="en-US" sz="1600" dirty="0">
                <a:latin typeface="Prestige Elite Std" panose="02060509020206020304" pitchFamily="49" charset="77"/>
              </a:rPr>
              <a:t>=1 to n par‐do</a:t>
            </a:r>
            <a:endParaRPr lang="en-US" sz="1600" dirty="0">
              <a:latin typeface="Prestige Elite Std" panose="02060509020206020304" pitchFamily="49" charset="77"/>
            </a:endParaRPr>
          </a:p>
          <a:p>
            <a:pPr marL="567055" lvl="3" indent="0">
              <a:buNone/>
            </a:pPr>
            <a:r>
              <a:rPr lang="zh-CN" altLang="en-US" sz="1600" dirty="0">
                <a:latin typeface="Prestige Elite Std" panose="02060509020206020304" pitchFamily="49" charset="77"/>
              </a:rPr>
              <a:t>   </a:t>
            </a:r>
            <a:r>
              <a:rPr lang="en-US" sz="1600" dirty="0">
                <a:latin typeface="Prestige Elite Std" panose="02060509020206020304" pitchFamily="49" charset="77"/>
              </a:rPr>
              <a:t>……</a:t>
            </a:r>
            <a:endParaRPr lang="en-US" sz="1600" dirty="0">
              <a:latin typeface="Prestige Elite Std" panose="02060509020206020304" pitchFamily="49" charset="77"/>
            </a:endParaRPr>
          </a:p>
          <a:p>
            <a:pPr marL="567055" lvl="3" indent="0">
              <a:buNone/>
            </a:pPr>
            <a:r>
              <a:rPr lang="en-US" sz="1600" dirty="0">
                <a:latin typeface="Prestige Elite Std" panose="02060509020206020304" pitchFamily="49" charset="77"/>
              </a:rPr>
              <a:t>end for</a:t>
            </a:r>
            <a:endParaRPr lang="en-US" sz="1600" dirty="0">
              <a:latin typeface="Prestige Elite Std" panose="02060509020206020304" pitchFamily="49" charset="77"/>
            </a:endParaRPr>
          </a:p>
          <a:p>
            <a:r>
              <a:rPr lang="en-US" sz="2100" b="1" dirty="0"/>
              <a:t>for all</a:t>
            </a:r>
            <a:r>
              <a:rPr lang="zh-CN" altLang="en-US" sz="2100" b="1" dirty="0"/>
              <a:t>语句：几个处理器同时执行相同的操作</a:t>
            </a:r>
            <a:endParaRPr lang="zh-CN" altLang="en-US" sz="2100" b="1" dirty="0"/>
          </a:p>
          <a:p>
            <a:pPr marL="567055" lvl="3" indent="0">
              <a:buNone/>
            </a:pPr>
            <a:r>
              <a:rPr lang="en-US" sz="1600" dirty="0">
                <a:latin typeface="Prestige Elite Std" panose="02060509020206020304" pitchFamily="49" charset="77"/>
              </a:rPr>
              <a:t>for all P</a:t>
            </a:r>
            <a:r>
              <a:rPr lang="en-US" sz="1600" baseline="-25000" dirty="0">
                <a:latin typeface="Prestige Elite Std" panose="02060509020206020304" pitchFamily="49" charset="77"/>
              </a:rPr>
              <a:t>i</a:t>
            </a:r>
            <a:r>
              <a:rPr lang="en-US" sz="1600" dirty="0">
                <a:latin typeface="Prestige Elite Std" panose="02060509020206020304" pitchFamily="49" charset="77"/>
              </a:rPr>
              <a:t>, where 0≤i≤k do</a:t>
            </a:r>
            <a:endParaRPr lang="en-US" sz="1600" dirty="0">
              <a:latin typeface="Prestige Elite Std" panose="02060509020206020304" pitchFamily="49" charset="77"/>
            </a:endParaRPr>
          </a:p>
          <a:p>
            <a:pPr marL="567055" lvl="3" indent="0">
              <a:buNone/>
            </a:pPr>
            <a:r>
              <a:rPr lang="zh-CN" altLang="en-US" sz="1600" dirty="0">
                <a:latin typeface="Prestige Elite Std" panose="02060509020206020304" pitchFamily="49" charset="77"/>
              </a:rPr>
              <a:t>   </a:t>
            </a:r>
            <a:r>
              <a:rPr lang="en-US" sz="1600" dirty="0">
                <a:latin typeface="Prestige Elite Std" panose="02060509020206020304" pitchFamily="49" charset="77"/>
              </a:rPr>
              <a:t>……</a:t>
            </a:r>
            <a:endParaRPr lang="en-US" sz="1600" dirty="0">
              <a:latin typeface="Prestige Elite Std" panose="02060509020206020304" pitchFamily="49" charset="77"/>
            </a:endParaRPr>
          </a:p>
          <a:p>
            <a:pPr marL="567055" lvl="3" indent="0">
              <a:buNone/>
            </a:pPr>
            <a:r>
              <a:rPr lang="en-US" sz="1600" dirty="0">
                <a:latin typeface="Prestige Elite Std" panose="02060509020206020304" pitchFamily="49" charset="77"/>
              </a:rPr>
              <a:t>end for</a:t>
            </a:r>
            <a:endParaRPr lang="en-US" sz="1600" dirty="0">
              <a:latin typeface="Prestige Elite Std" panose="02060509020206020304" pitchFamily="49" charset="77"/>
            </a:endParaRPr>
          </a:p>
          <a:p>
            <a:pPr marL="0" indent="0">
              <a:buNone/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5.1.3 </a:t>
            </a:r>
            <a:r>
              <a:rPr lang="zh-CN" altLang="en-US" dirty="0"/>
              <a:t>并行算法的复杂性度量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2"/>
            <a:ext cx="7543801" cy="73686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复杂度的</a:t>
            </a:r>
            <a:r>
              <a:rPr lang="zh-CN" altLang="en-US" sz="2400" b="1" dirty="0"/>
              <a:t>渐进</a:t>
            </a:r>
            <a:r>
              <a:rPr lang="zh-CN" altLang="en-US" sz="2400" b="1" dirty="0"/>
              <a:t>表示</a:t>
            </a:r>
            <a:endParaRPr lang="zh-CN" altLang="en-US" sz="2400" dirty="0"/>
          </a:p>
          <a:p>
            <a:endParaRPr lang="zh-CN" alt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78" y="2425395"/>
            <a:ext cx="8183097" cy="284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44" y="2032323"/>
            <a:ext cx="7616202" cy="46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5.1.3 </a:t>
            </a:r>
            <a:r>
              <a:rPr lang="zh-CN" altLang="en-US" dirty="0"/>
              <a:t>并行算法的复杂性度量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2"/>
            <a:ext cx="7543801" cy="73686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复杂度的</a:t>
            </a:r>
            <a:r>
              <a:rPr lang="zh-CN" altLang="en-US" sz="2400" b="1" dirty="0"/>
              <a:t>渐进</a:t>
            </a:r>
            <a:r>
              <a:rPr lang="zh-CN" altLang="en-US" sz="2400" b="1" dirty="0"/>
              <a:t>表示</a:t>
            </a:r>
            <a:endParaRPr lang="zh-CN" altLang="en-US" sz="2400" dirty="0"/>
          </a:p>
          <a:p>
            <a:endParaRPr lang="zh-CN" alt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3" y="2507720"/>
            <a:ext cx="7772400" cy="2317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5.1.3 </a:t>
            </a:r>
            <a:r>
              <a:rPr lang="zh-CN" altLang="en-US" dirty="0"/>
              <a:t>并行算法的复杂性度量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2"/>
            <a:ext cx="7543801" cy="492158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并行算法的复杂性度量</a:t>
            </a:r>
            <a:endParaRPr lang="en-US" altLang="zh-CN" sz="2400" b="1" dirty="0"/>
          </a:p>
          <a:p>
            <a:pPr lvl="1"/>
            <a:r>
              <a:rPr lang="zh-CN" altLang="en-US" dirty="0"/>
              <a:t>期望复杂度</a:t>
            </a:r>
            <a:r>
              <a:rPr lang="en-US" altLang="zh-CN" dirty="0"/>
              <a:t>(</a:t>
            </a:r>
            <a:r>
              <a:rPr lang="en-US" dirty="0"/>
              <a:t>Expected Complexity)</a:t>
            </a:r>
            <a:endParaRPr lang="en-US" dirty="0"/>
          </a:p>
          <a:p>
            <a:pPr lvl="1"/>
            <a:r>
              <a:rPr lang="zh-CN" altLang="en-US" dirty="0"/>
              <a:t>最坏情况下的复杂度</a:t>
            </a:r>
            <a:r>
              <a:rPr lang="en-US" altLang="zh-CN" dirty="0"/>
              <a:t>(</a:t>
            </a:r>
            <a:r>
              <a:rPr lang="en-US" dirty="0"/>
              <a:t>Worst‐Case Complexity)</a:t>
            </a:r>
            <a:endParaRPr lang="en-US" dirty="0"/>
          </a:p>
          <a:p>
            <a:r>
              <a:rPr lang="zh-CN" altLang="en-US" sz="2400" b="1" dirty="0"/>
              <a:t>并行算法的几个复杂性度量指标</a:t>
            </a:r>
            <a:endParaRPr lang="zh-CN" altLang="en-US" sz="2400" b="1" dirty="0"/>
          </a:p>
          <a:p>
            <a:pPr lvl="1"/>
            <a:r>
              <a:rPr lang="zh-CN" altLang="en-US" b="1" dirty="0"/>
              <a:t>运行时间</a:t>
            </a:r>
            <a:r>
              <a:rPr lang="en-US" b="1" dirty="0"/>
              <a:t>t(n): </a:t>
            </a:r>
            <a:r>
              <a:rPr lang="zh-CN" altLang="en-US" dirty="0"/>
              <a:t>包含计算时间和通讯时间，分别用计算时间步和选路时间步作单位。</a:t>
            </a:r>
            <a:r>
              <a:rPr lang="en-US" dirty="0"/>
              <a:t>n</a:t>
            </a:r>
            <a:r>
              <a:rPr lang="zh-CN" altLang="en-US" dirty="0"/>
              <a:t>为问题实例的输入规模。</a:t>
            </a:r>
            <a:endParaRPr lang="en-US" altLang="zh-CN" dirty="0"/>
          </a:p>
          <a:p>
            <a:pPr lvl="1"/>
            <a:r>
              <a:rPr lang="zh-CN" altLang="en-US" b="1" dirty="0"/>
              <a:t>处理器数</a:t>
            </a:r>
            <a:r>
              <a:rPr lang="en-US" b="1" dirty="0"/>
              <a:t>p(n)</a:t>
            </a:r>
            <a:endParaRPr lang="en-US" b="1" dirty="0"/>
          </a:p>
          <a:p>
            <a:pPr lvl="1"/>
            <a:r>
              <a:rPr lang="zh-CN" altLang="en-US" b="1" dirty="0"/>
              <a:t>并行算法成本</a:t>
            </a:r>
            <a:r>
              <a:rPr lang="en-US" b="1" dirty="0"/>
              <a:t>c(n): </a:t>
            </a:r>
            <a:r>
              <a:rPr lang="en-US" dirty="0"/>
              <a:t>c(n)=t(n)p(n)</a:t>
            </a:r>
            <a:endParaRPr lang="en-US" dirty="0"/>
          </a:p>
          <a:p>
            <a:pPr lvl="1"/>
            <a:r>
              <a:rPr lang="zh-CN" altLang="en-US" b="1" dirty="0"/>
              <a:t>成本最优性：</a:t>
            </a:r>
            <a:r>
              <a:rPr lang="zh-CN" altLang="en-US" dirty="0"/>
              <a:t>若</a:t>
            </a:r>
            <a:r>
              <a:rPr lang="en-US" dirty="0"/>
              <a:t>c(n)</a:t>
            </a:r>
            <a:r>
              <a:rPr lang="zh-CN" altLang="en-US" dirty="0"/>
              <a:t>等于在最坏情形下串行算法所需要的时间，则并行算法是成本最优的。</a:t>
            </a:r>
            <a:endParaRPr lang="zh-CN" altLang="en-US" dirty="0"/>
          </a:p>
          <a:p>
            <a:pPr lvl="1"/>
            <a:r>
              <a:rPr lang="zh-CN" altLang="en-US" b="1" dirty="0"/>
              <a:t>总运算量</a:t>
            </a:r>
            <a:r>
              <a:rPr lang="en-US" b="1" dirty="0"/>
              <a:t>W(n): </a:t>
            </a:r>
            <a:r>
              <a:rPr lang="zh-CN" altLang="en-US" dirty="0"/>
              <a:t>并行算法求解问题时所完成的总的操作步数。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5.1.3 </a:t>
            </a:r>
            <a:r>
              <a:rPr lang="zh-CN" altLang="en-US" dirty="0"/>
              <a:t>并行算法的复杂性度量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Brent</a:t>
            </a:r>
            <a:r>
              <a:rPr lang="zh-CN" altLang="en-US" sz="2800" b="1" dirty="0"/>
              <a:t>定理</a:t>
            </a:r>
            <a:endParaRPr lang="zh-CN" altLang="en-US" sz="2800" b="1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2114550"/>
            <a:ext cx="8890000" cy="2628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0230" y="5001453"/>
            <a:ext cx="7987554" cy="877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Helvetica" pitchFamily="2" charset="0"/>
              </a:rPr>
              <a:t>设计并行算法时应尽可能将每个时间步的工作量均匀地分摊给</a:t>
            </a:r>
            <a:r>
              <a:rPr lang="en-US" dirty="0">
                <a:latin typeface="Helvetica" pitchFamily="2" charset="0"/>
              </a:rPr>
              <a:t>p</a:t>
            </a:r>
            <a:r>
              <a:rPr lang="zh-CN" altLang="en-US" dirty="0">
                <a:latin typeface="Helvetica" pitchFamily="2" charset="0"/>
              </a:rPr>
              <a:t>台处理器，使各处理器处于活跃状态。</a:t>
            </a:r>
            <a:endParaRPr lang="zh-CN" altLang="en-US" dirty="0">
              <a:effectLst/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5.1.4 </a:t>
            </a:r>
            <a:r>
              <a:rPr lang="zh-CN" altLang="en-US" dirty="0"/>
              <a:t>并行算法中的同步和通讯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 并行算法的同步</a:t>
            </a:r>
            <a:endParaRPr lang="en-US" altLang="zh-CN" sz="2800" b="1" dirty="0"/>
          </a:p>
          <a:p>
            <a:r>
              <a:rPr lang="zh-CN" altLang="en-US" sz="2400" b="1" dirty="0"/>
              <a:t>同步</a:t>
            </a:r>
            <a:r>
              <a:rPr lang="zh-CN" altLang="en-US" sz="2400" dirty="0"/>
              <a:t>（</a:t>
            </a:r>
            <a:r>
              <a:rPr lang="en-US" altLang="zh-CN" sz="2400" dirty="0"/>
              <a:t>Synchronization</a:t>
            </a:r>
            <a:r>
              <a:rPr lang="zh-CN" altLang="en-US" sz="2400" dirty="0"/>
              <a:t>） 是时间上强使各执行进程在某一点必须互相等待；</a:t>
            </a:r>
            <a:endParaRPr lang="en-US" altLang="zh-CN" sz="2400" dirty="0"/>
          </a:p>
          <a:p>
            <a:pPr lvl="1"/>
            <a:r>
              <a:rPr lang="zh-CN" altLang="en-US" sz="2200" dirty="0"/>
              <a:t>算法进行异步执行</a:t>
            </a:r>
            <a:r>
              <a:rPr lang="zh-CN" altLang="en-US" sz="2200" dirty="0"/>
              <a:t>过程中</a:t>
            </a:r>
            <a:r>
              <a:rPr lang="zh-CN" altLang="en-US" sz="2200" dirty="0"/>
              <a:t>，确保正确执行顺序，设置适当</a:t>
            </a:r>
            <a:r>
              <a:rPr lang="zh-CN" altLang="en-US" sz="2200" dirty="0"/>
              <a:t>同步点</a:t>
            </a:r>
            <a:endParaRPr lang="en-US" altLang="zh-CN" sz="2200" dirty="0"/>
          </a:p>
          <a:p>
            <a:r>
              <a:rPr lang="en-US" altLang="zh-CN" sz="2600" b="1" dirty="0"/>
              <a:t>2.</a:t>
            </a:r>
            <a:r>
              <a:rPr lang="zh-CN" altLang="en-US" sz="2600" b="1" dirty="0"/>
              <a:t> 并行算法的通信</a:t>
            </a:r>
            <a:endParaRPr lang="en-US" altLang="zh-CN" sz="2600" b="1" dirty="0"/>
          </a:p>
          <a:p>
            <a:r>
              <a:rPr lang="zh-CN" altLang="en-US" sz="2400" dirty="0"/>
              <a:t>通信</a:t>
            </a:r>
            <a:r>
              <a:rPr lang="zh-CN" altLang="en-US" sz="2400" dirty="0"/>
              <a:t>（</a:t>
            </a:r>
            <a:r>
              <a:rPr lang="en-US" altLang="zh-CN" sz="2400" dirty="0"/>
              <a:t>Communication</a:t>
            </a:r>
            <a:r>
              <a:rPr lang="zh-CN" altLang="en-US" sz="2400" dirty="0"/>
              <a:t>）是</a:t>
            </a:r>
            <a:r>
              <a:rPr lang="zh-CN" altLang="en-US" sz="2400" dirty="0"/>
              <a:t>空间上</a:t>
            </a:r>
            <a:r>
              <a:rPr lang="zh-CN" altLang="en-US" sz="2400" dirty="0"/>
              <a:t>对各并发执行的进程施行数据交换</a:t>
            </a:r>
            <a:endParaRPr lang="en-US" altLang="zh-CN" sz="2400" dirty="0"/>
          </a:p>
          <a:p>
            <a:pPr lvl="1"/>
            <a:r>
              <a:rPr lang="zh-CN" altLang="en-US" sz="2200" dirty="0"/>
              <a:t>使用通信原语来表达</a:t>
            </a:r>
            <a:endParaRPr lang="en-US" altLang="zh-CN" sz="2200" dirty="0"/>
          </a:p>
          <a:p>
            <a:pPr lvl="2"/>
            <a:r>
              <a:rPr lang="en-US" altLang="zh-CN" sz="1800" dirty="0"/>
              <a:t>global</a:t>
            </a:r>
            <a:r>
              <a:rPr lang="zh-CN" altLang="en-US" sz="1800" dirty="0"/>
              <a:t> </a:t>
            </a:r>
            <a:r>
              <a:rPr lang="en-US" altLang="zh-CN" sz="1800" dirty="0"/>
              <a:t>read(X,Y),</a:t>
            </a:r>
            <a:r>
              <a:rPr lang="zh-CN" altLang="en-US" sz="1800" dirty="0"/>
              <a:t> </a:t>
            </a:r>
            <a:r>
              <a:rPr lang="en-US" altLang="zh-CN" sz="1800" dirty="0"/>
              <a:t>global</a:t>
            </a:r>
            <a:r>
              <a:rPr lang="zh-CN" altLang="en-US" sz="1800" dirty="0"/>
              <a:t> </a:t>
            </a:r>
            <a:r>
              <a:rPr lang="en-US" altLang="zh-CN" sz="1800" dirty="0"/>
              <a:t>write(U,V)</a:t>
            </a:r>
            <a:endParaRPr lang="en-US" altLang="zh-CN" sz="1800" dirty="0"/>
          </a:p>
          <a:p>
            <a:pPr lvl="2"/>
            <a:r>
              <a:rPr lang="en-US" altLang="zh-CN" sz="1800" dirty="0"/>
              <a:t>Send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X,i</a:t>
            </a:r>
            <a:r>
              <a:rPr lang="en-US" altLang="zh-CN" sz="1800" dirty="0"/>
              <a:t>),</a:t>
            </a:r>
            <a:r>
              <a:rPr lang="zh-CN" altLang="en-US" sz="1800" dirty="0"/>
              <a:t> </a:t>
            </a:r>
            <a:r>
              <a:rPr lang="en-US" altLang="zh-CN" sz="1800" dirty="0"/>
              <a:t>Receive</a:t>
            </a:r>
            <a:r>
              <a:rPr lang="zh-CN" altLang="en-US" sz="1800" dirty="0"/>
              <a:t> </a:t>
            </a:r>
            <a:r>
              <a:rPr lang="en-US" altLang="zh-CN" sz="1800" dirty="0"/>
              <a:t>(Y,</a:t>
            </a:r>
            <a:r>
              <a:rPr lang="zh-CN" altLang="en-US" sz="1800" dirty="0"/>
              <a:t> </a:t>
            </a:r>
            <a:r>
              <a:rPr lang="en-US" altLang="zh-CN" sz="1800" dirty="0"/>
              <a:t>j)</a:t>
            </a:r>
            <a:endParaRPr lang="en-US" altLang="zh-CN" sz="1800" dirty="0"/>
          </a:p>
          <a:p>
            <a:pPr lvl="1"/>
            <a:endParaRPr lang="en-US" altLang="zh-CN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b="1" dirty="0"/>
              <a:t>5.1 </a:t>
            </a:r>
            <a:r>
              <a:rPr lang="zh-CN" altLang="en-US" sz="2400" b="1" dirty="0"/>
              <a:t>并行算法的基础知识</a:t>
            </a:r>
            <a:endParaRPr lang="zh-CN" altLang="en-US" sz="2400" b="1" dirty="0"/>
          </a:p>
          <a:p>
            <a:pPr lvl="1"/>
            <a:r>
              <a:rPr lang="en-US" altLang="zh-CN" dirty="0"/>
              <a:t>5.1.1 </a:t>
            </a:r>
            <a:r>
              <a:rPr lang="zh-CN" altLang="en-US" dirty="0"/>
              <a:t>并行算法的定义和分类</a:t>
            </a:r>
            <a:endParaRPr lang="zh-CN" altLang="en-US" dirty="0"/>
          </a:p>
          <a:p>
            <a:pPr lvl="1"/>
            <a:r>
              <a:rPr lang="en-US" altLang="zh-CN" dirty="0"/>
              <a:t>5.1.2 </a:t>
            </a:r>
            <a:r>
              <a:rPr lang="zh-CN" altLang="en-US" dirty="0"/>
              <a:t>并行算法的表达</a:t>
            </a:r>
            <a:endParaRPr lang="zh-CN" altLang="en-US" dirty="0"/>
          </a:p>
          <a:p>
            <a:pPr lvl="1"/>
            <a:r>
              <a:rPr lang="en-US" altLang="zh-CN" dirty="0"/>
              <a:t>5.1.3 </a:t>
            </a:r>
            <a:r>
              <a:rPr lang="zh-CN" altLang="en-US" dirty="0"/>
              <a:t>并行算法的复杂性度量</a:t>
            </a:r>
            <a:endParaRPr lang="zh-CN" altLang="en-US" dirty="0"/>
          </a:p>
          <a:p>
            <a:pPr lvl="1"/>
            <a:r>
              <a:rPr lang="en-US" altLang="zh-CN" dirty="0"/>
              <a:t>5.1.4 </a:t>
            </a:r>
            <a:r>
              <a:rPr lang="zh-CN" altLang="en-US" dirty="0"/>
              <a:t>并行算法中的同步和通讯</a:t>
            </a:r>
            <a:endParaRPr lang="en-US" altLang="zh-CN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5.2 </a:t>
            </a:r>
            <a:r>
              <a:rPr lang="zh-CN" altLang="en-US" sz="2400" b="1" dirty="0">
                <a:solidFill>
                  <a:srgbClr val="0070C0"/>
                </a:solidFill>
              </a:rPr>
              <a:t>并行计算模型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5.2.1 </a:t>
            </a:r>
            <a:r>
              <a:rPr lang="en-US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  <a:p>
            <a:pPr lvl="1"/>
            <a:r>
              <a:rPr lang="en-US" altLang="zh-CN" dirty="0"/>
              <a:t>5.2.2 </a:t>
            </a:r>
            <a:r>
              <a:rPr lang="zh-CN" altLang="en-US" dirty="0"/>
              <a:t>异步</a:t>
            </a:r>
            <a:r>
              <a:rPr lang="en-US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  <a:p>
            <a:pPr lvl="1"/>
            <a:r>
              <a:rPr lang="en-US" altLang="zh-CN" dirty="0"/>
              <a:t>5.2.3 </a:t>
            </a:r>
            <a:r>
              <a:rPr lang="en-US" dirty="0"/>
              <a:t>BSP</a:t>
            </a:r>
            <a:r>
              <a:rPr lang="zh-CN" altLang="en-US" dirty="0"/>
              <a:t>模型</a:t>
            </a:r>
            <a:endParaRPr lang="zh-CN" altLang="en-US" dirty="0"/>
          </a:p>
          <a:p>
            <a:pPr lvl="1"/>
            <a:r>
              <a:rPr lang="en-US" altLang="zh-CN" dirty="0"/>
              <a:t>5.2.4 </a:t>
            </a:r>
            <a:r>
              <a:rPr lang="en-US" dirty="0" err="1"/>
              <a:t>LogP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en-US" altLang="zh-CN" dirty="0"/>
              <a:t>5.2.5</a:t>
            </a:r>
            <a:r>
              <a:rPr lang="zh-CN" altLang="en-US" dirty="0"/>
              <a:t> 层次存储模型</a:t>
            </a:r>
            <a:endParaRPr lang="en-US" altLang="zh-CN" dirty="0"/>
          </a:p>
          <a:p>
            <a:pPr lvl="1"/>
            <a:r>
              <a:rPr lang="en-US" altLang="zh-CN" dirty="0"/>
              <a:t>5.2.6</a:t>
            </a:r>
            <a:r>
              <a:rPr lang="zh-CN" altLang="en-US" dirty="0"/>
              <a:t> 分层并行计算模型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zh-CN" altLang="en-US" dirty="0"/>
              <a:t>并行计算模型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计算模型</a:t>
            </a:r>
            <a:r>
              <a:rPr lang="zh-CN" altLang="en-US" sz="2400" dirty="0"/>
              <a:t>是硬件和软件之间的桥梁，使用它能够设计、分析算法，在其上高级语言能被有效地编译且能够用硬件来实现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冯</a:t>
            </a:r>
            <a:r>
              <a:rPr lang="en-US" altLang="zh-CN" sz="2400" b="1" dirty="0"/>
              <a:t>·</a:t>
            </a:r>
            <a:r>
              <a:rPr lang="zh-CN" altLang="en-US" sz="2400" b="1" dirty="0"/>
              <a:t>诺伊曼结构是</a:t>
            </a:r>
            <a:r>
              <a:rPr lang="zh-CN" altLang="en-US" sz="2400" dirty="0"/>
              <a:t>串行计算时的一个理想串行计算模型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目前为止没有</a:t>
            </a:r>
            <a:r>
              <a:rPr lang="zh-CN" altLang="en-US" sz="2400" b="1" dirty="0"/>
              <a:t>通用</a:t>
            </a:r>
            <a:r>
              <a:rPr lang="zh-CN" altLang="en-US" sz="2400" dirty="0"/>
              <a:t>并行计算模型</a:t>
            </a:r>
            <a:endParaRPr lang="zh-CN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zh-CN" altLang="en-US" dirty="0"/>
              <a:t>并行计算模型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542021"/>
            <a:ext cx="77978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5.2.1</a:t>
            </a:r>
            <a:r>
              <a:rPr lang="zh-CN" altLang="en-US" dirty="0"/>
              <a:t> 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PRAM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Parallel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Random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Access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Machine</a:t>
            </a:r>
            <a:r>
              <a:rPr lang="zh-CN" altLang="en-US" sz="2400" b="1" dirty="0"/>
              <a:t>）并行随机存储机器，</a:t>
            </a:r>
            <a:r>
              <a:rPr lang="zh-CN" altLang="en-US" sz="2400" dirty="0"/>
              <a:t>也称为共享存储器的</a:t>
            </a:r>
            <a:r>
              <a:rPr lang="en-US" altLang="zh-CN" sz="2400" dirty="0"/>
              <a:t>SIMD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pPr marL="635635" lvl="1" indent="-342900">
              <a:lnSpc>
                <a:spcPct val="150000"/>
              </a:lnSpc>
            </a:pPr>
            <a:r>
              <a:rPr lang="zh-CN" altLang="en-US" sz="2200" dirty="0"/>
              <a:t>假定存在一个</a:t>
            </a:r>
            <a:r>
              <a:rPr lang="zh-CN" altLang="en-US" sz="2200" dirty="0">
                <a:highlight>
                  <a:srgbClr val="FFFF00"/>
                </a:highlight>
              </a:rPr>
              <a:t>容量无限大的共享存储器</a:t>
            </a:r>
            <a:endParaRPr lang="en-US" altLang="zh-CN" sz="2200" dirty="0">
              <a:highlight>
                <a:srgbClr val="FFFF00"/>
              </a:highlight>
            </a:endParaRPr>
          </a:p>
          <a:p>
            <a:pPr marL="635635" lvl="1" indent="-342900">
              <a:lnSpc>
                <a:spcPct val="150000"/>
              </a:lnSpc>
            </a:pPr>
            <a:r>
              <a:rPr lang="zh-CN" altLang="en-US" sz="2200" dirty="0"/>
              <a:t>有</a:t>
            </a:r>
            <a:r>
              <a:rPr lang="zh-CN" altLang="en-US" sz="2200" dirty="0"/>
              <a:t>有限个或无限个功能相同的处理器，均具有</a:t>
            </a:r>
            <a:r>
              <a:rPr lang="zh-CN" altLang="en-US" sz="2200" dirty="0">
                <a:highlight>
                  <a:srgbClr val="FFFF00"/>
                </a:highlight>
              </a:rPr>
              <a:t>简单的算术运算和逻辑判断</a:t>
            </a:r>
            <a:r>
              <a:rPr lang="zh-CN" altLang="en-US" sz="2200" dirty="0"/>
              <a:t>能力</a:t>
            </a:r>
            <a:endParaRPr lang="en-US" altLang="zh-CN" sz="2200" dirty="0"/>
          </a:p>
          <a:p>
            <a:pPr marL="635635" lvl="1" indent="-342900">
              <a:lnSpc>
                <a:spcPct val="150000"/>
              </a:lnSpc>
            </a:pPr>
            <a:r>
              <a:rPr lang="zh-CN" altLang="en-US" sz="2200" dirty="0"/>
              <a:t>任何时刻各处理器均可以通过共享存储单元相互</a:t>
            </a:r>
            <a:r>
              <a:rPr lang="zh-CN" altLang="en-US" sz="2200" dirty="0">
                <a:highlight>
                  <a:srgbClr val="FFFF00"/>
                </a:highlight>
              </a:rPr>
              <a:t>交换数据</a:t>
            </a:r>
            <a:endParaRPr lang="zh-CN" altLang="en-US" sz="2200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b="1" dirty="0"/>
              <a:t>5.1 </a:t>
            </a:r>
            <a:r>
              <a:rPr lang="zh-CN" altLang="en-US" sz="2400" b="1" dirty="0"/>
              <a:t>并行算法的基础知识</a:t>
            </a:r>
            <a:endParaRPr lang="zh-CN" altLang="en-US" sz="2400" b="1" dirty="0"/>
          </a:p>
          <a:p>
            <a:pPr lvl="1"/>
            <a:r>
              <a:rPr lang="en-US" altLang="zh-CN" dirty="0"/>
              <a:t>5.1.1 </a:t>
            </a:r>
            <a:r>
              <a:rPr lang="zh-CN" altLang="en-US" dirty="0"/>
              <a:t>并行算法的定义和分类</a:t>
            </a:r>
            <a:endParaRPr lang="zh-CN" altLang="en-US" dirty="0"/>
          </a:p>
          <a:p>
            <a:pPr lvl="1"/>
            <a:r>
              <a:rPr lang="en-US" altLang="zh-CN" dirty="0"/>
              <a:t>5.1.2 </a:t>
            </a:r>
            <a:r>
              <a:rPr lang="zh-CN" altLang="en-US" dirty="0"/>
              <a:t>并行算法的表达</a:t>
            </a:r>
            <a:endParaRPr lang="zh-CN" altLang="en-US" dirty="0"/>
          </a:p>
          <a:p>
            <a:pPr lvl="1"/>
            <a:r>
              <a:rPr lang="en-US" altLang="zh-CN" dirty="0"/>
              <a:t>5.1.3 </a:t>
            </a:r>
            <a:r>
              <a:rPr lang="zh-CN" altLang="en-US" dirty="0"/>
              <a:t>并行算法的复杂性度量</a:t>
            </a:r>
            <a:endParaRPr lang="zh-CN" altLang="en-US" dirty="0"/>
          </a:p>
          <a:p>
            <a:pPr lvl="1"/>
            <a:r>
              <a:rPr lang="en-US" altLang="zh-CN" dirty="0"/>
              <a:t>5.1.4 </a:t>
            </a:r>
            <a:r>
              <a:rPr lang="zh-CN" altLang="en-US" dirty="0"/>
              <a:t>并行算法中的同步和通讯</a:t>
            </a:r>
            <a:endParaRPr lang="en-US" altLang="zh-CN" dirty="0"/>
          </a:p>
          <a:p>
            <a:r>
              <a:rPr lang="en-US" altLang="zh-CN" sz="2400" b="1" dirty="0"/>
              <a:t>5.2 </a:t>
            </a:r>
            <a:r>
              <a:rPr lang="zh-CN" altLang="en-US" sz="2400" b="1" dirty="0"/>
              <a:t>并行计算模型</a:t>
            </a:r>
            <a:endParaRPr lang="zh-CN" altLang="en-US" sz="2400" b="1" dirty="0"/>
          </a:p>
          <a:p>
            <a:pPr lvl="1"/>
            <a:r>
              <a:rPr lang="en-US" altLang="zh-CN" dirty="0"/>
              <a:t>5.2.1 </a:t>
            </a:r>
            <a:r>
              <a:rPr lang="en-US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  <a:p>
            <a:pPr lvl="1"/>
            <a:r>
              <a:rPr lang="en-US" altLang="zh-CN" dirty="0"/>
              <a:t>5.2.2 </a:t>
            </a:r>
            <a:r>
              <a:rPr lang="zh-CN" altLang="en-US" dirty="0"/>
              <a:t>异步</a:t>
            </a:r>
            <a:r>
              <a:rPr lang="en-US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  <a:p>
            <a:pPr lvl="1"/>
            <a:r>
              <a:rPr lang="en-US" altLang="zh-CN" dirty="0"/>
              <a:t>5.2.3 </a:t>
            </a:r>
            <a:r>
              <a:rPr lang="en-US" dirty="0"/>
              <a:t>BSP</a:t>
            </a:r>
            <a:r>
              <a:rPr lang="zh-CN" altLang="en-US" dirty="0"/>
              <a:t>模型</a:t>
            </a:r>
            <a:endParaRPr lang="zh-CN" altLang="en-US" dirty="0"/>
          </a:p>
          <a:p>
            <a:pPr lvl="1"/>
            <a:r>
              <a:rPr lang="en-US" altLang="zh-CN" dirty="0"/>
              <a:t>5.2.4 </a:t>
            </a:r>
            <a:r>
              <a:rPr lang="en-US" dirty="0" err="1"/>
              <a:t>LogP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en-US" altLang="zh-CN" dirty="0"/>
              <a:t>5.2.5</a:t>
            </a:r>
            <a:r>
              <a:rPr lang="zh-CN" altLang="en-US" dirty="0"/>
              <a:t> 层次存储模型</a:t>
            </a:r>
            <a:endParaRPr lang="en-US" altLang="zh-CN" dirty="0"/>
          </a:p>
          <a:p>
            <a:pPr lvl="1"/>
            <a:r>
              <a:rPr lang="en-US" altLang="zh-CN" dirty="0"/>
              <a:t>5.2.6</a:t>
            </a:r>
            <a:r>
              <a:rPr lang="zh-CN" altLang="en-US" dirty="0"/>
              <a:t> 分层并行计算模型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5.2.1</a:t>
            </a:r>
            <a:r>
              <a:rPr lang="zh-CN" altLang="en-US" dirty="0"/>
              <a:t> 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PRAM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Parallel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Random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Access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Machine</a:t>
            </a:r>
            <a:r>
              <a:rPr lang="zh-CN" altLang="en-US" sz="2400" b="1" dirty="0"/>
              <a:t>）并行随机存储机器，</a:t>
            </a:r>
            <a:r>
              <a:rPr lang="zh-CN" altLang="en-US" sz="2400" dirty="0"/>
              <a:t>也称为共享存储器的</a:t>
            </a:r>
            <a:r>
              <a:rPr lang="en-US" altLang="zh-CN" sz="2400" dirty="0"/>
              <a:t>SIMD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pPr marL="635635" lvl="1" indent="-342900">
              <a:lnSpc>
                <a:spcPct val="150000"/>
              </a:lnSpc>
            </a:pPr>
            <a:r>
              <a:rPr lang="zh-CN" altLang="en-US" sz="2200" dirty="0"/>
              <a:t>假定存在一个容量无限大的共享存储器</a:t>
            </a:r>
            <a:endParaRPr lang="en-US" altLang="zh-CN" sz="2200" dirty="0"/>
          </a:p>
          <a:p>
            <a:pPr marL="635635" lvl="1" indent="-342900">
              <a:lnSpc>
                <a:spcPct val="150000"/>
              </a:lnSpc>
            </a:pPr>
            <a:r>
              <a:rPr lang="zh-CN" altLang="en-US" sz="2200" dirty="0"/>
              <a:t>有</a:t>
            </a:r>
            <a:r>
              <a:rPr lang="zh-CN" altLang="en-US" sz="2200" dirty="0"/>
              <a:t>有限个</a:t>
            </a:r>
            <a:r>
              <a:rPr lang="zh-CN" altLang="en-US" sz="2200" dirty="0"/>
              <a:t>或无限个功能相同的处理器，均具有简单的算术运算和逻辑判断能力</a:t>
            </a:r>
            <a:endParaRPr lang="en-US" altLang="zh-CN" sz="2200" dirty="0"/>
          </a:p>
          <a:p>
            <a:pPr marL="635635" lvl="1" indent="-342900">
              <a:lnSpc>
                <a:spcPct val="150000"/>
              </a:lnSpc>
            </a:pPr>
            <a:r>
              <a:rPr lang="zh-CN" altLang="en-US" sz="2200" dirty="0"/>
              <a:t>任何时刻各处理器均可以通过共享存储单元相互交换数据</a:t>
            </a:r>
            <a:endParaRPr lang="zh-CN" alt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2721" y="4475134"/>
            <a:ext cx="2639197" cy="21730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5.2.1</a:t>
            </a:r>
            <a:r>
              <a:rPr lang="zh-CN" altLang="en-US" dirty="0"/>
              <a:t> 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/>
              <a:t>分类</a:t>
            </a:r>
            <a:endParaRPr lang="zh-CN" altLang="en-US" sz="2800" b="1" dirty="0"/>
          </a:p>
          <a:p>
            <a:r>
              <a:rPr lang="en-US" altLang="zh-CN" sz="1800" dirty="0"/>
              <a:t>• </a:t>
            </a:r>
            <a:r>
              <a:rPr lang="en-US" sz="1800" dirty="0"/>
              <a:t>PRAM‐EREW</a:t>
            </a:r>
            <a:r>
              <a:rPr lang="zh-CN" altLang="en-US" sz="1800" dirty="0"/>
              <a:t>互斥读互斥写</a:t>
            </a:r>
            <a:endParaRPr lang="zh-CN" altLang="en-US" sz="1800" dirty="0"/>
          </a:p>
          <a:p>
            <a:r>
              <a:rPr lang="en-US" altLang="zh-CN" sz="1800" dirty="0"/>
              <a:t>• </a:t>
            </a:r>
            <a:r>
              <a:rPr lang="en-US" sz="1800" dirty="0"/>
              <a:t>PRAM‐CREW</a:t>
            </a:r>
            <a:r>
              <a:rPr lang="zh-CN" altLang="en-US" sz="1800" dirty="0"/>
              <a:t>并发读互斥写</a:t>
            </a:r>
            <a:endParaRPr lang="en-US" altLang="zh-CN" sz="1800" dirty="0"/>
          </a:p>
          <a:p>
            <a:r>
              <a:rPr lang="en-US" altLang="zh-CN" sz="1800" dirty="0"/>
              <a:t>• </a:t>
            </a:r>
            <a:r>
              <a:rPr lang="en-US" sz="1800" dirty="0"/>
              <a:t>PRAM‐CRCW</a:t>
            </a:r>
            <a:r>
              <a:rPr lang="zh-CN" altLang="en-US" sz="1800" dirty="0"/>
              <a:t>并发读并发写</a:t>
            </a:r>
            <a:endParaRPr lang="zh-CN" altLang="en-US" sz="1800" dirty="0"/>
          </a:p>
          <a:p>
            <a:pPr lvl="1"/>
            <a:r>
              <a:rPr lang="en-US" sz="1600" dirty="0"/>
              <a:t>CPRAM‐CRCW(Common PRAM‐CRCW)：</a:t>
            </a:r>
            <a:r>
              <a:rPr lang="zh-CN" altLang="en-US" sz="1600" dirty="0"/>
              <a:t>仅允许写入相同数据</a:t>
            </a:r>
            <a:endParaRPr lang="zh-CN" altLang="en-US" sz="1600" dirty="0"/>
          </a:p>
          <a:p>
            <a:pPr lvl="1"/>
            <a:r>
              <a:rPr lang="en-US" sz="1600" dirty="0"/>
              <a:t>PPRAM‐CRCW(Priority PRAM‐CRCW)：</a:t>
            </a:r>
            <a:r>
              <a:rPr lang="zh-CN" altLang="en-US" sz="1600" dirty="0"/>
              <a:t>仅允许优先级最高的处理器写入</a:t>
            </a:r>
            <a:endParaRPr lang="zh-CN" altLang="en-US" sz="1600" dirty="0"/>
          </a:p>
          <a:p>
            <a:pPr lvl="1"/>
            <a:r>
              <a:rPr lang="en-US" sz="1600" dirty="0"/>
              <a:t>APRAM‐CRCW(Arbitrary PRAM‐CRCW)：</a:t>
            </a:r>
            <a:r>
              <a:rPr lang="zh-CN" altLang="en-US" sz="1600" dirty="0"/>
              <a:t>允许任意处理器自由写入</a:t>
            </a:r>
            <a:endParaRPr lang="en-US" altLang="zh-CN" sz="1600" dirty="0"/>
          </a:p>
          <a:p>
            <a:r>
              <a:rPr lang="en-US" altLang="zh-CN" sz="2400" b="1" dirty="0"/>
              <a:t>•</a:t>
            </a:r>
            <a:r>
              <a:rPr lang="zh-CN" altLang="en-US" sz="2400" b="1" dirty="0"/>
              <a:t> 计算能力比较</a:t>
            </a:r>
            <a:endParaRPr lang="zh-CN" altLang="en-US" sz="2400" b="1" dirty="0"/>
          </a:p>
          <a:p>
            <a:pPr lvl="1"/>
            <a:r>
              <a:rPr lang="en-US" dirty="0"/>
              <a:t>PRAM‐CRCW</a:t>
            </a:r>
            <a:r>
              <a:rPr lang="zh-CN" altLang="en-US" dirty="0"/>
              <a:t>是最强的计算模型，</a:t>
            </a:r>
            <a:r>
              <a:rPr lang="en-US" dirty="0"/>
              <a:t>PRAM‐EREW</a:t>
            </a:r>
            <a:r>
              <a:rPr lang="zh-CN" altLang="en-US" dirty="0"/>
              <a:t>可</a:t>
            </a:r>
            <a:r>
              <a:rPr lang="en-US" dirty="0" err="1"/>
              <a:t>logp</a:t>
            </a:r>
            <a:r>
              <a:rPr lang="zh-CN" altLang="en-US" dirty="0"/>
              <a:t>倍模拟</a:t>
            </a:r>
            <a:r>
              <a:rPr lang="en-US" dirty="0"/>
              <a:t>PRAM‐CREW</a:t>
            </a:r>
            <a:r>
              <a:rPr lang="zh-CN" altLang="en-US" dirty="0"/>
              <a:t>和</a:t>
            </a:r>
            <a:r>
              <a:rPr lang="en-US" dirty="0"/>
              <a:t>PRAM‐CRCW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86" y="5510835"/>
            <a:ext cx="4360868" cy="92157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5.2.1</a:t>
            </a:r>
            <a:r>
              <a:rPr lang="zh-CN" altLang="en-US" dirty="0"/>
              <a:t> 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优点</a:t>
            </a:r>
            <a:endParaRPr lang="zh-CN" altLang="en-US" sz="2800" b="1" dirty="0"/>
          </a:p>
          <a:p>
            <a:pPr lvl="1"/>
            <a:r>
              <a:rPr lang="zh-CN" altLang="en-US" sz="2000" dirty="0"/>
              <a:t>适合并行算法表示和复杂性分析，易于使用</a:t>
            </a:r>
            <a:endParaRPr lang="zh-CN" altLang="en-US" sz="2000" dirty="0"/>
          </a:p>
          <a:p>
            <a:pPr lvl="1"/>
            <a:r>
              <a:rPr lang="zh-CN" altLang="en-US" sz="2000" dirty="0"/>
              <a:t>隐藏了并行机的通讯、同步等细节</a:t>
            </a:r>
            <a:endParaRPr lang="zh-CN" altLang="en-US" sz="2000" dirty="0"/>
          </a:p>
          <a:p>
            <a:r>
              <a:rPr lang="zh-CN" altLang="en-US" sz="2800" b="1" dirty="0"/>
              <a:t>缺点</a:t>
            </a:r>
            <a:endParaRPr lang="zh-CN" altLang="en-US" sz="2800" b="1" dirty="0"/>
          </a:p>
          <a:p>
            <a:pPr lvl="1"/>
            <a:r>
              <a:rPr lang="zh-CN" altLang="en-US" sz="2000" dirty="0">
                <a:highlight>
                  <a:srgbClr val="FFFF00"/>
                </a:highlight>
              </a:rPr>
              <a:t>不适合</a:t>
            </a:r>
            <a:r>
              <a:rPr lang="en-US" sz="2000" dirty="0">
                <a:highlight>
                  <a:srgbClr val="FFFF00"/>
                </a:highlight>
              </a:rPr>
              <a:t>MIMD</a:t>
            </a:r>
            <a:r>
              <a:rPr lang="zh-CN" altLang="en-US" sz="2000" dirty="0">
                <a:highlight>
                  <a:srgbClr val="FFFF00"/>
                </a:highlight>
              </a:rPr>
              <a:t>并行机，忽略了</a:t>
            </a:r>
            <a:r>
              <a:rPr lang="en-US" sz="2000" dirty="0">
                <a:highlight>
                  <a:srgbClr val="FFFF00"/>
                </a:highlight>
              </a:rPr>
              <a:t>SM</a:t>
            </a:r>
            <a:r>
              <a:rPr lang="zh-CN" altLang="en-US" sz="2000" dirty="0">
                <a:highlight>
                  <a:srgbClr val="FFFF00"/>
                </a:highlight>
              </a:rPr>
              <a:t>的竞争、通讯延迟</a:t>
            </a:r>
            <a:r>
              <a:rPr lang="zh-CN" altLang="en-US" sz="2000" dirty="0"/>
              <a:t>等因素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5.2.1</a:t>
            </a:r>
            <a:r>
              <a:rPr lang="zh-CN" altLang="en-US" dirty="0"/>
              <a:t> 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295" lvl="1" indent="0">
              <a:buNone/>
            </a:pPr>
            <a:r>
              <a:rPr lang="zh-CN" altLang="en-US" sz="2400" b="1" dirty="0"/>
              <a:t>并行加法</a:t>
            </a:r>
            <a:endParaRPr lang="en-US" altLang="zh-CN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3"/>
          <a:stretch>
            <a:fillRect/>
          </a:stretch>
        </p:blipFill>
        <p:spPr bwMode="auto">
          <a:xfrm>
            <a:off x="1821352" y="2471690"/>
            <a:ext cx="6096001" cy="135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5.2.1</a:t>
            </a:r>
            <a:r>
              <a:rPr lang="zh-CN" altLang="en-US" dirty="0"/>
              <a:t> 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295" lvl="1" indent="0">
              <a:buNone/>
            </a:pPr>
            <a:r>
              <a:rPr lang="zh-CN" altLang="en-US" sz="2400" b="1" dirty="0"/>
              <a:t>并行加法</a:t>
            </a:r>
            <a:endParaRPr lang="en-US" altLang="zh-CN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55" y="1973440"/>
            <a:ext cx="66008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5.2.1</a:t>
            </a:r>
            <a:r>
              <a:rPr lang="zh-CN" altLang="en-US" dirty="0"/>
              <a:t> 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295" lvl="1" indent="0">
              <a:buNone/>
            </a:pPr>
            <a:r>
              <a:rPr lang="zh-CN" altLang="en-US" sz="2400" b="1" dirty="0"/>
              <a:t>并行加法</a:t>
            </a:r>
            <a:endParaRPr lang="en-US" altLang="zh-CN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4" y="2260128"/>
            <a:ext cx="4200861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40831"/>
            <a:ext cx="46386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223362" y="3644497"/>
            <a:ext cx="47408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74093" y="3747028"/>
            <a:ext cx="248016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</a:rPr>
              <a:t>Synchronization</a:t>
            </a:r>
            <a:r>
              <a:rPr lang="zh-CN" altLang="en-US" sz="2400" b="1" dirty="0">
                <a:solidFill>
                  <a:srgbClr val="FF0000"/>
                </a:solidFill>
              </a:rPr>
              <a:t>          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223362" y="4638988"/>
            <a:ext cx="47408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74093" y="4741519"/>
            <a:ext cx="248016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</a:rPr>
              <a:t>Synchronization</a:t>
            </a:r>
            <a:r>
              <a:rPr lang="zh-CN" altLang="en-US" sz="2400" b="1" dirty="0">
                <a:solidFill>
                  <a:srgbClr val="FF0000"/>
                </a:solidFill>
              </a:rPr>
              <a:t>          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5.2.2</a:t>
            </a:r>
            <a:r>
              <a:rPr lang="zh-CN" altLang="en-US" dirty="0"/>
              <a:t> 异步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异步</a:t>
            </a:r>
            <a:r>
              <a:rPr lang="en-US" altLang="zh-CN" sz="2400" b="1" dirty="0"/>
              <a:t>PRAM</a:t>
            </a:r>
            <a:r>
              <a:rPr lang="zh-CN" altLang="en-US" sz="2400" b="1" dirty="0"/>
              <a:t>模型又称分相 </a:t>
            </a:r>
            <a:r>
              <a:rPr lang="en-US" altLang="zh-CN" sz="2400" b="1" dirty="0"/>
              <a:t>(</a:t>
            </a:r>
            <a:r>
              <a:rPr lang="en-US" sz="2400" b="1" dirty="0"/>
              <a:t>Phase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 </a:t>
            </a:r>
            <a:r>
              <a:rPr lang="en-US" sz="2400" b="1" dirty="0"/>
              <a:t>PRAM</a:t>
            </a:r>
            <a:r>
              <a:rPr lang="zh-CN" altLang="en-US" sz="2400" b="1" dirty="0"/>
              <a:t> 或</a:t>
            </a:r>
            <a:r>
              <a:rPr lang="en-US" sz="2400" b="1" dirty="0"/>
              <a:t>MIMD‐SM</a:t>
            </a:r>
            <a:endParaRPr lang="en-US" sz="2400" b="1" dirty="0"/>
          </a:p>
          <a:p>
            <a:r>
              <a:rPr lang="zh-CN" altLang="en-US" sz="2400" b="1" dirty="0"/>
              <a:t>异步</a:t>
            </a:r>
            <a:r>
              <a:rPr lang="en-US" altLang="zh-CN" sz="2400" b="1" dirty="0"/>
              <a:t>PRAM</a:t>
            </a:r>
            <a:r>
              <a:rPr lang="zh-CN" altLang="en-US" sz="2400" b="1" dirty="0"/>
              <a:t>简写为</a:t>
            </a:r>
            <a:r>
              <a:rPr lang="en-US" altLang="zh-CN" sz="2400" b="1" dirty="0"/>
              <a:t>APRAM</a:t>
            </a:r>
            <a:endParaRPr lang="en-US" sz="2400" b="1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p</a:t>
            </a:r>
            <a:r>
              <a:rPr lang="zh-CN" altLang="en-US" dirty="0"/>
              <a:t>个处理器组成，每个处理器有其局部存储器、局部时钟、局部程序；</a:t>
            </a:r>
            <a:endParaRPr lang="zh-CN" altLang="en-US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无全局时钟</a:t>
            </a:r>
            <a:r>
              <a:rPr lang="zh-CN" altLang="en-US" dirty="0"/>
              <a:t>，各处理器异步执行；</a:t>
            </a:r>
            <a:endParaRPr lang="en-US" altLang="zh-CN" dirty="0"/>
          </a:p>
          <a:p>
            <a:pPr lvl="1"/>
            <a:r>
              <a:rPr lang="zh-CN" altLang="en-US" dirty="0"/>
              <a:t>处理器通过</a:t>
            </a:r>
            <a:r>
              <a:rPr lang="en-US" altLang="zh-CN" dirty="0">
                <a:highlight>
                  <a:srgbClr val="FFFF00"/>
                </a:highlight>
              </a:rPr>
              <a:t>SM</a:t>
            </a:r>
            <a:r>
              <a:rPr lang="zh-CN" altLang="en-US" dirty="0">
                <a:highlight>
                  <a:srgbClr val="FFFF00"/>
                </a:highlight>
              </a:rPr>
              <a:t>进行通讯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处理器间依赖关系，需在并行程序中显式地加入</a:t>
            </a:r>
            <a:r>
              <a:rPr lang="zh-CN" altLang="en-US" b="1" dirty="0">
                <a:highlight>
                  <a:srgbClr val="FFFF00"/>
                </a:highlight>
              </a:rPr>
              <a:t>同步路障</a:t>
            </a:r>
            <a:r>
              <a:rPr lang="zh-CN" altLang="en-US" b="1" dirty="0"/>
              <a:t> </a:t>
            </a:r>
            <a:r>
              <a:rPr lang="en-US" altLang="zh-CN" dirty="0"/>
              <a:t>(Synchronization</a:t>
            </a:r>
            <a:r>
              <a:rPr lang="zh-CN" altLang="en-US" dirty="0"/>
              <a:t> </a:t>
            </a:r>
            <a:r>
              <a:rPr lang="en-US" altLang="zh-CN" dirty="0"/>
              <a:t>Barrier)</a:t>
            </a:r>
            <a:endParaRPr lang="en-US" altLang="zh-CN" dirty="0"/>
          </a:p>
          <a:p>
            <a:pPr lvl="1"/>
            <a:r>
              <a:rPr lang="zh-CN" altLang="en-US" dirty="0"/>
              <a:t>一条指令可以在非确定（无界）但有限的时间内完成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5.2.2</a:t>
            </a:r>
            <a:r>
              <a:rPr lang="zh-CN" altLang="en-US" dirty="0"/>
              <a:t> 异步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 b="1" dirty="0"/>
              <a:t>指令类型</a:t>
            </a:r>
            <a:endParaRPr lang="zh-CN" altLang="en-US" sz="3000" b="1" dirty="0"/>
          </a:p>
          <a:p>
            <a:r>
              <a:rPr lang="en-US" altLang="zh-CN" sz="2400" dirty="0"/>
              <a:t>(1)</a:t>
            </a:r>
            <a:r>
              <a:rPr lang="zh-CN" altLang="en-US" sz="2400" dirty="0"/>
              <a:t> 全局读</a:t>
            </a:r>
            <a:endParaRPr lang="en-US" altLang="zh-CN" sz="2400" dirty="0"/>
          </a:p>
          <a:p>
            <a:pPr lvl="1"/>
            <a:r>
              <a:rPr lang="zh-CN" altLang="en-US" sz="2200" dirty="0"/>
              <a:t>将全局存储单元中的内容读入局部存储</a:t>
            </a:r>
            <a:r>
              <a:rPr lang="zh-CN" altLang="en-US" sz="2200" dirty="0"/>
              <a:t>单元中</a:t>
            </a:r>
            <a:r>
              <a:rPr lang="zh-CN" altLang="en-US" sz="2200" dirty="0"/>
              <a:t>    </a:t>
            </a:r>
            <a:endParaRPr lang="en-US" altLang="zh-CN" sz="2200" dirty="0"/>
          </a:p>
          <a:p>
            <a:r>
              <a:rPr lang="en-US" altLang="zh-CN" sz="2400" dirty="0"/>
              <a:t>(2)</a:t>
            </a:r>
            <a:r>
              <a:rPr lang="zh-CN" altLang="en-US" sz="2400" dirty="0"/>
              <a:t> 全局写     </a:t>
            </a:r>
            <a:endParaRPr lang="en-US" altLang="zh-CN" sz="2400" dirty="0"/>
          </a:p>
          <a:p>
            <a:pPr lvl="1"/>
            <a:r>
              <a:rPr lang="zh-CN" altLang="en-US" sz="2200" dirty="0"/>
              <a:t>将局部存储单元中的内容写会全局存储单元中</a:t>
            </a:r>
            <a:endParaRPr lang="en-US" altLang="zh-CN" sz="2200" dirty="0"/>
          </a:p>
          <a:p>
            <a:r>
              <a:rPr lang="en-US" altLang="zh-CN" sz="2400" dirty="0"/>
              <a:t>(3)</a:t>
            </a:r>
            <a:r>
              <a:rPr lang="zh-CN" altLang="en-US" sz="2400" dirty="0"/>
              <a:t> 局部操作  </a:t>
            </a:r>
            <a:endParaRPr lang="en-US" altLang="zh-CN" sz="2400" dirty="0"/>
          </a:p>
          <a:p>
            <a:pPr lvl="1"/>
            <a:r>
              <a:rPr lang="zh-CN" altLang="en-US" sz="2200" dirty="0"/>
              <a:t>对</a:t>
            </a:r>
            <a:r>
              <a:rPr lang="zh-CN" altLang="en-US" sz="2200" dirty="0"/>
              <a:t>局部存储中的数执行操作，其结果存入局部存储中</a:t>
            </a:r>
            <a:endParaRPr lang="en-US" altLang="zh-CN" sz="2200" dirty="0"/>
          </a:p>
          <a:p>
            <a:r>
              <a:rPr lang="en-US" altLang="zh-CN" sz="2400" dirty="0"/>
              <a:t>(4)</a:t>
            </a:r>
            <a:r>
              <a:rPr lang="zh-CN" altLang="en-US" sz="2400" dirty="0"/>
              <a:t> 同步</a:t>
            </a:r>
            <a:endParaRPr lang="en-US" altLang="zh-CN" sz="2400" dirty="0"/>
          </a:p>
          <a:p>
            <a:pPr lvl="1"/>
            <a:r>
              <a:rPr lang="zh-CN" altLang="en-US" sz="2200" dirty="0"/>
              <a:t>计算中的一个</a:t>
            </a:r>
            <a:r>
              <a:rPr lang="zh-CN" altLang="en-US" sz="2200" dirty="0"/>
              <a:t>逻辑点</a:t>
            </a:r>
            <a:r>
              <a:rPr lang="zh-CN" altLang="en-US" sz="2200" dirty="0"/>
              <a:t>，在该点</a:t>
            </a:r>
            <a:r>
              <a:rPr lang="zh-CN" altLang="en-US" sz="2200" dirty="0"/>
              <a:t>各</a:t>
            </a:r>
            <a:r>
              <a:rPr lang="zh-CN" altLang="en-US" sz="2200" dirty="0"/>
              <a:t>处理器均需等待别的处理器到达后才能继续执行其局部程序</a:t>
            </a:r>
            <a:endParaRPr lang="zh-CN" altLang="en-US" sz="2200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5.2.2</a:t>
            </a:r>
            <a:r>
              <a:rPr lang="zh-CN" altLang="en-US" dirty="0"/>
              <a:t> 异步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计算过程：由同步路障分开的全局相组成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544" y="2034624"/>
            <a:ext cx="5384800" cy="3937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5.2.2</a:t>
            </a:r>
            <a:r>
              <a:rPr lang="zh-CN" altLang="en-US" dirty="0"/>
              <a:t> 异步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r>
              <a:rPr lang="zh-CN" altLang="en-US" sz="2900" b="1" dirty="0"/>
              <a:t>计算时间</a:t>
            </a:r>
            <a:endParaRPr lang="zh-CN" altLang="en-US" sz="2900" b="1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618" y="1995101"/>
            <a:ext cx="8048334" cy="2867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并行算法与并行计算模型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703" y="1296332"/>
            <a:ext cx="7652057" cy="4915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sz="2400" dirty="0"/>
              <a:t>任何并行算法的设计都是基于某一特定的并行计算模型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并行计算模型是从各种具体的并行机中抽象而来</a:t>
            </a:r>
            <a:endParaRPr lang="en-US" altLang="zh-CN" sz="2400" dirty="0"/>
          </a:p>
          <a:p>
            <a:pPr marL="635635" lvl="1" indent="-342900"/>
            <a:r>
              <a:rPr lang="zh-CN" altLang="en-US" sz="2200" dirty="0"/>
              <a:t>在一定程度上反映具体</a:t>
            </a:r>
            <a:r>
              <a:rPr lang="zh-CN" altLang="en-US" sz="2200" dirty="0"/>
              <a:t>并行机</a:t>
            </a:r>
            <a:r>
              <a:rPr lang="zh-CN" altLang="en-US" sz="2200" dirty="0"/>
              <a:t>属性</a:t>
            </a:r>
            <a:endParaRPr lang="en-US" altLang="zh-CN" sz="2200" dirty="0"/>
          </a:p>
          <a:p>
            <a:pPr marL="635635" lvl="1" indent="-342900"/>
            <a:r>
              <a:rPr lang="zh-CN" altLang="en-US" sz="2200" dirty="0"/>
              <a:t>使算法不再局限于某一种特定的并行机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400" dirty="0"/>
              <a:t>并行计算模型类型：</a:t>
            </a:r>
            <a:r>
              <a:rPr lang="zh-CN" altLang="en-US" sz="2400" b="1" dirty="0"/>
              <a:t>抽象计算模型</a:t>
            </a:r>
            <a:r>
              <a:rPr lang="zh-CN" altLang="en-US" sz="2400" dirty="0"/>
              <a:t>和</a:t>
            </a:r>
            <a:r>
              <a:rPr lang="zh-CN" altLang="en-US" sz="2400" b="1" dirty="0"/>
              <a:t>实用计算模型</a:t>
            </a:r>
            <a:endParaRPr lang="en-US" altLang="zh-CN" sz="2400" b="1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5.2.2</a:t>
            </a:r>
            <a:r>
              <a:rPr lang="zh-CN" altLang="en-US" dirty="0"/>
              <a:t> 异步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543801" cy="4572763"/>
          </a:xfrm>
        </p:spPr>
        <p:txBody>
          <a:bodyPr>
            <a:normAutofit/>
          </a:bodyPr>
          <a:lstStyle/>
          <a:p>
            <a:pPr marL="201295" lvl="1" indent="0">
              <a:buNone/>
            </a:pPr>
            <a:r>
              <a:rPr lang="zh-CN" altLang="en-US" sz="2400" b="1" dirty="0"/>
              <a:t>并行加法</a:t>
            </a:r>
            <a:endParaRPr lang="en-US" altLang="zh-CN" sz="24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3"/>
          <a:stretch>
            <a:fillRect/>
          </a:stretch>
        </p:blipFill>
        <p:spPr bwMode="auto">
          <a:xfrm>
            <a:off x="1821352" y="2471690"/>
            <a:ext cx="6096001" cy="135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5.2.2</a:t>
            </a:r>
            <a:r>
              <a:rPr lang="zh-CN" altLang="en-US" dirty="0"/>
              <a:t> 异步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543801" cy="4572763"/>
          </a:xfrm>
        </p:spPr>
        <p:txBody>
          <a:bodyPr>
            <a:normAutofit/>
          </a:bodyPr>
          <a:lstStyle/>
          <a:p>
            <a:pPr marL="201295" lvl="1" indent="0">
              <a:buNone/>
            </a:pPr>
            <a:r>
              <a:rPr lang="zh-CN" altLang="en-US" sz="2400" b="1" dirty="0"/>
              <a:t>并行加法</a:t>
            </a:r>
            <a:endParaRPr lang="en-US" altLang="zh-CN" sz="2400" b="1" dirty="0"/>
          </a:p>
          <a:p>
            <a:pPr marL="201295" lvl="1" indent="0">
              <a:buNone/>
            </a:pPr>
            <a:endParaRPr lang="en-US" altLang="zh-CN" sz="2400" b="1" dirty="0"/>
          </a:p>
          <a:p>
            <a:pPr marL="201295" lvl="1" indent="0">
              <a:buNone/>
            </a:pPr>
            <a:endParaRPr lang="en-US" altLang="zh-C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868" y="1817621"/>
            <a:ext cx="3963258" cy="2901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24" y="4510602"/>
            <a:ext cx="3321988" cy="169253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5.2.2</a:t>
            </a:r>
            <a:r>
              <a:rPr lang="zh-CN" altLang="en-US" dirty="0"/>
              <a:t> 异步</a:t>
            </a:r>
            <a:r>
              <a:rPr lang="en-US" altLang="zh-CN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优缺点</a:t>
            </a:r>
            <a:endParaRPr lang="en-US" altLang="zh-CN" b="1" dirty="0"/>
          </a:p>
          <a:p>
            <a:r>
              <a:rPr lang="zh-CN" altLang="en-US" dirty="0"/>
              <a:t> </a:t>
            </a:r>
            <a:r>
              <a:rPr lang="en-US" altLang="zh-CN" dirty="0"/>
              <a:t>APRAM</a:t>
            </a:r>
            <a:r>
              <a:rPr lang="zh-CN" altLang="en-US" dirty="0"/>
              <a:t>相较于</a:t>
            </a:r>
            <a:r>
              <a:rPr lang="en-US" altLang="zh-CN" dirty="0"/>
              <a:t>PRAM</a:t>
            </a:r>
            <a:r>
              <a:rPr lang="zh-CN" altLang="en-US" dirty="0"/>
              <a:t>更接机实际的并行机</a:t>
            </a:r>
            <a:endParaRPr lang="en-US" altLang="zh-CN" dirty="0"/>
          </a:p>
          <a:p>
            <a:r>
              <a:rPr lang="zh-CN" altLang="en-US" dirty="0"/>
              <a:t>保留了易编程和分析算法的复杂度，但与现实相差较远，</a:t>
            </a:r>
            <a:endParaRPr lang="zh-CN" altLang="en-US" dirty="0"/>
          </a:p>
          <a:p>
            <a:r>
              <a:rPr lang="zh-CN" altLang="en-US" dirty="0"/>
              <a:t>其上并行算法非常有限，也不适合</a:t>
            </a:r>
            <a:r>
              <a:rPr lang="en-US" dirty="0">
                <a:highlight>
                  <a:srgbClr val="FFFF00"/>
                </a:highlight>
              </a:rPr>
              <a:t>MIMD‐DM</a:t>
            </a:r>
            <a:r>
              <a:rPr lang="zh-CN" altLang="en-US" dirty="0"/>
              <a:t>模型。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5.2.3</a:t>
            </a:r>
            <a:r>
              <a:rPr lang="zh-CN" altLang="en-US" dirty="0"/>
              <a:t> </a:t>
            </a:r>
            <a:r>
              <a:rPr lang="en-US" altLang="zh-CN" dirty="0"/>
              <a:t>BSP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基本概念</a:t>
            </a:r>
            <a:endParaRPr lang="en-US" altLang="zh-CN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BSP</a:t>
            </a:r>
            <a:r>
              <a:rPr lang="zh-CN" altLang="en-US" b="1" dirty="0"/>
              <a:t> </a:t>
            </a:r>
            <a:r>
              <a:rPr lang="en-US" altLang="zh-CN" b="1" dirty="0"/>
              <a:t>(Bulk</a:t>
            </a:r>
            <a:r>
              <a:rPr lang="zh-CN" altLang="en-US" b="1" dirty="0"/>
              <a:t> </a:t>
            </a:r>
            <a:r>
              <a:rPr lang="en-US" altLang="zh-CN" b="1" dirty="0"/>
              <a:t>Synchronous</a:t>
            </a:r>
            <a:r>
              <a:rPr lang="zh-CN" altLang="en-US" b="1" dirty="0"/>
              <a:t> </a:t>
            </a:r>
            <a:r>
              <a:rPr lang="en-US" altLang="zh-CN" b="1" dirty="0"/>
              <a:t>Parallel)</a:t>
            </a:r>
            <a:r>
              <a:rPr lang="zh-CN" altLang="en-US" b="1" dirty="0"/>
              <a:t> 模型 </a:t>
            </a:r>
            <a:r>
              <a:rPr lang="zh-CN" altLang="en-US" dirty="0"/>
              <a:t>，</a:t>
            </a:r>
            <a:r>
              <a:rPr lang="en-US" altLang="zh-CN" b="1" dirty="0"/>
              <a:t>"</a:t>
            </a:r>
            <a:r>
              <a:rPr lang="zh-CN" altLang="en-US" b="1" dirty="0"/>
              <a:t>块</a:t>
            </a:r>
            <a:r>
              <a:rPr lang="en-US" altLang="zh-CN" b="1" dirty="0"/>
              <a:t>"</a:t>
            </a:r>
            <a:r>
              <a:rPr lang="zh-CN" altLang="en-US" b="1" dirty="0"/>
              <a:t> 同步模型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lang="zh-CN" altLang="en-US" dirty="0"/>
              <a:t>大</a:t>
            </a:r>
            <a:r>
              <a:rPr lang="en-US" altLang="zh-CN" dirty="0"/>
              <a:t>"</a:t>
            </a:r>
            <a:r>
              <a:rPr lang="zh-CN" altLang="en-US" dirty="0"/>
              <a:t> 同步模型</a:t>
            </a:r>
            <a:endParaRPr lang="en-US" altLang="zh-CN" dirty="0"/>
          </a:p>
          <a:p>
            <a:r>
              <a:rPr lang="zh-CN" altLang="en-US" dirty="0"/>
              <a:t>相对</a:t>
            </a:r>
            <a:r>
              <a:rPr lang="zh-CN" altLang="en-US" dirty="0"/>
              <a:t>的</a:t>
            </a:r>
            <a:r>
              <a:rPr lang="en-US" altLang="zh-CN" dirty="0"/>
              <a:t>APRAM</a:t>
            </a:r>
            <a:r>
              <a:rPr lang="zh-CN" altLang="en-US" dirty="0"/>
              <a:t>也</a:t>
            </a:r>
            <a:r>
              <a:rPr lang="zh-CN" altLang="en-US" dirty="0"/>
              <a:t>称为</a:t>
            </a:r>
            <a:r>
              <a:rPr lang="en-US" altLang="zh-CN" dirty="0"/>
              <a:t>"</a:t>
            </a:r>
            <a:r>
              <a:rPr lang="zh-CN" altLang="en-US" dirty="0"/>
              <a:t>轻量</a:t>
            </a:r>
            <a:r>
              <a:rPr lang="en-US" altLang="zh-CN" dirty="0"/>
              <a:t>"</a:t>
            </a:r>
            <a:r>
              <a:rPr lang="zh-CN" altLang="en-US" dirty="0"/>
              <a:t>同步模型</a:t>
            </a:r>
            <a:endParaRPr lang="en-US" altLang="zh-CN" dirty="0"/>
          </a:p>
          <a:p>
            <a:r>
              <a:rPr lang="zh-CN" altLang="en-US" dirty="0"/>
              <a:t>异步</a:t>
            </a:r>
            <a:r>
              <a:rPr lang="en-US" dirty="0"/>
              <a:t>MIMD‐DM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zh-CN" altLang="en-US" dirty="0"/>
              <a:t>支持消息传递系统、块内异步并行、块间显式同步</a:t>
            </a:r>
            <a:endParaRPr lang="en-US" altLang="zh-CN" dirty="0"/>
          </a:p>
          <a:p>
            <a:r>
              <a:rPr lang="zh-CN" altLang="en-US" b="1" dirty="0"/>
              <a:t>模型参数</a:t>
            </a:r>
            <a:endParaRPr lang="zh-CN" altLang="en-US" b="1" dirty="0"/>
          </a:p>
          <a:p>
            <a:pPr lvl="1"/>
            <a:r>
              <a:rPr lang="en-US" dirty="0"/>
              <a:t>p：</a:t>
            </a:r>
            <a:r>
              <a:rPr lang="zh-CN" altLang="en-US" dirty="0"/>
              <a:t>处理器数</a:t>
            </a:r>
            <a:r>
              <a:rPr lang="en-US" altLang="zh-CN" dirty="0"/>
              <a:t>(</a:t>
            </a:r>
            <a:r>
              <a:rPr lang="zh-CN" altLang="en-US" dirty="0"/>
              <a:t>带有存储器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dirty="0"/>
              <a:t>L：</a:t>
            </a:r>
            <a:r>
              <a:rPr lang="zh-CN" altLang="en-US" dirty="0"/>
              <a:t>同步障时间</a:t>
            </a:r>
            <a:r>
              <a:rPr lang="en-US" altLang="zh-CN" dirty="0"/>
              <a:t>(</a:t>
            </a:r>
            <a:r>
              <a:rPr lang="en-US" dirty="0"/>
              <a:t>Barrier synchronization time)</a:t>
            </a:r>
            <a:endParaRPr lang="en-US" dirty="0"/>
          </a:p>
          <a:p>
            <a:pPr lvl="1"/>
            <a:r>
              <a:rPr lang="en-US" dirty="0"/>
              <a:t>g：</a:t>
            </a:r>
            <a:r>
              <a:rPr lang="zh-CN" altLang="en-US" dirty="0"/>
              <a:t>带宽因子</a:t>
            </a:r>
            <a:r>
              <a:rPr lang="en-US" altLang="zh-CN" dirty="0"/>
              <a:t>(</a:t>
            </a:r>
            <a:r>
              <a:rPr lang="en-US" dirty="0"/>
              <a:t>time steps/packet)=1/bandwidth</a:t>
            </a:r>
            <a:endParaRPr 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5.2.3</a:t>
            </a:r>
            <a:r>
              <a:rPr lang="zh-CN" altLang="en-US" dirty="0"/>
              <a:t> </a:t>
            </a:r>
            <a:r>
              <a:rPr lang="en-US" altLang="zh-CN" dirty="0"/>
              <a:t>BSP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3966518" cy="4572763"/>
          </a:xfrm>
        </p:spPr>
        <p:txBody>
          <a:bodyPr>
            <a:normAutofit/>
          </a:bodyPr>
          <a:lstStyle/>
          <a:p>
            <a:r>
              <a:rPr lang="zh-CN" altLang="en-US" sz="2600" b="1" dirty="0"/>
              <a:t>计算过程</a:t>
            </a:r>
            <a:endParaRPr lang="zh-CN" altLang="en-US" sz="2600" b="1" dirty="0"/>
          </a:p>
          <a:p>
            <a:r>
              <a:rPr lang="zh-CN" altLang="en-US" dirty="0"/>
              <a:t>计算由一些列的全局同步分开的、周期为</a:t>
            </a:r>
            <a:r>
              <a:rPr lang="en-US" altLang="zh-CN" dirty="0"/>
              <a:t>L</a:t>
            </a:r>
            <a:r>
              <a:rPr lang="zh-CN" altLang="en-US" dirty="0"/>
              <a:t>的若干超级步组成</a:t>
            </a:r>
            <a:endParaRPr lang="en-US" altLang="zh-CN" dirty="0"/>
          </a:p>
          <a:p>
            <a:r>
              <a:rPr lang="zh-CN" altLang="en-US" dirty="0"/>
              <a:t>在各</a:t>
            </a:r>
            <a:r>
              <a:rPr lang="zh-CN" altLang="en-US" dirty="0">
                <a:highlight>
                  <a:srgbClr val="FFFF00"/>
                </a:highlight>
              </a:rPr>
              <a:t>超级步</a:t>
            </a:r>
            <a:r>
              <a:rPr lang="zh-CN" altLang="en-US" dirty="0"/>
              <a:t>中，每个处理器均执行局部计算，并通过</a:t>
            </a:r>
            <a:r>
              <a:rPr lang="zh-CN" altLang="en-US" dirty="0"/>
              <a:t>选路器</a:t>
            </a:r>
            <a:r>
              <a:rPr lang="zh-CN" altLang="en-US" dirty="0"/>
              <a:t>发送和接收消息</a:t>
            </a:r>
            <a:endParaRPr lang="en-US" altLang="zh-CN" dirty="0"/>
          </a:p>
          <a:p>
            <a:r>
              <a:rPr lang="zh-CN" altLang="en-US" dirty="0"/>
              <a:t>然后作一全局检查，以确定该</a:t>
            </a:r>
            <a:r>
              <a:rPr lang="zh-CN" altLang="en-US" dirty="0"/>
              <a:t>超级步</a:t>
            </a:r>
            <a:r>
              <a:rPr lang="zh-CN" altLang="en-US" dirty="0"/>
              <a:t>是否由</a:t>
            </a:r>
            <a:r>
              <a:rPr lang="zh-CN" altLang="en-US" dirty="0"/>
              <a:t>所有</a:t>
            </a:r>
            <a:r>
              <a:rPr lang="zh-CN" altLang="en-US" dirty="0"/>
              <a:t>处理器完成；若是则前进到下一超级步，否则下一个</a:t>
            </a:r>
            <a:r>
              <a:rPr lang="en-US" altLang="zh-CN" dirty="0"/>
              <a:t>L</a:t>
            </a:r>
            <a:r>
              <a:rPr lang="zh-CN" altLang="en-US" dirty="0"/>
              <a:t>周期分配给未曾完成的超级步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6785" y="1825233"/>
            <a:ext cx="3658115" cy="366728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5.2.3</a:t>
            </a:r>
            <a:r>
              <a:rPr lang="zh-CN" altLang="en-US" dirty="0"/>
              <a:t> </a:t>
            </a:r>
            <a:r>
              <a:rPr lang="en-US" altLang="zh-CN" dirty="0"/>
              <a:t>BSP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特点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将处理器和选路器分开，强调了</a:t>
            </a:r>
            <a:r>
              <a:rPr lang="zh-CN" altLang="en-US" dirty="0">
                <a:highlight>
                  <a:srgbClr val="FFFF00"/>
                </a:highlight>
              </a:rPr>
              <a:t>计算和通讯的分离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选路器仅实行</a:t>
            </a:r>
            <a:r>
              <a:rPr lang="zh-CN" altLang="en-US" dirty="0">
                <a:highlight>
                  <a:srgbClr val="FFFF00"/>
                </a:highlight>
              </a:rPr>
              <a:t>点到点消息传递</a:t>
            </a:r>
            <a:r>
              <a:rPr lang="zh-CN" altLang="en-US" dirty="0"/>
              <a:t>，掩盖具体网络协议，简化通信协议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采用</a:t>
            </a:r>
            <a:r>
              <a:rPr lang="zh-CN" altLang="en-US" dirty="0"/>
              <a:t>路障方式，用</a:t>
            </a:r>
            <a:r>
              <a:rPr lang="zh-CN" altLang="en-US" b="1" dirty="0"/>
              <a:t>硬件实现</a:t>
            </a:r>
            <a:r>
              <a:rPr lang="zh-CN" altLang="en-US" dirty="0"/>
              <a:t>可控粗力度的全局同步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提供了一个编程环境，易于程序复杂性分析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但需要显式同步机制，限制至多</a:t>
            </a:r>
            <a:r>
              <a:rPr lang="en-US" dirty="0"/>
              <a:t>h</a:t>
            </a:r>
            <a:r>
              <a:rPr lang="zh-CN" altLang="en-US" dirty="0"/>
              <a:t>条消息的传递等。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5.2.3</a:t>
            </a:r>
            <a:r>
              <a:rPr lang="zh-CN" altLang="en-US" dirty="0"/>
              <a:t> </a:t>
            </a:r>
            <a:r>
              <a:rPr lang="en-US" altLang="zh-CN" dirty="0"/>
              <a:t>BSP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543801" cy="4572763"/>
          </a:xfrm>
        </p:spPr>
        <p:txBody>
          <a:bodyPr>
            <a:normAutofit/>
          </a:bodyPr>
          <a:lstStyle/>
          <a:p>
            <a:pPr marL="201295" lvl="1" indent="0">
              <a:buNone/>
            </a:pPr>
            <a:r>
              <a:rPr lang="en-US" altLang="zh-CN" sz="2400" b="1" dirty="0"/>
              <a:t>Prefix Scan</a:t>
            </a:r>
            <a:endParaRPr lang="en-US" altLang="zh-CN" sz="2400" b="1" dirty="0"/>
          </a:p>
          <a:p>
            <a:pPr marL="201295" lvl="1" indent="0">
              <a:buNone/>
            </a:pPr>
            <a:endParaRPr lang="en-US" altLang="zh-CN" sz="2400" b="1" dirty="0"/>
          </a:p>
          <a:p>
            <a:pPr marL="201295" lvl="1" indent="0">
              <a:buNone/>
            </a:pPr>
            <a:endParaRPr lang="en-US" altLang="zh-CN" sz="24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68" y="2058533"/>
            <a:ext cx="56578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15" y="4275613"/>
            <a:ext cx="537808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5.2.3</a:t>
            </a:r>
            <a:r>
              <a:rPr lang="zh-CN" altLang="en-US" dirty="0"/>
              <a:t> </a:t>
            </a:r>
            <a:r>
              <a:rPr lang="en-US" altLang="zh-CN" dirty="0"/>
              <a:t>BSP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543801" cy="4572763"/>
          </a:xfrm>
        </p:spPr>
        <p:txBody>
          <a:bodyPr>
            <a:normAutofit/>
          </a:bodyPr>
          <a:lstStyle/>
          <a:p>
            <a:pPr marL="201295" lvl="1" indent="0">
              <a:buNone/>
            </a:pPr>
            <a:r>
              <a:rPr lang="en-US" altLang="zh-CN" sz="2400" b="1" dirty="0"/>
              <a:t>Prefix Scan</a:t>
            </a:r>
            <a:endParaRPr lang="en-US" altLang="zh-CN" sz="2400" b="1" dirty="0"/>
          </a:p>
          <a:p>
            <a:pPr marL="201295" lvl="1" indent="0">
              <a:buNone/>
            </a:pPr>
            <a:r>
              <a:rPr lang="en-US" altLang="zh-CN" sz="2400" b="1" i="1" dirty="0"/>
              <a:t>PRAM</a:t>
            </a:r>
            <a:endParaRPr lang="en-US" altLang="zh-CN" sz="2400" b="1" dirty="0"/>
          </a:p>
          <a:p>
            <a:pPr marL="201295" lvl="1" indent="0">
              <a:buNone/>
            </a:pPr>
            <a:endParaRPr lang="en-US" altLang="zh-CN" sz="2400" b="1" dirty="0"/>
          </a:p>
          <a:p>
            <a:pPr marL="201295" lvl="1" indent="0">
              <a:buNone/>
            </a:pPr>
            <a:endParaRPr lang="en-US" altLang="zh-CN" sz="24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56" y="2259227"/>
            <a:ext cx="44005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156" y="3321264"/>
            <a:ext cx="32385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5.2.3</a:t>
            </a:r>
            <a:r>
              <a:rPr lang="zh-CN" altLang="en-US" dirty="0"/>
              <a:t> </a:t>
            </a:r>
            <a:r>
              <a:rPr lang="en-US" altLang="zh-CN" dirty="0"/>
              <a:t>BSP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543801" cy="4572763"/>
          </a:xfrm>
        </p:spPr>
        <p:txBody>
          <a:bodyPr>
            <a:normAutofit/>
          </a:bodyPr>
          <a:lstStyle/>
          <a:p>
            <a:pPr marL="201295" lvl="1" indent="0">
              <a:buNone/>
            </a:pPr>
            <a:r>
              <a:rPr lang="en-US" altLang="zh-CN" sz="2400" b="1" dirty="0"/>
              <a:t>Prefix Scan</a:t>
            </a:r>
            <a:endParaRPr lang="en-US" altLang="zh-CN" sz="2400" b="1" dirty="0"/>
          </a:p>
          <a:p>
            <a:pPr marL="201295" lvl="1" indent="0">
              <a:buNone/>
            </a:pPr>
            <a:endParaRPr lang="en-US" altLang="zh-CN" sz="2400" b="1" dirty="0"/>
          </a:p>
          <a:p>
            <a:pPr marL="201295" lvl="1" indent="0">
              <a:buNone/>
            </a:pPr>
            <a:endParaRPr lang="en-US" altLang="zh-CN" sz="24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53" y="2026569"/>
            <a:ext cx="64770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5.2.4</a:t>
            </a:r>
            <a:r>
              <a:rPr lang="zh-CN" altLang="en-US" dirty="0"/>
              <a:t> </a:t>
            </a:r>
            <a:r>
              <a:rPr lang="en-US" altLang="zh-CN" dirty="0"/>
              <a:t>LogP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提出的背景</a:t>
            </a:r>
            <a:endParaRPr lang="en-US" altLang="zh-CN" b="1" dirty="0"/>
          </a:p>
          <a:p>
            <a:r>
              <a:rPr lang="zh-CN" altLang="en-US" sz="2400" b="1" dirty="0"/>
              <a:t> 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实际</a:t>
            </a:r>
            <a:r>
              <a:rPr lang="en-US" altLang="zh-CN" sz="2400" b="1" dirty="0"/>
              <a:t>90</a:t>
            </a:r>
            <a:r>
              <a:rPr lang="zh-CN" altLang="en-US" sz="2400" b="1" dirty="0"/>
              <a:t>年代末开始</a:t>
            </a:r>
            <a:r>
              <a:rPr lang="en-US" altLang="zh-CN" sz="2400" b="1" dirty="0"/>
              <a:t>MPC</a:t>
            </a:r>
            <a:r>
              <a:rPr lang="zh-CN" altLang="en-US" sz="2400" b="1" dirty="0"/>
              <a:t>成为主流趋势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Massively</a:t>
            </a:r>
            <a:r>
              <a:rPr lang="zh-CN" altLang="en-US" sz="2000" dirty="0"/>
              <a:t> </a:t>
            </a:r>
            <a:r>
              <a:rPr lang="en-US" altLang="zh-CN" sz="2000" dirty="0"/>
              <a:t>Parallel</a:t>
            </a:r>
            <a:r>
              <a:rPr lang="zh-CN" altLang="en-US" sz="2000" dirty="0"/>
              <a:t> </a:t>
            </a:r>
            <a:r>
              <a:rPr lang="en-US" altLang="zh-CN" sz="2000" dirty="0"/>
              <a:t>Computers</a:t>
            </a:r>
            <a:endParaRPr lang="en-US" altLang="zh-CN" sz="2000" dirty="0"/>
          </a:p>
          <a:p>
            <a:pPr lvl="1"/>
            <a:r>
              <a:rPr lang="zh-CN" altLang="en-US" sz="2000" dirty="0"/>
              <a:t>数</a:t>
            </a:r>
            <a:r>
              <a:rPr lang="zh-CN" altLang="en-US" sz="2000" dirty="0"/>
              <a:t>千个功能强大的处理器</a:t>
            </a:r>
            <a:r>
              <a:rPr lang="en-US" altLang="zh-CN" sz="2000" dirty="0"/>
              <a:t>/</a:t>
            </a:r>
            <a:r>
              <a:rPr lang="zh-CN" altLang="en-US" sz="2000" dirty="0"/>
              <a:t>存储器节点</a:t>
            </a:r>
            <a:endParaRPr lang="en-US" altLang="zh-CN" sz="2000" dirty="0"/>
          </a:p>
          <a:p>
            <a:pPr lvl="1"/>
            <a:r>
              <a:rPr lang="zh-CN" altLang="en-US" sz="2000" dirty="0">
                <a:highlight>
                  <a:srgbClr val="FFFF00"/>
                </a:highlight>
              </a:rPr>
              <a:t>带宽受限的、延迟可观的互连网络</a:t>
            </a:r>
            <a:r>
              <a:rPr lang="zh-CN" altLang="en-US" sz="2000" dirty="0"/>
              <a:t>组成</a:t>
            </a:r>
            <a:endParaRPr lang="en-US" altLang="zh-CN" sz="2000" dirty="0"/>
          </a:p>
          <a:p>
            <a:r>
              <a:rPr lang="en-US" altLang="zh-CN" sz="2400" b="1" dirty="0"/>
              <a:t>PRAM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APRAM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BSP</a:t>
            </a:r>
            <a:r>
              <a:rPr lang="zh-CN" altLang="en-US" sz="2400" b="1" dirty="0"/>
              <a:t>模型等</a:t>
            </a:r>
            <a:r>
              <a:rPr lang="zh-CN" altLang="en-US" sz="2400" b="1" dirty="0"/>
              <a:t>均</a:t>
            </a:r>
            <a:r>
              <a:rPr lang="zh-CN" altLang="en-US" sz="2400" b="1" dirty="0"/>
              <a:t>未能充分考虑此情况</a:t>
            </a:r>
            <a:endParaRPr lang="zh-CN" altLang="en-US" sz="2400" b="1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并行算法与并行计算模型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703" y="1296332"/>
            <a:ext cx="7652057" cy="4915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抽象计算模型</a:t>
            </a:r>
            <a:endParaRPr lang="en-US" altLang="zh-CN" sz="2400" b="1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649" y="1951166"/>
            <a:ext cx="3670765" cy="38408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7044" y="583869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图灵机</a:t>
            </a:r>
            <a:endParaRPr lang="zh-CN" alt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5468" y="1844887"/>
            <a:ext cx="4572000" cy="39382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图灵机</a:t>
            </a:r>
            <a:r>
              <a:rPr lang="zh-CN" altLang="en-US" dirty="0"/>
              <a:t>指一个抽象的机器，它有一条无限长的纸带，纸带分成了一个一个的小方格，每个方格有不同的颜色。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有一个机器头在纸带上移来移去。机器头有一组内部状态，还有一些固定的程序。在每个时刻，机器头都要从当前纸带上读入一个方格信息，然后结合自己的内部状态查找程序表，根据程序输出信息到纸带方格上，并转换自己的内部状态，然后进行移动。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227088" y="5989939"/>
            <a:ext cx="5916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四要素：输入集合、输出集合、内部状态和固定的程序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模型概述</a:t>
            </a:r>
            <a:endParaRPr lang="en-US" altLang="zh-CN" sz="2400" b="1" dirty="0"/>
          </a:p>
          <a:p>
            <a:r>
              <a:rPr lang="zh-CN" altLang="en-US" sz="2400" b="1" dirty="0"/>
              <a:t> </a:t>
            </a:r>
            <a:r>
              <a:rPr lang="en-US" altLang="zh-CN" sz="2400" b="1" dirty="0" err="1"/>
              <a:t>LogP</a:t>
            </a:r>
            <a:r>
              <a:rPr lang="zh-CN" altLang="en-US" sz="2400" b="1" dirty="0"/>
              <a:t>模型</a:t>
            </a:r>
            <a:r>
              <a:rPr lang="zh-CN" altLang="en-US" sz="2400" dirty="0"/>
              <a:t>是一种分布存储的、点到点通信的多处理机模型</a:t>
            </a:r>
            <a:endParaRPr lang="en-US" altLang="zh-CN" sz="2400" dirty="0"/>
          </a:p>
          <a:p>
            <a:r>
              <a:rPr lang="zh-CN" altLang="en-US" sz="2400" dirty="0"/>
              <a:t>其中通信网络由一组参数描述（不涉及网络具体结构）</a:t>
            </a:r>
            <a:endParaRPr lang="en-US" altLang="zh-CN" sz="2400" dirty="0"/>
          </a:p>
          <a:p>
            <a:pPr lvl="1"/>
            <a:r>
              <a:rPr lang="en-US" dirty="0"/>
              <a:t>L</a:t>
            </a:r>
            <a:r>
              <a:rPr lang="zh-CN" altLang="en-US" dirty="0"/>
              <a:t>：</a:t>
            </a:r>
            <a:r>
              <a:rPr lang="en-US" dirty="0"/>
              <a:t>network latency</a:t>
            </a:r>
            <a:r>
              <a:rPr lang="zh-CN" altLang="en-US" dirty="0"/>
              <a:t> 在网络中消息从源到目的地</a:t>
            </a:r>
            <a:r>
              <a:rPr lang="zh-CN" altLang="en-US" dirty="0"/>
              <a:t>所</a:t>
            </a:r>
            <a:r>
              <a:rPr lang="zh-CN" altLang="en-US" dirty="0"/>
              <a:t>产生的</a:t>
            </a:r>
            <a:r>
              <a:rPr lang="zh-CN" altLang="en-US" b="1" dirty="0"/>
              <a:t>延迟</a:t>
            </a:r>
            <a:endParaRPr lang="en-US" b="1" dirty="0"/>
          </a:p>
          <a:p>
            <a:pPr lvl="1"/>
            <a:r>
              <a:rPr lang="en-US" dirty="0"/>
              <a:t>o</a:t>
            </a:r>
            <a:r>
              <a:rPr lang="zh-CN" altLang="en-US" dirty="0"/>
              <a:t>：</a:t>
            </a:r>
            <a:r>
              <a:rPr lang="en-US" dirty="0">
                <a:highlight>
                  <a:srgbClr val="FFFF00"/>
                </a:highlight>
              </a:rPr>
              <a:t>communication overhead</a:t>
            </a:r>
            <a:r>
              <a:rPr lang="zh-CN" altLang="en-US" dirty="0">
                <a:highlight>
                  <a:srgbClr val="FFFF00"/>
                </a:highlight>
              </a:rPr>
              <a:t> 处理器发送或接收一条消息所需的</a:t>
            </a:r>
            <a:r>
              <a:rPr lang="zh-CN" altLang="en-US" b="1" dirty="0">
                <a:highlight>
                  <a:srgbClr val="FFFF00"/>
                </a:highlight>
              </a:rPr>
              <a:t>额外开销</a:t>
            </a:r>
            <a:endParaRPr lang="en-US" b="1" dirty="0"/>
          </a:p>
          <a:p>
            <a:pPr lvl="1"/>
            <a:r>
              <a:rPr lang="en-US" dirty="0"/>
              <a:t>g</a:t>
            </a:r>
            <a:r>
              <a:rPr lang="zh-CN" altLang="en-US" dirty="0"/>
              <a:t>：</a:t>
            </a:r>
            <a:r>
              <a:rPr lang="en-US" dirty="0"/>
              <a:t>gap=1/bandwidth</a:t>
            </a:r>
            <a:r>
              <a:rPr lang="zh-CN" altLang="en-US" dirty="0"/>
              <a:t> 处理器连续进行消息发送或接收的</a:t>
            </a:r>
            <a:r>
              <a:rPr lang="zh-CN" altLang="en-US" b="1" dirty="0"/>
              <a:t>最小时间间隔</a:t>
            </a:r>
            <a:endParaRPr lang="en-US" b="1" dirty="0"/>
          </a:p>
          <a:p>
            <a:pPr lvl="1"/>
            <a:r>
              <a:rPr lang="en-US" dirty="0"/>
              <a:t>P</a:t>
            </a:r>
            <a:r>
              <a:rPr lang="zh-CN" altLang="en-US" dirty="0"/>
              <a:t>：</a:t>
            </a:r>
            <a:r>
              <a:rPr lang="en-US" dirty="0"/>
              <a:t>#processors</a:t>
            </a:r>
            <a:r>
              <a:rPr lang="zh-CN" altLang="en-US" dirty="0"/>
              <a:t> 处理器</a:t>
            </a:r>
            <a:r>
              <a:rPr lang="en-US" altLang="zh-CN" dirty="0"/>
              <a:t>/</a:t>
            </a:r>
            <a:r>
              <a:rPr lang="zh-CN" altLang="en-US" dirty="0"/>
              <a:t>存储器</a:t>
            </a:r>
            <a:r>
              <a:rPr lang="zh-CN" altLang="en-US" b="1" dirty="0"/>
              <a:t>模块数</a:t>
            </a:r>
            <a:endParaRPr lang="en-US" b="1" dirty="0"/>
          </a:p>
          <a:p>
            <a:pPr marL="201295" lvl="1" indent="0">
              <a:buNone/>
            </a:pPr>
            <a:endParaRPr lang="en-US" altLang="zh-CN" dirty="0"/>
          </a:p>
          <a:p>
            <a:pPr marL="201295" lvl="1" indent="0">
              <a:buNone/>
            </a:pPr>
            <a:r>
              <a:rPr lang="zh-CN" altLang="en-US" dirty="0"/>
              <a:t>  注：</a:t>
            </a:r>
            <a:r>
              <a:rPr lang="en-US" dirty="0"/>
              <a:t>L</a:t>
            </a:r>
            <a:r>
              <a:rPr lang="zh-CN" altLang="en-US" dirty="0"/>
              <a:t>和</a:t>
            </a:r>
            <a:r>
              <a:rPr lang="en-US" dirty="0"/>
              <a:t>g</a:t>
            </a:r>
            <a:r>
              <a:rPr lang="zh-CN" altLang="en-US" dirty="0"/>
              <a:t>反映了通讯网络的容量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5.2.4</a:t>
            </a:r>
            <a:r>
              <a:rPr lang="zh-CN" altLang="en-US" dirty="0"/>
              <a:t> </a:t>
            </a:r>
            <a:r>
              <a:rPr lang="en-US" altLang="zh-CN" dirty="0"/>
              <a:t>LogP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LogP</a:t>
            </a:r>
            <a:r>
              <a:rPr lang="zh-CN" altLang="en-US" sz="3200" b="1" dirty="0"/>
              <a:t>模型讨论</a:t>
            </a:r>
            <a:endParaRPr lang="en-US" altLang="zh-CN" sz="2400" b="1" dirty="0"/>
          </a:p>
          <a:p>
            <a:r>
              <a:rPr lang="zh-CN" altLang="en-US" sz="2400" dirty="0"/>
              <a:t> </a:t>
            </a:r>
            <a:r>
              <a:rPr lang="en-US" altLang="zh-CN" sz="2400" dirty="0" err="1"/>
              <a:t>LogP</a:t>
            </a:r>
            <a:r>
              <a:rPr lang="zh-CN" altLang="en-US" sz="2400" dirty="0"/>
              <a:t>模型</a:t>
            </a:r>
            <a:r>
              <a:rPr lang="zh-CN" altLang="en-US" sz="2400" dirty="0"/>
              <a:t>充分</a:t>
            </a:r>
            <a:r>
              <a:rPr lang="zh-CN" altLang="en-US" sz="2400" dirty="0"/>
              <a:t>揭示了分布式存储并行机的性能瓶颈</a:t>
            </a:r>
            <a:endParaRPr lang="en-US" altLang="zh-CN" sz="2400" dirty="0"/>
          </a:p>
          <a:p>
            <a:pPr lvl="1"/>
            <a:r>
              <a:rPr lang="zh-CN" altLang="en-US" sz="2200" dirty="0"/>
              <a:t>使用</a:t>
            </a:r>
            <a:r>
              <a:rPr lang="en-US" altLang="zh-CN" sz="2200" dirty="0"/>
              <a:t>L</a:t>
            </a:r>
            <a:r>
              <a:rPr lang="zh-CN" altLang="en-US" sz="2200" dirty="0"/>
              <a:t>、</a:t>
            </a:r>
            <a:r>
              <a:rPr lang="en-US" altLang="zh-CN" sz="2200" dirty="0"/>
              <a:t>o</a:t>
            </a:r>
            <a:r>
              <a:rPr lang="zh-CN" altLang="en-US" sz="2200" dirty="0"/>
              <a:t>、</a:t>
            </a:r>
            <a:r>
              <a:rPr lang="en-US" altLang="zh-CN" sz="2200" dirty="0"/>
              <a:t>g</a:t>
            </a:r>
            <a:r>
              <a:rPr lang="zh-CN" altLang="en-US" sz="2200" dirty="0"/>
              <a:t>三个参数刻画了网络通信特征</a:t>
            </a:r>
            <a:endParaRPr lang="en-US" altLang="zh-CN" sz="2200" dirty="0"/>
          </a:p>
          <a:p>
            <a:pPr lvl="1"/>
            <a:r>
              <a:rPr lang="zh-CN" altLang="en-US" sz="2200" dirty="0"/>
              <a:t>屏蔽</a:t>
            </a:r>
            <a:r>
              <a:rPr lang="zh-CN" altLang="en-US" sz="2200" dirty="0"/>
              <a:t>了网络拓扑、选路算法和通信协议等具体细节</a:t>
            </a:r>
            <a:endParaRPr lang="en-US" altLang="zh-CN" sz="2200" dirty="0"/>
          </a:p>
          <a:p>
            <a:pPr lvl="2"/>
            <a:r>
              <a:rPr lang="zh-CN" altLang="en-US" sz="1800" dirty="0"/>
              <a:t>上千个处理器在网络轻载时，对网络和结构不敏感</a:t>
            </a:r>
            <a:endParaRPr lang="en-US" altLang="zh-CN" sz="1800" dirty="0"/>
          </a:p>
          <a:p>
            <a:pPr lvl="1"/>
            <a:r>
              <a:rPr lang="zh-CN" altLang="en-US" sz="2200" dirty="0"/>
              <a:t>每个节点只有一个处理器，发送接收消息要付出开销</a:t>
            </a:r>
            <a:r>
              <a:rPr lang="en-US" altLang="zh-CN" sz="2200" dirty="0"/>
              <a:t>o</a:t>
            </a:r>
            <a:r>
              <a:rPr lang="zh-CN" altLang="en-US" sz="2200" dirty="0"/>
              <a:t>，对于长消息提供专门硬件支持，对消息</a:t>
            </a:r>
            <a:r>
              <a:rPr lang="zh-CN" altLang="en-US" sz="2200" dirty="0"/>
              <a:t>长度</a:t>
            </a:r>
            <a:r>
              <a:rPr lang="zh-CN" altLang="en-US" sz="2200" dirty="0"/>
              <a:t>无特别处理</a:t>
            </a:r>
            <a:endParaRPr lang="en-US" altLang="zh-CN" sz="2200" dirty="0"/>
          </a:p>
          <a:p>
            <a:pPr lvl="1"/>
            <a:r>
              <a:rPr lang="zh-CN" altLang="en-US" sz="2200" dirty="0"/>
              <a:t>最普遍的全局操作是路障</a:t>
            </a: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5.2.4</a:t>
            </a:r>
            <a:r>
              <a:rPr lang="zh-CN" altLang="en-US" dirty="0"/>
              <a:t> </a:t>
            </a:r>
            <a:r>
              <a:rPr lang="en-US" altLang="zh-CN" dirty="0"/>
              <a:t>LogP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5.2.4</a:t>
            </a:r>
            <a:r>
              <a:rPr lang="zh-CN" altLang="en-US" dirty="0"/>
              <a:t> </a:t>
            </a:r>
            <a:r>
              <a:rPr lang="en-US" altLang="zh-CN" dirty="0"/>
              <a:t>LogP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矩阵向量乘法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16" y="1949164"/>
            <a:ext cx="3564373" cy="173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5.2.4</a:t>
            </a:r>
            <a:r>
              <a:rPr lang="zh-CN" altLang="en-US" dirty="0"/>
              <a:t> </a:t>
            </a:r>
            <a:r>
              <a:rPr lang="en-US" altLang="zh-CN" dirty="0"/>
              <a:t>LogP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矩阵向量乘法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882781"/>
            <a:ext cx="7772400" cy="398631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r>
              <a:rPr lang="en-US" sz="3000" b="1" dirty="0"/>
              <a:t>BSP vs. </a:t>
            </a:r>
            <a:r>
              <a:rPr lang="en-US" sz="3000" b="1" dirty="0" err="1"/>
              <a:t>LogP</a:t>
            </a:r>
            <a:endParaRPr lang="en-US" sz="3000" b="1" dirty="0"/>
          </a:p>
          <a:p>
            <a:r>
              <a:rPr lang="en-US" dirty="0"/>
              <a:t>BSP</a:t>
            </a:r>
            <a:r>
              <a:rPr lang="en-US" altLang="zh-CN" dirty="0"/>
              <a:t>-&gt;</a:t>
            </a:r>
            <a:r>
              <a:rPr lang="en-US" dirty="0" err="1"/>
              <a:t>LogP：BSP</a:t>
            </a:r>
            <a:r>
              <a:rPr lang="zh-CN" altLang="en-US" dirty="0"/>
              <a:t>块同步</a:t>
            </a:r>
            <a:r>
              <a:rPr lang="en-US" altLang="zh-CN" dirty="0"/>
              <a:t>-&gt;</a:t>
            </a:r>
            <a:r>
              <a:rPr lang="en-US" dirty="0"/>
              <a:t>BSP</a:t>
            </a:r>
            <a:r>
              <a:rPr lang="zh-CN" altLang="en-US" dirty="0"/>
              <a:t>子集同步</a:t>
            </a:r>
            <a:r>
              <a:rPr lang="en-US" altLang="zh-CN" dirty="0"/>
              <a:t>-&gt;</a:t>
            </a:r>
            <a:r>
              <a:rPr lang="en-US" dirty="0"/>
              <a:t>BSP</a:t>
            </a:r>
            <a:r>
              <a:rPr lang="zh-CN" altLang="en-US" dirty="0"/>
              <a:t>进程对同步＝</a:t>
            </a:r>
            <a:r>
              <a:rPr lang="en-US" dirty="0" err="1"/>
              <a:t>LogP</a:t>
            </a:r>
            <a:endParaRPr lang="en-US" dirty="0"/>
          </a:p>
          <a:p>
            <a:pPr lvl="1"/>
            <a:r>
              <a:rPr lang="en-US" sz="1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消息组合成一个尽可能大的通信实体进行传输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，整体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大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同步</a:t>
            </a:r>
            <a:endParaRPr 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en-US" dirty="0"/>
              <a:t>BSP</a:t>
            </a:r>
            <a:r>
              <a:rPr lang="zh-CN" altLang="en-US" dirty="0"/>
              <a:t>可以常数因子模拟</a:t>
            </a:r>
            <a:r>
              <a:rPr lang="en-US" dirty="0" err="1"/>
              <a:t>LogP，LogP</a:t>
            </a:r>
            <a:r>
              <a:rPr lang="zh-CN" altLang="en-US" dirty="0"/>
              <a:t>可以对数因子模拟</a:t>
            </a:r>
            <a:r>
              <a:rPr lang="en-US" dirty="0"/>
              <a:t>BSP</a:t>
            </a:r>
            <a:endParaRPr lang="en-US" dirty="0"/>
          </a:p>
          <a:p>
            <a:r>
              <a:rPr lang="en-US" dirty="0" err="1"/>
              <a:t>BSP＝LogP+Barriers－Overhead</a:t>
            </a:r>
            <a:endParaRPr lang="en-US" dirty="0"/>
          </a:p>
          <a:p>
            <a:r>
              <a:rPr lang="en-US" dirty="0"/>
              <a:t>BSP</a:t>
            </a:r>
            <a:r>
              <a:rPr lang="zh-CN" altLang="en-US" dirty="0"/>
              <a:t>提供了更方便的程设环境，</a:t>
            </a:r>
            <a:r>
              <a:rPr lang="en-US" dirty="0" err="1"/>
              <a:t>LogP</a:t>
            </a:r>
            <a:r>
              <a:rPr lang="zh-CN" altLang="en-US" dirty="0"/>
              <a:t>更好地利用了机器资源</a:t>
            </a:r>
            <a:endParaRPr lang="zh-CN" altLang="en-US" dirty="0"/>
          </a:p>
          <a:p>
            <a:r>
              <a:rPr lang="en-US" dirty="0"/>
              <a:t>BSP</a:t>
            </a:r>
            <a:r>
              <a:rPr lang="zh-CN" altLang="en-US" dirty="0"/>
              <a:t>似乎更简单、方便和符合结构化编程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5.2.4</a:t>
            </a:r>
            <a:r>
              <a:rPr lang="zh-CN" altLang="en-US" dirty="0"/>
              <a:t> </a:t>
            </a:r>
            <a:r>
              <a:rPr lang="en-US" altLang="zh-CN" dirty="0"/>
              <a:t>LogP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40" y="0"/>
            <a:ext cx="8233719" cy="636241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宋体" panose="02010600030101010101" pitchFamily="2" charset="-122"/>
                <a:ea typeface="宋体" panose="02010600030101010101" pitchFamily="2" charset="-122"/>
              </a:rPr>
              <a:t>并行计算模型均假定存储系统具有一级主存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，且访问时间均为单位时间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存储系统是分层的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寄存器、高速缓存（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）、主存、外存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均视为单位时间访问是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精确地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/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5.2.5</a:t>
            </a:r>
            <a:r>
              <a:rPr lang="zh-CN" altLang="en-US" dirty="0"/>
              <a:t> </a:t>
            </a:r>
            <a:r>
              <a:rPr lang="zh-CN" altLang="en-US" dirty="0"/>
              <a:t>层次</a:t>
            </a:r>
            <a:r>
              <a:rPr lang="zh-CN" altLang="en-US" dirty="0"/>
              <a:t>存储器模型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串行计算系统的层次存储模型</a:t>
            </a:r>
            <a:endParaRPr lang="en-US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HMM(Hierarchical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Memory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Model)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和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HMM-BT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(HMM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with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Transfer)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面向地址，访问数据的地址决定了访存开销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地址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的访问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开销函数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f(a)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HMM-BT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增加了块传输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长度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起始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地址为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的访问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开销函数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f(a)+b-1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HMM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HMM-BT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模型对顺序访问有效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5.2.5</a:t>
            </a:r>
            <a:r>
              <a:rPr lang="zh-CN" altLang="en-US" dirty="0"/>
              <a:t> </a:t>
            </a:r>
            <a:r>
              <a:rPr lang="zh-CN" altLang="en-US" dirty="0"/>
              <a:t>层次</a:t>
            </a:r>
            <a:r>
              <a:rPr lang="zh-CN" altLang="en-US" dirty="0"/>
              <a:t>存储器模型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串行计算系统的层次存储模型</a:t>
            </a:r>
            <a:endParaRPr lang="en-US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UMH模型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均匀存储层次（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Uniform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Memory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Hierarchy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寄存器、高速缓存（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）、主存、外存，访问开销为存储的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层级数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的函数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f(k)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，每层开销固定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5.2.5</a:t>
            </a:r>
            <a:r>
              <a:rPr lang="zh-CN" altLang="en-US" dirty="0"/>
              <a:t> </a:t>
            </a:r>
            <a:r>
              <a:rPr lang="zh-CN" altLang="en-US" dirty="0"/>
              <a:t>层次</a:t>
            </a:r>
            <a:r>
              <a:rPr lang="zh-CN" altLang="en-US" dirty="0"/>
              <a:t>存储器模型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串行计算系统的层次存储模型</a:t>
            </a:r>
            <a:endParaRPr lang="en-US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(h)</a:t>
            </a:r>
            <a:r>
              <a:rPr lang="en-US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单层随机访问存储（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Access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Memory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推广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层存储，各层访问开销是非均匀一致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5.2.5</a:t>
            </a:r>
            <a:r>
              <a:rPr lang="zh-CN" altLang="en-US" dirty="0"/>
              <a:t> </a:t>
            </a:r>
            <a:r>
              <a:rPr lang="zh-CN" altLang="en-US" dirty="0"/>
              <a:t>层次</a:t>
            </a:r>
            <a:r>
              <a:rPr lang="zh-CN" altLang="en-US" dirty="0"/>
              <a:t>存储器模型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3783669"/>
            <a:ext cx="79121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并行算法与并行计算模型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703" y="1296332"/>
            <a:ext cx="7652057" cy="371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实用计算模型</a:t>
            </a:r>
            <a:endParaRPr lang="en-US" altLang="zh-CN" sz="2400" b="1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459536" y="5430927"/>
            <a:ext cx="8224927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/>
              <a:t>冯</a:t>
            </a:r>
            <a:r>
              <a:rPr lang="en-US" altLang="zh-CN" b="1" dirty="0"/>
              <a:t>·</a:t>
            </a:r>
            <a:r>
              <a:rPr lang="zh-CN" altLang="en-US" b="1" dirty="0"/>
              <a:t>诺伊曼结构</a:t>
            </a:r>
            <a:endParaRPr lang="en-US" altLang="zh-CN" b="1" dirty="0"/>
          </a:p>
          <a:p>
            <a:pPr algn="ctr">
              <a:lnSpc>
                <a:spcPct val="150000"/>
              </a:lnSpc>
            </a:pPr>
            <a:r>
              <a:rPr lang="en-US" dirty="0"/>
              <a:t>Von Neumann architecture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046" y="1980029"/>
            <a:ext cx="5708822" cy="33026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(h)</a:t>
            </a:r>
            <a:r>
              <a:rPr lang="en-US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5.2.5</a:t>
            </a:r>
            <a:r>
              <a:rPr lang="zh-CN" altLang="en-US" dirty="0"/>
              <a:t> </a:t>
            </a:r>
            <a:r>
              <a:rPr lang="zh-CN" altLang="en-US" dirty="0"/>
              <a:t>层次</a:t>
            </a:r>
            <a:r>
              <a:rPr lang="zh-CN" altLang="en-US" dirty="0"/>
              <a:t>存储器模型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95" y="1966308"/>
            <a:ext cx="7437168" cy="43109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并行计算系统的层次存储模型</a:t>
            </a:r>
            <a:endParaRPr lang="en-US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Memory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LogP</a:t>
            </a:r>
            <a:r>
              <a:rPr lang="en-US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单层随机访问存储（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Access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Memory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）推广到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层存储，各层访问开销是</a:t>
            </a:r>
            <a:r>
              <a:rPr lang="zh-CN" altLang="en-US" sz="2400" u="sng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非均匀一致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将网络延迟参数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扩展为一个通信开销函数 </a:t>
            </a:r>
            <a:r>
              <a:rPr lang="en-US" altLang="zh-CN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l=f(</a:t>
            </a:r>
            <a:r>
              <a:rPr lang="en-US" altLang="zh-CN" sz="2400" dirty="0" err="1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s,d</a:t>
            </a:r>
            <a:r>
              <a:rPr lang="en-US" altLang="zh-CN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为应用数据集合大小，</a:t>
            </a:r>
            <a:r>
              <a:rPr lang="en-US" altLang="zh-CN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为数据分布</a:t>
            </a:r>
            <a:endParaRPr lang="en-US" altLang="zh-CN" sz="2400" dirty="0"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总的通信开销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包含数据收集开销、数据复制到网络缓冲的开销、网络开销、中间件引起的开销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5.2.5</a:t>
            </a:r>
            <a:r>
              <a:rPr lang="zh-CN" altLang="en-US" dirty="0"/>
              <a:t> </a:t>
            </a:r>
            <a:r>
              <a:rPr lang="zh-CN" altLang="en-US" dirty="0"/>
              <a:t>层次</a:t>
            </a:r>
            <a:r>
              <a:rPr lang="zh-CN" altLang="en-US" dirty="0"/>
              <a:t>存储器模型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并行计算系统的层次存储模型</a:t>
            </a:r>
            <a:endParaRPr lang="en-US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DRAM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(h) </a:t>
            </a:r>
            <a:r>
              <a:rPr lang="en-US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分布式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RAM(h)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模型，以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RAM(h)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为本地存储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通过互连网络将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个本地处理器连接，节点间使用点到点消息传递交换信息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消息传递视为另一层存储层次访问</a:t>
            </a:r>
            <a:endParaRPr lang="en-US" altLang="zh-CN" sz="2400" dirty="0"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735" lvl="1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DRAM(h)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RAM(h)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LogP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5.2.5</a:t>
            </a:r>
            <a:r>
              <a:rPr lang="zh-CN" altLang="en-US" dirty="0"/>
              <a:t> </a:t>
            </a:r>
            <a:r>
              <a:rPr lang="zh-CN" altLang="en-US" dirty="0"/>
              <a:t>层次</a:t>
            </a:r>
            <a:r>
              <a:rPr lang="zh-CN" altLang="en-US" dirty="0"/>
              <a:t>存储器模型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482" y="1296331"/>
            <a:ext cx="8093676" cy="457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并行计算系统的层次存储模型</a:t>
            </a:r>
            <a:endParaRPr lang="en-US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HPM</a:t>
            </a:r>
            <a:r>
              <a:rPr lang="en-US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层次并行和存储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(Hierarchical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Parallelism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Memory)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9935" lvl="1" indent="-4572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描述同构并行系统中的层次并行性和层次存储特性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5.2.5</a:t>
            </a:r>
            <a:r>
              <a:rPr lang="zh-CN" altLang="en-US" dirty="0"/>
              <a:t> </a:t>
            </a:r>
            <a:r>
              <a:rPr lang="zh-CN" altLang="en-US" dirty="0"/>
              <a:t>层次</a:t>
            </a:r>
            <a:r>
              <a:rPr lang="zh-CN" altLang="en-US" dirty="0"/>
              <a:t>存储器模型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3869210"/>
            <a:ext cx="826770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8" y="4515267"/>
            <a:ext cx="82042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5.2.6</a:t>
            </a:r>
            <a:r>
              <a:rPr lang="zh-CN" altLang="en-US" dirty="0"/>
              <a:t> 分层并行计算模型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" y="1464593"/>
            <a:ext cx="76073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5.2.6</a:t>
            </a:r>
            <a:r>
              <a:rPr lang="zh-CN" altLang="en-US" dirty="0"/>
              <a:t> 分层并行计算模型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6" y="1822981"/>
            <a:ext cx="7772400" cy="299160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5.2.6</a:t>
            </a:r>
            <a:r>
              <a:rPr lang="zh-CN" altLang="en-US" dirty="0"/>
              <a:t> 分层并行计算模型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524000"/>
            <a:ext cx="55626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5.2.6</a:t>
            </a:r>
            <a:r>
              <a:rPr lang="zh-CN" altLang="en-US" dirty="0"/>
              <a:t> 分层并行计算模型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520" y="1884122"/>
            <a:ext cx="7810960" cy="44425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080" y="1360902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Helvetica" pitchFamily="2" charset="0"/>
              </a:rPr>
              <a:t>分层模型对照表</a:t>
            </a:r>
            <a:endParaRPr lang="zh-CN" altLang="en-US" sz="2800" b="1" dirty="0">
              <a:effectLst/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5.2.6</a:t>
            </a:r>
            <a:r>
              <a:rPr lang="zh-CN" altLang="en-US" dirty="0"/>
              <a:t> 分层并行计算模型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510080" y="1360902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Helvetica" pitchFamily="2" charset="0"/>
              </a:rPr>
              <a:t>分层模型对照表（续）</a:t>
            </a:r>
            <a:endParaRPr lang="zh-CN" altLang="en-US" sz="2800" b="1" dirty="0">
              <a:effectLst/>
              <a:latin typeface="Helvetica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070" y="1801107"/>
            <a:ext cx="7327557" cy="477028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892786" y="2812210"/>
            <a:ext cx="7543800" cy="907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Question?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5.1 </a:t>
            </a:r>
            <a:r>
              <a:rPr lang="zh-CN" altLang="en-US" sz="2400" b="1" dirty="0">
                <a:solidFill>
                  <a:srgbClr val="0070C0"/>
                </a:solidFill>
              </a:rPr>
              <a:t>并行算法的基础知识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5.1.1 </a:t>
            </a:r>
            <a:r>
              <a:rPr lang="zh-CN" altLang="en-US" dirty="0"/>
              <a:t>并行算法的定义和分类</a:t>
            </a:r>
            <a:endParaRPr lang="zh-CN" altLang="en-US" dirty="0"/>
          </a:p>
          <a:p>
            <a:pPr lvl="1"/>
            <a:r>
              <a:rPr lang="en-US" altLang="zh-CN" dirty="0"/>
              <a:t>5.1.2 </a:t>
            </a:r>
            <a:r>
              <a:rPr lang="zh-CN" altLang="en-US" dirty="0"/>
              <a:t>并行算法的表达</a:t>
            </a:r>
            <a:endParaRPr lang="zh-CN" altLang="en-US" dirty="0"/>
          </a:p>
          <a:p>
            <a:pPr lvl="1"/>
            <a:r>
              <a:rPr lang="en-US" altLang="zh-CN" dirty="0"/>
              <a:t>5.1.3 </a:t>
            </a:r>
            <a:r>
              <a:rPr lang="zh-CN" altLang="en-US" dirty="0"/>
              <a:t>并行算法的复杂性度量</a:t>
            </a:r>
            <a:endParaRPr lang="zh-CN" altLang="en-US" dirty="0"/>
          </a:p>
          <a:p>
            <a:pPr lvl="1"/>
            <a:r>
              <a:rPr lang="en-US" altLang="zh-CN" dirty="0"/>
              <a:t>5.1.4 </a:t>
            </a:r>
            <a:r>
              <a:rPr lang="zh-CN" altLang="en-US" dirty="0"/>
              <a:t>并行算法中的同步和通讯</a:t>
            </a:r>
            <a:endParaRPr lang="en-US" altLang="zh-CN" dirty="0"/>
          </a:p>
          <a:p>
            <a:r>
              <a:rPr lang="en-US" altLang="zh-CN" sz="2400" b="1" dirty="0"/>
              <a:t>5.2 </a:t>
            </a:r>
            <a:r>
              <a:rPr lang="zh-CN" altLang="en-US" sz="2400" b="1" dirty="0"/>
              <a:t>并行计算模型</a:t>
            </a:r>
            <a:endParaRPr lang="zh-CN" altLang="en-US" sz="2400" b="1" dirty="0"/>
          </a:p>
          <a:p>
            <a:pPr lvl="1"/>
            <a:r>
              <a:rPr lang="en-US" altLang="zh-CN" dirty="0"/>
              <a:t>5.2.1 </a:t>
            </a:r>
            <a:r>
              <a:rPr lang="en-US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  <a:p>
            <a:pPr lvl="1"/>
            <a:r>
              <a:rPr lang="en-US" altLang="zh-CN" dirty="0"/>
              <a:t>5.2.2 </a:t>
            </a:r>
            <a:r>
              <a:rPr lang="zh-CN" altLang="en-US" dirty="0"/>
              <a:t>异步</a:t>
            </a:r>
            <a:r>
              <a:rPr lang="en-US" dirty="0"/>
              <a:t>PRAM</a:t>
            </a:r>
            <a:r>
              <a:rPr lang="zh-CN" altLang="en-US" dirty="0"/>
              <a:t>模型</a:t>
            </a:r>
            <a:endParaRPr lang="zh-CN" altLang="en-US" dirty="0"/>
          </a:p>
          <a:p>
            <a:pPr lvl="1"/>
            <a:r>
              <a:rPr lang="en-US" altLang="zh-CN" dirty="0"/>
              <a:t>5.2.3 </a:t>
            </a:r>
            <a:r>
              <a:rPr lang="en-US" dirty="0"/>
              <a:t>BSP</a:t>
            </a:r>
            <a:r>
              <a:rPr lang="zh-CN" altLang="en-US" dirty="0"/>
              <a:t>模型</a:t>
            </a:r>
            <a:endParaRPr lang="zh-CN" altLang="en-US" dirty="0"/>
          </a:p>
          <a:p>
            <a:pPr lvl="1"/>
            <a:r>
              <a:rPr lang="en-US" altLang="zh-CN" dirty="0"/>
              <a:t>5.2.4 </a:t>
            </a:r>
            <a:r>
              <a:rPr lang="en-US" dirty="0" err="1"/>
              <a:t>LogP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en-US" altLang="zh-CN" dirty="0"/>
              <a:t>5.2.5</a:t>
            </a:r>
            <a:r>
              <a:rPr lang="zh-CN" altLang="en-US" dirty="0"/>
              <a:t> 层次存储模型</a:t>
            </a:r>
            <a:endParaRPr lang="en-US" altLang="zh-CN" dirty="0"/>
          </a:p>
          <a:p>
            <a:pPr lvl="1"/>
            <a:r>
              <a:rPr lang="en-US" altLang="zh-CN" dirty="0"/>
              <a:t>5.2.6</a:t>
            </a:r>
            <a:r>
              <a:rPr lang="zh-CN" altLang="en-US" dirty="0"/>
              <a:t> 分层并行计算模型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5.1.1 </a:t>
            </a:r>
            <a:r>
              <a:rPr lang="zh-CN" altLang="en-US" dirty="0"/>
              <a:t>并行算法的定义和分类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并行算法的定义</a:t>
            </a:r>
            <a:endParaRPr lang="zh-CN" alt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算法：</a:t>
            </a:r>
            <a:r>
              <a:rPr lang="zh-CN" altLang="en-US" dirty="0"/>
              <a:t>解题方法的精确描述，是一组</a:t>
            </a:r>
            <a:r>
              <a:rPr lang="zh-CN" altLang="en-US" dirty="0"/>
              <a:t>有穷</a:t>
            </a:r>
            <a:r>
              <a:rPr lang="zh-CN" altLang="en-US" dirty="0"/>
              <a:t>的规则，它们规定了解决某一特定类型问题的一系列</a:t>
            </a:r>
            <a:r>
              <a:rPr lang="zh-CN" altLang="en-US" dirty="0"/>
              <a:t>运算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并行算法：</a:t>
            </a:r>
            <a:r>
              <a:rPr lang="zh-CN" altLang="en-US" dirty="0"/>
              <a:t>一些可同时执行的诸进程的集合，这些进程互相作用和协调动作从而达到给定问题的求解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5.1.1 </a:t>
            </a:r>
            <a:r>
              <a:rPr lang="zh-CN" altLang="en-US" dirty="0"/>
              <a:t>并行算法的定义和分类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并行算法的分类</a:t>
            </a:r>
            <a:endParaRPr lang="zh-CN" altLang="en-US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数值计算：</a:t>
            </a:r>
            <a:r>
              <a:rPr lang="zh-CN" altLang="en-US" dirty="0"/>
              <a:t>代数关系运算的一类诸如矩阵计算、多项式求解、求解线性方程组等数值计算问题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非数值计算：</a:t>
            </a:r>
            <a:r>
              <a:rPr lang="zh-CN" altLang="en-US" dirty="0"/>
              <a:t>基于比较关系运算的一类诸如排序、选择、搜索、匹配 等符合处理问题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5.1.1 </a:t>
            </a:r>
            <a:r>
              <a:rPr lang="zh-CN" altLang="en-US" dirty="0"/>
              <a:t>并行算法的定义和分类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/>
              <a:t>并行算法的分类</a:t>
            </a:r>
            <a:endParaRPr lang="zh-CN" altLang="en-US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同步算法：</a:t>
            </a:r>
            <a:r>
              <a:rPr lang="zh-CN" altLang="en-US" dirty="0"/>
              <a:t>算法的诸进程的执行必须相互</a:t>
            </a:r>
            <a:r>
              <a:rPr lang="zh-CN" altLang="en-US" dirty="0"/>
              <a:t>等待</a:t>
            </a:r>
            <a:r>
              <a:rPr lang="zh-CN" altLang="en-US" dirty="0"/>
              <a:t>的一类并行算法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异步算法：</a:t>
            </a:r>
            <a:r>
              <a:rPr lang="zh-CN" altLang="en-US" dirty="0"/>
              <a:t>算法的诸进程的执行不必相互</a:t>
            </a:r>
            <a:r>
              <a:rPr lang="zh-CN" altLang="en-US" dirty="0"/>
              <a:t>等待</a:t>
            </a:r>
            <a:r>
              <a:rPr lang="zh-CN" altLang="en-US" dirty="0"/>
              <a:t>的一类并行算法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确定算法：</a:t>
            </a:r>
            <a:r>
              <a:rPr lang="zh-CN" altLang="en-US" dirty="0"/>
              <a:t>算法的每一步都能明确地指明下一步应该如何行进的一种算法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随机算法：</a:t>
            </a:r>
            <a:r>
              <a:rPr lang="zh-CN" altLang="en-US" dirty="0"/>
              <a:t>算法的某一步，随机地从指定范围内选取若干参数，由其来确定算法的下一步操作的一种算法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k4NDYwY2ZlNTg5ZDYyYWNiY2MzOGM5NmZlOThkYTAifQ=="/>
</p:tagLst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5803</Words>
  <Application>WPS 演示</Application>
  <PresentationFormat>On-screen Show (4:3)</PresentationFormat>
  <Paragraphs>589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Arial</vt:lpstr>
      <vt:lpstr>宋体</vt:lpstr>
      <vt:lpstr>Wingdings</vt:lpstr>
      <vt:lpstr>Calibri</vt:lpstr>
      <vt:lpstr>-apple-system</vt:lpstr>
      <vt:lpstr>Segoe Print</vt:lpstr>
      <vt:lpstr>Prestige Elite Std</vt:lpstr>
      <vt:lpstr>Calibri Light</vt:lpstr>
      <vt:lpstr>微软雅黑</vt:lpstr>
      <vt:lpstr>Arial Unicode MS</vt:lpstr>
      <vt:lpstr>等线</vt:lpstr>
      <vt:lpstr>Helvetica</vt:lpstr>
      <vt:lpstr>Songti SC</vt:lpstr>
      <vt:lpstr>回顾</vt:lpstr>
      <vt:lpstr>并行和分布式计算 Parallel and Distributed Computing  第 3 讲 并行算法与并行计算模型 </vt:lpstr>
      <vt:lpstr>目录</vt:lpstr>
      <vt:lpstr>并行算法与并行计算模型</vt:lpstr>
      <vt:lpstr>并行算法与并行计算模型</vt:lpstr>
      <vt:lpstr>并行算法与并行计算模型</vt:lpstr>
      <vt:lpstr>目录</vt:lpstr>
      <vt:lpstr>5.1.1 并行算法的定义和分类</vt:lpstr>
      <vt:lpstr>5.1.1 并行算法的定义和分类</vt:lpstr>
      <vt:lpstr>5.1.1 并行算法的定义和分类</vt:lpstr>
      <vt:lpstr>5.1.2 并行算法的表达</vt:lpstr>
      <vt:lpstr>5.1.3 并行算法的复杂性度量</vt:lpstr>
      <vt:lpstr>5.1.3 并行算法的复杂性度量</vt:lpstr>
      <vt:lpstr>5.1.3 并行算法的复杂性度量</vt:lpstr>
      <vt:lpstr>5.1.3 并行算法的复杂性度量</vt:lpstr>
      <vt:lpstr>5.1.4 并行算法中的同步和通讯</vt:lpstr>
      <vt:lpstr>目录</vt:lpstr>
      <vt:lpstr>5.2 并行计算模型</vt:lpstr>
      <vt:lpstr>5.2 并行计算模型</vt:lpstr>
      <vt:lpstr>5.2.1 PRAM模型</vt:lpstr>
      <vt:lpstr>5.2.1 PRAM模型</vt:lpstr>
      <vt:lpstr>5.2.1 PRAM模型</vt:lpstr>
      <vt:lpstr>5.2.1 PRAM模型</vt:lpstr>
      <vt:lpstr>5.2.1 PRAM模型</vt:lpstr>
      <vt:lpstr>5.2.1 PRAM模型</vt:lpstr>
      <vt:lpstr>5.2.1 PRAM模型</vt:lpstr>
      <vt:lpstr>5.2.2 异步PRAM模型</vt:lpstr>
      <vt:lpstr>5.2.2 异步PRAM模型</vt:lpstr>
      <vt:lpstr>5.2.2 异步PRAM模型</vt:lpstr>
      <vt:lpstr>5.2.2 异步PRAM模型</vt:lpstr>
      <vt:lpstr>5.2.2 异步PRAM模型</vt:lpstr>
      <vt:lpstr>5.2.2 异步PRAM模型</vt:lpstr>
      <vt:lpstr>5.2.2 异步PRAM模型</vt:lpstr>
      <vt:lpstr>5.2.3 BSP模型</vt:lpstr>
      <vt:lpstr>5.2.3 BSP模型</vt:lpstr>
      <vt:lpstr>5.2.3 BSP模型</vt:lpstr>
      <vt:lpstr>5.2.3 BSP模型</vt:lpstr>
      <vt:lpstr>5.2.3 BSP模型</vt:lpstr>
      <vt:lpstr>5.2.3 BSP模型</vt:lpstr>
      <vt:lpstr>5.2.4 LogP模型</vt:lpstr>
      <vt:lpstr>5.2.4 LogP模型</vt:lpstr>
      <vt:lpstr>5.2.4 LogP模型</vt:lpstr>
      <vt:lpstr>5.2.4 LogP模型</vt:lpstr>
      <vt:lpstr>5.2.4 LogP模型</vt:lpstr>
      <vt:lpstr>5.2.4 LogP模型</vt:lpstr>
      <vt:lpstr>PowerPoint 演示文稿</vt:lpstr>
      <vt:lpstr>5.2.5 层次存储器模型</vt:lpstr>
      <vt:lpstr>5.2.5 层次存储器模型</vt:lpstr>
      <vt:lpstr>5.2.5 层次存储器模型</vt:lpstr>
      <vt:lpstr>5.2.5 层次存储器模型</vt:lpstr>
      <vt:lpstr>5.2.5 层次存储器模型</vt:lpstr>
      <vt:lpstr>5.2.5 层次存储器模型</vt:lpstr>
      <vt:lpstr>5.2.5 层次存储器模型</vt:lpstr>
      <vt:lpstr>5.2.5 层次存储器模型</vt:lpstr>
      <vt:lpstr>5.2.6 分层并行计算模型</vt:lpstr>
      <vt:lpstr>5.2.6 分层并行计算模型</vt:lpstr>
      <vt:lpstr>5.2.6 分层并行计算模型</vt:lpstr>
      <vt:lpstr>5.2.6 分层并行计算模型</vt:lpstr>
      <vt:lpstr>5.2.6 分层并行计算模型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 Distributed Systems  第 0 章 课程介绍 Chapter 0  Course Syllabus</dc:title>
  <dc:creator>Qi Zhang</dc:creator>
  <cp:lastModifiedBy>陈锐林</cp:lastModifiedBy>
  <cp:revision>136</cp:revision>
  <cp:lastPrinted>2020-07-10T12:24:00Z</cp:lastPrinted>
  <dcterms:created xsi:type="dcterms:W3CDTF">2013-07-16T11:50:00Z</dcterms:created>
  <dcterms:modified xsi:type="dcterms:W3CDTF">2023-12-18T09:58:00Z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5D0B789F5F4D4273895D86A5B7187EEE_12</vt:lpwstr>
  </property>
  <property fmtid="{D5CDD505-2E9C-101B-9397-08002B2CF9AE}" pid="3" name="KSOProductBuildVer">
    <vt:lpwstr>2052-12.1.0.15712</vt:lpwstr>
  </property>
</Properties>
</file>