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tiff" ContentType="image/tiff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3"/>
    <p:sldId id="335" r:id="rId4"/>
    <p:sldId id="269" r:id="rId5"/>
    <p:sldId id="337" r:id="rId6"/>
    <p:sldId id="341" r:id="rId7"/>
    <p:sldId id="342" r:id="rId8"/>
    <p:sldId id="343" r:id="rId9"/>
    <p:sldId id="344" r:id="rId10"/>
    <p:sldId id="345" r:id="rId11"/>
    <p:sldId id="346" r:id="rId12"/>
    <p:sldId id="348" r:id="rId13"/>
    <p:sldId id="347" r:id="rId14"/>
    <p:sldId id="349" r:id="rId15"/>
    <p:sldId id="338" r:id="rId16"/>
    <p:sldId id="339" r:id="rId17"/>
    <p:sldId id="350" r:id="rId18"/>
    <p:sldId id="356" r:id="rId19"/>
    <p:sldId id="355" r:id="rId20"/>
    <p:sldId id="361" r:id="rId21"/>
    <p:sldId id="357" r:id="rId22"/>
    <p:sldId id="358" r:id="rId23"/>
    <p:sldId id="359" r:id="rId24"/>
    <p:sldId id="360" r:id="rId25"/>
    <p:sldId id="362" r:id="rId26"/>
    <p:sldId id="363" r:id="rId27"/>
    <p:sldId id="364" r:id="rId28"/>
    <p:sldId id="340" r:id="rId29"/>
    <p:sldId id="365" r:id="rId30"/>
    <p:sldId id="366" r:id="rId31"/>
    <p:sldId id="367" r:id="rId32"/>
    <p:sldId id="647" r:id="rId33"/>
    <p:sldId id="648" r:id="rId34"/>
    <p:sldId id="650" r:id="rId35"/>
    <p:sldId id="649" r:id="rId36"/>
    <p:sldId id="644" r:id="rId37"/>
    <p:sldId id="645" r:id="rId38"/>
    <p:sldId id="267" r:id="rId39"/>
  </p:sldIdLst>
  <p:sldSz cx="9144000" cy="6858000" type="screen4x3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6"/>
    <p:restoredTop sz="77579"/>
  </p:normalViewPr>
  <p:slideViewPr>
    <p:cSldViewPr snapToGrid="0">
      <p:cViewPr varScale="1">
        <p:scale>
          <a:sx n="129" d="100"/>
          <a:sy n="129" d="100"/>
        </p:scale>
        <p:origin x="2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gs" Target="tags/tag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36.emf"/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501E4-2F38-EB46-B131-CBC17317FB5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FDB99-8EF4-CB44-B440-B8509EB5237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FDB99-8EF4-CB44-B440-B8509EB5237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5138-7A44-E944-8DA5-63E0804FC676}" type="datetime1">
              <a:rPr lang="en-US" altLang="zh-CN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B215-4D7F-8240-8217-A7F445566DEB}" type="datetime1">
              <a:rPr lang="en-US" altLang="zh-CN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416-8E9E-3E45-B27F-9EBB1E8E9B09}" type="datetime1">
              <a:rPr lang="en-US" altLang="zh-CN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848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52600"/>
            <a:ext cx="38481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752600"/>
            <a:ext cx="38481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76200" y="6400800"/>
            <a:ext cx="3657600" cy="45720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创艺简黑体" pitchFamily="2" charset="-122"/>
                <a:cs typeface="+mn-cs"/>
              </a:rPr>
              <a:t>国家高性能计算中心（合肥）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创艺简黑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Comic Sans MS" panose="030F0702030302020204" pitchFamily="66" charset="0"/>
              </a:rPr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D0A2-C571-D746-8E77-C7603BC1D354}" type="datetime1">
              <a:rPr lang="en-US" altLang="zh-CN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B03B-A861-0641-9E40-7340967FA0B5}" type="datetime1">
              <a:rPr lang="en-US" altLang="zh-CN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902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295401"/>
            <a:ext cx="3703320" cy="4573694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95401"/>
            <a:ext cx="3703320" cy="4573694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EF93-B760-4442-8149-9B0307CA2803}" type="datetime1">
              <a:rPr lang="en-US" altLang="zh-CN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071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286934"/>
            <a:ext cx="3703320" cy="81280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099734"/>
            <a:ext cx="3703320" cy="3769361"/>
          </a:xfrm>
        </p:spPr>
        <p:txBody>
          <a:bodyPr/>
          <a:lstStyle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286934"/>
            <a:ext cx="3703320" cy="81280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099734"/>
            <a:ext cx="3703320" cy="376936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B5EA-F780-734D-B6DD-CCB9D4B398B2}" type="datetime1">
              <a:rPr lang="en-US" altLang="zh-CN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2A31-2DA2-5345-9176-C4725B7B21AE}" type="datetime1">
              <a:rPr lang="en-US" altLang="zh-CN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EB3F-62BD-3F40-AEC2-3F69096ABC9C}" type="datetime1">
              <a:rPr lang="en-US" altLang="zh-CN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FF384D1-E778-7546-85CE-05D47DCA9D33}" type="datetime1">
              <a:rPr lang="en-US" altLang="zh-CN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F917-E27A-EC4E-A5EF-96E9CEC235C2}" type="datetime1">
              <a:rPr lang="en-US" altLang="zh-CN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071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96331"/>
            <a:ext cx="7543801" cy="45727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B5550D-D3BF-8648-BB17-AFF37BE149EC}" type="datetime1">
              <a:rPr lang="en-US" altLang="zh-CN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229846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tiff"/><Relationship Id="rId1" Type="http://schemas.openxmlformats.org/officeDocument/2006/relationships/image" Target="../media/image14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tif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tif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tif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3.tif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tif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tif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tiff"/><Relationship Id="rId1" Type="http://schemas.openxmlformats.org/officeDocument/2006/relationships/image" Target="../media/image27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tif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tif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36.e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35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4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33.e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4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1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1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tiff"/><Relationship Id="rId1" Type="http://schemas.openxmlformats.org/officeDocument/2006/relationships/image" Target="../media/image10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tiff"/><Relationship Id="rId1" Type="http://schemas.openxmlformats.org/officeDocument/2006/relationships/image" Target="../media/image1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51946" y="758953"/>
            <a:ext cx="8040414" cy="3387534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6600" dirty="0"/>
              <a:t>并行和分布式计算</a:t>
            </a:r>
            <a:br>
              <a:rPr lang="en-US" altLang="zh-CN" sz="6600" dirty="0"/>
            </a:br>
            <a:r>
              <a:rPr lang="en-US" altLang="zh-CN" sz="3600" dirty="0"/>
              <a:t>Parallel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Distributed</a:t>
            </a:r>
            <a:r>
              <a:rPr lang="zh-CN" altLang="en-US" sz="3600" dirty="0"/>
              <a:t> </a:t>
            </a:r>
            <a:r>
              <a:rPr lang="en-US" altLang="zh-CN" sz="3600" dirty="0"/>
              <a:t>Computing</a:t>
            </a:r>
            <a:br>
              <a:rPr lang="en-US" altLang="zh-CN" sz="3600" dirty="0"/>
            </a:br>
            <a:br>
              <a:rPr lang="en-US" altLang="zh-CN" sz="4400" dirty="0"/>
            </a:br>
            <a:r>
              <a:rPr lang="zh-CN" altLang="en-US" sz="4000" cap="all" spc="200" dirty="0">
                <a:solidFill>
                  <a:schemeClr val="tx2"/>
                </a:solidFill>
                <a:ea typeface="+mn-ea"/>
                <a:cs typeface="+mn-cs"/>
              </a:rPr>
              <a:t>第 </a:t>
            </a:r>
            <a:r>
              <a:rPr lang="en-US" altLang="zh-CN" sz="4000" cap="all" spc="200" dirty="0">
                <a:solidFill>
                  <a:schemeClr val="tx2"/>
                </a:solidFill>
                <a:ea typeface="+mn-ea"/>
                <a:cs typeface="+mn-cs"/>
              </a:rPr>
              <a:t>6 </a:t>
            </a:r>
            <a:r>
              <a:rPr lang="zh-CN" altLang="en-US" sz="4000" cap="all" spc="200" dirty="0">
                <a:solidFill>
                  <a:schemeClr val="tx2"/>
                </a:solidFill>
                <a:ea typeface="+mn-ea"/>
                <a:cs typeface="+mn-cs"/>
              </a:rPr>
              <a:t>讲 并行算法基本设计策略</a:t>
            </a:r>
            <a:br>
              <a:rPr lang="en-US" altLang="zh-CN" sz="4000" cap="all" spc="200" dirty="0">
                <a:solidFill>
                  <a:schemeClr val="tx2"/>
                </a:solidFill>
                <a:ea typeface="+mn-ea"/>
                <a:cs typeface="+mn-cs"/>
              </a:rPr>
            </a:br>
            <a:endParaRPr lang="zh-CN" altLang="en-US" sz="4000" cap="all" spc="200" dirty="0">
              <a:solidFill>
                <a:schemeClr val="tx2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zh-CN" altLang="en-US"/>
              <a:t>张 </a:t>
            </a:r>
            <a:r>
              <a:rPr lang="zh-CN" altLang="en-US" dirty="0"/>
              <a:t>奇</a:t>
            </a:r>
            <a:endParaRPr lang="zh-CN" altLang="en-US" dirty="0"/>
          </a:p>
          <a:p>
            <a:pPr algn="ctr"/>
            <a:r>
              <a:rPr lang="zh-CN" altLang="en-US" dirty="0"/>
              <a:t>复旦大学 计算机科学技术学院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6.1.2 </a:t>
            </a:r>
            <a:r>
              <a:rPr lang="zh-CN" altLang="en-US" dirty="0"/>
              <a:t>排序算法的并行化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822960" y="1276805"/>
            <a:ext cx="4022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快速</a:t>
            </a:r>
            <a:r>
              <a:rPr lang="zh-CN" altLang="en-US" sz="2400" b="1" dirty="0"/>
              <a:t>排序 </a:t>
            </a:r>
            <a:r>
              <a:rPr lang="en-US" altLang="zh-CN" sz="2400" b="1" dirty="0"/>
              <a:t>–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APRAM-CRCW</a:t>
            </a:r>
            <a:endParaRPr lang="en-US" altLang="zh-CN" sz="24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668655" y="1821474"/>
            <a:ext cx="7852410" cy="4159785"/>
            <a:chOff x="514350" y="1682750"/>
            <a:chExt cx="8311902" cy="46858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09352" y="4793795"/>
              <a:ext cx="8216900" cy="15748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b="6052"/>
            <a:stretch>
              <a:fillRect/>
            </a:stretch>
          </p:blipFill>
          <p:spPr>
            <a:xfrm>
              <a:off x="514350" y="1682750"/>
              <a:ext cx="8115300" cy="32811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6.1.2 </a:t>
            </a:r>
            <a:r>
              <a:rPr lang="zh-CN" altLang="en-US" dirty="0"/>
              <a:t>排序算法的并行化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822960" y="1276805"/>
            <a:ext cx="3749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快速</a:t>
            </a:r>
            <a:r>
              <a:rPr lang="zh-CN" altLang="en-US" sz="2400" b="1" dirty="0"/>
              <a:t>排序 </a:t>
            </a:r>
            <a:r>
              <a:rPr lang="en-US" altLang="zh-CN" sz="2400" b="1" dirty="0"/>
              <a:t>–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APRAM-CRCW</a:t>
            </a:r>
            <a:endParaRPr lang="en-US" altLang="zh-CN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060" y="1814420"/>
            <a:ext cx="5093372" cy="50104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6.1.2 </a:t>
            </a:r>
            <a:r>
              <a:rPr lang="zh-CN" altLang="en-US" dirty="0"/>
              <a:t>排序算法的并行化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822960" y="1276805"/>
            <a:ext cx="3855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快速</a:t>
            </a:r>
            <a:r>
              <a:rPr lang="zh-CN" altLang="en-US" sz="2400" b="1" dirty="0"/>
              <a:t>排序 </a:t>
            </a:r>
            <a:r>
              <a:rPr lang="en-US" altLang="zh-CN" sz="2400" b="1" dirty="0"/>
              <a:t>–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APRAM-CRCW</a:t>
            </a:r>
            <a:endParaRPr lang="en-US" altLang="zh-CN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" y="2220301"/>
            <a:ext cx="7644883" cy="30404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/>
              <a:t>6.1</a:t>
            </a:r>
            <a:r>
              <a:rPr lang="zh-CN" altLang="en-US" sz="2400" b="1" dirty="0"/>
              <a:t> 串行算法的直接并行化</a:t>
            </a:r>
            <a:endParaRPr lang="en-US" altLang="zh-CN" sz="2400" b="1" dirty="0"/>
          </a:p>
          <a:p>
            <a:pPr marL="292735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6.1.1 </a:t>
            </a:r>
            <a:r>
              <a:rPr lang="zh-CN" altLang="en-US" sz="2000" dirty="0"/>
              <a:t>设计方法描述</a:t>
            </a:r>
            <a:endParaRPr lang="en-US" altLang="zh-CN" sz="2000" dirty="0"/>
          </a:p>
          <a:p>
            <a:pPr marL="292735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6.1.2 </a:t>
            </a:r>
            <a:r>
              <a:rPr lang="zh-CN" altLang="en-US" sz="2000" dirty="0"/>
              <a:t>排序算法的并行化</a:t>
            </a:r>
            <a:endParaRPr lang="en-US" altLang="zh-CN" sz="2000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6.2 </a:t>
            </a:r>
            <a:r>
              <a:rPr lang="zh-CN" altLang="en-US" sz="2400" b="1" dirty="0">
                <a:solidFill>
                  <a:srgbClr val="0070C0"/>
                </a:solidFill>
              </a:rPr>
              <a:t>从问题描述开始设计并行算法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marL="292735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6.2.1  </a:t>
            </a:r>
            <a:r>
              <a:rPr lang="zh-CN" altLang="en-US" sz="2000" dirty="0"/>
              <a:t>设计方法描述</a:t>
            </a:r>
            <a:br>
              <a:rPr lang="zh-CN" altLang="en-US" sz="2000" dirty="0"/>
            </a:br>
            <a:r>
              <a:rPr lang="en-US" altLang="zh-CN" sz="2000" dirty="0"/>
              <a:t>6.2.2 </a:t>
            </a:r>
            <a:r>
              <a:rPr lang="zh-CN" altLang="en-US" sz="2000" dirty="0"/>
              <a:t> </a:t>
            </a:r>
            <a:r>
              <a:rPr lang="zh-CN" altLang="en-US" sz="2000" dirty="0"/>
              <a:t>串</a:t>
            </a:r>
            <a:r>
              <a:rPr lang="zh-CN" altLang="en-US" sz="2000" dirty="0"/>
              <a:t>匹配算法的并行化</a:t>
            </a:r>
            <a:endParaRPr lang="en-US" altLang="zh-CN" sz="2000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400" b="1" dirty="0"/>
              <a:t>6.3</a:t>
            </a:r>
            <a:r>
              <a:rPr lang="zh-CN" altLang="en-US" sz="2400" b="1" dirty="0"/>
              <a:t> 借用已有算法求解新问题</a:t>
            </a:r>
            <a:endParaRPr lang="en-US" altLang="zh-CN" sz="2400" b="1" dirty="0"/>
          </a:p>
          <a:p>
            <a:pPr marL="292735" lvl="1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000" dirty="0"/>
              <a:t>6.3.1 </a:t>
            </a:r>
            <a:r>
              <a:rPr lang="zh-CN" altLang="en-US" sz="2000" dirty="0"/>
              <a:t>设计方法描述</a:t>
            </a:r>
            <a:br>
              <a:rPr lang="zh-CN" altLang="en-US" sz="2000" dirty="0"/>
            </a:br>
            <a:r>
              <a:rPr lang="en-US" altLang="zh-CN" sz="2000" dirty="0"/>
              <a:t>6.3.2 </a:t>
            </a:r>
            <a:r>
              <a:rPr lang="zh-CN" altLang="en-US" sz="2000" dirty="0"/>
              <a:t>利用矩阵乘法求所有点对间最短路径</a:t>
            </a:r>
            <a:endParaRPr lang="zh-CN" alt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/>
              <a:t>6.2 </a:t>
            </a:r>
            <a:r>
              <a:rPr lang="zh-CN" altLang="en-US" sz="4000" dirty="0"/>
              <a:t>从问题描述开始设计并行算法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设计方法</a:t>
            </a:r>
            <a:endParaRPr lang="en-US" altLang="zh-CN" sz="2400" b="1" dirty="0"/>
          </a:p>
          <a:p>
            <a:pPr marL="182880" lvl="2" indent="0" fontAlgn="base">
              <a:spcBef>
                <a:spcPts val="600"/>
              </a:spcBef>
              <a:spcAft>
                <a:spcPts val="200"/>
              </a:spcAft>
              <a:buSzPct val="100000"/>
              <a:buNone/>
              <a:defRPr/>
            </a:pPr>
            <a:r>
              <a:rPr lang="zh-CN" altLang="en-US" sz="2000" dirty="0"/>
              <a:t>从问题本身描述出发，不考虑相应的串行算法，设计一个全新的并行算法。</a:t>
            </a:r>
            <a:endParaRPr lang="zh-CN" altLang="en-US" sz="2000" dirty="0"/>
          </a:p>
          <a:p>
            <a:pPr marL="0" lvl="0" indent="0" fontAlgn="base">
              <a:buNone/>
              <a:defRPr/>
            </a:pPr>
            <a:r>
              <a:rPr lang="zh-CN" altLang="en-US" sz="2400" b="1" dirty="0"/>
              <a:t>评注</a:t>
            </a:r>
            <a:endParaRPr lang="zh-CN" altLang="en-US" sz="2400" b="1" dirty="0"/>
          </a:p>
          <a:p>
            <a:pPr marL="468630" lvl="2" indent="-285750" fontAlgn="base">
              <a:spcBef>
                <a:spcPts val="1200"/>
              </a:spcBef>
              <a:spcAft>
                <a:spcPts val="200"/>
              </a:spcAft>
              <a:buSzPct val="100000"/>
              <a:defRPr/>
            </a:pPr>
            <a:r>
              <a:rPr lang="zh-CN" altLang="en-US" sz="2000" dirty="0"/>
              <a:t>挖掘问题的固有特性与并行的关系；</a:t>
            </a:r>
            <a:endParaRPr lang="zh-CN" altLang="en-US" sz="2000" dirty="0"/>
          </a:p>
          <a:p>
            <a:pPr marL="468630" lvl="2" indent="-285750" fontAlgn="base">
              <a:spcBef>
                <a:spcPts val="1200"/>
              </a:spcBef>
              <a:spcAft>
                <a:spcPts val="200"/>
              </a:spcAft>
              <a:buSzPct val="100000"/>
              <a:defRPr/>
            </a:pPr>
            <a:r>
              <a:rPr lang="zh-CN" altLang="en-US" sz="2000" dirty="0"/>
              <a:t>设计全新的并行算法是一个挑战性和创造性的工作；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6.2.2  </a:t>
            </a:r>
            <a:r>
              <a:rPr lang="zh-CN" altLang="en-US" dirty="0"/>
              <a:t>串匹配算法的并行化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zh-CN" altLang="en-US" sz="2800" dirty="0"/>
              <a:t>字符串查找（子串匹配、模型匹配）</a:t>
            </a:r>
            <a:r>
              <a:rPr lang="zh-CN" altLang="en-US" sz="2800" dirty="0"/>
              <a:t>是</a:t>
            </a:r>
            <a:r>
              <a:rPr lang="zh-CN" altLang="en-US" sz="2800" dirty="0"/>
              <a:t>串的基本运算之一</a:t>
            </a:r>
            <a:endParaRPr lang="en-US" altLang="zh-CN" sz="2800" dirty="0"/>
          </a:p>
          <a:p>
            <a:pPr marL="0">
              <a:buNone/>
            </a:pPr>
            <a:r>
              <a:rPr lang="zh-CN" altLang="en-US" sz="2800" dirty="0"/>
              <a:t>给定两个字符串 </a:t>
            </a:r>
            <a:r>
              <a:rPr lang="en-US" altLang="zh-CN" sz="2800" dirty="0"/>
              <a:t>S</a:t>
            </a:r>
            <a:r>
              <a:rPr lang="zh-CN" altLang="en-US" sz="2800" dirty="0"/>
              <a:t>和</a:t>
            </a:r>
            <a:r>
              <a:rPr lang="en-US" altLang="zh-CN" sz="2800" dirty="0"/>
              <a:t>T</a:t>
            </a:r>
            <a:r>
              <a:rPr lang="zh-CN" altLang="en-US" sz="2800" dirty="0"/>
              <a:t>，𝑆称为主串</a:t>
            </a:r>
            <a:r>
              <a:rPr lang="en-US" altLang="zh-CN" sz="2800" dirty="0"/>
              <a:t>(</a:t>
            </a:r>
            <a:r>
              <a:rPr lang="zh-CN" altLang="en-US" sz="2800" dirty="0"/>
              <a:t>正文</a:t>
            </a:r>
            <a:r>
              <a:rPr lang="en-US" altLang="zh-CN" sz="2800" dirty="0"/>
              <a:t>)</a:t>
            </a:r>
            <a:r>
              <a:rPr lang="zh-CN" altLang="en-US" sz="2800" dirty="0"/>
              <a:t>，</a:t>
            </a:r>
            <a:r>
              <a:rPr lang="en-US" altLang="zh-CN" sz="2800" dirty="0"/>
              <a:t>T</a:t>
            </a:r>
            <a:r>
              <a:rPr lang="zh-CN" altLang="en-US" sz="2800" dirty="0"/>
              <a:t>称为子串</a:t>
            </a:r>
            <a:r>
              <a:rPr lang="en-US" altLang="zh-CN" sz="2800" dirty="0"/>
              <a:t>(</a:t>
            </a:r>
            <a:r>
              <a:rPr lang="zh-CN" altLang="en-US" sz="2800" dirty="0"/>
              <a:t>模式</a:t>
            </a:r>
            <a:r>
              <a:rPr lang="en-US" altLang="zh-CN" sz="2800" dirty="0"/>
              <a:t>)</a:t>
            </a:r>
            <a:r>
              <a:rPr lang="zh-CN" altLang="en-US" sz="2800" dirty="0"/>
              <a:t>，要求找出𝑇在𝑆中第一次出现的位置</a:t>
            </a:r>
            <a:endParaRPr lang="en-US" altLang="zh-CN" sz="2800" dirty="0"/>
          </a:p>
          <a:p>
            <a:pPr marL="0">
              <a:buNone/>
            </a:pPr>
            <a:endParaRPr lang="en-US" altLang="zh-CN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1890817" y="4598121"/>
            <a:ext cx="4769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例如：</a:t>
            </a:r>
            <a:r>
              <a:rPr lang="en-US" altLang="zh-CN" sz="2400" dirty="0"/>
              <a:t>𝑆 ="</a:t>
            </a:r>
            <a:r>
              <a:rPr lang="en-US" altLang="zh-CN" sz="2400" dirty="0" err="1"/>
              <a:t>abcdefgab</a:t>
            </a:r>
            <a:r>
              <a:rPr lang="en-US" altLang="zh-CN" sz="2400" dirty="0"/>
              <a:t>" </a:t>
            </a:r>
            <a:r>
              <a:rPr lang="zh-CN" altLang="en-US" sz="2400" dirty="0"/>
              <a:t>  </a:t>
            </a:r>
            <a:r>
              <a:rPr lang="en-US" altLang="zh-CN" sz="2400" dirty="0"/>
              <a:t>𝑇 ="</a:t>
            </a:r>
            <a:r>
              <a:rPr lang="en-US" altLang="zh-CN" sz="2400" dirty="0" err="1"/>
              <a:t>abcdex</a:t>
            </a:r>
            <a:r>
              <a:rPr lang="en-US" altLang="zh-CN" sz="2400" dirty="0"/>
              <a:t>"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6.2.2  </a:t>
            </a:r>
            <a:r>
              <a:rPr lang="zh-CN" altLang="en-US" dirty="0"/>
              <a:t>串匹配算法的并行化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zh-CN" altLang="en-US" sz="2800" b="1" dirty="0"/>
              <a:t>朴素算法</a:t>
            </a:r>
            <a:endParaRPr lang="en-US" altLang="zh-CN" sz="2800" b="1" dirty="0"/>
          </a:p>
          <a:p>
            <a:pPr marL="0">
              <a:buNone/>
            </a:pPr>
            <a:endParaRPr lang="en-US" altLang="zh-CN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751" y="2321374"/>
            <a:ext cx="8692498" cy="345003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6.2.2  </a:t>
            </a:r>
            <a:r>
              <a:rPr lang="zh-CN" altLang="en-US" dirty="0"/>
              <a:t>串匹配算法的并行化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zh-CN" altLang="en-US" sz="2800" b="1" dirty="0"/>
              <a:t>朴素算法</a:t>
            </a:r>
            <a:endParaRPr lang="en-US" altLang="zh-CN" sz="2800" b="1" dirty="0"/>
          </a:p>
          <a:p>
            <a:pPr marL="0">
              <a:buNone/>
            </a:pPr>
            <a:endParaRPr lang="en-US" altLang="zh-CN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22" y="2253957"/>
            <a:ext cx="8321041" cy="364779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6.2.2  </a:t>
            </a:r>
            <a:r>
              <a:rPr lang="zh-CN" altLang="en-US" dirty="0"/>
              <a:t>串匹配算法的并行化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zh-CN" altLang="en-US" sz="2800" b="1" dirty="0"/>
              <a:t>朴素算法</a:t>
            </a:r>
            <a:endParaRPr lang="en-US" altLang="zh-CN" sz="2800" b="1" dirty="0"/>
          </a:p>
          <a:p>
            <a:pPr marL="292735" lvl="1">
              <a:buNone/>
            </a:pPr>
            <a:r>
              <a:rPr lang="zh-CN" altLang="en-US" sz="1600" dirty="0"/>
              <a:t>对主串𝑆的每一个字符作为子串开头</a:t>
            </a:r>
            <a:endParaRPr lang="en-US" altLang="zh-CN" sz="1600" dirty="0"/>
          </a:p>
          <a:p>
            <a:pPr marL="292735" lvl="1">
              <a:buNone/>
            </a:pPr>
            <a:r>
              <a:rPr lang="zh-CN" altLang="en-US" sz="1600" dirty="0"/>
              <a:t>与要匹配的字符串进行匹配</a:t>
            </a:r>
            <a:endParaRPr lang="en-US" altLang="zh-CN" sz="1600" dirty="0"/>
          </a:p>
          <a:p>
            <a:pPr marL="292735" lvl="1">
              <a:buNone/>
            </a:pPr>
            <a:r>
              <a:rPr lang="zh-CN" altLang="en-US" sz="1600" dirty="0"/>
              <a:t>对主串做大循环，每个字符开头做𝑇的长度的小循环</a:t>
            </a:r>
            <a:endParaRPr lang="en-US" altLang="zh-CN" sz="1600" dirty="0"/>
          </a:p>
          <a:p>
            <a:pPr marL="292735" lvl="1">
              <a:buNone/>
            </a:pPr>
            <a:r>
              <a:rPr lang="zh-CN" altLang="en-US" sz="1600" dirty="0"/>
              <a:t>直到匹配成功或者全部遍历完成为止</a:t>
            </a:r>
            <a:endParaRPr lang="en-US" altLang="zh-CN" sz="1600" dirty="0"/>
          </a:p>
          <a:p>
            <a:pPr marL="292735" lvl="1">
              <a:buNone/>
            </a:pPr>
            <a:endParaRPr lang="en-US" altLang="zh-CN" sz="1600" dirty="0"/>
          </a:p>
          <a:p>
            <a:pPr marL="292735" lvl="1">
              <a:buNone/>
            </a:pPr>
            <a:r>
              <a:rPr lang="zh-CN" altLang="en-US" sz="2400" b="1" dirty="0"/>
              <a:t>算法分析：</a:t>
            </a:r>
            <a:endParaRPr lang="en-US" altLang="zh-CN" sz="2400" b="1" dirty="0"/>
          </a:p>
          <a:p>
            <a:pPr marL="292735" lvl="1">
              <a:buNone/>
            </a:pPr>
            <a:r>
              <a:rPr lang="zh-CN" altLang="en-US" dirty="0"/>
              <a:t>最好的情况 𝑂</a:t>
            </a:r>
            <a:r>
              <a:rPr lang="en-US" altLang="zh-CN" dirty="0"/>
              <a:t>(1) </a:t>
            </a:r>
            <a:endParaRPr lang="en-US" altLang="zh-CN" dirty="0"/>
          </a:p>
          <a:p>
            <a:pPr marL="292735" lvl="1">
              <a:buNone/>
            </a:pPr>
            <a:r>
              <a:rPr lang="zh-CN" altLang="en-US" dirty="0"/>
              <a:t>每次首字母都不匹配 𝑂</a:t>
            </a:r>
            <a:r>
              <a:rPr lang="en-US" altLang="zh-CN" dirty="0"/>
              <a:t>(𝑛 + 𝑚) </a:t>
            </a:r>
            <a:endParaRPr lang="en-US" altLang="zh-CN" dirty="0"/>
          </a:p>
          <a:p>
            <a:pPr marL="292735" lvl="1">
              <a:buNone/>
            </a:pPr>
            <a:r>
              <a:rPr lang="zh-CN" altLang="en-US" dirty="0"/>
              <a:t>最坏情况  𝑂</a:t>
            </a:r>
            <a:r>
              <a:rPr lang="en-US" altLang="zh-CN" dirty="0"/>
              <a:t>((𝑛 − 𝑚 + 1) ∗ 𝑚)</a:t>
            </a:r>
            <a:endParaRPr lang="en-US" altLang="zh-CN" dirty="0"/>
          </a:p>
          <a:p>
            <a:pPr marL="292735" lvl="1">
              <a:buNone/>
            </a:pPr>
            <a:r>
              <a:rPr lang="zh-CN" altLang="en-US" b="1" dirty="0"/>
              <a:t>算法</a:t>
            </a:r>
            <a:r>
              <a:rPr lang="zh-CN" altLang="en-US" b="1" dirty="0"/>
              <a:t>时间复杂度：𝑂</a:t>
            </a:r>
            <a:r>
              <a:rPr lang="en-US" altLang="zh-CN" b="1" dirty="0"/>
              <a:t>(n𝑚)</a:t>
            </a:r>
            <a:endParaRPr lang="en-US" altLang="zh-C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6.2.2  </a:t>
            </a:r>
            <a:r>
              <a:rPr lang="zh-CN" altLang="en-US" dirty="0"/>
              <a:t>串匹配算法的并行化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zh-CN" altLang="en-US" sz="2800" b="1" dirty="0"/>
              <a:t>朴素算法</a:t>
            </a:r>
            <a:endParaRPr lang="en-US" altLang="zh-CN" sz="2800" b="1" dirty="0"/>
          </a:p>
          <a:p>
            <a:pPr marL="0">
              <a:buNone/>
            </a:pPr>
            <a:endParaRPr lang="en-US" altLang="zh-CN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22" y="2253957"/>
            <a:ext cx="8321041" cy="36477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04900" y="2253957"/>
            <a:ext cx="3946536" cy="3273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Helvetica" pitchFamily="2" charset="0"/>
              </a:rPr>
              <a:t>对于𝑇</a:t>
            </a:r>
            <a:r>
              <a:rPr lang="en-US" altLang="zh-CN" sz="2000" dirty="0">
                <a:latin typeface="Helvetica" pitchFamily="2" charset="0"/>
              </a:rPr>
              <a:t>=“</a:t>
            </a:r>
            <a:r>
              <a:rPr lang="en-US" sz="2000" dirty="0" err="1">
                <a:latin typeface="Helvetica" pitchFamily="2" charset="0"/>
              </a:rPr>
              <a:t>abcdex</a:t>
            </a:r>
            <a:r>
              <a:rPr lang="en-US" sz="2000" dirty="0">
                <a:latin typeface="Helvetica" pitchFamily="2" charset="0"/>
              </a:rPr>
              <a:t>”，</a:t>
            </a:r>
            <a:r>
              <a:rPr lang="zh-CN" altLang="en-US" sz="2000" dirty="0">
                <a:latin typeface="Helvetica" pitchFamily="2" charset="0"/>
              </a:rPr>
              <a:t>首字母</a:t>
            </a:r>
            <a:r>
              <a:rPr lang="en-US" sz="2000" dirty="0">
                <a:latin typeface="Helvetica" pitchFamily="2" charset="0"/>
              </a:rPr>
              <a:t>a</a:t>
            </a:r>
            <a:r>
              <a:rPr lang="zh-CN" altLang="en-US" sz="2000" dirty="0">
                <a:latin typeface="Helvetica" pitchFamily="2" charset="0"/>
              </a:rPr>
              <a:t>与后面的子串</a:t>
            </a:r>
            <a:r>
              <a:rPr lang="en-US" sz="2000" dirty="0" err="1">
                <a:latin typeface="Helvetica" pitchFamily="2" charset="0"/>
              </a:rPr>
              <a:t>bcdex</a:t>
            </a:r>
            <a:r>
              <a:rPr lang="zh-CN" altLang="en-US" sz="2000" dirty="0">
                <a:latin typeface="Helvetica" pitchFamily="2" charset="0"/>
              </a:rPr>
              <a:t>中任意一个字符都不相等</a:t>
            </a:r>
            <a:endParaRPr lang="zh-CN" altLang="en-US" sz="2000" dirty="0">
              <a:latin typeface="Helvetica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Helvetica" pitchFamily="2" charset="0"/>
              </a:rPr>
              <a:t>对于</a:t>
            </a:r>
            <a:r>
              <a:rPr lang="en-US" altLang="zh-CN" sz="2000" dirty="0">
                <a:latin typeface="Helvetica" pitchFamily="2" charset="0"/>
              </a:rPr>
              <a:t>①</a:t>
            </a:r>
            <a:r>
              <a:rPr lang="zh-CN" altLang="en-US" sz="2000" dirty="0">
                <a:latin typeface="Helvetica" pitchFamily="2" charset="0"/>
              </a:rPr>
              <a:t>中，前</a:t>
            </a:r>
            <a:r>
              <a:rPr lang="en-US" altLang="zh-CN" sz="2000" dirty="0">
                <a:latin typeface="Helvetica" pitchFamily="2" charset="0"/>
              </a:rPr>
              <a:t>5</a:t>
            </a:r>
            <a:r>
              <a:rPr lang="zh-CN" altLang="en-US" sz="2000" dirty="0">
                <a:latin typeface="Helvetica" pitchFamily="2" charset="0"/>
              </a:rPr>
              <a:t>位字符分别相等</a:t>
            </a:r>
            <a:endParaRPr lang="zh-CN" altLang="en-US" sz="2000" dirty="0">
              <a:latin typeface="Helvetica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Helvetica" pitchFamily="2" charset="0"/>
              </a:rPr>
              <a:t>𝑇的首字母</a:t>
            </a:r>
            <a:r>
              <a:rPr lang="en-US" sz="2000" dirty="0">
                <a:latin typeface="Helvetica" pitchFamily="2" charset="0"/>
              </a:rPr>
              <a:t>a</a:t>
            </a:r>
            <a:r>
              <a:rPr lang="zh-CN" altLang="en-US" sz="2000" dirty="0">
                <a:latin typeface="Helvetica" pitchFamily="2" charset="0"/>
              </a:rPr>
              <a:t>不可能与𝑆的第</a:t>
            </a:r>
            <a:r>
              <a:rPr lang="en-US" altLang="zh-CN" sz="2000" dirty="0">
                <a:latin typeface="Helvetica" pitchFamily="2" charset="0"/>
              </a:rPr>
              <a:t>2</a:t>
            </a:r>
            <a:r>
              <a:rPr lang="zh-CN" altLang="en-US" sz="2000" dirty="0">
                <a:latin typeface="Helvetica" pitchFamily="2" charset="0"/>
              </a:rPr>
              <a:t>到</a:t>
            </a:r>
            <a:r>
              <a:rPr lang="en-US" altLang="zh-CN" sz="2000" dirty="0">
                <a:latin typeface="Helvetica" pitchFamily="2" charset="0"/>
              </a:rPr>
              <a:t>5</a:t>
            </a:r>
            <a:r>
              <a:rPr lang="zh-CN" altLang="en-US" sz="2000" dirty="0">
                <a:latin typeface="Helvetica" pitchFamily="2" charset="0"/>
              </a:rPr>
              <a:t>位的字符相等</a:t>
            </a:r>
            <a:endParaRPr lang="zh-CN" altLang="en-US" sz="2000" dirty="0">
              <a:latin typeface="Helvetica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Helvetica" pitchFamily="2" charset="0"/>
              </a:rPr>
              <a:t>①②③④⑤</a:t>
            </a:r>
            <a:r>
              <a:rPr lang="zh-CN" altLang="en-US" sz="2000" dirty="0">
                <a:latin typeface="Helvetica" pitchFamily="2" charset="0"/>
              </a:rPr>
              <a:t>都是多余的</a:t>
            </a:r>
            <a:endParaRPr lang="zh-CN" altLang="en-US" sz="2000" dirty="0">
              <a:effectLst/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/>
              <a:t>6.1</a:t>
            </a:r>
            <a:r>
              <a:rPr lang="zh-CN" altLang="en-US" sz="2400" b="1" dirty="0"/>
              <a:t> 串行算法的直接并行化</a:t>
            </a:r>
            <a:endParaRPr lang="en-US" altLang="zh-CN" sz="2400" b="1" dirty="0"/>
          </a:p>
          <a:p>
            <a:pPr marL="292735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6.1.1 </a:t>
            </a:r>
            <a:r>
              <a:rPr lang="zh-CN" altLang="en-US" sz="2000" dirty="0"/>
              <a:t>设计方法描述</a:t>
            </a:r>
            <a:endParaRPr lang="en-US" altLang="zh-CN" sz="2000" dirty="0"/>
          </a:p>
          <a:p>
            <a:pPr marL="292735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6.1.2 </a:t>
            </a:r>
            <a:r>
              <a:rPr lang="zh-CN" altLang="en-US" sz="2000" dirty="0"/>
              <a:t>排序算法的并行化</a:t>
            </a:r>
            <a:endParaRPr lang="en-US" altLang="zh-CN" sz="2000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400" b="1" dirty="0"/>
              <a:t>6.2 </a:t>
            </a:r>
            <a:r>
              <a:rPr lang="zh-CN" altLang="en-US" sz="2400" b="1" dirty="0"/>
              <a:t>从问题描述开始设计并行算法</a:t>
            </a:r>
            <a:endParaRPr lang="en-US" altLang="zh-CN" sz="2400" b="1" dirty="0"/>
          </a:p>
          <a:p>
            <a:pPr marL="292735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6.2.1  </a:t>
            </a:r>
            <a:r>
              <a:rPr lang="zh-CN" altLang="en-US" sz="2000" dirty="0"/>
              <a:t>设计方法描述</a:t>
            </a:r>
            <a:br>
              <a:rPr lang="zh-CN" altLang="en-US" sz="2000" dirty="0"/>
            </a:br>
            <a:r>
              <a:rPr lang="en-US" altLang="zh-CN" sz="2000" dirty="0"/>
              <a:t>6.2.2 </a:t>
            </a:r>
            <a:r>
              <a:rPr lang="zh-CN" altLang="en-US" sz="2000" dirty="0"/>
              <a:t> 有向环</a:t>
            </a:r>
            <a:r>
              <a:rPr lang="en-US" altLang="zh-CN" sz="2000" dirty="0"/>
              <a:t>k</a:t>
            </a:r>
            <a:r>
              <a:rPr lang="zh-CN" altLang="en-US" sz="2000" dirty="0"/>
              <a:t>着色算法的并行化</a:t>
            </a:r>
            <a:endParaRPr lang="en-US" altLang="zh-CN" sz="2000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400" b="1" dirty="0"/>
              <a:t>6.3</a:t>
            </a:r>
            <a:r>
              <a:rPr lang="zh-CN" altLang="en-US" sz="2400" b="1" dirty="0"/>
              <a:t> 借用已有算法求解新问题</a:t>
            </a:r>
            <a:endParaRPr lang="en-US" altLang="zh-CN" sz="2400" b="1" dirty="0"/>
          </a:p>
          <a:p>
            <a:pPr marL="292735" lvl="1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000" dirty="0"/>
              <a:t>6.3.1 </a:t>
            </a:r>
            <a:r>
              <a:rPr lang="zh-CN" altLang="en-US" sz="2000" dirty="0"/>
              <a:t>设计方法描述</a:t>
            </a:r>
            <a:br>
              <a:rPr lang="zh-CN" altLang="en-US" sz="2000" dirty="0"/>
            </a:br>
            <a:r>
              <a:rPr lang="en-US" altLang="zh-CN" sz="2000" dirty="0"/>
              <a:t>6.3.2 </a:t>
            </a:r>
            <a:r>
              <a:rPr lang="zh-CN" altLang="en-US" sz="2000" dirty="0"/>
              <a:t>利用矩阵乘法求所有点对间最短路径</a:t>
            </a:r>
            <a:endParaRPr lang="zh-CN" alt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6.2.2  </a:t>
            </a:r>
            <a:r>
              <a:rPr lang="zh-CN" altLang="en-US" dirty="0"/>
              <a:t>串匹配算法的并行化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296331"/>
            <a:ext cx="7674597" cy="4572763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en-US" altLang="zh-CN" sz="2800" b="1" dirty="0"/>
              <a:t>KMP</a:t>
            </a:r>
            <a:r>
              <a:rPr lang="zh-CN" altLang="en-US" sz="2800" b="1" dirty="0"/>
              <a:t>算法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只需保留</a:t>
            </a:r>
            <a:r>
              <a:rPr lang="en-US" altLang="zh-CN" dirty="0"/>
              <a:t>①⑥</a:t>
            </a:r>
            <a:r>
              <a:rPr lang="zh-CN" altLang="en-US" dirty="0"/>
              <a:t>，因为𝑇</a:t>
            </a:r>
            <a:r>
              <a:rPr lang="en-US" altLang="zh-CN" dirty="0"/>
              <a:t>[6]≠𝑆[6]</a:t>
            </a:r>
            <a:r>
              <a:rPr lang="zh-CN" altLang="en-US" dirty="0"/>
              <a:t>，𝑇</a:t>
            </a:r>
            <a:r>
              <a:rPr lang="en-US" altLang="zh-CN" dirty="0"/>
              <a:t>[1]≠𝑇[6]</a:t>
            </a:r>
            <a:r>
              <a:rPr lang="zh-CN" altLang="en-US" dirty="0"/>
              <a:t>，无法判断𝑇</a:t>
            </a:r>
            <a:r>
              <a:rPr lang="en-US" altLang="zh-CN" dirty="0"/>
              <a:t>[1]</a:t>
            </a:r>
            <a:r>
              <a:rPr lang="zh-CN" altLang="en-US" dirty="0"/>
              <a:t>和𝑆</a:t>
            </a:r>
            <a:r>
              <a:rPr lang="en-US" altLang="zh-CN" dirty="0"/>
              <a:t>[6]</a:t>
            </a:r>
            <a:r>
              <a:rPr lang="zh-CN" altLang="en-US" dirty="0"/>
              <a:t>的关系</a:t>
            </a:r>
            <a:endParaRPr lang="zh-CN" altLang="en-US" dirty="0"/>
          </a:p>
          <a:p>
            <a:pPr marL="0">
              <a:buNone/>
            </a:pPr>
            <a:endParaRPr lang="en-US" altLang="zh-CN" sz="2800" b="1" dirty="0"/>
          </a:p>
          <a:p>
            <a:pPr marL="0">
              <a:buNone/>
            </a:pPr>
            <a:endParaRPr lang="en-US" altLang="zh-CN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92" y="2931103"/>
            <a:ext cx="8026216" cy="263056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6.2.2  </a:t>
            </a:r>
            <a:r>
              <a:rPr lang="zh-CN" altLang="en-US" dirty="0"/>
              <a:t>串匹配算法的并行化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296331"/>
            <a:ext cx="7674597" cy="4572763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en-US" altLang="zh-CN" sz="2800" b="1" dirty="0"/>
              <a:t>KMP</a:t>
            </a:r>
            <a:r>
              <a:rPr lang="zh-CN" altLang="en-US" sz="2800" b="1" dirty="0"/>
              <a:t>算法</a:t>
            </a:r>
            <a:endParaRPr lang="zh-CN" altLang="en-US" dirty="0"/>
          </a:p>
          <a:p>
            <a:r>
              <a:rPr lang="zh-CN" altLang="en-US" dirty="0"/>
              <a:t>如果𝑇后面也含有首字母</a:t>
            </a:r>
            <a:r>
              <a:rPr lang="en-US" dirty="0"/>
              <a:t>a</a:t>
            </a:r>
            <a:r>
              <a:rPr lang="zh-CN" altLang="en-US" dirty="0"/>
              <a:t>的字符怎么办？</a:t>
            </a:r>
            <a:endParaRPr lang="zh-CN" altLang="en-US" dirty="0"/>
          </a:p>
          <a:p>
            <a:r>
              <a:rPr lang="zh-CN" altLang="en-US" dirty="0"/>
              <a:t>给定主串𝑆</a:t>
            </a:r>
            <a:r>
              <a:rPr lang="en-US" altLang="zh-CN" dirty="0"/>
              <a:t>=“</a:t>
            </a:r>
            <a:r>
              <a:rPr lang="en-US" dirty="0" err="1"/>
              <a:t>abcababca</a:t>
            </a:r>
            <a:r>
              <a:rPr lang="en-US" dirty="0"/>
              <a:t>”，𝑇=“</a:t>
            </a:r>
            <a:r>
              <a:rPr lang="en-US" dirty="0" err="1"/>
              <a:t>abcabx</a:t>
            </a:r>
            <a:r>
              <a:rPr lang="en-US" dirty="0"/>
              <a:t>”</a:t>
            </a:r>
            <a:endParaRPr lang="en-US" dirty="0"/>
          </a:p>
          <a:p>
            <a:pPr marL="0">
              <a:buNone/>
            </a:pPr>
            <a:endParaRPr lang="en-US" altLang="zh-CN" sz="2800" b="1" dirty="0"/>
          </a:p>
          <a:p>
            <a:pPr marL="0">
              <a:buNone/>
            </a:pPr>
            <a:endParaRPr lang="en-US" altLang="zh-CN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0005" y="3429000"/>
            <a:ext cx="5163990" cy="187552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6.2.2  </a:t>
            </a:r>
            <a:r>
              <a:rPr lang="zh-CN" altLang="en-US" dirty="0"/>
              <a:t>串匹配算法的并行化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296331"/>
            <a:ext cx="7674597" cy="4572763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en-US" altLang="zh-CN" sz="2800" b="1" dirty="0"/>
              <a:t>KMP</a:t>
            </a:r>
            <a:r>
              <a:rPr lang="zh-CN" altLang="en-US" sz="2800" b="1" dirty="0"/>
              <a:t>算法</a:t>
            </a:r>
            <a:endParaRPr lang="zh-CN" altLang="en-US" dirty="0"/>
          </a:p>
          <a:p>
            <a:pPr marL="0">
              <a:buNone/>
            </a:pPr>
            <a:endParaRPr lang="en-US" altLang="zh-CN" sz="2800" b="1" dirty="0"/>
          </a:p>
          <a:p>
            <a:pPr marL="0">
              <a:buNone/>
            </a:pPr>
            <a:endParaRPr lang="en-US" altLang="zh-CN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035" y="2319787"/>
            <a:ext cx="8321041" cy="342987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6.2.2  </a:t>
            </a:r>
            <a:r>
              <a:rPr lang="zh-CN" altLang="en-US" dirty="0"/>
              <a:t>串匹配算法的并行化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296331"/>
            <a:ext cx="7674597" cy="4572763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en-US" altLang="zh-CN" sz="2800" b="1" dirty="0"/>
              <a:t>KMP</a:t>
            </a:r>
            <a:r>
              <a:rPr lang="zh-CN" altLang="en-US" sz="2800" b="1" dirty="0"/>
              <a:t>算法</a:t>
            </a:r>
            <a:endParaRPr lang="zh-CN" altLang="en-US" dirty="0"/>
          </a:p>
          <a:p>
            <a:pPr marL="0">
              <a:buNone/>
            </a:pPr>
            <a:endParaRPr lang="en-US" altLang="zh-CN" sz="2800" b="1" dirty="0"/>
          </a:p>
          <a:p>
            <a:pPr marL="0">
              <a:buNone/>
            </a:pPr>
            <a:endParaRPr lang="en-US" altLang="zh-CN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435" y="2335274"/>
            <a:ext cx="4114800" cy="32560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74767" y="3082096"/>
            <a:ext cx="4114799" cy="1293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Helvetica" pitchFamily="2" charset="0"/>
              </a:rPr>
              <a:t>对于𝑇</a:t>
            </a:r>
            <a:r>
              <a:rPr lang="en-US" altLang="zh-CN" dirty="0">
                <a:latin typeface="Helvetica" pitchFamily="2" charset="0"/>
              </a:rPr>
              <a:t>=“</a:t>
            </a:r>
            <a:r>
              <a:rPr lang="en-US" dirty="0" err="1">
                <a:latin typeface="Helvetica" pitchFamily="2" charset="0"/>
              </a:rPr>
              <a:t>abcabx</a:t>
            </a:r>
            <a:r>
              <a:rPr lang="en-US" dirty="0">
                <a:latin typeface="Helvetica" pitchFamily="2" charset="0"/>
              </a:rPr>
              <a:t>”，</a:t>
            </a:r>
            <a:r>
              <a:rPr lang="zh-CN" altLang="en-US" dirty="0">
                <a:latin typeface="Helvetica" pitchFamily="2" charset="0"/>
              </a:rPr>
              <a:t>首字母</a:t>
            </a:r>
            <a:r>
              <a:rPr lang="en-US" dirty="0">
                <a:latin typeface="Helvetica" pitchFamily="2" charset="0"/>
              </a:rPr>
              <a:t>a</a:t>
            </a:r>
            <a:r>
              <a:rPr lang="zh-CN" altLang="en-US" dirty="0">
                <a:latin typeface="Helvetica" pitchFamily="2" charset="0"/>
              </a:rPr>
              <a:t>与后面的子串</a:t>
            </a:r>
            <a:r>
              <a:rPr lang="en-US" dirty="0" err="1">
                <a:latin typeface="Helvetica" pitchFamily="2" charset="0"/>
              </a:rPr>
              <a:t>bc</a:t>
            </a:r>
            <a:r>
              <a:rPr lang="zh-CN" altLang="en-US" dirty="0">
                <a:latin typeface="Helvetica" pitchFamily="2" charset="0"/>
              </a:rPr>
              <a:t>中任意一个字符都不相等</a:t>
            </a:r>
            <a:endParaRPr lang="zh-CN" altLang="en-US" dirty="0">
              <a:latin typeface="Helvetica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itchFamily="2" charset="0"/>
              </a:rPr>
              <a:t>②③</a:t>
            </a:r>
            <a:r>
              <a:rPr lang="zh-CN" altLang="en-US" dirty="0">
                <a:latin typeface="Helvetica" pitchFamily="2" charset="0"/>
              </a:rPr>
              <a:t>都是多余的</a:t>
            </a:r>
            <a:endParaRPr lang="zh-CN" altLang="en-US" dirty="0">
              <a:effectLst/>
              <a:latin typeface="Helvetica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6.2.2  </a:t>
            </a:r>
            <a:r>
              <a:rPr lang="zh-CN" altLang="en-US" dirty="0"/>
              <a:t>串匹配算法的并行化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296331"/>
            <a:ext cx="7674597" cy="4572763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en-US" altLang="zh-CN" sz="2800" b="1" dirty="0"/>
              <a:t>KMP</a:t>
            </a:r>
            <a:r>
              <a:rPr lang="zh-CN" altLang="en-US" sz="2800" b="1" dirty="0"/>
              <a:t>算法</a:t>
            </a:r>
            <a:endParaRPr lang="en-US" altLang="zh-CN" sz="2800" b="1" dirty="0"/>
          </a:p>
          <a:p>
            <a:pPr marL="0">
              <a:buNone/>
            </a:pPr>
            <a:r>
              <a:rPr lang="zh-CN" altLang="en-US" dirty="0"/>
              <a:t>𝑇的首位</a:t>
            </a:r>
            <a:r>
              <a:rPr lang="en-US" altLang="zh-CN" dirty="0"/>
              <a:t>a</a:t>
            </a:r>
            <a:r>
              <a:rPr lang="zh-CN" altLang="en-US" dirty="0"/>
              <a:t>与𝑇的第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a</a:t>
            </a:r>
            <a:r>
              <a:rPr lang="zh-CN" altLang="en-US" dirty="0"/>
              <a:t>相等，第</a:t>
            </a:r>
            <a:r>
              <a:rPr lang="en-US" altLang="zh-CN" dirty="0"/>
              <a:t>2</a:t>
            </a:r>
            <a:r>
              <a:rPr lang="zh-CN" altLang="en-US" dirty="0"/>
              <a:t>位</a:t>
            </a:r>
            <a:r>
              <a:rPr lang="en-US" altLang="zh-CN" dirty="0"/>
              <a:t>b</a:t>
            </a:r>
            <a:r>
              <a:rPr lang="zh-CN" altLang="en-US" dirty="0"/>
              <a:t>与第</a:t>
            </a:r>
            <a:r>
              <a:rPr lang="en-US" altLang="zh-CN" dirty="0"/>
              <a:t>5</a:t>
            </a:r>
            <a:r>
              <a:rPr lang="zh-CN" altLang="en-US" dirty="0"/>
              <a:t>位</a:t>
            </a:r>
            <a:r>
              <a:rPr lang="en-US" altLang="zh-CN" dirty="0"/>
              <a:t>b</a:t>
            </a:r>
            <a:r>
              <a:rPr lang="zh-CN" altLang="en-US" dirty="0"/>
              <a:t>相等。在①中，𝑇的第</a:t>
            </a:r>
            <a:r>
              <a:rPr lang="en-US" altLang="zh-CN" dirty="0"/>
              <a:t>4</a:t>
            </a:r>
            <a:r>
              <a:rPr lang="zh-CN" altLang="en-US" dirty="0"/>
              <a:t>位第</a:t>
            </a:r>
            <a:r>
              <a:rPr lang="en-US" altLang="zh-CN" dirty="0"/>
              <a:t>5</a:t>
            </a:r>
            <a:r>
              <a:rPr lang="zh-CN" altLang="en-US" dirty="0"/>
              <a:t>位已经与𝑆对应位置比较过了，是相等的，因此④⑤也多余了</a:t>
            </a:r>
            <a:endParaRPr lang="zh-CN" altLang="en-US" dirty="0"/>
          </a:p>
          <a:p>
            <a:pPr marL="0">
              <a:buNone/>
            </a:pPr>
            <a:endParaRPr lang="zh-CN" altLang="en-US" dirty="0"/>
          </a:p>
          <a:p>
            <a:pPr marL="0">
              <a:buNone/>
            </a:pPr>
            <a:endParaRPr lang="en-US" altLang="zh-CN" sz="2800" b="1" dirty="0"/>
          </a:p>
          <a:p>
            <a:pPr marL="0">
              <a:buNone/>
            </a:pPr>
            <a:endParaRPr lang="en-US" altLang="zh-CN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125" y="3138220"/>
            <a:ext cx="7690238" cy="254614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6.2.2  </a:t>
            </a:r>
            <a:r>
              <a:rPr lang="zh-CN" altLang="en-US" dirty="0"/>
              <a:t>串匹配算法的并行化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296331"/>
            <a:ext cx="7674597" cy="4572763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en-US" altLang="zh-CN" sz="2800" b="1" dirty="0"/>
              <a:t>KMP</a:t>
            </a:r>
            <a:r>
              <a:rPr lang="zh-CN" altLang="en-US" sz="2800" b="1" dirty="0"/>
              <a:t>算法</a:t>
            </a:r>
            <a:endParaRPr lang="en-US" altLang="zh-CN" sz="2800" b="1" dirty="0"/>
          </a:p>
          <a:p>
            <a:r>
              <a:rPr lang="zh-CN" altLang="en-US" sz="1600" dirty="0"/>
              <a:t>在朴素算法中，主串的𝑖值不断回溯</a:t>
            </a:r>
            <a:endParaRPr lang="zh-CN" altLang="en-US" sz="1600" dirty="0"/>
          </a:p>
          <a:p>
            <a:r>
              <a:rPr lang="zh-CN" altLang="en-US" sz="1600" dirty="0"/>
              <a:t>考虑𝑖值不回溯，如何变化𝑗的值？</a:t>
            </a:r>
            <a:endParaRPr lang="zh-CN" altLang="en-US" sz="1600" dirty="0"/>
          </a:p>
          <a:p>
            <a:r>
              <a:rPr lang="zh-CN" altLang="en-US" sz="1600" dirty="0"/>
              <a:t>𝑗值的变化与主串𝑆无关，其取决于子串𝑇的结构中是否有重复，也就是当前字符之前的子串的前后缀的相似度</a:t>
            </a:r>
            <a:endParaRPr lang="zh-CN" altLang="en-US" sz="1600" dirty="0"/>
          </a:p>
          <a:p>
            <a:r>
              <a:rPr lang="zh-CN" altLang="en-US" sz="1600" dirty="0"/>
              <a:t>把𝑇串各个位置的𝑗值变化定义为一个数组𝑛𝑒𝑥𝑡，那么𝑛𝑒𝑥𝑡的长度就是𝑇串的长度</a:t>
            </a:r>
            <a:endParaRPr lang="zh-CN" altLang="en-US" sz="1600" dirty="0"/>
          </a:p>
          <a:p>
            <a:pPr marL="0">
              <a:buNone/>
            </a:pPr>
            <a:endParaRPr lang="zh-CN" altLang="en-US" dirty="0"/>
          </a:p>
          <a:p>
            <a:pPr marL="0">
              <a:buNone/>
            </a:pPr>
            <a:endParaRPr lang="en-US" altLang="zh-CN" sz="2800" b="1" dirty="0"/>
          </a:p>
          <a:p>
            <a:pPr marL="0">
              <a:buNone/>
            </a:pPr>
            <a:endParaRPr lang="en-US" altLang="zh-CN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444" y="4532696"/>
            <a:ext cx="8072760" cy="102897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6.2.2  </a:t>
            </a:r>
            <a:r>
              <a:rPr lang="zh-CN" altLang="en-US" dirty="0"/>
              <a:t>串匹配算法的并行化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296331"/>
            <a:ext cx="7674597" cy="4572763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en-US" altLang="zh-CN" sz="2800" b="1" dirty="0"/>
              <a:t>KMP</a:t>
            </a:r>
            <a:r>
              <a:rPr lang="zh-CN" altLang="en-US" sz="2800" b="1" dirty="0"/>
              <a:t>算法</a:t>
            </a:r>
            <a:endParaRPr lang="en-US" altLang="zh-CN" sz="2800" b="1" dirty="0"/>
          </a:p>
          <a:p>
            <a:r>
              <a:rPr lang="zh-CN" altLang="en-US" sz="1800" dirty="0"/>
              <a:t>给定𝑇</a:t>
            </a:r>
            <a:r>
              <a:rPr lang="en-US" altLang="zh-CN" sz="1800" dirty="0"/>
              <a:t>=“</a:t>
            </a:r>
            <a:r>
              <a:rPr lang="en-US" sz="1800" dirty="0" err="1"/>
              <a:t>abcdex</a:t>
            </a:r>
            <a:r>
              <a:rPr lang="en-US" sz="1800" dirty="0"/>
              <a:t>”</a:t>
            </a:r>
            <a:endParaRPr lang="en-US" sz="1800" dirty="0"/>
          </a:p>
          <a:p>
            <a:r>
              <a:rPr lang="zh-CN" altLang="en-US" sz="1800" dirty="0"/>
              <a:t>当𝑗</a:t>
            </a:r>
            <a:r>
              <a:rPr lang="en-US" altLang="zh-CN" sz="1800" dirty="0"/>
              <a:t>=1</a:t>
            </a:r>
            <a:r>
              <a:rPr lang="zh-CN" altLang="en-US" sz="1800" dirty="0"/>
              <a:t>时，𝑛𝑒𝑥𝑡</a:t>
            </a:r>
            <a:r>
              <a:rPr lang="en-US" altLang="zh-CN" sz="1800" dirty="0"/>
              <a:t>[1]=0</a:t>
            </a:r>
            <a:endParaRPr lang="en-US" altLang="zh-CN" sz="1800" dirty="0"/>
          </a:p>
          <a:p>
            <a:r>
              <a:rPr lang="zh-CN" altLang="en-US" sz="1800" dirty="0"/>
              <a:t>当𝑗</a:t>
            </a:r>
            <a:r>
              <a:rPr lang="en-US" altLang="zh-CN" sz="1800" dirty="0"/>
              <a:t>=2</a:t>
            </a:r>
            <a:r>
              <a:rPr lang="zh-CN" altLang="en-US" sz="1800" dirty="0"/>
              <a:t>时，𝑗由</a:t>
            </a:r>
            <a:r>
              <a:rPr lang="en-US" altLang="zh-CN" sz="1800" dirty="0"/>
              <a:t>1</a:t>
            </a:r>
            <a:r>
              <a:rPr lang="zh-CN" altLang="en-US" sz="1800" dirty="0"/>
              <a:t>到𝑗−</a:t>
            </a:r>
            <a:r>
              <a:rPr lang="en-US" altLang="zh-CN" sz="1800" dirty="0"/>
              <a:t>1</a:t>
            </a:r>
            <a:r>
              <a:rPr lang="zh-CN" altLang="en-US" sz="1800" dirty="0"/>
              <a:t>就只有字符</a:t>
            </a:r>
            <a:r>
              <a:rPr lang="en-US" sz="1800" dirty="0"/>
              <a:t>a，</a:t>
            </a:r>
            <a:r>
              <a:rPr lang="zh-CN" altLang="en-US" sz="1800" dirty="0"/>
              <a:t>属于其他情况𝑛𝑒𝑥𝑡</a:t>
            </a:r>
            <a:r>
              <a:rPr lang="en-US" altLang="zh-CN" sz="1800" dirty="0"/>
              <a:t>[2]=1</a:t>
            </a:r>
            <a:endParaRPr lang="en-US" altLang="zh-CN" sz="1800" dirty="0"/>
          </a:p>
          <a:p>
            <a:r>
              <a:rPr lang="zh-CN" altLang="en-US" sz="1800" dirty="0"/>
              <a:t>当𝑗</a:t>
            </a:r>
            <a:r>
              <a:rPr lang="en-US" altLang="zh-CN" sz="1800" dirty="0"/>
              <a:t>=3</a:t>
            </a:r>
            <a:r>
              <a:rPr lang="zh-CN" altLang="en-US" sz="1800" dirty="0"/>
              <a:t>时，𝑗由</a:t>
            </a:r>
            <a:r>
              <a:rPr lang="en-US" altLang="zh-CN" sz="1800" dirty="0"/>
              <a:t>1</a:t>
            </a:r>
            <a:r>
              <a:rPr lang="zh-CN" altLang="en-US" sz="1800" dirty="0"/>
              <a:t>到𝑗−</a:t>
            </a:r>
            <a:r>
              <a:rPr lang="en-US" altLang="zh-CN" sz="1800" dirty="0"/>
              <a:t>1</a:t>
            </a:r>
            <a:r>
              <a:rPr lang="zh-CN" altLang="en-US" sz="1800" dirty="0"/>
              <a:t>串是</a:t>
            </a:r>
            <a:r>
              <a:rPr lang="en-US" sz="1800" dirty="0"/>
              <a:t>ab，</a:t>
            </a:r>
            <a:r>
              <a:rPr lang="zh-CN" altLang="en-US" sz="1800" dirty="0"/>
              <a:t>显然</a:t>
            </a:r>
            <a:r>
              <a:rPr lang="en-US" sz="1800" dirty="0"/>
              <a:t>a</a:t>
            </a:r>
            <a:r>
              <a:rPr lang="zh-CN" altLang="en-US" sz="1800" dirty="0"/>
              <a:t>不等于</a:t>
            </a:r>
            <a:r>
              <a:rPr lang="en-US" sz="1800" dirty="0"/>
              <a:t>b，</a:t>
            </a:r>
            <a:r>
              <a:rPr lang="zh-CN" altLang="en-US" sz="1800" dirty="0"/>
              <a:t>也属于其他情况𝑛𝑒𝑥𝑡</a:t>
            </a:r>
            <a:r>
              <a:rPr lang="en-US" altLang="zh-CN" sz="1800" dirty="0"/>
              <a:t>[3]=1</a:t>
            </a:r>
            <a:endParaRPr lang="en-US" altLang="zh-CN" sz="1800" dirty="0"/>
          </a:p>
          <a:p>
            <a:r>
              <a:rPr lang="zh-CN" altLang="en-US" sz="1800" dirty="0"/>
              <a:t>以后同理，所以最终此𝑇串的𝑛𝑒𝑥𝑡</a:t>
            </a:r>
            <a:r>
              <a:rPr lang="en-US" altLang="zh-CN" sz="1800" dirty="0"/>
              <a:t>[𝑗]</a:t>
            </a:r>
            <a:r>
              <a:rPr lang="zh-CN" altLang="en-US" sz="1800" dirty="0"/>
              <a:t>为</a:t>
            </a:r>
            <a:r>
              <a:rPr lang="en-US" altLang="zh-CN" sz="1800" dirty="0"/>
              <a:t>011111</a:t>
            </a:r>
            <a:endParaRPr lang="en-US" altLang="zh-CN" sz="1800" dirty="0"/>
          </a:p>
          <a:p>
            <a:pPr marL="0">
              <a:buNone/>
            </a:pP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3138" y="4757845"/>
            <a:ext cx="2392772" cy="136888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6.2.2  </a:t>
            </a:r>
            <a:r>
              <a:rPr lang="zh-CN" altLang="en-US" dirty="0"/>
              <a:t>串匹配算法的并行化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200" dirty="0"/>
          </a:p>
          <a:p>
            <a:endParaRPr lang="en-US" altLang="zh-CN" sz="3200" dirty="0"/>
          </a:p>
          <a:p>
            <a:pPr marL="0" indent="0" algn="ctr">
              <a:buNone/>
            </a:pPr>
            <a:r>
              <a:rPr lang="en-US" altLang="zh-CN" sz="3200" b="1" dirty="0"/>
              <a:t>KMP</a:t>
            </a:r>
            <a:r>
              <a:rPr lang="zh-CN" altLang="en-US" sz="3200" b="1" dirty="0"/>
              <a:t>算法</a:t>
            </a:r>
            <a:r>
              <a:rPr lang="zh-CN" altLang="en-US" sz="3200" b="1" dirty="0"/>
              <a:t>如何</a:t>
            </a:r>
            <a:r>
              <a:rPr lang="zh-CN" altLang="en-US" sz="3200" b="1" dirty="0"/>
              <a:t>并行化</a:t>
            </a:r>
            <a:r>
              <a:rPr lang="zh-CN" altLang="en-US" sz="3200" b="1" dirty="0"/>
              <a:t>？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zh-CN" alt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6.2.2  </a:t>
            </a:r>
            <a:r>
              <a:rPr lang="zh-CN" altLang="en-US" dirty="0"/>
              <a:t>串匹配算法的并行化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296331"/>
            <a:ext cx="7674597" cy="4572763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zh-CN" altLang="en-US" sz="2800" b="1" dirty="0"/>
              <a:t>并行化串匹配算法</a:t>
            </a:r>
            <a:endParaRPr lang="en-US" altLang="zh-CN" sz="2800" b="1" dirty="0"/>
          </a:p>
          <a:p>
            <a:pPr marL="0">
              <a:buNone/>
            </a:pP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701" y="2056555"/>
            <a:ext cx="7586340" cy="1372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01" y="3363012"/>
            <a:ext cx="7674598" cy="293061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/>
              <a:t>6.1</a:t>
            </a:r>
            <a:r>
              <a:rPr lang="zh-CN" altLang="en-US" sz="2400" b="1" dirty="0"/>
              <a:t> 串行算法的直接并行化</a:t>
            </a:r>
            <a:endParaRPr lang="en-US" altLang="zh-CN" sz="2400" b="1" dirty="0"/>
          </a:p>
          <a:p>
            <a:pPr marL="292735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6.1.1 </a:t>
            </a:r>
            <a:r>
              <a:rPr lang="zh-CN" altLang="en-US" sz="2000" dirty="0"/>
              <a:t>设计方法描述</a:t>
            </a:r>
            <a:endParaRPr lang="en-US" altLang="zh-CN" sz="2000" dirty="0"/>
          </a:p>
          <a:p>
            <a:pPr marL="292735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6.1.2 </a:t>
            </a:r>
            <a:r>
              <a:rPr lang="zh-CN" altLang="en-US" sz="2000" dirty="0"/>
              <a:t>排序算法的并行化</a:t>
            </a:r>
            <a:endParaRPr lang="en-US" altLang="zh-CN" sz="2000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400" b="1" dirty="0"/>
              <a:t>6.2 </a:t>
            </a:r>
            <a:r>
              <a:rPr lang="zh-CN" altLang="en-US" sz="2400" b="1" dirty="0"/>
              <a:t>从问题描述开始设计并行算法</a:t>
            </a:r>
            <a:endParaRPr lang="en-US" altLang="zh-CN" sz="2400" b="1" dirty="0"/>
          </a:p>
          <a:p>
            <a:pPr marL="292735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6.2.1  </a:t>
            </a:r>
            <a:r>
              <a:rPr lang="zh-CN" altLang="en-US" sz="2000" dirty="0"/>
              <a:t>设计方法描述</a:t>
            </a:r>
            <a:br>
              <a:rPr lang="zh-CN" altLang="en-US" sz="2000" dirty="0"/>
            </a:br>
            <a:r>
              <a:rPr lang="en-US" altLang="zh-CN" sz="2000" dirty="0"/>
              <a:t>6.2.2 </a:t>
            </a:r>
            <a:r>
              <a:rPr lang="zh-CN" altLang="en-US" sz="2000" dirty="0"/>
              <a:t> 有向环</a:t>
            </a:r>
            <a:r>
              <a:rPr lang="en-US" altLang="zh-CN" sz="2000" dirty="0"/>
              <a:t>k</a:t>
            </a:r>
            <a:r>
              <a:rPr lang="zh-CN" altLang="en-US" sz="2000" dirty="0"/>
              <a:t>着色算法的并行化</a:t>
            </a:r>
            <a:endParaRPr lang="en-US" altLang="zh-CN" sz="2000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6.3</a:t>
            </a:r>
            <a:r>
              <a:rPr lang="zh-CN" altLang="en-US" sz="2400" b="1" dirty="0">
                <a:solidFill>
                  <a:srgbClr val="0070C0"/>
                </a:solidFill>
              </a:rPr>
              <a:t> 借用已有算法求解新问题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marL="292735" lvl="1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000" dirty="0"/>
              <a:t>6.3.1 </a:t>
            </a:r>
            <a:r>
              <a:rPr lang="zh-CN" altLang="en-US" sz="2000" dirty="0"/>
              <a:t>设计方法描述</a:t>
            </a:r>
            <a:br>
              <a:rPr lang="zh-CN" altLang="en-US" sz="2000" dirty="0"/>
            </a:br>
            <a:r>
              <a:rPr lang="en-US" altLang="zh-CN" sz="2000" dirty="0"/>
              <a:t>6.3.2 </a:t>
            </a:r>
            <a:r>
              <a:rPr lang="zh-CN" altLang="en-US" sz="2000" dirty="0"/>
              <a:t>利用矩阵乘法求所有点对间最短路径</a:t>
            </a:r>
            <a:endParaRPr lang="zh-CN" alt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 </a:t>
            </a:r>
            <a:r>
              <a:rPr lang="zh-CN" altLang="en-US" dirty="0"/>
              <a:t>串行算法的直接并行化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296331"/>
            <a:ext cx="7724141" cy="489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设计方法</a:t>
            </a:r>
            <a:endParaRPr lang="en-US" altLang="zh-CN" sz="2400" b="1" dirty="0"/>
          </a:p>
          <a:p>
            <a:pPr marL="182880" lvl="2" indent="0" fontAlgn="base">
              <a:spcBef>
                <a:spcPts val="600"/>
              </a:spcBef>
              <a:spcAft>
                <a:spcPts val="200"/>
              </a:spcAft>
              <a:buSzPct val="100000"/>
              <a:buNone/>
              <a:defRPr/>
            </a:pPr>
            <a:r>
              <a:rPr lang="zh-CN" altLang="en-US" sz="2000" dirty="0"/>
              <a:t>发掘和利用现有串行算法中的并行性，直接将串行算法改造为并行算法。</a:t>
            </a:r>
            <a:endParaRPr lang="zh-CN" altLang="en-US" sz="2000" dirty="0"/>
          </a:p>
          <a:p>
            <a:pPr marL="0" lvl="0" indent="0" fontAlgn="base">
              <a:buNone/>
              <a:defRPr/>
            </a:pPr>
            <a:r>
              <a:rPr lang="zh-CN" altLang="en-US" sz="2400" b="1" dirty="0"/>
              <a:t>评注</a:t>
            </a:r>
            <a:endParaRPr lang="zh-CN" altLang="en-US" sz="2400" b="1" dirty="0"/>
          </a:p>
          <a:p>
            <a:pPr marL="468630" lvl="2" indent="-285750" fontAlgn="base">
              <a:spcBef>
                <a:spcPts val="1200"/>
              </a:spcBef>
              <a:spcAft>
                <a:spcPts val="200"/>
              </a:spcAft>
              <a:buSzPct val="100000"/>
              <a:defRPr/>
            </a:pPr>
            <a:r>
              <a:rPr lang="zh-CN" altLang="en-US" sz="2000" dirty="0"/>
              <a:t>串行算法直接并行化的方法是并行算法设计的最常用方法之一；</a:t>
            </a:r>
            <a:endParaRPr lang="zh-CN" altLang="en-US" sz="2000" dirty="0"/>
          </a:p>
          <a:p>
            <a:pPr marL="468630" lvl="2" indent="-285750" fontAlgn="base">
              <a:spcBef>
                <a:spcPts val="1200"/>
              </a:spcBef>
              <a:spcAft>
                <a:spcPts val="200"/>
              </a:spcAft>
              <a:buSzPct val="100000"/>
              <a:defRPr/>
            </a:pPr>
            <a:r>
              <a:rPr lang="zh-CN" altLang="en-US" sz="2000" b="1" dirty="0"/>
              <a:t>不是</a:t>
            </a:r>
            <a:r>
              <a:rPr lang="zh-CN" altLang="en-US" sz="2000" dirty="0"/>
              <a:t>所有的串行算法</a:t>
            </a:r>
            <a:r>
              <a:rPr lang="zh-CN" altLang="en-US" sz="2000" b="1" dirty="0"/>
              <a:t>都可以</a:t>
            </a:r>
            <a:r>
              <a:rPr lang="zh-CN" altLang="en-US" sz="2000" dirty="0"/>
              <a:t>直接并行化；</a:t>
            </a:r>
            <a:endParaRPr lang="zh-CN" altLang="en-US" sz="2000" dirty="0"/>
          </a:p>
          <a:p>
            <a:pPr marL="468630" lvl="2" indent="-285750" fontAlgn="base">
              <a:spcBef>
                <a:spcPts val="1200"/>
              </a:spcBef>
              <a:spcAft>
                <a:spcPts val="200"/>
              </a:spcAft>
              <a:buSzPct val="100000"/>
              <a:defRPr/>
            </a:pPr>
            <a:r>
              <a:rPr lang="zh-CN" altLang="en-US" sz="2000" dirty="0"/>
              <a:t>一个好的串行算法</a:t>
            </a:r>
            <a:r>
              <a:rPr lang="zh-CN" altLang="en-US" sz="2000" b="1" dirty="0"/>
              <a:t>并不能</a:t>
            </a:r>
            <a:r>
              <a:rPr lang="zh-CN" altLang="en-US" sz="2000" dirty="0"/>
              <a:t>并行化为一个好的并行算法；</a:t>
            </a:r>
            <a:endParaRPr lang="zh-CN" altLang="en-US" sz="2000" dirty="0"/>
          </a:p>
          <a:p>
            <a:pPr marL="468630" lvl="2" indent="-285750" fontAlgn="base">
              <a:spcBef>
                <a:spcPts val="1200"/>
              </a:spcBef>
              <a:spcAft>
                <a:spcPts val="200"/>
              </a:spcAft>
              <a:buSzPct val="100000"/>
              <a:defRPr/>
            </a:pPr>
            <a:r>
              <a:rPr lang="zh-CN" altLang="en-US" sz="2000" dirty="0"/>
              <a:t>许多数值串行算法可以并行化为有效的数值并行算法。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/>
              <a:t>6.3 </a:t>
            </a:r>
            <a:r>
              <a:rPr lang="zh-CN" altLang="en-US" sz="4000" dirty="0"/>
              <a:t>借用已有算法求解新问题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设计方法</a:t>
            </a:r>
            <a:endParaRPr lang="en-US" altLang="zh-CN" sz="2400" b="1" dirty="0"/>
          </a:p>
          <a:p>
            <a:pPr marL="182880" lvl="2" indent="0" fontAlgn="base">
              <a:spcBef>
                <a:spcPts val="600"/>
              </a:spcBef>
              <a:spcAft>
                <a:spcPts val="200"/>
              </a:spcAft>
              <a:buSzPct val="100000"/>
              <a:buNone/>
              <a:defRPr/>
            </a:pPr>
            <a:r>
              <a:rPr lang="zh-CN" altLang="en-US" sz="2000" dirty="0"/>
              <a:t>找出求解问题和某个已解决问题之间的联系；</a:t>
            </a:r>
            <a:endParaRPr lang="zh-CN" altLang="en-US" sz="2000" dirty="0"/>
          </a:p>
          <a:p>
            <a:pPr marL="182880" lvl="2" indent="0" fontAlgn="base">
              <a:spcBef>
                <a:spcPts val="600"/>
              </a:spcBef>
              <a:spcAft>
                <a:spcPts val="200"/>
              </a:spcAft>
              <a:buSzPct val="100000"/>
              <a:buNone/>
              <a:defRPr/>
            </a:pPr>
            <a:r>
              <a:rPr lang="zh-CN" altLang="en-US" sz="2000" dirty="0"/>
              <a:t>改造或利用已知算法应用到求解问题上。</a:t>
            </a:r>
            <a:endParaRPr lang="zh-CN" altLang="en-US" sz="2000" dirty="0"/>
          </a:p>
          <a:p>
            <a:pPr marL="0" lvl="0" indent="0" fontAlgn="base">
              <a:buNone/>
              <a:defRPr/>
            </a:pPr>
            <a:r>
              <a:rPr lang="zh-CN" altLang="en-US" sz="2400" b="1" dirty="0"/>
              <a:t>评注</a:t>
            </a:r>
            <a:endParaRPr lang="zh-CN" altLang="en-US" sz="2400" b="1" dirty="0"/>
          </a:p>
          <a:p>
            <a:pPr marL="182880" lvl="2" indent="0" fontAlgn="base">
              <a:spcBef>
                <a:spcPts val="600"/>
              </a:spcBef>
              <a:spcAft>
                <a:spcPts val="200"/>
              </a:spcAft>
              <a:buSzPct val="100000"/>
              <a:buNone/>
              <a:defRPr/>
            </a:pPr>
            <a:r>
              <a:rPr lang="zh-CN" altLang="en-US" sz="2000" dirty="0"/>
              <a:t>这是一项创造性的工作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013" y="1296331"/>
            <a:ext cx="7960658" cy="4572763"/>
          </a:xfrm>
        </p:spPr>
        <p:txBody>
          <a:bodyPr>
            <a:norm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dirty="0">
                <a:solidFill>
                  <a:schemeClr val="tx1"/>
                </a:solidFill>
              </a:rPr>
              <a:t>定义</a:t>
            </a:r>
            <a:endParaRPr lang="en-US" altLang="zh-CN" sz="2800" kern="0" dirty="0">
              <a:solidFill>
                <a:schemeClr val="tx1"/>
              </a:solidFill>
            </a:endParaRPr>
          </a:p>
          <a:p>
            <a:pPr marL="342900" lvl="0" indent="-34290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zh-CN" altLang="en-US" kern="0" dirty="0">
                <a:solidFill>
                  <a:schemeClr val="tx1"/>
                </a:solidFill>
              </a:rPr>
              <a:t>   有向图</a:t>
            </a:r>
            <a:r>
              <a:rPr lang="en-US" altLang="zh-CN" kern="0" dirty="0">
                <a:solidFill>
                  <a:schemeClr val="tx1"/>
                </a:solidFill>
              </a:rPr>
              <a:t>G=(V,E)</a:t>
            </a:r>
            <a:r>
              <a:rPr lang="zh-CN" altLang="en-US" kern="0" dirty="0">
                <a:solidFill>
                  <a:schemeClr val="tx1"/>
                </a:solidFill>
              </a:rPr>
              <a:t>，边权矩阵</a:t>
            </a:r>
            <a:r>
              <a:rPr lang="en-US" altLang="zh-CN" kern="0" dirty="0">
                <a:solidFill>
                  <a:schemeClr val="tx1"/>
                </a:solidFill>
              </a:rPr>
              <a:t>W=(</a:t>
            </a:r>
            <a:r>
              <a:rPr lang="en-US" altLang="zh-CN" kern="0" dirty="0" err="1">
                <a:solidFill>
                  <a:schemeClr val="tx1"/>
                </a:solidFill>
              </a:rPr>
              <a:t>w</a:t>
            </a:r>
            <a:r>
              <a:rPr lang="en-US" altLang="zh-CN" kern="0" baseline="-25000" dirty="0" err="1">
                <a:solidFill>
                  <a:schemeClr val="tx1"/>
                </a:solidFill>
              </a:rPr>
              <a:t>ij</a:t>
            </a:r>
            <a:r>
              <a:rPr lang="en-US" altLang="zh-CN" kern="0" dirty="0">
                <a:solidFill>
                  <a:schemeClr val="tx1"/>
                </a:solidFill>
              </a:rPr>
              <a:t>)</a:t>
            </a:r>
            <a:r>
              <a:rPr lang="en-US" altLang="zh-CN" kern="0" baseline="-25000" dirty="0" err="1">
                <a:solidFill>
                  <a:schemeClr val="tx1"/>
                </a:solidFill>
              </a:rPr>
              <a:t>n×n</a:t>
            </a:r>
            <a:r>
              <a:rPr lang="zh-CN" altLang="en-US" kern="0" dirty="0">
                <a:solidFill>
                  <a:schemeClr val="tx1"/>
                </a:solidFill>
              </a:rPr>
              <a:t>，求最短路径长度矩阵</a:t>
            </a:r>
            <a:r>
              <a:rPr lang="en-US" altLang="zh-CN" kern="0" dirty="0">
                <a:solidFill>
                  <a:schemeClr val="tx1"/>
                </a:solidFill>
              </a:rPr>
              <a:t>D=(</a:t>
            </a:r>
            <a:r>
              <a:rPr lang="en-US" altLang="zh-CN" kern="0" dirty="0" err="1">
                <a:solidFill>
                  <a:schemeClr val="tx1"/>
                </a:solidFill>
              </a:rPr>
              <a:t>d</a:t>
            </a:r>
            <a:r>
              <a:rPr lang="en-US" altLang="zh-CN" kern="0" baseline="-25000" dirty="0" err="1">
                <a:solidFill>
                  <a:schemeClr val="tx1"/>
                </a:solidFill>
              </a:rPr>
              <a:t>ij</a:t>
            </a:r>
            <a:r>
              <a:rPr lang="en-US" altLang="zh-CN" kern="0" dirty="0">
                <a:solidFill>
                  <a:schemeClr val="tx1"/>
                </a:solidFill>
              </a:rPr>
              <a:t>)</a:t>
            </a:r>
            <a:r>
              <a:rPr lang="en-US" altLang="zh-CN" kern="0" baseline="-25000" dirty="0" err="1">
                <a:solidFill>
                  <a:schemeClr val="tx1"/>
                </a:solidFill>
              </a:rPr>
              <a:t>n×n</a:t>
            </a:r>
            <a:r>
              <a:rPr lang="zh-CN" altLang="en-US" kern="0" dirty="0">
                <a:solidFill>
                  <a:schemeClr val="tx1"/>
                </a:solidFill>
              </a:rPr>
              <a:t>，</a:t>
            </a:r>
            <a:r>
              <a:rPr lang="en-US" altLang="zh-CN" kern="0" dirty="0" err="1">
                <a:solidFill>
                  <a:schemeClr val="tx1"/>
                </a:solidFill>
              </a:rPr>
              <a:t>d</a:t>
            </a:r>
            <a:r>
              <a:rPr lang="en-US" altLang="zh-CN" kern="0" baseline="-25000" dirty="0" err="1">
                <a:solidFill>
                  <a:schemeClr val="tx1"/>
                </a:solidFill>
              </a:rPr>
              <a:t>ij</a:t>
            </a:r>
            <a:r>
              <a:rPr lang="zh-CN" altLang="en-US" kern="0" dirty="0">
                <a:solidFill>
                  <a:schemeClr val="tx1"/>
                </a:solidFill>
              </a:rPr>
              <a:t>为</a:t>
            </a:r>
            <a:r>
              <a:rPr lang="en-US" altLang="zh-CN" kern="0" dirty="0">
                <a:solidFill>
                  <a:schemeClr val="tx1"/>
                </a:solidFill>
              </a:rPr>
              <a:t>v</a:t>
            </a:r>
            <a:r>
              <a:rPr lang="en-US" altLang="zh-CN" kern="0" baseline="-25000" dirty="0">
                <a:solidFill>
                  <a:schemeClr val="tx1"/>
                </a:solidFill>
              </a:rPr>
              <a:t>i</a:t>
            </a:r>
            <a:r>
              <a:rPr lang="zh-CN" altLang="en-US" kern="0" dirty="0">
                <a:solidFill>
                  <a:schemeClr val="tx1"/>
                </a:solidFill>
              </a:rPr>
              <a:t>到</a:t>
            </a:r>
            <a:r>
              <a:rPr lang="en-US" altLang="zh-CN" kern="0" dirty="0" err="1">
                <a:solidFill>
                  <a:schemeClr val="tx1"/>
                </a:solidFill>
              </a:rPr>
              <a:t>v</a:t>
            </a:r>
            <a:r>
              <a:rPr lang="en-US" altLang="zh-CN" kern="0" baseline="-25000" dirty="0" err="1">
                <a:solidFill>
                  <a:schemeClr val="tx1"/>
                </a:solidFill>
              </a:rPr>
              <a:t>j</a:t>
            </a:r>
            <a:r>
              <a:rPr lang="zh-CN" altLang="en-US" kern="0" dirty="0">
                <a:solidFill>
                  <a:schemeClr val="tx1"/>
                </a:solidFill>
              </a:rPr>
              <a:t>的最短路径长度。假定图中无负权有向回路，记</a:t>
            </a:r>
            <a:r>
              <a:rPr lang="en-US" altLang="zh-CN" kern="0" dirty="0">
                <a:solidFill>
                  <a:schemeClr val="tx1"/>
                </a:solidFill>
              </a:rPr>
              <a:t>d</a:t>
            </a:r>
            <a:r>
              <a:rPr lang="en-US" altLang="zh-CN" kern="0" baseline="30000" dirty="0">
                <a:solidFill>
                  <a:schemeClr val="tx1"/>
                </a:solidFill>
              </a:rPr>
              <a:t>(k)</a:t>
            </a:r>
            <a:r>
              <a:rPr lang="en-US" altLang="zh-CN" kern="0" baseline="-25000" dirty="0" err="1">
                <a:solidFill>
                  <a:schemeClr val="tx1"/>
                </a:solidFill>
              </a:rPr>
              <a:t>ij</a:t>
            </a:r>
            <a:r>
              <a:rPr lang="zh-CN" altLang="en-US" kern="0" dirty="0">
                <a:solidFill>
                  <a:schemeClr val="tx1"/>
                </a:solidFill>
              </a:rPr>
              <a:t>为</a:t>
            </a:r>
            <a:r>
              <a:rPr lang="en-US" altLang="zh-CN" kern="0" dirty="0">
                <a:solidFill>
                  <a:schemeClr val="tx1"/>
                </a:solidFill>
              </a:rPr>
              <a:t>v</a:t>
            </a:r>
            <a:r>
              <a:rPr lang="en-US" altLang="zh-CN" kern="0" baseline="-25000" dirty="0">
                <a:solidFill>
                  <a:schemeClr val="tx1"/>
                </a:solidFill>
              </a:rPr>
              <a:t>i</a:t>
            </a:r>
            <a:r>
              <a:rPr lang="zh-CN" altLang="en-US" kern="0" dirty="0">
                <a:solidFill>
                  <a:schemeClr val="tx1"/>
                </a:solidFill>
              </a:rPr>
              <a:t>到</a:t>
            </a:r>
            <a:r>
              <a:rPr lang="en-US" altLang="zh-CN" kern="0" dirty="0" err="1">
                <a:solidFill>
                  <a:schemeClr val="tx1"/>
                </a:solidFill>
              </a:rPr>
              <a:t>v</a:t>
            </a:r>
            <a:r>
              <a:rPr lang="en-US" altLang="zh-CN" kern="0" baseline="-25000" dirty="0" err="1">
                <a:solidFill>
                  <a:schemeClr val="tx1"/>
                </a:solidFill>
              </a:rPr>
              <a:t>j</a:t>
            </a:r>
            <a:r>
              <a:rPr lang="zh-CN" altLang="en-US" kern="0" dirty="0">
                <a:solidFill>
                  <a:schemeClr val="tx1"/>
                </a:solidFill>
              </a:rPr>
              <a:t>至多有</a:t>
            </a:r>
            <a:r>
              <a:rPr lang="en-US" altLang="zh-CN" kern="0" dirty="0">
                <a:solidFill>
                  <a:schemeClr val="tx1"/>
                </a:solidFill>
              </a:rPr>
              <a:t>k-1</a:t>
            </a:r>
            <a:r>
              <a:rPr lang="zh-CN" altLang="en-US" kern="0" dirty="0">
                <a:solidFill>
                  <a:schemeClr val="tx1"/>
                </a:solidFill>
              </a:rPr>
              <a:t>个中间结点的最短路径长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0" y="349885"/>
            <a:ext cx="9144000" cy="762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3600" dirty="0"/>
              <a:t>求图中所有点对间最短路径</a:t>
            </a:r>
            <a:endParaRPr lang="zh-CN" alt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9921" y="3429000"/>
            <a:ext cx="3624366" cy="26245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8225" y="1296331"/>
            <a:ext cx="8068234" cy="4572763"/>
          </a:xfrm>
        </p:spPr>
        <p:txBody>
          <a:bodyPr>
            <a:norm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dirty="0"/>
              <a:t>设</a:t>
            </a:r>
            <a:r>
              <a:rPr lang="en-US" dirty="0"/>
              <a:t>D(</a:t>
            </a:r>
            <a:r>
              <a:rPr lang="en-US" dirty="0" err="1"/>
              <a:t>k,i,j</a:t>
            </a:r>
            <a:r>
              <a:rPr lang="en-US" dirty="0"/>
              <a:t>) </a:t>
            </a:r>
            <a:r>
              <a:rPr lang="zh-CN" altLang="en-US" dirty="0"/>
              <a:t>为从</a:t>
            </a:r>
            <a:r>
              <a:rPr lang="en-US" dirty="0"/>
              <a:t>vi</a:t>
            </a:r>
            <a:r>
              <a:rPr lang="zh-CN" altLang="en-US" dirty="0"/>
              <a:t>到</a:t>
            </a:r>
            <a:r>
              <a:rPr lang="en-US" dirty="0" err="1"/>
              <a:t>vj</a:t>
            </a:r>
            <a:r>
              <a:rPr lang="zh-CN" altLang="en-US" dirty="0"/>
              <a:t>只使用</a:t>
            </a:r>
            <a:r>
              <a:rPr lang="en-US" dirty="0"/>
              <a:t>v1，v2,...,</a:t>
            </a:r>
            <a:r>
              <a:rPr lang="en-US" dirty="0" err="1"/>
              <a:t>vk</a:t>
            </a:r>
            <a:r>
              <a:rPr lang="zh-CN" altLang="en-US" dirty="0"/>
              <a:t>作为中间顶点的最短路径的权。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0" y="349885"/>
            <a:ext cx="9144000" cy="762000"/>
          </a:xfrm>
        </p:spPr>
        <p:txBody>
          <a:bodyPr vert="horz" wrap="square" lIns="91440" tIns="45720" rIns="91440" bIns="45720" anchor="b">
            <a:normAutofit fontScale="90000"/>
          </a:bodyPr>
          <a:lstStyle/>
          <a:p>
            <a:r>
              <a:rPr lang="zh-CN" altLang="en-US" sz="3600" dirty="0"/>
              <a:t>求图中所有点对间最短路径</a:t>
            </a:r>
            <a:r>
              <a:rPr lang="en-US" altLang="zh-CN" sz="3600" dirty="0"/>
              <a:t>-</a:t>
            </a:r>
            <a:r>
              <a:rPr lang="en-US" sz="36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Floyd-</a:t>
            </a:r>
            <a:r>
              <a:rPr lang="en-US" sz="3600" dirty="0" err="1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Warshall</a:t>
            </a:r>
            <a:r>
              <a:rPr lang="zh-CN" altLang="en-US" sz="36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 算法</a:t>
            </a:r>
            <a:endParaRPr lang="zh-CN" alt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403410" y="1898776"/>
            <a:ext cx="8511990" cy="359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dirty="0"/>
              <a:t>例如</a:t>
            </a:r>
            <a:r>
              <a:rPr lang="en-US" altLang="zh-CN" dirty="0"/>
              <a:t>v5</a:t>
            </a:r>
            <a:r>
              <a:rPr lang="zh-CN" altLang="en-US" dirty="0"/>
              <a:t>到</a:t>
            </a:r>
            <a:r>
              <a:rPr lang="en-US" altLang="zh-CN" dirty="0"/>
              <a:t>v2</a:t>
            </a:r>
            <a:endParaRPr lang="en-US" altLang="zh-CN" dirty="0"/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1600" dirty="0"/>
              <a:t> D(1,5,2) = </a:t>
            </a:r>
            <a:r>
              <a:rPr lang="zh-CN" altLang="en-US" sz="1600" dirty="0"/>
              <a:t>只能使用</a:t>
            </a:r>
            <a:r>
              <a:rPr lang="en-US" altLang="zh-CN" sz="1600" dirty="0"/>
              <a:t>{v1}</a:t>
            </a:r>
            <a:r>
              <a:rPr lang="zh-CN" altLang="en-US" sz="1600" dirty="0"/>
              <a:t>中的点作为中间顶点 ： </a:t>
            </a:r>
            <a:r>
              <a:rPr lang="en-US" altLang="zh-CN" sz="1600" dirty="0"/>
              <a:t>NULL </a:t>
            </a:r>
            <a:r>
              <a:rPr lang="zh-CN" altLang="en-US" sz="1600" dirty="0"/>
              <a:t>（表示不存在这样的最短路径，权值为空）</a:t>
            </a:r>
            <a:endParaRPr lang="zh-CN" altLang="en-US" sz="1600" dirty="0"/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sz="1600" dirty="0"/>
              <a:t> </a:t>
            </a:r>
            <a:r>
              <a:rPr lang="en-US" altLang="zh-CN" sz="1600" dirty="0"/>
              <a:t>D(2,5,2) = </a:t>
            </a:r>
            <a:r>
              <a:rPr lang="zh-CN" altLang="en-US" sz="1600" dirty="0"/>
              <a:t>只能使用</a:t>
            </a:r>
            <a:r>
              <a:rPr lang="en-US" altLang="zh-CN" sz="1600" dirty="0"/>
              <a:t>{v1</a:t>
            </a:r>
            <a:r>
              <a:rPr lang="zh-CN" altLang="en-US" sz="1600" dirty="0"/>
              <a:t>，</a:t>
            </a:r>
            <a:r>
              <a:rPr lang="en-US" altLang="zh-CN" sz="1600" dirty="0"/>
              <a:t>v2}</a:t>
            </a:r>
            <a:r>
              <a:rPr lang="zh-CN" altLang="en-US" sz="1600" dirty="0"/>
              <a:t>中的点作为中间顶点 </a:t>
            </a:r>
            <a:r>
              <a:rPr lang="en-US" altLang="zh-CN" sz="1600" dirty="0"/>
              <a:t>: NULL</a:t>
            </a:r>
            <a:endParaRPr lang="en-US" altLang="zh-CN" sz="1600" dirty="0"/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1600" dirty="0"/>
              <a:t> D(3,5,2) = </a:t>
            </a:r>
            <a:r>
              <a:rPr lang="zh-CN" altLang="en-US" sz="1600" dirty="0"/>
              <a:t>只能使用</a:t>
            </a:r>
            <a:r>
              <a:rPr lang="en-US" altLang="zh-CN" sz="1600" dirty="0"/>
              <a:t>{v1, v2, v3}</a:t>
            </a:r>
            <a:r>
              <a:rPr lang="zh-CN" altLang="en-US" sz="1600" dirty="0"/>
              <a:t>中的点作为中间顶点</a:t>
            </a:r>
            <a:r>
              <a:rPr lang="en-US" altLang="zh-CN" sz="1600" dirty="0"/>
              <a:t>: NULL</a:t>
            </a:r>
            <a:endParaRPr lang="en-US" altLang="zh-CN" sz="1600" dirty="0"/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1600" dirty="0"/>
              <a:t> D(4,5,2) = </a:t>
            </a:r>
            <a:r>
              <a:rPr lang="zh-CN" altLang="en-US" sz="1600" dirty="0"/>
              <a:t>只能使用</a:t>
            </a:r>
            <a:r>
              <a:rPr lang="en-US" altLang="zh-CN" sz="1600" dirty="0"/>
              <a:t>{v1, v2, v3, v4}</a:t>
            </a:r>
            <a:r>
              <a:rPr lang="zh-CN" altLang="en-US" sz="1600" dirty="0"/>
              <a:t>中的点作为中间顶点</a:t>
            </a:r>
            <a:r>
              <a:rPr lang="en-US" altLang="zh-CN" sz="1600" dirty="0"/>
              <a:t>: </a:t>
            </a:r>
            <a:r>
              <a:rPr lang="zh-CN" altLang="en-US" sz="1600" dirty="0"/>
              <a:t>存在三条路径，最短路径的权为 </a:t>
            </a:r>
            <a:r>
              <a:rPr lang="en-US" altLang="zh-CN" sz="1600" dirty="0"/>
              <a:t>5</a:t>
            </a:r>
            <a:endParaRPr lang="en-US" altLang="zh-CN" sz="1600" dirty="0"/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1600" dirty="0"/>
              <a:t>            v5-&gt;v4-&gt;v3-&gt;v2      5</a:t>
            </a:r>
            <a:endParaRPr lang="en-US" altLang="zh-CN" sz="1600" dirty="0"/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1600" dirty="0"/>
              <a:t>            v5-&gt;v4-&gt;v1-&gt;v2      11</a:t>
            </a:r>
            <a:endParaRPr lang="en-US" altLang="zh-CN" sz="1600" dirty="0"/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1600" dirty="0"/>
              <a:t>            v5-&gt;v4-&gt;v1-&gt;v3-&gt;v2  20</a:t>
            </a:r>
            <a:endParaRPr lang="en-US" altLang="zh-CN" sz="1600" dirty="0"/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1600" dirty="0"/>
              <a:t>D(5,5,2) = </a:t>
            </a:r>
            <a:r>
              <a:rPr lang="zh-CN" altLang="en-US" sz="1600" dirty="0"/>
              <a:t>只能使用</a:t>
            </a:r>
            <a:r>
              <a:rPr lang="en-US" altLang="zh-CN" sz="1600" dirty="0"/>
              <a:t>{v1, v2, v3, v4</a:t>
            </a:r>
            <a:r>
              <a:rPr lang="zh-CN" altLang="en-US" sz="1600" dirty="0"/>
              <a:t>，</a:t>
            </a:r>
            <a:r>
              <a:rPr lang="en-US" altLang="zh-CN" sz="1600" dirty="0"/>
              <a:t>v5}</a:t>
            </a:r>
            <a:r>
              <a:rPr lang="zh-CN" altLang="en-US" sz="1600" dirty="0"/>
              <a:t>中的点</a:t>
            </a:r>
            <a:endParaRPr lang="en-US" altLang="zh-CN" sz="1600" dirty="0"/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sz="1600" dirty="0"/>
              <a:t>与</a:t>
            </a:r>
            <a:r>
              <a:rPr lang="en-US" altLang="zh-CN" sz="1600" dirty="0"/>
              <a:t>D(4,5,2)</a:t>
            </a:r>
            <a:r>
              <a:rPr lang="zh-CN" altLang="en-US" sz="1600" dirty="0"/>
              <a:t>一样，存在三条路径，最短路径的权为 </a:t>
            </a:r>
            <a:r>
              <a:rPr lang="en-US" altLang="zh-CN" sz="1600" dirty="0"/>
              <a:t>5</a:t>
            </a:r>
            <a:endParaRPr lang="en-US" altLang="zh-CN" sz="1600" dirty="0"/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1600" dirty="0"/>
              <a:t>            v5-&gt;v4-&gt;v3-&gt;v2      5</a:t>
            </a:r>
            <a:endParaRPr lang="en-US" altLang="zh-CN" sz="1600" dirty="0"/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1600" dirty="0"/>
              <a:t>            v5-&gt;v4-&gt;v1-&gt;v2      11</a:t>
            </a:r>
            <a:endParaRPr lang="en-US" altLang="zh-CN" sz="1600" dirty="0"/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1600" dirty="0"/>
              <a:t>            v5-&gt;v4-&gt;v1-&gt;v3-&gt;v2  20</a:t>
            </a:r>
            <a:endParaRPr lang="en-US" altLang="zh-CN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6908" y="3582712"/>
            <a:ext cx="3624366" cy="26245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8225" y="1296331"/>
            <a:ext cx="8068234" cy="4572763"/>
          </a:xfrm>
        </p:spPr>
        <p:txBody>
          <a:bodyPr>
            <a:normAutofit fontScale="92500" lnSpcReduction="20000"/>
          </a:bodyPr>
          <a:lstStyle/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dirty="0"/>
              <a:t>1.</a:t>
            </a:r>
            <a:r>
              <a:rPr lang="zh-CN" altLang="en-US" dirty="0"/>
              <a:t> 使用</a:t>
            </a:r>
            <a:r>
              <a:rPr lang="en-US" dirty="0" err="1"/>
              <a:t>vk</a:t>
            </a:r>
            <a:r>
              <a:rPr lang="zh-CN" altLang="en-US" dirty="0"/>
              <a:t>作为中间顶点   即有</a:t>
            </a:r>
            <a:r>
              <a:rPr lang="en-US" altLang="zh-CN" dirty="0"/>
              <a:t>vi-&gt;</a:t>
            </a:r>
            <a:r>
              <a:rPr lang="en-US" altLang="zh-CN" dirty="0" err="1"/>
              <a:t>vk</a:t>
            </a:r>
            <a:r>
              <a:rPr lang="en-US" altLang="zh-CN" dirty="0"/>
              <a:t>-&gt;</a:t>
            </a:r>
            <a:r>
              <a:rPr lang="en-US" altLang="zh-CN" dirty="0" err="1"/>
              <a:t>vj</a:t>
            </a:r>
            <a:r>
              <a:rPr lang="zh-CN" altLang="en-US" dirty="0"/>
              <a:t>，</a:t>
            </a:r>
            <a:endParaRPr lang="zh-CN" altLang="en-US" dirty="0"/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dirty="0"/>
              <a:t>        </a:t>
            </a:r>
            <a:r>
              <a:rPr lang="en-US" altLang="zh-CN" dirty="0"/>
              <a:t>Min(</a:t>
            </a:r>
            <a:r>
              <a:rPr lang="en-US" altLang="zh-CN" dirty="0" err="1"/>
              <a:t>i,j</a:t>
            </a:r>
            <a:r>
              <a:rPr lang="en-US" altLang="zh-CN" dirty="0"/>
              <a:t>) = Min(</a:t>
            </a:r>
            <a:r>
              <a:rPr lang="en-US" altLang="zh-CN" dirty="0" err="1"/>
              <a:t>i,k</a:t>
            </a:r>
            <a:r>
              <a:rPr lang="en-US" altLang="zh-CN" dirty="0"/>
              <a:t>) + Min(</a:t>
            </a:r>
            <a:r>
              <a:rPr lang="en-US" altLang="zh-CN" dirty="0" err="1"/>
              <a:t>k,j</a:t>
            </a:r>
            <a:r>
              <a:rPr lang="en-US" altLang="zh-CN" dirty="0"/>
              <a:t>)</a:t>
            </a:r>
            <a:endParaRPr lang="en-US" altLang="zh-CN" dirty="0"/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dirty="0"/>
              <a:t>        D(</a:t>
            </a:r>
            <a:r>
              <a:rPr lang="en-US" altLang="zh-CN" dirty="0" err="1"/>
              <a:t>k,i,j</a:t>
            </a:r>
            <a:r>
              <a:rPr lang="en-US" altLang="zh-CN" dirty="0"/>
              <a:t>) = D(</a:t>
            </a:r>
            <a:r>
              <a:rPr lang="en-US" altLang="zh-CN" dirty="0" err="1"/>
              <a:t>k,i,k</a:t>
            </a:r>
            <a:r>
              <a:rPr lang="en-US" altLang="zh-CN" dirty="0"/>
              <a:t>) + D(</a:t>
            </a:r>
            <a:r>
              <a:rPr lang="en-US" altLang="zh-CN" dirty="0" err="1"/>
              <a:t>k,k,j</a:t>
            </a:r>
            <a:r>
              <a:rPr lang="en-US" altLang="zh-CN" dirty="0"/>
              <a:t>)</a:t>
            </a:r>
            <a:endParaRPr lang="en-US" altLang="zh-CN" dirty="0"/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dirty="0"/>
              <a:t>    </a:t>
            </a:r>
            <a:r>
              <a:rPr lang="zh-CN" altLang="en-US" dirty="0"/>
              <a:t>由于</a:t>
            </a:r>
            <a:r>
              <a:rPr lang="en-US" altLang="zh-CN" dirty="0"/>
              <a:t>vi-&gt;</a:t>
            </a:r>
            <a:r>
              <a:rPr lang="en-US" altLang="zh-CN" dirty="0" err="1"/>
              <a:t>vj</a:t>
            </a:r>
            <a:r>
              <a:rPr lang="zh-CN" altLang="en-US" dirty="0"/>
              <a:t>是一条最短路径，所以</a:t>
            </a:r>
            <a:r>
              <a:rPr lang="en-US" altLang="zh-CN" dirty="0"/>
              <a:t>vi-&gt;</a:t>
            </a:r>
            <a:r>
              <a:rPr lang="en-US" altLang="zh-CN" dirty="0" err="1"/>
              <a:t>vk</a:t>
            </a:r>
            <a:r>
              <a:rPr lang="zh-CN" altLang="en-US" dirty="0"/>
              <a:t>也是一条</a:t>
            </a:r>
            <a:r>
              <a:rPr lang="en-US" altLang="zh-CN" dirty="0"/>
              <a:t>vi</a:t>
            </a:r>
            <a:r>
              <a:rPr lang="zh-CN" altLang="en-US" dirty="0"/>
              <a:t>到</a:t>
            </a:r>
            <a:r>
              <a:rPr lang="en-US" altLang="zh-CN" dirty="0" err="1"/>
              <a:t>vk</a:t>
            </a:r>
            <a:r>
              <a:rPr lang="zh-CN" altLang="en-US" dirty="0"/>
              <a:t>的最短路径</a:t>
            </a:r>
            <a:endParaRPr lang="en-US" altLang="zh-CN" dirty="0"/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dirty="0"/>
              <a:t>    </a:t>
            </a:r>
            <a:r>
              <a:rPr lang="zh-CN" altLang="en-US" dirty="0"/>
              <a:t>则</a:t>
            </a:r>
            <a:r>
              <a:rPr lang="en-US" altLang="zh-CN" dirty="0"/>
              <a:t>vi</a:t>
            </a:r>
            <a:r>
              <a:rPr lang="zh-CN" altLang="en-US" dirty="0"/>
              <a:t>到</a:t>
            </a:r>
            <a:r>
              <a:rPr lang="en-US" altLang="zh-CN" dirty="0" err="1"/>
              <a:t>vk</a:t>
            </a:r>
            <a:r>
              <a:rPr lang="zh-CN" altLang="en-US" dirty="0"/>
              <a:t>为只能使用</a:t>
            </a:r>
            <a:r>
              <a:rPr lang="en-US" altLang="zh-CN" dirty="0"/>
              <a:t>{v1,v2,...,v(k-1)}</a:t>
            </a:r>
            <a:r>
              <a:rPr lang="zh-CN" altLang="en-US" dirty="0"/>
              <a:t>作为中间顶点的最短路径</a:t>
            </a:r>
            <a:r>
              <a:rPr lang="en-US" altLang="zh-CN" dirty="0"/>
              <a:t>,</a:t>
            </a:r>
            <a:r>
              <a:rPr lang="zh-CN" altLang="en-US" dirty="0"/>
              <a:t>因为</a:t>
            </a:r>
            <a:r>
              <a:rPr lang="en-US" altLang="zh-CN" dirty="0" err="1"/>
              <a:t>vk</a:t>
            </a:r>
            <a:r>
              <a:rPr lang="zh-CN" altLang="en-US" dirty="0"/>
              <a:t>已经被用了且最短路径上顶点只能用一次</a:t>
            </a:r>
            <a:r>
              <a:rPr lang="en-US" altLang="zh-CN" dirty="0"/>
              <a:t>,</a:t>
            </a:r>
            <a:r>
              <a:rPr lang="zh-CN" altLang="en-US" dirty="0"/>
              <a:t>所以</a:t>
            </a:r>
            <a:r>
              <a:rPr lang="en-US" altLang="zh-CN" dirty="0"/>
              <a:t>D(</a:t>
            </a:r>
            <a:r>
              <a:rPr lang="en-US" altLang="zh-CN" dirty="0" err="1"/>
              <a:t>k,i,k</a:t>
            </a:r>
            <a:r>
              <a:rPr lang="en-US" altLang="zh-CN" dirty="0"/>
              <a:t>) = D(k-1,i,k)</a:t>
            </a:r>
            <a:r>
              <a:rPr lang="zh-CN" altLang="en-US" dirty="0"/>
              <a:t>。</a:t>
            </a:r>
            <a:endParaRPr lang="zh-CN" altLang="en-US" dirty="0"/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dirty="0"/>
              <a:t>        同理</a:t>
            </a:r>
            <a:endParaRPr lang="zh-CN" altLang="en-US" dirty="0"/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dirty="0"/>
              <a:t>      </a:t>
            </a:r>
            <a:r>
              <a:rPr lang="en-US" altLang="zh-CN" dirty="0" err="1"/>
              <a:t>vk</a:t>
            </a:r>
            <a:r>
              <a:rPr lang="zh-CN" altLang="en-US" dirty="0"/>
              <a:t>到</a:t>
            </a:r>
            <a:r>
              <a:rPr lang="en-US" altLang="zh-CN" dirty="0" err="1"/>
              <a:t>vj</a:t>
            </a:r>
            <a:r>
              <a:rPr lang="zh-CN" altLang="en-US" dirty="0"/>
              <a:t>为只能使用</a:t>
            </a:r>
            <a:r>
              <a:rPr lang="en-US" altLang="zh-CN" dirty="0"/>
              <a:t>{v1,v2,...,v(k-1)}</a:t>
            </a:r>
            <a:r>
              <a:rPr lang="zh-CN" altLang="en-US" dirty="0"/>
              <a:t>作为中间顶点的最短路径</a:t>
            </a:r>
            <a:r>
              <a:rPr lang="en-US" altLang="zh-CN" dirty="0"/>
              <a:t>,</a:t>
            </a:r>
            <a:r>
              <a:rPr lang="zh-CN" altLang="en-US" dirty="0"/>
              <a:t>所以</a:t>
            </a:r>
            <a:r>
              <a:rPr lang="en-US" altLang="zh-CN" dirty="0"/>
              <a:t>D(</a:t>
            </a:r>
            <a:r>
              <a:rPr lang="en-US" altLang="zh-CN" dirty="0" err="1"/>
              <a:t>k,k,j</a:t>
            </a:r>
            <a:r>
              <a:rPr lang="en-US" altLang="zh-CN" dirty="0"/>
              <a:t>) = D(k-1,k,j)</a:t>
            </a:r>
            <a:r>
              <a:rPr lang="zh-CN" altLang="en-US" dirty="0"/>
              <a:t>。</a:t>
            </a:r>
            <a:endParaRPr lang="zh-CN" altLang="en-US" dirty="0"/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dirty="0"/>
              <a:t>    即：</a:t>
            </a:r>
            <a:r>
              <a:rPr lang="en-US" altLang="zh-CN" dirty="0"/>
              <a:t>D(</a:t>
            </a:r>
            <a:r>
              <a:rPr lang="en-US" altLang="zh-CN" dirty="0" err="1"/>
              <a:t>k,i,j</a:t>
            </a:r>
            <a:r>
              <a:rPr lang="en-US" altLang="zh-CN" dirty="0"/>
              <a:t>) = D(k-1,i,k) + D(k-1,k,j)</a:t>
            </a:r>
            <a:endParaRPr lang="en-US" altLang="zh-CN" dirty="0"/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dirty="0"/>
              <a:t>    </a:t>
            </a:r>
            <a:r>
              <a:rPr lang="zh-CN" altLang="en-US" dirty="0"/>
              <a:t> </a:t>
            </a:r>
            <a:endParaRPr lang="zh-CN" altLang="en-US" dirty="0"/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dirty="0"/>
              <a:t> </a:t>
            </a:r>
            <a:endParaRPr lang="en-US" altLang="zh-CN" dirty="0"/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dirty="0"/>
              <a:t> 2. </a:t>
            </a:r>
            <a:r>
              <a:rPr lang="zh-CN" altLang="en-US" dirty="0"/>
              <a:t>根本不使用</a:t>
            </a:r>
            <a:r>
              <a:rPr lang="en-US" altLang="zh-CN" dirty="0" err="1"/>
              <a:t>vk</a:t>
            </a:r>
            <a:r>
              <a:rPr lang="zh-CN" altLang="en-US" dirty="0"/>
              <a:t>作为中间顶点</a:t>
            </a:r>
            <a:endParaRPr lang="zh-CN" altLang="en-US" dirty="0"/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dirty="0"/>
              <a:t>    即只能使用</a:t>
            </a:r>
            <a:r>
              <a:rPr lang="en-US" altLang="zh-CN" dirty="0"/>
              <a:t>{v1,v2,...,v(k-1)}</a:t>
            </a:r>
            <a:r>
              <a:rPr lang="zh-CN" altLang="en-US" dirty="0"/>
              <a:t>作为中间顶点</a:t>
            </a:r>
            <a:endParaRPr lang="zh-CN" altLang="en-US" dirty="0"/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dirty="0"/>
              <a:t>    </a:t>
            </a:r>
            <a:endParaRPr lang="zh-CN" altLang="en-US" dirty="0"/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dirty="0"/>
              <a:t> 综合可得递归式：</a:t>
            </a:r>
            <a:endParaRPr lang="zh-CN" altLang="en-US" dirty="0"/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dirty="0"/>
              <a:t>    </a:t>
            </a:r>
            <a:r>
              <a:rPr lang="en-US" altLang="zh-CN" dirty="0"/>
              <a:t>D(</a:t>
            </a:r>
            <a:r>
              <a:rPr lang="en-US" altLang="zh-CN" dirty="0" err="1"/>
              <a:t>k,i,j</a:t>
            </a:r>
            <a:r>
              <a:rPr lang="en-US" altLang="zh-CN" dirty="0"/>
              <a:t>) = min{ D(k-1,i,j), D(k-1,i,k) + D(k-1,k,j) }</a:t>
            </a:r>
            <a:endParaRPr lang="en-US" altLang="zh-CN" dirty="0"/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0" y="349885"/>
            <a:ext cx="9144000" cy="762000"/>
          </a:xfrm>
        </p:spPr>
        <p:txBody>
          <a:bodyPr vert="horz" wrap="square" lIns="91440" tIns="45720" rIns="91440" bIns="45720" anchor="b">
            <a:normAutofit fontScale="90000"/>
          </a:bodyPr>
          <a:lstStyle/>
          <a:p>
            <a:r>
              <a:rPr lang="zh-CN" altLang="en-US" sz="3600" dirty="0"/>
              <a:t>求图中所有点对间最短路径</a:t>
            </a:r>
            <a:r>
              <a:rPr lang="en-US" altLang="zh-CN" sz="3600" dirty="0"/>
              <a:t>-</a:t>
            </a:r>
            <a:r>
              <a:rPr lang="en-US" sz="36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Floyd-</a:t>
            </a:r>
            <a:r>
              <a:rPr lang="en-US" sz="3600" dirty="0" err="1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Warshall</a:t>
            </a:r>
            <a:r>
              <a:rPr lang="zh-CN" altLang="en-US" sz="36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 算法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kern="0" dirty="0">
                <a:solidFill>
                  <a:schemeClr val="tx1"/>
                </a:solidFill>
              </a:rPr>
              <a:t>定义</a:t>
            </a:r>
            <a:endParaRPr lang="en-US" altLang="zh-CN" sz="2800" kern="0" dirty="0">
              <a:solidFill>
                <a:schemeClr val="tx1"/>
              </a:solidFill>
            </a:endParaRPr>
          </a:p>
          <a:p>
            <a:pPr marL="342900" lvl="0" indent="-3429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zh-CN" altLang="en-US" kern="0" dirty="0">
                <a:solidFill>
                  <a:schemeClr val="tx1"/>
                </a:solidFill>
              </a:rPr>
              <a:t>   有向图</a:t>
            </a:r>
            <a:r>
              <a:rPr lang="en-US" altLang="zh-CN" kern="0" dirty="0">
                <a:solidFill>
                  <a:schemeClr val="tx1"/>
                </a:solidFill>
              </a:rPr>
              <a:t>G=(V,E)</a:t>
            </a:r>
            <a:r>
              <a:rPr lang="zh-CN" altLang="en-US" kern="0" dirty="0">
                <a:solidFill>
                  <a:schemeClr val="tx1"/>
                </a:solidFill>
              </a:rPr>
              <a:t>，边权矩阵</a:t>
            </a:r>
            <a:r>
              <a:rPr lang="en-US" altLang="zh-CN" kern="0" dirty="0">
                <a:solidFill>
                  <a:schemeClr val="tx1"/>
                </a:solidFill>
              </a:rPr>
              <a:t>W=(</a:t>
            </a:r>
            <a:r>
              <a:rPr lang="en-US" altLang="zh-CN" kern="0" dirty="0" err="1">
                <a:solidFill>
                  <a:schemeClr val="tx1"/>
                </a:solidFill>
              </a:rPr>
              <a:t>w</a:t>
            </a:r>
            <a:r>
              <a:rPr lang="en-US" altLang="zh-CN" kern="0" baseline="-25000" dirty="0" err="1">
                <a:solidFill>
                  <a:schemeClr val="tx1"/>
                </a:solidFill>
              </a:rPr>
              <a:t>ij</a:t>
            </a:r>
            <a:r>
              <a:rPr lang="en-US" altLang="zh-CN" kern="0" dirty="0">
                <a:solidFill>
                  <a:schemeClr val="tx1"/>
                </a:solidFill>
              </a:rPr>
              <a:t>)</a:t>
            </a:r>
            <a:r>
              <a:rPr lang="en-US" altLang="zh-CN" kern="0" baseline="-25000" dirty="0" err="1">
                <a:solidFill>
                  <a:schemeClr val="tx1"/>
                </a:solidFill>
              </a:rPr>
              <a:t>n×n</a:t>
            </a:r>
            <a:r>
              <a:rPr lang="zh-CN" altLang="en-US" kern="0" dirty="0">
                <a:solidFill>
                  <a:schemeClr val="tx1"/>
                </a:solidFill>
              </a:rPr>
              <a:t>，求最短路径长度矩阵</a:t>
            </a:r>
            <a:r>
              <a:rPr lang="en-US" altLang="zh-CN" kern="0" dirty="0">
                <a:solidFill>
                  <a:schemeClr val="tx1"/>
                </a:solidFill>
              </a:rPr>
              <a:t>D=(</a:t>
            </a:r>
            <a:r>
              <a:rPr lang="en-US" altLang="zh-CN" kern="0" dirty="0" err="1">
                <a:solidFill>
                  <a:schemeClr val="tx1"/>
                </a:solidFill>
              </a:rPr>
              <a:t>d</a:t>
            </a:r>
            <a:r>
              <a:rPr lang="en-US" altLang="zh-CN" kern="0" baseline="-25000" dirty="0" err="1">
                <a:solidFill>
                  <a:schemeClr val="tx1"/>
                </a:solidFill>
              </a:rPr>
              <a:t>ij</a:t>
            </a:r>
            <a:r>
              <a:rPr lang="en-US" altLang="zh-CN" kern="0" dirty="0">
                <a:solidFill>
                  <a:schemeClr val="tx1"/>
                </a:solidFill>
              </a:rPr>
              <a:t>)</a:t>
            </a:r>
            <a:r>
              <a:rPr lang="en-US" altLang="zh-CN" kern="0" baseline="-25000" dirty="0" err="1">
                <a:solidFill>
                  <a:schemeClr val="tx1"/>
                </a:solidFill>
              </a:rPr>
              <a:t>n×n</a:t>
            </a:r>
            <a:r>
              <a:rPr lang="zh-CN" altLang="en-US" kern="0" dirty="0">
                <a:solidFill>
                  <a:schemeClr val="tx1"/>
                </a:solidFill>
              </a:rPr>
              <a:t>，</a:t>
            </a:r>
            <a:r>
              <a:rPr lang="en-US" altLang="zh-CN" kern="0" dirty="0" err="1">
                <a:solidFill>
                  <a:schemeClr val="tx1"/>
                </a:solidFill>
              </a:rPr>
              <a:t>d</a:t>
            </a:r>
            <a:r>
              <a:rPr lang="en-US" altLang="zh-CN" kern="0" baseline="-25000" dirty="0" err="1">
                <a:solidFill>
                  <a:schemeClr val="tx1"/>
                </a:solidFill>
              </a:rPr>
              <a:t>ij</a:t>
            </a:r>
            <a:r>
              <a:rPr lang="zh-CN" altLang="en-US" kern="0" dirty="0">
                <a:solidFill>
                  <a:schemeClr val="tx1"/>
                </a:solidFill>
              </a:rPr>
              <a:t>为</a:t>
            </a:r>
            <a:r>
              <a:rPr lang="en-US" altLang="zh-CN" kern="0" dirty="0">
                <a:solidFill>
                  <a:schemeClr val="tx1"/>
                </a:solidFill>
              </a:rPr>
              <a:t>v</a:t>
            </a:r>
            <a:r>
              <a:rPr lang="en-US" altLang="zh-CN" kern="0" baseline="-25000" dirty="0">
                <a:solidFill>
                  <a:schemeClr val="tx1"/>
                </a:solidFill>
              </a:rPr>
              <a:t>i</a:t>
            </a:r>
            <a:r>
              <a:rPr lang="zh-CN" altLang="en-US" kern="0" dirty="0">
                <a:solidFill>
                  <a:schemeClr val="tx1"/>
                </a:solidFill>
              </a:rPr>
              <a:t>到</a:t>
            </a:r>
            <a:r>
              <a:rPr lang="en-US" altLang="zh-CN" kern="0" dirty="0" err="1">
                <a:solidFill>
                  <a:schemeClr val="tx1"/>
                </a:solidFill>
              </a:rPr>
              <a:t>v</a:t>
            </a:r>
            <a:r>
              <a:rPr lang="en-US" altLang="zh-CN" kern="0" baseline="-25000" dirty="0" err="1">
                <a:solidFill>
                  <a:schemeClr val="tx1"/>
                </a:solidFill>
              </a:rPr>
              <a:t>j</a:t>
            </a:r>
            <a:r>
              <a:rPr lang="zh-CN" altLang="en-US" kern="0" dirty="0">
                <a:solidFill>
                  <a:schemeClr val="tx1"/>
                </a:solidFill>
              </a:rPr>
              <a:t>的最短路径长度。假定图中无负权有向回路，记</a:t>
            </a:r>
            <a:r>
              <a:rPr lang="en-US" altLang="zh-CN" kern="0" dirty="0">
                <a:solidFill>
                  <a:schemeClr val="tx1"/>
                </a:solidFill>
              </a:rPr>
              <a:t>d</a:t>
            </a:r>
            <a:r>
              <a:rPr lang="en-US" altLang="zh-CN" kern="0" baseline="30000" dirty="0">
                <a:solidFill>
                  <a:schemeClr val="tx1"/>
                </a:solidFill>
              </a:rPr>
              <a:t>(k)</a:t>
            </a:r>
            <a:r>
              <a:rPr lang="en-US" altLang="zh-CN" kern="0" baseline="-25000" dirty="0" err="1">
                <a:solidFill>
                  <a:schemeClr val="tx1"/>
                </a:solidFill>
              </a:rPr>
              <a:t>ij</a:t>
            </a:r>
            <a:r>
              <a:rPr lang="zh-CN" altLang="en-US" kern="0" dirty="0">
                <a:solidFill>
                  <a:schemeClr val="tx1"/>
                </a:solidFill>
              </a:rPr>
              <a:t>为</a:t>
            </a:r>
            <a:r>
              <a:rPr lang="en-US" altLang="zh-CN" kern="0" dirty="0">
                <a:solidFill>
                  <a:schemeClr val="tx1"/>
                </a:solidFill>
              </a:rPr>
              <a:t>v</a:t>
            </a:r>
            <a:r>
              <a:rPr lang="en-US" altLang="zh-CN" kern="0" baseline="-25000" dirty="0">
                <a:solidFill>
                  <a:schemeClr val="tx1"/>
                </a:solidFill>
              </a:rPr>
              <a:t>i</a:t>
            </a:r>
            <a:r>
              <a:rPr lang="zh-CN" altLang="en-US" kern="0" dirty="0">
                <a:solidFill>
                  <a:schemeClr val="tx1"/>
                </a:solidFill>
              </a:rPr>
              <a:t>到</a:t>
            </a:r>
            <a:r>
              <a:rPr lang="en-US" altLang="zh-CN" kern="0" dirty="0" err="1">
                <a:solidFill>
                  <a:schemeClr val="tx1"/>
                </a:solidFill>
              </a:rPr>
              <a:t>v</a:t>
            </a:r>
            <a:r>
              <a:rPr lang="en-US" altLang="zh-CN" kern="0" baseline="-25000" dirty="0" err="1">
                <a:solidFill>
                  <a:schemeClr val="tx1"/>
                </a:solidFill>
              </a:rPr>
              <a:t>j</a:t>
            </a:r>
            <a:r>
              <a:rPr lang="zh-CN" altLang="en-US" kern="0" dirty="0">
                <a:solidFill>
                  <a:schemeClr val="tx1"/>
                </a:solidFill>
              </a:rPr>
              <a:t>至多有</a:t>
            </a:r>
            <a:r>
              <a:rPr lang="en-US" altLang="zh-CN" kern="0" dirty="0">
                <a:solidFill>
                  <a:schemeClr val="tx1"/>
                </a:solidFill>
              </a:rPr>
              <a:t>k-1</a:t>
            </a:r>
            <a:r>
              <a:rPr lang="zh-CN" altLang="en-US" kern="0" dirty="0">
                <a:solidFill>
                  <a:schemeClr val="tx1"/>
                </a:solidFill>
              </a:rPr>
              <a:t>个中间结点的最短路径长，</a:t>
            </a:r>
            <a:r>
              <a:rPr lang="en-US" altLang="zh-CN" kern="0" dirty="0">
                <a:solidFill>
                  <a:schemeClr val="tx1"/>
                </a:solidFill>
              </a:rPr>
              <a:t>D</a:t>
            </a:r>
            <a:r>
              <a:rPr lang="en-US" altLang="zh-CN" kern="0" baseline="30000" dirty="0">
                <a:solidFill>
                  <a:schemeClr val="tx1"/>
                </a:solidFill>
              </a:rPr>
              <a:t>k</a:t>
            </a:r>
            <a:r>
              <a:rPr lang="en-US" altLang="zh-CN" kern="0" dirty="0">
                <a:solidFill>
                  <a:schemeClr val="tx1"/>
                </a:solidFill>
              </a:rPr>
              <a:t>=(d</a:t>
            </a:r>
            <a:r>
              <a:rPr lang="en-US" altLang="zh-CN" kern="0" baseline="30000" dirty="0">
                <a:solidFill>
                  <a:schemeClr val="tx1"/>
                </a:solidFill>
              </a:rPr>
              <a:t>(k)</a:t>
            </a:r>
            <a:r>
              <a:rPr lang="en-US" altLang="zh-CN" kern="0" baseline="-25000" dirty="0" err="1">
                <a:solidFill>
                  <a:schemeClr val="tx1"/>
                </a:solidFill>
              </a:rPr>
              <a:t>ij</a:t>
            </a:r>
            <a:r>
              <a:rPr lang="en-US" altLang="zh-CN" kern="0" dirty="0">
                <a:solidFill>
                  <a:schemeClr val="tx1"/>
                </a:solidFill>
              </a:rPr>
              <a:t>)</a:t>
            </a:r>
            <a:r>
              <a:rPr lang="en-US" altLang="zh-CN" kern="0" baseline="-25000" dirty="0" err="1">
                <a:solidFill>
                  <a:schemeClr val="tx1"/>
                </a:solidFill>
              </a:rPr>
              <a:t>n×n</a:t>
            </a:r>
            <a:r>
              <a:rPr lang="zh-CN" altLang="en-US" kern="0" dirty="0">
                <a:solidFill>
                  <a:schemeClr val="tx1"/>
                </a:solidFill>
              </a:rPr>
              <a:t>，则</a:t>
            </a:r>
            <a:endParaRPr lang="zh-CN" altLang="en-US" kern="0" dirty="0">
              <a:solidFill>
                <a:schemeClr val="tx1"/>
              </a:solidFill>
            </a:endParaRPr>
          </a:p>
          <a:p>
            <a:pPr marL="342900" lvl="0" indent="-3429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</a:rPr>
              <a:t>    (1) d</a:t>
            </a:r>
            <a:r>
              <a:rPr lang="en-US" altLang="zh-CN" kern="0" baseline="30000" dirty="0">
                <a:solidFill>
                  <a:schemeClr val="tx1"/>
                </a:solidFill>
              </a:rPr>
              <a:t>(1)</a:t>
            </a:r>
            <a:r>
              <a:rPr lang="en-US" altLang="zh-CN" kern="0" baseline="-25000" dirty="0" err="1">
                <a:solidFill>
                  <a:schemeClr val="tx1"/>
                </a:solidFill>
              </a:rPr>
              <a:t>ij</a:t>
            </a:r>
            <a:r>
              <a:rPr lang="en-US" altLang="zh-CN" kern="0" dirty="0">
                <a:solidFill>
                  <a:schemeClr val="tx1"/>
                </a:solidFill>
              </a:rPr>
              <a:t>=</a:t>
            </a:r>
            <a:r>
              <a:rPr lang="en-US" altLang="zh-CN" kern="0" dirty="0" err="1">
                <a:solidFill>
                  <a:schemeClr val="tx1"/>
                </a:solidFill>
              </a:rPr>
              <a:t>w</a:t>
            </a:r>
            <a:r>
              <a:rPr lang="en-US" altLang="zh-CN" kern="0" baseline="-25000" dirty="0" err="1">
                <a:solidFill>
                  <a:schemeClr val="tx1"/>
                </a:solidFill>
              </a:rPr>
              <a:t>ij</a:t>
            </a:r>
            <a:r>
              <a:rPr lang="en-US" altLang="zh-CN" kern="0" dirty="0">
                <a:solidFill>
                  <a:schemeClr val="tx1"/>
                </a:solidFill>
              </a:rPr>
              <a:t>       </a:t>
            </a:r>
            <a:r>
              <a:rPr lang="zh-CN" altLang="en-US" kern="0" dirty="0">
                <a:solidFill>
                  <a:schemeClr val="tx1"/>
                </a:solidFill>
              </a:rPr>
              <a:t>当 </a:t>
            </a:r>
            <a:r>
              <a:rPr lang="en-US" altLang="zh-CN" kern="0" dirty="0" err="1">
                <a:solidFill>
                  <a:schemeClr val="tx1"/>
                </a:solidFill>
              </a:rPr>
              <a:t>i</a:t>
            </a:r>
            <a:r>
              <a:rPr lang="en-US" altLang="zh-CN" kern="0" dirty="0">
                <a:solidFill>
                  <a:schemeClr val="tx1"/>
                </a:solidFill>
              </a:rPr>
              <a:t>&lt;&gt;j (</a:t>
            </a:r>
            <a:r>
              <a:rPr lang="zh-CN" altLang="en-US" kern="0" dirty="0">
                <a:solidFill>
                  <a:schemeClr val="tx1"/>
                </a:solidFill>
              </a:rPr>
              <a:t>如果</a:t>
            </a:r>
            <a:r>
              <a:rPr lang="en-US" altLang="zh-CN" kern="0" dirty="0">
                <a:solidFill>
                  <a:schemeClr val="tx1"/>
                </a:solidFill>
              </a:rPr>
              <a:t>v</a:t>
            </a:r>
            <a:r>
              <a:rPr lang="en-US" altLang="zh-CN" kern="0" baseline="-25000" dirty="0">
                <a:solidFill>
                  <a:schemeClr val="tx1"/>
                </a:solidFill>
              </a:rPr>
              <a:t>i</a:t>
            </a:r>
            <a:r>
              <a:rPr lang="zh-CN" altLang="en-US" kern="0" dirty="0">
                <a:solidFill>
                  <a:schemeClr val="tx1"/>
                </a:solidFill>
              </a:rPr>
              <a:t>到</a:t>
            </a:r>
            <a:r>
              <a:rPr lang="en-US" altLang="zh-CN" kern="0" dirty="0" err="1">
                <a:solidFill>
                  <a:schemeClr val="tx1"/>
                </a:solidFill>
              </a:rPr>
              <a:t>v</a:t>
            </a:r>
            <a:r>
              <a:rPr lang="en-US" altLang="zh-CN" kern="0" baseline="-25000" dirty="0" err="1">
                <a:solidFill>
                  <a:schemeClr val="tx1"/>
                </a:solidFill>
              </a:rPr>
              <a:t>j</a:t>
            </a:r>
            <a:r>
              <a:rPr lang="zh-CN" altLang="en-US" kern="0" dirty="0">
                <a:solidFill>
                  <a:schemeClr val="tx1"/>
                </a:solidFill>
              </a:rPr>
              <a:t>之间无边存在记为</a:t>
            </a:r>
            <a:r>
              <a:rPr lang="en-US" altLang="zh-CN" kern="0" dirty="0">
                <a:solidFill>
                  <a:schemeClr val="tx1"/>
                </a:solidFill>
              </a:rPr>
              <a:t>∞)</a:t>
            </a:r>
            <a:endParaRPr lang="en-US" altLang="zh-CN" kern="0" dirty="0">
              <a:solidFill>
                <a:schemeClr val="tx1"/>
              </a:solidFill>
            </a:endParaRPr>
          </a:p>
          <a:p>
            <a:pPr marL="342900" lvl="0" indent="-3429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</a:rPr>
              <a:t>         d</a:t>
            </a:r>
            <a:r>
              <a:rPr lang="en-US" altLang="zh-CN" kern="0" baseline="30000" dirty="0">
                <a:solidFill>
                  <a:schemeClr val="tx1"/>
                </a:solidFill>
              </a:rPr>
              <a:t>(1)</a:t>
            </a:r>
            <a:r>
              <a:rPr lang="en-US" altLang="zh-CN" kern="0" baseline="-25000" dirty="0" err="1">
                <a:solidFill>
                  <a:schemeClr val="tx1"/>
                </a:solidFill>
              </a:rPr>
              <a:t>ij</a:t>
            </a:r>
            <a:r>
              <a:rPr lang="en-US" altLang="zh-CN" kern="0" dirty="0">
                <a:solidFill>
                  <a:schemeClr val="tx1"/>
                </a:solidFill>
              </a:rPr>
              <a:t>=0         </a:t>
            </a:r>
            <a:r>
              <a:rPr lang="zh-CN" altLang="en-US" kern="0" dirty="0">
                <a:solidFill>
                  <a:schemeClr val="tx1"/>
                </a:solidFill>
              </a:rPr>
              <a:t>当 </a:t>
            </a:r>
            <a:r>
              <a:rPr lang="en-US" altLang="zh-CN" kern="0" dirty="0" err="1">
                <a:solidFill>
                  <a:schemeClr val="tx1"/>
                </a:solidFill>
              </a:rPr>
              <a:t>i</a:t>
            </a:r>
            <a:r>
              <a:rPr lang="en-US" altLang="zh-CN" kern="0" dirty="0">
                <a:solidFill>
                  <a:schemeClr val="tx1"/>
                </a:solidFill>
              </a:rPr>
              <a:t>=j</a:t>
            </a:r>
            <a:endParaRPr lang="en-US" altLang="zh-CN" kern="0" dirty="0">
              <a:solidFill>
                <a:schemeClr val="tx1"/>
              </a:solidFill>
            </a:endParaRPr>
          </a:p>
          <a:p>
            <a:pPr marL="342900" lvl="0" indent="-3429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zh-CN" altLang="en-US" kern="0" dirty="0">
                <a:solidFill>
                  <a:schemeClr val="tx1"/>
                </a:solidFill>
              </a:rPr>
              <a:t>    </a:t>
            </a:r>
            <a:r>
              <a:rPr lang="en-US" altLang="zh-CN" kern="0" dirty="0">
                <a:solidFill>
                  <a:schemeClr val="tx1"/>
                </a:solidFill>
              </a:rPr>
              <a:t>(2) </a:t>
            </a:r>
            <a:r>
              <a:rPr lang="zh-CN" altLang="en-US" kern="0" dirty="0">
                <a:solidFill>
                  <a:schemeClr val="tx1"/>
                </a:solidFill>
              </a:rPr>
              <a:t>无负权回路 </a:t>
            </a:r>
            <a:r>
              <a:rPr lang="en-US" altLang="zh-CN" kern="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altLang="zh-CN" kern="0" dirty="0" err="1">
                <a:solidFill>
                  <a:schemeClr val="tx1"/>
                </a:solidFill>
              </a:rPr>
              <a:t>d</a:t>
            </a:r>
            <a:r>
              <a:rPr lang="en-US" altLang="zh-CN" kern="0" baseline="-25000" dirty="0" err="1">
                <a:solidFill>
                  <a:schemeClr val="tx1"/>
                </a:solidFill>
              </a:rPr>
              <a:t>ij</a:t>
            </a:r>
            <a:r>
              <a:rPr lang="zh-CN" altLang="en-US" kern="0" dirty="0">
                <a:solidFill>
                  <a:schemeClr val="tx1"/>
                </a:solidFill>
                <a:sym typeface="Wingdings" panose="05000000000000000000" pitchFamily="2" charset="2"/>
              </a:rPr>
              <a:t>＝</a:t>
            </a:r>
            <a:r>
              <a:rPr lang="en-US" altLang="zh-CN" kern="0" dirty="0">
                <a:solidFill>
                  <a:schemeClr val="tx1"/>
                </a:solidFill>
              </a:rPr>
              <a:t>d</a:t>
            </a:r>
            <a:r>
              <a:rPr lang="en-US" altLang="zh-CN" kern="0" baseline="30000" dirty="0">
                <a:solidFill>
                  <a:schemeClr val="tx1"/>
                </a:solidFill>
              </a:rPr>
              <a:t>(n-1)</a:t>
            </a:r>
            <a:r>
              <a:rPr lang="en-US" altLang="zh-CN" kern="0" baseline="-25000" dirty="0" err="1">
                <a:solidFill>
                  <a:schemeClr val="tx1"/>
                </a:solidFill>
              </a:rPr>
              <a:t>ij</a:t>
            </a:r>
            <a:endParaRPr lang="en-US" altLang="zh-CN" kern="0" baseline="-25000" dirty="0">
              <a:solidFill>
                <a:schemeClr val="tx1"/>
              </a:solidFill>
            </a:endParaRP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zh-CN" altLang="en-US" kern="0" dirty="0">
                <a:solidFill>
                  <a:schemeClr val="tx1"/>
                </a:solidFill>
                <a:sym typeface="Wingdings" panose="05000000000000000000" pitchFamily="2" charset="2"/>
              </a:rPr>
              <a:t>    </a:t>
            </a:r>
            <a:r>
              <a:rPr lang="en-US" altLang="zh-CN" kern="0" dirty="0">
                <a:solidFill>
                  <a:schemeClr val="tx1"/>
                </a:solidFill>
                <a:sym typeface="Wingdings" panose="05000000000000000000" pitchFamily="2" charset="2"/>
              </a:rPr>
              <a:t>(3)</a:t>
            </a:r>
            <a:r>
              <a:rPr lang="en-US" altLang="zh-CN" kern="0" dirty="0">
                <a:solidFill>
                  <a:schemeClr val="tx1"/>
                </a:solidFill>
              </a:rPr>
              <a:t> </a:t>
            </a:r>
            <a:r>
              <a:rPr lang="zh-CN" altLang="en-US" kern="0" dirty="0">
                <a:solidFill>
                  <a:schemeClr val="tx1"/>
                </a:solidFill>
              </a:rPr>
              <a:t>利用最优性原理：</a:t>
            </a:r>
            <a:r>
              <a:rPr lang="en-US" altLang="zh-CN" kern="0" dirty="0">
                <a:solidFill>
                  <a:schemeClr val="tx1"/>
                </a:solidFill>
              </a:rPr>
              <a:t>d</a:t>
            </a:r>
            <a:r>
              <a:rPr lang="en-US" altLang="zh-CN" kern="0" baseline="30000" dirty="0">
                <a:solidFill>
                  <a:schemeClr val="tx1"/>
                </a:solidFill>
              </a:rPr>
              <a:t>(k)</a:t>
            </a:r>
            <a:r>
              <a:rPr lang="en-US" altLang="zh-CN" kern="0" baseline="-25000" dirty="0" err="1">
                <a:solidFill>
                  <a:schemeClr val="tx1"/>
                </a:solidFill>
              </a:rPr>
              <a:t>ij</a:t>
            </a:r>
            <a:r>
              <a:rPr lang="en-US" altLang="zh-CN" kern="0" dirty="0">
                <a:solidFill>
                  <a:schemeClr val="tx1"/>
                </a:solidFill>
                <a:sym typeface="Wingdings" panose="05000000000000000000" pitchFamily="2" charset="2"/>
              </a:rPr>
              <a:t>=min</a:t>
            </a:r>
            <a:r>
              <a:rPr lang="en-US" altLang="zh-CN" kern="0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altLang="zh-CN" kern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≤</a:t>
            </a:r>
            <a:r>
              <a:rPr lang="en-US" altLang="zh-CN" i="1" kern="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kern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≤</a:t>
            </a:r>
            <a:r>
              <a:rPr lang="en-US" altLang="zh-CN" kern="0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n</a:t>
            </a:r>
            <a:r>
              <a:rPr lang="en-US" altLang="zh-CN" kern="0" dirty="0">
                <a:solidFill>
                  <a:schemeClr val="tx1"/>
                </a:solidFill>
                <a:sym typeface="Wingdings" panose="05000000000000000000" pitchFamily="2" charset="2"/>
              </a:rPr>
              <a:t>{</a:t>
            </a:r>
            <a:r>
              <a:rPr lang="en-US" altLang="zh-CN" kern="0" dirty="0">
                <a:solidFill>
                  <a:schemeClr val="tx1"/>
                </a:solidFill>
              </a:rPr>
              <a:t>d</a:t>
            </a:r>
            <a:r>
              <a:rPr lang="en-US" altLang="zh-CN" kern="0" baseline="30000" dirty="0">
                <a:solidFill>
                  <a:schemeClr val="tx1"/>
                </a:solidFill>
              </a:rPr>
              <a:t>(k/2)</a:t>
            </a:r>
            <a:r>
              <a:rPr lang="en-US" altLang="zh-CN" kern="0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i="1" kern="0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kern="0" dirty="0" err="1">
                <a:solidFill>
                  <a:schemeClr val="tx1"/>
                </a:solidFill>
                <a:sym typeface="Wingdings" panose="05000000000000000000" pitchFamily="2" charset="2"/>
              </a:rPr>
              <a:t>+</a:t>
            </a:r>
            <a:r>
              <a:rPr lang="en-US" altLang="zh-CN" kern="0" dirty="0" err="1">
                <a:solidFill>
                  <a:schemeClr val="tx1"/>
                </a:solidFill>
              </a:rPr>
              <a:t>d</a:t>
            </a:r>
            <a:r>
              <a:rPr lang="en-US" altLang="zh-CN" kern="0" baseline="30000" dirty="0">
                <a:solidFill>
                  <a:schemeClr val="tx1"/>
                </a:solidFill>
              </a:rPr>
              <a:t>(k/2)</a:t>
            </a:r>
            <a:r>
              <a:rPr lang="en-US" altLang="zh-CN" i="1" kern="0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kern="0" baseline="-25000" dirty="0" err="1">
                <a:solidFill>
                  <a:schemeClr val="tx1"/>
                </a:solidFill>
              </a:rPr>
              <a:t>j</a:t>
            </a:r>
            <a:r>
              <a:rPr lang="en-US" altLang="zh-CN" kern="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altLang="zh-CN" kern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sym typeface="Wingdings" panose="05000000000000000000" pitchFamily="2" charset="2"/>
              </a:rPr>
              <a:t>          </a:t>
            </a:r>
            <a:r>
              <a:rPr lang="zh-CN" altLang="en-US" kern="0" dirty="0">
                <a:solidFill>
                  <a:schemeClr val="tx1"/>
                </a:solidFill>
                <a:sym typeface="Wingdings" panose="05000000000000000000" pitchFamily="2" charset="2"/>
              </a:rPr>
              <a:t>视：</a:t>
            </a:r>
            <a:r>
              <a:rPr lang="en-US" altLang="zh-CN" kern="0" dirty="0">
                <a:solidFill>
                  <a:schemeClr val="tx1"/>
                </a:solidFill>
                <a:sym typeface="Wingdings" panose="05000000000000000000" pitchFamily="2" charset="2"/>
              </a:rPr>
              <a:t>”+”  “×”</a:t>
            </a:r>
            <a:r>
              <a:rPr lang="zh-CN" altLang="en-US" kern="0" dirty="0">
                <a:solidFill>
                  <a:schemeClr val="tx1"/>
                </a:solidFill>
                <a:sym typeface="Wingdings" panose="05000000000000000000" pitchFamily="2" charset="2"/>
              </a:rPr>
              <a:t>， </a:t>
            </a:r>
            <a:r>
              <a:rPr lang="en-US" altLang="zh-CN" kern="0" dirty="0">
                <a:solidFill>
                  <a:schemeClr val="tx1"/>
                </a:solidFill>
                <a:sym typeface="Wingdings" panose="05000000000000000000" pitchFamily="2" charset="2"/>
              </a:rPr>
              <a:t>“min”  “∑”</a:t>
            </a:r>
            <a:r>
              <a:rPr lang="zh-CN" altLang="en-US" kern="0" dirty="0">
                <a:solidFill>
                  <a:schemeClr val="tx1"/>
                </a:solidFill>
                <a:sym typeface="Wingdings" panose="05000000000000000000" pitchFamily="2" charset="2"/>
              </a:rPr>
              <a:t>，则上式变为</a:t>
            </a:r>
            <a:endParaRPr lang="zh-CN" altLang="en-US" kern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</a:rPr>
              <a:t>          d</a:t>
            </a:r>
            <a:r>
              <a:rPr lang="en-US" altLang="zh-CN" kern="0" baseline="30000" dirty="0">
                <a:solidFill>
                  <a:schemeClr val="tx1"/>
                </a:solidFill>
              </a:rPr>
              <a:t>(k)</a:t>
            </a:r>
            <a:r>
              <a:rPr lang="en-US" altLang="zh-CN" kern="0" baseline="-25000" dirty="0" err="1">
                <a:solidFill>
                  <a:schemeClr val="tx1"/>
                </a:solidFill>
              </a:rPr>
              <a:t>ij</a:t>
            </a:r>
            <a:r>
              <a:rPr lang="en-US" altLang="zh-CN" kern="0" dirty="0">
                <a:solidFill>
                  <a:schemeClr val="tx1"/>
                </a:solidFill>
                <a:sym typeface="Wingdings" panose="05000000000000000000" pitchFamily="2" charset="2"/>
              </a:rPr>
              <a:t>=∑</a:t>
            </a:r>
            <a:r>
              <a:rPr lang="en-US" altLang="zh-CN" kern="0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altLang="zh-CN" kern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≤</a:t>
            </a:r>
            <a:r>
              <a:rPr lang="en-US" altLang="zh-CN" i="1" kern="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kern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≤</a:t>
            </a:r>
            <a:r>
              <a:rPr lang="en-US" altLang="zh-CN" kern="0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n</a:t>
            </a:r>
            <a:r>
              <a:rPr lang="en-US" altLang="zh-CN" kern="0" dirty="0">
                <a:solidFill>
                  <a:schemeClr val="tx1"/>
                </a:solidFill>
                <a:sym typeface="Wingdings" panose="05000000000000000000" pitchFamily="2" charset="2"/>
              </a:rPr>
              <a:t>{</a:t>
            </a:r>
            <a:r>
              <a:rPr lang="en-US" altLang="zh-CN" kern="0" dirty="0">
                <a:solidFill>
                  <a:schemeClr val="tx1"/>
                </a:solidFill>
              </a:rPr>
              <a:t>d</a:t>
            </a:r>
            <a:r>
              <a:rPr lang="en-US" altLang="zh-CN" kern="0" baseline="30000" dirty="0">
                <a:solidFill>
                  <a:schemeClr val="tx1"/>
                </a:solidFill>
              </a:rPr>
              <a:t>(k/2)</a:t>
            </a:r>
            <a:r>
              <a:rPr lang="en-US" altLang="zh-CN" kern="0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i="1" kern="0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kern="0" dirty="0" err="1">
                <a:solidFill>
                  <a:schemeClr val="tx1"/>
                </a:solidFill>
                <a:sym typeface="Wingdings" panose="05000000000000000000" pitchFamily="2" charset="2"/>
              </a:rPr>
              <a:t>×</a:t>
            </a:r>
            <a:r>
              <a:rPr lang="en-US" altLang="zh-CN" kern="0" dirty="0" err="1">
                <a:solidFill>
                  <a:schemeClr val="tx1"/>
                </a:solidFill>
              </a:rPr>
              <a:t>d</a:t>
            </a:r>
            <a:r>
              <a:rPr lang="en-US" altLang="zh-CN" kern="0" baseline="30000" dirty="0">
                <a:solidFill>
                  <a:schemeClr val="tx1"/>
                </a:solidFill>
              </a:rPr>
              <a:t>(k/2)</a:t>
            </a:r>
            <a:r>
              <a:rPr lang="en-US" altLang="zh-CN" i="1" kern="0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kern="0" baseline="-25000" dirty="0" err="1">
                <a:solidFill>
                  <a:schemeClr val="tx1"/>
                </a:solidFill>
              </a:rPr>
              <a:t>j</a:t>
            </a:r>
            <a:r>
              <a:rPr lang="en-US" altLang="zh-CN" kern="0" dirty="0">
                <a:solidFill>
                  <a:schemeClr val="tx1"/>
                </a:solidFill>
                <a:sym typeface="Wingdings" panose="05000000000000000000" pitchFamily="2" charset="2"/>
              </a:rPr>
              <a:t>}</a:t>
            </a:r>
            <a:endParaRPr lang="en-US" altLang="zh-CN" kern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zh-CN" altLang="en-US" kern="0" dirty="0">
                <a:solidFill>
                  <a:schemeClr val="tx1"/>
                </a:solidFill>
                <a:sym typeface="Wingdings" panose="05000000000000000000" pitchFamily="2" charset="2"/>
              </a:rPr>
              <a:t>    </a:t>
            </a:r>
            <a:r>
              <a:rPr lang="en-US" altLang="zh-CN" kern="0" dirty="0">
                <a:solidFill>
                  <a:schemeClr val="tx1"/>
                </a:solidFill>
                <a:sym typeface="Wingdings" panose="05000000000000000000" pitchFamily="2" charset="2"/>
              </a:rPr>
              <a:t>(4) </a:t>
            </a:r>
            <a:r>
              <a:rPr lang="zh-CN" altLang="en-US" kern="0" dirty="0">
                <a:solidFill>
                  <a:schemeClr val="tx1"/>
                </a:solidFill>
                <a:sym typeface="Wingdings" panose="05000000000000000000" pitchFamily="2" charset="2"/>
              </a:rPr>
              <a:t>应用矩阵乘法：</a:t>
            </a:r>
            <a:r>
              <a:rPr lang="en-US" altLang="zh-CN" kern="0" dirty="0">
                <a:solidFill>
                  <a:schemeClr val="tx1"/>
                </a:solidFill>
                <a:sym typeface="Wingdings" panose="05000000000000000000" pitchFamily="2" charset="2"/>
              </a:rPr>
              <a:t>D</a:t>
            </a:r>
            <a:r>
              <a:rPr lang="en-US" altLang="zh-CN" kern="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altLang="zh-CN" kern="0" dirty="0">
                <a:solidFill>
                  <a:schemeClr val="tx1"/>
                </a:solidFill>
                <a:sym typeface="Wingdings" panose="05000000000000000000" pitchFamily="2" charset="2"/>
              </a:rPr>
              <a:t> D</a:t>
            </a:r>
            <a:r>
              <a:rPr lang="en-US" altLang="zh-CN" kern="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en-US" altLang="zh-CN" kern="0" dirty="0">
                <a:solidFill>
                  <a:schemeClr val="tx1"/>
                </a:solidFill>
                <a:sym typeface="Wingdings" panose="05000000000000000000" pitchFamily="2" charset="2"/>
              </a:rPr>
              <a:t> D</a:t>
            </a:r>
            <a:r>
              <a:rPr lang="en-US" altLang="zh-CN" kern="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4</a:t>
            </a:r>
            <a:r>
              <a:rPr lang="en-US" altLang="zh-CN" kern="0" dirty="0">
                <a:solidFill>
                  <a:schemeClr val="tx1"/>
                </a:solidFill>
                <a:sym typeface="Wingdings" panose="05000000000000000000" pitchFamily="2" charset="2"/>
              </a:rPr>
              <a:t> … D</a:t>
            </a:r>
            <a:r>
              <a:rPr lang="en-US" altLang="zh-CN" kern="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en-US" altLang="zh-CN" kern="0" baseline="80000" dirty="0">
                <a:solidFill>
                  <a:schemeClr val="tx1"/>
                </a:solidFill>
                <a:sym typeface="Wingdings" panose="05000000000000000000" pitchFamily="2" charset="2"/>
              </a:rPr>
              <a:t>logn  </a:t>
            </a:r>
            <a:r>
              <a:rPr lang="en-US" altLang="zh-CN" kern="0" dirty="0">
                <a:solidFill>
                  <a:schemeClr val="tx1"/>
                </a:solidFill>
                <a:sym typeface="Wingdings" panose="05000000000000000000" pitchFamily="2" charset="2"/>
              </a:rPr>
              <a:t>(= </a:t>
            </a:r>
            <a:r>
              <a:rPr lang="en-US" altLang="zh-CN" kern="0" dirty="0" err="1">
                <a:solidFill>
                  <a:schemeClr val="tx1"/>
                </a:solidFill>
                <a:sym typeface="Wingdings" panose="05000000000000000000" pitchFamily="2" charset="2"/>
              </a:rPr>
              <a:t>D</a:t>
            </a:r>
            <a:r>
              <a:rPr lang="en-US" altLang="zh-CN" kern="0" baseline="30000" dirty="0" err="1">
                <a:solidFill>
                  <a:schemeClr val="tx1"/>
                </a:solidFill>
                <a:sym typeface="Wingdings" panose="05000000000000000000" pitchFamily="2" charset="2"/>
              </a:rPr>
              <a:t>n</a:t>
            </a:r>
            <a:r>
              <a:rPr lang="en-US" altLang="zh-CN" kern="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zh-CN" altLang="en-US" kern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lvl="0" indent="-3429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zh-CN" altLang="en-US" kern="0" dirty="0">
                <a:solidFill>
                  <a:schemeClr val="tx1"/>
                </a:solidFill>
                <a:sym typeface="Wingdings" panose="05000000000000000000" pitchFamily="2" charset="2"/>
              </a:rPr>
              <a:t>    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0" y="349885"/>
            <a:ext cx="9144000" cy="762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3600" dirty="0"/>
              <a:t> 利用矩阵乘法求所有点对间最短路径（</a:t>
            </a:r>
            <a:r>
              <a:rPr lang="en-US" altLang="zh-CN" sz="3600" dirty="0"/>
              <a:t>1</a:t>
            </a:r>
            <a:r>
              <a:rPr lang="zh-CN" altLang="en-US" sz="3600" dirty="0"/>
              <a:t>）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 txBox="1">
            <a:spLocks noGrp="1"/>
          </p:cNvSpPr>
          <p:nvPr>
            <p:ph type="sldNum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sz="1400" dirty="0">
                <a:solidFill>
                  <a:schemeClr val="bg1"/>
                </a:solidFill>
                <a:effectLst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bg1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031" name="Rectangle 2"/>
          <p:cNvSpPr>
            <a:spLocks noGrp="1"/>
          </p:cNvSpPr>
          <p:nvPr>
            <p:ph type="title"/>
          </p:nvPr>
        </p:nvSpPr>
        <p:spPr>
          <a:xfrm>
            <a:off x="0" y="349885"/>
            <a:ext cx="9144000" cy="762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3600" dirty="0"/>
              <a:t> 利用矩阵乘法求所有点对间最短路径（</a:t>
            </a:r>
            <a:r>
              <a:rPr lang="en-US" altLang="zh-CN" sz="3600" dirty="0"/>
              <a:t>2</a:t>
            </a:r>
            <a:r>
              <a:rPr lang="zh-CN" altLang="en-US" sz="3600" dirty="0"/>
              <a:t>）</a:t>
            </a:r>
            <a:endParaRPr lang="zh-CN" altLang="en-US" sz="3600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8497888" cy="47672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时间分析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     每次矩阵乘时间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O(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logn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共作           次乘法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==&gt; t(n)=O(log</a:t>
            </a:r>
            <a:r>
              <a:rPr kumimoji="0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n),  p(n)=n</a:t>
            </a:r>
            <a:r>
              <a:rPr kumimoji="0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en-US" altLang="zh-CN" sz="2400" b="0" i="0" u="none" strike="noStrike" kern="0" cap="none" spc="0" normalizeH="0" baseline="3000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计算示例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graphicFrame>
        <p:nvGraphicFramePr>
          <p:cNvPr id="1026" name="Object 4"/>
          <p:cNvGraphicFramePr>
            <a:graphicFrameLocks noGrp="1"/>
          </p:cNvGraphicFramePr>
          <p:nvPr>
            <p:ph sz="half" idx="2"/>
          </p:nvPr>
        </p:nvGraphicFramePr>
        <p:xfrm>
          <a:off x="4670108" y="2014855"/>
          <a:ext cx="8524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444500" imgH="228600" progId="Equation.3">
                  <p:embed/>
                </p:oleObj>
              </mc:Choice>
              <mc:Fallback>
                <p:oleObj name="" r:id="rId1" imgW="444500" imgH="228600" progId="Equation.3">
                  <p:embed/>
                  <p:pic>
                    <p:nvPicPr>
                      <p:cNvPr id="0" name="Object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70108" y="2014855"/>
                        <a:ext cx="852487" cy="4381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54" name="Object 6"/>
          <p:cNvGraphicFramePr/>
          <p:nvPr/>
        </p:nvGraphicFramePr>
        <p:xfrm>
          <a:off x="920750" y="3357563"/>
          <a:ext cx="4032250" cy="318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2178685" imgH="1727200" progId="Visio.Drawing.6">
                  <p:embed/>
                </p:oleObj>
              </mc:Choice>
              <mc:Fallback>
                <p:oleObj name="" r:id="rId3" imgW="2178685" imgH="1727200" progId="Visio.Drawing.6">
                  <p:embed/>
                  <p:pic>
                    <p:nvPicPr>
                      <p:cNvPr id="0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0" y="3357563"/>
                        <a:ext cx="4032250" cy="3186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55" name="Object 7"/>
          <p:cNvGraphicFramePr/>
          <p:nvPr/>
        </p:nvGraphicFramePr>
        <p:xfrm>
          <a:off x="5240338" y="3429000"/>
          <a:ext cx="2949575" cy="303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1602740" imgH="1648460" progId="Visio.Drawing.6">
                  <p:embed/>
                </p:oleObj>
              </mc:Choice>
              <mc:Fallback>
                <p:oleObj name="" r:id="rId5" imgW="1602740" imgH="1648460" progId="Visio.Drawing.6">
                  <p:embed/>
                  <p:pic>
                    <p:nvPicPr>
                      <p:cNvPr id="0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40338" y="3429000"/>
                        <a:ext cx="2949575" cy="3036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/>
          <p:cNvSpPr/>
          <p:nvPr/>
        </p:nvSpPr>
        <p:spPr>
          <a:xfrm>
            <a:off x="7081917" y="609045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kern="0" dirty="0">
                <a:sym typeface="Wingdings" panose="05000000000000000000" pitchFamily="2" charset="2"/>
              </a:rPr>
              <a:t>邻接矩阵</a:t>
            </a:r>
            <a:endParaRPr lang="en-US" altLang="zh-CN" kern="0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4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4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4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4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 txBox="1">
            <a:spLocks noGrp="1"/>
          </p:cNvSpPr>
          <p:nvPr>
            <p:ph type="sldNum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sz="1400" dirty="0">
                <a:solidFill>
                  <a:schemeClr val="bg1"/>
                </a:solidFill>
                <a:effectLst/>
                <a:ea typeface="宋体" panose="02010600030101010101" pitchFamily="2" charset="-122"/>
              </a:rPr>
            </a:fld>
            <a:endParaRPr lang="zh-CN" altLang="en-US" sz="1400" dirty="0">
              <a:solidFill>
                <a:schemeClr val="bg1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2056" name="Rectangle 2"/>
          <p:cNvSpPr>
            <a:spLocks noGrp="1"/>
          </p:cNvSpPr>
          <p:nvPr>
            <p:ph type="title"/>
          </p:nvPr>
        </p:nvSpPr>
        <p:spPr>
          <a:xfrm>
            <a:off x="0" y="371227"/>
            <a:ext cx="9144000" cy="762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3600" dirty="0"/>
              <a:t> 利用矩阵乘法求所有点对间最短路径（</a:t>
            </a:r>
            <a:r>
              <a:rPr lang="en-US" altLang="zh-CN" sz="3600" dirty="0"/>
              <a:t>3</a:t>
            </a:r>
            <a:r>
              <a:rPr lang="zh-CN" altLang="en-US" sz="3600" dirty="0"/>
              <a:t>）</a:t>
            </a:r>
            <a:endParaRPr lang="zh-CN" altLang="en-US" sz="3600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8497888" cy="47672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计算示例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graphicFrame>
        <p:nvGraphicFramePr>
          <p:cNvPr id="2050" name="Object 9"/>
          <p:cNvGraphicFramePr>
            <a:graphicFrameLocks noGrp="1"/>
          </p:cNvGraphicFramePr>
          <p:nvPr>
            <p:ph sz="half" idx="2"/>
          </p:nvPr>
        </p:nvGraphicFramePr>
        <p:xfrm>
          <a:off x="992188" y="1773238"/>
          <a:ext cx="4156075" cy="302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2393315" imgH="1738630" progId="Visio.Drawing.6">
                  <p:embed/>
                </p:oleObj>
              </mc:Choice>
              <mc:Fallback>
                <p:oleObj name="" r:id="rId1" imgW="2393315" imgH="1738630" progId="Visio.Drawing.6">
                  <p:embed/>
                  <p:pic>
                    <p:nvPicPr>
                      <p:cNvPr id="0" name="Object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2188" y="1773238"/>
                        <a:ext cx="4156075" cy="30241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0"/>
          <p:cNvGraphicFramePr/>
          <p:nvPr/>
        </p:nvGraphicFramePr>
        <p:xfrm>
          <a:off x="4665663" y="1773238"/>
          <a:ext cx="4083050" cy="297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2393315" imgH="1738630" progId="Visio.Drawing.6">
                  <p:embed/>
                </p:oleObj>
              </mc:Choice>
              <mc:Fallback>
                <p:oleObj name="" r:id="rId3" imgW="2393315" imgH="1738630" progId="Visio.Drawing.6">
                  <p:embed/>
                  <p:pic>
                    <p:nvPicPr>
                      <p:cNvPr id="0" name="Object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65663" y="1773238"/>
                        <a:ext cx="4083050" cy="297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1"/>
          <p:cNvGraphicFramePr/>
          <p:nvPr/>
        </p:nvGraphicFramePr>
        <p:xfrm>
          <a:off x="1064578" y="4149725"/>
          <a:ext cx="4011612" cy="326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2393315" imgH="1738630" progId="Visio.Drawing.6">
                  <p:embed/>
                </p:oleObj>
              </mc:Choice>
              <mc:Fallback>
                <p:oleObj name="" r:id="rId5" imgW="2393315" imgH="1738630" progId="Visio.Drawing.6">
                  <p:embed/>
                  <p:pic>
                    <p:nvPicPr>
                      <p:cNvPr id="0" name="Object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4578" y="4149725"/>
                        <a:ext cx="4011612" cy="326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12"/>
          <p:cNvGraphicFramePr/>
          <p:nvPr/>
        </p:nvGraphicFramePr>
        <p:xfrm>
          <a:off x="4738688" y="4149725"/>
          <a:ext cx="4010025" cy="315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2393315" imgH="1738630" progId="Visio.Drawing.6">
                  <p:embed/>
                </p:oleObj>
              </mc:Choice>
              <mc:Fallback>
                <p:oleObj name="" r:id="rId7" imgW="2393315" imgH="1738630" progId="Visio.Drawing.6">
                  <p:embed/>
                  <p:pic>
                    <p:nvPicPr>
                      <p:cNvPr id="0" name="Object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38688" y="4149725"/>
                        <a:ext cx="4010025" cy="3151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778244" y="3965059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kern="0" dirty="0">
                <a:sym typeface="Wingdings" panose="05000000000000000000" pitchFamily="2" charset="2"/>
              </a:rPr>
              <a:t>D</a:t>
            </a:r>
            <a:r>
              <a:rPr lang="en-US" altLang="zh-CN" kern="0" baseline="30000" dirty="0">
                <a:sym typeface="Wingdings" panose="05000000000000000000" pitchFamily="2" charset="2"/>
              </a:rPr>
              <a:t>1</a:t>
            </a:r>
            <a:endParaRPr lang="en-US" altLang="zh-CN" kern="0" baseline="30000" dirty="0">
              <a:sym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26862" y="3955632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kern="0" dirty="0">
                <a:sym typeface="Wingdings" panose="05000000000000000000" pitchFamily="2" charset="2"/>
              </a:rPr>
              <a:t>D</a:t>
            </a:r>
            <a:r>
              <a:rPr lang="en-US" altLang="zh-CN" kern="0" baseline="30000" dirty="0">
                <a:sym typeface="Wingdings" panose="05000000000000000000" pitchFamily="2" charset="2"/>
              </a:rPr>
              <a:t>2</a:t>
            </a:r>
            <a:endParaRPr lang="en-US" altLang="zh-CN" kern="0" baseline="30000" dirty="0">
              <a:sym typeface="Wingdings" panose="05000000000000000000" pitchFamily="2" charset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32208" y="6495217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kern="0" dirty="0">
                <a:sym typeface="Wingdings" panose="05000000000000000000" pitchFamily="2" charset="2"/>
              </a:rPr>
              <a:t>D</a:t>
            </a:r>
            <a:r>
              <a:rPr lang="en-US" altLang="zh-CN" kern="0" baseline="30000" dirty="0">
                <a:sym typeface="Wingdings" panose="05000000000000000000" pitchFamily="2" charset="2"/>
              </a:rPr>
              <a:t>8</a:t>
            </a:r>
            <a:endParaRPr lang="en-US" altLang="zh-CN" kern="0" baseline="30000" dirty="0">
              <a:sym typeface="Wingdings" panose="05000000000000000000" pitchFamily="2" charset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78244" y="6580139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kern="0" dirty="0">
                <a:sym typeface="Wingdings" panose="05000000000000000000" pitchFamily="2" charset="2"/>
              </a:rPr>
              <a:t>D</a:t>
            </a:r>
            <a:r>
              <a:rPr lang="en-US" altLang="zh-CN" kern="0" baseline="30000" dirty="0">
                <a:sym typeface="Wingdings" panose="05000000000000000000" pitchFamily="2" charset="2"/>
              </a:rPr>
              <a:t>4</a:t>
            </a:r>
            <a:endParaRPr lang="en-US" altLang="zh-CN" kern="0" baseline="30000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/>
        </p:nvSpPr>
        <p:spPr>
          <a:xfrm>
            <a:off x="892786" y="2812210"/>
            <a:ext cx="7543800" cy="9071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Question?</a:t>
            </a:r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6.1.2 </a:t>
            </a:r>
            <a:r>
              <a:rPr lang="zh-CN" altLang="en-US" dirty="0"/>
              <a:t>排序算法的并行化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822960" y="1348995"/>
            <a:ext cx="1909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冒泡排序</a:t>
            </a:r>
            <a:endParaRPr lang="en-US" altLang="zh-CN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9939" y="2045530"/>
            <a:ext cx="5626888" cy="31877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912" y="4812470"/>
            <a:ext cx="4170783" cy="1758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6.1.2 </a:t>
            </a:r>
            <a:r>
              <a:rPr lang="zh-CN" altLang="en-US" dirty="0"/>
              <a:t>排序算法的并行化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822959" y="1354652"/>
            <a:ext cx="4022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冒泡排序 </a:t>
            </a:r>
            <a:r>
              <a:rPr lang="en-US" altLang="zh-CN" sz="2400" b="1" dirty="0"/>
              <a:t>--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APRAM-CRCW</a:t>
            </a:r>
            <a:endParaRPr lang="en-US" altLang="zh-CN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t="4052"/>
          <a:stretch>
            <a:fillRect/>
          </a:stretch>
        </p:blipFill>
        <p:spPr>
          <a:xfrm>
            <a:off x="734637" y="1816317"/>
            <a:ext cx="3112220" cy="46539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014" y="2438834"/>
            <a:ext cx="4737538" cy="16260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6.1.2 </a:t>
            </a:r>
            <a:r>
              <a:rPr lang="zh-CN" altLang="en-US" dirty="0"/>
              <a:t>排序算法的并行化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822960" y="1322904"/>
            <a:ext cx="2960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插入排序</a:t>
            </a:r>
            <a:endParaRPr lang="en-US" altLang="zh-CN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838"/>
          <a:stretch>
            <a:fillRect/>
          </a:stretch>
        </p:blipFill>
        <p:spPr>
          <a:xfrm>
            <a:off x="461692" y="2199822"/>
            <a:ext cx="3322033" cy="3275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068" y="3429000"/>
            <a:ext cx="5860932" cy="23028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6.1.2 </a:t>
            </a:r>
            <a:r>
              <a:rPr lang="zh-CN" altLang="en-US" dirty="0"/>
              <a:t>排序算法的并行化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822960" y="1276805"/>
            <a:ext cx="2960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Shell</a:t>
            </a:r>
            <a:r>
              <a:rPr lang="zh-CN" altLang="en-US" sz="2400" b="1" dirty="0"/>
              <a:t>排序</a:t>
            </a:r>
            <a:endParaRPr lang="en-US" altLang="zh-CN" sz="24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746235" y="1855632"/>
            <a:ext cx="3930870" cy="4296755"/>
            <a:chOff x="2470150" y="1689100"/>
            <a:chExt cx="4245610" cy="544544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70150" y="1689100"/>
              <a:ext cx="4203700" cy="34798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3960" y="4899348"/>
              <a:ext cx="4241800" cy="2235200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377" y="2859242"/>
            <a:ext cx="3991224" cy="11395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6.1.2 </a:t>
            </a:r>
            <a:r>
              <a:rPr lang="zh-CN" altLang="en-US" dirty="0"/>
              <a:t>排序算法的并行化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822960" y="1320940"/>
            <a:ext cx="4034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Shell</a:t>
            </a:r>
            <a:r>
              <a:rPr lang="zh-CN" altLang="en-US" sz="2400" b="1" dirty="0"/>
              <a:t>排序 </a:t>
            </a:r>
            <a:r>
              <a:rPr lang="en-US" altLang="zh-CN" sz="2400" b="1" dirty="0"/>
              <a:t>--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APRAM-CRCW</a:t>
            </a:r>
            <a:endParaRPr lang="en-US" altLang="zh-CN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303342" y="1963909"/>
            <a:ext cx="3665913" cy="4607486"/>
            <a:chOff x="366321" y="1890043"/>
            <a:chExt cx="5131685" cy="715881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6321" y="5442057"/>
              <a:ext cx="4051300" cy="36068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3306" y="1890043"/>
              <a:ext cx="4584700" cy="3873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6.1.2 </a:t>
            </a:r>
            <a:r>
              <a:rPr lang="zh-CN" altLang="en-US" dirty="0"/>
              <a:t>排序算法的并行化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822960" y="1276805"/>
            <a:ext cx="2960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快速</a:t>
            </a:r>
            <a:r>
              <a:rPr lang="zh-CN" altLang="en-US" sz="2400" b="1" dirty="0"/>
              <a:t>排序</a:t>
            </a:r>
            <a:endParaRPr lang="en-US" altLang="zh-CN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6747" y="1738470"/>
            <a:ext cx="3095707" cy="4832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241" y="2987931"/>
            <a:ext cx="4127912" cy="131893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k4NDYwY2ZlNTg5ZDYyYWNiY2MzOGM5NmZlOThkYTAifQ=="/>
</p:tagLst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回顾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4001</Words>
  <Application>WPS 演示</Application>
  <PresentationFormat>On-screen Show (4:3)</PresentationFormat>
  <Paragraphs>366</Paragraphs>
  <Slides>37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37</vt:i4>
      </vt:variant>
    </vt:vector>
  </HeadingPairs>
  <TitlesOfParts>
    <vt:vector size="61" baseType="lpstr">
      <vt:lpstr>Arial</vt:lpstr>
      <vt:lpstr>宋体</vt:lpstr>
      <vt:lpstr>Wingdings</vt:lpstr>
      <vt:lpstr>Calibri</vt:lpstr>
      <vt:lpstr>Comic Sans MS</vt:lpstr>
      <vt:lpstr>创艺简黑体</vt:lpstr>
      <vt:lpstr>黑体</vt:lpstr>
      <vt:lpstr>Calibri Light</vt:lpstr>
      <vt:lpstr>微软雅黑</vt:lpstr>
      <vt:lpstr>Arial Unicode MS</vt:lpstr>
      <vt:lpstr>等线</vt:lpstr>
      <vt:lpstr>Helvetica</vt:lpstr>
      <vt:lpstr>华文中宋</vt:lpstr>
      <vt:lpstr>Times New Roman</vt:lpstr>
      <vt:lpstr>BatangChe</vt:lpstr>
      <vt:lpstr>Segoe Print</vt:lpstr>
      <vt:lpstr>回顾</vt:lpstr>
      <vt:lpstr>Equation.3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并行和分布式计算 Parallel and Distributed Computing  第 6 讲 并行算法基本设计策略 </vt:lpstr>
      <vt:lpstr>目录</vt:lpstr>
      <vt:lpstr>6.1 串行算法的直接并行化</vt:lpstr>
      <vt:lpstr>6.1.2 排序算法的并行化</vt:lpstr>
      <vt:lpstr>6.1.2 排序算法的并行化</vt:lpstr>
      <vt:lpstr>6.1.2 排序算法的并行化</vt:lpstr>
      <vt:lpstr>6.1.2 排序算法的并行化</vt:lpstr>
      <vt:lpstr>6.1.2 排序算法的并行化</vt:lpstr>
      <vt:lpstr>6.1.2 排序算法的并行化</vt:lpstr>
      <vt:lpstr>6.1.2 排序算法的并行化</vt:lpstr>
      <vt:lpstr>6.1.2 排序算法的并行化</vt:lpstr>
      <vt:lpstr>6.1.2 排序算法的并行化</vt:lpstr>
      <vt:lpstr>目录</vt:lpstr>
      <vt:lpstr>6.2 从问题描述开始设计并行算法</vt:lpstr>
      <vt:lpstr>6.2.2  串匹配算法的并行化</vt:lpstr>
      <vt:lpstr>6.2.2  串匹配算法的并行化</vt:lpstr>
      <vt:lpstr>6.2.2  串匹配算法的并行化</vt:lpstr>
      <vt:lpstr>6.2.2  串匹配算法的并行化</vt:lpstr>
      <vt:lpstr>6.2.2  串匹配算法的并行化</vt:lpstr>
      <vt:lpstr>6.2.2  串匹配算法的并行化</vt:lpstr>
      <vt:lpstr>6.2.2  串匹配算法的并行化</vt:lpstr>
      <vt:lpstr>6.2.2  串匹配算法的并行化</vt:lpstr>
      <vt:lpstr>6.2.2  串匹配算法的并行化</vt:lpstr>
      <vt:lpstr>6.2.2  串匹配算法的并行化</vt:lpstr>
      <vt:lpstr>6.2.2  串匹配算法的并行化</vt:lpstr>
      <vt:lpstr>6.2.2  串匹配算法的并行化</vt:lpstr>
      <vt:lpstr>6.2.2  串匹配算法的并行化</vt:lpstr>
      <vt:lpstr>6.2.2  串匹配算法的并行化</vt:lpstr>
      <vt:lpstr>目录</vt:lpstr>
      <vt:lpstr>6.3 借用已有算法求解新问题</vt:lpstr>
      <vt:lpstr>求图中所有点对间最短路径</vt:lpstr>
      <vt:lpstr>求图中所有点对间最短路径-Floyd-Warshall 算法</vt:lpstr>
      <vt:lpstr>求图中所有点对间最短路径-Floyd-Warshall 算法</vt:lpstr>
      <vt:lpstr> 利用矩阵乘法求所有点对间最短路径（1）</vt:lpstr>
      <vt:lpstr> 利用矩阵乘法求所有点对间最短路径（2）</vt:lpstr>
      <vt:lpstr> 利用矩阵乘法求所有点对间最短路径（3）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分布式系统 Distributed Systems  第 0 章 课程介绍 Chapter 0  Course Syllabus</dc:title>
  <dc:creator>Qi Zhang</dc:creator>
  <cp:lastModifiedBy>陈锐林</cp:lastModifiedBy>
  <cp:revision>111</cp:revision>
  <dcterms:created xsi:type="dcterms:W3CDTF">2013-07-16T11:50:00Z</dcterms:created>
  <dcterms:modified xsi:type="dcterms:W3CDTF">2023-12-07T02:34:23Z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76A69427499349FC9303BFBB4E66111F_12</vt:lpwstr>
  </property>
  <property fmtid="{D5CDD505-2E9C-101B-9397-08002B2CF9AE}" pid="3" name="KSOProductBuildVer">
    <vt:lpwstr>2052-12.1.0.15990</vt:lpwstr>
  </property>
</Properties>
</file>