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335" r:id="rId4"/>
    <p:sldId id="337" r:id="rId5"/>
    <p:sldId id="344" r:id="rId6"/>
    <p:sldId id="380" r:id="rId7"/>
    <p:sldId id="381" r:id="rId8"/>
    <p:sldId id="382" r:id="rId9"/>
    <p:sldId id="383" r:id="rId10"/>
    <p:sldId id="384" r:id="rId11"/>
    <p:sldId id="386" r:id="rId12"/>
    <p:sldId id="271" r:id="rId13"/>
    <p:sldId id="272" r:id="rId14"/>
    <p:sldId id="388" r:id="rId15"/>
    <p:sldId id="389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267" r:id="rId29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1"/>
    <p:restoredTop sz="93260"/>
  </p:normalViewPr>
  <p:slideViewPr>
    <p:cSldViewPr snapToGrid="0">
      <p:cViewPr varScale="1">
        <p:scale>
          <a:sx n="102" d="100"/>
          <a:sy n="102" d="100"/>
        </p:scale>
        <p:origin x="1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3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501E4-2F38-EB46-B131-CBC17317FB5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FDB99-8EF4-CB44-B440-B8509EB5237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5138-7A44-E944-8DA5-63E0804FC676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B215-4D7F-8240-8217-A7F445566DEB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416-8E9E-3E45-B27F-9EBB1E8E9B09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48600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5720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国家高性能计算中心（合肥）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4CD0E7-1796-8448-891E-2F56D4E74C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48600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752600"/>
            <a:ext cx="3848100" cy="2209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4114800"/>
            <a:ext cx="3848100" cy="2209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国家高性能计算中心（合肥）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6B2708-5A01-FF49-A21E-F20613A4DE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D0A2-C571-D746-8E77-C7603BC1D354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B03B-A861-0641-9E40-7340967FA0B5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902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95401"/>
            <a:ext cx="3703320" cy="4573694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95401"/>
            <a:ext cx="3703320" cy="4573694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EF93-B760-4442-8149-9B0307CA2803}" type="datetime1">
              <a:rPr lang="en-US" altLang="zh-CN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071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86934"/>
            <a:ext cx="3703320" cy="81280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099734"/>
            <a:ext cx="3703320" cy="3769361"/>
          </a:xfrm>
        </p:spPr>
        <p:txBody>
          <a:bodyPr/>
          <a:lstStyle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286934"/>
            <a:ext cx="3703320" cy="81280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099734"/>
            <a:ext cx="3703320" cy="376936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B5EA-F780-734D-B6DD-CCB9D4B398B2}" type="datetime1">
              <a:rPr lang="en-US" altLang="zh-CN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2A31-2DA2-5345-9176-C4725B7B21AE}" type="datetime1">
              <a:rPr lang="en-US" altLang="zh-CN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B3F-62BD-3F40-AEC2-3F69096ABC9C}" type="datetime1">
              <a:rPr lang="en-US" altLang="zh-CN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FF384D1-E778-7546-85CE-05D47DCA9D33}" type="datetime1">
              <a:rPr lang="en-US" altLang="zh-CN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917-E27A-EC4E-A5EF-96E9CEC235C2}" type="datetime1">
              <a:rPr lang="en-US" altLang="zh-CN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07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96331"/>
            <a:ext cx="7543801" cy="45727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B5550D-D3BF-8648-BB17-AFF37BE149EC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22984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oleObject" Target="../embeddings/oleObject15.bin"/><Relationship Id="rId7" Type="http://schemas.openxmlformats.org/officeDocument/2006/relationships/oleObject" Target="../embeddings/oleObject14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9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2.png"/><Relationship Id="rId1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oleObject" Target="../embeddings/oleObject19.bin"/><Relationship Id="rId7" Type="http://schemas.openxmlformats.org/officeDocument/2006/relationships/image" Target="../media/image26.wmf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2.png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wmf"/><Relationship Id="rId13" Type="http://schemas.openxmlformats.org/officeDocument/2006/relationships/vmlDrawing" Target="../drawings/vmlDrawing10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8.wmf"/><Relationship Id="rId10" Type="http://schemas.openxmlformats.org/officeDocument/2006/relationships/oleObject" Target="../embeddings/oleObject20.bin"/><Relationship Id="rId1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oleObject" Target="../embeddings/oleObject23.bin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51946" y="758953"/>
            <a:ext cx="8040414" cy="3387534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4800" dirty="0"/>
              <a:t>并行和分布式计算</a:t>
            </a:r>
            <a:br>
              <a:rPr lang="zh-CN" altLang="en-US" sz="4800" dirty="0"/>
            </a:br>
            <a:r>
              <a:rPr lang="en-US" altLang="zh-CN" sz="3600" dirty="0"/>
              <a:t>Parallel and Distributed Computing</a:t>
            </a:r>
            <a:br>
              <a:rPr lang="en-US" altLang="zh-CN" sz="3600" dirty="0"/>
            </a:br>
            <a:br>
              <a:rPr lang="en-US" altLang="zh-CN" sz="4400" dirty="0"/>
            </a:br>
            <a:r>
              <a:rPr lang="zh-CN" altLang="en-US" sz="4000" cap="all" spc="200" dirty="0">
                <a:solidFill>
                  <a:schemeClr val="tx2"/>
                </a:solidFill>
                <a:ea typeface="+mn-ea"/>
                <a:cs typeface="+mn-cs"/>
              </a:rPr>
              <a:t>第 </a:t>
            </a:r>
            <a:r>
              <a:rPr lang="en-US" altLang="zh-CN" sz="4000" cap="all" spc="200" dirty="0">
                <a:solidFill>
                  <a:schemeClr val="tx2"/>
                </a:solidFill>
                <a:ea typeface="+mn-ea"/>
                <a:cs typeface="+mn-cs"/>
              </a:rPr>
              <a:t>9 </a:t>
            </a:r>
            <a:r>
              <a:rPr lang="zh-CN" altLang="en-US" sz="4000" cap="all" spc="200" dirty="0">
                <a:solidFill>
                  <a:schemeClr val="tx2"/>
                </a:solidFill>
                <a:ea typeface="+mn-ea"/>
                <a:cs typeface="+mn-cs"/>
              </a:rPr>
              <a:t>讲 稠密矩阵计算</a:t>
            </a:r>
            <a:br>
              <a:rPr lang="en-US" altLang="zh-CN" sz="4000" cap="all" spc="200" dirty="0">
                <a:solidFill>
                  <a:schemeClr val="tx2"/>
                </a:solidFill>
                <a:ea typeface="+mn-ea"/>
                <a:cs typeface="+mn-cs"/>
              </a:rPr>
            </a:br>
            <a:endParaRPr lang="zh-CN" altLang="en-US" sz="4000" cap="all" spc="200" dirty="0">
              <a:solidFill>
                <a:schemeClr val="tx2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zh-CN" altLang="en-US" dirty="0"/>
              <a:t>张 奇</a:t>
            </a:r>
            <a:endParaRPr lang="zh-CN" altLang="en-US" dirty="0"/>
          </a:p>
          <a:p>
            <a:pPr algn="ctr"/>
            <a:r>
              <a:rPr lang="zh-CN" altLang="en-US" dirty="0"/>
              <a:t>复旦大学 计算机科学技术学院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9.2.1 </a:t>
            </a:r>
            <a:r>
              <a:rPr lang="zh-CN" altLang="en-US" sz="4800" dirty="0">
                <a:ea typeface="华文新魏" panose="02010800040101010101" pitchFamily="2" charset="-122"/>
              </a:rPr>
              <a:t>棋盘划分的矩阵转置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750" y="1412875"/>
            <a:ext cx="8064500" cy="52562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情形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2: p&lt;n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-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划分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-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: ①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按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mesh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连接进行块转置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不同处理器间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  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②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进行块内转置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同一处理器内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通讯步                                                   转置后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" name="Object 6"/>
          <p:cNvGraphicFramePr/>
          <p:nvPr/>
        </p:nvGraphicFramePr>
        <p:xfrm>
          <a:off x="1137033" y="2841874"/>
          <a:ext cx="6408737" cy="361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5226685" imgH="2957830" progId="Visio.Drawing.6">
                  <p:embed/>
                </p:oleObj>
              </mc:Choice>
              <mc:Fallback>
                <p:oleObj name="" r:id="rId1" imgW="5226685" imgH="2957830" progId="Visio.Drawing.6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033" y="2841874"/>
                        <a:ext cx="6408737" cy="3617912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fld id="{9CA01B9D-EAD8-C743-8E91-4F1ABD52861B}" type="slidenum">
              <a:rPr lang="zh-CN" altLang="en-US" sz="140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zh-CN" altLang="en-US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38014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CN" sz="4400" dirty="0"/>
              <a:t>9.2.1 </a:t>
            </a:r>
            <a:r>
              <a:rPr lang="zh-CN" altLang="en-US" sz="4400" dirty="0">
                <a:ea typeface="华文新魏" panose="02010800040101010101" pitchFamily="2" charset="-122"/>
              </a:rPr>
              <a:t>棋盘划分的矩阵转置</a:t>
            </a:r>
            <a:endParaRPr lang="zh-CN" altLang="en-US" sz="4400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84313"/>
            <a:ext cx="8353425" cy="496887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超立方连接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划分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①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②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对</a:t>
            </a:r>
            <a:r>
              <a:rPr lang="en-US" altLang="zh-CN" sz="1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1800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ij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递归应用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①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进行转置，直至分块矩阵的元素处于同一处理器；</a:t>
            </a:r>
            <a:endParaRPr lang="zh-CN" altLang="en-US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③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进行同一处理器的内部转置。</a:t>
            </a:r>
            <a:endParaRPr lang="zh-CN" altLang="en-US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7413" name="Object 6"/>
          <p:cNvGraphicFramePr/>
          <p:nvPr/>
        </p:nvGraphicFramePr>
        <p:xfrm>
          <a:off x="2138363" y="2133600"/>
          <a:ext cx="337026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54254400" imgH="6400800" progId="Equation.3">
                  <p:embed/>
                </p:oleObj>
              </mc:Choice>
              <mc:Fallback>
                <p:oleObj name="" r:id="rId1" imgW="54254400" imgH="64008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2133600"/>
                        <a:ext cx="3370262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8"/>
          <p:cNvGraphicFramePr/>
          <p:nvPr/>
        </p:nvGraphicFramePr>
        <p:xfrm>
          <a:off x="1439426" y="3075781"/>
          <a:ext cx="341153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56083200" imgH="11582400" progId="Equation.3">
                  <p:embed/>
                </p:oleObj>
              </mc:Choice>
              <mc:Fallback>
                <p:oleObj name="" r:id="rId3" imgW="56083200" imgH="115824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426" y="3075781"/>
                        <a:ext cx="3411537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6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fld id="{DA26796A-C09F-6444-AC28-597E35B85D41}" type="slidenum">
              <a:rPr lang="zh-CN" altLang="en-US" sz="140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zh-CN" altLang="en-US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56344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CN" sz="4400" dirty="0"/>
              <a:t>9.2.1 </a:t>
            </a:r>
            <a:r>
              <a:rPr lang="zh-CN" altLang="en-US" sz="4400" dirty="0">
                <a:ea typeface="华文新魏" panose="02010800040101010101" pitchFamily="2" charset="-122"/>
              </a:rPr>
              <a:t>棋盘划分的矩阵转置</a:t>
            </a:r>
            <a:endParaRPr lang="zh-CN" altLang="en-US" sz="4400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52" y="1156132"/>
            <a:ext cx="3848100" cy="45720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超立方连接：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03815" name="Rectangle 7"/>
          <p:cNvSpPr>
            <a:spLocks noChangeArrowheads="1"/>
          </p:cNvSpPr>
          <p:nvPr/>
        </p:nvSpPr>
        <p:spPr bwMode="auto">
          <a:xfrm>
            <a:off x="742950" y="1143000"/>
            <a:ext cx="4175125" cy="7064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>
              <a:buFont typeface="Wingdings" panose="05000000000000000000" pitchFamily="2" charset="2"/>
              <a:buNone/>
              <a:defRPr/>
            </a:pPr>
            <a:r>
              <a:rPr lang="zh-CN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      </a:t>
            </a:r>
            <a:endParaRPr lang="zh-CN" altLang="en-US" sz="1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 marL="203200" indent="-203200">
              <a:buFont typeface="Wingdings" panose="05000000000000000000" pitchFamily="2" charset="2"/>
              <a:buNone/>
              <a:defRPr/>
            </a:pPr>
            <a:r>
              <a:rPr lang="zh-CN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           </a:t>
            </a:r>
            <a:endParaRPr lang="en-US" altLang="zh-CN" sz="1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2" name="Group 180"/>
          <p:cNvGrpSpPr/>
          <p:nvPr/>
        </p:nvGrpSpPr>
        <p:grpSpPr bwMode="auto">
          <a:xfrm>
            <a:off x="2071688" y="4868863"/>
            <a:ext cx="4876800" cy="1944687"/>
            <a:chOff x="1395" y="2886"/>
            <a:chExt cx="3299" cy="1361"/>
          </a:xfrm>
        </p:grpSpPr>
        <p:sp>
          <p:nvSpPr>
            <p:cNvPr id="18439" name="Rectangle 141"/>
            <p:cNvSpPr>
              <a:spLocks noChangeAspect="1" noChangeArrowheads="1"/>
            </p:cNvSpPr>
            <p:nvPr/>
          </p:nvSpPr>
          <p:spPr bwMode="auto">
            <a:xfrm>
              <a:off x="2223" y="3233"/>
              <a:ext cx="261" cy="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0" name="Rectangle 132"/>
            <p:cNvSpPr>
              <a:spLocks noChangeAspect="1" noChangeArrowheads="1"/>
            </p:cNvSpPr>
            <p:nvPr/>
          </p:nvSpPr>
          <p:spPr bwMode="auto">
            <a:xfrm>
              <a:off x="1800" y="2893"/>
              <a:ext cx="261" cy="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18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1" name="Rectangle 133"/>
            <p:cNvSpPr>
              <a:spLocks noChangeAspect="1" noChangeArrowheads="1"/>
            </p:cNvSpPr>
            <p:nvPr/>
          </p:nvSpPr>
          <p:spPr bwMode="auto">
            <a:xfrm>
              <a:off x="2628" y="2893"/>
              <a:ext cx="261" cy="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8442" name="AutoShape 134"/>
            <p:cNvCxnSpPr>
              <a:cxnSpLocks noChangeAspect="1" noChangeShapeType="1"/>
              <a:stCxn id="18440" idx="3"/>
              <a:endCxn id="18441" idx="1"/>
            </p:cNvCxnSpPr>
            <p:nvPr/>
          </p:nvCxnSpPr>
          <p:spPr bwMode="auto">
            <a:xfrm>
              <a:off x="2069" y="3005"/>
              <a:ext cx="551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3" name="Rectangle 135"/>
            <p:cNvSpPr>
              <a:spLocks noChangeAspect="1" noChangeArrowheads="1"/>
            </p:cNvSpPr>
            <p:nvPr/>
          </p:nvSpPr>
          <p:spPr bwMode="auto">
            <a:xfrm>
              <a:off x="1800" y="3676"/>
              <a:ext cx="261" cy="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4" name="Rectangle 136"/>
            <p:cNvSpPr>
              <a:spLocks noChangeAspect="1" noChangeArrowheads="1"/>
            </p:cNvSpPr>
            <p:nvPr/>
          </p:nvSpPr>
          <p:spPr bwMode="auto">
            <a:xfrm>
              <a:off x="2628" y="3676"/>
              <a:ext cx="261" cy="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8445" name="AutoShape 137"/>
            <p:cNvCxnSpPr>
              <a:cxnSpLocks noChangeAspect="1" noChangeShapeType="1"/>
              <a:stCxn id="18443" idx="3"/>
              <a:endCxn id="18444" idx="1"/>
            </p:cNvCxnSpPr>
            <p:nvPr/>
          </p:nvCxnSpPr>
          <p:spPr bwMode="auto">
            <a:xfrm>
              <a:off x="2069" y="3788"/>
              <a:ext cx="551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6" name="AutoShape 138"/>
            <p:cNvCxnSpPr>
              <a:cxnSpLocks noChangeAspect="1" noChangeShapeType="1"/>
              <a:stCxn id="18440" idx="2"/>
              <a:endCxn id="18443" idx="0"/>
            </p:cNvCxnSpPr>
            <p:nvPr/>
          </p:nvCxnSpPr>
          <p:spPr bwMode="auto">
            <a:xfrm>
              <a:off x="1931" y="3123"/>
              <a:ext cx="0" cy="546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7" name="AutoShape 139"/>
            <p:cNvCxnSpPr>
              <a:cxnSpLocks noChangeAspect="1" noChangeShapeType="1"/>
              <a:stCxn id="18444" idx="0"/>
              <a:endCxn id="18441" idx="2"/>
            </p:cNvCxnSpPr>
            <p:nvPr/>
          </p:nvCxnSpPr>
          <p:spPr bwMode="auto">
            <a:xfrm flipV="1">
              <a:off x="2759" y="3123"/>
              <a:ext cx="0" cy="54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8" name="Rectangle 140"/>
            <p:cNvSpPr>
              <a:spLocks noChangeAspect="1" noChangeArrowheads="1"/>
            </p:cNvSpPr>
            <p:nvPr/>
          </p:nvSpPr>
          <p:spPr bwMode="auto">
            <a:xfrm>
              <a:off x="1395" y="3233"/>
              <a:ext cx="261" cy="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8449" name="AutoShape 142"/>
            <p:cNvCxnSpPr>
              <a:cxnSpLocks noChangeAspect="1" noChangeShapeType="1"/>
              <a:stCxn id="18448" idx="3"/>
              <a:endCxn id="18439" idx="1"/>
            </p:cNvCxnSpPr>
            <p:nvPr/>
          </p:nvCxnSpPr>
          <p:spPr bwMode="auto">
            <a:xfrm>
              <a:off x="1664" y="3345"/>
              <a:ext cx="551" cy="0"/>
            </a:xfrm>
            <a:prstGeom prst="straightConnector1">
              <a:avLst/>
            </a:prstGeom>
            <a:noFill/>
            <a:ln w="38100">
              <a:solidFill>
                <a:srgbClr val="CC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0" name="Rectangle 143"/>
            <p:cNvSpPr>
              <a:spLocks noChangeAspect="1" noChangeArrowheads="1"/>
            </p:cNvSpPr>
            <p:nvPr/>
          </p:nvSpPr>
          <p:spPr bwMode="auto">
            <a:xfrm>
              <a:off x="1395" y="4023"/>
              <a:ext cx="261" cy="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1" name="Rectangle 144"/>
            <p:cNvSpPr>
              <a:spLocks noChangeAspect="1" noChangeArrowheads="1"/>
            </p:cNvSpPr>
            <p:nvPr/>
          </p:nvSpPr>
          <p:spPr bwMode="auto">
            <a:xfrm>
              <a:off x="2223" y="4023"/>
              <a:ext cx="261" cy="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8452" name="AutoShape 145"/>
            <p:cNvCxnSpPr>
              <a:cxnSpLocks noChangeAspect="1" noChangeShapeType="1"/>
              <a:stCxn id="18450" idx="3"/>
              <a:endCxn id="18451" idx="1"/>
            </p:cNvCxnSpPr>
            <p:nvPr/>
          </p:nvCxnSpPr>
          <p:spPr bwMode="auto">
            <a:xfrm>
              <a:off x="1664" y="4135"/>
              <a:ext cx="551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3" name="AutoShape 146"/>
            <p:cNvCxnSpPr>
              <a:cxnSpLocks noChangeAspect="1" noChangeShapeType="1"/>
              <a:stCxn id="18448" idx="2"/>
              <a:endCxn id="18450" idx="0"/>
            </p:cNvCxnSpPr>
            <p:nvPr/>
          </p:nvCxnSpPr>
          <p:spPr bwMode="auto">
            <a:xfrm>
              <a:off x="1526" y="3464"/>
              <a:ext cx="0" cy="552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4" name="AutoShape 147"/>
            <p:cNvCxnSpPr>
              <a:cxnSpLocks noChangeAspect="1" noChangeShapeType="1"/>
              <a:stCxn id="18451" idx="0"/>
              <a:endCxn id="18439" idx="2"/>
            </p:cNvCxnSpPr>
            <p:nvPr/>
          </p:nvCxnSpPr>
          <p:spPr bwMode="auto">
            <a:xfrm flipV="1">
              <a:off x="2354" y="3464"/>
              <a:ext cx="0" cy="5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5" name="AutoShape 148"/>
            <p:cNvCxnSpPr>
              <a:cxnSpLocks noChangeAspect="1" noChangeShapeType="1"/>
              <a:stCxn id="18448" idx="0"/>
              <a:endCxn id="18440" idx="1"/>
            </p:cNvCxnSpPr>
            <p:nvPr/>
          </p:nvCxnSpPr>
          <p:spPr bwMode="auto">
            <a:xfrm flipV="1">
              <a:off x="1526" y="3005"/>
              <a:ext cx="266" cy="221"/>
            </a:xfrm>
            <a:prstGeom prst="straightConnector1">
              <a:avLst/>
            </a:prstGeom>
            <a:noFill/>
            <a:ln w="38100">
              <a:solidFill>
                <a:srgbClr val="CC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6" name="AutoShape 149"/>
            <p:cNvCxnSpPr>
              <a:cxnSpLocks noChangeAspect="1" noChangeShapeType="1"/>
              <a:stCxn id="18439" idx="0"/>
              <a:endCxn id="18441" idx="1"/>
            </p:cNvCxnSpPr>
            <p:nvPr/>
          </p:nvCxnSpPr>
          <p:spPr bwMode="auto">
            <a:xfrm flipV="1">
              <a:off x="2354" y="3005"/>
              <a:ext cx="266" cy="2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7" name="AutoShape 150"/>
            <p:cNvCxnSpPr>
              <a:cxnSpLocks noChangeAspect="1" noChangeShapeType="1"/>
              <a:stCxn id="18450" idx="0"/>
              <a:endCxn id="18443" idx="1"/>
            </p:cNvCxnSpPr>
            <p:nvPr/>
          </p:nvCxnSpPr>
          <p:spPr bwMode="auto">
            <a:xfrm flipV="1">
              <a:off x="1526" y="3788"/>
              <a:ext cx="266" cy="2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8" name="AutoShape 151"/>
            <p:cNvCxnSpPr>
              <a:cxnSpLocks noChangeAspect="1" noChangeShapeType="1"/>
              <a:stCxn id="18451" idx="0"/>
              <a:endCxn id="18444" idx="1"/>
            </p:cNvCxnSpPr>
            <p:nvPr/>
          </p:nvCxnSpPr>
          <p:spPr bwMode="auto">
            <a:xfrm flipV="1">
              <a:off x="2354" y="3788"/>
              <a:ext cx="266" cy="2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9" name="Rectangle 152"/>
            <p:cNvSpPr>
              <a:spLocks noChangeAspect="1" noChangeArrowheads="1"/>
            </p:cNvSpPr>
            <p:nvPr/>
          </p:nvSpPr>
          <p:spPr bwMode="auto">
            <a:xfrm>
              <a:off x="3605" y="2893"/>
              <a:ext cx="261" cy="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14</a:t>
              </a: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0" name="Rectangle 153"/>
            <p:cNvSpPr>
              <a:spLocks noChangeAspect="1" noChangeArrowheads="1"/>
            </p:cNvSpPr>
            <p:nvPr/>
          </p:nvSpPr>
          <p:spPr bwMode="auto">
            <a:xfrm>
              <a:off x="4433" y="2893"/>
              <a:ext cx="261" cy="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15</a:t>
              </a: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8461" name="AutoShape 154"/>
            <p:cNvCxnSpPr>
              <a:cxnSpLocks noChangeAspect="1" noChangeShapeType="1"/>
              <a:stCxn id="18459" idx="3"/>
              <a:endCxn id="18460" idx="1"/>
            </p:cNvCxnSpPr>
            <p:nvPr/>
          </p:nvCxnSpPr>
          <p:spPr bwMode="auto">
            <a:xfrm>
              <a:off x="3874" y="3005"/>
              <a:ext cx="551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2" name="Rectangle 155"/>
            <p:cNvSpPr>
              <a:spLocks noChangeAspect="1" noChangeArrowheads="1"/>
            </p:cNvSpPr>
            <p:nvPr/>
          </p:nvSpPr>
          <p:spPr bwMode="auto">
            <a:xfrm>
              <a:off x="3605" y="3676"/>
              <a:ext cx="261" cy="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  <a:endParaRPr lang="en-US" altLang="zh-CN" sz="1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3" name="Rectangle 156"/>
            <p:cNvSpPr>
              <a:spLocks noChangeAspect="1" noChangeArrowheads="1"/>
            </p:cNvSpPr>
            <p:nvPr/>
          </p:nvSpPr>
          <p:spPr bwMode="auto">
            <a:xfrm>
              <a:off x="4433" y="3676"/>
              <a:ext cx="261" cy="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13</a:t>
              </a: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8464" name="AutoShape 157"/>
            <p:cNvCxnSpPr>
              <a:cxnSpLocks noChangeAspect="1" noChangeShapeType="1"/>
              <a:stCxn id="18462" idx="3"/>
              <a:endCxn id="18463" idx="1"/>
            </p:cNvCxnSpPr>
            <p:nvPr/>
          </p:nvCxnSpPr>
          <p:spPr bwMode="auto">
            <a:xfrm>
              <a:off x="3874" y="3788"/>
              <a:ext cx="551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5" name="AutoShape 158"/>
            <p:cNvCxnSpPr>
              <a:cxnSpLocks noChangeAspect="1" noChangeShapeType="1"/>
              <a:stCxn id="18459" idx="2"/>
              <a:endCxn id="18462" idx="0"/>
            </p:cNvCxnSpPr>
            <p:nvPr/>
          </p:nvCxnSpPr>
          <p:spPr bwMode="auto">
            <a:xfrm>
              <a:off x="3736" y="3123"/>
              <a:ext cx="0" cy="54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6" name="AutoShape 159"/>
            <p:cNvCxnSpPr>
              <a:cxnSpLocks noChangeAspect="1" noChangeShapeType="1"/>
              <a:stCxn id="18463" idx="0"/>
              <a:endCxn id="18460" idx="2"/>
            </p:cNvCxnSpPr>
            <p:nvPr/>
          </p:nvCxnSpPr>
          <p:spPr bwMode="auto">
            <a:xfrm flipV="1">
              <a:off x="4564" y="3123"/>
              <a:ext cx="0" cy="54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7" name="Rectangle 160"/>
            <p:cNvSpPr>
              <a:spLocks noChangeAspect="1" noChangeArrowheads="1"/>
            </p:cNvSpPr>
            <p:nvPr/>
          </p:nvSpPr>
          <p:spPr bwMode="auto">
            <a:xfrm>
              <a:off x="3200" y="3233"/>
              <a:ext cx="261" cy="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8" name="Rectangle 161"/>
            <p:cNvSpPr>
              <a:spLocks noChangeAspect="1" noChangeArrowheads="1"/>
            </p:cNvSpPr>
            <p:nvPr/>
          </p:nvSpPr>
          <p:spPr bwMode="auto">
            <a:xfrm>
              <a:off x="4028" y="3233"/>
              <a:ext cx="261" cy="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8469" name="AutoShape 162"/>
            <p:cNvCxnSpPr>
              <a:cxnSpLocks noChangeAspect="1" noChangeShapeType="1"/>
              <a:stCxn id="18467" idx="3"/>
              <a:endCxn id="18468" idx="1"/>
            </p:cNvCxnSpPr>
            <p:nvPr/>
          </p:nvCxnSpPr>
          <p:spPr bwMode="auto">
            <a:xfrm>
              <a:off x="3469" y="3345"/>
              <a:ext cx="551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0" name="Rectangle 163"/>
            <p:cNvSpPr>
              <a:spLocks noChangeAspect="1" noChangeArrowheads="1"/>
            </p:cNvSpPr>
            <p:nvPr/>
          </p:nvSpPr>
          <p:spPr bwMode="auto">
            <a:xfrm>
              <a:off x="3200" y="4023"/>
              <a:ext cx="261" cy="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71" name="Rectangle 164"/>
            <p:cNvSpPr>
              <a:spLocks noChangeAspect="1" noChangeArrowheads="1"/>
            </p:cNvSpPr>
            <p:nvPr/>
          </p:nvSpPr>
          <p:spPr bwMode="auto">
            <a:xfrm>
              <a:off x="4028" y="4023"/>
              <a:ext cx="261" cy="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8472" name="AutoShape 165"/>
            <p:cNvCxnSpPr>
              <a:cxnSpLocks noChangeAspect="1" noChangeShapeType="1"/>
              <a:stCxn id="18470" idx="3"/>
              <a:endCxn id="18471" idx="1"/>
            </p:cNvCxnSpPr>
            <p:nvPr/>
          </p:nvCxnSpPr>
          <p:spPr bwMode="auto">
            <a:xfrm>
              <a:off x="3469" y="4135"/>
              <a:ext cx="551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3" name="AutoShape 166"/>
            <p:cNvCxnSpPr>
              <a:cxnSpLocks noChangeAspect="1" noChangeShapeType="1"/>
              <a:stCxn id="18467" idx="2"/>
              <a:endCxn id="18470" idx="0"/>
            </p:cNvCxnSpPr>
            <p:nvPr/>
          </p:nvCxnSpPr>
          <p:spPr bwMode="auto">
            <a:xfrm>
              <a:off x="3331" y="3464"/>
              <a:ext cx="0" cy="5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4" name="AutoShape 167"/>
            <p:cNvCxnSpPr>
              <a:cxnSpLocks noChangeAspect="1" noChangeShapeType="1"/>
              <a:stCxn id="18471" idx="0"/>
              <a:endCxn id="18468" idx="2"/>
            </p:cNvCxnSpPr>
            <p:nvPr/>
          </p:nvCxnSpPr>
          <p:spPr bwMode="auto">
            <a:xfrm flipV="1">
              <a:off x="4159" y="3464"/>
              <a:ext cx="0" cy="5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5" name="AutoShape 168"/>
            <p:cNvCxnSpPr>
              <a:cxnSpLocks noChangeAspect="1" noChangeShapeType="1"/>
              <a:stCxn id="18467" idx="0"/>
              <a:endCxn id="18459" idx="1"/>
            </p:cNvCxnSpPr>
            <p:nvPr/>
          </p:nvCxnSpPr>
          <p:spPr bwMode="auto">
            <a:xfrm flipV="1">
              <a:off x="3331" y="3005"/>
              <a:ext cx="266" cy="2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6" name="AutoShape 169"/>
            <p:cNvCxnSpPr>
              <a:cxnSpLocks noChangeAspect="1" noChangeShapeType="1"/>
              <a:stCxn id="18468" idx="0"/>
              <a:endCxn id="18460" idx="1"/>
            </p:cNvCxnSpPr>
            <p:nvPr/>
          </p:nvCxnSpPr>
          <p:spPr bwMode="auto">
            <a:xfrm flipV="1">
              <a:off x="4159" y="3005"/>
              <a:ext cx="266" cy="2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7" name="AutoShape 170"/>
            <p:cNvCxnSpPr>
              <a:cxnSpLocks noChangeAspect="1" noChangeShapeType="1"/>
              <a:stCxn id="18470" idx="0"/>
              <a:endCxn id="18462" idx="1"/>
            </p:cNvCxnSpPr>
            <p:nvPr/>
          </p:nvCxnSpPr>
          <p:spPr bwMode="auto">
            <a:xfrm flipV="1">
              <a:off x="3331" y="3788"/>
              <a:ext cx="266" cy="2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8" name="AutoShape 171"/>
            <p:cNvCxnSpPr>
              <a:cxnSpLocks noChangeAspect="1" noChangeShapeType="1"/>
              <a:stCxn id="18471" idx="0"/>
              <a:endCxn id="18463" idx="1"/>
            </p:cNvCxnSpPr>
            <p:nvPr/>
          </p:nvCxnSpPr>
          <p:spPr bwMode="auto">
            <a:xfrm flipV="1">
              <a:off x="4159" y="3788"/>
              <a:ext cx="266" cy="2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9" name="AutoShape 172"/>
            <p:cNvCxnSpPr>
              <a:cxnSpLocks noChangeShapeType="1"/>
              <a:stCxn id="18441" idx="0"/>
              <a:endCxn id="18460" idx="0"/>
            </p:cNvCxnSpPr>
            <p:nvPr/>
          </p:nvCxnSpPr>
          <p:spPr bwMode="auto">
            <a:xfrm rot="5400000" flipV="1">
              <a:off x="3659" y="1982"/>
              <a:ext cx="1" cy="1805"/>
            </a:xfrm>
            <a:prstGeom prst="curvedConnector3">
              <a:avLst>
                <a:gd name="adj1" fmla="val -13200005"/>
              </a:avLst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0" name="AutoShape 173"/>
            <p:cNvCxnSpPr>
              <a:cxnSpLocks noChangeShapeType="1"/>
              <a:stCxn id="18440" idx="0"/>
              <a:endCxn id="18459" idx="0"/>
            </p:cNvCxnSpPr>
            <p:nvPr/>
          </p:nvCxnSpPr>
          <p:spPr bwMode="auto">
            <a:xfrm rot="5400000" flipV="1">
              <a:off x="2831" y="1982"/>
              <a:ext cx="1" cy="1805"/>
            </a:xfrm>
            <a:prstGeom prst="curvedConnector3">
              <a:avLst>
                <a:gd name="adj1" fmla="val -13200005"/>
              </a:avLst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1" name="AutoShape 174"/>
            <p:cNvCxnSpPr>
              <a:cxnSpLocks noChangeShapeType="1"/>
              <a:stCxn id="18448" idx="0"/>
              <a:endCxn id="18467" idx="0"/>
            </p:cNvCxnSpPr>
            <p:nvPr/>
          </p:nvCxnSpPr>
          <p:spPr bwMode="auto">
            <a:xfrm rot="5400000" flipV="1">
              <a:off x="2426" y="2322"/>
              <a:ext cx="1" cy="1805"/>
            </a:xfrm>
            <a:prstGeom prst="curvedConnector3">
              <a:avLst>
                <a:gd name="adj1" fmla="val -13200005"/>
              </a:avLst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2" name="AutoShape 175"/>
            <p:cNvCxnSpPr>
              <a:cxnSpLocks noChangeShapeType="1"/>
              <a:stCxn id="18439" idx="0"/>
              <a:endCxn id="18468" idx="0"/>
            </p:cNvCxnSpPr>
            <p:nvPr/>
          </p:nvCxnSpPr>
          <p:spPr bwMode="auto">
            <a:xfrm rot="5400000" flipV="1">
              <a:off x="3254" y="2322"/>
              <a:ext cx="1" cy="1805"/>
            </a:xfrm>
            <a:prstGeom prst="curvedConnector3">
              <a:avLst>
                <a:gd name="adj1" fmla="val -13200005"/>
              </a:avLst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3" name="AutoShape 176"/>
            <p:cNvCxnSpPr>
              <a:cxnSpLocks noChangeShapeType="1"/>
              <a:stCxn id="18443" idx="0"/>
              <a:endCxn id="18462" idx="0"/>
            </p:cNvCxnSpPr>
            <p:nvPr/>
          </p:nvCxnSpPr>
          <p:spPr bwMode="auto">
            <a:xfrm rot="5400000" flipV="1">
              <a:off x="2831" y="2765"/>
              <a:ext cx="1" cy="1805"/>
            </a:xfrm>
            <a:prstGeom prst="curvedConnector3">
              <a:avLst>
                <a:gd name="adj1" fmla="val -13200005"/>
              </a:avLst>
            </a:prstGeom>
            <a:noFill/>
            <a:ln w="38100">
              <a:solidFill>
                <a:srgbClr val="00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4" name="AutoShape 177"/>
            <p:cNvCxnSpPr>
              <a:cxnSpLocks noChangeShapeType="1"/>
              <a:stCxn id="18444" idx="0"/>
              <a:endCxn id="18463" idx="0"/>
            </p:cNvCxnSpPr>
            <p:nvPr/>
          </p:nvCxnSpPr>
          <p:spPr bwMode="auto">
            <a:xfrm rot="5400000" flipV="1">
              <a:off x="3659" y="2765"/>
              <a:ext cx="1" cy="1805"/>
            </a:xfrm>
            <a:prstGeom prst="curvedConnector3">
              <a:avLst>
                <a:gd name="adj1" fmla="val -13200005"/>
              </a:avLst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5" name="AutoShape 178"/>
            <p:cNvCxnSpPr>
              <a:cxnSpLocks noChangeShapeType="1"/>
              <a:stCxn id="18450" idx="0"/>
              <a:endCxn id="18470" idx="0"/>
            </p:cNvCxnSpPr>
            <p:nvPr/>
          </p:nvCxnSpPr>
          <p:spPr bwMode="auto">
            <a:xfrm rot="5400000" flipV="1">
              <a:off x="2426" y="3112"/>
              <a:ext cx="1" cy="1805"/>
            </a:xfrm>
            <a:prstGeom prst="curvedConnector3">
              <a:avLst>
                <a:gd name="adj1" fmla="val -13200005"/>
              </a:avLst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6" name="AutoShape 179"/>
            <p:cNvCxnSpPr>
              <a:cxnSpLocks noChangeShapeType="1"/>
              <a:stCxn id="18451" idx="0"/>
              <a:endCxn id="18471" idx="0"/>
            </p:cNvCxnSpPr>
            <p:nvPr/>
          </p:nvCxnSpPr>
          <p:spPr bwMode="auto">
            <a:xfrm rot="5400000" flipV="1">
              <a:off x="3254" y="3112"/>
              <a:ext cx="1" cy="1805"/>
            </a:xfrm>
            <a:prstGeom prst="curvedConnector3">
              <a:avLst>
                <a:gd name="adj1" fmla="val -13200005"/>
              </a:avLst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487" name="Group 181"/>
          <p:cNvGrpSpPr/>
          <p:nvPr/>
        </p:nvGrpSpPr>
        <p:grpSpPr bwMode="auto">
          <a:xfrm>
            <a:off x="1620838" y="1847850"/>
            <a:ext cx="5975350" cy="2805113"/>
            <a:chOff x="886" y="502"/>
            <a:chExt cx="4236" cy="2180"/>
          </a:xfrm>
        </p:grpSpPr>
        <p:sp>
          <p:nvSpPr>
            <p:cNvPr id="503990" name="Line 182"/>
            <p:cNvSpPr>
              <a:spLocks noChangeShapeType="1"/>
            </p:cNvSpPr>
            <p:nvPr/>
          </p:nvSpPr>
          <p:spPr bwMode="auto">
            <a:xfrm flipV="1">
              <a:off x="3813" y="2172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03991" name="Line 183"/>
            <p:cNvSpPr>
              <a:spLocks noChangeShapeType="1"/>
            </p:cNvSpPr>
            <p:nvPr/>
          </p:nvSpPr>
          <p:spPr bwMode="auto">
            <a:xfrm flipV="1">
              <a:off x="3450" y="810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03992" name="Line 184"/>
            <p:cNvSpPr>
              <a:spLocks noChangeShapeType="1"/>
            </p:cNvSpPr>
            <p:nvPr/>
          </p:nvSpPr>
          <p:spPr bwMode="auto">
            <a:xfrm flipV="1">
              <a:off x="3768" y="112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03993" name="Line 185"/>
            <p:cNvSpPr>
              <a:spLocks noChangeShapeType="1"/>
            </p:cNvSpPr>
            <p:nvPr/>
          </p:nvSpPr>
          <p:spPr bwMode="auto">
            <a:xfrm flipV="1">
              <a:off x="4448" y="85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03994" name="Line 186"/>
            <p:cNvSpPr>
              <a:spLocks noChangeShapeType="1"/>
            </p:cNvSpPr>
            <p:nvPr/>
          </p:nvSpPr>
          <p:spPr bwMode="auto">
            <a:xfrm flipV="1">
              <a:off x="4766" y="112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03995" name="Line 187"/>
            <p:cNvSpPr>
              <a:spLocks noChangeShapeType="1"/>
            </p:cNvSpPr>
            <p:nvPr/>
          </p:nvSpPr>
          <p:spPr bwMode="auto">
            <a:xfrm flipV="1">
              <a:off x="3451" y="1854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03996" name="Line 188"/>
            <p:cNvSpPr>
              <a:spLocks noChangeShapeType="1"/>
            </p:cNvSpPr>
            <p:nvPr/>
          </p:nvSpPr>
          <p:spPr bwMode="auto">
            <a:xfrm flipV="1">
              <a:off x="4448" y="1854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03997" name="Line 189"/>
            <p:cNvSpPr>
              <a:spLocks noChangeShapeType="1"/>
            </p:cNvSpPr>
            <p:nvPr/>
          </p:nvSpPr>
          <p:spPr bwMode="auto">
            <a:xfrm flipV="1">
              <a:off x="4766" y="212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grpSp>
          <p:nvGrpSpPr>
            <p:cNvPr id="18496" name="Group 190"/>
            <p:cNvGrpSpPr/>
            <p:nvPr/>
          </p:nvGrpSpPr>
          <p:grpSpPr bwMode="auto">
            <a:xfrm>
              <a:off x="886" y="502"/>
              <a:ext cx="4236" cy="2180"/>
              <a:chOff x="886" y="502"/>
              <a:chExt cx="4236" cy="2180"/>
            </a:xfrm>
          </p:grpSpPr>
          <p:sp>
            <p:nvSpPr>
              <p:cNvPr id="503999" name="Rectangle 191"/>
              <p:cNvSpPr>
                <a:spLocks noChangeArrowheads="1"/>
              </p:cNvSpPr>
              <p:nvPr/>
            </p:nvSpPr>
            <p:spPr bwMode="auto">
              <a:xfrm>
                <a:off x="4623" y="1000"/>
                <a:ext cx="496" cy="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00" name="Rectangle 192"/>
              <p:cNvSpPr>
                <a:spLocks noChangeArrowheads="1"/>
              </p:cNvSpPr>
              <p:nvPr/>
            </p:nvSpPr>
            <p:spPr bwMode="auto">
              <a:xfrm>
                <a:off x="4623" y="1000"/>
                <a:ext cx="496" cy="497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01" name="Rectangle 193"/>
              <p:cNvSpPr>
                <a:spLocks noChangeArrowheads="1"/>
              </p:cNvSpPr>
              <p:nvPr/>
            </p:nvSpPr>
            <p:spPr bwMode="auto">
              <a:xfrm>
                <a:off x="4125" y="1000"/>
                <a:ext cx="499" cy="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02" name="Rectangle 194"/>
              <p:cNvSpPr>
                <a:spLocks noChangeArrowheads="1"/>
              </p:cNvSpPr>
              <p:nvPr/>
            </p:nvSpPr>
            <p:spPr bwMode="auto">
              <a:xfrm>
                <a:off x="4125" y="1000"/>
                <a:ext cx="499" cy="497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03" name="Rectangle 195"/>
              <p:cNvSpPr>
                <a:spLocks noChangeArrowheads="1"/>
              </p:cNvSpPr>
              <p:nvPr/>
            </p:nvSpPr>
            <p:spPr bwMode="auto">
              <a:xfrm>
                <a:off x="886" y="502"/>
                <a:ext cx="499" cy="4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04" name="Rectangle 196"/>
              <p:cNvSpPr>
                <a:spLocks noChangeArrowheads="1"/>
              </p:cNvSpPr>
              <p:nvPr/>
            </p:nvSpPr>
            <p:spPr bwMode="auto">
              <a:xfrm>
                <a:off x="886" y="502"/>
                <a:ext cx="499" cy="49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05" name="Rectangle 197"/>
              <p:cNvSpPr>
                <a:spLocks noChangeArrowheads="1"/>
              </p:cNvSpPr>
              <p:nvPr/>
            </p:nvSpPr>
            <p:spPr bwMode="auto">
              <a:xfrm>
                <a:off x="1385" y="502"/>
                <a:ext cx="497" cy="4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06" name="Rectangle 198"/>
              <p:cNvSpPr>
                <a:spLocks noChangeArrowheads="1"/>
              </p:cNvSpPr>
              <p:nvPr/>
            </p:nvSpPr>
            <p:spPr bwMode="auto">
              <a:xfrm>
                <a:off x="1385" y="502"/>
                <a:ext cx="497" cy="49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07" name="Rectangle 199"/>
              <p:cNvSpPr>
                <a:spLocks noChangeArrowheads="1"/>
              </p:cNvSpPr>
              <p:nvPr/>
            </p:nvSpPr>
            <p:spPr bwMode="auto">
              <a:xfrm>
                <a:off x="1882" y="502"/>
                <a:ext cx="499" cy="4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08" name="Rectangle 200"/>
              <p:cNvSpPr>
                <a:spLocks noChangeArrowheads="1"/>
              </p:cNvSpPr>
              <p:nvPr/>
            </p:nvSpPr>
            <p:spPr bwMode="auto">
              <a:xfrm>
                <a:off x="1882" y="502"/>
                <a:ext cx="499" cy="49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507" name="Rectangle 201"/>
              <p:cNvSpPr>
                <a:spLocks noChangeArrowheads="1"/>
              </p:cNvSpPr>
              <p:nvPr/>
            </p:nvSpPr>
            <p:spPr bwMode="auto">
              <a:xfrm>
                <a:off x="2162" y="521"/>
                <a:ext cx="22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(0,5)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08" name="Rectangle 202"/>
              <p:cNvSpPr>
                <a:spLocks noChangeArrowheads="1"/>
              </p:cNvSpPr>
              <p:nvPr/>
            </p:nvSpPr>
            <p:spPr bwMode="auto">
              <a:xfrm>
                <a:off x="2162" y="893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(1,5)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011" name="Rectangle 203"/>
              <p:cNvSpPr>
                <a:spLocks noChangeArrowheads="1"/>
              </p:cNvSpPr>
              <p:nvPr/>
            </p:nvSpPr>
            <p:spPr bwMode="auto">
              <a:xfrm>
                <a:off x="2381" y="502"/>
                <a:ext cx="500" cy="4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12" name="Rectangle 204"/>
              <p:cNvSpPr>
                <a:spLocks noChangeArrowheads="1"/>
              </p:cNvSpPr>
              <p:nvPr/>
            </p:nvSpPr>
            <p:spPr bwMode="auto">
              <a:xfrm>
                <a:off x="2381" y="502"/>
                <a:ext cx="500" cy="49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13" name="Rectangle 205"/>
              <p:cNvSpPr>
                <a:spLocks noChangeArrowheads="1"/>
              </p:cNvSpPr>
              <p:nvPr/>
            </p:nvSpPr>
            <p:spPr bwMode="auto">
              <a:xfrm>
                <a:off x="886" y="1000"/>
                <a:ext cx="499" cy="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14" name="Rectangle 206"/>
              <p:cNvSpPr>
                <a:spLocks noChangeArrowheads="1"/>
              </p:cNvSpPr>
              <p:nvPr/>
            </p:nvSpPr>
            <p:spPr bwMode="auto">
              <a:xfrm>
                <a:off x="886" y="1000"/>
                <a:ext cx="499" cy="497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513" name="Rectangle 207"/>
              <p:cNvSpPr>
                <a:spLocks noChangeArrowheads="1"/>
              </p:cNvSpPr>
              <p:nvPr/>
            </p:nvSpPr>
            <p:spPr bwMode="auto">
              <a:xfrm>
                <a:off x="1101" y="1169"/>
                <a:ext cx="78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016" name="Rectangle 208"/>
              <p:cNvSpPr>
                <a:spLocks noChangeArrowheads="1"/>
              </p:cNvSpPr>
              <p:nvPr/>
            </p:nvSpPr>
            <p:spPr bwMode="auto">
              <a:xfrm>
                <a:off x="1385" y="1000"/>
                <a:ext cx="497" cy="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17" name="Rectangle 209"/>
              <p:cNvSpPr>
                <a:spLocks noChangeArrowheads="1"/>
              </p:cNvSpPr>
              <p:nvPr/>
            </p:nvSpPr>
            <p:spPr bwMode="auto">
              <a:xfrm>
                <a:off x="1385" y="1000"/>
                <a:ext cx="497" cy="497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516" name="Rectangle 210"/>
              <p:cNvSpPr>
                <a:spLocks noChangeArrowheads="1"/>
              </p:cNvSpPr>
              <p:nvPr/>
            </p:nvSpPr>
            <p:spPr bwMode="auto">
              <a:xfrm>
                <a:off x="1598" y="1169"/>
                <a:ext cx="78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019" name="Rectangle 211"/>
              <p:cNvSpPr>
                <a:spLocks noChangeArrowheads="1"/>
              </p:cNvSpPr>
              <p:nvPr/>
            </p:nvSpPr>
            <p:spPr bwMode="auto">
              <a:xfrm>
                <a:off x="1882" y="1000"/>
                <a:ext cx="499" cy="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20" name="Rectangle 212"/>
              <p:cNvSpPr>
                <a:spLocks noChangeArrowheads="1"/>
              </p:cNvSpPr>
              <p:nvPr/>
            </p:nvSpPr>
            <p:spPr bwMode="auto">
              <a:xfrm>
                <a:off x="1882" y="1000"/>
                <a:ext cx="499" cy="497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519" name="Rectangle 213"/>
              <p:cNvSpPr>
                <a:spLocks noChangeArrowheads="1"/>
              </p:cNvSpPr>
              <p:nvPr/>
            </p:nvSpPr>
            <p:spPr bwMode="auto">
              <a:xfrm>
                <a:off x="2095" y="1169"/>
                <a:ext cx="77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20" name="Rectangle 214"/>
              <p:cNvSpPr>
                <a:spLocks noChangeArrowheads="1"/>
              </p:cNvSpPr>
              <p:nvPr/>
            </p:nvSpPr>
            <p:spPr bwMode="auto">
              <a:xfrm>
                <a:off x="2162" y="1016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(2,5)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21" name="Rectangle 215"/>
              <p:cNvSpPr>
                <a:spLocks noChangeArrowheads="1"/>
              </p:cNvSpPr>
              <p:nvPr/>
            </p:nvSpPr>
            <p:spPr bwMode="auto">
              <a:xfrm>
                <a:off x="2162" y="1390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(3,5)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024" name="Rectangle 216"/>
              <p:cNvSpPr>
                <a:spLocks noChangeArrowheads="1"/>
              </p:cNvSpPr>
              <p:nvPr/>
            </p:nvSpPr>
            <p:spPr bwMode="auto">
              <a:xfrm>
                <a:off x="2381" y="1000"/>
                <a:ext cx="500" cy="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25" name="Rectangle 217"/>
              <p:cNvSpPr>
                <a:spLocks noChangeArrowheads="1"/>
              </p:cNvSpPr>
              <p:nvPr/>
            </p:nvSpPr>
            <p:spPr bwMode="auto">
              <a:xfrm>
                <a:off x="2381" y="1000"/>
                <a:ext cx="500" cy="497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524" name="Rectangle 218"/>
              <p:cNvSpPr>
                <a:spLocks noChangeArrowheads="1"/>
              </p:cNvSpPr>
              <p:nvPr/>
            </p:nvSpPr>
            <p:spPr bwMode="auto">
              <a:xfrm>
                <a:off x="2593" y="1169"/>
                <a:ext cx="78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027" name="Rectangle 219"/>
              <p:cNvSpPr>
                <a:spLocks noChangeArrowheads="1"/>
              </p:cNvSpPr>
              <p:nvPr/>
            </p:nvSpPr>
            <p:spPr bwMode="auto">
              <a:xfrm>
                <a:off x="886" y="1499"/>
                <a:ext cx="499" cy="4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28" name="Rectangle 220"/>
              <p:cNvSpPr>
                <a:spLocks noChangeArrowheads="1"/>
              </p:cNvSpPr>
              <p:nvPr/>
            </p:nvSpPr>
            <p:spPr bwMode="auto">
              <a:xfrm>
                <a:off x="886" y="1499"/>
                <a:ext cx="499" cy="49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527" name="Rectangle 221"/>
              <p:cNvSpPr>
                <a:spLocks noChangeArrowheads="1"/>
              </p:cNvSpPr>
              <p:nvPr/>
            </p:nvSpPr>
            <p:spPr bwMode="auto">
              <a:xfrm>
                <a:off x="1101" y="1668"/>
                <a:ext cx="78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030" name="Rectangle 222"/>
              <p:cNvSpPr>
                <a:spLocks noChangeArrowheads="1"/>
              </p:cNvSpPr>
              <p:nvPr/>
            </p:nvSpPr>
            <p:spPr bwMode="auto">
              <a:xfrm>
                <a:off x="1385" y="1499"/>
                <a:ext cx="497" cy="4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31" name="Rectangle 223"/>
              <p:cNvSpPr>
                <a:spLocks noChangeArrowheads="1"/>
              </p:cNvSpPr>
              <p:nvPr/>
            </p:nvSpPr>
            <p:spPr bwMode="auto">
              <a:xfrm>
                <a:off x="1385" y="1499"/>
                <a:ext cx="497" cy="49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530" name="Rectangle 224"/>
              <p:cNvSpPr>
                <a:spLocks noChangeArrowheads="1"/>
              </p:cNvSpPr>
              <p:nvPr/>
            </p:nvSpPr>
            <p:spPr bwMode="auto">
              <a:xfrm>
                <a:off x="1598" y="1668"/>
                <a:ext cx="78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033" name="Rectangle 225"/>
              <p:cNvSpPr>
                <a:spLocks noChangeArrowheads="1"/>
              </p:cNvSpPr>
              <p:nvPr/>
            </p:nvSpPr>
            <p:spPr bwMode="auto">
              <a:xfrm>
                <a:off x="1882" y="1499"/>
                <a:ext cx="499" cy="4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34" name="Rectangle 226"/>
              <p:cNvSpPr>
                <a:spLocks noChangeArrowheads="1"/>
              </p:cNvSpPr>
              <p:nvPr/>
            </p:nvSpPr>
            <p:spPr bwMode="auto">
              <a:xfrm>
                <a:off x="1882" y="1499"/>
                <a:ext cx="499" cy="49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533" name="Rectangle 227"/>
              <p:cNvSpPr>
                <a:spLocks noChangeArrowheads="1"/>
              </p:cNvSpPr>
              <p:nvPr/>
            </p:nvSpPr>
            <p:spPr bwMode="auto">
              <a:xfrm>
                <a:off x="2095" y="1668"/>
                <a:ext cx="77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4" name="Rectangle 228"/>
              <p:cNvSpPr>
                <a:spLocks noChangeArrowheads="1"/>
              </p:cNvSpPr>
              <p:nvPr/>
            </p:nvSpPr>
            <p:spPr bwMode="auto">
              <a:xfrm>
                <a:off x="2162" y="1887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(5,5)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5" name="Rectangle 229"/>
              <p:cNvSpPr>
                <a:spLocks noChangeArrowheads="1"/>
              </p:cNvSpPr>
              <p:nvPr/>
            </p:nvSpPr>
            <p:spPr bwMode="auto">
              <a:xfrm>
                <a:off x="2162" y="1515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(4,5)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038" name="Rectangle 230"/>
              <p:cNvSpPr>
                <a:spLocks noChangeArrowheads="1"/>
              </p:cNvSpPr>
              <p:nvPr/>
            </p:nvSpPr>
            <p:spPr bwMode="auto">
              <a:xfrm>
                <a:off x="2381" y="1499"/>
                <a:ext cx="500" cy="4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39" name="Rectangle 231"/>
              <p:cNvSpPr>
                <a:spLocks noChangeArrowheads="1"/>
              </p:cNvSpPr>
              <p:nvPr/>
            </p:nvSpPr>
            <p:spPr bwMode="auto">
              <a:xfrm>
                <a:off x="2381" y="1499"/>
                <a:ext cx="500" cy="49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538" name="Rectangle 232"/>
              <p:cNvSpPr>
                <a:spLocks noChangeArrowheads="1"/>
              </p:cNvSpPr>
              <p:nvPr/>
            </p:nvSpPr>
            <p:spPr bwMode="auto">
              <a:xfrm>
                <a:off x="2593" y="1668"/>
                <a:ext cx="78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041" name="Rectangle 233"/>
              <p:cNvSpPr>
                <a:spLocks noChangeArrowheads="1"/>
              </p:cNvSpPr>
              <p:nvPr/>
            </p:nvSpPr>
            <p:spPr bwMode="auto">
              <a:xfrm>
                <a:off x="886" y="1997"/>
                <a:ext cx="499" cy="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42" name="Rectangle 234"/>
              <p:cNvSpPr>
                <a:spLocks noChangeArrowheads="1"/>
              </p:cNvSpPr>
              <p:nvPr/>
            </p:nvSpPr>
            <p:spPr bwMode="auto">
              <a:xfrm>
                <a:off x="886" y="1997"/>
                <a:ext cx="499" cy="497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541" name="Rectangle 235"/>
              <p:cNvSpPr>
                <a:spLocks noChangeArrowheads="1"/>
              </p:cNvSpPr>
              <p:nvPr/>
            </p:nvSpPr>
            <p:spPr bwMode="auto">
              <a:xfrm>
                <a:off x="1101" y="2174"/>
                <a:ext cx="78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044" name="Rectangle 236"/>
              <p:cNvSpPr>
                <a:spLocks noChangeArrowheads="1"/>
              </p:cNvSpPr>
              <p:nvPr/>
            </p:nvSpPr>
            <p:spPr bwMode="auto">
              <a:xfrm>
                <a:off x="1385" y="1997"/>
                <a:ext cx="497" cy="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45" name="Rectangle 237"/>
              <p:cNvSpPr>
                <a:spLocks noChangeArrowheads="1"/>
              </p:cNvSpPr>
              <p:nvPr/>
            </p:nvSpPr>
            <p:spPr bwMode="auto">
              <a:xfrm>
                <a:off x="1385" y="1997"/>
                <a:ext cx="497" cy="497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544" name="Rectangle 238"/>
              <p:cNvSpPr>
                <a:spLocks noChangeArrowheads="1"/>
              </p:cNvSpPr>
              <p:nvPr/>
            </p:nvSpPr>
            <p:spPr bwMode="auto">
              <a:xfrm>
                <a:off x="1598" y="2174"/>
                <a:ext cx="78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047" name="Rectangle 239"/>
              <p:cNvSpPr>
                <a:spLocks noChangeArrowheads="1"/>
              </p:cNvSpPr>
              <p:nvPr/>
            </p:nvSpPr>
            <p:spPr bwMode="auto">
              <a:xfrm>
                <a:off x="1882" y="1997"/>
                <a:ext cx="499" cy="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48" name="Rectangle 240"/>
              <p:cNvSpPr>
                <a:spLocks noChangeArrowheads="1"/>
              </p:cNvSpPr>
              <p:nvPr/>
            </p:nvSpPr>
            <p:spPr bwMode="auto">
              <a:xfrm>
                <a:off x="1882" y="1997"/>
                <a:ext cx="499" cy="497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547" name="Rectangle 241"/>
              <p:cNvSpPr>
                <a:spLocks noChangeArrowheads="1"/>
              </p:cNvSpPr>
              <p:nvPr/>
            </p:nvSpPr>
            <p:spPr bwMode="auto">
              <a:xfrm>
                <a:off x="2095" y="2174"/>
                <a:ext cx="77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48" name="Rectangle 242"/>
              <p:cNvSpPr>
                <a:spLocks noChangeArrowheads="1"/>
              </p:cNvSpPr>
              <p:nvPr/>
            </p:nvSpPr>
            <p:spPr bwMode="auto">
              <a:xfrm>
                <a:off x="2162" y="2385"/>
                <a:ext cx="22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(7,5)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49" name="Rectangle 243"/>
              <p:cNvSpPr>
                <a:spLocks noChangeArrowheads="1"/>
              </p:cNvSpPr>
              <p:nvPr/>
            </p:nvSpPr>
            <p:spPr bwMode="auto">
              <a:xfrm>
                <a:off x="2162" y="2012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(6,5)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052" name="Rectangle 244"/>
              <p:cNvSpPr>
                <a:spLocks noChangeArrowheads="1"/>
              </p:cNvSpPr>
              <p:nvPr/>
            </p:nvSpPr>
            <p:spPr bwMode="auto">
              <a:xfrm>
                <a:off x="2381" y="1997"/>
                <a:ext cx="500" cy="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53" name="Rectangle 245"/>
              <p:cNvSpPr>
                <a:spLocks noChangeArrowheads="1"/>
              </p:cNvSpPr>
              <p:nvPr/>
            </p:nvSpPr>
            <p:spPr bwMode="auto">
              <a:xfrm>
                <a:off x="2381" y="1997"/>
                <a:ext cx="500" cy="497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552" name="Rectangle 246"/>
              <p:cNvSpPr>
                <a:spLocks noChangeArrowheads="1"/>
              </p:cNvSpPr>
              <p:nvPr/>
            </p:nvSpPr>
            <p:spPr bwMode="auto">
              <a:xfrm>
                <a:off x="2593" y="2174"/>
                <a:ext cx="78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055" name="Freeform 247"/>
              <p:cNvSpPr>
                <a:spLocks noEditPoints="1"/>
              </p:cNvSpPr>
              <p:nvPr/>
            </p:nvSpPr>
            <p:spPr bwMode="auto">
              <a:xfrm>
                <a:off x="1664" y="1680"/>
                <a:ext cx="847" cy="154"/>
              </a:xfrm>
              <a:custGeom>
                <a:avLst/>
                <a:gdLst/>
                <a:ahLst/>
                <a:cxnLst>
                  <a:cxn ang="0">
                    <a:pos x="1370" y="40"/>
                  </a:cxn>
                  <a:cxn ang="0">
                    <a:pos x="1362" y="26"/>
                  </a:cxn>
                  <a:cxn ang="0">
                    <a:pos x="1414" y="5"/>
                  </a:cxn>
                  <a:cxn ang="0">
                    <a:pos x="1328" y="64"/>
                  </a:cxn>
                  <a:cxn ang="0">
                    <a:pos x="1276" y="85"/>
                  </a:cxn>
                  <a:cxn ang="0">
                    <a:pos x="1320" y="50"/>
                  </a:cxn>
                  <a:cxn ang="0">
                    <a:pos x="1328" y="64"/>
                  </a:cxn>
                  <a:cxn ang="0">
                    <a:pos x="1209" y="132"/>
                  </a:cxn>
                  <a:cxn ang="0">
                    <a:pos x="1202" y="135"/>
                  </a:cxn>
                  <a:cxn ang="0">
                    <a:pos x="1196" y="120"/>
                  </a:cxn>
                  <a:cxn ang="0">
                    <a:pos x="1201" y="118"/>
                  </a:cxn>
                  <a:cxn ang="0">
                    <a:pos x="1248" y="101"/>
                  </a:cxn>
                  <a:cxn ang="0">
                    <a:pos x="1157" y="152"/>
                  </a:cxn>
                  <a:cxn ang="0">
                    <a:pos x="1102" y="165"/>
                  </a:cxn>
                  <a:cxn ang="0">
                    <a:pos x="1151" y="138"/>
                  </a:cxn>
                  <a:cxn ang="0">
                    <a:pos x="1157" y="152"/>
                  </a:cxn>
                  <a:cxn ang="0">
                    <a:pos x="1023" y="205"/>
                  </a:cxn>
                  <a:cxn ang="0">
                    <a:pos x="1017" y="190"/>
                  </a:cxn>
                  <a:cxn ang="0">
                    <a:pos x="1072" y="177"/>
                  </a:cxn>
                  <a:cxn ang="0">
                    <a:pos x="975" y="218"/>
                  </a:cxn>
                  <a:cxn ang="0">
                    <a:pos x="919" y="221"/>
                  </a:cxn>
                  <a:cxn ang="0">
                    <a:pos x="972" y="202"/>
                  </a:cxn>
                  <a:cxn ang="0">
                    <a:pos x="975" y="218"/>
                  </a:cxn>
                  <a:cxn ang="0">
                    <a:pos x="834" y="247"/>
                  </a:cxn>
                  <a:cxn ang="0">
                    <a:pos x="831" y="231"/>
                  </a:cxn>
                  <a:cxn ang="0">
                    <a:pos x="888" y="228"/>
                  </a:cxn>
                  <a:cxn ang="0">
                    <a:pos x="786" y="254"/>
                  </a:cxn>
                  <a:cxn ang="0">
                    <a:pos x="729" y="247"/>
                  </a:cxn>
                  <a:cxn ang="0">
                    <a:pos x="785" y="238"/>
                  </a:cxn>
                  <a:cxn ang="0">
                    <a:pos x="786" y="254"/>
                  </a:cxn>
                  <a:cxn ang="0">
                    <a:pos x="642" y="257"/>
                  </a:cxn>
                  <a:cxn ang="0">
                    <a:pos x="641" y="241"/>
                  </a:cxn>
                  <a:cxn ang="0">
                    <a:pos x="697" y="248"/>
                  </a:cxn>
                  <a:cxn ang="0">
                    <a:pos x="592" y="257"/>
                  </a:cxn>
                  <a:cxn ang="0">
                    <a:pos x="538" y="240"/>
                  </a:cxn>
                  <a:cxn ang="0">
                    <a:pos x="595" y="241"/>
                  </a:cxn>
                  <a:cxn ang="0">
                    <a:pos x="592" y="257"/>
                  </a:cxn>
                  <a:cxn ang="0">
                    <a:pos x="450" y="233"/>
                  </a:cxn>
                  <a:cxn ang="0">
                    <a:pos x="453" y="217"/>
                  </a:cxn>
                  <a:cxn ang="0">
                    <a:pos x="507" y="234"/>
                  </a:cxn>
                  <a:cxn ang="0">
                    <a:pos x="403" y="225"/>
                  </a:cxn>
                  <a:cxn ang="0">
                    <a:pos x="394" y="224"/>
                  </a:cxn>
                  <a:cxn ang="0">
                    <a:pos x="351" y="200"/>
                  </a:cxn>
                  <a:cxn ang="0">
                    <a:pos x="400" y="209"/>
                  </a:cxn>
                  <a:cxn ang="0">
                    <a:pos x="405" y="210"/>
                  </a:cxn>
                  <a:cxn ang="0">
                    <a:pos x="403" y="225"/>
                  </a:cxn>
                  <a:cxn ang="0">
                    <a:pos x="265" y="179"/>
                  </a:cxn>
                  <a:cxn ang="0">
                    <a:pos x="271" y="164"/>
                  </a:cxn>
                  <a:cxn ang="0">
                    <a:pos x="321" y="190"/>
                  </a:cxn>
                  <a:cxn ang="0">
                    <a:pos x="220" y="163"/>
                  </a:cxn>
                  <a:cxn ang="0">
                    <a:pos x="191" y="153"/>
                  </a:cxn>
                  <a:cxn ang="0">
                    <a:pos x="171" y="133"/>
                  </a:cxn>
                  <a:cxn ang="0">
                    <a:pos x="199" y="139"/>
                  </a:cxn>
                  <a:cxn ang="0">
                    <a:pos x="225" y="148"/>
                  </a:cxn>
                  <a:cxn ang="0">
                    <a:pos x="220" y="163"/>
                  </a:cxn>
                  <a:cxn ang="0">
                    <a:pos x="90" y="99"/>
                  </a:cxn>
                  <a:cxn ang="0">
                    <a:pos x="98" y="85"/>
                  </a:cxn>
                  <a:cxn ang="0">
                    <a:pos x="143" y="118"/>
                  </a:cxn>
                  <a:cxn ang="0">
                    <a:pos x="48" y="76"/>
                  </a:cxn>
                  <a:cxn ang="0">
                    <a:pos x="2" y="42"/>
                  </a:cxn>
                  <a:cxn ang="0">
                    <a:pos x="55" y="62"/>
                  </a:cxn>
                  <a:cxn ang="0">
                    <a:pos x="48" y="76"/>
                  </a:cxn>
                </a:cxnLst>
                <a:rect l="0" t="0" r="r" b="b"/>
                <a:pathLst>
                  <a:path w="1416" h="257">
                    <a:moveTo>
                      <a:pt x="1411" y="16"/>
                    </a:moveTo>
                    <a:lnTo>
                      <a:pt x="1370" y="40"/>
                    </a:lnTo>
                    <a:cubicBezTo>
                      <a:pt x="1366" y="42"/>
                      <a:pt x="1361" y="40"/>
                      <a:pt x="1359" y="37"/>
                    </a:cubicBezTo>
                    <a:cubicBezTo>
                      <a:pt x="1357" y="33"/>
                      <a:pt x="1358" y="28"/>
                      <a:pt x="1362" y="26"/>
                    </a:cubicBezTo>
                    <a:lnTo>
                      <a:pt x="1403" y="2"/>
                    </a:lnTo>
                    <a:cubicBezTo>
                      <a:pt x="1407" y="0"/>
                      <a:pt x="1412" y="1"/>
                      <a:pt x="1414" y="5"/>
                    </a:cubicBezTo>
                    <a:cubicBezTo>
                      <a:pt x="1416" y="9"/>
                      <a:pt x="1415" y="13"/>
                      <a:pt x="1411" y="16"/>
                    </a:cubicBezTo>
                    <a:close/>
                    <a:moveTo>
                      <a:pt x="1328" y="64"/>
                    </a:moveTo>
                    <a:lnTo>
                      <a:pt x="1286" y="87"/>
                    </a:lnTo>
                    <a:cubicBezTo>
                      <a:pt x="1283" y="90"/>
                      <a:pt x="1278" y="88"/>
                      <a:pt x="1276" y="85"/>
                    </a:cubicBezTo>
                    <a:cubicBezTo>
                      <a:pt x="1273" y="81"/>
                      <a:pt x="1275" y="76"/>
                      <a:pt x="1278" y="74"/>
                    </a:cubicBezTo>
                    <a:lnTo>
                      <a:pt x="1320" y="50"/>
                    </a:lnTo>
                    <a:cubicBezTo>
                      <a:pt x="1324" y="47"/>
                      <a:pt x="1329" y="49"/>
                      <a:pt x="1331" y="53"/>
                    </a:cubicBezTo>
                    <a:cubicBezTo>
                      <a:pt x="1333" y="56"/>
                      <a:pt x="1332" y="61"/>
                      <a:pt x="1328" y="64"/>
                    </a:cubicBezTo>
                    <a:close/>
                    <a:moveTo>
                      <a:pt x="1245" y="111"/>
                    </a:moveTo>
                    <a:lnTo>
                      <a:pt x="1209" y="132"/>
                    </a:lnTo>
                    <a:cubicBezTo>
                      <a:pt x="1209" y="132"/>
                      <a:pt x="1208" y="132"/>
                      <a:pt x="1208" y="133"/>
                    </a:cubicBezTo>
                    <a:lnTo>
                      <a:pt x="1202" y="135"/>
                    </a:lnTo>
                    <a:cubicBezTo>
                      <a:pt x="1198" y="137"/>
                      <a:pt x="1193" y="135"/>
                      <a:pt x="1191" y="130"/>
                    </a:cubicBezTo>
                    <a:cubicBezTo>
                      <a:pt x="1190" y="126"/>
                      <a:pt x="1192" y="122"/>
                      <a:pt x="1196" y="120"/>
                    </a:cubicBezTo>
                    <a:lnTo>
                      <a:pt x="1202" y="118"/>
                    </a:lnTo>
                    <a:lnTo>
                      <a:pt x="1201" y="118"/>
                    </a:lnTo>
                    <a:lnTo>
                      <a:pt x="1237" y="98"/>
                    </a:lnTo>
                    <a:cubicBezTo>
                      <a:pt x="1241" y="95"/>
                      <a:pt x="1246" y="97"/>
                      <a:pt x="1248" y="101"/>
                    </a:cubicBezTo>
                    <a:cubicBezTo>
                      <a:pt x="1250" y="104"/>
                      <a:pt x="1249" y="109"/>
                      <a:pt x="1245" y="111"/>
                    </a:cubicBezTo>
                    <a:close/>
                    <a:moveTo>
                      <a:pt x="1157" y="152"/>
                    </a:moveTo>
                    <a:lnTo>
                      <a:pt x="1112" y="170"/>
                    </a:lnTo>
                    <a:cubicBezTo>
                      <a:pt x="1108" y="172"/>
                      <a:pt x="1104" y="170"/>
                      <a:pt x="1102" y="165"/>
                    </a:cubicBezTo>
                    <a:cubicBezTo>
                      <a:pt x="1100" y="161"/>
                      <a:pt x="1102" y="157"/>
                      <a:pt x="1107" y="155"/>
                    </a:cubicBezTo>
                    <a:lnTo>
                      <a:pt x="1151" y="138"/>
                    </a:lnTo>
                    <a:cubicBezTo>
                      <a:pt x="1155" y="136"/>
                      <a:pt x="1160" y="138"/>
                      <a:pt x="1162" y="142"/>
                    </a:cubicBezTo>
                    <a:cubicBezTo>
                      <a:pt x="1163" y="146"/>
                      <a:pt x="1161" y="151"/>
                      <a:pt x="1157" y="152"/>
                    </a:cubicBezTo>
                    <a:close/>
                    <a:moveTo>
                      <a:pt x="1068" y="187"/>
                    </a:moveTo>
                    <a:lnTo>
                      <a:pt x="1023" y="205"/>
                    </a:lnTo>
                    <a:cubicBezTo>
                      <a:pt x="1019" y="206"/>
                      <a:pt x="1014" y="204"/>
                      <a:pt x="1013" y="200"/>
                    </a:cubicBezTo>
                    <a:cubicBezTo>
                      <a:pt x="1011" y="196"/>
                      <a:pt x="1013" y="192"/>
                      <a:pt x="1017" y="190"/>
                    </a:cubicBezTo>
                    <a:lnTo>
                      <a:pt x="1062" y="173"/>
                    </a:lnTo>
                    <a:cubicBezTo>
                      <a:pt x="1066" y="171"/>
                      <a:pt x="1071" y="173"/>
                      <a:pt x="1072" y="177"/>
                    </a:cubicBezTo>
                    <a:cubicBezTo>
                      <a:pt x="1074" y="181"/>
                      <a:pt x="1072" y="186"/>
                      <a:pt x="1068" y="187"/>
                    </a:cubicBezTo>
                    <a:close/>
                    <a:moveTo>
                      <a:pt x="975" y="218"/>
                    </a:moveTo>
                    <a:lnTo>
                      <a:pt x="928" y="228"/>
                    </a:lnTo>
                    <a:cubicBezTo>
                      <a:pt x="924" y="228"/>
                      <a:pt x="920" y="226"/>
                      <a:pt x="919" y="221"/>
                    </a:cubicBezTo>
                    <a:cubicBezTo>
                      <a:pt x="918" y="217"/>
                      <a:pt x="921" y="213"/>
                      <a:pt x="925" y="212"/>
                    </a:cubicBezTo>
                    <a:lnTo>
                      <a:pt x="972" y="202"/>
                    </a:lnTo>
                    <a:cubicBezTo>
                      <a:pt x="977" y="201"/>
                      <a:pt x="981" y="204"/>
                      <a:pt x="982" y="208"/>
                    </a:cubicBezTo>
                    <a:cubicBezTo>
                      <a:pt x="983" y="213"/>
                      <a:pt x="980" y="217"/>
                      <a:pt x="975" y="218"/>
                    </a:cubicBezTo>
                    <a:close/>
                    <a:moveTo>
                      <a:pt x="881" y="237"/>
                    </a:moveTo>
                    <a:lnTo>
                      <a:pt x="834" y="247"/>
                    </a:lnTo>
                    <a:cubicBezTo>
                      <a:pt x="830" y="248"/>
                      <a:pt x="826" y="245"/>
                      <a:pt x="825" y="241"/>
                    </a:cubicBezTo>
                    <a:cubicBezTo>
                      <a:pt x="824" y="236"/>
                      <a:pt x="827" y="232"/>
                      <a:pt x="831" y="231"/>
                    </a:cubicBezTo>
                    <a:lnTo>
                      <a:pt x="878" y="222"/>
                    </a:lnTo>
                    <a:cubicBezTo>
                      <a:pt x="883" y="221"/>
                      <a:pt x="887" y="223"/>
                      <a:pt x="888" y="228"/>
                    </a:cubicBezTo>
                    <a:cubicBezTo>
                      <a:pt x="889" y="232"/>
                      <a:pt x="886" y="236"/>
                      <a:pt x="881" y="237"/>
                    </a:cubicBezTo>
                    <a:close/>
                    <a:moveTo>
                      <a:pt x="786" y="254"/>
                    </a:moveTo>
                    <a:lnTo>
                      <a:pt x="738" y="255"/>
                    </a:lnTo>
                    <a:cubicBezTo>
                      <a:pt x="733" y="255"/>
                      <a:pt x="730" y="251"/>
                      <a:pt x="729" y="247"/>
                    </a:cubicBezTo>
                    <a:cubicBezTo>
                      <a:pt x="729" y="243"/>
                      <a:pt x="733" y="239"/>
                      <a:pt x="737" y="239"/>
                    </a:cubicBezTo>
                    <a:lnTo>
                      <a:pt x="785" y="238"/>
                    </a:lnTo>
                    <a:cubicBezTo>
                      <a:pt x="790" y="238"/>
                      <a:pt x="793" y="241"/>
                      <a:pt x="793" y="246"/>
                    </a:cubicBezTo>
                    <a:cubicBezTo>
                      <a:pt x="794" y="250"/>
                      <a:pt x="790" y="254"/>
                      <a:pt x="786" y="254"/>
                    </a:cubicBezTo>
                    <a:close/>
                    <a:moveTo>
                      <a:pt x="690" y="256"/>
                    </a:moveTo>
                    <a:lnTo>
                      <a:pt x="642" y="257"/>
                    </a:lnTo>
                    <a:cubicBezTo>
                      <a:pt x="637" y="257"/>
                      <a:pt x="634" y="253"/>
                      <a:pt x="634" y="249"/>
                    </a:cubicBezTo>
                    <a:cubicBezTo>
                      <a:pt x="633" y="245"/>
                      <a:pt x="637" y="241"/>
                      <a:pt x="641" y="241"/>
                    </a:cubicBezTo>
                    <a:lnTo>
                      <a:pt x="689" y="240"/>
                    </a:lnTo>
                    <a:cubicBezTo>
                      <a:pt x="694" y="240"/>
                      <a:pt x="697" y="243"/>
                      <a:pt x="697" y="248"/>
                    </a:cubicBezTo>
                    <a:cubicBezTo>
                      <a:pt x="698" y="252"/>
                      <a:pt x="694" y="256"/>
                      <a:pt x="690" y="256"/>
                    </a:cubicBezTo>
                    <a:close/>
                    <a:moveTo>
                      <a:pt x="592" y="257"/>
                    </a:moveTo>
                    <a:lnTo>
                      <a:pt x="545" y="249"/>
                    </a:lnTo>
                    <a:cubicBezTo>
                      <a:pt x="541" y="248"/>
                      <a:pt x="538" y="244"/>
                      <a:pt x="538" y="240"/>
                    </a:cubicBezTo>
                    <a:cubicBezTo>
                      <a:pt x="539" y="235"/>
                      <a:pt x="543" y="232"/>
                      <a:pt x="548" y="233"/>
                    </a:cubicBezTo>
                    <a:lnTo>
                      <a:pt x="595" y="241"/>
                    </a:lnTo>
                    <a:cubicBezTo>
                      <a:pt x="599" y="242"/>
                      <a:pt x="602" y="246"/>
                      <a:pt x="601" y="250"/>
                    </a:cubicBezTo>
                    <a:cubicBezTo>
                      <a:pt x="601" y="254"/>
                      <a:pt x="597" y="257"/>
                      <a:pt x="592" y="257"/>
                    </a:cubicBezTo>
                    <a:close/>
                    <a:moveTo>
                      <a:pt x="498" y="241"/>
                    </a:moveTo>
                    <a:lnTo>
                      <a:pt x="450" y="233"/>
                    </a:lnTo>
                    <a:cubicBezTo>
                      <a:pt x="446" y="233"/>
                      <a:pt x="443" y="228"/>
                      <a:pt x="444" y="224"/>
                    </a:cubicBezTo>
                    <a:cubicBezTo>
                      <a:pt x="444" y="220"/>
                      <a:pt x="448" y="217"/>
                      <a:pt x="453" y="217"/>
                    </a:cubicBezTo>
                    <a:lnTo>
                      <a:pt x="500" y="225"/>
                    </a:lnTo>
                    <a:cubicBezTo>
                      <a:pt x="505" y="226"/>
                      <a:pt x="507" y="230"/>
                      <a:pt x="507" y="234"/>
                    </a:cubicBezTo>
                    <a:cubicBezTo>
                      <a:pt x="506" y="239"/>
                      <a:pt x="502" y="242"/>
                      <a:pt x="498" y="241"/>
                    </a:cubicBezTo>
                    <a:close/>
                    <a:moveTo>
                      <a:pt x="403" y="225"/>
                    </a:moveTo>
                    <a:lnTo>
                      <a:pt x="396" y="224"/>
                    </a:lnTo>
                    <a:cubicBezTo>
                      <a:pt x="395" y="224"/>
                      <a:pt x="395" y="224"/>
                      <a:pt x="394" y="224"/>
                    </a:cubicBezTo>
                    <a:lnTo>
                      <a:pt x="356" y="210"/>
                    </a:lnTo>
                    <a:cubicBezTo>
                      <a:pt x="352" y="209"/>
                      <a:pt x="350" y="204"/>
                      <a:pt x="351" y="200"/>
                    </a:cubicBezTo>
                    <a:cubicBezTo>
                      <a:pt x="352" y="196"/>
                      <a:pt x="357" y="194"/>
                      <a:pt x="361" y="195"/>
                    </a:cubicBezTo>
                    <a:lnTo>
                      <a:pt x="400" y="209"/>
                    </a:lnTo>
                    <a:lnTo>
                      <a:pt x="398" y="209"/>
                    </a:lnTo>
                    <a:lnTo>
                      <a:pt x="405" y="210"/>
                    </a:lnTo>
                    <a:cubicBezTo>
                      <a:pt x="410" y="210"/>
                      <a:pt x="413" y="215"/>
                      <a:pt x="412" y="219"/>
                    </a:cubicBezTo>
                    <a:cubicBezTo>
                      <a:pt x="411" y="223"/>
                      <a:pt x="407" y="226"/>
                      <a:pt x="403" y="225"/>
                    </a:cubicBezTo>
                    <a:close/>
                    <a:moveTo>
                      <a:pt x="311" y="195"/>
                    </a:moveTo>
                    <a:lnTo>
                      <a:pt x="265" y="179"/>
                    </a:lnTo>
                    <a:cubicBezTo>
                      <a:pt x="261" y="177"/>
                      <a:pt x="259" y="173"/>
                      <a:pt x="260" y="169"/>
                    </a:cubicBezTo>
                    <a:cubicBezTo>
                      <a:pt x="262" y="164"/>
                      <a:pt x="266" y="162"/>
                      <a:pt x="271" y="164"/>
                    </a:cubicBezTo>
                    <a:lnTo>
                      <a:pt x="316" y="180"/>
                    </a:lnTo>
                    <a:cubicBezTo>
                      <a:pt x="320" y="181"/>
                      <a:pt x="322" y="186"/>
                      <a:pt x="321" y="190"/>
                    </a:cubicBezTo>
                    <a:cubicBezTo>
                      <a:pt x="319" y="194"/>
                      <a:pt x="315" y="196"/>
                      <a:pt x="311" y="195"/>
                    </a:cubicBezTo>
                    <a:close/>
                    <a:moveTo>
                      <a:pt x="220" y="163"/>
                    </a:moveTo>
                    <a:lnTo>
                      <a:pt x="192" y="153"/>
                    </a:lnTo>
                    <a:cubicBezTo>
                      <a:pt x="192" y="153"/>
                      <a:pt x="192" y="153"/>
                      <a:pt x="191" y="153"/>
                    </a:cubicBezTo>
                    <a:lnTo>
                      <a:pt x="175" y="144"/>
                    </a:lnTo>
                    <a:cubicBezTo>
                      <a:pt x="171" y="142"/>
                      <a:pt x="169" y="137"/>
                      <a:pt x="171" y="133"/>
                    </a:cubicBezTo>
                    <a:cubicBezTo>
                      <a:pt x="173" y="129"/>
                      <a:pt x="178" y="128"/>
                      <a:pt x="182" y="130"/>
                    </a:cubicBezTo>
                    <a:lnTo>
                      <a:pt x="199" y="139"/>
                    </a:lnTo>
                    <a:lnTo>
                      <a:pt x="198" y="138"/>
                    </a:lnTo>
                    <a:lnTo>
                      <a:pt x="225" y="148"/>
                    </a:lnTo>
                    <a:cubicBezTo>
                      <a:pt x="229" y="149"/>
                      <a:pt x="232" y="154"/>
                      <a:pt x="230" y="158"/>
                    </a:cubicBezTo>
                    <a:cubicBezTo>
                      <a:pt x="229" y="162"/>
                      <a:pt x="224" y="164"/>
                      <a:pt x="220" y="163"/>
                    </a:cubicBezTo>
                    <a:close/>
                    <a:moveTo>
                      <a:pt x="132" y="121"/>
                    </a:moveTo>
                    <a:lnTo>
                      <a:pt x="90" y="99"/>
                    </a:lnTo>
                    <a:cubicBezTo>
                      <a:pt x="86" y="97"/>
                      <a:pt x="85" y="92"/>
                      <a:pt x="87" y="88"/>
                    </a:cubicBezTo>
                    <a:cubicBezTo>
                      <a:pt x="89" y="84"/>
                      <a:pt x="94" y="82"/>
                      <a:pt x="98" y="85"/>
                    </a:cubicBezTo>
                    <a:lnTo>
                      <a:pt x="140" y="107"/>
                    </a:lnTo>
                    <a:cubicBezTo>
                      <a:pt x="144" y="109"/>
                      <a:pt x="145" y="114"/>
                      <a:pt x="143" y="118"/>
                    </a:cubicBezTo>
                    <a:cubicBezTo>
                      <a:pt x="141" y="122"/>
                      <a:pt x="136" y="123"/>
                      <a:pt x="132" y="121"/>
                    </a:cubicBezTo>
                    <a:close/>
                    <a:moveTo>
                      <a:pt x="48" y="76"/>
                    </a:moveTo>
                    <a:lnTo>
                      <a:pt x="5" y="53"/>
                    </a:lnTo>
                    <a:cubicBezTo>
                      <a:pt x="2" y="51"/>
                      <a:pt x="0" y="46"/>
                      <a:pt x="2" y="42"/>
                    </a:cubicBezTo>
                    <a:cubicBezTo>
                      <a:pt x="4" y="39"/>
                      <a:pt x="9" y="37"/>
                      <a:pt x="13" y="39"/>
                    </a:cubicBezTo>
                    <a:lnTo>
                      <a:pt x="55" y="62"/>
                    </a:lnTo>
                    <a:cubicBezTo>
                      <a:pt x="59" y="64"/>
                      <a:pt x="61" y="69"/>
                      <a:pt x="59" y="73"/>
                    </a:cubicBezTo>
                    <a:cubicBezTo>
                      <a:pt x="56" y="77"/>
                      <a:pt x="52" y="78"/>
                      <a:pt x="48" y="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75" cap="flat">
                <a:solidFill>
                  <a:srgbClr val="000000"/>
                </a:solidFill>
                <a:prstDash val="solid"/>
                <a:bevel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56" name="Freeform 248"/>
              <p:cNvSpPr/>
              <p:nvPr/>
            </p:nvSpPr>
            <p:spPr bwMode="auto">
              <a:xfrm>
                <a:off x="1633" y="1686"/>
                <a:ext cx="41" cy="32"/>
              </a:xfrm>
              <a:custGeom>
                <a:avLst/>
                <a:gdLst/>
                <a:ahLst/>
                <a:cxnLst>
                  <a:cxn ang="0">
                    <a:pos x="41" y="4"/>
                  </a:cxn>
                  <a:cxn ang="0">
                    <a:pos x="0" y="0"/>
                  </a:cxn>
                  <a:cxn ang="0">
                    <a:pos x="21" y="34"/>
                  </a:cxn>
                  <a:cxn ang="0">
                    <a:pos x="41" y="4"/>
                  </a:cxn>
                </a:cxnLst>
                <a:rect l="0" t="0" r="r" b="b"/>
                <a:pathLst>
                  <a:path w="41" h="34">
                    <a:moveTo>
                      <a:pt x="41" y="4"/>
                    </a:moveTo>
                    <a:lnTo>
                      <a:pt x="0" y="0"/>
                    </a:lnTo>
                    <a:lnTo>
                      <a:pt x="21" y="34"/>
                    </a:lnTo>
                    <a:lnTo>
                      <a:pt x="4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57" name="Freeform 249"/>
              <p:cNvSpPr>
                <a:spLocks noEditPoints="1"/>
              </p:cNvSpPr>
              <p:nvPr/>
            </p:nvSpPr>
            <p:spPr bwMode="auto">
              <a:xfrm>
                <a:off x="1166" y="1680"/>
                <a:ext cx="846" cy="154"/>
              </a:xfrm>
              <a:custGeom>
                <a:avLst/>
                <a:gdLst/>
                <a:ahLst/>
                <a:cxnLst>
                  <a:cxn ang="0">
                    <a:pos x="1370" y="40"/>
                  </a:cxn>
                  <a:cxn ang="0">
                    <a:pos x="1362" y="26"/>
                  </a:cxn>
                  <a:cxn ang="0">
                    <a:pos x="1415" y="5"/>
                  </a:cxn>
                  <a:cxn ang="0">
                    <a:pos x="1328" y="64"/>
                  </a:cxn>
                  <a:cxn ang="0">
                    <a:pos x="1276" y="85"/>
                  </a:cxn>
                  <a:cxn ang="0">
                    <a:pos x="1320" y="50"/>
                  </a:cxn>
                  <a:cxn ang="0">
                    <a:pos x="1328" y="64"/>
                  </a:cxn>
                  <a:cxn ang="0">
                    <a:pos x="1210" y="132"/>
                  </a:cxn>
                  <a:cxn ang="0">
                    <a:pos x="1202" y="135"/>
                  </a:cxn>
                  <a:cxn ang="0">
                    <a:pos x="1196" y="120"/>
                  </a:cxn>
                  <a:cxn ang="0">
                    <a:pos x="1202" y="118"/>
                  </a:cxn>
                  <a:cxn ang="0">
                    <a:pos x="1248" y="101"/>
                  </a:cxn>
                  <a:cxn ang="0">
                    <a:pos x="1157" y="152"/>
                  </a:cxn>
                  <a:cxn ang="0">
                    <a:pos x="1102" y="165"/>
                  </a:cxn>
                  <a:cxn ang="0">
                    <a:pos x="1152" y="138"/>
                  </a:cxn>
                  <a:cxn ang="0">
                    <a:pos x="1157" y="152"/>
                  </a:cxn>
                  <a:cxn ang="0">
                    <a:pos x="1023" y="205"/>
                  </a:cxn>
                  <a:cxn ang="0">
                    <a:pos x="1017" y="190"/>
                  </a:cxn>
                  <a:cxn ang="0">
                    <a:pos x="1073" y="177"/>
                  </a:cxn>
                  <a:cxn ang="0">
                    <a:pos x="976" y="218"/>
                  </a:cxn>
                  <a:cxn ang="0">
                    <a:pos x="919" y="221"/>
                  </a:cxn>
                  <a:cxn ang="0">
                    <a:pos x="973" y="202"/>
                  </a:cxn>
                  <a:cxn ang="0">
                    <a:pos x="976" y="218"/>
                  </a:cxn>
                  <a:cxn ang="0">
                    <a:pos x="835" y="247"/>
                  </a:cxn>
                  <a:cxn ang="0">
                    <a:pos x="832" y="231"/>
                  </a:cxn>
                  <a:cxn ang="0">
                    <a:pos x="888" y="228"/>
                  </a:cxn>
                  <a:cxn ang="0">
                    <a:pos x="786" y="254"/>
                  </a:cxn>
                  <a:cxn ang="0">
                    <a:pos x="730" y="247"/>
                  </a:cxn>
                  <a:cxn ang="0">
                    <a:pos x="786" y="238"/>
                  </a:cxn>
                  <a:cxn ang="0">
                    <a:pos x="786" y="254"/>
                  </a:cxn>
                  <a:cxn ang="0">
                    <a:pos x="642" y="257"/>
                  </a:cxn>
                  <a:cxn ang="0">
                    <a:pos x="642" y="241"/>
                  </a:cxn>
                  <a:cxn ang="0">
                    <a:pos x="698" y="248"/>
                  </a:cxn>
                  <a:cxn ang="0">
                    <a:pos x="593" y="257"/>
                  </a:cxn>
                  <a:cxn ang="0">
                    <a:pos x="539" y="240"/>
                  </a:cxn>
                  <a:cxn ang="0">
                    <a:pos x="595" y="241"/>
                  </a:cxn>
                  <a:cxn ang="0">
                    <a:pos x="593" y="257"/>
                  </a:cxn>
                  <a:cxn ang="0">
                    <a:pos x="451" y="233"/>
                  </a:cxn>
                  <a:cxn ang="0">
                    <a:pos x="453" y="217"/>
                  </a:cxn>
                  <a:cxn ang="0">
                    <a:pos x="507" y="234"/>
                  </a:cxn>
                  <a:cxn ang="0">
                    <a:pos x="403" y="225"/>
                  </a:cxn>
                  <a:cxn ang="0">
                    <a:pos x="395" y="224"/>
                  </a:cxn>
                  <a:cxn ang="0">
                    <a:pos x="351" y="200"/>
                  </a:cxn>
                  <a:cxn ang="0">
                    <a:pos x="400" y="209"/>
                  </a:cxn>
                  <a:cxn ang="0">
                    <a:pos x="406" y="210"/>
                  </a:cxn>
                  <a:cxn ang="0">
                    <a:pos x="403" y="225"/>
                  </a:cxn>
                  <a:cxn ang="0">
                    <a:pos x="266" y="179"/>
                  </a:cxn>
                  <a:cxn ang="0">
                    <a:pos x="271" y="164"/>
                  </a:cxn>
                  <a:cxn ang="0">
                    <a:pos x="321" y="190"/>
                  </a:cxn>
                  <a:cxn ang="0">
                    <a:pos x="220" y="163"/>
                  </a:cxn>
                  <a:cxn ang="0">
                    <a:pos x="192" y="153"/>
                  </a:cxn>
                  <a:cxn ang="0">
                    <a:pos x="172" y="133"/>
                  </a:cxn>
                  <a:cxn ang="0">
                    <a:pos x="199" y="139"/>
                  </a:cxn>
                  <a:cxn ang="0">
                    <a:pos x="226" y="148"/>
                  </a:cxn>
                  <a:cxn ang="0">
                    <a:pos x="220" y="163"/>
                  </a:cxn>
                  <a:cxn ang="0">
                    <a:pos x="90" y="99"/>
                  </a:cxn>
                  <a:cxn ang="0">
                    <a:pos x="98" y="85"/>
                  </a:cxn>
                  <a:cxn ang="0">
                    <a:pos x="144" y="118"/>
                  </a:cxn>
                  <a:cxn ang="0">
                    <a:pos x="48" y="76"/>
                  </a:cxn>
                  <a:cxn ang="0">
                    <a:pos x="2" y="42"/>
                  </a:cxn>
                  <a:cxn ang="0">
                    <a:pos x="56" y="62"/>
                  </a:cxn>
                  <a:cxn ang="0">
                    <a:pos x="48" y="76"/>
                  </a:cxn>
                </a:cxnLst>
                <a:rect l="0" t="0" r="r" b="b"/>
                <a:pathLst>
                  <a:path w="1417" h="257">
                    <a:moveTo>
                      <a:pt x="1412" y="16"/>
                    </a:moveTo>
                    <a:lnTo>
                      <a:pt x="1370" y="40"/>
                    </a:lnTo>
                    <a:cubicBezTo>
                      <a:pt x="1366" y="42"/>
                      <a:pt x="1361" y="40"/>
                      <a:pt x="1359" y="37"/>
                    </a:cubicBezTo>
                    <a:cubicBezTo>
                      <a:pt x="1357" y="33"/>
                      <a:pt x="1358" y="28"/>
                      <a:pt x="1362" y="26"/>
                    </a:cubicBezTo>
                    <a:lnTo>
                      <a:pt x="1404" y="2"/>
                    </a:lnTo>
                    <a:cubicBezTo>
                      <a:pt x="1407" y="0"/>
                      <a:pt x="1412" y="1"/>
                      <a:pt x="1415" y="5"/>
                    </a:cubicBezTo>
                    <a:cubicBezTo>
                      <a:pt x="1417" y="9"/>
                      <a:pt x="1415" y="13"/>
                      <a:pt x="1412" y="16"/>
                    </a:cubicBezTo>
                    <a:close/>
                    <a:moveTo>
                      <a:pt x="1328" y="64"/>
                    </a:moveTo>
                    <a:lnTo>
                      <a:pt x="1287" y="87"/>
                    </a:lnTo>
                    <a:cubicBezTo>
                      <a:pt x="1283" y="90"/>
                      <a:pt x="1278" y="88"/>
                      <a:pt x="1276" y="85"/>
                    </a:cubicBezTo>
                    <a:cubicBezTo>
                      <a:pt x="1274" y="81"/>
                      <a:pt x="1275" y="76"/>
                      <a:pt x="1279" y="74"/>
                    </a:cubicBezTo>
                    <a:lnTo>
                      <a:pt x="1320" y="50"/>
                    </a:lnTo>
                    <a:cubicBezTo>
                      <a:pt x="1324" y="47"/>
                      <a:pt x="1329" y="49"/>
                      <a:pt x="1331" y="53"/>
                    </a:cubicBezTo>
                    <a:cubicBezTo>
                      <a:pt x="1334" y="56"/>
                      <a:pt x="1332" y="61"/>
                      <a:pt x="1328" y="64"/>
                    </a:cubicBezTo>
                    <a:close/>
                    <a:moveTo>
                      <a:pt x="1245" y="111"/>
                    </a:moveTo>
                    <a:lnTo>
                      <a:pt x="1210" y="132"/>
                    </a:lnTo>
                    <a:cubicBezTo>
                      <a:pt x="1209" y="132"/>
                      <a:pt x="1209" y="132"/>
                      <a:pt x="1208" y="133"/>
                    </a:cubicBezTo>
                    <a:lnTo>
                      <a:pt x="1202" y="135"/>
                    </a:lnTo>
                    <a:cubicBezTo>
                      <a:pt x="1198" y="137"/>
                      <a:pt x="1193" y="135"/>
                      <a:pt x="1192" y="130"/>
                    </a:cubicBezTo>
                    <a:cubicBezTo>
                      <a:pt x="1190" y="126"/>
                      <a:pt x="1192" y="122"/>
                      <a:pt x="1196" y="120"/>
                    </a:cubicBezTo>
                    <a:lnTo>
                      <a:pt x="1203" y="118"/>
                    </a:lnTo>
                    <a:lnTo>
                      <a:pt x="1202" y="118"/>
                    </a:lnTo>
                    <a:lnTo>
                      <a:pt x="1237" y="98"/>
                    </a:lnTo>
                    <a:cubicBezTo>
                      <a:pt x="1241" y="95"/>
                      <a:pt x="1246" y="97"/>
                      <a:pt x="1248" y="101"/>
                    </a:cubicBezTo>
                    <a:cubicBezTo>
                      <a:pt x="1250" y="104"/>
                      <a:pt x="1249" y="109"/>
                      <a:pt x="1245" y="111"/>
                    </a:cubicBezTo>
                    <a:close/>
                    <a:moveTo>
                      <a:pt x="1157" y="152"/>
                    </a:moveTo>
                    <a:lnTo>
                      <a:pt x="1113" y="170"/>
                    </a:lnTo>
                    <a:cubicBezTo>
                      <a:pt x="1109" y="172"/>
                      <a:pt x="1104" y="170"/>
                      <a:pt x="1102" y="165"/>
                    </a:cubicBezTo>
                    <a:cubicBezTo>
                      <a:pt x="1101" y="161"/>
                      <a:pt x="1103" y="157"/>
                      <a:pt x="1107" y="155"/>
                    </a:cubicBezTo>
                    <a:lnTo>
                      <a:pt x="1152" y="138"/>
                    </a:lnTo>
                    <a:cubicBezTo>
                      <a:pt x="1156" y="136"/>
                      <a:pt x="1160" y="138"/>
                      <a:pt x="1162" y="142"/>
                    </a:cubicBezTo>
                    <a:cubicBezTo>
                      <a:pt x="1164" y="146"/>
                      <a:pt x="1162" y="151"/>
                      <a:pt x="1157" y="152"/>
                    </a:cubicBezTo>
                    <a:close/>
                    <a:moveTo>
                      <a:pt x="1068" y="187"/>
                    </a:moveTo>
                    <a:lnTo>
                      <a:pt x="1023" y="205"/>
                    </a:lnTo>
                    <a:cubicBezTo>
                      <a:pt x="1019" y="206"/>
                      <a:pt x="1015" y="204"/>
                      <a:pt x="1013" y="200"/>
                    </a:cubicBezTo>
                    <a:cubicBezTo>
                      <a:pt x="1011" y="196"/>
                      <a:pt x="1013" y="192"/>
                      <a:pt x="1017" y="190"/>
                    </a:cubicBezTo>
                    <a:lnTo>
                      <a:pt x="1062" y="173"/>
                    </a:lnTo>
                    <a:cubicBezTo>
                      <a:pt x="1066" y="171"/>
                      <a:pt x="1071" y="173"/>
                      <a:pt x="1073" y="177"/>
                    </a:cubicBezTo>
                    <a:cubicBezTo>
                      <a:pt x="1074" y="181"/>
                      <a:pt x="1072" y="186"/>
                      <a:pt x="1068" y="187"/>
                    </a:cubicBezTo>
                    <a:close/>
                    <a:moveTo>
                      <a:pt x="976" y="218"/>
                    </a:moveTo>
                    <a:lnTo>
                      <a:pt x="929" y="228"/>
                    </a:lnTo>
                    <a:cubicBezTo>
                      <a:pt x="924" y="228"/>
                      <a:pt x="920" y="226"/>
                      <a:pt x="919" y="221"/>
                    </a:cubicBezTo>
                    <a:cubicBezTo>
                      <a:pt x="918" y="217"/>
                      <a:pt x="921" y="213"/>
                      <a:pt x="926" y="212"/>
                    </a:cubicBezTo>
                    <a:lnTo>
                      <a:pt x="973" y="202"/>
                    </a:lnTo>
                    <a:cubicBezTo>
                      <a:pt x="977" y="201"/>
                      <a:pt x="981" y="204"/>
                      <a:pt x="982" y="208"/>
                    </a:cubicBezTo>
                    <a:cubicBezTo>
                      <a:pt x="983" y="213"/>
                      <a:pt x="980" y="217"/>
                      <a:pt x="976" y="218"/>
                    </a:cubicBezTo>
                    <a:close/>
                    <a:moveTo>
                      <a:pt x="882" y="237"/>
                    </a:moveTo>
                    <a:lnTo>
                      <a:pt x="835" y="247"/>
                    </a:lnTo>
                    <a:cubicBezTo>
                      <a:pt x="830" y="248"/>
                      <a:pt x="826" y="245"/>
                      <a:pt x="825" y="241"/>
                    </a:cubicBezTo>
                    <a:cubicBezTo>
                      <a:pt x="824" y="236"/>
                      <a:pt x="827" y="232"/>
                      <a:pt x="832" y="231"/>
                    </a:cubicBezTo>
                    <a:lnTo>
                      <a:pt x="879" y="222"/>
                    </a:lnTo>
                    <a:cubicBezTo>
                      <a:pt x="883" y="221"/>
                      <a:pt x="887" y="223"/>
                      <a:pt x="888" y="228"/>
                    </a:cubicBezTo>
                    <a:cubicBezTo>
                      <a:pt x="889" y="232"/>
                      <a:pt x="886" y="236"/>
                      <a:pt x="882" y="237"/>
                    </a:cubicBezTo>
                    <a:close/>
                    <a:moveTo>
                      <a:pt x="786" y="254"/>
                    </a:moveTo>
                    <a:lnTo>
                      <a:pt x="738" y="255"/>
                    </a:lnTo>
                    <a:cubicBezTo>
                      <a:pt x="734" y="255"/>
                      <a:pt x="730" y="251"/>
                      <a:pt x="730" y="247"/>
                    </a:cubicBezTo>
                    <a:cubicBezTo>
                      <a:pt x="730" y="243"/>
                      <a:pt x="733" y="239"/>
                      <a:pt x="738" y="239"/>
                    </a:cubicBezTo>
                    <a:lnTo>
                      <a:pt x="786" y="238"/>
                    </a:lnTo>
                    <a:cubicBezTo>
                      <a:pt x="790" y="238"/>
                      <a:pt x="794" y="241"/>
                      <a:pt x="794" y="246"/>
                    </a:cubicBezTo>
                    <a:cubicBezTo>
                      <a:pt x="794" y="250"/>
                      <a:pt x="790" y="254"/>
                      <a:pt x="786" y="254"/>
                    </a:cubicBezTo>
                    <a:close/>
                    <a:moveTo>
                      <a:pt x="690" y="256"/>
                    </a:moveTo>
                    <a:lnTo>
                      <a:pt x="642" y="257"/>
                    </a:lnTo>
                    <a:cubicBezTo>
                      <a:pt x="638" y="257"/>
                      <a:pt x="634" y="253"/>
                      <a:pt x="634" y="249"/>
                    </a:cubicBezTo>
                    <a:cubicBezTo>
                      <a:pt x="634" y="245"/>
                      <a:pt x="637" y="241"/>
                      <a:pt x="642" y="241"/>
                    </a:cubicBezTo>
                    <a:lnTo>
                      <a:pt x="690" y="240"/>
                    </a:lnTo>
                    <a:cubicBezTo>
                      <a:pt x="694" y="240"/>
                      <a:pt x="698" y="243"/>
                      <a:pt x="698" y="248"/>
                    </a:cubicBezTo>
                    <a:cubicBezTo>
                      <a:pt x="698" y="252"/>
                      <a:pt x="694" y="256"/>
                      <a:pt x="690" y="256"/>
                    </a:cubicBezTo>
                    <a:close/>
                    <a:moveTo>
                      <a:pt x="593" y="257"/>
                    </a:moveTo>
                    <a:lnTo>
                      <a:pt x="545" y="249"/>
                    </a:lnTo>
                    <a:cubicBezTo>
                      <a:pt x="541" y="248"/>
                      <a:pt x="538" y="244"/>
                      <a:pt x="539" y="240"/>
                    </a:cubicBezTo>
                    <a:cubicBezTo>
                      <a:pt x="539" y="235"/>
                      <a:pt x="544" y="232"/>
                      <a:pt x="548" y="233"/>
                    </a:cubicBezTo>
                    <a:lnTo>
                      <a:pt x="595" y="241"/>
                    </a:lnTo>
                    <a:cubicBezTo>
                      <a:pt x="600" y="242"/>
                      <a:pt x="603" y="246"/>
                      <a:pt x="602" y="250"/>
                    </a:cubicBezTo>
                    <a:cubicBezTo>
                      <a:pt x="601" y="254"/>
                      <a:pt x="597" y="257"/>
                      <a:pt x="593" y="257"/>
                    </a:cubicBezTo>
                    <a:close/>
                    <a:moveTo>
                      <a:pt x="498" y="241"/>
                    </a:moveTo>
                    <a:lnTo>
                      <a:pt x="451" y="233"/>
                    </a:lnTo>
                    <a:cubicBezTo>
                      <a:pt x="446" y="233"/>
                      <a:pt x="443" y="228"/>
                      <a:pt x="444" y="224"/>
                    </a:cubicBezTo>
                    <a:cubicBezTo>
                      <a:pt x="445" y="220"/>
                      <a:pt x="449" y="217"/>
                      <a:pt x="453" y="217"/>
                    </a:cubicBezTo>
                    <a:lnTo>
                      <a:pt x="501" y="225"/>
                    </a:lnTo>
                    <a:cubicBezTo>
                      <a:pt x="505" y="226"/>
                      <a:pt x="508" y="230"/>
                      <a:pt x="507" y="234"/>
                    </a:cubicBezTo>
                    <a:cubicBezTo>
                      <a:pt x="506" y="239"/>
                      <a:pt x="502" y="242"/>
                      <a:pt x="498" y="241"/>
                    </a:cubicBezTo>
                    <a:close/>
                    <a:moveTo>
                      <a:pt x="403" y="225"/>
                    </a:moveTo>
                    <a:lnTo>
                      <a:pt x="396" y="224"/>
                    </a:lnTo>
                    <a:cubicBezTo>
                      <a:pt x="396" y="224"/>
                      <a:pt x="395" y="224"/>
                      <a:pt x="395" y="224"/>
                    </a:cubicBezTo>
                    <a:lnTo>
                      <a:pt x="356" y="210"/>
                    </a:lnTo>
                    <a:cubicBezTo>
                      <a:pt x="352" y="209"/>
                      <a:pt x="350" y="204"/>
                      <a:pt x="351" y="200"/>
                    </a:cubicBezTo>
                    <a:cubicBezTo>
                      <a:pt x="353" y="196"/>
                      <a:pt x="357" y="194"/>
                      <a:pt x="362" y="195"/>
                    </a:cubicBezTo>
                    <a:lnTo>
                      <a:pt x="400" y="209"/>
                    </a:lnTo>
                    <a:lnTo>
                      <a:pt x="399" y="209"/>
                    </a:lnTo>
                    <a:lnTo>
                      <a:pt x="406" y="210"/>
                    </a:lnTo>
                    <a:cubicBezTo>
                      <a:pt x="410" y="210"/>
                      <a:pt x="413" y="215"/>
                      <a:pt x="412" y="219"/>
                    </a:cubicBezTo>
                    <a:cubicBezTo>
                      <a:pt x="412" y="223"/>
                      <a:pt x="408" y="226"/>
                      <a:pt x="403" y="225"/>
                    </a:cubicBezTo>
                    <a:close/>
                    <a:moveTo>
                      <a:pt x="311" y="195"/>
                    </a:moveTo>
                    <a:lnTo>
                      <a:pt x="266" y="179"/>
                    </a:lnTo>
                    <a:cubicBezTo>
                      <a:pt x="261" y="177"/>
                      <a:pt x="259" y="173"/>
                      <a:pt x="261" y="169"/>
                    </a:cubicBezTo>
                    <a:cubicBezTo>
                      <a:pt x="262" y="164"/>
                      <a:pt x="267" y="162"/>
                      <a:pt x="271" y="164"/>
                    </a:cubicBezTo>
                    <a:lnTo>
                      <a:pt x="316" y="180"/>
                    </a:lnTo>
                    <a:cubicBezTo>
                      <a:pt x="320" y="181"/>
                      <a:pt x="323" y="186"/>
                      <a:pt x="321" y="190"/>
                    </a:cubicBezTo>
                    <a:cubicBezTo>
                      <a:pt x="320" y="194"/>
                      <a:pt x="315" y="196"/>
                      <a:pt x="311" y="195"/>
                    </a:cubicBezTo>
                    <a:close/>
                    <a:moveTo>
                      <a:pt x="220" y="163"/>
                    </a:moveTo>
                    <a:lnTo>
                      <a:pt x="193" y="153"/>
                    </a:lnTo>
                    <a:cubicBezTo>
                      <a:pt x="192" y="153"/>
                      <a:pt x="192" y="153"/>
                      <a:pt x="192" y="153"/>
                    </a:cubicBezTo>
                    <a:lnTo>
                      <a:pt x="175" y="144"/>
                    </a:lnTo>
                    <a:cubicBezTo>
                      <a:pt x="171" y="142"/>
                      <a:pt x="170" y="137"/>
                      <a:pt x="172" y="133"/>
                    </a:cubicBezTo>
                    <a:cubicBezTo>
                      <a:pt x="174" y="129"/>
                      <a:pt x="179" y="128"/>
                      <a:pt x="183" y="130"/>
                    </a:cubicBezTo>
                    <a:lnTo>
                      <a:pt x="199" y="139"/>
                    </a:lnTo>
                    <a:lnTo>
                      <a:pt x="198" y="138"/>
                    </a:lnTo>
                    <a:lnTo>
                      <a:pt x="226" y="148"/>
                    </a:lnTo>
                    <a:cubicBezTo>
                      <a:pt x="230" y="149"/>
                      <a:pt x="232" y="154"/>
                      <a:pt x="231" y="158"/>
                    </a:cubicBezTo>
                    <a:cubicBezTo>
                      <a:pt x="229" y="162"/>
                      <a:pt x="224" y="164"/>
                      <a:pt x="220" y="163"/>
                    </a:cubicBezTo>
                    <a:close/>
                    <a:moveTo>
                      <a:pt x="133" y="121"/>
                    </a:moveTo>
                    <a:lnTo>
                      <a:pt x="90" y="99"/>
                    </a:lnTo>
                    <a:cubicBezTo>
                      <a:pt x="87" y="97"/>
                      <a:pt x="85" y="92"/>
                      <a:pt x="87" y="88"/>
                    </a:cubicBezTo>
                    <a:cubicBezTo>
                      <a:pt x="89" y="84"/>
                      <a:pt x="94" y="82"/>
                      <a:pt x="98" y="85"/>
                    </a:cubicBezTo>
                    <a:lnTo>
                      <a:pt x="140" y="107"/>
                    </a:lnTo>
                    <a:cubicBezTo>
                      <a:pt x="144" y="109"/>
                      <a:pt x="146" y="114"/>
                      <a:pt x="144" y="118"/>
                    </a:cubicBezTo>
                    <a:cubicBezTo>
                      <a:pt x="141" y="122"/>
                      <a:pt x="137" y="123"/>
                      <a:pt x="133" y="121"/>
                    </a:cubicBezTo>
                    <a:close/>
                    <a:moveTo>
                      <a:pt x="48" y="76"/>
                    </a:moveTo>
                    <a:lnTo>
                      <a:pt x="6" y="53"/>
                    </a:lnTo>
                    <a:cubicBezTo>
                      <a:pt x="2" y="51"/>
                      <a:pt x="0" y="46"/>
                      <a:pt x="2" y="42"/>
                    </a:cubicBezTo>
                    <a:cubicBezTo>
                      <a:pt x="5" y="39"/>
                      <a:pt x="9" y="37"/>
                      <a:pt x="13" y="39"/>
                    </a:cubicBezTo>
                    <a:lnTo>
                      <a:pt x="56" y="62"/>
                    </a:lnTo>
                    <a:cubicBezTo>
                      <a:pt x="60" y="64"/>
                      <a:pt x="61" y="69"/>
                      <a:pt x="59" y="73"/>
                    </a:cubicBezTo>
                    <a:cubicBezTo>
                      <a:pt x="57" y="77"/>
                      <a:pt x="52" y="78"/>
                      <a:pt x="48" y="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75" cap="flat">
                <a:solidFill>
                  <a:srgbClr val="000000"/>
                </a:solidFill>
                <a:prstDash val="solid"/>
                <a:bevel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58" name="Freeform 250"/>
              <p:cNvSpPr/>
              <p:nvPr/>
            </p:nvSpPr>
            <p:spPr bwMode="auto">
              <a:xfrm>
                <a:off x="1135" y="1686"/>
                <a:ext cx="42" cy="32"/>
              </a:xfrm>
              <a:custGeom>
                <a:avLst/>
                <a:gdLst/>
                <a:ahLst/>
                <a:cxnLst>
                  <a:cxn ang="0">
                    <a:pos x="40" y="4"/>
                  </a:cxn>
                  <a:cxn ang="0">
                    <a:pos x="0" y="0"/>
                  </a:cxn>
                  <a:cxn ang="0">
                    <a:pos x="21" y="34"/>
                  </a:cxn>
                  <a:cxn ang="0">
                    <a:pos x="40" y="4"/>
                  </a:cxn>
                </a:cxnLst>
                <a:rect l="0" t="0" r="r" b="b"/>
                <a:pathLst>
                  <a:path w="40" h="34">
                    <a:moveTo>
                      <a:pt x="40" y="4"/>
                    </a:moveTo>
                    <a:lnTo>
                      <a:pt x="0" y="0"/>
                    </a:lnTo>
                    <a:lnTo>
                      <a:pt x="21" y="34"/>
                    </a:lnTo>
                    <a:lnTo>
                      <a:pt x="4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59" name="Freeform 251"/>
              <p:cNvSpPr>
                <a:spLocks noEditPoints="1"/>
              </p:cNvSpPr>
              <p:nvPr/>
            </p:nvSpPr>
            <p:spPr bwMode="auto">
              <a:xfrm>
                <a:off x="1254" y="1163"/>
                <a:ext cx="847" cy="154"/>
              </a:xfrm>
              <a:custGeom>
                <a:avLst/>
                <a:gdLst/>
                <a:ahLst/>
                <a:cxnLst>
                  <a:cxn ang="0">
                    <a:pos x="47" y="218"/>
                  </a:cxn>
                  <a:cxn ang="0">
                    <a:pos x="55" y="231"/>
                  </a:cxn>
                  <a:cxn ang="0">
                    <a:pos x="2" y="252"/>
                  </a:cxn>
                  <a:cxn ang="0">
                    <a:pos x="88" y="194"/>
                  </a:cxn>
                  <a:cxn ang="0">
                    <a:pos x="141" y="173"/>
                  </a:cxn>
                  <a:cxn ang="0">
                    <a:pos x="96" y="207"/>
                  </a:cxn>
                  <a:cxn ang="0">
                    <a:pos x="88" y="194"/>
                  </a:cxn>
                  <a:cxn ang="0">
                    <a:pos x="207" y="125"/>
                  </a:cxn>
                  <a:cxn ang="0">
                    <a:pos x="215" y="122"/>
                  </a:cxn>
                  <a:cxn ang="0">
                    <a:pos x="220" y="137"/>
                  </a:cxn>
                  <a:cxn ang="0">
                    <a:pos x="215" y="139"/>
                  </a:cxn>
                  <a:cxn ang="0">
                    <a:pos x="169" y="157"/>
                  </a:cxn>
                  <a:cxn ang="0">
                    <a:pos x="259" y="105"/>
                  </a:cxn>
                  <a:cxn ang="0">
                    <a:pos x="314" y="92"/>
                  </a:cxn>
                  <a:cxn ang="0">
                    <a:pos x="265" y="120"/>
                  </a:cxn>
                  <a:cxn ang="0">
                    <a:pos x="259" y="105"/>
                  </a:cxn>
                  <a:cxn ang="0">
                    <a:pos x="393" y="52"/>
                  </a:cxn>
                  <a:cxn ang="0">
                    <a:pos x="399" y="67"/>
                  </a:cxn>
                  <a:cxn ang="0">
                    <a:pos x="344" y="80"/>
                  </a:cxn>
                  <a:cxn ang="0">
                    <a:pos x="441" y="39"/>
                  </a:cxn>
                  <a:cxn ang="0">
                    <a:pos x="497" y="36"/>
                  </a:cxn>
                  <a:cxn ang="0">
                    <a:pos x="444" y="55"/>
                  </a:cxn>
                  <a:cxn ang="0">
                    <a:pos x="441" y="39"/>
                  </a:cxn>
                  <a:cxn ang="0">
                    <a:pos x="582" y="10"/>
                  </a:cxn>
                  <a:cxn ang="0">
                    <a:pos x="585" y="26"/>
                  </a:cxn>
                  <a:cxn ang="0">
                    <a:pos x="529" y="29"/>
                  </a:cxn>
                  <a:cxn ang="0">
                    <a:pos x="631" y="3"/>
                  </a:cxn>
                  <a:cxn ang="0">
                    <a:pos x="687" y="10"/>
                  </a:cxn>
                  <a:cxn ang="0">
                    <a:pos x="631" y="19"/>
                  </a:cxn>
                  <a:cxn ang="0">
                    <a:pos x="631" y="3"/>
                  </a:cxn>
                  <a:cxn ang="0">
                    <a:pos x="775" y="0"/>
                  </a:cxn>
                  <a:cxn ang="0">
                    <a:pos x="775" y="16"/>
                  </a:cxn>
                  <a:cxn ang="0">
                    <a:pos x="719" y="9"/>
                  </a:cxn>
                  <a:cxn ang="0">
                    <a:pos x="824" y="0"/>
                  </a:cxn>
                  <a:cxn ang="0">
                    <a:pos x="878" y="17"/>
                  </a:cxn>
                  <a:cxn ang="0">
                    <a:pos x="822" y="16"/>
                  </a:cxn>
                  <a:cxn ang="0">
                    <a:pos x="824" y="0"/>
                  </a:cxn>
                  <a:cxn ang="0">
                    <a:pos x="966" y="24"/>
                  </a:cxn>
                  <a:cxn ang="0">
                    <a:pos x="964" y="40"/>
                  </a:cxn>
                  <a:cxn ang="0">
                    <a:pos x="910" y="23"/>
                  </a:cxn>
                  <a:cxn ang="0">
                    <a:pos x="1014" y="32"/>
                  </a:cxn>
                  <a:cxn ang="0">
                    <a:pos x="1022" y="33"/>
                  </a:cxn>
                  <a:cxn ang="0">
                    <a:pos x="1065" y="57"/>
                  </a:cxn>
                  <a:cxn ang="0">
                    <a:pos x="1017" y="48"/>
                  </a:cxn>
                  <a:cxn ang="0">
                    <a:pos x="1011" y="47"/>
                  </a:cxn>
                  <a:cxn ang="0">
                    <a:pos x="1014" y="32"/>
                  </a:cxn>
                  <a:cxn ang="0">
                    <a:pos x="1151" y="78"/>
                  </a:cxn>
                  <a:cxn ang="0">
                    <a:pos x="1146" y="93"/>
                  </a:cxn>
                  <a:cxn ang="0">
                    <a:pos x="1096" y="67"/>
                  </a:cxn>
                  <a:cxn ang="0">
                    <a:pos x="1196" y="94"/>
                  </a:cxn>
                  <a:cxn ang="0">
                    <a:pos x="1225" y="104"/>
                  </a:cxn>
                  <a:cxn ang="0">
                    <a:pos x="1245" y="124"/>
                  </a:cxn>
                  <a:cxn ang="0">
                    <a:pos x="1218" y="119"/>
                  </a:cxn>
                  <a:cxn ang="0">
                    <a:pos x="1191" y="109"/>
                  </a:cxn>
                  <a:cxn ang="0">
                    <a:pos x="1196" y="94"/>
                  </a:cxn>
                  <a:cxn ang="0">
                    <a:pos x="1326" y="159"/>
                  </a:cxn>
                  <a:cxn ang="0">
                    <a:pos x="1319" y="173"/>
                  </a:cxn>
                  <a:cxn ang="0">
                    <a:pos x="1273" y="139"/>
                  </a:cxn>
                  <a:cxn ang="0">
                    <a:pos x="1369" y="181"/>
                  </a:cxn>
                  <a:cxn ang="0">
                    <a:pos x="1414" y="215"/>
                  </a:cxn>
                  <a:cxn ang="0">
                    <a:pos x="1361" y="195"/>
                  </a:cxn>
                  <a:cxn ang="0">
                    <a:pos x="1369" y="181"/>
                  </a:cxn>
                </a:cxnLst>
                <a:rect l="0" t="0" r="r" b="b"/>
                <a:pathLst>
                  <a:path w="1416" h="258">
                    <a:moveTo>
                      <a:pt x="5" y="242"/>
                    </a:moveTo>
                    <a:lnTo>
                      <a:pt x="47" y="218"/>
                    </a:lnTo>
                    <a:cubicBezTo>
                      <a:pt x="51" y="215"/>
                      <a:pt x="55" y="217"/>
                      <a:pt x="58" y="221"/>
                    </a:cubicBezTo>
                    <a:cubicBezTo>
                      <a:pt x="60" y="224"/>
                      <a:pt x="59" y="229"/>
                      <a:pt x="55" y="231"/>
                    </a:cubicBezTo>
                    <a:lnTo>
                      <a:pt x="13" y="255"/>
                    </a:lnTo>
                    <a:cubicBezTo>
                      <a:pt x="9" y="258"/>
                      <a:pt x="4" y="256"/>
                      <a:pt x="2" y="252"/>
                    </a:cubicBezTo>
                    <a:cubicBezTo>
                      <a:pt x="0" y="249"/>
                      <a:pt x="1" y="244"/>
                      <a:pt x="5" y="242"/>
                    </a:cubicBezTo>
                    <a:close/>
                    <a:moveTo>
                      <a:pt x="88" y="194"/>
                    </a:moveTo>
                    <a:lnTo>
                      <a:pt x="130" y="170"/>
                    </a:lnTo>
                    <a:cubicBezTo>
                      <a:pt x="134" y="167"/>
                      <a:pt x="139" y="169"/>
                      <a:pt x="141" y="173"/>
                    </a:cubicBezTo>
                    <a:cubicBezTo>
                      <a:pt x="143" y="176"/>
                      <a:pt x="142" y="181"/>
                      <a:pt x="138" y="184"/>
                    </a:cubicBezTo>
                    <a:lnTo>
                      <a:pt x="96" y="207"/>
                    </a:lnTo>
                    <a:cubicBezTo>
                      <a:pt x="92" y="210"/>
                      <a:pt x="88" y="208"/>
                      <a:pt x="85" y="205"/>
                    </a:cubicBezTo>
                    <a:cubicBezTo>
                      <a:pt x="83" y="201"/>
                      <a:pt x="85" y="196"/>
                      <a:pt x="88" y="194"/>
                    </a:cubicBezTo>
                    <a:close/>
                    <a:moveTo>
                      <a:pt x="172" y="146"/>
                    </a:moveTo>
                    <a:lnTo>
                      <a:pt x="207" y="125"/>
                    </a:lnTo>
                    <a:cubicBezTo>
                      <a:pt x="208" y="125"/>
                      <a:pt x="208" y="125"/>
                      <a:pt x="208" y="125"/>
                    </a:cubicBezTo>
                    <a:lnTo>
                      <a:pt x="215" y="122"/>
                    </a:lnTo>
                    <a:cubicBezTo>
                      <a:pt x="219" y="121"/>
                      <a:pt x="223" y="123"/>
                      <a:pt x="225" y="127"/>
                    </a:cubicBezTo>
                    <a:cubicBezTo>
                      <a:pt x="227" y="131"/>
                      <a:pt x="225" y="135"/>
                      <a:pt x="220" y="137"/>
                    </a:cubicBezTo>
                    <a:lnTo>
                      <a:pt x="214" y="140"/>
                    </a:lnTo>
                    <a:lnTo>
                      <a:pt x="215" y="139"/>
                    </a:lnTo>
                    <a:lnTo>
                      <a:pt x="180" y="160"/>
                    </a:lnTo>
                    <a:cubicBezTo>
                      <a:pt x="176" y="162"/>
                      <a:pt x="171" y="160"/>
                      <a:pt x="169" y="157"/>
                    </a:cubicBezTo>
                    <a:cubicBezTo>
                      <a:pt x="166" y="153"/>
                      <a:pt x="168" y="148"/>
                      <a:pt x="172" y="146"/>
                    </a:cubicBezTo>
                    <a:close/>
                    <a:moveTo>
                      <a:pt x="259" y="105"/>
                    </a:moveTo>
                    <a:lnTo>
                      <a:pt x="304" y="87"/>
                    </a:lnTo>
                    <a:cubicBezTo>
                      <a:pt x="308" y="86"/>
                      <a:pt x="313" y="88"/>
                      <a:pt x="314" y="92"/>
                    </a:cubicBezTo>
                    <a:cubicBezTo>
                      <a:pt x="316" y="96"/>
                      <a:pt x="314" y="100"/>
                      <a:pt x="310" y="102"/>
                    </a:cubicBezTo>
                    <a:lnTo>
                      <a:pt x="265" y="120"/>
                    </a:lnTo>
                    <a:cubicBezTo>
                      <a:pt x="261" y="121"/>
                      <a:pt x="256" y="119"/>
                      <a:pt x="255" y="115"/>
                    </a:cubicBezTo>
                    <a:cubicBezTo>
                      <a:pt x="253" y="111"/>
                      <a:pt x="255" y="106"/>
                      <a:pt x="259" y="105"/>
                    </a:cubicBezTo>
                    <a:close/>
                    <a:moveTo>
                      <a:pt x="349" y="70"/>
                    </a:moveTo>
                    <a:lnTo>
                      <a:pt x="393" y="52"/>
                    </a:lnTo>
                    <a:cubicBezTo>
                      <a:pt x="398" y="51"/>
                      <a:pt x="402" y="53"/>
                      <a:pt x="404" y="57"/>
                    </a:cubicBezTo>
                    <a:cubicBezTo>
                      <a:pt x="405" y="61"/>
                      <a:pt x="403" y="66"/>
                      <a:pt x="399" y="67"/>
                    </a:cubicBezTo>
                    <a:lnTo>
                      <a:pt x="355" y="85"/>
                    </a:lnTo>
                    <a:cubicBezTo>
                      <a:pt x="350" y="86"/>
                      <a:pt x="346" y="84"/>
                      <a:pt x="344" y="80"/>
                    </a:cubicBezTo>
                    <a:cubicBezTo>
                      <a:pt x="343" y="76"/>
                      <a:pt x="345" y="71"/>
                      <a:pt x="349" y="70"/>
                    </a:cubicBezTo>
                    <a:close/>
                    <a:moveTo>
                      <a:pt x="441" y="39"/>
                    </a:moveTo>
                    <a:lnTo>
                      <a:pt x="488" y="30"/>
                    </a:lnTo>
                    <a:cubicBezTo>
                      <a:pt x="492" y="29"/>
                      <a:pt x="496" y="31"/>
                      <a:pt x="497" y="36"/>
                    </a:cubicBezTo>
                    <a:cubicBezTo>
                      <a:pt x="498" y="40"/>
                      <a:pt x="495" y="44"/>
                      <a:pt x="491" y="45"/>
                    </a:cubicBezTo>
                    <a:lnTo>
                      <a:pt x="444" y="55"/>
                    </a:lnTo>
                    <a:cubicBezTo>
                      <a:pt x="440" y="56"/>
                      <a:pt x="436" y="53"/>
                      <a:pt x="435" y="49"/>
                    </a:cubicBezTo>
                    <a:cubicBezTo>
                      <a:pt x="434" y="44"/>
                      <a:pt x="437" y="40"/>
                      <a:pt x="441" y="39"/>
                    </a:cubicBezTo>
                    <a:close/>
                    <a:moveTo>
                      <a:pt x="535" y="20"/>
                    </a:moveTo>
                    <a:lnTo>
                      <a:pt x="582" y="10"/>
                    </a:lnTo>
                    <a:cubicBezTo>
                      <a:pt x="586" y="9"/>
                      <a:pt x="591" y="12"/>
                      <a:pt x="591" y="16"/>
                    </a:cubicBezTo>
                    <a:cubicBezTo>
                      <a:pt x="592" y="21"/>
                      <a:pt x="590" y="25"/>
                      <a:pt x="585" y="26"/>
                    </a:cubicBezTo>
                    <a:lnTo>
                      <a:pt x="538" y="36"/>
                    </a:lnTo>
                    <a:cubicBezTo>
                      <a:pt x="534" y="36"/>
                      <a:pt x="530" y="34"/>
                      <a:pt x="529" y="29"/>
                    </a:cubicBezTo>
                    <a:cubicBezTo>
                      <a:pt x="528" y="25"/>
                      <a:pt x="531" y="21"/>
                      <a:pt x="535" y="20"/>
                    </a:cubicBezTo>
                    <a:close/>
                    <a:moveTo>
                      <a:pt x="631" y="3"/>
                    </a:moveTo>
                    <a:lnTo>
                      <a:pt x="679" y="2"/>
                    </a:lnTo>
                    <a:cubicBezTo>
                      <a:pt x="683" y="2"/>
                      <a:pt x="687" y="6"/>
                      <a:pt x="687" y="10"/>
                    </a:cubicBezTo>
                    <a:cubicBezTo>
                      <a:pt x="687" y="15"/>
                      <a:pt x="683" y="18"/>
                      <a:pt x="679" y="18"/>
                    </a:cubicBezTo>
                    <a:lnTo>
                      <a:pt x="631" y="19"/>
                    </a:lnTo>
                    <a:cubicBezTo>
                      <a:pt x="627" y="19"/>
                      <a:pt x="623" y="16"/>
                      <a:pt x="623" y="11"/>
                    </a:cubicBezTo>
                    <a:cubicBezTo>
                      <a:pt x="623" y="7"/>
                      <a:pt x="626" y="3"/>
                      <a:pt x="631" y="3"/>
                    </a:cubicBezTo>
                    <a:close/>
                    <a:moveTo>
                      <a:pt x="727" y="1"/>
                    </a:moveTo>
                    <a:lnTo>
                      <a:pt x="775" y="0"/>
                    </a:lnTo>
                    <a:cubicBezTo>
                      <a:pt x="779" y="0"/>
                      <a:pt x="783" y="4"/>
                      <a:pt x="783" y="8"/>
                    </a:cubicBezTo>
                    <a:cubicBezTo>
                      <a:pt x="783" y="13"/>
                      <a:pt x="779" y="16"/>
                      <a:pt x="775" y="16"/>
                    </a:cubicBezTo>
                    <a:lnTo>
                      <a:pt x="727" y="17"/>
                    </a:lnTo>
                    <a:cubicBezTo>
                      <a:pt x="723" y="17"/>
                      <a:pt x="719" y="14"/>
                      <a:pt x="719" y="9"/>
                    </a:cubicBezTo>
                    <a:cubicBezTo>
                      <a:pt x="719" y="5"/>
                      <a:pt x="722" y="1"/>
                      <a:pt x="727" y="1"/>
                    </a:cubicBezTo>
                    <a:close/>
                    <a:moveTo>
                      <a:pt x="824" y="0"/>
                    </a:moveTo>
                    <a:lnTo>
                      <a:pt x="871" y="8"/>
                    </a:lnTo>
                    <a:cubicBezTo>
                      <a:pt x="876" y="9"/>
                      <a:pt x="879" y="13"/>
                      <a:pt x="878" y="17"/>
                    </a:cubicBezTo>
                    <a:cubicBezTo>
                      <a:pt x="877" y="22"/>
                      <a:pt x="873" y="25"/>
                      <a:pt x="869" y="24"/>
                    </a:cubicBezTo>
                    <a:lnTo>
                      <a:pt x="822" y="16"/>
                    </a:lnTo>
                    <a:cubicBezTo>
                      <a:pt x="817" y="16"/>
                      <a:pt x="814" y="11"/>
                      <a:pt x="815" y="7"/>
                    </a:cubicBezTo>
                    <a:cubicBezTo>
                      <a:pt x="816" y="3"/>
                      <a:pt x="820" y="0"/>
                      <a:pt x="824" y="0"/>
                    </a:cubicBezTo>
                    <a:close/>
                    <a:moveTo>
                      <a:pt x="919" y="16"/>
                    </a:moveTo>
                    <a:lnTo>
                      <a:pt x="966" y="24"/>
                    </a:lnTo>
                    <a:cubicBezTo>
                      <a:pt x="971" y="25"/>
                      <a:pt x="973" y="29"/>
                      <a:pt x="973" y="33"/>
                    </a:cubicBezTo>
                    <a:cubicBezTo>
                      <a:pt x="972" y="37"/>
                      <a:pt x="968" y="40"/>
                      <a:pt x="964" y="40"/>
                    </a:cubicBezTo>
                    <a:lnTo>
                      <a:pt x="916" y="32"/>
                    </a:lnTo>
                    <a:cubicBezTo>
                      <a:pt x="912" y="31"/>
                      <a:pt x="909" y="27"/>
                      <a:pt x="910" y="23"/>
                    </a:cubicBezTo>
                    <a:cubicBezTo>
                      <a:pt x="910" y="18"/>
                      <a:pt x="914" y="15"/>
                      <a:pt x="919" y="16"/>
                    </a:cubicBezTo>
                    <a:close/>
                    <a:moveTo>
                      <a:pt x="1014" y="32"/>
                    </a:moveTo>
                    <a:lnTo>
                      <a:pt x="1021" y="33"/>
                    </a:lnTo>
                    <a:cubicBezTo>
                      <a:pt x="1021" y="33"/>
                      <a:pt x="1022" y="33"/>
                      <a:pt x="1022" y="33"/>
                    </a:cubicBezTo>
                    <a:lnTo>
                      <a:pt x="1061" y="47"/>
                    </a:lnTo>
                    <a:cubicBezTo>
                      <a:pt x="1065" y="48"/>
                      <a:pt x="1067" y="53"/>
                      <a:pt x="1065" y="57"/>
                    </a:cubicBezTo>
                    <a:cubicBezTo>
                      <a:pt x="1064" y="61"/>
                      <a:pt x="1059" y="63"/>
                      <a:pt x="1055" y="62"/>
                    </a:cubicBezTo>
                    <a:lnTo>
                      <a:pt x="1017" y="48"/>
                    </a:lnTo>
                    <a:lnTo>
                      <a:pt x="1018" y="49"/>
                    </a:lnTo>
                    <a:lnTo>
                      <a:pt x="1011" y="47"/>
                    </a:lnTo>
                    <a:cubicBezTo>
                      <a:pt x="1007" y="47"/>
                      <a:pt x="1004" y="43"/>
                      <a:pt x="1004" y="38"/>
                    </a:cubicBezTo>
                    <a:cubicBezTo>
                      <a:pt x="1005" y="34"/>
                      <a:pt x="1009" y="31"/>
                      <a:pt x="1014" y="32"/>
                    </a:cubicBezTo>
                    <a:close/>
                    <a:moveTo>
                      <a:pt x="1106" y="63"/>
                    </a:moveTo>
                    <a:lnTo>
                      <a:pt x="1151" y="78"/>
                    </a:lnTo>
                    <a:cubicBezTo>
                      <a:pt x="1155" y="80"/>
                      <a:pt x="1157" y="84"/>
                      <a:pt x="1156" y="89"/>
                    </a:cubicBezTo>
                    <a:cubicBezTo>
                      <a:pt x="1155" y="93"/>
                      <a:pt x="1150" y="95"/>
                      <a:pt x="1146" y="93"/>
                    </a:cubicBezTo>
                    <a:lnTo>
                      <a:pt x="1101" y="78"/>
                    </a:lnTo>
                    <a:cubicBezTo>
                      <a:pt x="1096" y="76"/>
                      <a:pt x="1094" y="72"/>
                      <a:pt x="1096" y="67"/>
                    </a:cubicBezTo>
                    <a:cubicBezTo>
                      <a:pt x="1097" y="63"/>
                      <a:pt x="1102" y="61"/>
                      <a:pt x="1106" y="63"/>
                    </a:cubicBezTo>
                    <a:close/>
                    <a:moveTo>
                      <a:pt x="1196" y="94"/>
                    </a:moveTo>
                    <a:lnTo>
                      <a:pt x="1224" y="104"/>
                    </a:lnTo>
                    <a:cubicBezTo>
                      <a:pt x="1224" y="104"/>
                      <a:pt x="1225" y="104"/>
                      <a:pt x="1225" y="104"/>
                    </a:cubicBezTo>
                    <a:lnTo>
                      <a:pt x="1242" y="113"/>
                    </a:lnTo>
                    <a:cubicBezTo>
                      <a:pt x="1246" y="115"/>
                      <a:pt x="1247" y="120"/>
                      <a:pt x="1245" y="124"/>
                    </a:cubicBezTo>
                    <a:cubicBezTo>
                      <a:pt x="1243" y="128"/>
                      <a:pt x="1238" y="129"/>
                      <a:pt x="1234" y="127"/>
                    </a:cubicBezTo>
                    <a:lnTo>
                      <a:pt x="1218" y="119"/>
                    </a:lnTo>
                    <a:lnTo>
                      <a:pt x="1219" y="119"/>
                    </a:lnTo>
                    <a:lnTo>
                      <a:pt x="1191" y="109"/>
                    </a:lnTo>
                    <a:cubicBezTo>
                      <a:pt x="1187" y="108"/>
                      <a:pt x="1185" y="103"/>
                      <a:pt x="1186" y="99"/>
                    </a:cubicBezTo>
                    <a:cubicBezTo>
                      <a:pt x="1188" y="95"/>
                      <a:pt x="1192" y="93"/>
                      <a:pt x="1196" y="94"/>
                    </a:cubicBezTo>
                    <a:close/>
                    <a:moveTo>
                      <a:pt x="1284" y="136"/>
                    </a:moveTo>
                    <a:lnTo>
                      <a:pt x="1326" y="159"/>
                    </a:lnTo>
                    <a:cubicBezTo>
                      <a:pt x="1330" y="161"/>
                      <a:pt x="1332" y="165"/>
                      <a:pt x="1330" y="169"/>
                    </a:cubicBezTo>
                    <a:cubicBezTo>
                      <a:pt x="1328" y="173"/>
                      <a:pt x="1323" y="175"/>
                      <a:pt x="1319" y="173"/>
                    </a:cubicBezTo>
                    <a:lnTo>
                      <a:pt x="1276" y="150"/>
                    </a:lnTo>
                    <a:cubicBezTo>
                      <a:pt x="1273" y="148"/>
                      <a:pt x="1271" y="143"/>
                      <a:pt x="1273" y="139"/>
                    </a:cubicBezTo>
                    <a:cubicBezTo>
                      <a:pt x="1275" y="135"/>
                      <a:pt x="1280" y="134"/>
                      <a:pt x="1284" y="136"/>
                    </a:cubicBezTo>
                    <a:close/>
                    <a:moveTo>
                      <a:pt x="1369" y="181"/>
                    </a:moveTo>
                    <a:lnTo>
                      <a:pt x="1411" y="204"/>
                    </a:lnTo>
                    <a:cubicBezTo>
                      <a:pt x="1415" y="206"/>
                      <a:pt x="1416" y="211"/>
                      <a:pt x="1414" y="215"/>
                    </a:cubicBezTo>
                    <a:cubicBezTo>
                      <a:pt x="1412" y="219"/>
                      <a:pt x="1407" y="220"/>
                      <a:pt x="1403" y="218"/>
                    </a:cubicBezTo>
                    <a:lnTo>
                      <a:pt x="1361" y="195"/>
                    </a:lnTo>
                    <a:cubicBezTo>
                      <a:pt x="1357" y="193"/>
                      <a:pt x="1356" y="188"/>
                      <a:pt x="1358" y="184"/>
                    </a:cubicBezTo>
                    <a:cubicBezTo>
                      <a:pt x="1360" y="181"/>
                      <a:pt x="1365" y="179"/>
                      <a:pt x="1369" y="1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75" cap="flat">
                <a:solidFill>
                  <a:srgbClr val="000000"/>
                </a:solidFill>
                <a:prstDash val="solid"/>
                <a:bevel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60" name="Freeform 252"/>
              <p:cNvSpPr/>
              <p:nvPr/>
            </p:nvSpPr>
            <p:spPr bwMode="auto">
              <a:xfrm>
                <a:off x="2092" y="1277"/>
                <a:ext cx="38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40" y="35"/>
                  </a:cxn>
                  <a:cxn ang="0">
                    <a:pos x="0" y="30"/>
                  </a:cxn>
                  <a:cxn ang="0">
                    <a:pos x="19" y="0"/>
                  </a:cxn>
                </a:cxnLst>
                <a:rect l="0" t="0" r="r" b="b"/>
                <a:pathLst>
                  <a:path w="40" h="35">
                    <a:moveTo>
                      <a:pt x="19" y="0"/>
                    </a:moveTo>
                    <a:lnTo>
                      <a:pt x="40" y="35"/>
                    </a:lnTo>
                    <a:lnTo>
                      <a:pt x="0" y="3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61" name="Freeform 253"/>
              <p:cNvSpPr>
                <a:spLocks noEditPoints="1"/>
              </p:cNvSpPr>
              <p:nvPr/>
            </p:nvSpPr>
            <p:spPr bwMode="auto">
              <a:xfrm>
                <a:off x="1753" y="1163"/>
                <a:ext cx="846" cy="154"/>
              </a:xfrm>
              <a:custGeom>
                <a:avLst/>
                <a:gdLst/>
                <a:ahLst/>
                <a:cxnLst>
                  <a:cxn ang="0">
                    <a:pos x="46" y="218"/>
                  </a:cxn>
                  <a:cxn ang="0">
                    <a:pos x="54" y="231"/>
                  </a:cxn>
                  <a:cxn ang="0">
                    <a:pos x="2" y="252"/>
                  </a:cxn>
                  <a:cxn ang="0">
                    <a:pos x="88" y="194"/>
                  </a:cxn>
                  <a:cxn ang="0">
                    <a:pos x="140" y="173"/>
                  </a:cxn>
                  <a:cxn ang="0">
                    <a:pos x="96" y="207"/>
                  </a:cxn>
                  <a:cxn ang="0">
                    <a:pos x="88" y="194"/>
                  </a:cxn>
                  <a:cxn ang="0">
                    <a:pos x="207" y="125"/>
                  </a:cxn>
                  <a:cxn ang="0">
                    <a:pos x="214" y="122"/>
                  </a:cxn>
                  <a:cxn ang="0">
                    <a:pos x="220" y="137"/>
                  </a:cxn>
                  <a:cxn ang="0">
                    <a:pos x="215" y="139"/>
                  </a:cxn>
                  <a:cxn ang="0">
                    <a:pos x="168" y="157"/>
                  </a:cxn>
                  <a:cxn ang="0">
                    <a:pos x="259" y="105"/>
                  </a:cxn>
                  <a:cxn ang="0">
                    <a:pos x="314" y="92"/>
                  </a:cxn>
                  <a:cxn ang="0">
                    <a:pos x="265" y="120"/>
                  </a:cxn>
                  <a:cxn ang="0">
                    <a:pos x="259" y="105"/>
                  </a:cxn>
                  <a:cxn ang="0">
                    <a:pos x="393" y="52"/>
                  </a:cxn>
                  <a:cxn ang="0">
                    <a:pos x="399" y="67"/>
                  </a:cxn>
                  <a:cxn ang="0">
                    <a:pos x="344" y="80"/>
                  </a:cxn>
                  <a:cxn ang="0">
                    <a:pos x="441" y="39"/>
                  </a:cxn>
                  <a:cxn ang="0">
                    <a:pos x="497" y="36"/>
                  </a:cxn>
                  <a:cxn ang="0">
                    <a:pos x="444" y="55"/>
                  </a:cxn>
                  <a:cxn ang="0">
                    <a:pos x="441" y="39"/>
                  </a:cxn>
                  <a:cxn ang="0">
                    <a:pos x="582" y="10"/>
                  </a:cxn>
                  <a:cxn ang="0">
                    <a:pos x="585" y="26"/>
                  </a:cxn>
                  <a:cxn ang="0">
                    <a:pos x="528" y="29"/>
                  </a:cxn>
                  <a:cxn ang="0">
                    <a:pos x="630" y="3"/>
                  </a:cxn>
                  <a:cxn ang="0">
                    <a:pos x="687" y="10"/>
                  </a:cxn>
                  <a:cxn ang="0">
                    <a:pos x="631" y="19"/>
                  </a:cxn>
                  <a:cxn ang="0">
                    <a:pos x="630" y="3"/>
                  </a:cxn>
                  <a:cxn ang="0">
                    <a:pos x="774" y="0"/>
                  </a:cxn>
                  <a:cxn ang="0">
                    <a:pos x="775" y="16"/>
                  </a:cxn>
                  <a:cxn ang="0">
                    <a:pos x="719" y="9"/>
                  </a:cxn>
                  <a:cxn ang="0">
                    <a:pos x="824" y="0"/>
                  </a:cxn>
                  <a:cxn ang="0">
                    <a:pos x="878" y="17"/>
                  </a:cxn>
                  <a:cxn ang="0">
                    <a:pos x="821" y="16"/>
                  </a:cxn>
                  <a:cxn ang="0">
                    <a:pos x="824" y="0"/>
                  </a:cxn>
                  <a:cxn ang="0">
                    <a:pos x="966" y="24"/>
                  </a:cxn>
                  <a:cxn ang="0">
                    <a:pos x="963" y="40"/>
                  </a:cxn>
                  <a:cxn ang="0">
                    <a:pos x="909" y="23"/>
                  </a:cxn>
                  <a:cxn ang="0">
                    <a:pos x="1013" y="32"/>
                  </a:cxn>
                  <a:cxn ang="0">
                    <a:pos x="1022" y="33"/>
                  </a:cxn>
                  <a:cxn ang="0">
                    <a:pos x="1065" y="57"/>
                  </a:cxn>
                  <a:cxn ang="0">
                    <a:pos x="1016" y="48"/>
                  </a:cxn>
                  <a:cxn ang="0">
                    <a:pos x="1011" y="47"/>
                  </a:cxn>
                  <a:cxn ang="0">
                    <a:pos x="1013" y="32"/>
                  </a:cxn>
                  <a:cxn ang="0">
                    <a:pos x="1151" y="78"/>
                  </a:cxn>
                  <a:cxn ang="0">
                    <a:pos x="1145" y="93"/>
                  </a:cxn>
                  <a:cxn ang="0">
                    <a:pos x="1095" y="67"/>
                  </a:cxn>
                  <a:cxn ang="0">
                    <a:pos x="1196" y="94"/>
                  </a:cxn>
                  <a:cxn ang="0">
                    <a:pos x="1225" y="104"/>
                  </a:cxn>
                  <a:cxn ang="0">
                    <a:pos x="1245" y="124"/>
                  </a:cxn>
                  <a:cxn ang="0">
                    <a:pos x="1217" y="119"/>
                  </a:cxn>
                  <a:cxn ang="0">
                    <a:pos x="1191" y="109"/>
                  </a:cxn>
                  <a:cxn ang="0">
                    <a:pos x="1196" y="94"/>
                  </a:cxn>
                  <a:cxn ang="0">
                    <a:pos x="1326" y="159"/>
                  </a:cxn>
                  <a:cxn ang="0">
                    <a:pos x="1318" y="173"/>
                  </a:cxn>
                  <a:cxn ang="0">
                    <a:pos x="1273" y="139"/>
                  </a:cxn>
                  <a:cxn ang="0">
                    <a:pos x="1368" y="181"/>
                  </a:cxn>
                  <a:cxn ang="0">
                    <a:pos x="1414" y="215"/>
                  </a:cxn>
                  <a:cxn ang="0">
                    <a:pos x="1361" y="195"/>
                  </a:cxn>
                  <a:cxn ang="0">
                    <a:pos x="1368" y="181"/>
                  </a:cxn>
                </a:cxnLst>
                <a:rect l="0" t="0" r="r" b="b"/>
                <a:pathLst>
                  <a:path w="1416" h="258">
                    <a:moveTo>
                      <a:pt x="5" y="242"/>
                    </a:moveTo>
                    <a:lnTo>
                      <a:pt x="46" y="218"/>
                    </a:lnTo>
                    <a:cubicBezTo>
                      <a:pt x="50" y="215"/>
                      <a:pt x="55" y="217"/>
                      <a:pt x="57" y="221"/>
                    </a:cubicBezTo>
                    <a:cubicBezTo>
                      <a:pt x="60" y="224"/>
                      <a:pt x="58" y="229"/>
                      <a:pt x="54" y="231"/>
                    </a:cubicBezTo>
                    <a:lnTo>
                      <a:pt x="13" y="255"/>
                    </a:lnTo>
                    <a:cubicBezTo>
                      <a:pt x="9" y="258"/>
                      <a:pt x="4" y="256"/>
                      <a:pt x="2" y="252"/>
                    </a:cubicBezTo>
                    <a:cubicBezTo>
                      <a:pt x="0" y="249"/>
                      <a:pt x="1" y="244"/>
                      <a:pt x="5" y="242"/>
                    </a:cubicBezTo>
                    <a:close/>
                    <a:moveTo>
                      <a:pt x="88" y="194"/>
                    </a:moveTo>
                    <a:lnTo>
                      <a:pt x="130" y="170"/>
                    </a:lnTo>
                    <a:cubicBezTo>
                      <a:pt x="133" y="167"/>
                      <a:pt x="138" y="169"/>
                      <a:pt x="140" y="173"/>
                    </a:cubicBezTo>
                    <a:cubicBezTo>
                      <a:pt x="143" y="176"/>
                      <a:pt x="141" y="181"/>
                      <a:pt x="138" y="184"/>
                    </a:cubicBezTo>
                    <a:lnTo>
                      <a:pt x="96" y="207"/>
                    </a:lnTo>
                    <a:cubicBezTo>
                      <a:pt x="92" y="210"/>
                      <a:pt x="87" y="208"/>
                      <a:pt x="85" y="205"/>
                    </a:cubicBezTo>
                    <a:cubicBezTo>
                      <a:pt x="83" y="201"/>
                      <a:pt x="84" y="196"/>
                      <a:pt x="88" y="194"/>
                    </a:cubicBezTo>
                    <a:close/>
                    <a:moveTo>
                      <a:pt x="171" y="146"/>
                    </a:moveTo>
                    <a:lnTo>
                      <a:pt x="207" y="125"/>
                    </a:lnTo>
                    <a:cubicBezTo>
                      <a:pt x="207" y="125"/>
                      <a:pt x="208" y="125"/>
                      <a:pt x="208" y="125"/>
                    </a:cubicBezTo>
                    <a:lnTo>
                      <a:pt x="214" y="122"/>
                    </a:lnTo>
                    <a:cubicBezTo>
                      <a:pt x="218" y="121"/>
                      <a:pt x="223" y="123"/>
                      <a:pt x="225" y="127"/>
                    </a:cubicBezTo>
                    <a:cubicBezTo>
                      <a:pt x="226" y="131"/>
                      <a:pt x="224" y="135"/>
                      <a:pt x="220" y="137"/>
                    </a:cubicBezTo>
                    <a:lnTo>
                      <a:pt x="214" y="140"/>
                    </a:lnTo>
                    <a:lnTo>
                      <a:pt x="215" y="139"/>
                    </a:lnTo>
                    <a:lnTo>
                      <a:pt x="179" y="160"/>
                    </a:lnTo>
                    <a:cubicBezTo>
                      <a:pt x="175" y="162"/>
                      <a:pt x="170" y="160"/>
                      <a:pt x="168" y="157"/>
                    </a:cubicBezTo>
                    <a:cubicBezTo>
                      <a:pt x="166" y="153"/>
                      <a:pt x="167" y="148"/>
                      <a:pt x="171" y="146"/>
                    </a:cubicBezTo>
                    <a:close/>
                    <a:moveTo>
                      <a:pt x="259" y="105"/>
                    </a:moveTo>
                    <a:lnTo>
                      <a:pt x="304" y="87"/>
                    </a:lnTo>
                    <a:cubicBezTo>
                      <a:pt x="308" y="86"/>
                      <a:pt x="312" y="88"/>
                      <a:pt x="314" y="92"/>
                    </a:cubicBezTo>
                    <a:cubicBezTo>
                      <a:pt x="316" y="96"/>
                      <a:pt x="314" y="100"/>
                      <a:pt x="310" y="102"/>
                    </a:cubicBezTo>
                    <a:lnTo>
                      <a:pt x="265" y="120"/>
                    </a:lnTo>
                    <a:cubicBezTo>
                      <a:pt x="261" y="121"/>
                      <a:pt x="256" y="119"/>
                      <a:pt x="254" y="115"/>
                    </a:cubicBezTo>
                    <a:cubicBezTo>
                      <a:pt x="253" y="111"/>
                      <a:pt x="255" y="106"/>
                      <a:pt x="259" y="105"/>
                    </a:cubicBezTo>
                    <a:close/>
                    <a:moveTo>
                      <a:pt x="348" y="70"/>
                    </a:moveTo>
                    <a:lnTo>
                      <a:pt x="393" y="52"/>
                    </a:lnTo>
                    <a:cubicBezTo>
                      <a:pt x="397" y="51"/>
                      <a:pt x="402" y="53"/>
                      <a:pt x="403" y="57"/>
                    </a:cubicBezTo>
                    <a:cubicBezTo>
                      <a:pt x="405" y="61"/>
                      <a:pt x="403" y="66"/>
                      <a:pt x="399" y="67"/>
                    </a:cubicBezTo>
                    <a:lnTo>
                      <a:pt x="354" y="85"/>
                    </a:lnTo>
                    <a:cubicBezTo>
                      <a:pt x="350" y="86"/>
                      <a:pt x="345" y="84"/>
                      <a:pt x="344" y="80"/>
                    </a:cubicBezTo>
                    <a:cubicBezTo>
                      <a:pt x="342" y="76"/>
                      <a:pt x="344" y="71"/>
                      <a:pt x="348" y="70"/>
                    </a:cubicBezTo>
                    <a:close/>
                    <a:moveTo>
                      <a:pt x="441" y="39"/>
                    </a:moveTo>
                    <a:lnTo>
                      <a:pt x="488" y="30"/>
                    </a:lnTo>
                    <a:cubicBezTo>
                      <a:pt x="492" y="29"/>
                      <a:pt x="496" y="31"/>
                      <a:pt x="497" y="36"/>
                    </a:cubicBezTo>
                    <a:cubicBezTo>
                      <a:pt x="498" y="40"/>
                      <a:pt x="495" y="44"/>
                      <a:pt x="491" y="45"/>
                    </a:cubicBezTo>
                    <a:lnTo>
                      <a:pt x="444" y="55"/>
                    </a:lnTo>
                    <a:cubicBezTo>
                      <a:pt x="439" y="56"/>
                      <a:pt x="435" y="53"/>
                      <a:pt x="434" y="49"/>
                    </a:cubicBezTo>
                    <a:cubicBezTo>
                      <a:pt x="433" y="44"/>
                      <a:pt x="436" y="40"/>
                      <a:pt x="441" y="39"/>
                    </a:cubicBezTo>
                    <a:close/>
                    <a:moveTo>
                      <a:pt x="535" y="20"/>
                    </a:moveTo>
                    <a:lnTo>
                      <a:pt x="582" y="10"/>
                    </a:lnTo>
                    <a:cubicBezTo>
                      <a:pt x="586" y="9"/>
                      <a:pt x="590" y="12"/>
                      <a:pt x="591" y="16"/>
                    </a:cubicBezTo>
                    <a:cubicBezTo>
                      <a:pt x="592" y="21"/>
                      <a:pt x="589" y="25"/>
                      <a:pt x="585" y="26"/>
                    </a:cubicBezTo>
                    <a:lnTo>
                      <a:pt x="538" y="36"/>
                    </a:lnTo>
                    <a:cubicBezTo>
                      <a:pt x="533" y="36"/>
                      <a:pt x="529" y="34"/>
                      <a:pt x="528" y="29"/>
                    </a:cubicBezTo>
                    <a:cubicBezTo>
                      <a:pt x="527" y="25"/>
                      <a:pt x="530" y="21"/>
                      <a:pt x="535" y="20"/>
                    </a:cubicBezTo>
                    <a:close/>
                    <a:moveTo>
                      <a:pt x="630" y="3"/>
                    </a:moveTo>
                    <a:lnTo>
                      <a:pt x="678" y="2"/>
                    </a:lnTo>
                    <a:cubicBezTo>
                      <a:pt x="683" y="2"/>
                      <a:pt x="686" y="6"/>
                      <a:pt x="687" y="10"/>
                    </a:cubicBezTo>
                    <a:cubicBezTo>
                      <a:pt x="687" y="15"/>
                      <a:pt x="683" y="18"/>
                      <a:pt x="679" y="18"/>
                    </a:cubicBezTo>
                    <a:lnTo>
                      <a:pt x="631" y="19"/>
                    </a:lnTo>
                    <a:cubicBezTo>
                      <a:pt x="626" y="19"/>
                      <a:pt x="623" y="16"/>
                      <a:pt x="623" y="11"/>
                    </a:cubicBezTo>
                    <a:cubicBezTo>
                      <a:pt x="622" y="7"/>
                      <a:pt x="626" y="3"/>
                      <a:pt x="630" y="3"/>
                    </a:cubicBezTo>
                    <a:close/>
                    <a:moveTo>
                      <a:pt x="726" y="1"/>
                    </a:moveTo>
                    <a:lnTo>
                      <a:pt x="774" y="0"/>
                    </a:lnTo>
                    <a:cubicBezTo>
                      <a:pt x="779" y="0"/>
                      <a:pt x="782" y="4"/>
                      <a:pt x="783" y="8"/>
                    </a:cubicBezTo>
                    <a:cubicBezTo>
                      <a:pt x="783" y="13"/>
                      <a:pt x="779" y="16"/>
                      <a:pt x="775" y="16"/>
                    </a:cubicBezTo>
                    <a:lnTo>
                      <a:pt x="727" y="17"/>
                    </a:lnTo>
                    <a:cubicBezTo>
                      <a:pt x="722" y="17"/>
                      <a:pt x="719" y="14"/>
                      <a:pt x="719" y="9"/>
                    </a:cubicBezTo>
                    <a:cubicBezTo>
                      <a:pt x="718" y="5"/>
                      <a:pt x="722" y="1"/>
                      <a:pt x="726" y="1"/>
                    </a:cubicBezTo>
                    <a:close/>
                    <a:moveTo>
                      <a:pt x="824" y="0"/>
                    </a:moveTo>
                    <a:lnTo>
                      <a:pt x="871" y="8"/>
                    </a:lnTo>
                    <a:cubicBezTo>
                      <a:pt x="875" y="9"/>
                      <a:pt x="878" y="13"/>
                      <a:pt x="878" y="17"/>
                    </a:cubicBezTo>
                    <a:cubicBezTo>
                      <a:pt x="877" y="22"/>
                      <a:pt x="873" y="25"/>
                      <a:pt x="869" y="24"/>
                    </a:cubicBezTo>
                    <a:lnTo>
                      <a:pt x="821" y="16"/>
                    </a:lnTo>
                    <a:cubicBezTo>
                      <a:pt x="817" y="16"/>
                      <a:pt x="814" y="11"/>
                      <a:pt x="815" y="7"/>
                    </a:cubicBezTo>
                    <a:cubicBezTo>
                      <a:pt x="815" y="3"/>
                      <a:pt x="819" y="0"/>
                      <a:pt x="824" y="0"/>
                    </a:cubicBezTo>
                    <a:close/>
                    <a:moveTo>
                      <a:pt x="918" y="16"/>
                    </a:moveTo>
                    <a:lnTo>
                      <a:pt x="966" y="24"/>
                    </a:lnTo>
                    <a:cubicBezTo>
                      <a:pt x="970" y="25"/>
                      <a:pt x="973" y="29"/>
                      <a:pt x="972" y="33"/>
                    </a:cubicBezTo>
                    <a:cubicBezTo>
                      <a:pt x="972" y="37"/>
                      <a:pt x="968" y="40"/>
                      <a:pt x="963" y="40"/>
                    </a:cubicBezTo>
                    <a:lnTo>
                      <a:pt x="916" y="32"/>
                    </a:lnTo>
                    <a:cubicBezTo>
                      <a:pt x="912" y="31"/>
                      <a:pt x="909" y="27"/>
                      <a:pt x="909" y="23"/>
                    </a:cubicBezTo>
                    <a:cubicBezTo>
                      <a:pt x="910" y="18"/>
                      <a:pt x="914" y="15"/>
                      <a:pt x="918" y="16"/>
                    </a:cubicBezTo>
                    <a:close/>
                    <a:moveTo>
                      <a:pt x="1013" y="32"/>
                    </a:moveTo>
                    <a:lnTo>
                      <a:pt x="1020" y="33"/>
                    </a:lnTo>
                    <a:cubicBezTo>
                      <a:pt x="1021" y="33"/>
                      <a:pt x="1021" y="33"/>
                      <a:pt x="1022" y="33"/>
                    </a:cubicBezTo>
                    <a:lnTo>
                      <a:pt x="1060" y="47"/>
                    </a:lnTo>
                    <a:cubicBezTo>
                      <a:pt x="1064" y="48"/>
                      <a:pt x="1067" y="53"/>
                      <a:pt x="1065" y="57"/>
                    </a:cubicBezTo>
                    <a:cubicBezTo>
                      <a:pt x="1064" y="61"/>
                      <a:pt x="1059" y="63"/>
                      <a:pt x="1055" y="62"/>
                    </a:cubicBezTo>
                    <a:lnTo>
                      <a:pt x="1016" y="48"/>
                    </a:lnTo>
                    <a:lnTo>
                      <a:pt x="1018" y="49"/>
                    </a:lnTo>
                    <a:lnTo>
                      <a:pt x="1011" y="47"/>
                    </a:lnTo>
                    <a:cubicBezTo>
                      <a:pt x="1006" y="47"/>
                      <a:pt x="1003" y="43"/>
                      <a:pt x="1004" y="38"/>
                    </a:cubicBezTo>
                    <a:cubicBezTo>
                      <a:pt x="1005" y="34"/>
                      <a:pt x="1009" y="31"/>
                      <a:pt x="1013" y="32"/>
                    </a:cubicBezTo>
                    <a:close/>
                    <a:moveTo>
                      <a:pt x="1105" y="63"/>
                    </a:moveTo>
                    <a:lnTo>
                      <a:pt x="1151" y="78"/>
                    </a:lnTo>
                    <a:cubicBezTo>
                      <a:pt x="1155" y="80"/>
                      <a:pt x="1157" y="84"/>
                      <a:pt x="1156" y="89"/>
                    </a:cubicBezTo>
                    <a:cubicBezTo>
                      <a:pt x="1154" y="93"/>
                      <a:pt x="1150" y="95"/>
                      <a:pt x="1145" y="93"/>
                    </a:cubicBezTo>
                    <a:lnTo>
                      <a:pt x="1100" y="78"/>
                    </a:lnTo>
                    <a:cubicBezTo>
                      <a:pt x="1096" y="76"/>
                      <a:pt x="1094" y="72"/>
                      <a:pt x="1095" y="67"/>
                    </a:cubicBezTo>
                    <a:cubicBezTo>
                      <a:pt x="1097" y="63"/>
                      <a:pt x="1101" y="61"/>
                      <a:pt x="1105" y="63"/>
                    </a:cubicBezTo>
                    <a:close/>
                    <a:moveTo>
                      <a:pt x="1196" y="94"/>
                    </a:moveTo>
                    <a:lnTo>
                      <a:pt x="1224" y="104"/>
                    </a:lnTo>
                    <a:cubicBezTo>
                      <a:pt x="1224" y="104"/>
                      <a:pt x="1224" y="104"/>
                      <a:pt x="1225" y="104"/>
                    </a:cubicBezTo>
                    <a:lnTo>
                      <a:pt x="1241" y="113"/>
                    </a:lnTo>
                    <a:cubicBezTo>
                      <a:pt x="1245" y="115"/>
                      <a:pt x="1247" y="120"/>
                      <a:pt x="1245" y="124"/>
                    </a:cubicBezTo>
                    <a:cubicBezTo>
                      <a:pt x="1243" y="128"/>
                      <a:pt x="1238" y="129"/>
                      <a:pt x="1234" y="127"/>
                    </a:cubicBezTo>
                    <a:lnTo>
                      <a:pt x="1217" y="119"/>
                    </a:lnTo>
                    <a:lnTo>
                      <a:pt x="1218" y="119"/>
                    </a:lnTo>
                    <a:lnTo>
                      <a:pt x="1191" y="109"/>
                    </a:lnTo>
                    <a:cubicBezTo>
                      <a:pt x="1187" y="108"/>
                      <a:pt x="1184" y="103"/>
                      <a:pt x="1186" y="99"/>
                    </a:cubicBezTo>
                    <a:cubicBezTo>
                      <a:pt x="1187" y="95"/>
                      <a:pt x="1192" y="93"/>
                      <a:pt x="1196" y="94"/>
                    </a:cubicBezTo>
                    <a:close/>
                    <a:moveTo>
                      <a:pt x="1284" y="136"/>
                    </a:moveTo>
                    <a:lnTo>
                      <a:pt x="1326" y="159"/>
                    </a:lnTo>
                    <a:cubicBezTo>
                      <a:pt x="1330" y="161"/>
                      <a:pt x="1331" y="165"/>
                      <a:pt x="1329" y="169"/>
                    </a:cubicBezTo>
                    <a:cubicBezTo>
                      <a:pt x="1327" y="173"/>
                      <a:pt x="1322" y="175"/>
                      <a:pt x="1318" y="173"/>
                    </a:cubicBezTo>
                    <a:lnTo>
                      <a:pt x="1276" y="150"/>
                    </a:lnTo>
                    <a:cubicBezTo>
                      <a:pt x="1272" y="148"/>
                      <a:pt x="1271" y="143"/>
                      <a:pt x="1273" y="139"/>
                    </a:cubicBezTo>
                    <a:cubicBezTo>
                      <a:pt x="1275" y="135"/>
                      <a:pt x="1280" y="134"/>
                      <a:pt x="1284" y="136"/>
                    </a:cubicBezTo>
                    <a:close/>
                    <a:moveTo>
                      <a:pt x="1368" y="181"/>
                    </a:moveTo>
                    <a:lnTo>
                      <a:pt x="1411" y="204"/>
                    </a:lnTo>
                    <a:cubicBezTo>
                      <a:pt x="1415" y="206"/>
                      <a:pt x="1416" y="211"/>
                      <a:pt x="1414" y="215"/>
                    </a:cubicBezTo>
                    <a:cubicBezTo>
                      <a:pt x="1412" y="219"/>
                      <a:pt x="1407" y="220"/>
                      <a:pt x="1403" y="218"/>
                    </a:cubicBezTo>
                    <a:lnTo>
                      <a:pt x="1361" y="195"/>
                    </a:lnTo>
                    <a:cubicBezTo>
                      <a:pt x="1357" y="193"/>
                      <a:pt x="1355" y="188"/>
                      <a:pt x="1357" y="184"/>
                    </a:cubicBezTo>
                    <a:cubicBezTo>
                      <a:pt x="1360" y="181"/>
                      <a:pt x="1364" y="179"/>
                      <a:pt x="1368" y="1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75" cap="flat">
                <a:solidFill>
                  <a:srgbClr val="000000"/>
                </a:solidFill>
                <a:prstDash val="solid"/>
                <a:bevel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62" name="Freeform 254"/>
              <p:cNvSpPr/>
              <p:nvPr/>
            </p:nvSpPr>
            <p:spPr bwMode="auto">
              <a:xfrm>
                <a:off x="2590" y="1277"/>
                <a:ext cx="42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40" y="35"/>
                  </a:cxn>
                  <a:cxn ang="0">
                    <a:pos x="0" y="30"/>
                  </a:cxn>
                  <a:cxn ang="0">
                    <a:pos x="19" y="0"/>
                  </a:cxn>
                </a:cxnLst>
                <a:rect l="0" t="0" r="r" b="b"/>
                <a:pathLst>
                  <a:path w="40" h="35">
                    <a:moveTo>
                      <a:pt x="19" y="0"/>
                    </a:moveTo>
                    <a:lnTo>
                      <a:pt x="40" y="35"/>
                    </a:lnTo>
                    <a:lnTo>
                      <a:pt x="0" y="3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63" name="Freeform 255"/>
              <p:cNvSpPr>
                <a:spLocks noEditPoints="1"/>
              </p:cNvSpPr>
              <p:nvPr/>
            </p:nvSpPr>
            <p:spPr bwMode="auto">
              <a:xfrm>
                <a:off x="1227" y="2177"/>
                <a:ext cx="786" cy="153"/>
              </a:xfrm>
              <a:custGeom>
                <a:avLst/>
                <a:gdLst/>
                <a:ahLst/>
                <a:cxnLst>
                  <a:cxn ang="0">
                    <a:pos x="1258" y="39"/>
                  </a:cxn>
                  <a:cxn ang="0">
                    <a:pos x="1312" y="5"/>
                  </a:cxn>
                  <a:cxn ang="0">
                    <a:pos x="1187" y="92"/>
                  </a:cxn>
                  <a:cxn ang="0">
                    <a:pos x="1220" y="53"/>
                  </a:cxn>
                  <a:cxn ang="0">
                    <a:pos x="1147" y="117"/>
                  </a:cxn>
                  <a:cxn ang="0">
                    <a:pos x="1103" y="141"/>
                  </a:cxn>
                  <a:cxn ang="0">
                    <a:pos x="1115" y="118"/>
                  </a:cxn>
                  <a:cxn ang="0">
                    <a:pos x="1149" y="106"/>
                  </a:cxn>
                  <a:cxn ang="0">
                    <a:pos x="1015" y="178"/>
                  </a:cxn>
                  <a:cxn ang="0">
                    <a:pos x="1053" y="144"/>
                  </a:cxn>
                  <a:cxn ang="0">
                    <a:pos x="971" y="196"/>
                  </a:cxn>
                  <a:cxn ang="0">
                    <a:pos x="925" y="214"/>
                  </a:cxn>
                  <a:cxn ang="0">
                    <a:pos x="929" y="197"/>
                  </a:cxn>
                  <a:cxn ang="0">
                    <a:pos x="975" y="186"/>
                  </a:cxn>
                  <a:cxn ang="0">
                    <a:pos x="831" y="235"/>
                  </a:cxn>
                  <a:cxn ang="0">
                    <a:pos x="874" y="209"/>
                  </a:cxn>
                  <a:cxn ang="0">
                    <a:pos x="784" y="245"/>
                  </a:cxn>
                  <a:cxn ang="0">
                    <a:pos x="735" y="254"/>
                  </a:cxn>
                  <a:cxn ang="0">
                    <a:pos x="744" y="238"/>
                  </a:cxn>
                  <a:cxn ang="0">
                    <a:pos x="790" y="236"/>
                  </a:cxn>
                  <a:cxn ang="0">
                    <a:pos x="639" y="257"/>
                  </a:cxn>
                  <a:cxn ang="0">
                    <a:pos x="687" y="239"/>
                  </a:cxn>
                  <a:cxn ang="0">
                    <a:pos x="591" y="258"/>
                  </a:cxn>
                  <a:cxn ang="0">
                    <a:pos x="542" y="256"/>
                  </a:cxn>
                  <a:cxn ang="0">
                    <a:pos x="558" y="243"/>
                  </a:cxn>
                  <a:cxn ang="0">
                    <a:pos x="599" y="249"/>
                  </a:cxn>
                  <a:cxn ang="0">
                    <a:pos x="448" y="239"/>
                  </a:cxn>
                  <a:cxn ang="0">
                    <a:pos x="498" y="232"/>
                  </a:cxn>
                  <a:cxn ang="0">
                    <a:pos x="400" y="231"/>
                  </a:cxn>
                  <a:cxn ang="0">
                    <a:pos x="352" y="220"/>
                  </a:cxn>
                  <a:cxn ang="0">
                    <a:pos x="372" y="210"/>
                  </a:cxn>
                  <a:cxn ang="0">
                    <a:pos x="410" y="225"/>
                  </a:cxn>
                  <a:cxn ang="0">
                    <a:pos x="262" y="186"/>
                  </a:cxn>
                  <a:cxn ang="0">
                    <a:pos x="313" y="188"/>
                  </a:cxn>
                  <a:cxn ang="0">
                    <a:pos x="217" y="169"/>
                  </a:cxn>
                  <a:cxn ang="0">
                    <a:pos x="172" y="151"/>
                  </a:cxn>
                  <a:cxn ang="0">
                    <a:pos x="186" y="140"/>
                  </a:cxn>
                  <a:cxn ang="0">
                    <a:pos x="228" y="164"/>
                  </a:cxn>
                  <a:cxn ang="0">
                    <a:pos x="89" y="103"/>
                  </a:cxn>
                  <a:cxn ang="0">
                    <a:pos x="138" y="113"/>
                  </a:cxn>
                  <a:cxn ang="0">
                    <a:pos x="47" y="79"/>
                  </a:cxn>
                  <a:cxn ang="0">
                    <a:pos x="13" y="41"/>
                  </a:cxn>
                  <a:cxn ang="0">
                    <a:pos x="47" y="79"/>
                  </a:cxn>
                </a:cxnLst>
                <a:rect l="0" t="0" r="r" b="b"/>
                <a:pathLst>
                  <a:path w="1315" h="258">
                    <a:moveTo>
                      <a:pt x="1310" y="16"/>
                    </a:moveTo>
                    <a:lnTo>
                      <a:pt x="1269" y="41"/>
                    </a:lnTo>
                    <a:cubicBezTo>
                      <a:pt x="1265" y="44"/>
                      <a:pt x="1260" y="43"/>
                      <a:pt x="1258" y="39"/>
                    </a:cubicBezTo>
                    <a:cubicBezTo>
                      <a:pt x="1256" y="35"/>
                      <a:pt x="1257" y="30"/>
                      <a:pt x="1261" y="28"/>
                    </a:cubicBezTo>
                    <a:lnTo>
                      <a:pt x="1301" y="3"/>
                    </a:lnTo>
                    <a:cubicBezTo>
                      <a:pt x="1305" y="0"/>
                      <a:pt x="1310" y="1"/>
                      <a:pt x="1312" y="5"/>
                    </a:cubicBezTo>
                    <a:cubicBezTo>
                      <a:pt x="1315" y="9"/>
                      <a:pt x="1314" y="14"/>
                      <a:pt x="1310" y="16"/>
                    </a:cubicBezTo>
                    <a:close/>
                    <a:moveTo>
                      <a:pt x="1228" y="67"/>
                    </a:moveTo>
                    <a:lnTo>
                      <a:pt x="1187" y="92"/>
                    </a:lnTo>
                    <a:cubicBezTo>
                      <a:pt x="1184" y="94"/>
                      <a:pt x="1179" y="93"/>
                      <a:pt x="1176" y="89"/>
                    </a:cubicBezTo>
                    <a:cubicBezTo>
                      <a:pt x="1174" y="86"/>
                      <a:pt x="1175" y="81"/>
                      <a:pt x="1179" y="78"/>
                    </a:cubicBezTo>
                    <a:lnTo>
                      <a:pt x="1220" y="53"/>
                    </a:lnTo>
                    <a:cubicBezTo>
                      <a:pt x="1224" y="51"/>
                      <a:pt x="1228" y="52"/>
                      <a:pt x="1231" y="56"/>
                    </a:cubicBezTo>
                    <a:cubicBezTo>
                      <a:pt x="1233" y="59"/>
                      <a:pt x="1232" y="64"/>
                      <a:pt x="1228" y="67"/>
                    </a:cubicBezTo>
                    <a:close/>
                    <a:moveTo>
                      <a:pt x="1147" y="117"/>
                    </a:moveTo>
                    <a:lnTo>
                      <a:pt x="1123" y="132"/>
                    </a:lnTo>
                    <a:cubicBezTo>
                      <a:pt x="1122" y="133"/>
                      <a:pt x="1122" y="133"/>
                      <a:pt x="1121" y="133"/>
                    </a:cubicBezTo>
                    <a:lnTo>
                      <a:pt x="1103" y="141"/>
                    </a:lnTo>
                    <a:cubicBezTo>
                      <a:pt x="1099" y="142"/>
                      <a:pt x="1095" y="140"/>
                      <a:pt x="1093" y="136"/>
                    </a:cubicBezTo>
                    <a:cubicBezTo>
                      <a:pt x="1091" y="132"/>
                      <a:pt x="1093" y="127"/>
                      <a:pt x="1097" y="126"/>
                    </a:cubicBezTo>
                    <a:lnTo>
                      <a:pt x="1115" y="118"/>
                    </a:lnTo>
                    <a:lnTo>
                      <a:pt x="1114" y="119"/>
                    </a:lnTo>
                    <a:lnTo>
                      <a:pt x="1138" y="104"/>
                    </a:lnTo>
                    <a:cubicBezTo>
                      <a:pt x="1142" y="101"/>
                      <a:pt x="1147" y="103"/>
                      <a:pt x="1149" y="106"/>
                    </a:cubicBezTo>
                    <a:cubicBezTo>
                      <a:pt x="1152" y="110"/>
                      <a:pt x="1150" y="115"/>
                      <a:pt x="1147" y="117"/>
                    </a:cubicBezTo>
                    <a:close/>
                    <a:moveTo>
                      <a:pt x="1059" y="159"/>
                    </a:moveTo>
                    <a:lnTo>
                      <a:pt x="1015" y="178"/>
                    </a:lnTo>
                    <a:cubicBezTo>
                      <a:pt x="1011" y="180"/>
                      <a:pt x="1006" y="178"/>
                      <a:pt x="1004" y="174"/>
                    </a:cubicBezTo>
                    <a:cubicBezTo>
                      <a:pt x="1003" y="169"/>
                      <a:pt x="1005" y="165"/>
                      <a:pt x="1009" y="163"/>
                    </a:cubicBezTo>
                    <a:lnTo>
                      <a:pt x="1053" y="144"/>
                    </a:lnTo>
                    <a:cubicBezTo>
                      <a:pt x="1057" y="143"/>
                      <a:pt x="1062" y="145"/>
                      <a:pt x="1063" y="149"/>
                    </a:cubicBezTo>
                    <a:cubicBezTo>
                      <a:pt x="1065" y="153"/>
                      <a:pt x="1063" y="157"/>
                      <a:pt x="1059" y="159"/>
                    </a:cubicBezTo>
                    <a:close/>
                    <a:moveTo>
                      <a:pt x="971" y="196"/>
                    </a:moveTo>
                    <a:lnTo>
                      <a:pt x="934" y="212"/>
                    </a:lnTo>
                    <a:cubicBezTo>
                      <a:pt x="934" y="212"/>
                      <a:pt x="933" y="212"/>
                      <a:pt x="933" y="212"/>
                    </a:cubicBezTo>
                    <a:lnTo>
                      <a:pt x="925" y="214"/>
                    </a:lnTo>
                    <a:cubicBezTo>
                      <a:pt x="920" y="215"/>
                      <a:pt x="916" y="212"/>
                      <a:pt x="915" y="208"/>
                    </a:cubicBezTo>
                    <a:cubicBezTo>
                      <a:pt x="914" y="204"/>
                      <a:pt x="917" y="199"/>
                      <a:pt x="921" y="198"/>
                    </a:cubicBezTo>
                    <a:lnTo>
                      <a:pt x="929" y="197"/>
                    </a:lnTo>
                    <a:lnTo>
                      <a:pt x="928" y="197"/>
                    </a:lnTo>
                    <a:lnTo>
                      <a:pt x="964" y="182"/>
                    </a:lnTo>
                    <a:cubicBezTo>
                      <a:pt x="969" y="180"/>
                      <a:pt x="973" y="182"/>
                      <a:pt x="975" y="186"/>
                    </a:cubicBezTo>
                    <a:cubicBezTo>
                      <a:pt x="977" y="190"/>
                      <a:pt x="975" y="195"/>
                      <a:pt x="971" y="196"/>
                    </a:cubicBezTo>
                    <a:close/>
                    <a:moveTo>
                      <a:pt x="878" y="224"/>
                    </a:moveTo>
                    <a:lnTo>
                      <a:pt x="831" y="235"/>
                    </a:lnTo>
                    <a:cubicBezTo>
                      <a:pt x="827" y="236"/>
                      <a:pt x="822" y="233"/>
                      <a:pt x="821" y="229"/>
                    </a:cubicBezTo>
                    <a:cubicBezTo>
                      <a:pt x="820" y="225"/>
                      <a:pt x="823" y="220"/>
                      <a:pt x="827" y="219"/>
                    </a:cubicBezTo>
                    <a:lnTo>
                      <a:pt x="874" y="209"/>
                    </a:lnTo>
                    <a:cubicBezTo>
                      <a:pt x="879" y="208"/>
                      <a:pt x="883" y="211"/>
                      <a:pt x="884" y="215"/>
                    </a:cubicBezTo>
                    <a:cubicBezTo>
                      <a:pt x="885" y="219"/>
                      <a:pt x="882" y="224"/>
                      <a:pt x="878" y="224"/>
                    </a:cubicBezTo>
                    <a:close/>
                    <a:moveTo>
                      <a:pt x="784" y="245"/>
                    </a:moveTo>
                    <a:lnTo>
                      <a:pt x="745" y="254"/>
                    </a:lnTo>
                    <a:cubicBezTo>
                      <a:pt x="745" y="254"/>
                      <a:pt x="744" y="254"/>
                      <a:pt x="744" y="254"/>
                    </a:cubicBezTo>
                    <a:lnTo>
                      <a:pt x="735" y="254"/>
                    </a:lnTo>
                    <a:cubicBezTo>
                      <a:pt x="731" y="254"/>
                      <a:pt x="727" y="251"/>
                      <a:pt x="727" y="246"/>
                    </a:cubicBezTo>
                    <a:cubicBezTo>
                      <a:pt x="727" y="242"/>
                      <a:pt x="731" y="238"/>
                      <a:pt x="735" y="238"/>
                    </a:cubicBezTo>
                    <a:lnTo>
                      <a:pt x="744" y="238"/>
                    </a:lnTo>
                    <a:lnTo>
                      <a:pt x="742" y="238"/>
                    </a:lnTo>
                    <a:lnTo>
                      <a:pt x="781" y="230"/>
                    </a:lnTo>
                    <a:cubicBezTo>
                      <a:pt x="785" y="229"/>
                      <a:pt x="789" y="231"/>
                      <a:pt x="790" y="236"/>
                    </a:cubicBezTo>
                    <a:cubicBezTo>
                      <a:pt x="791" y="240"/>
                      <a:pt x="788" y="244"/>
                      <a:pt x="784" y="245"/>
                    </a:cubicBezTo>
                    <a:close/>
                    <a:moveTo>
                      <a:pt x="687" y="255"/>
                    </a:moveTo>
                    <a:lnTo>
                      <a:pt x="639" y="257"/>
                    </a:lnTo>
                    <a:cubicBezTo>
                      <a:pt x="635" y="257"/>
                      <a:pt x="631" y="253"/>
                      <a:pt x="631" y="249"/>
                    </a:cubicBezTo>
                    <a:cubicBezTo>
                      <a:pt x="631" y="244"/>
                      <a:pt x="635" y="241"/>
                      <a:pt x="639" y="241"/>
                    </a:cubicBezTo>
                    <a:lnTo>
                      <a:pt x="687" y="239"/>
                    </a:lnTo>
                    <a:cubicBezTo>
                      <a:pt x="691" y="239"/>
                      <a:pt x="695" y="243"/>
                      <a:pt x="695" y="247"/>
                    </a:cubicBezTo>
                    <a:cubicBezTo>
                      <a:pt x="695" y="252"/>
                      <a:pt x="692" y="255"/>
                      <a:pt x="687" y="255"/>
                    </a:cubicBezTo>
                    <a:close/>
                    <a:moveTo>
                      <a:pt x="591" y="258"/>
                    </a:moveTo>
                    <a:lnTo>
                      <a:pt x="557" y="258"/>
                    </a:lnTo>
                    <a:cubicBezTo>
                      <a:pt x="556" y="258"/>
                      <a:pt x="556" y="258"/>
                      <a:pt x="555" y="258"/>
                    </a:cubicBezTo>
                    <a:lnTo>
                      <a:pt x="542" y="256"/>
                    </a:lnTo>
                    <a:cubicBezTo>
                      <a:pt x="538" y="255"/>
                      <a:pt x="535" y="251"/>
                      <a:pt x="536" y="247"/>
                    </a:cubicBezTo>
                    <a:cubicBezTo>
                      <a:pt x="536" y="242"/>
                      <a:pt x="541" y="240"/>
                      <a:pt x="545" y="240"/>
                    </a:cubicBezTo>
                    <a:lnTo>
                      <a:pt x="558" y="243"/>
                    </a:lnTo>
                    <a:lnTo>
                      <a:pt x="556" y="242"/>
                    </a:lnTo>
                    <a:lnTo>
                      <a:pt x="591" y="242"/>
                    </a:lnTo>
                    <a:cubicBezTo>
                      <a:pt x="596" y="242"/>
                      <a:pt x="599" y="245"/>
                      <a:pt x="599" y="249"/>
                    </a:cubicBezTo>
                    <a:cubicBezTo>
                      <a:pt x="599" y="254"/>
                      <a:pt x="596" y="258"/>
                      <a:pt x="591" y="258"/>
                    </a:cubicBezTo>
                    <a:close/>
                    <a:moveTo>
                      <a:pt x="495" y="248"/>
                    </a:moveTo>
                    <a:lnTo>
                      <a:pt x="448" y="239"/>
                    </a:lnTo>
                    <a:cubicBezTo>
                      <a:pt x="443" y="239"/>
                      <a:pt x="440" y="234"/>
                      <a:pt x="441" y="230"/>
                    </a:cubicBezTo>
                    <a:cubicBezTo>
                      <a:pt x="442" y="226"/>
                      <a:pt x="446" y="223"/>
                      <a:pt x="450" y="224"/>
                    </a:cubicBezTo>
                    <a:lnTo>
                      <a:pt x="498" y="232"/>
                    </a:lnTo>
                    <a:cubicBezTo>
                      <a:pt x="502" y="233"/>
                      <a:pt x="505" y="237"/>
                      <a:pt x="504" y="241"/>
                    </a:cubicBezTo>
                    <a:cubicBezTo>
                      <a:pt x="503" y="246"/>
                      <a:pt x="499" y="248"/>
                      <a:pt x="495" y="248"/>
                    </a:cubicBezTo>
                    <a:close/>
                    <a:moveTo>
                      <a:pt x="400" y="231"/>
                    </a:moveTo>
                    <a:lnTo>
                      <a:pt x="368" y="225"/>
                    </a:lnTo>
                    <a:cubicBezTo>
                      <a:pt x="367" y="225"/>
                      <a:pt x="367" y="225"/>
                      <a:pt x="366" y="225"/>
                    </a:cubicBezTo>
                    <a:lnTo>
                      <a:pt x="352" y="220"/>
                    </a:lnTo>
                    <a:cubicBezTo>
                      <a:pt x="348" y="218"/>
                      <a:pt x="346" y="214"/>
                      <a:pt x="348" y="209"/>
                    </a:cubicBezTo>
                    <a:cubicBezTo>
                      <a:pt x="349" y="205"/>
                      <a:pt x="354" y="203"/>
                      <a:pt x="358" y="205"/>
                    </a:cubicBezTo>
                    <a:lnTo>
                      <a:pt x="372" y="210"/>
                    </a:lnTo>
                    <a:lnTo>
                      <a:pt x="370" y="210"/>
                    </a:lnTo>
                    <a:lnTo>
                      <a:pt x="403" y="215"/>
                    </a:lnTo>
                    <a:cubicBezTo>
                      <a:pt x="407" y="216"/>
                      <a:pt x="410" y="220"/>
                      <a:pt x="410" y="225"/>
                    </a:cubicBezTo>
                    <a:cubicBezTo>
                      <a:pt x="409" y="229"/>
                      <a:pt x="405" y="232"/>
                      <a:pt x="400" y="231"/>
                    </a:cubicBezTo>
                    <a:close/>
                    <a:moveTo>
                      <a:pt x="307" y="203"/>
                    </a:moveTo>
                    <a:lnTo>
                      <a:pt x="262" y="186"/>
                    </a:lnTo>
                    <a:cubicBezTo>
                      <a:pt x="258" y="184"/>
                      <a:pt x="256" y="180"/>
                      <a:pt x="258" y="176"/>
                    </a:cubicBezTo>
                    <a:cubicBezTo>
                      <a:pt x="259" y="172"/>
                      <a:pt x="264" y="169"/>
                      <a:pt x="268" y="171"/>
                    </a:cubicBezTo>
                    <a:lnTo>
                      <a:pt x="313" y="188"/>
                    </a:lnTo>
                    <a:cubicBezTo>
                      <a:pt x="317" y="189"/>
                      <a:pt x="319" y="194"/>
                      <a:pt x="318" y="198"/>
                    </a:cubicBezTo>
                    <a:cubicBezTo>
                      <a:pt x="316" y="202"/>
                      <a:pt x="312" y="204"/>
                      <a:pt x="307" y="203"/>
                    </a:cubicBezTo>
                    <a:close/>
                    <a:moveTo>
                      <a:pt x="217" y="169"/>
                    </a:moveTo>
                    <a:lnTo>
                      <a:pt x="179" y="155"/>
                    </a:lnTo>
                    <a:cubicBezTo>
                      <a:pt x="179" y="155"/>
                      <a:pt x="178" y="154"/>
                      <a:pt x="178" y="154"/>
                    </a:cubicBezTo>
                    <a:lnTo>
                      <a:pt x="172" y="151"/>
                    </a:lnTo>
                    <a:cubicBezTo>
                      <a:pt x="168" y="149"/>
                      <a:pt x="167" y="144"/>
                      <a:pt x="169" y="140"/>
                    </a:cubicBezTo>
                    <a:cubicBezTo>
                      <a:pt x="171" y="136"/>
                      <a:pt x="176" y="135"/>
                      <a:pt x="180" y="137"/>
                    </a:cubicBezTo>
                    <a:lnTo>
                      <a:pt x="186" y="140"/>
                    </a:lnTo>
                    <a:lnTo>
                      <a:pt x="185" y="140"/>
                    </a:lnTo>
                    <a:lnTo>
                      <a:pt x="223" y="154"/>
                    </a:lnTo>
                    <a:cubicBezTo>
                      <a:pt x="227" y="156"/>
                      <a:pt x="229" y="160"/>
                      <a:pt x="228" y="164"/>
                    </a:cubicBezTo>
                    <a:cubicBezTo>
                      <a:pt x="226" y="169"/>
                      <a:pt x="222" y="171"/>
                      <a:pt x="217" y="169"/>
                    </a:cubicBezTo>
                    <a:close/>
                    <a:moveTo>
                      <a:pt x="130" y="127"/>
                    </a:moveTo>
                    <a:lnTo>
                      <a:pt x="89" y="103"/>
                    </a:lnTo>
                    <a:cubicBezTo>
                      <a:pt x="85" y="101"/>
                      <a:pt x="83" y="96"/>
                      <a:pt x="86" y="92"/>
                    </a:cubicBezTo>
                    <a:cubicBezTo>
                      <a:pt x="88" y="88"/>
                      <a:pt x="93" y="87"/>
                      <a:pt x="97" y="89"/>
                    </a:cubicBezTo>
                    <a:lnTo>
                      <a:pt x="138" y="113"/>
                    </a:lnTo>
                    <a:cubicBezTo>
                      <a:pt x="142" y="115"/>
                      <a:pt x="143" y="120"/>
                      <a:pt x="141" y="124"/>
                    </a:cubicBezTo>
                    <a:cubicBezTo>
                      <a:pt x="139" y="128"/>
                      <a:pt x="134" y="129"/>
                      <a:pt x="130" y="127"/>
                    </a:cubicBezTo>
                    <a:close/>
                    <a:moveTo>
                      <a:pt x="47" y="79"/>
                    </a:moveTo>
                    <a:lnTo>
                      <a:pt x="5" y="55"/>
                    </a:lnTo>
                    <a:cubicBezTo>
                      <a:pt x="2" y="53"/>
                      <a:pt x="0" y="48"/>
                      <a:pt x="2" y="44"/>
                    </a:cubicBezTo>
                    <a:cubicBezTo>
                      <a:pt x="5" y="40"/>
                      <a:pt x="9" y="39"/>
                      <a:pt x="13" y="41"/>
                    </a:cubicBezTo>
                    <a:lnTo>
                      <a:pt x="55" y="65"/>
                    </a:lnTo>
                    <a:cubicBezTo>
                      <a:pt x="59" y="67"/>
                      <a:pt x="60" y="72"/>
                      <a:pt x="58" y="76"/>
                    </a:cubicBezTo>
                    <a:cubicBezTo>
                      <a:pt x="56" y="80"/>
                      <a:pt x="51" y="81"/>
                      <a:pt x="47" y="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75" cap="flat">
                <a:solidFill>
                  <a:srgbClr val="000000"/>
                </a:solidFill>
                <a:prstDash val="solid"/>
                <a:bevel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64" name="Freeform 256"/>
              <p:cNvSpPr/>
              <p:nvPr/>
            </p:nvSpPr>
            <p:spPr bwMode="auto">
              <a:xfrm>
                <a:off x="1197" y="2184"/>
                <a:ext cx="43" cy="37"/>
              </a:xfrm>
              <a:custGeom>
                <a:avLst/>
                <a:gdLst/>
                <a:ahLst/>
                <a:cxnLst>
                  <a:cxn ang="0">
                    <a:pos x="41" y="6"/>
                  </a:cxn>
                  <a:cxn ang="0">
                    <a:pos x="0" y="0"/>
                  </a:cxn>
                  <a:cxn ang="0">
                    <a:pos x="20" y="35"/>
                  </a:cxn>
                  <a:cxn ang="0">
                    <a:pos x="41" y="6"/>
                  </a:cxn>
                </a:cxnLst>
                <a:rect l="0" t="0" r="r" b="b"/>
                <a:pathLst>
                  <a:path w="41" h="35">
                    <a:moveTo>
                      <a:pt x="41" y="6"/>
                    </a:moveTo>
                    <a:lnTo>
                      <a:pt x="0" y="0"/>
                    </a:lnTo>
                    <a:lnTo>
                      <a:pt x="20" y="35"/>
                    </a:lnTo>
                    <a:lnTo>
                      <a:pt x="41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65" name="Freeform 257"/>
              <p:cNvSpPr>
                <a:spLocks noEditPoints="1"/>
              </p:cNvSpPr>
              <p:nvPr/>
            </p:nvSpPr>
            <p:spPr bwMode="auto">
              <a:xfrm>
                <a:off x="1726" y="2177"/>
                <a:ext cx="787" cy="153"/>
              </a:xfrm>
              <a:custGeom>
                <a:avLst/>
                <a:gdLst/>
                <a:ahLst/>
                <a:cxnLst>
                  <a:cxn ang="0">
                    <a:pos x="1258" y="39"/>
                  </a:cxn>
                  <a:cxn ang="0">
                    <a:pos x="1312" y="5"/>
                  </a:cxn>
                  <a:cxn ang="0">
                    <a:pos x="1187" y="92"/>
                  </a:cxn>
                  <a:cxn ang="0">
                    <a:pos x="1219" y="53"/>
                  </a:cxn>
                  <a:cxn ang="0">
                    <a:pos x="1146" y="117"/>
                  </a:cxn>
                  <a:cxn ang="0">
                    <a:pos x="1103" y="141"/>
                  </a:cxn>
                  <a:cxn ang="0">
                    <a:pos x="1115" y="118"/>
                  </a:cxn>
                  <a:cxn ang="0">
                    <a:pos x="1149" y="106"/>
                  </a:cxn>
                  <a:cxn ang="0">
                    <a:pos x="1015" y="178"/>
                  </a:cxn>
                  <a:cxn ang="0">
                    <a:pos x="1053" y="144"/>
                  </a:cxn>
                  <a:cxn ang="0">
                    <a:pos x="970" y="196"/>
                  </a:cxn>
                  <a:cxn ang="0">
                    <a:pos x="924" y="214"/>
                  </a:cxn>
                  <a:cxn ang="0">
                    <a:pos x="929" y="197"/>
                  </a:cxn>
                  <a:cxn ang="0">
                    <a:pos x="975" y="186"/>
                  </a:cxn>
                  <a:cxn ang="0">
                    <a:pos x="831" y="235"/>
                  </a:cxn>
                  <a:cxn ang="0">
                    <a:pos x="874" y="209"/>
                  </a:cxn>
                  <a:cxn ang="0">
                    <a:pos x="784" y="245"/>
                  </a:cxn>
                  <a:cxn ang="0">
                    <a:pos x="735" y="254"/>
                  </a:cxn>
                  <a:cxn ang="0">
                    <a:pos x="743" y="238"/>
                  </a:cxn>
                  <a:cxn ang="0">
                    <a:pos x="790" y="236"/>
                  </a:cxn>
                  <a:cxn ang="0">
                    <a:pos x="639" y="257"/>
                  </a:cxn>
                  <a:cxn ang="0">
                    <a:pos x="687" y="239"/>
                  </a:cxn>
                  <a:cxn ang="0">
                    <a:pos x="591" y="258"/>
                  </a:cxn>
                  <a:cxn ang="0">
                    <a:pos x="542" y="256"/>
                  </a:cxn>
                  <a:cxn ang="0">
                    <a:pos x="557" y="243"/>
                  </a:cxn>
                  <a:cxn ang="0">
                    <a:pos x="599" y="249"/>
                  </a:cxn>
                  <a:cxn ang="0">
                    <a:pos x="447" y="239"/>
                  </a:cxn>
                  <a:cxn ang="0">
                    <a:pos x="497" y="232"/>
                  </a:cxn>
                  <a:cxn ang="0">
                    <a:pos x="400" y="231"/>
                  </a:cxn>
                  <a:cxn ang="0">
                    <a:pos x="352" y="220"/>
                  </a:cxn>
                  <a:cxn ang="0">
                    <a:pos x="372" y="210"/>
                  </a:cxn>
                  <a:cxn ang="0">
                    <a:pos x="409" y="225"/>
                  </a:cxn>
                  <a:cxn ang="0">
                    <a:pos x="262" y="186"/>
                  </a:cxn>
                  <a:cxn ang="0">
                    <a:pos x="313" y="188"/>
                  </a:cxn>
                  <a:cxn ang="0">
                    <a:pos x="217" y="169"/>
                  </a:cxn>
                  <a:cxn ang="0">
                    <a:pos x="171" y="151"/>
                  </a:cxn>
                  <a:cxn ang="0">
                    <a:pos x="185" y="140"/>
                  </a:cxn>
                  <a:cxn ang="0">
                    <a:pos x="227" y="164"/>
                  </a:cxn>
                  <a:cxn ang="0">
                    <a:pos x="88" y="103"/>
                  </a:cxn>
                  <a:cxn ang="0">
                    <a:pos x="138" y="113"/>
                  </a:cxn>
                  <a:cxn ang="0">
                    <a:pos x="47" y="79"/>
                  </a:cxn>
                  <a:cxn ang="0">
                    <a:pos x="13" y="41"/>
                  </a:cxn>
                  <a:cxn ang="0">
                    <a:pos x="47" y="79"/>
                  </a:cxn>
                </a:cxnLst>
                <a:rect l="0" t="0" r="r" b="b"/>
                <a:pathLst>
                  <a:path w="1314" h="258">
                    <a:moveTo>
                      <a:pt x="1309" y="16"/>
                    </a:moveTo>
                    <a:lnTo>
                      <a:pt x="1269" y="41"/>
                    </a:lnTo>
                    <a:cubicBezTo>
                      <a:pt x="1265" y="44"/>
                      <a:pt x="1260" y="43"/>
                      <a:pt x="1258" y="39"/>
                    </a:cubicBezTo>
                    <a:cubicBezTo>
                      <a:pt x="1255" y="35"/>
                      <a:pt x="1256" y="30"/>
                      <a:pt x="1260" y="28"/>
                    </a:cubicBezTo>
                    <a:lnTo>
                      <a:pt x="1301" y="3"/>
                    </a:lnTo>
                    <a:cubicBezTo>
                      <a:pt x="1305" y="0"/>
                      <a:pt x="1310" y="1"/>
                      <a:pt x="1312" y="5"/>
                    </a:cubicBezTo>
                    <a:cubicBezTo>
                      <a:pt x="1314" y="9"/>
                      <a:pt x="1313" y="14"/>
                      <a:pt x="1309" y="16"/>
                    </a:cubicBezTo>
                    <a:close/>
                    <a:moveTo>
                      <a:pt x="1228" y="67"/>
                    </a:moveTo>
                    <a:lnTo>
                      <a:pt x="1187" y="92"/>
                    </a:lnTo>
                    <a:cubicBezTo>
                      <a:pt x="1183" y="94"/>
                      <a:pt x="1178" y="93"/>
                      <a:pt x="1176" y="89"/>
                    </a:cubicBezTo>
                    <a:cubicBezTo>
                      <a:pt x="1174" y="86"/>
                      <a:pt x="1175" y="81"/>
                      <a:pt x="1179" y="78"/>
                    </a:cubicBezTo>
                    <a:lnTo>
                      <a:pt x="1219" y="53"/>
                    </a:lnTo>
                    <a:cubicBezTo>
                      <a:pt x="1223" y="51"/>
                      <a:pt x="1228" y="52"/>
                      <a:pt x="1230" y="56"/>
                    </a:cubicBezTo>
                    <a:cubicBezTo>
                      <a:pt x="1233" y="59"/>
                      <a:pt x="1232" y="64"/>
                      <a:pt x="1228" y="67"/>
                    </a:cubicBezTo>
                    <a:close/>
                    <a:moveTo>
                      <a:pt x="1146" y="117"/>
                    </a:moveTo>
                    <a:lnTo>
                      <a:pt x="1122" y="132"/>
                    </a:lnTo>
                    <a:cubicBezTo>
                      <a:pt x="1122" y="133"/>
                      <a:pt x="1121" y="133"/>
                      <a:pt x="1121" y="133"/>
                    </a:cubicBezTo>
                    <a:lnTo>
                      <a:pt x="1103" y="141"/>
                    </a:lnTo>
                    <a:cubicBezTo>
                      <a:pt x="1099" y="142"/>
                      <a:pt x="1094" y="140"/>
                      <a:pt x="1093" y="136"/>
                    </a:cubicBezTo>
                    <a:cubicBezTo>
                      <a:pt x="1091" y="132"/>
                      <a:pt x="1093" y="127"/>
                      <a:pt x="1097" y="126"/>
                    </a:cubicBezTo>
                    <a:lnTo>
                      <a:pt x="1115" y="118"/>
                    </a:lnTo>
                    <a:lnTo>
                      <a:pt x="1114" y="119"/>
                    </a:lnTo>
                    <a:lnTo>
                      <a:pt x="1138" y="104"/>
                    </a:lnTo>
                    <a:cubicBezTo>
                      <a:pt x="1142" y="101"/>
                      <a:pt x="1147" y="103"/>
                      <a:pt x="1149" y="106"/>
                    </a:cubicBezTo>
                    <a:cubicBezTo>
                      <a:pt x="1151" y="110"/>
                      <a:pt x="1150" y="115"/>
                      <a:pt x="1146" y="117"/>
                    </a:cubicBezTo>
                    <a:close/>
                    <a:moveTo>
                      <a:pt x="1059" y="159"/>
                    </a:moveTo>
                    <a:lnTo>
                      <a:pt x="1015" y="178"/>
                    </a:lnTo>
                    <a:cubicBezTo>
                      <a:pt x="1010" y="180"/>
                      <a:pt x="1006" y="178"/>
                      <a:pt x="1004" y="174"/>
                    </a:cubicBezTo>
                    <a:cubicBezTo>
                      <a:pt x="1002" y="169"/>
                      <a:pt x="1004" y="165"/>
                      <a:pt x="1008" y="163"/>
                    </a:cubicBezTo>
                    <a:lnTo>
                      <a:pt x="1053" y="144"/>
                    </a:lnTo>
                    <a:cubicBezTo>
                      <a:pt x="1057" y="143"/>
                      <a:pt x="1061" y="145"/>
                      <a:pt x="1063" y="149"/>
                    </a:cubicBezTo>
                    <a:cubicBezTo>
                      <a:pt x="1065" y="153"/>
                      <a:pt x="1063" y="157"/>
                      <a:pt x="1059" y="159"/>
                    </a:cubicBezTo>
                    <a:close/>
                    <a:moveTo>
                      <a:pt x="970" y="196"/>
                    </a:moveTo>
                    <a:lnTo>
                      <a:pt x="934" y="212"/>
                    </a:lnTo>
                    <a:cubicBezTo>
                      <a:pt x="933" y="212"/>
                      <a:pt x="933" y="212"/>
                      <a:pt x="932" y="212"/>
                    </a:cubicBezTo>
                    <a:lnTo>
                      <a:pt x="924" y="214"/>
                    </a:lnTo>
                    <a:cubicBezTo>
                      <a:pt x="920" y="215"/>
                      <a:pt x="916" y="212"/>
                      <a:pt x="915" y="208"/>
                    </a:cubicBezTo>
                    <a:cubicBezTo>
                      <a:pt x="914" y="204"/>
                      <a:pt x="916" y="199"/>
                      <a:pt x="921" y="198"/>
                    </a:cubicBezTo>
                    <a:lnTo>
                      <a:pt x="929" y="197"/>
                    </a:lnTo>
                    <a:lnTo>
                      <a:pt x="928" y="197"/>
                    </a:lnTo>
                    <a:lnTo>
                      <a:pt x="964" y="182"/>
                    </a:lnTo>
                    <a:cubicBezTo>
                      <a:pt x="968" y="180"/>
                      <a:pt x="973" y="182"/>
                      <a:pt x="975" y="186"/>
                    </a:cubicBezTo>
                    <a:cubicBezTo>
                      <a:pt x="976" y="190"/>
                      <a:pt x="974" y="195"/>
                      <a:pt x="970" y="196"/>
                    </a:cubicBezTo>
                    <a:close/>
                    <a:moveTo>
                      <a:pt x="877" y="224"/>
                    </a:moveTo>
                    <a:lnTo>
                      <a:pt x="831" y="235"/>
                    </a:lnTo>
                    <a:cubicBezTo>
                      <a:pt x="826" y="236"/>
                      <a:pt x="822" y="233"/>
                      <a:pt x="821" y="229"/>
                    </a:cubicBezTo>
                    <a:cubicBezTo>
                      <a:pt x="820" y="225"/>
                      <a:pt x="823" y="220"/>
                      <a:pt x="827" y="219"/>
                    </a:cubicBezTo>
                    <a:lnTo>
                      <a:pt x="874" y="209"/>
                    </a:lnTo>
                    <a:cubicBezTo>
                      <a:pt x="878" y="208"/>
                      <a:pt x="883" y="211"/>
                      <a:pt x="883" y="215"/>
                    </a:cubicBezTo>
                    <a:cubicBezTo>
                      <a:pt x="884" y="219"/>
                      <a:pt x="882" y="224"/>
                      <a:pt x="877" y="224"/>
                    </a:cubicBezTo>
                    <a:close/>
                    <a:moveTo>
                      <a:pt x="784" y="245"/>
                    </a:moveTo>
                    <a:lnTo>
                      <a:pt x="745" y="254"/>
                    </a:lnTo>
                    <a:cubicBezTo>
                      <a:pt x="745" y="254"/>
                      <a:pt x="744" y="254"/>
                      <a:pt x="744" y="254"/>
                    </a:cubicBezTo>
                    <a:lnTo>
                      <a:pt x="735" y="254"/>
                    </a:lnTo>
                    <a:cubicBezTo>
                      <a:pt x="731" y="254"/>
                      <a:pt x="727" y="251"/>
                      <a:pt x="727" y="246"/>
                    </a:cubicBezTo>
                    <a:cubicBezTo>
                      <a:pt x="727" y="242"/>
                      <a:pt x="730" y="238"/>
                      <a:pt x="735" y="238"/>
                    </a:cubicBezTo>
                    <a:lnTo>
                      <a:pt x="743" y="238"/>
                    </a:lnTo>
                    <a:lnTo>
                      <a:pt x="742" y="238"/>
                    </a:lnTo>
                    <a:lnTo>
                      <a:pt x="780" y="230"/>
                    </a:lnTo>
                    <a:cubicBezTo>
                      <a:pt x="785" y="229"/>
                      <a:pt x="789" y="231"/>
                      <a:pt x="790" y="236"/>
                    </a:cubicBezTo>
                    <a:cubicBezTo>
                      <a:pt x="791" y="240"/>
                      <a:pt x="788" y="244"/>
                      <a:pt x="784" y="245"/>
                    </a:cubicBezTo>
                    <a:close/>
                    <a:moveTo>
                      <a:pt x="687" y="255"/>
                    </a:moveTo>
                    <a:lnTo>
                      <a:pt x="639" y="257"/>
                    </a:lnTo>
                    <a:cubicBezTo>
                      <a:pt x="635" y="257"/>
                      <a:pt x="631" y="253"/>
                      <a:pt x="631" y="249"/>
                    </a:cubicBezTo>
                    <a:cubicBezTo>
                      <a:pt x="631" y="244"/>
                      <a:pt x="634" y="241"/>
                      <a:pt x="639" y="241"/>
                    </a:cubicBezTo>
                    <a:lnTo>
                      <a:pt x="687" y="239"/>
                    </a:lnTo>
                    <a:cubicBezTo>
                      <a:pt x="691" y="239"/>
                      <a:pt x="695" y="243"/>
                      <a:pt x="695" y="247"/>
                    </a:cubicBezTo>
                    <a:cubicBezTo>
                      <a:pt x="695" y="252"/>
                      <a:pt x="692" y="255"/>
                      <a:pt x="687" y="255"/>
                    </a:cubicBezTo>
                    <a:close/>
                    <a:moveTo>
                      <a:pt x="591" y="258"/>
                    </a:moveTo>
                    <a:lnTo>
                      <a:pt x="556" y="258"/>
                    </a:lnTo>
                    <a:cubicBezTo>
                      <a:pt x="556" y="258"/>
                      <a:pt x="555" y="258"/>
                      <a:pt x="555" y="258"/>
                    </a:cubicBezTo>
                    <a:lnTo>
                      <a:pt x="542" y="256"/>
                    </a:lnTo>
                    <a:cubicBezTo>
                      <a:pt x="537" y="255"/>
                      <a:pt x="534" y="251"/>
                      <a:pt x="535" y="247"/>
                    </a:cubicBezTo>
                    <a:cubicBezTo>
                      <a:pt x="536" y="242"/>
                      <a:pt x="540" y="240"/>
                      <a:pt x="545" y="240"/>
                    </a:cubicBezTo>
                    <a:lnTo>
                      <a:pt x="557" y="243"/>
                    </a:lnTo>
                    <a:lnTo>
                      <a:pt x="556" y="242"/>
                    </a:lnTo>
                    <a:lnTo>
                      <a:pt x="591" y="242"/>
                    </a:lnTo>
                    <a:cubicBezTo>
                      <a:pt x="595" y="242"/>
                      <a:pt x="599" y="245"/>
                      <a:pt x="599" y="249"/>
                    </a:cubicBezTo>
                    <a:cubicBezTo>
                      <a:pt x="599" y="254"/>
                      <a:pt x="596" y="258"/>
                      <a:pt x="591" y="258"/>
                    </a:cubicBezTo>
                    <a:close/>
                    <a:moveTo>
                      <a:pt x="494" y="248"/>
                    </a:moveTo>
                    <a:lnTo>
                      <a:pt x="447" y="239"/>
                    </a:lnTo>
                    <a:cubicBezTo>
                      <a:pt x="443" y="239"/>
                      <a:pt x="440" y="234"/>
                      <a:pt x="441" y="230"/>
                    </a:cubicBezTo>
                    <a:cubicBezTo>
                      <a:pt x="441" y="226"/>
                      <a:pt x="446" y="223"/>
                      <a:pt x="450" y="224"/>
                    </a:cubicBezTo>
                    <a:lnTo>
                      <a:pt x="497" y="232"/>
                    </a:lnTo>
                    <a:cubicBezTo>
                      <a:pt x="502" y="233"/>
                      <a:pt x="505" y="237"/>
                      <a:pt x="504" y="241"/>
                    </a:cubicBezTo>
                    <a:cubicBezTo>
                      <a:pt x="503" y="246"/>
                      <a:pt x="499" y="248"/>
                      <a:pt x="494" y="248"/>
                    </a:cubicBezTo>
                    <a:close/>
                    <a:moveTo>
                      <a:pt x="400" y="231"/>
                    </a:moveTo>
                    <a:lnTo>
                      <a:pt x="367" y="225"/>
                    </a:lnTo>
                    <a:cubicBezTo>
                      <a:pt x="367" y="225"/>
                      <a:pt x="366" y="225"/>
                      <a:pt x="366" y="225"/>
                    </a:cubicBezTo>
                    <a:lnTo>
                      <a:pt x="352" y="220"/>
                    </a:lnTo>
                    <a:cubicBezTo>
                      <a:pt x="348" y="218"/>
                      <a:pt x="346" y="214"/>
                      <a:pt x="347" y="209"/>
                    </a:cubicBezTo>
                    <a:cubicBezTo>
                      <a:pt x="349" y="205"/>
                      <a:pt x="353" y="203"/>
                      <a:pt x="358" y="205"/>
                    </a:cubicBezTo>
                    <a:lnTo>
                      <a:pt x="372" y="210"/>
                    </a:lnTo>
                    <a:lnTo>
                      <a:pt x="370" y="210"/>
                    </a:lnTo>
                    <a:lnTo>
                      <a:pt x="403" y="215"/>
                    </a:lnTo>
                    <a:cubicBezTo>
                      <a:pt x="407" y="216"/>
                      <a:pt x="410" y="220"/>
                      <a:pt x="409" y="225"/>
                    </a:cubicBezTo>
                    <a:cubicBezTo>
                      <a:pt x="408" y="229"/>
                      <a:pt x="404" y="232"/>
                      <a:pt x="400" y="231"/>
                    </a:cubicBezTo>
                    <a:close/>
                    <a:moveTo>
                      <a:pt x="307" y="203"/>
                    </a:moveTo>
                    <a:lnTo>
                      <a:pt x="262" y="186"/>
                    </a:lnTo>
                    <a:cubicBezTo>
                      <a:pt x="258" y="184"/>
                      <a:pt x="256" y="180"/>
                      <a:pt x="257" y="176"/>
                    </a:cubicBezTo>
                    <a:cubicBezTo>
                      <a:pt x="259" y="172"/>
                      <a:pt x="264" y="169"/>
                      <a:pt x="268" y="171"/>
                    </a:cubicBezTo>
                    <a:lnTo>
                      <a:pt x="313" y="188"/>
                    </a:lnTo>
                    <a:cubicBezTo>
                      <a:pt x="317" y="189"/>
                      <a:pt x="319" y="194"/>
                      <a:pt x="317" y="198"/>
                    </a:cubicBezTo>
                    <a:cubicBezTo>
                      <a:pt x="316" y="202"/>
                      <a:pt x="311" y="204"/>
                      <a:pt x="307" y="203"/>
                    </a:cubicBezTo>
                    <a:close/>
                    <a:moveTo>
                      <a:pt x="217" y="169"/>
                    </a:moveTo>
                    <a:lnTo>
                      <a:pt x="179" y="155"/>
                    </a:lnTo>
                    <a:cubicBezTo>
                      <a:pt x="178" y="155"/>
                      <a:pt x="178" y="154"/>
                      <a:pt x="177" y="154"/>
                    </a:cubicBezTo>
                    <a:lnTo>
                      <a:pt x="171" y="151"/>
                    </a:lnTo>
                    <a:cubicBezTo>
                      <a:pt x="168" y="149"/>
                      <a:pt x="166" y="144"/>
                      <a:pt x="169" y="140"/>
                    </a:cubicBezTo>
                    <a:cubicBezTo>
                      <a:pt x="171" y="136"/>
                      <a:pt x="176" y="135"/>
                      <a:pt x="179" y="137"/>
                    </a:cubicBezTo>
                    <a:lnTo>
                      <a:pt x="185" y="140"/>
                    </a:lnTo>
                    <a:lnTo>
                      <a:pt x="184" y="140"/>
                    </a:lnTo>
                    <a:lnTo>
                      <a:pt x="223" y="154"/>
                    </a:lnTo>
                    <a:cubicBezTo>
                      <a:pt x="227" y="156"/>
                      <a:pt x="229" y="160"/>
                      <a:pt x="227" y="164"/>
                    </a:cubicBezTo>
                    <a:cubicBezTo>
                      <a:pt x="226" y="169"/>
                      <a:pt x="221" y="171"/>
                      <a:pt x="217" y="169"/>
                    </a:cubicBezTo>
                    <a:close/>
                    <a:moveTo>
                      <a:pt x="130" y="127"/>
                    </a:moveTo>
                    <a:lnTo>
                      <a:pt x="88" y="103"/>
                    </a:lnTo>
                    <a:cubicBezTo>
                      <a:pt x="84" y="101"/>
                      <a:pt x="83" y="96"/>
                      <a:pt x="85" y="92"/>
                    </a:cubicBezTo>
                    <a:cubicBezTo>
                      <a:pt x="87" y="88"/>
                      <a:pt x="92" y="87"/>
                      <a:pt x="96" y="89"/>
                    </a:cubicBezTo>
                    <a:lnTo>
                      <a:pt x="138" y="113"/>
                    </a:lnTo>
                    <a:cubicBezTo>
                      <a:pt x="142" y="115"/>
                      <a:pt x="143" y="120"/>
                      <a:pt x="141" y="124"/>
                    </a:cubicBezTo>
                    <a:cubicBezTo>
                      <a:pt x="139" y="128"/>
                      <a:pt x="134" y="129"/>
                      <a:pt x="130" y="127"/>
                    </a:cubicBezTo>
                    <a:close/>
                    <a:moveTo>
                      <a:pt x="47" y="79"/>
                    </a:moveTo>
                    <a:lnTo>
                      <a:pt x="5" y="55"/>
                    </a:lnTo>
                    <a:cubicBezTo>
                      <a:pt x="1" y="53"/>
                      <a:pt x="0" y="48"/>
                      <a:pt x="2" y="44"/>
                    </a:cubicBezTo>
                    <a:cubicBezTo>
                      <a:pt x="4" y="40"/>
                      <a:pt x="9" y="39"/>
                      <a:pt x="13" y="41"/>
                    </a:cubicBezTo>
                    <a:lnTo>
                      <a:pt x="55" y="65"/>
                    </a:lnTo>
                    <a:cubicBezTo>
                      <a:pt x="58" y="67"/>
                      <a:pt x="60" y="72"/>
                      <a:pt x="58" y="76"/>
                    </a:cubicBezTo>
                    <a:cubicBezTo>
                      <a:pt x="55" y="80"/>
                      <a:pt x="50" y="81"/>
                      <a:pt x="47" y="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75" cap="flat">
                <a:solidFill>
                  <a:srgbClr val="000000"/>
                </a:solidFill>
                <a:prstDash val="solid"/>
                <a:bevel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66" name="Freeform 258"/>
              <p:cNvSpPr/>
              <p:nvPr/>
            </p:nvSpPr>
            <p:spPr bwMode="auto">
              <a:xfrm>
                <a:off x="1696" y="2184"/>
                <a:ext cx="38" cy="37"/>
              </a:xfrm>
              <a:custGeom>
                <a:avLst/>
                <a:gdLst/>
                <a:ahLst/>
                <a:cxnLst>
                  <a:cxn ang="0">
                    <a:pos x="40" y="6"/>
                  </a:cxn>
                  <a:cxn ang="0">
                    <a:pos x="0" y="0"/>
                  </a:cxn>
                  <a:cxn ang="0">
                    <a:pos x="19" y="35"/>
                  </a:cxn>
                  <a:cxn ang="0">
                    <a:pos x="40" y="6"/>
                  </a:cxn>
                </a:cxnLst>
                <a:rect l="0" t="0" r="r" b="b"/>
                <a:pathLst>
                  <a:path w="40" h="35">
                    <a:moveTo>
                      <a:pt x="40" y="6"/>
                    </a:moveTo>
                    <a:lnTo>
                      <a:pt x="0" y="0"/>
                    </a:lnTo>
                    <a:lnTo>
                      <a:pt x="19" y="35"/>
                    </a:lnTo>
                    <a:lnTo>
                      <a:pt x="4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67" name="Rectangle 259"/>
              <p:cNvSpPr>
                <a:spLocks noChangeArrowheads="1"/>
              </p:cNvSpPr>
              <p:nvPr/>
            </p:nvSpPr>
            <p:spPr bwMode="auto">
              <a:xfrm>
                <a:off x="3128" y="502"/>
                <a:ext cx="500" cy="4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68" name="Rectangle 260"/>
              <p:cNvSpPr>
                <a:spLocks noChangeArrowheads="1"/>
              </p:cNvSpPr>
              <p:nvPr/>
            </p:nvSpPr>
            <p:spPr bwMode="auto">
              <a:xfrm>
                <a:off x="3128" y="502"/>
                <a:ext cx="500" cy="49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567" name="Rectangle 261"/>
              <p:cNvSpPr>
                <a:spLocks noChangeArrowheads="1"/>
              </p:cNvSpPr>
              <p:nvPr/>
            </p:nvSpPr>
            <p:spPr bwMode="auto">
              <a:xfrm>
                <a:off x="3157" y="521"/>
                <a:ext cx="22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(0,0)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68" name="Rectangle 262"/>
              <p:cNvSpPr>
                <a:spLocks noChangeArrowheads="1"/>
              </p:cNvSpPr>
              <p:nvPr/>
            </p:nvSpPr>
            <p:spPr bwMode="auto">
              <a:xfrm>
                <a:off x="3405" y="521"/>
                <a:ext cx="22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(0,1)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69" name="Rectangle 263"/>
              <p:cNvSpPr>
                <a:spLocks noChangeArrowheads="1"/>
              </p:cNvSpPr>
              <p:nvPr/>
            </p:nvSpPr>
            <p:spPr bwMode="auto">
              <a:xfrm>
                <a:off x="3157" y="893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(1,0)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70" name="Rectangle 264"/>
              <p:cNvSpPr>
                <a:spLocks noChangeArrowheads="1"/>
              </p:cNvSpPr>
              <p:nvPr/>
            </p:nvSpPr>
            <p:spPr bwMode="auto">
              <a:xfrm>
                <a:off x="3405" y="893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(1,1)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073" name="Rectangle 265"/>
              <p:cNvSpPr>
                <a:spLocks noChangeArrowheads="1"/>
              </p:cNvSpPr>
              <p:nvPr/>
            </p:nvSpPr>
            <p:spPr bwMode="auto">
              <a:xfrm>
                <a:off x="3627" y="502"/>
                <a:ext cx="496" cy="4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74" name="Rectangle 266"/>
              <p:cNvSpPr>
                <a:spLocks noChangeArrowheads="1"/>
              </p:cNvSpPr>
              <p:nvPr/>
            </p:nvSpPr>
            <p:spPr bwMode="auto">
              <a:xfrm>
                <a:off x="3627" y="502"/>
                <a:ext cx="496" cy="49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573" name="Rectangle 267"/>
              <p:cNvSpPr>
                <a:spLocks noChangeArrowheads="1"/>
              </p:cNvSpPr>
              <p:nvPr/>
            </p:nvSpPr>
            <p:spPr bwMode="auto">
              <a:xfrm>
                <a:off x="3654" y="521"/>
                <a:ext cx="22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(0,2)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74" name="Rectangle 268"/>
              <p:cNvSpPr>
                <a:spLocks noChangeArrowheads="1"/>
              </p:cNvSpPr>
              <p:nvPr/>
            </p:nvSpPr>
            <p:spPr bwMode="auto">
              <a:xfrm>
                <a:off x="3903" y="521"/>
                <a:ext cx="22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(0,3)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75" name="Rectangle 269"/>
              <p:cNvSpPr>
                <a:spLocks noChangeArrowheads="1"/>
              </p:cNvSpPr>
              <p:nvPr/>
            </p:nvSpPr>
            <p:spPr bwMode="auto">
              <a:xfrm>
                <a:off x="3654" y="893"/>
                <a:ext cx="226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(1,2)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76" name="Rectangle 270"/>
              <p:cNvSpPr>
                <a:spLocks noChangeArrowheads="1"/>
              </p:cNvSpPr>
              <p:nvPr/>
            </p:nvSpPr>
            <p:spPr bwMode="auto">
              <a:xfrm>
                <a:off x="3903" y="893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(1,3)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079" name="Rectangle 271"/>
              <p:cNvSpPr>
                <a:spLocks noChangeArrowheads="1"/>
              </p:cNvSpPr>
              <p:nvPr/>
            </p:nvSpPr>
            <p:spPr bwMode="auto">
              <a:xfrm>
                <a:off x="3128" y="1499"/>
                <a:ext cx="500" cy="4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80" name="Rectangle 272"/>
              <p:cNvSpPr>
                <a:spLocks noChangeArrowheads="1"/>
              </p:cNvSpPr>
              <p:nvPr/>
            </p:nvSpPr>
            <p:spPr bwMode="auto">
              <a:xfrm>
                <a:off x="3128" y="1499"/>
                <a:ext cx="500" cy="49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579" name="Rectangle 273"/>
              <p:cNvSpPr>
                <a:spLocks noChangeArrowheads="1"/>
              </p:cNvSpPr>
              <p:nvPr/>
            </p:nvSpPr>
            <p:spPr bwMode="auto">
              <a:xfrm>
                <a:off x="3348" y="1668"/>
                <a:ext cx="78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80" name="Rectangle 274"/>
              <p:cNvSpPr>
                <a:spLocks noChangeArrowheads="1"/>
              </p:cNvSpPr>
              <p:nvPr/>
            </p:nvSpPr>
            <p:spPr bwMode="auto">
              <a:xfrm>
                <a:off x="3157" y="1515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(0,4)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81" name="Rectangle 275"/>
              <p:cNvSpPr>
                <a:spLocks noChangeArrowheads="1"/>
              </p:cNvSpPr>
              <p:nvPr/>
            </p:nvSpPr>
            <p:spPr bwMode="auto">
              <a:xfrm>
                <a:off x="3405" y="1515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(0,5)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82" name="Rectangle 276"/>
              <p:cNvSpPr>
                <a:spLocks noChangeArrowheads="1"/>
              </p:cNvSpPr>
              <p:nvPr/>
            </p:nvSpPr>
            <p:spPr bwMode="auto">
              <a:xfrm>
                <a:off x="3157" y="1887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(1,4)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83" name="Rectangle 277"/>
              <p:cNvSpPr>
                <a:spLocks noChangeArrowheads="1"/>
              </p:cNvSpPr>
              <p:nvPr/>
            </p:nvSpPr>
            <p:spPr bwMode="auto">
              <a:xfrm>
                <a:off x="3405" y="1887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(1,5)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086" name="Rectangle 278"/>
              <p:cNvSpPr>
                <a:spLocks noChangeArrowheads="1"/>
              </p:cNvSpPr>
              <p:nvPr/>
            </p:nvSpPr>
            <p:spPr bwMode="auto">
              <a:xfrm>
                <a:off x="3627" y="1499"/>
                <a:ext cx="496" cy="4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87" name="Rectangle 279"/>
              <p:cNvSpPr>
                <a:spLocks noChangeArrowheads="1"/>
              </p:cNvSpPr>
              <p:nvPr/>
            </p:nvSpPr>
            <p:spPr bwMode="auto">
              <a:xfrm>
                <a:off x="3627" y="1499"/>
                <a:ext cx="496" cy="49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586" name="Rectangle 280"/>
              <p:cNvSpPr>
                <a:spLocks noChangeArrowheads="1"/>
              </p:cNvSpPr>
              <p:nvPr/>
            </p:nvSpPr>
            <p:spPr bwMode="auto">
              <a:xfrm>
                <a:off x="3845" y="1668"/>
                <a:ext cx="77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87" name="Rectangle 281"/>
              <p:cNvSpPr>
                <a:spLocks noChangeArrowheads="1"/>
              </p:cNvSpPr>
              <p:nvPr/>
            </p:nvSpPr>
            <p:spPr bwMode="auto">
              <a:xfrm>
                <a:off x="3654" y="1515"/>
                <a:ext cx="226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(0,6)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88" name="Rectangle 282"/>
              <p:cNvSpPr>
                <a:spLocks noChangeArrowheads="1"/>
              </p:cNvSpPr>
              <p:nvPr/>
            </p:nvSpPr>
            <p:spPr bwMode="auto">
              <a:xfrm>
                <a:off x="3903" y="1515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(0,7)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89" name="Rectangle 283"/>
              <p:cNvSpPr>
                <a:spLocks noChangeArrowheads="1"/>
              </p:cNvSpPr>
              <p:nvPr/>
            </p:nvSpPr>
            <p:spPr bwMode="auto">
              <a:xfrm>
                <a:off x="3654" y="1887"/>
                <a:ext cx="226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(1,6)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90" name="Rectangle 284"/>
              <p:cNvSpPr>
                <a:spLocks noChangeArrowheads="1"/>
              </p:cNvSpPr>
              <p:nvPr/>
            </p:nvSpPr>
            <p:spPr bwMode="auto">
              <a:xfrm>
                <a:off x="3903" y="1887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(1,7)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093" name="Rectangle 285"/>
              <p:cNvSpPr>
                <a:spLocks noChangeArrowheads="1"/>
              </p:cNvSpPr>
              <p:nvPr/>
            </p:nvSpPr>
            <p:spPr bwMode="auto">
              <a:xfrm>
                <a:off x="3128" y="1000"/>
                <a:ext cx="500" cy="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094" name="Rectangle 286"/>
              <p:cNvSpPr>
                <a:spLocks noChangeArrowheads="1"/>
              </p:cNvSpPr>
              <p:nvPr/>
            </p:nvSpPr>
            <p:spPr bwMode="auto">
              <a:xfrm>
                <a:off x="3128" y="1000"/>
                <a:ext cx="500" cy="497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593" name="Rectangle 287"/>
              <p:cNvSpPr>
                <a:spLocks noChangeArrowheads="1"/>
              </p:cNvSpPr>
              <p:nvPr/>
            </p:nvSpPr>
            <p:spPr bwMode="auto">
              <a:xfrm>
                <a:off x="3348" y="1169"/>
                <a:ext cx="78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94" name="Rectangle 288"/>
              <p:cNvSpPr>
                <a:spLocks noChangeArrowheads="1"/>
              </p:cNvSpPr>
              <p:nvPr/>
            </p:nvSpPr>
            <p:spPr bwMode="auto">
              <a:xfrm>
                <a:off x="3157" y="1016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(2,0)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95" name="Rectangle 289"/>
              <p:cNvSpPr>
                <a:spLocks noChangeArrowheads="1"/>
              </p:cNvSpPr>
              <p:nvPr/>
            </p:nvSpPr>
            <p:spPr bwMode="auto">
              <a:xfrm>
                <a:off x="3405" y="1016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(2,1)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96" name="Rectangle 290"/>
              <p:cNvSpPr>
                <a:spLocks noChangeArrowheads="1"/>
              </p:cNvSpPr>
              <p:nvPr/>
            </p:nvSpPr>
            <p:spPr bwMode="auto">
              <a:xfrm>
                <a:off x="3157" y="1390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(3,0)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97" name="Rectangle 291"/>
              <p:cNvSpPr>
                <a:spLocks noChangeArrowheads="1"/>
              </p:cNvSpPr>
              <p:nvPr/>
            </p:nvSpPr>
            <p:spPr bwMode="auto">
              <a:xfrm>
                <a:off x="3405" y="1390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(3,1)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100" name="Rectangle 292"/>
              <p:cNvSpPr>
                <a:spLocks noChangeArrowheads="1"/>
              </p:cNvSpPr>
              <p:nvPr/>
            </p:nvSpPr>
            <p:spPr bwMode="auto">
              <a:xfrm>
                <a:off x="3627" y="1000"/>
                <a:ext cx="496" cy="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01" name="Rectangle 293"/>
              <p:cNvSpPr>
                <a:spLocks noChangeArrowheads="1"/>
              </p:cNvSpPr>
              <p:nvPr/>
            </p:nvSpPr>
            <p:spPr bwMode="auto">
              <a:xfrm>
                <a:off x="3627" y="1000"/>
                <a:ext cx="496" cy="497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600" name="Rectangle 294"/>
              <p:cNvSpPr>
                <a:spLocks noChangeArrowheads="1"/>
              </p:cNvSpPr>
              <p:nvPr/>
            </p:nvSpPr>
            <p:spPr bwMode="auto">
              <a:xfrm>
                <a:off x="3845" y="1169"/>
                <a:ext cx="77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01" name="Rectangle 295"/>
              <p:cNvSpPr>
                <a:spLocks noChangeArrowheads="1"/>
              </p:cNvSpPr>
              <p:nvPr/>
            </p:nvSpPr>
            <p:spPr bwMode="auto">
              <a:xfrm>
                <a:off x="3654" y="1016"/>
                <a:ext cx="226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(2,2)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02" name="Rectangle 296"/>
              <p:cNvSpPr>
                <a:spLocks noChangeArrowheads="1"/>
              </p:cNvSpPr>
              <p:nvPr/>
            </p:nvSpPr>
            <p:spPr bwMode="auto">
              <a:xfrm>
                <a:off x="3903" y="1016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(2,3)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03" name="Rectangle 297"/>
              <p:cNvSpPr>
                <a:spLocks noChangeArrowheads="1"/>
              </p:cNvSpPr>
              <p:nvPr/>
            </p:nvSpPr>
            <p:spPr bwMode="auto">
              <a:xfrm>
                <a:off x="3654" y="1390"/>
                <a:ext cx="226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(3,2)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04" name="Rectangle 298"/>
              <p:cNvSpPr>
                <a:spLocks noChangeArrowheads="1"/>
              </p:cNvSpPr>
              <p:nvPr/>
            </p:nvSpPr>
            <p:spPr bwMode="auto">
              <a:xfrm>
                <a:off x="3903" y="1390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(3,3)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107" name="Rectangle 299"/>
              <p:cNvSpPr>
                <a:spLocks noChangeArrowheads="1"/>
              </p:cNvSpPr>
              <p:nvPr/>
            </p:nvSpPr>
            <p:spPr bwMode="auto">
              <a:xfrm>
                <a:off x="3128" y="1997"/>
                <a:ext cx="500" cy="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08" name="Rectangle 300"/>
              <p:cNvSpPr>
                <a:spLocks noChangeArrowheads="1"/>
              </p:cNvSpPr>
              <p:nvPr/>
            </p:nvSpPr>
            <p:spPr bwMode="auto">
              <a:xfrm>
                <a:off x="3128" y="1997"/>
                <a:ext cx="500" cy="497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607" name="Rectangle 301"/>
              <p:cNvSpPr>
                <a:spLocks noChangeArrowheads="1"/>
              </p:cNvSpPr>
              <p:nvPr/>
            </p:nvSpPr>
            <p:spPr bwMode="auto">
              <a:xfrm>
                <a:off x="4343" y="1169"/>
                <a:ext cx="78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08" name="Rectangle 302"/>
              <p:cNvSpPr>
                <a:spLocks noChangeArrowheads="1"/>
              </p:cNvSpPr>
              <p:nvPr/>
            </p:nvSpPr>
            <p:spPr bwMode="auto">
              <a:xfrm>
                <a:off x="3157" y="2012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(2,4)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09" name="Rectangle 303"/>
              <p:cNvSpPr>
                <a:spLocks noChangeArrowheads="1"/>
              </p:cNvSpPr>
              <p:nvPr/>
            </p:nvSpPr>
            <p:spPr bwMode="auto">
              <a:xfrm>
                <a:off x="3405" y="2012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(2,5)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10" name="Rectangle 304"/>
              <p:cNvSpPr>
                <a:spLocks noChangeArrowheads="1"/>
              </p:cNvSpPr>
              <p:nvPr/>
            </p:nvSpPr>
            <p:spPr bwMode="auto">
              <a:xfrm>
                <a:off x="3157" y="2385"/>
                <a:ext cx="22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(3,4)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11" name="Rectangle 305"/>
              <p:cNvSpPr>
                <a:spLocks noChangeArrowheads="1"/>
              </p:cNvSpPr>
              <p:nvPr/>
            </p:nvSpPr>
            <p:spPr bwMode="auto">
              <a:xfrm>
                <a:off x="3405" y="2385"/>
                <a:ext cx="22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(3,5)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114" name="Rectangle 306"/>
              <p:cNvSpPr>
                <a:spLocks noChangeArrowheads="1"/>
              </p:cNvSpPr>
              <p:nvPr/>
            </p:nvSpPr>
            <p:spPr bwMode="auto">
              <a:xfrm>
                <a:off x="3627" y="1997"/>
                <a:ext cx="496" cy="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15" name="Rectangle 307"/>
              <p:cNvSpPr>
                <a:spLocks noChangeArrowheads="1"/>
              </p:cNvSpPr>
              <p:nvPr/>
            </p:nvSpPr>
            <p:spPr bwMode="auto">
              <a:xfrm>
                <a:off x="3627" y="1997"/>
                <a:ext cx="496" cy="497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614" name="Rectangle 308"/>
              <p:cNvSpPr>
                <a:spLocks noChangeArrowheads="1"/>
              </p:cNvSpPr>
              <p:nvPr/>
            </p:nvSpPr>
            <p:spPr bwMode="auto">
              <a:xfrm>
                <a:off x="4840" y="1169"/>
                <a:ext cx="77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15" name="Rectangle 309"/>
              <p:cNvSpPr>
                <a:spLocks noChangeArrowheads="1"/>
              </p:cNvSpPr>
              <p:nvPr/>
            </p:nvSpPr>
            <p:spPr bwMode="auto">
              <a:xfrm>
                <a:off x="3654" y="2012"/>
                <a:ext cx="226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(2,6)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16" name="Rectangle 310"/>
              <p:cNvSpPr>
                <a:spLocks noChangeArrowheads="1"/>
              </p:cNvSpPr>
              <p:nvPr/>
            </p:nvSpPr>
            <p:spPr bwMode="auto">
              <a:xfrm>
                <a:off x="3903" y="2012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(2,7)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17" name="Rectangle 311"/>
              <p:cNvSpPr>
                <a:spLocks noChangeArrowheads="1"/>
              </p:cNvSpPr>
              <p:nvPr/>
            </p:nvSpPr>
            <p:spPr bwMode="auto">
              <a:xfrm>
                <a:off x="3654" y="2385"/>
                <a:ext cx="22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(3,6)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18" name="Rectangle 312"/>
              <p:cNvSpPr>
                <a:spLocks noChangeArrowheads="1"/>
              </p:cNvSpPr>
              <p:nvPr/>
            </p:nvSpPr>
            <p:spPr bwMode="auto">
              <a:xfrm>
                <a:off x="3903" y="2385"/>
                <a:ext cx="22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(3,7)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121" name="Rectangle 313"/>
              <p:cNvSpPr>
                <a:spLocks noChangeArrowheads="1"/>
              </p:cNvSpPr>
              <p:nvPr/>
            </p:nvSpPr>
            <p:spPr bwMode="auto">
              <a:xfrm>
                <a:off x="4125" y="502"/>
                <a:ext cx="499" cy="4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22" name="Rectangle 314"/>
              <p:cNvSpPr>
                <a:spLocks noChangeArrowheads="1"/>
              </p:cNvSpPr>
              <p:nvPr/>
            </p:nvSpPr>
            <p:spPr bwMode="auto">
              <a:xfrm>
                <a:off x="4125" y="502"/>
                <a:ext cx="499" cy="49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621" name="Rectangle 315"/>
              <p:cNvSpPr>
                <a:spLocks noChangeArrowheads="1"/>
              </p:cNvSpPr>
              <p:nvPr/>
            </p:nvSpPr>
            <p:spPr bwMode="auto">
              <a:xfrm>
                <a:off x="4151" y="893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(5,0)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22" name="Rectangle 316"/>
              <p:cNvSpPr>
                <a:spLocks noChangeArrowheads="1"/>
              </p:cNvSpPr>
              <p:nvPr/>
            </p:nvSpPr>
            <p:spPr bwMode="auto">
              <a:xfrm>
                <a:off x="4399" y="893"/>
                <a:ext cx="226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(5,1)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23" name="Rectangle 317"/>
              <p:cNvSpPr>
                <a:spLocks noChangeArrowheads="1"/>
              </p:cNvSpPr>
              <p:nvPr/>
            </p:nvSpPr>
            <p:spPr bwMode="auto">
              <a:xfrm>
                <a:off x="4151" y="521"/>
                <a:ext cx="22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(4,0)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24" name="Rectangle 318"/>
              <p:cNvSpPr>
                <a:spLocks noChangeArrowheads="1"/>
              </p:cNvSpPr>
              <p:nvPr/>
            </p:nvSpPr>
            <p:spPr bwMode="auto">
              <a:xfrm>
                <a:off x="4399" y="521"/>
                <a:ext cx="22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(4,1)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127" name="Rectangle 319"/>
              <p:cNvSpPr>
                <a:spLocks noChangeArrowheads="1"/>
              </p:cNvSpPr>
              <p:nvPr/>
            </p:nvSpPr>
            <p:spPr bwMode="auto">
              <a:xfrm>
                <a:off x="4623" y="502"/>
                <a:ext cx="496" cy="4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28" name="Rectangle 320"/>
              <p:cNvSpPr>
                <a:spLocks noChangeArrowheads="1"/>
              </p:cNvSpPr>
              <p:nvPr/>
            </p:nvSpPr>
            <p:spPr bwMode="auto">
              <a:xfrm>
                <a:off x="4623" y="502"/>
                <a:ext cx="496" cy="49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627" name="Rectangle 321"/>
              <p:cNvSpPr>
                <a:spLocks noChangeArrowheads="1"/>
              </p:cNvSpPr>
              <p:nvPr/>
            </p:nvSpPr>
            <p:spPr bwMode="auto">
              <a:xfrm>
                <a:off x="4649" y="893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(5,2)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28" name="Rectangle 322"/>
              <p:cNvSpPr>
                <a:spLocks noChangeArrowheads="1"/>
              </p:cNvSpPr>
              <p:nvPr/>
            </p:nvSpPr>
            <p:spPr bwMode="auto">
              <a:xfrm>
                <a:off x="4897" y="893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(5,3)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29" name="Rectangle 323"/>
              <p:cNvSpPr>
                <a:spLocks noChangeArrowheads="1"/>
              </p:cNvSpPr>
              <p:nvPr/>
            </p:nvSpPr>
            <p:spPr bwMode="auto">
              <a:xfrm>
                <a:off x="4649" y="521"/>
                <a:ext cx="22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(4,2)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30" name="Rectangle 324"/>
              <p:cNvSpPr>
                <a:spLocks noChangeArrowheads="1"/>
              </p:cNvSpPr>
              <p:nvPr/>
            </p:nvSpPr>
            <p:spPr bwMode="auto">
              <a:xfrm>
                <a:off x="4897" y="521"/>
                <a:ext cx="22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(4,3)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133" name="Rectangle 325"/>
              <p:cNvSpPr>
                <a:spLocks noChangeArrowheads="1"/>
              </p:cNvSpPr>
              <p:nvPr/>
            </p:nvSpPr>
            <p:spPr bwMode="auto">
              <a:xfrm>
                <a:off x="4125" y="1499"/>
                <a:ext cx="499" cy="4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34" name="Rectangle 326"/>
              <p:cNvSpPr>
                <a:spLocks noChangeArrowheads="1"/>
              </p:cNvSpPr>
              <p:nvPr/>
            </p:nvSpPr>
            <p:spPr bwMode="auto">
              <a:xfrm>
                <a:off x="4125" y="1499"/>
                <a:ext cx="499" cy="49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633" name="Rectangle 327"/>
              <p:cNvSpPr>
                <a:spLocks noChangeArrowheads="1"/>
              </p:cNvSpPr>
              <p:nvPr/>
            </p:nvSpPr>
            <p:spPr bwMode="auto">
              <a:xfrm>
                <a:off x="4343" y="1668"/>
                <a:ext cx="78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34" name="Rectangle 328"/>
              <p:cNvSpPr>
                <a:spLocks noChangeArrowheads="1"/>
              </p:cNvSpPr>
              <p:nvPr/>
            </p:nvSpPr>
            <p:spPr bwMode="auto">
              <a:xfrm>
                <a:off x="4151" y="1887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(5,4)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35" name="Rectangle 329"/>
              <p:cNvSpPr>
                <a:spLocks noChangeArrowheads="1"/>
              </p:cNvSpPr>
              <p:nvPr/>
            </p:nvSpPr>
            <p:spPr bwMode="auto">
              <a:xfrm>
                <a:off x="4399" y="1887"/>
                <a:ext cx="226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(5,5)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36" name="Rectangle 330"/>
              <p:cNvSpPr>
                <a:spLocks noChangeArrowheads="1"/>
              </p:cNvSpPr>
              <p:nvPr/>
            </p:nvSpPr>
            <p:spPr bwMode="auto">
              <a:xfrm>
                <a:off x="4151" y="1515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(4,4)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37" name="Rectangle 331"/>
              <p:cNvSpPr>
                <a:spLocks noChangeArrowheads="1"/>
              </p:cNvSpPr>
              <p:nvPr/>
            </p:nvSpPr>
            <p:spPr bwMode="auto">
              <a:xfrm>
                <a:off x="4399" y="1515"/>
                <a:ext cx="226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(4,5)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140" name="Rectangle 332"/>
              <p:cNvSpPr>
                <a:spLocks noChangeArrowheads="1"/>
              </p:cNvSpPr>
              <p:nvPr/>
            </p:nvSpPr>
            <p:spPr bwMode="auto">
              <a:xfrm>
                <a:off x="4623" y="1499"/>
                <a:ext cx="496" cy="4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41" name="Rectangle 333"/>
              <p:cNvSpPr>
                <a:spLocks noChangeArrowheads="1"/>
              </p:cNvSpPr>
              <p:nvPr/>
            </p:nvSpPr>
            <p:spPr bwMode="auto">
              <a:xfrm>
                <a:off x="4623" y="1499"/>
                <a:ext cx="496" cy="49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640" name="Rectangle 334"/>
              <p:cNvSpPr>
                <a:spLocks noChangeArrowheads="1"/>
              </p:cNvSpPr>
              <p:nvPr/>
            </p:nvSpPr>
            <p:spPr bwMode="auto">
              <a:xfrm>
                <a:off x="4840" y="1668"/>
                <a:ext cx="77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41" name="Rectangle 335"/>
              <p:cNvSpPr>
                <a:spLocks noChangeArrowheads="1"/>
              </p:cNvSpPr>
              <p:nvPr/>
            </p:nvSpPr>
            <p:spPr bwMode="auto">
              <a:xfrm>
                <a:off x="4649" y="1887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(5,6)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42" name="Rectangle 336"/>
              <p:cNvSpPr>
                <a:spLocks noChangeArrowheads="1"/>
              </p:cNvSpPr>
              <p:nvPr/>
            </p:nvSpPr>
            <p:spPr bwMode="auto">
              <a:xfrm>
                <a:off x="4897" y="1887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(5,7)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43" name="Rectangle 337"/>
              <p:cNvSpPr>
                <a:spLocks noChangeArrowheads="1"/>
              </p:cNvSpPr>
              <p:nvPr/>
            </p:nvSpPr>
            <p:spPr bwMode="auto">
              <a:xfrm>
                <a:off x="4649" y="1515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(4,6)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44" name="Rectangle 338"/>
              <p:cNvSpPr>
                <a:spLocks noChangeArrowheads="1"/>
              </p:cNvSpPr>
              <p:nvPr/>
            </p:nvSpPr>
            <p:spPr bwMode="auto">
              <a:xfrm>
                <a:off x="4897" y="1515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(4,7)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45" name="Rectangle 339"/>
              <p:cNvSpPr>
                <a:spLocks noChangeArrowheads="1"/>
              </p:cNvSpPr>
              <p:nvPr/>
            </p:nvSpPr>
            <p:spPr bwMode="auto">
              <a:xfrm>
                <a:off x="3348" y="2174"/>
                <a:ext cx="78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46" name="Rectangle 340"/>
              <p:cNvSpPr>
                <a:spLocks noChangeArrowheads="1"/>
              </p:cNvSpPr>
              <p:nvPr/>
            </p:nvSpPr>
            <p:spPr bwMode="auto">
              <a:xfrm>
                <a:off x="4151" y="1390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(7,0)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47" name="Rectangle 341"/>
              <p:cNvSpPr>
                <a:spLocks noChangeArrowheads="1"/>
              </p:cNvSpPr>
              <p:nvPr/>
            </p:nvSpPr>
            <p:spPr bwMode="auto">
              <a:xfrm>
                <a:off x="4399" y="1390"/>
                <a:ext cx="226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(7,1)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48" name="Rectangle 342"/>
              <p:cNvSpPr>
                <a:spLocks noChangeArrowheads="1"/>
              </p:cNvSpPr>
              <p:nvPr/>
            </p:nvSpPr>
            <p:spPr bwMode="auto">
              <a:xfrm>
                <a:off x="4151" y="1016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(6,0)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49" name="Rectangle 343"/>
              <p:cNvSpPr>
                <a:spLocks noChangeArrowheads="1"/>
              </p:cNvSpPr>
              <p:nvPr/>
            </p:nvSpPr>
            <p:spPr bwMode="auto">
              <a:xfrm>
                <a:off x="4399" y="1016"/>
                <a:ext cx="226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(6,1)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50" name="Rectangle 344"/>
              <p:cNvSpPr>
                <a:spLocks noChangeArrowheads="1"/>
              </p:cNvSpPr>
              <p:nvPr/>
            </p:nvSpPr>
            <p:spPr bwMode="auto">
              <a:xfrm>
                <a:off x="3845" y="2174"/>
                <a:ext cx="77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51" name="Rectangle 345"/>
              <p:cNvSpPr>
                <a:spLocks noChangeArrowheads="1"/>
              </p:cNvSpPr>
              <p:nvPr/>
            </p:nvSpPr>
            <p:spPr bwMode="auto">
              <a:xfrm>
                <a:off x="4649" y="1390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(7,2)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52" name="Rectangle 346"/>
              <p:cNvSpPr>
                <a:spLocks noChangeArrowheads="1"/>
              </p:cNvSpPr>
              <p:nvPr/>
            </p:nvSpPr>
            <p:spPr bwMode="auto">
              <a:xfrm>
                <a:off x="4897" y="1390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(7,3)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53" name="Rectangle 347"/>
              <p:cNvSpPr>
                <a:spLocks noChangeArrowheads="1"/>
              </p:cNvSpPr>
              <p:nvPr/>
            </p:nvSpPr>
            <p:spPr bwMode="auto">
              <a:xfrm>
                <a:off x="4649" y="1016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(6,2)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54" name="Rectangle 348"/>
              <p:cNvSpPr>
                <a:spLocks noChangeArrowheads="1"/>
              </p:cNvSpPr>
              <p:nvPr/>
            </p:nvSpPr>
            <p:spPr bwMode="auto">
              <a:xfrm>
                <a:off x="4897" y="1016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(6,3)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157" name="Rectangle 349"/>
              <p:cNvSpPr>
                <a:spLocks noChangeArrowheads="1"/>
              </p:cNvSpPr>
              <p:nvPr/>
            </p:nvSpPr>
            <p:spPr bwMode="auto">
              <a:xfrm>
                <a:off x="4125" y="1997"/>
                <a:ext cx="499" cy="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58" name="Rectangle 350"/>
              <p:cNvSpPr>
                <a:spLocks noChangeArrowheads="1"/>
              </p:cNvSpPr>
              <p:nvPr/>
            </p:nvSpPr>
            <p:spPr bwMode="auto">
              <a:xfrm>
                <a:off x="4125" y="1997"/>
                <a:ext cx="499" cy="497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657" name="Rectangle 351"/>
              <p:cNvSpPr>
                <a:spLocks noChangeArrowheads="1"/>
              </p:cNvSpPr>
              <p:nvPr/>
            </p:nvSpPr>
            <p:spPr bwMode="auto">
              <a:xfrm>
                <a:off x="4343" y="2174"/>
                <a:ext cx="78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58" name="Rectangle 352"/>
              <p:cNvSpPr>
                <a:spLocks noChangeArrowheads="1"/>
              </p:cNvSpPr>
              <p:nvPr/>
            </p:nvSpPr>
            <p:spPr bwMode="auto">
              <a:xfrm>
                <a:off x="4151" y="2385"/>
                <a:ext cx="22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(7,4)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59" name="Rectangle 353"/>
              <p:cNvSpPr>
                <a:spLocks noChangeArrowheads="1"/>
              </p:cNvSpPr>
              <p:nvPr/>
            </p:nvSpPr>
            <p:spPr bwMode="auto">
              <a:xfrm>
                <a:off x="4399" y="2385"/>
                <a:ext cx="22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(7,5)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60" name="Rectangle 354"/>
              <p:cNvSpPr>
                <a:spLocks noChangeArrowheads="1"/>
              </p:cNvSpPr>
              <p:nvPr/>
            </p:nvSpPr>
            <p:spPr bwMode="auto">
              <a:xfrm>
                <a:off x="4151" y="2012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(6,4)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61" name="Rectangle 355"/>
              <p:cNvSpPr>
                <a:spLocks noChangeArrowheads="1"/>
              </p:cNvSpPr>
              <p:nvPr/>
            </p:nvSpPr>
            <p:spPr bwMode="auto">
              <a:xfrm>
                <a:off x="4399" y="2012"/>
                <a:ext cx="226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(6,5)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164" name="Rectangle 356"/>
              <p:cNvSpPr>
                <a:spLocks noChangeArrowheads="1"/>
              </p:cNvSpPr>
              <p:nvPr/>
            </p:nvSpPr>
            <p:spPr bwMode="auto">
              <a:xfrm>
                <a:off x="4623" y="1997"/>
                <a:ext cx="496" cy="49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65" name="Rectangle 357"/>
              <p:cNvSpPr>
                <a:spLocks noChangeArrowheads="1"/>
              </p:cNvSpPr>
              <p:nvPr/>
            </p:nvSpPr>
            <p:spPr bwMode="auto">
              <a:xfrm>
                <a:off x="4623" y="1997"/>
                <a:ext cx="496" cy="497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664" name="Rectangle 358"/>
              <p:cNvSpPr>
                <a:spLocks noChangeArrowheads="1"/>
              </p:cNvSpPr>
              <p:nvPr/>
            </p:nvSpPr>
            <p:spPr bwMode="auto">
              <a:xfrm>
                <a:off x="4840" y="2174"/>
                <a:ext cx="77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65" name="Rectangle 359"/>
              <p:cNvSpPr>
                <a:spLocks noChangeArrowheads="1"/>
              </p:cNvSpPr>
              <p:nvPr/>
            </p:nvSpPr>
            <p:spPr bwMode="auto">
              <a:xfrm>
                <a:off x="4649" y="2385"/>
                <a:ext cx="22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(7,6)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66" name="Rectangle 360"/>
              <p:cNvSpPr>
                <a:spLocks noChangeArrowheads="1"/>
              </p:cNvSpPr>
              <p:nvPr/>
            </p:nvSpPr>
            <p:spPr bwMode="auto">
              <a:xfrm>
                <a:off x="4897" y="2385"/>
                <a:ext cx="22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(7,7)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67" name="Rectangle 361"/>
              <p:cNvSpPr>
                <a:spLocks noChangeArrowheads="1"/>
              </p:cNvSpPr>
              <p:nvPr/>
            </p:nvSpPr>
            <p:spPr bwMode="auto">
              <a:xfrm>
                <a:off x="4649" y="2012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(6,6)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68" name="Rectangle 362"/>
              <p:cNvSpPr>
                <a:spLocks noChangeArrowheads="1"/>
              </p:cNvSpPr>
              <p:nvPr/>
            </p:nvSpPr>
            <p:spPr bwMode="auto">
              <a:xfrm>
                <a:off x="4897" y="2012"/>
                <a:ext cx="22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(6,7)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171" name="Freeform 363"/>
              <p:cNvSpPr>
                <a:spLocks noEditPoints="1"/>
              </p:cNvSpPr>
              <p:nvPr/>
            </p:nvSpPr>
            <p:spPr bwMode="auto">
              <a:xfrm>
                <a:off x="3364" y="1734"/>
                <a:ext cx="423" cy="454"/>
              </a:xfrm>
              <a:custGeom>
                <a:avLst/>
                <a:gdLst/>
                <a:ahLst/>
                <a:cxnLst>
                  <a:cxn ang="0">
                    <a:pos x="652" y="17"/>
                  </a:cxn>
                  <a:cxn ang="0">
                    <a:pos x="653" y="1"/>
                  </a:cxn>
                  <a:cxn ang="0">
                    <a:pos x="708" y="14"/>
                  </a:cxn>
                  <a:cxn ang="0">
                    <a:pos x="605" y="16"/>
                  </a:cxn>
                  <a:cxn ang="0">
                    <a:pos x="558" y="20"/>
                  </a:cxn>
                  <a:cxn ang="0">
                    <a:pos x="556" y="4"/>
                  </a:cxn>
                  <a:cxn ang="0">
                    <a:pos x="605" y="0"/>
                  </a:cxn>
                  <a:cxn ang="0">
                    <a:pos x="605" y="16"/>
                  </a:cxn>
                  <a:cxn ang="0">
                    <a:pos x="463" y="34"/>
                  </a:cxn>
                  <a:cxn ang="0">
                    <a:pos x="461" y="18"/>
                  </a:cxn>
                  <a:cxn ang="0">
                    <a:pos x="517" y="18"/>
                  </a:cxn>
                  <a:cxn ang="0">
                    <a:pos x="420" y="50"/>
                  </a:cxn>
                  <a:cxn ang="0">
                    <a:pos x="365" y="62"/>
                  </a:cxn>
                  <a:cxn ang="0">
                    <a:pos x="414" y="35"/>
                  </a:cxn>
                  <a:cxn ang="0">
                    <a:pos x="420" y="50"/>
                  </a:cxn>
                  <a:cxn ang="0">
                    <a:pos x="292" y="112"/>
                  </a:cxn>
                  <a:cxn ang="0">
                    <a:pos x="284" y="98"/>
                  </a:cxn>
                  <a:cxn ang="0">
                    <a:pos x="336" y="76"/>
                  </a:cxn>
                  <a:cxn ang="0">
                    <a:pos x="253" y="136"/>
                  </a:cxn>
                  <a:cxn ang="0">
                    <a:pos x="206" y="168"/>
                  </a:cxn>
                  <a:cxn ang="0">
                    <a:pos x="242" y="124"/>
                  </a:cxn>
                  <a:cxn ang="0">
                    <a:pos x="253" y="136"/>
                  </a:cxn>
                  <a:cxn ang="0">
                    <a:pos x="170" y="212"/>
                  </a:cxn>
                  <a:cxn ang="0">
                    <a:pos x="152" y="236"/>
                  </a:cxn>
                  <a:cxn ang="0">
                    <a:pos x="139" y="227"/>
                  </a:cxn>
                  <a:cxn ang="0">
                    <a:pos x="159" y="201"/>
                  </a:cxn>
                  <a:cxn ang="0">
                    <a:pos x="182" y="190"/>
                  </a:cxn>
                  <a:cxn ang="0">
                    <a:pos x="123" y="275"/>
                  </a:cxn>
                  <a:cxn ang="0">
                    <a:pos x="102" y="303"/>
                  </a:cxn>
                  <a:cxn ang="0">
                    <a:pos x="86" y="317"/>
                  </a:cxn>
                  <a:cxn ang="0">
                    <a:pos x="87" y="296"/>
                  </a:cxn>
                  <a:cxn ang="0">
                    <a:pos x="110" y="265"/>
                  </a:cxn>
                  <a:cxn ang="0">
                    <a:pos x="123" y="275"/>
                  </a:cxn>
                  <a:cxn ang="0">
                    <a:pos x="56" y="400"/>
                  </a:cxn>
                  <a:cxn ang="0">
                    <a:pos x="41" y="393"/>
                  </a:cxn>
                  <a:cxn ang="0">
                    <a:pos x="73" y="346"/>
                  </a:cxn>
                  <a:cxn ang="0">
                    <a:pos x="41" y="444"/>
                  </a:cxn>
                  <a:cxn ang="0">
                    <a:pos x="29" y="490"/>
                  </a:cxn>
                  <a:cxn ang="0">
                    <a:pos x="13" y="486"/>
                  </a:cxn>
                  <a:cxn ang="0">
                    <a:pos x="25" y="439"/>
                  </a:cxn>
                  <a:cxn ang="0">
                    <a:pos x="41" y="444"/>
                  </a:cxn>
                  <a:cxn ang="0">
                    <a:pos x="19" y="584"/>
                  </a:cxn>
                  <a:cxn ang="0">
                    <a:pos x="3" y="583"/>
                  </a:cxn>
                  <a:cxn ang="0">
                    <a:pos x="13" y="527"/>
                  </a:cxn>
                  <a:cxn ang="0">
                    <a:pos x="17" y="632"/>
                  </a:cxn>
                  <a:cxn ang="0">
                    <a:pos x="16" y="639"/>
                  </a:cxn>
                  <a:cxn ang="0">
                    <a:pos x="15" y="687"/>
                  </a:cxn>
                  <a:cxn ang="0">
                    <a:pos x="1" y="642"/>
                  </a:cxn>
                  <a:cxn ang="0">
                    <a:pos x="1" y="631"/>
                  </a:cxn>
                  <a:cxn ang="0">
                    <a:pos x="17" y="632"/>
                  </a:cxn>
                  <a:cxn ang="0">
                    <a:pos x="31" y="751"/>
                  </a:cxn>
                  <a:cxn ang="0">
                    <a:pos x="16" y="754"/>
                  </a:cxn>
                  <a:cxn ang="0">
                    <a:pos x="19" y="718"/>
                  </a:cxn>
                </a:cxnLst>
                <a:rect l="0" t="0" r="r" b="b"/>
                <a:pathLst>
                  <a:path w="709" h="761">
                    <a:moveTo>
                      <a:pt x="700" y="21"/>
                    </a:moveTo>
                    <a:lnTo>
                      <a:pt x="652" y="17"/>
                    </a:lnTo>
                    <a:cubicBezTo>
                      <a:pt x="648" y="16"/>
                      <a:pt x="644" y="12"/>
                      <a:pt x="645" y="8"/>
                    </a:cubicBezTo>
                    <a:cubicBezTo>
                      <a:pt x="645" y="4"/>
                      <a:pt x="649" y="0"/>
                      <a:pt x="653" y="1"/>
                    </a:cubicBezTo>
                    <a:lnTo>
                      <a:pt x="701" y="6"/>
                    </a:lnTo>
                    <a:cubicBezTo>
                      <a:pt x="706" y="6"/>
                      <a:pt x="709" y="10"/>
                      <a:pt x="708" y="14"/>
                    </a:cubicBezTo>
                    <a:cubicBezTo>
                      <a:pt x="708" y="19"/>
                      <a:pt x="704" y="22"/>
                      <a:pt x="700" y="21"/>
                    </a:cubicBezTo>
                    <a:close/>
                    <a:moveTo>
                      <a:pt x="605" y="16"/>
                    </a:moveTo>
                    <a:lnTo>
                      <a:pt x="578" y="16"/>
                    </a:lnTo>
                    <a:lnTo>
                      <a:pt x="558" y="20"/>
                    </a:lnTo>
                    <a:cubicBezTo>
                      <a:pt x="554" y="20"/>
                      <a:pt x="550" y="17"/>
                      <a:pt x="549" y="13"/>
                    </a:cubicBezTo>
                    <a:cubicBezTo>
                      <a:pt x="548" y="8"/>
                      <a:pt x="551" y="4"/>
                      <a:pt x="556" y="4"/>
                    </a:cubicBezTo>
                    <a:lnTo>
                      <a:pt x="577" y="0"/>
                    </a:lnTo>
                    <a:lnTo>
                      <a:pt x="605" y="0"/>
                    </a:lnTo>
                    <a:cubicBezTo>
                      <a:pt x="609" y="0"/>
                      <a:pt x="613" y="3"/>
                      <a:pt x="613" y="8"/>
                    </a:cubicBezTo>
                    <a:cubicBezTo>
                      <a:pt x="613" y="12"/>
                      <a:pt x="609" y="16"/>
                      <a:pt x="605" y="16"/>
                    </a:cubicBezTo>
                    <a:close/>
                    <a:moveTo>
                      <a:pt x="511" y="27"/>
                    </a:moveTo>
                    <a:lnTo>
                      <a:pt x="463" y="34"/>
                    </a:lnTo>
                    <a:cubicBezTo>
                      <a:pt x="459" y="35"/>
                      <a:pt x="455" y="32"/>
                      <a:pt x="454" y="27"/>
                    </a:cubicBezTo>
                    <a:cubicBezTo>
                      <a:pt x="454" y="23"/>
                      <a:pt x="457" y="19"/>
                      <a:pt x="461" y="18"/>
                    </a:cubicBezTo>
                    <a:lnTo>
                      <a:pt x="508" y="11"/>
                    </a:lnTo>
                    <a:cubicBezTo>
                      <a:pt x="513" y="10"/>
                      <a:pt x="517" y="13"/>
                      <a:pt x="517" y="18"/>
                    </a:cubicBezTo>
                    <a:cubicBezTo>
                      <a:pt x="518" y="22"/>
                      <a:pt x="515" y="26"/>
                      <a:pt x="511" y="27"/>
                    </a:cubicBezTo>
                    <a:close/>
                    <a:moveTo>
                      <a:pt x="420" y="50"/>
                    </a:moveTo>
                    <a:lnTo>
                      <a:pt x="375" y="67"/>
                    </a:lnTo>
                    <a:cubicBezTo>
                      <a:pt x="371" y="68"/>
                      <a:pt x="366" y="66"/>
                      <a:pt x="365" y="62"/>
                    </a:cubicBezTo>
                    <a:cubicBezTo>
                      <a:pt x="363" y="58"/>
                      <a:pt x="365" y="53"/>
                      <a:pt x="369" y="52"/>
                    </a:cubicBezTo>
                    <a:lnTo>
                      <a:pt x="414" y="35"/>
                    </a:lnTo>
                    <a:cubicBezTo>
                      <a:pt x="418" y="34"/>
                      <a:pt x="423" y="36"/>
                      <a:pt x="425" y="40"/>
                    </a:cubicBezTo>
                    <a:cubicBezTo>
                      <a:pt x="426" y="44"/>
                      <a:pt x="424" y="49"/>
                      <a:pt x="420" y="50"/>
                    </a:cubicBezTo>
                    <a:close/>
                    <a:moveTo>
                      <a:pt x="333" y="87"/>
                    </a:moveTo>
                    <a:lnTo>
                      <a:pt x="292" y="112"/>
                    </a:lnTo>
                    <a:cubicBezTo>
                      <a:pt x="288" y="114"/>
                      <a:pt x="283" y="113"/>
                      <a:pt x="281" y="109"/>
                    </a:cubicBezTo>
                    <a:cubicBezTo>
                      <a:pt x="279" y="105"/>
                      <a:pt x="280" y="100"/>
                      <a:pt x="284" y="98"/>
                    </a:cubicBezTo>
                    <a:lnTo>
                      <a:pt x="325" y="73"/>
                    </a:lnTo>
                    <a:cubicBezTo>
                      <a:pt x="329" y="71"/>
                      <a:pt x="334" y="72"/>
                      <a:pt x="336" y="76"/>
                    </a:cubicBezTo>
                    <a:cubicBezTo>
                      <a:pt x="338" y="80"/>
                      <a:pt x="337" y="85"/>
                      <a:pt x="333" y="87"/>
                    </a:cubicBezTo>
                    <a:close/>
                    <a:moveTo>
                      <a:pt x="253" y="136"/>
                    </a:moveTo>
                    <a:lnTo>
                      <a:pt x="217" y="169"/>
                    </a:lnTo>
                    <a:cubicBezTo>
                      <a:pt x="214" y="172"/>
                      <a:pt x="209" y="172"/>
                      <a:pt x="206" y="168"/>
                    </a:cubicBezTo>
                    <a:cubicBezTo>
                      <a:pt x="203" y="165"/>
                      <a:pt x="203" y="160"/>
                      <a:pt x="207" y="157"/>
                    </a:cubicBezTo>
                    <a:lnTo>
                      <a:pt x="242" y="124"/>
                    </a:lnTo>
                    <a:cubicBezTo>
                      <a:pt x="245" y="122"/>
                      <a:pt x="250" y="122"/>
                      <a:pt x="253" y="125"/>
                    </a:cubicBezTo>
                    <a:cubicBezTo>
                      <a:pt x="256" y="128"/>
                      <a:pt x="256" y="133"/>
                      <a:pt x="253" y="136"/>
                    </a:cubicBezTo>
                    <a:close/>
                    <a:moveTo>
                      <a:pt x="182" y="201"/>
                    </a:moveTo>
                    <a:lnTo>
                      <a:pt x="170" y="212"/>
                    </a:lnTo>
                    <a:lnTo>
                      <a:pt x="171" y="211"/>
                    </a:lnTo>
                    <a:lnTo>
                      <a:pt x="152" y="236"/>
                    </a:lnTo>
                    <a:cubicBezTo>
                      <a:pt x="149" y="240"/>
                      <a:pt x="144" y="241"/>
                      <a:pt x="141" y="238"/>
                    </a:cubicBezTo>
                    <a:cubicBezTo>
                      <a:pt x="137" y="235"/>
                      <a:pt x="136" y="230"/>
                      <a:pt x="139" y="227"/>
                    </a:cubicBezTo>
                    <a:lnTo>
                      <a:pt x="158" y="202"/>
                    </a:lnTo>
                    <a:cubicBezTo>
                      <a:pt x="158" y="201"/>
                      <a:pt x="159" y="201"/>
                      <a:pt x="159" y="201"/>
                    </a:cubicBezTo>
                    <a:lnTo>
                      <a:pt x="171" y="189"/>
                    </a:lnTo>
                    <a:cubicBezTo>
                      <a:pt x="174" y="186"/>
                      <a:pt x="179" y="187"/>
                      <a:pt x="182" y="190"/>
                    </a:cubicBezTo>
                    <a:cubicBezTo>
                      <a:pt x="185" y="193"/>
                      <a:pt x="185" y="198"/>
                      <a:pt x="182" y="201"/>
                    </a:cubicBezTo>
                    <a:close/>
                    <a:moveTo>
                      <a:pt x="123" y="275"/>
                    </a:moveTo>
                    <a:lnTo>
                      <a:pt x="101" y="304"/>
                    </a:lnTo>
                    <a:lnTo>
                      <a:pt x="102" y="303"/>
                    </a:lnTo>
                    <a:lnTo>
                      <a:pt x="97" y="313"/>
                    </a:lnTo>
                    <a:cubicBezTo>
                      <a:pt x="95" y="317"/>
                      <a:pt x="90" y="319"/>
                      <a:pt x="86" y="317"/>
                    </a:cubicBezTo>
                    <a:cubicBezTo>
                      <a:pt x="82" y="315"/>
                      <a:pt x="81" y="310"/>
                      <a:pt x="82" y="306"/>
                    </a:cubicBezTo>
                    <a:lnTo>
                      <a:pt x="87" y="296"/>
                    </a:lnTo>
                    <a:cubicBezTo>
                      <a:pt x="87" y="296"/>
                      <a:pt x="88" y="295"/>
                      <a:pt x="88" y="295"/>
                    </a:cubicBezTo>
                    <a:lnTo>
                      <a:pt x="110" y="265"/>
                    </a:lnTo>
                    <a:cubicBezTo>
                      <a:pt x="113" y="262"/>
                      <a:pt x="118" y="261"/>
                      <a:pt x="121" y="264"/>
                    </a:cubicBezTo>
                    <a:cubicBezTo>
                      <a:pt x="125" y="266"/>
                      <a:pt x="126" y="271"/>
                      <a:pt x="123" y="275"/>
                    </a:cubicBezTo>
                    <a:close/>
                    <a:moveTo>
                      <a:pt x="76" y="356"/>
                    </a:moveTo>
                    <a:lnTo>
                      <a:pt x="56" y="400"/>
                    </a:lnTo>
                    <a:cubicBezTo>
                      <a:pt x="54" y="404"/>
                      <a:pt x="49" y="405"/>
                      <a:pt x="45" y="404"/>
                    </a:cubicBezTo>
                    <a:cubicBezTo>
                      <a:pt x="41" y="402"/>
                      <a:pt x="40" y="397"/>
                      <a:pt x="41" y="393"/>
                    </a:cubicBezTo>
                    <a:lnTo>
                      <a:pt x="62" y="350"/>
                    </a:lnTo>
                    <a:cubicBezTo>
                      <a:pt x="64" y="346"/>
                      <a:pt x="69" y="344"/>
                      <a:pt x="73" y="346"/>
                    </a:cubicBezTo>
                    <a:cubicBezTo>
                      <a:pt x="77" y="348"/>
                      <a:pt x="78" y="352"/>
                      <a:pt x="76" y="356"/>
                    </a:cubicBezTo>
                    <a:close/>
                    <a:moveTo>
                      <a:pt x="41" y="444"/>
                    </a:moveTo>
                    <a:lnTo>
                      <a:pt x="33" y="468"/>
                    </a:lnTo>
                    <a:lnTo>
                      <a:pt x="29" y="490"/>
                    </a:lnTo>
                    <a:cubicBezTo>
                      <a:pt x="28" y="494"/>
                      <a:pt x="24" y="497"/>
                      <a:pt x="19" y="496"/>
                    </a:cubicBezTo>
                    <a:cubicBezTo>
                      <a:pt x="15" y="495"/>
                      <a:pt x="12" y="491"/>
                      <a:pt x="13" y="486"/>
                    </a:cubicBezTo>
                    <a:lnTo>
                      <a:pt x="18" y="463"/>
                    </a:lnTo>
                    <a:lnTo>
                      <a:pt x="25" y="439"/>
                    </a:lnTo>
                    <a:cubicBezTo>
                      <a:pt x="27" y="435"/>
                      <a:pt x="31" y="433"/>
                      <a:pt x="35" y="434"/>
                    </a:cubicBezTo>
                    <a:cubicBezTo>
                      <a:pt x="39" y="435"/>
                      <a:pt x="42" y="440"/>
                      <a:pt x="41" y="444"/>
                    </a:cubicBezTo>
                    <a:close/>
                    <a:moveTo>
                      <a:pt x="21" y="536"/>
                    </a:moveTo>
                    <a:lnTo>
                      <a:pt x="19" y="584"/>
                    </a:lnTo>
                    <a:cubicBezTo>
                      <a:pt x="19" y="588"/>
                      <a:pt x="15" y="591"/>
                      <a:pt x="11" y="591"/>
                    </a:cubicBezTo>
                    <a:cubicBezTo>
                      <a:pt x="6" y="591"/>
                      <a:pt x="3" y="587"/>
                      <a:pt x="3" y="583"/>
                    </a:cubicBezTo>
                    <a:lnTo>
                      <a:pt x="5" y="535"/>
                    </a:lnTo>
                    <a:cubicBezTo>
                      <a:pt x="5" y="530"/>
                      <a:pt x="9" y="527"/>
                      <a:pt x="13" y="527"/>
                    </a:cubicBezTo>
                    <a:cubicBezTo>
                      <a:pt x="18" y="527"/>
                      <a:pt x="21" y="531"/>
                      <a:pt x="21" y="536"/>
                    </a:cubicBezTo>
                    <a:close/>
                    <a:moveTo>
                      <a:pt x="17" y="632"/>
                    </a:moveTo>
                    <a:lnTo>
                      <a:pt x="16" y="641"/>
                    </a:lnTo>
                    <a:lnTo>
                      <a:pt x="16" y="639"/>
                    </a:lnTo>
                    <a:lnTo>
                      <a:pt x="22" y="678"/>
                    </a:lnTo>
                    <a:cubicBezTo>
                      <a:pt x="22" y="682"/>
                      <a:pt x="19" y="686"/>
                      <a:pt x="15" y="687"/>
                    </a:cubicBezTo>
                    <a:cubicBezTo>
                      <a:pt x="10" y="687"/>
                      <a:pt x="6" y="684"/>
                      <a:pt x="6" y="680"/>
                    </a:cubicBezTo>
                    <a:lnTo>
                      <a:pt x="1" y="642"/>
                    </a:lnTo>
                    <a:cubicBezTo>
                      <a:pt x="0" y="641"/>
                      <a:pt x="0" y="641"/>
                      <a:pt x="0" y="640"/>
                    </a:cubicBezTo>
                    <a:lnTo>
                      <a:pt x="1" y="631"/>
                    </a:lnTo>
                    <a:cubicBezTo>
                      <a:pt x="1" y="626"/>
                      <a:pt x="5" y="623"/>
                      <a:pt x="9" y="623"/>
                    </a:cubicBezTo>
                    <a:cubicBezTo>
                      <a:pt x="14" y="623"/>
                      <a:pt x="17" y="627"/>
                      <a:pt x="17" y="632"/>
                    </a:cubicBezTo>
                    <a:close/>
                    <a:moveTo>
                      <a:pt x="28" y="725"/>
                    </a:moveTo>
                    <a:lnTo>
                      <a:pt x="31" y="751"/>
                    </a:lnTo>
                    <a:cubicBezTo>
                      <a:pt x="32" y="756"/>
                      <a:pt x="29" y="760"/>
                      <a:pt x="25" y="760"/>
                    </a:cubicBezTo>
                    <a:cubicBezTo>
                      <a:pt x="20" y="761"/>
                      <a:pt x="16" y="758"/>
                      <a:pt x="16" y="754"/>
                    </a:cubicBezTo>
                    <a:lnTo>
                      <a:pt x="12" y="727"/>
                    </a:lnTo>
                    <a:cubicBezTo>
                      <a:pt x="11" y="723"/>
                      <a:pt x="15" y="719"/>
                      <a:pt x="19" y="718"/>
                    </a:cubicBezTo>
                    <a:cubicBezTo>
                      <a:pt x="23" y="718"/>
                      <a:pt x="27" y="721"/>
                      <a:pt x="28" y="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75" cap="flat">
                <a:solidFill>
                  <a:srgbClr val="000000"/>
                </a:solidFill>
                <a:prstDash val="solid"/>
                <a:bevel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72" name="Freeform 364"/>
              <p:cNvSpPr/>
              <p:nvPr/>
            </p:nvSpPr>
            <p:spPr bwMode="auto">
              <a:xfrm>
                <a:off x="3774" y="1723"/>
                <a:ext cx="42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40" y="25"/>
                  </a:cxn>
                  <a:cxn ang="0">
                    <a:pos x="7" y="0"/>
                  </a:cxn>
                  <a:cxn ang="0">
                    <a:pos x="0" y="36"/>
                  </a:cxn>
                </a:cxnLst>
                <a:rect l="0" t="0" r="r" b="b"/>
                <a:pathLst>
                  <a:path w="40" h="36">
                    <a:moveTo>
                      <a:pt x="0" y="36"/>
                    </a:moveTo>
                    <a:lnTo>
                      <a:pt x="40" y="25"/>
                    </a:lnTo>
                    <a:lnTo>
                      <a:pt x="7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73" name="Freeform 365"/>
              <p:cNvSpPr>
                <a:spLocks noEditPoints="1"/>
              </p:cNvSpPr>
              <p:nvPr/>
            </p:nvSpPr>
            <p:spPr bwMode="auto">
              <a:xfrm>
                <a:off x="3364" y="738"/>
                <a:ext cx="423" cy="455"/>
              </a:xfrm>
              <a:custGeom>
                <a:avLst/>
                <a:gdLst/>
                <a:ahLst/>
                <a:cxnLst>
                  <a:cxn ang="0">
                    <a:pos x="652" y="17"/>
                  </a:cxn>
                  <a:cxn ang="0">
                    <a:pos x="653" y="1"/>
                  </a:cxn>
                  <a:cxn ang="0">
                    <a:pos x="708" y="14"/>
                  </a:cxn>
                  <a:cxn ang="0">
                    <a:pos x="605" y="16"/>
                  </a:cxn>
                  <a:cxn ang="0">
                    <a:pos x="558" y="20"/>
                  </a:cxn>
                  <a:cxn ang="0">
                    <a:pos x="556" y="4"/>
                  </a:cxn>
                  <a:cxn ang="0">
                    <a:pos x="605" y="0"/>
                  </a:cxn>
                  <a:cxn ang="0">
                    <a:pos x="605" y="16"/>
                  </a:cxn>
                  <a:cxn ang="0">
                    <a:pos x="463" y="34"/>
                  </a:cxn>
                  <a:cxn ang="0">
                    <a:pos x="461" y="18"/>
                  </a:cxn>
                  <a:cxn ang="0">
                    <a:pos x="517" y="18"/>
                  </a:cxn>
                  <a:cxn ang="0">
                    <a:pos x="420" y="50"/>
                  </a:cxn>
                  <a:cxn ang="0">
                    <a:pos x="365" y="62"/>
                  </a:cxn>
                  <a:cxn ang="0">
                    <a:pos x="414" y="35"/>
                  </a:cxn>
                  <a:cxn ang="0">
                    <a:pos x="420" y="50"/>
                  </a:cxn>
                  <a:cxn ang="0">
                    <a:pos x="292" y="112"/>
                  </a:cxn>
                  <a:cxn ang="0">
                    <a:pos x="284" y="98"/>
                  </a:cxn>
                  <a:cxn ang="0">
                    <a:pos x="336" y="76"/>
                  </a:cxn>
                  <a:cxn ang="0">
                    <a:pos x="253" y="136"/>
                  </a:cxn>
                  <a:cxn ang="0">
                    <a:pos x="206" y="168"/>
                  </a:cxn>
                  <a:cxn ang="0">
                    <a:pos x="242" y="124"/>
                  </a:cxn>
                  <a:cxn ang="0">
                    <a:pos x="253" y="136"/>
                  </a:cxn>
                  <a:cxn ang="0">
                    <a:pos x="170" y="212"/>
                  </a:cxn>
                  <a:cxn ang="0">
                    <a:pos x="152" y="236"/>
                  </a:cxn>
                  <a:cxn ang="0">
                    <a:pos x="139" y="227"/>
                  </a:cxn>
                  <a:cxn ang="0">
                    <a:pos x="159" y="201"/>
                  </a:cxn>
                  <a:cxn ang="0">
                    <a:pos x="182" y="190"/>
                  </a:cxn>
                  <a:cxn ang="0">
                    <a:pos x="123" y="275"/>
                  </a:cxn>
                  <a:cxn ang="0">
                    <a:pos x="102" y="303"/>
                  </a:cxn>
                  <a:cxn ang="0">
                    <a:pos x="86" y="317"/>
                  </a:cxn>
                  <a:cxn ang="0">
                    <a:pos x="87" y="296"/>
                  </a:cxn>
                  <a:cxn ang="0">
                    <a:pos x="110" y="265"/>
                  </a:cxn>
                  <a:cxn ang="0">
                    <a:pos x="123" y="275"/>
                  </a:cxn>
                  <a:cxn ang="0">
                    <a:pos x="56" y="400"/>
                  </a:cxn>
                  <a:cxn ang="0">
                    <a:pos x="41" y="393"/>
                  </a:cxn>
                  <a:cxn ang="0">
                    <a:pos x="73" y="346"/>
                  </a:cxn>
                  <a:cxn ang="0">
                    <a:pos x="41" y="444"/>
                  </a:cxn>
                  <a:cxn ang="0">
                    <a:pos x="29" y="490"/>
                  </a:cxn>
                  <a:cxn ang="0">
                    <a:pos x="13" y="486"/>
                  </a:cxn>
                  <a:cxn ang="0">
                    <a:pos x="25" y="439"/>
                  </a:cxn>
                  <a:cxn ang="0">
                    <a:pos x="41" y="444"/>
                  </a:cxn>
                  <a:cxn ang="0">
                    <a:pos x="19" y="584"/>
                  </a:cxn>
                  <a:cxn ang="0">
                    <a:pos x="3" y="583"/>
                  </a:cxn>
                  <a:cxn ang="0">
                    <a:pos x="13" y="527"/>
                  </a:cxn>
                  <a:cxn ang="0">
                    <a:pos x="17" y="632"/>
                  </a:cxn>
                  <a:cxn ang="0">
                    <a:pos x="16" y="638"/>
                  </a:cxn>
                  <a:cxn ang="0">
                    <a:pos x="15" y="687"/>
                  </a:cxn>
                  <a:cxn ang="0">
                    <a:pos x="1" y="641"/>
                  </a:cxn>
                  <a:cxn ang="0">
                    <a:pos x="1" y="631"/>
                  </a:cxn>
                  <a:cxn ang="0">
                    <a:pos x="17" y="632"/>
                  </a:cxn>
                  <a:cxn ang="0">
                    <a:pos x="31" y="751"/>
                  </a:cxn>
                  <a:cxn ang="0">
                    <a:pos x="16" y="754"/>
                  </a:cxn>
                  <a:cxn ang="0">
                    <a:pos x="19" y="718"/>
                  </a:cxn>
                </a:cxnLst>
                <a:rect l="0" t="0" r="r" b="b"/>
                <a:pathLst>
                  <a:path w="709" h="761">
                    <a:moveTo>
                      <a:pt x="700" y="21"/>
                    </a:moveTo>
                    <a:lnTo>
                      <a:pt x="652" y="17"/>
                    </a:lnTo>
                    <a:cubicBezTo>
                      <a:pt x="648" y="16"/>
                      <a:pt x="644" y="12"/>
                      <a:pt x="645" y="8"/>
                    </a:cubicBezTo>
                    <a:cubicBezTo>
                      <a:pt x="645" y="4"/>
                      <a:pt x="649" y="0"/>
                      <a:pt x="653" y="1"/>
                    </a:cubicBezTo>
                    <a:lnTo>
                      <a:pt x="701" y="6"/>
                    </a:lnTo>
                    <a:cubicBezTo>
                      <a:pt x="706" y="6"/>
                      <a:pt x="709" y="10"/>
                      <a:pt x="708" y="14"/>
                    </a:cubicBezTo>
                    <a:cubicBezTo>
                      <a:pt x="708" y="19"/>
                      <a:pt x="704" y="22"/>
                      <a:pt x="700" y="21"/>
                    </a:cubicBezTo>
                    <a:close/>
                    <a:moveTo>
                      <a:pt x="605" y="16"/>
                    </a:moveTo>
                    <a:lnTo>
                      <a:pt x="578" y="16"/>
                    </a:lnTo>
                    <a:lnTo>
                      <a:pt x="558" y="20"/>
                    </a:lnTo>
                    <a:cubicBezTo>
                      <a:pt x="554" y="20"/>
                      <a:pt x="550" y="17"/>
                      <a:pt x="549" y="13"/>
                    </a:cubicBezTo>
                    <a:cubicBezTo>
                      <a:pt x="548" y="8"/>
                      <a:pt x="551" y="4"/>
                      <a:pt x="556" y="4"/>
                    </a:cubicBezTo>
                    <a:lnTo>
                      <a:pt x="577" y="0"/>
                    </a:lnTo>
                    <a:lnTo>
                      <a:pt x="605" y="0"/>
                    </a:lnTo>
                    <a:cubicBezTo>
                      <a:pt x="609" y="0"/>
                      <a:pt x="613" y="3"/>
                      <a:pt x="613" y="8"/>
                    </a:cubicBezTo>
                    <a:cubicBezTo>
                      <a:pt x="613" y="12"/>
                      <a:pt x="609" y="16"/>
                      <a:pt x="605" y="16"/>
                    </a:cubicBezTo>
                    <a:close/>
                    <a:moveTo>
                      <a:pt x="511" y="27"/>
                    </a:moveTo>
                    <a:lnTo>
                      <a:pt x="463" y="34"/>
                    </a:lnTo>
                    <a:cubicBezTo>
                      <a:pt x="459" y="35"/>
                      <a:pt x="455" y="32"/>
                      <a:pt x="454" y="27"/>
                    </a:cubicBezTo>
                    <a:cubicBezTo>
                      <a:pt x="454" y="23"/>
                      <a:pt x="457" y="19"/>
                      <a:pt x="461" y="18"/>
                    </a:cubicBezTo>
                    <a:lnTo>
                      <a:pt x="508" y="11"/>
                    </a:lnTo>
                    <a:cubicBezTo>
                      <a:pt x="513" y="10"/>
                      <a:pt x="517" y="13"/>
                      <a:pt x="517" y="18"/>
                    </a:cubicBezTo>
                    <a:cubicBezTo>
                      <a:pt x="518" y="22"/>
                      <a:pt x="515" y="26"/>
                      <a:pt x="511" y="27"/>
                    </a:cubicBezTo>
                    <a:close/>
                    <a:moveTo>
                      <a:pt x="420" y="50"/>
                    </a:moveTo>
                    <a:lnTo>
                      <a:pt x="375" y="67"/>
                    </a:lnTo>
                    <a:cubicBezTo>
                      <a:pt x="371" y="68"/>
                      <a:pt x="366" y="66"/>
                      <a:pt x="365" y="62"/>
                    </a:cubicBezTo>
                    <a:cubicBezTo>
                      <a:pt x="363" y="58"/>
                      <a:pt x="365" y="53"/>
                      <a:pt x="369" y="52"/>
                    </a:cubicBezTo>
                    <a:lnTo>
                      <a:pt x="414" y="35"/>
                    </a:lnTo>
                    <a:cubicBezTo>
                      <a:pt x="418" y="34"/>
                      <a:pt x="423" y="36"/>
                      <a:pt x="425" y="40"/>
                    </a:cubicBezTo>
                    <a:cubicBezTo>
                      <a:pt x="426" y="44"/>
                      <a:pt x="424" y="49"/>
                      <a:pt x="420" y="50"/>
                    </a:cubicBezTo>
                    <a:close/>
                    <a:moveTo>
                      <a:pt x="333" y="87"/>
                    </a:moveTo>
                    <a:lnTo>
                      <a:pt x="292" y="112"/>
                    </a:lnTo>
                    <a:cubicBezTo>
                      <a:pt x="288" y="114"/>
                      <a:pt x="283" y="113"/>
                      <a:pt x="281" y="109"/>
                    </a:cubicBezTo>
                    <a:cubicBezTo>
                      <a:pt x="279" y="105"/>
                      <a:pt x="280" y="100"/>
                      <a:pt x="284" y="98"/>
                    </a:cubicBezTo>
                    <a:lnTo>
                      <a:pt x="325" y="73"/>
                    </a:lnTo>
                    <a:cubicBezTo>
                      <a:pt x="329" y="71"/>
                      <a:pt x="334" y="72"/>
                      <a:pt x="336" y="76"/>
                    </a:cubicBezTo>
                    <a:cubicBezTo>
                      <a:pt x="338" y="80"/>
                      <a:pt x="337" y="85"/>
                      <a:pt x="333" y="87"/>
                    </a:cubicBezTo>
                    <a:close/>
                    <a:moveTo>
                      <a:pt x="253" y="136"/>
                    </a:moveTo>
                    <a:lnTo>
                      <a:pt x="217" y="169"/>
                    </a:lnTo>
                    <a:cubicBezTo>
                      <a:pt x="214" y="172"/>
                      <a:pt x="209" y="172"/>
                      <a:pt x="206" y="168"/>
                    </a:cubicBezTo>
                    <a:cubicBezTo>
                      <a:pt x="203" y="165"/>
                      <a:pt x="203" y="160"/>
                      <a:pt x="207" y="157"/>
                    </a:cubicBezTo>
                    <a:lnTo>
                      <a:pt x="242" y="124"/>
                    </a:lnTo>
                    <a:cubicBezTo>
                      <a:pt x="245" y="122"/>
                      <a:pt x="250" y="122"/>
                      <a:pt x="253" y="125"/>
                    </a:cubicBezTo>
                    <a:cubicBezTo>
                      <a:pt x="256" y="128"/>
                      <a:pt x="256" y="133"/>
                      <a:pt x="253" y="136"/>
                    </a:cubicBezTo>
                    <a:close/>
                    <a:moveTo>
                      <a:pt x="182" y="201"/>
                    </a:moveTo>
                    <a:lnTo>
                      <a:pt x="170" y="212"/>
                    </a:lnTo>
                    <a:lnTo>
                      <a:pt x="171" y="211"/>
                    </a:lnTo>
                    <a:lnTo>
                      <a:pt x="152" y="236"/>
                    </a:lnTo>
                    <a:cubicBezTo>
                      <a:pt x="149" y="240"/>
                      <a:pt x="144" y="241"/>
                      <a:pt x="141" y="238"/>
                    </a:cubicBezTo>
                    <a:cubicBezTo>
                      <a:pt x="137" y="235"/>
                      <a:pt x="136" y="230"/>
                      <a:pt x="139" y="227"/>
                    </a:cubicBezTo>
                    <a:lnTo>
                      <a:pt x="158" y="202"/>
                    </a:lnTo>
                    <a:cubicBezTo>
                      <a:pt x="158" y="201"/>
                      <a:pt x="159" y="201"/>
                      <a:pt x="159" y="201"/>
                    </a:cubicBezTo>
                    <a:lnTo>
                      <a:pt x="171" y="189"/>
                    </a:lnTo>
                    <a:cubicBezTo>
                      <a:pt x="174" y="186"/>
                      <a:pt x="179" y="187"/>
                      <a:pt x="182" y="190"/>
                    </a:cubicBezTo>
                    <a:cubicBezTo>
                      <a:pt x="185" y="193"/>
                      <a:pt x="185" y="198"/>
                      <a:pt x="182" y="201"/>
                    </a:cubicBezTo>
                    <a:close/>
                    <a:moveTo>
                      <a:pt x="123" y="275"/>
                    </a:moveTo>
                    <a:lnTo>
                      <a:pt x="101" y="304"/>
                    </a:lnTo>
                    <a:lnTo>
                      <a:pt x="102" y="303"/>
                    </a:lnTo>
                    <a:lnTo>
                      <a:pt x="97" y="313"/>
                    </a:lnTo>
                    <a:cubicBezTo>
                      <a:pt x="95" y="317"/>
                      <a:pt x="90" y="319"/>
                      <a:pt x="86" y="317"/>
                    </a:cubicBezTo>
                    <a:cubicBezTo>
                      <a:pt x="82" y="315"/>
                      <a:pt x="81" y="310"/>
                      <a:pt x="82" y="306"/>
                    </a:cubicBezTo>
                    <a:lnTo>
                      <a:pt x="87" y="296"/>
                    </a:lnTo>
                    <a:cubicBezTo>
                      <a:pt x="87" y="296"/>
                      <a:pt x="88" y="295"/>
                      <a:pt x="88" y="295"/>
                    </a:cubicBezTo>
                    <a:lnTo>
                      <a:pt x="110" y="265"/>
                    </a:lnTo>
                    <a:cubicBezTo>
                      <a:pt x="113" y="262"/>
                      <a:pt x="118" y="261"/>
                      <a:pt x="121" y="264"/>
                    </a:cubicBezTo>
                    <a:cubicBezTo>
                      <a:pt x="125" y="266"/>
                      <a:pt x="126" y="271"/>
                      <a:pt x="123" y="275"/>
                    </a:cubicBezTo>
                    <a:close/>
                    <a:moveTo>
                      <a:pt x="76" y="356"/>
                    </a:moveTo>
                    <a:lnTo>
                      <a:pt x="56" y="400"/>
                    </a:lnTo>
                    <a:cubicBezTo>
                      <a:pt x="54" y="404"/>
                      <a:pt x="49" y="405"/>
                      <a:pt x="45" y="404"/>
                    </a:cubicBezTo>
                    <a:cubicBezTo>
                      <a:pt x="41" y="402"/>
                      <a:pt x="40" y="397"/>
                      <a:pt x="41" y="393"/>
                    </a:cubicBezTo>
                    <a:lnTo>
                      <a:pt x="62" y="350"/>
                    </a:lnTo>
                    <a:cubicBezTo>
                      <a:pt x="64" y="346"/>
                      <a:pt x="69" y="344"/>
                      <a:pt x="73" y="346"/>
                    </a:cubicBezTo>
                    <a:cubicBezTo>
                      <a:pt x="77" y="348"/>
                      <a:pt x="78" y="352"/>
                      <a:pt x="76" y="356"/>
                    </a:cubicBezTo>
                    <a:close/>
                    <a:moveTo>
                      <a:pt x="41" y="444"/>
                    </a:moveTo>
                    <a:lnTo>
                      <a:pt x="33" y="468"/>
                    </a:lnTo>
                    <a:lnTo>
                      <a:pt x="29" y="490"/>
                    </a:lnTo>
                    <a:cubicBezTo>
                      <a:pt x="28" y="494"/>
                      <a:pt x="24" y="497"/>
                      <a:pt x="19" y="496"/>
                    </a:cubicBezTo>
                    <a:cubicBezTo>
                      <a:pt x="15" y="495"/>
                      <a:pt x="12" y="491"/>
                      <a:pt x="13" y="486"/>
                    </a:cubicBezTo>
                    <a:lnTo>
                      <a:pt x="18" y="463"/>
                    </a:lnTo>
                    <a:lnTo>
                      <a:pt x="25" y="439"/>
                    </a:lnTo>
                    <a:cubicBezTo>
                      <a:pt x="27" y="435"/>
                      <a:pt x="31" y="433"/>
                      <a:pt x="35" y="434"/>
                    </a:cubicBezTo>
                    <a:cubicBezTo>
                      <a:pt x="39" y="435"/>
                      <a:pt x="42" y="440"/>
                      <a:pt x="41" y="444"/>
                    </a:cubicBezTo>
                    <a:close/>
                    <a:moveTo>
                      <a:pt x="21" y="536"/>
                    </a:moveTo>
                    <a:lnTo>
                      <a:pt x="19" y="584"/>
                    </a:lnTo>
                    <a:cubicBezTo>
                      <a:pt x="19" y="588"/>
                      <a:pt x="15" y="591"/>
                      <a:pt x="11" y="591"/>
                    </a:cubicBezTo>
                    <a:cubicBezTo>
                      <a:pt x="6" y="591"/>
                      <a:pt x="3" y="587"/>
                      <a:pt x="3" y="583"/>
                    </a:cubicBezTo>
                    <a:lnTo>
                      <a:pt x="5" y="535"/>
                    </a:lnTo>
                    <a:cubicBezTo>
                      <a:pt x="5" y="530"/>
                      <a:pt x="9" y="527"/>
                      <a:pt x="13" y="527"/>
                    </a:cubicBezTo>
                    <a:cubicBezTo>
                      <a:pt x="18" y="527"/>
                      <a:pt x="21" y="531"/>
                      <a:pt x="21" y="536"/>
                    </a:cubicBezTo>
                    <a:close/>
                    <a:moveTo>
                      <a:pt x="17" y="632"/>
                    </a:moveTo>
                    <a:lnTo>
                      <a:pt x="16" y="640"/>
                    </a:lnTo>
                    <a:lnTo>
                      <a:pt x="16" y="638"/>
                    </a:lnTo>
                    <a:lnTo>
                      <a:pt x="22" y="678"/>
                    </a:lnTo>
                    <a:cubicBezTo>
                      <a:pt x="22" y="682"/>
                      <a:pt x="19" y="686"/>
                      <a:pt x="15" y="687"/>
                    </a:cubicBezTo>
                    <a:cubicBezTo>
                      <a:pt x="10" y="687"/>
                      <a:pt x="6" y="684"/>
                      <a:pt x="6" y="680"/>
                    </a:cubicBezTo>
                    <a:lnTo>
                      <a:pt x="1" y="641"/>
                    </a:lnTo>
                    <a:cubicBezTo>
                      <a:pt x="0" y="640"/>
                      <a:pt x="0" y="640"/>
                      <a:pt x="0" y="639"/>
                    </a:cubicBezTo>
                    <a:lnTo>
                      <a:pt x="1" y="631"/>
                    </a:lnTo>
                    <a:cubicBezTo>
                      <a:pt x="1" y="626"/>
                      <a:pt x="5" y="623"/>
                      <a:pt x="9" y="623"/>
                    </a:cubicBezTo>
                    <a:cubicBezTo>
                      <a:pt x="14" y="623"/>
                      <a:pt x="17" y="627"/>
                      <a:pt x="17" y="632"/>
                    </a:cubicBezTo>
                    <a:close/>
                    <a:moveTo>
                      <a:pt x="28" y="725"/>
                    </a:moveTo>
                    <a:lnTo>
                      <a:pt x="31" y="751"/>
                    </a:lnTo>
                    <a:cubicBezTo>
                      <a:pt x="32" y="756"/>
                      <a:pt x="29" y="760"/>
                      <a:pt x="25" y="760"/>
                    </a:cubicBezTo>
                    <a:cubicBezTo>
                      <a:pt x="20" y="761"/>
                      <a:pt x="16" y="758"/>
                      <a:pt x="16" y="754"/>
                    </a:cubicBezTo>
                    <a:lnTo>
                      <a:pt x="12" y="727"/>
                    </a:lnTo>
                    <a:cubicBezTo>
                      <a:pt x="11" y="723"/>
                      <a:pt x="15" y="719"/>
                      <a:pt x="19" y="718"/>
                    </a:cubicBezTo>
                    <a:cubicBezTo>
                      <a:pt x="23" y="718"/>
                      <a:pt x="27" y="721"/>
                      <a:pt x="28" y="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75" cap="flat">
                <a:solidFill>
                  <a:srgbClr val="000000"/>
                </a:solidFill>
                <a:prstDash val="solid"/>
                <a:bevel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74" name="Freeform 366"/>
              <p:cNvSpPr/>
              <p:nvPr/>
            </p:nvSpPr>
            <p:spPr bwMode="auto">
              <a:xfrm>
                <a:off x="3774" y="727"/>
                <a:ext cx="42" cy="37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40" y="26"/>
                  </a:cxn>
                  <a:cxn ang="0">
                    <a:pos x="7" y="0"/>
                  </a:cxn>
                  <a:cxn ang="0">
                    <a:pos x="0" y="36"/>
                  </a:cxn>
                </a:cxnLst>
                <a:rect l="0" t="0" r="r" b="b"/>
                <a:pathLst>
                  <a:path w="40" h="36">
                    <a:moveTo>
                      <a:pt x="0" y="36"/>
                    </a:moveTo>
                    <a:lnTo>
                      <a:pt x="40" y="26"/>
                    </a:lnTo>
                    <a:lnTo>
                      <a:pt x="7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75" name="Freeform 367"/>
              <p:cNvSpPr>
                <a:spLocks noEditPoints="1"/>
              </p:cNvSpPr>
              <p:nvPr/>
            </p:nvSpPr>
            <p:spPr bwMode="auto">
              <a:xfrm>
                <a:off x="3469" y="808"/>
                <a:ext cx="393" cy="468"/>
              </a:xfrm>
              <a:custGeom>
                <a:avLst/>
                <a:gdLst/>
                <a:ahLst/>
                <a:cxnLst>
                  <a:cxn ang="0">
                    <a:pos x="600" y="60"/>
                  </a:cxn>
                  <a:cxn ang="0">
                    <a:pos x="573" y="2"/>
                  </a:cxn>
                  <a:cxn ang="0">
                    <a:pos x="627" y="99"/>
                  </a:cxn>
                  <a:cxn ang="0">
                    <a:pos x="631" y="151"/>
                  </a:cxn>
                  <a:cxn ang="0">
                    <a:pos x="612" y="106"/>
                  </a:cxn>
                  <a:cxn ang="0">
                    <a:pos x="624" y="93"/>
                  </a:cxn>
                  <a:cxn ang="0">
                    <a:pos x="651" y="199"/>
                  </a:cxn>
                  <a:cxn ang="0">
                    <a:pos x="637" y="237"/>
                  </a:cxn>
                  <a:cxn ang="0">
                    <a:pos x="633" y="191"/>
                  </a:cxn>
                  <a:cxn ang="0">
                    <a:pos x="654" y="285"/>
                  </a:cxn>
                  <a:cxn ang="0">
                    <a:pos x="649" y="334"/>
                  </a:cxn>
                  <a:cxn ang="0">
                    <a:pos x="639" y="296"/>
                  </a:cxn>
                  <a:cxn ang="0">
                    <a:pos x="646" y="277"/>
                  </a:cxn>
                  <a:cxn ang="0">
                    <a:pos x="640" y="395"/>
                  </a:cxn>
                  <a:cxn ang="0">
                    <a:pos x="618" y="434"/>
                  </a:cxn>
                  <a:cxn ang="0">
                    <a:pos x="625" y="392"/>
                  </a:cxn>
                  <a:cxn ang="0">
                    <a:pos x="642" y="381"/>
                  </a:cxn>
                  <a:cxn ang="0">
                    <a:pos x="606" y="490"/>
                  </a:cxn>
                  <a:cxn ang="0">
                    <a:pos x="576" y="509"/>
                  </a:cxn>
                  <a:cxn ang="0">
                    <a:pos x="597" y="468"/>
                  </a:cxn>
                  <a:cxn ang="0">
                    <a:pos x="564" y="559"/>
                  </a:cxn>
                  <a:cxn ang="0">
                    <a:pos x="534" y="598"/>
                  </a:cxn>
                  <a:cxn ang="0">
                    <a:pos x="542" y="564"/>
                  </a:cxn>
                  <a:cxn ang="0">
                    <a:pos x="562" y="548"/>
                  </a:cxn>
                  <a:cxn ang="0">
                    <a:pos x="488" y="649"/>
                  </a:cxn>
                  <a:cxn ang="0">
                    <a:pos x="454" y="664"/>
                  </a:cxn>
                  <a:cxn ang="0">
                    <a:pos x="476" y="638"/>
                  </a:cxn>
                  <a:cxn ang="0">
                    <a:pos x="502" y="633"/>
                  </a:cxn>
                  <a:cxn ang="0">
                    <a:pos x="403" y="712"/>
                  </a:cxn>
                  <a:cxn ang="0">
                    <a:pos x="378" y="706"/>
                  </a:cxn>
                  <a:cxn ang="0">
                    <a:pos x="417" y="682"/>
                  </a:cxn>
                  <a:cxn ang="0">
                    <a:pos x="341" y="740"/>
                  </a:cxn>
                  <a:cxn ang="0">
                    <a:pos x="295" y="758"/>
                  </a:cxn>
                  <a:cxn ang="0">
                    <a:pos x="304" y="740"/>
                  </a:cxn>
                  <a:cxn ang="0">
                    <a:pos x="345" y="730"/>
                  </a:cxn>
                  <a:cxn ang="0">
                    <a:pos x="207" y="779"/>
                  </a:cxn>
                  <a:cxn ang="0">
                    <a:pos x="191" y="772"/>
                  </a:cxn>
                  <a:cxn ang="0">
                    <a:pos x="204" y="764"/>
                  </a:cxn>
                  <a:cxn ang="0">
                    <a:pos x="248" y="769"/>
                  </a:cxn>
                  <a:cxn ang="0">
                    <a:pos x="102" y="781"/>
                  </a:cxn>
                  <a:cxn ang="0">
                    <a:pos x="105" y="766"/>
                  </a:cxn>
                  <a:cxn ang="0">
                    <a:pos x="151" y="765"/>
                  </a:cxn>
                  <a:cxn ang="0">
                    <a:pos x="55" y="773"/>
                  </a:cxn>
                  <a:cxn ang="0">
                    <a:pos x="10" y="749"/>
                  </a:cxn>
                  <a:cxn ang="0">
                    <a:pos x="55" y="773"/>
                  </a:cxn>
                </a:cxnLst>
                <a:rect l="0" t="0" r="r" b="b"/>
                <a:pathLst>
                  <a:path w="654" h="781">
                    <a:moveTo>
                      <a:pt x="584" y="6"/>
                    </a:moveTo>
                    <a:lnTo>
                      <a:pt x="604" y="50"/>
                    </a:lnTo>
                    <a:cubicBezTo>
                      <a:pt x="606" y="54"/>
                      <a:pt x="604" y="58"/>
                      <a:pt x="600" y="60"/>
                    </a:cubicBezTo>
                    <a:cubicBezTo>
                      <a:pt x="596" y="62"/>
                      <a:pt x="591" y="60"/>
                      <a:pt x="589" y="56"/>
                    </a:cubicBezTo>
                    <a:lnTo>
                      <a:pt x="569" y="13"/>
                    </a:lnTo>
                    <a:cubicBezTo>
                      <a:pt x="567" y="9"/>
                      <a:pt x="569" y="4"/>
                      <a:pt x="573" y="2"/>
                    </a:cubicBezTo>
                    <a:cubicBezTo>
                      <a:pt x="577" y="0"/>
                      <a:pt x="582" y="2"/>
                      <a:pt x="584" y="6"/>
                    </a:cubicBezTo>
                    <a:close/>
                    <a:moveTo>
                      <a:pt x="624" y="93"/>
                    </a:moveTo>
                    <a:lnTo>
                      <a:pt x="627" y="99"/>
                    </a:lnTo>
                    <a:cubicBezTo>
                      <a:pt x="627" y="100"/>
                      <a:pt x="627" y="100"/>
                      <a:pt x="627" y="101"/>
                    </a:cubicBezTo>
                    <a:lnTo>
                      <a:pt x="637" y="141"/>
                    </a:lnTo>
                    <a:cubicBezTo>
                      <a:pt x="638" y="145"/>
                      <a:pt x="636" y="149"/>
                      <a:pt x="631" y="151"/>
                    </a:cubicBezTo>
                    <a:cubicBezTo>
                      <a:pt x="627" y="152"/>
                      <a:pt x="623" y="149"/>
                      <a:pt x="622" y="145"/>
                    </a:cubicBezTo>
                    <a:lnTo>
                      <a:pt x="612" y="104"/>
                    </a:lnTo>
                    <a:lnTo>
                      <a:pt x="612" y="106"/>
                    </a:lnTo>
                    <a:lnTo>
                      <a:pt x="609" y="100"/>
                    </a:lnTo>
                    <a:cubicBezTo>
                      <a:pt x="608" y="96"/>
                      <a:pt x="609" y="91"/>
                      <a:pt x="613" y="89"/>
                    </a:cubicBezTo>
                    <a:cubicBezTo>
                      <a:pt x="617" y="87"/>
                      <a:pt x="622" y="89"/>
                      <a:pt x="624" y="93"/>
                    </a:cubicBezTo>
                    <a:close/>
                    <a:moveTo>
                      <a:pt x="649" y="187"/>
                    </a:moveTo>
                    <a:lnTo>
                      <a:pt x="651" y="198"/>
                    </a:lnTo>
                    <a:cubicBezTo>
                      <a:pt x="651" y="198"/>
                      <a:pt x="651" y="199"/>
                      <a:pt x="651" y="199"/>
                    </a:cubicBezTo>
                    <a:lnTo>
                      <a:pt x="653" y="237"/>
                    </a:lnTo>
                    <a:cubicBezTo>
                      <a:pt x="653" y="241"/>
                      <a:pt x="649" y="245"/>
                      <a:pt x="645" y="245"/>
                    </a:cubicBezTo>
                    <a:cubicBezTo>
                      <a:pt x="640" y="245"/>
                      <a:pt x="637" y="242"/>
                      <a:pt x="637" y="237"/>
                    </a:cubicBezTo>
                    <a:lnTo>
                      <a:pt x="635" y="200"/>
                    </a:lnTo>
                    <a:lnTo>
                      <a:pt x="636" y="201"/>
                    </a:lnTo>
                    <a:lnTo>
                      <a:pt x="633" y="191"/>
                    </a:lnTo>
                    <a:cubicBezTo>
                      <a:pt x="632" y="187"/>
                      <a:pt x="635" y="183"/>
                      <a:pt x="639" y="182"/>
                    </a:cubicBezTo>
                    <a:cubicBezTo>
                      <a:pt x="643" y="181"/>
                      <a:pt x="648" y="183"/>
                      <a:pt x="649" y="187"/>
                    </a:cubicBezTo>
                    <a:close/>
                    <a:moveTo>
                      <a:pt x="654" y="285"/>
                    </a:moveTo>
                    <a:lnTo>
                      <a:pt x="654" y="297"/>
                    </a:lnTo>
                    <a:cubicBezTo>
                      <a:pt x="654" y="298"/>
                      <a:pt x="654" y="298"/>
                      <a:pt x="654" y="299"/>
                    </a:cubicBezTo>
                    <a:lnTo>
                      <a:pt x="649" y="334"/>
                    </a:lnTo>
                    <a:cubicBezTo>
                      <a:pt x="649" y="338"/>
                      <a:pt x="645" y="341"/>
                      <a:pt x="640" y="341"/>
                    </a:cubicBezTo>
                    <a:cubicBezTo>
                      <a:pt x="636" y="340"/>
                      <a:pt x="633" y="336"/>
                      <a:pt x="633" y="332"/>
                    </a:cubicBezTo>
                    <a:lnTo>
                      <a:pt x="639" y="296"/>
                    </a:lnTo>
                    <a:lnTo>
                      <a:pt x="638" y="298"/>
                    </a:lnTo>
                    <a:lnTo>
                      <a:pt x="638" y="285"/>
                    </a:lnTo>
                    <a:cubicBezTo>
                      <a:pt x="638" y="281"/>
                      <a:pt x="641" y="277"/>
                      <a:pt x="646" y="277"/>
                    </a:cubicBezTo>
                    <a:cubicBezTo>
                      <a:pt x="650" y="277"/>
                      <a:pt x="654" y="280"/>
                      <a:pt x="654" y="285"/>
                    </a:cubicBezTo>
                    <a:close/>
                    <a:moveTo>
                      <a:pt x="642" y="381"/>
                    </a:moveTo>
                    <a:lnTo>
                      <a:pt x="640" y="395"/>
                    </a:lnTo>
                    <a:cubicBezTo>
                      <a:pt x="640" y="395"/>
                      <a:pt x="640" y="396"/>
                      <a:pt x="640" y="396"/>
                    </a:cubicBezTo>
                    <a:lnTo>
                      <a:pt x="628" y="429"/>
                    </a:lnTo>
                    <a:cubicBezTo>
                      <a:pt x="627" y="433"/>
                      <a:pt x="622" y="435"/>
                      <a:pt x="618" y="434"/>
                    </a:cubicBezTo>
                    <a:cubicBezTo>
                      <a:pt x="614" y="432"/>
                      <a:pt x="612" y="427"/>
                      <a:pt x="613" y="423"/>
                    </a:cubicBezTo>
                    <a:lnTo>
                      <a:pt x="625" y="391"/>
                    </a:lnTo>
                    <a:lnTo>
                      <a:pt x="625" y="392"/>
                    </a:lnTo>
                    <a:lnTo>
                      <a:pt x="626" y="379"/>
                    </a:lnTo>
                    <a:cubicBezTo>
                      <a:pt x="627" y="375"/>
                      <a:pt x="631" y="372"/>
                      <a:pt x="636" y="372"/>
                    </a:cubicBezTo>
                    <a:cubicBezTo>
                      <a:pt x="640" y="373"/>
                      <a:pt x="643" y="377"/>
                      <a:pt x="642" y="381"/>
                    </a:cubicBezTo>
                    <a:close/>
                    <a:moveTo>
                      <a:pt x="612" y="474"/>
                    </a:moveTo>
                    <a:lnTo>
                      <a:pt x="607" y="488"/>
                    </a:lnTo>
                    <a:cubicBezTo>
                      <a:pt x="607" y="489"/>
                      <a:pt x="607" y="489"/>
                      <a:pt x="606" y="490"/>
                    </a:cubicBezTo>
                    <a:lnTo>
                      <a:pt x="589" y="518"/>
                    </a:lnTo>
                    <a:cubicBezTo>
                      <a:pt x="587" y="521"/>
                      <a:pt x="582" y="523"/>
                      <a:pt x="578" y="520"/>
                    </a:cubicBezTo>
                    <a:cubicBezTo>
                      <a:pt x="575" y="518"/>
                      <a:pt x="573" y="513"/>
                      <a:pt x="576" y="509"/>
                    </a:cubicBezTo>
                    <a:lnTo>
                      <a:pt x="593" y="481"/>
                    </a:lnTo>
                    <a:lnTo>
                      <a:pt x="592" y="483"/>
                    </a:lnTo>
                    <a:lnTo>
                      <a:pt x="597" y="468"/>
                    </a:lnTo>
                    <a:cubicBezTo>
                      <a:pt x="599" y="464"/>
                      <a:pt x="603" y="462"/>
                      <a:pt x="607" y="464"/>
                    </a:cubicBezTo>
                    <a:cubicBezTo>
                      <a:pt x="611" y="465"/>
                      <a:pt x="614" y="470"/>
                      <a:pt x="612" y="474"/>
                    </a:cubicBezTo>
                    <a:close/>
                    <a:moveTo>
                      <a:pt x="564" y="559"/>
                    </a:moveTo>
                    <a:lnTo>
                      <a:pt x="555" y="574"/>
                    </a:lnTo>
                    <a:cubicBezTo>
                      <a:pt x="555" y="574"/>
                      <a:pt x="555" y="574"/>
                      <a:pt x="554" y="575"/>
                    </a:cubicBezTo>
                    <a:lnTo>
                      <a:pt x="534" y="598"/>
                    </a:lnTo>
                    <a:cubicBezTo>
                      <a:pt x="531" y="601"/>
                      <a:pt x="526" y="601"/>
                      <a:pt x="523" y="598"/>
                    </a:cubicBezTo>
                    <a:cubicBezTo>
                      <a:pt x="520" y="595"/>
                      <a:pt x="519" y="590"/>
                      <a:pt x="522" y="587"/>
                    </a:cubicBezTo>
                    <a:lnTo>
                      <a:pt x="542" y="564"/>
                    </a:lnTo>
                    <a:lnTo>
                      <a:pt x="542" y="565"/>
                    </a:lnTo>
                    <a:lnTo>
                      <a:pt x="551" y="550"/>
                    </a:lnTo>
                    <a:cubicBezTo>
                      <a:pt x="553" y="547"/>
                      <a:pt x="558" y="545"/>
                      <a:pt x="562" y="548"/>
                    </a:cubicBezTo>
                    <a:cubicBezTo>
                      <a:pt x="565" y="550"/>
                      <a:pt x="567" y="555"/>
                      <a:pt x="564" y="559"/>
                    </a:cubicBezTo>
                    <a:close/>
                    <a:moveTo>
                      <a:pt x="502" y="633"/>
                    </a:moveTo>
                    <a:lnTo>
                      <a:pt x="488" y="649"/>
                    </a:lnTo>
                    <a:cubicBezTo>
                      <a:pt x="488" y="649"/>
                      <a:pt x="488" y="650"/>
                      <a:pt x="487" y="650"/>
                    </a:cubicBezTo>
                    <a:lnTo>
                      <a:pt x="465" y="666"/>
                    </a:lnTo>
                    <a:cubicBezTo>
                      <a:pt x="462" y="669"/>
                      <a:pt x="457" y="668"/>
                      <a:pt x="454" y="664"/>
                    </a:cubicBezTo>
                    <a:cubicBezTo>
                      <a:pt x="451" y="661"/>
                      <a:pt x="452" y="656"/>
                      <a:pt x="456" y="653"/>
                    </a:cubicBezTo>
                    <a:lnTo>
                      <a:pt x="478" y="637"/>
                    </a:lnTo>
                    <a:lnTo>
                      <a:pt x="476" y="638"/>
                    </a:lnTo>
                    <a:lnTo>
                      <a:pt x="490" y="623"/>
                    </a:lnTo>
                    <a:cubicBezTo>
                      <a:pt x="493" y="619"/>
                      <a:pt x="498" y="619"/>
                      <a:pt x="502" y="622"/>
                    </a:cubicBezTo>
                    <a:cubicBezTo>
                      <a:pt x="505" y="625"/>
                      <a:pt x="505" y="630"/>
                      <a:pt x="502" y="633"/>
                    </a:cubicBezTo>
                    <a:close/>
                    <a:moveTo>
                      <a:pt x="426" y="695"/>
                    </a:moveTo>
                    <a:lnTo>
                      <a:pt x="404" y="711"/>
                    </a:lnTo>
                    <a:cubicBezTo>
                      <a:pt x="404" y="711"/>
                      <a:pt x="403" y="712"/>
                      <a:pt x="403" y="712"/>
                    </a:cubicBezTo>
                    <a:lnTo>
                      <a:pt x="384" y="720"/>
                    </a:lnTo>
                    <a:cubicBezTo>
                      <a:pt x="380" y="722"/>
                      <a:pt x="375" y="720"/>
                      <a:pt x="374" y="716"/>
                    </a:cubicBezTo>
                    <a:cubicBezTo>
                      <a:pt x="372" y="712"/>
                      <a:pt x="374" y="708"/>
                      <a:pt x="378" y="706"/>
                    </a:cubicBezTo>
                    <a:lnTo>
                      <a:pt x="396" y="697"/>
                    </a:lnTo>
                    <a:lnTo>
                      <a:pt x="395" y="698"/>
                    </a:lnTo>
                    <a:lnTo>
                      <a:pt x="417" y="682"/>
                    </a:lnTo>
                    <a:cubicBezTo>
                      <a:pt x="421" y="679"/>
                      <a:pt x="426" y="680"/>
                      <a:pt x="428" y="683"/>
                    </a:cubicBezTo>
                    <a:cubicBezTo>
                      <a:pt x="431" y="687"/>
                      <a:pt x="430" y="692"/>
                      <a:pt x="426" y="695"/>
                    </a:cubicBezTo>
                    <a:close/>
                    <a:moveTo>
                      <a:pt x="341" y="740"/>
                    </a:moveTo>
                    <a:lnTo>
                      <a:pt x="309" y="755"/>
                    </a:lnTo>
                    <a:cubicBezTo>
                      <a:pt x="308" y="755"/>
                      <a:pt x="308" y="755"/>
                      <a:pt x="307" y="755"/>
                    </a:cubicBezTo>
                    <a:lnTo>
                      <a:pt x="295" y="758"/>
                    </a:lnTo>
                    <a:cubicBezTo>
                      <a:pt x="290" y="759"/>
                      <a:pt x="286" y="757"/>
                      <a:pt x="285" y="752"/>
                    </a:cubicBezTo>
                    <a:cubicBezTo>
                      <a:pt x="284" y="748"/>
                      <a:pt x="287" y="744"/>
                      <a:pt x="291" y="743"/>
                    </a:cubicBezTo>
                    <a:lnTo>
                      <a:pt x="304" y="740"/>
                    </a:lnTo>
                    <a:lnTo>
                      <a:pt x="302" y="740"/>
                    </a:lnTo>
                    <a:lnTo>
                      <a:pt x="334" y="726"/>
                    </a:lnTo>
                    <a:cubicBezTo>
                      <a:pt x="338" y="724"/>
                      <a:pt x="343" y="726"/>
                      <a:pt x="345" y="730"/>
                    </a:cubicBezTo>
                    <a:cubicBezTo>
                      <a:pt x="346" y="734"/>
                      <a:pt x="345" y="738"/>
                      <a:pt x="341" y="740"/>
                    </a:cubicBezTo>
                    <a:close/>
                    <a:moveTo>
                      <a:pt x="248" y="769"/>
                    </a:moveTo>
                    <a:lnTo>
                      <a:pt x="207" y="779"/>
                    </a:lnTo>
                    <a:cubicBezTo>
                      <a:pt x="207" y="779"/>
                      <a:pt x="206" y="779"/>
                      <a:pt x="206" y="779"/>
                    </a:cubicBezTo>
                    <a:lnTo>
                      <a:pt x="199" y="780"/>
                    </a:lnTo>
                    <a:cubicBezTo>
                      <a:pt x="195" y="780"/>
                      <a:pt x="191" y="776"/>
                      <a:pt x="191" y="772"/>
                    </a:cubicBezTo>
                    <a:cubicBezTo>
                      <a:pt x="191" y="767"/>
                      <a:pt x="195" y="764"/>
                      <a:pt x="199" y="764"/>
                    </a:cubicBezTo>
                    <a:lnTo>
                      <a:pt x="205" y="763"/>
                    </a:lnTo>
                    <a:lnTo>
                      <a:pt x="204" y="764"/>
                    </a:lnTo>
                    <a:lnTo>
                      <a:pt x="244" y="754"/>
                    </a:lnTo>
                    <a:cubicBezTo>
                      <a:pt x="249" y="753"/>
                      <a:pt x="253" y="756"/>
                      <a:pt x="254" y="760"/>
                    </a:cubicBezTo>
                    <a:cubicBezTo>
                      <a:pt x="255" y="764"/>
                      <a:pt x="252" y="768"/>
                      <a:pt x="248" y="769"/>
                    </a:cubicBezTo>
                    <a:close/>
                    <a:moveTo>
                      <a:pt x="151" y="781"/>
                    </a:moveTo>
                    <a:lnTo>
                      <a:pt x="104" y="781"/>
                    </a:lnTo>
                    <a:cubicBezTo>
                      <a:pt x="103" y="781"/>
                      <a:pt x="103" y="781"/>
                      <a:pt x="102" y="781"/>
                    </a:cubicBezTo>
                    <a:lnTo>
                      <a:pt x="102" y="781"/>
                    </a:lnTo>
                    <a:cubicBezTo>
                      <a:pt x="98" y="781"/>
                      <a:pt x="95" y="776"/>
                      <a:pt x="95" y="772"/>
                    </a:cubicBezTo>
                    <a:cubicBezTo>
                      <a:pt x="96" y="768"/>
                      <a:pt x="100" y="765"/>
                      <a:pt x="105" y="766"/>
                    </a:cubicBezTo>
                    <a:lnTo>
                      <a:pt x="105" y="766"/>
                    </a:lnTo>
                    <a:lnTo>
                      <a:pt x="103" y="765"/>
                    </a:lnTo>
                    <a:lnTo>
                      <a:pt x="151" y="765"/>
                    </a:lnTo>
                    <a:cubicBezTo>
                      <a:pt x="156" y="764"/>
                      <a:pt x="159" y="768"/>
                      <a:pt x="159" y="772"/>
                    </a:cubicBezTo>
                    <a:cubicBezTo>
                      <a:pt x="159" y="777"/>
                      <a:pt x="156" y="780"/>
                      <a:pt x="151" y="781"/>
                    </a:cubicBezTo>
                    <a:close/>
                    <a:moveTo>
                      <a:pt x="55" y="773"/>
                    </a:moveTo>
                    <a:lnTo>
                      <a:pt x="7" y="765"/>
                    </a:lnTo>
                    <a:cubicBezTo>
                      <a:pt x="3" y="764"/>
                      <a:pt x="0" y="760"/>
                      <a:pt x="1" y="755"/>
                    </a:cubicBezTo>
                    <a:cubicBezTo>
                      <a:pt x="2" y="751"/>
                      <a:pt x="6" y="748"/>
                      <a:pt x="10" y="749"/>
                    </a:cubicBezTo>
                    <a:lnTo>
                      <a:pt x="57" y="757"/>
                    </a:lnTo>
                    <a:cubicBezTo>
                      <a:pt x="62" y="758"/>
                      <a:pt x="65" y="762"/>
                      <a:pt x="64" y="766"/>
                    </a:cubicBezTo>
                    <a:cubicBezTo>
                      <a:pt x="63" y="771"/>
                      <a:pt x="59" y="774"/>
                      <a:pt x="55" y="7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75" cap="flat">
                <a:solidFill>
                  <a:srgbClr val="000000"/>
                </a:solidFill>
                <a:prstDash val="solid"/>
                <a:bevel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76" name="Freeform 368"/>
              <p:cNvSpPr/>
              <p:nvPr/>
            </p:nvSpPr>
            <p:spPr bwMode="auto">
              <a:xfrm>
                <a:off x="3440" y="1243"/>
                <a:ext cx="42" cy="36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0" y="5"/>
                  </a:cxn>
                  <a:cxn ang="0">
                    <a:pos x="28" y="35"/>
                  </a:cxn>
                  <a:cxn ang="0">
                    <a:pos x="40" y="0"/>
                  </a:cxn>
                </a:cxnLst>
                <a:rect l="0" t="0" r="r" b="b"/>
                <a:pathLst>
                  <a:path w="40" h="35">
                    <a:moveTo>
                      <a:pt x="40" y="0"/>
                    </a:moveTo>
                    <a:lnTo>
                      <a:pt x="0" y="5"/>
                    </a:lnTo>
                    <a:lnTo>
                      <a:pt x="28" y="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77" name="Freeform 369"/>
              <p:cNvSpPr>
                <a:spLocks noEditPoints="1"/>
              </p:cNvSpPr>
              <p:nvPr/>
            </p:nvSpPr>
            <p:spPr bwMode="auto">
              <a:xfrm>
                <a:off x="4360" y="738"/>
                <a:ext cx="424" cy="455"/>
              </a:xfrm>
              <a:custGeom>
                <a:avLst/>
                <a:gdLst/>
                <a:ahLst/>
                <a:cxnLst>
                  <a:cxn ang="0">
                    <a:pos x="653" y="17"/>
                  </a:cxn>
                  <a:cxn ang="0">
                    <a:pos x="654" y="1"/>
                  </a:cxn>
                  <a:cxn ang="0">
                    <a:pos x="709" y="14"/>
                  </a:cxn>
                  <a:cxn ang="0">
                    <a:pos x="606" y="16"/>
                  </a:cxn>
                  <a:cxn ang="0">
                    <a:pos x="559" y="19"/>
                  </a:cxn>
                  <a:cxn ang="0">
                    <a:pos x="557" y="4"/>
                  </a:cxn>
                  <a:cxn ang="0">
                    <a:pos x="606" y="0"/>
                  </a:cxn>
                  <a:cxn ang="0">
                    <a:pos x="606" y="16"/>
                  </a:cxn>
                  <a:cxn ang="0">
                    <a:pos x="464" y="34"/>
                  </a:cxn>
                  <a:cxn ang="0">
                    <a:pos x="462" y="18"/>
                  </a:cxn>
                  <a:cxn ang="0">
                    <a:pos x="518" y="18"/>
                  </a:cxn>
                  <a:cxn ang="0">
                    <a:pos x="421" y="50"/>
                  </a:cxn>
                  <a:cxn ang="0">
                    <a:pos x="366" y="62"/>
                  </a:cxn>
                  <a:cxn ang="0">
                    <a:pos x="415" y="35"/>
                  </a:cxn>
                  <a:cxn ang="0">
                    <a:pos x="421" y="50"/>
                  </a:cxn>
                  <a:cxn ang="0">
                    <a:pos x="293" y="112"/>
                  </a:cxn>
                  <a:cxn ang="0">
                    <a:pos x="285" y="98"/>
                  </a:cxn>
                  <a:cxn ang="0">
                    <a:pos x="337" y="76"/>
                  </a:cxn>
                  <a:cxn ang="0">
                    <a:pos x="254" y="136"/>
                  </a:cxn>
                  <a:cxn ang="0">
                    <a:pos x="207" y="168"/>
                  </a:cxn>
                  <a:cxn ang="0">
                    <a:pos x="243" y="124"/>
                  </a:cxn>
                  <a:cxn ang="0">
                    <a:pos x="254" y="136"/>
                  </a:cxn>
                  <a:cxn ang="0">
                    <a:pos x="170" y="212"/>
                  </a:cxn>
                  <a:cxn ang="0">
                    <a:pos x="152" y="236"/>
                  </a:cxn>
                  <a:cxn ang="0">
                    <a:pos x="140" y="226"/>
                  </a:cxn>
                  <a:cxn ang="0">
                    <a:pos x="159" y="201"/>
                  </a:cxn>
                  <a:cxn ang="0">
                    <a:pos x="183" y="189"/>
                  </a:cxn>
                  <a:cxn ang="0">
                    <a:pos x="124" y="274"/>
                  </a:cxn>
                  <a:cxn ang="0">
                    <a:pos x="102" y="303"/>
                  </a:cxn>
                  <a:cxn ang="0">
                    <a:pos x="87" y="316"/>
                  </a:cxn>
                  <a:cxn ang="0">
                    <a:pos x="87" y="296"/>
                  </a:cxn>
                  <a:cxn ang="0">
                    <a:pos x="111" y="265"/>
                  </a:cxn>
                  <a:cxn ang="0">
                    <a:pos x="124" y="274"/>
                  </a:cxn>
                  <a:cxn ang="0">
                    <a:pos x="56" y="399"/>
                  </a:cxn>
                  <a:cxn ang="0">
                    <a:pos x="42" y="392"/>
                  </a:cxn>
                  <a:cxn ang="0">
                    <a:pos x="73" y="345"/>
                  </a:cxn>
                  <a:cxn ang="0">
                    <a:pos x="41" y="443"/>
                  </a:cxn>
                  <a:cxn ang="0">
                    <a:pos x="30" y="489"/>
                  </a:cxn>
                  <a:cxn ang="0">
                    <a:pos x="14" y="486"/>
                  </a:cxn>
                  <a:cxn ang="0">
                    <a:pos x="26" y="439"/>
                  </a:cxn>
                  <a:cxn ang="0">
                    <a:pos x="41" y="443"/>
                  </a:cxn>
                  <a:cxn ang="0">
                    <a:pos x="19" y="583"/>
                  </a:cxn>
                  <a:cxn ang="0">
                    <a:pos x="3" y="582"/>
                  </a:cxn>
                  <a:cxn ang="0">
                    <a:pos x="14" y="527"/>
                  </a:cxn>
                  <a:cxn ang="0">
                    <a:pos x="17" y="631"/>
                  </a:cxn>
                  <a:cxn ang="0">
                    <a:pos x="16" y="638"/>
                  </a:cxn>
                  <a:cxn ang="0">
                    <a:pos x="15" y="686"/>
                  </a:cxn>
                  <a:cxn ang="0">
                    <a:pos x="1" y="641"/>
                  </a:cxn>
                  <a:cxn ang="0">
                    <a:pos x="1" y="630"/>
                  </a:cxn>
                  <a:cxn ang="0">
                    <a:pos x="17" y="631"/>
                  </a:cxn>
                  <a:cxn ang="0">
                    <a:pos x="31" y="751"/>
                  </a:cxn>
                  <a:cxn ang="0">
                    <a:pos x="16" y="754"/>
                  </a:cxn>
                  <a:cxn ang="0">
                    <a:pos x="19" y="718"/>
                  </a:cxn>
                </a:cxnLst>
                <a:rect l="0" t="0" r="r" b="b"/>
                <a:pathLst>
                  <a:path w="710" h="761">
                    <a:moveTo>
                      <a:pt x="701" y="21"/>
                    </a:moveTo>
                    <a:lnTo>
                      <a:pt x="653" y="17"/>
                    </a:lnTo>
                    <a:cubicBezTo>
                      <a:pt x="649" y="16"/>
                      <a:pt x="645" y="12"/>
                      <a:pt x="646" y="8"/>
                    </a:cubicBezTo>
                    <a:cubicBezTo>
                      <a:pt x="646" y="4"/>
                      <a:pt x="650" y="0"/>
                      <a:pt x="654" y="1"/>
                    </a:cubicBezTo>
                    <a:lnTo>
                      <a:pt x="702" y="6"/>
                    </a:lnTo>
                    <a:cubicBezTo>
                      <a:pt x="707" y="6"/>
                      <a:pt x="710" y="10"/>
                      <a:pt x="709" y="14"/>
                    </a:cubicBezTo>
                    <a:cubicBezTo>
                      <a:pt x="709" y="19"/>
                      <a:pt x="705" y="22"/>
                      <a:pt x="701" y="21"/>
                    </a:cubicBezTo>
                    <a:close/>
                    <a:moveTo>
                      <a:pt x="606" y="16"/>
                    </a:moveTo>
                    <a:lnTo>
                      <a:pt x="579" y="16"/>
                    </a:lnTo>
                    <a:lnTo>
                      <a:pt x="559" y="19"/>
                    </a:lnTo>
                    <a:cubicBezTo>
                      <a:pt x="555" y="20"/>
                      <a:pt x="551" y="17"/>
                      <a:pt x="550" y="13"/>
                    </a:cubicBezTo>
                    <a:cubicBezTo>
                      <a:pt x="549" y="8"/>
                      <a:pt x="552" y="4"/>
                      <a:pt x="557" y="4"/>
                    </a:cubicBezTo>
                    <a:lnTo>
                      <a:pt x="578" y="0"/>
                    </a:lnTo>
                    <a:lnTo>
                      <a:pt x="606" y="0"/>
                    </a:lnTo>
                    <a:cubicBezTo>
                      <a:pt x="610" y="0"/>
                      <a:pt x="614" y="3"/>
                      <a:pt x="614" y="8"/>
                    </a:cubicBezTo>
                    <a:cubicBezTo>
                      <a:pt x="614" y="12"/>
                      <a:pt x="610" y="16"/>
                      <a:pt x="606" y="16"/>
                    </a:cubicBezTo>
                    <a:close/>
                    <a:moveTo>
                      <a:pt x="512" y="27"/>
                    </a:moveTo>
                    <a:lnTo>
                      <a:pt x="464" y="34"/>
                    </a:lnTo>
                    <a:cubicBezTo>
                      <a:pt x="460" y="35"/>
                      <a:pt x="456" y="32"/>
                      <a:pt x="455" y="27"/>
                    </a:cubicBezTo>
                    <a:cubicBezTo>
                      <a:pt x="455" y="23"/>
                      <a:pt x="458" y="19"/>
                      <a:pt x="462" y="18"/>
                    </a:cubicBezTo>
                    <a:lnTo>
                      <a:pt x="509" y="11"/>
                    </a:lnTo>
                    <a:cubicBezTo>
                      <a:pt x="514" y="10"/>
                      <a:pt x="518" y="13"/>
                      <a:pt x="518" y="18"/>
                    </a:cubicBezTo>
                    <a:cubicBezTo>
                      <a:pt x="519" y="22"/>
                      <a:pt x="516" y="26"/>
                      <a:pt x="512" y="27"/>
                    </a:cubicBezTo>
                    <a:close/>
                    <a:moveTo>
                      <a:pt x="421" y="50"/>
                    </a:moveTo>
                    <a:lnTo>
                      <a:pt x="376" y="67"/>
                    </a:lnTo>
                    <a:cubicBezTo>
                      <a:pt x="372" y="68"/>
                      <a:pt x="367" y="66"/>
                      <a:pt x="366" y="62"/>
                    </a:cubicBezTo>
                    <a:cubicBezTo>
                      <a:pt x="364" y="58"/>
                      <a:pt x="366" y="53"/>
                      <a:pt x="370" y="52"/>
                    </a:cubicBezTo>
                    <a:lnTo>
                      <a:pt x="415" y="35"/>
                    </a:lnTo>
                    <a:cubicBezTo>
                      <a:pt x="419" y="33"/>
                      <a:pt x="424" y="35"/>
                      <a:pt x="425" y="40"/>
                    </a:cubicBezTo>
                    <a:cubicBezTo>
                      <a:pt x="427" y="44"/>
                      <a:pt x="425" y="48"/>
                      <a:pt x="421" y="50"/>
                    </a:cubicBezTo>
                    <a:close/>
                    <a:moveTo>
                      <a:pt x="334" y="87"/>
                    </a:moveTo>
                    <a:lnTo>
                      <a:pt x="293" y="112"/>
                    </a:lnTo>
                    <a:cubicBezTo>
                      <a:pt x="289" y="114"/>
                      <a:pt x="284" y="113"/>
                      <a:pt x="282" y="109"/>
                    </a:cubicBezTo>
                    <a:cubicBezTo>
                      <a:pt x="280" y="105"/>
                      <a:pt x="281" y="100"/>
                      <a:pt x="285" y="98"/>
                    </a:cubicBezTo>
                    <a:lnTo>
                      <a:pt x="326" y="73"/>
                    </a:lnTo>
                    <a:cubicBezTo>
                      <a:pt x="330" y="71"/>
                      <a:pt x="335" y="72"/>
                      <a:pt x="337" y="76"/>
                    </a:cubicBezTo>
                    <a:cubicBezTo>
                      <a:pt x="339" y="80"/>
                      <a:pt x="338" y="84"/>
                      <a:pt x="334" y="87"/>
                    </a:cubicBezTo>
                    <a:close/>
                    <a:moveTo>
                      <a:pt x="254" y="136"/>
                    </a:moveTo>
                    <a:lnTo>
                      <a:pt x="218" y="168"/>
                    </a:lnTo>
                    <a:cubicBezTo>
                      <a:pt x="215" y="171"/>
                      <a:pt x="210" y="171"/>
                      <a:pt x="207" y="168"/>
                    </a:cubicBezTo>
                    <a:cubicBezTo>
                      <a:pt x="204" y="165"/>
                      <a:pt x="204" y="160"/>
                      <a:pt x="207" y="157"/>
                    </a:cubicBezTo>
                    <a:lnTo>
                      <a:pt x="243" y="124"/>
                    </a:lnTo>
                    <a:cubicBezTo>
                      <a:pt x="246" y="121"/>
                      <a:pt x="251" y="122"/>
                      <a:pt x="254" y="125"/>
                    </a:cubicBezTo>
                    <a:cubicBezTo>
                      <a:pt x="257" y="128"/>
                      <a:pt x="257" y="133"/>
                      <a:pt x="254" y="136"/>
                    </a:cubicBezTo>
                    <a:close/>
                    <a:moveTo>
                      <a:pt x="183" y="201"/>
                    </a:moveTo>
                    <a:lnTo>
                      <a:pt x="170" y="212"/>
                    </a:lnTo>
                    <a:lnTo>
                      <a:pt x="171" y="211"/>
                    </a:lnTo>
                    <a:lnTo>
                      <a:pt x="152" y="236"/>
                    </a:lnTo>
                    <a:cubicBezTo>
                      <a:pt x="150" y="239"/>
                      <a:pt x="145" y="240"/>
                      <a:pt x="141" y="237"/>
                    </a:cubicBezTo>
                    <a:cubicBezTo>
                      <a:pt x="138" y="235"/>
                      <a:pt x="137" y="230"/>
                      <a:pt x="140" y="226"/>
                    </a:cubicBezTo>
                    <a:lnTo>
                      <a:pt x="158" y="202"/>
                    </a:lnTo>
                    <a:cubicBezTo>
                      <a:pt x="158" y="201"/>
                      <a:pt x="159" y="201"/>
                      <a:pt x="159" y="201"/>
                    </a:cubicBezTo>
                    <a:lnTo>
                      <a:pt x="172" y="189"/>
                    </a:lnTo>
                    <a:cubicBezTo>
                      <a:pt x="175" y="186"/>
                      <a:pt x="180" y="186"/>
                      <a:pt x="183" y="189"/>
                    </a:cubicBezTo>
                    <a:cubicBezTo>
                      <a:pt x="186" y="193"/>
                      <a:pt x="186" y="198"/>
                      <a:pt x="183" y="201"/>
                    </a:cubicBezTo>
                    <a:close/>
                    <a:moveTo>
                      <a:pt x="124" y="274"/>
                    </a:moveTo>
                    <a:lnTo>
                      <a:pt x="101" y="304"/>
                    </a:lnTo>
                    <a:lnTo>
                      <a:pt x="102" y="303"/>
                    </a:lnTo>
                    <a:lnTo>
                      <a:pt x="97" y="312"/>
                    </a:lnTo>
                    <a:cubicBezTo>
                      <a:pt x="95" y="316"/>
                      <a:pt x="91" y="318"/>
                      <a:pt x="87" y="316"/>
                    </a:cubicBezTo>
                    <a:cubicBezTo>
                      <a:pt x="83" y="314"/>
                      <a:pt x="81" y="309"/>
                      <a:pt x="83" y="305"/>
                    </a:cubicBezTo>
                    <a:lnTo>
                      <a:pt x="87" y="296"/>
                    </a:lnTo>
                    <a:cubicBezTo>
                      <a:pt x="87" y="296"/>
                      <a:pt x="88" y="295"/>
                      <a:pt x="88" y="295"/>
                    </a:cubicBezTo>
                    <a:lnTo>
                      <a:pt x="111" y="265"/>
                    </a:lnTo>
                    <a:cubicBezTo>
                      <a:pt x="113" y="261"/>
                      <a:pt x="118" y="260"/>
                      <a:pt x="122" y="263"/>
                    </a:cubicBezTo>
                    <a:cubicBezTo>
                      <a:pt x="126" y="266"/>
                      <a:pt x="126" y="271"/>
                      <a:pt x="124" y="274"/>
                    </a:cubicBezTo>
                    <a:close/>
                    <a:moveTo>
                      <a:pt x="77" y="356"/>
                    </a:moveTo>
                    <a:lnTo>
                      <a:pt x="56" y="399"/>
                    </a:lnTo>
                    <a:cubicBezTo>
                      <a:pt x="54" y="403"/>
                      <a:pt x="50" y="405"/>
                      <a:pt x="46" y="403"/>
                    </a:cubicBezTo>
                    <a:cubicBezTo>
                      <a:pt x="42" y="401"/>
                      <a:pt x="40" y="396"/>
                      <a:pt x="42" y="392"/>
                    </a:cubicBezTo>
                    <a:lnTo>
                      <a:pt x="62" y="349"/>
                    </a:lnTo>
                    <a:cubicBezTo>
                      <a:pt x="64" y="345"/>
                      <a:pt x="69" y="343"/>
                      <a:pt x="73" y="345"/>
                    </a:cubicBezTo>
                    <a:cubicBezTo>
                      <a:pt x="77" y="347"/>
                      <a:pt x="79" y="352"/>
                      <a:pt x="77" y="356"/>
                    </a:cubicBezTo>
                    <a:close/>
                    <a:moveTo>
                      <a:pt x="41" y="443"/>
                    </a:moveTo>
                    <a:lnTo>
                      <a:pt x="34" y="468"/>
                    </a:lnTo>
                    <a:lnTo>
                      <a:pt x="30" y="489"/>
                    </a:lnTo>
                    <a:cubicBezTo>
                      <a:pt x="29" y="493"/>
                      <a:pt x="25" y="496"/>
                      <a:pt x="21" y="495"/>
                    </a:cubicBezTo>
                    <a:cubicBezTo>
                      <a:pt x="16" y="494"/>
                      <a:pt x="13" y="490"/>
                      <a:pt x="14" y="486"/>
                    </a:cubicBezTo>
                    <a:lnTo>
                      <a:pt x="19" y="463"/>
                    </a:lnTo>
                    <a:lnTo>
                      <a:pt x="26" y="439"/>
                    </a:lnTo>
                    <a:cubicBezTo>
                      <a:pt x="27" y="434"/>
                      <a:pt x="32" y="432"/>
                      <a:pt x="36" y="433"/>
                    </a:cubicBezTo>
                    <a:cubicBezTo>
                      <a:pt x="40" y="434"/>
                      <a:pt x="43" y="439"/>
                      <a:pt x="41" y="443"/>
                    </a:cubicBezTo>
                    <a:close/>
                    <a:moveTo>
                      <a:pt x="22" y="535"/>
                    </a:moveTo>
                    <a:lnTo>
                      <a:pt x="19" y="583"/>
                    </a:lnTo>
                    <a:cubicBezTo>
                      <a:pt x="19" y="587"/>
                      <a:pt x="15" y="591"/>
                      <a:pt x="11" y="591"/>
                    </a:cubicBezTo>
                    <a:cubicBezTo>
                      <a:pt x="7" y="590"/>
                      <a:pt x="3" y="587"/>
                      <a:pt x="3" y="582"/>
                    </a:cubicBezTo>
                    <a:lnTo>
                      <a:pt x="6" y="534"/>
                    </a:lnTo>
                    <a:cubicBezTo>
                      <a:pt x="6" y="530"/>
                      <a:pt x="10" y="526"/>
                      <a:pt x="14" y="527"/>
                    </a:cubicBezTo>
                    <a:cubicBezTo>
                      <a:pt x="19" y="527"/>
                      <a:pt x="22" y="531"/>
                      <a:pt x="22" y="535"/>
                    </a:cubicBezTo>
                    <a:close/>
                    <a:moveTo>
                      <a:pt x="17" y="631"/>
                    </a:moveTo>
                    <a:lnTo>
                      <a:pt x="16" y="640"/>
                    </a:lnTo>
                    <a:lnTo>
                      <a:pt x="16" y="638"/>
                    </a:lnTo>
                    <a:lnTo>
                      <a:pt x="22" y="677"/>
                    </a:lnTo>
                    <a:cubicBezTo>
                      <a:pt x="22" y="682"/>
                      <a:pt x="19" y="686"/>
                      <a:pt x="15" y="686"/>
                    </a:cubicBezTo>
                    <a:cubicBezTo>
                      <a:pt x="10" y="687"/>
                      <a:pt x="6" y="684"/>
                      <a:pt x="6" y="679"/>
                    </a:cubicBezTo>
                    <a:lnTo>
                      <a:pt x="1" y="641"/>
                    </a:lnTo>
                    <a:cubicBezTo>
                      <a:pt x="0" y="640"/>
                      <a:pt x="0" y="640"/>
                      <a:pt x="0" y="639"/>
                    </a:cubicBezTo>
                    <a:lnTo>
                      <a:pt x="1" y="630"/>
                    </a:lnTo>
                    <a:cubicBezTo>
                      <a:pt x="1" y="626"/>
                      <a:pt x="5" y="622"/>
                      <a:pt x="9" y="623"/>
                    </a:cubicBezTo>
                    <a:cubicBezTo>
                      <a:pt x="14" y="623"/>
                      <a:pt x="17" y="627"/>
                      <a:pt x="17" y="631"/>
                    </a:cubicBezTo>
                    <a:close/>
                    <a:moveTo>
                      <a:pt x="28" y="725"/>
                    </a:moveTo>
                    <a:lnTo>
                      <a:pt x="31" y="751"/>
                    </a:lnTo>
                    <a:cubicBezTo>
                      <a:pt x="32" y="756"/>
                      <a:pt x="29" y="760"/>
                      <a:pt x="25" y="760"/>
                    </a:cubicBezTo>
                    <a:cubicBezTo>
                      <a:pt x="20" y="761"/>
                      <a:pt x="16" y="758"/>
                      <a:pt x="16" y="754"/>
                    </a:cubicBezTo>
                    <a:lnTo>
                      <a:pt x="12" y="727"/>
                    </a:lnTo>
                    <a:cubicBezTo>
                      <a:pt x="11" y="722"/>
                      <a:pt x="14" y="718"/>
                      <a:pt x="19" y="718"/>
                    </a:cubicBezTo>
                    <a:cubicBezTo>
                      <a:pt x="23" y="717"/>
                      <a:pt x="27" y="720"/>
                      <a:pt x="28" y="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75" cap="flat">
                <a:solidFill>
                  <a:srgbClr val="000000"/>
                </a:solidFill>
                <a:prstDash val="solid"/>
                <a:bevel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78" name="Freeform 370"/>
              <p:cNvSpPr/>
              <p:nvPr/>
            </p:nvSpPr>
            <p:spPr bwMode="auto">
              <a:xfrm>
                <a:off x="4771" y="727"/>
                <a:ext cx="39" cy="37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39" y="26"/>
                  </a:cxn>
                  <a:cxn ang="0">
                    <a:pos x="7" y="0"/>
                  </a:cxn>
                  <a:cxn ang="0">
                    <a:pos x="0" y="36"/>
                  </a:cxn>
                </a:cxnLst>
                <a:rect l="0" t="0" r="r" b="b"/>
                <a:pathLst>
                  <a:path w="39" h="36">
                    <a:moveTo>
                      <a:pt x="0" y="36"/>
                    </a:moveTo>
                    <a:lnTo>
                      <a:pt x="39" y="26"/>
                    </a:lnTo>
                    <a:lnTo>
                      <a:pt x="7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79" name="Freeform 371"/>
              <p:cNvSpPr>
                <a:spLocks noEditPoints="1"/>
              </p:cNvSpPr>
              <p:nvPr/>
            </p:nvSpPr>
            <p:spPr bwMode="auto">
              <a:xfrm>
                <a:off x="4360" y="1734"/>
                <a:ext cx="424" cy="454"/>
              </a:xfrm>
              <a:custGeom>
                <a:avLst/>
                <a:gdLst/>
                <a:ahLst/>
                <a:cxnLst>
                  <a:cxn ang="0">
                    <a:pos x="653" y="17"/>
                  </a:cxn>
                  <a:cxn ang="0">
                    <a:pos x="654" y="1"/>
                  </a:cxn>
                  <a:cxn ang="0">
                    <a:pos x="709" y="14"/>
                  </a:cxn>
                  <a:cxn ang="0">
                    <a:pos x="606" y="16"/>
                  </a:cxn>
                  <a:cxn ang="0">
                    <a:pos x="559" y="19"/>
                  </a:cxn>
                  <a:cxn ang="0">
                    <a:pos x="557" y="4"/>
                  </a:cxn>
                  <a:cxn ang="0">
                    <a:pos x="606" y="0"/>
                  </a:cxn>
                  <a:cxn ang="0">
                    <a:pos x="606" y="16"/>
                  </a:cxn>
                  <a:cxn ang="0">
                    <a:pos x="464" y="34"/>
                  </a:cxn>
                  <a:cxn ang="0">
                    <a:pos x="462" y="18"/>
                  </a:cxn>
                  <a:cxn ang="0">
                    <a:pos x="518" y="18"/>
                  </a:cxn>
                  <a:cxn ang="0">
                    <a:pos x="421" y="50"/>
                  </a:cxn>
                  <a:cxn ang="0">
                    <a:pos x="366" y="62"/>
                  </a:cxn>
                  <a:cxn ang="0">
                    <a:pos x="415" y="35"/>
                  </a:cxn>
                  <a:cxn ang="0">
                    <a:pos x="421" y="50"/>
                  </a:cxn>
                  <a:cxn ang="0">
                    <a:pos x="293" y="112"/>
                  </a:cxn>
                  <a:cxn ang="0">
                    <a:pos x="285" y="98"/>
                  </a:cxn>
                  <a:cxn ang="0">
                    <a:pos x="337" y="76"/>
                  </a:cxn>
                  <a:cxn ang="0">
                    <a:pos x="254" y="136"/>
                  </a:cxn>
                  <a:cxn ang="0">
                    <a:pos x="207" y="168"/>
                  </a:cxn>
                  <a:cxn ang="0">
                    <a:pos x="243" y="124"/>
                  </a:cxn>
                  <a:cxn ang="0">
                    <a:pos x="254" y="136"/>
                  </a:cxn>
                  <a:cxn ang="0">
                    <a:pos x="170" y="212"/>
                  </a:cxn>
                  <a:cxn ang="0">
                    <a:pos x="152" y="236"/>
                  </a:cxn>
                  <a:cxn ang="0">
                    <a:pos x="140" y="226"/>
                  </a:cxn>
                  <a:cxn ang="0">
                    <a:pos x="159" y="201"/>
                  </a:cxn>
                  <a:cxn ang="0">
                    <a:pos x="183" y="189"/>
                  </a:cxn>
                  <a:cxn ang="0">
                    <a:pos x="124" y="274"/>
                  </a:cxn>
                  <a:cxn ang="0">
                    <a:pos x="102" y="303"/>
                  </a:cxn>
                  <a:cxn ang="0">
                    <a:pos x="87" y="316"/>
                  </a:cxn>
                  <a:cxn ang="0">
                    <a:pos x="87" y="296"/>
                  </a:cxn>
                  <a:cxn ang="0">
                    <a:pos x="111" y="265"/>
                  </a:cxn>
                  <a:cxn ang="0">
                    <a:pos x="124" y="274"/>
                  </a:cxn>
                  <a:cxn ang="0">
                    <a:pos x="56" y="399"/>
                  </a:cxn>
                  <a:cxn ang="0">
                    <a:pos x="42" y="392"/>
                  </a:cxn>
                  <a:cxn ang="0">
                    <a:pos x="73" y="345"/>
                  </a:cxn>
                  <a:cxn ang="0">
                    <a:pos x="41" y="443"/>
                  </a:cxn>
                  <a:cxn ang="0">
                    <a:pos x="30" y="489"/>
                  </a:cxn>
                  <a:cxn ang="0">
                    <a:pos x="14" y="486"/>
                  </a:cxn>
                  <a:cxn ang="0">
                    <a:pos x="26" y="439"/>
                  </a:cxn>
                  <a:cxn ang="0">
                    <a:pos x="41" y="443"/>
                  </a:cxn>
                  <a:cxn ang="0">
                    <a:pos x="20" y="583"/>
                  </a:cxn>
                  <a:cxn ang="0">
                    <a:pos x="4" y="582"/>
                  </a:cxn>
                  <a:cxn ang="0">
                    <a:pos x="14" y="527"/>
                  </a:cxn>
                  <a:cxn ang="0">
                    <a:pos x="17" y="631"/>
                  </a:cxn>
                  <a:cxn ang="0">
                    <a:pos x="16" y="639"/>
                  </a:cxn>
                  <a:cxn ang="0">
                    <a:pos x="15" y="686"/>
                  </a:cxn>
                  <a:cxn ang="0">
                    <a:pos x="1" y="642"/>
                  </a:cxn>
                  <a:cxn ang="0">
                    <a:pos x="1" y="630"/>
                  </a:cxn>
                  <a:cxn ang="0">
                    <a:pos x="17" y="631"/>
                  </a:cxn>
                  <a:cxn ang="0">
                    <a:pos x="31" y="751"/>
                  </a:cxn>
                  <a:cxn ang="0">
                    <a:pos x="16" y="754"/>
                  </a:cxn>
                  <a:cxn ang="0">
                    <a:pos x="19" y="718"/>
                  </a:cxn>
                </a:cxnLst>
                <a:rect l="0" t="0" r="r" b="b"/>
                <a:pathLst>
                  <a:path w="710" h="761">
                    <a:moveTo>
                      <a:pt x="701" y="21"/>
                    </a:moveTo>
                    <a:lnTo>
                      <a:pt x="653" y="17"/>
                    </a:lnTo>
                    <a:cubicBezTo>
                      <a:pt x="649" y="16"/>
                      <a:pt x="645" y="12"/>
                      <a:pt x="646" y="8"/>
                    </a:cubicBezTo>
                    <a:cubicBezTo>
                      <a:pt x="646" y="4"/>
                      <a:pt x="650" y="0"/>
                      <a:pt x="654" y="1"/>
                    </a:cubicBezTo>
                    <a:lnTo>
                      <a:pt x="702" y="6"/>
                    </a:lnTo>
                    <a:cubicBezTo>
                      <a:pt x="707" y="6"/>
                      <a:pt x="710" y="10"/>
                      <a:pt x="709" y="14"/>
                    </a:cubicBezTo>
                    <a:cubicBezTo>
                      <a:pt x="709" y="19"/>
                      <a:pt x="705" y="22"/>
                      <a:pt x="701" y="21"/>
                    </a:cubicBezTo>
                    <a:close/>
                    <a:moveTo>
                      <a:pt x="606" y="16"/>
                    </a:moveTo>
                    <a:lnTo>
                      <a:pt x="579" y="16"/>
                    </a:lnTo>
                    <a:lnTo>
                      <a:pt x="559" y="19"/>
                    </a:lnTo>
                    <a:cubicBezTo>
                      <a:pt x="555" y="20"/>
                      <a:pt x="551" y="17"/>
                      <a:pt x="550" y="13"/>
                    </a:cubicBezTo>
                    <a:cubicBezTo>
                      <a:pt x="549" y="8"/>
                      <a:pt x="552" y="4"/>
                      <a:pt x="557" y="4"/>
                    </a:cubicBezTo>
                    <a:lnTo>
                      <a:pt x="578" y="0"/>
                    </a:lnTo>
                    <a:lnTo>
                      <a:pt x="606" y="0"/>
                    </a:lnTo>
                    <a:cubicBezTo>
                      <a:pt x="610" y="0"/>
                      <a:pt x="614" y="3"/>
                      <a:pt x="614" y="8"/>
                    </a:cubicBezTo>
                    <a:cubicBezTo>
                      <a:pt x="614" y="12"/>
                      <a:pt x="610" y="16"/>
                      <a:pt x="606" y="16"/>
                    </a:cubicBezTo>
                    <a:close/>
                    <a:moveTo>
                      <a:pt x="512" y="27"/>
                    </a:moveTo>
                    <a:lnTo>
                      <a:pt x="464" y="34"/>
                    </a:lnTo>
                    <a:cubicBezTo>
                      <a:pt x="460" y="35"/>
                      <a:pt x="456" y="32"/>
                      <a:pt x="455" y="27"/>
                    </a:cubicBezTo>
                    <a:cubicBezTo>
                      <a:pt x="455" y="23"/>
                      <a:pt x="458" y="19"/>
                      <a:pt x="462" y="18"/>
                    </a:cubicBezTo>
                    <a:lnTo>
                      <a:pt x="509" y="11"/>
                    </a:lnTo>
                    <a:cubicBezTo>
                      <a:pt x="514" y="10"/>
                      <a:pt x="518" y="13"/>
                      <a:pt x="518" y="18"/>
                    </a:cubicBezTo>
                    <a:cubicBezTo>
                      <a:pt x="519" y="22"/>
                      <a:pt x="516" y="26"/>
                      <a:pt x="512" y="27"/>
                    </a:cubicBezTo>
                    <a:close/>
                    <a:moveTo>
                      <a:pt x="421" y="50"/>
                    </a:moveTo>
                    <a:lnTo>
                      <a:pt x="376" y="67"/>
                    </a:lnTo>
                    <a:cubicBezTo>
                      <a:pt x="372" y="68"/>
                      <a:pt x="367" y="66"/>
                      <a:pt x="366" y="62"/>
                    </a:cubicBezTo>
                    <a:cubicBezTo>
                      <a:pt x="364" y="58"/>
                      <a:pt x="366" y="53"/>
                      <a:pt x="370" y="52"/>
                    </a:cubicBezTo>
                    <a:lnTo>
                      <a:pt x="415" y="35"/>
                    </a:lnTo>
                    <a:cubicBezTo>
                      <a:pt x="419" y="33"/>
                      <a:pt x="424" y="35"/>
                      <a:pt x="425" y="40"/>
                    </a:cubicBezTo>
                    <a:cubicBezTo>
                      <a:pt x="427" y="44"/>
                      <a:pt x="425" y="48"/>
                      <a:pt x="421" y="50"/>
                    </a:cubicBezTo>
                    <a:close/>
                    <a:moveTo>
                      <a:pt x="334" y="87"/>
                    </a:moveTo>
                    <a:lnTo>
                      <a:pt x="293" y="112"/>
                    </a:lnTo>
                    <a:cubicBezTo>
                      <a:pt x="289" y="114"/>
                      <a:pt x="284" y="113"/>
                      <a:pt x="282" y="109"/>
                    </a:cubicBezTo>
                    <a:cubicBezTo>
                      <a:pt x="280" y="105"/>
                      <a:pt x="281" y="100"/>
                      <a:pt x="285" y="98"/>
                    </a:cubicBezTo>
                    <a:lnTo>
                      <a:pt x="326" y="73"/>
                    </a:lnTo>
                    <a:cubicBezTo>
                      <a:pt x="330" y="71"/>
                      <a:pt x="335" y="72"/>
                      <a:pt x="337" y="76"/>
                    </a:cubicBezTo>
                    <a:cubicBezTo>
                      <a:pt x="339" y="80"/>
                      <a:pt x="338" y="84"/>
                      <a:pt x="334" y="87"/>
                    </a:cubicBezTo>
                    <a:close/>
                    <a:moveTo>
                      <a:pt x="254" y="136"/>
                    </a:moveTo>
                    <a:lnTo>
                      <a:pt x="218" y="168"/>
                    </a:lnTo>
                    <a:cubicBezTo>
                      <a:pt x="215" y="171"/>
                      <a:pt x="210" y="171"/>
                      <a:pt x="207" y="168"/>
                    </a:cubicBezTo>
                    <a:cubicBezTo>
                      <a:pt x="204" y="165"/>
                      <a:pt x="204" y="160"/>
                      <a:pt x="207" y="157"/>
                    </a:cubicBezTo>
                    <a:lnTo>
                      <a:pt x="243" y="124"/>
                    </a:lnTo>
                    <a:cubicBezTo>
                      <a:pt x="246" y="121"/>
                      <a:pt x="251" y="122"/>
                      <a:pt x="254" y="125"/>
                    </a:cubicBezTo>
                    <a:cubicBezTo>
                      <a:pt x="257" y="128"/>
                      <a:pt x="257" y="133"/>
                      <a:pt x="254" y="136"/>
                    </a:cubicBezTo>
                    <a:close/>
                    <a:moveTo>
                      <a:pt x="183" y="201"/>
                    </a:moveTo>
                    <a:lnTo>
                      <a:pt x="170" y="212"/>
                    </a:lnTo>
                    <a:lnTo>
                      <a:pt x="171" y="211"/>
                    </a:lnTo>
                    <a:lnTo>
                      <a:pt x="152" y="236"/>
                    </a:lnTo>
                    <a:cubicBezTo>
                      <a:pt x="150" y="239"/>
                      <a:pt x="145" y="240"/>
                      <a:pt x="141" y="237"/>
                    </a:cubicBezTo>
                    <a:cubicBezTo>
                      <a:pt x="138" y="235"/>
                      <a:pt x="137" y="230"/>
                      <a:pt x="140" y="226"/>
                    </a:cubicBezTo>
                    <a:lnTo>
                      <a:pt x="158" y="202"/>
                    </a:lnTo>
                    <a:cubicBezTo>
                      <a:pt x="158" y="201"/>
                      <a:pt x="159" y="201"/>
                      <a:pt x="159" y="201"/>
                    </a:cubicBezTo>
                    <a:lnTo>
                      <a:pt x="172" y="189"/>
                    </a:lnTo>
                    <a:cubicBezTo>
                      <a:pt x="175" y="186"/>
                      <a:pt x="180" y="186"/>
                      <a:pt x="183" y="189"/>
                    </a:cubicBezTo>
                    <a:cubicBezTo>
                      <a:pt x="186" y="193"/>
                      <a:pt x="186" y="198"/>
                      <a:pt x="183" y="201"/>
                    </a:cubicBezTo>
                    <a:close/>
                    <a:moveTo>
                      <a:pt x="124" y="274"/>
                    </a:moveTo>
                    <a:lnTo>
                      <a:pt x="101" y="304"/>
                    </a:lnTo>
                    <a:lnTo>
                      <a:pt x="102" y="303"/>
                    </a:lnTo>
                    <a:lnTo>
                      <a:pt x="97" y="312"/>
                    </a:lnTo>
                    <a:cubicBezTo>
                      <a:pt x="95" y="316"/>
                      <a:pt x="91" y="318"/>
                      <a:pt x="87" y="316"/>
                    </a:cubicBezTo>
                    <a:cubicBezTo>
                      <a:pt x="83" y="314"/>
                      <a:pt x="81" y="309"/>
                      <a:pt x="83" y="305"/>
                    </a:cubicBezTo>
                    <a:lnTo>
                      <a:pt x="87" y="296"/>
                    </a:lnTo>
                    <a:cubicBezTo>
                      <a:pt x="87" y="296"/>
                      <a:pt x="88" y="295"/>
                      <a:pt x="88" y="295"/>
                    </a:cubicBezTo>
                    <a:lnTo>
                      <a:pt x="111" y="265"/>
                    </a:lnTo>
                    <a:cubicBezTo>
                      <a:pt x="113" y="261"/>
                      <a:pt x="118" y="260"/>
                      <a:pt x="122" y="263"/>
                    </a:cubicBezTo>
                    <a:cubicBezTo>
                      <a:pt x="126" y="266"/>
                      <a:pt x="126" y="271"/>
                      <a:pt x="124" y="274"/>
                    </a:cubicBezTo>
                    <a:close/>
                    <a:moveTo>
                      <a:pt x="77" y="356"/>
                    </a:moveTo>
                    <a:lnTo>
                      <a:pt x="56" y="399"/>
                    </a:lnTo>
                    <a:cubicBezTo>
                      <a:pt x="54" y="403"/>
                      <a:pt x="50" y="405"/>
                      <a:pt x="46" y="403"/>
                    </a:cubicBezTo>
                    <a:cubicBezTo>
                      <a:pt x="42" y="401"/>
                      <a:pt x="40" y="396"/>
                      <a:pt x="42" y="392"/>
                    </a:cubicBezTo>
                    <a:lnTo>
                      <a:pt x="62" y="349"/>
                    </a:lnTo>
                    <a:cubicBezTo>
                      <a:pt x="64" y="345"/>
                      <a:pt x="69" y="343"/>
                      <a:pt x="73" y="345"/>
                    </a:cubicBezTo>
                    <a:cubicBezTo>
                      <a:pt x="77" y="347"/>
                      <a:pt x="79" y="352"/>
                      <a:pt x="77" y="356"/>
                    </a:cubicBezTo>
                    <a:close/>
                    <a:moveTo>
                      <a:pt x="41" y="443"/>
                    </a:moveTo>
                    <a:lnTo>
                      <a:pt x="34" y="468"/>
                    </a:lnTo>
                    <a:lnTo>
                      <a:pt x="30" y="489"/>
                    </a:lnTo>
                    <a:cubicBezTo>
                      <a:pt x="29" y="493"/>
                      <a:pt x="25" y="496"/>
                      <a:pt x="21" y="495"/>
                    </a:cubicBezTo>
                    <a:cubicBezTo>
                      <a:pt x="16" y="494"/>
                      <a:pt x="13" y="490"/>
                      <a:pt x="14" y="486"/>
                    </a:cubicBezTo>
                    <a:lnTo>
                      <a:pt x="19" y="463"/>
                    </a:lnTo>
                    <a:lnTo>
                      <a:pt x="26" y="439"/>
                    </a:lnTo>
                    <a:cubicBezTo>
                      <a:pt x="27" y="434"/>
                      <a:pt x="32" y="432"/>
                      <a:pt x="36" y="433"/>
                    </a:cubicBezTo>
                    <a:cubicBezTo>
                      <a:pt x="40" y="434"/>
                      <a:pt x="43" y="439"/>
                      <a:pt x="41" y="443"/>
                    </a:cubicBezTo>
                    <a:close/>
                    <a:moveTo>
                      <a:pt x="22" y="535"/>
                    </a:moveTo>
                    <a:lnTo>
                      <a:pt x="20" y="583"/>
                    </a:lnTo>
                    <a:cubicBezTo>
                      <a:pt x="19" y="587"/>
                      <a:pt x="16" y="591"/>
                      <a:pt x="11" y="591"/>
                    </a:cubicBezTo>
                    <a:cubicBezTo>
                      <a:pt x="7" y="590"/>
                      <a:pt x="3" y="587"/>
                      <a:pt x="4" y="582"/>
                    </a:cubicBezTo>
                    <a:lnTo>
                      <a:pt x="6" y="534"/>
                    </a:lnTo>
                    <a:cubicBezTo>
                      <a:pt x="6" y="530"/>
                      <a:pt x="10" y="526"/>
                      <a:pt x="14" y="527"/>
                    </a:cubicBezTo>
                    <a:cubicBezTo>
                      <a:pt x="19" y="527"/>
                      <a:pt x="22" y="531"/>
                      <a:pt x="22" y="535"/>
                    </a:cubicBezTo>
                    <a:close/>
                    <a:moveTo>
                      <a:pt x="17" y="631"/>
                    </a:moveTo>
                    <a:lnTo>
                      <a:pt x="16" y="641"/>
                    </a:lnTo>
                    <a:lnTo>
                      <a:pt x="16" y="639"/>
                    </a:lnTo>
                    <a:lnTo>
                      <a:pt x="21" y="677"/>
                    </a:lnTo>
                    <a:cubicBezTo>
                      <a:pt x="22" y="682"/>
                      <a:pt x="19" y="686"/>
                      <a:pt x="15" y="686"/>
                    </a:cubicBezTo>
                    <a:cubicBezTo>
                      <a:pt x="10" y="687"/>
                      <a:pt x="6" y="684"/>
                      <a:pt x="6" y="679"/>
                    </a:cubicBezTo>
                    <a:lnTo>
                      <a:pt x="1" y="642"/>
                    </a:lnTo>
                    <a:cubicBezTo>
                      <a:pt x="0" y="641"/>
                      <a:pt x="0" y="641"/>
                      <a:pt x="0" y="640"/>
                    </a:cubicBezTo>
                    <a:lnTo>
                      <a:pt x="1" y="630"/>
                    </a:lnTo>
                    <a:cubicBezTo>
                      <a:pt x="1" y="626"/>
                      <a:pt x="5" y="622"/>
                      <a:pt x="9" y="623"/>
                    </a:cubicBezTo>
                    <a:cubicBezTo>
                      <a:pt x="14" y="623"/>
                      <a:pt x="17" y="627"/>
                      <a:pt x="17" y="631"/>
                    </a:cubicBezTo>
                    <a:close/>
                    <a:moveTo>
                      <a:pt x="28" y="725"/>
                    </a:moveTo>
                    <a:lnTo>
                      <a:pt x="31" y="751"/>
                    </a:lnTo>
                    <a:cubicBezTo>
                      <a:pt x="32" y="756"/>
                      <a:pt x="29" y="760"/>
                      <a:pt x="25" y="760"/>
                    </a:cubicBezTo>
                    <a:cubicBezTo>
                      <a:pt x="20" y="761"/>
                      <a:pt x="16" y="758"/>
                      <a:pt x="16" y="754"/>
                    </a:cubicBezTo>
                    <a:lnTo>
                      <a:pt x="12" y="727"/>
                    </a:lnTo>
                    <a:cubicBezTo>
                      <a:pt x="11" y="722"/>
                      <a:pt x="14" y="718"/>
                      <a:pt x="19" y="718"/>
                    </a:cubicBezTo>
                    <a:cubicBezTo>
                      <a:pt x="23" y="717"/>
                      <a:pt x="27" y="720"/>
                      <a:pt x="28" y="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75" cap="flat">
                <a:solidFill>
                  <a:srgbClr val="000000"/>
                </a:solidFill>
                <a:prstDash val="solid"/>
                <a:bevel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80" name="Freeform 372"/>
              <p:cNvSpPr/>
              <p:nvPr/>
            </p:nvSpPr>
            <p:spPr bwMode="auto">
              <a:xfrm>
                <a:off x="4771" y="1723"/>
                <a:ext cx="39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39" y="25"/>
                  </a:cxn>
                  <a:cxn ang="0">
                    <a:pos x="7" y="0"/>
                  </a:cxn>
                  <a:cxn ang="0">
                    <a:pos x="0" y="36"/>
                  </a:cxn>
                </a:cxnLst>
                <a:rect l="0" t="0" r="r" b="b"/>
                <a:pathLst>
                  <a:path w="39" h="36">
                    <a:moveTo>
                      <a:pt x="0" y="36"/>
                    </a:moveTo>
                    <a:lnTo>
                      <a:pt x="39" y="25"/>
                    </a:lnTo>
                    <a:lnTo>
                      <a:pt x="7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81" name="Freeform 373"/>
              <p:cNvSpPr>
                <a:spLocks noEditPoints="1"/>
              </p:cNvSpPr>
              <p:nvPr/>
            </p:nvSpPr>
            <p:spPr bwMode="auto">
              <a:xfrm>
                <a:off x="3581" y="1805"/>
                <a:ext cx="313" cy="461"/>
              </a:xfrm>
              <a:custGeom>
                <a:avLst/>
                <a:gdLst/>
                <a:ahLst/>
                <a:cxnLst>
                  <a:cxn ang="0">
                    <a:pos x="426" y="42"/>
                  </a:cxn>
                  <a:cxn ang="0">
                    <a:pos x="414" y="52"/>
                  </a:cxn>
                  <a:cxn ang="0">
                    <a:pos x="386" y="3"/>
                  </a:cxn>
                  <a:cxn ang="0">
                    <a:pos x="456" y="82"/>
                  </a:cxn>
                  <a:cxn ang="0">
                    <a:pos x="474" y="135"/>
                  </a:cxn>
                  <a:cxn ang="0">
                    <a:pos x="442" y="89"/>
                  </a:cxn>
                  <a:cxn ang="0">
                    <a:pos x="456" y="82"/>
                  </a:cxn>
                  <a:cxn ang="0">
                    <a:pos x="511" y="216"/>
                  </a:cxn>
                  <a:cxn ang="0">
                    <a:pos x="495" y="220"/>
                  </a:cxn>
                  <a:cxn ang="0">
                    <a:pos x="487" y="164"/>
                  </a:cxn>
                  <a:cxn ang="0">
                    <a:pos x="519" y="265"/>
                  </a:cxn>
                  <a:cxn ang="0">
                    <a:pos x="516" y="321"/>
                  </a:cxn>
                  <a:cxn ang="0">
                    <a:pos x="504" y="266"/>
                  </a:cxn>
                  <a:cxn ang="0">
                    <a:pos x="519" y="265"/>
                  </a:cxn>
                  <a:cxn ang="0">
                    <a:pos x="515" y="409"/>
                  </a:cxn>
                  <a:cxn ang="0">
                    <a:pos x="499" y="408"/>
                  </a:cxn>
                  <a:cxn ang="0">
                    <a:pos x="513" y="353"/>
                  </a:cxn>
                  <a:cxn ang="0">
                    <a:pos x="501" y="457"/>
                  </a:cxn>
                  <a:cxn ang="0">
                    <a:pos x="488" y="496"/>
                  </a:cxn>
                  <a:cxn ang="0">
                    <a:pos x="474" y="507"/>
                  </a:cxn>
                  <a:cxn ang="0">
                    <a:pos x="474" y="489"/>
                  </a:cxn>
                  <a:cxn ang="0">
                    <a:pos x="485" y="452"/>
                  </a:cxn>
                  <a:cxn ang="0">
                    <a:pos x="501" y="457"/>
                  </a:cxn>
                  <a:cxn ang="0">
                    <a:pos x="446" y="573"/>
                  </a:cxn>
                  <a:cxn ang="0">
                    <a:pos x="435" y="587"/>
                  </a:cxn>
                  <a:cxn ang="0">
                    <a:pos x="423" y="577"/>
                  </a:cxn>
                  <a:cxn ang="0">
                    <a:pos x="432" y="566"/>
                  </a:cxn>
                  <a:cxn ang="0">
                    <a:pos x="458" y="535"/>
                  </a:cxn>
                  <a:cxn ang="0">
                    <a:pos x="404" y="624"/>
                  </a:cxn>
                  <a:cxn ang="0">
                    <a:pos x="387" y="645"/>
                  </a:cxn>
                  <a:cxn ang="0">
                    <a:pos x="358" y="658"/>
                  </a:cxn>
                  <a:cxn ang="0">
                    <a:pos x="376" y="632"/>
                  </a:cxn>
                  <a:cxn ang="0">
                    <a:pos x="392" y="614"/>
                  </a:cxn>
                  <a:cxn ang="0">
                    <a:pos x="404" y="624"/>
                  </a:cxn>
                  <a:cxn ang="0">
                    <a:pos x="297" y="712"/>
                  </a:cxn>
                  <a:cxn ang="0">
                    <a:pos x="279" y="712"/>
                  </a:cxn>
                  <a:cxn ang="0">
                    <a:pos x="288" y="699"/>
                  </a:cxn>
                  <a:cxn ang="0">
                    <a:pos x="334" y="679"/>
                  </a:cxn>
                  <a:cxn ang="0">
                    <a:pos x="247" y="737"/>
                  </a:cxn>
                  <a:cxn ang="0">
                    <a:pos x="201" y="754"/>
                  </a:cxn>
                  <a:cxn ang="0">
                    <a:pos x="196" y="739"/>
                  </a:cxn>
                  <a:cxn ang="0">
                    <a:pos x="240" y="723"/>
                  </a:cxn>
                  <a:cxn ang="0">
                    <a:pos x="247" y="737"/>
                  </a:cxn>
                  <a:cxn ang="0">
                    <a:pos x="140" y="768"/>
                  </a:cxn>
                  <a:cxn ang="0">
                    <a:pos x="105" y="771"/>
                  </a:cxn>
                  <a:cxn ang="0">
                    <a:pos x="104" y="755"/>
                  </a:cxn>
                  <a:cxn ang="0">
                    <a:pos x="137" y="753"/>
                  </a:cxn>
                  <a:cxn ang="0">
                    <a:pos x="160" y="756"/>
                  </a:cxn>
                  <a:cxn ang="0">
                    <a:pos x="56" y="771"/>
                  </a:cxn>
                  <a:cxn ang="0">
                    <a:pos x="7" y="767"/>
                  </a:cxn>
                  <a:cxn ang="0">
                    <a:pos x="10" y="751"/>
                  </a:cxn>
                  <a:cxn ang="0">
                    <a:pos x="57" y="756"/>
                  </a:cxn>
                  <a:cxn ang="0">
                    <a:pos x="56" y="771"/>
                  </a:cxn>
                </a:cxnLst>
                <a:rect l="0" t="0" r="r" b="b"/>
                <a:pathLst>
                  <a:path w="524" h="772">
                    <a:moveTo>
                      <a:pt x="397" y="5"/>
                    </a:moveTo>
                    <a:lnTo>
                      <a:pt x="426" y="42"/>
                    </a:lnTo>
                    <a:cubicBezTo>
                      <a:pt x="429" y="46"/>
                      <a:pt x="429" y="51"/>
                      <a:pt x="425" y="53"/>
                    </a:cubicBezTo>
                    <a:cubicBezTo>
                      <a:pt x="422" y="56"/>
                      <a:pt x="417" y="56"/>
                      <a:pt x="414" y="52"/>
                    </a:cubicBezTo>
                    <a:lnTo>
                      <a:pt x="384" y="14"/>
                    </a:lnTo>
                    <a:cubicBezTo>
                      <a:pt x="381" y="11"/>
                      <a:pt x="382" y="6"/>
                      <a:pt x="386" y="3"/>
                    </a:cubicBezTo>
                    <a:cubicBezTo>
                      <a:pt x="389" y="0"/>
                      <a:pt x="394" y="1"/>
                      <a:pt x="397" y="5"/>
                    </a:cubicBezTo>
                    <a:close/>
                    <a:moveTo>
                      <a:pt x="456" y="82"/>
                    </a:moveTo>
                    <a:lnTo>
                      <a:pt x="478" y="125"/>
                    </a:lnTo>
                    <a:cubicBezTo>
                      <a:pt x="480" y="129"/>
                      <a:pt x="478" y="133"/>
                      <a:pt x="474" y="135"/>
                    </a:cubicBezTo>
                    <a:cubicBezTo>
                      <a:pt x="470" y="137"/>
                      <a:pt x="466" y="136"/>
                      <a:pt x="464" y="132"/>
                    </a:cubicBezTo>
                    <a:lnTo>
                      <a:pt x="442" y="89"/>
                    </a:lnTo>
                    <a:cubicBezTo>
                      <a:pt x="440" y="85"/>
                      <a:pt x="441" y="80"/>
                      <a:pt x="445" y="78"/>
                    </a:cubicBezTo>
                    <a:cubicBezTo>
                      <a:pt x="449" y="76"/>
                      <a:pt x="454" y="78"/>
                      <a:pt x="456" y="82"/>
                    </a:cubicBezTo>
                    <a:close/>
                    <a:moveTo>
                      <a:pt x="497" y="170"/>
                    </a:moveTo>
                    <a:lnTo>
                      <a:pt x="511" y="216"/>
                    </a:lnTo>
                    <a:cubicBezTo>
                      <a:pt x="512" y="220"/>
                      <a:pt x="510" y="225"/>
                      <a:pt x="505" y="226"/>
                    </a:cubicBezTo>
                    <a:cubicBezTo>
                      <a:pt x="501" y="227"/>
                      <a:pt x="497" y="225"/>
                      <a:pt x="495" y="220"/>
                    </a:cubicBezTo>
                    <a:lnTo>
                      <a:pt x="482" y="174"/>
                    </a:lnTo>
                    <a:cubicBezTo>
                      <a:pt x="481" y="170"/>
                      <a:pt x="483" y="166"/>
                      <a:pt x="487" y="164"/>
                    </a:cubicBezTo>
                    <a:cubicBezTo>
                      <a:pt x="492" y="163"/>
                      <a:pt x="496" y="166"/>
                      <a:pt x="497" y="170"/>
                    </a:cubicBezTo>
                    <a:close/>
                    <a:moveTo>
                      <a:pt x="519" y="265"/>
                    </a:moveTo>
                    <a:lnTo>
                      <a:pt x="523" y="312"/>
                    </a:lnTo>
                    <a:cubicBezTo>
                      <a:pt x="524" y="317"/>
                      <a:pt x="521" y="321"/>
                      <a:pt x="516" y="321"/>
                    </a:cubicBezTo>
                    <a:cubicBezTo>
                      <a:pt x="512" y="321"/>
                      <a:pt x="508" y="318"/>
                      <a:pt x="507" y="314"/>
                    </a:cubicBezTo>
                    <a:lnTo>
                      <a:pt x="504" y="266"/>
                    </a:lnTo>
                    <a:cubicBezTo>
                      <a:pt x="503" y="261"/>
                      <a:pt x="506" y="258"/>
                      <a:pt x="511" y="257"/>
                    </a:cubicBezTo>
                    <a:cubicBezTo>
                      <a:pt x="515" y="257"/>
                      <a:pt x="519" y="260"/>
                      <a:pt x="519" y="265"/>
                    </a:cubicBezTo>
                    <a:close/>
                    <a:moveTo>
                      <a:pt x="520" y="362"/>
                    </a:moveTo>
                    <a:lnTo>
                      <a:pt x="515" y="409"/>
                    </a:lnTo>
                    <a:cubicBezTo>
                      <a:pt x="514" y="414"/>
                      <a:pt x="510" y="417"/>
                      <a:pt x="506" y="416"/>
                    </a:cubicBezTo>
                    <a:cubicBezTo>
                      <a:pt x="501" y="416"/>
                      <a:pt x="498" y="412"/>
                      <a:pt x="499" y="408"/>
                    </a:cubicBezTo>
                    <a:lnTo>
                      <a:pt x="504" y="360"/>
                    </a:lnTo>
                    <a:cubicBezTo>
                      <a:pt x="505" y="355"/>
                      <a:pt x="509" y="352"/>
                      <a:pt x="513" y="353"/>
                    </a:cubicBezTo>
                    <a:cubicBezTo>
                      <a:pt x="518" y="353"/>
                      <a:pt x="521" y="357"/>
                      <a:pt x="520" y="362"/>
                    </a:cubicBezTo>
                    <a:close/>
                    <a:moveTo>
                      <a:pt x="501" y="457"/>
                    </a:moveTo>
                    <a:lnTo>
                      <a:pt x="489" y="495"/>
                    </a:lnTo>
                    <a:cubicBezTo>
                      <a:pt x="489" y="495"/>
                      <a:pt x="489" y="496"/>
                      <a:pt x="488" y="496"/>
                    </a:cubicBezTo>
                    <a:lnTo>
                      <a:pt x="485" y="504"/>
                    </a:lnTo>
                    <a:cubicBezTo>
                      <a:pt x="482" y="507"/>
                      <a:pt x="478" y="509"/>
                      <a:pt x="474" y="507"/>
                    </a:cubicBezTo>
                    <a:cubicBezTo>
                      <a:pt x="470" y="505"/>
                      <a:pt x="468" y="500"/>
                      <a:pt x="470" y="496"/>
                    </a:cubicBezTo>
                    <a:lnTo>
                      <a:pt x="474" y="489"/>
                    </a:lnTo>
                    <a:lnTo>
                      <a:pt x="474" y="490"/>
                    </a:lnTo>
                    <a:lnTo>
                      <a:pt x="485" y="452"/>
                    </a:lnTo>
                    <a:cubicBezTo>
                      <a:pt x="487" y="448"/>
                      <a:pt x="491" y="446"/>
                      <a:pt x="495" y="447"/>
                    </a:cubicBezTo>
                    <a:cubicBezTo>
                      <a:pt x="500" y="448"/>
                      <a:pt x="502" y="453"/>
                      <a:pt x="501" y="457"/>
                    </a:cubicBezTo>
                    <a:close/>
                    <a:moveTo>
                      <a:pt x="462" y="546"/>
                    </a:moveTo>
                    <a:lnTo>
                      <a:pt x="446" y="573"/>
                    </a:lnTo>
                    <a:cubicBezTo>
                      <a:pt x="446" y="574"/>
                      <a:pt x="446" y="574"/>
                      <a:pt x="446" y="575"/>
                    </a:cubicBezTo>
                    <a:lnTo>
                      <a:pt x="435" y="587"/>
                    </a:lnTo>
                    <a:cubicBezTo>
                      <a:pt x="432" y="591"/>
                      <a:pt x="427" y="591"/>
                      <a:pt x="424" y="588"/>
                    </a:cubicBezTo>
                    <a:cubicBezTo>
                      <a:pt x="420" y="585"/>
                      <a:pt x="420" y="580"/>
                      <a:pt x="423" y="577"/>
                    </a:cubicBezTo>
                    <a:lnTo>
                      <a:pt x="433" y="564"/>
                    </a:lnTo>
                    <a:lnTo>
                      <a:pt x="432" y="566"/>
                    </a:lnTo>
                    <a:lnTo>
                      <a:pt x="448" y="538"/>
                    </a:lnTo>
                    <a:cubicBezTo>
                      <a:pt x="450" y="534"/>
                      <a:pt x="454" y="533"/>
                      <a:pt x="458" y="535"/>
                    </a:cubicBezTo>
                    <a:cubicBezTo>
                      <a:pt x="462" y="537"/>
                      <a:pt x="464" y="542"/>
                      <a:pt x="462" y="546"/>
                    </a:cubicBezTo>
                    <a:close/>
                    <a:moveTo>
                      <a:pt x="404" y="624"/>
                    </a:moveTo>
                    <a:lnTo>
                      <a:pt x="388" y="644"/>
                    </a:lnTo>
                    <a:cubicBezTo>
                      <a:pt x="387" y="644"/>
                      <a:pt x="387" y="644"/>
                      <a:pt x="387" y="645"/>
                    </a:cubicBezTo>
                    <a:lnTo>
                      <a:pt x="370" y="659"/>
                    </a:lnTo>
                    <a:cubicBezTo>
                      <a:pt x="366" y="662"/>
                      <a:pt x="361" y="662"/>
                      <a:pt x="358" y="658"/>
                    </a:cubicBezTo>
                    <a:cubicBezTo>
                      <a:pt x="356" y="655"/>
                      <a:pt x="356" y="650"/>
                      <a:pt x="359" y="647"/>
                    </a:cubicBezTo>
                    <a:lnTo>
                      <a:pt x="376" y="632"/>
                    </a:lnTo>
                    <a:lnTo>
                      <a:pt x="375" y="633"/>
                    </a:lnTo>
                    <a:lnTo>
                      <a:pt x="392" y="614"/>
                    </a:lnTo>
                    <a:cubicBezTo>
                      <a:pt x="395" y="610"/>
                      <a:pt x="400" y="610"/>
                      <a:pt x="403" y="613"/>
                    </a:cubicBezTo>
                    <a:cubicBezTo>
                      <a:pt x="406" y="616"/>
                      <a:pt x="407" y="621"/>
                      <a:pt x="404" y="624"/>
                    </a:cubicBezTo>
                    <a:close/>
                    <a:moveTo>
                      <a:pt x="331" y="690"/>
                    </a:moveTo>
                    <a:lnTo>
                      <a:pt x="297" y="712"/>
                    </a:lnTo>
                    <a:lnTo>
                      <a:pt x="290" y="716"/>
                    </a:lnTo>
                    <a:cubicBezTo>
                      <a:pt x="286" y="718"/>
                      <a:pt x="281" y="716"/>
                      <a:pt x="279" y="712"/>
                    </a:cubicBezTo>
                    <a:cubicBezTo>
                      <a:pt x="277" y="708"/>
                      <a:pt x="279" y="703"/>
                      <a:pt x="283" y="701"/>
                    </a:cubicBezTo>
                    <a:lnTo>
                      <a:pt x="288" y="699"/>
                    </a:lnTo>
                    <a:lnTo>
                      <a:pt x="323" y="676"/>
                    </a:lnTo>
                    <a:cubicBezTo>
                      <a:pt x="326" y="674"/>
                      <a:pt x="331" y="675"/>
                      <a:pt x="334" y="679"/>
                    </a:cubicBezTo>
                    <a:cubicBezTo>
                      <a:pt x="336" y="682"/>
                      <a:pt x="335" y="687"/>
                      <a:pt x="331" y="690"/>
                    </a:cubicBezTo>
                    <a:close/>
                    <a:moveTo>
                      <a:pt x="247" y="737"/>
                    </a:moveTo>
                    <a:lnTo>
                      <a:pt x="247" y="738"/>
                    </a:lnTo>
                    <a:lnTo>
                      <a:pt x="201" y="754"/>
                    </a:lnTo>
                    <a:cubicBezTo>
                      <a:pt x="197" y="755"/>
                      <a:pt x="192" y="753"/>
                      <a:pt x="191" y="749"/>
                    </a:cubicBezTo>
                    <a:cubicBezTo>
                      <a:pt x="189" y="745"/>
                      <a:pt x="192" y="740"/>
                      <a:pt x="196" y="739"/>
                    </a:cubicBezTo>
                    <a:lnTo>
                      <a:pt x="240" y="723"/>
                    </a:lnTo>
                    <a:lnTo>
                      <a:pt x="240" y="723"/>
                    </a:lnTo>
                    <a:cubicBezTo>
                      <a:pt x="244" y="721"/>
                      <a:pt x="249" y="723"/>
                      <a:pt x="251" y="727"/>
                    </a:cubicBezTo>
                    <a:cubicBezTo>
                      <a:pt x="253" y="731"/>
                      <a:pt x="251" y="735"/>
                      <a:pt x="247" y="737"/>
                    </a:cubicBezTo>
                    <a:close/>
                    <a:moveTo>
                      <a:pt x="154" y="765"/>
                    </a:moveTo>
                    <a:lnTo>
                      <a:pt x="140" y="768"/>
                    </a:lnTo>
                    <a:cubicBezTo>
                      <a:pt x="140" y="768"/>
                      <a:pt x="139" y="768"/>
                      <a:pt x="139" y="768"/>
                    </a:cubicBezTo>
                    <a:lnTo>
                      <a:pt x="105" y="771"/>
                    </a:lnTo>
                    <a:cubicBezTo>
                      <a:pt x="100" y="771"/>
                      <a:pt x="97" y="768"/>
                      <a:pt x="96" y="764"/>
                    </a:cubicBezTo>
                    <a:cubicBezTo>
                      <a:pt x="96" y="759"/>
                      <a:pt x="99" y="755"/>
                      <a:pt x="104" y="755"/>
                    </a:cubicBezTo>
                    <a:lnTo>
                      <a:pt x="138" y="752"/>
                    </a:lnTo>
                    <a:lnTo>
                      <a:pt x="137" y="753"/>
                    </a:lnTo>
                    <a:lnTo>
                      <a:pt x="150" y="750"/>
                    </a:lnTo>
                    <a:cubicBezTo>
                      <a:pt x="154" y="749"/>
                      <a:pt x="159" y="751"/>
                      <a:pt x="160" y="756"/>
                    </a:cubicBezTo>
                    <a:cubicBezTo>
                      <a:pt x="161" y="760"/>
                      <a:pt x="158" y="764"/>
                      <a:pt x="154" y="765"/>
                    </a:cubicBezTo>
                    <a:close/>
                    <a:moveTo>
                      <a:pt x="56" y="771"/>
                    </a:moveTo>
                    <a:lnTo>
                      <a:pt x="27" y="770"/>
                    </a:lnTo>
                    <a:lnTo>
                      <a:pt x="7" y="767"/>
                    </a:lnTo>
                    <a:cubicBezTo>
                      <a:pt x="3" y="767"/>
                      <a:pt x="0" y="762"/>
                      <a:pt x="1" y="758"/>
                    </a:cubicBezTo>
                    <a:cubicBezTo>
                      <a:pt x="1" y="754"/>
                      <a:pt x="5" y="751"/>
                      <a:pt x="10" y="751"/>
                    </a:cubicBezTo>
                    <a:lnTo>
                      <a:pt x="28" y="754"/>
                    </a:lnTo>
                    <a:lnTo>
                      <a:pt x="57" y="756"/>
                    </a:lnTo>
                    <a:cubicBezTo>
                      <a:pt x="61" y="756"/>
                      <a:pt x="64" y="759"/>
                      <a:pt x="64" y="764"/>
                    </a:cubicBezTo>
                    <a:cubicBezTo>
                      <a:pt x="64" y="768"/>
                      <a:pt x="60" y="772"/>
                      <a:pt x="56" y="7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75" cap="flat">
                <a:solidFill>
                  <a:srgbClr val="000000"/>
                </a:solidFill>
                <a:prstDash val="solid"/>
                <a:bevel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82" name="Freeform 374"/>
              <p:cNvSpPr/>
              <p:nvPr/>
            </p:nvSpPr>
            <p:spPr bwMode="auto">
              <a:xfrm>
                <a:off x="3533" y="2239"/>
                <a:ext cx="41" cy="3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0" y="7"/>
                  </a:cxn>
                  <a:cxn ang="0">
                    <a:pos x="30" y="35"/>
                  </a:cxn>
                  <a:cxn ang="0">
                    <a:pos x="40" y="0"/>
                  </a:cxn>
                </a:cxnLst>
                <a:rect l="0" t="0" r="r" b="b"/>
                <a:pathLst>
                  <a:path w="40" h="35">
                    <a:moveTo>
                      <a:pt x="40" y="0"/>
                    </a:moveTo>
                    <a:lnTo>
                      <a:pt x="0" y="7"/>
                    </a:lnTo>
                    <a:lnTo>
                      <a:pt x="30" y="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83" name="Freeform 375"/>
              <p:cNvSpPr>
                <a:spLocks noEditPoints="1"/>
              </p:cNvSpPr>
              <p:nvPr/>
            </p:nvSpPr>
            <p:spPr bwMode="auto">
              <a:xfrm>
                <a:off x="4539" y="808"/>
                <a:ext cx="304" cy="447"/>
              </a:xfrm>
              <a:custGeom>
                <a:avLst/>
                <a:gdLst/>
                <a:ahLst/>
                <a:cxnLst>
                  <a:cxn ang="0">
                    <a:pos x="477" y="52"/>
                  </a:cxn>
                  <a:cxn ang="0">
                    <a:pos x="461" y="57"/>
                  </a:cxn>
                  <a:cxn ang="0">
                    <a:pos x="451" y="2"/>
                  </a:cxn>
                  <a:cxn ang="0">
                    <a:pos x="492" y="98"/>
                  </a:cxn>
                  <a:cxn ang="0">
                    <a:pos x="495" y="107"/>
                  </a:cxn>
                  <a:cxn ang="0">
                    <a:pos x="494" y="155"/>
                  </a:cxn>
                  <a:cxn ang="0">
                    <a:pos x="480" y="110"/>
                  </a:cxn>
                  <a:cxn ang="0">
                    <a:pos x="477" y="103"/>
                  </a:cxn>
                  <a:cxn ang="0">
                    <a:pos x="492" y="98"/>
                  </a:cxn>
                  <a:cxn ang="0">
                    <a:pos x="508" y="207"/>
                  </a:cxn>
                  <a:cxn ang="0">
                    <a:pos x="506" y="243"/>
                  </a:cxn>
                  <a:cxn ang="0">
                    <a:pos x="490" y="242"/>
                  </a:cxn>
                  <a:cxn ang="0">
                    <a:pos x="493" y="210"/>
                  </a:cxn>
                  <a:cxn ang="0">
                    <a:pos x="498" y="187"/>
                  </a:cxn>
                  <a:cxn ang="0">
                    <a:pos x="504" y="291"/>
                  </a:cxn>
                  <a:cxn ang="0">
                    <a:pos x="502" y="311"/>
                  </a:cxn>
                  <a:cxn ang="0">
                    <a:pos x="484" y="345"/>
                  </a:cxn>
                  <a:cxn ang="0">
                    <a:pos x="487" y="306"/>
                  </a:cxn>
                  <a:cxn ang="0">
                    <a:pos x="488" y="290"/>
                  </a:cxn>
                  <a:cxn ang="0">
                    <a:pos x="504" y="291"/>
                  </a:cxn>
                  <a:cxn ang="0">
                    <a:pos x="476" y="407"/>
                  </a:cxn>
                  <a:cxn ang="0">
                    <a:pos x="464" y="432"/>
                  </a:cxn>
                  <a:cxn ang="0">
                    <a:pos x="450" y="425"/>
                  </a:cxn>
                  <a:cxn ang="0">
                    <a:pos x="461" y="402"/>
                  </a:cxn>
                  <a:cxn ang="0">
                    <a:pos x="476" y="376"/>
                  </a:cxn>
                  <a:cxn ang="0">
                    <a:pos x="443" y="475"/>
                  </a:cxn>
                  <a:cxn ang="0">
                    <a:pos x="432" y="498"/>
                  </a:cxn>
                  <a:cxn ang="0">
                    <a:pos x="406" y="519"/>
                  </a:cxn>
                  <a:cxn ang="0">
                    <a:pos x="419" y="489"/>
                  </a:cxn>
                  <a:cxn ang="0">
                    <a:pos x="429" y="468"/>
                  </a:cxn>
                  <a:cxn ang="0">
                    <a:pos x="443" y="475"/>
                  </a:cxn>
                  <a:cxn ang="0">
                    <a:pos x="373" y="578"/>
                  </a:cxn>
                  <a:cxn ang="0">
                    <a:pos x="356" y="593"/>
                  </a:cxn>
                  <a:cxn ang="0">
                    <a:pos x="346" y="581"/>
                  </a:cxn>
                  <a:cxn ang="0">
                    <a:pos x="360" y="569"/>
                  </a:cxn>
                  <a:cxn ang="0">
                    <a:pos x="387" y="545"/>
                  </a:cxn>
                  <a:cxn ang="0">
                    <a:pos x="321" y="625"/>
                  </a:cxn>
                  <a:cxn ang="0">
                    <a:pos x="295" y="648"/>
                  </a:cxn>
                  <a:cxn ang="0">
                    <a:pos x="271" y="653"/>
                  </a:cxn>
                  <a:cxn ang="0">
                    <a:pos x="286" y="635"/>
                  </a:cxn>
                  <a:cxn ang="0">
                    <a:pos x="310" y="613"/>
                  </a:cxn>
                  <a:cxn ang="0">
                    <a:pos x="321" y="625"/>
                  </a:cxn>
                  <a:cxn ang="0">
                    <a:pos x="205" y="701"/>
                  </a:cxn>
                  <a:cxn ang="0">
                    <a:pos x="197" y="704"/>
                  </a:cxn>
                  <a:cxn ang="0">
                    <a:pos x="192" y="689"/>
                  </a:cxn>
                  <a:cxn ang="0">
                    <a:pos x="196" y="688"/>
                  </a:cxn>
                  <a:cxn ang="0">
                    <a:pos x="243" y="669"/>
                  </a:cxn>
                  <a:cxn ang="0">
                    <a:pos x="152" y="719"/>
                  </a:cxn>
                  <a:cxn ang="0">
                    <a:pos x="96" y="729"/>
                  </a:cxn>
                  <a:cxn ang="0">
                    <a:pos x="147" y="704"/>
                  </a:cxn>
                  <a:cxn ang="0">
                    <a:pos x="152" y="719"/>
                  </a:cxn>
                  <a:cxn ang="0">
                    <a:pos x="9" y="747"/>
                  </a:cxn>
                  <a:cxn ang="0">
                    <a:pos x="8" y="731"/>
                  </a:cxn>
                  <a:cxn ang="0">
                    <a:pos x="64" y="733"/>
                  </a:cxn>
                </a:cxnLst>
                <a:rect l="0" t="0" r="r" b="b"/>
                <a:pathLst>
                  <a:path w="508" h="747">
                    <a:moveTo>
                      <a:pt x="461" y="7"/>
                    </a:moveTo>
                    <a:lnTo>
                      <a:pt x="477" y="52"/>
                    </a:lnTo>
                    <a:cubicBezTo>
                      <a:pt x="478" y="56"/>
                      <a:pt x="476" y="61"/>
                      <a:pt x="472" y="62"/>
                    </a:cubicBezTo>
                    <a:cubicBezTo>
                      <a:pt x="467" y="64"/>
                      <a:pt x="463" y="62"/>
                      <a:pt x="461" y="57"/>
                    </a:cubicBezTo>
                    <a:lnTo>
                      <a:pt x="446" y="12"/>
                    </a:lnTo>
                    <a:cubicBezTo>
                      <a:pt x="444" y="8"/>
                      <a:pt x="447" y="3"/>
                      <a:pt x="451" y="2"/>
                    </a:cubicBezTo>
                    <a:cubicBezTo>
                      <a:pt x="455" y="0"/>
                      <a:pt x="460" y="3"/>
                      <a:pt x="461" y="7"/>
                    </a:cubicBezTo>
                    <a:close/>
                    <a:moveTo>
                      <a:pt x="492" y="98"/>
                    </a:moveTo>
                    <a:lnTo>
                      <a:pt x="495" y="106"/>
                    </a:lnTo>
                    <a:cubicBezTo>
                      <a:pt x="495" y="106"/>
                      <a:pt x="495" y="107"/>
                      <a:pt x="495" y="107"/>
                    </a:cubicBezTo>
                    <a:lnTo>
                      <a:pt x="500" y="146"/>
                    </a:lnTo>
                    <a:cubicBezTo>
                      <a:pt x="501" y="151"/>
                      <a:pt x="498" y="155"/>
                      <a:pt x="494" y="155"/>
                    </a:cubicBezTo>
                    <a:cubicBezTo>
                      <a:pt x="489" y="156"/>
                      <a:pt x="485" y="153"/>
                      <a:pt x="485" y="148"/>
                    </a:cubicBezTo>
                    <a:lnTo>
                      <a:pt x="480" y="110"/>
                    </a:lnTo>
                    <a:lnTo>
                      <a:pt x="480" y="111"/>
                    </a:lnTo>
                    <a:lnTo>
                      <a:pt x="477" y="103"/>
                    </a:lnTo>
                    <a:cubicBezTo>
                      <a:pt x="476" y="99"/>
                      <a:pt x="478" y="94"/>
                      <a:pt x="482" y="93"/>
                    </a:cubicBezTo>
                    <a:cubicBezTo>
                      <a:pt x="486" y="91"/>
                      <a:pt x="491" y="93"/>
                      <a:pt x="492" y="98"/>
                    </a:cubicBezTo>
                    <a:close/>
                    <a:moveTo>
                      <a:pt x="507" y="194"/>
                    </a:moveTo>
                    <a:lnTo>
                      <a:pt x="508" y="207"/>
                    </a:lnTo>
                    <a:cubicBezTo>
                      <a:pt x="508" y="208"/>
                      <a:pt x="508" y="208"/>
                      <a:pt x="508" y="209"/>
                    </a:cubicBezTo>
                    <a:lnTo>
                      <a:pt x="506" y="243"/>
                    </a:lnTo>
                    <a:cubicBezTo>
                      <a:pt x="506" y="248"/>
                      <a:pt x="502" y="251"/>
                      <a:pt x="498" y="251"/>
                    </a:cubicBezTo>
                    <a:cubicBezTo>
                      <a:pt x="494" y="251"/>
                      <a:pt x="490" y="247"/>
                      <a:pt x="490" y="242"/>
                    </a:cubicBezTo>
                    <a:lnTo>
                      <a:pt x="492" y="208"/>
                    </a:lnTo>
                    <a:lnTo>
                      <a:pt x="493" y="210"/>
                    </a:lnTo>
                    <a:lnTo>
                      <a:pt x="491" y="196"/>
                    </a:lnTo>
                    <a:cubicBezTo>
                      <a:pt x="490" y="192"/>
                      <a:pt x="493" y="188"/>
                      <a:pt x="498" y="187"/>
                    </a:cubicBezTo>
                    <a:cubicBezTo>
                      <a:pt x="502" y="187"/>
                      <a:pt x="506" y="190"/>
                      <a:pt x="507" y="194"/>
                    </a:cubicBezTo>
                    <a:close/>
                    <a:moveTo>
                      <a:pt x="504" y="291"/>
                    </a:moveTo>
                    <a:lnTo>
                      <a:pt x="502" y="309"/>
                    </a:lnTo>
                    <a:cubicBezTo>
                      <a:pt x="502" y="309"/>
                      <a:pt x="502" y="310"/>
                      <a:pt x="502" y="311"/>
                    </a:cubicBezTo>
                    <a:lnTo>
                      <a:pt x="494" y="340"/>
                    </a:lnTo>
                    <a:cubicBezTo>
                      <a:pt x="493" y="344"/>
                      <a:pt x="489" y="347"/>
                      <a:pt x="484" y="345"/>
                    </a:cubicBezTo>
                    <a:cubicBezTo>
                      <a:pt x="480" y="344"/>
                      <a:pt x="478" y="340"/>
                      <a:pt x="479" y="336"/>
                    </a:cubicBezTo>
                    <a:lnTo>
                      <a:pt x="487" y="306"/>
                    </a:lnTo>
                    <a:lnTo>
                      <a:pt x="486" y="308"/>
                    </a:lnTo>
                    <a:lnTo>
                      <a:pt x="488" y="290"/>
                    </a:lnTo>
                    <a:cubicBezTo>
                      <a:pt x="488" y="286"/>
                      <a:pt x="492" y="283"/>
                      <a:pt x="496" y="283"/>
                    </a:cubicBezTo>
                    <a:cubicBezTo>
                      <a:pt x="500" y="283"/>
                      <a:pt x="504" y="287"/>
                      <a:pt x="504" y="291"/>
                    </a:cubicBezTo>
                    <a:close/>
                    <a:moveTo>
                      <a:pt x="482" y="386"/>
                    </a:moveTo>
                    <a:lnTo>
                      <a:pt x="476" y="407"/>
                    </a:lnTo>
                    <a:cubicBezTo>
                      <a:pt x="476" y="407"/>
                      <a:pt x="476" y="408"/>
                      <a:pt x="476" y="408"/>
                    </a:cubicBezTo>
                    <a:lnTo>
                      <a:pt x="464" y="432"/>
                    </a:lnTo>
                    <a:cubicBezTo>
                      <a:pt x="462" y="436"/>
                      <a:pt x="457" y="438"/>
                      <a:pt x="453" y="436"/>
                    </a:cubicBezTo>
                    <a:cubicBezTo>
                      <a:pt x="449" y="434"/>
                      <a:pt x="448" y="429"/>
                      <a:pt x="450" y="425"/>
                    </a:cubicBezTo>
                    <a:lnTo>
                      <a:pt x="461" y="401"/>
                    </a:lnTo>
                    <a:lnTo>
                      <a:pt x="461" y="402"/>
                    </a:lnTo>
                    <a:lnTo>
                      <a:pt x="466" y="382"/>
                    </a:lnTo>
                    <a:cubicBezTo>
                      <a:pt x="467" y="378"/>
                      <a:pt x="472" y="375"/>
                      <a:pt x="476" y="376"/>
                    </a:cubicBezTo>
                    <a:cubicBezTo>
                      <a:pt x="480" y="377"/>
                      <a:pt x="483" y="382"/>
                      <a:pt x="482" y="386"/>
                    </a:cubicBezTo>
                    <a:close/>
                    <a:moveTo>
                      <a:pt x="443" y="475"/>
                    </a:moveTo>
                    <a:lnTo>
                      <a:pt x="433" y="497"/>
                    </a:lnTo>
                    <a:cubicBezTo>
                      <a:pt x="432" y="497"/>
                      <a:pt x="432" y="498"/>
                      <a:pt x="432" y="498"/>
                    </a:cubicBezTo>
                    <a:lnTo>
                      <a:pt x="418" y="518"/>
                    </a:lnTo>
                    <a:cubicBezTo>
                      <a:pt x="415" y="521"/>
                      <a:pt x="410" y="522"/>
                      <a:pt x="406" y="519"/>
                    </a:cubicBezTo>
                    <a:cubicBezTo>
                      <a:pt x="403" y="517"/>
                      <a:pt x="402" y="512"/>
                      <a:pt x="405" y="508"/>
                    </a:cubicBezTo>
                    <a:lnTo>
                      <a:pt x="419" y="489"/>
                    </a:lnTo>
                    <a:lnTo>
                      <a:pt x="418" y="490"/>
                    </a:lnTo>
                    <a:lnTo>
                      <a:pt x="429" y="468"/>
                    </a:lnTo>
                    <a:cubicBezTo>
                      <a:pt x="431" y="464"/>
                      <a:pt x="435" y="463"/>
                      <a:pt x="439" y="465"/>
                    </a:cubicBezTo>
                    <a:cubicBezTo>
                      <a:pt x="443" y="467"/>
                      <a:pt x="445" y="471"/>
                      <a:pt x="443" y="475"/>
                    </a:cubicBezTo>
                    <a:close/>
                    <a:moveTo>
                      <a:pt x="389" y="556"/>
                    </a:moveTo>
                    <a:lnTo>
                      <a:pt x="373" y="578"/>
                    </a:lnTo>
                    <a:cubicBezTo>
                      <a:pt x="373" y="579"/>
                      <a:pt x="372" y="579"/>
                      <a:pt x="372" y="579"/>
                    </a:cubicBezTo>
                    <a:lnTo>
                      <a:pt x="356" y="593"/>
                    </a:lnTo>
                    <a:cubicBezTo>
                      <a:pt x="353" y="596"/>
                      <a:pt x="348" y="596"/>
                      <a:pt x="345" y="593"/>
                    </a:cubicBezTo>
                    <a:cubicBezTo>
                      <a:pt x="342" y="589"/>
                      <a:pt x="342" y="584"/>
                      <a:pt x="346" y="581"/>
                    </a:cubicBezTo>
                    <a:lnTo>
                      <a:pt x="361" y="568"/>
                    </a:lnTo>
                    <a:lnTo>
                      <a:pt x="360" y="569"/>
                    </a:lnTo>
                    <a:lnTo>
                      <a:pt x="376" y="547"/>
                    </a:lnTo>
                    <a:cubicBezTo>
                      <a:pt x="379" y="543"/>
                      <a:pt x="384" y="542"/>
                      <a:pt x="387" y="545"/>
                    </a:cubicBezTo>
                    <a:cubicBezTo>
                      <a:pt x="391" y="548"/>
                      <a:pt x="392" y="553"/>
                      <a:pt x="389" y="556"/>
                    </a:cubicBezTo>
                    <a:close/>
                    <a:moveTo>
                      <a:pt x="321" y="625"/>
                    </a:moveTo>
                    <a:lnTo>
                      <a:pt x="296" y="647"/>
                    </a:lnTo>
                    <a:cubicBezTo>
                      <a:pt x="295" y="648"/>
                      <a:pt x="295" y="648"/>
                      <a:pt x="295" y="648"/>
                    </a:cubicBezTo>
                    <a:lnTo>
                      <a:pt x="282" y="656"/>
                    </a:lnTo>
                    <a:cubicBezTo>
                      <a:pt x="278" y="658"/>
                      <a:pt x="273" y="657"/>
                      <a:pt x="271" y="653"/>
                    </a:cubicBezTo>
                    <a:cubicBezTo>
                      <a:pt x="269" y="649"/>
                      <a:pt x="270" y="644"/>
                      <a:pt x="274" y="642"/>
                    </a:cubicBezTo>
                    <a:lnTo>
                      <a:pt x="286" y="635"/>
                    </a:lnTo>
                    <a:lnTo>
                      <a:pt x="285" y="636"/>
                    </a:lnTo>
                    <a:lnTo>
                      <a:pt x="310" y="613"/>
                    </a:lnTo>
                    <a:cubicBezTo>
                      <a:pt x="313" y="610"/>
                      <a:pt x="318" y="611"/>
                      <a:pt x="321" y="614"/>
                    </a:cubicBezTo>
                    <a:cubicBezTo>
                      <a:pt x="324" y="617"/>
                      <a:pt x="324" y="622"/>
                      <a:pt x="321" y="625"/>
                    </a:cubicBezTo>
                    <a:close/>
                    <a:moveTo>
                      <a:pt x="241" y="680"/>
                    </a:moveTo>
                    <a:lnTo>
                      <a:pt x="205" y="701"/>
                    </a:lnTo>
                    <a:cubicBezTo>
                      <a:pt x="204" y="702"/>
                      <a:pt x="204" y="702"/>
                      <a:pt x="203" y="702"/>
                    </a:cubicBezTo>
                    <a:lnTo>
                      <a:pt x="197" y="704"/>
                    </a:lnTo>
                    <a:cubicBezTo>
                      <a:pt x="193" y="705"/>
                      <a:pt x="188" y="703"/>
                      <a:pt x="187" y="699"/>
                    </a:cubicBezTo>
                    <a:cubicBezTo>
                      <a:pt x="186" y="695"/>
                      <a:pt x="188" y="690"/>
                      <a:pt x="192" y="689"/>
                    </a:cubicBezTo>
                    <a:lnTo>
                      <a:pt x="198" y="687"/>
                    </a:lnTo>
                    <a:lnTo>
                      <a:pt x="196" y="688"/>
                    </a:lnTo>
                    <a:lnTo>
                      <a:pt x="232" y="666"/>
                    </a:lnTo>
                    <a:cubicBezTo>
                      <a:pt x="236" y="664"/>
                      <a:pt x="241" y="665"/>
                      <a:pt x="243" y="669"/>
                    </a:cubicBezTo>
                    <a:cubicBezTo>
                      <a:pt x="246" y="673"/>
                      <a:pt x="244" y="678"/>
                      <a:pt x="241" y="680"/>
                    </a:cubicBezTo>
                    <a:close/>
                    <a:moveTo>
                      <a:pt x="152" y="719"/>
                    </a:moveTo>
                    <a:lnTo>
                      <a:pt x="106" y="734"/>
                    </a:lnTo>
                    <a:cubicBezTo>
                      <a:pt x="102" y="736"/>
                      <a:pt x="97" y="733"/>
                      <a:pt x="96" y="729"/>
                    </a:cubicBezTo>
                    <a:cubicBezTo>
                      <a:pt x="95" y="725"/>
                      <a:pt x="97" y="721"/>
                      <a:pt x="101" y="719"/>
                    </a:cubicBezTo>
                    <a:lnTo>
                      <a:pt x="147" y="704"/>
                    </a:lnTo>
                    <a:cubicBezTo>
                      <a:pt x="151" y="703"/>
                      <a:pt x="155" y="705"/>
                      <a:pt x="157" y="709"/>
                    </a:cubicBezTo>
                    <a:cubicBezTo>
                      <a:pt x="158" y="713"/>
                      <a:pt x="156" y="718"/>
                      <a:pt x="152" y="719"/>
                    </a:cubicBezTo>
                    <a:close/>
                    <a:moveTo>
                      <a:pt x="57" y="742"/>
                    </a:moveTo>
                    <a:lnTo>
                      <a:pt x="9" y="747"/>
                    </a:lnTo>
                    <a:cubicBezTo>
                      <a:pt x="5" y="747"/>
                      <a:pt x="1" y="744"/>
                      <a:pt x="1" y="740"/>
                    </a:cubicBezTo>
                    <a:cubicBezTo>
                      <a:pt x="0" y="735"/>
                      <a:pt x="3" y="731"/>
                      <a:pt x="8" y="731"/>
                    </a:cubicBezTo>
                    <a:lnTo>
                      <a:pt x="55" y="726"/>
                    </a:lnTo>
                    <a:cubicBezTo>
                      <a:pt x="60" y="725"/>
                      <a:pt x="64" y="728"/>
                      <a:pt x="64" y="733"/>
                    </a:cubicBezTo>
                    <a:cubicBezTo>
                      <a:pt x="65" y="737"/>
                      <a:pt x="61" y="741"/>
                      <a:pt x="57" y="74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75" cap="flat">
                <a:solidFill>
                  <a:srgbClr val="000000"/>
                </a:solidFill>
                <a:prstDash val="solid"/>
                <a:bevel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84" name="Freeform 376"/>
              <p:cNvSpPr/>
              <p:nvPr/>
            </p:nvSpPr>
            <p:spPr bwMode="auto">
              <a:xfrm>
                <a:off x="4499" y="1234"/>
                <a:ext cx="37" cy="37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0" y="16"/>
                  </a:cxn>
                  <a:cxn ang="0">
                    <a:pos x="35" y="37"/>
                  </a:cxn>
                  <a:cxn ang="0">
                    <a:pos x="37" y="0"/>
                  </a:cxn>
                </a:cxnLst>
                <a:rect l="0" t="0" r="r" b="b"/>
                <a:pathLst>
                  <a:path w="37" h="37">
                    <a:moveTo>
                      <a:pt x="37" y="0"/>
                    </a:moveTo>
                    <a:lnTo>
                      <a:pt x="0" y="16"/>
                    </a:lnTo>
                    <a:lnTo>
                      <a:pt x="35" y="37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85" name="Freeform 377"/>
              <p:cNvSpPr>
                <a:spLocks noEditPoints="1"/>
              </p:cNvSpPr>
              <p:nvPr/>
            </p:nvSpPr>
            <p:spPr bwMode="auto">
              <a:xfrm>
                <a:off x="4539" y="1805"/>
                <a:ext cx="304" cy="447"/>
              </a:xfrm>
              <a:custGeom>
                <a:avLst/>
                <a:gdLst/>
                <a:ahLst/>
                <a:cxnLst>
                  <a:cxn ang="0">
                    <a:pos x="477" y="52"/>
                  </a:cxn>
                  <a:cxn ang="0">
                    <a:pos x="461" y="57"/>
                  </a:cxn>
                  <a:cxn ang="0">
                    <a:pos x="451" y="2"/>
                  </a:cxn>
                  <a:cxn ang="0">
                    <a:pos x="492" y="98"/>
                  </a:cxn>
                  <a:cxn ang="0">
                    <a:pos x="495" y="107"/>
                  </a:cxn>
                  <a:cxn ang="0">
                    <a:pos x="494" y="155"/>
                  </a:cxn>
                  <a:cxn ang="0">
                    <a:pos x="480" y="109"/>
                  </a:cxn>
                  <a:cxn ang="0">
                    <a:pos x="477" y="103"/>
                  </a:cxn>
                  <a:cxn ang="0">
                    <a:pos x="492" y="98"/>
                  </a:cxn>
                  <a:cxn ang="0">
                    <a:pos x="508" y="208"/>
                  </a:cxn>
                  <a:cxn ang="0">
                    <a:pos x="506" y="243"/>
                  </a:cxn>
                  <a:cxn ang="0">
                    <a:pos x="490" y="242"/>
                  </a:cxn>
                  <a:cxn ang="0">
                    <a:pos x="493" y="210"/>
                  </a:cxn>
                  <a:cxn ang="0">
                    <a:pos x="498" y="187"/>
                  </a:cxn>
                  <a:cxn ang="0">
                    <a:pos x="504" y="291"/>
                  </a:cxn>
                  <a:cxn ang="0">
                    <a:pos x="502" y="311"/>
                  </a:cxn>
                  <a:cxn ang="0">
                    <a:pos x="484" y="345"/>
                  </a:cxn>
                  <a:cxn ang="0">
                    <a:pos x="487" y="306"/>
                  </a:cxn>
                  <a:cxn ang="0">
                    <a:pos x="488" y="290"/>
                  </a:cxn>
                  <a:cxn ang="0">
                    <a:pos x="504" y="291"/>
                  </a:cxn>
                  <a:cxn ang="0">
                    <a:pos x="476" y="407"/>
                  </a:cxn>
                  <a:cxn ang="0">
                    <a:pos x="464" y="432"/>
                  </a:cxn>
                  <a:cxn ang="0">
                    <a:pos x="450" y="425"/>
                  </a:cxn>
                  <a:cxn ang="0">
                    <a:pos x="461" y="402"/>
                  </a:cxn>
                  <a:cxn ang="0">
                    <a:pos x="476" y="376"/>
                  </a:cxn>
                  <a:cxn ang="0">
                    <a:pos x="443" y="475"/>
                  </a:cxn>
                  <a:cxn ang="0">
                    <a:pos x="432" y="498"/>
                  </a:cxn>
                  <a:cxn ang="0">
                    <a:pos x="406" y="519"/>
                  </a:cxn>
                  <a:cxn ang="0">
                    <a:pos x="419" y="489"/>
                  </a:cxn>
                  <a:cxn ang="0">
                    <a:pos x="429" y="468"/>
                  </a:cxn>
                  <a:cxn ang="0">
                    <a:pos x="443" y="475"/>
                  </a:cxn>
                  <a:cxn ang="0">
                    <a:pos x="373" y="578"/>
                  </a:cxn>
                  <a:cxn ang="0">
                    <a:pos x="356" y="593"/>
                  </a:cxn>
                  <a:cxn ang="0">
                    <a:pos x="346" y="581"/>
                  </a:cxn>
                  <a:cxn ang="0">
                    <a:pos x="360" y="569"/>
                  </a:cxn>
                  <a:cxn ang="0">
                    <a:pos x="387" y="545"/>
                  </a:cxn>
                  <a:cxn ang="0">
                    <a:pos x="321" y="625"/>
                  </a:cxn>
                  <a:cxn ang="0">
                    <a:pos x="295" y="648"/>
                  </a:cxn>
                  <a:cxn ang="0">
                    <a:pos x="271" y="653"/>
                  </a:cxn>
                  <a:cxn ang="0">
                    <a:pos x="286" y="635"/>
                  </a:cxn>
                  <a:cxn ang="0">
                    <a:pos x="310" y="613"/>
                  </a:cxn>
                  <a:cxn ang="0">
                    <a:pos x="321" y="625"/>
                  </a:cxn>
                  <a:cxn ang="0">
                    <a:pos x="205" y="701"/>
                  </a:cxn>
                  <a:cxn ang="0">
                    <a:pos x="197" y="704"/>
                  </a:cxn>
                  <a:cxn ang="0">
                    <a:pos x="192" y="689"/>
                  </a:cxn>
                  <a:cxn ang="0">
                    <a:pos x="196" y="688"/>
                  </a:cxn>
                  <a:cxn ang="0">
                    <a:pos x="243" y="669"/>
                  </a:cxn>
                  <a:cxn ang="0">
                    <a:pos x="152" y="719"/>
                  </a:cxn>
                  <a:cxn ang="0">
                    <a:pos x="96" y="729"/>
                  </a:cxn>
                  <a:cxn ang="0">
                    <a:pos x="147" y="704"/>
                  </a:cxn>
                  <a:cxn ang="0">
                    <a:pos x="152" y="719"/>
                  </a:cxn>
                  <a:cxn ang="0">
                    <a:pos x="9" y="747"/>
                  </a:cxn>
                  <a:cxn ang="0">
                    <a:pos x="8" y="731"/>
                  </a:cxn>
                  <a:cxn ang="0">
                    <a:pos x="64" y="733"/>
                  </a:cxn>
                </a:cxnLst>
                <a:rect l="0" t="0" r="r" b="b"/>
                <a:pathLst>
                  <a:path w="508" h="747">
                    <a:moveTo>
                      <a:pt x="461" y="7"/>
                    </a:moveTo>
                    <a:lnTo>
                      <a:pt x="477" y="52"/>
                    </a:lnTo>
                    <a:cubicBezTo>
                      <a:pt x="478" y="56"/>
                      <a:pt x="476" y="61"/>
                      <a:pt x="472" y="62"/>
                    </a:cubicBezTo>
                    <a:cubicBezTo>
                      <a:pt x="467" y="64"/>
                      <a:pt x="463" y="62"/>
                      <a:pt x="461" y="57"/>
                    </a:cubicBezTo>
                    <a:lnTo>
                      <a:pt x="446" y="12"/>
                    </a:lnTo>
                    <a:cubicBezTo>
                      <a:pt x="444" y="8"/>
                      <a:pt x="447" y="3"/>
                      <a:pt x="451" y="2"/>
                    </a:cubicBezTo>
                    <a:cubicBezTo>
                      <a:pt x="455" y="0"/>
                      <a:pt x="460" y="3"/>
                      <a:pt x="461" y="7"/>
                    </a:cubicBezTo>
                    <a:close/>
                    <a:moveTo>
                      <a:pt x="492" y="98"/>
                    </a:moveTo>
                    <a:lnTo>
                      <a:pt x="495" y="106"/>
                    </a:lnTo>
                    <a:cubicBezTo>
                      <a:pt x="495" y="106"/>
                      <a:pt x="495" y="107"/>
                      <a:pt x="495" y="107"/>
                    </a:cubicBezTo>
                    <a:lnTo>
                      <a:pt x="500" y="146"/>
                    </a:lnTo>
                    <a:cubicBezTo>
                      <a:pt x="501" y="151"/>
                      <a:pt x="498" y="155"/>
                      <a:pt x="494" y="155"/>
                    </a:cubicBezTo>
                    <a:cubicBezTo>
                      <a:pt x="489" y="156"/>
                      <a:pt x="485" y="153"/>
                      <a:pt x="485" y="148"/>
                    </a:cubicBezTo>
                    <a:lnTo>
                      <a:pt x="480" y="109"/>
                    </a:lnTo>
                    <a:lnTo>
                      <a:pt x="480" y="111"/>
                    </a:lnTo>
                    <a:lnTo>
                      <a:pt x="477" y="103"/>
                    </a:lnTo>
                    <a:cubicBezTo>
                      <a:pt x="476" y="99"/>
                      <a:pt x="478" y="94"/>
                      <a:pt x="482" y="93"/>
                    </a:cubicBezTo>
                    <a:cubicBezTo>
                      <a:pt x="486" y="91"/>
                      <a:pt x="491" y="93"/>
                      <a:pt x="492" y="98"/>
                    </a:cubicBezTo>
                    <a:close/>
                    <a:moveTo>
                      <a:pt x="507" y="194"/>
                    </a:moveTo>
                    <a:lnTo>
                      <a:pt x="508" y="208"/>
                    </a:lnTo>
                    <a:cubicBezTo>
                      <a:pt x="508" y="209"/>
                      <a:pt x="508" y="209"/>
                      <a:pt x="508" y="210"/>
                    </a:cubicBezTo>
                    <a:lnTo>
                      <a:pt x="506" y="243"/>
                    </a:lnTo>
                    <a:cubicBezTo>
                      <a:pt x="506" y="248"/>
                      <a:pt x="502" y="251"/>
                      <a:pt x="498" y="251"/>
                    </a:cubicBezTo>
                    <a:cubicBezTo>
                      <a:pt x="494" y="251"/>
                      <a:pt x="490" y="247"/>
                      <a:pt x="490" y="242"/>
                    </a:cubicBezTo>
                    <a:lnTo>
                      <a:pt x="492" y="209"/>
                    </a:lnTo>
                    <a:lnTo>
                      <a:pt x="493" y="210"/>
                    </a:lnTo>
                    <a:lnTo>
                      <a:pt x="491" y="196"/>
                    </a:lnTo>
                    <a:cubicBezTo>
                      <a:pt x="490" y="192"/>
                      <a:pt x="493" y="188"/>
                      <a:pt x="498" y="187"/>
                    </a:cubicBezTo>
                    <a:cubicBezTo>
                      <a:pt x="502" y="187"/>
                      <a:pt x="506" y="190"/>
                      <a:pt x="507" y="194"/>
                    </a:cubicBezTo>
                    <a:close/>
                    <a:moveTo>
                      <a:pt x="504" y="291"/>
                    </a:moveTo>
                    <a:lnTo>
                      <a:pt x="502" y="309"/>
                    </a:lnTo>
                    <a:cubicBezTo>
                      <a:pt x="502" y="309"/>
                      <a:pt x="502" y="310"/>
                      <a:pt x="502" y="311"/>
                    </a:cubicBezTo>
                    <a:lnTo>
                      <a:pt x="494" y="340"/>
                    </a:lnTo>
                    <a:cubicBezTo>
                      <a:pt x="493" y="344"/>
                      <a:pt x="489" y="347"/>
                      <a:pt x="484" y="345"/>
                    </a:cubicBezTo>
                    <a:cubicBezTo>
                      <a:pt x="480" y="344"/>
                      <a:pt x="478" y="340"/>
                      <a:pt x="479" y="336"/>
                    </a:cubicBezTo>
                    <a:lnTo>
                      <a:pt x="487" y="306"/>
                    </a:lnTo>
                    <a:lnTo>
                      <a:pt x="486" y="308"/>
                    </a:lnTo>
                    <a:lnTo>
                      <a:pt x="488" y="290"/>
                    </a:lnTo>
                    <a:cubicBezTo>
                      <a:pt x="488" y="286"/>
                      <a:pt x="492" y="283"/>
                      <a:pt x="496" y="283"/>
                    </a:cubicBezTo>
                    <a:cubicBezTo>
                      <a:pt x="500" y="283"/>
                      <a:pt x="504" y="287"/>
                      <a:pt x="504" y="291"/>
                    </a:cubicBezTo>
                    <a:close/>
                    <a:moveTo>
                      <a:pt x="482" y="386"/>
                    </a:moveTo>
                    <a:lnTo>
                      <a:pt x="476" y="407"/>
                    </a:lnTo>
                    <a:cubicBezTo>
                      <a:pt x="476" y="407"/>
                      <a:pt x="476" y="408"/>
                      <a:pt x="476" y="408"/>
                    </a:cubicBezTo>
                    <a:lnTo>
                      <a:pt x="464" y="432"/>
                    </a:lnTo>
                    <a:cubicBezTo>
                      <a:pt x="462" y="436"/>
                      <a:pt x="457" y="438"/>
                      <a:pt x="453" y="436"/>
                    </a:cubicBezTo>
                    <a:cubicBezTo>
                      <a:pt x="449" y="434"/>
                      <a:pt x="448" y="429"/>
                      <a:pt x="450" y="425"/>
                    </a:cubicBezTo>
                    <a:lnTo>
                      <a:pt x="461" y="401"/>
                    </a:lnTo>
                    <a:lnTo>
                      <a:pt x="461" y="402"/>
                    </a:lnTo>
                    <a:lnTo>
                      <a:pt x="466" y="382"/>
                    </a:lnTo>
                    <a:cubicBezTo>
                      <a:pt x="467" y="378"/>
                      <a:pt x="472" y="375"/>
                      <a:pt x="476" y="376"/>
                    </a:cubicBezTo>
                    <a:cubicBezTo>
                      <a:pt x="480" y="377"/>
                      <a:pt x="483" y="382"/>
                      <a:pt x="482" y="386"/>
                    </a:cubicBezTo>
                    <a:close/>
                    <a:moveTo>
                      <a:pt x="443" y="475"/>
                    </a:moveTo>
                    <a:lnTo>
                      <a:pt x="433" y="497"/>
                    </a:lnTo>
                    <a:cubicBezTo>
                      <a:pt x="432" y="497"/>
                      <a:pt x="432" y="498"/>
                      <a:pt x="432" y="498"/>
                    </a:cubicBezTo>
                    <a:lnTo>
                      <a:pt x="418" y="518"/>
                    </a:lnTo>
                    <a:cubicBezTo>
                      <a:pt x="415" y="521"/>
                      <a:pt x="410" y="522"/>
                      <a:pt x="406" y="519"/>
                    </a:cubicBezTo>
                    <a:cubicBezTo>
                      <a:pt x="403" y="517"/>
                      <a:pt x="402" y="512"/>
                      <a:pt x="405" y="508"/>
                    </a:cubicBezTo>
                    <a:lnTo>
                      <a:pt x="419" y="489"/>
                    </a:lnTo>
                    <a:lnTo>
                      <a:pt x="418" y="490"/>
                    </a:lnTo>
                    <a:lnTo>
                      <a:pt x="429" y="468"/>
                    </a:lnTo>
                    <a:cubicBezTo>
                      <a:pt x="431" y="464"/>
                      <a:pt x="435" y="463"/>
                      <a:pt x="439" y="465"/>
                    </a:cubicBezTo>
                    <a:cubicBezTo>
                      <a:pt x="443" y="467"/>
                      <a:pt x="445" y="471"/>
                      <a:pt x="443" y="475"/>
                    </a:cubicBezTo>
                    <a:close/>
                    <a:moveTo>
                      <a:pt x="389" y="556"/>
                    </a:moveTo>
                    <a:lnTo>
                      <a:pt x="373" y="578"/>
                    </a:lnTo>
                    <a:cubicBezTo>
                      <a:pt x="373" y="579"/>
                      <a:pt x="372" y="579"/>
                      <a:pt x="372" y="579"/>
                    </a:cubicBezTo>
                    <a:lnTo>
                      <a:pt x="356" y="593"/>
                    </a:lnTo>
                    <a:cubicBezTo>
                      <a:pt x="353" y="596"/>
                      <a:pt x="348" y="596"/>
                      <a:pt x="345" y="593"/>
                    </a:cubicBezTo>
                    <a:cubicBezTo>
                      <a:pt x="342" y="589"/>
                      <a:pt x="342" y="584"/>
                      <a:pt x="346" y="581"/>
                    </a:cubicBezTo>
                    <a:lnTo>
                      <a:pt x="361" y="568"/>
                    </a:lnTo>
                    <a:lnTo>
                      <a:pt x="360" y="569"/>
                    </a:lnTo>
                    <a:lnTo>
                      <a:pt x="376" y="547"/>
                    </a:lnTo>
                    <a:cubicBezTo>
                      <a:pt x="379" y="543"/>
                      <a:pt x="384" y="542"/>
                      <a:pt x="387" y="545"/>
                    </a:cubicBezTo>
                    <a:cubicBezTo>
                      <a:pt x="391" y="548"/>
                      <a:pt x="392" y="553"/>
                      <a:pt x="389" y="556"/>
                    </a:cubicBezTo>
                    <a:close/>
                    <a:moveTo>
                      <a:pt x="321" y="625"/>
                    </a:moveTo>
                    <a:lnTo>
                      <a:pt x="296" y="647"/>
                    </a:lnTo>
                    <a:cubicBezTo>
                      <a:pt x="295" y="648"/>
                      <a:pt x="295" y="648"/>
                      <a:pt x="295" y="648"/>
                    </a:cubicBezTo>
                    <a:lnTo>
                      <a:pt x="282" y="656"/>
                    </a:lnTo>
                    <a:cubicBezTo>
                      <a:pt x="278" y="658"/>
                      <a:pt x="273" y="657"/>
                      <a:pt x="271" y="653"/>
                    </a:cubicBezTo>
                    <a:cubicBezTo>
                      <a:pt x="269" y="649"/>
                      <a:pt x="270" y="644"/>
                      <a:pt x="274" y="642"/>
                    </a:cubicBezTo>
                    <a:lnTo>
                      <a:pt x="286" y="635"/>
                    </a:lnTo>
                    <a:lnTo>
                      <a:pt x="285" y="636"/>
                    </a:lnTo>
                    <a:lnTo>
                      <a:pt x="310" y="613"/>
                    </a:lnTo>
                    <a:cubicBezTo>
                      <a:pt x="313" y="610"/>
                      <a:pt x="318" y="611"/>
                      <a:pt x="321" y="614"/>
                    </a:cubicBezTo>
                    <a:cubicBezTo>
                      <a:pt x="324" y="617"/>
                      <a:pt x="324" y="622"/>
                      <a:pt x="321" y="625"/>
                    </a:cubicBezTo>
                    <a:close/>
                    <a:moveTo>
                      <a:pt x="241" y="680"/>
                    </a:moveTo>
                    <a:lnTo>
                      <a:pt x="205" y="701"/>
                    </a:lnTo>
                    <a:cubicBezTo>
                      <a:pt x="204" y="702"/>
                      <a:pt x="204" y="702"/>
                      <a:pt x="203" y="702"/>
                    </a:cubicBezTo>
                    <a:lnTo>
                      <a:pt x="197" y="704"/>
                    </a:lnTo>
                    <a:cubicBezTo>
                      <a:pt x="193" y="705"/>
                      <a:pt x="188" y="703"/>
                      <a:pt x="187" y="699"/>
                    </a:cubicBezTo>
                    <a:cubicBezTo>
                      <a:pt x="186" y="695"/>
                      <a:pt x="188" y="690"/>
                      <a:pt x="192" y="689"/>
                    </a:cubicBezTo>
                    <a:lnTo>
                      <a:pt x="198" y="687"/>
                    </a:lnTo>
                    <a:lnTo>
                      <a:pt x="196" y="688"/>
                    </a:lnTo>
                    <a:lnTo>
                      <a:pt x="232" y="666"/>
                    </a:lnTo>
                    <a:cubicBezTo>
                      <a:pt x="236" y="664"/>
                      <a:pt x="241" y="665"/>
                      <a:pt x="243" y="669"/>
                    </a:cubicBezTo>
                    <a:cubicBezTo>
                      <a:pt x="246" y="673"/>
                      <a:pt x="244" y="678"/>
                      <a:pt x="241" y="680"/>
                    </a:cubicBezTo>
                    <a:close/>
                    <a:moveTo>
                      <a:pt x="152" y="719"/>
                    </a:moveTo>
                    <a:lnTo>
                      <a:pt x="106" y="734"/>
                    </a:lnTo>
                    <a:cubicBezTo>
                      <a:pt x="102" y="736"/>
                      <a:pt x="97" y="734"/>
                      <a:pt x="96" y="729"/>
                    </a:cubicBezTo>
                    <a:cubicBezTo>
                      <a:pt x="95" y="725"/>
                      <a:pt x="97" y="721"/>
                      <a:pt x="101" y="719"/>
                    </a:cubicBezTo>
                    <a:lnTo>
                      <a:pt x="147" y="704"/>
                    </a:lnTo>
                    <a:cubicBezTo>
                      <a:pt x="151" y="703"/>
                      <a:pt x="155" y="705"/>
                      <a:pt x="157" y="709"/>
                    </a:cubicBezTo>
                    <a:cubicBezTo>
                      <a:pt x="158" y="713"/>
                      <a:pt x="156" y="718"/>
                      <a:pt x="152" y="719"/>
                    </a:cubicBezTo>
                    <a:close/>
                    <a:moveTo>
                      <a:pt x="57" y="742"/>
                    </a:moveTo>
                    <a:lnTo>
                      <a:pt x="9" y="747"/>
                    </a:lnTo>
                    <a:cubicBezTo>
                      <a:pt x="5" y="747"/>
                      <a:pt x="1" y="744"/>
                      <a:pt x="1" y="740"/>
                    </a:cubicBezTo>
                    <a:cubicBezTo>
                      <a:pt x="0" y="735"/>
                      <a:pt x="3" y="731"/>
                      <a:pt x="8" y="731"/>
                    </a:cubicBezTo>
                    <a:lnTo>
                      <a:pt x="55" y="726"/>
                    </a:lnTo>
                    <a:cubicBezTo>
                      <a:pt x="60" y="725"/>
                      <a:pt x="64" y="728"/>
                      <a:pt x="64" y="733"/>
                    </a:cubicBezTo>
                    <a:cubicBezTo>
                      <a:pt x="65" y="737"/>
                      <a:pt x="61" y="741"/>
                      <a:pt x="57" y="74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75" cap="flat">
                <a:solidFill>
                  <a:srgbClr val="000000"/>
                </a:solidFill>
                <a:prstDash val="solid"/>
                <a:bevel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4186" name="Freeform 378"/>
              <p:cNvSpPr/>
              <p:nvPr/>
            </p:nvSpPr>
            <p:spPr bwMode="auto">
              <a:xfrm>
                <a:off x="4499" y="2230"/>
                <a:ext cx="37" cy="36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0" y="16"/>
                  </a:cxn>
                  <a:cxn ang="0">
                    <a:pos x="35" y="36"/>
                  </a:cxn>
                  <a:cxn ang="0">
                    <a:pos x="37" y="0"/>
                  </a:cxn>
                </a:cxnLst>
                <a:rect l="0" t="0" r="r" b="b"/>
                <a:pathLst>
                  <a:path w="37" h="36">
                    <a:moveTo>
                      <a:pt x="37" y="0"/>
                    </a:moveTo>
                    <a:lnTo>
                      <a:pt x="0" y="16"/>
                    </a:lnTo>
                    <a:lnTo>
                      <a:pt x="35" y="36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>
                  <a:buFontTx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685" name="Rectangle 379"/>
              <p:cNvSpPr>
                <a:spLocks noChangeArrowheads="1"/>
              </p:cNvSpPr>
              <p:nvPr/>
            </p:nvSpPr>
            <p:spPr bwMode="auto">
              <a:xfrm>
                <a:off x="4037" y="2576"/>
                <a:ext cx="16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(b)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86" name="Rectangle 380"/>
              <p:cNvSpPr>
                <a:spLocks noChangeArrowheads="1"/>
              </p:cNvSpPr>
              <p:nvPr/>
            </p:nvSpPr>
            <p:spPr bwMode="auto">
              <a:xfrm>
                <a:off x="1789" y="2576"/>
                <a:ext cx="16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(a)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87" name="Rectangle 381"/>
              <p:cNvSpPr>
                <a:spLocks noChangeArrowheads="1"/>
              </p:cNvSpPr>
              <p:nvPr/>
            </p:nvSpPr>
            <p:spPr bwMode="auto">
              <a:xfrm>
                <a:off x="1158" y="740"/>
                <a:ext cx="4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88" name="Rectangle 382"/>
              <p:cNvSpPr>
                <a:spLocks noChangeArrowheads="1"/>
              </p:cNvSpPr>
              <p:nvPr/>
            </p:nvSpPr>
            <p:spPr bwMode="auto">
              <a:xfrm>
                <a:off x="1158" y="1237"/>
                <a:ext cx="4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89" name="Rectangle 383"/>
              <p:cNvSpPr>
                <a:spLocks noChangeArrowheads="1"/>
              </p:cNvSpPr>
              <p:nvPr/>
            </p:nvSpPr>
            <p:spPr bwMode="auto">
              <a:xfrm>
                <a:off x="1158" y="1736"/>
                <a:ext cx="4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8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90" name="Rectangle 384"/>
              <p:cNvSpPr>
                <a:spLocks noChangeArrowheads="1"/>
              </p:cNvSpPr>
              <p:nvPr/>
            </p:nvSpPr>
            <p:spPr bwMode="auto">
              <a:xfrm>
                <a:off x="1177" y="2231"/>
                <a:ext cx="91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12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91" name="Rectangle 385"/>
              <p:cNvSpPr>
                <a:spLocks noChangeArrowheads="1"/>
              </p:cNvSpPr>
              <p:nvPr/>
            </p:nvSpPr>
            <p:spPr bwMode="auto">
              <a:xfrm>
                <a:off x="1665" y="740"/>
                <a:ext cx="4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92" name="Rectangle 386"/>
              <p:cNvSpPr>
                <a:spLocks noChangeArrowheads="1"/>
              </p:cNvSpPr>
              <p:nvPr/>
            </p:nvSpPr>
            <p:spPr bwMode="auto">
              <a:xfrm>
                <a:off x="1665" y="1237"/>
                <a:ext cx="4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5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93" name="Rectangle 387"/>
              <p:cNvSpPr>
                <a:spLocks noChangeArrowheads="1"/>
              </p:cNvSpPr>
              <p:nvPr/>
            </p:nvSpPr>
            <p:spPr bwMode="auto">
              <a:xfrm>
                <a:off x="1665" y="1736"/>
                <a:ext cx="4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9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94" name="Rectangle 388"/>
              <p:cNvSpPr>
                <a:spLocks noChangeArrowheads="1"/>
              </p:cNvSpPr>
              <p:nvPr/>
            </p:nvSpPr>
            <p:spPr bwMode="auto">
              <a:xfrm>
                <a:off x="2153" y="731"/>
                <a:ext cx="45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95" name="Rectangle 389"/>
              <p:cNvSpPr>
                <a:spLocks noChangeArrowheads="1"/>
              </p:cNvSpPr>
              <p:nvPr/>
            </p:nvSpPr>
            <p:spPr bwMode="auto">
              <a:xfrm>
                <a:off x="2153" y="1229"/>
                <a:ext cx="4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6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96" name="Rectangle 390"/>
              <p:cNvSpPr>
                <a:spLocks noChangeArrowheads="1"/>
              </p:cNvSpPr>
              <p:nvPr/>
            </p:nvSpPr>
            <p:spPr bwMode="auto">
              <a:xfrm>
                <a:off x="2172" y="1724"/>
                <a:ext cx="90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203200" indent="-203200"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2"/>
                    </a:solidFill>
                    <a:latin typeface="Comic Sans MS" panose="030F0702030302020204" pitchFamily="66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  <a:spcBef>
                    <a:spcPct val="65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10</a:t>
                </a:r>
                <a:endPara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697" name="Rectangle 391"/>
            <p:cNvSpPr>
              <a:spLocks noChangeArrowheads="1"/>
            </p:cNvSpPr>
            <p:nvPr/>
          </p:nvSpPr>
          <p:spPr bwMode="auto">
            <a:xfrm>
              <a:off x="2172" y="2222"/>
              <a:ext cx="9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14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698" name="Rectangle 392"/>
            <p:cNvSpPr>
              <a:spLocks noChangeArrowheads="1"/>
            </p:cNvSpPr>
            <p:nvPr/>
          </p:nvSpPr>
          <p:spPr bwMode="auto">
            <a:xfrm>
              <a:off x="2650" y="740"/>
              <a:ext cx="4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699" name="Rectangle 393"/>
            <p:cNvSpPr>
              <a:spLocks noChangeArrowheads="1"/>
            </p:cNvSpPr>
            <p:nvPr/>
          </p:nvSpPr>
          <p:spPr bwMode="auto">
            <a:xfrm>
              <a:off x="2650" y="1237"/>
              <a:ext cx="4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00" name="Rectangle 394"/>
            <p:cNvSpPr>
              <a:spLocks noChangeArrowheads="1"/>
            </p:cNvSpPr>
            <p:nvPr/>
          </p:nvSpPr>
          <p:spPr bwMode="auto">
            <a:xfrm>
              <a:off x="2669" y="1736"/>
              <a:ext cx="9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11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01" name="Rectangle 395"/>
            <p:cNvSpPr>
              <a:spLocks noChangeArrowheads="1"/>
            </p:cNvSpPr>
            <p:nvPr/>
          </p:nvSpPr>
          <p:spPr bwMode="auto">
            <a:xfrm>
              <a:off x="2669" y="2231"/>
              <a:ext cx="9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15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02" name="Rectangle 396"/>
            <p:cNvSpPr>
              <a:spLocks noChangeArrowheads="1"/>
            </p:cNvSpPr>
            <p:nvPr/>
          </p:nvSpPr>
          <p:spPr bwMode="auto">
            <a:xfrm>
              <a:off x="3405" y="740"/>
              <a:ext cx="4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03" name="Rectangle 397"/>
            <p:cNvSpPr>
              <a:spLocks noChangeArrowheads="1"/>
            </p:cNvSpPr>
            <p:nvPr/>
          </p:nvSpPr>
          <p:spPr bwMode="auto">
            <a:xfrm>
              <a:off x="3405" y="1736"/>
              <a:ext cx="4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04" name="Rectangle 398"/>
            <p:cNvSpPr>
              <a:spLocks noChangeArrowheads="1"/>
            </p:cNvSpPr>
            <p:nvPr/>
          </p:nvSpPr>
          <p:spPr bwMode="auto">
            <a:xfrm>
              <a:off x="3405" y="1237"/>
              <a:ext cx="4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05" name="Rectangle 399"/>
            <p:cNvSpPr>
              <a:spLocks noChangeArrowheads="1"/>
            </p:cNvSpPr>
            <p:nvPr/>
          </p:nvSpPr>
          <p:spPr bwMode="auto">
            <a:xfrm>
              <a:off x="3425" y="2231"/>
              <a:ext cx="9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12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06" name="Rectangle 400"/>
            <p:cNvSpPr>
              <a:spLocks noChangeArrowheads="1"/>
            </p:cNvSpPr>
            <p:nvPr/>
          </p:nvSpPr>
          <p:spPr bwMode="auto">
            <a:xfrm>
              <a:off x="3903" y="740"/>
              <a:ext cx="4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07" name="Rectangle 401"/>
            <p:cNvSpPr>
              <a:spLocks noChangeArrowheads="1"/>
            </p:cNvSpPr>
            <p:nvPr/>
          </p:nvSpPr>
          <p:spPr bwMode="auto">
            <a:xfrm>
              <a:off x="3903" y="1736"/>
              <a:ext cx="4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9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08" name="Rectangle 402"/>
            <p:cNvSpPr>
              <a:spLocks noChangeArrowheads="1"/>
            </p:cNvSpPr>
            <p:nvPr/>
          </p:nvSpPr>
          <p:spPr bwMode="auto">
            <a:xfrm>
              <a:off x="3903" y="1237"/>
              <a:ext cx="4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09" name="Rectangle 403"/>
            <p:cNvSpPr>
              <a:spLocks noChangeArrowheads="1"/>
            </p:cNvSpPr>
            <p:nvPr/>
          </p:nvSpPr>
          <p:spPr bwMode="auto">
            <a:xfrm>
              <a:off x="3922" y="2231"/>
              <a:ext cx="9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13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10" name="Rectangle 404"/>
            <p:cNvSpPr>
              <a:spLocks noChangeArrowheads="1"/>
            </p:cNvSpPr>
            <p:nvPr/>
          </p:nvSpPr>
          <p:spPr bwMode="auto">
            <a:xfrm>
              <a:off x="4400" y="1237"/>
              <a:ext cx="4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11" name="Rectangle 405"/>
            <p:cNvSpPr>
              <a:spLocks noChangeArrowheads="1"/>
            </p:cNvSpPr>
            <p:nvPr/>
          </p:nvSpPr>
          <p:spPr bwMode="auto">
            <a:xfrm>
              <a:off x="4400" y="740"/>
              <a:ext cx="4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12" name="Rectangle 406"/>
            <p:cNvSpPr>
              <a:spLocks noChangeArrowheads="1"/>
            </p:cNvSpPr>
            <p:nvPr/>
          </p:nvSpPr>
          <p:spPr bwMode="auto">
            <a:xfrm>
              <a:off x="4419" y="1736"/>
              <a:ext cx="9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10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13" name="Rectangle 407"/>
            <p:cNvSpPr>
              <a:spLocks noChangeArrowheads="1"/>
            </p:cNvSpPr>
            <p:nvPr/>
          </p:nvSpPr>
          <p:spPr bwMode="auto">
            <a:xfrm>
              <a:off x="4419" y="2231"/>
              <a:ext cx="9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14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14" name="Rectangle 408"/>
            <p:cNvSpPr>
              <a:spLocks noChangeArrowheads="1"/>
            </p:cNvSpPr>
            <p:nvPr/>
          </p:nvSpPr>
          <p:spPr bwMode="auto">
            <a:xfrm>
              <a:off x="4897" y="1237"/>
              <a:ext cx="4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15" name="Rectangle 409"/>
            <p:cNvSpPr>
              <a:spLocks noChangeArrowheads="1"/>
            </p:cNvSpPr>
            <p:nvPr/>
          </p:nvSpPr>
          <p:spPr bwMode="auto">
            <a:xfrm>
              <a:off x="4897" y="740"/>
              <a:ext cx="4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16" name="Rectangle 410"/>
            <p:cNvSpPr>
              <a:spLocks noChangeArrowheads="1"/>
            </p:cNvSpPr>
            <p:nvPr/>
          </p:nvSpPr>
          <p:spPr bwMode="auto">
            <a:xfrm>
              <a:off x="4916" y="1736"/>
              <a:ext cx="9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11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17" name="Rectangle 411"/>
            <p:cNvSpPr>
              <a:spLocks noChangeArrowheads="1"/>
            </p:cNvSpPr>
            <p:nvPr/>
          </p:nvSpPr>
          <p:spPr bwMode="auto">
            <a:xfrm>
              <a:off x="4916" y="2231"/>
              <a:ext cx="9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15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18" name="Rectangle 412"/>
            <p:cNvSpPr>
              <a:spLocks noChangeArrowheads="1"/>
            </p:cNvSpPr>
            <p:nvPr/>
          </p:nvSpPr>
          <p:spPr bwMode="auto">
            <a:xfrm>
              <a:off x="891" y="521"/>
              <a:ext cx="2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(0,0)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19" name="Rectangle 413"/>
            <p:cNvSpPr>
              <a:spLocks noChangeArrowheads="1"/>
            </p:cNvSpPr>
            <p:nvPr/>
          </p:nvSpPr>
          <p:spPr bwMode="auto">
            <a:xfrm>
              <a:off x="891" y="893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(1,0)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20" name="Rectangle 414"/>
            <p:cNvSpPr>
              <a:spLocks noChangeArrowheads="1"/>
            </p:cNvSpPr>
            <p:nvPr/>
          </p:nvSpPr>
          <p:spPr bwMode="auto">
            <a:xfrm>
              <a:off x="891" y="1016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(2,0)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21" name="Rectangle 415"/>
            <p:cNvSpPr>
              <a:spLocks noChangeArrowheads="1"/>
            </p:cNvSpPr>
            <p:nvPr/>
          </p:nvSpPr>
          <p:spPr bwMode="auto">
            <a:xfrm>
              <a:off x="891" y="1390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(3,0)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22" name="Rectangle 416"/>
            <p:cNvSpPr>
              <a:spLocks noChangeArrowheads="1"/>
            </p:cNvSpPr>
            <p:nvPr/>
          </p:nvSpPr>
          <p:spPr bwMode="auto">
            <a:xfrm>
              <a:off x="891" y="1889"/>
              <a:ext cx="2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(5,0)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23" name="Rectangle 417"/>
            <p:cNvSpPr>
              <a:spLocks noChangeArrowheads="1"/>
            </p:cNvSpPr>
            <p:nvPr/>
          </p:nvSpPr>
          <p:spPr bwMode="auto">
            <a:xfrm>
              <a:off x="891" y="1515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(4,0)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24" name="Rectangle 418"/>
            <p:cNvSpPr>
              <a:spLocks noChangeArrowheads="1"/>
            </p:cNvSpPr>
            <p:nvPr/>
          </p:nvSpPr>
          <p:spPr bwMode="auto">
            <a:xfrm>
              <a:off x="891" y="2384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(7,0)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25" name="Rectangle 419"/>
            <p:cNvSpPr>
              <a:spLocks noChangeArrowheads="1"/>
            </p:cNvSpPr>
            <p:nvPr/>
          </p:nvSpPr>
          <p:spPr bwMode="auto">
            <a:xfrm>
              <a:off x="891" y="2012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(6,0)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26" name="Rectangle 420"/>
            <p:cNvSpPr>
              <a:spLocks noChangeArrowheads="1"/>
            </p:cNvSpPr>
            <p:nvPr/>
          </p:nvSpPr>
          <p:spPr bwMode="auto">
            <a:xfrm>
              <a:off x="1186" y="521"/>
              <a:ext cx="22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(0,1)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27" name="Rectangle 421"/>
            <p:cNvSpPr>
              <a:spLocks noChangeArrowheads="1"/>
            </p:cNvSpPr>
            <p:nvPr/>
          </p:nvSpPr>
          <p:spPr bwMode="auto">
            <a:xfrm>
              <a:off x="1186" y="893"/>
              <a:ext cx="226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(1,1)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28" name="Rectangle 422"/>
            <p:cNvSpPr>
              <a:spLocks noChangeArrowheads="1"/>
            </p:cNvSpPr>
            <p:nvPr/>
          </p:nvSpPr>
          <p:spPr bwMode="auto">
            <a:xfrm>
              <a:off x="1186" y="1016"/>
              <a:ext cx="226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(2,1)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29" name="Rectangle 423"/>
            <p:cNvSpPr>
              <a:spLocks noChangeArrowheads="1"/>
            </p:cNvSpPr>
            <p:nvPr/>
          </p:nvSpPr>
          <p:spPr bwMode="auto">
            <a:xfrm>
              <a:off x="1186" y="1390"/>
              <a:ext cx="226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(3,1)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30" name="Rectangle 424"/>
            <p:cNvSpPr>
              <a:spLocks noChangeArrowheads="1"/>
            </p:cNvSpPr>
            <p:nvPr/>
          </p:nvSpPr>
          <p:spPr bwMode="auto">
            <a:xfrm>
              <a:off x="1186" y="1889"/>
              <a:ext cx="226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(5,1)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31" name="Rectangle 425"/>
            <p:cNvSpPr>
              <a:spLocks noChangeArrowheads="1"/>
            </p:cNvSpPr>
            <p:nvPr/>
          </p:nvSpPr>
          <p:spPr bwMode="auto">
            <a:xfrm>
              <a:off x="1186" y="1515"/>
              <a:ext cx="226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(4,1)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32" name="Rectangle 426"/>
            <p:cNvSpPr>
              <a:spLocks noChangeArrowheads="1"/>
            </p:cNvSpPr>
            <p:nvPr/>
          </p:nvSpPr>
          <p:spPr bwMode="auto">
            <a:xfrm>
              <a:off x="1186" y="2384"/>
              <a:ext cx="226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(7,1)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33" name="Rectangle 427"/>
            <p:cNvSpPr>
              <a:spLocks noChangeArrowheads="1"/>
            </p:cNvSpPr>
            <p:nvPr/>
          </p:nvSpPr>
          <p:spPr bwMode="auto">
            <a:xfrm>
              <a:off x="1186" y="2012"/>
              <a:ext cx="226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(6,1)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4236" name="Freeform 428"/>
            <p:cNvSpPr>
              <a:spLocks noEditPoints="1"/>
            </p:cNvSpPr>
            <p:nvPr/>
          </p:nvSpPr>
          <p:spPr bwMode="auto">
            <a:xfrm>
              <a:off x="1076" y="813"/>
              <a:ext cx="204" cy="859"/>
            </a:xfrm>
            <a:custGeom>
              <a:avLst/>
              <a:gdLst/>
              <a:ahLst/>
              <a:cxnLst>
                <a:cxn ang="0">
                  <a:pos x="299" y="1383"/>
                </a:cxn>
                <a:cxn ang="0">
                  <a:pos x="338" y="1434"/>
                </a:cxn>
                <a:cxn ang="0">
                  <a:pos x="238" y="1319"/>
                </a:cxn>
                <a:cxn ang="0">
                  <a:pos x="280" y="1347"/>
                </a:cxn>
                <a:cxn ang="0">
                  <a:pos x="208" y="1281"/>
                </a:cxn>
                <a:cxn ang="0">
                  <a:pos x="180" y="1241"/>
                </a:cxn>
                <a:cxn ang="0">
                  <a:pos x="201" y="1247"/>
                </a:cxn>
                <a:cxn ang="0">
                  <a:pos x="219" y="1283"/>
                </a:cxn>
                <a:cxn ang="0">
                  <a:pos x="132" y="1158"/>
                </a:cxn>
                <a:cxn ang="0">
                  <a:pos x="170" y="1192"/>
                </a:cxn>
                <a:cxn ang="0">
                  <a:pos x="109" y="1116"/>
                </a:cxn>
                <a:cxn ang="0">
                  <a:pos x="85" y="1073"/>
                </a:cxn>
                <a:cxn ang="0">
                  <a:pos x="101" y="1072"/>
                </a:cxn>
                <a:cxn ang="0">
                  <a:pos x="119" y="1119"/>
                </a:cxn>
                <a:cxn ang="0">
                  <a:pos x="53" y="982"/>
                </a:cxn>
                <a:cxn ang="0">
                  <a:pos x="84" y="1022"/>
                </a:cxn>
                <a:cxn ang="0">
                  <a:pos x="37" y="937"/>
                </a:cxn>
                <a:cxn ang="0">
                  <a:pos x="23" y="890"/>
                </a:cxn>
                <a:cxn ang="0">
                  <a:pos x="40" y="896"/>
                </a:cxn>
                <a:cxn ang="0">
                  <a:pos x="47" y="942"/>
                </a:cxn>
                <a:cxn ang="0">
                  <a:pos x="10" y="795"/>
                </a:cxn>
                <a:cxn ang="0">
                  <a:pos x="32" y="840"/>
                </a:cxn>
                <a:cxn ang="0">
                  <a:pos x="4" y="747"/>
                </a:cxn>
                <a:cxn ang="0">
                  <a:pos x="2" y="698"/>
                </a:cxn>
                <a:cxn ang="0">
                  <a:pos x="16" y="721"/>
                </a:cxn>
                <a:cxn ang="0">
                  <a:pos x="13" y="754"/>
                </a:cxn>
                <a:cxn ang="0">
                  <a:pos x="10" y="602"/>
                </a:cxn>
                <a:cxn ang="0">
                  <a:pos x="22" y="651"/>
                </a:cxn>
                <a:cxn ang="0">
                  <a:pos x="14" y="554"/>
                </a:cxn>
                <a:cxn ang="0">
                  <a:pos x="26" y="506"/>
                </a:cxn>
                <a:cxn ang="0">
                  <a:pos x="31" y="545"/>
                </a:cxn>
                <a:cxn ang="0">
                  <a:pos x="21" y="563"/>
                </a:cxn>
                <a:cxn ang="0">
                  <a:pos x="53" y="414"/>
                </a:cxn>
                <a:cxn ang="0">
                  <a:pos x="55" y="465"/>
                </a:cxn>
                <a:cxn ang="0">
                  <a:pos x="67" y="368"/>
                </a:cxn>
                <a:cxn ang="0">
                  <a:pos x="89" y="324"/>
                </a:cxn>
                <a:cxn ang="0">
                  <a:pos x="84" y="369"/>
                </a:cxn>
                <a:cxn ang="0">
                  <a:pos x="73" y="378"/>
                </a:cxn>
                <a:cxn ang="0">
                  <a:pos x="133" y="238"/>
                </a:cxn>
                <a:cxn ang="0">
                  <a:pos x="125" y="288"/>
                </a:cxn>
                <a:cxn ang="0">
                  <a:pos x="155" y="196"/>
                </a:cxn>
                <a:cxn ang="0">
                  <a:pos x="182" y="155"/>
                </a:cxn>
                <a:cxn ang="0">
                  <a:pos x="175" y="192"/>
                </a:cxn>
                <a:cxn ang="0">
                  <a:pos x="158" y="206"/>
                </a:cxn>
                <a:cxn ang="0">
                  <a:pos x="239" y="77"/>
                </a:cxn>
                <a:cxn ang="0">
                  <a:pos x="223" y="125"/>
                </a:cxn>
                <a:cxn ang="0">
                  <a:pos x="267" y="38"/>
                </a:cxn>
                <a:cxn ang="0">
                  <a:pos x="305" y="13"/>
                </a:cxn>
                <a:cxn ang="0">
                  <a:pos x="267" y="38"/>
                </a:cxn>
              </a:cxnLst>
              <a:rect l="0" t="0" r="r" b="b"/>
              <a:pathLst>
                <a:path w="342" h="1436">
                  <a:moveTo>
                    <a:pt x="327" y="1432"/>
                  </a:moveTo>
                  <a:lnTo>
                    <a:pt x="297" y="1395"/>
                  </a:lnTo>
                  <a:cubicBezTo>
                    <a:pt x="294" y="1391"/>
                    <a:pt x="295" y="1386"/>
                    <a:pt x="299" y="1383"/>
                  </a:cubicBezTo>
                  <a:cubicBezTo>
                    <a:pt x="302" y="1381"/>
                    <a:pt x="307" y="1381"/>
                    <a:pt x="310" y="1385"/>
                  </a:cubicBezTo>
                  <a:lnTo>
                    <a:pt x="339" y="1422"/>
                  </a:lnTo>
                  <a:cubicBezTo>
                    <a:pt x="342" y="1426"/>
                    <a:pt x="342" y="1431"/>
                    <a:pt x="338" y="1434"/>
                  </a:cubicBezTo>
                  <a:cubicBezTo>
                    <a:pt x="335" y="1436"/>
                    <a:pt x="330" y="1436"/>
                    <a:pt x="327" y="1432"/>
                  </a:cubicBezTo>
                  <a:close/>
                  <a:moveTo>
                    <a:pt x="267" y="1357"/>
                  </a:moveTo>
                  <a:lnTo>
                    <a:pt x="238" y="1319"/>
                  </a:lnTo>
                  <a:cubicBezTo>
                    <a:pt x="235" y="1316"/>
                    <a:pt x="236" y="1311"/>
                    <a:pt x="239" y="1308"/>
                  </a:cubicBezTo>
                  <a:cubicBezTo>
                    <a:pt x="243" y="1305"/>
                    <a:pt x="248" y="1306"/>
                    <a:pt x="250" y="1309"/>
                  </a:cubicBezTo>
                  <a:lnTo>
                    <a:pt x="280" y="1347"/>
                  </a:lnTo>
                  <a:cubicBezTo>
                    <a:pt x="283" y="1350"/>
                    <a:pt x="282" y="1355"/>
                    <a:pt x="279" y="1358"/>
                  </a:cubicBezTo>
                  <a:cubicBezTo>
                    <a:pt x="275" y="1361"/>
                    <a:pt x="270" y="1360"/>
                    <a:pt x="267" y="1357"/>
                  </a:cubicBezTo>
                  <a:close/>
                  <a:moveTo>
                    <a:pt x="208" y="1281"/>
                  </a:moveTo>
                  <a:lnTo>
                    <a:pt x="188" y="1256"/>
                  </a:lnTo>
                  <a:cubicBezTo>
                    <a:pt x="188" y="1256"/>
                    <a:pt x="188" y="1255"/>
                    <a:pt x="187" y="1255"/>
                  </a:cubicBezTo>
                  <a:lnTo>
                    <a:pt x="180" y="1241"/>
                  </a:lnTo>
                  <a:cubicBezTo>
                    <a:pt x="178" y="1238"/>
                    <a:pt x="179" y="1233"/>
                    <a:pt x="183" y="1231"/>
                  </a:cubicBezTo>
                  <a:cubicBezTo>
                    <a:pt x="187" y="1228"/>
                    <a:pt x="191" y="1230"/>
                    <a:pt x="194" y="1234"/>
                  </a:cubicBezTo>
                  <a:lnTo>
                    <a:pt x="201" y="1247"/>
                  </a:lnTo>
                  <a:lnTo>
                    <a:pt x="201" y="1246"/>
                  </a:lnTo>
                  <a:lnTo>
                    <a:pt x="221" y="1272"/>
                  </a:lnTo>
                  <a:cubicBezTo>
                    <a:pt x="223" y="1275"/>
                    <a:pt x="223" y="1280"/>
                    <a:pt x="219" y="1283"/>
                  </a:cubicBezTo>
                  <a:cubicBezTo>
                    <a:pt x="216" y="1285"/>
                    <a:pt x="211" y="1285"/>
                    <a:pt x="208" y="1281"/>
                  </a:cubicBezTo>
                  <a:close/>
                  <a:moveTo>
                    <a:pt x="156" y="1200"/>
                  </a:moveTo>
                  <a:lnTo>
                    <a:pt x="132" y="1158"/>
                  </a:lnTo>
                  <a:cubicBezTo>
                    <a:pt x="130" y="1154"/>
                    <a:pt x="131" y="1149"/>
                    <a:pt x="135" y="1147"/>
                  </a:cubicBezTo>
                  <a:cubicBezTo>
                    <a:pt x="139" y="1145"/>
                    <a:pt x="144" y="1146"/>
                    <a:pt x="146" y="1150"/>
                  </a:cubicBezTo>
                  <a:lnTo>
                    <a:pt x="170" y="1192"/>
                  </a:lnTo>
                  <a:cubicBezTo>
                    <a:pt x="172" y="1196"/>
                    <a:pt x="171" y="1200"/>
                    <a:pt x="167" y="1203"/>
                  </a:cubicBezTo>
                  <a:cubicBezTo>
                    <a:pt x="163" y="1205"/>
                    <a:pt x="158" y="1204"/>
                    <a:pt x="156" y="1200"/>
                  </a:cubicBezTo>
                  <a:close/>
                  <a:moveTo>
                    <a:pt x="109" y="1116"/>
                  </a:moveTo>
                  <a:lnTo>
                    <a:pt x="87" y="1078"/>
                  </a:lnTo>
                  <a:cubicBezTo>
                    <a:pt x="87" y="1078"/>
                    <a:pt x="86" y="1077"/>
                    <a:pt x="86" y="1077"/>
                  </a:cubicBezTo>
                  <a:lnTo>
                    <a:pt x="85" y="1073"/>
                  </a:lnTo>
                  <a:cubicBezTo>
                    <a:pt x="83" y="1069"/>
                    <a:pt x="86" y="1064"/>
                    <a:pt x="90" y="1063"/>
                  </a:cubicBezTo>
                  <a:cubicBezTo>
                    <a:pt x="94" y="1061"/>
                    <a:pt x="99" y="1063"/>
                    <a:pt x="100" y="1068"/>
                  </a:cubicBezTo>
                  <a:lnTo>
                    <a:pt x="101" y="1072"/>
                  </a:lnTo>
                  <a:lnTo>
                    <a:pt x="101" y="1070"/>
                  </a:lnTo>
                  <a:lnTo>
                    <a:pt x="122" y="1108"/>
                  </a:lnTo>
                  <a:cubicBezTo>
                    <a:pt x="125" y="1112"/>
                    <a:pt x="123" y="1117"/>
                    <a:pt x="119" y="1119"/>
                  </a:cubicBezTo>
                  <a:cubicBezTo>
                    <a:pt x="116" y="1121"/>
                    <a:pt x="111" y="1120"/>
                    <a:pt x="109" y="1116"/>
                  </a:cubicBezTo>
                  <a:close/>
                  <a:moveTo>
                    <a:pt x="69" y="1028"/>
                  </a:moveTo>
                  <a:lnTo>
                    <a:pt x="53" y="982"/>
                  </a:lnTo>
                  <a:cubicBezTo>
                    <a:pt x="52" y="978"/>
                    <a:pt x="54" y="974"/>
                    <a:pt x="58" y="972"/>
                  </a:cubicBezTo>
                  <a:cubicBezTo>
                    <a:pt x="62" y="971"/>
                    <a:pt x="67" y="973"/>
                    <a:pt x="68" y="977"/>
                  </a:cubicBezTo>
                  <a:lnTo>
                    <a:pt x="84" y="1022"/>
                  </a:lnTo>
                  <a:cubicBezTo>
                    <a:pt x="86" y="1026"/>
                    <a:pt x="83" y="1031"/>
                    <a:pt x="79" y="1032"/>
                  </a:cubicBezTo>
                  <a:cubicBezTo>
                    <a:pt x="75" y="1034"/>
                    <a:pt x="70" y="1032"/>
                    <a:pt x="69" y="1028"/>
                  </a:cubicBezTo>
                  <a:close/>
                  <a:moveTo>
                    <a:pt x="37" y="937"/>
                  </a:moveTo>
                  <a:lnTo>
                    <a:pt x="24" y="900"/>
                  </a:lnTo>
                  <a:cubicBezTo>
                    <a:pt x="24" y="899"/>
                    <a:pt x="24" y="899"/>
                    <a:pt x="24" y="898"/>
                  </a:cubicBezTo>
                  <a:lnTo>
                    <a:pt x="23" y="890"/>
                  </a:lnTo>
                  <a:cubicBezTo>
                    <a:pt x="22" y="885"/>
                    <a:pt x="25" y="881"/>
                    <a:pt x="30" y="881"/>
                  </a:cubicBezTo>
                  <a:cubicBezTo>
                    <a:pt x="34" y="880"/>
                    <a:pt x="38" y="883"/>
                    <a:pt x="39" y="888"/>
                  </a:cubicBezTo>
                  <a:lnTo>
                    <a:pt x="40" y="896"/>
                  </a:lnTo>
                  <a:lnTo>
                    <a:pt x="39" y="895"/>
                  </a:lnTo>
                  <a:lnTo>
                    <a:pt x="52" y="932"/>
                  </a:lnTo>
                  <a:cubicBezTo>
                    <a:pt x="54" y="936"/>
                    <a:pt x="52" y="940"/>
                    <a:pt x="47" y="942"/>
                  </a:cubicBezTo>
                  <a:cubicBezTo>
                    <a:pt x="43" y="943"/>
                    <a:pt x="39" y="941"/>
                    <a:pt x="37" y="937"/>
                  </a:cubicBezTo>
                  <a:close/>
                  <a:moveTo>
                    <a:pt x="16" y="842"/>
                  </a:moveTo>
                  <a:lnTo>
                    <a:pt x="10" y="795"/>
                  </a:lnTo>
                  <a:cubicBezTo>
                    <a:pt x="10" y="790"/>
                    <a:pt x="13" y="786"/>
                    <a:pt x="17" y="786"/>
                  </a:cubicBezTo>
                  <a:cubicBezTo>
                    <a:pt x="21" y="785"/>
                    <a:pt x="25" y="788"/>
                    <a:pt x="26" y="792"/>
                  </a:cubicBezTo>
                  <a:lnTo>
                    <a:pt x="32" y="840"/>
                  </a:lnTo>
                  <a:cubicBezTo>
                    <a:pt x="33" y="844"/>
                    <a:pt x="30" y="848"/>
                    <a:pt x="25" y="849"/>
                  </a:cubicBezTo>
                  <a:cubicBezTo>
                    <a:pt x="21" y="850"/>
                    <a:pt x="17" y="846"/>
                    <a:pt x="16" y="842"/>
                  </a:cubicBezTo>
                  <a:close/>
                  <a:moveTo>
                    <a:pt x="4" y="747"/>
                  </a:moveTo>
                  <a:lnTo>
                    <a:pt x="0" y="721"/>
                  </a:lnTo>
                  <a:cubicBezTo>
                    <a:pt x="0" y="720"/>
                    <a:pt x="0" y="720"/>
                    <a:pt x="0" y="719"/>
                  </a:cubicBezTo>
                  <a:lnTo>
                    <a:pt x="2" y="698"/>
                  </a:lnTo>
                  <a:cubicBezTo>
                    <a:pt x="3" y="693"/>
                    <a:pt x="6" y="690"/>
                    <a:pt x="11" y="690"/>
                  </a:cubicBezTo>
                  <a:cubicBezTo>
                    <a:pt x="15" y="691"/>
                    <a:pt x="18" y="694"/>
                    <a:pt x="18" y="699"/>
                  </a:cubicBezTo>
                  <a:lnTo>
                    <a:pt x="16" y="721"/>
                  </a:lnTo>
                  <a:lnTo>
                    <a:pt x="16" y="719"/>
                  </a:lnTo>
                  <a:lnTo>
                    <a:pt x="20" y="745"/>
                  </a:lnTo>
                  <a:cubicBezTo>
                    <a:pt x="20" y="749"/>
                    <a:pt x="17" y="753"/>
                    <a:pt x="13" y="754"/>
                  </a:cubicBezTo>
                  <a:cubicBezTo>
                    <a:pt x="8" y="754"/>
                    <a:pt x="4" y="751"/>
                    <a:pt x="4" y="747"/>
                  </a:cubicBezTo>
                  <a:close/>
                  <a:moveTo>
                    <a:pt x="6" y="650"/>
                  </a:moveTo>
                  <a:lnTo>
                    <a:pt x="10" y="602"/>
                  </a:lnTo>
                  <a:cubicBezTo>
                    <a:pt x="11" y="597"/>
                    <a:pt x="14" y="594"/>
                    <a:pt x="19" y="595"/>
                  </a:cubicBezTo>
                  <a:cubicBezTo>
                    <a:pt x="23" y="595"/>
                    <a:pt x="26" y="599"/>
                    <a:pt x="26" y="603"/>
                  </a:cubicBezTo>
                  <a:lnTo>
                    <a:pt x="22" y="651"/>
                  </a:lnTo>
                  <a:cubicBezTo>
                    <a:pt x="22" y="655"/>
                    <a:pt x="18" y="659"/>
                    <a:pt x="13" y="658"/>
                  </a:cubicBezTo>
                  <a:cubicBezTo>
                    <a:pt x="9" y="658"/>
                    <a:pt x="6" y="654"/>
                    <a:pt x="6" y="650"/>
                  </a:cubicBezTo>
                  <a:close/>
                  <a:moveTo>
                    <a:pt x="14" y="554"/>
                  </a:moveTo>
                  <a:lnTo>
                    <a:pt x="15" y="542"/>
                  </a:lnTo>
                  <a:cubicBezTo>
                    <a:pt x="15" y="541"/>
                    <a:pt x="15" y="541"/>
                    <a:pt x="16" y="540"/>
                  </a:cubicBezTo>
                  <a:lnTo>
                    <a:pt x="26" y="506"/>
                  </a:lnTo>
                  <a:cubicBezTo>
                    <a:pt x="27" y="502"/>
                    <a:pt x="32" y="499"/>
                    <a:pt x="36" y="501"/>
                  </a:cubicBezTo>
                  <a:cubicBezTo>
                    <a:pt x="40" y="502"/>
                    <a:pt x="42" y="506"/>
                    <a:pt x="41" y="511"/>
                  </a:cubicBezTo>
                  <a:lnTo>
                    <a:pt x="31" y="545"/>
                  </a:lnTo>
                  <a:lnTo>
                    <a:pt x="31" y="543"/>
                  </a:lnTo>
                  <a:lnTo>
                    <a:pt x="30" y="555"/>
                  </a:lnTo>
                  <a:cubicBezTo>
                    <a:pt x="30" y="560"/>
                    <a:pt x="26" y="563"/>
                    <a:pt x="21" y="563"/>
                  </a:cubicBezTo>
                  <a:cubicBezTo>
                    <a:pt x="17" y="562"/>
                    <a:pt x="14" y="558"/>
                    <a:pt x="14" y="554"/>
                  </a:cubicBezTo>
                  <a:close/>
                  <a:moveTo>
                    <a:pt x="40" y="460"/>
                  </a:moveTo>
                  <a:lnTo>
                    <a:pt x="53" y="414"/>
                  </a:lnTo>
                  <a:cubicBezTo>
                    <a:pt x="55" y="410"/>
                    <a:pt x="59" y="407"/>
                    <a:pt x="63" y="409"/>
                  </a:cubicBezTo>
                  <a:cubicBezTo>
                    <a:pt x="68" y="410"/>
                    <a:pt x="70" y="414"/>
                    <a:pt x="69" y="419"/>
                  </a:cubicBezTo>
                  <a:lnTo>
                    <a:pt x="55" y="465"/>
                  </a:lnTo>
                  <a:cubicBezTo>
                    <a:pt x="54" y="469"/>
                    <a:pt x="49" y="471"/>
                    <a:pt x="45" y="470"/>
                  </a:cubicBezTo>
                  <a:cubicBezTo>
                    <a:pt x="41" y="469"/>
                    <a:pt x="38" y="464"/>
                    <a:pt x="40" y="460"/>
                  </a:cubicBezTo>
                  <a:close/>
                  <a:moveTo>
                    <a:pt x="67" y="368"/>
                  </a:moveTo>
                  <a:lnTo>
                    <a:pt x="69" y="363"/>
                  </a:lnTo>
                  <a:cubicBezTo>
                    <a:pt x="69" y="362"/>
                    <a:pt x="69" y="362"/>
                    <a:pt x="69" y="361"/>
                  </a:cubicBezTo>
                  <a:lnTo>
                    <a:pt x="89" y="324"/>
                  </a:lnTo>
                  <a:cubicBezTo>
                    <a:pt x="91" y="320"/>
                    <a:pt x="96" y="318"/>
                    <a:pt x="100" y="320"/>
                  </a:cubicBezTo>
                  <a:cubicBezTo>
                    <a:pt x="103" y="322"/>
                    <a:pt x="105" y="327"/>
                    <a:pt x="103" y="331"/>
                  </a:cubicBezTo>
                  <a:lnTo>
                    <a:pt x="84" y="369"/>
                  </a:lnTo>
                  <a:lnTo>
                    <a:pt x="84" y="367"/>
                  </a:lnTo>
                  <a:lnTo>
                    <a:pt x="83" y="373"/>
                  </a:lnTo>
                  <a:cubicBezTo>
                    <a:pt x="81" y="377"/>
                    <a:pt x="77" y="379"/>
                    <a:pt x="73" y="378"/>
                  </a:cubicBezTo>
                  <a:cubicBezTo>
                    <a:pt x="68" y="377"/>
                    <a:pt x="66" y="372"/>
                    <a:pt x="67" y="368"/>
                  </a:cubicBezTo>
                  <a:close/>
                  <a:moveTo>
                    <a:pt x="111" y="281"/>
                  </a:moveTo>
                  <a:lnTo>
                    <a:pt x="133" y="238"/>
                  </a:lnTo>
                  <a:cubicBezTo>
                    <a:pt x="135" y="234"/>
                    <a:pt x="140" y="233"/>
                    <a:pt x="144" y="235"/>
                  </a:cubicBezTo>
                  <a:cubicBezTo>
                    <a:pt x="147" y="237"/>
                    <a:pt x="149" y="242"/>
                    <a:pt x="147" y="246"/>
                  </a:cubicBezTo>
                  <a:lnTo>
                    <a:pt x="125" y="288"/>
                  </a:lnTo>
                  <a:cubicBezTo>
                    <a:pt x="123" y="292"/>
                    <a:pt x="118" y="294"/>
                    <a:pt x="114" y="292"/>
                  </a:cubicBezTo>
                  <a:cubicBezTo>
                    <a:pt x="110" y="290"/>
                    <a:pt x="109" y="285"/>
                    <a:pt x="111" y="281"/>
                  </a:cubicBezTo>
                  <a:close/>
                  <a:moveTo>
                    <a:pt x="155" y="196"/>
                  </a:moveTo>
                  <a:lnTo>
                    <a:pt x="161" y="183"/>
                  </a:lnTo>
                  <a:cubicBezTo>
                    <a:pt x="161" y="183"/>
                    <a:pt x="162" y="182"/>
                    <a:pt x="162" y="182"/>
                  </a:cubicBezTo>
                  <a:lnTo>
                    <a:pt x="182" y="155"/>
                  </a:lnTo>
                  <a:cubicBezTo>
                    <a:pt x="185" y="151"/>
                    <a:pt x="190" y="150"/>
                    <a:pt x="193" y="153"/>
                  </a:cubicBezTo>
                  <a:cubicBezTo>
                    <a:pt x="197" y="156"/>
                    <a:pt x="197" y="161"/>
                    <a:pt x="195" y="164"/>
                  </a:cubicBezTo>
                  <a:lnTo>
                    <a:pt x="175" y="192"/>
                  </a:lnTo>
                  <a:lnTo>
                    <a:pt x="175" y="191"/>
                  </a:lnTo>
                  <a:lnTo>
                    <a:pt x="169" y="203"/>
                  </a:lnTo>
                  <a:cubicBezTo>
                    <a:pt x="167" y="207"/>
                    <a:pt x="162" y="208"/>
                    <a:pt x="158" y="206"/>
                  </a:cubicBezTo>
                  <a:cubicBezTo>
                    <a:pt x="154" y="204"/>
                    <a:pt x="153" y="200"/>
                    <a:pt x="155" y="196"/>
                  </a:cubicBezTo>
                  <a:close/>
                  <a:moveTo>
                    <a:pt x="210" y="116"/>
                  </a:moveTo>
                  <a:lnTo>
                    <a:pt x="239" y="77"/>
                  </a:lnTo>
                  <a:cubicBezTo>
                    <a:pt x="241" y="74"/>
                    <a:pt x="246" y="73"/>
                    <a:pt x="250" y="75"/>
                  </a:cubicBezTo>
                  <a:cubicBezTo>
                    <a:pt x="253" y="78"/>
                    <a:pt x="254" y="83"/>
                    <a:pt x="251" y="87"/>
                  </a:cubicBezTo>
                  <a:lnTo>
                    <a:pt x="223" y="125"/>
                  </a:lnTo>
                  <a:cubicBezTo>
                    <a:pt x="221" y="129"/>
                    <a:pt x="216" y="130"/>
                    <a:pt x="212" y="127"/>
                  </a:cubicBezTo>
                  <a:cubicBezTo>
                    <a:pt x="208" y="124"/>
                    <a:pt x="208" y="119"/>
                    <a:pt x="210" y="116"/>
                  </a:cubicBezTo>
                  <a:close/>
                  <a:moveTo>
                    <a:pt x="267" y="38"/>
                  </a:moveTo>
                  <a:lnTo>
                    <a:pt x="292" y="4"/>
                  </a:lnTo>
                  <a:cubicBezTo>
                    <a:pt x="295" y="0"/>
                    <a:pt x="300" y="0"/>
                    <a:pt x="303" y="2"/>
                  </a:cubicBezTo>
                  <a:cubicBezTo>
                    <a:pt x="307" y="5"/>
                    <a:pt x="308" y="10"/>
                    <a:pt x="305" y="13"/>
                  </a:cubicBezTo>
                  <a:lnTo>
                    <a:pt x="280" y="48"/>
                  </a:lnTo>
                  <a:cubicBezTo>
                    <a:pt x="277" y="51"/>
                    <a:pt x="272" y="52"/>
                    <a:pt x="269" y="50"/>
                  </a:cubicBezTo>
                  <a:cubicBezTo>
                    <a:pt x="265" y="47"/>
                    <a:pt x="264" y="42"/>
                    <a:pt x="267" y="38"/>
                  </a:cubicBezTo>
                  <a:close/>
                </a:path>
              </a:pathLst>
            </a:custGeom>
            <a:solidFill>
              <a:srgbClr val="000000"/>
            </a:solidFill>
            <a:ln w="15875" cap="flat">
              <a:solidFill>
                <a:srgbClr val="000000"/>
              </a:solidFill>
              <a:prstDash val="solid"/>
              <a:bevel/>
            </a:ln>
          </p:spPr>
          <p:txBody>
            <a:bodyPr/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04237" name="Freeform 429"/>
            <p:cNvSpPr/>
            <p:nvPr/>
          </p:nvSpPr>
          <p:spPr bwMode="auto">
            <a:xfrm>
              <a:off x="1238" y="793"/>
              <a:ext cx="37" cy="3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37" y="0"/>
                </a:cxn>
                <a:cxn ang="0">
                  <a:pos x="27" y="40"/>
                </a:cxn>
                <a:cxn ang="0">
                  <a:pos x="0" y="17"/>
                </a:cxn>
              </a:cxnLst>
              <a:rect l="0" t="0" r="r" b="b"/>
              <a:pathLst>
                <a:path w="37" h="40">
                  <a:moveTo>
                    <a:pt x="0" y="17"/>
                  </a:moveTo>
                  <a:lnTo>
                    <a:pt x="37" y="0"/>
                  </a:lnTo>
                  <a:lnTo>
                    <a:pt x="27" y="4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04238" name="Freeform 430"/>
            <p:cNvSpPr>
              <a:spLocks noEditPoints="1"/>
            </p:cNvSpPr>
            <p:nvPr/>
          </p:nvSpPr>
          <p:spPr bwMode="auto">
            <a:xfrm>
              <a:off x="1076" y="1322"/>
              <a:ext cx="204" cy="859"/>
            </a:xfrm>
            <a:custGeom>
              <a:avLst/>
              <a:gdLst/>
              <a:ahLst/>
              <a:cxnLst>
                <a:cxn ang="0">
                  <a:pos x="299" y="1384"/>
                </a:cxn>
                <a:cxn ang="0">
                  <a:pos x="338" y="1434"/>
                </a:cxn>
                <a:cxn ang="0">
                  <a:pos x="238" y="1320"/>
                </a:cxn>
                <a:cxn ang="0">
                  <a:pos x="280" y="1347"/>
                </a:cxn>
                <a:cxn ang="0">
                  <a:pos x="208" y="1282"/>
                </a:cxn>
                <a:cxn ang="0">
                  <a:pos x="180" y="1242"/>
                </a:cxn>
                <a:cxn ang="0">
                  <a:pos x="201" y="1247"/>
                </a:cxn>
                <a:cxn ang="0">
                  <a:pos x="219" y="1283"/>
                </a:cxn>
                <a:cxn ang="0">
                  <a:pos x="132" y="1158"/>
                </a:cxn>
                <a:cxn ang="0">
                  <a:pos x="170" y="1192"/>
                </a:cxn>
                <a:cxn ang="0">
                  <a:pos x="109" y="1117"/>
                </a:cxn>
                <a:cxn ang="0">
                  <a:pos x="85" y="1073"/>
                </a:cxn>
                <a:cxn ang="0">
                  <a:pos x="101" y="1072"/>
                </a:cxn>
                <a:cxn ang="0">
                  <a:pos x="119" y="1120"/>
                </a:cxn>
                <a:cxn ang="0">
                  <a:pos x="53" y="983"/>
                </a:cxn>
                <a:cxn ang="0">
                  <a:pos x="84" y="1023"/>
                </a:cxn>
                <a:cxn ang="0">
                  <a:pos x="37" y="937"/>
                </a:cxn>
                <a:cxn ang="0">
                  <a:pos x="23" y="890"/>
                </a:cxn>
                <a:cxn ang="0">
                  <a:pos x="40" y="897"/>
                </a:cxn>
                <a:cxn ang="0">
                  <a:pos x="47" y="942"/>
                </a:cxn>
                <a:cxn ang="0">
                  <a:pos x="10" y="795"/>
                </a:cxn>
                <a:cxn ang="0">
                  <a:pos x="32" y="840"/>
                </a:cxn>
                <a:cxn ang="0">
                  <a:pos x="4" y="747"/>
                </a:cxn>
                <a:cxn ang="0">
                  <a:pos x="2" y="698"/>
                </a:cxn>
                <a:cxn ang="0">
                  <a:pos x="16" y="721"/>
                </a:cxn>
                <a:cxn ang="0">
                  <a:pos x="13" y="754"/>
                </a:cxn>
                <a:cxn ang="0">
                  <a:pos x="10" y="602"/>
                </a:cxn>
                <a:cxn ang="0">
                  <a:pos x="22" y="651"/>
                </a:cxn>
                <a:cxn ang="0">
                  <a:pos x="14" y="554"/>
                </a:cxn>
                <a:cxn ang="0">
                  <a:pos x="26" y="506"/>
                </a:cxn>
                <a:cxn ang="0">
                  <a:pos x="31" y="545"/>
                </a:cxn>
                <a:cxn ang="0">
                  <a:pos x="21" y="563"/>
                </a:cxn>
                <a:cxn ang="0">
                  <a:pos x="53" y="414"/>
                </a:cxn>
                <a:cxn ang="0">
                  <a:pos x="55" y="465"/>
                </a:cxn>
                <a:cxn ang="0">
                  <a:pos x="67" y="368"/>
                </a:cxn>
                <a:cxn ang="0">
                  <a:pos x="89" y="324"/>
                </a:cxn>
                <a:cxn ang="0">
                  <a:pos x="84" y="369"/>
                </a:cxn>
                <a:cxn ang="0">
                  <a:pos x="73" y="378"/>
                </a:cxn>
                <a:cxn ang="0">
                  <a:pos x="133" y="239"/>
                </a:cxn>
                <a:cxn ang="0">
                  <a:pos x="125" y="289"/>
                </a:cxn>
                <a:cxn ang="0">
                  <a:pos x="155" y="196"/>
                </a:cxn>
                <a:cxn ang="0">
                  <a:pos x="182" y="155"/>
                </a:cxn>
                <a:cxn ang="0">
                  <a:pos x="175" y="192"/>
                </a:cxn>
                <a:cxn ang="0">
                  <a:pos x="158" y="207"/>
                </a:cxn>
                <a:cxn ang="0">
                  <a:pos x="239" y="78"/>
                </a:cxn>
                <a:cxn ang="0">
                  <a:pos x="223" y="126"/>
                </a:cxn>
                <a:cxn ang="0">
                  <a:pos x="267" y="39"/>
                </a:cxn>
                <a:cxn ang="0">
                  <a:pos x="305" y="14"/>
                </a:cxn>
                <a:cxn ang="0">
                  <a:pos x="267" y="39"/>
                </a:cxn>
              </a:cxnLst>
              <a:rect l="0" t="0" r="r" b="b"/>
              <a:pathLst>
                <a:path w="342" h="1437">
                  <a:moveTo>
                    <a:pt x="327" y="1433"/>
                  </a:moveTo>
                  <a:lnTo>
                    <a:pt x="297" y="1395"/>
                  </a:lnTo>
                  <a:cubicBezTo>
                    <a:pt x="294" y="1392"/>
                    <a:pt x="295" y="1387"/>
                    <a:pt x="299" y="1384"/>
                  </a:cubicBezTo>
                  <a:cubicBezTo>
                    <a:pt x="302" y="1381"/>
                    <a:pt x="307" y="1382"/>
                    <a:pt x="310" y="1385"/>
                  </a:cubicBezTo>
                  <a:lnTo>
                    <a:pt x="339" y="1423"/>
                  </a:lnTo>
                  <a:cubicBezTo>
                    <a:pt x="342" y="1426"/>
                    <a:pt x="342" y="1431"/>
                    <a:pt x="338" y="1434"/>
                  </a:cubicBezTo>
                  <a:cubicBezTo>
                    <a:pt x="335" y="1437"/>
                    <a:pt x="330" y="1436"/>
                    <a:pt x="327" y="1433"/>
                  </a:cubicBezTo>
                  <a:close/>
                  <a:moveTo>
                    <a:pt x="267" y="1357"/>
                  </a:moveTo>
                  <a:lnTo>
                    <a:pt x="238" y="1320"/>
                  </a:lnTo>
                  <a:cubicBezTo>
                    <a:pt x="235" y="1316"/>
                    <a:pt x="236" y="1311"/>
                    <a:pt x="239" y="1308"/>
                  </a:cubicBezTo>
                  <a:cubicBezTo>
                    <a:pt x="243" y="1306"/>
                    <a:pt x="248" y="1306"/>
                    <a:pt x="250" y="1310"/>
                  </a:cubicBezTo>
                  <a:lnTo>
                    <a:pt x="280" y="1347"/>
                  </a:lnTo>
                  <a:cubicBezTo>
                    <a:pt x="283" y="1351"/>
                    <a:pt x="282" y="1356"/>
                    <a:pt x="279" y="1359"/>
                  </a:cubicBezTo>
                  <a:cubicBezTo>
                    <a:pt x="275" y="1361"/>
                    <a:pt x="270" y="1361"/>
                    <a:pt x="267" y="1357"/>
                  </a:cubicBezTo>
                  <a:close/>
                  <a:moveTo>
                    <a:pt x="208" y="1282"/>
                  </a:moveTo>
                  <a:lnTo>
                    <a:pt x="188" y="1256"/>
                  </a:lnTo>
                  <a:cubicBezTo>
                    <a:pt x="188" y="1256"/>
                    <a:pt x="188" y="1256"/>
                    <a:pt x="187" y="1255"/>
                  </a:cubicBezTo>
                  <a:lnTo>
                    <a:pt x="180" y="1242"/>
                  </a:lnTo>
                  <a:cubicBezTo>
                    <a:pt x="178" y="1238"/>
                    <a:pt x="179" y="1233"/>
                    <a:pt x="183" y="1231"/>
                  </a:cubicBezTo>
                  <a:cubicBezTo>
                    <a:pt x="187" y="1229"/>
                    <a:pt x="191" y="1230"/>
                    <a:pt x="194" y="1234"/>
                  </a:cubicBezTo>
                  <a:lnTo>
                    <a:pt x="201" y="1247"/>
                  </a:lnTo>
                  <a:lnTo>
                    <a:pt x="201" y="1246"/>
                  </a:lnTo>
                  <a:lnTo>
                    <a:pt x="221" y="1272"/>
                  </a:lnTo>
                  <a:cubicBezTo>
                    <a:pt x="223" y="1275"/>
                    <a:pt x="223" y="1280"/>
                    <a:pt x="219" y="1283"/>
                  </a:cubicBezTo>
                  <a:cubicBezTo>
                    <a:pt x="216" y="1286"/>
                    <a:pt x="211" y="1285"/>
                    <a:pt x="208" y="1282"/>
                  </a:cubicBezTo>
                  <a:close/>
                  <a:moveTo>
                    <a:pt x="156" y="1200"/>
                  </a:moveTo>
                  <a:lnTo>
                    <a:pt x="132" y="1158"/>
                  </a:lnTo>
                  <a:cubicBezTo>
                    <a:pt x="130" y="1155"/>
                    <a:pt x="131" y="1150"/>
                    <a:pt x="135" y="1147"/>
                  </a:cubicBezTo>
                  <a:cubicBezTo>
                    <a:pt x="139" y="1145"/>
                    <a:pt x="144" y="1147"/>
                    <a:pt x="146" y="1150"/>
                  </a:cubicBezTo>
                  <a:lnTo>
                    <a:pt x="170" y="1192"/>
                  </a:lnTo>
                  <a:cubicBezTo>
                    <a:pt x="172" y="1196"/>
                    <a:pt x="171" y="1201"/>
                    <a:pt x="167" y="1203"/>
                  </a:cubicBezTo>
                  <a:cubicBezTo>
                    <a:pt x="163" y="1205"/>
                    <a:pt x="158" y="1204"/>
                    <a:pt x="156" y="1200"/>
                  </a:cubicBezTo>
                  <a:close/>
                  <a:moveTo>
                    <a:pt x="109" y="1117"/>
                  </a:moveTo>
                  <a:lnTo>
                    <a:pt x="87" y="1079"/>
                  </a:lnTo>
                  <a:cubicBezTo>
                    <a:pt x="87" y="1078"/>
                    <a:pt x="86" y="1078"/>
                    <a:pt x="86" y="1077"/>
                  </a:cubicBezTo>
                  <a:lnTo>
                    <a:pt x="85" y="1073"/>
                  </a:lnTo>
                  <a:cubicBezTo>
                    <a:pt x="83" y="1069"/>
                    <a:pt x="86" y="1065"/>
                    <a:pt x="90" y="1063"/>
                  </a:cubicBezTo>
                  <a:cubicBezTo>
                    <a:pt x="94" y="1062"/>
                    <a:pt x="99" y="1064"/>
                    <a:pt x="100" y="1068"/>
                  </a:cubicBezTo>
                  <a:lnTo>
                    <a:pt x="101" y="1072"/>
                  </a:lnTo>
                  <a:lnTo>
                    <a:pt x="101" y="1071"/>
                  </a:lnTo>
                  <a:lnTo>
                    <a:pt x="122" y="1109"/>
                  </a:lnTo>
                  <a:cubicBezTo>
                    <a:pt x="125" y="1113"/>
                    <a:pt x="123" y="1117"/>
                    <a:pt x="119" y="1120"/>
                  </a:cubicBezTo>
                  <a:cubicBezTo>
                    <a:pt x="116" y="1122"/>
                    <a:pt x="111" y="1121"/>
                    <a:pt x="109" y="1117"/>
                  </a:cubicBezTo>
                  <a:close/>
                  <a:moveTo>
                    <a:pt x="69" y="1028"/>
                  </a:moveTo>
                  <a:lnTo>
                    <a:pt x="53" y="983"/>
                  </a:lnTo>
                  <a:cubicBezTo>
                    <a:pt x="52" y="979"/>
                    <a:pt x="54" y="974"/>
                    <a:pt x="58" y="973"/>
                  </a:cubicBezTo>
                  <a:cubicBezTo>
                    <a:pt x="62" y="971"/>
                    <a:pt x="67" y="973"/>
                    <a:pt x="68" y="977"/>
                  </a:cubicBezTo>
                  <a:lnTo>
                    <a:pt x="84" y="1023"/>
                  </a:lnTo>
                  <a:cubicBezTo>
                    <a:pt x="86" y="1027"/>
                    <a:pt x="83" y="1031"/>
                    <a:pt x="79" y="1033"/>
                  </a:cubicBezTo>
                  <a:cubicBezTo>
                    <a:pt x="75" y="1034"/>
                    <a:pt x="70" y="1032"/>
                    <a:pt x="69" y="1028"/>
                  </a:cubicBezTo>
                  <a:close/>
                  <a:moveTo>
                    <a:pt x="37" y="937"/>
                  </a:moveTo>
                  <a:lnTo>
                    <a:pt x="24" y="900"/>
                  </a:lnTo>
                  <a:cubicBezTo>
                    <a:pt x="24" y="900"/>
                    <a:pt x="24" y="899"/>
                    <a:pt x="24" y="899"/>
                  </a:cubicBezTo>
                  <a:lnTo>
                    <a:pt x="23" y="890"/>
                  </a:lnTo>
                  <a:cubicBezTo>
                    <a:pt x="22" y="886"/>
                    <a:pt x="25" y="882"/>
                    <a:pt x="30" y="881"/>
                  </a:cubicBezTo>
                  <a:cubicBezTo>
                    <a:pt x="34" y="881"/>
                    <a:pt x="38" y="884"/>
                    <a:pt x="39" y="888"/>
                  </a:cubicBezTo>
                  <a:lnTo>
                    <a:pt x="40" y="897"/>
                  </a:lnTo>
                  <a:lnTo>
                    <a:pt x="39" y="895"/>
                  </a:lnTo>
                  <a:lnTo>
                    <a:pt x="52" y="932"/>
                  </a:lnTo>
                  <a:cubicBezTo>
                    <a:pt x="54" y="936"/>
                    <a:pt x="52" y="941"/>
                    <a:pt x="47" y="942"/>
                  </a:cubicBezTo>
                  <a:cubicBezTo>
                    <a:pt x="43" y="944"/>
                    <a:pt x="39" y="942"/>
                    <a:pt x="37" y="937"/>
                  </a:cubicBezTo>
                  <a:close/>
                  <a:moveTo>
                    <a:pt x="16" y="843"/>
                  </a:moveTo>
                  <a:lnTo>
                    <a:pt x="10" y="795"/>
                  </a:lnTo>
                  <a:cubicBezTo>
                    <a:pt x="10" y="791"/>
                    <a:pt x="13" y="787"/>
                    <a:pt x="17" y="786"/>
                  </a:cubicBezTo>
                  <a:cubicBezTo>
                    <a:pt x="21" y="785"/>
                    <a:pt x="25" y="788"/>
                    <a:pt x="26" y="793"/>
                  </a:cubicBezTo>
                  <a:lnTo>
                    <a:pt x="32" y="840"/>
                  </a:lnTo>
                  <a:cubicBezTo>
                    <a:pt x="33" y="845"/>
                    <a:pt x="30" y="849"/>
                    <a:pt x="25" y="849"/>
                  </a:cubicBezTo>
                  <a:cubicBezTo>
                    <a:pt x="21" y="850"/>
                    <a:pt x="17" y="847"/>
                    <a:pt x="16" y="843"/>
                  </a:cubicBezTo>
                  <a:close/>
                  <a:moveTo>
                    <a:pt x="4" y="747"/>
                  </a:moveTo>
                  <a:lnTo>
                    <a:pt x="0" y="721"/>
                  </a:lnTo>
                  <a:cubicBezTo>
                    <a:pt x="0" y="721"/>
                    <a:pt x="0" y="720"/>
                    <a:pt x="0" y="720"/>
                  </a:cubicBezTo>
                  <a:lnTo>
                    <a:pt x="2" y="698"/>
                  </a:lnTo>
                  <a:cubicBezTo>
                    <a:pt x="3" y="694"/>
                    <a:pt x="6" y="690"/>
                    <a:pt x="11" y="691"/>
                  </a:cubicBezTo>
                  <a:cubicBezTo>
                    <a:pt x="15" y="691"/>
                    <a:pt x="18" y="695"/>
                    <a:pt x="18" y="699"/>
                  </a:cubicBezTo>
                  <a:lnTo>
                    <a:pt x="16" y="721"/>
                  </a:lnTo>
                  <a:lnTo>
                    <a:pt x="16" y="719"/>
                  </a:lnTo>
                  <a:lnTo>
                    <a:pt x="20" y="745"/>
                  </a:lnTo>
                  <a:cubicBezTo>
                    <a:pt x="20" y="750"/>
                    <a:pt x="17" y="754"/>
                    <a:pt x="13" y="754"/>
                  </a:cubicBezTo>
                  <a:cubicBezTo>
                    <a:pt x="8" y="755"/>
                    <a:pt x="4" y="752"/>
                    <a:pt x="4" y="747"/>
                  </a:cubicBezTo>
                  <a:close/>
                  <a:moveTo>
                    <a:pt x="6" y="650"/>
                  </a:moveTo>
                  <a:lnTo>
                    <a:pt x="10" y="602"/>
                  </a:lnTo>
                  <a:cubicBezTo>
                    <a:pt x="11" y="598"/>
                    <a:pt x="14" y="595"/>
                    <a:pt x="19" y="595"/>
                  </a:cubicBezTo>
                  <a:cubicBezTo>
                    <a:pt x="23" y="595"/>
                    <a:pt x="26" y="599"/>
                    <a:pt x="26" y="604"/>
                  </a:cubicBezTo>
                  <a:lnTo>
                    <a:pt x="22" y="651"/>
                  </a:lnTo>
                  <a:cubicBezTo>
                    <a:pt x="22" y="656"/>
                    <a:pt x="18" y="659"/>
                    <a:pt x="13" y="659"/>
                  </a:cubicBezTo>
                  <a:cubicBezTo>
                    <a:pt x="9" y="658"/>
                    <a:pt x="6" y="655"/>
                    <a:pt x="6" y="650"/>
                  </a:cubicBezTo>
                  <a:close/>
                  <a:moveTo>
                    <a:pt x="14" y="554"/>
                  </a:moveTo>
                  <a:lnTo>
                    <a:pt x="15" y="542"/>
                  </a:lnTo>
                  <a:cubicBezTo>
                    <a:pt x="15" y="542"/>
                    <a:pt x="15" y="541"/>
                    <a:pt x="16" y="541"/>
                  </a:cubicBezTo>
                  <a:lnTo>
                    <a:pt x="26" y="506"/>
                  </a:lnTo>
                  <a:cubicBezTo>
                    <a:pt x="27" y="502"/>
                    <a:pt x="32" y="500"/>
                    <a:pt x="36" y="501"/>
                  </a:cubicBezTo>
                  <a:cubicBezTo>
                    <a:pt x="40" y="502"/>
                    <a:pt x="42" y="507"/>
                    <a:pt x="41" y="511"/>
                  </a:cubicBezTo>
                  <a:lnTo>
                    <a:pt x="31" y="545"/>
                  </a:lnTo>
                  <a:lnTo>
                    <a:pt x="31" y="544"/>
                  </a:lnTo>
                  <a:lnTo>
                    <a:pt x="30" y="556"/>
                  </a:lnTo>
                  <a:cubicBezTo>
                    <a:pt x="30" y="560"/>
                    <a:pt x="26" y="563"/>
                    <a:pt x="21" y="563"/>
                  </a:cubicBezTo>
                  <a:cubicBezTo>
                    <a:pt x="17" y="563"/>
                    <a:pt x="14" y="559"/>
                    <a:pt x="14" y="554"/>
                  </a:cubicBezTo>
                  <a:close/>
                  <a:moveTo>
                    <a:pt x="40" y="460"/>
                  </a:moveTo>
                  <a:lnTo>
                    <a:pt x="53" y="414"/>
                  </a:lnTo>
                  <a:cubicBezTo>
                    <a:pt x="55" y="410"/>
                    <a:pt x="59" y="408"/>
                    <a:pt x="63" y="409"/>
                  </a:cubicBezTo>
                  <a:cubicBezTo>
                    <a:pt x="68" y="410"/>
                    <a:pt x="70" y="415"/>
                    <a:pt x="69" y="419"/>
                  </a:cubicBezTo>
                  <a:lnTo>
                    <a:pt x="55" y="465"/>
                  </a:lnTo>
                  <a:cubicBezTo>
                    <a:pt x="54" y="469"/>
                    <a:pt x="49" y="472"/>
                    <a:pt x="45" y="470"/>
                  </a:cubicBezTo>
                  <a:cubicBezTo>
                    <a:pt x="41" y="469"/>
                    <a:pt x="38" y="465"/>
                    <a:pt x="40" y="460"/>
                  </a:cubicBezTo>
                  <a:close/>
                  <a:moveTo>
                    <a:pt x="67" y="368"/>
                  </a:moveTo>
                  <a:lnTo>
                    <a:pt x="69" y="363"/>
                  </a:lnTo>
                  <a:cubicBezTo>
                    <a:pt x="69" y="363"/>
                    <a:pt x="69" y="362"/>
                    <a:pt x="69" y="362"/>
                  </a:cubicBezTo>
                  <a:lnTo>
                    <a:pt x="89" y="324"/>
                  </a:lnTo>
                  <a:cubicBezTo>
                    <a:pt x="91" y="320"/>
                    <a:pt x="96" y="319"/>
                    <a:pt x="100" y="321"/>
                  </a:cubicBezTo>
                  <a:cubicBezTo>
                    <a:pt x="103" y="323"/>
                    <a:pt x="105" y="327"/>
                    <a:pt x="103" y="331"/>
                  </a:cubicBezTo>
                  <a:lnTo>
                    <a:pt x="84" y="369"/>
                  </a:lnTo>
                  <a:lnTo>
                    <a:pt x="84" y="368"/>
                  </a:lnTo>
                  <a:lnTo>
                    <a:pt x="83" y="373"/>
                  </a:lnTo>
                  <a:cubicBezTo>
                    <a:pt x="81" y="377"/>
                    <a:pt x="77" y="380"/>
                    <a:pt x="73" y="378"/>
                  </a:cubicBezTo>
                  <a:cubicBezTo>
                    <a:pt x="68" y="377"/>
                    <a:pt x="66" y="373"/>
                    <a:pt x="67" y="368"/>
                  </a:cubicBezTo>
                  <a:close/>
                  <a:moveTo>
                    <a:pt x="111" y="281"/>
                  </a:moveTo>
                  <a:lnTo>
                    <a:pt x="133" y="239"/>
                  </a:lnTo>
                  <a:cubicBezTo>
                    <a:pt x="135" y="235"/>
                    <a:pt x="140" y="233"/>
                    <a:pt x="144" y="235"/>
                  </a:cubicBezTo>
                  <a:cubicBezTo>
                    <a:pt x="147" y="237"/>
                    <a:pt x="149" y="242"/>
                    <a:pt x="147" y="246"/>
                  </a:cubicBezTo>
                  <a:lnTo>
                    <a:pt x="125" y="289"/>
                  </a:lnTo>
                  <a:cubicBezTo>
                    <a:pt x="123" y="293"/>
                    <a:pt x="118" y="294"/>
                    <a:pt x="114" y="292"/>
                  </a:cubicBezTo>
                  <a:cubicBezTo>
                    <a:pt x="110" y="290"/>
                    <a:pt x="109" y="285"/>
                    <a:pt x="111" y="281"/>
                  </a:cubicBezTo>
                  <a:close/>
                  <a:moveTo>
                    <a:pt x="155" y="196"/>
                  </a:moveTo>
                  <a:lnTo>
                    <a:pt x="161" y="184"/>
                  </a:lnTo>
                  <a:cubicBezTo>
                    <a:pt x="161" y="183"/>
                    <a:pt x="162" y="183"/>
                    <a:pt x="162" y="183"/>
                  </a:cubicBezTo>
                  <a:lnTo>
                    <a:pt x="182" y="155"/>
                  </a:lnTo>
                  <a:cubicBezTo>
                    <a:pt x="185" y="152"/>
                    <a:pt x="190" y="151"/>
                    <a:pt x="193" y="153"/>
                  </a:cubicBezTo>
                  <a:cubicBezTo>
                    <a:pt x="197" y="156"/>
                    <a:pt x="197" y="161"/>
                    <a:pt x="195" y="165"/>
                  </a:cubicBezTo>
                  <a:lnTo>
                    <a:pt x="175" y="192"/>
                  </a:lnTo>
                  <a:lnTo>
                    <a:pt x="175" y="191"/>
                  </a:lnTo>
                  <a:lnTo>
                    <a:pt x="169" y="203"/>
                  </a:lnTo>
                  <a:cubicBezTo>
                    <a:pt x="167" y="207"/>
                    <a:pt x="162" y="209"/>
                    <a:pt x="158" y="207"/>
                  </a:cubicBezTo>
                  <a:cubicBezTo>
                    <a:pt x="154" y="205"/>
                    <a:pt x="153" y="200"/>
                    <a:pt x="155" y="196"/>
                  </a:cubicBezTo>
                  <a:close/>
                  <a:moveTo>
                    <a:pt x="210" y="116"/>
                  </a:moveTo>
                  <a:lnTo>
                    <a:pt x="239" y="78"/>
                  </a:lnTo>
                  <a:cubicBezTo>
                    <a:pt x="241" y="74"/>
                    <a:pt x="246" y="73"/>
                    <a:pt x="250" y="76"/>
                  </a:cubicBezTo>
                  <a:cubicBezTo>
                    <a:pt x="253" y="78"/>
                    <a:pt x="254" y="83"/>
                    <a:pt x="251" y="87"/>
                  </a:cubicBezTo>
                  <a:lnTo>
                    <a:pt x="223" y="126"/>
                  </a:lnTo>
                  <a:cubicBezTo>
                    <a:pt x="221" y="129"/>
                    <a:pt x="216" y="130"/>
                    <a:pt x="212" y="128"/>
                  </a:cubicBezTo>
                  <a:cubicBezTo>
                    <a:pt x="208" y="125"/>
                    <a:pt x="208" y="120"/>
                    <a:pt x="210" y="116"/>
                  </a:cubicBezTo>
                  <a:close/>
                  <a:moveTo>
                    <a:pt x="267" y="39"/>
                  </a:moveTo>
                  <a:lnTo>
                    <a:pt x="292" y="4"/>
                  </a:lnTo>
                  <a:cubicBezTo>
                    <a:pt x="295" y="1"/>
                    <a:pt x="300" y="0"/>
                    <a:pt x="303" y="3"/>
                  </a:cubicBezTo>
                  <a:cubicBezTo>
                    <a:pt x="307" y="5"/>
                    <a:pt x="308" y="10"/>
                    <a:pt x="305" y="14"/>
                  </a:cubicBezTo>
                  <a:lnTo>
                    <a:pt x="280" y="48"/>
                  </a:lnTo>
                  <a:cubicBezTo>
                    <a:pt x="277" y="52"/>
                    <a:pt x="272" y="53"/>
                    <a:pt x="269" y="50"/>
                  </a:cubicBezTo>
                  <a:cubicBezTo>
                    <a:pt x="265" y="47"/>
                    <a:pt x="264" y="42"/>
                    <a:pt x="267" y="39"/>
                  </a:cubicBezTo>
                  <a:close/>
                </a:path>
              </a:pathLst>
            </a:custGeom>
            <a:solidFill>
              <a:srgbClr val="000000"/>
            </a:solidFill>
            <a:ln w="15875" cap="flat">
              <a:solidFill>
                <a:srgbClr val="000000"/>
              </a:solidFill>
              <a:prstDash val="solid"/>
              <a:bevel/>
            </a:ln>
          </p:spPr>
          <p:txBody>
            <a:bodyPr/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04239" name="Freeform 431"/>
            <p:cNvSpPr/>
            <p:nvPr/>
          </p:nvSpPr>
          <p:spPr bwMode="auto">
            <a:xfrm>
              <a:off x="1238" y="1304"/>
              <a:ext cx="37" cy="39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7" y="0"/>
                </a:cxn>
                <a:cxn ang="0">
                  <a:pos x="27" y="39"/>
                </a:cxn>
                <a:cxn ang="0">
                  <a:pos x="0" y="15"/>
                </a:cxn>
              </a:cxnLst>
              <a:rect l="0" t="0" r="r" b="b"/>
              <a:pathLst>
                <a:path w="37" h="39">
                  <a:moveTo>
                    <a:pt x="0" y="15"/>
                  </a:moveTo>
                  <a:lnTo>
                    <a:pt x="37" y="0"/>
                  </a:lnTo>
                  <a:lnTo>
                    <a:pt x="27" y="3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18738" name="Rectangle 432"/>
            <p:cNvSpPr>
              <a:spLocks noChangeArrowheads="1"/>
            </p:cNvSpPr>
            <p:nvPr/>
          </p:nvSpPr>
          <p:spPr bwMode="auto">
            <a:xfrm>
              <a:off x="1101" y="673"/>
              <a:ext cx="78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7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39" name="Rectangle 433"/>
            <p:cNvSpPr>
              <a:spLocks noChangeArrowheads="1"/>
            </p:cNvSpPr>
            <p:nvPr/>
          </p:nvSpPr>
          <p:spPr bwMode="auto">
            <a:xfrm>
              <a:off x="1598" y="673"/>
              <a:ext cx="78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7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40" name="Rectangle 434"/>
            <p:cNvSpPr>
              <a:spLocks noChangeArrowheads="1"/>
            </p:cNvSpPr>
            <p:nvPr/>
          </p:nvSpPr>
          <p:spPr bwMode="auto">
            <a:xfrm>
              <a:off x="2095" y="673"/>
              <a:ext cx="7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7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41" name="Rectangle 435"/>
            <p:cNvSpPr>
              <a:spLocks noChangeArrowheads="1"/>
            </p:cNvSpPr>
            <p:nvPr/>
          </p:nvSpPr>
          <p:spPr bwMode="auto">
            <a:xfrm>
              <a:off x="2593" y="673"/>
              <a:ext cx="78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7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4244" name="Freeform 436"/>
            <p:cNvSpPr>
              <a:spLocks noEditPoints="1"/>
            </p:cNvSpPr>
            <p:nvPr/>
          </p:nvSpPr>
          <p:spPr bwMode="auto">
            <a:xfrm>
              <a:off x="1254" y="665"/>
              <a:ext cx="847" cy="154"/>
            </a:xfrm>
            <a:custGeom>
              <a:avLst/>
              <a:gdLst/>
              <a:ahLst/>
              <a:cxnLst>
                <a:cxn ang="0">
                  <a:pos x="47" y="218"/>
                </a:cxn>
                <a:cxn ang="0">
                  <a:pos x="55" y="232"/>
                </a:cxn>
                <a:cxn ang="0">
                  <a:pos x="2" y="253"/>
                </a:cxn>
                <a:cxn ang="0">
                  <a:pos x="88" y="194"/>
                </a:cxn>
                <a:cxn ang="0">
                  <a:pos x="141" y="173"/>
                </a:cxn>
                <a:cxn ang="0">
                  <a:pos x="96" y="208"/>
                </a:cxn>
                <a:cxn ang="0">
                  <a:pos x="88" y="194"/>
                </a:cxn>
                <a:cxn ang="0">
                  <a:pos x="207" y="126"/>
                </a:cxn>
                <a:cxn ang="0">
                  <a:pos x="215" y="123"/>
                </a:cxn>
                <a:cxn ang="0">
                  <a:pos x="220" y="137"/>
                </a:cxn>
                <a:cxn ang="0">
                  <a:pos x="215" y="139"/>
                </a:cxn>
                <a:cxn ang="0">
                  <a:pos x="169" y="157"/>
                </a:cxn>
                <a:cxn ang="0">
                  <a:pos x="259" y="105"/>
                </a:cxn>
                <a:cxn ang="0">
                  <a:pos x="314" y="92"/>
                </a:cxn>
                <a:cxn ang="0">
                  <a:pos x="265" y="120"/>
                </a:cxn>
                <a:cxn ang="0">
                  <a:pos x="259" y="105"/>
                </a:cxn>
                <a:cxn ang="0">
                  <a:pos x="393" y="53"/>
                </a:cxn>
                <a:cxn ang="0">
                  <a:pos x="399" y="68"/>
                </a:cxn>
                <a:cxn ang="0">
                  <a:pos x="344" y="80"/>
                </a:cxn>
                <a:cxn ang="0">
                  <a:pos x="441" y="40"/>
                </a:cxn>
                <a:cxn ang="0">
                  <a:pos x="497" y="36"/>
                </a:cxn>
                <a:cxn ang="0">
                  <a:pos x="444" y="55"/>
                </a:cxn>
                <a:cxn ang="0">
                  <a:pos x="441" y="40"/>
                </a:cxn>
                <a:cxn ang="0">
                  <a:pos x="582" y="11"/>
                </a:cxn>
                <a:cxn ang="0">
                  <a:pos x="585" y="26"/>
                </a:cxn>
                <a:cxn ang="0">
                  <a:pos x="529" y="30"/>
                </a:cxn>
                <a:cxn ang="0">
                  <a:pos x="631" y="4"/>
                </a:cxn>
                <a:cxn ang="0">
                  <a:pos x="687" y="10"/>
                </a:cxn>
                <a:cxn ang="0">
                  <a:pos x="631" y="20"/>
                </a:cxn>
                <a:cxn ang="0">
                  <a:pos x="631" y="4"/>
                </a:cxn>
                <a:cxn ang="0">
                  <a:pos x="775" y="1"/>
                </a:cxn>
                <a:cxn ang="0">
                  <a:pos x="775" y="17"/>
                </a:cxn>
                <a:cxn ang="0">
                  <a:pos x="719" y="10"/>
                </a:cxn>
                <a:cxn ang="0">
                  <a:pos x="824" y="1"/>
                </a:cxn>
                <a:cxn ang="0">
                  <a:pos x="878" y="18"/>
                </a:cxn>
                <a:cxn ang="0">
                  <a:pos x="822" y="17"/>
                </a:cxn>
                <a:cxn ang="0">
                  <a:pos x="824" y="1"/>
                </a:cxn>
                <a:cxn ang="0">
                  <a:pos x="966" y="24"/>
                </a:cxn>
                <a:cxn ang="0">
                  <a:pos x="964" y="40"/>
                </a:cxn>
                <a:cxn ang="0">
                  <a:pos x="910" y="23"/>
                </a:cxn>
                <a:cxn ang="0">
                  <a:pos x="1014" y="32"/>
                </a:cxn>
                <a:cxn ang="0">
                  <a:pos x="1022" y="34"/>
                </a:cxn>
                <a:cxn ang="0">
                  <a:pos x="1065" y="57"/>
                </a:cxn>
                <a:cxn ang="0">
                  <a:pos x="1017" y="49"/>
                </a:cxn>
                <a:cxn ang="0">
                  <a:pos x="1011" y="48"/>
                </a:cxn>
                <a:cxn ang="0">
                  <a:pos x="1014" y="32"/>
                </a:cxn>
                <a:cxn ang="0">
                  <a:pos x="1151" y="79"/>
                </a:cxn>
                <a:cxn ang="0">
                  <a:pos x="1146" y="94"/>
                </a:cxn>
                <a:cxn ang="0">
                  <a:pos x="1096" y="68"/>
                </a:cxn>
                <a:cxn ang="0">
                  <a:pos x="1196" y="95"/>
                </a:cxn>
                <a:cxn ang="0">
                  <a:pos x="1225" y="105"/>
                </a:cxn>
                <a:cxn ang="0">
                  <a:pos x="1245" y="124"/>
                </a:cxn>
                <a:cxn ang="0">
                  <a:pos x="1218" y="119"/>
                </a:cxn>
                <a:cxn ang="0">
                  <a:pos x="1191" y="110"/>
                </a:cxn>
                <a:cxn ang="0">
                  <a:pos x="1196" y="95"/>
                </a:cxn>
                <a:cxn ang="0">
                  <a:pos x="1326" y="159"/>
                </a:cxn>
                <a:cxn ang="0">
                  <a:pos x="1319" y="173"/>
                </a:cxn>
                <a:cxn ang="0">
                  <a:pos x="1273" y="140"/>
                </a:cxn>
                <a:cxn ang="0">
                  <a:pos x="1369" y="182"/>
                </a:cxn>
                <a:cxn ang="0">
                  <a:pos x="1414" y="215"/>
                </a:cxn>
                <a:cxn ang="0">
                  <a:pos x="1361" y="196"/>
                </a:cxn>
                <a:cxn ang="0">
                  <a:pos x="1369" y="182"/>
                </a:cxn>
              </a:cxnLst>
              <a:rect l="0" t="0" r="r" b="b"/>
              <a:pathLst>
                <a:path w="1416" h="258">
                  <a:moveTo>
                    <a:pt x="5" y="242"/>
                  </a:moveTo>
                  <a:lnTo>
                    <a:pt x="47" y="218"/>
                  </a:lnTo>
                  <a:cubicBezTo>
                    <a:pt x="51" y="216"/>
                    <a:pt x="55" y="217"/>
                    <a:pt x="58" y="221"/>
                  </a:cubicBezTo>
                  <a:cubicBezTo>
                    <a:pt x="60" y="225"/>
                    <a:pt x="59" y="230"/>
                    <a:pt x="55" y="232"/>
                  </a:cubicBezTo>
                  <a:lnTo>
                    <a:pt x="13" y="256"/>
                  </a:lnTo>
                  <a:cubicBezTo>
                    <a:pt x="9" y="258"/>
                    <a:pt x="4" y="257"/>
                    <a:pt x="2" y="253"/>
                  </a:cubicBezTo>
                  <a:cubicBezTo>
                    <a:pt x="0" y="249"/>
                    <a:pt x="1" y="244"/>
                    <a:pt x="5" y="242"/>
                  </a:cubicBezTo>
                  <a:close/>
                  <a:moveTo>
                    <a:pt x="88" y="194"/>
                  </a:moveTo>
                  <a:lnTo>
                    <a:pt x="130" y="170"/>
                  </a:lnTo>
                  <a:cubicBezTo>
                    <a:pt x="134" y="168"/>
                    <a:pt x="139" y="169"/>
                    <a:pt x="141" y="173"/>
                  </a:cubicBezTo>
                  <a:cubicBezTo>
                    <a:pt x="143" y="177"/>
                    <a:pt x="142" y="182"/>
                    <a:pt x="138" y="184"/>
                  </a:cubicBezTo>
                  <a:lnTo>
                    <a:pt x="96" y="208"/>
                  </a:lnTo>
                  <a:cubicBezTo>
                    <a:pt x="92" y="210"/>
                    <a:pt x="88" y="209"/>
                    <a:pt x="85" y="205"/>
                  </a:cubicBezTo>
                  <a:cubicBezTo>
                    <a:pt x="83" y="201"/>
                    <a:pt x="85" y="196"/>
                    <a:pt x="88" y="194"/>
                  </a:cubicBezTo>
                  <a:close/>
                  <a:moveTo>
                    <a:pt x="172" y="146"/>
                  </a:moveTo>
                  <a:lnTo>
                    <a:pt x="207" y="126"/>
                  </a:lnTo>
                  <a:cubicBezTo>
                    <a:pt x="208" y="125"/>
                    <a:pt x="208" y="125"/>
                    <a:pt x="208" y="125"/>
                  </a:cubicBezTo>
                  <a:lnTo>
                    <a:pt x="215" y="123"/>
                  </a:lnTo>
                  <a:cubicBezTo>
                    <a:pt x="219" y="121"/>
                    <a:pt x="223" y="123"/>
                    <a:pt x="225" y="127"/>
                  </a:cubicBezTo>
                  <a:cubicBezTo>
                    <a:pt x="227" y="131"/>
                    <a:pt x="225" y="136"/>
                    <a:pt x="220" y="137"/>
                  </a:cubicBezTo>
                  <a:lnTo>
                    <a:pt x="214" y="140"/>
                  </a:lnTo>
                  <a:lnTo>
                    <a:pt x="215" y="139"/>
                  </a:lnTo>
                  <a:lnTo>
                    <a:pt x="180" y="160"/>
                  </a:lnTo>
                  <a:cubicBezTo>
                    <a:pt x="176" y="162"/>
                    <a:pt x="171" y="161"/>
                    <a:pt x="169" y="157"/>
                  </a:cubicBezTo>
                  <a:cubicBezTo>
                    <a:pt x="166" y="153"/>
                    <a:pt x="168" y="148"/>
                    <a:pt x="172" y="146"/>
                  </a:cubicBezTo>
                  <a:close/>
                  <a:moveTo>
                    <a:pt x="259" y="105"/>
                  </a:moveTo>
                  <a:lnTo>
                    <a:pt x="304" y="88"/>
                  </a:lnTo>
                  <a:cubicBezTo>
                    <a:pt x="308" y="86"/>
                    <a:pt x="313" y="88"/>
                    <a:pt x="314" y="92"/>
                  </a:cubicBezTo>
                  <a:cubicBezTo>
                    <a:pt x="316" y="96"/>
                    <a:pt x="314" y="101"/>
                    <a:pt x="310" y="102"/>
                  </a:cubicBezTo>
                  <a:lnTo>
                    <a:pt x="265" y="120"/>
                  </a:lnTo>
                  <a:cubicBezTo>
                    <a:pt x="261" y="122"/>
                    <a:pt x="256" y="120"/>
                    <a:pt x="255" y="115"/>
                  </a:cubicBezTo>
                  <a:cubicBezTo>
                    <a:pt x="253" y="111"/>
                    <a:pt x="255" y="107"/>
                    <a:pt x="259" y="105"/>
                  </a:cubicBezTo>
                  <a:close/>
                  <a:moveTo>
                    <a:pt x="349" y="70"/>
                  </a:moveTo>
                  <a:lnTo>
                    <a:pt x="393" y="53"/>
                  </a:lnTo>
                  <a:cubicBezTo>
                    <a:pt x="398" y="51"/>
                    <a:pt x="402" y="53"/>
                    <a:pt x="404" y="57"/>
                  </a:cubicBezTo>
                  <a:cubicBezTo>
                    <a:pt x="405" y="61"/>
                    <a:pt x="403" y="66"/>
                    <a:pt x="399" y="68"/>
                  </a:cubicBezTo>
                  <a:lnTo>
                    <a:pt x="355" y="85"/>
                  </a:lnTo>
                  <a:cubicBezTo>
                    <a:pt x="350" y="87"/>
                    <a:pt x="346" y="85"/>
                    <a:pt x="344" y="80"/>
                  </a:cubicBezTo>
                  <a:cubicBezTo>
                    <a:pt x="343" y="76"/>
                    <a:pt x="345" y="72"/>
                    <a:pt x="349" y="70"/>
                  </a:cubicBezTo>
                  <a:close/>
                  <a:moveTo>
                    <a:pt x="441" y="40"/>
                  </a:moveTo>
                  <a:lnTo>
                    <a:pt x="488" y="30"/>
                  </a:lnTo>
                  <a:cubicBezTo>
                    <a:pt x="492" y="29"/>
                    <a:pt x="496" y="32"/>
                    <a:pt x="497" y="36"/>
                  </a:cubicBezTo>
                  <a:cubicBezTo>
                    <a:pt x="498" y="41"/>
                    <a:pt x="495" y="45"/>
                    <a:pt x="491" y="46"/>
                  </a:cubicBezTo>
                  <a:lnTo>
                    <a:pt x="444" y="55"/>
                  </a:lnTo>
                  <a:cubicBezTo>
                    <a:pt x="440" y="56"/>
                    <a:pt x="436" y="53"/>
                    <a:pt x="435" y="49"/>
                  </a:cubicBezTo>
                  <a:cubicBezTo>
                    <a:pt x="434" y="45"/>
                    <a:pt x="437" y="41"/>
                    <a:pt x="441" y="40"/>
                  </a:cubicBezTo>
                  <a:close/>
                  <a:moveTo>
                    <a:pt x="535" y="20"/>
                  </a:moveTo>
                  <a:lnTo>
                    <a:pt x="582" y="11"/>
                  </a:lnTo>
                  <a:cubicBezTo>
                    <a:pt x="586" y="10"/>
                    <a:pt x="591" y="13"/>
                    <a:pt x="591" y="17"/>
                  </a:cubicBezTo>
                  <a:cubicBezTo>
                    <a:pt x="592" y="21"/>
                    <a:pt x="590" y="25"/>
                    <a:pt x="585" y="26"/>
                  </a:cubicBezTo>
                  <a:lnTo>
                    <a:pt x="538" y="36"/>
                  </a:lnTo>
                  <a:cubicBezTo>
                    <a:pt x="534" y="37"/>
                    <a:pt x="530" y="34"/>
                    <a:pt x="529" y="30"/>
                  </a:cubicBezTo>
                  <a:cubicBezTo>
                    <a:pt x="528" y="25"/>
                    <a:pt x="531" y="21"/>
                    <a:pt x="535" y="20"/>
                  </a:cubicBezTo>
                  <a:close/>
                  <a:moveTo>
                    <a:pt x="631" y="4"/>
                  </a:moveTo>
                  <a:lnTo>
                    <a:pt x="679" y="3"/>
                  </a:lnTo>
                  <a:cubicBezTo>
                    <a:pt x="683" y="3"/>
                    <a:pt x="687" y="6"/>
                    <a:pt x="687" y="10"/>
                  </a:cubicBezTo>
                  <a:cubicBezTo>
                    <a:pt x="687" y="15"/>
                    <a:pt x="683" y="19"/>
                    <a:pt x="679" y="19"/>
                  </a:cubicBezTo>
                  <a:lnTo>
                    <a:pt x="631" y="20"/>
                  </a:lnTo>
                  <a:cubicBezTo>
                    <a:pt x="627" y="20"/>
                    <a:pt x="623" y="16"/>
                    <a:pt x="623" y="12"/>
                  </a:cubicBezTo>
                  <a:cubicBezTo>
                    <a:pt x="623" y="7"/>
                    <a:pt x="626" y="4"/>
                    <a:pt x="631" y="4"/>
                  </a:cubicBezTo>
                  <a:close/>
                  <a:moveTo>
                    <a:pt x="727" y="2"/>
                  </a:moveTo>
                  <a:lnTo>
                    <a:pt x="775" y="1"/>
                  </a:lnTo>
                  <a:cubicBezTo>
                    <a:pt x="779" y="1"/>
                    <a:pt x="783" y="4"/>
                    <a:pt x="783" y="9"/>
                  </a:cubicBezTo>
                  <a:cubicBezTo>
                    <a:pt x="783" y="13"/>
                    <a:pt x="779" y="17"/>
                    <a:pt x="775" y="17"/>
                  </a:cubicBezTo>
                  <a:lnTo>
                    <a:pt x="727" y="18"/>
                  </a:lnTo>
                  <a:cubicBezTo>
                    <a:pt x="723" y="18"/>
                    <a:pt x="719" y="14"/>
                    <a:pt x="719" y="10"/>
                  </a:cubicBezTo>
                  <a:cubicBezTo>
                    <a:pt x="719" y="5"/>
                    <a:pt x="722" y="2"/>
                    <a:pt x="727" y="2"/>
                  </a:cubicBezTo>
                  <a:close/>
                  <a:moveTo>
                    <a:pt x="824" y="1"/>
                  </a:moveTo>
                  <a:lnTo>
                    <a:pt x="871" y="9"/>
                  </a:lnTo>
                  <a:cubicBezTo>
                    <a:pt x="876" y="9"/>
                    <a:pt x="879" y="13"/>
                    <a:pt x="878" y="18"/>
                  </a:cubicBezTo>
                  <a:cubicBezTo>
                    <a:pt x="877" y="22"/>
                    <a:pt x="873" y="25"/>
                    <a:pt x="869" y="24"/>
                  </a:cubicBezTo>
                  <a:lnTo>
                    <a:pt x="822" y="17"/>
                  </a:lnTo>
                  <a:cubicBezTo>
                    <a:pt x="817" y="16"/>
                    <a:pt x="814" y="12"/>
                    <a:pt x="815" y="7"/>
                  </a:cubicBezTo>
                  <a:cubicBezTo>
                    <a:pt x="816" y="3"/>
                    <a:pt x="820" y="0"/>
                    <a:pt x="824" y="1"/>
                  </a:cubicBezTo>
                  <a:close/>
                  <a:moveTo>
                    <a:pt x="919" y="16"/>
                  </a:moveTo>
                  <a:lnTo>
                    <a:pt x="966" y="24"/>
                  </a:lnTo>
                  <a:cubicBezTo>
                    <a:pt x="971" y="25"/>
                    <a:pt x="973" y="29"/>
                    <a:pt x="973" y="33"/>
                  </a:cubicBezTo>
                  <a:cubicBezTo>
                    <a:pt x="972" y="38"/>
                    <a:pt x="968" y="41"/>
                    <a:pt x="964" y="40"/>
                  </a:cubicBezTo>
                  <a:lnTo>
                    <a:pt x="916" y="32"/>
                  </a:lnTo>
                  <a:cubicBezTo>
                    <a:pt x="912" y="32"/>
                    <a:pt x="909" y="27"/>
                    <a:pt x="910" y="23"/>
                  </a:cubicBezTo>
                  <a:cubicBezTo>
                    <a:pt x="910" y="19"/>
                    <a:pt x="914" y="16"/>
                    <a:pt x="919" y="16"/>
                  </a:cubicBezTo>
                  <a:close/>
                  <a:moveTo>
                    <a:pt x="1014" y="32"/>
                  </a:moveTo>
                  <a:lnTo>
                    <a:pt x="1021" y="33"/>
                  </a:lnTo>
                  <a:cubicBezTo>
                    <a:pt x="1021" y="33"/>
                    <a:pt x="1022" y="33"/>
                    <a:pt x="1022" y="34"/>
                  </a:cubicBezTo>
                  <a:lnTo>
                    <a:pt x="1061" y="47"/>
                  </a:lnTo>
                  <a:cubicBezTo>
                    <a:pt x="1065" y="48"/>
                    <a:pt x="1067" y="53"/>
                    <a:pt x="1065" y="57"/>
                  </a:cubicBezTo>
                  <a:cubicBezTo>
                    <a:pt x="1064" y="61"/>
                    <a:pt x="1059" y="64"/>
                    <a:pt x="1055" y="62"/>
                  </a:cubicBezTo>
                  <a:lnTo>
                    <a:pt x="1017" y="49"/>
                  </a:lnTo>
                  <a:lnTo>
                    <a:pt x="1018" y="49"/>
                  </a:lnTo>
                  <a:lnTo>
                    <a:pt x="1011" y="48"/>
                  </a:lnTo>
                  <a:cubicBezTo>
                    <a:pt x="1007" y="47"/>
                    <a:pt x="1004" y="43"/>
                    <a:pt x="1004" y="39"/>
                  </a:cubicBezTo>
                  <a:cubicBezTo>
                    <a:pt x="1005" y="34"/>
                    <a:pt x="1009" y="31"/>
                    <a:pt x="1014" y="32"/>
                  </a:cubicBezTo>
                  <a:close/>
                  <a:moveTo>
                    <a:pt x="1106" y="63"/>
                  </a:moveTo>
                  <a:lnTo>
                    <a:pt x="1151" y="79"/>
                  </a:lnTo>
                  <a:cubicBezTo>
                    <a:pt x="1155" y="80"/>
                    <a:pt x="1157" y="85"/>
                    <a:pt x="1156" y="89"/>
                  </a:cubicBezTo>
                  <a:cubicBezTo>
                    <a:pt x="1155" y="93"/>
                    <a:pt x="1150" y="95"/>
                    <a:pt x="1146" y="94"/>
                  </a:cubicBezTo>
                  <a:lnTo>
                    <a:pt x="1101" y="78"/>
                  </a:lnTo>
                  <a:cubicBezTo>
                    <a:pt x="1096" y="77"/>
                    <a:pt x="1094" y="72"/>
                    <a:pt x="1096" y="68"/>
                  </a:cubicBezTo>
                  <a:cubicBezTo>
                    <a:pt x="1097" y="64"/>
                    <a:pt x="1102" y="61"/>
                    <a:pt x="1106" y="63"/>
                  </a:cubicBezTo>
                  <a:close/>
                  <a:moveTo>
                    <a:pt x="1196" y="95"/>
                  </a:moveTo>
                  <a:lnTo>
                    <a:pt x="1224" y="104"/>
                  </a:lnTo>
                  <a:cubicBezTo>
                    <a:pt x="1224" y="104"/>
                    <a:pt x="1225" y="105"/>
                    <a:pt x="1225" y="105"/>
                  </a:cubicBezTo>
                  <a:lnTo>
                    <a:pt x="1242" y="114"/>
                  </a:lnTo>
                  <a:cubicBezTo>
                    <a:pt x="1246" y="116"/>
                    <a:pt x="1247" y="121"/>
                    <a:pt x="1245" y="124"/>
                  </a:cubicBezTo>
                  <a:cubicBezTo>
                    <a:pt x="1243" y="128"/>
                    <a:pt x="1238" y="130"/>
                    <a:pt x="1234" y="128"/>
                  </a:cubicBezTo>
                  <a:lnTo>
                    <a:pt x="1218" y="119"/>
                  </a:lnTo>
                  <a:lnTo>
                    <a:pt x="1219" y="119"/>
                  </a:lnTo>
                  <a:lnTo>
                    <a:pt x="1191" y="110"/>
                  </a:lnTo>
                  <a:cubicBezTo>
                    <a:pt x="1187" y="108"/>
                    <a:pt x="1185" y="104"/>
                    <a:pt x="1186" y="100"/>
                  </a:cubicBezTo>
                  <a:cubicBezTo>
                    <a:pt x="1188" y="95"/>
                    <a:pt x="1192" y="93"/>
                    <a:pt x="1196" y="95"/>
                  </a:cubicBezTo>
                  <a:close/>
                  <a:moveTo>
                    <a:pt x="1284" y="136"/>
                  </a:moveTo>
                  <a:lnTo>
                    <a:pt x="1326" y="159"/>
                  </a:lnTo>
                  <a:cubicBezTo>
                    <a:pt x="1330" y="161"/>
                    <a:pt x="1332" y="166"/>
                    <a:pt x="1330" y="170"/>
                  </a:cubicBezTo>
                  <a:cubicBezTo>
                    <a:pt x="1328" y="174"/>
                    <a:pt x="1323" y="175"/>
                    <a:pt x="1319" y="173"/>
                  </a:cubicBezTo>
                  <a:lnTo>
                    <a:pt x="1276" y="150"/>
                  </a:lnTo>
                  <a:cubicBezTo>
                    <a:pt x="1273" y="148"/>
                    <a:pt x="1271" y="143"/>
                    <a:pt x="1273" y="140"/>
                  </a:cubicBezTo>
                  <a:cubicBezTo>
                    <a:pt x="1275" y="136"/>
                    <a:pt x="1280" y="134"/>
                    <a:pt x="1284" y="136"/>
                  </a:cubicBezTo>
                  <a:close/>
                  <a:moveTo>
                    <a:pt x="1369" y="182"/>
                  </a:moveTo>
                  <a:lnTo>
                    <a:pt x="1411" y="204"/>
                  </a:lnTo>
                  <a:cubicBezTo>
                    <a:pt x="1415" y="206"/>
                    <a:pt x="1416" y="211"/>
                    <a:pt x="1414" y="215"/>
                  </a:cubicBezTo>
                  <a:cubicBezTo>
                    <a:pt x="1412" y="219"/>
                    <a:pt x="1407" y="220"/>
                    <a:pt x="1403" y="218"/>
                  </a:cubicBezTo>
                  <a:lnTo>
                    <a:pt x="1361" y="196"/>
                  </a:lnTo>
                  <a:cubicBezTo>
                    <a:pt x="1357" y="194"/>
                    <a:pt x="1356" y="189"/>
                    <a:pt x="1358" y="185"/>
                  </a:cubicBezTo>
                  <a:cubicBezTo>
                    <a:pt x="1360" y="181"/>
                    <a:pt x="1365" y="179"/>
                    <a:pt x="1369" y="182"/>
                  </a:cubicBezTo>
                  <a:close/>
                </a:path>
              </a:pathLst>
            </a:custGeom>
            <a:solidFill>
              <a:srgbClr val="000000"/>
            </a:solidFill>
            <a:ln w="15875" cap="flat">
              <a:solidFill>
                <a:srgbClr val="000000"/>
              </a:solidFill>
              <a:prstDash val="solid"/>
              <a:bevel/>
            </a:ln>
          </p:spPr>
          <p:txBody>
            <a:bodyPr/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04245" name="Freeform 437"/>
            <p:cNvSpPr/>
            <p:nvPr/>
          </p:nvSpPr>
          <p:spPr bwMode="auto">
            <a:xfrm>
              <a:off x="2092" y="778"/>
              <a:ext cx="38" cy="3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40" y="36"/>
                </a:cxn>
                <a:cxn ang="0">
                  <a:pos x="0" y="31"/>
                </a:cxn>
                <a:cxn ang="0">
                  <a:pos x="19" y="0"/>
                </a:cxn>
              </a:cxnLst>
              <a:rect l="0" t="0" r="r" b="b"/>
              <a:pathLst>
                <a:path w="40" h="36">
                  <a:moveTo>
                    <a:pt x="19" y="0"/>
                  </a:moveTo>
                  <a:lnTo>
                    <a:pt x="40" y="36"/>
                  </a:lnTo>
                  <a:lnTo>
                    <a:pt x="0" y="3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04246" name="Freeform 438"/>
            <p:cNvSpPr>
              <a:spLocks noEditPoints="1"/>
            </p:cNvSpPr>
            <p:nvPr/>
          </p:nvSpPr>
          <p:spPr bwMode="auto">
            <a:xfrm>
              <a:off x="1753" y="665"/>
              <a:ext cx="846" cy="154"/>
            </a:xfrm>
            <a:custGeom>
              <a:avLst/>
              <a:gdLst/>
              <a:ahLst/>
              <a:cxnLst>
                <a:cxn ang="0">
                  <a:pos x="46" y="218"/>
                </a:cxn>
                <a:cxn ang="0">
                  <a:pos x="54" y="232"/>
                </a:cxn>
                <a:cxn ang="0">
                  <a:pos x="2" y="253"/>
                </a:cxn>
                <a:cxn ang="0">
                  <a:pos x="88" y="194"/>
                </a:cxn>
                <a:cxn ang="0">
                  <a:pos x="140" y="173"/>
                </a:cxn>
                <a:cxn ang="0">
                  <a:pos x="96" y="208"/>
                </a:cxn>
                <a:cxn ang="0">
                  <a:pos x="88" y="194"/>
                </a:cxn>
                <a:cxn ang="0">
                  <a:pos x="207" y="126"/>
                </a:cxn>
                <a:cxn ang="0">
                  <a:pos x="214" y="123"/>
                </a:cxn>
                <a:cxn ang="0">
                  <a:pos x="220" y="137"/>
                </a:cxn>
                <a:cxn ang="0">
                  <a:pos x="215" y="139"/>
                </a:cxn>
                <a:cxn ang="0">
                  <a:pos x="168" y="157"/>
                </a:cxn>
                <a:cxn ang="0">
                  <a:pos x="259" y="105"/>
                </a:cxn>
                <a:cxn ang="0">
                  <a:pos x="314" y="92"/>
                </a:cxn>
                <a:cxn ang="0">
                  <a:pos x="265" y="120"/>
                </a:cxn>
                <a:cxn ang="0">
                  <a:pos x="259" y="105"/>
                </a:cxn>
                <a:cxn ang="0">
                  <a:pos x="393" y="53"/>
                </a:cxn>
                <a:cxn ang="0">
                  <a:pos x="399" y="68"/>
                </a:cxn>
                <a:cxn ang="0">
                  <a:pos x="344" y="80"/>
                </a:cxn>
                <a:cxn ang="0">
                  <a:pos x="441" y="40"/>
                </a:cxn>
                <a:cxn ang="0">
                  <a:pos x="497" y="36"/>
                </a:cxn>
                <a:cxn ang="0">
                  <a:pos x="444" y="55"/>
                </a:cxn>
                <a:cxn ang="0">
                  <a:pos x="441" y="40"/>
                </a:cxn>
                <a:cxn ang="0">
                  <a:pos x="582" y="11"/>
                </a:cxn>
                <a:cxn ang="0">
                  <a:pos x="585" y="26"/>
                </a:cxn>
                <a:cxn ang="0">
                  <a:pos x="528" y="30"/>
                </a:cxn>
                <a:cxn ang="0">
                  <a:pos x="630" y="4"/>
                </a:cxn>
                <a:cxn ang="0">
                  <a:pos x="687" y="10"/>
                </a:cxn>
                <a:cxn ang="0">
                  <a:pos x="631" y="20"/>
                </a:cxn>
                <a:cxn ang="0">
                  <a:pos x="630" y="4"/>
                </a:cxn>
                <a:cxn ang="0">
                  <a:pos x="774" y="1"/>
                </a:cxn>
                <a:cxn ang="0">
                  <a:pos x="775" y="17"/>
                </a:cxn>
                <a:cxn ang="0">
                  <a:pos x="719" y="10"/>
                </a:cxn>
                <a:cxn ang="0">
                  <a:pos x="824" y="1"/>
                </a:cxn>
                <a:cxn ang="0">
                  <a:pos x="878" y="18"/>
                </a:cxn>
                <a:cxn ang="0">
                  <a:pos x="821" y="17"/>
                </a:cxn>
                <a:cxn ang="0">
                  <a:pos x="824" y="1"/>
                </a:cxn>
                <a:cxn ang="0">
                  <a:pos x="966" y="24"/>
                </a:cxn>
                <a:cxn ang="0">
                  <a:pos x="963" y="40"/>
                </a:cxn>
                <a:cxn ang="0">
                  <a:pos x="909" y="23"/>
                </a:cxn>
                <a:cxn ang="0">
                  <a:pos x="1013" y="32"/>
                </a:cxn>
                <a:cxn ang="0">
                  <a:pos x="1022" y="34"/>
                </a:cxn>
                <a:cxn ang="0">
                  <a:pos x="1065" y="57"/>
                </a:cxn>
                <a:cxn ang="0">
                  <a:pos x="1016" y="49"/>
                </a:cxn>
                <a:cxn ang="0">
                  <a:pos x="1011" y="48"/>
                </a:cxn>
                <a:cxn ang="0">
                  <a:pos x="1013" y="32"/>
                </a:cxn>
                <a:cxn ang="0">
                  <a:pos x="1151" y="79"/>
                </a:cxn>
                <a:cxn ang="0">
                  <a:pos x="1145" y="94"/>
                </a:cxn>
                <a:cxn ang="0">
                  <a:pos x="1095" y="68"/>
                </a:cxn>
                <a:cxn ang="0">
                  <a:pos x="1196" y="95"/>
                </a:cxn>
                <a:cxn ang="0">
                  <a:pos x="1225" y="105"/>
                </a:cxn>
                <a:cxn ang="0">
                  <a:pos x="1245" y="124"/>
                </a:cxn>
                <a:cxn ang="0">
                  <a:pos x="1217" y="119"/>
                </a:cxn>
                <a:cxn ang="0">
                  <a:pos x="1191" y="110"/>
                </a:cxn>
                <a:cxn ang="0">
                  <a:pos x="1196" y="95"/>
                </a:cxn>
                <a:cxn ang="0">
                  <a:pos x="1326" y="159"/>
                </a:cxn>
                <a:cxn ang="0">
                  <a:pos x="1318" y="173"/>
                </a:cxn>
                <a:cxn ang="0">
                  <a:pos x="1273" y="140"/>
                </a:cxn>
                <a:cxn ang="0">
                  <a:pos x="1368" y="182"/>
                </a:cxn>
                <a:cxn ang="0">
                  <a:pos x="1414" y="215"/>
                </a:cxn>
                <a:cxn ang="0">
                  <a:pos x="1361" y="196"/>
                </a:cxn>
                <a:cxn ang="0">
                  <a:pos x="1368" y="182"/>
                </a:cxn>
              </a:cxnLst>
              <a:rect l="0" t="0" r="r" b="b"/>
              <a:pathLst>
                <a:path w="1416" h="258">
                  <a:moveTo>
                    <a:pt x="5" y="242"/>
                  </a:moveTo>
                  <a:lnTo>
                    <a:pt x="46" y="218"/>
                  </a:lnTo>
                  <a:cubicBezTo>
                    <a:pt x="50" y="216"/>
                    <a:pt x="55" y="217"/>
                    <a:pt x="57" y="221"/>
                  </a:cubicBezTo>
                  <a:cubicBezTo>
                    <a:pt x="60" y="225"/>
                    <a:pt x="58" y="230"/>
                    <a:pt x="54" y="232"/>
                  </a:cubicBezTo>
                  <a:lnTo>
                    <a:pt x="13" y="256"/>
                  </a:lnTo>
                  <a:cubicBezTo>
                    <a:pt x="9" y="258"/>
                    <a:pt x="4" y="257"/>
                    <a:pt x="2" y="253"/>
                  </a:cubicBezTo>
                  <a:cubicBezTo>
                    <a:pt x="0" y="249"/>
                    <a:pt x="1" y="244"/>
                    <a:pt x="5" y="242"/>
                  </a:cubicBezTo>
                  <a:close/>
                  <a:moveTo>
                    <a:pt x="88" y="194"/>
                  </a:moveTo>
                  <a:lnTo>
                    <a:pt x="130" y="170"/>
                  </a:lnTo>
                  <a:cubicBezTo>
                    <a:pt x="133" y="168"/>
                    <a:pt x="138" y="169"/>
                    <a:pt x="140" y="173"/>
                  </a:cubicBezTo>
                  <a:cubicBezTo>
                    <a:pt x="143" y="177"/>
                    <a:pt x="141" y="182"/>
                    <a:pt x="138" y="184"/>
                  </a:cubicBezTo>
                  <a:lnTo>
                    <a:pt x="96" y="208"/>
                  </a:lnTo>
                  <a:cubicBezTo>
                    <a:pt x="92" y="210"/>
                    <a:pt x="87" y="209"/>
                    <a:pt x="85" y="205"/>
                  </a:cubicBezTo>
                  <a:cubicBezTo>
                    <a:pt x="83" y="201"/>
                    <a:pt x="84" y="196"/>
                    <a:pt x="88" y="194"/>
                  </a:cubicBezTo>
                  <a:close/>
                  <a:moveTo>
                    <a:pt x="171" y="146"/>
                  </a:moveTo>
                  <a:lnTo>
                    <a:pt x="207" y="126"/>
                  </a:lnTo>
                  <a:cubicBezTo>
                    <a:pt x="207" y="125"/>
                    <a:pt x="208" y="125"/>
                    <a:pt x="208" y="125"/>
                  </a:cubicBezTo>
                  <a:lnTo>
                    <a:pt x="214" y="123"/>
                  </a:lnTo>
                  <a:cubicBezTo>
                    <a:pt x="218" y="121"/>
                    <a:pt x="223" y="123"/>
                    <a:pt x="225" y="127"/>
                  </a:cubicBezTo>
                  <a:cubicBezTo>
                    <a:pt x="226" y="131"/>
                    <a:pt x="224" y="136"/>
                    <a:pt x="220" y="137"/>
                  </a:cubicBezTo>
                  <a:lnTo>
                    <a:pt x="214" y="140"/>
                  </a:lnTo>
                  <a:lnTo>
                    <a:pt x="215" y="139"/>
                  </a:lnTo>
                  <a:lnTo>
                    <a:pt x="179" y="160"/>
                  </a:lnTo>
                  <a:cubicBezTo>
                    <a:pt x="175" y="162"/>
                    <a:pt x="170" y="161"/>
                    <a:pt x="168" y="157"/>
                  </a:cubicBezTo>
                  <a:cubicBezTo>
                    <a:pt x="166" y="153"/>
                    <a:pt x="167" y="148"/>
                    <a:pt x="171" y="146"/>
                  </a:cubicBezTo>
                  <a:close/>
                  <a:moveTo>
                    <a:pt x="259" y="105"/>
                  </a:moveTo>
                  <a:lnTo>
                    <a:pt x="304" y="88"/>
                  </a:lnTo>
                  <a:cubicBezTo>
                    <a:pt x="308" y="86"/>
                    <a:pt x="312" y="88"/>
                    <a:pt x="314" y="92"/>
                  </a:cubicBezTo>
                  <a:cubicBezTo>
                    <a:pt x="316" y="96"/>
                    <a:pt x="314" y="101"/>
                    <a:pt x="310" y="102"/>
                  </a:cubicBezTo>
                  <a:lnTo>
                    <a:pt x="265" y="120"/>
                  </a:lnTo>
                  <a:cubicBezTo>
                    <a:pt x="261" y="122"/>
                    <a:pt x="256" y="120"/>
                    <a:pt x="254" y="115"/>
                  </a:cubicBezTo>
                  <a:cubicBezTo>
                    <a:pt x="253" y="111"/>
                    <a:pt x="255" y="107"/>
                    <a:pt x="259" y="105"/>
                  </a:cubicBezTo>
                  <a:close/>
                  <a:moveTo>
                    <a:pt x="348" y="70"/>
                  </a:moveTo>
                  <a:lnTo>
                    <a:pt x="393" y="53"/>
                  </a:lnTo>
                  <a:cubicBezTo>
                    <a:pt x="397" y="51"/>
                    <a:pt x="402" y="53"/>
                    <a:pt x="403" y="57"/>
                  </a:cubicBezTo>
                  <a:cubicBezTo>
                    <a:pt x="405" y="61"/>
                    <a:pt x="403" y="66"/>
                    <a:pt x="399" y="68"/>
                  </a:cubicBezTo>
                  <a:lnTo>
                    <a:pt x="354" y="85"/>
                  </a:lnTo>
                  <a:cubicBezTo>
                    <a:pt x="350" y="87"/>
                    <a:pt x="345" y="85"/>
                    <a:pt x="344" y="80"/>
                  </a:cubicBezTo>
                  <a:cubicBezTo>
                    <a:pt x="342" y="76"/>
                    <a:pt x="344" y="72"/>
                    <a:pt x="348" y="70"/>
                  </a:cubicBezTo>
                  <a:close/>
                  <a:moveTo>
                    <a:pt x="441" y="40"/>
                  </a:moveTo>
                  <a:lnTo>
                    <a:pt x="488" y="30"/>
                  </a:lnTo>
                  <a:cubicBezTo>
                    <a:pt x="492" y="29"/>
                    <a:pt x="496" y="32"/>
                    <a:pt x="497" y="36"/>
                  </a:cubicBezTo>
                  <a:cubicBezTo>
                    <a:pt x="498" y="41"/>
                    <a:pt x="495" y="45"/>
                    <a:pt x="491" y="46"/>
                  </a:cubicBezTo>
                  <a:lnTo>
                    <a:pt x="444" y="55"/>
                  </a:lnTo>
                  <a:cubicBezTo>
                    <a:pt x="439" y="56"/>
                    <a:pt x="435" y="53"/>
                    <a:pt x="434" y="49"/>
                  </a:cubicBezTo>
                  <a:cubicBezTo>
                    <a:pt x="433" y="45"/>
                    <a:pt x="436" y="41"/>
                    <a:pt x="441" y="40"/>
                  </a:cubicBezTo>
                  <a:close/>
                  <a:moveTo>
                    <a:pt x="535" y="20"/>
                  </a:moveTo>
                  <a:lnTo>
                    <a:pt x="582" y="11"/>
                  </a:lnTo>
                  <a:cubicBezTo>
                    <a:pt x="586" y="10"/>
                    <a:pt x="590" y="13"/>
                    <a:pt x="591" y="17"/>
                  </a:cubicBezTo>
                  <a:cubicBezTo>
                    <a:pt x="592" y="21"/>
                    <a:pt x="589" y="25"/>
                    <a:pt x="585" y="26"/>
                  </a:cubicBezTo>
                  <a:lnTo>
                    <a:pt x="538" y="36"/>
                  </a:lnTo>
                  <a:cubicBezTo>
                    <a:pt x="533" y="37"/>
                    <a:pt x="529" y="34"/>
                    <a:pt x="528" y="30"/>
                  </a:cubicBezTo>
                  <a:cubicBezTo>
                    <a:pt x="527" y="25"/>
                    <a:pt x="530" y="21"/>
                    <a:pt x="535" y="20"/>
                  </a:cubicBezTo>
                  <a:close/>
                  <a:moveTo>
                    <a:pt x="630" y="4"/>
                  </a:moveTo>
                  <a:lnTo>
                    <a:pt x="678" y="3"/>
                  </a:lnTo>
                  <a:cubicBezTo>
                    <a:pt x="683" y="3"/>
                    <a:pt x="686" y="6"/>
                    <a:pt x="687" y="10"/>
                  </a:cubicBezTo>
                  <a:cubicBezTo>
                    <a:pt x="687" y="15"/>
                    <a:pt x="683" y="19"/>
                    <a:pt x="679" y="19"/>
                  </a:cubicBezTo>
                  <a:lnTo>
                    <a:pt x="631" y="20"/>
                  </a:lnTo>
                  <a:cubicBezTo>
                    <a:pt x="626" y="20"/>
                    <a:pt x="623" y="16"/>
                    <a:pt x="623" y="12"/>
                  </a:cubicBezTo>
                  <a:cubicBezTo>
                    <a:pt x="622" y="7"/>
                    <a:pt x="626" y="4"/>
                    <a:pt x="630" y="4"/>
                  </a:cubicBezTo>
                  <a:close/>
                  <a:moveTo>
                    <a:pt x="726" y="2"/>
                  </a:moveTo>
                  <a:lnTo>
                    <a:pt x="774" y="1"/>
                  </a:lnTo>
                  <a:cubicBezTo>
                    <a:pt x="779" y="1"/>
                    <a:pt x="782" y="4"/>
                    <a:pt x="783" y="9"/>
                  </a:cubicBezTo>
                  <a:cubicBezTo>
                    <a:pt x="783" y="13"/>
                    <a:pt x="779" y="17"/>
                    <a:pt x="775" y="17"/>
                  </a:cubicBezTo>
                  <a:lnTo>
                    <a:pt x="727" y="18"/>
                  </a:lnTo>
                  <a:cubicBezTo>
                    <a:pt x="722" y="18"/>
                    <a:pt x="719" y="14"/>
                    <a:pt x="719" y="10"/>
                  </a:cubicBezTo>
                  <a:cubicBezTo>
                    <a:pt x="718" y="5"/>
                    <a:pt x="722" y="2"/>
                    <a:pt x="726" y="2"/>
                  </a:cubicBezTo>
                  <a:close/>
                  <a:moveTo>
                    <a:pt x="824" y="1"/>
                  </a:moveTo>
                  <a:lnTo>
                    <a:pt x="871" y="9"/>
                  </a:lnTo>
                  <a:cubicBezTo>
                    <a:pt x="875" y="9"/>
                    <a:pt x="878" y="13"/>
                    <a:pt x="878" y="18"/>
                  </a:cubicBezTo>
                  <a:cubicBezTo>
                    <a:pt x="877" y="22"/>
                    <a:pt x="873" y="25"/>
                    <a:pt x="869" y="24"/>
                  </a:cubicBezTo>
                  <a:lnTo>
                    <a:pt x="821" y="17"/>
                  </a:lnTo>
                  <a:cubicBezTo>
                    <a:pt x="817" y="16"/>
                    <a:pt x="814" y="12"/>
                    <a:pt x="815" y="7"/>
                  </a:cubicBezTo>
                  <a:cubicBezTo>
                    <a:pt x="815" y="3"/>
                    <a:pt x="819" y="0"/>
                    <a:pt x="824" y="1"/>
                  </a:cubicBezTo>
                  <a:close/>
                  <a:moveTo>
                    <a:pt x="918" y="16"/>
                  </a:moveTo>
                  <a:lnTo>
                    <a:pt x="966" y="24"/>
                  </a:lnTo>
                  <a:cubicBezTo>
                    <a:pt x="970" y="25"/>
                    <a:pt x="973" y="29"/>
                    <a:pt x="972" y="33"/>
                  </a:cubicBezTo>
                  <a:cubicBezTo>
                    <a:pt x="972" y="38"/>
                    <a:pt x="968" y="41"/>
                    <a:pt x="963" y="40"/>
                  </a:cubicBezTo>
                  <a:lnTo>
                    <a:pt x="916" y="32"/>
                  </a:lnTo>
                  <a:cubicBezTo>
                    <a:pt x="912" y="32"/>
                    <a:pt x="909" y="27"/>
                    <a:pt x="909" y="23"/>
                  </a:cubicBezTo>
                  <a:cubicBezTo>
                    <a:pt x="910" y="19"/>
                    <a:pt x="914" y="16"/>
                    <a:pt x="918" y="16"/>
                  </a:cubicBezTo>
                  <a:close/>
                  <a:moveTo>
                    <a:pt x="1013" y="32"/>
                  </a:moveTo>
                  <a:lnTo>
                    <a:pt x="1020" y="33"/>
                  </a:lnTo>
                  <a:cubicBezTo>
                    <a:pt x="1021" y="33"/>
                    <a:pt x="1021" y="33"/>
                    <a:pt x="1022" y="34"/>
                  </a:cubicBezTo>
                  <a:lnTo>
                    <a:pt x="1060" y="47"/>
                  </a:lnTo>
                  <a:cubicBezTo>
                    <a:pt x="1064" y="48"/>
                    <a:pt x="1067" y="53"/>
                    <a:pt x="1065" y="57"/>
                  </a:cubicBezTo>
                  <a:cubicBezTo>
                    <a:pt x="1064" y="61"/>
                    <a:pt x="1059" y="64"/>
                    <a:pt x="1055" y="62"/>
                  </a:cubicBezTo>
                  <a:lnTo>
                    <a:pt x="1016" y="49"/>
                  </a:lnTo>
                  <a:lnTo>
                    <a:pt x="1018" y="49"/>
                  </a:lnTo>
                  <a:lnTo>
                    <a:pt x="1011" y="48"/>
                  </a:lnTo>
                  <a:cubicBezTo>
                    <a:pt x="1006" y="47"/>
                    <a:pt x="1003" y="43"/>
                    <a:pt x="1004" y="39"/>
                  </a:cubicBezTo>
                  <a:cubicBezTo>
                    <a:pt x="1005" y="34"/>
                    <a:pt x="1009" y="31"/>
                    <a:pt x="1013" y="32"/>
                  </a:cubicBezTo>
                  <a:close/>
                  <a:moveTo>
                    <a:pt x="1105" y="63"/>
                  </a:moveTo>
                  <a:lnTo>
                    <a:pt x="1151" y="79"/>
                  </a:lnTo>
                  <a:cubicBezTo>
                    <a:pt x="1155" y="80"/>
                    <a:pt x="1157" y="85"/>
                    <a:pt x="1156" y="89"/>
                  </a:cubicBezTo>
                  <a:cubicBezTo>
                    <a:pt x="1154" y="93"/>
                    <a:pt x="1150" y="95"/>
                    <a:pt x="1145" y="94"/>
                  </a:cubicBezTo>
                  <a:lnTo>
                    <a:pt x="1100" y="78"/>
                  </a:lnTo>
                  <a:cubicBezTo>
                    <a:pt x="1096" y="77"/>
                    <a:pt x="1094" y="72"/>
                    <a:pt x="1095" y="68"/>
                  </a:cubicBezTo>
                  <a:cubicBezTo>
                    <a:pt x="1097" y="64"/>
                    <a:pt x="1101" y="61"/>
                    <a:pt x="1105" y="63"/>
                  </a:cubicBezTo>
                  <a:close/>
                  <a:moveTo>
                    <a:pt x="1196" y="95"/>
                  </a:moveTo>
                  <a:lnTo>
                    <a:pt x="1224" y="104"/>
                  </a:lnTo>
                  <a:cubicBezTo>
                    <a:pt x="1224" y="104"/>
                    <a:pt x="1224" y="105"/>
                    <a:pt x="1225" y="105"/>
                  </a:cubicBezTo>
                  <a:lnTo>
                    <a:pt x="1241" y="114"/>
                  </a:lnTo>
                  <a:cubicBezTo>
                    <a:pt x="1245" y="116"/>
                    <a:pt x="1247" y="121"/>
                    <a:pt x="1245" y="124"/>
                  </a:cubicBezTo>
                  <a:cubicBezTo>
                    <a:pt x="1243" y="128"/>
                    <a:pt x="1238" y="130"/>
                    <a:pt x="1234" y="128"/>
                  </a:cubicBezTo>
                  <a:lnTo>
                    <a:pt x="1217" y="119"/>
                  </a:lnTo>
                  <a:lnTo>
                    <a:pt x="1218" y="119"/>
                  </a:lnTo>
                  <a:lnTo>
                    <a:pt x="1191" y="110"/>
                  </a:lnTo>
                  <a:cubicBezTo>
                    <a:pt x="1187" y="108"/>
                    <a:pt x="1184" y="104"/>
                    <a:pt x="1186" y="100"/>
                  </a:cubicBezTo>
                  <a:cubicBezTo>
                    <a:pt x="1187" y="95"/>
                    <a:pt x="1192" y="93"/>
                    <a:pt x="1196" y="95"/>
                  </a:cubicBezTo>
                  <a:close/>
                  <a:moveTo>
                    <a:pt x="1284" y="136"/>
                  </a:moveTo>
                  <a:lnTo>
                    <a:pt x="1326" y="159"/>
                  </a:lnTo>
                  <a:cubicBezTo>
                    <a:pt x="1330" y="161"/>
                    <a:pt x="1331" y="166"/>
                    <a:pt x="1329" y="170"/>
                  </a:cubicBezTo>
                  <a:cubicBezTo>
                    <a:pt x="1327" y="174"/>
                    <a:pt x="1322" y="175"/>
                    <a:pt x="1318" y="173"/>
                  </a:cubicBezTo>
                  <a:lnTo>
                    <a:pt x="1276" y="150"/>
                  </a:lnTo>
                  <a:cubicBezTo>
                    <a:pt x="1272" y="148"/>
                    <a:pt x="1271" y="143"/>
                    <a:pt x="1273" y="140"/>
                  </a:cubicBezTo>
                  <a:cubicBezTo>
                    <a:pt x="1275" y="136"/>
                    <a:pt x="1280" y="134"/>
                    <a:pt x="1284" y="136"/>
                  </a:cubicBezTo>
                  <a:close/>
                  <a:moveTo>
                    <a:pt x="1368" y="182"/>
                  </a:moveTo>
                  <a:lnTo>
                    <a:pt x="1411" y="204"/>
                  </a:lnTo>
                  <a:cubicBezTo>
                    <a:pt x="1415" y="206"/>
                    <a:pt x="1416" y="211"/>
                    <a:pt x="1414" y="215"/>
                  </a:cubicBezTo>
                  <a:cubicBezTo>
                    <a:pt x="1412" y="219"/>
                    <a:pt x="1407" y="220"/>
                    <a:pt x="1403" y="218"/>
                  </a:cubicBezTo>
                  <a:lnTo>
                    <a:pt x="1361" y="196"/>
                  </a:lnTo>
                  <a:cubicBezTo>
                    <a:pt x="1357" y="194"/>
                    <a:pt x="1355" y="189"/>
                    <a:pt x="1357" y="185"/>
                  </a:cubicBezTo>
                  <a:cubicBezTo>
                    <a:pt x="1360" y="181"/>
                    <a:pt x="1364" y="179"/>
                    <a:pt x="1368" y="182"/>
                  </a:cubicBezTo>
                  <a:close/>
                </a:path>
              </a:pathLst>
            </a:custGeom>
            <a:solidFill>
              <a:srgbClr val="000000"/>
            </a:solidFill>
            <a:ln w="15875" cap="flat">
              <a:solidFill>
                <a:srgbClr val="000000"/>
              </a:solidFill>
              <a:prstDash val="solid"/>
              <a:bevel/>
            </a:ln>
          </p:spPr>
          <p:txBody>
            <a:bodyPr/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04247" name="Freeform 439"/>
            <p:cNvSpPr/>
            <p:nvPr/>
          </p:nvSpPr>
          <p:spPr bwMode="auto">
            <a:xfrm>
              <a:off x="2590" y="778"/>
              <a:ext cx="42" cy="3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40" y="36"/>
                </a:cxn>
                <a:cxn ang="0">
                  <a:pos x="0" y="31"/>
                </a:cxn>
                <a:cxn ang="0">
                  <a:pos x="19" y="0"/>
                </a:cxn>
              </a:cxnLst>
              <a:rect l="0" t="0" r="r" b="b"/>
              <a:pathLst>
                <a:path w="40" h="36">
                  <a:moveTo>
                    <a:pt x="19" y="0"/>
                  </a:moveTo>
                  <a:lnTo>
                    <a:pt x="40" y="36"/>
                  </a:lnTo>
                  <a:lnTo>
                    <a:pt x="0" y="3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18746" name="Rectangle 440"/>
            <p:cNvSpPr>
              <a:spLocks noChangeArrowheads="1"/>
            </p:cNvSpPr>
            <p:nvPr/>
          </p:nvSpPr>
          <p:spPr bwMode="auto">
            <a:xfrm>
              <a:off x="3348" y="673"/>
              <a:ext cx="78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7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47" name="Rectangle 441"/>
            <p:cNvSpPr>
              <a:spLocks noChangeArrowheads="1"/>
            </p:cNvSpPr>
            <p:nvPr/>
          </p:nvSpPr>
          <p:spPr bwMode="auto">
            <a:xfrm>
              <a:off x="3845" y="673"/>
              <a:ext cx="7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7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48" name="Rectangle 442"/>
            <p:cNvSpPr>
              <a:spLocks noChangeArrowheads="1"/>
            </p:cNvSpPr>
            <p:nvPr/>
          </p:nvSpPr>
          <p:spPr bwMode="auto">
            <a:xfrm>
              <a:off x="4343" y="673"/>
              <a:ext cx="78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7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49" name="Rectangle 443"/>
            <p:cNvSpPr>
              <a:spLocks noChangeArrowheads="1"/>
            </p:cNvSpPr>
            <p:nvPr/>
          </p:nvSpPr>
          <p:spPr bwMode="auto">
            <a:xfrm>
              <a:off x="4840" y="673"/>
              <a:ext cx="7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7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50" name="Rectangle 444"/>
            <p:cNvSpPr>
              <a:spLocks noChangeArrowheads="1"/>
            </p:cNvSpPr>
            <p:nvPr/>
          </p:nvSpPr>
          <p:spPr bwMode="auto">
            <a:xfrm>
              <a:off x="1397" y="521"/>
              <a:ext cx="2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(0,2)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51" name="Rectangle 445"/>
            <p:cNvSpPr>
              <a:spLocks noChangeArrowheads="1"/>
            </p:cNvSpPr>
            <p:nvPr/>
          </p:nvSpPr>
          <p:spPr bwMode="auto">
            <a:xfrm>
              <a:off x="1397" y="893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(1,2)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52" name="Rectangle 446"/>
            <p:cNvSpPr>
              <a:spLocks noChangeArrowheads="1"/>
            </p:cNvSpPr>
            <p:nvPr/>
          </p:nvSpPr>
          <p:spPr bwMode="auto">
            <a:xfrm>
              <a:off x="1397" y="1016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(2,2)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53" name="Rectangle 447"/>
            <p:cNvSpPr>
              <a:spLocks noChangeArrowheads="1"/>
            </p:cNvSpPr>
            <p:nvPr/>
          </p:nvSpPr>
          <p:spPr bwMode="auto">
            <a:xfrm>
              <a:off x="1397" y="1390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(3,2)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54" name="Rectangle 448"/>
            <p:cNvSpPr>
              <a:spLocks noChangeArrowheads="1"/>
            </p:cNvSpPr>
            <p:nvPr/>
          </p:nvSpPr>
          <p:spPr bwMode="auto">
            <a:xfrm>
              <a:off x="1397" y="1889"/>
              <a:ext cx="2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(5,2)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55" name="Rectangle 449"/>
            <p:cNvSpPr>
              <a:spLocks noChangeArrowheads="1"/>
            </p:cNvSpPr>
            <p:nvPr/>
          </p:nvSpPr>
          <p:spPr bwMode="auto">
            <a:xfrm>
              <a:off x="1397" y="1515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(4,2)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56" name="Rectangle 450"/>
            <p:cNvSpPr>
              <a:spLocks noChangeArrowheads="1"/>
            </p:cNvSpPr>
            <p:nvPr/>
          </p:nvSpPr>
          <p:spPr bwMode="auto">
            <a:xfrm>
              <a:off x="1397" y="2384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(7,2)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57" name="Rectangle 451"/>
            <p:cNvSpPr>
              <a:spLocks noChangeArrowheads="1"/>
            </p:cNvSpPr>
            <p:nvPr/>
          </p:nvSpPr>
          <p:spPr bwMode="auto">
            <a:xfrm>
              <a:off x="1397" y="2012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(6,2)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58" name="Rectangle 452"/>
            <p:cNvSpPr>
              <a:spLocks noChangeArrowheads="1"/>
            </p:cNvSpPr>
            <p:nvPr/>
          </p:nvSpPr>
          <p:spPr bwMode="auto">
            <a:xfrm>
              <a:off x="1674" y="521"/>
              <a:ext cx="2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(0,3)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59" name="Rectangle 453"/>
            <p:cNvSpPr>
              <a:spLocks noChangeArrowheads="1"/>
            </p:cNvSpPr>
            <p:nvPr/>
          </p:nvSpPr>
          <p:spPr bwMode="auto">
            <a:xfrm>
              <a:off x="1674" y="893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(1,3)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60" name="Rectangle 454"/>
            <p:cNvSpPr>
              <a:spLocks noChangeArrowheads="1"/>
            </p:cNvSpPr>
            <p:nvPr/>
          </p:nvSpPr>
          <p:spPr bwMode="auto">
            <a:xfrm>
              <a:off x="1674" y="1016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(2,3)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61" name="Rectangle 455"/>
            <p:cNvSpPr>
              <a:spLocks noChangeArrowheads="1"/>
            </p:cNvSpPr>
            <p:nvPr/>
          </p:nvSpPr>
          <p:spPr bwMode="auto">
            <a:xfrm>
              <a:off x="1674" y="1390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(3,3)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62" name="Rectangle 456"/>
            <p:cNvSpPr>
              <a:spLocks noChangeArrowheads="1"/>
            </p:cNvSpPr>
            <p:nvPr/>
          </p:nvSpPr>
          <p:spPr bwMode="auto">
            <a:xfrm>
              <a:off x="1674" y="1889"/>
              <a:ext cx="2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(5,3)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63" name="Rectangle 457"/>
            <p:cNvSpPr>
              <a:spLocks noChangeArrowheads="1"/>
            </p:cNvSpPr>
            <p:nvPr/>
          </p:nvSpPr>
          <p:spPr bwMode="auto">
            <a:xfrm>
              <a:off x="1674" y="1515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(4,3)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64" name="Rectangle 458"/>
            <p:cNvSpPr>
              <a:spLocks noChangeArrowheads="1"/>
            </p:cNvSpPr>
            <p:nvPr/>
          </p:nvSpPr>
          <p:spPr bwMode="auto">
            <a:xfrm>
              <a:off x="1655" y="2243"/>
              <a:ext cx="9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13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65" name="Rectangle 459"/>
            <p:cNvSpPr>
              <a:spLocks noChangeArrowheads="1"/>
            </p:cNvSpPr>
            <p:nvPr/>
          </p:nvSpPr>
          <p:spPr bwMode="auto">
            <a:xfrm>
              <a:off x="1674" y="2384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(7,3)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66" name="Rectangle 460"/>
            <p:cNvSpPr>
              <a:spLocks noChangeArrowheads="1"/>
            </p:cNvSpPr>
            <p:nvPr/>
          </p:nvSpPr>
          <p:spPr bwMode="auto">
            <a:xfrm>
              <a:off x="1674" y="2012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(6,3)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4269" name="Freeform 461"/>
            <p:cNvSpPr>
              <a:spLocks noEditPoints="1"/>
            </p:cNvSpPr>
            <p:nvPr/>
          </p:nvSpPr>
          <p:spPr bwMode="auto">
            <a:xfrm>
              <a:off x="1576" y="831"/>
              <a:ext cx="203" cy="860"/>
            </a:xfrm>
            <a:custGeom>
              <a:avLst/>
              <a:gdLst/>
              <a:ahLst/>
              <a:cxnLst>
                <a:cxn ang="0">
                  <a:pos x="294" y="1384"/>
                </a:cxn>
                <a:cxn ang="0">
                  <a:pos x="334" y="1434"/>
                </a:cxn>
                <a:cxn ang="0">
                  <a:pos x="233" y="1320"/>
                </a:cxn>
                <a:cxn ang="0">
                  <a:pos x="276" y="1347"/>
                </a:cxn>
                <a:cxn ang="0">
                  <a:pos x="203" y="1282"/>
                </a:cxn>
                <a:cxn ang="0">
                  <a:pos x="175" y="1242"/>
                </a:cxn>
                <a:cxn ang="0">
                  <a:pos x="199" y="1250"/>
                </a:cxn>
                <a:cxn ang="0">
                  <a:pos x="215" y="1283"/>
                </a:cxn>
                <a:cxn ang="0">
                  <a:pos x="128" y="1158"/>
                </a:cxn>
                <a:cxn ang="0">
                  <a:pos x="166" y="1192"/>
                </a:cxn>
                <a:cxn ang="0">
                  <a:pos x="104" y="1117"/>
                </a:cxn>
                <a:cxn ang="0">
                  <a:pos x="82" y="1073"/>
                </a:cxn>
                <a:cxn ang="0">
                  <a:pos x="100" y="1077"/>
                </a:cxn>
                <a:cxn ang="0">
                  <a:pos x="115" y="1120"/>
                </a:cxn>
                <a:cxn ang="0">
                  <a:pos x="50" y="982"/>
                </a:cxn>
                <a:cxn ang="0">
                  <a:pos x="81" y="1022"/>
                </a:cxn>
                <a:cxn ang="0">
                  <a:pos x="34" y="937"/>
                </a:cxn>
                <a:cxn ang="0">
                  <a:pos x="21" y="889"/>
                </a:cxn>
                <a:cxn ang="0">
                  <a:pos x="39" y="903"/>
                </a:cxn>
                <a:cxn ang="0">
                  <a:pos x="44" y="942"/>
                </a:cxn>
                <a:cxn ang="0">
                  <a:pos x="9" y="794"/>
                </a:cxn>
                <a:cxn ang="0">
                  <a:pos x="31" y="839"/>
                </a:cxn>
                <a:cxn ang="0">
                  <a:pos x="2" y="746"/>
                </a:cxn>
                <a:cxn ang="0">
                  <a:pos x="3" y="697"/>
                </a:cxn>
                <a:cxn ang="0">
                  <a:pos x="16" y="728"/>
                </a:cxn>
                <a:cxn ang="0">
                  <a:pos x="11" y="753"/>
                </a:cxn>
                <a:cxn ang="0">
                  <a:pos x="11" y="601"/>
                </a:cxn>
                <a:cxn ang="0">
                  <a:pos x="22" y="650"/>
                </a:cxn>
                <a:cxn ang="0">
                  <a:pos x="14" y="553"/>
                </a:cxn>
                <a:cxn ang="0">
                  <a:pos x="27" y="506"/>
                </a:cxn>
                <a:cxn ang="0">
                  <a:pos x="30" y="552"/>
                </a:cxn>
                <a:cxn ang="0">
                  <a:pos x="22" y="562"/>
                </a:cxn>
                <a:cxn ang="0">
                  <a:pos x="55" y="413"/>
                </a:cxn>
                <a:cxn ang="0">
                  <a:pos x="56" y="464"/>
                </a:cxn>
                <a:cxn ang="0">
                  <a:pos x="69" y="366"/>
                </a:cxn>
                <a:cxn ang="0">
                  <a:pos x="105" y="330"/>
                </a:cxn>
                <a:cxn ang="0">
                  <a:pos x="69" y="366"/>
                </a:cxn>
                <a:cxn ang="0">
                  <a:pos x="144" y="234"/>
                </a:cxn>
                <a:cxn ang="0">
                  <a:pos x="116" y="291"/>
                </a:cxn>
                <a:cxn ang="0">
                  <a:pos x="159" y="187"/>
                </a:cxn>
                <a:cxn ang="0">
                  <a:pos x="194" y="152"/>
                </a:cxn>
                <a:cxn ang="0">
                  <a:pos x="173" y="194"/>
                </a:cxn>
                <a:cxn ang="0">
                  <a:pos x="155" y="195"/>
                </a:cxn>
                <a:cxn ang="0">
                  <a:pos x="249" y="74"/>
                </a:cxn>
                <a:cxn ang="0">
                  <a:pos x="212" y="126"/>
                </a:cxn>
                <a:cxn ang="0">
                  <a:pos x="288" y="5"/>
                </a:cxn>
                <a:cxn ang="0">
                  <a:pos x="279" y="46"/>
                </a:cxn>
              </a:cxnLst>
              <a:rect l="0" t="0" r="r" b="b"/>
              <a:pathLst>
                <a:path w="338" h="1437">
                  <a:moveTo>
                    <a:pt x="323" y="1433"/>
                  </a:moveTo>
                  <a:lnTo>
                    <a:pt x="293" y="1395"/>
                  </a:lnTo>
                  <a:cubicBezTo>
                    <a:pt x="290" y="1392"/>
                    <a:pt x="291" y="1387"/>
                    <a:pt x="294" y="1384"/>
                  </a:cubicBezTo>
                  <a:cubicBezTo>
                    <a:pt x="298" y="1381"/>
                    <a:pt x="303" y="1382"/>
                    <a:pt x="305" y="1385"/>
                  </a:cubicBezTo>
                  <a:lnTo>
                    <a:pt x="335" y="1423"/>
                  </a:lnTo>
                  <a:cubicBezTo>
                    <a:pt x="338" y="1426"/>
                    <a:pt x="337" y="1431"/>
                    <a:pt x="334" y="1434"/>
                  </a:cubicBezTo>
                  <a:cubicBezTo>
                    <a:pt x="330" y="1437"/>
                    <a:pt x="325" y="1436"/>
                    <a:pt x="323" y="1433"/>
                  </a:cubicBezTo>
                  <a:close/>
                  <a:moveTo>
                    <a:pt x="263" y="1357"/>
                  </a:moveTo>
                  <a:lnTo>
                    <a:pt x="233" y="1320"/>
                  </a:lnTo>
                  <a:cubicBezTo>
                    <a:pt x="230" y="1316"/>
                    <a:pt x="231" y="1311"/>
                    <a:pt x="235" y="1308"/>
                  </a:cubicBezTo>
                  <a:cubicBezTo>
                    <a:pt x="238" y="1306"/>
                    <a:pt x="243" y="1306"/>
                    <a:pt x="246" y="1310"/>
                  </a:cubicBezTo>
                  <a:lnTo>
                    <a:pt x="276" y="1347"/>
                  </a:lnTo>
                  <a:cubicBezTo>
                    <a:pt x="278" y="1351"/>
                    <a:pt x="278" y="1356"/>
                    <a:pt x="274" y="1359"/>
                  </a:cubicBezTo>
                  <a:cubicBezTo>
                    <a:pt x="271" y="1361"/>
                    <a:pt x="266" y="1361"/>
                    <a:pt x="263" y="1357"/>
                  </a:cubicBezTo>
                  <a:close/>
                  <a:moveTo>
                    <a:pt x="203" y="1282"/>
                  </a:moveTo>
                  <a:lnTo>
                    <a:pt x="185" y="1259"/>
                  </a:lnTo>
                  <a:cubicBezTo>
                    <a:pt x="185" y="1259"/>
                    <a:pt x="185" y="1259"/>
                    <a:pt x="185" y="1258"/>
                  </a:cubicBezTo>
                  <a:lnTo>
                    <a:pt x="175" y="1242"/>
                  </a:lnTo>
                  <a:cubicBezTo>
                    <a:pt x="173" y="1238"/>
                    <a:pt x="175" y="1233"/>
                    <a:pt x="178" y="1231"/>
                  </a:cubicBezTo>
                  <a:cubicBezTo>
                    <a:pt x="182" y="1229"/>
                    <a:pt x="187" y="1230"/>
                    <a:pt x="189" y="1234"/>
                  </a:cubicBezTo>
                  <a:lnTo>
                    <a:pt x="199" y="1250"/>
                  </a:lnTo>
                  <a:lnTo>
                    <a:pt x="198" y="1249"/>
                  </a:lnTo>
                  <a:lnTo>
                    <a:pt x="216" y="1272"/>
                  </a:lnTo>
                  <a:cubicBezTo>
                    <a:pt x="219" y="1276"/>
                    <a:pt x="218" y="1281"/>
                    <a:pt x="215" y="1283"/>
                  </a:cubicBezTo>
                  <a:cubicBezTo>
                    <a:pt x="211" y="1286"/>
                    <a:pt x="206" y="1286"/>
                    <a:pt x="203" y="1282"/>
                  </a:cubicBezTo>
                  <a:close/>
                  <a:moveTo>
                    <a:pt x="152" y="1200"/>
                  </a:moveTo>
                  <a:lnTo>
                    <a:pt x="128" y="1158"/>
                  </a:lnTo>
                  <a:cubicBezTo>
                    <a:pt x="126" y="1154"/>
                    <a:pt x="127" y="1150"/>
                    <a:pt x="131" y="1147"/>
                  </a:cubicBezTo>
                  <a:cubicBezTo>
                    <a:pt x="135" y="1145"/>
                    <a:pt x="140" y="1147"/>
                    <a:pt x="142" y="1150"/>
                  </a:cubicBezTo>
                  <a:lnTo>
                    <a:pt x="166" y="1192"/>
                  </a:lnTo>
                  <a:cubicBezTo>
                    <a:pt x="168" y="1196"/>
                    <a:pt x="166" y="1201"/>
                    <a:pt x="163" y="1203"/>
                  </a:cubicBezTo>
                  <a:cubicBezTo>
                    <a:pt x="159" y="1205"/>
                    <a:pt x="154" y="1204"/>
                    <a:pt x="152" y="1200"/>
                  </a:cubicBezTo>
                  <a:close/>
                  <a:moveTo>
                    <a:pt x="104" y="1117"/>
                  </a:moveTo>
                  <a:lnTo>
                    <a:pt x="86" y="1084"/>
                  </a:lnTo>
                  <a:cubicBezTo>
                    <a:pt x="85" y="1083"/>
                    <a:pt x="85" y="1083"/>
                    <a:pt x="85" y="1082"/>
                  </a:cubicBezTo>
                  <a:lnTo>
                    <a:pt x="82" y="1073"/>
                  </a:lnTo>
                  <a:cubicBezTo>
                    <a:pt x="80" y="1069"/>
                    <a:pt x="82" y="1064"/>
                    <a:pt x="87" y="1063"/>
                  </a:cubicBezTo>
                  <a:cubicBezTo>
                    <a:pt x="91" y="1061"/>
                    <a:pt x="95" y="1063"/>
                    <a:pt x="97" y="1068"/>
                  </a:cubicBezTo>
                  <a:lnTo>
                    <a:pt x="100" y="1077"/>
                  </a:lnTo>
                  <a:lnTo>
                    <a:pt x="99" y="1076"/>
                  </a:lnTo>
                  <a:lnTo>
                    <a:pt x="118" y="1109"/>
                  </a:lnTo>
                  <a:cubicBezTo>
                    <a:pt x="120" y="1113"/>
                    <a:pt x="119" y="1117"/>
                    <a:pt x="115" y="1120"/>
                  </a:cubicBezTo>
                  <a:cubicBezTo>
                    <a:pt x="111" y="1122"/>
                    <a:pt x="106" y="1120"/>
                    <a:pt x="104" y="1117"/>
                  </a:cubicBezTo>
                  <a:close/>
                  <a:moveTo>
                    <a:pt x="66" y="1027"/>
                  </a:moveTo>
                  <a:lnTo>
                    <a:pt x="50" y="982"/>
                  </a:lnTo>
                  <a:cubicBezTo>
                    <a:pt x="49" y="978"/>
                    <a:pt x="51" y="973"/>
                    <a:pt x="55" y="972"/>
                  </a:cubicBezTo>
                  <a:cubicBezTo>
                    <a:pt x="59" y="970"/>
                    <a:pt x="64" y="973"/>
                    <a:pt x="65" y="977"/>
                  </a:cubicBezTo>
                  <a:lnTo>
                    <a:pt x="81" y="1022"/>
                  </a:lnTo>
                  <a:cubicBezTo>
                    <a:pt x="82" y="1026"/>
                    <a:pt x="80" y="1031"/>
                    <a:pt x="76" y="1032"/>
                  </a:cubicBezTo>
                  <a:cubicBezTo>
                    <a:pt x="72" y="1034"/>
                    <a:pt x="67" y="1032"/>
                    <a:pt x="66" y="1027"/>
                  </a:cubicBezTo>
                  <a:close/>
                  <a:moveTo>
                    <a:pt x="34" y="937"/>
                  </a:moveTo>
                  <a:lnTo>
                    <a:pt x="24" y="907"/>
                  </a:lnTo>
                  <a:cubicBezTo>
                    <a:pt x="24" y="906"/>
                    <a:pt x="23" y="906"/>
                    <a:pt x="23" y="905"/>
                  </a:cubicBezTo>
                  <a:lnTo>
                    <a:pt x="21" y="889"/>
                  </a:lnTo>
                  <a:cubicBezTo>
                    <a:pt x="21" y="885"/>
                    <a:pt x="24" y="881"/>
                    <a:pt x="28" y="880"/>
                  </a:cubicBezTo>
                  <a:cubicBezTo>
                    <a:pt x="33" y="880"/>
                    <a:pt x="37" y="883"/>
                    <a:pt x="37" y="887"/>
                  </a:cubicBezTo>
                  <a:lnTo>
                    <a:pt x="39" y="903"/>
                  </a:lnTo>
                  <a:lnTo>
                    <a:pt x="39" y="902"/>
                  </a:lnTo>
                  <a:lnTo>
                    <a:pt x="49" y="932"/>
                  </a:lnTo>
                  <a:cubicBezTo>
                    <a:pt x="51" y="936"/>
                    <a:pt x="49" y="940"/>
                    <a:pt x="44" y="942"/>
                  </a:cubicBezTo>
                  <a:cubicBezTo>
                    <a:pt x="40" y="943"/>
                    <a:pt x="36" y="941"/>
                    <a:pt x="34" y="937"/>
                  </a:cubicBezTo>
                  <a:close/>
                  <a:moveTo>
                    <a:pt x="15" y="842"/>
                  </a:moveTo>
                  <a:lnTo>
                    <a:pt x="9" y="794"/>
                  </a:lnTo>
                  <a:cubicBezTo>
                    <a:pt x="8" y="790"/>
                    <a:pt x="11" y="786"/>
                    <a:pt x="16" y="785"/>
                  </a:cubicBezTo>
                  <a:cubicBezTo>
                    <a:pt x="20" y="784"/>
                    <a:pt x="24" y="787"/>
                    <a:pt x="25" y="792"/>
                  </a:cubicBezTo>
                  <a:lnTo>
                    <a:pt x="31" y="839"/>
                  </a:lnTo>
                  <a:cubicBezTo>
                    <a:pt x="31" y="844"/>
                    <a:pt x="28" y="848"/>
                    <a:pt x="24" y="848"/>
                  </a:cubicBezTo>
                  <a:cubicBezTo>
                    <a:pt x="20" y="849"/>
                    <a:pt x="16" y="846"/>
                    <a:pt x="15" y="842"/>
                  </a:cubicBezTo>
                  <a:close/>
                  <a:moveTo>
                    <a:pt x="2" y="746"/>
                  </a:moveTo>
                  <a:lnTo>
                    <a:pt x="0" y="729"/>
                  </a:lnTo>
                  <a:cubicBezTo>
                    <a:pt x="0" y="728"/>
                    <a:pt x="0" y="727"/>
                    <a:pt x="0" y="727"/>
                  </a:cubicBezTo>
                  <a:lnTo>
                    <a:pt x="3" y="697"/>
                  </a:lnTo>
                  <a:cubicBezTo>
                    <a:pt x="3" y="692"/>
                    <a:pt x="7" y="689"/>
                    <a:pt x="11" y="690"/>
                  </a:cubicBezTo>
                  <a:cubicBezTo>
                    <a:pt x="16" y="690"/>
                    <a:pt x="19" y="694"/>
                    <a:pt x="19" y="698"/>
                  </a:cubicBezTo>
                  <a:lnTo>
                    <a:pt x="16" y="728"/>
                  </a:lnTo>
                  <a:lnTo>
                    <a:pt x="16" y="726"/>
                  </a:lnTo>
                  <a:lnTo>
                    <a:pt x="18" y="744"/>
                  </a:lnTo>
                  <a:cubicBezTo>
                    <a:pt x="19" y="749"/>
                    <a:pt x="16" y="753"/>
                    <a:pt x="11" y="753"/>
                  </a:cubicBezTo>
                  <a:cubicBezTo>
                    <a:pt x="7" y="754"/>
                    <a:pt x="3" y="751"/>
                    <a:pt x="2" y="746"/>
                  </a:cubicBezTo>
                  <a:close/>
                  <a:moveTo>
                    <a:pt x="7" y="649"/>
                  </a:moveTo>
                  <a:lnTo>
                    <a:pt x="11" y="601"/>
                  </a:lnTo>
                  <a:cubicBezTo>
                    <a:pt x="11" y="597"/>
                    <a:pt x="15" y="594"/>
                    <a:pt x="19" y="594"/>
                  </a:cubicBezTo>
                  <a:cubicBezTo>
                    <a:pt x="24" y="594"/>
                    <a:pt x="27" y="598"/>
                    <a:pt x="26" y="603"/>
                  </a:cubicBezTo>
                  <a:lnTo>
                    <a:pt x="22" y="650"/>
                  </a:lnTo>
                  <a:cubicBezTo>
                    <a:pt x="22" y="655"/>
                    <a:pt x="18" y="658"/>
                    <a:pt x="14" y="658"/>
                  </a:cubicBezTo>
                  <a:cubicBezTo>
                    <a:pt x="9" y="657"/>
                    <a:pt x="6" y="653"/>
                    <a:pt x="7" y="649"/>
                  </a:cubicBezTo>
                  <a:close/>
                  <a:moveTo>
                    <a:pt x="14" y="553"/>
                  </a:moveTo>
                  <a:lnTo>
                    <a:pt x="15" y="549"/>
                  </a:lnTo>
                  <a:cubicBezTo>
                    <a:pt x="15" y="548"/>
                    <a:pt x="15" y="548"/>
                    <a:pt x="15" y="547"/>
                  </a:cubicBezTo>
                  <a:lnTo>
                    <a:pt x="27" y="506"/>
                  </a:lnTo>
                  <a:cubicBezTo>
                    <a:pt x="29" y="501"/>
                    <a:pt x="33" y="499"/>
                    <a:pt x="37" y="500"/>
                  </a:cubicBezTo>
                  <a:cubicBezTo>
                    <a:pt x="42" y="501"/>
                    <a:pt x="44" y="506"/>
                    <a:pt x="43" y="510"/>
                  </a:cubicBezTo>
                  <a:lnTo>
                    <a:pt x="30" y="552"/>
                  </a:lnTo>
                  <a:lnTo>
                    <a:pt x="31" y="550"/>
                  </a:lnTo>
                  <a:lnTo>
                    <a:pt x="30" y="555"/>
                  </a:lnTo>
                  <a:cubicBezTo>
                    <a:pt x="30" y="559"/>
                    <a:pt x="26" y="562"/>
                    <a:pt x="22" y="562"/>
                  </a:cubicBezTo>
                  <a:cubicBezTo>
                    <a:pt x="17" y="562"/>
                    <a:pt x="14" y="558"/>
                    <a:pt x="14" y="553"/>
                  </a:cubicBezTo>
                  <a:close/>
                  <a:moveTo>
                    <a:pt x="41" y="460"/>
                  </a:moveTo>
                  <a:lnTo>
                    <a:pt x="55" y="413"/>
                  </a:lnTo>
                  <a:cubicBezTo>
                    <a:pt x="56" y="409"/>
                    <a:pt x="60" y="407"/>
                    <a:pt x="65" y="408"/>
                  </a:cubicBezTo>
                  <a:cubicBezTo>
                    <a:pt x="69" y="409"/>
                    <a:pt x="71" y="414"/>
                    <a:pt x="70" y="418"/>
                  </a:cubicBezTo>
                  <a:lnTo>
                    <a:pt x="56" y="464"/>
                  </a:lnTo>
                  <a:cubicBezTo>
                    <a:pt x="55" y="468"/>
                    <a:pt x="51" y="471"/>
                    <a:pt x="46" y="469"/>
                  </a:cubicBezTo>
                  <a:cubicBezTo>
                    <a:pt x="42" y="468"/>
                    <a:pt x="40" y="464"/>
                    <a:pt x="41" y="460"/>
                  </a:cubicBezTo>
                  <a:close/>
                  <a:moveTo>
                    <a:pt x="69" y="366"/>
                  </a:moveTo>
                  <a:lnTo>
                    <a:pt x="90" y="323"/>
                  </a:lnTo>
                  <a:cubicBezTo>
                    <a:pt x="92" y="319"/>
                    <a:pt x="97" y="318"/>
                    <a:pt x="101" y="320"/>
                  </a:cubicBezTo>
                  <a:cubicBezTo>
                    <a:pt x="105" y="322"/>
                    <a:pt x="107" y="327"/>
                    <a:pt x="105" y="330"/>
                  </a:cubicBezTo>
                  <a:lnTo>
                    <a:pt x="83" y="373"/>
                  </a:lnTo>
                  <a:cubicBezTo>
                    <a:pt x="81" y="377"/>
                    <a:pt x="76" y="379"/>
                    <a:pt x="72" y="377"/>
                  </a:cubicBezTo>
                  <a:cubicBezTo>
                    <a:pt x="68" y="375"/>
                    <a:pt x="67" y="370"/>
                    <a:pt x="69" y="366"/>
                  </a:cubicBezTo>
                  <a:close/>
                  <a:moveTo>
                    <a:pt x="112" y="280"/>
                  </a:moveTo>
                  <a:lnTo>
                    <a:pt x="134" y="238"/>
                  </a:lnTo>
                  <a:cubicBezTo>
                    <a:pt x="136" y="234"/>
                    <a:pt x="140" y="232"/>
                    <a:pt x="144" y="234"/>
                  </a:cubicBezTo>
                  <a:cubicBezTo>
                    <a:pt x="148" y="236"/>
                    <a:pt x="150" y="241"/>
                    <a:pt x="148" y="245"/>
                  </a:cubicBezTo>
                  <a:lnTo>
                    <a:pt x="126" y="288"/>
                  </a:lnTo>
                  <a:cubicBezTo>
                    <a:pt x="124" y="292"/>
                    <a:pt x="120" y="293"/>
                    <a:pt x="116" y="291"/>
                  </a:cubicBezTo>
                  <a:cubicBezTo>
                    <a:pt x="112" y="289"/>
                    <a:pt x="110" y="284"/>
                    <a:pt x="112" y="280"/>
                  </a:cubicBezTo>
                  <a:close/>
                  <a:moveTo>
                    <a:pt x="155" y="195"/>
                  </a:moveTo>
                  <a:lnTo>
                    <a:pt x="159" y="187"/>
                  </a:lnTo>
                  <a:cubicBezTo>
                    <a:pt x="159" y="187"/>
                    <a:pt x="159" y="186"/>
                    <a:pt x="160" y="186"/>
                  </a:cubicBezTo>
                  <a:lnTo>
                    <a:pt x="183" y="154"/>
                  </a:lnTo>
                  <a:cubicBezTo>
                    <a:pt x="185" y="150"/>
                    <a:pt x="190" y="149"/>
                    <a:pt x="194" y="152"/>
                  </a:cubicBezTo>
                  <a:cubicBezTo>
                    <a:pt x="197" y="155"/>
                    <a:pt x="198" y="160"/>
                    <a:pt x="196" y="163"/>
                  </a:cubicBezTo>
                  <a:lnTo>
                    <a:pt x="173" y="195"/>
                  </a:lnTo>
                  <a:lnTo>
                    <a:pt x="173" y="194"/>
                  </a:lnTo>
                  <a:lnTo>
                    <a:pt x="169" y="202"/>
                  </a:lnTo>
                  <a:cubicBezTo>
                    <a:pt x="167" y="206"/>
                    <a:pt x="163" y="207"/>
                    <a:pt x="159" y="205"/>
                  </a:cubicBezTo>
                  <a:cubicBezTo>
                    <a:pt x="155" y="203"/>
                    <a:pt x="153" y="199"/>
                    <a:pt x="155" y="195"/>
                  </a:cubicBezTo>
                  <a:close/>
                  <a:moveTo>
                    <a:pt x="210" y="115"/>
                  </a:moveTo>
                  <a:lnTo>
                    <a:pt x="238" y="76"/>
                  </a:lnTo>
                  <a:cubicBezTo>
                    <a:pt x="241" y="72"/>
                    <a:pt x="246" y="71"/>
                    <a:pt x="249" y="74"/>
                  </a:cubicBezTo>
                  <a:cubicBezTo>
                    <a:pt x="253" y="76"/>
                    <a:pt x="254" y="81"/>
                    <a:pt x="251" y="85"/>
                  </a:cubicBezTo>
                  <a:lnTo>
                    <a:pt x="223" y="124"/>
                  </a:lnTo>
                  <a:cubicBezTo>
                    <a:pt x="221" y="128"/>
                    <a:pt x="216" y="128"/>
                    <a:pt x="212" y="126"/>
                  </a:cubicBezTo>
                  <a:cubicBezTo>
                    <a:pt x="209" y="123"/>
                    <a:pt x="208" y="118"/>
                    <a:pt x="210" y="115"/>
                  </a:cubicBezTo>
                  <a:close/>
                  <a:moveTo>
                    <a:pt x="266" y="36"/>
                  </a:moveTo>
                  <a:lnTo>
                    <a:pt x="288" y="5"/>
                  </a:lnTo>
                  <a:cubicBezTo>
                    <a:pt x="291" y="1"/>
                    <a:pt x="296" y="0"/>
                    <a:pt x="299" y="3"/>
                  </a:cubicBezTo>
                  <a:cubicBezTo>
                    <a:pt x="303" y="6"/>
                    <a:pt x="304" y="11"/>
                    <a:pt x="301" y="14"/>
                  </a:cubicBezTo>
                  <a:lnTo>
                    <a:pt x="279" y="46"/>
                  </a:lnTo>
                  <a:cubicBezTo>
                    <a:pt x="276" y="49"/>
                    <a:pt x="271" y="50"/>
                    <a:pt x="268" y="48"/>
                  </a:cubicBezTo>
                  <a:cubicBezTo>
                    <a:pt x="264" y="45"/>
                    <a:pt x="263" y="40"/>
                    <a:pt x="266" y="36"/>
                  </a:cubicBezTo>
                  <a:close/>
                </a:path>
              </a:pathLst>
            </a:custGeom>
            <a:solidFill>
              <a:srgbClr val="000000"/>
            </a:solidFill>
            <a:ln w="15875" cap="flat">
              <a:solidFill>
                <a:srgbClr val="000000"/>
              </a:solidFill>
              <a:prstDash val="solid"/>
              <a:bevel/>
            </a:ln>
          </p:spPr>
          <p:txBody>
            <a:bodyPr/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04270" name="Freeform 462"/>
            <p:cNvSpPr/>
            <p:nvPr/>
          </p:nvSpPr>
          <p:spPr bwMode="auto">
            <a:xfrm>
              <a:off x="1736" y="814"/>
              <a:ext cx="37" cy="39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7" y="0"/>
                </a:cxn>
                <a:cxn ang="0">
                  <a:pos x="28" y="39"/>
                </a:cxn>
                <a:cxn ang="0">
                  <a:pos x="0" y="16"/>
                </a:cxn>
              </a:cxnLst>
              <a:rect l="0" t="0" r="r" b="b"/>
              <a:pathLst>
                <a:path w="37" h="39">
                  <a:moveTo>
                    <a:pt x="0" y="16"/>
                  </a:moveTo>
                  <a:lnTo>
                    <a:pt x="37" y="0"/>
                  </a:lnTo>
                  <a:lnTo>
                    <a:pt x="28" y="39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04271" name="Freeform 463"/>
            <p:cNvSpPr>
              <a:spLocks noEditPoints="1"/>
            </p:cNvSpPr>
            <p:nvPr/>
          </p:nvSpPr>
          <p:spPr bwMode="auto">
            <a:xfrm>
              <a:off x="1576" y="1330"/>
              <a:ext cx="203" cy="859"/>
            </a:xfrm>
            <a:custGeom>
              <a:avLst/>
              <a:gdLst/>
              <a:ahLst/>
              <a:cxnLst>
                <a:cxn ang="0">
                  <a:pos x="295" y="1384"/>
                </a:cxn>
                <a:cxn ang="0">
                  <a:pos x="334" y="1435"/>
                </a:cxn>
                <a:cxn ang="0">
                  <a:pos x="236" y="1318"/>
                </a:cxn>
                <a:cxn ang="0">
                  <a:pos x="277" y="1347"/>
                </a:cxn>
                <a:cxn ang="0">
                  <a:pos x="207" y="1280"/>
                </a:cxn>
                <a:cxn ang="0">
                  <a:pos x="179" y="1239"/>
                </a:cxn>
                <a:cxn ang="0">
                  <a:pos x="199" y="1242"/>
                </a:cxn>
                <a:cxn ang="0">
                  <a:pos x="218" y="1281"/>
                </a:cxn>
                <a:cxn ang="0">
                  <a:pos x="133" y="1155"/>
                </a:cxn>
                <a:cxn ang="0">
                  <a:pos x="170" y="1190"/>
                </a:cxn>
                <a:cxn ang="0">
                  <a:pos x="110" y="1113"/>
                </a:cxn>
                <a:cxn ang="0">
                  <a:pos x="101" y="1063"/>
                </a:cxn>
                <a:cxn ang="0">
                  <a:pos x="110" y="1113"/>
                </a:cxn>
                <a:cxn ang="0">
                  <a:pos x="60" y="969"/>
                </a:cxn>
                <a:cxn ang="0">
                  <a:pos x="80" y="1030"/>
                </a:cxn>
                <a:cxn ang="0">
                  <a:pos x="24" y="889"/>
                </a:cxn>
                <a:cxn ang="0">
                  <a:pos x="30" y="878"/>
                </a:cxn>
                <a:cxn ang="0">
                  <a:pos x="39" y="883"/>
                </a:cxn>
                <a:cxn ang="0">
                  <a:pos x="39" y="934"/>
                </a:cxn>
                <a:cxn ang="0">
                  <a:pos x="18" y="783"/>
                </a:cxn>
                <a:cxn ang="0">
                  <a:pos x="26" y="846"/>
                </a:cxn>
                <a:cxn ang="0">
                  <a:pos x="0" y="709"/>
                </a:cxn>
                <a:cxn ang="0">
                  <a:pos x="10" y="687"/>
                </a:cxn>
                <a:cxn ang="0">
                  <a:pos x="16" y="707"/>
                </a:cxn>
                <a:cxn ang="0">
                  <a:pos x="5" y="744"/>
                </a:cxn>
                <a:cxn ang="0">
                  <a:pos x="18" y="592"/>
                </a:cxn>
                <a:cxn ang="0">
                  <a:pos x="12" y="655"/>
                </a:cxn>
                <a:cxn ang="0">
                  <a:pos x="15" y="531"/>
                </a:cxn>
                <a:cxn ang="0">
                  <a:pos x="33" y="497"/>
                </a:cxn>
                <a:cxn ang="0">
                  <a:pos x="31" y="532"/>
                </a:cxn>
                <a:cxn ang="0">
                  <a:pos x="13" y="551"/>
                </a:cxn>
                <a:cxn ang="0">
                  <a:pos x="60" y="405"/>
                </a:cxn>
                <a:cxn ang="0">
                  <a:pos x="42" y="467"/>
                </a:cxn>
                <a:cxn ang="0">
                  <a:pos x="67" y="354"/>
                </a:cxn>
                <a:cxn ang="0">
                  <a:pos x="96" y="316"/>
                </a:cxn>
                <a:cxn ang="0">
                  <a:pos x="83" y="358"/>
                </a:cxn>
                <a:cxn ang="0">
                  <a:pos x="64" y="365"/>
                </a:cxn>
                <a:cxn ang="0">
                  <a:pos x="140" y="231"/>
                </a:cxn>
                <a:cxn ang="0">
                  <a:pos x="110" y="288"/>
                </a:cxn>
                <a:cxn ang="0">
                  <a:pos x="158" y="178"/>
                </a:cxn>
                <a:cxn ang="0">
                  <a:pos x="190" y="149"/>
                </a:cxn>
                <a:cxn ang="0">
                  <a:pos x="173" y="186"/>
                </a:cxn>
                <a:cxn ang="0">
                  <a:pos x="151" y="192"/>
                </a:cxn>
                <a:cxn ang="0">
                  <a:pos x="247" y="72"/>
                </a:cxn>
                <a:cxn ang="0">
                  <a:pos x="209" y="124"/>
                </a:cxn>
                <a:cxn ang="0">
                  <a:pos x="287" y="5"/>
                </a:cxn>
                <a:cxn ang="0">
                  <a:pos x="277" y="45"/>
                </a:cxn>
              </a:cxnLst>
              <a:rect l="0" t="0" r="r" b="b"/>
              <a:pathLst>
                <a:path w="338" h="1437">
                  <a:moveTo>
                    <a:pt x="322" y="1433"/>
                  </a:moveTo>
                  <a:lnTo>
                    <a:pt x="294" y="1395"/>
                  </a:lnTo>
                  <a:cubicBezTo>
                    <a:pt x="291" y="1391"/>
                    <a:pt x="292" y="1386"/>
                    <a:pt x="295" y="1384"/>
                  </a:cubicBezTo>
                  <a:cubicBezTo>
                    <a:pt x="299" y="1381"/>
                    <a:pt x="304" y="1382"/>
                    <a:pt x="306" y="1385"/>
                  </a:cubicBezTo>
                  <a:lnTo>
                    <a:pt x="335" y="1424"/>
                  </a:lnTo>
                  <a:cubicBezTo>
                    <a:pt x="338" y="1427"/>
                    <a:pt x="337" y="1432"/>
                    <a:pt x="334" y="1435"/>
                  </a:cubicBezTo>
                  <a:cubicBezTo>
                    <a:pt x="330" y="1437"/>
                    <a:pt x="325" y="1437"/>
                    <a:pt x="322" y="1433"/>
                  </a:cubicBezTo>
                  <a:close/>
                  <a:moveTo>
                    <a:pt x="265" y="1356"/>
                  </a:moveTo>
                  <a:lnTo>
                    <a:pt x="236" y="1318"/>
                  </a:lnTo>
                  <a:cubicBezTo>
                    <a:pt x="233" y="1315"/>
                    <a:pt x="234" y="1310"/>
                    <a:pt x="237" y="1307"/>
                  </a:cubicBezTo>
                  <a:cubicBezTo>
                    <a:pt x="241" y="1304"/>
                    <a:pt x="246" y="1305"/>
                    <a:pt x="249" y="1308"/>
                  </a:cubicBezTo>
                  <a:lnTo>
                    <a:pt x="277" y="1347"/>
                  </a:lnTo>
                  <a:cubicBezTo>
                    <a:pt x="280" y="1350"/>
                    <a:pt x="279" y="1355"/>
                    <a:pt x="276" y="1358"/>
                  </a:cubicBezTo>
                  <a:cubicBezTo>
                    <a:pt x="272" y="1361"/>
                    <a:pt x="267" y="1360"/>
                    <a:pt x="265" y="1356"/>
                  </a:cubicBezTo>
                  <a:close/>
                  <a:moveTo>
                    <a:pt x="207" y="1280"/>
                  </a:moveTo>
                  <a:lnTo>
                    <a:pt x="185" y="1251"/>
                  </a:lnTo>
                  <a:cubicBezTo>
                    <a:pt x="185" y="1251"/>
                    <a:pt x="185" y="1250"/>
                    <a:pt x="185" y="1250"/>
                  </a:cubicBezTo>
                  <a:lnTo>
                    <a:pt x="179" y="1239"/>
                  </a:lnTo>
                  <a:cubicBezTo>
                    <a:pt x="177" y="1236"/>
                    <a:pt x="178" y="1231"/>
                    <a:pt x="182" y="1229"/>
                  </a:cubicBezTo>
                  <a:cubicBezTo>
                    <a:pt x="186" y="1226"/>
                    <a:pt x="191" y="1228"/>
                    <a:pt x="193" y="1232"/>
                  </a:cubicBezTo>
                  <a:lnTo>
                    <a:pt x="199" y="1242"/>
                  </a:lnTo>
                  <a:lnTo>
                    <a:pt x="198" y="1241"/>
                  </a:lnTo>
                  <a:lnTo>
                    <a:pt x="220" y="1270"/>
                  </a:lnTo>
                  <a:cubicBezTo>
                    <a:pt x="222" y="1274"/>
                    <a:pt x="222" y="1279"/>
                    <a:pt x="218" y="1281"/>
                  </a:cubicBezTo>
                  <a:cubicBezTo>
                    <a:pt x="215" y="1284"/>
                    <a:pt x="210" y="1283"/>
                    <a:pt x="207" y="1280"/>
                  </a:cubicBezTo>
                  <a:close/>
                  <a:moveTo>
                    <a:pt x="156" y="1197"/>
                  </a:moveTo>
                  <a:lnTo>
                    <a:pt x="133" y="1155"/>
                  </a:lnTo>
                  <a:cubicBezTo>
                    <a:pt x="131" y="1151"/>
                    <a:pt x="132" y="1147"/>
                    <a:pt x="136" y="1144"/>
                  </a:cubicBezTo>
                  <a:cubicBezTo>
                    <a:pt x="140" y="1142"/>
                    <a:pt x="145" y="1144"/>
                    <a:pt x="147" y="1148"/>
                  </a:cubicBezTo>
                  <a:lnTo>
                    <a:pt x="170" y="1190"/>
                  </a:lnTo>
                  <a:cubicBezTo>
                    <a:pt x="172" y="1194"/>
                    <a:pt x="171" y="1198"/>
                    <a:pt x="167" y="1201"/>
                  </a:cubicBezTo>
                  <a:cubicBezTo>
                    <a:pt x="163" y="1203"/>
                    <a:pt x="158" y="1201"/>
                    <a:pt x="156" y="1197"/>
                  </a:cubicBezTo>
                  <a:close/>
                  <a:moveTo>
                    <a:pt x="110" y="1113"/>
                  </a:moveTo>
                  <a:lnTo>
                    <a:pt x="87" y="1071"/>
                  </a:lnTo>
                  <a:cubicBezTo>
                    <a:pt x="85" y="1067"/>
                    <a:pt x="86" y="1062"/>
                    <a:pt x="90" y="1060"/>
                  </a:cubicBezTo>
                  <a:cubicBezTo>
                    <a:pt x="94" y="1058"/>
                    <a:pt x="99" y="1060"/>
                    <a:pt x="101" y="1063"/>
                  </a:cubicBezTo>
                  <a:lnTo>
                    <a:pt x="124" y="1105"/>
                  </a:lnTo>
                  <a:cubicBezTo>
                    <a:pt x="126" y="1109"/>
                    <a:pt x="124" y="1114"/>
                    <a:pt x="121" y="1116"/>
                  </a:cubicBezTo>
                  <a:cubicBezTo>
                    <a:pt x="117" y="1118"/>
                    <a:pt x="112" y="1117"/>
                    <a:pt x="110" y="1113"/>
                  </a:cubicBezTo>
                  <a:close/>
                  <a:moveTo>
                    <a:pt x="70" y="1025"/>
                  </a:moveTo>
                  <a:lnTo>
                    <a:pt x="55" y="979"/>
                  </a:lnTo>
                  <a:cubicBezTo>
                    <a:pt x="53" y="975"/>
                    <a:pt x="56" y="970"/>
                    <a:pt x="60" y="969"/>
                  </a:cubicBezTo>
                  <a:cubicBezTo>
                    <a:pt x="64" y="968"/>
                    <a:pt x="68" y="970"/>
                    <a:pt x="70" y="974"/>
                  </a:cubicBezTo>
                  <a:lnTo>
                    <a:pt x="85" y="1019"/>
                  </a:lnTo>
                  <a:cubicBezTo>
                    <a:pt x="87" y="1024"/>
                    <a:pt x="85" y="1028"/>
                    <a:pt x="80" y="1030"/>
                  </a:cubicBezTo>
                  <a:cubicBezTo>
                    <a:pt x="76" y="1031"/>
                    <a:pt x="72" y="1029"/>
                    <a:pt x="70" y="1025"/>
                  </a:cubicBezTo>
                  <a:close/>
                  <a:moveTo>
                    <a:pt x="39" y="934"/>
                  </a:moveTo>
                  <a:lnTo>
                    <a:pt x="24" y="889"/>
                  </a:lnTo>
                  <a:cubicBezTo>
                    <a:pt x="24" y="888"/>
                    <a:pt x="24" y="888"/>
                    <a:pt x="24" y="887"/>
                  </a:cubicBezTo>
                  <a:lnTo>
                    <a:pt x="23" y="887"/>
                  </a:lnTo>
                  <a:cubicBezTo>
                    <a:pt x="23" y="882"/>
                    <a:pt x="26" y="878"/>
                    <a:pt x="30" y="878"/>
                  </a:cubicBezTo>
                  <a:cubicBezTo>
                    <a:pt x="35" y="877"/>
                    <a:pt x="39" y="880"/>
                    <a:pt x="39" y="885"/>
                  </a:cubicBezTo>
                  <a:lnTo>
                    <a:pt x="39" y="885"/>
                  </a:lnTo>
                  <a:lnTo>
                    <a:pt x="39" y="883"/>
                  </a:lnTo>
                  <a:lnTo>
                    <a:pt x="54" y="929"/>
                  </a:lnTo>
                  <a:cubicBezTo>
                    <a:pt x="56" y="933"/>
                    <a:pt x="54" y="937"/>
                    <a:pt x="49" y="939"/>
                  </a:cubicBezTo>
                  <a:cubicBezTo>
                    <a:pt x="45" y="940"/>
                    <a:pt x="41" y="938"/>
                    <a:pt x="39" y="934"/>
                  </a:cubicBezTo>
                  <a:close/>
                  <a:moveTo>
                    <a:pt x="17" y="839"/>
                  </a:moveTo>
                  <a:lnTo>
                    <a:pt x="11" y="792"/>
                  </a:lnTo>
                  <a:cubicBezTo>
                    <a:pt x="10" y="787"/>
                    <a:pt x="13" y="783"/>
                    <a:pt x="18" y="783"/>
                  </a:cubicBezTo>
                  <a:cubicBezTo>
                    <a:pt x="22" y="782"/>
                    <a:pt x="26" y="785"/>
                    <a:pt x="27" y="789"/>
                  </a:cubicBezTo>
                  <a:lnTo>
                    <a:pt x="33" y="837"/>
                  </a:lnTo>
                  <a:cubicBezTo>
                    <a:pt x="34" y="841"/>
                    <a:pt x="31" y="845"/>
                    <a:pt x="26" y="846"/>
                  </a:cubicBezTo>
                  <a:cubicBezTo>
                    <a:pt x="22" y="847"/>
                    <a:pt x="18" y="843"/>
                    <a:pt x="17" y="839"/>
                  </a:cubicBezTo>
                  <a:close/>
                  <a:moveTo>
                    <a:pt x="5" y="744"/>
                  </a:moveTo>
                  <a:lnTo>
                    <a:pt x="0" y="709"/>
                  </a:lnTo>
                  <a:cubicBezTo>
                    <a:pt x="0" y="708"/>
                    <a:pt x="0" y="708"/>
                    <a:pt x="0" y="707"/>
                  </a:cubicBezTo>
                  <a:lnTo>
                    <a:pt x="1" y="695"/>
                  </a:lnTo>
                  <a:cubicBezTo>
                    <a:pt x="2" y="690"/>
                    <a:pt x="5" y="687"/>
                    <a:pt x="10" y="687"/>
                  </a:cubicBezTo>
                  <a:cubicBezTo>
                    <a:pt x="14" y="688"/>
                    <a:pt x="17" y="691"/>
                    <a:pt x="17" y="696"/>
                  </a:cubicBezTo>
                  <a:lnTo>
                    <a:pt x="16" y="709"/>
                  </a:lnTo>
                  <a:lnTo>
                    <a:pt x="16" y="707"/>
                  </a:lnTo>
                  <a:lnTo>
                    <a:pt x="21" y="742"/>
                  </a:lnTo>
                  <a:cubicBezTo>
                    <a:pt x="21" y="746"/>
                    <a:pt x="18" y="750"/>
                    <a:pt x="14" y="751"/>
                  </a:cubicBezTo>
                  <a:cubicBezTo>
                    <a:pt x="9" y="751"/>
                    <a:pt x="5" y="748"/>
                    <a:pt x="5" y="744"/>
                  </a:cubicBezTo>
                  <a:close/>
                  <a:moveTo>
                    <a:pt x="5" y="647"/>
                  </a:moveTo>
                  <a:lnTo>
                    <a:pt x="9" y="599"/>
                  </a:lnTo>
                  <a:cubicBezTo>
                    <a:pt x="9" y="594"/>
                    <a:pt x="13" y="591"/>
                    <a:pt x="18" y="592"/>
                  </a:cubicBezTo>
                  <a:cubicBezTo>
                    <a:pt x="22" y="592"/>
                    <a:pt x="25" y="596"/>
                    <a:pt x="25" y="600"/>
                  </a:cubicBezTo>
                  <a:lnTo>
                    <a:pt x="21" y="648"/>
                  </a:lnTo>
                  <a:cubicBezTo>
                    <a:pt x="21" y="652"/>
                    <a:pt x="17" y="656"/>
                    <a:pt x="12" y="655"/>
                  </a:cubicBezTo>
                  <a:cubicBezTo>
                    <a:pt x="8" y="655"/>
                    <a:pt x="5" y="651"/>
                    <a:pt x="5" y="647"/>
                  </a:cubicBezTo>
                  <a:close/>
                  <a:moveTo>
                    <a:pt x="13" y="551"/>
                  </a:moveTo>
                  <a:lnTo>
                    <a:pt x="15" y="531"/>
                  </a:lnTo>
                  <a:cubicBezTo>
                    <a:pt x="15" y="530"/>
                    <a:pt x="15" y="530"/>
                    <a:pt x="15" y="529"/>
                  </a:cubicBezTo>
                  <a:lnTo>
                    <a:pt x="23" y="503"/>
                  </a:lnTo>
                  <a:cubicBezTo>
                    <a:pt x="24" y="498"/>
                    <a:pt x="29" y="496"/>
                    <a:pt x="33" y="497"/>
                  </a:cubicBezTo>
                  <a:cubicBezTo>
                    <a:pt x="37" y="499"/>
                    <a:pt x="39" y="503"/>
                    <a:pt x="38" y="507"/>
                  </a:cubicBezTo>
                  <a:lnTo>
                    <a:pt x="30" y="534"/>
                  </a:lnTo>
                  <a:lnTo>
                    <a:pt x="31" y="532"/>
                  </a:lnTo>
                  <a:lnTo>
                    <a:pt x="29" y="552"/>
                  </a:lnTo>
                  <a:cubicBezTo>
                    <a:pt x="29" y="557"/>
                    <a:pt x="25" y="560"/>
                    <a:pt x="20" y="560"/>
                  </a:cubicBezTo>
                  <a:cubicBezTo>
                    <a:pt x="16" y="559"/>
                    <a:pt x="13" y="555"/>
                    <a:pt x="13" y="551"/>
                  </a:cubicBezTo>
                  <a:close/>
                  <a:moveTo>
                    <a:pt x="37" y="457"/>
                  </a:moveTo>
                  <a:lnTo>
                    <a:pt x="50" y="411"/>
                  </a:lnTo>
                  <a:cubicBezTo>
                    <a:pt x="52" y="406"/>
                    <a:pt x="56" y="404"/>
                    <a:pt x="60" y="405"/>
                  </a:cubicBezTo>
                  <a:cubicBezTo>
                    <a:pt x="65" y="407"/>
                    <a:pt x="67" y="411"/>
                    <a:pt x="66" y="415"/>
                  </a:cubicBezTo>
                  <a:lnTo>
                    <a:pt x="52" y="461"/>
                  </a:lnTo>
                  <a:cubicBezTo>
                    <a:pt x="51" y="465"/>
                    <a:pt x="46" y="468"/>
                    <a:pt x="42" y="467"/>
                  </a:cubicBezTo>
                  <a:cubicBezTo>
                    <a:pt x="38" y="465"/>
                    <a:pt x="35" y="461"/>
                    <a:pt x="37" y="457"/>
                  </a:cubicBezTo>
                  <a:close/>
                  <a:moveTo>
                    <a:pt x="64" y="365"/>
                  </a:moveTo>
                  <a:lnTo>
                    <a:pt x="67" y="354"/>
                  </a:lnTo>
                  <a:cubicBezTo>
                    <a:pt x="68" y="353"/>
                    <a:pt x="68" y="353"/>
                    <a:pt x="68" y="352"/>
                  </a:cubicBezTo>
                  <a:lnTo>
                    <a:pt x="85" y="320"/>
                  </a:lnTo>
                  <a:cubicBezTo>
                    <a:pt x="87" y="316"/>
                    <a:pt x="92" y="314"/>
                    <a:pt x="96" y="316"/>
                  </a:cubicBezTo>
                  <a:cubicBezTo>
                    <a:pt x="100" y="319"/>
                    <a:pt x="101" y="323"/>
                    <a:pt x="99" y="327"/>
                  </a:cubicBezTo>
                  <a:lnTo>
                    <a:pt x="82" y="360"/>
                  </a:lnTo>
                  <a:lnTo>
                    <a:pt x="83" y="358"/>
                  </a:lnTo>
                  <a:lnTo>
                    <a:pt x="79" y="369"/>
                  </a:lnTo>
                  <a:cubicBezTo>
                    <a:pt x="78" y="374"/>
                    <a:pt x="74" y="376"/>
                    <a:pt x="69" y="375"/>
                  </a:cubicBezTo>
                  <a:cubicBezTo>
                    <a:pt x="65" y="373"/>
                    <a:pt x="63" y="369"/>
                    <a:pt x="64" y="365"/>
                  </a:cubicBezTo>
                  <a:close/>
                  <a:moveTo>
                    <a:pt x="107" y="277"/>
                  </a:moveTo>
                  <a:lnTo>
                    <a:pt x="129" y="235"/>
                  </a:lnTo>
                  <a:cubicBezTo>
                    <a:pt x="131" y="231"/>
                    <a:pt x="136" y="229"/>
                    <a:pt x="140" y="231"/>
                  </a:cubicBezTo>
                  <a:cubicBezTo>
                    <a:pt x="144" y="233"/>
                    <a:pt x="145" y="238"/>
                    <a:pt x="143" y="242"/>
                  </a:cubicBezTo>
                  <a:lnTo>
                    <a:pt x="121" y="285"/>
                  </a:lnTo>
                  <a:cubicBezTo>
                    <a:pt x="119" y="289"/>
                    <a:pt x="114" y="290"/>
                    <a:pt x="110" y="288"/>
                  </a:cubicBezTo>
                  <a:cubicBezTo>
                    <a:pt x="106" y="286"/>
                    <a:pt x="105" y="281"/>
                    <a:pt x="107" y="277"/>
                  </a:cubicBezTo>
                  <a:close/>
                  <a:moveTo>
                    <a:pt x="151" y="192"/>
                  </a:moveTo>
                  <a:lnTo>
                    <a:pt x="158" y="178"/>
                  </a:lnTo>
                  <a:cubicBezTo>
                    <a:pt x="159" y="178"/>
                    <a:pt x="159" y="177"/>
                    <a:pt x="159" y="177"/>
                  </a:cubicBezTo>
                  <a:lnTo>
                    <a:pt x="178" y="151"/>
                  </a:lnTo>
                  <a:cubicBezTo>
                    <a:pt x="181" y="148"/>
                    <a:pt x="186" y="147"/>
                    <a:pt x="190" y="149"/>
                  </a:cubicBezTo>
                  <a:cubicBezTo>
                    <a:pt x="193" y="152"/>
                    <a:pt x="194" y="157"/>
                    <a:pt x="191" y="161"/>
                  </a:cubicBezTo>
                  <a:lnTo>
                    <a:pt x="172" y="187"/>
                  </a:lnTo>
                  <a:lnTo>
                    <a:pt x="173" y="186"/>
                  </a:lnTo>
                  <a:lnTo>
                    <a:pt x="165" y="199"/>
                  </a:lnTo>
                  <a:cubicBezTo>
                    <a:pt x="163" y="203"/>
                    <a:pt x="158" y="205"/>
                    <a:pt x="155" y="203"/>
                  </a:cubicBezTo>
                  <a:cubicBezTo>
                    <a:pt x="151" y="201"/>
                    <a:pt x="149" y="196"/>
                    <a:pt x="151" y="192"/>
                  </a:cubicBezTo>
                  <a:close/>
                  <a:moveTo>
                    <a:pt x="207" y="113"/>
                  </a:moveTo>
                  <a:lnTo>
                    <a:pt x="236" y="74"/>
                  </a:lnTo>
                  <a:cubicBezTo>
                    <a:pt x="238" y="71"/>
                    <a:pt x="243" y="70"/>
                    <a:pt x="247" y="72"/>
                  </a:cubicBezTo>
                  <a:cubicBezTo>
                    <a:pt x="250" y="75"/>
                    <a:pt x="251" y="80"/>
                    <a:pt x="248" y="84"/>
                  </a:cubicBezTo>
                  <a:lnTo>
                    <a:pt x="220" y="122"/>
                  </a:lnTo>
                  <a:cubicBezTo>
                    <a:pt x="217" y="126"/>
                    <a:pt x="212" y="126"/>
                    <a:pt x="209" y="124"/>
                  </a:cubicBezTo>
                  <a:cubicBezTo>
                    <a:pt x="205" y="121"/>
                    <a:pt x="204" y="116"/>
                    <a:pt x="207" y="113"/>
                  </a:cubicBezTo>
                  <a:close/>
                  <a:moveTo>
                    <a:pt x="264" y="36"/>
                  </a:moveTo>
                  <a:lnTo>
                    <a:pt x="287" y="5"/>
                  </a:lnTo>
                  <a:cubicBezTo>
                    <a:pt x="290" y="1"/>
                    <a:pt x="295" y="0"/>
                    <a:pt x="298" y="3"/>
                  </a:cubicBezTo>
                  <a:cubicBezTo>
                    <a:pt x="302" y="5"/>
                    <a:pt x="303" y="11"/>
                    <a:pt x="300" y="14"/>
                  </a:cubicBezTo>
                  <a:lnTo>
                    <a:pt x="277" y="45"/>
                  </a:lnTo>
                  <a:cubicBezTo>
                    <a:pt x="274" y="49"/>
                    <a:pt x="269" y="49"/>
                    <a:pt x="266" y="47"/>
                  </a:cubicBezTo>
                  <a:cubicBezTo>
                    <a:pt x="262" y="44"/>
                    <a:pt x="262" y="39"/>
                    <a:pt x="264" y="36"/>
                  </a:cubicBezTo>
                  <a:close/>
                </a:path>
              </a:pathLst>
            </a:custGeom>
            <a:solidFill>
              <a:srgbClr val="000000"/>
            </a:solidFill>
            <a:ln w="15875" cap="flat">
              <a:solidFill>
                <a:srgbClr val="000000"/>
              </a:solidFill>
              <a:prstDash val="solid"/>
              <a:bevel/>
            </a:ln>
          </p:spPr>
          <p:txBody>
            <a:bodyPr/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04272" name="Freeform 464"/>
            <p:cNvSpPr/>
            <p:nvPr/>
          </p:nvSpPr>
          <p:spPr bwMode="auto">
            <a:xfrm>
              <a:off x="1735" y="1313"/>
              <a:ext cx="38" cy="38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8" y="0"/>
                </a:cxn>
                <a:cxn ang="0">
                  <a:pos x="27" y="39"/>
                </a:cxn>
                <a:cxn ang="0">
                  <a:pos x="0" y="15"/>
                </a:cxn>
              </a:cxnLst>
              <a:rect l="0" t="0" r="r" b="b"/>
              <a:pathLst>
                <a:path w="38" h="39">
                  <a:moveTo>
                    <a:pt x="0" y="15"/>
                  </a:moveTo>
                  <a:lnTo>
                    <a:pt x="38" y="0"/>
                  </a:lnTo>
                  <a:lnTo>
                    <a:pt x="27" y="3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18771" name="Rectangle 465"/>
            <p:cNvSpPr>
              <a:spLocks noChangeArrowheads="1"/>
            </p:cNvSpPr>
            <p:nvPr/>
          </p:nvSpPr>
          <p:spPr bwMode="auto">
            <a:xfrm>
              <a:off x="1894" y="521"/>
              <a:ext cx="2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(0,4)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72" name="Rectangle 466"/>
            <p:cNvSpPr>
              <a:spLocks noChangeArrowheads="1"/>
            </p:cNvSpPr>
            <p:nvPr/>
          </p:nvSpPr>
          <p:spPr bwMode="auto">
            <a:xfrm>
              <a:off x="1894" y="893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(1,4)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73" name="Rectangle 467"/>
            <p:cNvSpPr>
              <a:spLocks noChangeArrowheads="1"/>
            </p:cNvSpPr>
            <p:nvPr/>
          </p:nvSpPr>
          <p:spPr bwMode="auto">
            <a:xfrm>
              <a:off x="1894" y="1016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(2,4)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74" name="Rectangle 468"/>
            <p:cNvSpPr>
              <a:spLocks noChangeArrowheads="1"/>
            </p:cNvSpPr>
            <p:nvPr/>
          </p:nvSpPr>
          <p:spPr bwMode="auto">
            <a:xfrm>
              <a:off x="1894" y="1390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(3,4)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75" name="Rectangle 469"/>
            <p:cNvSpPr>
              <a:spLocks noChangeArrowheads="1"/>
            </p:cNvSpPr>
            <p:nvPr/>
          </p:nvSpPr>
          <p:spPr bwMode="auto">
            <a:xfrm>
              <a:off x="1894" y="1889"/>
              <a:ext cx="2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(5,4)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76" name="Rectangle 470"/>
            <p:cNvSpPr>
              <a:spLocks noChangeArrowheads="1"/>
            </p:cNvSpPr>
            <p:nvPr/>
          </p:nvSpPr>
          <p:spPr bwMode="auto">
            <a:xfrm>
              <a:off x="1894" y="1515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(4,4)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77" name="Rectangle 471"/>
            <p:cNvSpPr>
              <a:spLocks noChangeArrowheads="1"/>
            </p:cNvSpPr>
            <p:nvPr/>
          </p:nvSpPr>
          <p:spPr bwMode="auto">
            <a:xfrm>
              <a:off x="1894" y="2384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(7,4)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78" name="Rectangle 472"/>
            <p:cNvSpPr>
              <a:spLocks noChangeArrowheads="1"/>
            </p:cNvSpPr>
            <p:nvPr/>
          </p:nvSpPr>
          <p:spPr bwMode="auto">
            <a:xfrm>
              <a:off x="1894" y="2012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(6,4)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4281" name="Freeform 473"/>
            <p:cNvSpPr>
              <a:spLocks noEditPoints="1"/>
            </p:cNvSpPr>
            <p:nvPr/>
          </p:nvSpPr>
          <p:spPr bwMode="auto">
            <a:xfrm>
              <a:off x="1986" y="808"/>
              <a:ext cx="192" cy="857"/>
            </a:xfrm>
            <a:custGeom>
              <a:avLst/>
              <a:gdLst/>
              <a:ahLst/>
              <a:cxnLst>
                <a:cxn ang="0">
                  <a:pos x="43" y="53"/>
                </a:cxn>
                <a:cxn ang="0">
                  <a:pos x="4" y="3"/>
                </a:cxn>
                <a:cxn ang="0">
                  <a:pos x="104" y="117"/>
                </a:cxn>
                <a:cxn ang="0">
                  <a:pos x="62" y="89"/>
                </a:cxn>
                <a:cxn ang="0">
                  <a:pos x="134" y="154"/>
                </a:cxn>
                <a:cxn ang="0">
                  <a:pos x="161" y="196"/>
                </a:cxn>
                <a:cxn ang="0">
                  <a:pos x="132" y="178"/>
                </a:cxn>
                <a:cxn ang="0">
                  <a:pos x="123" y="153"/>
                </a:cxn>
                <a:cxn ang="0">
                  <a:pos x="207" y="280"/>
                </a:cxn>
                <a:cxn ang="0">
                  <a:pos x="170" y="245"/>
                </a:cxn>
                <a:cxn ang="0">
                  <a:pos x="231" y="321"/>
                </a:cxn>
                <a:cxn ang="0">
                  <a:pos x="250" y="367"/>
                </a:cxn>
                <a:cxn ang="0">
                  <a:pos x="226" y="345"/>
                </a:cxn>
                <a:cxn ang="0">
                  <a:pos x="220" y="318"/>
                </a:cxn>
                <a:cxn ang="0">
                  <a:pos x="281" y="458"/>
                </a:cxn>
                <a:cxn ang="0">
                  <a:pos x="250" y="417"/>
                </a:cxn>
                <a:cxn ang="0">
                  <a:pos x="296" y="503"/>
                </a:cxn>
                <a:cxn ang="0">
                  <a:pos x="304" y="552"/>
                </a:cxn>
                <a:cxn ang="0">
                  <a:pos x="284" y="515"/>
                </a:cxn>
                <a:cxn ang="0">
                  <a:pos x="286" y="498"/>
                </a:cxn>
                <a:cxn ang="0">
                  <a:pos x="316" y="647"/>
                </a:cxn>
                <a:cxn ang="0">
                  <a:pos x="295" y="602"/>
                </a:cxn>
                <a:cxn ang="0">
                  <a:pos x="321" y="696"/>
                </a:cxn>
                <a:cxn ang="0">
                  <a:pos x="301" y="743"/>
                </a:cxn>
                <a:cxn ang="0">
                  <a:pos x="321" y="696"/>
                </a:cxn>
                <a:cxn ang="0">
                  <a:pos x="301" y="847"/>
                </a:cxn>
                <a:cxn ang="0">
                  <a:pos x="306" y="784"/>
                </a:cxn>
                <a:cxn ang="0">
                  <a:pos x="289" y="935"/>
                </a:cxn>
                <a:cxn ang="0">
                  <a:pos x="287" y="885"/>
                </a:cxn>
                <a:cxn ang="0">
                  <a:pos x="277" y="981"/>
                </a:cxn>
                <a:cxn ang="0">
                  <a:pos x="249" y="1023"/>
                </a:cxn>
                <a:cxn ang="0">
                  <a:pos x="277" y="981"/>
                </a:cxn>
                <a:cxn ang="0">
                  <a:pos x="216" y="1121"/>
                </a:cxn>
                <a:cxn ang="0">
                  <a:pos x="243" y="1063"/>
                </a:cxn>
                <a:cxn ang="0">
                  <a:pos x="187" y="1204"/>
                </a:cxn>
                <a:cxn ang="0">
                  <a:pos x="192" y="1154"/>
                </a:cxn>
                <a:cxn ang="0">
                  <a:pos x="165" y="1248"/>
                </a:cxn>
                <a:cxn ang="0">
                  <a:pos x="125" y="1280"/>
                </a:cxn>
                <a:cxn ang="0">
                  <a:pos x="165" y="1248"/>
                </a:cxn>
                <a:cxn ang="0">
                  <a:pos x="75" y="1372"/>
                </a:cxn>
                <a:cxn ang="0">
                  <a:pos x="110" y="1318"/>
                </a:cxn>
                <a:cxn ang="0">
                  <a:pos x="47" y="1430"/>
                </a:cxn>
                <a:cxn ang="0">
                  <a:pos x="47" y="1401"/>
                </a:cxn>
              </a:cxnLst>
              <a:rect l="0" t="0" r="r" b="b"/>
              <a:pathLst>
                <a:path w="321" h="1434">
                  <a:moveTo>
                    <a:pt x="15" y="4"/>
                  </a:moveTo>
                  <a:lnTo>
                    <a:pt x="45" y="42"/>
                  </a:lnTo>
                  <a:cubicBezTo>
                    <a:pt x="47" y="45"/>
                    <a:pt x="47" y="50"/>
                    <a:pt x="43" y="53"/>
                  </a:cubicBezTo>
                  <a:cubicBezTo>
                    <a:pt x="40" y="55"/>
                    <a:pt x="35" y="55"/>
                    <a:pt x="32" y="51"/>
                  </a:cubicBezTo>
                  <a:lnTo>
                    <a:pt x="2" y="14"/>
                  </a:lnTo>
                  <a:cubicBezTo>
                    <a:pt x="0" y="10"/>
                    <a:pt x="0" y="5"/>
                    <a:pt x="4" y="3"/>
                  </a:cubicBezTo>
                  <a:cubicBezTo>
                    <a:pt x="7" y="0"/>
                    <a:pt x="12" y="0"/>
                    <a:pt x="15" y="4"/>
                  </a:cubicBezTo>
                  <a:close/>
                  <a:moveTo>
                    <a:pt x="74" y="79"/>
                  </a:moveTo>
                  <a:lnTo>
                    <a:pt x="104" y="117"/>
                  </a:lnTo>
                  <a:cubicBezTo>
                    <a:pt x="107" y="120"/>
                    <a:pt x="106" y="125"/>
                    <a:pt x="103" y="128"/>
                  </a:cubicBezTo>
                  <a:cubicBezTo>
                    <a:pt x="99" y="131"/>
                    <a:pt x="94" y="130"/>
                    <a:pt x="92" y="127"/>
                  </a:cubicBezTo>
                  <a:lnTo>
                    <a:pt x="62" y="89"/>
                  </a:lnTo>
                  <a:cubicBezTo>
                    <a:pt x="59" y="86"/>
                    <a:pt x="60" y="81"/>
                    <a:pt x="63" y="78"/>
                  </a:cubicBezTo>
                  <a:cubicBezTo>
                    <a:pt x="67" y="75"/>
                    <a:pt x="72" y="76"/>
                    <a:pt x="74" y="79"/>
                  </a:cubicBezTo>
                  <a:close/>
                  <a:moveTo>
                    <a:pt x="134" y="154"/>
                  </a:moveTo>
                  <a:lnTo>
                    <a:pt x="145" y="169"/>
                  </a:lnTo>
                  <a:cubicBezTo>
                    <a:pt x="146" y="169"/>
                    <a:pt x="146" y="170"/>
                    <a:pt x="146" y="170"/>
                  </a:cubicBezTo>
                  <a:lnTo>
                    <a:pt x="161" y="196"/>
                  </a:lnTo>
                  <a:cubicBezTo>
                    <a:pt x="163" y="200"/>
                    <a:pt x="161" y="204"/>
                    <a:pt x="157" y="207"/>
                  </a:cubicBezTo>
                  <a:cubicBezTo>
                    <a:pt x="154" y="209"/>
                    <a:pt x="149" y="207"/>
                    <a:pt x="147" y="204"/>
                  </a:cubicBezTo>
                  <a:lnTo>
                    <a:pt x="132" y="178"/>
                  </a:lnTo>
                  <a:lnTo>
                    <a:pt x="133" y="179"/>
                  </a:lnTo>
                  <a:lnTo>
                    <a:pt x="121" y="164"/>
                  </a:lnTo>
                  <a:cubicBezTo>
                    <a:pt x="119" y="161"/>
                    <a:pt x="119" y="156"/>
                    <a:pt x="123" y="153"/>
                  </a:cubicBezTo>
                  <a:cubicBezTo>
                    <a:pt x="126" y="150"/>
                    <a:pt x="131" y="151"/>
                    <a:pt x="134" y="154"/>
                  </a:cubicBezTo>
                  <a:close/>
                  <a:moveTo>
                    <a:pt x="184" y="238"/>
                  </a:moveTo>
                  <a:lnTo>
                    <a:pt x="207" y="280"/>
                  </a:lnTo>
                  <a:cubicBezTo>
                    <a:pt x="210" y="283"/>
                    <a:pt x="208" y="288"/>
                    <a:pt x="204" y="290"/>
                  </a:cubicBezTo>
                  <a:cubicBezTo>
                    <a:pt x="200" y="293"/>
                    <a:pt x="196" y="291"/>
                    <a:pt x="193" y="287"/>
                  </a:cubicBezTo>
                  <a:lnTo>
                    <a:pt x="170" y="245"/>
                  </a:lnTo>
                  <a:cubicBezTo>
                    <a:pt x="168" y="242"/>
                    <a:pt x="169" y="237"/>
                    <a:pt x="173" y="235"/>
                  </a:cubicBezTo>
                  <a:cubicBezTo>
                    <a:pt x="177" y="232"/>
                    <a:pt x="182" y="234"/>
                    <a:pt x="184" y="238"/>
                  </a:cubicBezTo>
                  <a:close/>
                  <a:moveTo>
                    <a:pt x="231" y="321"/>
                  </a:moveTo>
                  <a:lnTo>
                    <a:pt x="240" y="338"/>
                  </a:lnTo>
                  <a:cubicBezTo>
                    <a:pt x="241" y="339"/>
                    <a:pt x="241" y="339"/>
                    <a:pt x="241" y="340"/>
                  </a:cubicBezTo>
                  <a:lnTo>
                    <a:pt x="250" y="367"/>
                  </a:lnTo>
                  <a:cubicBezTo>
                    <a:pt x="252" y="371"/>
                    <a:pt x="249" y="375"/>
                    <a:pt x="245" y="377"/>
                  </a:cubicBezTo>
                  <a:cubicBezTo>
                    <a:pt x="241" y="378"/>
                    <a:pt x="236" y="376"/>
                    <a:pt x="235" y="372"/>
                  </a:cubicBezTo>
                  <a:lnTo>
                    <a:pt x="226" y="345"/>
                  </a:lnTo>
                  <a:lnTo>
                    <a:pt x="226" y="346"/>
                  </a:lnTo>
                  <a:lnTo>
                    <a:pt x="217" y="329"/>
                  </a:lnTo>
                  <a:cubicBezTo>
                    <a:pt x="215" y="325"/>
                    <a:pt x="216" y="320"/>
                    <a:pt x="220" y="318"/>
                  </a:cubicBezTo>
                  <a:cubicBezTo>
                    <a:pt x="224" y="316"/>
                    <a:pt x="229" y="318"/>
                    <a:pt x="231" y="321"/>
                  </a:cubicBezTo>
                  <a:close/>
                  <a:moveTo>
                    <a:pt x="266" y="412"/>
                  </a:moveTo>
                  <a:lnTo>
                    <a:pt x="281" y="458"/>
                  </a:lnTo>
                  <a:cubicBezTo>
                    <a:pt x="282" y="462"/>
                    <a:pt x="280" y="466"/>
                    <a:pt x="276" y="468"/>
                  </a:cubicBezTo>
                  <a:cubicBezTo>
                    <a:pt x="272" y="469"/>
                    <a:pt x="267" y="467"/>
                    <a:pt x="266" y="463"/>
                  </a:cubicBezTo>
                  <a:lnTo>
                    <a:pt x="250" y="417"/>
                  </a:lnTo>
                  <a:cubicBezTo>
                    <a:pt x="249" y="413"/>
                    <a:pt x="251" y="409"/>
                    <a:pt x="255" y="407"/>
                  </a:cubicBezTo>
                  <a:cubicBezTo>
                    <a:pt x="260" y="406"/>
                    <a:pt x="264" y="408"/>
                    <a:pt x="266" y="412"/>
                  </a:cubicBezTo>
                  <a:close/>
                  <a:moveTo>
                    <a:pt x="296" y="503"/>
                  </a:moveTo>
                  <a:lnTo>
                    <a:pt x="299" y="512"/>
                  </a:lnTo>
                  <a:cubicBezTo>
                    <a:pt x="299" y="512"/>
                    <a:pt x="299" y="513"/>
                    <a:pt x="300" y="513"/>
                  </a:cubicBezTo>
                  <a:lnTo>
                    <a:pt x="304" y="552"/>
                  </a:lnTo>
                  <a:cubicBezTo>
                    <a:pt x="305" y="556"/>
                    <a:pt x="302" y="560"/>
                    <a:pt x="297" y="561"/>
                  </a:cubicBezTo>
                  <a:cubicBezTo>
                    <a:pt x="293" y="561"/>
                    <a:pt x="289" y="558"/>
                    <a:pt x="289" y="554"/>
                  </a:cubicBezTo>
                  <a:lnTo>
                    <a:pt x="284" y="515"/>
                  </a:lnTo>
                  <a:lnTo>
                    <a:pt x="284" y="517"/>
                  </a:lnTo>
                  <a:lnTo>
                    <a:pt x="281" y="508"/>
                  </a:lnTo>
                  <a:cubicBezTo>
                    <a:pt x="280" y="504"/>
                    <a:pt x="282" y="500"/>
                    <a:pt x="286" y="498"/>
                  </a:cubicBezTo>
                  <a:cubicBezTo>
                    <a:pt x="290" y="497"/>
                    <a:pt x="295" y="499"/>
                    <a:pt x="296" y="503"/>
                  </a:cubicBezTo>
                  <a:close/>
                  <a:moveTo>
                    <a:pt x="310" y="600"/>
                  </a:moveTo>
                  <a:lnTo>
                    <a:pt x="316" y="647"/>
                  </a:lnTo>
                  <a:cubicBezTo>
                    <a:pt x="317" y="652"/>
                    <a:pt x="314" y="656"/>
                    <a:pt x="309" y="656"/>
                  </a:cubicBezTo>
                  <a:cubicBezTo>
                    <a:pt x="305" y="657"/>
                    <a:pt x="301" y="654"/>
                    <a:pt x="301" y="649"/>
                  </a:cubicBezTo>
                  <a:lnTo>
                    <a:pt x="295" y="602"/>
                  </a:lnTo>
                  <a:cubicBezTo>
                    <a:pt x="294" y="597"/>
                    <a:pt x="297" y="593"/>
                    <a:pt x="301" y="593"/>
                  </a:cubicBezTo>
                  <a:cubicBezTo>
                    <a:pt x="306" y="592"/>
                    <a:pt x="310" y="595"/>
                    <a:pt x="310" y="600"/>
                  </a:cubicBezTo>
                  <a:close/>
                  <a:moveTo>
                    <a:pt x="321" y="696"/>
                  </a:moveTo>
                  <a:lnTo>
                    <a:pt x="317" y="744"/>
                  </a:lnTo>
                  <a:cubicBezTo>
                    <a:pt x="317" y="749"/>
                    <a:pt x="313" y="752"/>
                    <a:pt x="309" y="752"/>
                  </a:cubicBezTo>
                  <a:cubicBezTo>
                    <a:pt x="304" y="751"/>
                    <a:pt x="301" y="747"/>
                    <a:pt x="301" y="743"/>
                  </a:cubicBezTo>
                  <a:lnTo>
                    <a:pt x="305" y="695"/>
                  </a:lnTo>
                  <a:cubicBezTo>
                    <a:pt x="306" y="691"/>
                    <a:pt x="309" y="688"/>
                    <a:pt x="314" y="688"/>
                  </a:cubicBezTo>
                  <a:cubicBezTo>
                    <a:pt x="318" y="688"/>
                    <a:pt x="321" y="692"/>
                    <a:pt x="321" y="696"/>
                  </a:cubicBezTo>
                  <a:close/>
                  <a:moveTo>
                    <a:pt x="314" y="792"/>
                  </a:moveTo>
                  <a:lnTo>
                    <a:pt x="310" y="840"/>
                  </a:lnTo>
                  <a:cubicBezTo>
                    <a:pt x="309" y="844"/>
                    <a:pt x="306" y="848"/>
                    <a:pt x="301" y="847"/>
                  </a:cubicBezTo>
                  <a:cubicBezTo>
                    <a:pt x="297" y="847"/>
                    <a:pt x="294" y="843"/>
                    <a:pt x="294" y="839"/>
                  </a:cubicBezTo>
                  <a:lnTo>
                    <a:pt x="298" y="791"/>
                  </a:lnTo>
                  <a:cubicBezTo>
                    <a:pt x="298" y="787"/>
                    <a:pt x="302" y="783"/>
                    <a:pt x="306" y="784"/>
                  </a:cubicBezTo>
                  <a:cubicBezTo>
                    <a:pt x="311" y="784"/>
                    <a:pt x="314" y="788"/>
                    <a:pt x="314" y="792"/>
                  </a:cubicBezTo>
                  <a:close/>
                  <a:moveTo>
                    <a:pt x="302" y="889"/>
                  </a:moveTo>
                  <a:lnTo>
                    <a:pt x="289" y="935"/>
                  </a:lnTo>
                  <a:cubicBezTo>
                    <a:pt x="288" y="939"/>
                    <a:pt x="284" y="942"/>
                    <a:pt x="280" y="941"/>
                  </a:cubicBezTo>
                  <a:cubicBezTo>
                    <a:pt x="275" y="939"/>
                    <a:pt x="273" y="935"/>
                    <a:pt x="274" y="931"/>
                  </a:cubicBezTo>
                  <a:lnTo>
                    <a:pt x="287" y="885"/>
                  </a:lnTo>
                  <a:cubicBezTo>
                    <a:pt x="288" y="880"/>
                    <a:pt x="292" y="878"/>
                    <a:pt x="297" y="879"/>
                  </a:cubicBezTo>
                  <a:cubicBezTo>
                    <a:pt x="301" y="880"/>
                    <a:pt x="303" y="884"/>
                    <a:pt x="302" y="889"/>
                  </a:cubicBezTo>
                  <a:close/>
                  <a:moveTo>
                    <a:pt x="277" y="981"/>
                  </a:moveTo>
                  <a:lnTo>
                    <a:pt x="264" y="1028"/>
                  </a:lnTo>
                  <a:cubicBezTo>
                    <a:pt x="263" y="1032"/>
                    <a:pt x="258" y="1034"/>
                    <a:pt x="254" y="1033"/>
                  </a:cubicBezTo>
                  <a:cubicBezTo>
                    <a:pt x="250" y="1032"/>
                    <a:pt x="247" y="1028"/>
                    <a:pt x="249" y="1023"/>
                  </a:cubicBezTo>
                  <a:lnTo>
                    <a:pt x="261" y="977"/>
                  </a:lnTo>
                  <a:cubicBezTo>
                    <a:pt x="262" y="973"/>
                    <a:pt x="267" y="970"/>
                    <a:pt x="271" y="971"/>
                  </a:cubicBezTo>
                  <a:cubicBezTo>
                    <a:pt x="275" y="973"/>
                    <a:pt x="278" y="977"/>
                    <a:pt x="277" y="981"/>
                  </a:cubicBezTo>
                  <a:close/>
                  <a:moveTo>
                    <a:pt x="247" y="1074"/>
                  </a:moveTo>
                  <a:lnTo>
                    <a:pt x="227" y="1117"/>
                  </a:lnTo>
                  <a:cubicBezTo>
                    <a:pt x="225" y="1121"/>
                    <a:pt x="220" y="1123"/>
                    <a:pt x="216" y="1121"/>
                  </a:cubicBezTo>
                  <a:cubicBezTo>
                    <a:pt x="212" y="1119"/>
                    <a:pt x="211" y="1115"/>
                    <a:pt x="213" y="1111"/>
                  </a:cubicBezTo>
                  <a:lnTo>
                    <a:pt x="233" y="1067"/>
                  </a:lnTo>
                  <a:cubicBezTo>
                    <a:pt x="235" y="1063"/>
                    <a:pt x="239" y="1061"/>
                    <a:pt x="243" y="1063"/>
                  </a:cubicBezTo>
                  <a:cubicBezTo>
                    <a:pt x="247" y="1065"/>
                    <a:pt x="249" y="1070"/>
                    <a:pt x="247" y="1074"/>
                  </a:cubicBezTo>
                  <a:close/>
                  <a:moveTo>
                    <a:pt x="207" y="1161"/>
                  </a:moveTo>
                  <a:lnTo>
                    <a:pt x="187" y="1204"/>
                  </a:lnTo>
                  <a:cubicBezTo>
                    <a:pt x="185" y="1208"/>
                    <a:pt x="180" y="1210"/>
                    <a:pt x="176" y="1208"/>
                  </a:cubicBezTo>
                  <a:cubicBezTo>
                    <a:pt x="172" y="1206"/>
                    <a:pt x="170" y="1202"/>
                    <a:pt x="172" y="1198"/>
                  </a:cubicBezTo>
                  <a:lnTo>
                    <a:pt x="192" y="1154"/>
                  </a:lnTo>
                  <a:cubicBezTo>
                    <a:pt x="194" y="1150"/>
                    <a:pt x="199" y="1148"/>
                    <a:pt x="203" y="1150"/>
                  </a:cubicBezTo>
                  <a:cubicBezTo>
                    <a:pt x="207" y="1152"/>
                    <a:pt x="209" y="1157"/>
                    <a:pt x="207" y="1161"/>
                  </a:cubicBezTo>
                  <a:close/>
                  <a:moveTo>
                    <a:pt x="165" y="1248"/>
                  </a:moveTo>
                  <a:lnTo>
                    <a:pt x="139" y="1289"/>
                  </a:lnTo>
                  <a:cubicBezTo>
                    <a:pt x="136" y="1292"/>
                    <a:pt x="131" y="1293"/>
                    <a:pt x="128" y="1291"/>
                  </a:cubicBezTo>
                  <a:cubicBezTo>
                    <a:pt x="124" y="1289"/>
                    <a:pt x="123" y="1284"/>
                    <a:pt x="125" y="1280"/>
                  </a:cubicBezTo>
                  <a:lnTo>
                    <a:pt x="151" y="1240"/>
                  </a:lnTo>
                  <a:cubicBezTo>
                    <a:pt x="154" y="1236"/>
                    <a:pt x="159" y="1235"/>
                    <a:pt x="162" y="1237"/>
                  </a:cubicBezTo>
                  <a:cubicBezTo>
                    <a:pt x="166" y="1240"/>
                    <a:pt x="167" y="1245"/>
                    <a:pt x="165" y="1248"/>
                  </a:cubicBezTo>
                  <a:close/>
                  <a:moveTo>
                    <a:pt x="113" y="1329"/>
                  </a:moveTo>
                  <a:lnTo>
                    <a:pt x="86" y="1369"/>
                  </a:lnTo>
                  <a:cubicBezTo>
                    <a:pt x="84" y="1373"/>
                    <a:pt x="79" y="1374"/>
                    <a:pt x="75" y="1372"/>
                  </a:cubicBezTo>
                  <a:cubicBezTo>
                    <a:pt x="72" y="1369"/>
                    <a:pt x="71" y="1364"/>
                    <a:pt x="73" y="1360"/>
                  </a:cubicBezTo>
                  <a:lnTo>
                    <a:pt x="99" y="1320"/>
                  </a:lnTo>
                  <a:cubicBezTo>
                    <a:pt x="102" y="1316"/>
                    <a:pt x="106" y="1315"/>
                    <a:pt x="110" y="1318"/>
                  </a:cubicBezTo>
                  <a:cubicBezTo>
                    <a:pt x="114" y="1320"/>
                    <a:pt x="115" y="1325"/>
                    <a:pt x="113" y="1329"/>
                  </a:cubicBezTo>
                  <a:close/>
                  <a:moveTo>
                    <a:pt x="60" y="1409"/>
                  </a:moveTo>
                  <a:lnTo>
                    <a:pt x="47" y="1430"/>
                  </a:lnTo>
                  <a:cubicBezTo>
                    <a:pt x="45" y="1433"/>
                    <a:pt x="40" y="1434"/>
                    <a:pt x="36" y="1432"/>
                  </a:cubicBezTo>
                  <a:cubicBezTo>
                    <a:pt x="33" y="1430"/>
                    <a:pt x="31" y="1425"/>
                    <a:pt x="34" y="1421"/>
                  </a:cubicBezTo>
                  <a:lnTo>
                    <a:pt x="47" y="1401"/>
                  </a:lnTo>
                  <a:cubicBezTo>
                    <a:pt x="49" y="1397"/>
                    <a:pt x="54" y="1396"/>
                    <a:pt x="58" y="1398"/>
                  </a:cubicBezTo>
                  <a:cubicBezTo>
                    <a:pt x="62" y="1401"/>
                    <a:pt x="63" y="1406"/>
                    <a:pt x="60" y="1409"/>
                  </a:cubicBezTo>
                  <a:close/>
                </a:path>
              </a:pathLst>
            </a:custGeom>
            <a:solidFill>
              <a:srgbClr val="000000"/>
            </a:solidFill>
            <a:ln w="15875" cap="flat">
              <a:solidFill>
                <a:srgbClr val="000000"/>
              </a:solidFill>
              <a:prstDash val="solid"/>
              <a:bevel/>
            </a:ln>
          </p:spPr>
          <p:txBody>
            <a:bodyPr/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04282" name="Freeform 474"/>
            <p:cNvSpPr/>
            <p:nvPr/>
          </p:nvSpPr>
          <p:spPr bwMode="auto">
            <a:xfrm>
              <a:off x="1992" y="1646"/>
              <a:ext cx="36" cy="4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40"/>
                </a:cxn>
                <a:cxn ang="0">
                  <a:pos x="36" y="22"/>
                </a:cxn>
                <a:cxn ang="0">
                  <a:pos x="7" y="0"/>
                </a:cxn>
              </a:cxnLst>
              <a:rect l="0" t="0" r="r" b="b"/>
              <a:pathLst>
                <a:path w="36" h="40">
                  <a:moveTo>
                    <a:pt x="7" y="0"/>
                  </a:moveTo>
                  <a:lnTo>
                    <a:pt x="0" y="40"/>
                  </a:lnTo>
                  <a:lnTo>
                    <a:pt x="36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04283" name="Freeform 475"/>
            <p:cNvSpPr>
              <a:spLocks noEditPoints="1"/>
            </p:cNvSpPr>
            <p:nvPr/>
          </p:nvSpPr>
          <p:spPr bwMode="auto">
            <a:xfrm>
              <a:off x="1986" y="1306"/>
              <a:ext cx="195" cy="859"/>
            </a:xfrm>
            <a:custGeom>
              <a:avLst/>
              <a:gdLst/>
              <a:ahLst/>
              <a:cxnLst>
                <a:cxn ang="0">
                  <a:pos x="42" y="54"/>
                </a:cxn>
                <a:cxn ang="0">
                  <a:pos x="4" y="3"/>
                </a:cxn>
                <a:cxn ang="0">
                  <a:pos x="102" y="120"/>
                </a:cxn>
                <a:cxn ang="0">
                  <a:pos x="60" y="91"/>
                </a:cxn>
                <a:cxn ang="0">
                  <a:pos x="130" y="158"/>
                </a:cxn>
                <a:cxn ang="0">
                  <a:pos x="157" y="199"/>
                </a:cxn>
                <a:cxn ang="0">
                  <a:pos x="132" y="187"/>
                </a:cxn>
                <a:cxn ang="0">
                  <a:pos x="119" y="156"/>
                </a:cxn>
                <a:cxn ang="0">
                  <a:pos x="203" y="284"/>
                </a:cxn>
                <a:cxn ang="0">
                  <a:pos x="166" y="249"/>
                </a:cxn>
                <a:cxn ang="0">
                  <a:pos x="225" y="326"/>
                </a:cxn>
                <a:cxn ang="0">
                  <a:pos x="246" y="371"/>
                </a:cxn>
                <a:cxn ang="0">
                  <a:pos x="226" y="360"/>
                </a:cxn>
                <a:cxn ang="0">
                  <a:pos x="215" y="323"/>
                </a:cxn>
                <a:cxn ang="0">
                  <a:pos x="276" y="462"/>
                </a:cxn>
                <a:cxn ang="0">
                  <a:pos x="246" y="421"/>
                </a:cxn>
                <a:cxn ang="0">
                  <a:pos x="292" y="507"/>
                </a:cxn>
                <a:cxn ang="0">
                  <a:pos x="302" y="555"/>
                </a:cxn>
                <a:cxn ang="0">
                  <a:pos x="284" y="534"/>
                </a:cxn>
                <a:cxn ang="0">
                  <a:pos x="281" y="502"/>
                </a:cxn>
                <a:cxn ang="0">
                  <a:pos x="314" y="651"/>
                </a:cxn>
                <a:cxn ang="0">
                  <a:pos x="293" y="605"/>
                </a:cxn>
                <a:cxn ang="0">
                  <a:pos x="320" y="698"/>
                </a:cxn>
                <a:cxn ang="0">
                  <a:pos x="319" y="748"/>
                </a:cxn>
                <a:cxn ang="0">
                  <a:pos x="306" y="709"/>
                </a:cxn>
                <a:cxn ang="0">
                  <a:pos x="311" y="691"/>
                </a:cxn>
                <a:cxn ang="0">
                  <a:pos x="311" y="843"/>
                </a:cxn>
                <a:cxn ang="0">
                  <a:pos x="299" y="794"/>
                </a:cxn>
                <a:cxn ang="0">
                  <a:pos x="306" y="893"/>
                </a:cxn>
                <a:cxn ang="0">
                  <a:pos x="278" y="935"/>
                </a:cxn>
                <a:cxn ang="0">
                  <a:pos x="306" y="893"/>
                </a:cxn>
                <a:cxn ang="0">
                  <a:pos x="258" y="1037"/>
                </a:cxn>
                <a:cxn ang="0">
                  <a:pos x="275" y="975"/>
                </a:cxn>
                <a:cxn ang="0">
                  <a:pos x="232" y="1122"/>
                </a:cxn>
                <a:cxn ang="0">
                  <a:pos x="238" y="1071"/>
                </a:cxn>
                <a:cxn ang="0">
                  <a:pos x="211" y="1165"/>
                </a:cxn>
                <a:cxn ang="0">
                  <a:pos x="176" y="1201"/>
                </a:cxn>
                <a:cxn ang="0">
                  <a:pos x="211" y="1165"/>
                </a:cxn>
                <a:cxn ang="0">
                  <a:pos x="131" y="1294"/>
                </a:cxn>
                <a:cxn ang="0">
                  <a:pos x="167" y="1241"/>
                </a:cxn>
                <a:cxn ang="0">
                  <a:pos x="88" y="1372"/>
                </a:cxn>
                <a:cxn ang="0">
                  <a:pos x="102" y="1323"/>
                </a:cxn>
                <a:cxn ang="0">
                  <a:pos x="62" y="1412"/>
                </a:cxn>
                <a:cxn ang="0">
                  <a:pos x="35" y="1422"/>
                </a:cxn>
                <a:cxn ang="0">
                  <a:pos x="62" y="1412"/>
                </a:cxn>
              </a:cxnLst>
              <a:rect l="0" t="0" r="r" b="b"/>
              <a:pathLst>
                <a:path w="322" h="1436">
                  <a:moveTo>
                    <a:pt x="15" y="5"/>
                  </a:moveTo>
                  <a:lnTo>
                    <a:pt x="44" y="43"/>
                  </a:lnTo>
                  <a:cubicBezTo>
                    <a:pt x="46" y="47"/>
                    <a:pt x="46" y="52"/>
                    <a:pt x="42" y="54"/>
                  </a:cubicBezTo>
                  <a:cubicBezTo>
                    <a:pt x="39" y="57"/>
                    <a:pt x="34" y="56"/>
                    <a:pt x="31" y="53"/>
                  </a:cubicBezTo>
                  <a:lnTo>
                    <a:pt x="2" y="14"/>
                  </a:lnTo>
                  <a:cubicBezTo>
                    <a:pt x="0" y="11"/>
                    <a:pt x="0" y="6"/>
                    <a:pt x="4" y="3"/>
                  </a:cubicBezTo>
                  <a:cubicBezTo>
                    <a:pt x="7" y="0"/>
                    <a:pt x="12" y="1"/>
                    <a:pt x="15" y="5"/>
                  </a:cubicBezTo>
                  <a:close/>
                  <a:moveTo>
                    <a:pt x="73" y="81"/>
                  </a:moveTo>
                  <a:lnTo>
                    <a:pt x="102" y="120"/>
                  </a:lnTo>
                  <a:cubicBezTo>
                    <a:pt x="104" y="123"/>
                    <a:pt x="103" y="128"/>
                    <a:pt x="100" y="131"/>
                  </a:cubicBezTo>
                  <a:cubicBezTo>
                    <a:pt x="96" y="134"/>
                    <a:pt x="91" y="133"/>
                    <a:pt x="89" y="129"/>
                  </a:cubicBezTo>
                  <a:lnTo>
                    <a:pt x="60" y="91"/>
                  </a:lnTo>
                  <a:cubicBezTo>
                    <a:pt x="57" y="87"/>
                    <a:pt x="58" y="82"/>
                    <a:pt x="61" y="80"/>
                  </a:cubicBezTo>
                  <a:cubicBezTo>
                    <a:pt x="65" y="77"/>
                    <a:pt x="70" y="78"/>
                    <a:pt x="73" y="81"/>
                  </a:cubicBezTo>
                  <a:close/>
                  <a:moveTo>
                    <a:pt x="130" y="158"/>
                  </a:moveTo>
                  <a:lnTo>
                    <a:pt x="145" y="178"/>
                  </a:lnTo>
                  <a:cubicBezTo>
                    <a:pt x="146" y="178"/>
                    <a:pt x="146" y="179"/>
                    <a:pt x="146" y="179"/>
                  </a:cubicBezTo>
                  <a:lnTo>
                    <a:pt x="157" y="199"/>
                  </a:lnTo>
                  <a:cubicBezTo>
                    <a:pt x="159" y="203"/>
                    <a:pt x="158" y="208"/>
                    <a:pt x="154" y="210"/>
                  </a:cubicBezTo>
                  <a:cubicBezTo>
                    <a:pt x="150" y="212"/>
                    <a:pt x="145" y="211"/>
                    <a:pt x="143" y="207"/>
                  </a:cubicBezTo>
                  <a:lnTo>
                    <a:pt x="132" y="187"/>
                  </a:lnTo>
                  <a:lnTo>
                    <a:pt x="133" y="188"/>
                  </a:lnTo>
                  <a:lnTo>
                    <a:pt x="118" y="168"/>
                  </a:lnTo>
                  <a:cubicBezTo>
                    <a:pt x="115" y="164"/>
                    <a:pt x="116" y="159"/>
                    <a:pt x="119" y="156"/>
                  </a:cubicBezTo>
                  <a:cubicBezTo>
                    <a:pt x="123" y="154"/>
                    <a:pt x="128" y="155"/>
                    <a:pt x="130" y="158"/>
                  </a:cubicBezTo>
                  <a:close/>
                  <a:moveTo>
                    <a:pt x="180" y="242"/>
                  </a:moveTo>
                  <a:lnTo>
                    <a:pt x="203" y="284"/>
                  </a:lnTo>
                  <a:cubicBezTo>
                    <a:pt x="205" y="288"/>
                    <a:pt x="203" y="292"/>
                    <a:pt x="199" y="295"/>
                  </a:cubicBezTo>
                  <a:cubicBezTo>
                    <a:pt x="196" y="297"/>
                    <a:pt x="191" y="295"/>
                    <a:pt x="189" y="291"/>
                  </a:cubicBezTo>
                  <a:lnTo>
                    <a:pt x="166" y="249"/>
                  </a:lnTo>
                  <a:cubicBezTo>
                    <a:pt x="164" y="245"/>
                    <a:pt x="165" y="240"/>
                    <a:pt x="169" y="238"/>
                  </a:cubicBezTo>
                  <a:cubicBezTo>
                    <a:pt x="173" y="236"/>
                    <a:pt x="178" y="238"/>
                    <a:pt x="180" y="242"/>
                  </a:cubicBezTo>
                  <a:close/>
                  <a:moveTo>
                    <a:pt x="225" y="326"/>
                  </a:moveTo>
                  <a:lnTo>
                    <a:pt x="240" y="353"/>
                  </a:lnTo>
                  <a:cubicBezTo>
                    <a:pt x="240" y="354"/>
                    <a:pt x="241" y="354"/>
                    <a:pt x="241" y="355"/>
                  </a:cubicBezTo>
                  <a:lnTo>
                    <a:pt x="246" y="371"/>
                  </a:lnTo>
                  <a:cubicBezTo>
                    <a:pt x="248" y="375"/>
                    <a:pt x="245" y="379"/>
                    <a:pt x="241" y="381"/>
                  </a:cubicBezTo>
                  <a:cubicBezTo>
                    <a:pt x="237" y="382"/>
                    <a:pt x="232" y="380"/>
                    <a:pt x="231" y="376"/>
                  </a:cubicBezTo>
                  <a:lnTo>
                    <a:pt x="226" y="360"/>
                  </a:lnTo>
                  <a:lnTo>
                    <a:pt x="226" y="361"/>
                  </a:lnTo>
                  <a:lnTo>
                    <a:pt x="211" y="334"/>
                  </a:lnTo>
                  <a:cubicBezTo>
                    <a:pt x="209" y="330"/>
                    <a:pt x="211" y="325"/>
                    <a:pt x="215" y="323"/>
                  </a:cubicBezTo>
                  <a:cubicBezTo>
                    <a:pt x="219" y="321"/>
                    <a:pt x="223" y="322"/>
                    <a:pt x="225" y="326"/>
                  </a:cubicBezTo>
                  <a:close/>
                  <a:moveTo>
                    <a:pt x="261" y="416"/>
                  </a:moveTo>
                  <a:lnTo>
                    <a:pt x="276" y="462"/>
                  </a:lnTo>
                  <a:cubicBezTo>
                    <a:pt x="278" y="466"/>
                    <a:pt x="276" y="470"/>
                    <a:pt x="271" y="472"/>
                  </a:cubicBezTo>
                  <a:cubicBezTo>
                    <a:pt x="267" y="473"/>
                    <a:pt x="263" y="471"/>
                    <a:pt x="261" y="467"/>
                  </a:cubicBezTo>
                  <a:lnTo>
                    <a:pt x="246" y="421"/>
                  </a:lnTo>
                  <a:cubicBezTo>
                    <a:pt x="245" y="417"/>
                    <a:pt x="247" y="413"/>
                    <a:pt x="251" y="411"/>
                  </a:cubicBezTo>
                  <a:cubicBezTo>
                    <a:pt x="255" y="410"/>
                    <a:pt x="260" y="412"/>
                    <a:pt x="261" y="416"/>
                  </a:cubicBezTo>
                  <a:close/>
                  <a:moveTo>
                    <a:pt x="292" y="507"/>
                  </a:moveTo>
                  <a:lnTo>
                    <a:pt x="299" y="530"/>
                  </a:lnTo>
                  <a:cubicBezTo>
                    <a:pt x="299" y="531"/>
                    <a:pt x="299" y="531"/>
                    <a:pt x="299" y="532"/>
                  </a:cubicBezTo>
                  <a:lnTo>
                    <a:pt x="302" y="555"/>
                  </a:lnTo>
                  <a:cubicBezTo>
                    <a:pt x="303" y="560"/>
                    <a:pt x="300" y="564"/>
                    <a:pt x="295" y="564"/>
                  </a:cubicBezTo>
                  <a:cubicBezTo>
                    <a:pt x="291" y="565"/>
                    <a:pt x="287" y="562"/>
                    <a:pt x="287" y="557"/>
                  </a:cubicBezTo>
                  <a:lnTo>
                    <a:pt x="284" y="534"/>
                  </a:lnTo>
                  <a:lnTo>
                    <a:pt x="284" y="535"/>
                  </a:lnTo>
                  <a:lnTo>
                    <a:pt x="276" y="512"/>
                  </a:lnTo>
                  <a:cubicBezTo>
                    <a:pt x="275" y="508"/>
                    <a:pt x="277" y="504"/>
                    <a:pt x="281" y="502"/>
                  </a:cubicBezTo>
                  <a:cubicBezTo>
                    <a:pt x="286" y="501"/>
                    <a:pt x="290" y="503"/>
                    <a:pt x="292" y="507"/>
                  </a:cubicBezTo>
                  <a:close/>
                  <a:moveTo>
                    <a:pt x="308" y="603"/>
                  </a:moveTo>
                  <a:lnTo>
                    <a:pt x="314" y="651"/>
                  </a:lnTo>
                  <a:cubicBezTo>
                    <a:pt x="315" y="655"/>
                    <a:pt x="312" y="659"/>
                    <a:pt x="307" y="660"/>
                  </a:cubicBezTo>
                  <a:cubicBezTo>
                    <a:pt x="303" y="660"/>
                    <a:pt x="299" y="657"/>
                    <a:pt x="298" y="653"/>
                  </a:cubicBezTo>
                  <a:lnTo>
                    <a:pt x="293" y="605"/>
                  </a:lnTo>
                  <a:cubicBezTo>
                    <a:pt x="292" y="601"/>
                    <a:pt x="295" y="597"/>
                    <a:pt x="299" y="596"/>
                  </a:cubicBezTo>
                  <a:cubicBezTo>
                    <a:pt x="304" y="596"/>
                    <a:pt x="308" y="599"/>
                    <a:pt x="308" y="603"/>
                  </a:cubicBezTo>
                  <a:close/>
                  <a:moveTo>
                    <a:pt x="320" y="698"/>
                  </a:moveTo>
                  <a:lnTo>
                    <a:pt x="322" y="708"/>
                  </a:lnTo>
                  <a:cubicBezTo>
                    <a:pt x="322" y="709"/>
                    <a:pt x="322" y="709"/>
                    <a:pt x="322" y="710"/>
                  </a:cubicBezTo>
                  <a:lnTo>
                    <a:pt x="319" y="748"/>
                  </a:lnTo>
                  <a:cubicBezTo>
                    <a:pt x="318" y="752"/>
                    <a:pt x="314" y="755"/>
                    <a:pt x="310" y="755"/>
                  </a:cubicBezTo>
                  <a:cubicBezTo>
                    <a:pt x="306" y="755"/>
                    <a:pt x="302" y="751"/>
                    <a:pt x="303" y="746"/>
                  </a:cubicBezTo>
                  <a:lnTo>
                    <a:pt x="306" y="709"/>
                  </a:lnTo>
                  <a:lnTo>
                    <a:pt x="306" y="710"/>
                  </a:lnTo>
                  <a:lnTo>
                    <a:pt x="304" y="700"/>
                  </a:lnTo>
                  <a:cubicBezTo>
                    <a:pt x="304" y="696"/>
                    <a:pt x="307" y="692"/>
                    <a:pt x="311" y="691"/>
                  </a:cubicBezTo>
                  <a:cubicBezTo>
                    <a:pt x="316" y="691"/>
                    <a:pt x="320" y="694"/>
                    <a:pt x="320" y="698"/>
                  </a:cubicBezTo>
                  <a:close/>
                  <a:moveTo>
                    <a:pt x="315" y="796"/>
                  </a:moveTo>
                  <a:lnTo>
                    <a:pt x="311" y="843"/>
                  </a:lnTo>
                  <a:cubicBezTo>
                    <a:pt x="311" y="848"/>
                    <a:pt x="307" y="851"/>
                    <a:pt x="303" y="851"/>
                  </a:cubicBezTo>
                  <a:cubicBezTo>
                    <a:pt x="298" y="850"/>
                    <a:pt x="295" y="847"/>
                    <a:pt x="295" y="842"/>
                  </a:cubicBezTo>
                  <a:lnTo>
                    <a:pt x="299" y="794"/>
                  </a:lnTo>
                  <a:cubicBezTo>
                    <a:pt x="299" y="790"/>
                    <a:pt x="303" y="787"/>
                    <a:pt x="308" y="787"/>
                  </a:cubicBezTo>
                  <a:cubicBezTo>
                    <a:pt x="312" y="787"/>
                    <a:pt x="315" y="791"/>
                    <a:pt x="315" y="796"/>
                  </a:cubicBezTo>
                  <a:close/>
                  <a:moveTo>
                    <a:pt x="306" y="893"/>
                  </a:moveTo>
                  <a:lnTo>
                    <a:pt x="294" y="939"/>
                  </a:lnTo>
                  <a:cubicBezTo>
                    <a:pt x="292" y="943"/>
                    <a:pt x="288" y="946"/>
                    <a:pt x="284" y="944"/>
                  </a:cubicBezTo>
                  <a:cubicBezTo>
                    <a:pt x="279" y="943"/>
                    <a:pt x="277" y="939"/>
                    <a:pt x="278" y="935"/>
                  </a:cubicBezTo>
                  <a:lnTo>
                    <a:pt x="291" y="888"/>
                  </a:lnTo>
                  <a:cubicBezTo>
                    <a:pt x="292" y="884"/>
                    <a:pt x="297" y="882"/>
                    <a:pt x="301" y="883"/>
                  </a:cubicBezTo>
                  <a:cubicBezTo>
                    <a:pt x="305" y="884"/>
                    <a:pt x="308" y="888"/>
                    <a:pt x="306" y="893"/>
                  </a:cubicBezTo>
                  <a:close/>
                  <a:moveTo>
                    <a:pt x="281" y="985"/>
                  </a:moveTo>
                  <a:lnTo>
                    <a:pt x="268" y="1031"/>
                  </a:lnTo>
                  <a:cubicBezTo>
                    <a:pt x="266" y="1036"/>
                    <a:pt x="262" y="1038"/>
                    <a:pt x="258" y="1037"/>
                  </a:cubicBezTo>
                  <a:cubicBezTo>
                    <a:pt x="254" y="1036"/>
                    <a:pt x="251" y="1031"/>
                    <a:pt x="252" y="1027"/>
                  </a:cubicBezTo>
                  <a:lnTo>
                    <a:pt x="265" y="981"/>
                  </a:lnTo>
                  <a:cubicBezTo>
                    <a:pt x="266" y="977"/>
                    <a:pt x="271" y="974"/>
                    <a:pt x="275" y="975"/>
                  </a:cubicBezTo>
                  <a:cubicBezTo>
                    <a:pt x="279" y="976"/>
                    <a:pt x="282" y="981"/>
                    <a:pt x="281" y="985"/>
                  </a:cubicBezTo>
                  <a:close/>
                  <a:moveTo>
                    <a:pt x="253" y="1078"/>
                  </a:moveTo>
                  <a:lnTo>
                    <a:pt x="232" y="1122"/>
                  </a:lnTo>
                  <a:cubicBezTo>
                    <a:pt x="230" y="1126"/>
                    <a:pt x="225" y="1127"/>
                    <a:pt x="221" y="1125"/>
                  </a:cubicBezTo>
                  <a:cubicBezTo>
                    <a:pt x="217" y="1123"/>
                    <a:pt x="216" y="1119"/>
                    <a:pt x="217" y="1115"/>
                  </a:cubicBezTo>
                  <a:lnTo>
                    <a:pt x="238" y="1071"/>
                  </a:lnTo>
                  <a:cubicBezTo>
                    <a:pt x="240" y="1067"/>
                    <a:pt x="245" y="1066"/>
                    <a:pt x="249" y="1068"/>
                  </a:cubicBezTo>
                  <a:cubicBezTo>
                    <a:pt x="253" y="1070"/>
                    <a:pt x="255" y="1074"/>
                    <a:pt x="253" y="1078"/>
                  </a:cubicBezTo>
                  <a:close/>
                  <a:moveTo>
                    <a:pt x="211" y="1165"/>
                  </a:moveTo>
                  <a:lnTo>
                    <a:pt x="191" y="1208"/>
                  </a:lnTo>
                  <a:cubicBezTo>
                    <a:pt x="189" y="1212"/>
                    <a:pt x="184" y="1214"/>
                    <a:pt x="180" y="1212"/>
                  </a:cubicBezTo>
                  <a:cubicBezTo>
                    <a:pt x="176" y="1210"/>
                    <a:pt x="174" y="1205"/>
                    <a:pt x="176" y="1201"/>
                  </a:cubicBezTo>
                  <a:lnTo>
                    <a:pt x="197" y="1158"/>
                  </a:lnTo>
                  <a:cubicBezTo>
                    <a:pt x="199" y="1154"/>
                    <a:pt x="203" y="1152"/>
                    <a:pt x="207" y="1154"/>
                  </a:cubicBezTo>
                  <a:cubicBezTo>
                    <a:pt x="211" y="1156"/>
                    <a:pt x="213" y="1161"/>
                    <a:pt x="211" y="1165"/>
                  </a:cubicBezTo>
                  <a:close/>
                  <a:moveTo>
                    <a:pt x="169" y="1252"/>
                  </a:moveTo>
                  <a:lnTo>
                    <a:pt x="142" y="1292"/>
                  </a:lnTo>
                  <a:cubicBezTo>
                    <a:pt x="140" y="1296"/>
                    <a:pt x="135" y="1297"/>
                    <a:pt x="131" y="1294"/>
                  </a:cubicBezTo>
                  <a:cubicBezTo>
                    <a:pt x="127" y="1292"/>
                    <a:pt x="126" y="1287"/>
                    <a:pt x="129" y="1283"/>
                  </a:cubicBezTo>
                  <a:lnTo>
                    <a:pt x="156" y="1243"/>
                  </a:lnTo>
                  <a:cubicBezTo>
                    <a:pt x="158" y="1240"/>
                    <a:pt x="163" y="1239"/>
                    <a:pt x="167" y="1241"/>
                  </a:cubicBezTo>
                  <a:cubicBezTo>
                    <a:pt x="170" y="1244"/>
                    <a:pt x="171" y="1249"/>
                    <a:pt x="169" y="1252"/>
                  </a:cubicBezTo>
                  <a:close/>
                  <a:moveTo>
                    <a:pt x="115" y="1332"/>
                  </a:moveTo>
                  <a:lnTo>
                    <a:pt x="88" y="1372"/>
                  </a:lnTo>
                  <a:cubicBezTo>
                    <a:pt x="86" y="1375"/>
                    <a:pt x="81" y="1376"/>
                    <a:pt x="77" y="1374"/>
                  </a:cubicBezTo>
                  <a:cubicBezTo>
                    <a:pt x="74" y="1371"/>
                    <a:pt x="73" y="1366"/>
                    <a:pt x="75" y="1363"/>
                  </a:cubicBezTo>
                  <a:lnTo>
                    <a:pt x="102" y="1323"/>
                  </a:lnTo>
                  <a:cubicBezTo>
                    <a:pt x="104" y="1319"/>
                    <a:pt x="109" y="1318"/>
                    <a:pt x="113" y="1321"/>
                  </a:cubicBezTo>
                  <a:cubicBezTo>
                    <a:pt x="117" y="1323"/>
                    <a:pt x="118" y="1328"/>
                    <a:pt x="115" y="1332"/>
                  </a:cubicBezTo>
                  <a:close/>
                  <a:moveTo>
                    <a:pt x="62" y="1412"/>
                  </a:moveTo>
                  <a:lnTo>
                    <a:pt x="48" y="1431"/>
                  </a:lnTo>
                  <a:cubicBezTo>
                    <a:pt x="46" y="1435"/>
                    <a:pt x="41" y="1436"/>
                    <a:pt x="37" y="1433"/>
                  </a:cubicBezTo>
                  <a:cubicBezTo>
                    <a:pt x="33" y="1431"/>
                    <a:pt x="32" y="1426"/>
                    <a:pt x="35" y="1422"/>
                  </a:cubicBezTo>
                  <a:lnTo>
                    <a:pt x="48" y="1403"/>
                  </a:lnTo>
                  <a:cubicBezTo>
                    <a:pt x="51" y="1399"/>
                    <a:pt x="56" y="1398"/>
                    <a:pt x="59" y="1400"/>
                  </a:cubicBezTo>
                  <a:cubicBezTo>
                    <a:pt x="63" y="1403"/>
                    <a:pt x="64" y="1408"/>
                    <a:pt x="62" y="1412"/>
                  </a:cubicBezTo>
                  <a:close/>
                </a:path>
              </a:pathLst>
            </a:custGeom>
            <a:solidFill>
              <a:srgbClr val="000000"/>
            </a:solidFill>
            <a:ln w="15875" cap="flat">
              <a:solidFill>
                <a:srgbClr val="000000"/>
              </a:solidFill>
              <a:prstDash val="solid"/>
              <a:bevel/>
            </a:ln>
          </p:spPr>
          <p:txBody>
            <a:bodyPr/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04284" name="Freeform 476"/>
            <p:cNvSpPr/>
            <p:nvPr/>
          </p:nvSpPr>
          <p:spPr bwMode="auto">
            <a:xfrm>
              <a:off x="1992" y="2144"/>
              <a:ext cx="36" cy="3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40"/>
                </a:cxn>
                <a:cxn ang="0">
                  <a:pos x="36" y="23"/>
                </a:cxn>
                <a:cxn ang="0">
                  <a:pos x="8" y="0"/>
                </a:cxn>
              </a:cxnLst>
              <a:rect l="0" t="0" r="r" b="b"/>
              <a:pathLst>
                <a:path w="36" h="40">
                  <a:moveTo>
                    <a:pt x="8" y="0"/>
                  </a:moveTo>
                  <a:lnTo>
                    <a:pt x="0" y="40"/>
                  </a:lnTo>
                  <a:lnTo>
                    <a:pt x="36" y="2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18783" name="Rectangle 477"/>
            <p:cNvSpPr>
              <a:spLocks noChangeArrowheads="1"/>
            </p:cNvSpPr>
            <p:nvPr/>
          </p:nvSpPr>
          <p:spPr bwMode="auto">
            <a:xfrm>
              <a:off x="2392" y="521"/>
              <a:ext cx="2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(0,6)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84" name="Rectangle 478"/>
            <p:cNvSpPr>
              <a:spLocks noChangeArrowheads="1"/>
            </p:cNvSpPr>
            <p:nvPr/>
          </p:nvSpPr>
          <p:spPr bwMode="auto">
            <a:xfrm>
              <a:off x="2392" y="893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(1,6)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85" name="Rectangle 479"/>
            <p:cNvSpPr>
              <a:spLocks noChangeArrowheads="1"/>
            </p:cNvSpPr>
            <p:nvPr/>
          </p:nvSpPr>
          <p:spPr bwMode="auto">
            <a:xfrm>
              <a:off x="2392" y="1016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(2,6)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86" name="Rectangle 480"/>
            <p:cNvSpPr>
              <a:spLocks noChangeArrowheads="1"/>
            </p:cNvSpPr>
            <p:nvPr/>
          </p:nvSpPr>
          <p:spPr bwMode="auto">
            <a:xfrm>
              <a:off x="2392" y="1390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(3,6)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87" name="Rectangle 481"/>
            <p:cNvSpPr>
              <a:spLocks noChangeArrowheads="1"/>
            </p:cNvSpPr>
            <p:nvPr/>
          </p:nvSpPr>
          <p:spPr bwMode="auto">
            <a:xfrm>
              <a:off x="2392" y="1889"/>
              <a:ext cx="2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(5,6)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88" name="Rectangle 482"/>
            <p:cNvSpPr>
              <a:spLocks noChangeArrowheads="1"/>
            </p:cNvSpPr>
            <p:nvPr/>
          </p:nvSpPr>
          <p:spPr bwMode="auto">
            <a:xfrm>
              <a:off x="2392" y="1515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(4,6)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89" name="Rectangle 483"/>
            <p:cNvSpPr>
              <a:spLocks noChangeArrowheads="1"/>
            </p:cNvSpPr>
            <p:nvPr/>
          </p:nvSpPr>
          <p:spPr bwMode="auto">
            <a:xfrm>
              <a:off x="2392" y="2384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(7,6)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90" name="Rectangle 484"/>
            <p:cNvSpPr>
              <a:spLocks noChangeArrowheads="1"/>
            </p:cNvSpPr>
            <p:nvPr/>
          </p:nvSpPr>
          <p:spPr bwMode="auto">
            <a:xfrm>
              <a:off x="2392" y="2012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(6,6)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4293" name="Freeform 485"/>
            <p:cNvSpPr>
              <a:spLocks noEditPoints="1"/>
            </p:cNvSpPr>
            <p:nvPr/>
          </p:nvSpPr>
          <p:spPr bwMode="auto">
            <a:xfrm>
              <a:off x="2478" y="808"/>
              <a:ext cx="198" cy="859"/>
            </a:xfrm>
            <a:custGeom>
              <a:avLst/>
              <a:gdLst/>
              <a:ahLst/>
              <a:cxnLst>
                <a:cxn ang="0">
                  <a:pos x="42" y="54"/>
                </a:cxn>
                <a:cxn ang="0">
                  <a:pos x="4" y="2"/>
                </a:cxn>
                <a:cxn ang="0">
                  <a:pos x="101" y="120"/>
                </a:cxn>
                <a:cxn ang="0">
                  <a:pos x="59" y="91"/>
                </a:cxn>
                <a:cxn ang="0">
                  <a:pos x="129" y="158"/>
                </a:cxn>
                <a:cxn ang="0">
                  <a:pos x="157" y="199"/>
                </a:cxn>
                <a:cxn ang="0">
                  <a:pos x="136" y="195"/>
                </a:cxn>
                <a:cxn ang="0">
                  <a:pos x="118" y="157"/>
                </a:cxn>
                <a:cxn ang="0">
                  <a:pos x="203" y="283"/>
                </a:cxn>
                <a:cxn ang="0">
                  <a:pos x="166" y="249"/>
                </a:cxn>
                <a:cxn ang="0">
                  <a:pos x="225" y="326"/>
                </a:cxn>
                <a:cxn ang="0">
                  <a:pos x="249" y="369"/>
                </a:cxn>
                <a:cxn ang="0">
                  <a:pos x="233" y="374"/>
                </a:cxn>
                <a:cxn ang="0">
                  <a:pos x="215" y="322"/>
                </a:cxn>
                <a:cxn ang="0">
                  <a:pos x="279" y="460"/>
                </a:cxn>
                <a:cxn ang="0">
                  <a:pos x="249" y="420"/>
                </a:cxn>
                <a:cxn ang="0">
                  <a:pos x="295" y="506"/>
                </a:cxn>
                <a:cxn ang="0">
                  <a:pos x="310" y="553"/>
                </a:cxn>
                <a:cxn ang="0">
                  <a:pos x="293" y="552"/>
                </a:cxn>
                <a:cxn ang="0">
                  <a:pos x="284" y="501"/>
                </a:cxn>
                <a:cxn ang="0">
                  <a:pos x="322" y="648"/>
                </a:cxn>
                <a:cxn ang="0">
                  <a:pos x="300" y="603"/>
                </a:cxn>
                <a:cxn ang="0">
                  <a:pos x="328" y="696"/>
                </a:cxn>
                <a:cxn ang="0">
                  <a:pos x="331" y="745"/>
                </a:cxn>
                <a:cxn ang="0">
                  <a:pos x="316" y="728"/>
                </a:cxn>
                <a:cxn ang="0">
                  <a:pos x="319" y="689"/>
                </a:cxn>
                <a:cxn ang="0">
                  <a:pos x="323" y="841"/>
                </a:cxn>
                <a:cxn ang="0">
                  <a:pos x="311" y="792"/>
                </a:cxn>
                <a:cxn ang="0">
                  <a:pos x="319" y="889"/>
                </a:cxn>
                <a:cxn ang="0">
                  <a:pos x="309" y="937"/>
                </a:cxn>
                <a:cxn ang="0">
                  <a:pos x="302" y="903"/>
                </a:cxn>
                <a:cxn ang="0">
                  <a:pos x="312" y="880"/>
                </a:cxn>
                <a:cxn ang="0">
                  <a:pos x="282" y="1029"/>
                </a:cxn>
                <a:cxn ang="0">
                  <a:pos x="280" y="978"/>
                </a:cxn>
                <a:cxn ang="0">
                  <a:pos x="269" y="1075"/>
                </a:cxn>
                <a:cxn ang="0">
                  <a:pos x="248" y="1120"/>
                </a:cxn>
                <a:cxn ang="0">
                  <a:pos x="251" y="1077"/>
                </a:cxn>
                <a:cxn ang="0">
                  <a:pos x="263" y="1065"/>
                </a:cxn>
                <a:cxn ang="0">
                  <a:pos x="204" y="1205"/>
                </a:cxn>
                <a:cxn ang="0">
                  <a:pos x="212" y="1155"/>
                </a:cxn>
                <a:cxn ang="0">
                  <a:pos x="182" y="1248"/>
                </a:cxn>
                <a:cxn ang="0">
                  <a:pos x="155" y="1289"/>
                </a:cxn>
                <a:cxn ang="0">
                  <a:pos x="163" y="1250"/>
                </a:cxn>
                <a:cxn ang="0">
                  <a:pos x="179" y="1237"/>
                </a:cxn>
                <a:cxn ang="0">
                  <a:pos x="98" y="1366"/>
                </a:cxn>
                <a:cxn ang="0">
                  <a:pos x="114" y="1318"/>
                </a:cxn>
                <a:cxn ang="0">
                  <a:pos x="70" y="1405"/>
                </a:cxn>
                <a:cxn ang="0">
                  <a:pos x="37" y="1423"/>
                </a:cxn>
                <a:cxn ang="0">
                  <a:pos x="70" y="1405"/>
                </a:cxn>
              </a:cxnLst>
              <a:rect l="0" t="0" r="r" b="b"/>
              <a:pathLst>
                <a:path w="332" h="1437">
                  <a:moveTo>
                    <a:pt x="15" y="4"/>
                  </a:moveTo>
                  <a:lnTo>
                    <a:pt x="44" y="43"/>
                  </a:lnTo>
                  <a:cubicBezTo>
                    <a:pt x="46" y="46"/>
                    <a:pt x="46" y="51"/>
                    <a:pt x="42" y="54"/>
                  </a:cubicBezTo>
                  <a:cubicBezTo>
                    <a:pt x="39" y="56"/>
                    <a:pt x="34" y="56"/>
                    <a:pt x="31" y="52"/>
                  </a:cubicBezTo>
                  <a:lnTo>
                    <a:pt x="2" y="14"/>
                  </a:lnTo>
                  <a:cubicBezTo>
                    <a:pt x="0" y="10"/>
                    <a:pt x="0" y="5"/>
                    <a:pt x="4" y="2"/>
                  </a:cubicBezTo>
                  <a:cubicBezTo>
                    <a:pt x="8" y="0"/>
                    <a:pt x="13" y="1"/>
                    <a:pt x="15" y="4"/>
                  </a:cubicBezTo>
                  <a:close/>
                  <a:moveTo>
                    <a:pt x="72" y="81"/>
                  </a:moveTo>
                  <a:lnTo>
                    <a:pt x="101" y="120"/>
                  </a:lnTo>
                  <a:cubicBezTo>
                    <a:pt x="104" y="123"/>
                    <a:pt x="103" y="128"/>
                    <a:pt x="99" y="131"/>
                  </a:cubicBezTo>
                  <a:cubicBezTo>
                    <a:pt x="96" y="134"/>
                    <a:pt x="91" y="133"/>
                    <a:pt x="88" y="129"/>
                  </a:cubicBezTo>
                  <a:lnTo>
                    <a:pt x="59" y="91"/>
                  </a:lnTo>
                  <a:cubicBezTo>
                    <a:pt x="57" y="87"/>
                    <a:pt x="58" y="82"/>
                    <a:pt x="61" y="80"/>
                  </a:cubicBezTo>
                  <a:cubicBezTo>
                    <a:pt x="65" y="77"/>
                    <a:pt x="70" y="78"/>
                    <a:pt x="72" y="81"/>
                  </a:cubicBezTo>
                  <a:close/>
                  <a:moveTo>
                    <a:pt x="129" y="158"/>
                  </a:moveTo>
                  <a:lnTo>
                    <a:pt x="150" y="186"/>
                  </a:lnTo>
                  <a:cubicBezTo>
                    <a:pt x="150" y="186"/>
                    <a:pt x="150" y="187"/>
                    <a:pt x="151" y="187"/>
                  </a:cubicBezTo>
                  <a:lnTo>
                    <a:pt x="157" y="199"/>
                  </a:lnTo>
                  <a:cubicBezTo>
                    <a:pt x="159" y="203"/>
                    <a:pt x="158" y="208"/>
                    <a:pt x="154" y="210"/>
                  </a:cubicBezTo>
                  <a:cubicBezTo>
                    <a:pt x="150" y="212"/>
                    <a:pt x="145" y="210"/>
                    <a:pt x="143" y="207"/>
                  </a:cubicBezTo>
                  <a:lnTo>
                    <a:pt x="136" y="195"/>
                  </a:lnTo>
                  <a:lnTo>
                    <a:pt x="137" y="196"/>
                  </a:lnTo>
                  <a:lnTo>
                    <a:pt x="117" y="168"/>
                  </a:lnTo>
                  <a:cubicBezTo>
                    <a:pt x="114" y="164"/>
                    <a:pt x="115" y="159"/>
                    <a:pt x="118" y="157"/>
                  </a:cubicBezTo>
                  <a:cubicBezTo>
                    <a:pt x="122" y="154"/>
                    <a:pt x="127" y="155"/>
                    <a:pt x="129" y="158"/>
                  </a:cubicBezTo>
                  <a:close/>
                  <a:moveTo>
                    <a:pt x="180" y="241"/>
                  </a:moveTo>
                  <a:lnTo>
                    <a:pt x="203" y="283"/>
                  </a:lnTo>
                  <a:cubicBezTo>
                    <a:pt x="205" y="287"/>
                    <a:pt x="203" y="292"/>
                    <a:pt x="199" y="294"/>
                  </a:cubicBezTo>
                  <a:cubicBezTo>
                    <a:pt x="195" y="296"/>
                    <a:pt x="191" y="295"/>
                    <a:pt x="188" y="291"/>
                  </a:cubicBezTo>
                  <a:lnTo>
                    <a:pt x="166" y="249"/>
                  </a:lnTo>
                  <a:cubicBezTo>
                    <a:pt x="164" y="245"/>
                    <a:pt x="165" y="240"/>
                    <a:pt x="169" y="238"/>
                  </a:cubicBezTo>
                  <a:cubicBezTo>
                    <a:pt x="173" y="236"/>
                    <a:pt x="178" y="237"/>
                    <a:pt x="180" y="241"/>
                  </a:cubicBezTo>
                  <a:close/>
                  <a:moveTo>
                    <a:pt x="225" y="326"/>
                  </a:moveTo>
                  <a:lnTo>
                    <a:pt x="248" y="368"/>
                  </a:lnTo>
                  <a:cubicBezTo>
                    <a:pt x="248" y="368"/>
                    <a:pt x="248" y="369"/>
                    <a:pt x="249" y="369"/>
                  </a:cubicBezTo>
                  <a:lnTo>
                    <a:pt x="249" y="369"/>
                  </a:lnTo>
                  <a:cubicBezTo>
                    <a:pt x="250" y="373"/>
                    <a:pt x="248" y="378"/>
                    <a:pt x="244" y="379"/>
                  </a:cubicBezTo>
                  <a:cubicBezTo>
                    <a:pt x="239" y="381"/>
                    <a:pt x="235" y="378"/>
                    <a:pt x="233" y="374"/>
                  </a:cubicBezTo>
                  <a:lnTo>
                    <a:pt x="233" y="374"/>
                  </a:lnTo>
                  <a:lnTo>
                    <a:pt x="234" y="375"/>
                  </a:lnTo>
                  <a:lnTo>
                    <a:pt x="211" y="333"/>
                  </a:lnTo>
                  <a:cubicBezTo>
                    <a:pt x="209" y="329"/>
                    <a:pt x="211" y="325"/>
                    <a:pt x="215" y="322"/>
                  </a:cubicBezTo>
                  <a:cubicBezTo>
                    <a:pt x="218" y="320"/>
                    <a:pt x="223" y="322"/>
                    <a:pt x="225" y="326"/>
                  </a:cubicBezTo>
                  <a:close/>
                  <a:moveTo>
                    <a:pt x="264" y="415"/>
                  </a:moveTo>
                  <a:lnTo>
                    <a:pt x="279" y="460"/>
                  </a:lnTo>
                  <a:cubicBezTo>
                    <a:pt x="281" y="464"/>
                    <a:pt x="278" y="469"/>
                    <a:pt x="274" y="470"/>
                  </a:cubicBezTo>
                  <a:cubicBezTo>
                    <a:pt x="270" y="472"/>
                    <a:pt x="265" y="469"/>
                    <a:pt x="264" y="465"/>
                  </a:cubicBezTo>
                  <a:lnTo>
                    <a:pt x="249" y="420"/>
                  </a:lnTo>
                  <a:cubicBezTo>
                    <a:pt x="247" y="416"/>
                    <a:pt x="250" y="411"/>
                    <a:pt x="254" y="410"/>
                  </a:cubicBezTo>
                  <a:cubicBezTo>
                    <a:pt x="258" y="408"/>
                    <a:pt x="263" y="411"/>
                    <a:pt x="264" y="415"/>
                  </a:cubicBezTo>
                  <a:close/>
                  <a:moveTo>
                    <a:pt x="295" y="506"/>
                  </a:moveTo>
                  <a:lnTo>
                    <a:pt x="309" y="548"/>
                  </a:lnTo>
                  <a:cubicBezTo>
                    <a:pt x="309" y="549"/>
                    <a:pt x="309" y="549"/>
                    <a:pt x="309" y="550"/>
                  </a:cubicBezTo>
                  <a:lnTo>
                    <a:pt x="310" y="553"/>
                  </a:lnTo>
                  <a:cubicBezTo>
                    <a:pt x="310" y="557"/>
                    <a:pt x="307" y="561"/>
                    <a:pt x="303" y="562"/>
                  </a:cubicBezTo>
                  <a:cubicBezTo>
                    <a:pt x="298" y="562"/>
                    <a:pt x="294" y="559"/>
                    <a:pt x="294" y="555"/>
                  </a:cubicBezTo>
                  <a:lnTo>
                    <a:pt x="293" y="552"/>
                  </a:lnTo>
                  <a:lnTo>
                    <a:pt x="294" y="554"/>
                  </a:lnTo>
                  <a:lnTo>
                    <a:pt x="279" y="511"/>
                  </a:lnTo>
                  <a:cubicBezTo>
                    <a:pt x="278" y="507"/>
                    <a:pt x="280" y="502"/>
                    <a:pt x="284" y="501"/>
                  </a:cubicBezTo>
                  <a:cubicBezTo>
                    <a:pt x="289" y="499"/>
                    <a:pt x="293" y="502"/>
                    <a:pt x="295" y="506"/>
                  </a:cubicBezTo>
                  <a:close/>
                  <a:moveTo>
                    <a:pt x="316" y="600"/>
                  </a:moveTo>
                  <a:lnTo>
                    <a:pt x="322" y="648"/>
                  </a:lnTo>
                  <a:cubicBezTo>
                    <a:pt x="322" y="652"/>
                    <a:pt x="319" y="656"/>
                    <a:pt x="315" y="657"/>
                  </a:cubicBezTo>
                  <a:cubicBezTo>
                    <a:pt x="311" y="658"/>
                    <a:pt x="307" y="654"/>
                    <a:pt x="306" y="650"/>
                  </a:cubicBezTo>
                  <a:lnTo>
                    <a:pt x="300" y="603"/>
                  </a:lnTo>
                  <a:cubicBezTo>
                    <a:pt x="299" y="598"/>
                    <a:pt x="302" y="594"/>
                    <a:pt x="307" y="594"/>
                  </a:cubicBezTo>
                  <a:cubicBezTo>
                    <a:pt x="311" y="593"/>
                    <a:pt x="315" y="596"/>
                    <a:pt x="316" y="600"/>
                  </a:cubicBezTo>
                  <a:close/>
                  <a:moveTo>
                    <a:pt x="328" y="696"/>
                  </a:moveTo>
                  <a:lnTo>
                    <a:pt x="332" y="728"/>
                  </a:lnTo>
                  <a:cubicBezTo>
                    <a:pt x="332" y="729"/>
                    <a:pt x="332" y="729"/>
                    <a:pt x="332" y="730"/>
                  </a:cubicBezTo>
                  <a:lnTo>
                    <a:pt x="331" y="745"/>
                  </a:lnTo>
                  <a:cubicBezTo>
                    <a:pt x="331" y="749"/>
                    <a:pt x="327" y="753"/>
                    <a:pt x="322" y="752"/>
                  </a:cubicBezTo>
                  <a:cubicBezTo>
                    <a:pt x="318" y="752"/>
                    <a:pt x="315" y="748"/>
                    <a:pt x="315" y="744"/>
                  </a:cubicBezTo>
                  <a:lnTo>
                    <a:pt x="316" y="728"/>
                  </a:lnTo>
                  <a:lnTo>
                    <a:pt x="316" y="730"/>
                  </a:lnTo>
                  <a:lnTo>
                    <a:pt x="312" y="698"/>
                  </a:lnTo>
                  <a:cubicBezTo>
                    <a:pt x="312" y="693"/>
                    <a:pt x="315" y="689"/>
                    <a:pt x="319" y="689"/>
                  </a:cubicBezTo>
                  <a:cubicBezTo>
                    <a:pt x="323" y="688"/>
                    <a:pt x="327" y="691"/>
                    <a:pt x="328" y="696"/>
                  </a:cubicBezTo>
                  <a:close/>
                  <a:moveTo>
                    <a:pt x="327" y="793"/>
                  </a:moveTo>
                  <a:lnTo>
                    <a:pt x="323" y="841"/>
                  </a:lnTo>
                  <a:cubicBezTo>
                    <a:pt x="323" y="845"/>
                    <a:pt x="319" y="848"/>
                    <a:pt x="315" y="848"/>
                  </a:cubicBezTo>
                  <a:cubicBezTo>
                    <a:pt x="310" y="848"/>
                    <a:pt x="307" y="844"/>
                    <a:pt x="307" y="839"/>
                  </a:cubicBezTo>
                  <a:lnTo>
                    <a:pt x="311" y="792"/>
                  </a:lnTo>
                  <a:cubicBezTo>
                    <a:pt x="312" y="787"/>
                    <a:pt x="315" y="784"/>
                    <a:pt x="320" y="784"/>
                  </a:cubicBezTo>
                  <a:cubicBezTo>
                    <a:pt x="324" y="785"/>
                    <a:pt x="327" y="788"/>
                    <a:pt x="327" y="793"/>
                  </a:cubicBezTo>
                  <a:close/>
                  <a:moveTo>
                    <a:pt x="319" y="889"/>
                  </a:moveTo>
                  <a:lnTo>
                    <a:pt x="318" y="906"/>
                  </a:lnTo>
                  <a:cubicBezTo>
                    <a:pt x="318" y="907"/>
                    <a:pt x="318" y="907"/>
                    <a:pt x="318" y="908"/>
                  </a:cubicBezTo>
                  <a:lnTo>
                    <a:pt x="309" y="937"/>
                  </a:lnTo>
                  <a:cubicBezTo>
                    <a:pt x="308" y="941"/>
                    <a:pt x="303" y="944"/>
                    <a:pt x="299" y="942"/>
                  </a:cubicBezTo>
                  <a:cubicBezTo>
                    <a:pt x="295" y="941"/>
                    <a:pt x="293" y="937"/>
                    <a:pt x="294" y="932"/>
                  </a:cubicBezTo>
                  <a:lnTo>
                    <a:pt x="302" y="903"/>
                  </a:lnTo>
                  <a:lnTo>
                    <a:pt x="302" y="905"/>
                  </a:lnTo>
                  <a:lnTo>
                    <a:pt x="303" y="887"/>
                  </a:lnTo>
                  <a:cubicBezTo>
                    <a:pt x="304" y="883"/>
                    <a:pt x="308" y="880"/>
                    <a:pt x="312" y="880"/>
                  </a:cubicBezTo>
                  <a:cubicBezTo>
                    <a:pt x="316" y="880"/>
                    <a:pt x="320" y="884"/>
                    <a:pt x="319" y="889"/>
                  </a:cubicBezTo>
                  <a:close/>
                  <a:moveTo>
                    <a:pt x="296" y="983"/>
                  </a:moveTo>
                  <a:lnTo>
                    <a:pt x="282" y="1029"/>
                  </a:lnTo>
                  <a:cubicBezTo>
                    <a:pt x="281" y="1033"/>
                    <a:pt x="276" y="1036"/>
                    <a:pt x="272" y="1034"/>
                  </a:cubicBezTo>
                  <a:cubicBezTo>
                    <a:pt x="268" y="1033"/>
                    <a:pt x="265" y="1029"/>
                    <a:pt x="267" y="1024"/>
                  </a:cubicBezTo>
                  <a:lnTo>
                    <a:pt x="280" y="978"/>
                  </a:lnTo>
                  <a:cubicBezTo>
                    <a:pt x="282" y="974"/>
                    <a:pt x="286" y="972"/>
                    <a:pt x="290" y="973"/>
                  </a:cubicBezTo>
                  <a:cubicBezTo>
                    <a:pt x="294" y="974"/>
                    <a:pt x="297" y="979"/>
                    <a:pt x="296" y="983"/>
                  </a:cubicBezTo>
                  <a:close/>
                  <a:moveTo>
                    <a:pt x="269" y="1075"/>
                  </a:moveTo>
                  <a:lnTo>
                    <a:pt x="266" y="1083"/>
                  </a:lnTo>
                  <a:cubicBezTo>
                    <a:pt x="266" y="1084"/>
                    <a:pt x="266" y="1084"/>
                    <a:pt x="266" y="1085"/>
                  </a:cubicBezTo>
                  <a:lnTo>
                    <a:pt x="248" y="1120"/>
                  </a:lnTo>
                  <a:cubicBezTo>
                    <a:pt x="246" y="1124"/>
                    <a:pt x="241" y="1125"/>
                    <a:pt x="237" y="1123"/>
                  </a:cubicBezTo>
                  <a:cubicBezTo>
                    <a:pt x="233" y="1121"/>
                    <a:pt x="231" y="1116"/>
                    <a:pt x="233" y="1112"/>
                  </a:cubicBezTo>
                  <a:lnTo>
                    <a:pt x="251" y="1077"/>
                  </a:lnTo>
                  <a:lnTo>
                    <a:pt x="251" y="1079"/>
                  </a:lnTo>
                  <a:lnTo>
                    <a:pt x="253" y="1071"/>
                  </a:lnTo>
                  <a:cubicBezTo>
                    <a:pt x="254" y="1066"/>
                    <a:pt x="259" y="1064"/>
                    <a:pt x="263" y="1065"/>
                  </a:cubicBezTo>
                  <a:cubicBezTo>
                    <a:pt x="267" y="1066"/>
                    <a:pt x="270" y="1071"/>
                    <a:pt x="269" y="1075"/>
                  </a:cubicBezTo>
                  <a:close/>
                  <a:moveTo>
                    <a:pt x="226" y="1163"/>
                  </a:moveTo>
                  <a:lnTo>
                    <a:pt x="204" y="1205"/>
                  </a:lnTo>
                  <a:cubicBezTo>
                    <a:pt x="202" y="1209"/>
                    <a:pt x="197" y="1211"/>
                    <a:pt x="193" y="1209"/>
                  </a:cubicBezTo>
                  <a:cubicBezTo>
                    <a:pt x="189" y="1207"/>
                    <a:pt x="188" y="1202"/>
                    <a:pt x="190" y="1198"/>
                  </a:cubicBezTo>
                  <a:lnTo>
                    <a:pt x="212" y="1155"/>
                  </a:lnTo>
                  <a:cubicBezTo>
                    <a:pt x="214" y="1151"/>
                    <a:pt x="218" y="1150"/>
                    <a:pt x="222" y="1152"/>
                  </a:cubicBezTo>
                  <a:cubicBezTo>
                    <a:pt x="226" y="1154"/>
                    <a:pt x="228" y="1159"/>
                    <a:pt x="226" y="1163"/>
                  </a:cubicBezTo>
                  <a:close/>
                  <a:moveTo>
                    <a:pt x="182" y="1248"/>
                  </a:moveTo>
                  <a:lnTo>
                    <a:pt x="177" y="1259"/>
                  </a:lnTo>
                  <a:cubicBezTo>
                    <a:pt x="177" y="1259"/>
                    <a:pt x="176" y="1259"/>
                    <a:pt x="176" y="1260"/>
                  </a:cubicBezTo>
                  <a:lnTo>
                    <a:pt x="155" y="1289"/>
                  </a:lnTo>
                  <a:cubicBezTo>
                    <a:pt x="152" y="1292"/>
                    <a:pt x="147" y="1293"/>
                    <a:pt x="144" y="1291"/>
                  </a:cubicBezTo>
                  <a:cubicBezTo>
                    <a:pt x="140" y="1288"/>
                    <a:pt x="139" y="1283"/>
                    <a:pt x="142" y="1279"/>
                  </a:cubicBezTo>
                  <a:lnTo>
                    <a:pt x="163" y="1250"/>
                  </a:lnTo>
                  <a:lnTo>
                    <a:pt x="163" y="1251"/>
                  </a:lnTo>
                  <a:lnTo>
                    <a:pt x="168" y="1241"/>
                  </a:lnTo>
                  <a:cubicBezTo>
                    <a:pt x="170" y="1237"/>
                    <a:pt x="175" y="1235"/>
                    <a:pt x="179" y="1237"/>
                  </a:cubicBezTo>
                  <a:cubicBezTo>
                    <a:pt x="183" y="1239"/>
                    <a:pt x="184" y="1244"/>
                    <a:pt x="182" y="1248"/>
                  </a:cubicBezTo>
                  <a:close/>
                  <a:moveTo>
                    <a:pt x="126" y="1328"/>
                  </a:moveTo>
                  <a:lnTo>
                    <a:pt x="98" y="1366"/>
                  </a:lnTo>
                  <a:cubicBezTo>
                    <a:pt x="96" y="1370"/>
                    <a:pt x="91" y="1371"/>
                    <a:pt x="87" y="1368"/>
                  </a:cubicBezTo>
                  <a:cubicBezTo>
                    <a:pt x="83" y="1366"/>
                    <a:pt x="83" y="1361"/>
                    <a:pt x="85" y="1357"/>
                  </a:cubicBezTo>
                  <a:lnTo>
                    <a:pt x="114" y="1318"/>
                  </a:lnTo>
                  <a:cubicBezTo>
                    <a:pt x="116" y="1315"/>
                    <a:pt x="121" y="1314"/>
                    <a:pt x="125" y="1316"/>
                  </a:cubicBezTo>
                  <a:cubicBezTo>
                    <a:pt x="128" y="1319"/>
                    <a:pt x="129" y="1324"/>
                    <a:pt x="126" y="1328"/>
                  </a:cubicBezTo>
                  <a:close/>
                  <a:moveTo>
                    <a:pt x="70" y="1405"/>
                  </a:moveTo>
                  <a:lnTo>
                    <a:pt x="50" y="1432"/>
                  </a:lnTo>
                  <a:cubicBezTo>
                    <a:pt x="47" y="1436"/>
                    <a:pt x="42" y="1437"/>
                    <a:pt x="39" y="1434"/>
                  </a:cubicBezTo>
                  <a:cubicBezTo>
                    <a:pt x="35" y="1431"/>
                    <a:pt x="35" y="1426"/>
                    <a:pt x="37" y="1423"/>
                  </a:cubicBezTo>
                  <a:lnTo>
                    <a:pt x="57" y="1396"/>
                  </a:lnTo>
                  <a:cubicBezTo>
                    <a:pt x="60" y="1392"/>
                    <a:pt x="65" y="1391"/>
                    <a:pt x="68" y="1394"/>
                  </a:cubicBezTo>
                  <a:cubicBezTo>
                    <a:pt x="72" y="1397"/>
                    <a:pt x="72" y="1402"/>
                    <a:pt x="70" y="1405"/>
                  </a:cubicBezTo>
                  <a:close/>
                </a:path>
              </a:pathLst>
            </a:custGeom>
            <a:solidFill>
              <a:srgbClr val="000000"/>
            </a:solidFill>
            <a:ln w="15875" cap="flat">
              <a:solidFill>
                <a:srgbClr val="000000"/>
              </a:solidFill>
              <a:prstDash val="solid"/>
              <a:bevel/>
            </a:ln>
          </p:spPr>
          <p:txBody>
            <a:bodyPr/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04294" name="Freeform 486"/>
            <p:cNvSpPr/>
            <p:nvPr/>
          </p:nvSpPr>
          <p:spPr bwMode="auto">
            <a:xfrm>
              <a:off x="2484" y="1646"/>
              <a:ext cx="37" cy="42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40"/>
                </a:cxn>
                <a:cxn ang="0">
                  <a:pos x="37" y="24"/>
                </a:cxn>
                <a:cxn ang="0">
                  <a:pos x="10" y="0"/>
                </a:cxn>
              </a:cxnLst>
              <a:rect l="0" t="0" r="r" b="b"/>
              <a:pathLst>
                <a:path w="37" h="40">
                  <a:moveTo>
                    <a:pt x="10" y="0"/>
                  </a:moveTo>
                  <a:lnTo>
                    <a:pt x="0" y="40"/>
                  </a:lnTo>
                  <a:lnTo>
                    <a:pt x="37" y="2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04295" name="Freeform 487"/>
            <p:cNvSpPr>
              <a:spLocks noEditPoints="1"/>
            </p:cNvSpPr>
            <p:nvPr/>
          </p:nvSpPr>
          <p:spPr bwMode="auto">
            <a:xfrm>
              <a:off x="2478" y="1306"/>
              <a:ext cx="198" cy="859"/>
            </a:xfrm>
            <a:custGeom>
              <a:avLst/>
              <a:gdLst/>
              <a:ahLst/>
              <a:cxnLst>
                <a:cxn ang="0">
                  <a:pos x="43" y="54"/>
                </a:cxn>
                <a:cxn ang="0">
                  <a:pos x="4" y="3"/>
                </a:cxn>
                <a:cxn ang="0">
                  <a:pos x="104" y="118"/>
                </a:cxn>
                <a:cxn ang="0">
                  <a:pos x="61" y="90"/>
                </a:cxn>
                <a:cxn ang="0">
                  <a:pos x="133" y="156"/>
                </a:cxn>
                <a:cxn ang="0">
                  <a:pos x="161" y="197"/>
                </a:cxn>
                <a:cxn ang="0">
                  <a:pos x="137" y="187"/>
                </a:cxn>
                <a:cxn ang="0">
                  <a:pos x="122" y="155"/>
                </a:cxn>
                <a:cxn ang="0">
                  <a:pos x="207" y="280"/>
                </a:cxn>
                <a:cxn ang="0">
                  <a:pos x="170" y="246"/>
                </a:cxn>
                <a:cxn ang="0">
                  <a:pos x="231" y="322"/>
                </a:cxn>
                <a:cxn ang="0">
                  <a:pos x="253" y="366"/>
                </a:cxn>
                <a:cxn ang="0">
                  <a:pos x="234" y="360"/>
                </a:cxn>
                <a:cxn ang="0">
                  <a:pos x="220" y="319"/>
                </a:cxn>
                <a:cxn ang="0">
                  <a:pos x="284" y="457"/>
                </a:cxn>
                <a:cxn ang="0">
                  <a:pos x="253" y="417"/>
                </a:cxn>
                <a:cxn ang="0">
                  <a:pos x="300" y="503"/>
                </a:cxn>
                <a:cxn ang="0">
                  <a:pos x="312" y="551"/>
                </a:cxn>
                <a:cxn ang="0">
                  <a:pos x="293" y="534"/>
                </a:cxn>
                <a:cxn ang="0">
                  <a:pos x="289" y="498"/>
                </a:cxn>
                <a:cxn ang="0">
                  <a:pos x="324" y="646"/>
                </a:cxn>
                <a:cxn ang="0">
                  <a:pos x="302" y="600"/>
                </a:cxn>
                <a:cxn ang="0">
                  <a:pos x="330" y="693"/>
                </a:cxn>
                <a:cxn ang="0">
                  <a:pos x="330" y="743"/>
                </a:cxn>
                <a:cxn ang="0">
                  <a:pos x="316" y="709"/>
                </a:cxn>
                <a:cxn ang="0">
                  <a:pos x="321" y="686"/>
                </a:cxn>
                <a:cxn ang="0">
                  <a:pos x="322" y="838"/>
                </a:cxn>
                <a:cxn ang="0">
                  <a:pos x="310" y="789"/>
                </a:cxn>
                <a:cxn ang="0">
                  <a:pos x="318" y="886"/>
                </a:cxn>
                <a:cxn ang="0">
                  <a:pos x="305" y="934"/>
                </a:cxn>
                <a:cxn ang="0">
                  <a:pos x="302" y="885"/>
                </a:cxn>
                <a:cxn ang="0">
                  <a:pos x="311" y="878"/>
                </a:cxn>
                <a:cxn ang="0">
                  <a:pos x="278" y="1026"/>
                </a:cxn>
                <a:cxn ang="0">
                  <a:pos x="276" y="976"/>
                </a:cxn>
                <a:cxn ang="0">
                  <a:pos x="263" y="1073"/>
                </a:cxn>
                <a:cxn ang="0">
                  <a:pos x="228" y="1109"/>
                </a:cxn>
                <a:cxn ang="0">
                  <a:pos x="263" y="1073"/>
                </a:cxn>
                <a:cxn ang="0">
                  <a:pos x="189" y="1206"/>
                </a:cxn>
                <a:cxn ang="0">
                  <a:pos x="217" y="1149"/>
                </a:cxn>
                <a:cxn ang="0">
                  <a:pos x="176" y="1250"/>
                </a:cxn>
                <a:cxn ang="0">
                  <a:pos x="140" y="1288"/>
                </a:cxn>
                <a:cxn ang="0">
                  <a:pos x="162" y="1243"/>
                </a:cxn>
                <a:cxn ang="0">
                  <a:pos x="178" y="1245"/>
                </a:cxn>
                <a:cxn ang="0">
                  <a:pos x="85" y="1367"/>
                </a:cxn>
                <a:cxn ang="0">
                  <a:pos x="121" y="1314"/>
                </a:cxn>
                <a:cxn ang="0">
                  <a:pos x="49" y="1432"/>
                </a:cxn>
                <a:cxn ang="0">
                  <a:pos x="55" y="1395"/>
                </a:cxn>
              </a:cxnLst>
              <a:rect l="0" t="0" r="r" b="b"/>
              <a:pathLst>
                <a:path w="332" h="1436">
                  <a:moveTo>
                    <a:pt x="15" y="5"/>
                  </a:moveTo>
                  <a:lnTo>
                    <a:pt x="45" y="42"/>
                  </a:lnTo>
                  <a:cubicBezTo>
                    <a:pt x="47" y="46"/>
                    <a:pt x="47" y="51"/>
                    <a:pt x="43" y="54"/>
                  </a:cubicBezTo>
                  <a:cubicBezTo>
                    <a:pt x="40" y="56"/>
                    <a:pt x="35" y="56"/>
                    <a:pt x="32" y="52"/>
                  </a:cubicBezTo>
                  <a:lnTo>
                    <a:pt x="2" y="14"/>
                  </a:lnTo>
                  <a:cubicBezTo>
                    <a:pt x="0" y="11"/>
                    <a:pt x="0" y="6"/>
                    <a:pt x="4" y="3"/>
                  </a:cubicBezTo>
                  <a:cubicBezTo>
                    <a:pt x="7" y="0"/>
                    <a:pt x="12" y="1"/>
                    <a:pt x="15" y="5"/>
                  </a:cubicBezTo>
                  <a:close/>
                  <a:moveTo>
                    <a:pt x="74" y="80"/>
                  </a:moveTo>
                  <a:lnTo>
                    <a:pt x="104" y="118"/>
                  </a:lnTo>
                  <a:cubicBezTo>
                    <a:pt x="106" y="122"/>
                    <a:pt x="106" y="127"/>
                    <a:pt x="102" y="129"/>
                  </a:cubicBezTo>
                  <a:cubicBezTo>
                    <a:pt x="99" y="132"/>
                    <a:pt x="94" y="132"/>
                    <a:pt x="91" y="128"/>
                  </a:cubicBezTo>
                  <a:lnTo>
                    <a:pt x="61" y="90"/>
                  </a:lnTo>
                  <a:cubicBezTo>
                    <a:pt x="59" y="87"/>
                    <a:pt x="59" y="82"/>
                    <a:pt x="63" y="79"/>
                  </a:cubicBezTo>
                  <a:cubicBezTo>
                    <a:pt x="66" y="76"/>
                    <a:pt x="71" y="77"/>
                    <a:pt x="74" y="80"/>
                  </a:cubicBezTo>
                  <a:close/>
                  <a:moveTo>
                    <a:pt x="133" y="156"/>
                  </a:moveTo>
                  <a:lnTo>
                    <a:pt x="150" y="178"/>
                  </a:lnTo>
                  <a:cubicBezTo>
                    <a:pt x="150" y="178"/>
                    <a:pt x="150" y="179"/>
                    <a:pt x="151" y="179"/>
                  </a:cubicBezTo>
                  <a:lnTo>
                    <a:pt x="161" y="197"/>
                  </a:lnTo>
                  <a:cubicBezTo>
                    <a:pt x="163" y="201"/>
                    <a:pt x="161" y="205"/>
                    <a:pt x="157" y="208"/>
                  </a:cubicBezTo>
                  <a:cubicBezTo>
                    <a:pt x="154" y="210"/>
                    <a:pt x="149" y="208"/>
                    <a:pt x="147" y="204"/>
                  </a:cubicBezTo>
                  <a:lnTo>
                    <a:pt x="137" y="187"/>
                  </a:lnTo>
                  <a:lnTo>
                    <a:pt x="137" y="188"/>
                  </a:lnTo>
                  <a:lnTo>
                    <a:pt x="120" y="166"/>
                  </a:lnTo>
                  <a:cubicBezTo>
                    <a:pt x="118" y="162"/>
                    <a:pt x="118" y="157"/>
                    <a:pt x="122" y="155"/>
                  </a:cubicBezTo>
                  <a:cubicBezTo>
                    <a:pt x="125" y="152"/>
                    <a:pt x="130" y="153"/>
                    <a:pt x="133" y="156"/>
                  </a:cubicBezTo>
                  <a:close/>
                  <a:moveTo>
                    <a:pt x="184" y="239"/>
                  </a:moveTo>
                  <a:lnTo>
                    <a:pt x="207" y="280"/>
                  </a:lnTo>
                  <a:cubicBezTo>
                    <a:pt x="210" y="284"/>
                    <a:pt x="208" y="289"/>
                    <a:pt x="204" y="291"/>
                  </a:cubicBezTo>
                  <a:cubicBezTo>
                    <a:pt x="200" y="294"/>
                    <a:pt x="196" y="292"/>
                    <a:pt x="193" y="288"/>
                  </a:cubicBezTo>
                  <a:lnTo>
                    <a:pt x="170" y="246"/>
                  </a:lnTo>
                  <a:cubicBezTo>
                    <a:pt x="168" y="243"/>
                    <a:pt x="169" y="238"/>
                    <a:pt x="173" y="235"/>
                  </a:cubicBezTo>
                  <a:cubicBezTo>
                    <a:pt x="177" y="233"/>
                    <a:pt x="182" y="235"/>
                    <a:pt x="184" y="239"/>
                  </a:cubicBezTo>
                  <a:close/>
                  <a:moveTo>
                    <a:pt x="231" y="322"/>
                  </a:moveTo>
                  <a:lnTo>
                    <a:pt x="248" y="353"/>
                  </a:lnTo>
                  <a:cubicBezTo>
                    <a:pt x="248" y="354"/>
                    <a:pt x="249" y="354"/>
                    <a:pt x="249" y="355"/>
                  </a:cubicBezTo>
                  <a:lnTo>
                    <a:pt x="253" y="366"/>
                  </a:lnTo>
                  <a:cubicBezTo>
                    <a:pt x="254" y="371"/>
                    <a:pt x="252" y="375"/>
                    <a:pt x="248" y="377"/>
                  </a:cubicBezTo>
                  <a:cubicBezTo>
                    <a:pt x="244" y="378"/>
                    <a:pt x="239" y="376"/>
                    <a:pt x="238" y="372"/>
                  </a:cubicBezTo>
                  <a:lnTo>
                    <a:pt x="234" y="360"/>
                  </a:lnTo>
                  <a:lnTo>
                    <a:pt x="234" y="361"/>
                  </a:lnTo>
                  <a:lnTo>
                    <a:pt x="217" y="330"/>
                  </a:lnTo>
                  <a:cubicBezTo>
                    <a:pt x="215" y="326"/>
                    <a:pt x="216" y="321"/>
                    <a:pt x="220" y="319"/>
                  </a:cubicBezTo>
                  <a:cubicBezTo>
                    <a:pt x="224" y="317"/>
                    <a:pt x="229" y="319"/>
                    <a:pt x="231" y="322"/>
                  </a:cubicBezTo>
                  <a:close/>
                  <a:moveTo>
                    <a:pt x="268" y="412"/>
                  </a:moveTo>
                  <a:lnTo>
                    <a:pt x="284" y="457"/>
                  </a:lnTo>
                  <a:cubicBezTo>
                    <a:pt x="285" y="461"/>
                    <a:pt x="283" y="466"/>
                    <a:pt x="279" y="467"/>
                  </a:cubicBezTo>
                  <a:cubicBezTo>
                    <a:pt x="275" y="469"/>
                    <a:pt x="270" y="467"/>
                    <a:pt x="269" y="462"/>
                  </a:cubicBezTo>
                  <a:lnTo>
                    <a:pt x="253" y="417"/>
                  </a:lnTo>
                  <a:cubicBezTo>
                    <a:pt x="252" y="413"/>
                    <a:pt x="254" y="408"/>
                    <a:pt x="258" y="407"/>
                  </a:cubicBezTo>
                  <a:cubicBezTo>
                    <a:pt x="262" y="405"/>
                    <a:pt x="267" y="408"/>
                    <a:pt x="268" y="412"/>
                  </a:cubicBezTo>
                  <a:close/>
                  <a:moveTo>
                    <a:pt x="300" y="503"/>
                  </a:moveTo>
                  <a:lnTo>
                    <a:pt x="309" y="530"/>
                  </a:lnTo>
                  <a:cubicBezTo>
                    <a:pt x="309" y="531"/>
                    <a:pt x="309" y="531"/>
                    <a:pt x="309" y="532"/>
                  </a:cubicBezTo>
                  <a:lnTo>
                    <a:pt x="312" y="551"/>
                  </a:lnTo>
                  <a:cubicBezTo>
                    <a:pt x="312" y="555"/>
                    <a:pt x="309" y="559"/>
                    <a:pt x="305" y="559"/>
                  </a:cubicBezTo>
                  <a:cubicBezTo>
                    <a:pt x="300" y="560"/>
                    <a:pt x="296" y="557"/>
                    <a:pt x="296" y="553"/>
                  </a:cubicBezTo>
                  <a:lnTo>
                    <a:pt x="293" y="534"/>
                  </a:lnTo>
                  <a:lnTo>
                    <a:pt x="294" y="535"/>
                  </a:lnTo>
                  <a:lnTo>
                    <a:pt x="284" y="508"/>
                  </a:lnTo>
                  <a:cubicBezTo>
                    <a:pt x="283" y="504"/>
                    <a:pt x="285" y="499"/>
                    <a:pt x="289" y="498"/>
                  </a:cubicBezTo>
                  <a:cubicBezTo>
                    <a:pt x="294" y="496"/>
                    <a:pt x="298" y="499"/>
                    <a:pt x="300" y="503"/>
                  </a:cubicBezTo>
                  <a:close/>
                  <a:moveTo>
                    <a:pt x="318" y="598"/>
                  </a:moveTo>
                  <a:lnTo>
                    <a:pt x="324" y="646"/>
                  </a:lnTo>
                  <a:cubicBezTo>
                    <a:pt x="325" y="650"/>
                    <a:pt x="322" y="654"/>
                    <a:pt x="317" y="655"/>
                  </a:cubicBezTo>
                  <a:cubicBezTo>
                    <a:pt x="313" y="655"/>
                    <a:pt x="309" y="652"/>
                    <a:pt x="308" y="648"/>
                  </a:cubicBezTo>
                  <a:lnTo>
                    <a:pt x="302" y="600"/>
                  </a:lnTo>
                  <a:cubicBezTo>
                    <a:pt x="301" y="596"/>
                    <a:pt x="305" y="592"/>
                    <a:pt x="309" y="591"/>
                  </a:cubicBezTo>
                  <a:cubicBezTo>
                    <a:pt x="313" y="591"/>
                    <a:pt x="317" y="594"/>
                    <a:pt x="318" y="598"/>
                  </a:cubicBezTo>
                  <a:close/>
                  <a:moveTo>
                    <a:pt x="330" y="693"/>
                  </a:moveTo>
                  <a:lnTo>
                    <a:pt x="332" y="708"/>
                  </a:lnTo>
                  <a:cubicBezTo>
                    <a:pt x="332" y="709"/>
                    <a:pt x="332" y="710"/>
                    <a:pt x="332" y="710"/>
                  </a:cubicBezTo>
                  <a:lnTo>
                    <a:pt x="330" y="743"/>
                  </a:lnTo>
                  <a:cubicBezTo>
                    <a:pt x="329" y="747"/>
                    <a:pt x="325" y="750"/>
                    <a:pt x="321" y="750"/>
                  </a:cubicBezTo>
                  <a:cubicBezTo>
                    <a:pt x="317" y="750"/>
                    <a:pt x="313" y="746"/>
                    <a:pt x="314" y="741"/>
                  </a:cubicBezTo>
                  <a:lnTo>
                    <a:pt x="316" y="709"/>
                  </a:lnTo>
                  <a:lnTo>
                    <a:pt x="316" y="711"/>
                  </a:lnTo>
                  <a:lnTo>
                    <a:pt x="314" y="695"/>
                  </a:lnTo>
                  <a:cubicBezTo>
                    <a:pt x="314" y="691"/>
                    <a:pt x="317" y="687"/>
                    <a:pt x="321" y="686"/>
                  </a:cubicBezTo>
                  <a:cubicBezTo>
                    <a:pt x="326" y="686"/>
                    <a:pt x="330" y="689"/>
                    <a:pt x="330" y="693"/>
                  </a:cubicBezTo>
                  <a:close/>
                  <a:moveTo>
                    <a:pt x="326" y="791"/>
                  </a:moveTo>
                  <a:lnTo>
                    <a:pt x="322" y="838"/>
                  </a:lnTo>
                  <a:cubicBezTo>
                    <a:pt x="321" y="843"/>
                    <a:pt x="318" y="846"/>
                    <a:pt x="313" y="846"/>
                  </a:cubicBezTo>
                  <a:cubicBezTo>
                    <a:pt x="309" y="845"/>
                    <a:pt x="306" y="842"/>
                    <a:pt x="306" y="837"/>
                  </a:cubicBezTo>
                  <a:lnTo>
                    <a:pt x="310" y="789"/>
                  </a:lnTo>
                  <a:cubicBezTo>
                    <a:pt x="310" y="785"/>
                    <a:pt x="314" y="782"/>
                    <a:pt x="318" y="782"/>
                  </a:cubicBezTo>
                  <a:cubicBezTo>
                    <a:pt x="323" y="782"/>
                    <a:pt x="326" y="786"/>
                    <a:pt x="326" y="791"/>
                  </a:cubicBezTo>
                  <a:close/>
                  <a:moveTo>
                    <a:pt x="318" y="886"/>
                  </a:moveTo>
                  <a:lnTo>
                    <a:pt x="318" y="888"/>
                  </a:lnTo>
                  <a:cubicBezTo>
                    <a:pt x="318" y="888"/>
                    <a:pt x="318" y="889"/>
                    <a:pt x="318" y="890"/>
                  </a:cubicBezTo>
                  <a:lnTo>
                    <a:pt x="305" y="934"/>
                  </a:lnTo>
                  <a:cubicBezTo>
                    <a:pt x="303" y="938"/>
                    <a:pt x="299" y="941"/>
                    <a:pt x="295" y="940"/>
                  </a:cubicBezTo>
                  <a:cubicBezTo>
                    <a:pt x="290" y="938"/>
                    <a:pt x="288" y="934"/>
                    <a:pt x="289" y="930"/>
                  </a:cubicBezTo>
                  <a:lnTo>
                    <a:pt x="302" y="885"/>
                  </a:lnTo>
                  <a:lnTo>
                    <a:pt x="302" y="887"/>
                  </a:lnTo>
                  <a:lnTo>
                    <a:pt x="302" y="885"/>
                  </a:lnTo>
                  <a:cubicBezTo>
                    <a:pt x="302" y="881"/>
                    <a:pt x="306" y="877"/>
                    <a:pt x="311" y="878"/>
                  </a:cubicBezTo>
                  <a:cubicBezTo>
                    <a:pt x="315" y="878"/>
                    <a:pt x="318" y="882"/>
                    <a:pt x="318" y="886"/>
                  </a:cubicBezTo>
                  <a:close/>
                  <a:moveTo>
                    <a:pt x="291" y="980"/>
                  </a:moveTo>
                  <a:lnTo>
                    <a:pt x="278" y="1026"/>
                  </a:lnTo>
                  <a:cubicBezTo>
                    <a:pt x="277" y="1031"/>
                    <a:pt x="272" y="1033"/>
                    <a:pt x="268" y="1032"/>
                  </a:cubicBezTo>
                  <a:cubicBezTo>
                    <a:pt x="264" y="1030"/>
                    <a:pt x="261" y="1026"/>
                    <a:pt x="263" y="1022"/>
                  </a:cubicBezTo>
                  <a:lnTo>
                    <a:pt x="276" y="976"/>
                  </a:lnTo>
                  <a:cubicBezTo>
                    <a:pt x="277" y="971"/>
                    <a:pt x="282" y="969"/>
                    <a:pt x="286" y="970"/>
                  </a:cubicBezTo>
                  <a:cubicBezTo>
                    <a:pt x="290" y="971"/>
                    <a:pt x="293" y="976"/>
                    <a:pt x="291" y="980"/>
                  </a:cubicBezTo>
                  <a:close/>
                  <a:moveTo>
                    <a:pt x="263" y="1073"/>
                  </a:moveTo>
                  <a:lnTo>
                    <a:pt x="242" y="1116"/>
                  </a:lnTo>
                  <a:cubicBezTo>
                    <a:pt x="240" y="1120"/>
                    <a:pt x="235" y="1122"/>
                    <a:pt x="231" y="1120"/>
                  </a:cubicBezTo>
                  <a:cubicBezTo>
                    <a:pt x="227" y="1118"/>
                    <a:pt x="226" y="1113"/>
                    <a:pt x="228" y="1109"/>
                  </a:cubicBezTo>
                  <a:lnTo>
                    <a:pt x="249" y="1066"/>
                  </a:lnTo>
                  <a:cubicBezTo>
                    <a:pt x="251" y="1062"/>
                    <a:pt x="256" y="1061"/>
                    <a:pt x="260" y="1063"/>
                  </a:cubicBezTo>
                  <a:cubicBezTo>
                    <a:pt x="264" y="1065"/>
                    <a:pt x="265" y="1069"/>
                    <a:pt x="263" y="1073"/>
                  </a:cubicBezTo>
                  <a:close/>
                  <a:moveTo>
                    <a:pt x="221" y="1159"/>
                  </a:moveTo>
                  <a:lnTo>
                    <a:pt x="199" y="1202"/>
                  </a:lnTo>
                  <a:cubicBezTo>
                    <a:pt x="198" y="1206"/>
                    <a:pt x="193" y="1208"/>
                    <a:pt x="189" y="1206"/>
                  </a:cubicBezTo>
                  <a:cubicBezTo>
                    <a:pt x="185" y="1204"/>
                    <a:pt x="183" y="1199"/>
                    <a:pt x="185" y="1195"/>
                  </a:cubicBezTo>
                  <a:lnTo>
                    <a:pt x="206" y="1152"/>
                  </a:lnTo>
                  <a:cubicBezTo>
                    <a:pt x="208" y="1148"/>
                    <a:pt x="213" y="1147"/>
                    <a:pt x="217" y="1149"/>
                  </a:cubicBezTo>
                  <a:cubicBezTo>
                    <a:pt x="221" y="1151"/>
                    <a:pt x="223" y="1156"/>
                    <a:pt x="221" y="1159"/>
                  </a:cubicBezTo>
                  <a:close/>
                  <a:moveTo>
                    <a:pt x="178" y="1245"/>
                  </a:moveTo>
                  <a:lnTo>
                    <a:pt x="176" y="1250"/>
                  </a:lnTo>
                  <a:cubicBezTo>
                    <a:pt x="176" y="1250"/>
                    <a:pt x="176" y="1250"/>
                    <a:pt x="175" y="1251"/>
                  </a:cubicBezTo>
                  <a:lnTo>
                    <a:pt x="151" y="1286"/>
                  </a:lnTo>
                  <a:cubicBezTo>
                    <a:pt x="148" y="1290"/>
                    <a:pt x="143" y="1291"/>
                    <a:pt x="140" y="1288"/>
                  </a:cubicBezTo>
                  <a:cubicBezTo>
                    <a:pt x="136" y="1286"/>
                    <a:pt x="135" y="1281"/>
                    <a:pt x="138" y="1277"/>
                  </a:cubicBezTo>
                  <a:lnTo>
                    <a:pt x="162" y="1242"/>
                  </a:lnTo>
                  <a:lnTo>
                    <a:pt x="162" y="1243"/>
                  </a:lnTo>
                  <a:lnTo>
                    <a:pt x="164" y="1238"/>
                  </a:lnTo>
                  <a:cubicBezTo>
                    <a:pt x="166" y="1234"/>
                    <a:pt x="171" y="1233"/>
                    <a:pt x="175" y="1235"/>
                  </a:cubicBezTo>
                  <a:cubicBezTo>
                    <a:pt x="179" y="1237"/>
                    <a:pt x="180" y="1242"/>
                    <a:pt x="178" y="1245"/>
                  </a:cubicBezTo>
                  <a:close/>
                  <a:moveTo>
                    <a:pt x="123" y="1326"/>
                  </a:moveTo>
                  <a:lnTo>
                    <a:pt x="96" y="1365"/>
                  </a:lnTo>
                  <a:cubicBezTo>
                    <a:pt x="93" y="1369"/>
                    <a:pt x="88" y="1369"/>
                    <a:pt x="85" y="1367"/>
                  </a:cubicBezTo>
                  <a:cubicBezTo>
                    <a:pt x="81" y="1364"/>
                    <a:pt x="80" y="1359"/>
                    <a:pt x="83" y="1356"/>
                  </a:cubicBezTo>
                  <a:lnTo>
                    <a:pt x="110" y="1316"/>
                  </a:lnTo>
                  <a:cubicBezTo>
                    <a:pt x="113" y="1313"/>
                    <a:pt x="118" y="1312"/>
                    <a:pt x="121" y="1314"/>
                  </a:cubicBezTo>
                  <a:cubicBezTo>
                    <a:pt x="125" y="1317"/>
                    <a:pt x="126" y="1322"/>
                    <a:pt x="123" y="1326"/>
                  </a:cubicBezTo>
                  <a:close/>
                  <a:moveTo>
                    <a:pt x="68" y="1404"/>
                  </a:moveTo>
                  <a:lnTo>
                    <a:pt x="49" y="1432"/>
                  </a:lnTo>
                  <a:cubicBezTo>
                    <a:pt x="47" y="1435"/>
                    <a:pt x="42" y="1436"/>
                    <a:pt x="38" y="1434"/>
                  </a:cubicBezTo>
                  <a:cubicBezTo>
                    <a:pt x="34" y="1431"/>
                    <a:pt x="33" y="1426"/>
                    <a:pt x="36" y="1423"/>
                  </a:cubicBezTo>
                  <a:lnTo>
                    <a:pt x="55" y="1395"/>
                  </a:lnTo>
                  <a:cubicBezTo>
                    <a:pt x="58" y="1392"/>
                    <a:pt x="63" y="1391"/>
                    <a:pt x="66" y="1393"/>
                  </a:cubicBezTo>
                  <a:cubicBezTo>
                    <a:pt x="70" y="1396"/>
                    <a:pt x="71" y="1401"/>
                    <a:pt x="68" y="1404"/>
                  </a:cubicBezTo>
                  <a:close/>
                </a:path>
              </a:pathLst>
            </a:custGeom>
            <a:solidFill>
              <a:srgbClr val="000000"/>
            </a:solidFill>
            <a:ln w="15875" cap="flat">
              <a:solidFill>
                <a:srgbClr val="000000"/>
              </a:solidFill>
              <a:prstDash val="solid"/>
              <a:bevel/>
            </a:ln>
          </p:spPr>
          <p:txBody>
            <a:bodyPr/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04296" name="Freeform 488"/>
            <p:cNvSpPr/>
            <p:nvPr/>
          </p:nvSpPr>
          <p:spPr bwMode="auto">
            <a:xfrm>
              <a:off x="2484" y="2144"/>
              <a:ext cx="37" cy="3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40"/>
                </a:cxn>
                <a:cxn ang="0">
                  <a:pos x="37" y="23"/>
                </a:cxn>
                <a:cxn ang="0">
                  <a:pos x="9" y="0"/>
                </a:cxn>
              </a:cxnLst>
              <a:rect l="0" t="0" r="r" b="b"/>
              <a:pathLst>
                <a:path w="37" h="40">
                  <a:moveTo>
                    <a:pt x="9" y="0"/>
                  </a:moveTo>
                  <a:lnTo>
                    <a:pt x="0" y="40"/>
                  </a:lnTo>
                  <a:lnTo>
                    <a:pt x="37" y="2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18795" name="Rectangle 489"/>
            <p:cNvSpPr>
              <a:spLocks noChangeArrowheads="1"/>
            </p:cNvSpPr>
            <p:nvPr/>
          </p:nvSpPr>
          <p:spPr bwMode="auto">
            <a:xfrm>
              <a:off x="2688" y="521"/>
              <a:ext cx="2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(0,7)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96" name="Rectangle 490"/>
            <p:cNvSpPr>
              <a:spLocks noChangeArrowheads="1"/>
            </p:cNvSpPr>
            <p:nvPr/>
          </p:nvSpPr>
          <p:spPr bwMode="auto">
            <a:xfrm>
              <a:off x="2688" y="893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(1,7)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97" name="Rectangle 491"/>
            <p:cNvSpPr>
              <a:spLocks noChangeArrowheads="1"/>
            </p:cNvSpPr>
            <p:nvPr/>
          </p:nvSpPr>
          <p:spPr bwMode="auto">
            <a:xfrm>
              <a:off x="2688" y="1016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(2,7)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98" name="Rectangle 492"/>
            <p:cNvSpPr>
              <a:spLocks noChangeArrowheads="1"/>
            </p:cNvSpPr>
            <p:nvPr/>
          </p:nvSpPr>
          <p:spPr bwMode="auto">
            <a:xfrm>
              <a:off x="2688" y="1390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(3,7)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99" name="Rectangle 493"/>
            <p:cNvSpPr>
              <a:spLocks noChangeArrowheads="1"/>
            </p:cNvSpPr>
            <p:nvPr/>
          </p:nvSpPr>
          <p:spPr bwMode="auto">
            <a:xfrm>
              <a:off x="2688" y="1889"/>
              <a:ext cx="2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(5,7)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800" name="Rectangle 494"/>
            <p:cNvSpPr>
              <a:spLocks noChangeArrowheads="1"/>
            </p:cNvSpPr>
            <p:nvPr/>
          </p:nvSpPr>
          <p:spPr bwMode="auto">
            <a:xfrm>
              <a:off x="2688" y="1515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(4,7)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801" name="Rectangle 495"/>
            <p:cNvSpPr>
              <a:spLocks noChangeArrowheads="1"/>
            </p:cNvSpPr>
            <p:nvPr/>
          </p:nvSpPr>
          <p:spPr bwMode="auto">
            <a:xfrm>
              <a:off x="2688" y="2384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(7,7)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802" name="Rectangle 496"/>
            <p:cNvSpPr>
              <a:spLocks noChangeArrowheads="1"/>
            </p:cNvSpPr>
            <p:nvPr/>
          </p:nvSpPr>
          <p:spPr bwMode="auto">
            <a:xfrm>
              <a:off x="2688" y="2012"/>
              <a:ext cx="22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3200" indent="-20320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(6,7)</a:t>
              </a:r>
              <a:endPara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6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fld id="{DA26796A-C09F-6444-AC28-597E35B85D41}" type="slidenum">
              <a:rPr lang="zh-CN" altLang="en-US" sz="140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zh-CN" altLang="en-US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56344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CN" sz="4400" dirty="0"/>
              <a:t>9.2.2 </a:t>
            </a:r>
            <a:r>
              <a:rPr lang="zh-CN" altLang="en-US" sz="4400" dirty="0"/>
              <a:t> 带状划分的矩阵转置</a:t>
            </a:r>
            <a:endParaRPr lang="zh-CN" altLang="en-US" sz="4400" dirty="0"/>
          </a:p>
        </p:txBody>
      </p:sp>
      <p:sp>
        <p:nvSpPr>
          <p:cNvPr id="503815" name="Rectangle 7"/>
          <p:cNvSpPr>
            <a:spLocks noChangeArrowheads="1"/>
          </p:cNvSpPr>
          <p:nvPr/>
        </p:nvSpPr>
        <p:spPr bwMode="auto">
          <a:xfrm>
            <a:off x="742950" y="1143000"/>
            <a:ext cx="4175125" cy="7064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>
              <a:buFont typeface="Wingdings" panose="05000000000000000000" pitchFamily="2" charset="2"/>
              <a:buNone/>
              <a:defRPr/>
            </a:pPr>
            <a:r>
              <a:rPr lang="zh-CN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      </a:t>
            </a:r>
            <a:endParaRPr lang="zh-CN" altLang="en-US" sz="1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 marL="203200" indent="-203200">
              <a:buFont typeface="Wingdings" panose="05000000000000000000" pitchFamily="2" charset="2"/>
              <a:buNone/>
              <a:defRPr/>
            </a:pPr>
            <a:r>
              <a:rPr lang="zh-CN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           </a:t>
            </a:r>
            <a:endParaRPr lang="en-US" altLang="zh-CN" sz="1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body" sz="half" idx="1"/>
          </p:nvPr>
        </p:nvSpPr>
        <p:spPr>
          <a:xfrm>
            <a:off x="527050" y="1484313"/>
            <a:ext cx="7932738" cy="4662815"/>
          </a:xfrm>
        </p:spPr>
        <p:txBody>
          <a:bodyPr lIns="63500" tIns="25400" rIns="63500" bIns="25400">
            <a:spAutoFit/>
          </a:bodyPr>
          <a:lstStyle/>
          <a:p>
            <a:pPr marL="203200" indent="-203200" eaLnBrk="1" hangingPunct="1"/>
            <a:r>
              <a:rPr lang="zh-CN" altLang="en-US" dirty="0">
                <a:ea typeface="华文新魏" panose="02010800040101010101" pitchFamily="2" charset="-122"/>
              </a:rPr>
              <a:t>划分</a:t>
            </a:r>
            <a:r>
              <a:rPr lang="en-US" altLang="zh-CN" dirty="0">
                <a:ea typeface="华文新魏" panose="02010800040101010101" pitchFamily="2" charset="-122"/>
              </a:rPr>
              <a:t>:  </a:t>
            </a:r>
            <a:r>
              <a:rPr lang="en-US" altLang="zh-CN" dirty="0" err="1">
                <a:ea typeface="华文新魏" panose="02010800040101010101" pitchFamily="2" charset="-122"/>
              </a:rPr>
              <a:t>A</a:t>
            </a:r>
            <a:r>
              <a:rPr lang="en-US" altLang="zh-CN" baseline="-25000" dirty="0" err="1">
                <a:ea typeface="华文新魏" panose="02010800040101010101" pitchFamily="2" charset="-122"/>
              </a:rPr>
              <a:t>n×n</a:t>
            </a:r>
            <a:r>
              <a:rPr lang="zh-CN" altLang="en-US" dirty="0">
                <a:ea typeface="华文新魏" panose="02010800040101010101" pitchFamily="2" charset="-122"/>
              </a:rPr>
              <a:t>分成</a:t>
            </a:r>
            <a:r>
              <a:rPr lang="en-US" altLang="zh-CN" dirty="0">
                <a:ea typeface="华文新魏" panose="02010800040101010101" pitchFamily="2" charset="-122"/>
              </a:rPr>
              <a:t>p</a:t>
            </a:r>
            <a:r>
              <a:rPr lang="zh-CN" altLang="en-US" dirty="0">
                <a:ea typeface="华文新魏" panose="02010800040101010101" pitchFamily="2" charset="-122"/>
              </a:rPr>
              <a:t>个</a:t>
            </a:r>
            <a:r>
              <a:rPr lang="en-US" altLang="zh-CN" dirty="0">
                <a:ea typeface="华文新魏" panose="02010800040101010101" pitchFamily="2" charset="-122"/>
              </a:rPr>
              <a:t>(n/p)×n</a:t>
            </a:r>
            <a:r>
              <a:rPr lang="zh-CN" altLang="en-US" dirty="0">
                <a:ea typeface="华文新魏" panose="02010800040101010101" pitchFamily="2" charset="-122"/>
              </a:rPr>
              <a:t>大小的带</a:t>
            </a:r>
            <a:endParaRPr lang="zh-CN" altLang="en-US" dirty="0">
              <a:ea typeface="华文新魏" panose="02010800040101010101" pitchFamily="2" charset="-122"/>
            </a:endParaRPr>
          </a:p>
          <a:p>
            <a:pPr marL="203200" indent="-203200" eaLnBrk="1" hangingPunct="1">
              <a:buFont typeface="Wingdings" panose="05000000000000000000" pitchFamily="2" charset="2"/>
              <a:buNone/>
            </a:pPr>
            <a:endParaRPr lang="en-US" altLang="zh-CN" dirty="0">
              <a:ea typeface="华文新魏" panose="02010800040101010101" pitchFamily="2" charset="-122"/>
            </a:endParaRPr>
          </a:p>
          <a:p>
            <a:pPr marL="203200" indent="-203200" eaLnBrk="1" hangingPunct="1">
              <a:buFont typeface="Wingdings" panose="05000000000000000000" pitchFamily="2" charset="2"/>
              <a:buNone/>
            </a:pPr>
            <a:endParaRPr lang="en-US" altLang="zh-CN" dirty="0">
              <a:ea typeface="华文新魏" panose="02010800040101010101" pitchFamily="2" charset="-122"/>
            </a:endParaRPr>
          </a:p>
          <a:p>
            <a:pPr marL="203200" indent="-203200" eaLnBrk="1" hangingPunct="1">
              <a:buFont typeface="Wingdings" panose="05000000000000000000" pitchFamily="2" charset="2"/>
              <a:buNone/>
            </a:pPr>
            <a:endParaRPr lang="en-US" altLang="zh-CN" dirty="0">
              <a:ea typeface="华文新魏" panose="02010800040101010101" pitchFamily="2" charset="-122"/>
            </a:endParaRPr>
          </a:p>
          <a:p>
            <a:pPr marL="203200" indent="-203200" eaLnBrk="1" hangingPunct="1">
              <a:buFont typeface="Wingdings" panose="05000000000000000000" pitchFamily="2" charset="2"/>
              <a:buNone/>
            </a:pPr>
            <a:endParaRPr lang="en-US" altLang="zh-CN" dirty="0">
              <a:ea typeface="华文新魏" panose="02010800040101010101" pitchFamily="2" charset="-122"/>
            </a:endParaRPr>
          </a:p>
          <a:p>
            <a:pPr marL="203200" indent="-203200" eaLnBrk="1" hangingPunct="1">
              <a:buFont typeface="Wingdings" panose="05000000000000000000" pitchFamily="2" charset="2"/>
              <a:buNone/>
            </a:pPr>
            <a:endParaRPr lang="en-US" altLang="zh-CN" dirty="0">
              <a:ea typeface="华文新魏" panose="02010800040101010101" pitchFamily="2" charset="-122"/>
            </a:endParaRPr>
          </a:p>
          <a:p>
            <a:pPr marL="203200" indent="-203200" eaLnBrk="1" hangingPunct="1"/>
            <a:r>
              <a:rPr lang="zh-CN" altLang="en-US" dirty="0">
                <a:ea typeface="华文新魏" panose="02010800040101010101" pitchFamily="2" charset="-122"/>
              </a:rPr>
              <a:t>算法</a:t>
            </a:r>
            <a:r>
              <a:rPr lang="en-US" altLang="zh-CN" dirty="0">
                <a:ea typeface="华文新魏" panose="02010800040101010101" pitchFamily="2" charset="-122"/>
              </a:rPr>
              <a:t>: </a:t>
            </a:r>
            <a:endParaRPr lang="en-US" altLang="zh-CN" dirty="0">
              <a:ea typeface="华文新魏" panose="02010800040101010101" pitchFamily="2" charset="-122"/>
            </a:endParaRPr>
          </a:p>
          <a:p>
            <a:pPr marL="203200" indent="-2032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ea typeface="华文新魏" panose="02010800040101010101" pitchFamily="2" charset="-122"/>
              </a:rPr>
              <a:t>    </a:t>
            </a:r>
            <a:r>
              <a:rPr lang="en-US" altLang="zh-CN" sz="2000" dirty="0">
                <a:ea typeface="华文新魏" panose="02010800040101010101" pitchFamily="2" charset="-122"/>
              </a:rPr>
              <a:t>①</a:t>
            </a:r>
            <a:r>
              <a:rPr lang="zh-CN" altLang="en-US" sz="2000" dirty="0"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ea typeface="华文新魏" panose="02010800040101010101" pitchFamily="2" charset="-122"/>
              </a:rPr>
              <a:t>Pi</a:t>
            </a:r>
            <a:r>
              <a:rPr lang="zh-CN" altLang="en-US" sz="2000" dirty="0">
                <a:ea typeface="华文新魏" panose="02010800040101010101" pitchFamily="2" charset="-122"/>
              </a:rPr>
              <a:t>有</a:t>
            </a:r>
            <a:r>
              <a:rPr lang="en-US" altLang="zh-CN" sz="2000" dirty="0">
                <a:ea typeface="华文新魏" panose="02010800040101010101" pitchFamily="2" charset="-122"/>
              </a:rPr>
              <a:t>p-1</a:t>
            </a:r>
            <a:r>
              <a:rPr lang="zh-CN" altLang="en-US" sz="2000" dirty="0">
                <a:ea typeface="华文新魏" panose="02010800040101010101" pitchFamily="2" charset="-122"/>
              </a:rPr>
              <a:t>个</a:t>
            </a:r>
            <a:r>
              <a:rPr lang="en-US" altLang="zh-CN" sz="2000" dirty="0">
                <a:ea typeface="华文新魏" panose="02010800040101010101" pitchFamily="2" charset="-122"/>
              </a:rPr>
              <a:t>(n/p)×(n/p)</a:t>
            </a:r>
            <a:r>
              <a:rPr lang="zh-CN" altLang="en-US" sz="2000" dirty="0">
                <a:ea typeface="华文新魏" panose="02010800040101010101" pitchFamily="2" charset="-122"/>
              </a:rPr>
              <a:t>大小子块发送到另外</a:t>
            </a:r>
            <a:r>
              <a:rPr lang="en-US" altLang="zh-CN" sz="2000" dirty="0">
                <a:ea typeface="华文新魏" panose="02010800040101010101" pitchFamily="2" charset="-122"/>
              </a:rPr>
              <a:t>p-1</a:t>
            </a:r>
            <a:r>
              <a:rPr lang="zh-CN" altLang="en-US" sz="2000" dirty="0">
                <a:ea typeface="华文新魏" panose="02010800040101010101" pitchFamily="2" charset="-122"/>
              </a:rPr>
              <a:t>个处理器中</a:t>
            </a:r>
            <a:r>
              <a:rPr lang="en-US" altLang="zh-CN" sz="2000" dirty="0">
                <a:ea typeface="华文新魏" panose="02010800040101010101" pitchFamily="2" charset="-122"/>
              </a:rPr>
              <a:t>;</a:t>
            </a:r>
            <a:endParaRPr lang="en-US" altLang="zh-CN" sz="2000" dirty="0">
              <a:ea typeface="华文新魏" panose="02010800040101010101" pitchFamily="2" charset="-122"/>
            </a:endParaRPr>
          </a:p>
          <a:p>
            <a:pPr marL="203200" indent="-2032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ea typeface="华文新魏" panose="02010800040101010101" pitchFamily="2" charset="-122"/>
              </a:rPr>
              <a:t>     ②</a:t>
            </a:r>
            <a:r>
              <a:rPr lang="zh-CN" altLang="en-US" sz="2000" dirty="0">
                <a:ea typeface="华文新魏" panose="02010800040101010101" pitchFamily="2" charset="-122"/>
              </a:rPr>
              <a:t>每个处理器本地交换相应的元素；</a:t>
            </a:r>
            <a:r>
              <a:rPr lang="en-US" altLang="zh-CN" dirty="0">
                <a:ea typeface="华文新魏" panose="02010800040101010101" pitchFamily="2" charset="-122"/>
              </a:rPr>
              <a:t> </a:t>
            </a:r>
            <a:endParaRPr lang="en-US" altLang="zh-CN" dirty="0">
              <a:ea typeface="华文新魏" panose="02010800040101010101" pitchFamily="2" charset="-122"/>
            </a:endParaRPr>
          </a:p>
          <a:p>
            <a:pPr marL="203200" indent="-2032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ea typeface="华文新魏" panose="02010800040101010101" pitchFamily="2" charset="-122"/>
              </a:rPr>
              <a:t>     ③</a:t>
            </a:r>
            <a:r>
              <a:rPr lang="zh-CN" altLang="en-US" sz="2000" dirty="0">
                <a:ea typeface="华文新魏" panose="02010800040101010101" pitchFamily="2" charset="-122"/>
              </a:rPr>
              <a:t>时间分析？</a:t>
            </a:r>
            <a:r>
              <a:rPr lang="en-US" altLang="zh-CN" sz="2000" dirty="0"/>
              <a:t>           </a:t>
            </a:r>
            <a:endParaRPr lang="en-US" altLang="zh-CN" sz="2000" dirty="0"/>
          </a:p>
        </p:txBody>
      </p:sp>
      <p:graphicFrame>
        <p:nvGraphicFramePr>
          <p:cNvPr id="5" name="Object 19"/>
          <p:cNvGraphicFramePr>
            <a:graphicFrameLocks noGrp="1"/>
          </p:cNvGraphicFramePr>
          <p:nvPr>
            <p:ph sz="quarter" idx="2"/>
          </p:nvPr>
        </p:nvGraphicFramePr>
        <p:xfrm>
          <a:off x="2649538" y="1916113"/>
          <a:ext cx="3578225" cy="313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2291715" imgH="2009140" progId="Visio.Drawing.6">
                  <p:embed/>
                </p:oleObj>
              </mc:Choice>
              <mc:Fallback>
                <p:oleObj name="" r:id="rId1" imgW="2291715" imgH="2009140" progId="Visio.Drawing.6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1916113"/>
                        <a:ext cx="3578225" cy="3135312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9.3</a:t>
            </a:r>
            <a:r>
              <a:rPr lang="zh-CN" altLang="en-US" sz="4800" dirty="0">
                <a:ea typeface="华文新魏" panose="02010800040101010101" pitchFamily="2" charset="-122"/>
              </a:rPr>
              <a:t>矩阵向量乘法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07775"/>
            <a:ext cx="7772400" cy="48210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9.3.1</a:t>
            </a:r>
            <a:r>
              <a:rPr lang="zh-CN" altLang="en-US" sz="3600" dirty="0"/>
              <a:t>  带状划分的矩阵</a:t>
            </a:r>
            <a:r>
              <a:rPr lang="en-US" altLang="zh-CN" sz="3600" dirty="0"/>
              <a:t>-</a:t>
            </a:r>
            <a:r>
              <a:rPr lang="zh-CN" altLang="en-US" sz="3600" dirty="0"/>
              <a:t>向量乘法（</a:t>
            </a:r>
            <a:r>
              <a:rPr lang="en-US" altLang="zh-CN" sz="3600" dirty="0"/>
              <a:t>1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577850" y="1484313"/>
            <a:ext cx="8097838" cy="3140347"/>
          </a:xfrm>
          <a:prstGeom prst="rect">
            <a:avLst/>
          </a:prstGeom>
        </p:spPr>
        <p:txBody>
          <a:bodyPr vert="horz" lIns="63500" tIns="25400" rIns="63500" bIns="25400" rtlCol="0">
            <a:sp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indent="-203200"/>
            <a:r>
              <a:rPr lang="zh-CN" altLang="en-US" dirty="0">
                <a:ea typeface="华文新魏" panose="02010800040101010101" pitchFamily="2" charset="-122"/>
              </a:rPr>
              <a:t>划分</a:t>
            </a:r>
            <a:r>
              <a:rPr lang="en-US" altLang="zh-CN" dirty="0">
                <a:ea typeface="华文新魏" panose="02010800040101010101" pitchFamily="2" charset="-122"/>
              </a:rPr>
              <a:t>(</a:t>
            </a:r>
            <a:r>
              <a:rPr lang="zh-CN" altLang="en-US" dirty="0">
                <a:ea typeface="华文新魏" panose="02010800040101010101" pitchFamily="2" charset="-122"/>
              </a:rPr>
              <a:t>行带状划分</a:t>
            </a:r>
            <a:r>
              <a:rPr lang="en-US" altLang="zh-CN" dirty="0">
                <a:ea typeface="华文新魏" panose="02010800040101010101" pitchFamily="2" charset="-122"/>
              </a:rPr>
              <a:t>): P</a:t>
            </a:r>
            <a:r>
              <a:rPr lang="en-US" altLang="zh-CN" baseline="-25000" dirty="0">
                <a:ea typeface="华文新魏" panose="02010800040101010101" pitchFamily="2" charset="-122"/>
              </a:rPr>
              <a:t>i</a:t>
            </a:r>
            <a:r>
              <a:rPr lang="zh-CN" altLang="en-US" dirty="0">
                <a:ea typeface="华文新魏" panose="02010800040101010101" pitchFamily="2" charset="-122"/>
              </a:rPr>
              <a:t>存放</a:t>
            </a:r>
            <a:r>
              <a:rPr lang="en-US" altLang="zh-CN" dirty="0">
                <a:ea typeface="华文新魏" panose="02010800040101010101" pitchFamily="2" charset="-122"/>
              </a:rPr>
              <a:t>x</a:t>
            </a:r>
            <a:r>
              <a:rPr lang="en-US" altLang="zh-CN" baseline="-25000" dirty="0">
                <a:ea typeface="华文新魏" panose="02010800040101010101" pitchFamily="2" charset="-122"/>
              </a:rPr>
              <a:t>i</a:t>
            </a:r>
            <a:r>
              <a:rPr lang="zh-CN" altLang="en-US" dirty="0">
                <a:ea typeface="华文新魏" panose="02010800040101010101" pitchFamily="2" charset="-122"/>
              </a:rPr>
              <a:t>和</a:t>
            </a:r>
            <a:r>
              <a:rPr lang="en-US" altLang="zh-CN" dirty="0">
                <a:ea typeface="华文新魏" panose="02010800040101010101" pitchFamily="2" charset="-122"/>
              </a:rPr>
              <a:t>a</a:t>
            </a:r>
            <a:r>
              <a:rPr lang="en-US" altLang="zh-CN" baseline="-25000" dirty="0">
                <a:ea typeface="华文新魏" panose="02010800040101010101" pitchFamily="2" charset="-122"/>
              </a:rPr>
              <a:t>i,0</a:t>
            </a:r>
            <a:r>
              <a:rPr lang="en-US" altLang="zh-CN" dirty="0">
                <a:ea typeface="华文新魏" panose="02010800040101010101" pitchFamily="2" charset="-122"/>
              </a:rPr>
              <a:t>,a</a:t>
            </a:r>
            <a:r>
              <a:rPr lang="en-US" altLang="zh-CN" baseline="-25000" dirty="0">
                <a:ea typeface="华文新魏" panose="02010800040101010101" pitchFamily="2" charset="-122"/>
              </a:rPr>
              <a:t>i,1</a:t>
            </a:r>
            <a:r>
              <a:rPr lang="en-US" altLang="zh-CN" dirty="0">
                <a:ea typeface="华文新魏" panose="02010800040101010101" pitchFamily="2" charset="-122"/>
              </a:rPr>
              <a:t>,…,a</a:t>
            </a:r>
            <a:r>
              <a:rPr lang="en-US" altLang="zh-CN" baseline="-25000" dirty="0">
                <a:ea typeface="华文新魏" panose="02010800040101010101" pitchFamily="2" charset="-122"/>
              </a:rPr>
              <a:t>i,n-1</a:t>
            </a:r>
            <a:r>
              <a:rPr lang="en-US" altLang="zh-CN" dirty="0">
                <a:ea typeface="华文新魏" panose="02010800040101010101" pitchFamily="2" charset="-122"/>
              </a:rPr>
              <a:t>, </a:t>
            </a:r>
            <a:r>
              <a:rPr lang="zh-CN" altLang="en-US" dirty="0">
                <a:ea typeface="华文新魏" panose="02010800040101010101" pitchFamily="2" charset="-122"/>
              </a:rPr>
              <a:t>并输出</a:t>
            </a:r>
            <a:r>
              <a:rPr lang="en-US" altLang="zh-CN" dirty="0" err="1">
                <a:ea typeface="华文新魏" panose="02010800040101010101" pitchFamily="2" charset="-122"/>
              </a:rPr>
              <a:t>y</a:t>
            </a:r>
            <a:r>
              <a:rPr lang="en-US" altLang="zh-CN" baseline="-25000" dirty="0" err="1">
                <a:ea typeface="华文新魏" panose="02010800040101010101" pitchFamily="2" charset="-122"/>
              </a:rPr>
              <a:t>i</a:t>
            </a:r>
            <a:endParaRPr lang="en-US" altLang="zh-CN" baseline="-25000" dirty="0">
              <a:ea typeface="华文新魏" panose="02010800040101010101" pitchFamily="2" charset="-122"/>
            </a:endParaRPr>
          </a:p>
          <a:p>
            <a:pPr marL="203200" indent="-203200"/>
            <a:r>
              <a:rPr lang="zh-CN" altLang="en-US" dirty="0">
                <a:ea typeface="华文新魏" panose="02010800040101010101" pitchFamily="2" charset="-122"/>
              </a:rPr>
              <a:t>算法</a:t>
            </a:r>
            <a:r>
              <a:rPr lang="en-US" altLang="zh-CN" dirty="0">
                <a:ea typeface="华文新魏" panose="02010800040101010101" pitchFamily="2" charset="-122"/>
              </a:rPr>
              <a:t>: </a:t>
            </a:r>
            <a:r>
              <a:rPr lang="zh-CN" altLang="en-US" dirty="0">
                <a:ea typeface="华文新魏" panose="02010800040101010101" pitchFamily="2" charset="-122"/>
              </a:rPr>
              <a:t>对</a:t>
            </a:r>
            <a:r>
              <a:rPr lang="en-US" altLang="zh-CN" dirty="0">
                <a:ea typeface="华文新魏" panose="02010800040101010101" pitchFamily="2" charset="-122"/>
              </a:rPr>
              <a:t>p=n</a:t>
            </a:r>
            <a:r>
              <a:rPr lang="zh-CN" altLang="en-US" dirty="0">
                <a:ea typeface="华文新魏" panose="02010800040101010101" pitchFamily="2" charset="-122"/>
              </a:rPr>
              <a:t>情形</a:t>
            </a:r>
            <a:endParaRPr lang="en-US" altLang="zh-CN" dirty="0">
              <a:ea typeface="华文新魏" panose="02010800040101010101" pitchFamily="2" charset="-122"/>
            </a:endParaRPr>
          </a:p>
          <a:p>
            <a:pPr marL="203200" indent="-203200">
              <a:buFont typeface="Wingdings" panose="05000000000000000000" pitchFamily="2" charset="2"/>
              <a:buNone/>
            </a:pPr>
            <a:r>
              <a:rPr lang="en-US" altLang="zh-CN" dirty="0">
                <a:ea typeface="华文新魏" panose="02010800040101010101" pitchFamily="2" charset="-122"/>
              </a:rPr>
              <a:t>    ①</a:t>
            </a:r>
            <a:r>
              <a:rPr lang="zh-CN" altLang="en-US" dirty="0">
                <a:ea typeface="华文新魏" panose="02010800040101010101" pitchFamily="2" charset="-122"/>
              </a:rPr>
              <a:t>每个</a:t>
            </a:r>
            <a:r>
              <a:rPr lang="en-US" altLang="zh-CN" dirty="0">
                <a:ea typeface="华文新魏" panose="02010800040101010101" pitchFamily="2" charset="-122"/>
              </a:rPr>
              <a:t>P</a:t>
            </a:r>
            <a:r>
              <a:rPr lang="en-US" altLang="zh-CN" baseline="-25000" dirty="0">
                <a:ea typeface="华文新魏" panose="02010800040101010101" pitchFamily="2" charset="-122"/>
              </a:rPr>
              <a:t>i</a:t>
            </a:r>
            <a:r>
              <a:rPr lang="zh-CN" altLang="en-US" dirty="0">
                <a:ea typeface="华文新魏" panose="02010800040101010101" pitchFamily="2" charset="-122"/>
              </a:rPr>
              <a:t>向其他处理器播送</a:t>
            </a:r>
            <a:r>
              <a:rPr lang="en-US" altLang="zh-CN" dirty="0">
                <a:ea typeface="华文新魏" panose="02010800040101010101" pitchFamily="2" charset="-122"/>
              </a:rPr>
              <a:t>x</a:t>
            </a:r>
            <a:r>
              <a:rPr lang="en-US" altLang="zh-CN" baseline="-25000" dirty="0">
                <a:ea typeface="华文新魏" panose="02010800040101010101" pitchFamily="2" charset="-122"/>
              </a:rPr>
              <a:t>i</a:t>
            </a:r>
            <a:r>
              <a:rPr lang="en-US" altLang="zh-CN" dirty="0">
                <a:ea typeface="华文新魏" panose="02010800040101010101" pitchFamily="2" charset="-122"/>
              </a:rPr>
              <a:t>(</a:t>
            </a:r>
            <a:r>
              <a:rPr lang="zh-CN" altLang="en-US" dirty="0">
                <a:ea typeface="华文新魏" panose="02010800040101010101" pitchFamily="2" charset="-122"/>
              </a:rPr>
              <a:t>多到多播送</a:t>
            </a:r>
            <a:r>
              <a:rPr lang="en-US" altLang="zh-CN" dirty="0">
                <a:ea typeface="华文新魏" panose="02010800040101010101" pitchFamily="2" charset="-122"/>
              </a:rPr>
              <a:t>)</a:t>
            </a:r>
            <a:r>
              <a:rPr lang="zh-CN" altLang="en-US" dirty="0">
                <a:ea typeface="华文新魏" panose="02010800040101010101" pitchFamily="2" charset="-122"/>
              </a:rPr>
              <a:t>；</a:t>
            </a:r>
            <a:endParaRPr lang="zh-CN" altLang="en-US" dirty="0">
              <a:ea typeface="华文新魏" panose="02010800040101010101" pitchFamily="2" charset="-122"/>
            </a:endParaRPr>
          </a:p>
          <a:p>
            <a:pPr marL="203200" indent="-203200">
              <a:buFont typeface="Wingdings" panose="05000000000000000000" pitchFamily="2" charset="2"/>
              <a:buNone/>
            </a:pPr>
            <a:r>
              <a:rPr lang="en-US" altLang="zh-CN" dirty="0">
                <a:ea typeface="华文新魏" panose="02010800040101010101" pitchFamily="2" charset="-122"/>
              </a:rPr>
              <a:t>    ②</a:t>
            </a:r>
            <a:r>
              <a:rPr lang="zh-CN" altLang="en-US" dirty="0">
                <a:ea typeface="华文新魏" panose="02010800040101010101" pitchFamily="2" charset="-122"/>
              </a:rPr>
              <a:t>每个</a:t>
            </a:r>
            <a:r>
              <a:rPr lang="en-US" altLang="zh-CN" dirty="0">
                <a:ea typeface="华文新魏" panose="02010800040101010101" pitchFamily="2" charset="-122"/>
              </a:rPr>
              <a:t>P</a:t>
            </a:r>
            <a:r>
              <a:rPr lang="en-US" altLang="zh-CN" baseline="-25000" dirty="0">
                <a:ea typeface="华文新魏" panose="02010800040101010101" pitchFamily="2" charset="-122"/>
              </a:rPr>
              <a:t>i</a:t>
            </a:r>
            <a:r>
              <a:rPr lang="zh-CN" altLang="en-US" dirty="0">
                <a:ea typeface="华文新魏" panose="02010800040101010101" pitchFamily="2" charset="-122"/>
              </a:rPr>
              <a:t>做相应计算；</a:t>
            </a:r>
            <a:endParaRPr lang="zh-CN" altLang="en-US" dirty="0">
              <a:ea typeface="华文新魏" panose="02010800040101010101" pitchFamily="2" charset="-122"/>
            </a:endParaRPr>
          </a:p>
          <a:p>
            <a:pPr marL="203200" indent="-203200"/>
            <a:r>
              <a:rPr lang="zh-CN" altLang="en-US" dirty="0">
                <a:ea typeface="华文新魏" panose="02010800040101010101" pitchFamily="2" charset="-122"/>
              </a:rPr>
              <a:t>注</a:t>
            </a:r>
            <a:r>
              <a:rPr lang="en-US" altLang="zh-CN" dirty="0">
                <a:ea typeface="华文新魏" panose="02010800040101010101" pitchFamily="2" charset="-122"/>
              </a:rPr>
              <a:t>: </a:t>
            </a:r>
            <a:r>
              <a:rPr lang="zh-CN" altLang="en-US" dirty="0">
                <a:ea typeface="华文新魏" panose="02010800040101010101" pitchFamily="2" charset="-122"/>
              </a:rPr>
              <a:t>对</a:t>
            </a:r>
            <a:r>
              <a:rPr lang="en-US" altLang="zh-CN" dirty="0">
                <a:ea typeface="华文新魏" panose="02010800040101010101" pitchFamily="2" charset="-122"/>
              </a:rPr>
              <a:t>p&lt;n</a:t>
            </a:r>
            <a:r>
              <a:rPr lang="zh-CN" altLang="en-US" dirty="0">
                <a:ea typeface="华文新魏" panose="02010800040101010101" pitchFamily="2" charset="-122"/>
              </a:rPr>
              <a:t>情形</a:t>
            </a:r>
            <a:r>
              <a:rPr lang="en-US" altLang="zh-CN" dirty="0">
                <a:ea typeface="华文新魏" panose="02010800040101010101" pitchFamily="2" charset="-122"/>
              </a:rPr>
              <a:t>,</a:t>
            </a:r>
            <a:r>
              <a:rPr lang="zh-CN" altLang="en-US" dirty="0">
                <a:ea typeface="华文新魏" panose="02010800040101010101" pitchFamily="2" charset="-122"/>
              </a:rPr>
              <a:t>算法中</a:t>
            </a:r>
            <a:r>
              <a:rPr lang="en-US" altLang="zh-CN" dirty="0">
                <a:ea typeface="华文新魏" panose="02010800040101010101" pitchFamily="2" charset="-122"/>
              </a:rPr>
              <a:t>P</a:t>
            </a:r>
            <a:r>
              <a:rPr lang="en-US" altLang="zh-CN" baseline="-25000" dirty="0">
                <a:ea typeface="华文新魏" panose="02010800040101010101" pitchFamily="2" charset="-122"/>
              </a:rPr>
              <a:t>i</a:t>
            </a:r>
            <a:r>
              <a:rPr lang="zh-CN" altLang="en-US" dirty="0">
                <a:ea typeface="华文新魏" panose="02010800040101010101" pitchFamily="2" charset="-122"/>
              </a:rPr>
              <a:t>要播送</a:t>
            </a:r>
            <a:r>
              <a:rPr lang="en-US" altLang="zh-CN" dirty="0">
                <a:ea typeface="华文新魏" panose="02010800040101010101" pitchFamily="2" charset="-122"/>
              </a:rPr>
              <a:t>X</a:t>
            </a:r>
            <a:r>
              <a:rPr lang="zh-CN" altLang="en-US" dirty="0">
                <a:ea typeface="华文新魏" panose="02010800040101010101" pitchFamily="2" charset="-122"/>
              </a:rPr>
              <a:t>中相应的</a:t>
            </a:r>
            <a:r>
              <a:rPr lang="en-US" altLang="zh-CN" dirty="0">
                <a:ea typeface="华文新魏" panose="02010800040101010101" pitchFamily="2" charset="-122"/>
              </a:rPr>
              <a:t>n/p</a:t>
            </a:r>
            <a:r>
              <a:rPr lang="zh-CN" altLang="en-US" dirty="0">
                <a:ea typeface="华文新魏" panose="02010800040101010101" pitchFamily="2" charset="-122"/>
              </a:rPr>
              <a:t>个分量</a:t>
            </a:r>
            <a:endParaRPr lang="zh-CN" altLang="en-US" dirty="0">
              <a:ea typeface="华文新魏" panose="02010800040101010101" pitchFamily="2" charset="-122"/>
            </a:endParaRPr>
          </a:p>
          <a:p>
            <a:pPr marL="203200" indent="-203200">
              <a:buFont typeface="Wingdings" panose="05000000000000000000" pitchFamily="2" charset="2"/>
              <a:buNone/>
            </a:pPr>
            <a:r>
              <a:rPr lang="en-US" altLang="zh-CN" dirty="0">
                <a:ea typeface="华文新魏" panose="02010800040101010101" pitchFamily="2" charset="-122"/>
              </a:rPr>
              <a:t>    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9.3.1</a:t>
            </a:r>
            <a:r>
              <a:rPr lang="zh-CN" altLang="en-US" sz="3600" dirty="0"/>
              <a:t>  带状划分的矩阵</a:t>
            </a:r>
            <a:r>
              <a:rPr lang="en-US" altLang="zh-CN" sz="3600" dirty="0"/>
              <a:t>-</a:t>
            </a:r>
            <a:r>
              <a:rPr lang="zh-CN" altLang="en-US" sz="3600" dirty="0"/>
              <a:t>向量乘法（</a:t>
            </a:r>
            <a:r>
              <a:rPr lang="en-US" altLang="zh-CN" sz="3600" dirty="0"/>
              <a:t>2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51" y="1417171"/>
            <a:ext cx="6891633" cy="481924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9.3.2</a:t>
            </a:r>
            <a:r>
              <a:rPr lang="zh-CN" altLang="en-US" sz="3600" dirty="0"/>
              <a:t> 棋盘划分的矩阵</a:t>
            </a:r>
            <a:r>
              <a:rPr lang="en-US" altLang="zh-CN" sz="3600" dirty="0"/>
              <a:t>-</a:t>
            </a:r>
            <a:r>
              <a:rPr lang="zh-CN" altLang="en-US" sz="3600" dirty="0"/>
              <a:t>向量乘法（</a:t>
            </a:r>
            <a:r>
              <a:rPr lang="en-US" altLang="zh-CN" sz="3600" dirty="0"/>
              <a:t>1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68313" y="1298575"/>
            <a:ext cx="8424862" cy="3075714"/>
          </a:xfrm>
          <a:prstGeom prst="rect">
            <a:avLst/>
          </a:prstGeom>
        </p:spPr>
        <p:txBody>
          <a:bodyPr vert="horz" lIns="63500" tIns="25400" rIns="63500" bIns="25400" rtlCol="0">
            <a:sp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indent="-203200"/>
            <a:r>
              <a:rPr lang="zh-CN" altLang="en-US" sz="2800" dirty="0">
                <a:ea typeface="华文新魏" panose="02010800040101010101" pitchFamily="2" charset="-122"/>
              </a:rPr>
              <a:t>划分</a:t>
            </a:r>
            <a:r>
              <a:rPr lang="en-US" altLang="zh-CN" sz="2800" dirty="0"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ea typeface="华文新魏" panose="02010800040101010101" pitchFamily="2" charset="-122"/>
              </a:rPr>
              <a:t>块棋盘划分</a:t>
            </a:r>
            <a:r>
              <a:rPr lang="en-US" altLang="zh-CN" sz="2800" dirty="0">
                <a:ea typeface="华文新魏" panose="02010800040101010101" pitchFamily="2" charset="-122"/>
              </a:rPr>
              <a:t>): </a:t>
            </a:r>
            <a:r>
              <a:rPr lang="en-US" altLang="zh-CN" dirty="0" err="1">
                <a:ea typeface="华文新魏" panose="02010800040101010101" pitchFamily="2" charset="-122"/>
              </a:rPr>
              <a:t>P</a:t>
            </a:r>
            <a:r>
              <a:rPr lang="en-US" altLang="zh-CN" baseline="-25000" dirty="0" err="1">
                <a:ea typeface="华文新魏" panose="02010800040101010101" pitchFamily="2" charset="-122"/>
              </a:rPr>
              <a:t>i,j</a:t>
            </a:r>
            <a:r>
              <a:rPr lang="zh-CN" altLang="en-US" dirty="0">
                <a:ea typeface="华文新魏" panose="02010800040101010101" pitchFamily="2" charset="-122"/>
              </a:rPr>
              <a:t>存放</a:t>
            </a:r>
            <a:r>
              <a:rPr lang="en-US" altLang="zh-CN" dirty="0" err="1">
                <a:ea typeface="华文新魏" panose="02010800040101010101" pitchFamily="2" charset="-122"/>
              </a:rPr>
              <a:t>a</a:t>
            </a:r>
            <a:r>
              <a:rPr lang="en-US" altLang="zh-CN" baseline="-25000" dirty="0" err="1">
                <a:ea typeface="华文新魏" panose="02010800040101010101" pitchFamily="2" charset="-122"/>
              </a:rPr>
              <a:t>i,j</a:t>
            </a:r>
            <a:r>
              <a:rPr lang="en-US" altLang="zh-CN" dirty="0">
                <a:ea typeface="华文新魏" panose="02010800040101010101" pitchFamily="2" charset="-122"/>
              </a:rPr>
              <a:t>, x</a:t>
            </a:r>
            <a:r>
              <a:rPr lang="en-US" altLang="zh-CN" baseline="-25000" dirty="0">
                <a:ea typeface="华文新魏" panose="02010800040101010101" pitchFamily="2" charset="-122"/>
              </a:rPr>
              <a:t>i</a:t>
            </a:r>
            <a:r>
              <a:rPr lang="zh-CN" altLang="en-US" dirty="0">
                <a:ea typeface="华文新魏" panose="02010800040101010101" pitchFamily="2" charset="-122"/>
              </a:rPr>
              <a:t>置入</a:t>
            </a:r>
            <a:r>
              <a:rPr lang="en-US" altLang="zh-CN" dirty="0" err="1">
                <a:ea typeface="华文新魏" panose="02010800040101010101" pitchFamily="2" charset="-122"/>
              </a:rPr>
              <a:t>P</a:t>
            </a:r>
            <a:r>
              <a:rPr lang="en-US" altLang="zh-CN" baseline="-25000" dirty="0" err="1">
                <a:ea typeface="华文新魏" panose="02010800040101010101" pitchFamily="2" charset="-122"/>
              </a:rPr>
              <a:t>i,i</a:t>
            </a:r>
            <a:r>
              <a:rPr lang="zh-CN" altLang="en-US" dirty="0">
                <a:ea typeface="华文新魏" panose="02010800040101010101" pitchFamily="2" charset="-122"/>
              </a:rPr>
              <a:t>中</a:t>
            </a:r>
            <a:endParaRPr lang="en-US" altLang="zh-CN" baseline="-25000" dirty="0">
              <a:ea typeface="华文新魏" panose="02010800040101010101" pitchFamily="2" charset="-122"/>
            </a:endParaRPr>
          </a:p>
          <a:p>
            <a:pPr marL="203200" indent="-203200"/>
            <a:r>
              <a:rPr lang="zh-CN" altLang="en-US" sz="2800" dirty="0">
                <a:ea typeface="华文新魏" panose="02010800040101010101" pitchFamily="2" charset="-122"/>
              </a:rPr>
              <a:t>算法</a:t>
            </a:r>
            <a:r>
              <a:rPr lang="en-US" altLang="zh-CN" sz="2800" dirty="0">
                <a:ea typeface="华文新魏" panose="02010800040101010101" pitchFamily="2" charset="-122"/>
              </a:rPr>
              <a:t>: </a:t>
            </a:r>
            <a:r>
              <a:rPr lang="zh-CN" altLang="en-US" dirty="0">
                <a:ea typeface="华文新魏" panose="02010800040101010101" pitchFamily="2" charset="-122"/>
              </a:rPr>
              <a:t>对</a:t>
            </a:r>
            <a:r>
              <a:rPr lang="en-US" altLang="zh-CN" dirty="0">
                <a:ea typeface="华文新魏" panose="02010800040101010101" pitchFamily="2" charset="-122"/>
              </a:rPr>
              <a:t>p=n</a:t>
            </a:r>
            <a:r>
              <a:rPr lang="en-US" altLang="zh-CN" baseline="30000" dirty="0">
                <a:ea typeface="华文新魏" panose="02010800040101010101" pitchFamily="2" charset="-122"/>
              </a:rPr>
              <a:t>2</a:t>
            </a:r>
            <a:r>
              <a:rPr lang="zh-CN" altLang="en-US" dirty="0">
                <a:ea typeface="华文新魏" panose="02010800040101010101" pitchFamily="2" charset="-122"/>
              </a:rPr>
              <a:t>情形</a:t>
            </a:r>
            <a:endParaRPr lang="en-US" altLang="zh-CN" dirty="0">
              <a:ea typeface="华文新魏" panose="02010800040101010101" pitchFamily="2" charset="-122"/>
            </a:endParaRPr>
          </a:p>
          <a:p>
            <a:pPr marL="203200" indent="-203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 dirty="0"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ea typeface="华文新魏" panose="02010800040101010101" pitchFamily="2" charset="-122"/>
              </a:rPr>
              <a:t>①</a:t>
            </a:r>
            <a:r>
              <a:rPr lang="zh-CN" altLang="en-US" dirty="0">
                <a:ea typeface="华文新魏" panose="02010800040101010101" pitchFamily="2" charset="-122"/>
              </a:rPr>
              <a:t>每个</a:t>
            </a:r>
            <a:r>
              <a:rPr lang="en-US" altLang="zh-CN" dirty="0" err="1">
                <a:ea typeface="华文新魏" panose="02010800040101010101" pitchFamily="2" charset="-122"/>
              </a:rPr>
              <a:t>P</a:t>
            </a:r>
            <a:r>
              <a:rPr lang="en-US" altLang="zh-CN" baseline="-25000" dirty="0" err="1">
                <a:ea typeface="华文新魏" panose="02010800040101010101" pitchFamily="2" charset="-122"/>
              </a:rPr>
              <a:t>i,i</a:t>
            </a:r>
            <a:r>
              <a:rPr lang="zh-CN" altLang="en-US" dirty="0">
                <a:ea typeface="华文新魏" panose="02010800040101010101" pitchFamily="2" charset="-122"/>
              </a:rPr>
              <a:t>向</a:t>
            </a:r>
            <a:r>
              <a:rPr lang="en-US" altLang="zh-CN" dirty="0" err="1">
                <a:ea typeface="华文新魏" panose="02010800040101010101" pitchFamily="2" charset="-122"/>
              </a:rPr>
              <a:t>P</a:t>
            </a:r>
            <a:r>
              <a:rPr lang="en-US" altLang="zh-CN" baseline="-25000" dirty="0" err="1">
                <a:ea typeface="华文新魏" panose="02010800040101010101" pitchFamily="2" charset="-122"/>
              </a:rPr>
              <a:t>j,i</a:t>
            </a:r>
            <a:r>
              <a:rPr lang="zh-CN" altLang="en-US" dirty="0">
                <a:ea typeface="华文新魏" panose="02010800040101010101" pitchFamily="2" charset="-122"/>
              </a:rPr>
              <a:t>播送</a:t>
            </a:r>
            <a:r>
              <a:rPr lang="en-US" altLang="zh-CN" dirty="0">
                <a:ea typeface="华文新魏" panose="02010800040101010101" pitchFamily="2" charset="-122"/>
              </a:rPr>
              <a:t>x</a:t>
            </a:r>
            <a:r>
              <a:rPr lang="en-US" altLang="zh-CN" baseline="-25000" dirty="0">
                <a:ea typeface="华文新魏" panose="02010800040101010101" pitchFamily="2" charset="-122"/>
              </a:rPr>
              <a:t>i</a:t>
            </a:r>
            <a:r>
              <a:rPr lang="en-US" altLang="zh-CN" dirty="0">
                <a:ea typeface="华文新魏" panose="02010800040101010101" pitchFamily="2" charset="-122"/>
              </a:rPr>
              <a:t>(</a:t>
            </a:r>
            <a:r>
              <a:rPr lang="zh-CN" altLang="en-US" dirty="0">
                <a:ea typeface="华文新魏" panose="02010800040101010101" pitchFamily="2" charset="-122"/>
              </a:rPr>
              <a:t>一到多播送</a:t>
            </a:r>
            <a:r>
              <a:rPr lang="en-US" altLang="zh-CN" dirty="0">
                <a:ea typeface="华文新魏" panose="02010800040101010101" pitchFamily="2" charset="-122"/>
              </a:rPr>
              <a:t>)</a:t>
            </a:r>
            <a:r>
              <a:rPr lang="zh-CN" altLang="en-US" dirty="0">
                <a:ea typeface="华文新魏" panose="02010800040101010101" pitchFamily="2" charset="-122"/>
              </a:rPr>
              <a:t>；</a:t>
            </a:r>
            <a:endParaRPr lang="zh-CN" altLang="en-US" dirty="0">
              <a:ea typeface="华文新魏" panose="02010800040101010101" pitchFamily="2" charset="-122"/>
            </a:endParaRPr>
          </a:p>
          <a:p>
            <a:pPr marL="203200" indent="-203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ea typeface="华文新魏" panose="02010800040101010101" pitchFamily="2" charset="-122"/>
              </a:rPr>
              <a:t>    </a:t>
            </a:r>
            <a:r>
              <a:rPr lang="zh-CN" altLang="en-US" dirty="0">
                <a:ea typeface="华文新魏" panose="02010800040101010101" pitchFamily="2" charset="-122"/>
              </a:rPr>
              <a:t>  </a:t>
            </a:r>
            <a:r>
              <a:rPr lang="en-US" altLang="zh-CN" dirty="0">
                <a:ea typeface="华文新魏" panose="02010800040101010101" pitchFamily="2" charset="-122"/>
              </a:rPr>
              <a:t>②</a:t>
            </a:r>
            <a:r>
              <a:rPr lang="zh-CN" altLang="en-US" dirty="0">
                <a:ea typeface="华文新魏" panose="02010800040101010101" pitchFamily="2" charset="-122"/>
              </a:rPr>
              <a:t>按行方向进行乘</a:t>
            </a:r>
            <a:r>
              <a:rPr lang="en-US" altLang="zh-CN" dirty="0">
                <a:ea typeface="华文新魏" panose="02010800040101010101" pitchFamily="2" charset="-122"/>
              </a:rPr>
              <a:t>-</a:t>
            </a:r>
            <a:r>
              <a:rPr lang="zh-CN" altLang="en-US" dirty="0">
                <a:ea typeface="华文新魏" panose="02010800040101010101" pitchFamily="2" charset="-122"/>
              </a:rPr>
              <a:t>加与积累运算，最后一列</a:t>
            </a:r>
            <a:r>
              <a:rPr lang="en-US" altLang="zh-CN" dirty="0">
                <a:ea typeface="华文新魏" panose="02010800040101010101" pitchFamily="2" charset="-122"/>
              </a:rPr>
              <a:t>P</a:t>
            </a:r>
            <a:r>
              <a:rPr lang="en-US" altLang="zh-CN" baseline="-25000" dirty="0">
                <a:ea typeface="华文新魏" panose="02010800040101010101" pitchFamily="2" charset="-122"/>
              </a:rPr>
              <a:t>i,n-1</a:t>
            </a:r>
            <a:r>
              <a:rPr lang="zh-CN" altLang="en-US" dirty="0">
                <a:ea typeface="华文新魏" panose="02010800040101010101" pitchFamily="2" charset="-122"/>
              </a:rPr>
              <a:t>收集的结果为</a:t>
            </a:r>
            <a:r>
              <a:rPr lang="en-US" altLang="zh-CN" dirty="0" err="1">
                <a:ea typeface="华文新魏" panose="02010800040101010101" pitchFamily="2" charset="-122"/>
              </a:rPr>
              <a:t>y</a:t>
            </a:r>
            <a:r>
              <a:rPr lang="en-US" altLang="zh-CN" baseline="-25000" dirty="0" err="1">
                <a:ea typeface="华文新魏" panose="02010800040101010101" pitchFamily="2" charset="-122"/>
              </a:rPr>
              <a:t>i</a:t>
            </a:r>
            <a:r>
              <a:rPr lang="zh-CN" altLang="en-US" dirty="0">
                <a:ea typeface="华文新魏" panose="02010800040101010101" pitchFamily="2" charset="-122"/>
              </a:rPr>
              <a:t>；</a:t>
            </a:r>
            <a:endParaRPr lang="zh-CN" altLang="en-US" dirty="0">
              <a:ea typeface="华文新魏" panose="02010800040101010101" pitchFamily="2" charset="-122"/>
            </a:endParaRPr>
          </a:p>
          <a:p>
            <a:pPr marL="203200" indent="-203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dirty="0">
                <a:ea typeface="华文新魏" panose="02010800040101010101" pitchFamily="2" charset="-122"/>
              </a:rPr>
              <a:t>注</a:t>
            </a:r>
            <a:r>
              <a:rPr lang="en-US" altLang="zh-CN" sz="2800" dirty="0">
                <a:ea typeface="华文新魏" panose="02010800040101010101" pitchFamily="2" charset="-122"/>
              </a:rPr>
              <a:t>: </a:t>
            </a:r>
            <a:r>
              <a:rPr lang="zh-CN" altLang="en-US" dirty="0">
                <a:ea typeface="华文新魏" panose="02010800040101010101" pitchFamily="2" charset="-122"/>
              </a:rPr>
              <a:t>对</a:t>
            </a:r>
            <a:r>
              <a:rPr lang="en-US" altLang="zh-CN" dirty="0">
                <a:ea typeface="华文新魏" panose="02010800040101010101" pitchFamily="2" charset="-122"/>
              </a:rPr>
              <a:t>p&lt;n</a:t>
            </a:r>
            <a:r>
              <a:rPr lang="en-US" altLang="zh-CN" baseline="30000" dirty="0">
                <a:ea typeface="华文新魏" panose="02010800040101010101" pitchFamily="2" charset="-122"/>
              </a:rPr>
              <a:t>2</a:t>
            </a:r>
            <a:r>
              <a:rPr lang="zh-CN" altLang="en-US" dirty="0">
                <a:ea typeface="华文新魏" panose="02010800040101010101" pitchFamily="2" charset="-122"/>
              </a:rPr>
              <a:t>情形</a:t>
            </a:r>
            <a:r>
              <a:rPr lang="en-US" altLang="zh-CN" dirty="0">
                <a:ea typeface="华文新魏" panose="02010800040101010101" pitchFamily="2" charset="-122"/>
              </a:rPr>
              <a:t>,p</a:t>
            </a:r>
            <a:r>
              <a:rPr lang="zh-CN" altLang="en-US" dirty="0">
                <a:ea typeface="华文新魏" panose="02010800040101010101" pitchFamily="2" charset="-122"/>
              </a:rPr>
              <a:t>个处理器排成                的二维网孔，</a:t>
            </a:r>
            <a:endParaRPr lang="zh-CN" altLang="en-US" dirty="0">
              <a:ea typeface="华文新魏" panose="02010800040101010101" pitchFamily="2" charset="-122"/>
            </a:endParaRPr>
          </a:p>
          <a:p>
            <a:pPr marL="203200" indent="-203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ea typeface="华文新魏" panose="02010800040101010101" pitchFamily="2" charset="-122"/>
              </a:rPr>
              <a:t>         算法中</a:t>
            </a:r>
            <a:r>
              <a:rPr lang="en-US" altLang="zh-CN" dirty="0" err="1">
                <a:ea typeface="华文新魏" panose="02010800040101010101" pitchFamily="2" charset="-122"/>
              </a:rPr>
              <a:t>P</a:t>
            </a:r>
            <a:r>
              <a:rPr lang="en-US" altLang="zh-CN" baseline="-25000" dirty="0" err="1">
                <a:ea typeface="华文新魏" panose="02010800040101010101" pitchFamily="2" charset="-122"/>
              </a:rPr>
              <a:t>i,i</a:t>
            </a:r>
            <a:r>
              <a:rPr lang="zh-CN" altLang="en-US" dirty="0">
                <a:ea typeface="华文新魏" panose="02010800040101010101" pitchFamily="2" charset="-122"/>
              </a:rPr>
              <a:t>向</a:t>
            </a:r>
            <a:r>
              <a:rPr lang="en-US" altLang="zh-CN" dirty="0" err="1">
                <a:ea typeface="华文新魏" panose="02010800040101010101" pitchFamily="2" charset="-122"/>
              </a:rPr>
              <a:t>P</a:t>
            </a:r>
            <a:r>
              <a:rPr lang="en-US" altLang="zh-CN" baseline="-25000" dirty="0" err="1">
                <a:ea typeface="华文新魏" panose="02010800040101010101" pitchFamily="2" charset="-122"/>
              </a:rPr>
              <a:t>j,i</a:t>
            </a:r>
            <a:r>
              <a:rPr lang="zh-CN" altLang="en-US" dirty="0">
                <a:ea typeface="华文新魏" panose="02010800040101010101" pitchFamily="2" charset="-122"/>
              </a:rPr>
              <a:t>播送</a:t>
            </a:r>
            <a:r>
              <a:rPr lang="en-US" altLang="zh-CN" dirty="0">
                <a:ea typeface="华文新魏" panose="02010800040101010101" pitchFamily="2" charset="-122"/>
              </a:rPr>
              <a:t>X</a:t>
            </a:r>
            <a:r>
              <a:rPr lang="zh-CN" altLang="en-US" dirty="0">
                <a:ea typeface="华文新魏" panose="02010800040101010101" pitchFamily="2" charset="-122"/>
              </a:rPr>
              <a:t>中相应的           个分量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graphicFrame>
        <p:nvGraphicFramePr>
          <p:cNvPr id="4" name="Object 8"/>
          <p:cNvGraphicFramePr/>
          <p:nvPr/>
        </p:nvGraphicFramePr>
        <p:xfrm>
          <a:off x="4229894" y="3572456"/>
          <a:ext cx="9017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14325600" imgH="6096000" progId="Equation.3">
                  <p:embed/>
                </p:oleObj>
              </mc:Choice>
              <mc:Fallback>
                <p:oleObj name="" r:id="rId1" imgW="14325600" imgH="60960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894" y="3572456"/>
                        <a:ext cx="901700" cy="38258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/>
          <p:nvPr/>
        </p:nvGraphicFramePr>
        <p:xfrm>
          <a:off x="4246562" y="3955043"/>
          <a:ext cx="6508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0363200" imgH="6096000" progId="Equation.3">
                  <p:embed/>
                </p:oleObj>
              </mc:Choice>
              <mc:Fallback>
                <p:oleObj name="" r:id="rId3" imgW="10363200" imgH="60960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2" y="3955043"/>
                        <a:ext cx="6508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9.3.2</a:t>
            </a:r>
            <a:r>
              <a:rPr lang="zh-CN" altLang="en-US" sz="3600" dirty="0"/>
              <a:t> 棋盘划分的矩阵</a:t>
            </a:r>
            <a:r>
              <a:rPr lang="en-US" altLang="zh-CN" sz="3600" dirty="0"/>
              <a:t>-</a:t>
            </a:r>
            <a:r>
              <a:rPr lang="zh-CN" altLang="en-US" sz="3600" dirty="0"/>
              <a:t>向量乘法（</a:t>
            </a:r>
            <a:r>
              <a:rPr lang="en-US" altLang="zh-CN" sz="3600" dirty="0"/>
              <a:t>2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65" y="1341087"/>
            <a:ext cx="5318579" cy="49714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9.4</a:t>
            </a:r>
            <a:r>
              <a:rPr lang="zh-CN" altLang="en-US" sz="3600" dirty="0"/>
              <a:t> </a:t>
            </a:r>
            <a:r>
              <a:rPr lang="zh-CN" altLang="en-US" sz="3600" dirty="0">
                <a:ea typeface="华文新魏" panose="02010800040101010101" pitchFamily="2" charset="-122"/>
              </a:rPr>
              <a:t>矩阵乘法</a:t>
            </a:r>
            <a:endParaRPr lang="zh-CN" alt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1193801"/>
            <a:ext cx="6081382" cy="9071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42" y="2183133"/>
            <a:ext cx="5984418" cy="3915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9.1 </a:t>
            </a:r>
            <a:r>
              <a:rPr lang="zh-CN" altLang="en-US" sz="2400" dirty="0"/>
              <a:t>矩阵的划分</a:t>
            </a:r>
            <a:br>
              <a:rPr lang="zh-CN" altLang="en-US" sz="2400" dirty="0"/>
            </a:br>
            <a:r>
              <a:rPr lang="zh-CN" altLang="en-US" sz="2400" dirty="0"/>
              <a:t>    </a:t>
            </a:r>
            <a:r>
              <a:rPr lang="en-US" altLang="zh-CN" sz="2400" dirty="0"/>
              <a:t>9.2 </a:t>
            </a:r>
            <a:r>
              <a:rPr lang="zh-CN" altLang="en-US" sz="2400" dirty="0"/>
              <a:t>矩阵转置</a:t>
            </a:r>
            <a:br>
              <a:rPr lang="zh-CN" altLang="en-US" sz="2400" dirty="0"/>
            </a:br>
            <a:r>
              <a:rPr lang="zh-CN" altLang="en-US" sz="2400" dirty="0"/>
              <a:t>    </a:t>
            </a:r>
            <a:r>
              <a:rPr lang="en-US" altLang="zh-CN" sz="2400" dirty="0"/>
              <a:t>9.3 </a:t>
            </a:r>
            <a:r>
              <a:rPr lang="zh-CN" altLang="en-US" sz="2400" dirty="0"/>
              <a:t>矩阵</a:t>
            </a:r>
            <a:r>
              <a:rPr lang="en-US" altLang="zh-CN" sz="2400" dirty="0"/>
              <a:t>-</a:t>
            </a:r>
            <a:r>
              <a:rPr lang="zh-CN" altLang="en-US" sz="2400" dirty="0"/>
              <a:t>向量乘法</a:t>
            </a:r>
            <a:br>
              <a:rPr lang="zh-CN" altLang="en-US" sz="2400" dirty="0"/>
            </a:br>
            <a:r>
              <a:rPr lang="zh-CN" altLang="en-US" sz="2400" dirty="0"/>
              <a:t>    </a:t>
            </a:r>
            <a:r>
              <a:rPr lang="en-US" altLang="zh-CN" sz="2400" dirty="0"/>
              <a:t>9.4 </a:t>
            </a:r>
            <a:r>
              <a:rPr lang="zh-CN" altLang="en-US" sz="2400" dirty="0"/>
              <a:t>矩阵乘法</a:t>
            </a:r>
            <a:endParaRPr lang="en-US" altLang="zh-C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9.4.1</a:t>
            </a:r>
            <a:r>
              <a:rPr lang="zh-CN" altLang="en-US" sz="3600" dirty="0"/>
              <a:t>简单并行分块乘法</a:t>
            </a:r>
            <a:endParaRPr lang="zh-CN" alt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412875"/>
            <a:ext cx="8569325" cy="539058"/>
          </a:xfrm>
          <a:prstGeom prst="rect">
            <a:avLst/>
          </a:prstGeom>
        </p:spPr>
        <p:txBody>
          <a:bodyPr vert="horz" lIns="63500" tIns="25400" rIns="63500" bIns="25400" rtlCol="0">
            <a:sp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indent="-203200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分块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分成                   的方块阵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200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200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2200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大小均为</a:t>
            </a:r>
            <a:endParaRPr lang="zh-CN" altLang="en-US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8" name="Object 9"/>
          <p:cNvGraphicFramePr/>
          <p:nvPr/>
        </p:nvGraphicFramePr>
        <p:xfrm>
          <a:off x="8409363" y="1516694"/>
          <a:ext cx="7540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15544800" imgH="10668000" progId="Equation.3">
                  <p:embed/>
                </p:oleObj>
              </mc:Choice>
              <mc:Fallback>
                <p:oleObj name="" r:id="rId1" imgW="15544800" imgH="106680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9363" y="1516694"/>
                        <a:ext cx="7540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44" y="2166878"/>
            <a:ext cx="4341155" cy="18647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44" y="3908443"/>
            <a:ext cx="3300249" cy="19952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231930" y="1583397"/>
                <a:ext cx="1262333" cy="278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ra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930" y="1583397"/>
                <a:ext cx="1262333" cy="278089"/>
              </a:xfrm>
              <a:prstGeom prst="rect">
                <a:avLst/>
              </a:prstGeom>
              <a:blipFill rotWithShape="1">
                <a:blip r:embed="rId5"/>
                <a:stretch>
                  <a:fillRect l="-33" t="-123" r="-6359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9.4.1</a:t>
            </a:r>
            <a:r>
              <a:rPr lang="zh-CN" altLang="en-US" sz="3600" dirty="0"/>
              <a:t>简单并行分块乘法</a:t>
            </a:r>
            <a:endParaRPr lang="zh-CN" alt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412875"/>
            <a:ext cx="8569325" cy="3585149"/>
          </a:xfrm>
          <a:prstGeom prst="rect">
            <a:avLst/>
          </a:prstGeom>
        </p:spPr>
        <p:txBody>
          <a:bodyPr vert="horz" lIns="63500" tIns="25400" rIns="63500" bIns="25400" rtlCol="0">
            <a:sp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indent="-203200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分块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分成                   的方块阵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200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200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2200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大小均为</a:t>
            </a:r>
            <a:endParaRPr lang="zh-CN" altLang="en-US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03200" indent="-203200">
              <a:buFont typeface="Wingdings" panose="05000000000000000000" pitchFamily="2" charset="2"/>
              <a:buNone/>
            </a:pP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个处理器编号为                                      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200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存放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200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200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2200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03200" indent="-203200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03200" indent="-203200">
              <a:buFont typeface="Wingdings" panose="05000000000000000000" pitchFamily="2" charset="2"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①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通讯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每行处理器进行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矩阵块的多到多播送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得到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200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i,k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k=0~        )</a:t>
            </a:r>
            <a:endParaRPr lang="en-US" altLang="zh-CN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03200" indent="-203200">
              <a:buFont typeface="Wingdings" panose="05000000000000000000" pitchFamily="2" charset="2"/>
              <a:buNone/>
            </a:pP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每列处理器进行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矩阵块的多到多播送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得到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200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k,j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k=0~        )</a:t>
            </a:r>
            <a:endParaRPr lang="en-US" altLang="zh-CN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03200" indent="-203200">
              <a:buFont typeface="Wingdings" panose="05000000000000000000" pitchFamily="2" charset="2"/>
              <a:buNone/>
            </a:pP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②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乘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加运算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200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做</a:t>
            </a:r>
            <a:endParaRPr lang="zh-CN" altLang="en-US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8" name="Object 9"/>
          <p:cNvGraphicFramePr/>
          <p:nvPr/>
        </p:nvGraphicFramePr>
        <p:xfrm>
          <a:off x="8409363" y="1516694"/>
          <a:ext cx="7540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15544800" imgH="10668000" progId="Equation.3">
                  <p:embed/>
                </p:oleObj>
              </mc:Choice>
              <mc:Fallback>
                <p:oleObj name="" r:id="rId1" imgW="15544800" imgH="106680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9363" y="1516694"/>
                        <a:ext cx="7540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/>
          <p:nvPr/>
        </p:nvGraphicFramePr>
        <p:xfrm>
          <a:off x="3562515" y="2179066"/>
          <a:ext cx="25669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41148000" imgH="6400800" progId="Equation.3">
                  <p:embed/>
                </p:oleObj>
              </mc:Choice>
              <mc:Fallback>
                <p:oleObj name="" r:id="rId3" imgW="41148000" imgH="64008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515" y="2179066"/>
                        <a:ext cx="25669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/>
          <p:nvPr/>
        </p:nvGraphicFramePr>
        <p:xfrm>
          <a:off x="8245475" y="3429000"/>
          <a:ext cx="503237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10363200" imgH="6096000" progId="Equation.3">
                  <p:embed/>
                </p:oleObj>
              </mc:Choice>
              <mc:Fallback>
                <p:oleObj name="" r:id="rId5" imgW="10363200" imgH="60960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5475" y="3429000"/>
                        <a:ext cx="503237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/>
          <p:cNvGraphicFramePr/>
          <p:nvPr/>
        </p:nvGraphicFramePr>
        <p:xfrm>
          <a:off x="7742237" y="4011448"/>
          <a:ext cx="503238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0363200" imgH="6096000" progId="Equation.3">
                  <p:embed/>
                </p:oleObj>
              </mc:Choice>
              <mc:Fallback>
                <p:oleObj name="" r:id="rId7" imgW="10363200" imgH="60960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237" y="4011448"/>
                        <a:ext cx="503238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/>
          <p:nvPr/>
        </p:nvGraphicFramePr>
        <p:xfrm>
          <a:off x="3061357" y="4366199"/>
          <a:ext cx="13620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8" imgW="24384000" imgH="11277600" progId="Equation.3">
                  <p:embed/>
                </p:oleObj>
              </mc:Choice>
              <mc:Fallback>
                <p:oleObj name="" r:id="rId8" imgW="24384000" imgH="112776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357" y="4366199"/>
                        <a:ext cx="13620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3"/>
              <p:cNvSpPr txBox="1"/>
              <p:nvPr/>
            </p:nvSpPr>
            <p:spPr>
              <a:xfrm>
                <a:off x="3231930" y="1583397"/>
                <a:ext cx="1262333" cy="278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ra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930" y="1583397"/>
                <a:ext cx="1262333" cy="278089"/>
              </a:xfrm>
              <a:prstGeom prst="rect">
                <a:avLst/>
              </a:prstGeom>
              <a:blipFill rotWithShape="1">
                <a:blip r:embed="rId10"/>
                <a:stretch>
                  <a:fillRect l="-33" t="-123" r="-6359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9.4.2</a:t>
            </a:r>
            <a:r>
              <a:rPr lang="zh-CN" altLang="en-US" sz="3600" dirty="0"/>
              <a:t> </a:t>
            </a:r>
            <a:r>
              <a:rPr lang="en-US" altLang="zh-CN" sz="3600" dirty="0"/>
              <a:t>Cannon</a:t>
            </a:r>
            <a:r>
              <a:rPr lang="zh-CN" altLang="en-US" sz="3600" dirty="0"/>
              <a:t>乘法</a:t>
            </a:r>
            <a:endParaRPr lang="zh-CN" alt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288" y="1412875"/>
            <a:ext cx="8569325" cy="1131143"/>
          </a:xfrm>
          <a:prstGeom prst="rect">
            <a:avLst/>
          </a:prstGeom>
        </p:spPr>
        <p:txBody>
          <a:bodyPr vert="horz" lIns="63500" tIns="25400" rIns="63500" bIns="25400" rtlCol="0">
            <a:sp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indent="-203200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分块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分成                   的方块阵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200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200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2200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大小均为</a:t>
            </a:r>
            <a:endParaRPr lang="zh-CN" altLang="en-US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03200" indent="-203200">
              <a:buFont typeface="Wingdings" panose="05000000000000000000" pitchFamily="2" charset="2"/>
              <a:buNone/>
            </a:pP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个处理器编号为                                      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200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存放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200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200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2200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3" name="Object 9"/>
          <p:cNvGraphicFramePr/>
          <p:nvPr/>
        </p:nvGraphicFramePr>
        <p:xfrm>
          <a:off x="8409363" y="1516694"/>
          <a:ext cx="7540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15544800" imgH="10668000" progId="Equation.3">
                  <p:embed/>
                </p:oleObj>
              </mc:Choice>
              <mc:Fallback>
                <p:oleObj name="" r:id="rId1" imgW="15544800" imgH="106680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9363" y="1516694"/>
                        <a:ext cx="7540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/>
          <p:nvPr/>
        </p:nvGraphicFramePr>
        <p:xfrm>
          <a:off x="3562515" y="2179066"/>
          <a:ext cx="25669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41148000" imgH="6400800" progId="Equation.3">
                  <p:embed/>
                </p:oleObj>
              </mc:Choice>
              <mc:Fallback>
                <p:oleObj name="" r:id="rId3" imgW="41148000" imgH="64008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515" y="2179066"/>
                        <a:ext cx="25669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231930" y="1583397"/>
                <a:ext cx="1262333" cy="278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ra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930" y="1583397"/>
                <a:ext cx="1262333" cy="278089"/>
              </a:xfrm>
              <a:prstGeom prst="rect">
                <a:avLst/>
              </a:prstGeom>
              <a:blipFill rotWithShape="1">
                <a:blip r:embed="rId5"/>
                <a:stretch>
                  <a:fillRect l="-33" t="-123" r="-6359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4"/>
          <p:cNvGrpSpPr/>
          <p:nvPr/>
        </p:nvGrpSpPr>
        <p:grpSpPr bwMode="auto">
          <a:xfrm>
            <a:off x="2555875" y="2932113"/>
            <a:ext cx="3454400" cy="2801937"/>
            <a:chOff x="1497" y="1383"/>
            <a:chExt cx="2794" cy="2365"/>
          </a:xfrm>
        </p:grpSpPr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1497" y="1383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>
                  <a:solidFill>
                    <a:schemeClr val="accent2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0,0</a:t>
              </a:r>
              <a:endParaRPr lang="en-CA" altLang="zh-CN" sz="1800" b="1" baseline="-25000">
                <a:solidFill>
                  <a:schemeClr val="accent2"/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1497" y="1974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>
                  <a:solidFill>
                    <a:schemeClr val="accent2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1,0</a:t>
              </a:r>
              <a:endParaRPr lang="en-CA" altLang="zh-CN" sz="1800" b="1" baseline="-25000">
                <a:solidFill>
                  <a:schemeClr val="accent2"/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1497" y="2565"/>
              <a:ext cx="699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>
                  <a:solidFill>
                    <a:schemeClr val="accent2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2,0</a:t>
              </a:r>
              <a:endParaRPr lang="en-CA" altLang="zh-CN" sz="1800" b="1" baseline="-25000">
                <a:solidFill>
                  <a:schemeClr val="accent2"/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1497" y="3157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>
                  <a:solidFill>
                    <a:schemeClr val="accent2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3,0</a:t>
              </a:r>
              <a:endParaRPr lang="en-CA" altLang="zh-CN" sz="1800" b="1" baseline="-25000">
                <a:solidFill>
                  <a:schemeClr val="accent2"/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2196" y="1383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>
                  <a:solidFill>
                    <a:schemeClr val="accent2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0,1</a:t>
              </a:r>
              <a:endParaRPr lang="en-CA" altLang="zh-CN" sz="1800" b="1" baseline="-25000">
                <a:solidFill>
                  <a:schemeClr val="accent2"/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2196" y="1974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>
                  <a:solidFill>
                    <a:schemeClr val="accent2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1,1</a:t>
              </a:r>
              <a:endParaRPr lang="en-CA" altLang="zh-CN" sz="1800" b="1" baseline="-25000">
                <a:solidFill>
                  <a:schemeClr val="accent2"/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2196" y="2565"/>
              <a:ext cx="69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>
                  <a:solidFill>
                    <a:schemeClr val="accent2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2,1</a:t>
              </a:r>
              <a:endParaRPr lang="en-CA" altLang="zh-CN" sz="1800" b="1" baseline="-25000">
                <a:solidFill>
                  <a:schemeClr val="accent2"/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2196" y="3157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>
                  <a:solidFill>
                    <a:schemeClr val="accent2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3,1</a:t>
              </a:r>
              <a:endParaRPr lang="en-CA" altLang="zh-CN" sz="1800" b="1" baseline="-25000">
                <a:solidFill>
                  <a:schemeClr val="accent2"/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2894" y="1383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>
                  <a:solidFill>
                    <a:schemeClr val="accent2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0,2</a:t>
              </a:r>
              <a:endParaRPr lang="en-CA" altLang="zh-CN" sz="1800" b="1" baseline="-25000">
                <a:solidFill>
                  <a:schemeClr val="accent2"/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2894" y="1974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>
                  <a:solidFill>
                    <a:schemeClr val="accent2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1,2</a:t>
              </a:r>
              <a:endParaRPr lang="en-CA" altLang="zh-CN" sz="1800" b="1" baseline="-25000">
                <a:solidFill>
                  <a:schemeClr val="accent2"/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2894" y="2565"/>
              <a:ext cx="699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>
                  <a:solidFill>
                    <a:schemeClr val="accent2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2,2</a:t>
              </a:r>
              <a:endParaRPr lang="en-CA" altLang="zh-CN" sz="1800" b="1" baseline="-25000">
                <a:solidFill>
                  <a:schemeClr val="accent2"/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2894" y="3157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>
                  <a:solidFill>
                    <a:schemeClr val="accent2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3,2</a:t>
              </a:r>
              <a:endParaRPr lang="en-CA" altLang="zh-CN" sz="1800" b="1" baseline="-25000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3593" y="1383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>
                  <a:solidFill>
                    <a:schemeClr val="accent2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0,3</a:t>
              </a:r>
              <a:endParaRPr lang="en-CA" altLang="zh-CN" sz="1800" b="1" baseline="-25000">
                <a:solidFill>
                  <a:schemeClr val="accent2"/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3593" y="1974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>
                  <a:solidFill>
                    <a:schemeClr val="accent2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1,3</a:t>
              </a:r>
              <a:endParaRPr lang="en-CA" altLang="zh-CN" sz="1800" b="1" baseline="-25000">
                <a:solidFill>
                  <a:schemeClr val="accent2"/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3593" y="2565"/>
              <a:ext cx="69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>
                  <a:solidFill>
                    <a:schemeClr val="accent2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2,3</a:t>
              </a:r>
              <a:endParaRPr lang="en-CA" altLang="zh-CN" sz="1800" b="1" baseline="-25000">
                <a:solidFill>
                  <a:schemeClr val="accent2"/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3593" y="3157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>
                  <a:solidFill>
                    <a:schemeClr val="accent2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3,3</a:t>
              </a:r>
              <a:endParaRPr lang="en-CA" altLang="zh-CN" sz="1800" b="1" baseline="-25000">
                <a:solidFill>
                  <a:schemeClr val="accent2"/>
                </a:solidFill>
                <a:ea typeface="Gulim" panose="020B0600000101010101" pitchFamily="34" charset="-127"/>
              </a:endParaRPr>
            </a:p>
          </p:txBody>
        </p:sp>
      </p:grpSp>
      <p:sp>
        <p:nvSpPr>
          <p:cNvPr id="36" name="AutoShape 41"/>
          <p:cNvSpPr/>
          <p:nvPr/>
        </p:nvSpPr>
        <p:spPr bwMode="auto">
          <a:xfrm>
            <a:off x="6084888" y="2924175"/>
            <a:ext cx="263525" cy="2770188"/>
          </a:xfrm>
          <a:prstGeom prst="rightBrace">
            <a:avLst>
              <a:gd name="adj1" fmla="val 87600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lIns="63500" tIns="25400" rIns="63500" bIns="25400" anchor="ctr">
            <a:spAutoFit/>
          </a:bodyPr>
          <a:lstStyle/>
          <a:p>
            <a:pPr algn="ctr">
              <a:buFontTx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37" name="AutoShape 42"/>
          <p:cNvSpPr/>
          <p:nvPr/>
        </p:nvSpPr>
        <p:spPr bwMode="auto">
          <a:xfrm>
            <a:off x="2332038" y="2957513"/>
            <a:ext cx="152400" cy="687387"/>
          </a:xfrm>
          <a:prstGeom prst="leftBrace">
            <a:avLst>
              <a:gd name="adj1" fmla="val 37587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lIns="63500" tIns="25400" rIns="63500" bIns="25400" anchor="ctr">
            <a:spAutoFit/>
          </a:bodyPr>
          <a:lstStyle/>
          <a:p>
            <a:pPr algn="ctr">
              <a:buFontTx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graphicFrame>
        <p:nvGraphicFramePr>
          <p:cNvPr id="38" name="Object 43"/>
          <p:cNvGraphicFramePr/>
          <p:nvPr/>
        </p:nvGraphicFramePr>
        <p:xfrm>
          <a:off x="1908175" y="2997200"/>
          <a:ext cx="4191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7010400" imgH="10668000" progId="Equation.3">
                  <p:embed/>
                </p:oleObj>
              </mc:Choice>
              <mc:Fallback>
                <p:oleObj name="" r:id="rId6" imgW="7010400" imgH="10668000" progId="Equation.3">
                  <p:embed/>
                  <p:pic>
                    <p:nvPicPr>
                      <p:cNvPr id="0" name="Object 4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997200"/>
                        <a:ext cx="4191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4"/>
          <p:cNvGraphicFramePr/>
          <p:nvPr/>
        </p:nvGraphicFramePr>
        <p:xfrm>
          <a:off x="6423025" y="4178300"/>
          <a:ext cx="236538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8" imgW="3048000" imgH="3352800" progId="Equation.3">
                  <p:embed/>
                </p:oleObj>
              </mc:Choice>
              <mc:Fallback>
                <p:oleObj name="" r:id="rId8" imgW="3048000" imgH="3352800" progId="Equation.3">
                  <p:embed/>
                  <p:pic>
                    <p:nvPicPr>
                      <p:cNvPr id="0" name="Object 4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25" y="4178300"/>
                        <a:ext cx="236538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AutoShape 45"/>
          <p:cNvSpPr/>
          <p:nvPr/>
        </p:nvSpPr>
        <p:spPr bwMode="auto">
          <a:xfrm rot="5400000">
            <a:off x="4140200" y="4221163"/>
            <a:ext cx="287337" cy="3455988"/>
          </a:xfrm>
          <a:prstGeom prst="rightBrace">
            <a:avLst>
              <a:gd name="adj1" fmla="val 100230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lIns="63500" tIns="25400" rIns="63500" bIns="25400" anchor="ctr">
            <a:spAutoFit/>
          </a:bodyPr>
          <a:lstStyle/>
          <a:p>
            <a:pPr algn="ctr">
              <a:buFontTx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graphicFrame>
        <p:nvGraphicFramePr>
          <p:cNvPr id="41" name="Object 46"/>
          <p:cNvGraphicFramePr/>
          <p:nvPr/>
        </p:nvGraphicFramePr>
        <p:xfrm>
          <a:off x="4067175" y="6092825"/>
          <a:ext cx="4127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0" imgW="6400800" imgH="6096000" progId="Equation.3">
                  <p:embed/>
                </p:oleObj>
              </mc:Choice>
              <mc:Fallback>
                <p:oleObj name="" r:id="rId10" imgW="6400800" imgH="6096000" progId="Equation.3">
                  <p:embed/>
                  <p:pic>
                    <p:nvPicPr>
                      <p:cNvPr id="0" name="Object 4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6092825"/>
                        <a:ext cx="4127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9.4.2</a:t>
            </a:r>
            <a:r>
              <a:rPr lang="zh-CN" altLang="en-US" sz="3600" dirty="0"/>
              <a:t> </a:t>
            </a:r>
            <a:r>
              <a:rPr lang="en-US" altLang="zh-CN" sz="3600" dirty="0"/>
              <a:t>Cannon</a:t>
            </a:r>
            <a:r>
              <a:rPr lang="zh-CN" altLang="en-US" sz="3600" dirty="0"/>
              <a:t>乘法</a:t>
            </a:r>
            <a:endParaRPr lang="zh-CN" alt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8313" y="1557338"/>
            <a:ext cx="8135937" cy="5012270"/>
          </a:xfrm>
          <a:prstGeom prst="rect">
            <a:avLst/>
          </a:prstGeom>
        </p:spPr>
        <p:txBody>
          <a:bodyPr vert="horz" lIns="63500" tIns="25400" rIns="63500" bIns="25400" rtlCol="0">
            <a:sp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算法原理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非形式描述，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1969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年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①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所有块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(0≤i,j≤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向左循环移动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步(按行移位)；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所有块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(0≤i,j≤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向上循环移动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步(按列移位)；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②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所有处理器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做执行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的乘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加运算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③A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的每个块向左循环移动一步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的每个块向上循环移动一步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④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转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②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执行             次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Object 32"/>
          <p:cNvGraphicFramePr/>
          <p:nvPr/>
        </p:nvGraphicFramePr>
        <p:xfrm>
          <a:off x="3145112" y="2330724"/>
          <a:ext cx="71913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10363200" imgH="6096000" progId="Equation.3">
                  <p:embed/>
                </p:oleObj>
              </mc:Choice>
              <mc:Fallback>
                <p:oleObj name="" r:id="rId1" imgW="10363200" imgH="6096000" progId="Equation.3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112" y="2330724"/>
                        <a:ext cx="719138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3"/>
          <p:cNvGraphicFramePr/>
          <p:nvPr/>
        </p:nvGraphicFramePr>
        <p:xfrm>
          <a:off x="3145112" y="2889380"/>
          <a:ext cx="7191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0363200" imgH="6096000" progId="Equation.3">
                  <p:embed/>
                </p:oleObj>
              </mc:Choice>
              <mc:Fallback>
                <p:oleObj name="" r:id="rId3" imgW="10363200" imgH="6096000" progId="Equation.3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112" y="2889380"/>
                        <a:ext cx="7191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4"/>
          <p:cNvGraphicFramePr/>
          <p:nvPr/>
        </p:nvGraphicFramePr>
        <p:xfrm>
          <a:off x="2253211" y="4996246"/>
          <a:ext cx="71913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" imgW="10363200" imgH="6096000" progId="Equation.3">
                  <p:embed/>
                </p:oleObj>
              </mc:Choice>
              <mc:Fallback>
                <p:oleObj name="" r:id="rId4" imgW="10363200" imgH="6096000" progId="Equation.3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211" y="4996246"/>
                        <a:ext cx="719137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9.4.2</a:t>
            </a:r>
            <a:r>
              <a:rPr lang="zh-CN" altLang="en-US" sz="3600" dirty="0"/>
              <a:t> </a:t>
            </a:r>
            <a:r>
              <a:rPr lang="en-US" altLang="zh-CN" sz="3600" dirty="0"/>
              <a:t>Cannon</a:t>
            </a:r>
            <a:r>
              <a:rPr lang="zh-CN" altLang="en-US" sz="3600" dirty="0"/>
              <a:t>乘法</a:t>
            </a:r>
            <a:endParaRPr lang="zh-CN" alt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5637" y="2734469"/>
            <a:ext cx="842963" cy="893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800" b="1" baseline="-25000">
                <a:solidFill>
                  <a:srgbClr val="FF0000"/>
                </a:solidFill>
                <a:ea typeface="宋体" panose="02010600030101010101" pitchFamily="2" charset="-122"/>
              </a:rPr>
              <a:t>0,0</a:t>
            </a:r>
            <a:endParaRPr lang="en-CA" altLang="zh-CN" sz="1800" b="1" baseline="-25000">
              <a:solidFill>
                <a:srgbClr val="FF0000"/>
              </a:solidFill>
              <a:ea typeface="Gulim" panose="020B0600000101010101" pitchFamily="34" charset="-127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5637" y="3628231"/>
            <a:ext cx="842963" cy="89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800" b="1" baseline="-25000">
                <a:solidFill>
                  <a:srgbClr val="FF0000"/>
                </a:solidFill>
                <a:ea typeface="宋体" panose="02010600030101010101" pitchFamily="2" charset="-122"/>
              </a:rPr>
              <a:t>1,0</a:t>
            </a:r>
            <a:endParaRPr lang="en-CA" altLang="zh-CN" sz="1800" b="1" baseline="-25000">
              <a:solidFill>
                <a:srgbClr val="FF0000"/>
              </a:solidFill>
              <a:ea typeface="Gulim" panose="020B0600000101010101" pitchFamily="34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5637" y="4520406"/>
            <a:ext cx="842963" cy="893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800" b="1" baseline="-25000">
                <a:solidFill>
                  <a:srgbClr val="FF0000"/>
                </a:solidFill>
                <a:ea typeface="宋体" panose="02010600030101010101" pitchFamily="2" charset="-122"/>
              </a:rPr>
              <a:t>2,0</a:t>
            </a:r>
            <a:endParaRPr lang="en-CA" altLang="zh-CN" sz="1800" b="1" baseline="-25000">
              <a:solidFill>
                <a:srgbClr val="FF0000"/>
              </a:solidFill>
              <a:ea typeface="Gulim" panose="020B0600000101010101" pitchFamily="34" charset="-127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55637" y="5414169"/>
            <a:ext cx="842963" cy="893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800" b="1" baseline="-25000">
                <a:solidFill>
                  <a:srgbClr val="FF0000"/>
                </a:solidFill>
                <a:ea typeface="宋体" panose="02010600030101010101" pitchFamily="2" charset="-122"/>
              </a:rPr>
              <a:t>3,0</a:t>
            </a:r>
            <a:endParaRPr lang="en-CA" altLang="zh-CN" sz="1800" b="1" baseline="-25000">
              <a:solidFill>
                <a:srgbClr val="FF0000"/>
              </a:solidFill>
              <a:ea typeface="Gulim" panose="020B0600000101010101" pitchFamily="34" charset="-127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98600" y="2734469"/>
            <a:ext cx="841375" cy="893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800" b="1" baseline="-25000">
                <a:solidFill>
                  <a:srgbClr val="FF0000"/>
                </a:solidFill>
                <a:ea typeface="宋体" panose="02010600030101010101" pitchFamily="2" charset="-122"/>
              </a:rPr>
              <a:t>0,1</a:t>
            </a:r>
            <a:endParaRPr lang="en-CA" altLang="zh-CN" sz="1800" b="1" baseline="-25000">
              <a:solidFill>
                <a:srgbClr val="FF0000"/>
              </a:solidFill>
              <a:ea typeface="Gulim" panose="020B0600000101010101" pitchFamily="34" charset="-127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98600" y="3628231"/>
            <a:ext cx="841375" cy="89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800" b="1" baseline="-25000">
                <a:solidFill>
                  <a:srgbClr val="FF0000"/>
                </a:solidFill>
                <a:ea typeface="宋体" panose="02010600030101010101" pitchFamily="2" charset="-122"/>
              </a:rPr>
              <a:t>1,1</a:t>
            </a:r>
            <a:endParaRPr lang="en-CA" altLang="zh-CN" sz="1800" b="1" baseline="-25000">
              <a:solidFill>
                <a:srgbClr val="FF0000"/>
              </a:solidFill>
              <a:ea typeface="Gulim" panose="020B0600000101010101" pitchFamily="34" charset="-127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8600" y="4520406"/>
            <a:ext cx="841375" cy="893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800" b="1" baseline="-25000">
                <a:solidFill>
                  <a:srgbClr val="FF0000"/>
                </a:solidFill>
                <a:ea typeface="宋体" panose="02010600030101010101" pitchFamily="2" charset="-122"/>
              </a:rPr>
              <a:t>2,1</a:t>
            </a:r>
            <a:endParaRPr lang="en-CA" altLang="zh-CN" sz="1800" b="1" baseline="-25000">
              <a:solidFill>
                <a:srgbClr val="FF0000"/>
              </a:solidFill>
              <a:ea typeface="Gulim" panose="020B0600000101010101" pitchFamily="34" charset="-127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98600" y="5414169"/>
            <a:ext cx="841375" cy="893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800" b="1" baseline="-25000">
                <a:solidFill>
                  <a:srgbClr val="FF0000"/>
                </a:solidFill>
                <a:ea typeface="宋体" panose="02010600030101010101" pitchFamily="2" charset="-122"/>
              </a:rPr>
              <a:t>3,1</a:t>
            </a:r>
            <a:endParaRPr lang="en-CA" altLang="zh-CN" sz="1800" b="1" baseline="-25000">
              <a:solidFill>
                <a:srgbClr val="FF0000"/>
              </a:solidFill>
              <a:ea typeface="Gulim" panose="020B0600000101010101" pitchFamily="34" charset="-127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339975" y="2734469"/>
            <a:ext cx="842963" cy="893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800" b="1" baseline="-25000">
                <a:solidFill>
                  <a:srgbClr val="FF0000"/>
                </a:solidFill>
                <a:ea typeface="宋体" panose="02010600030101010101" pitchFamily="2" charset="-122"/>
              </a:rPr>
              <a:t>0,2</a:t>
            </a:r>
            <a:endParaRPr lang="en-CA" altLang="zh-CN" sz="1800" b="1" baseline="-25000">
              <a:solidFill>
                <a:srgbClr val="FF0000"/>
              </a:solidFill>
              <a:ea typeface="Gulim" panose="020B0600000101010101" pitchFamily="34" charset="-127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339975" y="3628231"/>
            <a:ext cx="842963" cy="89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800" b="1" baseline="-25000">
                <a:solidFill>
                  <a:srgbClr val="FF0000"/>
                </a:solidFill>
                <a:ea typeface="宋体" panose="02010600030101010101" pitchFamily="2" charset="-122"/>
              </a:rPr>
              <a:t>1,2</a:t>
            </a:r>
            <a:endParaRPr lang="en-CA" altLang="zh-CN" sz="1800" b="1" baseline="-25000">
              <a:solidFill>
                <a:srgbClr val="FF0000"/>
              </a:solidFill>
              <a:ea typeface="Gulim" panose="020B0600000101010101" pitchFamily="34" charset="-127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339975" y="4520406"/>
            <a:ext cx="842963" cy="893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800" b="1" baseline="-25000">
                <a:solidFill>
                  <a:srgbClr val="FF0000"/>
                </a:solidFill>
                <a:ea typeface="宋体" panose="02010600030101010101" pitchFamily="2" charset="-122"/>
              </a:rPr>
              <a:t>2,2</a:t>
            </a:r>
            <a:endParaRPr lang="en-CA" altLang="zh-CN" sz="1800" b="1" baseline="-25000">
              <a:solidFill>
                <a:srgbClr val="FF0000"/>
              </a:solidFill>
              <a:ea typeface="Gulim" panose="020B0600000101010101" pitchFamily="34" charset="-127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339975" y="5414169"/>
            <a:ext cx="842963" cy="893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800" b="1" baseline="-25000">
                <a:solidFill>
                  <a:srgbClr val="FF0000"/>
                </a:solidFill>
                <a:ea typeface="宋体" panose="02010600030101010101" pitchFamily="2" charset="-122"/>
              </a:rPr>
              <a:t>3,2</a:t>
            </a:r>
            <a:endParaRPr lang="en-CA" altLang="zh-CN" sz="1800" b="1" baseline="-25000">
              <a:solidFill>
                <a:srgbClr val="FF0000"/>
              </a:solidFill>
              <a:ea typeface="Gulim" panose="020B0600000101010101" pitchFamily="34" charset="-127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182937" y="2734469"/>
            <a:ext cx="841375" cy="893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800" b="1" baseline="-25000">
                <a:solidFill>
                  <a:srgbClr val="FF0000"/>
                </a:solidFill>
                <a:ea typeface="宋体" panose="02010600030101010101" pitchFamily="2" charset="-122"/>
              </a:rPr>
              <a:t>0,3</a:t>
            </a:r>
            <a:endParaRPr lang="en-CA" altLang="zh-CN" sz="1800" b="1" baseline="-25000">
              <a:solidFill>
                <a:srgbClr val="FF0000"/>
              </a:solidFill>
              <a:ea typeface="Gulim" panose="020B0600000101010101" pitchFamily="34" charset="-127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182937" y="3628231"/>
            <a:ext cx="841375" cy="89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800" b="1" baseline="-25000">
                <a:solidFill>
                  <a:srgbClr val="FF0000"/>
                </a:solidFill>
                <a:ea typeface="宋体" panose="02010600030101010101" pitchFamily="2" charset="-122"/>
              </a:rPr>
              <a:t>1,3</a:t>
            </a:r>
            <a:endParaRPr lang="en-CA" altLang="zh-CN" sz="1800" b="1" baseline="-25000">
              <a:solidFill>
                <a:srgbClr val="FF0000"/>
              </a:solidFill>
              <a:ea typeface="Gulim" panose="020B0600000101010101" pitchFamily="34" charset="-127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182937" y="4520406"/>
            <a:ext cx="841375" cy="893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800" b="1" baseline="-25000">
                <a:solidFill>
                  <a:srgbClr val="FF0000"/>
                </a:solidFill>
                <a:ea typeface="宋体" panose="02010600030101010101" pitchFamily="2" charset="-122"/>
              </a:rPr>
              <a:t>2,3</a:t>
            </a:r>
            <a:endParaRPr lang="en-CA" altLang="zh-CN" sz="1800" b="1" baseline="-25000">
              <a:solidFill>
                <a:srgbClr val="FF0000"/>
              </a:solidFill>
              <a:ea typeface="Gulim" panose="020B0600000101010101" pitchFamily="34" charset="-127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182937" y="5414169"/>
            <a:ext cx="841375" cy="893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800" b="1" baseline="-25000">
                <a:solidFill>
                  <a:srgbClr val="FF0000"/>
                </a:solidFill>
                <a:ea typeface="宋体" panose="02010600030101010101" pitchFamily="2" charset="-122"/>
              </a:rPr>
              <a:t>3,3</a:t>
            </a:r>
            <a:endParaRPr lang="en-CA" altLang="zh-CN" sz="1800" b="1" baseline="-25000">
              <a:solidFill>
                <a:srgbClr val="FF0000"/>
              </a:solidFill>
              <a:ea typeface="Gulim" panose="020B0600000101010101" pitchFamily="34" charset="-127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856162" y="2734469"/>
            <a:ext cx="842963" cy="89376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Ins="0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800" b="1" baseline="-25000">
                <a:solidFill>
                  <a:srgbClr val="003399"/>
                </a:solidFill>
                <a:ea typeface="宋体" panose="02010600030101010101" pitchFamily="2" charset="-122"/>
              </a:rPr>
              <a:t>0,0</a:t>
            </a:r>
            <a:endParaRPr lang="en-CA" altLang="zh-CN" sz="1800" b="1" baseline="-25000">
              <a:solidFill>
                <a:srgbClr val="003399"/>
              </a:solidFill>
              <a:ea typeface="Gulim" panose="020B0600000101010101" pitchFamily="34" charset="-127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856162" y="3628231"/>
            <a:ext cx="842963" cy="8921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Ins="0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800" b="1" baseline="-25000">
                <a:solidFill>
                  <a:srgbClr val="003399"/>
                </a:solidFill>
                <a:ea typeface="宋体" panose="02010600030101010101" pitchFamily="2" charset="-122"/>
              </a:rPr>
              <a:t>1,0</a:t>
            </a:r>
            <a:endParaRPr lang="en-CA" altLang="zh-CN" sz="1800" b="1" baseline="-25000">
              <a:solidFill>
                <a:srgbClr val="003399"/>
              </a:solidFill>
              <a:ea typeface="Gulim" panose="020B0600000101010101" pitchFamily="34" charset="-127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856162" y="4520406"/>
            <a:ext cx="842963" cy="89376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Ins="0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800" b="1" baseline="-25000">
                <a:solidFill>
                  <a:srgbClr val="003399"/>
                </a:solidFill>
                <a:ea typeface="宋体" panose="02010600030101010101" pitchFamily="2" charset="-122"/>
              </a:rPr>
              <a:t>2,0</a:t>
            </a:r>
            <a:endParaRPr lang="en-CA" altLang="zh-CN" sz="1800" b="1" baseline="-25000">
              <a:solidFill>
                <a:srgbClr val="003399"/>
              </a:solidFill>
              <a:ea typeface="Gulim" panose="020B0600000101010101" pitchFamily="34" charset="-127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856162" y="5414169"/>
            <a:ext cx="842963" cy="89376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Ins="0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800" b="1" baseline="-25000">
                <a:solidFill>
                  <a:srgbClr val="003399"/>
                </a:solidFill>
                <a:ea typeface="宋体" panose="02010600030101010101" pitchFamily="2" charset="-122"/>
              </a:rPr>
              <a:t>3,0</a:t>
            </a:r>
            <a:endParaRPr lang="en-CA" altLang="zh-CN" sz="1800" b="1" baseline="-25000">
              <a:solidFill>
                <a:srgbClr val="003399"/>
              </a:solidFill>
              <a:ea typeface="Gulim" panose="020B0600000101010101" pitchFamily="34" charset="-127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699125" y="2734469"/>
            <a:ext cx="841375" cy="89376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Ins="0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800" b="1" baseline="-25000">
                <a:solidFill>
                  <a:srgbClr val="003399"/>
                </a:solidFill>
                <a:ea typeface="宋体" panose="02010600030101010101" pitchFamily="2" charset="-122"/>
              </a:rPr>
              <a:t>0,1</a:t>
            </a:r>
            <a:endParaRPr lang="en-CA" altLang="zh-CN" sz="1800" b="1" baseline="-25000">
              <a:solidFill>
                <a:srgbClr val="003399"/>
              </a:solidFill>
              <a:ea typeface="Gulim" panose="020B0600000101010101" pitchFamily="34" charset="-127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99125" y="3628231"/>
            <a:ext cx="841375" cy="8921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Ins="0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800" b="1" baseline="-25000">
                <a:solidFill>
                  <a:srgbClr val="003399"/>
                </a:solidFill>
                <a:ea typeface="宋体" panose="02010600030101010101" pitchFamily="2" charset="-122"/>
              </a:rPr>
              <a:t>1,1</a:t>
            </a:r>
            <a:endParaRPr lang="en-CA" altLang="zh-CN" sz="1800" b="1" baseline="-25000">
              <a:solidFill>
                <a:srgbClr val="003399"/>
              </a:solidFill>
              <a:ea typeface="Gulim" panose="020B0600000101010101" pitchFamily="34" charset="-127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699125" y="4520406"/>
            <a:ext cx="841375" cy="89376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Ins="0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800" b="1" baseline="-25000">
                <a:solidFill>
                  <a:srgbClr val="003399"/>
                </a:solidFill>
                <a:ea typeface="宋体" panose="02010600030101010101" pitchFamily="2" charset="-122"/>
              </a:rPr>
              <a:t>2,1</a:t>
            </a:r>
            <a:endParaRPr lang="en-CA" altLang="zh-CN" sz="1800" b="1" baseline="-25000">
              <a:solidFill>
                <a:srgbClr val="003399"/>
              </a:solidFill>
              <a:ea typeface="Gulim" panose="020B0600000101010101" pitchFamily="34" charset="-127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699125" y="5414169"/>
            <a:ext cx="841375" cy="89376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Ins="0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800" b="1" baseline="-25000">
                <a:solidFill>
                  <a:srgbClr val="003399"/>
                </a:solidFill>
                <a:ea typeface="宋体" panose="02010600030101010101" pitchFamily="2" charset="-122"/>
              </a:rPr>
              <a:t>3,1</a:t>
            </a:r>
            <a:endParaRPr lang="en-CA" altLang="zh-CN" sz="1800" b="1" baseline="-25000">
              <a:solidFill>
                <a:srgbClr val="003399"/>
              </a:solidFill>
              <a:ea typeface="Gulim" panose="020B0600000101010101" pitchFamily="34" charset="-127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540500" y="2734469"/>
            <a:ext cx="842963" cy="89376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Ins="0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800" b="1" baseline="-25000">
                <a:solidFill>
                  <a:srgbClr val="003399"/>
                </a:solidFill>
                <a:ea typeface="宋体" panose="02010600030101010101" pitchFamily="2" charset="-122"/>
              </a:rPr>
              <a:t>0,2</a:t>
            </a:r>
            <a:endParaRPr lang="en-CA" altLang="zh-CN" sz="1800" b="1" baseline="-25000">
              <a:solidFill>
                <a:srgbClr val="003399"/>
              </a:solidFill>
              <a:ea typeface="Gulim" panose="020B0600000101010101" pitchFamily="34" charset="-127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540500" y="3628231"/>
            <a:ext cx="842963" cy="8921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Ins="0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800" b="1" baseline="-25000">
                <a:solidFill>
                  <a:srgbClr val="003399"/>
                </a:solidFill>
                <a:ea typeface="宋体" panose="02010600030101010101" pitchFamily="2" charset="-122"/>
              </a:rPr>
              <a:t>1,2</a:t>
            </a:r>
            <a:endParaRPr lang="en-CA" altLang="zh-CN" sz="1800" b="1" baseline="-25000">
              <a:solidFill>
                <a:srgbClr val="003399"/>
              </a:solidFill>
              <a:ea typeface="Gulim" panose="020B0600000101010101" pitchFamily="34" charset="-127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540500" y="4520406"/>
            <a:ext cx="842963" cy="89376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Ins="0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800" b="1" baseline="-25000">
                <a:solidFill>
                  <a:srgbClr val="003399"/>
                </a:solidFill>
                <a:ea typeface="宋体" panose="02010600030101010101" pitchFamily="2" charset="-122"/>
              </a:rPr>
              <a:t>2,2</a:t>
            </a:r>
            <a:endParaRPr lang="en-CA" altLang="zh-CN" sz="1800" b="1" baseline="-25000">
              <a:solidFill>
                <a:srgbClr val="003399"/>
              </a:solidFill>
              <a:ea typeface="Gulim" panose="020B0600000101010101" pitchFamily="34" charset="-127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540500" y="5414169"/>
            <a:ext cx="842963" cy="89376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Ins="0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800" b="1" baseline="-25000">
                <a:solidFill>
                  <a:srgbClr val="003399"/>
                </a:solidFill>
                <a:ea typeface="宋体" panose="02010600030101010101" pitchFamily="2" charset="-122"/>
              </a:rPr>
              <a:t>3,2</a:t>
            </a:r>
            <a:endParaRPr lang="en-CA" altLang="zh-CN" sz="1800" b="1" baseline="-25000">
              <a:solidFill>
                <a:srgbClr val="003399"/>
              </a:solidFill>
              <a:ea typeface="Gulim" panose="020B0600000101010101" pitchFamily="34" charset="-127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383462" y="2734469"/>
            <a:ext cx="841375" cy="89376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Ins="0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800" b="1" baseline="-25000">
                <a:solidFill>
                  <a:srgbClr val="003399"/>
                </a:solidFill>
                <a:ea typeface="宋体" panose="02010600030101010101" pitchFamily="2" charset="-122"/>
              </a:rPr>
              <a:t>0,3</a:t>
            </a:r>
            <a:endParaRPr lang="en-CA" altLang="zh-CN" sz="1800" b="1" baseline="-25000">
              <a:solidFill>
                <a:srgbClr val="003399"/>
              </a:solidFill>
              <a:ea typeface="Gulim" panose="020B0600000101010101" pitchFamily="34" charset="-127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383462" y="3628231"/>
            <a:ext cx="841375" cy="8921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Ins="0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800" b="1" baseline="-25000">
                <a:solidFill>
                  <a:srgbClr val="003399"/>
                </a:solidFill>
                <a:ea typeface="宋体" panose="02010600030101010101" pitchFamily="2" charset="-122"/>
              </a:rPr>
              <a:t>1,3</a:t>
            </a:r>
            <a:endParaRPr lang="en-CA" altLang="zh-CN" sz="1800" b="1" baseline="-25000">
              <a:solidFill>
                <a:srgbClr val="003399"/>
              </a:solidFill>
              <a:ea typeface="Gulim" panose="020B0600000101010101" pitchFamily="34" charset="-127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383462" y="4520406"/>
            <a:ext cx="841375" cy="89376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Ins="0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800" b="1" baseline="-25000">
                <a:solidFill>
                  <a:srgbClr val="003399"/>
                </a:solidFill>
                <a:ea typeface="宋体" panose="02010600030101010101" pitchFamily="2" charset="-122"/>
              </a:rPr>
              <a:t>2,3</a:t>
            </a:r>
            <a:endParaRPr lang="en-CA" altLang="zh-CN" sz="1800" b="1" baseline="-25000">
              <a:solidFill>
                <a:srgbClr val="003399"/>
              </a:solidFill>
              <a:ea typeface="Gulim" panose="020B0600000101010101" pitchFamily="34" charset="-127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383462" y="5414169"/>
            <a:ext cx="841375" cy="89376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Ins="0" bIns="0" anchor="ctr"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800" b="1" baseline="-25000">
                <a:solidFill>
                  <a:srgbClr val="003399"/>
                </a:solidFill>
                <a:ea typeface="宋体" panose="02010600030101010101" pitchFamily="2" charset="-122"/>
              </a:rPr>
              <a:t>3,3</a:t>
            </a:r>
            <a:endParaRPr lang="en-CA" altLang="zh-CN" sz="1800" b="1" baseline="-25000">
              <a:solidFill>
                <a:srgbClr val="003399"/>
              </a:solidFill>
              <a:ea typeface="Gulim" panose="020B0600000101010101" pitchFamily="34" charset="-127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15962" y="2107406"/>
            <a:ext cx="352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Initial alignment of A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879975" y="2107406"/>
            <a:ext cx="3608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Initial alignment of B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3" name="Group 42"/>
          <p:cNvGrpSpPr/>
          <p:nvPr/>
        </p:nvGrpSpPr>
        <p:grpSpPr bwMode="auto">
          <a:xfrm>
            <a:off x="1017587" y="3755231"/>
            <a:ext cx="2646363" cy="255588"/>
            <a:chOff x="480" y="2976"/>
            <a:chExt cx="1056" cy="96"/>
          </a:xfrm>
        </p:grpSpPr>
        <p:sp>
          <p:nvSpPr>
            <p:cNvPr id="55" name="Oval 43"/>
            <p:cNvSpPr>
              <a:spLocks noChangeArrowheads="1"/>
            </p:cNvSpPr>
            <p:nvPr/>
          </p:nvSpPr>
          <p:spPr bwMode="auto">
            <a:xfrm>
              <a:off x="480" y="2976"/>
              <a:ext cx="1056" cy="9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algn="ctr">
                <a:buFontTx/>
                <a:buNone/>
                <a:defRPr/>
              </a:pPr>
              <a:endPara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 flipH="1">
              <a:off x="1152" y="3024"/>
              <a:ext cx="384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>
                <a:buFontTx/>
                <a:buNone/>
                <a:defRPr/>
              </a:pPr>
              <a:endPara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4" name="Oval 45"/>
          <p:cNvSpPr>
            <a:spLocks noChangeArrowheads="1"/>
          </p:cNvSpPr>
          <p:nvPr/>
        </p:nvSpPr>
        <p:spPr bwMode="auto">
          <a:xfrm>
            <a:off x="1017587" y="4648994"/>
            <a:ext cx="2646363" cy="25558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  <a:round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45" name="Freeform 46"/>
          <p:cNvSpPr/>
          <p:nvPr/>
        </p:nvSpPr>
        <p:spPr bwMode="auto">
          <a:xfrm flipV="1">
            <a:off x="1979612" y="4755356"/>
            <a:ext cx="1684338" cy="149225"/>
          </a:xfrm>
          <a:custGeom>
            <a:avLst/>
            <a:gdLst/>
            <a:ahLst/>
            <a:cxnLst>
              <a:cxn ang="0">
                <a:pos x="672" y="56"/>
              </a:cxn>
              <a:cxn ang="0">
                <a:pos x="336" y="8"/>
              </a:cxn>
              <a:cxn ang="0">
                <a:pos x="0" y="8"/>
              </a:cxn>
            </a:cxnLst>
            <a:rect l="0" t="0" r="r" b="b"/>
            <a:pathLst>
              <a:path w="672" h="56">
                <a:moveTo>
                  <a:pt x="672" y="56"/>
                </a:moveTo>
                <a:cubicBezTo>
                  <a:pt x="560" y="36"/>
                  <a:pt x="448" y="16"/>
                  <a:pt x="336" y="8"/>
                </a:cubicBezTo>
                <a:cubicBezTo>
                  <a:pt x="224" y="0"/>
                  <a:pt x="112" y="4"/>
                  <a:pt x="0" y="8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algn="ctr">
              <a:buFontTx/>
              <a:buNone/>
              <a:defRPr/>
            </a:pP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46" name="Oval 47"/>
          <p:cNvSpPr>
            <a:spLocks noChangeArrowheads="1"/>
          </p:cNvSpPr>
          <p:nvPr/>
        </p:nvSpPr>
        <p:spPr bwMode="auto">
          <a:xfrm>
            <a:off x="1017587" y="5542756"/>
            <a:ext cx="2646363" cy="2540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  <a:round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47" name="Freeform 48"/>
          <p:cNvSpPr/>
          <p:nvPr/>
        </p:nvSpPr>
        <p:spPr bwMode="auto">
          <a:xfrm flipV="1">
            <a:off x="1017587" y="5649119"/>
            <a:ext cx="2646363" cy="147638"/>
          </a:xfrm>
          <a:custGeom>
            <a:avLst/>
            <a:gdLst/>
            <a:ahLst/>
            <a:cxnLst>
              <a:cxn ang="0">
                <a:pos x="1056" y="56"/>
              </a:cxn>
              <a:cxn ang="0">
                <a:pos x="672" y="8"/>
              </a:cxn>
              <a:cxn ang="0">
                <a:pos x="336" y="8"/>
              </a:cxn>
              <a:cxn ang="0">
                <a:pos x="0" y="56"/>
              </a:cxn>
            </a:cxnLst>
            <a:rect l="0" t="0" r="r" b="b"/>
            <a:pathLst>
              <a:path w="1056" h="56">
                <a:moveTo>
                  <a:pt x="1056" y="56"/>
                </a:moveTo>
                <a:cubicBezTo>
                  <a:pt x="924" y="36"/>
                  <a:pt x="792" y="16"/>
                  <a:pt x="672" y="8"/>
                </a:cubicBezTo>
                <a:cubicBezTo>
                  <a:pt x="552" y="0"/>
                  <a:pt x="448" y="0"/>
                  <a:pt x="336" y="8"/>
                </a:cubicBezTo>
                <a:cubicBezTo>
                  <a:pt x="224" y="16"/>
                  <a:pt x="112" y="36"/>
                  <a:pt x="0" y="56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pPr algn="ctr">
              <a:buFontTx/>
              <a:buNone/>
              <a:defRPr/>
            </a:pP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grpSp>
        <p:nvGrpSpPr>
          <p:cNvPr id="48" name="Group 49"/>
          <p:cNvGrpSpPr/>
          <p:nvPr/>
        </p:nvGrpSpPr>
        <p:grpSpPr bwMode="auto">
          <a:xfrm>
            <a:off x="5695950" y="3244056"/>
            <a:ext cx="242888" cy="2808288"/>
            <a:chOff x="2495" y="2783"/>
            <a:chExt cx="97" cy="1056"/>
          </a:xfrm>
        </p:grpSpPr>
        <p:sp>
          <p:nvSpPr>
            <p:cNvPr id="53" name="Oval 50"/>
            <p:cNvSpPr>
              <a:spLocks noChangeArrowheads="1"/>
            </p:cNvSpPr>
            <p:nvPr/>
          </p:nvSpPr>
          <p:spPr bwMode="auto">
            <a:xfrm rot="5400000" flipV="1">
              <a:off x="2015" y="3263"/>
              <a:ext cx="1056" cy="96"/>
            </a:xfrm>
            <a:prstGeom prst="ellipse">
              <a:avLst/>
            </a:prstGeom>
            <a:noFill/>
            <a:ln w="25400">
              <a:solidFill>
                <a:srgbClr val="00008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 rot="-5400000">
              <a:off x="2376" y="3623"/>
              <a:ext cx="384" cy="48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>
                <a:buFontTx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9" name="Oval 52"/>
          <p:cNvSpPr>
            <a:spLocks noChangeArrowheads="1"/>
          </p:cNvSpPr>
          <p:nvPr/>
        </p:nvSpPr>
        <p:spPr bwMode="auto">
          <a:xfrm rot="5400000" flipV="1">
            <a:off x="5253037" y="4525169"/>
            <a:ext cx="2808288" cy="241300"/>
          </a:xfrm>
          <a:prstGeom prst="ellipse">
            <a:avLst/>
          </a:prstGeom>
          <a:noFill/>
          <a:ln w="25400">
            <a:solidFill>
              <a:srgbClr val="000080"/>
            </a:solidFill>
            <a:prstDash val="sysDot"/>
            <a:round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50" name="Freeform 53"/>
          <p:cNvSpPr/>
          <p:nvPr/>
        </p:nvSpPr>
        <p:spPr bwMode="auto">
          <a:xfrm rot="16200000" flipH="1" flipV="1">
            <a:off x="5811837" y="5085556"/>
            <a:ext cx="1787525" cy="141288"/>
          </a:xfrm>
          <a:custGeom>
            <a:avLst/>
            <a:gdLst/>
            <a:ahLst/>
            <a:cxnLst>
              <a:cxn ang="0">
                <a:pos x="672" y="56"/>
              </a:cxn>
              <a:cxn ang="0">
                <a:pos x="336" y="8"/>
              </a:cxn>
              <a:cxn ang="0">
                <a:pos x="0" y="8"/>
              </a:cxn>
            </a:cxnLst>
            <a:rect l="0" t="0" r="r" b="b"/>
            <a:pathLst>
              <a:path w="672" h="56">
                <a:moveTo>
                  <a:pt x="672" y="56"/>
                </a:moveTo>
                <a:cubicBezTo>
                  <a:pt x="560" y="36"/>
                  <a:pt x="448" y="16"/>
                  <a:pt x="336" y="8"/>
                </a:cubicBezTo>
                <a:cubicBezTo>
                  <a:pt x="224" y="0"/>
                  <a:pt x="112" y="4"/>
                  <a:pt x="0" y="8"/>
                </a:cubicBezTo>
              </a:path>
            </a:pathLst>
          </a:custGeom>
          <a:noFill/>
          <a:ln w="38100" cmpd="sng">
            <a:solidFill>
              <a:srgbClr val="00008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algn="ctr">
              <a:buFontTx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51" name="Oval 54"/>
          <p:cNvSpPr>
            <a:spLocks noChangeArrowheads="1"/>
          </p:cNvSpPr>
          <p:nvPr/>
        </p:nvSpPr>
        <p:spPr bwMode="auto">
          <a:xfrm rot="5400000" flipV="1">
            <a:off x="6092825" y="4523581"/>
            <a:ext cx="2808288" cy="241300"/>
          </a:xfrm>
          <a:prstGeom prst="ellipse">
            <a:avLst/>
          </a:prstGeom>
          <a:noFill/>
          <a:ln w="25400">
            <a:solidFill>
              <a:srgbClr val="000080"/>
            </a:solidFill>
            <a:prstDash val="sysDot"/>
            <a:round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52" name="Freeform 55"/>
          <p:cNvSpPr/>
          <p:nvPr/>
        </p:nvSpPr>
        <p:spPr bwMode="auto">
          <a:xfrm rot="16200000" flipH="1" flipV="1">
            <a:off x="6145212" y="4574381"/>
            <a:ext cx="2808288" cy="139700"/>
          </a:xfrm>
          <a:custGeom>
            <a:avLst/>
            <a:gdLst/>
            <a:ahLst/>
            <a:cxnLst>
              <a:cxn ang="0">
                <a:pos x="1056" y="56"/>
              </a:cxn>
              <a:cxn ang="0">
                <a:pos x="672" y="8"/>
              </a:cxn>
              <a:cxn ang="0">
                <a:pos x="336" y="8"/>
              </a:cxn>
              <a:cxn ang="0">
                <a:pos x="0" y="56"/>
              </a:cxn>
            </a:cxnLst>
            <a:rect l="0" t="0" r="r" b="b"/>
            <a:pathLst>
              <a:path w="1056" h="56">
                <a:moveTo>
                  <a:pt x="1056" y="56"/>
                </a:moveTo>
                <a:cubicBezTo>
                  <a:pt x="924" y="36"/>
                  <a:pt x="792" y="16"/>
                  <a:pt x="672" y="8"/>
                </a:cubicBezTo>
                <a:cubicBezTo>
                  <a:pt x="552" y="0"/>
                  <a:pt x="448" y="0"/>
                  <a:pt x="336" y="8"/>
                </a:cubicBezTo>
                <a:cubicBezTo>
                  <a:pt x="224" y="16"/>
                  <a:pt x="112" y="36"/>
                  <a:pt x="0" y="56"/>
                </a:cubicBezTo>
              </a:path>
            </a:pathLst>
          </a:custGeom>
          <a:noFill/>
          <a:ln w="38100" cmpd="sng">
            <a:solidFill>
              <a:srgbClr val="000080"/>
            </a:solidFill>
            <a:round/>
            <a:tailEnd type="triangle" w="med" len="med"/>
          </a:ln>
          <a:effectLst/>
        </p:spPr>
        <p:txBody>
          <a:bodyPr/>
          <a:lstStyle/>
          <a:p>
            <a:pPr algn="ctr">
              <a:buFontTx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237023" y="1308894"/>
            <a:ext cx="8135937" cy="1341438"/>
          </a:xfrm>
          <a:prstGeom prst="rect">
            <a:avLst/>
          </a:prstGeom>
        </p:spPr>
        <p:txBody>
          <a:bodyPr vert="horz" lIns="63500" tIns="25400" rIns="63500" bIns="25400" rtlCol="0">
            <a:sp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示例： </a:t>
            </a:r>
            <a:r>
              <a:rPr lang="en-US" altLang="zh-CN" dirty="0"/>
              <a:t>A</a:t>
            </a:r>
            <a:r>
              <a:rPr lang="en-US" altLang="zh-CN" baseline="-25000" dirty="0"/>
              <a:t>4×4</a:t>
            </a:r>
            <a:r>
              <a:rPr lang="zh-CN" altLang="en-US" dirty="0"/>
              <a:t>， </a:t>
            </a:r>
            <a:r>
              <a:rPr lang="en-US" altLang="zh-CN" dirty="0"/>
              <a:t>B</a:t>
            </a:r>
            <a:r>
              <a:rPr lang="en-US" altLang="zh-CN" baseline="-25000" dirty="0"/>
              <a:t>4×4</a:t>
            </a:r>
            <a:r>
              <a:rPr lang="en-US" altLang="zh-CN" dirty="0"/>
              <a:t>,  p=16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9.4.2</a:t>
            </a:r>
            <a:r>
              <a:rPr lang="zh-CN" altLang="en-US" sz="3600" dirty="0"/>
              <a:t> </a:t>
            </a:r>
            <a:r>
              <a:rPr lang="en-US" altLang="zh-CN" sz="3600" dirty="0"/>
              <a:t>Cannon</a:t>
            </a:r>
            <a:r>
              <a:rPr lang="zh-CN" altLang="en-US" sz="3600" dirty="0"/>
              <a:t>乘法</a:t>
            </a:r>
            <a:endParaRPr lang="zh-CN" alt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237023" y="1308894"/>
            <a:ext cx="8135937" cy="1341438"/>
          </a:xfrm>
          <a:prstGeom prst="rect">
            <a:avLst/>
          </a:prstGeom>
        </p:spPr>
        <p:txBody>
          <a:bodyPr vert="horz" lIns="63500" tIns="25400" rIns="63500" bIns="25400" rtlCol="0">
            <a:sp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示例： </a:t>
            </a:r>
            <a:r>
              <a:rPr lang="en-US" altLang="zh-CN" dirty="0"/>
              <a:t>A</a:t>
            </a:r>
            <a:r>
              <a:rPr lang="en-US" altLang="zh-CN" baseline="-25000" dirty="0"/>
              <a:t>4×4</a:t>
            </a:r>
            <a:r>
              <a:rPr lang="zh-CN" altLang="en-US" dirty="0"/>
              <a:t>， </a:t>
            </a:r>
            <a:r>
              <a:rPr lang="en-US" altLang="zh-CN" dirty="0"/>
              <a:t>B</a:t>
            </a:r>
            <a:r>
              <a:rPr lang="en-US" altLang="zh-CN" baseline="-25000" dirty="0"/>
              <a:t>4×4</a:t>
            </a:r>
            <a:r>
              <a:rPr lang="en-US" altLang="zh-CN" dirty="0"/>
              <a:t>,  p=16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953" y="2086769"/>
            <a:ext cx="6756400" cy="4241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9.4.2</a:t>
            </a:r>
            <a:r>
              <a:rPr lang="zh-CN" altLang="en-US" sz="3600" dirty="0"/>
              <a:t> </a:t>
            </a:r>
            <a:r>
              <a:rPr lang="en-US" altLang="zh-CN" sz="3600" dirty="0"/>
              <a:t>Cannon</a:t>
            </a:r>
            <a:r>
              <a:rPr lang="zh-CN" altLang="en-US" sz="3600" dirty="0"/>
              <a:t>乘法</a:t>
            </a:r>
            <a:endParaRPr lang="zh-CN" alt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237023" y="1308894"/>
            <a:ext cx="8135937" cy="1341438"/>
          </a:xfrm>
          <a:prstGeom prst="rect">
            <a:avLst/>
          </a:prstGeom>
        </p:spPr>
        <p:txBody>
          <a:bodyPr vert="horz" lIns="63500" tIns="25400" rIns="63500" bIns="25400" rtlCol="0">
            <a:sp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示例： </a:t>
            </a:r>
            <a:r>
              <a:rPr lang="en-US" altLang="zh-CN" dirty="0"/>
              <a:t>A</a:t>
            </a:r>
            <a:r>
              <a:rPr lang="en-US" altLang="zh-CN" baseline="-25000" dirty="0"/>
              <a:t>4×4</a:t>
            </a:r>
            <a:r>
              <a:rPr lang="zh-CN" altLang="en-US" dirty="0"/>
              <a:t>， </a:t>
            </a:r>
            <a:r>
              <a:rPr lang="en-US" altLang="zh-CN" dirty="0"/>
              <a:t>B</a:t>
            </a:r>
            <a:r>
              <a:rPr lang="en-US" altLang="zh-CN" baseline="-25000" dirty="0"/>
              <a:t>4×4</a:t>
            </a:r>
            <a:r>
              <a:rPr lang="en-US" altLang="zh-CN" dirty="0"/>
              <a:t>,  p=16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63" y="2382980"/>
            <a:ext cx="7772400" cy="316612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892786" y="2812210"/>
            <a:ext cx="7543800" cy="9071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Question?</a:t>
            </a:r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</a:t>
            </a:r>
            <a:r>
              <a:rPr lang="zh-CN" altLang="en-US" dirty="0"/>
              <a:t>矩阵的划分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24911" y="1524000"/>
            <a:ext cx="7707313" cy="44772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>
                <a:ea typeface="华文新魏" panose="02010800040101010101" pitchFamily="2" charset="-122"/>
              </a:rPr>
              <a:t>带状划分</a:t>
            </a:r>
            <a:r>
              <a:rPr lang="en-US" altLang="zh-CN" sz="2800" dirty="0"/>
              <a:t>(striped partitioning):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        one dimensional, row or column,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        block or cyclic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>
                <a:ea typeface="华文新魏" panose="02010800040101010101" pitchFamily="2" charset="-122"/>
              </a:rPr>
              <a:t>棋盘划分</a:t>
            </a:r>
            <a:r>
              <a:rPr lang="en-US" altLang="zh-CN" sz="2800" dirty="0"/>
              <a:t>(checkerboard partitioning):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        two dimensional, block or cyclic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9.1.1</a:t>
            </a:r>
            <a:r>
              <a:rPr lang="zh-CN" altLang="en-US" dirty="0"/>
              <a:t>带状划分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609600" y="1557338"/>
            <a:ext cx="7707313" cy="489585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华文新魏" panose="02010800040101010101" pitchFamily="2" charset="-122"/>
              </a:rPr>
              <a:t>16×16</a:t>
            </a:r>
            <a:r>
              <a:rPr lang="zh-CN" altLang="en-US" dirty="0">
                <a:ea typeface="华文新魏" panose="02010800040101010101" pitchFamily="2" charset="-122"/>
              </a:rPr>
              <a:t>阶矩阵，</a:t>
            </a:r>
            <a:r>
              <a:rPr lang="en-US" altLang="zh-CN" dirty="0">
                <a:ea typeface="华文新魏" panose="02010800040101010101" pitchFamily="2" charset="-122"/>
              </a:rPr>
              <a:t>p=4 </a:t>
            </a:r>
            <a:endParaRPr lang="en-US" altLang="zh-CN" dirty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列块带状划分                                                 行循环带状划分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8" name="Object 5"/>
          <p:cNvGraphicFramePr/>
          <p:nvPr/>
        </p:nvGraphicFramePr>
        <p:xfrm>
          <a:off x="885031" y="2047383"/>
          <a:ext cx="7156450" cy="41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5339715" imgH="3093085" progId="Visio.Drawing.6">
                  <p:embed/>
                </p:oleObj>
              </mc:Choice>
              <mc:Fallback>
                <p:oleObj name="" r:id="rId1" imgW="5339715" imgH="3093085" progId="Visio.Drawing.6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031" y="2047383"/>
                        <a:ext cx="7156450" cy="414813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9.1.1</a:t>
            </a:r>
            <a:r>
              <a:rPr lang="zh-CN" altLang="en-US" dirty="0"/>
              <a:t>带状划分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609600" y="1557338"/>
            <a:ext cx="7707313" cy="489585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示例：</a:t>
            </a:r>
            <a:r>
              <a:rPr lang="en-US" altLang="zh-CN" dirty="0">
                <a:ea typeface="华文新魏" panose="02010800040101010101" pitchFamily="2" charset="-122"/>
              </a:rPr>
              <a:t>p</a:t>
            </a:r>
            <a:r>
              <a:rPr lang="zh-CN" altLang="en-US" dirty="0">
                <a:ea typeface="华文新魏" panose="02010800040101010101" pitchFamily="2" charset="-122"/>
              </a:rPr>
              <a:t>＝</a:t>
            </a:r>
            <a:r>
              <a:rPr lang="en-US" altLang="zh-CN" dirty="0">
                <a:ea typeface="华文新魏" panose="02010800040101010101" pitchFamily="2" charset="-122"/>
              </a:rPr>
              <a:t>3</a:t>
            </a:r>
            <a:r>
              <a:rPr lang="zh-CN" altLang="en-US" dirty="0">
                <a:ea typeface="华文新魏" panose="02010800040101010101" pitchFamily="2" charset="-122"/>
              </a:rPr>
              <a:t>，</a:t>
            </a:r>
            <a:r>
              <a:rPr lang="en-US" altLang="zh-CN" dirty="0">
                <a:ea typeface="华文新魏" panose="02010800040101010101" pitchFamily="2" charset="-122"/>
              </a:rPr>
              <a:t>27× 27</a:t>
            </a:r>
            <a:r>
              <a:rPr lang="zh-CN" altLang="en-US" dirty="0">
                <a:ea typeface="华文新魏" panose="02010800040101010101" pitchFamily="2" charset="-122"/>
              </a:rPr>
              <a:t>矩阵的</a:t>
            </a:r>
            <a:r>
              <a:rPr lang="en-US" altLang="zh-CN" dirty="0">
                <a:ea typeface="华文新魏" panose="02010800040101010101" pitchFamily="2" charset="-122"/>
              </a:rPr>
              <a:t>3</a:t>
            </a:r>
            <a:r>
              <a:rPr lang="zh-CN" altLang="en-US" dirty="0">
                <a:ea typeface="华文新魏" panose="02010800040101010101" pitchFamily="2" charset="-122"/>
              </a:rPr>
              <a:t>种带状划分</a:t>
            </a:r>
            <a:endParaRPr lang="zh-CN" altLang="en-US" dirty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2276475"/>
            <a:ext cx="7921625" cy="30114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9.1.2</a:t>
            </a:r>
            <a:r>
              <a:rPr lang="zh-CN" altLang="en-US" dirty="0"/>
              <a:t> 棋盘划分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609600" y="1557338"/>
            <a:ext cx="7707313" cy="489585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ea typeface="华文新魏" panose="02010800040101010101" pitchFamily="2" charset="-122"/>
              </a:rPr>
              <a:t>8×8</a:t>
            </a:r>
            <a:r>
              <a:rPr lang="zh-CN" altLang="en-US" dirty="0">
                <a:ea typeface="华文新魏" panose="02010800040101010101" pitchFamily="2" charset="-122"/>
              </a:rPr>
              <a:t>阶矩阵，</a:t>
            </a:r>
            <a:r>
              <a:rPr lang="en-US" altLang="zh-CN" dirty="0">
                <a:ea typeface="华文新魏" panose="02010800040101010101" pitchFamily="2" charset="-122"/>
              </a:rPr>
              <a:t>p=16 </a:t>
            </a:r>
            <a:endParaRPr lang="en-US" altLang="zh-CN" dirty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Object 8"/>
          <p:cNvGraphicFramePr/>
          <p:nvPr/>
        </p:nvGraphicFramePr>
        <p:xfrm>
          <a:off x="658813" y="1989138"/>
          <a:ext cx="7729537" cy="447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5316855" imgH="3081655" progId="Visio.Drawing.6">
                  <p:embed/>
                </p:oleObj>
              </mc:Choice>
              <mc:Fallback>
                <p:oleObj name="" r:id="rId1" imgW="5316855" imgH="3081655" progId="Visio.Drawing.6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1989138"/>
                        <a:ext cx="7729537" cy="447198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71600" y="6081083"/>
            <a:ext cx="6542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块棋盘划分                                                          循环棋盘划分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9.1.2</a:t>
            </a:r>
            <a:r>
              <a:rPr lang="zh-CN" altLang="en-US" dirty="0"/>
              <a:t> 棋盘划分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609600" y="1557338"/>
            <a:ext cx="7707313" cy="48958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示例：</a:t>
            </a:r>
            <a:r>
              <a:rPr lang="en-US" altLang="zh-CN" dirty="0">
                <a:ea typeface="华文新魏" panose="02010800040101010101" pitchFamily="2" charset="-122"/>
              </a:rPr>
              <a:t>p</a:t>
            </a:r>
            <a:r>
              <a:rPr lang="zh-CN" altLang="en-US" dirty="0">
                <a:ea typeface="华文新魏" panose="02010800040101010101" pitchFamily="2" charset="-122"/>
              </a:rPr>
              <a:t>＝</a:t>
            </a:r>
            <a:r>
              <a:rPr lang="en-US" altLang="zh-CN" dirty="0">
                <a:ea typeface="华文新魏" panose="02010800040101010101" pitchFamily="2" charset="-122"/>
              </a:rPr>
              <a:t>4</a:t>
            </a:r>
            <a:r>
              <a:rPr lang="zh-CN" altLang="en-US" dirty="0">
                <a:ea typeface="华文新魏" panose="02010800040101010101" pitchFamily="2" charset="-122"/>
              </a:rPr>
              <a:t>，</a:t>
            </a:r>
            <a:r>
              <a:rPr lang="en-US" altLang="zh-CN" dirty="0">
                <a:ea typeface="华文新魏" panose="02010800040101010101" pitchFamily="2" charset="-122"/>
              </a:rPr>
              <a:t>16×16</a:t>
            </a:r>
            <a:r>
              <a:rPr lang="zh-CN" altLang="en-US" dirty="0">
                <a:ea typeface="华文新魏" panose="02010800040101010101" pitchFamily="2" charset="-122"/>
              </a:rPr>
              <a:t>矩阵的</a:t>
            </a:r>
            <a:r>
              <a:rPr lang="en-US" altLang="zh-CN" dirty="0">
                <a:ea typeface="华文新魏" panose="02010800040101010101" pitchFamily="2" charset="-122"/>
              </a:rPr>
              <a:t>3</a:t>
            </a:r>
            <a:r>
              <a:rPr lang="zh-CN" altLang="en-US" dirty="0">
                <a:ea typeface="华文新魏" panose="02010800040101010101" pitchFamily="2" charset="-122"/>
              </a:rPr>
              <a:t>种棋盘划分</a:t>
            </a:r>
            <a:endParaRPr lang="zh-CN" altLang="en-US" dirty="0"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ea typeface="华文新魏" panose="02010800040101010101" pitchFamily="2" charset="-122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337" y="2267868"/>
            <a:ext cx="8351838" cy="3117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9.2</a:t>
            </a:r>
            <a:r>
              <a:rPr lang="zh-CN" altLang="en-US" sz="4800" dirty="0">
                <a:ea typeface="华文新魏" panose="02010800040101010101" pitchFamily="2" charset="-122"/>
              </a:rPr>
              <a:t>矩阵转置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47268"/>
            <a:ext cx="7772400" cy="8588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2060028"/>
            <a:ext cx="5648096" cy="36078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9.2.1 </a:t>
            </a:r>
            <a:r>
              <a:rPr lang="zh-CN" altLang="en-US" sz="4800" dirty="0">
                <a:ea typeface="华文新魏" panose="02010800040101010101" pitchFamily="2" charset="-122"/>
              </a:rPr>
              <a:t>棋盘划分的矩阵转置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484313"/>
            <a:ext cx="7632700" cy="496887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200" dirty="0">
                <a:ea typeface="华文新魏" panose="02010800040101010101" pitchFamily="2" charset="-122"/>
              </a:rPr>
              <a:t>网孔连接</a:t>
            </a:r>
            <a:endParaRPr lang="zh-CN" altLang="en-US" sz="3200" dirty="0">
              <a:ea typeface="华文新魏" panose="0201080004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华文新魏" panose="02010800040101010101" pitchFamily="2" charset="-122"/>
              </a:rPr>
              <a:t>情形</a:t>
            </a:r>
            <a:r>
              <a:rPr lang="en-US" altLang="zh-CN" sz="2400" dirty="0">
                <a:ea typeface="华文新魏" panose="02010800040101010101" pitchFamily="2" charset="-122"/>
              </a:rPr>
              <a:t>1: p=n</a:t>
            </a:r>
            <a:r>
              <a:rPr lang="en-US" altLang="zh-CN" sz="2400" baseline="30000" dirty="0"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ea typeface="华文新魏" panose="02010800040101010101" pitchFamily="2" charset="-122"/>
              </a:rPr>
              <a:t>。</a:t>
            </a:r>
            <a:endParaRPr lang="zh-CN" altLang="en-US" sz="2400" dirty="0"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通讯步                                            转置后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Object 4"/>
          <p:cNvGraphicFramePr/>
          <p:nvPr/>
        </p:nvGraphicFramePr>
        <p:xfrm>
          <a:off x="1187450" y="2516188"/>
          <a:ext cx="6662738" cy="400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4210685" imgH="2540000" progId="Visio.Drawing.6">
                  <p:embed/>
                </p:oleObj>
              </mc:Choice>
              <mc:Fallback>
                <p:oleObj name="" r:id="rId1" imgW="4210685" imgH="2540000" progId="Visio.Drawing.6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516188"/>
                        <a:ext cx="6662738" cy="400843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k4NDYwY2ZlNTg5ZDYyYWNiY2MzOGM5NmZlOThkYTAifQ=="/>
</p:tagLst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3533</Words>
  <Application>WPS 演示</Application>
  <PresentationFormat>On-screen Show (4:3)</PresentationFormat>
  <Paragraphs>790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27</vt:i4>
      </vt:variant>
    </vt:vector>
  </HeadingPairs>
  <TitlesOfParts>
    <vt:vector size="65" baseType="lpstr">
      <vt:lpstr>Arial</vt:lpstr>
      <vt:lpstr>宋体</vt:lpstr>
      <vt:lpstr>Wingdings</vt:lpstr>
      <vt:lpstr>Calibri</vt:lpstr>
      <vt:lpstr>华文新魏</vt:lpstr>
      <vt:lpstr>Calibri Light</vt:lpstr>
      <vt:lpstr>微软雅黑</vt:lpstr>
      <vt:lpstr>Arial Unicode MS</vt:lpstr>
      <vt:lpstr>等线</vt:lpstr>
      <vt:lpstr>Comic Sans MS</vt:lpstr>
      <vt:lpstr>黑体</vt:lpstr>
      <vt:lpstr>Cambria Math</vt:lpstr>
      <vt:lpstr>Gulim</vt:lpstr>
      <vt:lpstr>Malgun Gothic</vt:lpstr>
      <vt:lpstr>回顾</vt:lpstr>
      <vt:lpstr>Visio.Drawing.6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Visio.Drawing.6</vt:lpstr>
      <vt:lpstr>Equation.3</vt:lpstr>
      <vt:lpstr>Equation.3</vt:lpstr>
      <vt:lpstr>Equation.3</vt:lpstr>
      <vt:lpstr>Equation.3</vt:lpstr>
      <vt:lpstr>Visio.Drawing.6</vt:lpstr>
      <vt:lpstr>Visio.Drawing.6</vt:lpstr>
      <vt:lpstr>Equation.3</vt:lpstr>
      <vt:lpstr>Equation.3</vt:lpstr>
      <vt:lpstr>Visio.Drawing.6</vt:lpstr>
      <vt:lpstr>Equation.3</vt:lpstr>
      <vt:lpstr>Equation.3</vt:lpstr>
      <vt:lpstr>并行和分布式计算 Parallel and Distributed Computing  第 9 讲 稠密矩阵计算 </vt:lpstr>
      <vt:lpstr>目录</vt:lpstr>
      <vt:lpstr>9.1矩阵的划分</vt:lpstr>
      <vt:lpstr>9.1.1带状划分</vt:lpstr>
      <vt:lpstr>9.1.1带状划分</vt:lpstr>
      <vt:lpstr>9.1.2 棋盘划分</vt:lpstr>
      <vt:lpstr>9.1.2 棋盘划分</vt:lpstr>
      <vt:lpstr>9.2矩阵转置</vt:lpstr>
      <vt:lpstr>9.2.1 棋盘划分的矩阵转置</vt:lpstr>
      <vt:lpstr>9.2.1 棋盘划分的矩阵转置</vt:lpstr>
      <vt:lpstr>9.2.1 棋盘划分的矩阵转置</vt:lpstr>
      <vt:lpstr>9.2.1 棋盘划分的矩阵转置</vt:lpstr>
      <vt:lpstr>9.2.2  带状划分的矩阵转置</vt:lpstr>
      <vt:lpstr>9.3矩阵向量乘法</vt:lpstr>
      <vt:lpstr>9.3.1  带状划分的矩阵-向量乘法（1）</vt:lpstr>
      <vt:lpstr>9.3.1  带状划分的矩阵-向量乘法（2）</vt:lpstr>
      <vt:lpstr>9.3.2 棋盘划分的矩阵-向量乘法（1）</vt:lpstr>
      <vt:lpstr>9.3.2 棋盘划分的矩阵-向量乘法（2）</vt:lpstr>
      <vt:lpstr>9.4 矩阵乘法</vt:lpstr>
      <vt:lpstr>9.4.1简单并行分块乘法</vt:lpstr>
      <vt:lpstr>9.4.1简单并行分块乘法</vt:lpstr>
      <vt:lpstr>9.4.2 Cannon乘法</vt:lpstr>
      <vt:lpstr>9.4.2 Cannon乘法</vt:lpstr>
      <vt:lpstr>9.4.2 Cannon乘法</vt:lpstr>
      <vt:lpstr>9.4.2 Cannon乘法</vt:lpstr>
      <vt:lpstr>9.4.2 Cannon乘法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分布式系统 Distributed Systems  第 0 章 课程介绍 Chapter 0  Course Syllabus</dc:title>
  <dc:creator>Qi Zhang</dc:creator>
  <cp:lastModifiedBy>陈锐林</cp:lastModifiedBy>
  <cp:revision>133</cp:revision>
  <dcterms:created xsi:type="dcterms:W3CDTF">2013-07-16T11:50:00Z</dcterms:created>
  <dcterms:modified xsi:type="dcterms:W3CDTF">2023-12-07T04:34:48Z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2AB76A832ED7446FB9DC5FC6C69692E8_12</vt:lpwstr>
  </property>
  <property fmtid="{D5CDD505-2E9C-101B-9397-08002B2CF9AE}" pid="3" name="KSOProductBuildVer">
    <vt:lpwstr>2052-12.1.0.15990</vt:lpwstr>
  </property>
</Properties>
</file>