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41" r:id="rId3"/>
    <p:sldId id="335" r:id="rId4"/>
    <p:sldId id="285" r:id="rId5"/>
    <p:sldId id="290" r:id="rId6"/>
    <p:sldId id="360" r:id="rId7"/>
    <p:sldId id="361" r:id="rId8"/>
    <p:sldId id="362" r:id="rId9"/>
    <p:sldId id="363" r:id="rId11"/>
    <p:sldId id="364" r:id="rId12"/>
    <p:sldId id="297" r:id="rId13"/>
    <p:sldId id="299" r:id="rId14"/>
    <p:sldId id="300" r:id="rId15"/>
    <p:sldId id="301" r:id="rId16"/>
    <p:sldId id="302" r:id="rId17"/>
    <p:sldId id="303" r:id="rId18"/>
    <p:sldId id="271" r:id="rId19"/>
    <p:sldId id="365" r:id="rId20"/>
    <p:sldId id="304" r:id="rId21"/>
    <p:sldId id="305" r:id="rId22"/>
    <p:sldId id="306" r:id="rId23"/>
    <p:sldId id="307" r:id="rId24"/>
    <p:sldId id="308" r:id="rId25"/>
    <p:sldId id="309" r:id="rId26"/>
    <p:sldId id="310" r:id="rId27"/>
    <p:sldId id="366" r:id="rId28"/>
    <p:sldId id="367" r:id="rId29"/>
    <p:sldId id="368" r:id="rId30"/>
    <p:sldId id="311" r:id="rId31"/>
    <p:sldId id="312" r:id="rId32"/>
    <p:sldId id="313" r:id="rId33"/>
    <p:sldId id="314" r:id="rId34"/>
    <p:sldId id="315" r:id="rId35"/>
    <p:sldId id="316" r:id="rId36"/>
    <p:sldId id="317" r:id="rId37"/>
    <p:sldId id="318" r:id="rId38"/>
    <p:sldId id="321" r:id="rId39"/>
    <p:sldId id="323" r:id="rId40"/>
    <p:sldId id="319" r:id="rId41"/>
    <p:sldId id="324" r:id="rId42"/>
    <p:sldId id="325" r:id="rId43"/>
    <p:sldId id="326" r:id="rId44"/>
    <p:sldId id="327" r:id="rId45"/>
    <p:sldId id="377" r:id="rId46"/>
    <p:sldId id="395" r:id="rId47"/>
    <p:sldId id="396" r:id="rId48"/>
    <p:sldId id="397" r:id="rId49"/>
    <p:sldId id="398" r:id="rId50"/>
    <p:sldId id="399" r:id="rId51"/>
    <p:sldId id="400" r:id="rId52"/>
    <p:sldId id="404" r:id="rId53"/>
    <p:sldId id="401" r:id="rId54"/>
    <p:sldId id="402" r:id="rId55"/>
    <p:sldId id="473" r:id="rId56"/>
    <p:sldId id="474" r:id="rId57"/>
    <p:sldId id="414" r:id="rId58"/>
    <p:sldId id="415" r:id="rId59"/>
    <p:sldId id="416" r:id="rId60"/>
    <p:sldId id="411" r:id="rId61"/>
    <p:sldId id="421" r:id="rId62"/>
    <p:sldId id="450" r:id="rId63"/>
    <p:sldId id="451" r:id="rId64"/>
    <p:sldId id="452" r:id="rId65"/>
    <p:sldId id="453" r:id="rId66"/>
    <p:sldId id="454" r:id="rId67"/>
    <p:sldId id="457" r:id="rId68"/>
    <p:sldId id="458" r:id="rId69"/>
    <p:sldId id="459" r:id="rId70"/>
    <p:sldId id="475" r:id="rId71"/>
    <p:sldId id="476" r:id="rId72"/>
    <p:sldId id="460" r:id="rId73"/>
    <p:sldId id="478" r:id="rId74"/>
    <p:sldId id="479" r:id="rId75"/>
    <p:sldId id="480" r:id="rId76"/>
    <p:sldId id="477" r:id="rId77"/>
    <p:sldId id="481" r:id="rId78"/>
    <p:sldId id="482" r:id="rId79"/>
    <p:sldId id="483" r:id="rId80"/>
    <p:sldId id="484" r:id="rId81"/>
    <p:sldId id="485" r:id="rId82"/>
    <p:sldId id="486" r:id="rId83"/>
    <p:sldId id="487" r:id="rId84"/>
    <p:sldId id="488" r:id="rId85"/>
    <p:sldId id="489" r:id="rId86"/>
    <p:sldId id="490" r:id="rId87"/>
    <p:sldId id="491" r:id="rId88"/>
    <p:sldId id="287" r:id="rId89"/>
    <p:sldId id="494" r:id="rId90"/>
    <p:sldId id="492" r:id="rId91"/>
    <p:sldId id="493" r:id="rId92"/>
    <p:sldId id="293" r:id="rId93"/>
    <p:sldId id="294" r:id="rId94"/>
    <p:sldId id="295" r:id="rId95"/>
    <p:sldId id="296" r:id="rId96"/>
    <p:sldId id="422" r:id="rId97"/>
    <p:sldId id="426" r:id="rId98"/>
    <p:sldId id="430" r:id="rId99"/>
    <p:sldId id="423" r:id="rId100"/>
    <p:sldId id="424" r:id="rId101"/>
    <p:sldId id="427" r:id="rId102"/>
    <p:sldId id="425" r:id="rId103"/>
    <p:sldId id="428" r:id="rId104"/>
    <p:sldId id="267" r:id="rId105"/>
  </p:sldIdLst>
  <p:sldSz cx="9144000" cy="6858000" type="screen4x3"/>
  <p:notesSz cx="6858000" cy="9144000"/>
  <p:custDataLst>
    <p:tags r:id="rId10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2"/>
    <p:restoredTop sz="93209"/>
  </p:normalViewPr>
  <p:slideViewPr>
    <p:cSldViewPr snapToGrid="0">
      <p:cViewPr varScale="1">
        <p:scale>
          <a:sx n="122" d="100"/>
          <a:sy n="122" d="100"/>
        </p:scale>
        <p:origin x="1576"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gs" Target="tags/tag1.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501E4-2F38-EB46-B131-CBC17317FB5F}"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FDB99-8EF4-CB44-B440-B8509EB5237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Send</a:t>
            </a:r>
            <a:r>
              <a:rPr lang="zh-CN" altLang="en-US" dirty="0"/>
              <a:t>之后，进程阻塞，</a:t>
            </a:r>
            <a:r>
              <a:rPr lang="en-US" altLang="zh-CN" dirty="0"/>
              <a:t>receive</a:t>
            </a:r>
            <a:r>
              <a:rPr lang="zh-CN" altLang="en-US" dirty="0"/>
              <a:t>之后阻塞</a:t>
            </a:r>
            <a:endParaRPr lang="en-US" altLang="zh-CN" dirty="0"/>
          </a:p>
          <a:p>
            <a:endParaRPr lang="en-US" altLang="zh-CN" dirty="0"/>
          </a:p>
          <a:p>
            <a:r>
              <a:rPr lang="en-US" altLang="zh-CN" dirty="0"/>
              <a:t>Receive</a:t>
            </a:r>
            <a:r>
              <a:rPr lang="zh-CN" altLang="en-US" dirty="0"/>
              <a:t>阻塞和不阻塞的介绍</a:t>
            </a:r>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运行时名字和地址绑定</a:t>
            </a:r>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可靠通信：完整性（校验保证），有效性</a:t>
            </a:r>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CORBA</a:t>
            </a:r>
            <a:r>
              <a:rPr lang="zh-CN" altLang="en-US" dirty="0"/>
              <a:t>，</a:t>
            </a:r>
            <a:r>
              <a:rPr lang="en-US" altLang="zh-CN" dirty="0"/>
              <a:t>JAVA</a:t>
            </a:r>
            <a:r>
              <a:rPr lang="zh-CN" altLang="en-US" dirty="0"/>
              <a:t>由中间件完成，</a:t>
            </a:r>
            <a:r>
              <a:rPr lang="en-US" altLang="zh-CN" dirty="0"/>
              <a:t>XML</a:t>
            </a:r>
            <a:r>
              <a:rPr lang="zh-CN" altLang="en-US" dirty="0"/>
              <a:t>需要程序员</a:t>
            </a:r>
            <a:endParaRPr lang="en-US" altLang="zh-CN" dirty="0"/>
          </a:p>
          <a:p>
            <a:endParaRPr lang="en-US" altLang="zh-CN" dirty="0"/>
          </a:p>
          <a:p>
            <a:r>
              <a:rPr lang="en-US" altLang="zh-CN" dirty="0"/>
              <a:t>CORBA</a:t>
            </a:r>
            <a:r>
              <a:rPr lang="zh-CN" altLang="en-US" dirty="0"/>
              <a:t>，</a:t>
            </a:r>
            <a:r>
              <a:rPr lang="en-US" altLang="zh-CN" dirty="0"/>
              <a:t>JAVA</a:t>
            </a:r>
            <a:r>
              <a:rPr lang="zh-CN" altLang="en-US" dirty="0"/>
              <a:t>转换为二进制，</a:t>
            </a:r>
            <a:r>
              <a:rPr lang="en-US" altLang="zh-CN" dirty="0"/>
              <a:t>XML</a:t>
            </a:r>
            <a:r>
              <a:rPr lang="zh-CN" altLang="en-US" dirty="0"/>
              <a:t>为纯文本</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Name</a:t>
            </a:r>
            <a:r>
              <a:rPr lang="zh-CN" altLang="en-US" dirty="0"/>
              <a:t>的元素，</a:t>
            </a:r>
            <a:r>
              <a:rPr lang="en-US" altLang="zh-CN" dirty="0"/>
              <a:t>person</a:t>
            </a:r>
            <a:r>
              <a:rPr lang="zh-CN" altLang="en-US" dirty="0"/>
              <a:t>和</a:t>
            </a:r>
            <a:r>
              <a:rPr lang="en-US" altLang="zh-CN" dirty="0"/>
              <a:t>name</a:t>
            </a:r>
            <a:r>
              <a:rPr lang="zh-CN" altLang="en-US" dirty="0"/>
              <a:t>的嵌套</a:t>
            </a:r>
            <a:endParaRPr lang="zh-CN" altLang="en-US" dirty="0"/>
          </a:p>
        </p:txBody>
      </p:sp>
      <p:sp>
        <p:nvSpPr>
          <p:cNvPr id="4" name="灯片编号占位符 3"/>
          <p:cNvSpPr>
            <a:spLocks noGrp="1"/>
          </p:cNvSpPr>
          <p:nvPr>
            <p:ph type="sldNum" sz="quarter" idx="10"/>
          </p:nvPr>
        </p:nvSpPr>
        <p:spPr/>
        <p:txBody>
          <a:bodyPr/>
          <a:lstStyle/>
          <a:p>
            <a:fld id="{69A285D2-BCE4-48EE-917C-338AF4173E9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855138-7A44-E944-8DA5-63E0804FC676}"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817B215-4D7F-8240-8217-A7F445566DEB}"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6712416-8E9E-3E45-B27F-9EBB1E8E9B09}"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72ED0A2-C571-D746-8E77-C7603BC1D354}"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936B03B-A861-0641-9E40-7340967FA0B5}" type="datetime1">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890263"/>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6344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512EF93-B760-4442-8149-9B0307CA2803}" type="datetime1">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071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099734"/>
            <a:ext cx="3703320" cy="3769361"/>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66344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099734"/>
            <a:ext cx="3703320" cy="3769360"/>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p:txBody>
          <a:bodyPr/>
          <a:lstStyle/>
          <a:p>
            <a:fld id="{07E9B5EA-F780-734D-B6DD-CCB9D4B398B2}" type="datetime1">
              <a:rPr lang="en-US" altLang="zh-CN"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5F2A31-2DA2-5345-9176-C4725B7B21AE}" type="datetime1">
              <a:rPr lang="en-US" altLang="zh-CN"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93EB3F-62BD-3F40-AEC2-3F69096ABC9C}" type="datetime1">
              <a:rPr lang="en-US" altLang="zh-CN"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F384D1-E778-7546-85CE-05D47DCA9D33}" type="datetime1">
              <a:rPr lang="en-US" altLang="zh-CN"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4084D9-55F2-4E00-B75E-E42CB7218B8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59FF917-E27A-EC4E-A5EF-96E9CEC235C2}" type="datetime1">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07196"/>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296331"/>
            <a:ext cx="7543801" cy="4572763"/>
          </a:xfrm>
          <a:prstGeom prst="rect">
            <a:avLst/>
          </a:prstGeom>
        </p:spPr>
        <p:txBody>
          <a:bodyPr vert="horz" lIns="0" tIns="45720" rIns="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8B5550D-D3BF-8648-BB17-AFF37BE149EC}" type="datetime1">
              <a:rPr lang="en-US" altLang="zh-CN"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D4084D9-55F2-4E00-B75E-E42CB7218B8E}" type="slidenum">
              <a:rPr lang="zh-CN" altLang="en-US" smtClean="0"/>
            </a:fld>
            <a:endParaRPr lang="zh-CN" altLang="en-US"/>
          </a:p>
        </p:txBody>
      </p:sp>
      <p:cxnSp>
        <p:nvCxnSpPr>
          <p:cNvPr id="10" name="Straight Connector 9"/>
          <p:cNvCxnSpPr/>
          <p:nvPr/>
        </p:nvCxnSpPr>
        <p:spPr>
          <a:xfrm>
            <a:off x="822959" y="122984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51946" y="758953"/>
            <a:ext cx="8040414" cy="3387534"/>
          </a:xfrm>
        </p:spPr>
        <p:txBody>
          <a:bodyPr>
            <a:normAutofit fontScale="90000"/>
          </a:bodyPr>
          <a:lstStyle/>
          <a:p>
            <a:pPr algn="ctr">
              <a:lnSpc>
                <a:spcPct val="120000"/>
              </a:lnSpc>
              <a:spcBef>
                <a:spcPts val="1200"/>
              </a:spcBef>
              <a:spcAft>
                <a:spcPts val="200"/>
              </a:spcAft>
              <a:buClr>
                <a:schemeClr val="accent1"/>
              </a:buClr>
              <a:buSzPct val="100000"/>
            </a:pPr>
            <a:r>
              <a:rPr lang="zh-CN" altLang="en-US" sz="4900" dirty="0"/>
              <a:t>并行和分布式计算</a:t>
            </a:r>
            <a:br>
              <a:rPr lang="zh-CN" altLang="en-US" sz="4900" dirty="0"/>
            </a:br>
            <a:r>
              <a:rPr lang="en-US" altLang="zh-CN" sz="3100" dirty="0"/>
              <a:t>Parallel and Distributed Computing</a:t>
            </a:r>
            <a:br>
              <a:rPr lang="en-US" altLang="zh-CN" sz="3600" dirty="0"/>
            </a:br>
            <a:br>
              <a:rPr lang="en-US" altLang="zh-CN" sz="4400" dirty="0"/>
            </a:br>
            <a:r>
              <a:rPr lang="zh-CN" altLang="en-US" sz="4000" cap="all" spc="200" dirty="0">
                <a:solidFill>
                  <a:schemeClr val="tx2"/>
                </a:solidFill>
                <a:ea typeface="+mn-ea"/>
                <a:cs typeface="+mn-cs"/>
              </a:rPr>
              <a:t>第 </a:t>
            </a:r>
            <a:r>
              <a:rPr lang="en-US" altLang="zh-CN" sz="4000" cap="all" spc="200" dirty="0">
                <a:solidFill>
                  <a:schemeClr val="tx2"/>
                </a:solidFill>
                <a:ea typeface="+mn-ea"/>
                <a:cs typeface="+mn-cs"/>
              </a:rPr>
              <a:t>11 </a:t>
            </a:r>
            <a:r>
              <a:rPr lang="zh-CN" altLang="en-US" sz="4000" cap="all" spc="200" dirty="0">
                <a:solidFill>
                  <a:schemeClr val="tx2"/>
                </a:solidFill>
                <a:ea typeface="+mn-ea"/>
                <a:cs typeface="+mn-cs"/>
              </a:rPr>
              <a:t>讲 分布式存储系统并行编程</a:t>
            </a:r>
            <a:br>
              <a:rPr lang="en-US" altLang="zh-CN" sz="4000" cap="all" spc="200" dirty="0">
                <a:solidFill>
                  <a:schemeClr val="tx2"/>
                </a:solidFill>
                <a:ea typeface="+mn-ea"/>
                <a:cs typeface="+mn-cs"/>
              </a:rPr>
            </a:br>
            <a:endParaRPr lang="zh-CN" altLang="en-US" sz="4000" cap="all" spc="200" dirty="0">
              <a:solidFill>
                <a:schemeClr val="tx2"/>
              </a:solidFill>
              <a:ea typeface="+mn-ea"/>
              <a:cs typeface="Arial" panose="020B0604020202020204" pitchFamily="34" charset="0"/>
            </a:endParaRPr>
          </a:p>
        </p:txBody>
      </p:sp>
      <p:sp>
        <p:nvSpPr>
          <p:cNvPr id="5" name="副标题 4"/>
          <p:cNvSpPr>
            <a:spLocks noGrp="1"/>
          </p:cNvSpPr>
          <p:nvPr>
            <p:ph type="subTitle" idx="1"/>
          </p:nvPr>
        </p:nvSpPr>
        <p:spPr/>
        <p:txBody>
          <a:bodyPr>
            <a:normAutofit lnSpcReduction="10000"/>
          </a:bodyPr>
          <a:lstStyle/>
          <a:p>
            <a:pPr algn="ctr"/>
            <a:r>
              <a:rPr lang="zh-CN" altLang="en-US" dirty="0"/>
              <a:t>张 奇</a:t>
            </a:r>
            <a:endParaRPr lang="zh-CN" altLang="en-US" dirty="0"/>
          </a:p>
          <a:p>
            <a:pPr algn="ctr"/>
            <a:r>
              <a:rPr lang="zh-CN" altLang="en-US" dirty="0"/>
              <a:t>复旦大学 计算机科学技术学院</a:t>
            </a:r>
            <a:endParaRPr lang="zh-CN" altLang="en-US" dirty="0"/>
          </a:p>
          <a:p>
            <a:pPr algn="ctr"/>
            <a:endParaRPr lang="zh-CN" altLang="en-US" dirty="0"/>
          </a:p>
        </p:txBody>
      </p:sp>
      <p:sp>
        <p:nvSpPr>
          <p:cNvPr id="2" name="Slide Number Placeholder 1"/>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en-US" dirty="0"/>
              <a:t>套接字</a:t>
            </a:r>
            <a:endParaRPr lang="zh-CN" altLang="en-US" dirty="0"/>
          </a:p>
        </p:txBody>
      </p:sp>
      <p:sp>
        <p:nvSpPr>
          <p:cNvPr id="3" name="内容占位符 2"/>
          <p:cNvSpPr>
            <a:spLocks noGrp="1"/>
          </p:cNvSpPr>
          <p:nvPr>
            <p:ph idx="1"/>
          </p:nvPr>
        </p:nvSpPr>
        <p:spPr/>
        <p:txBody>
          <a:bodyPr/>
          <a:lstStyle/>
          <a:p>
            <a:r>
              <a:rPr lang="en-US" altLang="zh-CN" dirty="0"/>
              <a:t>UDP</a:t>
            </a:r>
            <a:r>
              <a:rPr lang="zh-CN" altLang="en-US" dirty="0"/>
              <a:t>和</a:t>
            </a:r>
            <a:r>
              <a:rPr lang="en-US" altLang="zh-CN" dirty="0"/>
              <a:t>TCP</a:t>
            </a:r>
            <a:r>
              <a:rPr lang="zh-CN" altLang="en-US" dirty="0"/>
              <a:t>都是用套接字（</a:t>
            </a:r>
            <a:r>
              <a:rPr lang="en-US" altLang="zh-CN" dirty="0"/>
              <a:t>Socket</a:t>
            </a:r>
            <a:r>
              <a:rPr lang="zh-CN" altLang="en-US" dirty="0"/>
              <a:t>）抽象</a:t>
            </a:r>
            <a:endParaRPr lang="en-US" altLang="zh-CN" dirty="0"/>
          </a:p>
          <a:p>
            <a:pPr lvl="1"/>
            <a:r>
              <a:rPr lang="zh-CN" altLang="en-US" dirty="0"/>
              <a:t>套接字提供进程间通信的一个端点</a:t>
            </a:r>
            <a:endParaRPr lang="en-US" altLang="zh-CN" dirty="0"/>
          </a:p>
          <a:p>
            <a:r>
              <a:rPr lang="zh-CN" altLang="en-US" dirty="0"/>
              <a:t>进程间通信是在两个进程各自的一个套接字之间传送一个消息</a:t>
            </a:r>
            <a:endParaRPr lang="zh-CN" altLang="en-US" dirty="0"/>
          </a:p>
        </p:txBody>
      </p:sp>
      <p:pic>
        <p:nvPicPr>
          <p:cNvPr id="4" name="图片 3"/>
          <p:cNvPicPr>
            <a:picLocks noChangeAspect="1"/>
          </p:cNvPicPr>
          <p:nvPr/>
        </p:nvPicPr>
        <p:blipFill>
          <a:blip r:embed="rId1"/>
          <a:stretch>
            <a:fillRect/>
          </a:stretch>
        </p:blipFill>
        <p:spPr>
          <a:xfrm>
            <a:off x="794433" y="3167767"/>
            <a:ext cx="7572327" cy="2180337"/>
          </a:xfrm>
          <a:prstGeom prst="rect">
            <a:avLst/>
          </a:prstGeom>
        </p:spPr>
      </p:pic>
      <p:sp>
        <p:nvSpPr>
          <p:cNvPr id="5" name="矩形 4"/>
          <p:cNvSpPr/>
          <p:nvPr/>
        </p:nvSpPr>
        <p:spPr>
          <a:xfrm>
            <a:off x="2186412" y="5499762"/>
            <a:ext cx="4572000" cy="369332"/>
          </a:xfrm>
          <a:prstGeom prst="rect">
            <a:avLst/>
          </a:prstGeom>
        </p:spPr>
        <p:txBody>
          <a:bodyPr>
            <a:spAutoFit/>
          </a:bodyPr>
          <a:lstStyle/>
          <a:p>
            <a:pPr algn="ctr"/>
            <a:r>
              <a:rPr lang="en-US" altLang="zh-CN" dirty="0"/>
              <a:t>Figure 4.2 Sockets and ports</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41" y="5531531"/>
            <a:ext cx="656257" cy="337563"/>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551C50CC-1E96-5B4C-8E48-FD6FF1999A2F}" type="datetime6">
              <a:rPr lang="zh-CN" altLang="en-US"/>
            </a:fld>
            <a:endParaRPr lang="zh-CN" altLang="en-US"/>
          </a:p>
        </p:txBody>
      </p:sp>
      <p:sp>
        <p:nvSpPr>
          <p:cNvPr id="4" name="Slide Number Placeholder 5"/>
          <p:cNvSpPr>
            <a:spLocks noGrp="1"/>
          </p:cNvSpPr>
          <p:nvPr>
            <p:ph type="sldNum" sz="quarter" idx="12"/>
          </p:nvPr>
        </p:nvSpPr>
        <p:spPr/>
        <p:txBody>
          <a:bodyPr/>
          <a:lstStyle/>
          <a:p>
            <a:fld id="{3573BB93-92A5-4741-A58F-9EC92212869B}" type="slidenum">
              <a:rPr lang="zh-CN" altLang="en-US"/>
            </a:fld>
            <a:r>
              <a:rPr lang="en-US" altLang="en-US"/>
              <a:t>/55</a:t>
            </a:r>
            <a:endParaRPr lang="en-US" altLang="en-US"/>
          </a:p>
        </p:txBody>
      </p:sp>
      <p:sp>
        <p:nvSpPr>
          <p:cNvPr id="54274" name="Rectangle 2"/>
          <p:cNvSpPr>
            <a:spLocks noGrp="1" noChangeArrowheads="1"/>
          </p:cNvSpPr>
          <p:nvPr>
            <p:ph type="title"/>
          </p:nvPr>
        </p:nvSpPr>
        <p:spPr/>
        <p:txBody>
          <a:bodyPr/>
          <a:lstStyle/>
          <a:p>
            <a:r>
              <a:rPr lang="en-US" altLang="en-US"/>
              <a:t>cpi.c</a:t>
            </a:r>
            <a:endParaRPr lang="en-US" altLang="en-US"/>
          </a:p>
        </p:txBody>
      </p:sp>
      <p:sp>
        <p:nvSpPr>
          <p:cNvPr id="54275" name="Rectangle 3"/>
          <p:cNvSpPr>
            <a:spLocks noGrp="1" noChangeArrowheads="1"/>
          </p:cNvSpPr>
          <p:nvPr>
            <p:ph type="body" idx="1"/>
          </p:nvPr>
        </p:nvSpPr>
        <p:spPr>
          <a:xfrm>
            <a:off x="381000" y="1600200"/>
            <a:ext cx="8178800" cy="4686300"/>
          </a:xfrm>
        </p:spPr>
        <p:txBody>
          <a:bodyPr>
            <a:normAutofit fontScale="92500" lnSpcReduction="20000"/>
          </a:bodyPr>
          <a:lstStyle/>
          <a:p>
            <a:pPr>
              <a:lnSpc>
                <a:spcPct val="90000"/>
              </a:lnSpc>
              <a:buFont typeface="Arial" panose="020B0604020202020204" pitchFamily="34" charset="0"/>
              <a:buNone/>
            </a:pPr>
            <a:r>
              <a:rPr lang="en-US" altLang="en-US" sz="2400" b="0" dirty="0"/>
              <a:t>        if (n == 0)</a:t>
            </a:r>
            <a:endParaRPr lang="en-US" altLang="en-US" sz="2400" b="0" dirty="0"/>
          </a:p>
          <a:p>
            <a:pPr>
              <a:lnSpc>
                <a:spcPct val="90000"/>
              </a:lnSpc>
              <a:buFont typeface="Arial" panose="020B0604020202020204" pitchFamily="34" charset="0"/>
              <a:buNone/>
            </a:pPr>
            <a:r>
              <a:rPr lang="en-US" altLang="en-US" sz="2400" b="0" dirty="0"/>
              <a:t>            done = 1;</a:t>
            </a:r>
            <a:endParaRPr lang="en-US" altLang="en-US" sz="2400" b="0" dirty="0"/>
          </a:p>
          <a:p>
            <a:pPr>
              <a:lnSpc>
                <a:spcPct val="90000"/>
              </a:lnSpc>
              <a:buFont typeface="Arial" panose="020B0604020202020204" pitchFamily="34" charset="0"/>
              <a:buNone/>
            </a:pPr>
            <a:r>
              <a:rPr lang="en-US" altLang="en-US" sz="2400" b="0" dirty="0"/>
              <a:t>        else  {</a:t>
            </a:r>
            <a:endParaRPr lang="en-US" altLang="en-US" sz="2400" b="0" dirty="0"/>
          </a:p>
          <a:p>
            <a:pPr>
              <a:lnSpc>
                <a:spcPct val="90000"/>
              </a:lnSpc>
              <a:buFont typeface="Arial" panose="020B0604020202020204" pitchFamily="34" charset="0"/>
              <a:buNone/>
            </a:pPr>
            <a:r>
              <a:rPr lang="en-US" altLang="en-US" sz="2400" b="0" dirty="0"/>
              <a:t>            h   = 1.0 / (double) n;</a:t>
            </a:r>
            <a:endParaRPr lang="en-US" altLang="en-US" sz="2400" b="0" dirty="0"/>
          </a:p>
          <a:p>
            <a:pPr>
              <a:lnSpc>
                <a:spcPct val="90000"/>
              </a:lnSpc>
              <a:buFont typeface="Arial" panose="020B0604020202020204" pitchFamily="34" charset="0"/>
              <a:buNone/>
            </a:pPr>
            <a:r>
              <a:rPr lang="en-US" altLang="en-US" sz="2400" b="0" dirty="0"/>
              <a:t>            sum = 0.0;</a:t>
            </a:r>
            <a:endParaRPr lang="en-US" altLang="en-US" sz="2400" b="0" dirty="0"/>
          </a:p>
          <a:p>
            <a:pPr>
              <a:lnSpc>
                <a:spcPct val="90000"/>
              </a:lnSpc>
              <a:buFont typeface="Arial" panose="020B0604020202020204" pitchFamily="34" charset="0"/>
              <a:buNone/>
            </a:pPr>
            <a:r>
              <a:rPr lang="en-US" altLang="en-US" sz="2400" b="0" dirty="0"/>
              <a:t>            for (</a:t>
            </a:r>
            <a:r>
              <a:rPr lang="en-US" altLang="en-US" sz="2400" b="0" dirty="0" err="1"/>
              <a:t>i</a:t>
            </a:r>
            <a:r>
              <a:rPr lang="en-US" altLang="en-US" sz="2400" b="0" dirty="0"/>
              <a:t> = </a:t>
            </a:r>
            <a:r>
              <a:rPr lang="en-US" altLang="en-US" sz="2400" b="0" dirty="0" err="1"/>
              <a:t>myid</a:t>
            </a:r>
            <a:r>
              <a:rPr lang="en-US" altLang="en-US" sz="2400" b="0" dirty="0"/>
              <a:t> + 1; </a:t>
            </a:r>
            <a:r>
              <a:rPr lang="en-US" altLang="en-US" sz="2400" b="0" dirty="0" err="1"/>
              <a:t>i</a:t>
            </a:r>
            <a:r>
              <a:rPr lang="en-US" altLang="en-US" sz="2400" b="0" dirty="0"/>
              <a:t> &lt;= n; </a:t>
            </a:r>
            <a:r>
              <a:rPr lang="en-US" altLang="en-US" sz="2400" b="0" dirty="0" err="1"/>
              <a:t>i</a:t>
            </a:r>
            <a:r>
              <a:rPr lang="en-US" altLang="en-US" sz="2400" b="0" dirty="0"/>
              <a:t> += </a:t>
            </a:r>
            <a:r>
              <a:rPr lang="en-US" altLang="en-US" sz="2400" b="0" dirty="0" err="1"/>
              <a:t>numprocs</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a:t>
            </a:r>
            <a:endParaRPr lang="en-US" altLang="en-US" sz="2400" b="0" dirty="0"/>
          </a:p>
          <a:p>
            <a:pPr>
              <a:lnSpc>
                <a:spcPct val="90000"/>
              </a:lnSpc>
              <a:buFont typeface="Arial" panose="020B0604020202020204" pitchFamily="34" charset="0"/>
              <a:buNone/>
            </a:pPr>
            <a:r>
              <a:rPr lang="en-US" altLang="en-US" sz="2400" b="0" dirty="0"/>
              <a:t>                x = h * ((double)</a:t>
            </a:r>
            <a:r>
              <a:rPr lang="en-US" altLang="en-US" sz="2400" b="0" dirty="0" err="1"/>
              <a:t>i</a:t>
            </a:r>
            <a:r>
              <a:rPr lang="en-US" altLang="en-US" sz="2400" b="0" dirty="0"/>
              <a:t> - 0.5);</a:t>
            </a:r>
            <a:endParaRPr lang="en-US" altLang="en-US" sz="2400" b="0" dirty="0"/>
          </a:p>
          <a:p>
            <a:pPr>
              <a:lnSpc>
                <a:spcPct val="90000"/>
              </a:lnSpc>
              <a:buFont typeface="Arial" panose="020B0604020202020204" pitchFamily="34" charset="0"/>
              <a:buNone/>
            </a:pPr>
            <a:r>
              <a:rPr lang="en-US" altLang="en-US" sz="2400" b="0" dirty="0"/>
              <a:t>                sum += f(x);</a:t>
            </a:r>
            <a:endParaRPr lang="en-US" altLang="en-US" sz="2400" b="0" dirty="0"/>
          </a:p>
          <a:p>
            <a:pPr>
              <a:lnSpc>
                <a:spcPct val="90000"/>
              </a:lnSpc>
              <a:buFont typeface="Arial" panose="020B0604020202020204" pitchFamily="34" charset="0"/>
              <a:buNone/>
            </a:pPr>
            <a:r>
              <a:rPr lang="en-US" altLang="en-US" sz="2400" b="0" dirty="0"/>
              <a:t>            }</a:t>
            </a:r>
            <a:endParaRPr lang="en-US" altLang="en-US" sz="2400" b="0" dirty="0"/>
          </a:p>
          <a:p>
            <a:pPr>
              <a:lnSpc>
                <a:spcPct val="90000"/>
              </a:lnSpc>
              <a:buFont typeface="Arial" panose="020B0604020202020204" pitchFamily="34" charset="0"/>
              <a:buNone/>
            </a:pPr>
            <a:r>
              <a:rPr lang="en-US" altLang="en-US" sz="2400" b="0" dirty="0"/>
              <a:t>            </a:t>
            </a:r>
            <a:r>
              <a:rPr lang="en-US" altLang="en-US" sz="2400" b="0" dirty="0" err="1"/>
              <a:t>mypi</a:t>
            </a:r>
            <a:r>
              <a:rPr lang="en-US" altLang="en-US" sz="2400" b="0" dirty="0"/>
              <a:t> = h * sum;</a:t>
            </a:r>
            <a:r>
              <a:rPr lang="en-US" altLang="en-US" sz="2400" dirty="0"/>
              <a:t>        </a:t>
            </a:r>
            <a:endParaRPr lang="en-US" alt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551C50CC-1E96-5B4C-8E48-FD6FF1999A2F}" type="datetime6">
              <a:rPr lang="zh-CN" altLang="en-US"/>
            </a:fld>
            <a:endParaRPr lang="zh-CN" altLang="en-US"/>
          </a:p>
        </p:txBody>
      </p:sp>
      <p:sp>
        <p:nvSpPr>
          <p:cNvPr id="4" name="Slide Number Placeholder 5"/>
          <p:cNvSpPr>
            <a:spLocks noGrp="1"/>
          </p:cNvSpPr>
          <p:nvPr>
            <p:ph type="sldNum" sz="quarter" idx="12"/>
          </p:nvPr>
        </p:nvSpPr>
        <p:spPr/>
        <p:txBody>
          <a:bodyPr/>
          <a:lstStyle/>
          <a:p>
            <a:fld id="{D76E891D-BBBD-2949-99CE-CEEB8534AF38}" type="slidenum">
              <a:rPr lang="zh-CN" altLang="en-US"/>
            </a:fld>
            <a:r>
              <a:rPr lang="en-US" altLang="en-US"/>
              <a:t>/55</a:t>
            </a:r>
            <a:endParaRPr lang="en-US" altLang="en-US"/>
          </a:p>
        </p:txBody>
      </p:sp>
      <p:sp>
        <p:nvSpPr>
          <p:cNvPr id="55298" name="Rectangle 2"/>
          <p:cNvSpPr>
            <a:spLocks noGrp="1" noChangeArrowheads="1"/>
          </p:cNvSpPr>
          <p:nvPr>
            <p:ph type="title"/>
          </p:nvPr>
        </p:nvSpPr>
        <p:spPr/>
        <p:txBody>
          <a:bodyPr/>
          <a:lstStyle/>
          <a:p>
            <a:r>
              <a:rPr lang="en-US" altLang="en-US"/>
              <a:t>cpi.c</a:t>
            </a:r>
            <a:endParaRPr lang="en-US" altLang="en-US"/>
          </a:p>
        </p:txBody>
      </p:sp>
      <p:sp>
        <p:nvSpPr>
          <p:cNvPr id="55299" name="Rectangle 3"/>
          <p:cNvSpPr>
            <a:spLocks noGrp="1" noChangeArrowheads="1"/>
          </p:cNvSpPr>
          <p:nvPr>
            <p:ph type="body" idx="1"/>
          </p:nvPr>
        </p:nvSpPr>
        <p:spPr>
          <a:xfrm>
            <a:off x="457200" y="1524000"/>
            <a:ext cx="8178800" cy="5334000"/>
          </a:xfrm>
        </p:spPr>
        <p:txBody>
          <a:bodyPr>
            <a:normAutofit fontScale="92500" lnSpcReduction="20000"/>
          </a:bodyPr>
          <a:lstStyle/>
          <a:p>
            <a:pPr>
              <a:lnSpc>
                <a:spcPct val="90000"/>
              </a:lnSpc>
              <a:buFont typeface="Arial" panose="020B0604020202020204" pitchFamily="34" charset="0"/>
              <a:buNone/>
            </a:pPr>
            <a:r>
              <a:rPr lang="en-US" altLang="en-US" sz="2400" b="0" dirty="0">
                <a:solidFill>
                  <a:srgbClr val="FF3300"/>
                </a:solidFill>
              </a:rPr>
              <a:t>       </a:t>
            </a:r>
            <a:r>
              <a:rPr lang="en-US" altLang="en-US" sz="2400" b="0" dirty="0" err="1">
                <a:solidFill>
                  <a:srgbClr val="FF3300"/>
                </a:solidFill>
              </a:rPr>
              <a:t>MPI_Reduce</a:t>
            </a:r>
            <a:r>
              <a:rPr lang="en-US" altLang="en-US" sz="2400" b="0" dirty="0">
                <a:solidFill>
                  <a:srgbClr val="FF3300"/>
                </a:solidFill>
              </a:rPr>
              <a:t>(&amp;</a:t>
            </a:r>
            <a:r>
              <a:rPr lang="en-US" altLang="en-US" sz="2400" b="0" dirty="0" err="1">
                <a:solidFill>
                  <a:srgbClr val="FF3300"/>
                </a:solidFill>
              </a:rPr>
              <a:t>mypi</a:t>
            </a:r>
            <a:r>
              <a:rPr lang="en-US" altLang="en-US" sz="2400" b="0" dirty="0">
                <a:solidFill>
                  <a:srgbClr val="FF3300"/>
                </a:solidFill>
              </a:rPr>
              <a:t>, &amp;pi, 1, MPI_DOUBLE, MPI_SUM, 0, MPI_COMM_WORLD);</a:t>
            </a:r>
            <a:endParaRPr lang="en-US" altLang="en-US" sz="2400" b="0" dirty="0">
              <a:solidFill>
                <a:srgbClr val="FF3300"/>
              </a:solidFill>
            </a:endParaRPr>
          </a:p>
          <a:p>
            <a:pPr>
              <a:lnSpc>
                <a:spcPct val="90000"/>
              </a:lnSpc>
              <a:buFont typeface="Arial" panose="020B0604020202020204" pitchFamily="34" charset="0"/>
              <a:buNone/>
            </a:pPr>
            <a:r>
              <a:rPr lang="en-US" altLang="en-US" sz="2400" b="0" dirty="0"/>
              <a:t>            if (</a:t>
            </a:r>
            <a:r>
              <a:rPr lang="en-US" altLang="en-US" sz="2400" b="0" dirty="0" err="1"/>
              <a:t>myid</a:t>
            </a:r>
            <a:r>
              <a:rPr lang="en-US" altLang="en-US" sz="2400" b="0" dirty="0"/>
              <a:t> == 0)   {</a:t>
            </a:r>
            <a:endParaRPr lang="en-US" altLang="en-US" sz="2400" b="0" dirty="0"/>
          </a:p>
          <a:p>
            <a:pPr>
              <a:lnSpc>
                <a:spcPct val="90000"/>
              </a:lnSpc>
              <a:buFont typeface="Arial" panose="020B0604020202020204" pitchFamily="34" charset="0"/>
              <a:buNone/>
            </a:pPr>
            <a:r>
              <a:rPr lang="en-US" altLang="en-US" sz="2400" b="0" dirty="0"/>
              <a:t>                </a:t>
            </a:r>
            <a:r>
              <a:rPr lang="en-US" altLang="en-US" sz="2400" b="0" dirty="0" err="1"/>
              <a:t>printf</a:t>
            </a:r>
            <a:r>
              <a:rPr lang="en-US" altLang="en-US" sz="2400" b="0" dirty="0"/>
              <a:t>("pi is approximately %.16f, Error is %.16f\n", pi, fabs(pi - PI25DT));</a:t>
            </a:r>
            <a:endParaRPr lang="en-US" altLang="en-US" sz="2400" b="0" dirty="0"/>
          </a:p>
          <a:p>
            <a:pPr>
              <a:lnSpc>
                <a:spcPct val="90000"/>
              </a:lnSpc>
              <a:buFont typeface="Arial" panose="020B0604020202020204" pitchFamily="34" charset="0"/>
              <a:buNone/>
            </a:pPr>
            <a:r>
              <a:rPr lang="en-US" altLang="en-US" sz="2400" b="0" dirty="0"/>
              <a:t>                </a:t>
            </a:r>
            <a:r>
              <a:rPr lang="en-US" altLang="en-US" sz="2400" b="0" dirty="0" err="1">
                <a:solidFill>
                  <a:srgbClr val="0000FF"/>
                </a:solidFill>
              </a:rPr>
              <a:t>endwtime</a:t>
            </a:r>
            <a:r>
              <a:rPr lang="en-US" altLang="en-US" sz="2400" b="0" dirty="0">
                <a:solidFill>
                  <a:srgbClr val="0000FF"/>
                </a:solidFill>
              </a:rPr>
              <a:t> = </a:t>
            </a:r>
            <a:r>
              <a:rPr lang="en-US" altLang="en-US" sz="2400" b="0" dirty="0" err="1">
                <a:solidFill>
                  <a:srgbClr val="0000FF"/>
                </a:solidFill>
              </a:rPr>
              <a:t>MPI_Wtime</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t>                </a:t>
            </a:r>
            <a:r>
              <a:rPr lang="en-US" altLang="en-US" sz="2400" b="0" dirty="0" err="1"/>
              <a:t>printf</a:t>
            </a:r>
            <a:r>
              <a:rPr lang="en-US" altLang="en-US" sz="2400" b="0" dirty="0"/>
              <a:t>("wall clock time = %f\n", </a:t>
            </a:r>
            <a:r>
              <a:rPr lang="en-US" altLang="en-US" sz="2400" b="0" dirty="0" err="1"/>
              <a:t>endwtime-startwtime</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a:t>
            </a:r>
            <a:endParaRPr lang="en-US" altLang="en-US" sz="2400" b="0" dirty="0"/>
          </a:p>
          <a:p>
            <a:pPr>
              <a:lnSpc>
                <a:spcPct val="90000"/>
              </a:lnSpc>
              <a:buFont typeface="Arial" panose="020B0604020202020204" pitchFamily="34" charset="0"/>
              <a:buNone/>
            </a:pPr>
            <a:r>
              <a:rPr lang="en-US" altLang="en-US" sz="2400" b="0" dirty="0"/>
              <a:t>        }</a:t>
            </a:r>
            <a:endParaRPr lang="en-US" altLang="en-US" sz="2400" b="0" dirty="0"/>
          </a:p>
          <a:p>
            <a:pPr>
              <a:lnSpc>
                <a:spcPct val="90000"/>
              </a:lnSpc>
              <a:buFont typeface="Arial" panose="020B0604020202020204" pitchFamily="34" charset="0"/>
              <a:buNone/>
            </a:pPr>
            <a:r>
              <a:rPr lang="en-US" altLang="en-US" sz="2400" b="0" dirty="0"/>
              <a:t>    }</a:t>
            </a:r>
            <a:endParaRPr lang="en-US" altLang="en-US" sz="2400" b="0" dirty="0"/>
          </a:p>
          <a:p>
            <a:pPr>
              <a:lnSpc>
                <a:spcPct val="90000"/>
              </a:lnSpc>
              <a:buFont typeface="Arial" panose="020B0604020202020204" pitchFamily="34" charset="0"/>
              <a:buNone/>
            </a:pPr>
            <a:r>
              <a:rPr lang="en-US" altLang="en-US" sz="2400" b="0" dirty="0"/>
              <a:t>    </a:t>
            </a:r>
            <a:r>
              <a:rPr lang="en-US" altLang="en-US" sz="2400" b="0" dirty="0" err="1">
                <a:solidFill>
                  <a:srgbClr val="0000FF"/>
                </a:solidFill>
              </a:rPr>
              <a:t>MPI_Finalize</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t>    return 0;</a:t>
            </a:r>
            <a:endParaRPr lang="en-US" altLang="en-US" sz="2400" b="0" dirty="0"/>
          </a:p>
          <a:p>
            <a:pPr>
              <a:lnSpc>
                <a:spcPct val="90000"/>
              </a:lnSpc>
              <a:buFont typeface="Arial" panose="020B0604020202020204" pitchFamily="34" charset="0"/>
              <a:buNone/>
            </a:pPr>
            <a:r>
              <a:rPr lang="en-US" altLang="en-US" sz="2400" b="0" dirty="0"/>
              <a:t>}</a:t>
            </a:r>
            <a:endParaRPr lang="en-US" altLang="en-US" sz="2800" b="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892786" y="2812210"/>
            <a:ext cx="7543800" cy="9071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t>Question?</a:t>
            </a:r>
            <a:endParaRPr lang="zh-CN" altLang="en-US" dirty="0"/>
          </a:p>
        </p:txBody>
      </p:sp>
      <p:sp>
        <p:nvSpPr>
          <p:cNvPr id="2" name="Slide Number Placeholder 1"/>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UDP</a:t>
            </a:r>
            <a:r>
              <a:rPr lang="zh-CN" altLang="en-US" dirty="0"/>
              <a:t>数据报通信</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UDP</a:t>
            </a:r>
            <a:r>
              <a:rPr lang="zh-CN" altLang="en-US" dirty="0"/>
              <a:t>发送的数据报从发送进程传输到接收进程，不需要确认或重发。如果发生故障，消息可能无法到达目的地。</a:t>
            </a:r>
            <a:endParaRPr lang="en-US" altLang="zh-CN" dirty="0"/>
          </a:p>
          <a:p>
            <a:r>
              <a:rPr lang="zh-CN" altLang="en-US" dirty="0"/>
              <a:t>当一个进程</a:t>
            </a:r>
            <a:r>
              <a:rPr lang="en-US" altLang="zh-CN" dirty="0"/>
              <a:t>send</a:t>
            </a:r>
            <a:r>
              <a:rPr lang="zh-CN" altLang="en-US" dirty="0"/>
              <a:t>数据报，另一个进程</a:t>
            </a:r>
            <a:r>
              <a:rPr lang="en-US" altLang="zh-CN" dirty="0"/>
              <a:t>receive</a:t>
            </a:r>
            <a:r>
              <a:rPr lang="zh-CN" altLang="en-US" dirty="0"/>
              <a:t>该数据报时，数据报就会在进程间传送。</a:t>
            </a:r>
            <a:endParaRPr lang="en-US" altLang="zh-CN" dirty="0"/>
          </a:p>
          <a:p>
            <a:r>
              <a:rPr lang="zh-CN" altLang="en-US" dirty="0"/>
              <a:t>要发送或接收消息，进程必须首先创建于一个本地主机的互联网地址和本地端口绑定的套接字。</a:t>
            </a:r>
            <a:endParaRPr lang="en-US" altLang="zh-CN" dirty="0"/>
          </a:p>
          <a:p>
            <a:pPr lvl="1"/>
            <a:r>
              <a:rPr lang="zh-CN" altLang="en-US" dirty="0"/>
              <a:t>服务器将它的套接字绑定到一个服务器端口（</a:t>
            </a:r>
            <a:r>
              <a:rPr lang="en-US" altLang="zh-CN" dirty="0"/>
              <a:t>server port</a:t>
            </a:r>
            <a:r>
              <a:rPr lang="zh-CN" altLang="en-US" dirty="0"/>
              <a:t>），该端口应让客户端知道，以便客户端给该端口发送消息</a:t>
            </a:r>
            <a:endParaRPr lang="en-US" altLang="zh-CN" dirty="0"/>
          </a:p>
          <a:p>
            <a:pPr lvl="1"/>
            <a:r>
              <a:rPr lang="zh-CN" altLang="en-US" dirty="0"/>
              <a:t>客户将它的套接字绑定到任何一个空闲的本地端口。</a:t>
            </a:r>
            <a:endParaRPr lang="en-US" altLang="zh-CN" dirty="0"/>
          </a:p>
          <a:p>
            <a:pPr lvl="1"/>
            <a:r>
              <a:rPr lang="en-US" altLang="zh-CN" dirty="0"/>
              <a:t>Receive</a:t>
            </a:r>
            <a:r>
              <a:rPr lang="zh-CN" altLang="en-US" dirty="0"/>
              <a:t>方法除了获得消息外，还获得发送方的互联网地址和端口，这些信息允许接收方发送应答。</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UDP</a:t>
            </a:r>
            <a:r>
              <a:rPr lang="zh-CN" altLang="en-US" dirty="0"/>
              <a:t>数据报通信</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数据报通讯相关问题</a:t>
            </a:r>
            <a:endParaRPr lang="en-US" altLang="zh-CN" b="1" dirty="0"/>
          </a:p>
          <a:p>
            <a:r>
              <a:rPr lang="zh-CN" altLang="en-US" b="1" dirty="0"/>
              <a:t>消息大小（</a:t>
            </a:r>
            <a:r>
              <a:rPr lang="en-US" altLang="zh-CN" b="1" dirty="0"/>
              <a:t>message size</a:t>
            </a:r>
            <a:r>
              <a:rPr lang="zh-CN" altLang="en-US" b="1" dirty="0"/>
              <a:t>）</a:t>
            </a:r>
            <a:endParaRPr lang="en-US" altLang="zh-CN" b="1" dirty="0"/>
          </a:p>
          <a:p>
            <a:pPr lvl="1"/>
            <a:r>
              <a:rPr lang="zh-CN" altLang="en-US" dirty="0"/>
              <a:t>接收进程要指定固定大小的用于接收消息的字节数组。</a:t>
            </a:r>
            <a:endParaRPr lang="en-US" altLang="zh-CN" dirty="0"/>
          </a:p>
          <a:p>
            <a:pPr lvl="1"/>
            <a:r>
              <a:rPr lang="zh-CN" altLang="en-US" dirty="0"/>
              <a:t>如果消息大于数组大小，那么消息会在到达时被截断。</a:t>
            </a:r>
            <a:endParaRPr lang="en-US" altLang="zh-CN" dirty="0"/>
          </a:p>
          <a:p>
            <a:r>
              <a:rPr lang="zh-CN" altLang="en-US" b="1" dirty="0"/>
              <a:t>阻塞（</a:t>
            </a:r>
            <a:r>
              <a:rPr lang="en-US" altLang="zh-CN" b="1" dirty="0"/>
              <a:t>blocking</a:t>
            </a:r>
            <a:r>
              <a:rPr lang="zh-CN" altLang="en-US" b="1" dirty="0"/>
              <a:t>）</a:t>
            </a:r>
            <a:endParaRPr lang="en-US" altLang="zh-CN" b="1" dirty="0"/>
          </a:p>
          <a:p>
            <a:pPr lvl="1"/>
            <a:r>
              <a:rPr lang="zh-CN" altLang="en-US" dirty="0"/>
              <a:t>套接字通常会提供非阻塞的</a:t>
            </a:r>
            <a:r>
              <a:rPr lang="en-US" altLang="zh-CN" dirty="0"/>
              <a:t>send</a:t>
            </a:r>
            <a:r>
              <a:rPr lang="zh-CN" altLang="en-US" dirty="0"/>
              <a:t>操作和阻塞的</a:t>
            </a:r>
            <a:r>
              <a:rPr lang="en-US" altLang="zh-CN" dirty="0"/>
              <a:t>receive</a:t>
            </a:r>
            <a:r>
              <a:rPr lang="zh-CN" altLang="en-US" dirty="0"/>
              <a:t>操作</a:t>
            </a:r>
            <a:endParaRPr lang="en-US" altLang="zh-CN" dirty="0"/>
          </a:p>
          <a:p>
            <a:pPr lvl="1"/>
            <a:r>
              <a:rPr lang="zh-CN" altLang="en-US" dirty="0"/>
              <a:t>除非套接字上设置了超时，否则</a:t>
            </a:r>
            <a:r>
              <a:rPr lang="en-US" altLang="zh-CN" dirty="0"/>
              <a:t>receive</a:t>
            </a:r>
            <a:r>
              <a:rPr lang="zh-CN" altLang="en-US" dirty="0"/>
              <a:t>方法将会一直阻塞直到接收到一个数据报为止。</a:t>
            </a:r>
            <a:endParaRPr lang="en-US" altLang="zh-CN" dirty="0"/>
          </a:p>
          <a:p>
            <a:r>
              <a:rPr lang="zh-CN" altLang="en-US" b="1" dirty="0"/>
              <a:t>超时（</a:t>
            </a:r>
            <a:r>
              <a:rPr lang="en-US" altLang="zh-CN" b="1" dirty="0"/>
              <a:t>timeout</a:t>
            </a:r>
            <a:r>
              <a:rPr lang="zh-CN" altLang="en-US" b="1" dirty="0"/>
              <a:t>）</a:t>
            </a:r>
            <a:endParaRPr lang="en-US" altLang="zh-CN" b="1" dirty="0"/>
          </a:p>
          <a:p>
            <a:pPr lvl="1"/>
            <a:r>
              <a:rPr lang="zh-CN" altLang="en-US" dirty="0"/>
              <a:t>在有些程序中，</a:t>
            </a:r>
            <a:r>
              <a:rPr lang="en-US" altLang="zh-CN" dirty="0"/>
              <a:t>receive</a:t>
            </a:r>
            <a:r>
              <a:rPr lang="zh-CN" altLang="en-US" dirty="0"/>
              <a:t>操作不适合无限制等待下去</a:t>
            </a:r>
            <a:endParaRPr lang="en-US" altLang="zh-CN" dirty="0"/>
          </a:p>
          <a:p>
            <a:r>
              <a:rPr lang="zh-CN" altLang="en-US" b="1" dirty="0"/>
              <a:t>任意接收（</a:t>
            </a:r>
            <a:r>
              <a:rPr lang="en-US" altLang="zh-CN" b="1" dirty="0"/>
              <a:t>receive from any</a:t>
            </a:r>
            <a:r>
              <a:rPr lang="zh-CN" altLang="en-US" b="1" dirty="0"/>
              <a:t>）</a:t>
            </a:r>
            <a:endParaRPr lang="en-US" altLang="zh-CN" b="1" dirty="0"/>
          </a:p>
          <a:p>
            <a:pPr lvl="1"/>
            <a:r>
              <a:rPr lang="en-US" altLang="zh-CN" dirty="0"/>
              <a:t>receive</a:t>
            </a:r>
            <a:r>
              <a:rPr lang="zh-CN" altLang="en-US" dirty="0"/>
              <a:t>方法不指定消息的来源</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27556" y="2512881"/>
            <a:ext cx="435162" cy="223837"/>
          </a:xfrm>
          <a:prstGeom prst="rect">
            <a:avLst/>
          </a:prstGeom>
        </p:spPr>
      </p:pic>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27556" y="3953267"/>
            <a:ext cx="435162" cy="223837"/>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0785" y="5542581"/>
            <a:ext cx="435162" cy="223837"/>
          </a:xfrm>
          <a:prstGeom prst="rect">
            <a:avLst/>
          </a:prstGeom>
        </p:spPr>
      </p:pic>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45137" y="3246957"/>
            <a:ext cx="435162" cy="223837"/>
          </a:xfrm>
          <a:prstGeom prst="rect">
            <a:avLst/>
          </a:prstGeom>
        </p:spPr>
      </p:pic>
      <p:sp>
        <p:nvSpPr>
          <p:cNvPr id="8" name="灯片编号占位符 7"/>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UDP</a:t>
            </a:r>
            <a:r>
              <a:rPr lang="zh-CN" altLang="en-US" dirty="0"/>
              <a:t>数据报通信</a:t>
            </a:r>
            <a:endParaRPr lang="zh-CN" altLang="en-US" dirty="0"/>
          </a:p>
        </p:txBody>
      </p:sp>
      <p:sp>
        <p:nvSpPr>
          <p:cNvPr id="3" name="内容占位符 2"/>
          <p:cNvSpPr>
            <a:spLocks noGrp="1"/>
          </p:cNvSpPr>
          <p:nvPr>
            <p:ph idx="1"/>
          </p:nvPr>
        </p:nvSpPr>
        <p:spPr/>
        <p:txBody>
          <a:bodyPr/>
          <a:lstStyle/>
          <a:p>
            <a:r>
              <a:rPr lang="en-US" altLang="zh-CN" b="1" dirty="0"/>
              <a:t>UDP</a:t>
            </a:r>
            <a:r>
              <a:rPr lang="zh-CN" altLang="en-US" b="1" dirty="0"/>
              <a:t>数据报故障</a:t>
            </a:r>
            <a:endParaRPr lang="en-US" altLang="zh-CN" b="1" dirty="0"/>
          </a:p>
          <a:p>
            <a:pPr lvl="1"/>
            <a:r>
              <a:rPr lang="zh-CN" altLang="en-US" dirty="0"/>
              <a:t>遗漏故障（</a:t>
            </a:r>
            <a:r>
              <a:rPr lang="en-US" altLang="zh-CN" dirty="0"/>
              <a:t>omission failures</a:t>
            </a:r>
            <a:r>
              <a:rPr lang="zh-CN" altLang="en-US" dirty="0"/>
              <a:t>）</a:t>
            </a:r>
            <a:endParaRPr lang="en-US" altLang="zh-CN" dirty="0"/>
          </a:p>
          <a:p>
            <a:pPr lvl="2"/>
            <a:r>
              <a:rPr lang="zh-CN" altLang="en-US" dirty="0"/>
              <a:t>消息偶尔丢失</a:t>
            </a:r>
            <a:endParaRPr lang="en-US" altLang="zh-CN" dirty="0"/>
          </a:p>
          <a:p>
            <a:pPr lvl="1"/>
            <a:r>
              <a:rPr lang="zh-CN" altLang="en-US" dirty="0"/>
              <a:t>排序（</a:t>
            </a:r>
            <a:r>
              <a:rPr lang="en-US" altLang="zh-CN" dirty="0"/>
              <a:t>ordering</a:t>
            </a:r>
            <a:r>
              <a:rPr lang="zh-CN" altLang="en-US" dirty="0"/>
              <a:t>）</a:t>
            </a:r>
            <a:endParaRPr lang="en-US" altLang="zh-CN" dirty="0"/>
          </a:p>
          <a:p>
            <a:pPr lvl="2"/>
            <a:r>
              <a:rPr lang="zh-CN" altLang="en-US" dirty="0"/>
              <a:t>消息有时没有按发送方顺序发送</a:t>
            </a:r>
            <a:endParaRPr lang="en-US" altLang="zh-CN" dirty="0"/>
          </a:p>
          <a:p>
            <a:pPr lvl="1"/>
            <a:r>
              <a:rPr lang="zh-CN" altLang="en-US" dirty="0"/>
              <a:t>为了获得所要求的可靠通信的质量，使用</a:t>
            </a:r>
            <a:r>
              <a:rPr lang="en-US" altLang="zh-CN" dirty="0"/>
              <a:t>UDP</a:t>
            </a:r>
            <a:r>
              <a:rPr lang="zh-CN" altLang="en-US" dirty="0"/>
              <a:t>数据报的应用要自己提供检查手段</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UDP</a:t>
            </a:r>
            <a:r>
              <a:rPr lang="zh-CN" altLang="en-US" dirty="0"/>
              <a:t>数据报通信</a:t>
            </a:r>
            <a:endParaRPr lang="zh-CN" altLang="en-US" dirty="0"/>
          </a:p>
        </p:txBody>
      </p:sp>
      <p:sp>
        <p:nvSpPr>
          <p:cNvPr id="3" name="内容占位符 2"/>
          <p:cNvSpPr>
            <a:spLocks noGrp="1"/>
          </p:cNvSpPr>
          <p:nvPr>
            <p:ph idx="1"/>
          </p:nvPr>
        </p:nvSpPr>
        <p:spPr/>
        <p:txBody>
          <a:bodyPr/>
          <a:lstStyle/>
          <a:p>
            <a:r>
              <a:rPr lang="en-US" altLang="zh-CN" b="1" dirty="0"/>
              <a:t>UDP</a:t>
            </a:r>
            <a:r>
              <a:rPr lang="zh-CN" altLang="en-US" b="1" dirty="0"/>
              <a:t>的使用</a:t>
            </a:r>
            <a:endParaRPr lang="en-US" altLang="zh-CN" b="1" dirty="0"/>
          </a:p>
          <a:p>
            <a:pPr lvl="1"/>
            <a:r>
              <a:rPr lang="zh-CN" altLang="en-US" dirty="0"/>
              <a:t>对一些应用而言，使用偶尔有遗漏故障的服务是可接受的</a:t>
            </a:r>
            <a:endParaRPr lang="en-US" altLang="zh-CN" dirty="0"/>
          </a:p>
          <a:p>
            <a:pPr lvl="2"/>
            <a:r>
              <a:rPr lang="zh-CN" altLang="en-US" dirty="0"/>
              <a:t>域名服务、</a:t>
            </a:r>
            <a:r>
              <a:rPr lang="en-US" altLang="zh-CN" dirty="0"/>
              <a:t>VOIP</a:t>
            </a:r>
            <a:r>
              <a:rPr lang="zh-CN" altLang="en-US" dirty="0"/>
              <a:t>等</a:t>
            </a:r>
            <a:endParaRPr lang="en-US" altLang="zh-CN" dirty="0"/>
          </a:p>
          <a:p>
            <a:pPr lvl="1"/>
            <a:r>
              <a:rPr lang="en-US" altLang="zh-CN" dirty="0"/>
              <a:t>UDP</a:t>
            </a:r>
            <a:r>
              <a:rPr lang="zh-CN" altLang="en-US" dirty="0"/>
              <a:t>的优势在于没有保证消息传递相关的开销</a:t>
            </a:r>
            <a:endParaRPr lang="en-US" altLang="zh-CN" dirty="0"/>
          </a:p>
          <a:p>
            <a:pPr lvl="1"/>
            <a:r>
              <a:rPr lang="en-US" altLang="zh-CN" dirty="0"/>
              <a:t>UDP</a:t>
            </a:r>
            <a:r>
              <a:rPr lang="zh-CN" altLang="en-US" dirty="0"/>
              <a:t>的开销主要包括</a:t>
            </a:r>
            <a:endParaRPr lang="en-US" altLang="zh-CN" dirty="0"/>
          </a:p>
          <a:p>
            <a:pPr lvl="2"/>
            <a:r>
              <a:rPr lang="zh-CN" altLang="en-US" dirty="0"/>
              <a:t>需要在源和目的地存储状态信息</a:t>
            </a:r>
            <a:endParaRPr lang="en-US" altLang="zh-CN" dirty="0"/>
          </a:p>
          <a:p>
            <a:pPr lvl="2"/>
            <a:r>
              <a:rPr lang="zh-CN" altLang="en-US" dirty="0"/>
              <a:t>传输额外的消息</a:t>
            </a:r>
            <a:endParaRPr lang="en-US" altLang="zh-CN" dirty="0"/>
          </a:p>
          <a:p>
            <a:pPr lvl="2"/>
            <a:r>
              <a:rPr lang="zh-CN" altLang="en-US" dirty="0"/>
              <a:t>发送方的延迟</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UDP</a:t>
            </a:r>
            <a:r>
              <a:rPr lang="zh-CN" altLang="en-US" dirty="0"/>
              <a:t>数据报通信</a:t>
            </a:r>
            <a:endParaRPr lang="zh-CN" altLang="en-US" dirty="0"/>
          </a:p>
        </p:txBody>
      </p:sp>
      <p:sp>
        <p:nvSpPr>
          <p:cNvPr id="3" name="内容占位符 2"/>
          <p:cNvSpPr>
            <a:spLocks noGrp="1"/>
          </p:cNvSpPr>
          <p:nvPr>
            <p:ph idx="1"/>
          </p:nvPr>
        </p:nvSpPr>
        <p:spPr/>
        <p:txBody>
          <a:bodyPr/>
          <a:lstStyle/>
          <a:p>
            <a:r>
              <a:rPr lang="en-US" altLang="zh-CN" b="1" dirty="0"/>
              <a:t>UDP</a:t>
            </a:r>
            <a:r>
              <a:rPr lang="zh-CN" altLang="en-US" b="1" dirty="0"/>
              <a:t>数据报的</a:t>
            </a:r>
            <a:r>
              <a:rPr lang="en-US" altLang="zh-CN" b="1" dirty="0"/>
              <a:t>C API</a:t>
            </a:r>
            <a:endParaRPr lang="en-US" altLang="zh-CN" b="1" dirty="0"/>
          </a:p>
          <a:p>
            <a:pPr lvl="2"/>
            <a:endParaRPr lang="zh-CN" altLang="en-US" dirty="0"/>
          </a:p>
        </p:txBody>
      </p:sp>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1026"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59" y="1784493"/>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1130" y="6459786"/>
            <a:ext cx="7416210" cy="307777"/>
          </a:xfrm>
          <a:prstGeom prst="rect">
            <a:avLst/>
          </a:prstGeom>
          <a:noFill/>
        </p:spPr>
        <p:txBody>
          <a:bodyPr wrap="square">
            <a:spAutoFit/>
          </a:bodyPr>
          <a:lstStyle/>
          <a:p>
            <a:r>
              <a:rPr lang="en-US" sz="1400" dirty="0">
                <a:solidFill>
                  <a:schemeClr val="bg1"/>
                </a:solidFill>
              </a:rPr>
              <a:t>https://www.geeksforgeeks.org/udp-server-client-implementation-c/</a:t>
            </a:r>
            <a:endParaRPr lang="en-US" sz="1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vert="horz" lIns="91440" tIns="45720" rIns="121920" bIns="45720" rtlCol="0" anchor="b">
            <a:noAutofit/>
          </a:bodyPr>
          <a:lstStyle/>
          <a:p>
            <a:r>
              <a:rPr lang="en-US" altLang="zh-CN" sz="2000" dirty="0"/>
              <a:t>UDP server receives a request and sends hello</a:t>
            </a:r>
            <a:r>
              <a:rPr lang="zh-CN" altLang="en-US" sz="2000" dirty="0"/>
              <a:t> </a:t>
            </a:r>
            <a:r>
              <a:rPr lang="en-US" altLang="zh-CN" sz="2000" dirty="0"/>
              <a:t> back to the client</a:t>
            </a:r>
            <a:endParaRPr lang="en-US" altLang="zh-CN" sz="2000" dirty="0"/>
          </a:p>
        </p:txBody>
      </p:sp>
      <p:sp>
        <p:nvSpPr>
          <p:cNvPr id="7172" name="Rectangle 4"/>
          <p:cNvSpPr/>
          <p:nvPr/>
        </p:nvSpPr>
        <p:spPr bwMode="auto">
          <a:xfrm>
            <a:off x="394324" y="1377704"/>
            <a:ext cx="3890596"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37513" bIns="0">
            <a:spAutoFit/>
          </a:bodyPr>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l" rtl="0" fontAlgn="base"/>
            <a:r>
              <a:rPr lang="en-US" sz="900" b="0" i="0" dirty="0">
                <a:effectLst/>
                <a:latin typeface="Consolas" panose="020B0609020204030204" pitchFamily="49" charset="0"/>
              </a:rPr>
              <a:t>// Server side implementation of UDP client-server model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stdio.h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stdlib.h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unistd.h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string.h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types.h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socket.h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arpa</a:t>
            </a:r>
            <a:r>
              <a:rPr lang="en-US" sz="900" b="0" i="0" dirty="0">
                <a:effectLst/>
                <a:latin typeface="Consolas" panose="020B0609020204030204" pitchFamily="49" charset="0"/>
              </a:rPr>
              <a:t>/</a:t>
            </a:r>
            <a:r>
              <a:rPr lang="en-US" sz="900" b="0" i="0" dirty="0" err="1">
                <a:effectLst/>
                <a:latin typeface="Consolas" panose="020B0609020204030204" pitchFamily="49" charset="0"/>
              </a:rPr>
              <a:t>inet.h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netinet</a:t>
            </a:r>
            <a:r>
              <a:rPr lang="en-US" sz="900" b="0" i="0" dirty="0">
                <a:effectLst/>
                <a:latin typeface="Consolas" panose="020B0609020204030204" pitchFamily="49" charset="0"/>
              </a:rPr>
              <a:t>/</a:t>
            </a:r>
            <a:r>
              <a:rPr lang="en-US" sz="900" b="0" i="0" dirty="0" err="1">
                <a:effectLst/>
                <a:latin typeface="Consolas" panose="020B0609020204030204" pitchFamily="49" charset="0"/>
              </a:rPr>
              <a:t>in.h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PORT     8080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MAXLINE 1024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Driver code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int main()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char buffer[MAXLINE];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char *hello = "Hello from server";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struct </a:t>
            </a:r>
            <a:r>
              <a:rPr lang="en-US" sz="900" b="0" i="0" dirty="0" err="1">
                <a:effectLst/>
                <a:latin typeface="Consolas" panose="020B0609020204030204" pitchFamily="49" charset="0"/>
              </a:rPr>
              <a:t>sockaddr_in</a:t>
            </a:r>
            <a:r>
              <a:rPr lang="en-US" sz="900" b="0" i="0" dirty="0">
                <a:effectLst/>
                <a:latin typeface="Consolas" panose="020B0609020204030204" pitchFamily="49" charset="0"/>
              </a:rPr>
              <a:t> </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Creating socket file descriptor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if ( (</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 </a:t>
            </a:r>
            <a:r>
              <a:rPr lang="en-US" sz="900" b="0" i="0" dirty="0">
                <a:effectLst/>
                <a:highlight>
                  <a:srgbClr val="FFFF00"/>
                </a:highlight>
                <a:latin typeface="Consolas" panose="020B0609020204030204" pitchFamily="49" charset="0"/>
              </a:rPr>
              <a:t>socket</a:t>
            </a:r>
            <a:r>
              <a:rPr lang="en-US" sz="900" b="0" i="0" dirty="0">
                <a:effectLst/>
                <a:latin typeface="Consolas" panose="020B0609020204030204" pitchFamily="49" charset="0"/>
              </a:rPr>
              <a:t>(AF_INET, SOCK_DGRAM, 0)) &lt; 0 )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perror</a:t>
            </a:r>
            <a:r>
              <a:rPr lang="en-US" sz="900" b="0" i="0" dirty="0">
                <a:effectLst/>
                <a:latin typeface="Consolas" panose="020B0609020204030204" pitchFamily="49" charset="0"/>
              </a:rPr>
              <a:t>("socket creation failed");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exit(EXIT_FAILURE);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memset</a:t>
            </a:r>
            <a:r>
              <a:rPr lang="en-US" sz="900" b="0" i="0" dirty="0">
                <a:effectLst/>
                <a:latin typeface="Consolas" panose="020B0609020204030204" pitchFamily="49" charset="0"/>
              </a:rPr>
              <a:t>(&amp;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0,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memset</a:t>
            </a:r>
            <a:r>
              <a:rPr lang="en-US" sz="900" b="0" i="0" dirty="0">
                <a:effectLst/>
                <a:latin typeface="Consolas" panose="020B0609020204030204" pitchFamily="49" charset="0"/>
              </a:rPr>
              <a:t>(&amp;</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0,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Filling server information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servaddr.sin_family</a:t>
            </a:r>
            <a:r>
              <a:rPr lang="en-US" sz="900" b="0" i="0" dirty="0">
                <a:effectLst/>
                <a:latin typeface="Consolas" panose="020B0609020204030204" pitchFamily="49" charset="0"/>
              </a:rPr>
              <a:t>    = AF_INET; // IPv4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servaddr.sin_addr.s_addr</a:t>
            </a:r>
            <a:r>
              <a:rPr lang="en-US" sz="900" b="0" i="0" dirty="0">
                <a:effectLst/>
                <a:latin typeface="Consolas" panose="020B0609020204030204" pitchFamily="49" charset="0"/>
              </a:rPr>
              <a:t> = INADDR_ANY;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servaddr.sin_port</a:t>
            </a:r>
            <a:r>
              <a:rPr lang="en-US" sz="900" b="0" i="0" dirty="0">
                <a:effectLst/>
                <a:latin typeface="Consolas" panose="020B0609020204030204" pitchFamily="49" charset="0"/>
              </a:rPr>
              <a:t> = </a:t>
            </a:r>
            <a:r>
              <a:rPr lang="en-US" sz="900" b="0" i="0" dirty="0" err="1">
                <a:effectLst/>
                <a:latin typeface="Consolas" panose="020B0609020204030204" pitchFamily="49" charset="0"/>
              </a:rPr>
              <a:t>htons</a:t>
            </a:r>
            <a:r>
              <a:rPr lang="en-US" sz="900" b="0" i="0" dirty="0">
                <a:effectLst/>
                <a:latin typeface="Consolas" panose="020B0609020204030204" pitchFamily="49" charset="0"/>
              </a:rPr>
              <a:t>(PORT);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p:txBody>
      </p:sp>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4" name="TextBox 3"/>
          <p:cNvSpPr txBox="1"/>
          <p:nvPr/>
        </p:nvSpPr>
        <p:spPr>
          <a:xfrm>
            <a:off x="4465674" y="1377704"/>
            <a:ext cx="4572000" cy="3416320"/>
          </a:xfrm>
          <a:prstGeom prst="rect">
            <a:avLst/>
          </a:prstGeom>
          <a:noFill/>
        </p:spPr>
        <p:txBody>
          <a:bodyPr wrap="square">
            <a:spAutoFit/>
          </a:bodyPr>
          <a:lstStyle/>
          <a:p>
            <a:pPr algn="l" rtl="0" fontAlgn="base"/>
            <a:r>
              <a:rPr lang="en-US" sz="900" b="0" i="0" dirty="0">
                <a:effectLst/>
                <a:latin typeface="Consolas" panose="020B0609020204030204" pitchFamily="49" charset="0"/>
              </a:rPr>
              <a:t>// Bind the socket with the server address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if ( </a:t>
            </a:r>
            <a:r>
              <a:rPr lang="en-US" sz="900" b="0" i="0" dirty="0">
                <a:effectLst/>
                <a:highlight>
                  <a:srgbClr val="FFFF00"/>
                </a:highlight>
                <a:latin typeface="Consolas" panose="020B0609020204030204" pitchFamily="49" charset="0"/>
              </a:rPr>
              <a:t>bind</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(const struct </a:t>
            </a:r>
            <a:r>
              <a:rPr lang="en-US" sz="900" b="0" i="0" dirty="0" err="1">
                <a:effectLst/>
                <a:latin typeface="Consolas" panose="020B0609020204030204" pitchFamily="49" charset="0"/>
              </a:rPr>
              <a:t>sockaddr</a:t>
            </a:r>
            <a:r>
              <a:rPr lang="en-US" sz="900" b="0" i="0" dirty="0">
                <a:effectLst/>
                <a:latin typeface="Consolas" panose="020B0609020204030204" pitchFamily="49" charset="0"/>
              </a:rPr>
              <a:t> *)&amp;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&lt; 0 )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perror</a:t>
            </a:r>
            <a:r>
              <a:rPr lang="en-US" sz="900" b="0" i="0" dirty="0">
                <a:effectLst/>
                <a:latin typeface="Consolas" panose="020B0609020204030204" pitchFamily="49" charset="0"/>
              </a:rPr>
              <a:t>("bind failed");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exit(EXIT_FAILURE);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a:t>
            </a:r>
            <a:r>
              <a:rPr lang="en-US" sz="900" b="0" i="0" dirty="0" err="1">
                <a:effectLst/>
                <a:latin typeface="Consolas" panose="020B0609020204030204" pitchFamily="49" charset="0"/>
              </a:rPr>
              <a:t>len</a:t>
            </a:r>
            <a:r>
              <a:rPr lang="en-US" sz="900" b="0" i="0" dirty="0">
                <a:effectLst/>
                <a:latin typeface="Consolas" panose="020B0609020204030204" pitchFamily="49" charset="0"/>
              </a:rPr>
              <a:t>, n;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len</a:t>
            </a:r>
            <a:r>
              <a:rPr lang="en-US" sz="900" b="0" i="0" dirty="0">
                <a:effectLst/>
                <a:latin typeface="Consolas" panose="020B0609020204030204" pitchFamily="49" charset="0"/>
              </a:rPr>
              <a:t> =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a:t>
            </a:r>
            <a:r>
              <a:rPr lang="en-US" sz="900" b="0" i="0" dirty="0" err="1">
                <a:effectLst/>
                <a:latin typeface="Consolas" panose="020B0609020204030204" pitchFamily="49" charset="0"/>
              </a:rPr>
              <a:t>len</a:t>
            </a:r>
            <a:r>
              <a:rPr lang="en-US" sz="900" b="0" i="0" dirty="0">
                <a:effectLst/>
                <a:latin typeface="Consolas" panose="020B0609020204030204" pitchFamily="49" charset="0"/>
              </a:rPr>
              <a:t> is value/result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n = </a:t>
            </a:r>
            <a:r>
              <a:rPr lang="en-US" sz="900" b="0" i="0" dirty="0" err="1">
                <a:effectLst/>
                <a:highlight>
                  <a:srgbClr val="FFFF00"/>
                </a:highlight>
                <a:latin typeface="Consolas" panose="020B0609020204030204" pitchFamily="49" charset="0"/>
              </a:rPr>
              <a:t>recvfrom</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(char *)buffer, MAXLINE,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MSG_WAITALL, ( struct </a:t>
            </a:r>
            <a:r>
              <a:rPr lang="en-US" sz="900" b="0" i="0" dirty="0" err="1">
                <a:effectLst/>
                <a:latin typeface="Consolas" panose="020B0609020204030204" pitchFamily="49" charset="0"/>
              </a:rPr>
              <a:t>sockaddr</a:t>
            </a:r>
            <a:r>
              <a:rPr lang="en-US" sz="900" b="0" i="0" dirty="0">
                <a:effectLst/>
                <a:latin typeface="Consolas" panose="020B0609020204030204" pitchFamily="49" charset="0"/>
              </a:rPr>
              <a:t> *) &amp;</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&amp;</a:t>
            </a:r>
            <a:r>
              <a:rPr lang="en-US" sz="900" b="0" i="0" dirty="0" err="1">
                <a:effectLst/>
                <a:latin typeface="Consolas" panose="020B0609020204030204" pitchFamily="49" charset="0"/>
              </a:rPr>
              <a:t>len</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buffer[n] =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("Client : %s\n", buffer);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highlight>
                  <a:srgbClr val="FFFF00"/>
                </a:highlight>
                <a:latin typeface="Consolas" panose="020B0609020204030204" pitchFamily="49" charset="0"/>
              </a:rPr>
              <a:t>sendto</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(const char *)hello, </a:t>
            </a:r>
            <a:r>
              <a:rPr lang="en-US" sz="900" b="0" i="0" dirty="0" err="1">
                <a:effectLst/>
                <a:latin typeface="Consolas" panose="020B0609020204030204" pitchFamily="49" charset="0"/>
              </a:rPr>
              <a:t>strlen</a:t>
            </a:r>
            <a:r>
              <a:rPr lang="en-US" sz="900" b="0" i="0" dirty="0">
                <a:effectLst/>
                <a:latin typeface="Consolas" panose="020B0609020204030204" pitchFamily="49" charset="0"/>
              </a:rPr>
              <a:t>(hello),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MSG_CONFIRM, (const struct </a:t>
            </a:r>
            <a:r>
              <a:rPr lang="en-US" sz="900" b="0" i="0" dirty="0" err="1">
                <a:effectLst/>
                <a:latin typeface="Consolas" panose="020B0609020204030204" pitchFamily="49" charset="0"/>
              </a:rPr>
              <a:t>sockaddr</a:t>
            </a:r>
            <a:r>
              <a:rPr lang="en-US" sz="900" b="0" i="0" dirty="0">
                <a:effectLst/>
                <a:latin typeface="Consolas" panose="020B0609020204030204" pitchFamily="49" charset="0"/>
              </a:rPr>
              <a:t> *) &amp;</a:t>
            </a:r>
            <a:r>
              <a:rPr lang="en-US" sz="900" b="0" i="0" dirty="0" err="1">
                <a:effectLst/>
                <a:latin typeface="Consolas" panose="020B0609020204030204" pitchFamily="49" charset="0"/>
              </a:rPr>
              <a:t>cliaddr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len</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("Hello message sent.\n");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return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vert="horz" lIns="91440" tIns="45720" rIns="121920" bIns="45720" rtlCol="0" anchor="b">
            <a:noAutofit/>
          </a:bodyPr>
          <a:lstStyle/>
          <a:p>
            <a:r>
              <a:rPr lang="en-US" altLang="zh-CN" sz="2000" dirty="0"/>
              <a:t>UDP client send</a:t>
            </a:r>
            <a:r>
              <a:rPr lang="zh-CN" altLang="en-US" sz="2000" dirty="0"/>
              <a:t> </a:t>
            </a:r>
            <a:r>
              <a:rPr lang="en-US" altLang="zh-CN" sz="2000" dirty="0"/>
              <a:t>a request</a:t>
            </a:r>
            <a:r>
              <a:rPr lang="zh-CN" altLang="en-US" sz="2000" dirty="0"/>
              <a:t> </a:t>
            </a:r>
            <a:r>
              <a:rPr lang="en-US" altLang="zh-CN" sz="2000" dirty="0"/>
              <a:t>to</a:t>
            </a:r>
            <a:r>
              <a:rPr lang="zh-CN" altLang="en-US" sz="2000" dirty="0"/>
              <a:t> </a:t>
            </a:r>
            <a:r>
              <a:rPr lang="en-US" altLang="zh-CN" sz="2000" dirty="0"/>
              <a:t>sever and receives message</a:t>
            </a:r>
            <a:r>
              <a:rPr lang="zh-CN" altLang="en-US" sz="2000" dirty="0"/>
              <a:t> </a:t>
            </a:r>
            <a:r>
              <a:rPr lang="en-US" altLang="zh-CN" sz="2000" dirty="0"/>
              <a:t>from</a:t>
            </a:r>
            <a:r>
              <a:rPr lang="zh-CN" altLang="en-US" sz="2000" dirty="0"/>
              <a:t> </a:t>
            </a:r>
            <a:r>
              <a:rPr lang="en-US" altLang="zh-CN" sz="2000" dirty="0"/>
              <a:t>the</a:t>
            </a:r>
            <a:r>
              <a:rPr lang="zh-CN" altLang="en-US" sz="2000" dirty="0"/>
              <a:t> </a:t>
            </a:r>
            <a:r>
              <a:rPr lang="en-US" altLang="zh-CN" sz="2000" dirty="0"/>
              <a:t>server</a:t>
            </a:r>
            <a:endParaRPr lang="en-US" altLang="zh-CN" sz="2000" dirty="0"/>
          </a:p>
        </p:txBody>
      </p:sp>
      <p:sp>
        <p:nvSpPr>
          <p:cNvPr id="7172" name="Rectangle 4"/>
          <p:cNvSpPr/>
          <p:nvPr/>
        </p:nvSpPr>
        <p:spPr bwMode="auto">
          <a:xfrm>
            <a:off x="309264" y="1377704"/>
            <a:ext cx="3890596"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37513" bIns="0">
            <a:spAutoFit/>
          </a:bodyPr>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stdio.h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stdlib.h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unistd.h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string.h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types.h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socket.h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arpa</a:t>
            </a:r>
            <a:r>
              <a:rPr lang="en-US" sz="900" b="0" i="0" dirty="0">
                <a:effectLst/>
                <a:latin typeface="Consolas" panose="020B0609020204030204" pitchFamily="49" charset="0"/>
              </a:rPr>
              <a:t>/</a:t>
            </a:r>
            <a:r>
              <a:rPr lang="en-US" sz="900" b="0" i="0" dirty="0" err="1">
                <a:effectLst/>
                <a:latin typeface="Consolas" panose="020B0609020204030204" pitchFamily="49" charset="0"/>
              </a:rPr>
              <a:t>inet.h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netinet</a:t>
            </a:r>
            <a:r>
              <a:rPr lang="en-US" sz="900" b="0" i="0" dirty="0">
                <a:effectLst/>
                <a:latin typeface="Consolas" panose="020B0609020204030204" pitchFamily="49" charset="0"/>
              </a:rPr>
              <a:t>/</a:t>
            </a:r>
            <a:r>
              <a:rPr lang="en-US" sz="900" b="0" i="0" dirty="0" err="1">
                <a:effectLst/>
                <a:latin typeface="Consolas" panose="020B0609020204030204" pitchFamily="49" charset="0"/>
              </a:rPr>
              <a:t>in.h</a:t>
            </a:r>
            <a:r>
              <a:rPr lang="en-US" sz="900" b="0" i="0" dirty="0">
                <a:effectLst/>
                <a:latin typeface="Consolas" panose="020B0609020204030204" pitchFamily="49" charset="0"/>
              </a:rPr>
              <a:t>&gt;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PORT     8080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MAXLINE 1024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Driver code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int main()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char buffer[MAXLINE];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char *hello = "Hello from client";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struct </a:t>
            </a:r>
            <a:r>
              <a:rPr lang="en-US" sz="900" b="0" i="0" dirty="0" err="1">
                <a:effectLst/>
                <a:latin typeface="Consolas" panose="020B0609020204030204" pitchFamily="49" charset="0"/>
              </a:rPr>
              <a:t>sockaddr_in</a:t>
            </a:r>
            <a:r>
              <a:rPr lang="en-US" sz="900" b="0" i="0" dirty="0">
                <a:effectLst/>
                <a:latin typeface="Consolas" panose="020B0609020204030204" pitchFamily="49" charset="0"/>
              </a:rPr>
              <a:t>     </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Creating socket file descriptor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if ( (</a:t>
            </a:r>
            <a:r>
              <a:rPr lang="en-US" sz="900" b="0" i="0" dirty="0" err="1">
                <a:effectLst/>
                <a:highlight>
                  <a:srgbClr val="FFFF00"/>
                </a:highlight>
                <a:latin typeface="Consolas" panose="020B0609020204030204" pitchFamily="49" charset="0"/>
              </a:rPr>
              <a:t>sockfd</a:t>
            </a:r>
            <a:r>
              <a:rPr lang="en-US" sz="900" b="0" i="0" dirty="0">
                <a:effectLst/>
                <a:latin typeface="Consolas" panose="020B0609020204030204" pitchFamily="49" charset="0"/>
              </a:rPr>
              <a:t> = socket(AF_INET, SOCK_DGRAM, 0)) &lt; 0 )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perror</a:t>
            </a:r>
            <a:r>
              <a:rPr lang="en-US" sz="900" b="0" i="0" dirty="0">
                <a:effectLst/>
                <a:latin typeface="Consolas" panose="020B0609020204030204" pitchFamily="49" charset="0"/>
              </a:rPr>
              <a:t>("socket creation failed");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exit(EXIT_FAILURE);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memset</a:t>
            </a:r>
            <a:r>
              <a:rPr lang="en-US" sz="900" b="0" i="0" dirty="0">
                <a:effectLst/>
                <a:latin typeface="Consolas" panose="020B0609020204030204" pitchFamily="49" charset="0"/>
              </a:rPr>
              <a:t>(&amp;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0,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Filling server information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servaddr.sin_family</a:t>
            </a:r>
            <a:r>
              <a:rPr lang="en-US" sz="900" b="0" i="0" dirty="0">
                <a:effectLst/>
                <a:latin typeface="Consolas" panose="020B0609020204030204" pitchFamily="49" charset="0"/>
              </a:rPr>
              <a:t> = AF_INET;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servaddr.sin_port</a:t>
            </a:r>
            <a:r>
              <a:rPr lang="en-US" sz="900" b="0" i="0" dirty="0">
                <a:effectLst/>
                <a:latin typeface="Consolas" panose="020B0609020204030204" pitchFamily="49" charset="0"/>
              </a:rPr>
              <a:t> = </a:t>
            </a:r>
            <a:r>
              <a:rPr lang="en-US" sz="900" b="0" i="0" dirty="0" err="1">
                <a:effectLst/>
                <a:latin typeface="Consolas" panose="020B0609020204030204" pitchFamily="49" charset="0"/>
              </a:rPr>
              <a:t>htons</a:t>
            </a:r>
            <a:r>
              <a:rPr lang="en-US" sz="900" b="0" i="0" dirty="0">
                <a:effectLst/>
                <a:latin typeface="Consolas" panose="020B0609020204030204" pitchFamily="49" charset="0"/>
              </a:rPr>
              <a:t>(PORT);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servaddr.sin_addr.s_addr</a:t>
            </a:r>
            <a:r>
              <a:rPr lang="en-US" sz="900" b="0" i="0" dirty="0">
                <a:effectLst/>
                <a:latin typeface="Consolas" panose="020B0609020204030204" pitchFamily="49" charset="0"/>
              </a:rPr>
              <a:t> = INADDR_ANY;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n, </a:t>
            </a:r>
            <a:r>
              <a:rPr lang="en-US" sz="900" b="0" i="0" dirty="0" err="1">
                <a:effectLst/>
                <a:latin typeface="Consolas" panose="020B0609020204030204" pitchFamily="49" charset="0"/>
              </a:rPr>
              <a:t>len</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p:txBody>
      </p:sp>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4" name="TextBox 3"/>
          <p:cNvSpPr txBox="1"/>
          <p:nvPr/>
        </p:nvSpPr>
        <p:spPr>
          <a:xfrm>
            <a:off x="4465674" y="1377704"/>
            <a:ext cx="4572000" cy="2031325"/>
          </a:xfrm>
          <a:prstGeom prst="rect">
            <a:avLst/>
          </a:prstGeom>
          <a:noFill/>
        </p:spPr>
        <p:txBody>
          <a:bodyPr wrap="square">
            <a:spAutoFit/>
          </a:bodyPr>
          <a:lstStyle/>
          <a:p>
            <a:pPr algn="l" rtl="0" fontAlgn="base"/>
            <a:r>
              <a:rPr lang="zh-CN" altLang="en-US" sz="900" dirty="0">
                <a:latin typeface="Consolas" panose="020B0609020204030204" pitchFamily="49" charset="0"/>
              </a:rPr>
              <a:t>    </a:t>
            </a:r>
            <a:r>
              <a:rPr lang="en-US" sz="900" b="0" i="0" dirty="0" err="1">
                <a:effectLst/>
                <a:highlight>
                  <a:srgbClr val="FFFF00"/>
                </a:highlight>
                <a:latin typeface="Consolas" panose="020B0609020204030204" pitchFamily="49" charset="0"/>
              </a:rPr>
              <a:t>sendto</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(const char *)hello, </a:t>
            </a:r>
            <a:r>
              <a:rPr lang="en-US" sz="900" b="0" i="0" dirty="0" err="1">
                <a:effectLst/>
                <a:latin typeface="Consolas" panose="020B0609020204030204" pitchFamily="49" charset="0"/>
              </a:rPr>
              <a:t>strlen</a:t>
            </a:r>
            <a:r>
              <a:rPr lang="en-US" sz="900" b="0" i="0" dirty="0">
                <a:effectLst/>
                <a:latin typeface="Consolas" panose="020B0609020204030204" pitchFamily="49" charset="0"/>
              </a:rPr>
              <a:t>(hello),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MSG_CONFIRM, (const struct </a:t>
            </a:r>
            <a:r>
              <a:rPr lang="en-US" sz="900" b="0" i="0" dirty="0" err="1">
                <a:effectLst/>
                <a:latin typeface="Consolas" panose="020B0609020204030204" pitchFamily="49" charset="0"/>
              </a:rPr>
              <a:t>sockaddr</a:t>
            </a:r>
            <a:r>
              <a:rPr lang="en-US" sz="900" b="0" i="0" dirty="0">
                <a:effectLst/>
                <a:latin typeface="Consolas" panose="020B0609020204030204" pitchFamily="49" charset="0"/>
              </a:rPr>
              <a:t> *) &amp;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("Hello message sent.\n");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n = </a:t>
            </a:r>
            <a:r>
              <a:rPr lang="en-US" sz="900" b="0" i="0" dirty="0" err="1">
                <a:effectLst/>
                <a:highlight>
                  <a:srgbClr val="FFFF00"/>
                </a:highlight>
                <a:latin typeface="Consolas" panose="020B0609020204030204" pitchFamily="49" charset="0"/>
              </a:rPr>
              <a:t>recvfrom</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(char *)buffer, MAXLINE,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MSG_WAITALL, (struct </a:t>
            </a:r>
            <a:r>
              <a:rPr lang="en-US" sz="900" b="0" i="0" dirty="0" err="1">
                <a:effectLst/>
                <a:latin typeface="Consolas" panose="020B0609020204030204" pitchFamily="49" charset="0"/>
              </a:rPr>
              <a:t>sockaddr</a:t>
            </a:r>
            <a:r>
              <a:rPr lang="en-US" sz="900" b="0" i="0" dirty="0">
                <a:effectLst/>
                <a:latin typeface="Consolas" panose="020B0609020204030204" pitchFamily="49" charset="0"/>
              </a:rPr>
              <a:t> *) &amp;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&amp;</a:t>
            </a:r>
            <a:r>
              <a:rPr lang="en-US" sz="900" b="0" i="0" dirty="0" err="1">
                <a:effectLst/>
                <a:latin typeface="Consolas" panose="020B0609020204030204" pitchFamily="49" charset="0"/>
              </a:rPr>
              <a:t>len</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buffer[n] =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("Server : %s\n", buffer);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close(</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return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900" b="0" i="0" dirty="0">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en-US" altLang="zh-CN" dirty="0"/>
              <a:t>TCP</a:t>
            </a:r>
            <a:r>
              <a:rPr lang="zh-CN" altLang="en-US" dirty="0"/>
              <a:t>协议的</a:t>
            </a:r>
            <a:r>
              <a:rPr lang="en-US" altLang="zh-CN" dirty="0"/>
              <a:t>API</a:t>
            </a:r>
            <a:r>
              <a:rPr lang="zh-CN" altLang="en-US" dirty="0"/>
              <a:t>源于</a:t>
            </a:r>
            <a:r>
              <a:rPr lang="en-US" altLang="zh-CN" dirty="0"/>
              <a:t>BSD 4.x UNIX</a:t>
            </a:r>
            <a:r>
              <a:rPr lang="zh-CN" altLang="en-US" dirty="0"/>
              <a:t>，它提供了可读写的字节流。</a:t>
            </a:r>
            <a:endParaRPr lang="en-US" altLang="zh-CN" dirty="0"/>
          </a:p>
          <a:p>
            <a:r>
              <a:rPr lang="zh-CN" altLang="en-US" dirty="0"/>
              <a:t>流抽象可以隐藏网络的下列特征：</a:t>
            </a:r>
            <a:endParaRPr lang="en-US" altLang="zh-CN" dirty="0"/>
          </a:p>
          <a:p>
            <a:pPr lvl="1"/>
            <a:r>
              <a:rPr lang="zh-CN" altLang="en-US" dirty="0"/>
              <a:t>消息大小（</a:t>
            </a:r>
            <a:r>
              <a:rPr lang="en-US" altLang="zh-CN" dirty="0"/>
              <a:t>message size</a:t>
            </a:r>
            <a:r>
              <a:rPr lang="zh-CN" altLang="en-US" dirty="0"/>
              <a:t>）</a:t>
            </a:r>
            <a:endParaRPr lang="en-US" altLang="zh-CN" dirty="0"/>
          </a:p>
          <a:p>
            <a:pPr lvl="1"/>
            <a:r>
              <a:rPr lang="zh-CN" altLang="en-US" dirty="0"/>
              <a:t>消息丢失（</a:t>
            </a:r>
            <a:r>
              <a:rPr lang="en-US" altLang="zh-CN" dirty="0"/>
              <a:t>lost message</a:t>
            </a:r>
            <a:r>
              <a:rPr lang="zh-CN" altLang="en-US" dirty="0"/>
              <a:t>）</a:t>
            </a:r>
            <a:endParaRPr lang="en-US" altLang="zh-CN" dirty="0"/>
          </a:p>
          <a:p>
            <a:pPr lvl="1"/>
            <a:r>
              <a:rPr lang="zh-CN" altLang="en-US" dirty="0"/>
              <a:t>流控制（</a:t>
            </a:r>
            <a:r>
              <a:rPr lang="en-US" altLang="zh-CN" dirty="0"/>
              <a:t>flow control</a:t>
            </a:r>
            <a:r>
              <a:rPr lang="zh-CN" altLang="en-US" dirty="0"/>
              <a:t>）</a:t>
            </a:r>
            <a:endParaRPr lang="en-US" altLang="zh-CN" dirty="0"/>
          </a:p>
          <a:p>
            <a:pPr lvl="1"/>
            <a:r>
              <a:rPr lang="zh-CN" altLang="en-US" dirty="0"/>
              <a:t>消息重复和排序（</a:t>
            </a:r>
            <a:r>
              <a:rPr lang="en-US" altLang="zh-CN" dirty="0"/>
              <a:t>message duplicate and ordering</a:t>
            </a:r>
            <a:r>
              <a:rPr lang="zh-CN" altLang="en-US" dirty="0"/>
              <a:t>）</a:t>
            </a:r>
            <a:endParaRPr lang="en-US" altLang="zh-CN" dirty="0"/>
          </a:p>
          <a:p>
            <a:pPr lvl="1"/>
            <a:r>
              <a:rPr lang="zh-CN" altLang="en-US" dirty="0"/>
              <a:t>消息的目的地（</a:t>
            </a:r>
            <a:r>
              <a:rPr lang="en-US" altLang="zh-CN" dirty="0"/>
              <a:t>message destination</a:t>
            </a:r>
            <a:r>
              <a:rPr lang="zh-CN" altLang="en-US" dirty="0"/>
              <a:t>）</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37728" y="2080924"/>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zh-CN" altLang="en-US" dirty="0"/>
              <a:t>连接建立过程</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1761" y="2068619"/>
            <a:ext cx="7148513"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11.1 </a:t>
            </a:r>
            <a:r>
              <a:rPr lang="zh-CN" altLang="en-US" sz="2400" dirty="0"/>
              <a:t>分布式存储系统回顾</a:t>
            </a:r>
            <a:endParaRPr lang="en-US" altLang="zh-CN" sz="2400" dirty="0"/>
          </a:p>
          <a:p>
            <a:pPr marL="0" indent="0">
              <a:buNone/>
            </a:pPr>
            <a:r>
              <a:rPr lang="en-US" altLang="zh-CN" sz="2400" dirty="0"/>
              <a:t>11.2</a:t>
            </a:r>
            <a:r>
              <a:rPr lang="zh-CN" altLang="en-US" sz="2400" dirty="0"/>
              <a:t> 互联网协议的</a:t>
            </a:r>
            <a:r>
              <a:rPr lang="en-US" altLang="zh-CN" sz="2400" dirty="0"/>
              <a:t>API</a:t>
            </a:r>
            <a:endParaRPr lang="en-US" altLang="zh-CN" sz="2400" dirty="0"/>
          </a:p>
          <a:p>
            <a:pPr marL="0" indent="0">
              <a:buNone/>
            </a:pPr>
            <a:r>
              <a:rPr lang="en-US" altLang="zh-CN" sz="2400" dirty="0"/>
              <a:t>11.3</a:t>
            </a:r>
            <a:r>
              <a:rPr lang="zh-CN" altLang="en-US" sz="2400" dirty="0"/>
              <a:t> 外部数据表示和编码</a:t>
            </a:r>
            <a:endParaRPr lang="en-US" altLang="zh-CN" sz="2400" dirty="0"/>
          </a:p>
          <a:p>
            <a:pPr marL="0" indent="0">
              <a:buNone/>
            </a:pPr>
            <a:r>
              <a:rPr lang="en-US" altLang="zh-CN" sz="2400" dirty="0"/>
              <a:t>11.4</a:t>
            </a:r>
            <a:r>
              <a:rPr lang="zh-CN" altLang="en-US" sz="2400" dirty="0"/>
              <a:t> 远程过程调用和方法调用</a:t>
            </a:r>
            <a:endParaRPr lang="en-US" altLang="zh-CN" sz="2400" dirty="0"/>
          </a:p>
          <a:p>
            <a:pPr marL="0" indent="0">
              <a:buNone/>
            </a:pPr>
            <a:r>
              <a:rPr lang="en-US" altLang="zh-CN" sz="2400" dirty="0"/>
              <a:t>11.5 MPI</a:t>
            </a:r>
            <a:r>
              <a:rPr lang="zh-CN" altLang="en-US" sz="2400" dirty="0"/>
              <a:t>编程</a:t>
            </a:r>
            <a:endParaRPr lang="en-US" altLang="zh-CN" sz="2400" dirty="0"/>
          </a:p>
        </p:txBody>
      </p:sp>
      <p:sp>
        <p:nvSpPr>
          <p:cNvPr id="5" name="Slide Number Placeholder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zh-CN" altLang="en-US" dirty="0"/>
              <a:t>客户和服务器的套接字对由一对流相连接，每个方向一个流</a:t>
            </a:r>
            <a:endParaRPr lang="en-US" altLang="zh-CN" dirty="0"/>
          </a:p>
          <a:p>
            <a:r>
              <a:rPr lang="zh-CN" altLang="en-US" dirty="0"/>
              <a:t>每个套接字都有</a:t>
            </a:r>
            <a:r>
              <a:rPr lang="zh-CN" altLang="en-US" b="1" dirty="0"/>
              <a:t>一个输入流</a:t>
            </a:r>
            <a:r>
              <a:rPr lang="zh-CN" altLang="en-US" dirty="0"/>
              <a:t>，</a:t>
            </a:r>
            <a:r>
              <a:rPr lang="zh-CN" altLang="en-US" b="1" dirty="0"/>
              <a:t>一个输出流</a:t>
            </a:r>
            <a:endParaRPr lang="en-US" altLang="zh-CN" b="1" dirty="0"/>
          </a:p>
          <a:p>
            <a:r>
              <a:rPr lang="zh-CN" altLang="en-US" dirty="0"/>
              <a:t>进程对中的任何一个进程都可以通过将信息写入它的输出流来发送信息给另外一个进程，而另一个进程可以通过读取它的输入流来获得信息</a:t>
            </a:r>
            <a:endParaRPr lang="en-US" altLang="zh-CN" dirty="0"/>
          </a:p>
          <a:p>
            <a:r>
              <a:rPr lang="zh-CN" altLang="en-US" dirty="0"/>
              <a:t>当一个应用</a:t>
            </a:r>
            <a:r>
              <a:rPr lang="en-US" altLang="zh-CN" dirty="0"/>
              <a:t>close</a:t>
            </a:r>
            <a:r>
              <a:rPr lang="zh-CN" altLang="en-US" dirty="0"/>
              <a:t>一个套接字时，表示它不再写任何数据到它的输出流。输出缓冲区的中所有数据被送到流的另一端，放在目的地套接字的队列中，并指明流已断开。</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zh-CN" altLang="en-US" sz="2400" b="1" dirty="0"/>
              <a:t>流通信的相关问题</a:t>
            </a:r>
            <a:endParaRPr lang="en-US" altLang="zh-CN" sz="2400" b="1" dirty="0"/>
          </a:p>
          <a:p>
            <a:r>
              <a:rPr lang="zh-CN" altLang="en-US" dirty="0"/>
              <a:t>数据项匹配（</a:t>
            </a:r>
            <a:r>
              <a:rPr lang="en-US" altLang="zh-CN" dirty="0"/>
              <a:t>matching of </a:t>
            </a:r>
            <a:r>
              <a:rPr lang="en-US" altLang="zh-CN" dirty="0" err="1"/>
              <a:t>dataitem</a:t>
            </a:r>
            <a:r>
              <a:rPr lang="zh-CN" altLang="en-US" dirty="0"/>
              <a:t>）</a:t>
            </a:r>
            <a:endParaRPr lang="en-US" altLang="zh-CN" dirty="0"/>
          </a:p>
          <a:p>
            <a:pPr lvl="1"/>
            <a:r>
              <a:rPr lang="zh-CN" altLang="en-US" dirty="0"/>
              <a:t>两个通信进程需要对流上传送的数据内容达成一致</a:t>
            </a:r>
            <a:endParaRPr lang="en-US" altLang="zh-CN" dirty="0"/>
          </a:p>
          <a:p>
            <a:r>
              <a:rPr lang="zh-CN" altLang="en-US" dirty="0"/>
              <a:t>阻塞</a:t>
            </a:r>
            <a:r>
              <a:rPr lang="en-US" altLang="zh-CN" dirty="0"/>
              <a:t>(blocking)</a:t>
            </a:r>
            <a:endParaRPr lang="en-US" altLang="zh-CN" dirty="0"/>
          </a:p>
          <a:p>
            <a:pPr lvl="1"/>
            <a:r>
              <a:rPr lang="zh-CN" altLang="en-US" dirty="0"/>
              <a:t>写入流的数据保存在目的地套接字队列中，当进程试图从输入通道读取数据时，它将直接从队列中获得数据或一直阻塞直到队列中有可用的数据为止。</a:t>
            </a:r>
            <a:endParaRPr lang="en-US" altLang="zh-CN" dirty="0"/>
          </a:p>
          <a:p>
            <a:r>
              <a:rPr lang="zh-CN" altLang="en-US" dirty="0"/>
              <a:t>线程</a:t>
            </a:r>
            <a:r>
              <a:rPr lang="en-US" altLang="zh-CN" dirty="0"/>
              <a:t>(thread)</a:t>
            </a:r>
            <a:endParaRPr lang="en-US" altLang="zh-CN" dirty="0"/>
          </a:p>
          <a:p>
            <a:pPr lvl="1"/>
            <a:r>
              <a:rPr lang="zh-CN" altLang="en-US" dirty="0"/>
              <a:t>当服务器接受连接时，它通常创建一个新线程用于与新客户通信。</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zh-CN" altLang="en-US" b="1" dirty="0"/>
              <a:t>故障模型</a:t>
            </a:r>
            <a:endParaRPr lang="en-US" altLang="zh-CN" b="1" dirty="0"/>
          </a:p>
          <a:p>
            <a:pPr lvl="1"/>
            <a:r>
              <a:rPr lang="zh-CN" altLang="en-US" dirty="0"/>
              <a:t>通信完整性保障</a:t>
            </a:r>
            <a:endParaRPr lang="en-US" altLang="zh-CN" dirty="0"/>
          </a:p>
          <a:p>
            <a:pPr lvl="2"/>
            <a:r>
              <a:rPr lang="zh-CN" altLang="en-US" dirty="0"/>
              <a:t>使用校验和检查并丢弃损坏的数据包</a:t>
            </a:r>
            <a:endParaRPr lang="en-US" altLang="zh-CN" dirty="0"/>
          </a:p>
          <a:p>
            <a:pPr lvl="2"/>
            <a:r>
              <a:rPr lang="zh-CN" altLang="en-US" dirty="0"/>
              <a:t>使用序列号检测和丢弃重复的数据包</a:t>
            </a:r>
            <a:endParaRPr lang="en-US" altLang="zh-CN" dirty="0"/>
          </a:p>
          <a:p>
            <a:pPr lvl="1"/>
            <a:r>
              <a:rPr lang="zh-CN" altLang="en-US" dirty="0"/>
              <a:t>通信有效性保障</a:t>
            </a:r>
            <a:endParaRPr lang="en-US" altLang="zh-CN" dirty="0"/>
          </a:p>
          <a:p>
            <a:pPr lvl="2"/>
            <a:r>
              <a:rPr lang="zh-CN" altLang="en-US" dirty="0"/>
              <a:t>使用超时和重传来处理丢失的包</a:t>
            </a:r>
            <a:endParaRPr lang="en-US" altLang="zh-CN" dirty="0"/>
          </a:p>
          <a:p>
            <a:pPr lvl="1"/>
            <a:r>
              <a:rPr lang="zh-CN" altLang="en-US" dirty="0"/>
              <a:t>如果连接上的包丢失超过了限制以及连接一对通信的进程的网络不稳定或严重阻塞，那么负责发送消息的</a:t>
            </a:r>
            <a:r>
              <a:rPr lang="en-US" altLang="zh-CN" dirty="0"/>
              <a:t>TCP</a:t>
            </a:r>
            <a:r>
              <a:rPr lang="zh-CN" altLang="en-US" dirty="0"/>
              <a:t>软件将收不到确认，这种情况持续一段时间后，</a:t>
            </a:r>
            <a:r>
              <a:rPr lang="en-US" altLang="zh-CN" dirty="0"/>
              <a:t>TCP</a:t>
            </a:r>
            <a:r>
              <a:rPr lang="zh-CN" altLang="en-US" dirty="0"/>
              <a:t>就会声明该连接中断。</a:t>
            </a:r>
            <a:endParaRPr lang="en-US" altLang="zh-CN" dirty="0"/>
          </a:p>
          <a:p>
            <a:pPr lvl="1"/>
            <a:r>
              <a:rPr lang="zh-CN" altLang="en-US" dirty="0"/>
              <a:t>连接中断后，会造成如下后果：</a:t>
            </a:r>
            <a:r>
              <a:rPr lang="en-US" altLang="zh-CN" dirty="0"/>
              <a:t>	</a:t>
            </a:r>
            <a:endParaRPr lang="en-US" altLang="zh-CN" dirty="0"/>
          </a:p>
          <a:p>
            <a:pPr lvl="2"/>
            <a:r>
              <a:rPr lang="zh-CN" altLang="en-US" dirty="0"/>
              <a:t>使用连接的进程不能区分是网络故障还是另一端进程故障</a:t>
            </a:r>
            <a:endParaRPr lang="en-US" altLang="zh-CN" dirty="0"/>
          </a:p>
          <a:p>
            <a:pPr lvl="2"/>
            <a:r>
              <a:rPr lang="zh-CN" altLang="en-US" dirty="0"/>
              <a:t>通信进程不能区分最近它们发送的消息是否已被接收</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en-US" altLang="zh-CN" b="1" dirty="0"/>
              <a:t>TCP</a:t>
            </a:r>
            <a:r>
              <a:rPr lang="zh-CN" altLang="en-US" b="1" dirty="0"/>
              <a:t>的使用</a:t>
            </a:r>
            <a:endParaRPr lang="en-US" altLang="zh-CN" b="1" dirty="0"/>
          </a:p>
          <a:p>
            <a:pPr lvl="1"/>
            <a:r>
              <a:rPr lang="zh-CN" altLang="en-US" dirty="0"/>
              <a:t>在</a:t>
            </a:r>
            <a:r>
              <a:rPr lang="en-US" altLang="zh-CN" dirty="0"/>
              <a:t>TCP</a:t>
            </a:r>
            <a:r>
              <a:rPr lang="zh-CN" altLang="en-US" dirty="0"/>
              <a:t>连接上经常使用的服务，使用保留端口号</a:t>
            </a:r>
            <a:endParaRPr lang="en-US" altLang="zh-CN" dirty="0"/>
          </a:p>
          <a:p>
            <a:pPr lvl="2"/>
            <a:r>
              <a:rPr lang="en-US" altLang="zh-CN" dirty="0"/>
              <a:t>HTTP</a:t>
            </a:r>
            <a:r>
              <a:rPr lang="zh-CN" altLang="en-US" dirty="0"/>
              <a:t>：</a:t>
            </a:r>
            <a:r>
              <a:rPr lang="en-US" altLang="zh-CN" dirty="0"/>
              <a:t>80</a:t>
            </a:r>
            <a:endParaRPr lang="en-US" altLang="zh-CN" dirty="0"/>
          </a:p>
          <a:p>
            <a:pPr lvl="2"/>
            <a:r>
              <a:rPr lang="en-US" altLang="zh-CN" dirty="0"/>
              <a:t>FTP</a:t>
            </a:r>
            <a:r>
              <a:rPr lang="zh-CN" altLang="en-US" dirty="0"/>
              <a:t>：</a:t>
            </a:r>
            <a:r>
              <a:rPr lang="en-US" altLang="zh-CN" dirty="0"/>
              <a:t>21</a:t>
            </a:r>
            <a:endParaRPr lang="en-US" altLang="zh-CN" dirty="0"/>
          </a:p>
          <a:p>
            <a:pPr lvl="2"/>
            <a:r>
              <a:rPr lang="en-US" altLang="zh-CN" dirty="0"/>
              <a:t>TELNET</a:t>
            </a:r>
            <a:r>
              <a:rPr lang="zh-CN" altLang="en-US" dirty="0"/>
              <a:t>：</a:t>
            </a:r>
            <a:r>
              <a:rPr lang="en-US" altLang="zh-CN" dirty="0"/>
              <a:t>23</a:t>
            </a:r>
            <a:endParaRPr lang="en-US" altLang="zh-CN" dirty="0"/>
          </a:p>
          <a:p>
            <a:pPr lvl="2"/>
            <a:r>
              <a:rPr lang="en-US" altLang="zh-CN" dirty="0"/>
              <a:t>SMTP</a:t>
            </a:r>
            <a:r>
              <a:rPr lang="zh-CN" altLang="en-US" dirty="0"/>
              <a:t>：</a:t>
            </a:r>
            <a:r>
              <a:rPr lang="en-US" altLang="zh-CN" dirty="0"/>
              <a:t>25</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2050" name="Picture 2"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6500" y="1568746"/>
            <a:ext cx="41910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9219" name="Rectangle 3"/>
          <p:cNvSpPr>
            <a:spLocks noGrp="1" noChangeArrowheads="1"/>
          </p:cNvSpPr>
          <p:nvPr>
            <p:ph type="title" idx="4294967295"/>
          </p:nvPr>
        </p:nvSpPr>
        <p:spPr>
          <a:xfrm>
            <a:off x="351794" y="33089"/>
            <a:ext cx="7543800" cy="467574"/>
          </a:xfrm>
        </p:spPr>
        <p:txBody>
          <a:bodyPr vert="horz" lIns="91440" tIns="45720" rIns="121920" bIns="45720" rtlCol="0" anchor="b">
            <a:normAutofit/>
          </a:bodyPr>
          <a:lstStyle/>
          <a:p>
            <a:r>
              <a:rPr lang="en-US" altLang="zh-CN" sz="1800" dirty="0"/>
              <a:t>TCP server makes a connection for</a:t>
            </a:r>
            <a:r>
              <a:rPr lang="zh-CN" altLang="en-US" sz="1800" dirty="0"/>
              <a:t> </a:t>
            </a:r>
            <a:r>
              <a:rPr lang="en-US" altLang="zh-CN" sz="1800" dirty="0"/>
              <a:t>client and then echoes the client’s  request</a:t>
            </a:r>
            <a:endParaRPr lang="en-US" altLang="zh-CN" sz="1800" dirty="0"/>
          </a:p>
        </p:txBody>
      </p:sp>
      <p:sp>
        <p:nvSpPr>
          <p:cNvPr id="3" name="Rectangle 4"/>
          <p:cNvSpPr/>
          <p:nvPr/>
        </p:nvSpPr>
        <p:spPr bwMode="auto">
          <a:xfrm>
            <a:off x="233097" y="686872"/>
            <a:ext cx="4859897"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37513" bIns="0">
            <a:spAutoFit/>
          </a:bodyPr>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stdio.h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netdb.h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netinet</a:t>
            </a:r>
            <a:r>
              <a:rPr lang="en-US" sz="900" b="0" i="0" dirty="0">
                <a:effectLst/>
                <a:latin typeface="Consolas" panose="020B0609020204030204" pitchFamily="49" charset="0"/>
              </a:rPr>
              <a:t>/</a:t>
            </a:r>
            <a:r>
              <a:rPr lang="en-US" sz="900" b="0" i="0" dirty="0" err="1">
                <a:effectLst/>
                <a:latin typeface="Consolas" panose="020B0609020204030204" pitchFamily="49" charset="0"/>
              </a:rPr>
              <a:t>in.h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stdlib.h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string.h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socket.h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&lt;sys/</a:t>
            </a:r>
            <a:r>
              <a:rPr lang="en-US" sz="900" b="0" i="0" dirty="0" err="1">
                <a:effectLst/>
                <a:latin typeface="Consolas" panose="020B0609020204030204" pitchFamily="49" charset="0"/>
              </a:rPr>
              <a:t>types.h</a:t>
            </a:r>
            <a:r>
              <a:rPr lang="en-US" sz="900" b="0" i="0" dirty="0">
                <a:effectLst/>
                <a:latin typeface="Consolas" panose="020B0609020204030204" pitchFamily="49" charset="0"/>
              </a:rPr>
              <a:t>&gt;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#include &lt;</a:t>
            </a:r>
            <a:r>
              <a:rPr lang="en-US" sz="900" b="0" i="0" dirty="0" err="1">
                <a:effectLst/>
                <a:latin typeface="Consolas" panose="020B0609020204030204" pitchFamily="49" charset="0"/>
              </a:rPr>
              <a:t>unistd.h</a:t>
            </a:r>
            <a:r>
              <a:rPr lang="en-US" sz="900" b="0" i="0" dirty="0">
                <a:effectLst/>
                <a:latin typeface="Consolas" panose="020B0609020204030204" pitchFamily="49" charset="0"/>
              </a:rPr>
              <a:t>&gt; // read(), write(), close()</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MAX 80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PORT 8080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#define SA struct </a:t>
            </a:r>
            <a:r>
              <a:rPr lang="en-US" sz="900" b="0" i="0" dirty="0" err="1">
                <a:effectLst/>
                <a:latin typeface="Consolas" panose="020B0609020204030204" pitchFamily="49" charset="0"/>
              </a:rPr>
              <a:t>sockaddr</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solidFill>
                  <a:schemeClr val="tx1">
                    <a:lumMod val="65000"/>
                    <a:lumOff val="35000"/>
                  </a:schemeClr>
                </a:solidFill>
                <a:effectLst/>
                <a:latin typeface="Consolas" panose="020B0609020204030204" pitchFamily="49" charset="0"/>
              </a:rPr>
              <a:t>// Function designed for chat between client and server.</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void </a:t>
            </a:r>
            <a:r>
              <a:rPr lang="en-US" sz="900" b="0" i="0" dirty="0" err="1">
                <a:effectLst/>
                <a:latin typeface="Consolas" panose="020B0609020204030204" pitchFamily="49" charset="0"/>
              </a:rPr>
              <a:t>func</a:t>
            </a:r>
            <a:r>
              <a:rPr lang="en-US" sz="900" b="0" i="0" dirty="0">
                <a:effectLst/>
                <a:latin typeface="Consolas" panose="020B0609020204030204" pitchFamily="49" charset="0"/>
              </a:rPr>
              <a:t>(int </a:t>
            </a:r>
            <a:r>
              <a:rPr lang="en-US" sz="900" b="0" i="0" dirty="0" err="1">
                <a:effectLst/>
                <a:latin typeface="Consolas" panose="020B0609020204030204" pitchFamily="49" charset="0"/>
              </a:rPr>
              <a:t>connfd</a:t>
            </a:r>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char buff[MAX];</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 infinite loop for chat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for (;;)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bzero</a:t>
            </a:r>
            <a:r>
              <a:rPr lang="en-US" sz="900" b="0" i="0" dirty="0">
                <a:effectLst/>
                <a:latin typeface="Consolas" panose="020B0609020204030204" pitchFamily="49" charset="0"/>
              </a:rPr>
              <a:t>(buff, MAX);</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read the message from client and copy it in buffer</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effectLst/>
                <a:highlight>
                  <a:srgbClr val="FFFF00"/>
                </a:highlight>
                <a:latin typeface="Consolas" panose="020B0609020204030204" pitchFamily="49" charset="0"/>
              </a:rPr>
              <a:t>read</a:t>
            </a:r>
            <a:r>
              <a:rPr lang="en-US" sz="900" b="0" i="0" dirty="0">
                <a:effectLst/>
                <a:latin typeface="Consolas" panose="020B0609020204030204" pitchFamily="49" charset="0"/>
              </a:rPr>
              <a:t>(</a:t>
            </a:r>
            <a:r>
              <a:rPr lang="en-US" sz="900" b="0" i="0" dirty="0" err="1">
                <a:effectLst/>
                <a:latin typeface="Consolas" panose="020B0609020204030204" pitchFamily="49" charset="0"/>
              </a:rPr>
              <a:t>connfd</a:t>
            </a:r>
            <a:r>
              <a:rPr lang="en-US" sz="900" b="0" i="0" dirty="0">
                <a:effectLst/>
                <a:latin typeface="Consolas" panose="020B0609020204030204" pitchFamily="49" charset="0"/>
              </a:rPr>
              <a:t>, buff,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(buff));</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print buffer which contains the client contents</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("From client: %s\t To client : ", buff);</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bzero</a:t>
            </a:r>
            <a:r>
              <a:rPr lang="en-US" sz="900" b="0" i="0" dirty="0">
                <a:effectLst/>
                <a:latin typeface="Consolas" panose="020B0609020204030204" pitchFamily="49" charset="0"/>
              </a:rPr>
              <a:t>(buff, MAX);</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n = 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copy server message in the buffer</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while ((buff[n++] = </a:t>
            </a:r>
            <a:r>
              <a:rPr lang="en-US" sz="900" b="0" i="0" dirty="0" err="1">
                <a:effectLst/>
                <a:latin typeface="Consolas" panose="020B0609020204030204" pitchFamily="49" charset="0"/>
              </a:rPr>
              <a:t>getchar</a:t>
            </a:r>
            <a:r>
              <a:rPr lang="en-US" sz="900" b="0" i="0" dirty="0">
                <a:effectLst/>
                <a:latin typeface="Consolas" panose="020B0609020204030204" pitchFamily="49" charset="0"/>
              </a:rPr>
              <a:t>()) != '\n')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and send that buffer to client</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effectLst/>
                <a:highlight>
                  <a:srgbClr val="FFFF00"/>
                </a:highlight>
                <a:latin typeface="Consolas" panose="020B0609020204030204" pitchFamily="49" charset="0"/>
              </a:rPr>
              <a:t>write</a:t>
            </a:r>
            <a:r>
              <a:rPr lang="en-US" sz="900" b="0" i="0" dirty="0">
                <a:effectLst/>
                <a:latin typeface="Consolas" panose="020B0609020204030204" pitchFamily="49" charset="0"/>
              </a:rPr>
              <a:t>(</a:t>
            </a:r>
            <a:r>
              <a:rPr lang="en-US" sz="900" b="0" i="0" dirty="0" err="1">
                <a:effectLst/>
                <a:latin typeface="Consolas" panose="020B0609020204030204" pitchFamily="49" charset="0"/>
              </a:rPr>
              <a:t>connfd</a:t>
            </a:r>
            <a:r>
              <a:rPr lang="en-US" sz="900" b="0" i="0" dirty="0">
                <a:effectLst/>
                <a:latin typeface="Consolas" panose="020B0609020204030204" pitchFamily="49" charset="0"/>
              </a:rPr>
              <a:t>, buff,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(buff));</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if msg contains "Exit" then server exit and chat ended.</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if (</a:t>
            </a:r>
            <a:r>
              <a:rPr lang="en-US" sz="900" b="0" i="0" dirty="0" err="1">
                <a:effectLst/>
                <a:latin typeface="Consolas" panose="020B0609020204030204" pitchFamily="49" charset="0"/>
              </a:rPr>
              <a:t>strncmp</a:t>
            </a:r>
            <a:r>
              <a:rPr lang="en-US" sz="900" b="0" i="0" dirty="0">
                <a:effectLst/>
                <a:latin typeface="Consolas" panose="020B0609020204030204" pitchFamily="49" charset="0"/>
              </a:rPr>
              <a:t>("exit", buff, 4) ==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("Server Exit...\n");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break;</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900" b="0" i="0" dirty="0">
              <a:effectLst/>
              <a:latin typeface="Consolas" panose="020B0609020204030204" pitchFamily="49" charset="0"/>
            </a:endParaRPr>
          </a:p>
        </p:txBody>
      </p:sp>
      <p:sp>
        <p:nvSpPr>
          <p:cNvPr id="5" name="TextBox 4"/>
          <p:cNvSpPr txBox="1"/>
          <p:nvPr/>
        </p:nvSpPr>
        <p:spPr>
          <a:xfrm>
            <a:off x="4465675" y="500663"/>
            <a:ext cx="4572000" cy="6186309"/>
          </a:xfrm>
          <a:prstGeom prst="rect">
            <a:avLst/>
          </a:prstGeom>
          <a:noFill/>
        </p:spPr>
        <p:txBody>
          <a:bodyPr wrap="square">
            <a:spAutoFit/>
          </a:bodyPr>
          <a:lstStyle/>
          <a:p>
            <a:pPr algn="l" rtl="0" fontAlgn="base"/>
            <a:r>
              <a:rPr lang="en-US" sz="900" b="0" i="0" dirty="0">
                <a:solidFill>
                  <a:schemeClr val="tx1">
                    <a:lumMod val="65000"/>
                    <a:lumOff val="35000"/>
                  </a:schemeClr>
                </a:solidFill>
                <a:effectLst/>
                <a:latin typeface="Consolas" panose="020B0609020204030204" pitchFamily="49" charset="0"/>
              </a:rPr>
              <a:t>// Driver function</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int main()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int </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a:t>
            </a:r>
            <a:r>
              <a:rPr lang="en-US" sz="900" b="0" i="0" dirty="0" err="1">
                <a:effectLst/>
                <a:latin typeface="Consolas" panose="020B0609020204030204" pitchFamily="49" charset="0"/>
              </a:rPr>
              <a:t>connfd</a:t>
            </a:r>
            <a:r>
              <a:rPr lang="en-US" sz="900" b="0" i="0" dirty="0">
                <a:effectLst/>
                <a:latin typeface="Consolas" panose="020B0609020204030204" pitchFamily="49" charset="0"/>
              </a:rPr>
              <a:t>, </a:t>
            </a:r>
            <a:r>
              <a:rPr lang="en-US" sz="900" b="0" i="0" dirty="0" err="1">
                <a:effectLst/>
                <a:latin typeface="Consolas" panose="020B0609020204030204" pitchFamily="49" charset="0"/>
              </a:rPr>
              <a:t>len</a:t>
            </a:r>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struct </a:t>
            </a:r>
            <a:r>
              <a:rPr lang="en-US" sz="900" b="0" i="0" dirty="0" err="1">
                <a:effectLst/>
                <a:latin typeface="Consolas" panose="020B0609020204030204" pitchFamily="49" charset="0"/>
              </a:rPr>
              <a:t>sockaddr_in</a:t>
            </a:r>
            <a:r>
              <a:rPr lang="en-US" sz="900" b="0" i="0" dirty="0">
                <a:effectLst/>
                <a:latin typeface="Consolas" panose="020B0609020204030204" pitchFamily="49" charset="0"/>
              </a:rPr>
              <a:t> </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cli;</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socket create and verification</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highlight>
                  <a:srgbClr val="FFFF00"/>
                </a:highlight>
                <a:latin typeface="Consolas" panose="020B0609020204030204" pitchFamily="49" charset="0"/>
              </a:rPr>
              <a:t>sockfd</a:t>
            </a:r>
            <a:r>
              <a:rPr lang="en-US" sz="900" b="0" i="0" dirty="0">
                <a:effectLst/>
                <a:latin typeface="Consolas" panose="020B0609020204030204" pitchFamily="49" charset="0"/>
              </a:rPr>
              <a:t> = socket(AF_INET, SOCK_STREAM, 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if (</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 -1)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("socket creation failed...\n");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else</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("Socket successfully created..\n");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bzero</a:t>
            </a:r>
            <a:r>
              <a:rPr lang="en-US" sz="900" b="0" i="0" dirty="0">
                <a:effectLst/>
                <a:latin typeface="Consolas" panose="020B0609020204030204" pitchFamily="49" charset="0"/>
              </a:rPr>
              <a:t>(&amp;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assign IP, PORT</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servaddr.sin_family</a:t>
            </a:r>
            <a:r>
              <a:rPr lang="en-US" sz="900" b="0" i="0" dirty="0">
                <a:effectLst/>
                <a:latin typeface="Consolas" panose="020B0609020204030204" pitchFamily="49" charset="0"/>
              </a:rPr>
              <a:t> = AF_INET;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servaddr.sin_addr.s_addr</a:t>
            </a:r>
            <a:r>
              <a:rPr lang="en-US" sz="900" b="0" i="0" dirty="0">
                <a:effectLst/>
                <a:latin typeface="Consolas" panose="020B0609020204030204" pitchFamily="49" charset="0"/>
              </a:rPr>
              <a:t> = </a:t>
            </a:r>
            <a:r>
              <a:rPr lang="en-US" sz="900" b="0" i="0" dirty="0" err="1">
                <a:effectLst/>
                <a:latin typeface="Consolas" panose="020B0609020204030204" pitchFamily="49" charset="0"/>
              </a:rPr>
              <a:t>htonl</a:t>
            </a:r>
            <a:r>
              <a:rPr lang="en-US" sz="900" b="0" i="0" dirty="0">
                <a:effectLst/>
                <a:latin typeface="Consolas" panose="020B0609020204030204" pitchFamily="49" charset="0"/>
              </a:rPr>
              <a:t>(INADDR_ANY);</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servaddr.sin_port</a:t>
            </a:r>
            <a:r>
              <a:rPr lang="en-US" sz="900" b="0" i="0" dirty="0">
                <a:effectLst/>
                <a:latin typeface="Consolas" panose="020B0609020204030204" pitchFamily="49" charset="0"/>
              </a:rPr>
              <a:t> = </a:t>
            </a:r>
            <a:r>
              <a:rPr lang="en-US" sz="900" b="0" i="0" dirty="0" err="1">
                <a:effectLst/>
                <a:latin typeface="Consolas" panose="020B0609020204030204" pitchFamily="49" charset="0"/>
              </a:rPr>
              <a:t>htons</a:t>
            </a:r>
            <a:r>
              <a:rPr lang="en-US" sz="900" b="0" i="0" dirty="0">
                <a:effectLst/>
                <a:latin typeface="Consolas" panose="020B0609020204030204" pitchFamily="49" charset="0"/>
              </a:rPr>
              <a:t>(PORT);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Binding newly created socket to given IP and verification</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if ((</a:t>
            </a:r>
            <a:r>
              <a:rPr lang="en-US" sz="900" b="0" i="0" dirty="0">
                <a:effectLst/>
                <a:highlight>
                  <a:srgbClr val="FFFF00"/>
                </a:highlight>
                <a:latin typeface="Consolas" panose="020B0609020204030204" pitchFamily="49" charset="0"/>
              </a:rPr>
              <a:t>bind</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(SA*)&amp;</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a:t>
            </a:r>
            <a:r>
              <a:rPr lang="en-US" sz="900" b="0" i="0" dirty="0" err="1">
                <a:effectLst/>
                <a:latin typeface="Consolas" panose="020B0609020204030204" pitchFamily="49" charset="0"/>
              </a:rPr>
              <a:t>servaddr</a:t>
            </a:r>
            <a:r>
              <a:rPr lang="en-US" sz="900" b="0" i="0" dirty="0">
                <a:effectLst/>
                <a:latin typeface="Consolas" panose="020B0609020204030204" pitchFamily="49" charset="0"/>
              </a:rPr>
              <a:t>))) !=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("socket bind failed...\n");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Now server is ready to listen and verification</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if ((</a:t>
            </a:r>
            <a:r>
              <a:rPr lang="en-US" sz="900" b="0" i="0" dirty="0">
                <a:effectLst/>
                <a:highlight>
                  <a:srgbClr val="FFFF00"/>
                </a:highlight>
                <a:latin typeface="Consolas" panose="020B0609020204030204" pitchFamily="49" charset="0"/>
              </a:rPr>
              <a:t>listen</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5)) != 0)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printf</a:t>
            </a:r>
            <a:r>
              <a:rPr lang="en-US" sz="900" b="0" i="0" dirty="0">
                <a:effectLst/>
                <a:latin typeface="Consolas" panose="020B0609020204030204" pitchFamily="49" charset="0"/>
              </a:rPr>
              <a:t>("Listen failed...\n");</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exit(0);</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len</a:t>
            </a:r>
            <a:r>
              <a:rPr lang="en-US" sz="900" b="0" i="0" dirty="0">
                <a:effectLst/>
                <a:latin typeface="Consolas" panose="020B0609020204030204" pitchFamily="49" charset="0"/>
              </a:rPr>
              <a:t> = </a:t>
            </a:r>
            <a:r>
              <a:rPr lang="en-US" sz="900" b="0" i="0" dirty="0" err="1">
                <a:effectLst/>
                <a:latin typeface="Consolas" panose="020B0609020204030204" pitchFamily="49" charset="0"/>
              </a:rPr>
              <a:t>sizeof</a:t>
            </a:r>
            <a:r>
              <a:rPr lang="en-US" sz="900" b="0" i="0" dirty="0">
                <a:effectLst/>
                <a:latin typeface="Consolas" panose="020B0609020204030204" pitchFamily="49" charset="0"/>
              </a:rPr>
              <a:t>(cli);</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 Accept the data packet from client and verification</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connfd</a:t>
            </a:r>
            <a:r>
              <a:rPr lang="en-US" sz="900" b="0" i="0" dirty="0">
                <a:effectLst/>
                <a:latin typeface="Consolas" panose="020B0609020204030204" pitchFamily="49" charset="0"/>
              </a:rPr>
              <a:t> = </a:t>
            </a:r>
            <a:r>
              <a:rPr lang="en-US" sz="900" b="0" i="0" dirty="0">
                <a:effectLst/>
                <a:highlight>
                  <a:srgbClr val="FFFF00"/>
                </a:highlight>
                <a:latin typeface="Consolas" panose="020B0609020204030204" pitchFamily="49" charset="0"/>
              </a:rPr>
              <a:t>accept</a:t>
            </a:r>
            <a:r>
              <a:rPr lang="en-US" sz="900" b="0" i="0" dirty="0">
                <a:effectLst/>
                <a:latin typeface="Consolas" panose="020B0609020204030204" pitchFamily="49" charset="0"/>
              </a:rPr>
              <a:t>(</a:t>
            </a:r>
            <a:r>
              <a:rPr lang="en-US" sz="900" b="0" i="0" dirty="0" err="1">
                <a:effectLst/>
                <a:latin typeface="Consolas" panose="020B0609020204030204" pitchFamily="49" charset="0"/>
              </a:rPr>
              <a:t>sockfd</a:t>
            </a:r>
            <a:r>
              <a:rPr lang="en-US" sz="900" b="0" i="0" dirty="0">
                <a:effectLst/>
                <a:latin typeface="Consolas" panose="020B0609020204030204" pitchFamily="49" charset="0"/>
              </a:rPr>
              <a:t>, (SA*)&amp;cli, &amp;</a:t>
            </a:r>
            <a:r>
              <a:rPr lang="en-US" sz="900" b="0" i="0" dirty="0" err="1">
                <a:effectLst/>
                <a:latin typeface="Consolas" panose="020B0609020204030204" pitchFamily="49" charset="0"/>
              </a:rPr>
              <a:t>len</a:t>
            </a:r>
            <a:r>
              <a:rPr lang="en-US" sz="900" b="0" i="0" dirty="0">
                <a:effectLst/>
                <a:latin typeface="Consolas" panose="020B0609020204030204" pitchFamily="49" charset="0"/>
              </a:rPr>
              <a:t>);</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Function for chatting between client and server</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err="1">
                <a:effectLst/>
                <a:highlight>
                  <a:srgbClr val="FFFF00"/>
                </a:highlight>
                <a:latin typeface="Consolas" panose="020B0609020204030204" pitchFamily="49" charset="0"/>
              </a:rPr>
              <a:t>func</a:t>
            </a:r>
            <a:r>
              <a:rPr lang="en-US" sz="900" b="0" i="0" dirty="0">
                <a:effectLst/>
                <a:highlight>
                  <a:srgbClr val="FFFF00"/>
                </a:highlight>
                <a:latin typeface="Consolas" panose="020B0609020204030204" pitchFamily="49" charset="0"/>
              </a:rPr>
              <a:t>(</a:t>
            </a:r>
            <a:r>
              <a:rPr lang="en-US" sz="900" b="0" i="0" dirty="0" err="1">
                <a:effectLst/>
                <a:highlight>
                  <a:srgbClr val="FFFF00"/>
                </a:highlight>
                <a:latin typeface="Consolas" panose="020B0609020204030204" pitchFamily="49" charset="0"/>
              </a:rPr>
              <a:t>connfd</a:t>
            </a:r>
            <a:r>
              <a:rPr lang="en-US" sz="900" b="0" i="0" dirty="0">
                <a:effectLst/>
                <a:highlight>
                  <a:srgbClr val="FFFF00"/>
                </a:highlight>
                <a:latin typeface="Consolas" panose="020B0609020204030204" pitchFamily="49" charset="0"/>
              </a:rPr>
              <a:t>);</a:t>
            </a:r>
            <a:endParaRPr lang="en-US" sz="900" b="0" i="0" dirty="0">
              <a:effectLst/>
              <a:highlight>
                <a:srgbClr val="FFFF00"/>
              </a:highlight>
              <a:latin typeface="Consolas" panose="020B0609020204030204" pitchFamily="49" charset="0"/>
            </a:endParaRPr>
          </a:p>
          <a:p>
            <a:pPr algn="l" rtl="0" fontAlgn="base"/>
            <a:r>
              <a:rPr lang="en-US" sz="900" b="0" i="0" dirty="0">
                <a:effectLst/>
                <a:latin typeface="Consolas" panose="020B0609020204030204" pitchFamily="49" charset="0"/>
              </a:rPr>
              <a:t>   </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solidFill>
                  <a:schemeClr val="tx1">
                    <a:lumMod val="65000"/>
                    <a:lumOff val="35000"/>
                  </a:schemeClr>
                </a:solidFill>
                <a:effectLst/>
                <a:latin typeface="Consolas" panose="020B0609020204030204" pitchFamily="49" charset="0"/>
              </a:rPr>
              <a:t>// After chatting close the socket</a:t>
            </a:r>
            <a:endParaRPr lang="en-US" sz="900" b="0" i="0" dirty="0">
              <a:solidFill>
                <a:schemeClr val="tx1">
                  <a:lumMod val="65000"/>
                  <a:lumOff val="35000"/>
                </a:schemeClr>
              </a:solidFill>
              <a:effectLst/>
              <a:latin typeface="Consolas" panose="020B0609020204030204" pitchFamily="49" charset="0"/>
            </a:endParaRPr>
          </a:p>
          <a:p>
            <a:pPr algn="l" rtl="0" fontAlgn="base"/>
            <a:r>
              <a:rPr lang="en-US" sz="900" b="0" i="0" dirty="0">
                <a:effectLst/>
                <a:latin typeface="Consolas" panose="020B0609020204030204" pitchFamily="49" charset="0"/>
              </a:rPr>
              <a:t>    </a:t>
            </a:r>
            <a:r>
              <a:rPr lang="en-US" sz="900" b="0" i="0" dirty="0">
                <a:effectLst/>
                <a:highlight>
                  <a:srgbClr val="FFFF00"/>
                </a:highlight>
                <a:latin typeface="Consolas" panose="020B0609020204030204" pitchFamily="49" charset="0"/>
              </a:rPr>
              <a:t>close(</a:t>
            </a:r>
            <a:r>
              <a:rPr lang="en-US" sz="900" b="0" i="0" dirty="0" err="1">
                <a:effectLst/>
                <a:highlight>
                  <a:srgbClr val="FFFF00"/>
                </a:highlight>
                <a:latin typeface="Consolas" panose="020B0609020204030204" pitchFamily="49" charset="0"/>
              </a:rPr>
              <a:t>sockfd</a:t>
            </a:r>
            <a:r>
              <a:rPr lang="en-US" sz="900" b="0" i="0" dirty="0">
                <a:effectLst/>
                <a:highlight>
                  <a:srgbClr val="FFFF00"/>
                </a:highlight>
                <a:latin typeface="Consolas" panose="020B0609020204030204" pitchFamily="49" charset="0"/>
              </a:rPr>
              <a:t>);</a:t>
            </a:r>
            <a:endParaRPr lang="en-US" sz="900" b="0" i="0" dirty="0">
              <a:effectLst/>
              <a:highlight>
                <a:srgbClr val="FFFF00"/>
              </a:highlight>
              <a:latin typeface="Consolas" panose="020B0609020204030204" pitchFamily="49" charset="0"/>
            </a:endParaRPr>
          </a:p>
          <a:p>
            <a:pPr algn="l" rtl="0" fontAlgn="base"/>
            <a:r>
              <a:rPr lang="en-US" sz="900" b="0" i="0" dirty="0">
                <a:effectLst/>
                <a:latin typeface="Consolas" panose="020B0609020204030204" pitchFamily="49" charset="0"/>
              </a:rPr>
              <a:t>}</a:t>
            </a:r>
            <a:endParaRPr lang="en-US" sz="900" b="0" i="0" dirty="0">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9219" name="Rectangle 3"/>
          <p:cNvSpPr>
            <a:spLocks noGrp="1" noChangeArrowheads="1"/>
          </p:cNvSpPr>
          <p:nvPr>
            <p:ph type="title" idx="4294967295"/>
          </p:nvPr>
        </p:nvSpPr>
        <p:spPr>
          <a:xfrm>
            <a:off x="351794" y="33089"/>
            <a:ext cx="7543800" cy="467574"/>
          </a:xfrm>
        </p:spPr>
        <p:txBody>
          <a:bodyPr vert="horz" lIns="91440" tIns="45720" rIns="121920" bIns="45720" rtlCol="0" anchor="b">
            <a:normAutofit/>
          </a:bodyPr>
          <a:lstStyle/>
          <a:p>
            <a:r>
              <a:rPr lang="en-US" altLang="zh-CN" sz="1800" dirty="0"/>
              <a:t>TCP client</a:t>
            </a:r>
            <a:endParaRPr lang="en-US" altLang="zh-CN" sz="1800" dirty="0"/>
          </a:p>
        </p:txBody>
      </p:sp>
      <p:sp>
        <p:nvSpPr>
          <p:cNvPr id="3" name="Rectangle 4"/>
          <p:cNvSpPr/>
          <p:nvPr/>
        </p:nvSpPr>
        <p:spPr bwMode="auto">
          <a:xfrm>
            <a:off x="233097" y="686872"/>
            <a:ext cx="485989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37513" bIns="0">
            <a:spAutoFit/>
          </a:bodyPr>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arpa</a:t>
            </a:r>
            <a:r>
              <a:rPr lang="en-US" sz="1000" b="0" i="0" dirty="0">
                <a:effectLst/>
                <a:latin typeface="Consolas" panose="020B0609020204030204" pitchFamily="49" charset="0"/>
              </a:rPr>
              <a:t>/</a:t>
            </a:r>
            <a:r>
              <a:rPr lang="en-US" sz="1000" b="0" i="0" dirty="0" err="1">
                <a:effectLst/>
                <a:latin typeface="Consolas" panose="020B0609020204030204" pitchFamily="49" charset="0"/>
              </a:rPr>
              <a:t>inet.h</a:t>
            </a:r>
            <a:r>
              <a:rPr lang="en-US" sz="1000" b="0" i="0" dirty="0">
                <a:effectLst/>
                <a:latin typeface="Consolas" panose="020B0609020204030204" pitchFamily="49" charset="0"/>
              </a:rPr>
              <a:t>&gt; // </a:t>
            </a:r>
            <a:r>
              <a:rPr lang="en-US" sz="1000" b="0" i="0" dirty="0" err="1">
                <a:effectLst/>
                <a:latin typeface="Consolas" panose="020B0609020204030204" pitchFamily="49" charset="0"/>
              </a:rPr>
              <a:t>inet_addr</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netdb.h</a:t>
            </a:r>
            <a:r>
              <a:rPr lang="en-US" sz="1000" b="0" i="0" dirty="0">
                <a:effectLst/>
                <a:latin typeface="Consolas" panose="020B0609020204030204" pitchFamily="49" charset="0"/>
              </a:rPr>
              <a:t>&gt;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stdio.h</a:t>
            </a:r>
            <a:r>
              <a:rPr lang="en-US" sz="1000" b="0" i="0" dirty="0">
                <a:effectLst/>
                <a:latin typeface="Consolas" panose="020B0609020204030204" pitchFamily="49" charset="0"/>
              </a:rPr>
              <a:t>&gt;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stdlib.h</a:t>
            </a:r>
            <a:r>
              <a:rPr lang="en-US" sz="1000" b="0" i="0" dirty="0">
                <a:effectLst/>
                <a:latin typeface="Consolas" panose="020B0609020204030204" pitchFamily="49" charset="0"/>
              </a:rPr>
              <a:t>&gt;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string.h</a:t>
            </a:r>
            <a:r>
              <a:rPr lang="en-US" sz="1000" b="0" i="0" dirty="0">
                <a:effectLst/>
                <a:latin typeface="Consolas" panose="020B0609020204030204" pitchFamily="49" charset="0"/>
              </a:rPr>
              <a:t>&gt;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strings.h</a:t>
            </a:r>
            <a:r>
              <a:rPr lang="en-US" sz="1000" b="0" i="0" dirty="0">
                <a:effectLst/>
                <a:latin typeface="Consolas" panose="020B0609020204030204" pitchFamily="49" charset="0"/>
              </a:rPr>
              <a:t>&gt; // </a:t>
            </a:r>
            <a:r>
              <a:rPr lang="en-US" sz="1000" b="0" i="0" dirty="0" err="1">
                <a:effectLst/>
                <a:latin typeface="Consolas" panose="020B0609020204030204" pitchFamily="49" charset="0"/>
              </a:rPr>
              <a:t>bzero</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&lt;sys/</a:t>
            </a:r>
            <a:r>
              <a:rPr lang="en-US" sz="1000" b="0" i="0" dirty="0" err="1">
                <a:effectLst/>
                <a:latin typeface="Consolas" panose="020B0609020204030204" pitchFamily="49" charset="0"/>
              </a:rPr>
              <a:t>socket.h</a:t>
            </a:r>
            <a:r>
              <a:rPr lang="en-US" sz="1000" b="0" i="0" dirty="0">
                <a:effectLst/>
                <a:latin typeface="Consolas" panose="020B0609020204030204" pitchFamily="49" charset="0"/>
              </a:rPr>
              <a:t>&gt;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#include &lt;</a:t>
            </a:r>
            <a:r>
              <a:rPr lang="en-US" sz="1000" b="0" i="0" dirty="0" err="1">
                <a:effectLst/>
                <a:latin typeface="Consolas" panose="020B0609020204030204" pitchFamily="49" charset="0"/>
              </a:rPr>
              <a:t>unistd.h</a:t>
            </a:r>
            <a:r>
              <a:rPr lang="en-US" sz="1000" b="0" i="0" dirty="0">
                <a:effectLst/>
                <a:latin typeface="Consolas" panose="020B0609020204030204" pitchFamily="49" charset="0"/>
              </a:rPr>
              <a:t>&gt; // read(), write(), close()</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#define MAX 80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#define PORT 8080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#define SA struct </a:t>
            </a:r>
            <a:r>
              <a:rPr lang="en-US" sz="1000" b="0" i="0" dirty="0" err="1">
                <a:effectLst/>
                <a:latin typeface="Consolas" panose="020B0609020204030204" pitchFamily="49" charset="0"/>
              </a:rPr>
              <a:t>sockaddr</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void </a:t>
            </a:r>
            <a:r>
              <a:rPr lang="en-US" sz="1000" b="0" i="0" dirty="0" err="1">
                <a:effectLst/>
                <a:latin typeface="Consolas" panose="020B0609020204030204" pitchFamily="49" charset="0"/>
              </a:rPr>
              <a:t>func</a:t>
            </a:r>
            <a:r>
              <a:rPr lang="en-US" sz="1000" b="0" i="0" dirty="0">
                <a:effectLst/>
                <a:latin typeface="Consolas" panose="020B0609020204030204" pitchFamily="49" charset="0"/>
              </a:rPr>
              <a:t>(int </a:t>
            </a:r>
            <a:r>
              <a:rPr lang="en-US" sz="1000" b="0" i="0" dirty="0" err="1">
                <a:effectLst/>
                <a:latin typeface="Consolas" panose="020B0609020204030204" pitchFamily="49" charset="0"/>
              </a:rPr>
              <a:t>sockfd</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char buff[MAX];</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int 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for (;;)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bzero</a:t>
            </a:r>
            <a:r>
              <a:rPr lang="en-US" sz="1000" b="0" i="0" dirty="0">
                <a:effectLst/>
                <a:latin typeface="Consolas" panose="020B0609020204030204" pitchFamily="49" charset="0"/>
              </a:rPr>
              <a:t>(buff,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(buff));</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("Enter the string :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n = 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while ((buff[n++] = </a:t>
            </a:r>
            <a:r>
              <a:rPr lang="en-US" sz="1000" b="0" i="0" dirty="0" err="1">
                <a:effectLst/>
                <a:latin typeface="Consolas" panose="020B0609020204030204" pitchFamily="49" charset="0"/>
              </a:rPr>
              <a:t>getchar</a:t>
            </a:r>
            <a:r>
              <a:rPr lang="en-US" sz="1000" b="0" i="0" dirty="0">
                <a:effectLst/>
                <a:latin typeface="Consolas" panose="020B0609020204030204" pitchFamily="49" charset="0"/>
              </a:rPr>
              <a:t>()) != '\n')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effectLst/>
                <a:highlight>
                  <a:srgbClr val="FFFF00"/>
                </a:highlight>
                <a:latin typeface="Consolas" panose="020B0609020204030204" pitchFamily="49" charset="0"/>
              </a:rPr>
              <a:t> write(</a:t>
            </a:r>
            <a:r>
              <a:rPr lang="en-US" sz="1000" b="0" i="0" dirty="0" err="1">
                <a:effectLst/>
                <a:highlight>
                  <a:srgbClr val="FFFF00"/>
                </a:highlight>
                <a:latin typeface="Consolas" panose="020B0609020204030204" pitchFamily="49" charset="0"/>
              </a:rPr>
              <a:t>sockfd</a:t>
            </a:r>
            <a:r>
              <a:rPr lang="en-US" sz="1000" b="0" i="0" dirty="0">
                <a:effectLst/>
                <a:highlight>
                  <a:srgbClr val="FFFF00"/>
                </a:highlight>
                <a:latin typeface="Consolas" panose="020B0609020204030204" pitchFamily="49" charset="0"/>
              </a:rPr>
              <a:t>, </a:t>
            </a:r>
            <a:r>
              <a:rPr lang="en-US" sz="1000" b="0" i="0" dirty="0">
                <a:effectLst/>
                <a:latin typeface="Consolas" panose="020B0609020204030204" pitchFamily="49" charset="0"/>
              </a:rPr>
              <a:t>buff,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(buff));</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bzero</a:t>
            </a:r>
            <a:r>
              <a:rPr lang="en-US" sz="1000" b="0" i="0" dirty="0">
                <a:effectLst/>
                <a:latin typeface="Consolas" panose="020B0609020204030204" pitchFamily="49" charset="0"/>
              </a:rPr>
              <a:t>(buff,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(buff));</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effectLst/>
                <a:highlight>
                  <a:srgbClr val="FFFF00"/>
                </a:highlight>
                <a:latin typeface="Consolas" panose="020B0609020204030204" pitchFamily="49" charset="0"/>
              </a:rPr>
              <a:t>read(</a:t>
            </a:r>
            <a:r>
              <a:rPr lang="en-US" sz="1000" b="0" i="0" dirty="0" err="1">
                <a:effectLst/>
                <a:highlight>
                  <a:srgbClr val="FFFF00"/>
                </a:highlight>
                <a:latin typeface="Consolas" panose="020B0609020204030204" pitchFamily="49" charset="0"/>
              </a:rPr>
              <a:t>sockfd</a:t>
            </a:r>
            <a:r>
              <a:rPr lang="en-US" sz="1000" b="0" i="0" dirty="0">
                <a:effectLst/>
                <a:latin typeface="Consolas" panose="020B0609020204030204" pitchFamily="49" charset="0"/>
              </a:rPr>
              <a:t>, buff,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(buff));</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("From Server : %s", buff);</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if ((</a:t>
            </a:r>
            <a:r>
              <a:rPr lang="en-US" sz="1000" b="0" i="0" dirty="0" err="1">
                <a:effectLst/>
                <a:latin typeface="Consolas" panose="020B0609020204030204" pitchFamily="49" charset="0"/>
              </a:rPr>
              <a:t>strncmp</a:t>
            </a:r>
            <a:r>
              <a:rPr lang="en-US" sz="1000" b="0" i="0" dirty="0">
                <a:effectLst/>
                <a:latin typeface="Consolas" panose="020B0609020204030204" pitchFamily="49" charset="0"/>
              </a:rPr>
              <a:t>(buff, "exit", 4)) == 0)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("Client Exit...\n");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break;</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a:t>
            </a:r>
            <a:endParaRPr lang="en-US" sz="1000" b="0" i="0" dirty="0">
              <a:effectLst/>
              <a:latin typeface="Consolas" panose="020B0609020204030204" pitchFamily="49" charset="0"/>
            </a:endParaRPr>
          </a:p>
        </p:txBody>
      </p:sp>
      <p:sp>
        <p:nvSpPr>
          <p:cNvPr id="5" name="TextBox 4"/>
          <p:cNvSpPr txBox="1"/>
          <p:nvPr/>
        </p:nvSpPr>
        <p:spPr>
          <a:xfrm>
            <a:off x="4465675" y="500663"/>
            <a:ext cx="4572000" cy="5478423"/>
          </a:xfrm>
          <a:prstGeom prst="rect">
            <a:avLst/>
          </a:prstGeom>
          <a:noFill/>
        </p:spPr>
        <p:txBody>
          <a:bodyPr wrap="square">
            <a:spAutoFit/>
          </a:bodyPr>
          <a:lstStyle/>
          <a:p>
            <a:pPr algn="l" rtl="0" fontAlgn="base"/>
            <a:r>
              <a:rPr lang="en-US" sz="1000" b="0" i="0" dirty="0">
                <a:effectLst/>
                <a:latin typeface="Consolas" panose="020B0609020204030204" pitchFamily="49" charset="0"/>
              </a:rPr>
              <a:t>int main()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int </a:t>
            </a:r>
            <a:r>
              <a:rPr lang="en-US" sz="1000" b="0" i="0" dirty="0" err="1">
                <a:effectLst/>
                <a:latin typeface="Consolas" panose="020B0609020204030204" pitchFamily="49" charset="0"/>
              </a:rPr>
              <a:t>sockfd</a:t>
            </a:r>
            <a:r>
              <a:rPr lang="en-US" sz="1000" b="0" i="0" dirty="0">
                <a:effectLst/>
                <a:latin typeface="Consolas" panose="020B0609020204030204" pitchFamily="49" charset="0"/>
              </a:rPr>
              <a:t>, </a:t>
            </a:r>
            <a:r>
              <a:rPr lang="en-US" sz="1000" b="0" i="0" dirty="0" err="1">
                <a:effectLst/>
                <a:latin typeface="Consolas" panose="020B0609020204030204" pitchFamily="49" charset="0"/>
              </a:rPr>
              <a:t>connfd</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struct </a:t>
            </a:r>
            <a:r>
              <a:rPr lang="en-US" sz="1000" b="0" i="0" dirty="0" err="1">
                <a:effectLst/>
                <a:latin typeface="Consolas" panose="020B0609020204030204" pitchFamily="49" charset="0"/>
              </a:rPr>
              <a:t>sockaddr_in</a:t>
            </a:r>
            <a:r>
              <a:rPr lang="en-US" sz="1000" b="0" i="0" dirty="0">
                <a:effectLst/>
                <a:latin typeface="Consolas" panose="020B0609020204030204" pitchFamily="49" charset="0"/>
              </a:rPr>
              <a:t> </a:t>
            </a:r>
            <a:r>
              <a:rPr lang="en-US" sz="1000" b="0" i="0" dirty="0" err="1">
                <a:effectLst/>
                <a:latin typeface="Consolas" panose="020B0609020204030204" pitchFamily="49" charset="0"/>
              </a:rPr>
              <a:t>servaddr</a:t>
            </a:r>
            <a:r>
              <a:rPr lang="en-US" sz="1000" b="0" i="0" dirty="0">
                <a:effectLst/>
                <a:latin typeface="Consolas" panose="020B0609020204030204" pitchFamily="49" charset="0"/>
              </a:rPr>
              <a:t>, cli;</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solidFill>
                  <a:schemeClr val="tx1">
                    <a:lumMod val="65000"/>
                    <a:lumOff val="35000"/>
                  </a:schemeClr>
                </a:solidFill>
                <a:effectLst/>
                <a:latin typeface="Consolas" panose="020B0609020204030204" pitchFamily="49" charset="0"/>
              </a:rPr>
              <a:t>// socket create and verification</a:t>
            </a:r>
            <a:endParaRPr lang="en-US" sz="1000" b="0" i="0" dirty="0">
              <a:solidFill>
                <a:schemeClr val="tx1">
                  <a:lumMod val="65000"/>
                  <a:lumOff val="35000"/>
                </a:schemeClr>
              </a:solidFill>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sockfd</a:t>
            </a:r>
            <a:r>
              <a:rPr lang="en-US" sz="1000" b="0" i="0" dirty="0">
                <a:effectLst/>
                <a:latin typeface="Consolas" panose="020B0609020204030204" pitchFamily="49" charset="0"/>
              </a:rPr>
              <a:t> = </a:t>
            </a:r>
            <a:r>
              <a:rPr lang="en-US" sz="1000" b="0" i="0" dirty="0">
                <a:effectLst/>
                <a:highlight>
                  <a:srgbClr val="FFFF00"/>
                </a:highlight>
                <a:latin typeface="Consolas" panose="020B0609020204030204" pitchFamily="49" charset="0"/>
              </a:rPr>
              <a:t>socket</a:t>
            </a:r>
            <a:r>
              <a:rPr lang="en-US" sz="1000" b="0" i="0" dirty="0">
                <a:effectLst/>
                <a:latin typeface="Consolas" panose="020B0609020204030204" pitchFamily="49" charset="0"/>
              </a:rPr>
              <a:t>(AF_INET, SOCK_STREAM, 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if (</a:t>
            </a:r>
            <a:r>
              <a:rPr lang="en-US" sz="1000" b="0" i="0" dirty="0" err="1">
                <a:effectLst/>
                <a:latin typeface="Consolas" panose="020B0609020204030204" pitchFamily="49" charset="0"/>
              </a:rPr>
              <a:t>sockfd</a:t>
            </a:r>
            <a:r>
              <a:rPr lang="en-US" sz="1000" b="0" i="0" dirty="0">
                <a:effectLst/>
                <a:latin typeface="Consolas" panose="020B0609020204030204" pitchFamily="49" charset="0"/>
              </a:rPr>
              <a:t> == -1)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("socket creation failed...\n");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exit(0);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else</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("Socket successfully created..\n");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bzero</a:t>
            </a:r>
            <a:r>
              <a:rPr lang="en-US" sz="1000" b="0" i="0" dirty="0">
                <a:effectLst/>
                <a:latin typeface="Consolas" panose="020B0609020204030204" pitchFamily="49" charset="0"/>
              </a:rPr>
              <a:t>(&amp;</a:t>
            </a:r>
            <a:r>
              <a:rPr lang="en-US" sz="1000" b="0" i="0" dirty="0" err="1">
                <a:effectLst/>
                <a:latin typeface="Consolas" panose="020B0609020204030204" pitchFamily="49" charset="0"/>
              </a:rPr>
              <a:t>servaddr</a:t>
            </a:r>
            <a:r>
              <a:rPr lang="en-US" sz="1000" b="0" i="0" dirty="0">
                <a:effectLst/>
                <a:latin typeface="Consolas" panose="020B0609020204030204" pitchFamily="49" charset="0"/>
              </a:rPr>
              <a:t>,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a:t>
            </a:r>
            <a:r>
              <a:rPr lang="en-US" sz="1000" b="0" i="0" dirty="0" err="1">
                <a:effectLst/>
                <a:latin typeface="Consolas" panose="020B0609020204030204" pitchFamily="49" charset="0"/>
              </a:rPr>
              <a:t>servaddr</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solidFill>
                  <a:schemeClr val="tx1">
                    <a:lumMod val="65000"/>
                    <a:lumOff val="35000"/>
                  </a:schemeClr>
                </a:solidFill>
                <a:effectLst/>
                <a:latin typeface="Consolas" panose="020B0609020204030204" pitchFamily="49" charset="0"/>
              </a:rPr>
              <a:t>// assign IP, PORT</a:t>
            </a:r>
            <a:endParaRPr lang="en-US" sz="1000" b="0" i="0" dirty="0">
              <a:solidFill>
                <a:schemeClr val="tx1">
                  <a:lumMod val="65000"/>
                  <a:lumOff val="35000"/>
                </a:schemeClr>
              </a:solidFill>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servaddr.sin_family</a:t>
            </a:r>
            <a:r>
              <a:rPr lang="en-US" sz="1000" b="0" i="0" dirty="0">
                <a:effectLst/>
                <a:latin typeface="Consolas" panose="020B0609020204030204" pitchFamily="49" charset="0"/>
              </a:rPr>
              <a:t> = AF_INET;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servaddr.sin_addr.s_addr</a:t>
            </a:r>
            <a:r>
              <a:rPr lang="en-US" sz="1000" b="0" i="0" dirty="0">
                <a:effectLst/>
                <a:latin typeface="Consolas" panose="020B0609020204030204" pitchFamily="49" charset="0"/>
              </a:rPr>
              <a:t> = </a:t>
            </a:r>
            <a:r>
              <a:rPr lang="en-US" sz="1000" b="0" i="0" dirty="0" err="1">
                <a:effectLst/>
                <a:latin typeface="Consolas" panose="020B0609020204030204" pitchFamily="49" charset="0"/>
              </a:rPr>
              <a:t>inet_addr</a:t>
            </a:r>
            <a:r>
              <a:rPr lang="en-US" sz="1000" b="0" i="0" dirty="0">
                <a:effectLst/>
                <a:latin typeface="Consolas" panose="020B0609020204030204" pitchFamily="49" charset="0"/>
              </a:rPr>
              <a:t>("127.0.0.1");</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servaddr.sin_port</a:t>
            </a:r>
            <a:r>
              <a:rPr lang="en-US" sz="1000" b="0" i="0" dirty="0">
                <a:effectLst/>
                <a:latin typeface="Consolas" panose="020B0609020204030204" pitchFamily="49" charset="0"/>
              </a:rPr>
              <a:t> = </a:t>
            </a:r>
            <a:r>
              <a:rPr lang="en-US" sz="1000" b="0" i="0" dirty="0" err="1">
                <a:effectLst/>
                <a:latin typeface="Consolas" panose="020B0609020204030204" pitchFamily="49" charset="0"/>
              </a:rPr>
              <a:t>htons</a:t>
            </a:r>
            <a:r>
              <a:rPr lang="en-US" sz="1000" b="0" i="0" dirty="0">
                <a:effectLst/>
                <a:latin typeface="Consolas" panose="020B0609020204030204" pitchFamily="49" charset="0"/>
              </a:rPr>
              <a:t>(PORT);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solidFill>
                  <a:schemeClr val="tx1">
                    <a:lumMod val="65000"/>
                    <a:lumOff val="35000"/>
                  </a:schemeClr>
                </a:solidFill>
                <a:effectLst/>
                <a:latin typeface="Consolas" panose="020B0609020204030204" pitchFamily="49" charset="0"/>
              </a:rPr>
              <a:t>// connect the client socket to server socket</a:t>
            </a:r>
            <a:endParaRPr lang="en-US" sz="1000" b="0" i="0" dirty="0">
              <a:solidFill>
                <a:schemeClr val="tx1">
                  <a:lumMod val="65000"/>
                  <a:lumOff val="35000"/>
                </a:schemeClr>
              </a:solidFill>
              <a:effectLst/>
              <a:latin typeface="Consolas" panose="020B0609020204030204" pitchFamily="49" charset="0"/>
            </a:endParaRPr>
          </a:p>
          <a:p>
            <a:pPr algn="l" rtl="0" fontAlgn="base"/>
            <a:r>
              <a:rPr lang="en-US" sz="1000" b="0" i="0" dirty="0">
                <a:effectLst/>
                <a:latin typeface="Consolas" panose="020B0609020204030204" pitchFamily="49" charset="0"/>
              </a:rPr>
              <a:t>    if (</a:t>
            </a:r>
            <a:r>
              <a:rPr lang="en-US" sz="1000" b="0" i="0" dirty="0">
                <a:effectLst/>
                <a:highlight>
                  <a:srgbClr val="FFFF00"/>
                </a:highlight>
                <a:latin typeface="Consolas" panose="020B0609020204030204" pitchFamily="49" charset="0"/>
              </a:rPr>
              <a:t>connect</a:t>
            </a:r>
            <a:r>
              <a:rPr lang="en-US" sz="1000" b="0" i="0" dirty="0">
                <a:effectLst/>
                <a:latin typeface="Consolas" panose="020B0609020204030204" pitchFamily="49" charset="0"/>
              </a:rPr>
              <a:t>(</a:t>
            </a:r>
            <a:r>
              <a:rPr lang="en-US" sz="1000" b="0" i="0" dirty="0" err="1">
                <a:effectLst/>
                <a:latin typeface="Consolas" panose="020B0609020204030204" pitchFamily="49" charset="0"/>
              </a:rPr>
              <a:t>sockfd</a:t>
            </a:r>
            <a:r>
              <a:rPr lang="en-US" sz="1000" b="0" i="0" dirty="0">
                <a:effectLst/>
                <a:latin typeface="Consolas" panose="020B0609020204030204" pitchFamily="49" charset="0"/>
              </a:rPr>
              <a:t>, (SA*)&amp;</a:t>
            </a:r>
            <a:r>
              <a:rPr lang="en-US" sz="1000" b="0" i="0" dirty="0" err="1">
                <a:effectLst/>
                <a:latin typeface="Consolas" panose="020B0609020204030204" pitchFamily="49" charset="0"/>
              </a:rPr>
              <a:t>servaddr</a:t>
            </a:r>
            <a:r>
              <a:rPr lang="en-US" sz="1000" b="0" i="0" dirty="0">
                <a:effectLst/>
                <a:latin typeface="Consolas" panose="020B0609020204030204" pitchFamily="49" charset="0"/>
              </a:rPr>
              <a:t>, </a:t>
            </a:r>
            <a:r>
              <a:rPr lang="en-US" sz="1000" b="0" i="0" dirty="0" err="1">
                <a:effectLst/>
                <a:latin typeface="Consolas" panose="020B0609020204030204" pitchFamily="49" charset="0"/>
              </a:rPr>
              <a:t>sizeof</a:t>
            </a:r>
            <a:r>
              <a:rPr lang="en-US" sz="1000" b="0" i="0" dirty="0">
                <a:effectLst/>
                <a:latin typeface="Consolas" panose="020B0609020204030204" pitchFamily="49" charset="0"/>
              </a:rPr>
              <a:t>(</a:t>
            </a:r>
            <a:r>
              <a:rPr lang="en-US" sz="1000" b="0" i="0" dirty="0" err="1">
                <a:effectLst/>
                <a:latin typeface="Consolas" panose="020B0609020204030204" pitchFamily="49" charset="0"/>
              </a:rPr>
              <a:t>servaddr</a:t>
            </a:r>
            <a:r>
              <a:rPr lang="en-US" sz="1000" b="0" i="0" dirty="0">
                <a:effectLst/>
                <a:latin typeface="Consolas" panose="020B0609020204030204" pitchFamily="49" charset="0"/>
              </a:rPr>
              <a:t>))</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 0)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("connection with the server failed...\n");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exit(0);</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else</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latin typeface="Consolas" panose="020B0609020204030204" pitchFamily="49" charset="0"/>
              </a:rPr>
              <a:t>printf</a:t>
            </a:r>
            <a:r>
              <a:rPr lang="en-US" sz="1000" b="0" i="0" dirty="0">
                <a:effectLst/>
                <a:latin typeface="Consolas" panose="020B0609020204030204" pitchFamily="49" charset="0"/>
              </a:rPr>
              <a:t>("connected to the server..\n");</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solidFill>
                  <a:schemeClr val="tx1">
                    <a:lumMod val="65000"/>
                    <a:lumOff val="35000"/>
                  </a:schemeClr>
                </a:solidFill>
                <a:effectLst/>
                <a:latin typeface="Consolas" panose="020B0609020204030204" pitchFamily="49" charset="0"/>
              </a:rPr>
              <a:t>// function for chat</a:t>
            </a:r>
            <a:endParaRPr lang="en-US" sz="1000" b="0" i="0" dirty="0">
              <a:solidFill>
                <a:schemeClr val="tx1">
                  <a:lumMod val="65000"/>
                  <a:lumOff val="35000"/>
                </a:schemeClr>
              </a:solidFill>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err="1">
                <a:effectLst/>
                <a:highlight>
                  <a:srgbClr val="FFFF00"/>
                </a:highlight>
                <a:latin typeface="Consolas" panose="020B0609020204030204" pitchFamily="49" charset="0"/>
              </a:rPr>
              <a:t>func</a:t>
            </a:r>
            <a:r>
              <a:rPr lang="en-US" sz="1000" b="0" i="0" dirty="0">
                <a:effectLst/>
                <a:highlight>
                  <a:srgbClr val="FFFF00"/>
                </a:highlight>
                <a:latin typeface="Consolas" panose="020B0609020204030204" pitchFamily="49" charset="0"/>
              </a:rPr>
              <a:t>(</a:t>
            </a:r>
            <a:r>
              <a:rPr lang="en-US" sz="1000" b="0" i="0" dirty="0" err="1">
                <a:effectLst/>
                <a:highlight>
                  <a:srgbClr val="FFFF00"/>
                </a:highlight>
                <a:latin typeface="Consolas" panose="020B0609020204030204" pitchFamily="49" charset="0"/>
              </a:rPr>
              <a:t>sockfd</a:t>
            </a:r>
            <a:r>
              <a:rPr lang="en-US" sz="1000" b="0" i="0" dirty="0">
                <a:effectLst/>
                <a:highlight>
                  <a:srgbClr val="FFFF00"/>
                </a:highlight>
                <a:latin typeface="Consolas" panose="020B0609020204030204" pitchFamily="49" charset="0"/>
              </a:rPr>
              <a:t>);</a:t>
            </a:r>
            <a:endParaRPr lang="en-US" sz="1000" b="0" i="0" dirty="0">
              <a:effectLst/>
              <a:highlight>
                <a:srgbClr val="FFFF00"/>
              </a:highlight>
              <a:latin typeface="Consolas" panose="020B0609020204030204" pitchFamily="49" charset="0"/>
            </a:endParaRPr>
          </a:p>
          <a:p>
            <a:pPr algn="l" rtl="0" fontAlgn="base"/>
            <a:r>
              <a:rPr lang="en-US" sz="1000" b="0" i="0" dirty="0">
                <a:effectLst/>
                <a:latin typeface="Consolas" panose="020B0609020204030204" pitchFamily="49" charset="0"/>
              </a:rPr>
              <a:t> </a:t>
            </a:r>
            <a:endParaRPr lang="en-US" sz="1000" b="0" i="0" dirty="0">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solidFill>
                  <a:schemeClr val="tx1">
                    <a:lumMod val="65000"/>
                    <a:lumOff val="35000"/>
                  </a:schemeClr>
                </a:solidFill>
                <a:effectLst/>
                <a:latin typeface="Consolas" panose="020B0609020204030204" pitchFamily="49" charset="0"/>
              </a:rPr>
              <a:t>// close the socket</a:t>
            </a:r>
            <a:endParaRPr lang="en-US" sz="1000" b="0" i="0" dirty="0">
              <a:solidFill>
                <a:schemeClr val="tx1">
                  <a:lumMod val="65000"/>
                  <a:lumOff val="35000"/>
                </a:schemeClr>
              </a:solidFill>
              <a:effectLst/>
              <a:latin typeface="Consolas" panose="020B0609020204030204" pitchFamily="49" charset="0"/>
            </a:endParaRPr>
          </a:p>
          <a:p>
            <a:pPr algn="l" rtl="0" fontAlgn="base"/>
            <a:r>
              <a:rPr lang="en-US" sz="1000" b="0" i="0" dirty="0">
                <a:effectLst/>
                <a:latin typeface="Consolas" panose="020B0609020204030204" pitchFamily="49" charset="0"/>
              </a:rPr>
              <a:t>    </a:t>
            </a:r>
            <a:r>
              <a:rPr lang="en-US" sz="1000" b="0" i="0" dirty="0">
                <a:effectLst/>
                <a:highlight>
                  <a:srgbClr val="FFFF00"/>
                </a:highlight>
                <a:latin typeface="Consolas" panose="020B0609020204030204" pitchFamily="49" charset="0"/>
              </a:rPr>
              <a:t>close(</a:t>
            </a:r>
            <a:r>
              <a:rPr lang="en-US" sz="1000" b="0" i="0" dirty="0" err="1">
                <a:effectLst/>
                <a:highlight>
                  <a:srgbClr val="FFFF00"/>
                </a:highlight>
                <a:latin typeface="Consolas" panose="020B0609020204030204" pitchFamily="49" charset="0"/>
              </a:rPr>
              <a:t>sockfd</a:t>
            </a:r>
            <a:r>
              <a:rPr lang="en-US" sz="1000" b="0" i="0" dirty="0">
                <a:effectLst/>
                <a:highlight>
                  <a:srgbClr val="FFFF00"/>
                </a:highlight>
                <a:latin typeface="Consolas" panose="020B0609020204030204" pitchFamily="49" charset="0"/>
              </a:rPr>
              <a:t>);</a:t>
            </a:r>
            <a:endParaRPr lang="en-US" sz="1000" b="0" i="0" dirty="0">
              <a:effectLst/>
              <a:highlight>
                <a:srgbClr val="FFFF00"/>
              </a:highlight>
              <a:latin typeface="Consolas" panose="020B0609020204030204" pitchFamily="49" charset="0"/>
            </a:endParaRPr>
          </a:p>
          <a:p>
            <a:pPr algn="l" rtl="0" fontAlgn="base"/>
            <a:r>
              <a:rPr lang="en-US" sz="1000" b="0" i="0" dirty="0">
                <a:effectLst/>
                <a:latin typeface="Consolas" panose="020B0609020204030204" pitchFamily="49" charset="0"/>
              </a:rPr>
              <a:t>}</a:t>
            </a:r>
            <a:endParaRPr lang="en-US" sz="1000" b="0" i="0" dirty="0">
              <a:effectLst/>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TCP</a:t>
            </a:r>
            <a:r>
              <a:rPr lang="zh-CN" altLang="en-US" dirty="0"/>
              <a:t>流通信</a:t>
            </a:r>
            <a:endParaRPr lang="zh-CN" altLang="en-US" dirty="0"/>
          </a:p>
        </p:txBody>
      </p:sp>
      <p:sp>
        <p:nvSpPr>
          <p:cNvPr id="3" name="内容占位符 2"/>
          <p:cNvSpPr>
            <a:spLocks noGrp="1"/>
          </p:cNvSpPr>
          <p:nvPr>
            <p:ph idx="1"/>
          </p:nvPr>
        </p:nvSpPr>
        <p:spPr/>
        <p:txBody>
          <a:bodyPr/>
          <a:lstStyle/>
          <a:p>
            <a:r>
              <a:rPr lang="en-US" altLang="zh-CN" dirty="0"/>
              <a:t>TCP</a:t>
            </a:r>
            <a:r>
              <a:rPr lang="zh-CN" altLang="en-US" dirty="0"/>
              <a:t>协议的</a:t>
            </a:r>
            <a:r>
              <a:rPr lang="en-US" altLang="zh-CN" dirty="0"/>
              <a:t>API</a:t>
            </a:r>
            <a:r>
              <a:rPr lang="zh-CN" altLang="en-US" dirty="0"/>
              <a:t>源于</a:t>
            </a:r>
            <a:r>
              <a:rPr lang="en-US" altLang="zh-CN" dirty="0"/>
              <a:t>BSD 4.x UNIX</a:t>
            </a:r>
            <a:r>
              <a:rPr lang="zh-CN" altLang="en-US" dirty="0"/>
              <a:t>，它提供了可读写的字节流。</a:t>
            </a:r>
            <a:endParaRPr lang="en-US" altLang="zh-CN" dirty="0"/>
          </a:p>
          <a:p>
            <a:r>
              <a:rPr lang="zh-CN" altLang="en-US" dirty="0"/>
              <a:t>流抽象可以隐藏网络的下列特征：</a:t>
            </a:r>
            <a:endParaRPr lang="en-US" altLang="zh-CN" dirty="0"/>
          </a:p>
          <a:p>
            <a:pPr lvl="1"/>
            <a:r>
              <a:rPr lang="zh-CN" altLang="en-US" dirty="0"/>
              <a:t>消息大小（</a:t>
            </a:r>
            <a:r>
              <a:rPr lang="en-US" altLang="zh-CN" dirty="0"/>
              <a:t>message size</a:t>
            </a:r>
            <a:r>
              <a:rPr lang="zh-CN" altLang="en-US" dirty="0"/>
              <a:t>）</a:t>
            </a:r>
            <a:endParaRPr lang="en-US" altLang="zh-CN" dirty="0"/>
          </a:p>
          <a:p>
            <a:pPr lvl="1"/>
            <a:r>
              <a:rPr lang="zh-CN" altLang="en-US" dirty="0"/>
              <a:t>消息丢失（</a:t>
            </a:r>
            <a:r>
              <a:rPr lang="en-US" altLang="zh-CN" dirty="0"/>
              <a:t>lost message</a:t>
            </a:r>
            <a:r>
              <a:rPr lang="zh-CN" altLang="en-US" dirty="0"/>
              <a:t>）</a:t>
            </a:r>
            <a:endParaRPr lang="en-US" altLang="zh-CN" dirty="0"/>
          </a:p>
          <a:p>
            <a:pPr lvl="1"/>
            <a:r>
              <a:rPr lang="zh-CN" altLang="en-US" dirty="0"/>
              <a:t>流控制（</a:t>
            </a:r>
            <a:r>
              <a:rPr lang="en-US" altLang="zh-CN" dirty="0"/>
              <a:t>flow control</a:t>
            </a:r>
            <a:r>
              <a:rPr lang="zh-CN" altLang="en-US" dirty="0"/>
              <a:t>）</a:t>
            </a:r>
            <a:endParaRPr lang="en-US" altLang="zh-CN" dirty="0"/>
          </a:p>
          <a:p>
            <a:pPr lvl="1"/>
            <a:r>
              <a:rPr lang="zh-CN" altLang="en-US" dirty="0"/>
              <a:t>消息重复和排序（</a:t>
            </a:r>
            <a:r>
              <a:rPr lang="en-US" altLang="zh-CN" dirty="0"/>
              <a:t>message duplicate and ordering</a:t>
            </a:r>
            <a:r>
              <a:rPr lang="zh-CN" altLang="en-US" dirty="0"/>
              <a:t>）</a:t>
            </a:r>
            <a:endParaRPr lang="en-US" altLang="zh-CN" dirty="0"/>
          </a:p>
          <a:p>
            <a:pPr lvl="1"/>
            <a:r>
              <a:rPr lang="zh-CN" altLang="en-US" dirty="0"/>
              <a:t>消息的目的地（</a:t>
            </a:r>
            <a:r>
              <a:rPr lang="en-US" altLang="zh-CN" dirty="0"/>
              <a:t>message destination</a:t>
            </a:r>
            <a:r>
              <a:rPr lang="zh-CN" altLang="en-US" dirty="0"/>
              <a:t>）</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37728" y="2080924"/>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外部数据表示和编码</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存储在运行的程序中的信息都表示成数据结构，而消息中的信息由字节序列组成</a:t>
            </a:r>
            <a:endParaRPr lang="en-US" altLang="zh-CN" dirty="0"/>
          </a:p>
          <a:p>
            <a:r>
              <a:rPr lang="zh-CN" altLang="en-US" dirty="0"/>
              <a:t>不论使用何种通信形式，数据结构在传输时都必须转换成字节序列，到达目的地后再重构</a:t>
            </a:r>
            <a:endParaRPr lang="en-US" altLang="zh-CN" dirty="0"/>
          </a:p>
          <a:p>
            <a:r>
              <a:rPr lang="zh-CN" altLang="en-US" dirty="0"/>
              <a:t>在消息中传送的单个简单数据项可以是不同类型的数据值</a:t>
            </a:r>
            <a:endParaRPr lang="en-US" altLang="zh-CN" dirty="0"/>
          </a:p>
          <a:p>
            <a:pPr lvl="1"/>
            <a:r>
              <a:rPr lang="zh-CN" altLang="en-US" dirty="0"/>
              <a:t>不是所有的计算机都以同样的顺序存储整数这样的简单值</a:t>
            </a:r>
            <a:endParaRPr lang="en-US" altLang="zh-CN" dirty="0"/>
          </a:p>
          <a:p>
            <a:pPr lvl="2"/>
            <a:r>
              <a:rPr lang="zh-CN" altLang="en-US" dirty="0"/>
              <a:t>大数法、小数法</a:t>
            </a:r>
            <a:endParaRPr lang="en-US" altLang="zh-CN" dirty="0"/>
          </a:p>
          <a:p>
            <a:pPr lvl="1"/>
            <a:r>
              <a:rPr lang="zh-CN" altLang="en-US" dirty="0"/>
              <a:t>浮点数的表示也随体系结构不同而不同</a:t>
            </a:r>
            <a:endParaRPr lang="en-US" altLang="zh-CN" dirty="0"/>
          </a:p>
          <a:p>
            <a:pPr lvl="1"/>
            <a:r>
              <a:rPr lang="zh-CN" altLang="en-US" dirty="0"/>
              <a:t>用于表示字符的代码集不同</a:t>
            </a:r>
            <a:endParaRPr lang="en-US" altLang="zh-CN" dirty="0"/>
          </a:p>
          <a:p>
            <a:pPr lvl="2"/>
            <a:r>
              <a:rPr lang="en-US" altLang="zh-CN" dirty="0"/>
              <a:t>ASCII</a:t>
            </a:r>
            <a:endParaRPr lang="en-US" altLang="zh-CN" dirty="0"/>
          </a:p>
          <a:p>
            <a:pPr lvl="2"/>
            <a:r>
              <a:rPr lang="en-US" altLang="zh-CN" dirty="0"/>
              <a:t>Unicode</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外部数据表示和编码</a:t>
            </a:r>
            <a:endParaRPr lang="zh-CN" altLang="en-US" dirty="0"/>
          </a:p>
        </p:txBody>
      </p:sp>
      <p:sp>
        <p:nvSpPr>
          <p:cNvPr id="3" name="内容占位符 2"/>
          <p:cNvSpPr>
            <a:spLocks noGrp="1"/>
          </p:cNvSpPr>
          <p:nvPr>
            <p:ph idx="1"/>
          </p:nvPr>
        </p:nvSpPr>
        <p:spPr/>
        <p:txBody>
          <a:bodyPr/>
          <a:lstStyle/>
          <a:p>
            <a:r>
              <a:rPr lang="zh-CN" altLang="en-US" dirty="0"/>
              <a:t>下列方法可以用于两台计算机交换数据值：</a:t>
            </a:r>
            <a:endParaRPr lang="en-US" altLang="zh-CN" dirty="0"/>
          </a:p>
          <a:p>
            <a:pPr lvl="1"/>
            <a:r>
              <a:rPr lang="zh-CN" altLang="en-US" dirty="0"/>
              <a:t>值在传送前先转换成一致的外部数据，然后在接收端转换成本地格式</a:t>
            </a:r>
            <a:endParaRPr lang="en-US" altLang="zh-CN" dirty="0"/>
          </a:p>
          <a:p>
            <a:pPr lvl="1"/>
            <a:r>
              <a:rPr lang="zh-CN" altLang="en-US" dirty="0"/>
              <a:t>值按照发送端格式传送，同时传送所使用格式的标志，接收方进行转换</a:t>
            </a:r>
            <a:endParaRPr lang="en-US" altLang="zh-CN" dirty="0"/>
          </a:p>
          <a:p>
            <a:r>
              <a:rPr lang="zh-CN" altLang="en-US" b="1" dirty="0"/>
              <a:t>注意：</a:t>
            </a:r>
            <a:r>
              <a:rPr lang="zh-CN" altLang="en-US" dirty="0"/>
              <a:t>字节本身在传送过程中是不改变的；任何能作为参数或作为结果返回的数据类型必须被转换为字节序列。</a:t>
            </a:r>
            <a:endParaRPr lang="en-US" altLang="zh-CN" dirty="0"/>
          </a:p>
          <a:p>
            <a:r>
              <a:rPr lang="zh-CN" altLang="en-US" dirty="0"/>
              <a:t>表示数据结构和简单值的一致标准称为</a:t>
            </a:r>
            <a:r>
              <a:rPr lang="zh-CN" altLang="en-US" i="1" dirty="0"/>
              <a:t>外部数据表示</a:t>
            </a:r>
            <a:r>
              <a:rPr lang="zh-CN" altLang="en-US" dirty="0"/>
              <a:t>（</a:t>
            </a:r>
            <a:r>
              <a:rPr lang="en-US" altLang="zh-CN" dirty="0"/>
              <a:t>external data representation</a:t>
            </a:r>
            <a:r>
              <a:rPr lang="zh-CN" altLang="en-US" dirty="0"/>
              <a:t>）</a:t>
            </a:r>
            <a:endParaRPr lang="zh-CN" altLang="en-US" dirty="0"/>
          </a:p>
        </p:txBody>
      </p:sp>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并行计算机结构模型</a:t>
            </a:r>
            <a:endParaRPr lang="zh-CN" altLang="en-US" dirty="0"/>
          </a:p>
        </p:txBody>
      </p:sp>
      <p:sp>
        <p:nvSpPr>
          <p:cNvPr id="3" name="Slide Number Placeholder 2"/>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12" name="Rectangle 11"/>
          <p:cNvSpPr/>
          <p:nvPr/>
        </p:nvSpPr>
        <p:spPr>
          <a:xfrm>
            <a:off x="672662" y="1523346"/>
            <a:ext cx="7906670" cy="3266920"/>
          </a:xfrm>
          <a:prstGeom prst="rect">
            <a:avLst/>
          </a:prstGeom>
        </p:spPr>
        <p:txBody>
          <a:bodyPr wrap="square">
            <a:spAutoFit/>
          </a:bodyPr>
          <a:lstStyle/>
          <a:p>
            <a:pPr>
              <a:lnSpc>
                <a:spcPct val="150000"/>
              </a:lnSpc>
            </a:pPr>
            <a:r>
              <a:rPr lang="en-US" altLang="zh-CN" sz="2000" b="1" dirty="0">
                <a:solidFill>
                  <a:srgbClr val="222222"/>
                </a:solidFill>
                <a:latin typeface="Arial" panose="020B0604020202020204" pitchFamily="34" charset="0"/>
              </a:rPr>
              <a:t>MPP </a:t>
            </a:r>
            <a:r>
              <a:rPr lang="zh-CN" altLang="en-US" sz="2000" b="1" dirty="0">
                <a:solidFill>
                  <a:srgbClr val="222222"/>
                </a:solidFill>
                <a:latin typeface="Arial" panose="020B0604020202020204" pitchFamily="34" charset="0"/>
              </a:rPr>
              <a:t>大规模并行处理机（</a:t>
            </a:r>
            <a:r>
              <a:rPr lang="en-US" altLang="zh-CN" sz="2000" b="1" dirty="0">
                <a:solidFill>
                  <a:srgbClr val="222222"/>
                </a:solidFill>
                <a:latin typeface="Arial" panose="020B0604020202020204" pitchFamily="34" charset="0"/>
              </a:rPr>
              <a:t>Massively Parallel Processor</a:t>
            </a:r>
            <a:r>
              <a:rPr lang="zh-CN" altLang="en-US" sz="2000" b="1" dirty="0">
                <a:solidFill>
                  <a:srgbClr val="222222"/>
                </a:solidFill>
                <a:latin typeface="Arial" panose="020B0604020202020204" pitchFamily="34" charset="0"/>
              </a:rPr>
              <a:t>）</a:t>
            </a:r>
            <a:endParaRPr lang="zh-CN" altLang="en-US" sz="2000" b="1"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处理节点采用商用处理器</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物理上的分布式</a:t>
            </a:r>
            <a:r>
              <a:rPr lang="zh-CN" altLang="en-US" sz="2000" dirty="0">
                <a:solidFill>
                  <a:srgbClr val="222222"/>
                </a:solidFill>
                <a:latin typeface="Arial" panose="020B0604020202020204" pitchFamily="34" charset="0"/>
              </a:rPr>
              <a:t>存储</a:t>
            </a:r>
            <a:r>
              <a:rPr lang="zh-CN" altLang="en-US" sz="2000" dirty="0">
                <a:solidFill>
                  <a:srgbClr val="222222"/>
                </a:solidFill>
                <a:latin typeface="Arial" panose="020B0604020202020204" pitchFamily="34" charset="0"/>
              </a:rPr>
              <a:t>器</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高</a:t>
            </a:r>
            <a:r>
              <a:rPr lang="zh-CN" altLang="en-US" sz="2000" dirty="0">
                <a:solidFill>
                  <a:srgbClr val="222222"/>
                </a:solidFill>
                <a:latin typeface="Arial" panose="020B0604020202020204" pitchFamily="34" charset="0"/>
              </a:rPr>
              <a:t>通信带宽低延迟网络（专门设计和定制）</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能扩展到千乃至万个处理器</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异步</a:t>
            </a:r>
            <a:r>
              <a:rPr lang="en-US" altLang="zh-CN" sz="2000" dirty="0">
                <a:solidFill>
                  <a:srgbClr val="222222"/>
                </a:solidFill>
                <a:latin typeface="Arial" panose="020B0604020202020204" pitchFamily="34" charset="0"/>
              </a:rPr>
              <a:t>MIMD</a:t>
            </a:r>
            <a:r>
              <a:rPr lang="zh-CN" altLang="en-US" sz="2000" dirty="0">
                <a:solidFill>
                  <a:srgbClr val="222222"/>
                </a:solidFill>
                <a:latin typeface="Arial" panose="020B0604020202020204" pitchFamily="34" charset="0"/>
              </a:rPr>
              <a:t>，多个进程，私有地址空间</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进程间采用消息传递机制协同</a:t>
            </a:r>
            <a:endParaRPr lang="en-US" altLang="zh-CN" sz="2000" dirty="0">
              <a:solidFill>
                <a:srgbClr val="222222"/>
              </a:solidFill>
              <a:latin typeface="Arial" panose="020B06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96910" y="3429000"/>
            <a:ext cx="3321269" cy="29061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外部数据表示和编码</a:t>
            </a:r>
            <a:endParaRPr lang="zh-CN" altLang="en-US" dirty="0"/>
          </a:p>
        </p:txBody>
      </p:sp>
      <p:sp>
        <p:nvSpPr>
          <p:cNvPr id="3" name="内容占位符 2"/>
          <p:cNvSpPr>
            <a:spLocks noGrp="1"/>
          </p:cNvSpPr>
          <p:nvPr>
            <p:ph idx="1"/>
          </p:nvPr>
        </p:nvSpPr>
        <p:spPr/>
        <p:txBody>
          <a:bodyPr/>
          <a:lstStyle/>
          <a:p>
            <a:r>
              <a:rPr lang="zh-CN" altLang="en-US" b="1" dirty="0"/>
              <a:t>编码</a:t>
            </a:r>
            <a:r>
              <a:rPr lang="en-US" altLang="zh-CN" b="1" dirty="0"/>
              <a:t>(marshalling)</a:t>
            </a:r>
            <a:r>
              <a:rPr lang="zh-CN" altLang="en-US" dirty="0"/>
              <a:t>是将多个数据项组成合适消息传送的格式的过程</a:t>
            </a:r>
            <a:endParaRPr lang="en-US" altLang="zh-CN" dirty="0"/>
          </a:p>
          <a:p>
            <a:r>
              <a:rPr lang="zh-CN" altLang="en-US" b="1" dirty="0"/>
              <a:t>解码</a:t>
            </a:r>
            <a:r>
              <a:rPr lang="en-US" altLang="zh-CN" b="1" dirty="0"/>
              <a:t>(</a:t>
            </a:r>
            <a:r>
              <a:rPr lang="en-US" altLang="zh-CN" b="1" dirty="0" err="1"/>
              <a:t>unmarshalling</a:t>
            </a:r>
            <a:r>
              <a:rPr lang="en-US" altLang="zh-CN" b="1" dirty="0"/>
              <a:t>)</a:t>
            </a:r>
            <a:r>
              <a:rPr lang="zh-CN" altLang="en-US" dirty="0"/>
              <a:t>是在消息到达后分解消息，在目的地生成相等的数据项的过程</a:t>
            </a:r>
            <a:endParaRPr lang="en-US" altLang="zh-CN" dirty="0"/>
          </a:p>
          <a:p>
            <a:r>
              <a:rPr lang="zh-CN" altLang="en-US" dirty="0"/>
              <a:t>本节中我们讨论三种外部数据表示和编码方法</a:t>
            </a:r>
            <a:endParaRPr lang="en-US" altLang="zh-CN" dirty="0"/>
          </a:p>
          <a:p>
            <a:pPr lvl="1"/>
            <a:r>
              <a:rPr lang="en-US" altLang="zh-CN" dirty="0"/>
              <a:t>CORBA</a:t>
            </a:r>
            <a:r>
              <a:rPr lang="zh-CN" altLang="en-US" dirty="0"/>
              <a:t>的公共数据表示</a:t>
            </a:r>
            <a:endParaRPr lang="en-US" altLang="zh-CN" dirty="0"/>
          </a:p>
          <a:p>
            <a:pPr lvl="1"/>
            <a:r>
              <a:rPr lang="en-US" altLang="zh-CN" dirty="0"/>
              <a:t>Java</a:t>
            </a:r>
            <a:r>
              <a:rPr lang="zh-CN" altLang="en-US" dirty="0"/>
              <a:t>的对象序列化</a:t>
            </a:r>
            <a:endParaRPr lang="en-US" altLang="zh-CN" dirty="0"/>
          </a:p>
          <a:p>
            <a:pPr lvl="1"/>
            <a:r>
              <a:rPr lang="en-US" altLang="zh-CN" dirty="0"/>
              <a:t>XML</a:t>
            </a:r>
            <a:r>
              <a:rPr lang="zh-CN" altLang="en-US" dirty="0"/>
              <a:t>（可扩展标记语言）</a:t>
            </a:r>
            <a:endParaRPr lang="en-US" altLang="zh-CN" dirty="0"/>
          </a:p>
          <a:p>
            <a:r>
              <a:rPr lang="zh-CN" altLang="en-US" dirty="0"/>
              <a:t>此外，</a:t>
            </a:r>
            <a:r>
              <a:rPr lang="en-US" altLang="zh-CN" dirty="0"/>
              <a:t>Google</a:t>
            </a:r>
            <a:r>
              <a:rPr lang="zh-CN" altLang="en-US" dirty="0"/>
              <a:t>采用协议缓冲区</a:t>
            </a:r>
            <a:r>
              <a:rPr lang="en-US" altLang="zh-CN" dirty="0"/>
              <a:t>(protocol buffer)</a:t>
            </a:r>
            <a:r>
              <a:rPr lang="zh-CN" altLang="en-US" dirty="0"/>
              <a:t>，</a:t>
            </a:r>
            <a:r>
              <a:rPr lang="en-US" altLang="zh-CN" dirty="0"/>
              <a:t>JSON(JavaScript Object Notation)</a:t>
            </a:r>
            <a:r>
              <a:rPr lang="zh-CN" altLang="en-US" dirty="0"/>
              <a:t>也是近年来常用的外部数据表示方法</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79786" y="4007696"/>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11.3.1 COBRA</a:t>
            </a:r>
            <a:r>
              <a:rPr lang="zh-CN" altLang="en-US" dirty="0"/>
              <a:t>的公共数据表示</a:t>
            </a:r>
            <a:endParaRPr lang="zh-CN" altLang="en-US" dirty="0"/>
          </a:p>
        </p:txBody>
      </p:sp>
      <p:sp>
        <p:nvSpPr>
          <p:cNvPr id="3" name="内容占位符 2"/>
          <p:cNvSpPr>
            <a:spLocks noGrp="1"/>
          </p:cNvSpPr>
          <p:nvPr>
            <p:ph idx="1"/>
          </p:nvPr>
        </p:nvSpPr>
        <p:spPr/>
        <p:txBody>
          <a:bodyPr/>
          <a:lstStyle/>
          <a:p>
            <a:r>
              <a:rPr lang="en-US" altLang="zh-CN" dirty="0"/>
              <a:t>CORBA</a:t>
            </a:r>
            <a:r>
              <a:rPr lang="zh-CN" altLang="en-US" dirty="0"/>
              <a:t>的公共数据表示（</a:t>
            </a:r>
            <a:r>
              <a:rPr lang="en-US" altLang="zh-CN" dirty="0"/>
              <a:t>Common Data Representation, CDR</a:t>
            </a:r>
            <a:r>
              <a:rPr lang="zh-CN" altLang="en-US" dirty="0"/>
              <a:t>）是</a:t>
            </a:r>
            <a:r>
              <a:rPr lang="en-US" altLang="zh-CN" dirty="0"/>
              <a:t>CORBA 2.0</a:t>
            </a:r>
            <a:r>
              <a:rPr lang="zh-CN" altLang="en-US" dirty="0"/>
              <a:t>定义的外部数据表示。</a:t>
            </a:r>
            <a:endParaRPr lang="en-US" altLang="zh-CN" dirty="0"/>
          </a:p>
          <a:p>
            <a:r>
              <a:rPr lang="en-US" altLang="zh-CN" dirty="0"/>
              <a:t>CDR</a:t>
            </a:r>
            <a:r>
              <a:rPr lang="zh-CN" altLang="en-US" dirty="0"/>
              <a:t>能表示所有在</a:t>
            </a:r>
            <a:r>
              <a:rPr lang="en-US" altLang="zh-CN" dirty="0"/>
              <a:t>CORBA</a:t>
            </a:r>
            <a:r>
              <a:rPr lang="zh-CN" altLang="en-US" dirty="0"/>
              <a:t>远程调用中用作参数和返回值的数据类型</a:t>
            </a:r>
            <a:endParaRPr lang="en-US" altLang="zh-CN" dirty="0"/>
          </a:p>
          <a:p>
            <a:pPr lvl="1"/>
            <a:r>
              <a:rPr lang="en-US" altLang="zh-CN" dirty="0"/>
              <a:t>15</a:t>
            </a:r>
            <a:r>
              <a:rPr lang="zh-CN" altLang="en-US" dirty="0"/>
              <a:t>种简单类型（</a:t>
            </a:r>
            <a:r>
              <a:rPr lang="en-US" altLang="zh-CN" dirty="0"/>
              <a:t>short</a:t>
            </a:r>
            <a:r>
              <a:rPr lang="zh-CN" altLang="en-US" dirty="0"/>
              <a:t>，</a:t>
            </a:r>
            <a:r>
              <a:rPr lang="en-US" altLang="zh-CN" dirty="0"/>
              <a:t>long</a:t>
            </a:r>
            <a:r>
              <a:rPr lang="zh-CN" altLang="en-US" dirty="0"/>
              <a:t>，</a:t>
            </a:r>
            <a:r>
              <a:rPr lang="en-US" altLang="zh-CN" dirty="0"/>
              <a:t>unsigned short</a:t>
            </a:r>
            <a:r>
              <a:rPr lang="zh-CN" altLang="en-US" dirty="0"/>
              <a:t>，</a:t>
            </a:r>
            <a:r>
              <a:rPr lang="en-US" altLang="zh-CN" dirty="0"/>
              <a:t>…</a:t>
            </a:r>
            <a:r>
              <a:rPr lang="zh-CN" altLang="en-US" dirty="0"/>
              <a:t>）</a:t>
            </a:r>
            <a:endParaRPr lang="en-US" altLang="zh-CN" dirty="0"/>
          </a:p>
          <a:p>
            <a:pPr lvl="1"/>
            <a:r>
              <a:rPr lang="en-US" altLang="zh-CN" dirty="0"/>
              <a:t>1</a:t>
            </a:r>
            <a:r>
              <a:rPr lang="zh-CN" altLang="en-US" dirty="0"/>
              <a:t>套复合类型</a:t>
            </a:r>
            <a:endParaRPr lang="zh-CN" altLang="en-US" dirty="0"/>
          </a:p>
        </p:txBody>
      </p:sp>
      <p:pic>
        <p:nvPicPr>
          <p:cNvPr id="4" name="图片 3"/>
          <p:cNvPicPr>
            <a:picLocks noChangeAspect="1"/>
          </p:cNvPicPr>
          <p:nvPr/>
        </p:nvPicPr>
        <p:blipFill>
          <a:blip r:embed="rId1"/>
          <a:stretch>
            <a:fillRect/>
          </a:stretch>
        </p:blipFill>
        <p:spPr>
          <a:xfrm>
            <a:off x="1511929" y="3586632"/>
            <a:ext cx="6396120" cy="2189395"/>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11.3.1 COBRA</a:t>
            </a:r>
            <a:r>
              <a:rPr lang="zh-CN" altLang="en-US" dirty="0"/>
              <a:t>的公共数据表示</a:t>
            </a:r>
            <a:endParaRPr lang="zh-CN" altLang="en-US" dirty="0"/>
          </a:p>
        </p:txBody>
      </p:sp>
      <p:sp>
        <p:nvSpPr>
          <p:cNvPr id="3" name="内容占位符 2"/>
          <p:cNvSpPr>
            <a:spLocks noGrp="1"/>
          </p:cNvSpPr>
          <p:nvPr>
            <p:ph idx="1"/>
          </p:nvPr>
        </p:nvSpPr>
        <p:spPr/>
        <p:txBody>
          <a:bodyPr/>
          <a:lstStyle/>
          <a:p>
            <a:r>
              <a:rPr lang="zh-CN" altLang="en-US" dirty="0"/>
              <a:t>基础类型（</a:t>
            </a:r>
            <a:r>
              <a:rPr lang="en-US" altLang="zh-CN" dirty="0"/>
              <a:t>Primitive</a:t>
            </a:r>
            <a:r>
              <a:rPr lang="zh-CN" altLang="en-US" dirty="0"/>
              <a:t>）：</a:t>
            </a:r>
            <a:endParaRPr lang="en-US" altLang="zh-CN" dirty="0"/>
          </a:p>
          <a:p>
            <a:pPr lvl="1"/>
            <a:r>
              <a:rPr lang="en-US" altLang="zh-CN" dirty="0"/>
              <a:t>CDR</a:t>
            </a:r>
            <a:r>
              <a:rPr lang="zh-CN" altLang="en-US" dirty="0"/>
              <a:t>定义了</a:t>
            </a:r>
            <a:r>
              <a:rPr lang="zh-CN" altLang="en-US" dirty="0">
                <a:highlight>
                  <a:srgbClr val="FFFF00"/>
                </a:highlight>
              </a:rPr>
              <a:t>大序法排序和小序法</a:t>
            </a:r>
            <a:r>
              <a:rPr lang="zh-CN" altLang="en-US" dirty="0"/>
              <a:t>排序的表示</a:t>
            </a:r>
            <a:endParaRPr lang="en-US" altLang="zh-CN" dirty="0"/>
          </a:p>
          <a:p>
            <a:pPr lvl="1"/>
            <a:r>
              <a:rPr lang="zh-CN" altLang="en-US" dirty="0"/>
              <a:t>值按照发送端消息中指定的顺序传送</a:t>
            </a:r>
            <a:endParaRPr lang="en-US" altLang="zh-CN" dirty="0"/>
          </a:p>
          <a:p>
            <a:pPr lvl="1"/>
            <a:r>
              <a:rPr lang="zh-CN" altLang="en-US" dirty="0"/>
              <a:t>接收端如果要求不同的顺序就要进行翻译</a:t>
            </a:r>
            <a:endParaRPr lang="en-US" altLang="zh-CN" dirty="0"/>
          </a:p>
          <a:p>
            <a:r>
              <a:rPr lang="zh-CN" altLang="en-US" dirty="0"/>
              <a:t>结构化类型（</a:t>
            </a:r>
            <a:r>
              <a:rPr lang="en-US" altLang="zh-CN" dirty="0"/>
              <a:t>Constructed Types</a:t>
            </a:r>
            <a:r>
              <a:rPr lang="zh-CN" altLang="en-US" dirty="0"/>
              <a:t>）：</a:t>
            </a:r>
            <a:endParaRPr lang="en-US" altLang="zh-CN" dirty="0"/>
          </a:p>
          <a:p>
            <a:pPr lvl="1"/>
            <a:r>
              <a:rPr lang="zh-CN" altLang="en-US" dirty="0"/>
              <a:t>组成每个结构化类型的简单类型值按特定的顺序加到字节序列中</a:t>
            </a:r>
            <a:endParaRPr lang="zh-CN" altLang="en-US" dirty="0"/>
          </a:p>
        </p:txBody>
      </p:sp>
      <p:pic>
        <p:nvPicPr>
          <p:cNvPr id="4" name="图片 3"/>
          <p:cNvPicPr>
            <a:picLocks noChangeAspect="1"/>
          </p:cNvPicPr>
          <p:nvPr/>
        </p:nvPicPr>
        <p:blipFill>
          <a:blip r:embed="rId1"/>
          <a:stretch>
            <a:fillRect/>
          </a:stretch>
        </p:blipFill>
        <p:spPr>
          <a:xfrm>
            <a:off x="2252199" y="3911466"/>
            <a:ext cx="4685320" cy="2438822"/>
          </a:xfrm>
          <a:prstGeom prst="rect">
            <a:avLst/>
          </a:prstGeom>
        </p:spPr>
      </p:pic>
      <p:sp>
        <p:nvSpPr>
          <p:cNvPr id="5" name="矩形 4"/>
          <p:cNvSpPr/>
          <p:nvPr/>
        </p:nvSpPr>
        <p:spPr>
          <a:xfrm>
            <a:off x="2365519" y="6350288"/>
            <a:ext cx="4572000" cy="369332"/>
          </a:xfrm>
          <a:prstGeom prst="rect">
            <a:avLst/>
          </a:prstGeom>
        </p:spPr>
        <p:txBody>
          <a:bodyPr>
            <a:spAutoFit/>
          </a:bodyPr>
          <a:lstStyle/>
          <a:p>
            <a:pPr algn="ctr"/>
            <a:r>
              <a:rPr lang="en-US" altLang="zh-CN" dirty="0"/>
              <a:t>Figure 4.8 CORBA CDR message</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7519" y="5718004"/>
            <a:ext cx="435162" cy="22383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11.3.1 COBRA</a:t>
            </a:r>
            <a:r>
              <a:rPr lang="zh-CN" altLang="en-US" dirty="0"/>
              <a:t>的公共数据表示</a:t>
            </a:r>
            <a:endParaRPr lang="zh-CN" altLang="en-US" dirty="0"/>
          </a:p>
        </p:txBody>
      </p:sp>
      <p:sp>
        <p:nvSpPr>
          <p:cNvPr id="3" name="内容占位符 2"/>
          <p:cNvSpPr>
            <a:spLocks noGrp="1"/>
          </p:cNvSpPr>
          <p:nvPr>
            <p:ph idx="1"/>
          </p:nvPr>
        </p:nvSpPr>
        <p:spPr/>
        <p:txBody>
          <a:bodyPr>
            <a:normAutofit/>
          </a:bodyPr>
          <a:lstStyle/>
          <a:p>
            <a:r>
              <a:rPr lang="en-US" altLang="zh-CN" b="1" dirty="0"/>
              <a:t>CORBA</a:t>
            </a:r>
            <a:r>
              <a:rPr lang="zh-CN" altLang="en-US" b="1" dirty="0"/>
              <a:t>中的编码</a:t>
            </a:r>
            <a:endParaRPr lang="en-US" altLang="zh-CN" b="1" dirty="0"/>
          </a:p>
          <a:p>
            <a:pPr lvl="1"/>
            <a:r>
              <a:rPr lang="zh-CN" altLang="en-US" dirty="0">
                <a:highlight>
                  <a:srgbClr val="FFFF00"/>
                </a:highlight>
              </a:rPr>
              <a:t>根据在消息中传送的数据项类型的规约</a:t>
            </a:r>
            <a:r>
              <a:rPr lang="zh-CN" altLang="en-US" dirty="0"/>
              <a:t>，可以自动生成编码操作</a:t>
            </a:r>
            <a:endParaRPr lang="en-US" altLang="zh-CN" dirty="0"/>
          </a:p>
          <a:p>
            <a:pPr lvl="1"/>
            <a:r>
              <a:rPr lang="zh-CN" altLang="en-US" dirty="0"/>
              <a:t>数据结构的类型和基本数据类型用</a:t>
            </a:r>
            <a:r>
              <a:rPr lang="en-US" altLang="zh-CN" dirty="0"/>
              <a:t>CORBA IDL</a:t>
            </a:r>
            <a:r>
              <a:rPr lang="zh-CN" altLang="en-US" dirty="0"/>
              <a:t>描述</a:t>
            </a:r>
            <a:endParaRPr lang="en-US" altLang="zh-CN" dirty="0"/>
          </a:p>
          <a:p>
            <a:pPr lvl="1"/>
            <a:r>
              <a:rPr lang="en-US" altLang="zh-CN" dirty="0"/>
              <a:t>CORBA</a:t>
            </a:r>
            <a:r>
              <a:rPr lang="zh-CN" altLang="en-US" dirty="0"/>
              <a:t>接口编译器根据远程方法的参数类型和结果类型的定义为参数和结果生成适当的编码和解码操作</a:t>
            </a:r>
            <a:endParaRPr lang="en-US" altLang="zh-CN" dirty="0"/>
          </a:p>
          <a:p>
            <a:pPr>
              <a:lnSpc>
                <a:spcPct val="100000"/>
              </a:lnSpc>
              <a:spcBef>
                <a:spcPts val="0"/>
              </a:spcBef>
              <a:spcAft>
                <a:spcPts val="0"/>
              </a:spcAft>
            </a:pPr>
            <a:endParaRPr lang="en-US" altLang="zh-CN" sz="1475" i="1" dirty="0">
              <a:cs typeface="Times" panose="02020603050405020304" pitchFamily="18" charset="0"/>
            </a:endParaRPr>
          </a:p>
          <a:p>
            <a:pPr>
              <a:lnSpc>
                <a:spcPct val="100000"/>
              </a:lnSpc>
              <a:spcBef>
                <a:spcPts val="0"/>
              </a:spcBef>
              <a:spcAft>
                <a:spcPts val="0"/>
              </a:spcAft>
            </a:pPr>
            <a:endParaRPr lang="en-US" altLang="zh-CN" sz="1475" i="1" dirty="0">
              <a:cs typeface="Times" panose="02020603050405020304" pitchFamily="18" charset="0"/>
            </a:endParaRPr>
          </a:p>
          <a:p>
            <a:pPr>
              <a:lnSpc>
                <a:spcPct val="100000"/>
              </a:lnSpc>
              <a:spcBef>
                <a:spcPts val="0"/>
              </a:spcBef>
              <a:spcAft>
                <a:spcPts val="0"/>
              </a:spcAft>
            </a:pPr>
            <a:endParaRPr lang="en-US" altLang="zh-CN" sz="1475" i="1" dirty="0">
              <a:cs typeface="Times" panose="02020603050405020304" pitchFamily="18" charset="0"/>
            </a:endParaRPr>
          </a:p>
          <a:p>
            <a:pPr>
              <a:lnSpc>
                <a:spcPct val="100000"/>
              </a:lnSpc>
              <a:spcBef>
                <a:spcPts val="0"/>
              </a:spcBef>
              <a:spcAft>
                <a:spcPts val="0"/>
              </a:spcAft>
            </a:pPr>
            <a:r>
              <a:rPr lang="en-US" altLang="zh-CN" sz="1475" i="1" dirty="0" err="1">
                <a:cs typeface="Times" panose="02020603050405020304" pitchFamily="18" charset="0"/>
              </a:rPr>
              <a:t>struct</a:t>
            </a:r>
            <a:r>
              <a:rPr lang="en-US" altLang="zh-CN" sz="1475" i="1" dirty="0">
                <a:cs typeface="Times" panose="02020603050405020304" pitchFamily="18" charset="0"/>
              </a:rPr>
              <a:t> person{</a:t>
            </a:r>
            <a:endParaRPr lang="en-US" altLang="zh-CN" sz="1475" i="1" dirty="0">
              <a:cs typeface="Times" panose="02020603050405020304" pitchFamily="18" charset="0"/>
            </a:endParaRPr>
          </a:p>
          <a:p>
            <a:pPr>
              <a:lnSpc>
                <a:spcPct val="100000"/>
              </a:lnSpc>
              <a:spcBef>
                <a:spcPts val="0"/>
              </a:spcBef>
              <a:spcAft>
                <a:spcPts val="0"/>
              </a:spcAft>
            </a:pPr>
            <a:r>
              <a:rPr lang="en-US" altLang="zh-CN" sz="1475" i="1" dirty="0">
                <a:cs typeface="Times" panose="02020603050405020304" pitchFamily="18" charset="0"/>
              </a:rPr>
              <a:t>        string name;</a:t>
            </a:r>
            <a:endParaRPr lang="en-US" altLang="zh-CN" sz="1475" i="1" dirty="0">
              <a:cs typeface="Times" panose="02020603050405020304" pitchFamily="18" charset="0"/>
            </a:endParaRPr>
          </a:p>
          <a:p>
            <a:pPr>
              <a:lnSpc>
                <a:spcPct val="100000"/>
              </a:lnSpc>
              <a:spcBef>
                <a:spcPts val="0"/>
              </a:spcBef>
              <a:spcAft>
                <a:spcPts val="0"/>
              </a:spcAft>
            </a:pPr>
            <a:r>
              <a:rPr lang="en-US" altLang="zh-CN" sz="1475" i="1" dirty="0">
                <a:cs typeface="Times" panose="02020603050405020304" pitchFamily="18" charset="0"/>
              </a:rPr>
              <a:t>        string place;</a:t>
            </a:r>
            <a:endParaRPr lang="en-US" altLang="zh-CN" sz="1475" i="1" dirty="0">
              <a:cs typeface="Times" panose="02020603050405020304" pitchFamily="18" charset="0"/>
            </a:endParaRPr>
          </a:p>
          <a:p>
            <a:pPr>
              <a:lnSpc>
                <a:spcPct val="100000"/>
              </a:lnSpc>
              <a:spcBef>
                <a:spcPts val="0"/>
              </a:spcBef>
              <a:spcAft>
                <a:spcPts val="0"/>
              </a:spcAft>
            </a:pPr>
            <a:r>
              <a:rPr lang="en-US" altLang="zh-CN" sz="1475" i="1" dirty="0">
                <a:cs typeface="Times" panose="02020603050405020304" pitchFamily="18" charset="0"/>
              </a:rPr>
              <a:t>        unsinged long year;</a:t>
            </a:r>
            <a:endParaRPr lang="en-US" altLang="zh-CN" sz="1475" i="1" dirty="0">
              <a:cs typeface="Times" panose="02020603050405020304" pitchFamily="18" charset="0"/>
            </a:endParaRPr>
          </a:p>
          <a:p>
            <a:pPr>
              <a:lnSpc>
                <a:spcPct val="100000"/>
              </a:lnSpc>
              <a:spcBef>
                <a:spcPts val="0"/>
              </a:spcBef>
              <a:spcAft>
                <a:spcPts val="0"/>
              </a:spcAft>
            </a:pPr>
            <a:r>
              <a:rPr lang="en-US" altLang="zh-CN" sz="1475" i="1" dirty="0">
                <a:cs typeface="Times" panose="02020603050405020304" pitchFamily="18" charset="0"/>
              </a:rPr>
              <a:t>};</a:t>
            </a:r>
            <a:endParaRPr lang="en-US" altLang="zh-CN" sz="1475" i="1" dirty="0">
              <a:cs typeface="Times" panose="02020603050405020304" pitchFamily="18" charset="0"/>
            </a:endParaRPr>
          </a:p>
          <a:p>
            <a:pPr lvl="1"/>
            <a:endParaRPr lang="en-US" altLang="zh-CN" dirty="0"/>
          </a:p>
          <a:p>
            <a:pPr lvl="1"/>
            <a:endParaRPr lang="en-US" altLang="zh-CN" dirty="0"/>
          </a:p>
          <a:p>
            <a:pPr lvl="1"/>
            <a:endParaRPr lang="zh-CN" altLang="en-US" dirty="0"/>
          </a:p>
        </p:txBody>
      </p:sp>
      <p:pic>
        <p:nvPicPr>
          <p:cNvPr id="6" name="图片 5"/>
          <p:cNvPicPr>
            <a:picLocks noChangeAspect="1"/>
          </p:cNvPicPr>
          <p:nvPr/>
        </p:nvPicPr>
        <p:blipFill>
          <a:blip r:embed="rId1"/>
          <a:stretch>
            <a:fillRect/>
          </a:stretch>
        </p:blipFill>
        <p:spPr>
          <a:xfrm>
            <a:off x="3374828" y="3430272"/>
            <a:ext cx="4685320" cy="2438822"/>
          </a:xfrm>
          <a:prstGeom prst="rect">
            <a:avLst/>
          </a:prstGeom>
        </p:spPr>
      </p:pic>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11.3.2 Java</a:t>
            </a:r>
            <a:r>
              <a:rPr lang="zh-CN" altLang="en-US" dirty="0"/>
              <a:t>对象序列化</a:t>
            </a:r>
            <a:endParaRPr lang="zh-CN" altLang="en-US" dirty="0"/>
          </a:p>
        </p:txBody>
      </p:sp>
      <p:sp>
        <p:nvSpPr>
          <p:cNvPr id="3" name="内容占位符 2"/>
          <p:cNvSpPr>
            <a:spLocks noGrp="1"/>
          </p:cNvSpPr>
          <p:nvPr>
            <p:ph idx="1"/>
          </p:nvPr>
        </p:nvSpPr>
        <p:spPr>
          <a:xfrm>
            <a:off x="822959" y="1296331"/>
            <a:ext cx="7543801" cy="4869079"/>
          </a:xfrm>
        </p:spPr>
        <p:txBody>
          <a:bodyPr>
            <a:normAutofit fontScale="92500" lnSpcReduction="20000"/>
          </a:bodyPr>
          <a:lstStyle/>
          <a:p>
            <a:r>
              <a:rPr lang="zh-CN" altLang="en-US" dirty="0"/>
              <a:t>在</a:t>
            </a:r>
            <a:r>
              <a:rPr lang="en-US" altLang="zh-CN" dirty="0"/>
              <a:t>Java RMI</a:t>
            </a:r>
            <a:r>
              <a:rPr lang="zh-CN" altLang="en-US" dirty="0"/>
              <a:t>中，对象和简单数据值都可以作为方法调用的参数和结果传递。一个对象是一个</a:t>
            </a:r>
            <a:r>
              <a:rPr lang="en-US" altLang="zh-CN" dirty="0"/>
              <a:t>Java</a:t>
            </a:r>
            <a:r>
              <a:rPr lang="zh-CN" altLang="en-US" dirty="0"/>
              <a:t>类的实例。</a:t>
            </a:r>
            <a:endParaRPr lang="en-US" altLang="zh-CN" dirty="0"/>
          </a:p>
          <a:p>
            <a:r>
              <a:rPr lang="zh-CN" altLang="en-US" dirty="0"/>
              <a:t>例如：</a:t>
            </a:r>
            <a:r>
              <a:rPr lang="en-US" altLang="zh-CN" dirty="0"/>
              <a:t>CORBA IDL</a:t>
            </a:r>
            <a:r>
              <a:rPr lang="zh-CN" altLang="en-US" dirty="0"/>
              <a:t>中定义的</a:t>
            </a:r>
            <a:r>
              <a:rPr lang="en-US" altLang="zh-CN" dirty="0"/>
              <a:t>Person  struct</a:t>
            </a:r>
            <a:r>
              <a:rPr lang="zh-CN" altLang="en-US" dirty="0"/>
              <a:t>作用相当于</a:t>
            </a:r>
            <a:r>
              <a:rPr lang="en-US" altLang="zh-CN" dirty="0"/>
              <a:t>Java</a:t>
            </a:r>
            <a:r>
              <a:rPr lang="zh-CN" altLang="en-US" dirty="0"/>
              <a:t>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cs typeface="Times" panose="02020603050405020304" pitchFamily="18" charset="0"/>
              </a:rPr>
              <a:t>上面的类表明实现了</a:t>
            </a:r>
            <a:r>
              <a:rPr lang="en-US" altLang="zh-CN" i="1" dirty="0">
                <a:cs typeface="Times" panose="02020603050405020304" pitchFamily="18" charset="0"/>
              </a:rPr>
              <a:t>Serializable</a:t>
            </a:r>
            <a:r>
              <a:rPr lang="zh-CN" altLang="en-US" dirty="0">
                <a:cs typeface="Times" panose="02020603050405020304" pitchFamily="18" charset="0"/>
              </a:rPr>
              <a:t>接口，该接口没有方法，意味着它的实例能够序列化</a:t>
            </a:r>
            <a:endParaRPr lang="zh-CN" altLang="en-US" dirty="0"/>
          </a:p>
        </p:txBody>
      </p:sp>
      <p:sp>
        <p:nvSpPr>
          <p:cNvPr id="4" name="矩形 3"/>
          <p:cNvSpPr/>
          <p:nvPr/>
        </p:nvSpPr>
        <p:spPr>
          <a:xfrm>
            <a:off x="1434973" y="2463802"/>
            <a:ext cx="6016027" cy="2862322"/>
          </a:xfrm>
          <a:prstGeom prst="rect">
            <a:avLst/>
          </a:prstGeom>
        </p:spPr>
        <p:txBody>
          <a:bodyPr wrap="square">
            <a:spAutoFit/>
          </a:bodyPr>
          <a:lstStyle/>
          <a:p>
            <a:pPr>
              <a:lnSpc>
                <a:spcPct val="100000"/>
              </a:lnSpc>
              <a:spcBef>
                <a:spcPts val="0"/>
              </a:spcBef>
              <a:spcAft>
                <a:spcPts val="0"/>
              </a:spcAft>
            </a:pPr>
            <a:r>
              <a:rPr lang="en-US" altLang="zh-CN" i="1" dirty="0">
                <a:cs typeface="Times" panose="02020603050405020304" pitchFamily="18" charset="0"/>
              </a:rPr>
              <a:t>Public class Person implements </a:t>
            </a:r>
            <a:r>
              <a:rPr lang="en-US" altLang="zh-CN" i="1" dirty="0" err="1">
                <a:cs typeface="Times" panose="02020603050405020304" pitchFamily="18" charset="0"/>
              </a:rPr>
              <a:t>Serializable</a:t>
            </a:r>
            <a:r>
              <a:rPr lang="en-US" altLang="zh-CN" i="1" dirty="0">
                <a:cs typeface="Times" panose="02020603050405020304" pitchFamily="18" charset="0"/>
              </a:rPr>
              <a:t>{</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private String name;</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private String place;</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private </a:t>
            </a:r>
            <a:r>
              <a:rPr lang="en-US" altLang="zh-CN" i="1" dirty="0" err="1">
                <a:cs typeface="Times" panose="02020603050405020304" pitchFamily="18" charset="0"/>
              </a:rPr>
              <a:t>int</a:t>
            </a:r>
            <a:r>
              <a:rPr lang="en-US" altLang="zh-CN" i="1" dirty="0">
                <a:cs typeface="Times" panose="02020603050405020304" pitchFamily="18" charset="0"/>
              </a:rPr>
              <a:t> year;</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public Person(String </a:t>
            </a:r>
            <a:r>
              <a:rPr lang="en-US" altLang="zh-CN" i="1" dirty="0" err="1">
                <a:cs typeface="Times" panose="02020603050405020304" pitchFamily="18" charset="0"/>
              </a:rPr>
              <a:t>aName</a:t>
            </a:r>
            <a:r>
              <a:rPr lang="en-US" altLang="zh-CN" i="1" dirty="0">
                <a:cs typeface="Times" panose="02020603050405020304" pitchFamily="18" charset="0"/>
              </a:rPr>
              <a:t>, String </a:t>
            </a:r>
            <a:r>
              <a:rPr lang="en-US" altLang="zh-CN" i="1" dirty="0" err="1">
                <a:cs typeface="Times" panose="02020603050405020304" pitchFamily="18" charset="0"/>
              </a:rPr>
              <a:t>aPlace</a:t>
            </a:r>
            <a:r>
              <a:rPr lang="en-US" altLang="zh-CN" i="1" dirty="0">
                <a:cs typeface="Times" panose="02020603050405020304" pitchFamily="18" charset="0"/>
              </a:rPr>
              <a:t>, </a:t>
            </a:r>
            <a:r>
              <a:rPr lang="en-US" altLang="zh-CN" i="1" dirty="0" err="1">
                <a:cs typeface="Times" panose="02020603050405020304" pitchFamily="18" charset="0"/>
              </a:rPr>
              <a:t>int</a:t>
            </a:r>
            <a:r>
              <a:rPr lang="en-US" altLang="zh-CN" i="1" dirty="0">
                <a:cs typeface="Times" panose="02020603050405020304" pitchFamily="18" charset="0"/>
              </a:rPr>
              <a:t> </a:t>
            </a:r>
            <a:r>
              <a:rPr lang="en-US" altLang="zh-CN" i="1" dirty="0" err="1">
                <a:cs typeface="Times" panose="02020603050405020304" pitchFamily="18" charset="0"/>
              </a:rPr>
              <a:t>aYear</a:t>
            </a:r>
            <a:r>
              <a:rPr lang="en-US" altLang="zh-CN" i="1" dirty="0">
                <a:cs typeface="Times" panose="02020603050405020304" pitchFamily="18" charset="0"/>
              </a:rPr>
              <a:t>){</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name = </a:t>
            </a:r>
            <a:r>
              <a:rPr lang="en-US" altLang="zh-CN" i="1" dirty="0" err="1">
                <a:cs typeface="Times" panose="02020603050405020304" pitchFamily="18" charset="0"/>
              </a:rPr>
              <a:t>aName</a:t>
            </a:r>
            <a:r>
              <a:rPr lang="en-US" altLang="zh-CN" i="1" dirty="0">
                <a:cs typeface="Times" panose="02020603050405020304" pitchFamily="18" charset="0"/>
              </a:rPr>
              <a:t>;</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place = </a:t>
            </a:r>
            <a:r>
              <a:rPr lang="en-US" altLang="zh-CN" i="1" dirty="0" err="1">
                <a:cs typeface="Times" panose="02020603050405020304" pitchFamily="18" charset="0"/>
              </a:rPr>
              <a:t>aPlace</a:t>
            </a:r>
            <a:r>
              <a:rPr lang="en-US" altLang="zh-CN" i="1" dirty="0">
                <a:cs typeface="Times" panose="02020603050405020304" pitchFamily="18" charset="0"/>
              </a:rPr>
              <a:t>;</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year = </a:t>
            </a:r>
            <a:r>
              <a:rPr lang="en-US" altLang="zh-CN" i="1" dirty="0" err="1">
                <a:cs typeface="Times" panose="02020603050405020304" pitchFamily="18" charset="0"/>
              </a:rPr>
              <a:t>aYear</a:t>
            </a:r>
            <a:r>
              <a:rPr lang="en-US" altLang="zh-CN" i="1" dirty="0">
                <a:cs typeface="Times" panose="02020603050405020304" pitchFamily="18" charset="0"/>
              </a:rPr>
              <a:t>;</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        }</a:t>
            </a:r>
            <a:endParaRPr lang="en-US" altLang="zh-CN" i="1" dirty="0">
              <a:cs typeface="Times" panose="02020603050405020304" pitchFamily="18" charset="0"/>
            </a:endParaRPr>
          </a:p>
          <a:p>
            <a:pPr>
              <a:lnSpc>
                <a:spcPct val="100000"/>
              </a:lnSpc>
              <a:spcBef>
                <a:spcPts val="0"/>
              </a:spcBef>
              <a:spcAft>
                <a:spcPts val="0"/>
              </a:spcAft>
            </a:pPr>
            <a:r>
              <a:rPr lang="en-US" altLang="zh-CN" i="1" dirty="0">
                <a:cs typeface="Times" panose="02020603050405020304" pitchFamily="18" charset="0"/>
              </a:rPr>
              <a:t>}</a:t>
            </a:r>
            <a:endParaRPr lang="en-US" altLang="zh-CN" i="1" dirty="0">
              <a:cs typeface="Times" panose="02020603050405020304" pitchFamily="18" charset="0"/>
            </a:endParaRPr>
          </a:p>
        </p:txBody>
      </p:sp>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11.3.2 Java</a:t>
            </a:r>
            <a:r>
              <a:rPr lang="zh-CN" altLang="en-US" dirty="0"/>
              <a:t>对象序列化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a:t>
            </a:r>
            <a:r>
              <a:rPr lang="en-US" altLang="zh-CN" dirty="0"/>
              <a:t>Java</a:t>
            </a:r>
            <a:r>
              <a:rPr lang="zh-CN" altLang="en-US" dirty="0"/>
              <a:t>中，</a:t>
            </a:r>
            <a:r>
              <a:rPr lang="en-US" altLang="zh-CN" dirty="0">
                <a:highlight>
                  <a:srgbClr val="FFFF00"/>
                </a:highlight>
              </a:rPr>
              <a:t>serialization</a:t>
            </a:r>
            <a:r>
              <a:rPr lang="zh-CN" altLang="en-US" dirty="0">
                <a:highlight>
                  <a:srgbClr val="FFFF00"/>
                </a:highlight>
              </a:rPr>
              <a:t>指的是将一个对象或者一组关联的对象打平成适合于磁盘存储或消息传送的串行格式</a:t>
            </a:r>
            <a:r>
              <a:rPr lang="zh-CN" altLang="en-US" dirty="0"/>
              <a:t>，例如：</a:t>
            </a:r>
            <a:r>
              <a:rPr lang="en-US" altLang="zh-CN" dirty="0"/>
              <a:t>RMI</a:t>
            </a:r>
            <a:r>
              <a:rPr lang="zh-CN" altLang="en-US" dirty="0"/>
              <a:t>中的参数或结果</a:t>
            </a:r>
            <a:endParaRPr lang="en-US" altLang="zh-CN" dirty="0"/>
          </a:p>
          <a:p>
            <a:r>
              <a:rPr lang="zh-CN" altLang="en-US" b="1" dirty="0">
                <a:highlight>
                  <a:srgbClr val="FFFF00"/>
                </a:highlight>
              </a:rPr>
              <a:t>解序列化</a:t>
            </a:r>
            <a:r>
              <a:rPr lang="zh-CN" altLang="en-US" dirty="0">
                <a:highlight>
                  <a:srgbClr val="FFFF00"/>
                </a:highlight>
              </a:rPr>
              <a:t>是指从串行格式中恢复对象或一组对象的状态</a:t>
            </a:r>
            <a:endParaRPr lang="en-US" altLang="zh-CN" dirty="0"/>
          </a:p>
          <a:p>
            <a:pPr lvl="1"/>
            <a:r>
              <a:rPr lang="zh-CN" altLang="en-US" dirty="0"/>
              <a:t>假设：解序列化进程事先不知道序列化格式中对象的类型</a:t>
            </a:r>
            <a:endParaRPr lang="en-US" altLang="zh-CN" dirty="0"/>
          </a:p>
          <a:p>
            <a:pPr lvl="1"/>
            <a:r>
              <a:rPr lang="zh-CN" altLang="en-US" dirty="0"/>
              <a:t>需要将关于每个对象类的一些信息包含在序列化格式中，使得解序列化时能装载恰当的类</a:t>
            </a:r>
            <a:endParaRPr lang="en-US" altLang="zh-CN" dirty="0"/>
          </a:p>
          <a:p>
            <a:r>
              <a:rPr lang="zh-CN" altLang="en-US" dirty="0"/>
              <a:t>类信息由类名和版本号组成，当类有大的改动时要修改版本号</a:t>
            </a:r>
            <a:endParaRPr lang="en-US" altLang="zh-CN" dirty="0"/>
          </a:p>
          <a:p>
            <a:pPr lvl="1"/>
            <a:r>
              <a:rPr lang="zh-CN" altLang="en-US" dirty="0"/>
              <a:t>可以由程序员设置</a:t>
            </a:r>
            <a:endParaRPr lang="en-US" altLang="zh-CN" dirty="0"/>
          </a:p>
          <a:p>
            <a:pPr lvl="1"/>
            <a:r>
              <a:rPr lang="zh-CN" altLang="en-US" dirty="0"/>
              <a:t>也可以自动根据类名和它的实例变量、方法和接口的名字的</a:t>
            </a:r>
            <a:r>
              <a:rPr lang="en-US" altLang="zh-CN" dirty="0"/>
              <a:t>Hash</a:t>
            </a:r>
            <a:r>
              <a:rPr lang="zh-CN" altLang="en-US" dirty="0"/>
              <a:t>值计算</a:t>
            </a:r>
            <a:endParaRPr lang="en-US" altLang="zh-CN" dirty="0"/>
          </a:p>
          <a:p>
            <a:pPr lvl="1"/>
            <a:r>
              <a:rPr lang="zh-CN" altLang="en-US" dirty="0"/>
              <a:t>解序列化对象的进程能检查它的类版本是否正确</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11.3.2 Java</a:t>
            </a:r>
            <a:r>
              <a:rPr lang="zh-CN" altLang="en-US" dirty="0"/>
              <a:t>对象序列化</a:t>
            </a:r>
            <a:endParaRPr lang="zh-CN" altLang="en-US" dirty="0"/>
          </a:p>
        </p:txBody>
      </p:sp>
      <p:sp>
        <p:nvSpPr>
          <p:cNvPr id="3" name="内容占位符 2"/>
          <p:cNvSpPr>
            <a:spLocks noGrp="1"/>
          </p:cNvSpPr>
          <p:nvPr>
            <p:ph idx="1"/>
          </p:nvPr>
        </p:nvSpPr>
        <p:spPr/>
        <p:txBody>
          <a:bodyPr/>
          <a:lstStyle/>
          <a:p>
            <a:r>
              <a:rPr lang="zh-CN" altLang="en-US" dirty="0"/>
              <a:t>对象序列化是一个</a:t>
            </a:r>
            <a:r>
              <a:rPr lang="zh-CN" altLang="en-US" b="1" dirty="0"/>
              <a:t>递归过程</a:t>
            </a:r>
            <a:endParaRPr lang="en-US" altLang="zh-CN" b="1" dirty="0"/>
          </a:p>
          <a:p>
            <a:r>
              <a:rPr lang="zh-CN" altLang="en-US" dirty="0"/>
              <a:t>整型、字符型、字节等基本类型实例变量可以通过</a:t>
            </a:r>
            <a:r>
              <a:rPr lang="en-US" altLang="zh-CN" dirty="0" err="1"/>
              <a:t>ObjectOutputStream</a:t>
            </a:r>
            <a:r>
              <a:rPr lang="zh-CN" altLang="en-US" dirty="0"/>
              <a:t>类来写成一个可移植的二进制格式。</a:t>
            </a:r>
            <a:endParaRPr lang="en-US" altLang="zh-CN" dirty="0"/>
          </a:p>
          <a:p>
            <a:r>
              <a:rPr lang="zh-CN" altLang="en-US" dirty="0"/>
              <a:t>字符串和字符使用</a:t>
            </a:r>
            <a:r>
              <a:rPr lang="en-US" altLang="zh-CN" dirty="0" err="1">
                <a:highlight>
                  <a:srgbClr val="FFFF00"/>
                </a:highlight>
              </a:rPr>
              <a:t>writeUTF</a:t>
            </a:r>
            <a:r>
              <a:rPr lang="zh-CN" altLang="en-US" dirty="0"/>
              <a:t>方法写入</a:t>
            </a:r>
            <a:endParaRPr lang="en-US" altLang="zh-CN" dirty="0"/>
          </a:p>
          <a:p>
            <a:r>
              <a:rPr lang="en-US" altLang="zh-CN" i="1" dirty="0"/>
              <a:t>Person p = new Person(“smith”, ”London”, 1984)</a:t>
            </a:r>
            <a:endParaRPr lang="zh-CN" altLang="en-US" i="1" dirty="0"/>
          </a:p>
        </p:txBody>
      </p:sp>
      <p:pic>
        <p:nvPicPr>
          <p:cNvPr id="4" name="图片 3"/>
          <p:cNvPicPr>
            <a:picLocks noChangeAspect="1"/>
          </p:cNvPicPr>
          <p:nvPr/>
        </p:nvPicPr>
        <p:blipFill>
          <a:blip r:embed="rId1"/>
          <a:stretch>
            <a:fillRect/>
          </a:stretch>
        </p:blipFill>
        <p:spPr>
          <a:xfrm>
            <a:off x="1149789" y="3784875"/>
            <a:ext cx="7364586" cy="2084219"/>
          </a:xfrm>
          <a:prstGeom prst="rect">
            <a:avLst/>
          </a:prstGeom>
        </p:spPr>
      </p:pic>
      <p:sp>
        <p:nvSpPr>
          <p:cNvPr id="5" name="矩形 4"/>
          <p:cNvSpPr/>
          <p:nvPr/>
        </p:nvSpPr>
        <p:spPr>
          <a:xfrm>
            <a:off x="2204519" y="5869094"/>
            <a:ext cx="4572000" cy="369332"/>
          </a:xfrm>
          <a:prstGeom prst="rect">
            <a:avLst/>
          </a:prstGeom>
        </p:spPr>
        <p:txBody>
          <a:bodyPr>
            <a:spAutoFit/>
          </a:bodyPr>
          <a:lstStyle/>
          <a:p>
            <a:pPr algn="ctr"/>
            <a:r>
              <a:rPr lang="en-US" altLang="zh-CN" dirty="0"/>
              <a:t>Figure 4.9 Indication of Java serialized form</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860" y="1514868"/>
            <a:ext cx="435162" cy="22383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可扩展标记语言（</a:t>
            </a:r>
            <a:r>
              <a:rPr lang="en-US" altLang="zh-CN" b="1" dirty="0"/>
              <a:t>Extensible Markup Language</a:t>
            </a:r>
            <a:r>
              <a:rPr lang="zh-CN" altLang="en-US" b="1" dirty="0"/>
              <a:t>， </a:t>
            </a:r>
            <a:r>
              <a:rPr lang="en-US" altLang="zh-CN" b="1" dirty="0"/>
              <a:t>XML</a:t>
            </a:r>
            <a:r>
              <a:rPr lang="zh-CN" altLang="en-US" b="1" dirty="0"/>
              <a:t>）</a:t>
            </a:r>
            <a:endParaRPr lang="en-US" altLang="zh-CN" b="1" dirty="0"/>
          </a:p>
          <a:p>
            <a:r>
              <a:rPr lang="en-US" altLang="zh-CN" dirty="0"/>
              <a:t>XML</a:t>
            </a:r>
            <a:r>
              <a:rPr lang="zh-CN" altLang="en-US" dirty="0"/>
              <a:t>和</a:t>
            </a:r>
            <a:r>
              <a:rPr lang="en-US" altLang="zh-CN" dirty="0"/>
              <a:t>HTML</a:t>
            </a:r>
            <a:r>
              <a:rPr lang="zh-CN" altLang="en-US" dirty="0"/>
              <a:t>都是从</a:t>
            </a:r>
            <a:r>
              <a:rPr lang="en-US" altLang="zh-CN" dirty="0"/>
              <a:t>SGML</a:t>
            </a:r>
            <a:r>
              <a:rPr lang="zh-CN" altLang="en-US" dirty="0"/>
              <a:t>（标准化的通用标记语言）派生出来的</a:t>
            </a:r>
            <a:endParaRPr lang="en-US" altLang="zh-CN" dirty="0"/>
          </a:p>
          <a:p>
            <a:r>
              <a:rPr lang="en-US" altLang="zh-CN" dirty="0"/>
              <a:t>XML</a:t>
            </a:r>
            <a:r>
              <a:rPr lang="zh-CN" altLang="en-US" dirty="0"/>
              <a:t>数据项以“标记”串做标签，标记用于描述数据的逻辑结构，并将属性</a:t>
            </a:r>
            <a:r>
              <a:rPr lang="en-US" altLang="zh-CN" dirty="0"/>
              <a:t>—</a:t>
            </a:r>
            <a:r>
              <a:rPr lang="zh-CN" altLang="en-US" dirty="0"/>
              <a:t>值对与逻辑结构关联起来。</a:t>
            </a:r>
            <a:endParaRPr lang="en-US" altLang="zh-CN" dirty="0"/>
          </a:p>
          <a:p>
            <a:r>
              <a:rPr lang="en-US" altLang="zh-CN" dirty="0"/>
              <a:t>XML</a:t>
            </a:r>
            <a:r>
              <a:rPr lang="zh-CN" altLang="en-US" dirty="0"/>
              <a:t>可用于实现客户与</a:t>
            </a:r>
            <a:r>
              <a:rPr lang="en-US" altLang="zh-CN" dirty="0"/>
              <a:t>Web</a:t>
            </a:r>
            <a:r>
              <a:rPr lang="zh-CN" altLang="en-US" dirty="0"/>
              <a:t>服务的通信以及定义</a:t>
            </a:r>
            <a:r>
              <a:rPr lang="en-US" altLang="zh-CN" dirty="0"/>
              <a:t>Web</a:t>
            </a:r>
            <a:r>
              <a:rPr lang="zh-CN" altLang="en-US" dirty="0"/>
              <a:t>服务的接口和其他属性</a:t>
            </a:r>
            <a:endParaRPr lang="en-US" altLang="zh-CN" dirty="0"/>
          </a:p>
          <a:p>
            <a:r>
              <a:rPr lang="en-US" altLang="zh-CN" dirty="0"/>
              <a:t>XML</a:t>
            </a:r>
            <a:r>
              <a:rPr lang="zh-CN" altLang="en-US" dirty="0"/>
              <a:t>是可扩展的，这意味着用户能定义自己的标记</a:t>
            </a:r>
            <a:endParaRPr lang="en-US" altLang="zh-CN" dirty="0"/>
          </a:p>
          <a:p>
            <a:r>
              <a:rPr lang="en-US" altLang="zh-CN" dirty="0"/>
              <a:t>XML</a:t>
            </a:r>
            <a:r>
              <a:rPr lang="zh-CN" altLang="en-US" dirty="0"/>
              <a:t>文档是文本形式存储的</a:t>
            </a:r>
            <a:endParaRPr lang="en-US" altLang="zh-CN" dirty="0"/>
          </a:p>
          <a:p>
            <a:pPr lvl="1"/>
            <a:r>
              <a:rPr lang="zh-CN" altLang="en-US" dirty="0"/>
              <a:t>使得</a:t>
            </a:r>
            <a:r>
              <a:rPr lang="en-US" altLang="zh-CN" dirty="0"/>
              <a:t>XML</a:t>
            </a:r>
            <a:r>
              <a:rPr lang="zh-CN" altLang="en-US" dirty="0"/>
              <a:t>可以独立于某个平台</a:t>
            </a:r>
            <a:endParaRPr lang="en-US" altLang="zh-CN" dirty="0"/>
          </a:p>
          <a:p>
            <a:pPr lvl="1"/>
            <a:r>
              <a:rPr lang="zh-CN" altLang="en-US" dirty="0"/>
              <a:t>使用文本而不是二进制会使得消息内容变大</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4201" y="2015611"/>
            <a:ext cx="435162" cy="223837"/>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44757" y="4290725"/>
            <a:ext cx="435162" cy="22383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XML</a:t>
            </a:r>
            <a:r>
              <a:rPr lang="zh-CN" altLang="en-US" b="1" dirty="0"/>
              <a:t>元素和属性</a:t>
            </a:r>
            <a:endParaRPr lang="en-US" altLang="zh-CN" b="1" dirty="0"/>
          </a:p>
          <a:p>
            <a:pPr marL="201295" lvl="1" indent="0">
              <a:buNone/>
            </a:pPr>
            <a:r>
              <a:rPr lang="en-US" altLang="zh-CN" dirty="0"/>
              <a:t>Person</a:t>
            </a:r>
            <a:r>
              <a:rPr lang="zh-CN" altLang="en-US" dirty="0"/>
              <a:t>结构的</a:t>
            </a:r>
            <a:r>
              <a:rPr lang="en-US" altLang="zh-CN" dirty="0"/>
              <a:t>XML</a:t>
            </a:r>
            <a:r>
              <a:rPr lang="zh-CN" altLang="en-US" dirty="0"/>
              <a:t>定义</a:t>
            </a:r>
            <a:endParaRPr lang="en-US" altLang="zh-CN" dirty="0"/>
          </a:p>
          <a:p>
            <a:pPr lvl="1"/>
            <a:r>
              <a:rPr lang="zh-CN" altLang="en-US" b="1" dirty="0"/>
              <a:t>元素</a:t>
            </a:r>
            <a:r>
              <a:rPr lang="zh-CN" altLang="en-US" dirty="0"/>
              <a:t>：</a:t>
            </a:r>
            <a:r>
              <a:rPr lang="en-US" altLang="zh-CN" dirty="0"/>
              <a:t>XML</a:t>
            </a:r>
            <a:r>
              <a:rPr lang="zh-CN" altLang="en-US" dirty="0"/>
              <a:t>中元素是由匹配的</a:t>
            </a:r>
            <a:endParaRPr lang="en-US" altLang="zh-CN" dirty="0"/>
          </a:p>
          <a:p>
            <a:pPr marL="201295" lvl="1" indent="0">
              <a:buNone/>
            </a:pPr>
            <a:r>
              <a:rPr lang="zh-CN" altLang="en-US" dirty="0"/>
              <a:t>开始标记符和结束标记符包围的</a:t>
            </a:r>
            <a:endParaRPr lang="en-US" altLang="zh-CN" dirty="0"/>
          </a:p>
          <a:p>
            <a:pPr marL="201295" lvl="1" indent="0">
              <a:buNone/>
            </a:pPr>
            <a:r>
              <a:rPr lang="zh-CN" altLang="en-US" dirty="0"/>
              <a:t>字符数据组成</a:t>
            </a:r>
            <a:endParaRPr lang="en-US" altLang="zh-CN" dirty="0"/>
          </a:p>
          <a:p>
            <a:pPr marL="201295" lvl="1" indent="0">
              <a:buNone/>
            </a:pPr>
            <a:r>
              <a:rPr lang="zh-CN" altLang="en-US" dirty="0"/>
              <a:t>一个元素可以包含其他元素，使得</a:t>
            </a:r>
            <a:r>
              <a:rPr lang="en-US" altLang="zh-CN" dirty="0"/>
              <a:t>XML</a:t>
            </a:r>
            <a:r>
              <a:rPr lang="zh-CN" altLang="en-US" dirty="0"/>
              <a:t>具有表示层次的能力</a:t>
            </a:r>
            <a:endParaRPr lang="en-US" altLang="zh-CN" dirty="0"/>
          </a:p>
          <a:p>
            <a:pPr lvl="1"/>
            <a:r>
              <a:rPr lang="zh-CN" altLang="en-US" b="1" dirty="0"/>
              <a:t>属性</a:t>
            </a:r>
            <a:r>
              <a:rPr lang="zh-CN" altLang="en-US" dirty="0"/>
              <a:t>：一个开始标记可以选择地包含关联的属性名和属性值</a:t>
            </a:r>
            <a:endParaRPr lang="en-US" altLang="zh-CN" dirty="0"/>
          </a:p>
          <a:p>
            <a:pPr lvl="2"/>
            <a:r>
              <a:rPr lang="zh-CN" altLang="en-US" dirty="0">
                <a:highlight>
                  <a:srgbClr val="FFFF00"/>
                </a:highlight>
              </a:rPr>
              <a:t>把哪些项表示成元素，哪些向表示成属性需要进行选择</a:t>
            </a:r>
            <a:endParaRPr lang="en-US" altLang="zh-CN" dirty="0">
              <a:highlight>
                <a:srgbClr val="FFFF00"/>
              </a:highlight>
            </a:endParaRPr>
          </a:p>
          <a:p>
            <a:pPr lvl="1"/>
            <a:r>
              <a:rPr lang="zh-CN" altLang="en-US" b="1" dirty="0"/>
              <a:t>名字</a:t>
            </a:r>
            <a:r>
              <a:rPr lang="zh-CN" altLang="en-US" dirty="0"/>
              <a:t>：</a:t>
            </a:r>
            <a:r>
              <a:rPr lang="en-US" altLang="zh-CN" dirty="0"/>
              <a:t>XML</a:t>
            </a:r>
            <a:r>
              <a:rPr lang="zh-CN" altLang="en-US" dirty="0"/>
              <a:t>中的标记名和属性名通常以字母开始，也可以以下划线或冒号开始。名字首字符后可以是字母、数字、连字符、下划线、冒号或句号。名字中的字母是大小写区分的，以</a:t>
            </a:r>
            <a:r>
              <a:rPr lang="en-US" altLang="zh-CN" dirty="0"/>
              <a:t>xml</a:t>
            </a:r>
            <a:r>
              <a:rPr lang="zh-CN" altLang="en-US" dirty="0"/>
              <a:t>开始的名字是保留字</a:t>
            </a:r>
            <a:endParaRPr lang="en-US" altLang="zh-CN" dirty="0"/>
          </a:p>
          <a:p>
            <a:pPr lvl="1"/>
            <a:r>
              <a:rPr lang="zh-CN" altLang="en-US" b="1" dirty="0">
                <a:highlight>
                  <a:srgbClr val="FFFF00"/>
                </a:highlight>
              </a:rPr>
              <a:t>二进制数据：</a:t>
            </a:r>
            <a:r>
              <a:rPr lang="en-US" altLang="zh-CN" dirty="0">
                <a:highlight>
                  <a:srgbClr val="FFFF00"/>
                </a:highlight>
              </a:rPr>
              <a:t>XML</a:t>
            </a:r>
            <a:r>
              <a:rPr lang="zh-CN" altLang="en-US" dirty="0">
                <a:highlight>
                  <a:srgbClr val="FFFF00"/>
                </a:highlight>
              </a:rPr>
              <a:t>元素中所有信息必须表示成字符数据</a:t>
            </a:r>
            <a:r>
              <a:rPr lang="zh-CN" altLang="en-US" dirty="0"/>
              <a:t>。</a:t>
            </a:r>
            <a:endParaRPr lang="en-US" altLang="zh-CN" dirty="0"/>
          </a:p>
          <a:p>
            <a:pPr marL="201295" lvl="1" indent="0">
              <a:buNone/>
            </a:pPr>
            <a:endParaRPr lang="en-US" altLang="zh-CN" dirty="0"/>
          </a:p>
        </p:txBody>
      </p:sp>
      <p:sp>
        <p:nvSpPr>
          <p:cNvPr id="4" name="Rectangle 4"/>
          <p:cNvSpPr/>
          <p:nvPr/>
        </p:nvSpPr>
        <p:spPr bwMode="auto">
          <a:xfrm>
            <a:off x="4310742" y="1296331"/>
            <a:ext cx="4056018" cy="1616170"/>
          </a:xfrm>
          <a:prstGeom prst="rect">
            <a:avLst/>
          </a:prstGeom>
          <a:noFill/>
          <a:ln w="12700" cap="flat">
            <a:solidFill>
              <a:schemeClr val="tx1"/>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37513" bIns="0"/>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600" i="1" dirty="0">
                <a:ea typeface="宋体" panose="02010600030101010101" pitchFamily="2" charset="-122"/>
                <a:cs typeface="Times" panose="02020603050405020304" pitchFamily="18" charset="0"/>
              </a:rPr>
              <a:t>&lt;person id="123456789"&gt;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&lt;name&gt;Smith&lt;/name&gt;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&lt;place&gt;London&lt;/place&gt;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&lt;year&gt;1984&lt;/year&gt;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&lt;!-- a comment --&gt;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&lt;/person &gt;</a:t>
            </a:r>
            <a:endParaRPr lang="en-US" altLang="zh-CN" sz="1600" i="1" dirty="0">
              <a:ea typeface="宋体" panose="02010600030101010101" pitchFamily="2" charset="-122"/>
              <a:cs typeface="Times" panose="02020603050405020304" pitchFamily="18" charset="0"/>
            </a:endParaRPr>
          </a:p>
        </p:txBody>
      </p:sp>
      <p:sp>
        <p:nvSpPr>
          <p:cNvPr id="5" name="右箭头 4"/>
          <p:cNvSpPr/>
          <p:nvPr/>
        </p:nvSpPr>
        <p:spPr>
          <a:xfrm>
            <a:off x="3579604" y="1724628"/>
            <a:ext cx="567159" cy="370390"/>
          </a:xfrm>
          <a:prstGeom prst="rightArrow">
            <a:avLst/>
          </a:prstGeom>
          <a:ln w="222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07763" y="5509924"/>
            <a:ext cx="435162" cy="223837"/>
          </a:xfrm>
          <a:prstGeom prst="rect">
            <a:avLst/>
          </a:prstGeom>
        </p:spPr>
      </p:pic>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43602" y="3312322"/>
            <a:ext cx="435162" cy="22383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解析和良构的文档</a:t>
            </a:r>
            <a:endParaRPr lang="en-US" altLang="zh-CN" b="1" dirty="0"/>
          </a:p>
          <a:p>
            <a:pPr lvl="1"/>
            <a:r>
              <a:rPr lang="en-US" altLang="zh-CN" dirty="0"/>
              <a:t>XML</a:t>
            </a:r>
            <a:r>
              <a:rPr lang="zh-CN" altLang="en-US" dirty="0"/>
              <a:t>文档必须是良构的，即它的结构必须符合规则</a:t>
            </a:r>
            <a:endParaRPr lang="en-US" altLang="zh-CN" dirty="0"/>
          </a:p>
          <a:p>
            <a:pPr lvl="2"/>
            <a:r>
              <a:rPr lang="zh-CN" altLang="en-US" dirty="0"/>
              <a:t>开始标记必须都要有一个匹配的结束标记</a:t>
            </a:r>
            <a:endParaRPr lang="en-US" altLang="zh-CN" dirty="0"/>
          </a:p>
          <a:p>
            <a:pPr lvl="2"/>
            <a:r>
              <a:rPr lang="zh-CN" altLang="en-US" dirty="0"/>
              <a:t>所有的标记都要正确嵌套</a:t>
            </a:r>
            <a:endParaRPr lang="en-US" altLang="zh-CN" dirty="0"/>
          </a:p>
          <a:p>
            <a:pPr lvl="2"/>
            <a:r>
              <a:rPr lang="zh-CN" altLang="en-US" dirty="0"/>
              <a:t>每个</a:t>
            </a:r>
            <a:r>
              <a:rPr lang="en-US" altLang="zh-CN" dirty="0"/>
              <a:t>XML</a:t>
            </a:r>
            <a:r>
              <a:rPr lang="zh-CN" altLang="en-US" dirty="0"/>
              <a:t>文档必须有一个包围其他元素的根元素</a:t>
            </a:r>
            <a:endParaRPr lang="en-US" altLang="zh-CN" dirty="0"/>
          </a:p>
          <a:p>
            <a:pPr lvl="1"/>
            <a:r>
              <a:rPr lang="en-US" altLang="zh-CN" dirty="0"/>
              <a:t>CDATA</a:t>
            </a:r>
            <a:r>
              <a:rPr lang="zh-CN" altLang="en-US" dirty="0"/>
              <a:t>：</a:t>
            </a:r>
            <a:r>
              <a:rPr lang="en-US" altLang="zh-CN" dirty="0">
                <a:highlight>
                  <a:srgbClr val="FFFF00"/>
                </a:highlight>
              </a:rPr>
              <a:t>&lt;, &gt;, &amp;</a:t>
            </a:r>
            <a:r>
              <a:rPr lang="zh-CN" altLang="en-US" dirty="0">
                <a:highlight>
                  <a:srgbClr val="FFFF00"/>
                </a:highlight>
              </a:rPr>
              <a:t>等符合有特殊含义，如果</a:t>
            </a:r>
            <a:r>
              <a:rPr lang="en-US" altLang="zh-CN" dirty="0">
                <a:highlight>
                  <a:srgbClr val="FFFF00"/>
                </a:highlight>
              </a:rPr>
              <a:t>XML</a:t>
            </a:r>
            <a:r>
              <a:rPr lang="zh-CN" altLang="en-US" dirty="0">
                <a:highlight>
                  <a:srgbClr val="FFFF00"/>
                </a:highlight>
              </a:rPr>
              <a:t>元素重要使用，必须以特殊方式表示</a:t>
            </a:r>
            <a:r>
              <a:rPr lang="zh-CN" altLang="en-US" dirty="0"/>
              <a:t>。</a:t>
            </a:r>
            <a:endParaRPr lang="en-US" altLang="zh-CN" dirty="0"/>
          </a:p>
          <a:p>
            <a:pPr lvl="2"/>
            <a:r>
              <a:rPr lang="zh-CN" altLang="en-US" dirty="0"/>
              <a:t>例如元素“</a:t>
            </a:r>
            <a:r>
              <a:rPr lang="en-US" altLang="zh-CN" dirty="0"/>
              <a:t>King’s Cross</a:t>
            </a:r>
            <a:r>
              <a:rPr lang="zh-CN" altLang="en-US" dirty="0"/>
              <a:t>”可以表示为</a:t>
            </a:r>
            <a:endParaRPr lang="en-US" altLang="zh-CN" dirty="0"/>
          </a:p>
          <a:p>
            <a:pPr marL="567055" lvl="3" indent="0">
              <a:buNone/>
            </a:pPr>
            <a:r>
              <a:rPr lang="en-US" altLang="zh-CN" dirty="0"/>
              <a:t>  </a:t>
            </a:r>
            <a:r>
              <a:rPr lang="en-US" altLang="zh-CN" i="1" dirty="0"/>
              <a:t>&lt;place&gt; </a:t>
            </a:r>
            <a:r>
              <a:rPr lang="en-US" altLang="zh-CN" i="1" dirty="0" err="1"/>
              <a:t>King&amp;apos</a:t>
            </a:r>
            <a:r>
              <a:rPr lang="en-US" altLang="zh-CN" i="1" dirty="0"/>
              <a:t> Cross &lt;/place&gt;</a:t>
            </a:r>
            <a:endParaRPr lang="en-US" altLang="zh-CN" i="1" dirty="0"/>
          </a:p>
          <a:p>
            <a:pPr marL="567055" lvl="3" indent="0">
              <a:buNone/>
            </a:pPr>
            <a:r>
              <a:rPr lang="en-US" altLang="zh-CN" i="1" dirty="0"/>
              <a:t>  &lt;place&gt; &lt;![CDATA[King’s Cross]]&gt; &lt;/place&gt;</a:t>
            </a:r>
            <a:endParaRPr lang="en-US" altLang="zh-CN" i="1" dirty="0"/>
          </a:p>
          <a:p>
            <a:pPr lvl="1"/>
            <a:r>
              <a:rPr lang="en-US" altLang="zh-CN" dirty="0"/>
              <a:t>XML</a:t>
            </a:r>
            <a:r>
              <a:rPr lang="zh-CN" altLang="en-US" dirty="0"/>
              <a:t>序言：每个</a:t>
            </a:r>
            <a:r>
              <a:rPr lang="en-US" altLang="zh-CN" dirty="0"/>
              <a:t>XML</a:t>
            </a:r>
            <a:r>
              <a:rPr lang="zh-CN" altLang="en-US" dirty="0"/>
              <a:t>文档必须在它的第一行包含一个序言（</a:t>
            </a:r>
            <a:r>
              <a:rPr lang="en-US" altLang="zh-CN" dirty="0"/>
              <a:t>prolog</a:t>
            </a:r>
            <a:r>
              <a:rPr lang="zh-CN" altLang="en-US" dirty="0"/>
              <a:t>）。序言必须至少指定使用的</a:t>
            </a:r>
            <a:r>
              <a:rPr lang="en-US" altLang="zh-CN" dirty="0"/>
              <a:t>XML</a:t>
            </a:r>
            <a:r>
              <a:rPr lang="zh-CN" altLang="en-US" dirty="0"/>
              <a:t>版本。例如：</a:t>
            </a:r>
            <a:endParaRPr lang="en-US" altLang="zh-CN" dirty="0"/>
          </a:p>
          <a:p>
            <a:pPr marL="384175" lvl="2" indent="0">
              <a:buNone/>
            </a:pPr>
            <a:r>
              <a:rPr lang="en-US" altLang="zh-CN" i="1" dirty="0"/>
              <a:t>      &lt;?XML version=“1.0” encoding=“UTF-8” standalone=“yes”?&gt;</a:t>
            </a:r>
            <a:endParaRPr lang="en-US" altLang="zh-CN" i="1" dirty="0"/>
          </a:p>
          <a:p>
            <a:pPr lvl="3"/>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并行计算机结构模型</a:t>
            </a:r>
            <a:endParaRPr lang="zh-CN" altLang="en-US" dirty="0"/>
          </a:p>
        </p:txBody>
      </p:sp>
      <p:sp>
        <p:nvSpPr>
          <p:cNvPr id="3" name="Slide Number Placeholder 2"/>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12" name="Rectangle 11"/>
          <p:cNvSpPr/>
          <p:nvPr/>
        </p:nvSpPr>
        <p:spPr>
          <a:xfrm>
            <a:off x="683172" y="1523346"/>
            <a:ext cx="7896160" cy="3264227"/>
          </a:xfrm>
          <a:prstGeom prst="rect">
            <a:avLst/>
          </a:prstGeom>
        </p:spPr>
        <p:txBody>
          <a:bodyPr wrap="square">
            <a:spAutoFit/>
          </a:bodyPr>
          <a:lstStyle/>
          <a:p>
            <a:pPr>
              <a:lnSpc>
                <a:spcPct val="150000"/>
              </a:lnSpc>
            </a:pPr>
            <a:r>
              <a:rPr lang="en-US" altLang="zh-CN" sz="2000" b="1" dirty="0">
                <a:solidFill>
                  <a:srgbClr val="222222"/>
                </a:solidFill>
                <a:latin typeface="Arial" panose="020B0604020202020204" pitchFamily="34" charset="0"/>
              </a:rPr>
              <a:t>COW </a:t>
            </a:r>
            <a:r>
              <a:rPr lang="zh-CN" altLang="en-US" sz="2000" b="1" dirty="0">
                <a:solidFill>
                  <a:srgbClr val="222222"/>
                </a:solidFill>
                <a:latin typeface="Arial" panose="020B0604020202020204" pitchFamily="34" charset="0"/>
              </a:rPr>
              <a:t>工作站集群 （</a:t>
            </a:r>
            <a:r>
              <a:rPr lang="en-US" altLang="zh-CN" sz="2000" b="1" dirty="0">
                <a:solidFill>
                  <a:srgbClr val="222222"/>
                </a:solidFill>
                <a:latin typeface="Arial" panose="020B0604020202020204" pitchFamily="34" charset="0"/>
              </a:rPr>
              <a:t>Cluster of Workstations</a:t>
            </a:r>
            <a:r>
              <a:rPr lang="zh-CN" altLang="en-US" sz="2000" b="1" dirty="0">
                <a:solidFill>
                  <a:srgbClr val="222222"/>
                </a:solidFill>
                <a:latin typeface="Arial" panose="020B0604020202020204" pitchFamily="34" charset="0"/>
              </a:rPr>
              <a:t>）</a:t>
            </a:r>
            <a:endParaRPr lang="zh-CN" altLang="en-US" sz="2000" b="1"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低成本</a:t>
            </a:r>
            <a:r>
              <a:rPr lang="zh-CN" altLang="en-US" sz="2000" dirty="0">
                <a:solidFill>
                  <a:srgbClr val="222222"/>
                </a:solidFill>
                <a:latin typeface="Arial" panose="020B0604020202020204" pitchFamily="34" charset="0"/>
              </a:rPr>
              <a:t>变形</a:t>
            </a:r>
            <a:r>
              <a:rPr lang="en-US" altLang="zh-CN" sz="2000" dirty="0">
                <a:solidFill>
                  <a:srgbClr val="222222"/>
                </a:solidFill>
                <a:latin typeface="Arial" panose="020B0604020202020204" pitchFamily="34" charset="0"/>
              </a:rPr>
              <a:t>MPP</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每个节点是完整“无头工作站”（无显示器、鼠标、键盘等）</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通过</a:t>
            </a:r>
            <a:r>
              <a:rPr lang="zh-CN" altLang="en-US" sz="2000" dirty="0">
                <a:solidFill>
                  <a:srgbClr val="222222"/>
                </a:solidFill>
                <a:latin typeface="Arial" panose="020B0604020202020204" pitchFamily="34" charset="0"/>
              </a:rPr>
              <a:t>低成本</a:t>
            </a:r>
            <a:r>
              <a:rPr lang="zh-CN" altLang="en-US" sz="2000" dirty="0">
                <a:solidFill>
                  <a:srgbClr val="222222"/>
                </a:solidFill>
                <a:latin typeface="Arial" panose="020B0604020202020204" pitchFamily="34" charset="0"/>
              </a:rPr>
              <a:t>商品网络互联</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每个节点有本地磁盘（</a:t>
            </a:r>
            <a:r>
              <a:rPr lang="en-US" altLang="zh-CN" sz="2000" dirty="0">
                <a:solidFill>
                  <a:srgbClr val="222222"/>
                </a:solidFill>
                <a:latin typeface="Arial" panose="020B0604020202020204" pitchFamily="34" charset="0"/>
              </a:rPr>
              <a:t>MPP</a:t>
            </a:r>
            <a:r>
              <a:rPr lang="zh-CN" altLang="en-US" sz="2000" dirty="0">
                <a:solidFill>
                  <a:srgbClr val="222222"/>
                </a:solidFill>
                <a:latin typeface="Arial" panose="020B0604020202020204" pitchFamily="34" charset="0"/>
              </a:rPr>
              <a:t>没有本地磁盘）</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网络层</a:t>
            </a:r>
            <a:r>
              <a:rPr lang="zh-CN" altLang="en-US" sz="2000" dirty="0">
                <a:solidFill>
                  <a:srgbClr val="222222"/>
                </a:solidFill>
                <a:latin typeface="Arial" panose="020B0604020202020204" pitchFamily="34" charset="0"/>
              </a:rPr>
              <a:t>耦合到</a:t>
            </a:r>
            <a:r>
              <a:rPr lang="en-US" altLang="zh-CN" sz="2000" dirty="0">
                <a:solidFill>
                  <a:srgbClr val="222222"/>
                </a:solidFill>
                <a:latin typeface="Arial" panose="020B0604020202020204" pitchFamily="34" charset="0"/>
              </a:rPr>
              <a:t>I/O</a:t>
            </a:r>
            <a:r>
              <a:rPr lang="zh-CN" altLang="en-US" sz="2000" dirty="0">
                <a:solidFill>
                  <a:srgbClr val="222222"/>
                </a:solidFill>
                <a:latin typeface="Arial" panose="020B0604020202020204" pitchFamily="34" charset="0"/>
              </a:rPr>
              <a:t>总线（</a:t>
            </a:r>
            <a:r>
              <a:rPr lang="en-US" altLang="zh-CN" sz="2000" dirty="0">
                <a:solidFill>
                  <a:srgbClr val="222222"/>
                </a:solidFill>
                <a:latin typeface="Arial" panose="020B0604020202020204" pitchFamily="34" charset="0"/>
              </a:rPr>
              <a:t>MPP</a:t>
            </a:r>
            <a:r>
              <a:rPr lang="zh-CN" altLang="en-US" sz="2000" dirty="0">
                <a:solidFill>
                  <a:srgbClr val="222222"/>
                </a:solidFill>
                <a:latin typeface="Arial" panose="020B0604020202020204" pitchFamily="34" charset="0"/>
              </a:rPr>
              <a:t>到存储总线）</a:t>
            </a:r>
            <a:endParaRPr lang="en-US" altLang="zh-CN" sz="2000" dirty="0">
              <a:solidFill>
                <a:srgbClr val="222222"/>
              </a:solidFill>
              <a:latin typeface="Arial" panose="020B0604020202020204" pitchFamily="34" charset="0"/>
            </a:endParaRPr>
          </a:p>
          <a:p>
            <a:pPr>
              <a:lnSpc>
                <a:spcPct val="150000"/>
              </a:lnSpc>
            </a:pPr>
            <a:r>
              <a:rPr lang="zh-CN" altLang="en-US" sz="2000" dirty="0">
                <a:solidFill>
                  <a:srgbClr val="222222"/>
                </a:solidFill>
                <a:latin typeface="Arial" panose="020B0604020202020204" pitchFamily="34" charset="0"/>
              </a:rPr>
              <a:t>每个节点驻留完整操作系统（</a:t>
            </a:r>
            <a:r>
              <a:rPr lang="en-US" altLang="zh-CN" sz="2000" dirty="0">
                <a:solidFill>
                  <a:srgbClr val="222222"/>
                </a:solidFill>
                <a:latin typeface="Arial" panose="020B0604020202020204" pitchFamily="34" charset="0"/>
              </a:rPr>
              <a:t>MPP</a:t>
            </a:r>
            <a:r>
              <a:rPr lang="zh-CN" altLang="en-US" sz="2000" dirty="0">
                <a:solidFill>
                  <a:srgbClr val="222222"/>
                </a:solidFill>
                <a:latin typeface="Arial" panose="020B0604020202020204" pitchFamily="34" charset="0"/>
              </a:rPr>
              <a:t>是微核）</a:t>
            </a:r>
            <a:endParaRPr lang="en-US" altLang="zh-CN" sz="2000" dirty="0">
              <a:solidFill>
                <a:srgbClr val="222222"/>
              </a:solidFill>
              <a:latin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64558" y="3623588"/>
            <a:ext cx="3121572" cy="26475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lstStyle/>
          <a:p>
            <a:r>
              <a:rPr lang="en-US" altLang="zh-CN" b="1" dirty="0"/>
              <a:t>XML</a:t>
            </a:r>
            <a:r>
              <a:rPr lang="zh-CN" altLang="en-US" b="1" dirty="0"/>
              <a:t>命名空间</a:t>
            </a:r>
            <a:endParaRPr lang="en-US" altLang="zh-CN" b="1" dirty="0"/>
          </a:p>
          <a:p>
            <a:pPr lvl="1"/>
            <a:r>
              <a:rPr lang="zh-CN" altLang="en-US" dirty="0"/>
              <a:t>命名空间为设定名字的作用域提供了一个手段</a:t>
            </a:r>
            <a:endParaRPr lang="en-US" altLang="zh-CN" dirty="0"/>
          </a:p>
          <a:p>
            <a:pPr lvl="1"/>
            <a:r>
              <a:rPr lang="zh-CN" altLang="en-US" dirty="0">
                <a:highlight>
                  <a:srgbClr val="FFFF00"/>
                </a:highlight>
              </a:rPr>
              <a:t>一个</a:t>
            </a:r>
            <a:r>
              <a:rPr lang="en-US" altLang="zh-CN" dirty="0">
                <a:highlight>
                  <a:srgbClr val="FFFF00"/>
                </a:highlight>
              </a:rPr>
              <a:t>XML</a:t>
            </a:r>
            <a:r>
              <a:rPr lang="zh-CN" altLang="en-US" dirty="0">
                <a:highlight>
                  <a:srgbClr val="FFFF00"/>
                </a:highlight>
              </a:rPr>
              <a:t>的命名空间是具有一组元素类型和属性的一个名字集合，通过</a:t>
            </a:r>
            <a:r>
              <a:rPr lang="en-US" altLang="zh-CN" dirty="0">
                <a:highlight>
                  <a:srgbClr val="FFFF00"/>
                </a:highlight>
              </a:rPr>
              <a:t>URL</a:t>
            </a:r>
            <a:r>
              <a:rPr lang="zh-CN" altLang="en-US" dirty="0">
                <a:highlight>
                  <a:srgbClr val="FFFF00"/>
                </a:highlight>
              </a:rPr>
              <a:t>引用。其他</a:t>
            </a:r>
            <a:r>
              <a:rPr lang="en-US" altLang="zh-CN" dirty="0">
                <a:highlight>
                  <a:srgbClr val="FFFF00"/>
                </a:highlight>
              </a:rPr>
              <a:t>XML</a:t>
            </a:r>
            <a:r>
              <a:rPr lang="zh-CN" altLang="en-US" dirty="0">
                <a:highlight>
                  <a:srgbClr val="FFFF00"/>
                </a:highlight>
              </a:rPr>
              <a:t>文档可以通过引用名字空间的</a:t>
            </a:r>
            <a:r>
              <a:rPr lang="en-US" altLang="zh-CN" dirty="0">
                <a:highlight>
                  <a:srgbClr val="FFFF00"/>
                </a:highlight>
              </a:rPr>
              <a:t>URL</a:t>
            </a:r>
            <a:r>
              <a:rPr lang="zh-CN" altLang="en-US" dirty="0">
                <a:highlight>
                  <a:srgbClr val="FFFF00"/>
                </a:highlight>
              </a:rPr>
              <a:t>使用该名字空间</a:t>
            </a:r>
            <a:r>
              <a:rPr lang="zh-CN" altLang="en-US" dirty="0"/>
              <a:t>。</a:t>
            </a:r>
            <a:endParaRPr lang="en-US" altLang="zh-CN" dirty="0"/>
          </a:p>
          <a:p>
            <a:pPr lvl="1"/>
            <a:r>
              <a:rPr lang="zh-CN" altLang="en-US" dirty="0"/>
              <a:t>利用</a:t>
            </a:r>
            <a:r>
              <a:rPr lang="en-US" altLang="zh-CN" dirty="0"/>
              <a:t>XML</a:t>
            </a:r>
            <a:r>
              <a:rPr lang="zh-CN" altLang="en-US" dirty="0"/>
              <a:t>名字空间的元素将名字空间指定成名为</a:t>
            </a:r>
            <a:r>
              <a:rPr lang="en-US" altLang="zh-CN" dirty="0" err="1"/>
              <a:t>xmlns</a:t>
            </a:r>
            <a:r>
              <a:rPr lang="zh-CN" altLang="en-US" dirty="0"/>
              <a:t>的属性，该属性的值是一个</a:t>
            </a:r>
            <a:r>
              <a:rPr lang="en-US" altLang="zh-CN" dirty="0"/>
              <a:t>URL</a:t>
            </a:r>
            <a:r>
              <a:rPr lang="zh-CN" altLang="en-US" dirty="0"/>
              <a:t>，指向包含名字空间定义的的文件。</a:t>
            </a:r>
            <a:endParaRPr lang="en-US" altLang="zh-CN" dirty="0"/>
          </a:p>
          <a:p>
            <a:pPr lvl="2"/>
            <a:r>
              <a:rPr lang="zh-CN" altLang="en-US" dirty="0"/>
              <a:t>例如：</a:t>
            </a:r>
            <a:r>
              <a:rPr lang="en-US" altLang="zh-CN" i="1" dirty="0" err="1"/>
              <a:t>xmlns:pers</a:t>
            </a:r>
            <a:r>
              <a:rPr lang="en-US" altLang="zh-CN" i="1" dirty="0"/>
              <a:t>=“http://www.cdk5.net/person”</a:t>
            </a:r>
            <a:endParaRPr lang="en-US" altLang="zh-CN" i="1" dirty="0"/>
          </a:p>
          <a:p>
            <a:pPr lvl="2"/>
            <a:r>
              <a:rPr lang="en-US" altLang="zh-CN" dirty="0" err="1"/>
              <a:t>Xmlns</a:t>
            </a:r>
            <a:r>
              <a:rPr lang="zh-CN" altLang="en-US" dirty="0"/>
              <a:t>后面的名字可以作为一个前缀，指向某个命名空间，用于区分一个</a:t>
            </a:r>
            <a:r>
              <a:rPr lang="en-US" altLang="zh-CN" dirty="0"/>
              <a:t>XML</a:t>
            </a:r>
            <a:r>
              <a:rPr lang="zh-CN" altLang="en-US" dirty="0"/>
              <a:t>文档中的多个命名空间</a:t>
            </a:r>
            <a:endParaRPr lang="zh-CN" altLang="en-US" dirty="0"/>
          </a:p>
        </p:txBody>
      </p:sp>
      <p:pic>
        <p:nvPicPr>
          <p:cNvPr id="4" name="图片 3"/>
          <p:cNvPicPr>
            <a:picLocks noChangeAspect="1"/>
          </p:cNvPicPr>
          <p:nvPr/>
        </p:nvPicPr>
        <p:blipFill>
          <a:blip r:embed="rId1"/>
          <a:stretch>
            <a:fillRect/>
          </a:stretch>
        </p:blipFill>
        <p:spPr>
          <a:xfrm>
            <a:off x="1348965" y="4558371"/>
            <a:ext cx="6819151" cy="1730653"/>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lstStyle/>
          <a:p>
            <a:r>
              <a:rPr lang="en-US" altLang="zh-CN" b="1" dirty="0"/>
              <a:t>XML</a:t>
            </a:r>
            <a:r>
              <a:rPr lang="zh-CN" altLang="en-US" b="1" dirty="0"/>
              <a:t>模式（</a:t>
            </a:r>
            <a:r>
              <a:rPr lang="en-US" altLang="zh-CN" dirty="0"/>
              <a:t>XML Schema</a:t>
            </a:r>
            <a:r>
              <a:rPr lang="zh-CN" altLang="en-US" b="1" dirty="0"/>
              <a:t>）</a:t>
            </a:r>
            <a:endParaRPr lang="en-US" altLang="zh-CN" b="1" dirty="0"/>
          </a:p>
          <a:p>
            <a:pPr lvl="1"/>
            <a:r>
              <a:rPr lang="zh-CN" altLang="en-US" dirty="0">
                <a:highlight>
                  <a:srgbClr val="FFFF00"/>
                </a:highlight>
              </a:rPr>
              <a:t>一个</a:t>
            </a:r>
            <a:r>
              <a:rPr lang="en-US" altLang="zh-CN" dirty="0">
                <a:highlight>
                  <a:srgbClr val="FFFF00"/>
                </a:highlight>
              </a:rPr>
              <a:t>XML</a:t>
            </a:r>
            <a:r>
              <a:rPr lang="zh-CN" altLang="en-US" dirty="0">
                <a:highlight>
                  <a:srgbClr val="FFFF00"/>
                </a:highlight>
              </a:rPr>
              <a:t>模式定义了在文档中出现的元素和属性、元素如何嵌套、元素的顺序及个数、元素是否为空或能否包含文本等</a:t>
            </a:r>
            <a:endParaRPr lang="en-US" altLang="zh-CN" dirty="0">
              <a:highlight>
                <a:srgbClr val="FFFF00"/>
              </a:highlight>
            </a:endParaRPr>
          </a:p>
          <a:p>
            <a:pPr lvl="1"/>
            <a:r>
              <a:rPr lang="zh-CN" altLang="en-US" dirty="0">
                <a:highlight>
                  <a:srgbClr val="FFFF00"/>
                </a:highlight>
              </a:rPr>
              <a:t>对每个元素定义了类型和默认值</a:t>
            </a:r>
            <a:endParaRPr lang="zh-CN" altLang="en-US" dirty="0">
              <a:highlight>
                <a:srgbClr val="FFFF00"/>
              </a:highlight>
            </a:endParaRPr>
          </a:p>
        </p:txBody>
      </p:sp>
      <p:pic>
        <p:nvPicPr>
          <p:cNvPr id="5" name="图片 4"/>
          <p:cNvPicPr>
            <a:picLocks noChangeAspect="1"/>
          </p:cNvPicPr>
          <p:nvPr/>
        </p:nvPicPr>
        <p:blipFill>
          <a:blip r:embed="rId1"/>
          <a:stretch>
            <a:fillRect/>
          </a:stretch>
        </p:blipFill>
        <p:spPr>
          <a:xfrm>
            <a:off x="1668043" y="3062174"/>
            <a:ext cx="6698717" cy="2496654"/>
          </a:xfrm>
          <a:prstGeom prst="rect">
            <a:avLst/>
          </a:prstGeom>
        </p:spPr>
      </p:pic>
      <p:sp>
        <p:nvSpPr>
          <p:cNvPr id="6" name="矩形 5"/>
          <p:cNvSpPr/>
          <p:nvPr/>
        </p:nvSpPr>
        <p:spPr>
          <a:xfrm>
            <a:off x="1822235" y="5684428"/>
            <a:ext cx="5545247" cy="369332"/>
          </a:xfrm>
          <a:prstGeom prst="rect">
            <a:avLst/>
          </a:prstGeom>
        </p:spPr>
        <p:txBody>
          <a:bodyPr wrap="square">
            <a:spAutoFit/>
          </a:bodyPr>
          <a:lstStyle/>
          <a:p>
            <a:pPr algn="ctr"/>
            <a:r>
              <a:rPr lang="en-US" altLang="zh-CN" dirty="0"/>
              <a:t>Figure 4.12 An XML schema for the </a:t>
            </a:r>
            <a:r>
              <a:rPr lang="en-US" altLang="zh-CN" i="1" dirty="0"/>
              <a:t>Person</a:t>
            </a:r>
            <a:r>
              <a:rPr lang="en-US" altLang="zh-CN" dirty="0"/>
              <a:t> structure </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11.3.3 </a:t>
            </a:r>
            <a:r>
              <a:rPr lang="zh-CN" altLang="en-US" dirty="0"/>
              <a:t>可扩展标记语言</a:t>
            </a:r>
            <a:endParaRPr lang="zh-CN" altLang="en-US" dirty="0"/>
          </a:p>
        </p:txBody>
      </p:sp>
      <p:sp>
        <p:nvSpPr>
          <p:cNvPr id="3" name="内容占位符 2"/>
          <p:cNvSpPr>
            <a:spLocks noGrp="1"/>
          </p:cNvSpPr>
          <p:nvPr>
            <p:ph idx="1"/>
          </p:nvPr>
        </p:nvSpPr>
        <p:spPr/>
        <p:txBody>
          <a:bodyPr>
            <a:normAutofit/>
          </a:bodyPr>
          <a:lstStyle/>
          <a:p>
            <a:r>
              <a:rPr lang="zh-CN" altLang="en-US" b="1" dirty="0"/>
              <a:t>文档类型定义（</a:t>
            </a:r>
            <a:r>
              <a:rPr lang="en-US" altLang="zh-CN" b="1" dirty="0"/>
              <a:t>Document Type Definitions, DTD</a:t>
            </a:r>
            <a:r>
              <a:rPr lang="zh-CN" altLang="en-US" b="1" dirty="0"/>
              <a:t>）</a:t>
            </a:r>
            <a:r>
              <a:rPr lang="zh-CN" altLang="en-US" dirty="0"/>
              <a:t>：</a:t>
            </a:r>
            <a:endParaRPr lang="en-US" altLang="zh-CN" dirty="0"/>
          </a:p>
          <a:p>
            <a:pPr lvl="1"/>
            <a:r>
              <a:rPr lang="zh-CN" altLang="en-US" dirty="0"/>
              <a:t>作为</a:t>
            </a:r>
            <a:r>
              <a:rPr lang="en-US" altLang="zh-CN" dirty="0"/>
              <a:t>XML 1.0 </a:t>
            </a:r>
            <a:r>
              <a:rPr lang="zh-CN" altLang="en-US" dirty="0"/>
              <a:t>规约的一部分提供，用于</a:t>
            </a:r>
            <a:r>
              <a:rPr lang="zh-CN" altLang="en-US" dirty="0">
                <a:highlight>
                  <a:srgbClr val="FFFF00"/>
                </a:highlight>
              </a:rPr>
              <a:t>定义</a:t>
            </a:r>
            <a:r>
              <a:rPr lang="en-US" altLang="zh-CN" dirty="0">
                <a:highlight>
                  <a:srgbClr val="FFFF00"/>
                </a:highlight>
              </a:rPr>
              <a:t>XML</a:t>
            </a:r>
            <a:r>
              <a:rPr lang="zh-CN" altLang="en-US" dirty="0">
                <a:highlight>
                  <a:srgbClr val="FFFF00"/>
                </a:highlight>
              </a:rPr>
              <a:t>文档的结构</a:t>
            </a:r>
            <a:endParaRPr lang="en-US" altLang="zh-CN" dirty="0"/>
          </a:p>
          <a:p>
            <a:pPr lvl="1"/>
            <a:r>
              <a:rPr lang="en-US" altLang="zh-CN" dirty="0"/>
              <a:t>DTD</a:t>
            </a:r>
            <a:r>
              <a:rPr lang="zh-CN" altLang="en-US" dirty="0"/>
              <a:t>的语法与</a:t>
            </a:r>
            <a:r>
              <a:rPr lang="en-US" altLang="zh-CN" dirty="0"/>
              <a:t>XML</a:t>
            </a:r>
            <a:r>
              <a:rPr lang="zh-CN" altLang="en-US" dirty="0"/>
              <a:t>的其他部分不一致</a:t>
            </a:r>
            <a:endParaRPr lang="en-US" altLang="zh-CN" dirty="0"/>
          </a:p>
          <a:p>
            <a:pPr lvl="1"/>
            <a:r>
              <a:rPr lang="zh-CN" altLang="en-US" dirty="0"/>
              <a:t>定义是全局的，因此元素名不能重复</a:t>
            </a:r>
            <a:endParaRPr lang="en-US" altLang="zh-CN" dirty="0"/>
          </a:p>
          <a:p>
            <a:pPr marL="749935" lvl="4" indent="0">
              <a:spcBef>
                <a:spcPts val="0"/>
              </a:spcBef>
              <a:spcAft>
                <a:spcPts val="0"/>
              </a:spcAft>
              <a:buNone/>
            </a:pPr>
            <a:r>
              <a:rPr lang="en-US" altLang="zh-CN" sz="1200" i="1" dirty="0"/>
              <a:t>&lt;!DOCTYPE note</a:t>
            </a:r>
            <a:endParaRPr lang="en-US" altLang="zh-CN" sz="1200" i="1" dirty="0"/>
          </a:p>
          <a:p>
            <a:pPr marL="749935" lvl="4" indent="0">
              <a:spcBef>
                <a:spcPts val="0"/>
              </a:spcBef>
              <a:spcAft>
                <a:spcPts val="0"/>
              </a:spcAft>
              <a:buNone/>
            </a:pPr>
            <a:r>
              <a:rPr lang="en-US" altLang="zh-CN" sz="1200" i="1" dirty="0"/>
              <a:t>[</a:t>
            </a:r>
            <a:endParaRPr lang="en-US" altLang="zh-CN" sz="1200" i="1" dirty="0"/>
          </a:p>
          <a:p>
            <a:pPr marL="749935" lvl="4" indent="0">
              <a:spcBef>
                <a:spcPts val="0"/>
              </a:spcBef>
              <a:spcAft>
                <a:spcPts val="0"/>
              </a:spcAft>
              <a:buNone/>
            </a:pPr>
            <a:r>
              <a:rPr lang="en-US" altLang="zh-CN" sz="1200" i="1" dirty="0"/>
              <a:t>&lt;!ELEMENT note (</a:t>
            </a:r>
            <a:r>
              <a:rPr lang="en-US" altLang="zh-CN" sz="1200" i="1" dirty="0" err="1"/>
              <a:t>to,from,heading,body</a:t>
            </a:r>
            <a:r>
              <a:rPr lang="en-US" altLang="zh-CN" sz="1200" i="1" dirty="0"/>
              <a:t>)&gt;</a:t>
            </a:r>
            <a:endParaRPr lang="en-US" altLang="zh-CN" sz="1200" i="1" dirty="0"/>
          </a:p>
          <a:p>
            <a:pPr marL="749935" lvl="4" indent="0">
              <a:spcBef>
                <a:spcPts val="0"/>
              </a:spcBef>
              <a:spcAft>
                <a:spcPts val="0"/>
              </a:spcAft>
              <a:buNone/>
            </a:pPr>
            <a:r>
              <a:rPr lang="en-US" altLang="zh-CN" sz="1200" i="1" dirty="0"/>
              <a:t>&lt;!ELEMENT to (#PCDATA)&gt;</a:t>
            </a:r>
            <a:endParaRPr lang="en-US" altLang="zh-CN" sz="1200" i="1" dirty="0"/>
          </a:p>
          <a:p>
            <a:pPr marL="749935" lvl="4" indent="0">
              <a:spcBef>
                <a:spcPts val="0"/>
              </a:spcBef>
              <a:spcAft>
                <a:spcPts val="0"/>
              </a:spcAft>
              <a:buNone/>
            </a:pPr>
            <a:r>
              <a:rPr lang="en-US" altLang="zh-CN" sz="1200" i="1" dirty="0"/>
              <a:t>&lt;!ELEMENT from (#PCDATA)&gt;</a:t>
            </a:r>
            <a:endParaRPr lang="en-US" altLang="zh-CN" sz="1200" i="1" dirty="0"/>
          </a:p>
          <a:p>
            <a:pPr marL="749935" lvl="4" indent="0">
              <a:spcBef>
                <a:spcPts val="0"/>
              </a:spcBef>
              <a:spcAft>
                <a:spcPts val="0"/>
              </a:spcAft>
              <a:buNone/>
            </a:pPr>
            <a:r>
              <a:rPr lang="en-US" altLang="zh-CN" sz="1200" i="1" dirty="0"/>
              <a:t>&lt;!ELEMENT heading (#PCDATA)&gt;</a:t>
            </a:r>
            <a:endParaRPr lang="en-US" altLang="zh-CN" sz="1200" i="1" dirty="0"/>
          </a:p>
          <a:p>
            <a:pPr marL="749935" lvl="4" indent="0">
              <a:spcBef>
                <a:spcPts val="0"/>
              </a:spcBef>
              <a:spcAft>
                <a:spcPts val="0"/>
              </a:spcAft>
              <a:buNone/>
            </a:pPr>
            <a:r>
              <a:rPr lang="en-US" altLang="zh-CN" sz="1200" i="1" dirty="0"/>
              <a:t>&lt;!ELEMENT body (#PCDATA)&gt;</a:t>
            </a:r>
            <a:endParaRPr lang="en-US" altLang="zh-CN" sz="1200" i="1" dirty="0"/>
          </a:p>
          <a:p>
            <a:pPr marL="749935" lvl="4" indent="0">
              <a:spcBef>
                <a:spcPts val="0"/>
              </a:spcBef>
              <a:spcAft>
                <a:spcPts val="0"/>
              </a:spcAft>
              <a:buNone/>
            </a:pPr>
            <a:r>
              <a:rPr lang="en-US" altLang="zh-CN" sz="1200" i="1" dirty="0"/>
              <a:t>]&gt;</a:t>
            </a:r>
            <a:endParaRPr lang="en-US" altLang="zh-CN" sz="1200" i="1" dirty="0"/>
          </a:p>
          <a:p>
            <a:r>
              <a:rPr lang="zh-CN" altLang="en-US" b="1" dirty="0"/>
              <a:t>访问</a:t>
            </a:r>
            <a:r>
              <a:rPr lang="en-US" altLang="zh-CN" b="1" dirty="0"/>
              <a:t>XML</a:t>
            </a:r>
            <a:r>
              <a:rPr lang="zh-CN" altLang="en-US" b="1" dirty="0"/>
              <a:t>的</a:t>
            </a:r>
            <a:r>
              <a:rPr lang="en-US" altLang="zh-CN" b="1" dirty="0"/>
              <a:t>API</a:t>
            </a:r>
            <a:endParaRPr lang="en-US" altLang="zh-CN" b="1" dirty="0"/>
          </a:p>
          <a:p>
            <a:pPr lvl="1"/>
            <a:r>
              <a:rPr lang="en-US" altLang="zh-CN" dirty="0"/>
              <a:t>XML</a:t>
            </a:r>
            <a:r>
              <a:rPr lang="zh-CN" altLang="en-US" dirty="0"/>
              <a:t>解析器和生成器</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11.4 </a:t>
            </a:r>
            <a:r>
              <a:rPr lang="zh-CN" altLang="en-US" dirty="0"/>
              <a:t>远程过程调用和方法调用</a:t>
            </a:r>
            <a:endParaRPr lang="zh-CN" altLang="en-US" dirty="0"/>
          </a:p>
        </p:txBody>
      </p:sp>
      <p:sp>
        <p:nvSpPr>
          <p:cNvPr id="3" name="内容占位符 2"/>
          <p:cNvSpPr>
            <a:spLocks noGrp="1"/>
          </p:cNvSpPr>
          <p:nvPr>
            <p:ph idx="1"/>
          </p:nvPr>
        </p:nvSpPr>
        <p:spPr/>
        <p:txBody>
          <a:bodyPr/>
          <a:lstStyle/>
          <a:p>
            <a:r>
              <a:rPr lang="zh-CN" altLang="en-US" b="1" dirty="0"/>
              <a:t>远程过程调用范型</a:t>
            </a:r>
            <a:endParaRPr lang="en-US" altLang="zh-CN" b="1" dirty="0"/>
          </a:p>
          <a:p>
            <a:pPr lvl="1"/>
            <a:r>
              <a:rPr lang="zh-CN" altLang="en-US" b="1" i="1" dirty="0"/>
              <a:t>远程过程调用（</a:t>
            </a:r>
            <a:r>
              <a:rPr lang="en-US" altLang="zh-CN" b="1" i="1" dirty="0"/>
              <a:t>RPC</a:t>
            </a:r>
            <a:r>
              <a:rPr lang="zh-CN" altLang="en-US" b="1" i="1" dirty="0"/>
              <a:t>）</a:t>
            </a:r>
            <a:r>
              <a:rPr lang="zh-CN" altLang="en-US" dirty="0"/>
              <a:t>，将传统的过程调用模型扩展到分布式系统中。允许客户程序透明地调用在服务程序中的过程。</a:t>
            </a:r>
            <a:endParaRPr lang="en-US" altLang="zh-CN" dirty="0"/>
          </a:p>
          <a:p>
            <a:pPr lvl="1"/>
            <a:r>
              <a:rPr lang="zh-CN" altLang="en-US" b="1" i="1" dirty="0"/>
              <a:t>远程方法调用（</a:t>
            </a:r>
            <a:r>
              <a:rPr lang="en-US" altLang="zh-CN" b="1" i="1" dirty="0"/>
              <a:t>RMI</a:t>
            </a:r>
            <a:r>
              <a:rPr lang="zh-CN" altLang="en-US" b="1" i="1" dirty="0"/>
              <a:t>）</a:t>
            </a:r>
            <a:r>
              <a:rPr lang="zh-CN" altLang="en-US" dirty="0"/>
              <a:t>，基于对象的编程模型扩展，允许不用进程运行的对象通过其彼此通信。是对本地方法调用的扩展。</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11.4 </a:t>
            </a:r>
            <a:r>
              <a:rPr lang="zh-CN" altLang="en-US" dirty="0"/>
              <a:t>远程过程调用和方法调用</a:t>
            </a:r>
            <a:endParaRPr lang="zh-CN" altLang="en-US" dirty="0"/>
          </a:p>
        </p:txBody>
      </p:sp>
      <p:sp>
        <p:nvSpPr>
          <p:cNvPr id="3" name="内容占位符 2"/>
          <p:cNvSpPr>
            <a:spLocks noGrp="1"/>
          </p:cNvSpPr>
          <p:nvPr>
            <p:ph idx="1"/>
          </p:nvPr>
        </p:nvSpPr>
        <p:spPr/>
        <p:txBody>
          <a:bodyPr/>
          <a:lstStyle/>
          <a:p>
            <a:r>
              <a:rPr lang="zh-CN" altLang="en-US" dirty="0"/>
              <a:t>远程过程调用（</a:t>
            </a:r>
            <a:r>
              <a:rPr lang="en-US" altLang="zh-CN" dirty="0"/>
              <a:t>RPC</a:t>
            </a:r>
            <a:r>
              <a:rPr lang="zh-CN" altLang="en-US" dirty="0"/>
              <a:t>）是分布式计算的重大突破，使得分布式编程和传统编程相似，即实现了高级的分布透明性。</a:t>
            </a:r>
            <a:endParaRPr lang="en-US" altLang="zh-CN" dirty="0"/>
          </a:p>
          <a:p>
            <a:r>
              <a:rPr lang="zh-CN" altLang="en-US" dirty="0"/>
              <a:t>将传统的过程调用模型扩展到分布式环境方式实现。</a:t>
            </a:r>
            <a:endParaRPr lang="en-US" altLang="zh-CN" dirty="0"/>
          </a:p>
          <a:p>
            <a:r>
              <a:rPr lang="zh-CN" altLang="en-US" dirty="0"/>
              <a:t>在</a:t>
            </a:r>
            <a:r>
              <a:rPr lang="en-US" altLang="zh-CN" dirty="0"/>
              <a:t>RPC</a:t>
            </a:r>
            <a:r>
              <a:rPr lang="zh-CN" altLang="en-US" dirty="0"/>
              <a:t>中调用远程机器上的程序就像这些程序在本地的地址空间中一样。</a:t>
            </a:r>
            <a:endParaRPr lang="en-US" altLang="zh-CN" dirty="0"/>
          </a:p>
          <a:p>
            <a:r>
              <a:rPr lang="zh-CN" altLang="en-US" dirty="0"/>
              <a:t>底层</a:t>
            </a:r>
            <a:r>
              <a:rPr lang="en-US" altLang="zh-CN" dirty="0"/>
              <a:t>RPC</a:t>
            </a:r>
            <a:r>
              <a:rPr lang="zh-CN" altLang="en-US" dirty="0"/>
              <a:t>系统隐藏了分布式环境重要的部分，包括对参数和结果的编码和解码、消息传递以及保留过程调用要求的语义。</a:t>
            </a:r>
            <a:endParaRPr lang="en-US" altLang="zh-CN" dirty="0"/>
          </a:p>
          <a:p>
            <a:r>
              <a:rPr lang="zh-CN" altLang="en-US" dirty="0"/>
              <a:t>该概念由</a:t>
            </a:r>
            <a:r>
              <a:rPr lang="en-US" altLang="zh-CN" dirty="0" err="1"/>
              <a:t>Birrell</a:t>
            </a:r>
            <a:r>
              <a:rPr lang="zh-CN" altLang="en-US" dirty="0"/>
              <a:t>和</a:t>
            </a:r>
            <a:r>
              <a:rPr lang="en-US" altLang="zh-CN" dirty="0"/>
              <a:t>Nelson</a:t>
            </a:r>
            <a:r>
              <a:rPr lang="zh-CN" altLang="en-US" dirty="0"/>
              <a:t>在</a:t>
            </a:r>
            <a:r>
              <a:rPr lang="en-US" altLang="zh-CN" dirty="0"/>
              <a:t>1984</a:t>
            </a:r>
            <a:r>
              <a:rPr lang="zh-CN" altLang="en-US" dirty="0"/>
              <a:t>年首次提出</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dirty="0"/>
              <a:t>在介绍</a:t>
            </a:r>
            <a:r>
              <a:rPr lang="en-US" altLang="zh-CN" dirty="0"/>
              <a:t>RPC</a:t>
            </a:r>
            <a:r>
              <a:rPr lang="zh-CN" altLang="en-US" dirty="0"/>
              <a:t>系统实现之前，我们首先对下面三个问题进行介绍：</a:t>
            </a:r>
            <a:endParaRPr lang="en-US" altLang="zh-CN" dirty="0"/>
          </a:p>
          <a:p>
            <a:r>
              <a:rPr lang="en-US" altLang="zh-CN" dirty="0"/>
              <a:t>1. RPC</a:t>
            </a:r>
            <a:r>
              <a:rPr lang="zh-CN" altLang="en-US" dirty="0"/>
              <a:t>的编程风格</a:t>
            </a:r>
            <a:r>
              <a:rPr lang="en-US" altLang="zh-CN" dirty="0"/>
              <a:t>---</a:t>
            </a:r>
            <a:r>
              <a:rPr lang="zh-CN" altLang="en-US" dirty="0"/>
              <a:t>接口编程</a:t>
            </a:r>
            <a:endParaRPr lang="en-US" altLang="zh-CN" dirty="0"/>
          </a:p>
          <a:p>
            <a:r>
              <a:rPr lang="en-US" altLang="zh-CN" dirty="0"/>
              <a:t>2. </a:t>
            </a:r>
            <a:r>
              <a:rPr lang="zh-CN" altLang="en-US" dirty="0"/>
              <a:t>与</a:t>
            </a:r>
            <a:r>
              <a:rPr lang="en-US" altLang="zh-CN" dirty="0"/>
              <a:t>RPC</a:t>
            </a:r>
            <a:r>
              <a:rPr lang="zh-CN" altLang="en-US" dirty="0"/>
              <a:t>关联的调用语义</a:t>
            </a:r>
            <a:endParaRPr lang="en-US" altLang="zh-CN" dirty="0"/>
          </a:p>
          <a:p>
            <a:r>
              <a:rPr lang="en-US" altLang="zh-CN" dirty="0"/>
              <a:t>3. </a:t>
            </a:r>
            <a:r>
              <a:rPr lang="zh-CN" altLang="en-US" dirty="0"/>
              <a:t>透明性的关键问题和它如何与远程过程调用相关联</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b="1" dirty="0"/>
              <a:t>接口编程</a:t>
            </a:r>
            <a:endParaRPr lang="en-US" altLang="zh-CN" b="1" dirty="0"/>
          </a:p>
          <a:p>
            <a:pPr lvl="1"/>
            <a:r>
              <a:rPr lang="zh-CN" altLang="en-US" dirty="0"/>
              <a:t>大多数现代编程语言提供了把一个程序组织成一系列能彼此通信的模块的方法。</a:t>
            </a:r>
            <a:endParaRPr lang="en-US" altLang="zh-CN" dirty="0"/>
          </a:p>
          <a:p>
            <a:pPr lvl="1"/>
            <a:r>
              <a:rPr lang="zh-CN" altLang="en-US" dirty="0"/>
              <a:t>模块间的通信可以依靠模块间的过程调用，或者直接访问另一个模块中的变量来实现。</a:t>
            </a:r>
            <a:endParaRPr lang="en-US" altLang="zh-CN" dirty="0"/>
          </a:p>
          <a:p>
            <a:pPr lvl="1"/>
            <a:r>
              <a:rPr lang="zh-CN" altLang="en-US" dirty="0"/>
              <a:t>为了控制模块之间可能的交互，必须为每一个模块定义显式的接口，模块接口指定可供其他模块访问的过程和变量。</a:t>
            </a:r>
            <a:endParaRPr lang="en-US" altLang="zh-CN" dirty="0"/>
          </a:p>
          <a:p>
            <a:pPr lvl="1"/>
            <a:r>
              <a:rPr lang="zh-CN" altLang="en-US" dirty="0"/>
              <a:t>实现后的模块隐藏了除接口之外的所有信息。只要模块接口保持相同，模块的实现就可以随意改变而不影响模块的使用。</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b="1" dirty="0"/>
              <a:t>接口编程</a:t>
            </a:r>
            <a:endParaRPr lang="en-US" altLang="zh-CN" b="1" dirty="0"/>
          </a:p>
          <a:p>
            <a:pPr lvl="1"/>
            <a:r>
              <a:rPr lang="zh-CN" altLang="en-US" dirty="0"/>
              <a:t>分布式系统的接口</a:t>
            </a:r>
            <a:endParaRPr lang="en-US" altLang="zh-CN" dirty="0"/>
          </a:p>
          <a:p>
            <a:pPr lvl="2"/>
            <a:r>
              <a:rPr lang="zh-CN" altLang="en-US" dirty="0"/>
              <a:t>在分布式程序中，模块能够运行在不同的进程中</a:t>
            </a:r>
            <a:endParaRPr lang="en-US" altLang="zh-CN" dirty="0"/>
          </a:p>
          <a:p>
            <a:pPr lvl="2"/>
            <a:r>
              <a:rPr lang="zh-CN" altLang="en-US" dirty="0"/>
              <a:t>在客户</a:t>
            </a:r>
            <a:r>
              <a:rPr lang="en-US" altLang="zh-CN" dirty="0"/>
              <a:t>/</a:t>
            </a:r>
            <a:r>
              <a:rPr lang="zh-CN" altLang="en-US" dirty="0"/>
              <a:t>服务器模型中，每个服务器提供一个客户端可用的方法集合</a:t>
            </a:r>
            <a:endParaRPr lang="en-US" altLang="zh-CN" dirty="0"/>
          </a:p>
          <a:p>
            <a:pPr lvl="3"/>
            <a:r>
              <a:rPr lang="zh-CN" altLang="en-US" dirty="0"/>
              <a:t>例如：文件服务器能够提供读、写文件的方法</a:t>
            </a:r>
            <a:endParaRPr lang="en-US" altLang="zh-CN" dirty="0"/>
          </a:p>
          <a:p>
            <a:pPr lvl="2"/>
            <a:r>
              <a:rPr lang="zh-CN" altLang="en-US" dirty="0"/>
              <a:t>服务接口（</a:t>
            </a:r>
            <a:r>
              <a:rPr lang="en-US" altLang="zh-CN" dirty="0"/>
              <a:t>Service  Interface</a:t>
            </a:r>
            <a:r>
              <a:rPr lang="zh-CN" altLang="en-US" dirty="0"/>
              <a:t>）涉及服务器提供的过程的说明、定义每个过程参数的格式</a:t>
            </a:r>
            <a:endParaRPr lang="en-US" altLang="zh-CN" dirty="0"/>
          </a:p>
          <a:p>
            <a:pPr lvl="2"/>
            <a:r>
              <a:rPr lang="zh-CN" altLang="en-US" dirty="0"/>
              <a:t>在分布式编程中，使用接口有很多好处</a:t>
            </a:r>
            <a:endParaRPr lang="en-US" altLang="zh-CN" dirty="0"/>
          </a:p>
          <a:p>
            <a:pPr lvl="3"/>
            <a:r>
              <a:rPr lang="zh-CN" altLang="en-US" dirty="0"/>
              <a:t>对于任何形式的模块化编程，程序员只需要关心服务接口提供的抽象而不需要求关注它们的实现细节</a:t>
            </a:r>
            <a:endParaRPr lang="en-US" altLang="zh-CN" dirty="0"/>
          </a:p>
          <a:p>
            <a:pPr lvl="3"/>
            <a:r>
              <a:rPr lang="zh-CN" altLang="en-US" dirty="0"/>
              <a:t>程序员无需知道实现服务的语言和底层平台</a:t>
            </a:r>
            <a:endParaRPr lang="en-US" altLang="zh-CN" dirty="0"/>
          </a:p>
          <a:p>
            <a:pPr lvl="3"/>
            <a:r>
              <a:rPr lang="zh-CN" altLang="en-US" dirty="0"/>
              <a:t>只要接口保持不变，实现可以改变，自然的支持软件的演化</a:t>
            </a:r>
            <a:endParaRPr lang="en-US" altLang="zh-CN" dirty="0"/>
          </a:p>
          <a:p>
            <a:pPr lvl="2"/>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b="1" dirty="0"/>
              <a:t>接口编程</a:t>
            </a:r>
            <a:endParaRPr lang="en-US" altLang="zh-CN" b="1" dirty="0"/>
          </a:p>
          <a:p>
            <a:pPr lvl="1"/>
            <a:r>
              <a:rPr lang="zh-CN" altLang="en-US" dirty="0"/>
              <a:t>分布式系统的接口</a:t>
            </a:r>
            <a:endParaRPr lang="en-US" altLang="zh-CN" dirty="0"/>
          </a:p>
          <a:p>
            <a:pPr lvl="2"/>
            <a:r>
              <a:rPr lang="zh-CN" altLang="en-US" dirty="0"/>
              <a:t>接口的定义受分布式底层的基础设施的影响</a:t>
            </a:r>
            <a:endParaRPr lang="en-US" altLang="zh-CN" dirty="0"/>
          </a:p>
          <a:p>
            <a:pPr lvl="3"/>
            <a:r>
              <a:rPr lang="zh-CN" altLang="en-US" dirty="0"/>
              <a:t>运行在某个进程的客户模块去访问另一个进程中模块的变量是不可能的。</a:t>
            </a:r>
            <a:endParaRPr lang="en-US" altLang="zh-CN" dirty="0"/>
          </a:p>
          <a:p>
            <a:pPr lvl="3"/>
            <a:r>
              <a:rPr lang="zh-CN" altLang="en-US" dirty="0"/>
              <a:t>本地过程调用使用参数传递机制，</a:t>
            </a:r>
            <a:r>
              <a:rPr lang="zh-CN" altLang="en-US" b="1" dirty="0">
                <a:solidFill>
                  <a:srgbClr val="FF0000"/>
                </a:solidFill>
              </a:rPr>
              <a:t>不适用</a:t>
            </a:r>
            <a:r>
              <a:rPr lang="zh-CN" altLang="en-US" dirty="0"/>
              <a:t>于调用者和过程在不同进程中的情况。</a:t>
            </a:r>
            <a:endParaRPr lang="en-US" altLang="zh-CN" dirty="0"/>
          </a:p>
          <a:p>
            <a:pPr lvl="4"/>
            <a:r>
              <a:rPr lang="zh-CN" altLang="en-US" dirty="0"/>
              <a:t>不支持引用的传递。</a:t>
            </a:r>
            <a:endParaRPr lang="en-US" altLang="zh-CN" dirty="0"/>
          </a:p>
          <a:p>
            <a:pPr lvl="4"/>
            <a:r>
              <a:rPr lang="zh-CN" altLang="en-US" dirty="0"/>
              <a:t>当某个参数同时作为输入</a:t>
            </a:r>
            <a:r>
              <a:rPr lang="en-US" altLang="zh-CN" dirty="0"/>
              <a:t>/</a:t>
            </a:r>
            <a:r>
              <a:rPr lang="zh-CN" altLang="en-US" dirty="0"/>
              <a:t>输出参数时，在请求和应答消息中都必须传送它的值。</a:t>
            </a:r>
            <a:endParaRPr lang="en-US" altLang="zh-CN" dirty="0"/>
          </a:p>
          <a:p>
            <a:pPr lvl="3"/>
            <a:r>
              <a:rPr lang="zh-CN" altLang="en-US" dirty="0"/>
              <a:t>本地和远程模块的另外一个不同是，一个过程的内存地址对于一个远程过程是无效的。</a:t>
            </a:r>
            <a:endParaRPr lang="en-US" altLang="zh-CN" dirty="0"/>
          </a:p>
          <a:p>
            <a:pPr lvl="4"/>
            <a:r>
              <a:rPr lang="zh-CN" altLang="en-US" b="1" dirty="0"/>
              <a:t>内存地址</a:t>
            </a:r>
            <a:r>
              <a:rPr lang="zh-CN" altLang="en-US" dirty="0">
                <a:solidFill>
                  <a:srgbClr val="FF0000"/>
                </a:solidFill>
              </a:rPr>
              <a:t>不能</a:t>
            </a:r>
            <a:r>
              <a:rPr lang="zh-CN" altLang="en-US" dirty="0"/>
              <a:t>作为参数和远程模块的调用结果返回</a:t>
            </a:r>
            <a:endParaRPr lang="en-US" altLang="zh-CN" dirty="0"/>
          </a:p>
          <a:p>
            <a:pPr lvl="2"/>
            <a:r>
              <a:rPr lang="zh-CN" altLang="en-US" dirty="0"/>
              <a:t>这些约束对于接口规范的定义语言有很重要的影响</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b="1" dirty="0"/>
              <a:t>接口编程</a:t>
            </a:r>
            <a:endParaRPr lang="en-US" altLang="zh-CN" b="1" dirty="0"/>
          </a:p>
          <a:p>
            <a:pPr lvl="1"/>
            <a:r>
              <a:rPr lang="zh-CN" altLang="en-US" dirty="0"/>
              <a:t>接口定义语言（</a:t>
            </a:r>
            <a:r>
              <a:rPr lang="en-US" altLang="zh-CN" dirty="0"/>
              <a:t>Interface definition languages, IDL</a:t>
            </a:r>
            <a:r>
              <a:rPr lang="zh-CN" altLang="en-US" dirty="0"/>
              <a:t>）</a:t>
            </a:r>
            <a:endParaRPr lang="zh-CN" altLang="en-US" dirty="0"/>
          </a:p>
          <a:p>
            <a:pPr lvl="2"/>
            <a:r>
              <a:rPr lang="en-US" altLang="zh-CN" dirty="0"/>
              <a:t>RPC</a:t>
            </a:r>
            <a:r>
              <a:rPr lang="zh-CN" altLang="en-US" dirty="0"/>
              <a:t>机制可以集成到某种编程语言中，只要该语言包含适当的定义接口的表示法，并准许将输入和输出参数映射成该语言中正常使用的参数。当一个分布式应用的所有部分都是用同一种语言编写时，该方法非常有效。然而，准许程序支持各种语言进行编写是十分有益的。</a:t>
            </a:r>
            <a:endParaRPr lang="en-US" altLang="zh-CN" dirty="0"/>
          </a:p>
          <a:p>
            <a:pPr lvl="2"/>
            <a:r>
              <a:rPr lang="zh-CN" altLang="en-US" dirty="0"/>
              <a:t>接口定义语言，准许以不同语言实现过程以便相互调用。</a:t>
            </a:r>
            <a:endParaRPr lang="en-US" altLang="zh-CN" dirty="0"/>
          </a:p>
          <a:p>
            <a:pPr lvl="2"/>
            <a:r>
              <a:rPr lang="en-US" altLang="zh-CN" dirty="0"/>
              <a:t>CORBA IDL</a:t>
            </a:r>
            <a:r>
              <a:rPr lang="zh-CN" altLang="en-US" dirty="0"/>
              <a:t>中提供了一种定义接口的表示法，接口中操作的每个参数可以在类型声明之外附件输入或输出类型说明</a:t>
            </a:r>
            <a:endParaRPr lang="en-US" altLang="zh-CN" dirty="0"/>
          </a:p>
          <a:p>
            <a:pPr lvl="2"/>
            <a:endParaRPr lang="en-US" altLang="zh-CN" dirty="0"/>
          </a:p>
        </p:txBody>
      </p:sp>
      <p:grpSp>
        <p:nvGrpSpPr>
          <p:cNvPr id="6" name="组合 5"/>
          <p:cNvGrpSpPr/>
          <p:nvPr/>
        </p:nvGrpSpPr>
        <p:grpSpPr>
          <a:xfrm>
            <a:off x="1486127" y="4448882"/>
            <a:ext cx="6880633" cy="1200329"/>
            <a:chOff x="1932915" y="4430775"/>
            <a:chExt cx="6880633" cy="1200329"/>
          </a:xfrm>
        </p:grpSpPr>
        <p:sp>
          <p:nvSpPr>
            <p:cNvPr id="4" name="矩形 3"/>
            <p:cNvSpPr/>
            <p:nvPr/>
          </p:nvSpPr>
          <p:spPr>
            <a:xfrm>
              <a:off x="1932915" y="4430775"/>
              <a:ext cx="3426736" cy="1200329"/>
            </a:xfrm>
            <a:prstGeom prst="rect">
              <a:avLst/>
            </a:prstGeom>
          </p:spPr>
          <p:txBody>
            <a:bodyPr wrap="square">
              <a:spAutoFit/>
            </a:bodyPr>
            <a:lstStyle/>
            <a:p>
              <a:r>
                <a:rPr lang="en-US" altLang="zh-CN" sz="1200" i="1" dirty="0">
                  <a:cs typeface="Times" panose="02020603050405020304" pitchFamily="18" charset="0"/>
                </a:rPr>
                <a:t>// In file Person.idl</a:t>
              </a:r>
              <a:endParaRPr lang="en-US" altLang="zh-CN" sz="1200" i="1" dirty="0">
                <a:cs typeface="Times" panose="02020603050405020304" pitchFamily="18" charset="0"/>
              </a:endParaRPr>
            </a:p>
            <a:p>
              <a:r>
                <a:rPr lang="en-US" altLang="zh-CN" sz="1200" i="1" dirty="0" err="1">
                  <a:cs typeface="Times" panose="02020603050405020304" pitchFamily="18" charset="0"/>
                </a:rPr>
                <a:t>struct</a:t>
              </a:r>
              <a:r>
                <a:rPr lang="en-US" altLang="zh-CN" sz="1200" i="1" dirty="0">
                  <a:cs typeface="Times" panose="02020603050405020304" pitchFamily="18" charset="0"/>
                </a:rPr>
                <a:t> Person {</a:t>
              </a:r>
              <a:endParaRPr lang="en-US" altLang="zh-CN" sz="1200" i="1" dirty="0">
                <a:cs typeface="Times" panose="02020603050405020304" pitchFamily="18" charset="0"/>
              </a:endParaRPr>
            </a:p>
            <a:p>
              <a:r>
                <a:rPr lang="en-US" altLang="zh-CN" sz="1200" i="1" dirty="0">
                  <a:cs typeface="Times" panose="02020603050405020304" pitchFamily="18" charset="0"/>
                </a:rPr>
                <a:t>	string name; </a:t>
              </a:r>
              <a:endParaRPr lang="en-US" altLang="zh-CN" sz="1200" i="1" dirty="0">
                <a:cs typeface="Times" panose="02020603050405020304" pitchFamily="18" charset="0"/>
              </a:endParaRPr>
            </a:p>
            <a:p>
              <a:r>
                <a:rPr lang="en-US" altLang="zh-CN" sz="1200" i="1" dirty="0">
                  <a:cs typeface="Times" panose="02020603050405020304" pitchFamily="18" charset="0"/>
                </a:rPr>
                <a:t>	string place;</a:t>
              </a:r>
              <a:endParaRPr lang="en-US" altLang="zh-CN" sz="1200" i="1" dirty="0">
                <a:cs typeface="Times" panose="02020603050405020304" pitchFamily="18" charset="0"/>
              </a:endParaRPr>
            </a:p>
            <a:p>
              <a:r>
                <a:rPr lang="en-US" altLang="zh-CN" sz="1200" i="1" dirty="0">
                  <a:cs typeface="Times" panose="02020603050405020304" pitchFamily="18" charset="0"/>
                </a:rPr>
                <a:t>	long year;</a:t>
              </a:r>
              <a:endParaRPr lang="en-US" altLang="zh-CN" sz="1200" i="1" dirty="0">
                <a:cs typeface="Times" panose="02020603050405020304" pitchFamily="18" charset="0"/>
              </a:endParaRPr>
            </a:p>
            <a:p>
              <a:r>
                <a:rPr lang="en-US" altLang="zh-CN" sz="1200" i="1" dirty="0">
                  <a:cs typeface="Times" panose="02020603050405020304" pitchFamily="18" charset="0"/>
                </a:rPr>
                <a:t>} ;</a:t>
              </a:r>
              <a:endParaRPr lang="en-US" altLang="zh-CN" sz="1200" i="1" dirty="0">
                <a:cs typeface="Times" panose="02020603050405020304" pitchFamily="18" charset="0"/>
              </a:endParaRPr>
            </a:p>
          </p:txBody>
        </p:sp>
        <p:sp>
          <p:nvSpPr>
            <p:cNvPr id="5" name="矩形 4"/>
            <p:cNvSpPr/>
            <p:nvPr/>
          </p:nvSpPr>
          <p:spPr>
            <a:xfrm>
              <a:off x="4241548" y="4430775"/>
              <a:ext cx="4572000" cy="1200329"/>
            </a:xfrm>
            <a:prstGeom prst="rect">
              <a:avLst/>
            </a:prstGeom>
          </p:spPr>
          <p:txBody>
            <a:bodyPr>
              <a:spAutoFit/>
            </a:bodyPr>
            <a:lstStyle/>
            <a:p>
              <a:r>
                <a:rPr lang="en-US" altLang="zh-CN" sz="1200" i="1" dirty="0">
                  <a:cs typeface="Times" panose="02020603050405020304" pitchFamily="18" charset="0"/>
                </a:rPr>
                <a:t>interface </a:t>
              </a:r>
              <a:r>
                <a:rPr lang="en-US" altLang="zh-CN" sz="1200" i="1" dirty="0" err="1">
                  <a:cs typeface="Times" panose="02020603050405020304" pitchFamily="18" charset="0"/>
                </a:rPr>
                <a:t>PersonList</a:t>
              </a:r>
              <a:r>
                <a:rPr lang="en-US" altLang="zh-CN" sz="1200" i="1" dirty="0">
                  <a:cs typeface="Times" panose="02020603050405020304" pitchFamily="18" charset="0"/>
                </a:rPr>
                <a:t> {</a:t>
              </a:r>
              <a:endParaRPr lang="en-US" altLang="zh-CN" sz="1200" i="1" dirty="0">
                <a:cs typeface="Times" panose="02020603050405020304" pitchFamily="18" charset="0"/>
              </a:endParaRPr>
            </a:p>
            <a:p>
              <a:r>
                <a:rPr lang="en-US" altLang="zh-CN" sz="1200" i="1" dirty="0">
                  <a:cs typeface="Times" panose="02020603050405020304" pitchFamily="18" charset="0"/>
                </a:rPr>
                <a:t>	</a:t>
              </a:r>
              <a:r>
                <a:rPr lang="en-US" altLang="zh-CN" sz="1200" i="1" dirty="0" err="1">
                  <a:cs typeface="Times" panose="02020603050405020304" pitchFamily="18" charset="0"/>
                </a:rPr>
                <a:t>readonly</a:t>
              </a:r>
              <a:r>
                <a:rPr lang="en-US" altLang="zh-CN" sz="1200" i="1" dirty="0">
                  <a:cs typeface="Times" panose="02020603050405020304" pitchFamily="18" charset="0"/>
                </a:rPr>
                <a:t> attribute string </a:t>
              </a:r>
              <a:r>
                <a:rPr lang="en-US" altLang="zh-CN" sz="1200" i="1" dirty="0" err="1">
                  <a:cs typeface="Times" panose="02020603050405020304" pitchFamily="18" charset="0"/>
                </a:rPr>
                <a:t>listname</a:t>
              </a:r>
              <a:r>
                <a:rPr lang="en-US" altLang="zh-CN" sz="1200" i="1" dirty="0">
                  <a:cs typeface="Times" panose="02020603050405020304" pitchFamily="18" charset="0"/>
                </a:rPr>
                <a:t>;</a:t>
              </a:r>
              <a:endParaRPr lang="en-US" altLang="zh-CN" sz="1200" i="1" dirty="0">
                <a:cs typeface="Times" panose="02020603050405020304" pitchFamily="18" charset="0"/>
              </a:endParaRPr>
            </a:p>
            <a:p>
              <a:r>
                <a:rPr lang="en-US" altLang="zh-CN" sz="1200" i="1" dirty="0">
                  <a:cs typeface="Times" panose="02020603050405020304" pitchFamily="18" charset="0"/>
                </a:rPr>
                <a:t>	void </a:t>
              </a:r>
              <a:r>
                <a:rPr lang="en-US" altLang="zh-CN" sz="1200" i="1" dirty="0" err="1">
                  <a:cs typeface="Times" panose="02020603050405020304" pitchFamily="18" charset="0"/>
                </a:rPr>
                <a:t>addPerson</a:t>
              </a:r>
              <a:r>
                <a:rPr lang="en-US" altLang="zh-CN" sz="1200" i="1" dirty="0">
                  <a:cs typeface="Times" panose="02020603050405020304" pitchFamily="18" charset="0"/>
                </a:rPr>
                <a:t>(in Person p) ;</a:t>
              </a:r>
              <a:endParaRPr lang="en-US" altLang="zh-CN" sz="1200" i="1" dirty="0">
                <a:cs typeface="Times" panose="02020603050405020304" pitchFamily="18" charset="0"/>
              </a:endParaRPr>
            </a:p>
            <a:p>
              <a:r>
                <a:rPr lang="en-US" altLang="zh-CN" sz="1200" i="1" dirty="0">
                  <a:cs typeface="Times" panose="02020603050405020304" pitchFamily="18" charset="0"/>
                </a:rPr>
                <a:t>	void </a:t>
              </a:r>
              <a:r>
                <a:rPr lang="en-US" altLang="zh-CN" sz="1200" i="1" dirty="0" err="1">
                  <a:cs typeface="Times" panose="02020603050405020304" pitchFamily="18" charset="0"/>
                </a:rPr>
                <a:t>getPerson</a:t>
              </a:r>
              <a:r>
                <a:rPr lang="en-US" altLang="zh-CN" sz="1200" i="1" dirty="0">
                  <a:cs typeface="Times" panose="02020603050405020304" pitchFamily="18" charset="0"/>
                </a:rPr>
                <a:t>(in string name, out Person p);</a:t>
              </a:r>
              <a:endParaRPr lang="en-US" altLang="zh-CN" sz="1200" i="1" dirty="0">
                <a:cs typeface="Times" panose="02020603050405020304" pitchFamily="18" charset="0"/>
              </a:endParaRPr>
            </a:p>
            <a:p>
              <a:r>
                <a:rPr lang="en-US" altLang="zh-CN" sz="1200" i="1" dirty="0">
                  <a:cs typeface="Times" panose="02020603050405020304" pitchFamily="18" charset="0"/>
                </a:rPr>
                <a:t>	long number();</a:t>
              </a:r>
              <a:endParaRPr lang="en-US" altLang="zh-CN" sz="1200" i="1" dirty="0">
                <a:cs typeface="Times" panose="02020603050405020304" pitchFamily="18" charset="0"/>
              </a:endParaRPr>
            </a:p>
            <a:p>
              <a:r>
                <a:rPr lang="en-US" altLang="zh-CN" sz="1200" i="1" dirty="0">
                  <a:cs typeface="Times" panose="02020603050405020304" pitchFamily="18" charset="0"/>
                </a:rPr>
                <a:t>};</a:t>
              </a:r>
              <a:endParaRPr lang="en-US" altLang="zh-CN" sz="1200" i="1" dirty="0">
                <a:cs typeface="Times" panose="02020603050405020304" pitchFamily="18" charset="0"/>
              </a:endParaRPr>
            </a:p>
          </p:txBody>
        </p:sp>
      </p:grpSp>
      <p:sp>
        <p:nvSpPr>
          <p:cNvPr id="7" name="矩形 6"/>
          <p:cNvSpPr/>
          <p:nvPr/>
        </p:nvSpPr>
        <p:spPr>
          <a:xfrm>
            <a:off x="2068716" y="5715205"/>
            <a:ext cx="4572000" cy="307777"/>
          </a:xfrm>
          <a:prstGeom prst="rect">
            <a:avLst/>
          </a:prstGeom>
        </p:spPr>
        <p:txBody>
          <a:bodyPr>
            <a:spAutoFit/>
          </a:bodyPr>
          <a:lstStyle/>
          <a:p>
            <a:pPr algn="ctr"/>
            <a:r>
              <a:rPr lang="en-US" altLang="zh-CN" sz="1400" dirty="0"/>
              <a:t>Figure 5.8 CORBA IDL example</a:t>
            </a:r>
            <a:endParaRPr lang="zh-CN" altLang="en-US" sz="1400" dirty="0"/>
          </a:p>
        </p:txBody>
      </p:sp>
      <p:sp>
        <p:nvSpPr>
          <p:cNvPr id="8" name="灯片编号占位符 7"/>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23135" y="5440103"/>
            <a:ext cx="435162" cy="2238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互联网协议的</a:t>
            </a:r>
            <a:r>
              <a:rPr lang="en-US" altLang="zh-CN" dirty="0"/>
              <a:t>API</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 进程间通信的主要特征</a:t>
            </a:r>
            <a:endParaRPr lang="en-US" altLang="zh-CN" sz="2400" dirty="0"/>
          </a:p>
          <a:p>
            <a:pPr marL="457200" indent="-457200">
              <a:buFont typeface="+mj-lt"/>
              <a:buAutoNum type="arabicPeriod"/>
            </a:pPr>
            <a:r>
              <a:rPr lang="zh-CN" altLang="en-US" sz="2400" dirty="0"/>
              <a:t> 互联网协议作为例子</a:t>
            </a:r>
            <a:endParaRPr lang="en-US" altLang="zh-CN" sz="2400" dirty="0"/>
          </a:p>
          <a:p>
            <a:pPr marL="457200" indent="-457200">
              <a:buFont typeface="+mj-lt"/>
              <a:buAutoNum type="arabicPeriod"/>
            </a:pPr>
            <a:r>
              <a:rPr lang="zh-CN" altLang="en-US" sz="2400" dirty="0"/>
              <a:t> </a:t>
            </a:r>
            <a:r>
              <a:rPr lang="en-US" altLang="zh-CN" sz="2400" dirty="0"/>
              <a:t>UDP</a:t>
            </a:r>
            <a:r>
              <a:rPr lang="zh-CN" altLang="en-US" sz="2400" dirty="0"/>
              <a:t>数据报通信</a:t>
            </a:r>
            <a:endParaRPr lang="en-US" altLang="zh-CN" sz="2400" dirty="0"/>
          </a:p>
          <a:p>
            <a:pPr marL="457200" indent="-457200">
              <a:buFont typeface="+mj-lt"/>
              <a:buAutoNum type="arabicPeriod"/>
            </a:pPr>
            <a:r>
              <a:rPr lang="zh-CN" altLang="en-US" sz="2400" dirty="0"/>
              <a:t> </a:t>
            </a:r>
            <a:r>
              <a:rPr lang="en-US" altLang="zh-CN" sz="2400" dirty="0"/>
              <a:t>TCP</a:t>
            </a:r>
            <a:r>
              <a:rPr lang="zh-CN" altLang="en-US" sz="2400" dirty="0"/>
              <a:t>流通信</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en-US" altLang="zh-CN" b="1" dirty="0"/>
              <a:t>RPC</a:t>
            </a:r>
            <a:r>
              <a:rPr lang="zh-CN" altLang="en-US" b="1" dirty="0"/>
              <a:t>调用语义</a:t>
            </a:r>
            <a:endParaRPr lang="en-US" altLang="zh-CN" b="1" dirty="0"/>
          </a:p>
          <a:p>
            <a:pPr lvl="1"/>
            <a:r>
              <a:rPr lang="en-US" altLang="zh-CN" dirty="0"/>
              <a:t>RPC</a:t>
            </a:r>
            <a:r>
              <a:rPr lang="zh-CN" altLang="en-US" dirty="0"/>
              <a:t>调用语义如下：</a:t>
            </a:r>
            <a:endParaRPr lang="en-US" altLang="zh-CN" dirty="0"/>
          </a:p>
          <a:p>
            <a:pPr lvl="2"/>
            <a:r>
              <a:rPr lang="zh-CN" altLang="en-US" b="1" i="1" dirty="0"/>
              <a:t>或许调用语义</a:t>
            </a:r>
            <a:r>
              <a:rPr lang="zh-CN" altLang="en-US" dirty="0"/>
              <a:t>：</a:t>
            </a:r>
            <a:r>
              <a:rPr lang="zh-CN" altLang="en-US" dirty="0">
                <a:highlight>
                  <a:srgbClr val="FFFF00"/>
                </a:highlight>
              </a:rPr>
              <a:t>远程方法可能执行一次或者根本不执行</a:t>
            </a:r>
            <a:endParaRPr lang="en-US" altLang="zh-CN" dirty="0"/>
          </a:p>
          <a:p>
            <a:pPr lvl="3"/>
            <a:r>
              <a:rPr lang="zh-CN" altLang="en-US" dirty="0"/>
              <a:t>故障类型：遗漏故障、系统崩溃</a:t>
            </a:r>
            <a:endParaRPr lang="en-US" altLang="zh-CN" dirty="0"/>
          </a:p>
          <a:p>
            <a:pPr lvl="3"/>
            <a:r>
              <a:rPr lang="zh-CN" altLang="en-US" dirty="0"/>
              <a:t>对可以接受偶然调用失败的系统是有用的</a:t>
            </a:r>
            <a:endParaRPr lang="en-US" altLang="zh-CN" dirty="0"/>
          </a:p>
          <a:p>
            <a:pPr lvl="2"/>
            <a:r>
              <a:rPr lang="zh-CN" altLang="en-US" b="1" i="1" dirty="0"/>
              <a:t>至少一次调用语义</a:t>
            </a:r>
            <a:r>
              <a:rPr lang="zh-CN" altLang="en-US" i="1" dirty="0"/>
              <a:t>：</a:t>
            </a:r>
            <a:r>
              <a:rPr lang="zh-CN" altLang="en-US" dirty="0">
                <a:highlight>
                  <a:srgbClr val="FFFF00"/>
                </a:highlight>
              </a:rPr>
              <a:t>调用者可能收到返回结果，也可能收到一个异常。收到返回结果的情况下，调用者知道该方法至少执行过一次</a:t>
            </a:r>
            <a:endParaRPr lang="en-US" altLang="zh-CN" i="1" dirty="0"/>
          </a:p>
          <a:p>
            <a:pPr lvl="3"/>
            <a:r>
              <a:rPr lang="zh-CN" altLang="en-US" dirty="0"/>
              <a:t>屏蔽了调用或结果消息的遗漏故障</a:t>
            </a:r>
            <a:endParaRPr lang="en-US" altLang="zh-CN" dirty="0"/>
          </a:p>
          <a:p>
            <a:pPr lvl="3"/>
            <a:r>
              <a:rPr lang="zh-CN" altLang="en-US" dirty="0"/>
              <a:t>故障类型：包含远程对象服务器故障、随机故障</a:t>
            </a:r>
            <a:endParaRPr lang="en-US" altLang="zh-CN" dirty="0"/>
          </a:p>
          <a:p>
            <a:pPr lvl="2"/>
            <a:r>
              <a:rPr lang="zh-CN" altLang="en-US" b="1" i="1" dirty="0"/>
              <a:t>至多一次调用语义</a:t>
            </a:r>
            <a:r>
              <a:rPr lang="zh-CN" altLang="en-US" i="1" dirty="0"/>
              <a:t>：</a:t>
            </a:r>
            <a:r>
              <a:rPr lang="zh-CN" altLang="en-US" dirty="0">
                <a:highlight>
                  <a:srgbClr val="FFFF00"/>
                </a:highlight>
              </a:rPr>
              <a:t>调用者可能收到返回结果，也可能收到一个异常</a:t>
            </a:r>
            <a:r>
              <a:rPr lang="zh-CN" altLang="en-US" dirty="0"/>
              <a:t>。</a:t>
            </a:r>
            <a:endParaRPr lang="en-US" altLang="zh-CN" dirty="0"/>
          </a:p>
          <a:p>
            <a:pPr lvl="3"/>
            <a:r>
              <a:rPr lang="zh-CN" altLang="en-US" dirty="0"/>
              <a:t>收到返回结果的情况下，调用者知道该方法恰好执行过一次</a:t>
            </a:r>
            <a:endParaRPr lang="en-US" altLang="zh-CN" dirty="0"/>
          </a:p>
          <a:p>
            <a:pPr lvl="3"/>
            <a:r>
              <a:rPr lang="zh-CN" altLang="en-US" dirty="0"/>
              <a:t>异常信息则是通知调用者没有收到执行结果</a:t>
            </a:r>
            <a:endParaRPr lang="en-US" altLang="zh-CN" dirty="0"/>
          </a:p>
          <a:p>
            <a:pPr lvl="3"/>
            <a:endParaRPr lang="en-US" altLang="zh-CN" i="1" dirty="0"/>
          </a:p>
          <a:p>
            <a:pPr lvl="2"/>
            <a:endParaRPr lang="zh-CN" altLang="en-US" i="1"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59697" y="2545484"/>
            <a:ext cx="435162" cy="22383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en-US" altLang="zh-CN" b="1" dirty="0"/>
              <a:t>RPC</a:t>
            </a:r>
            <a:r>
              <a:rPr lang="zh-CN" altLang="en-US" b="1" dirty="0"/>
              <a:t>调用语义</a:t>
            </a:r>
            <a:endParaRPr lang="en-US" altLang="zh-CN" b="1" dirty="0"/>
          </a:p>
          <a:p>
            <a:pPr lvl="1"/>
            <a:r>
              <a:rPr lang="zh-CN" altLang="en-US" dirty="0"/>
              <a:t>通过不同的方法来实现</a:t>
            </a:r>
            <a:r>
              <a:rPr lang="en-US" altLang="zh-CN" dirty="0" err="1"/>
              <a:t>doOperation</a:t>
            </a:r>
            <a:r>
              <a:rPr lang="zh-CN" altLang="en-US" dirty="0"/>
              <a:t>以提供不同的传输保证，主要选择有：</a:t>
            </a:r>
            <a:endParaRPr lang="en-US" altLang="zh-CN" dirty="0"/>
          </a:p>
          <a:p>
            <a:pPr lvl="2"/>
            <a:r>
              <a:rPr lang="zh-CN" altLang="en-US" b="1" dirty="0"/>
              <a:t>重发请求消息</a:t>
            </a:r>
            <a:endParaRPr lang="en-US" altLang="zh-CN" b="1" dirty="0"/>
          </a:p>
          <a:p>
            <a:pPr lvl="3"/>
            <a:r>
              <a:rPr lang="zh-CN" altLang="en-US" dirty="0"/>
              <a:t>是否要重发请求消息，直到接收到应答或者认定服务器已经出现故障</a:t>
            </a:r>
            <a:endParaRPr lang="en-US" altLang="zh-CN" dirty="0"/>
          </a:p>
          <a:p>
            <a:pPr lvl="2"/>
            <a:r>
              <a:rPr lang="zh-CN" altLang="en-US" b="1" dirty="0"/>
              <a:t>过滤重复消息</a:t>
            </a:r>
            <a:endParaRPr lang="en-US" altLang="zh-CN" b="1" dirty="0"/>
          </a:p>
          <a:p>
            <a:pPr lvl="3"/>
            <a:r>
              <a:rPr lang="zh-CN" altLang="en-US" dirty="0"/>
              <a:t>当启用重传请求的时候，是否要在服务器过滤掉重复的请求</a:t>
            </a:r>
            <a:endParaRPr lang="en-US" altLang="zh-CN" dirty="0"/>
          </a:p>
          <a:p>
            <a:pPr lvl="2"/>
            <a:r>
              <a:rPr lang="zh-CN" altLang="en-US" b="1" dirty="0"/>
              <a:t>重传结果</a:t>
            </a:r>
            <a:endParaRPr lang="en-US" altLang="zh-CN" b="1" dirty="0"/>
          </a:p>
          <a:p>
            <a:pPr lvl="3"/>
            <a:r>
              <a:rPr lang="zh-CN" altLang="en-US" dirty="0"/>
              <a:t>是否要在服务器上保存结果消息的历史，以便无须重新执行服务器上的操作就能重传丢失的结果</a:t>
            </a:r>
            <a:endParaRPr lang="en-US" altLang="zh-CN" dirty="0"/>
          </a:p>
          <a:p>
            <a:pPr lvl="1"/>
            <a:r>
              <a:rPr lang="zh-CN" altLang="en-US" dirty="0"/>
              <a:t>这些选择组合使用便导致了调用者所见到的远程调用可靠性的各种可能语义。</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11.4.1 RPC</a:t>
            </a:r>
            <a:r>
              <a:rPr lang="zh-CN" altLang="en-US" dirty="0"/>
              <a:t>的设计问题</a:t>
            </a:r>
            <a:endParaRPr lang="zh-CN" altLang="en-US" dirty="0"/>
          </a:p>
        </p:txBody>
      </p:sp>
      <p:sp>
        <p:nvSpPr>
          <p:cNvPr id="3" name="内容占位符 2"/>
          <p:cNvSpPr>
            <a:spLocks noGrp="1"/>
          </p:cNvSpPr>
          <p:nvPr>
            <p:ph idx="1"/>
          </p:nvPr>
        </p:nvSpPr>
        <p:spPr/>
        <p:txBody>
          <a:bodyPr/>
          <a:lstStyle/>
          <a:p>
            <a:r>
              <a:rPr lang="en-US" altLang="zh-CN" b="1" dirty="0"/>
              <a:t>RPC</a:t>
            </a:r>
            <a:r>
              <a:rPr lang="zh-CN" altLang="en-US" b="1" dirty="0"/>
              <a:t>调用语义</a:t>
            </a:r>
            <a:endParaRPr lang="en-US" altLang="zh-CN" b="1" dirty="0"/>
          </a:p>
          <a:p>
            <a:pPr lvl="1"/>
            <a:endParaRPr lang="zh-CN" altLang="en-US" dirty="0"/>
          </a:p>
        </p:txBody>
      </p:sp>
      <p:pic>
        <p:nvPicPr>
          <p:cNvPr id="30" name="图片 29"/>
          <p:cNvPicPr>
            <a:picLocks noChangeAspect="1"/>
          </p:cNvPicPr>
          <p:nvPr/>
        </p:nvPicPr>
        <p:blipFill>
          <a:blip r:embed="rId1"/>
          <a:stretch>
            <a:fillRect/>
          </a:stretch>
        </p:blipFill>
        <p:spPr>
          <a:xfrm>
            <a:off x="1391178" y="2272125"/>
            <a:ext cx="6407362" cy="2433424"/>
          </a:xfrm>
          <a:prstGeom prst="rect">
            <a:avLst/>
          </a:prstGeom>
        </p:spPr>
      </p:pic>
      <p:sp>
        <p:nvSpPr>
          <p:cNvPr id="31" name="矩形 30"/>
          <p:cNvSpPr/>
          <p:nvPr/>
        </p:nvSpPr>
        <p:spPr>
          <a:xfrm>
            <a:off x="2485177" y="4733323"/>
            <a:ext cx="4572000" cy="369332"/>
          </a:xfrm>
          <a:prstGeom prst="rect">
            <a:avLst/>
          </a:prstGeom>
        </p:spPr>
        <p:txBody>
          <a:bodyPr>
            <a:spAutoFit/>
          </a:bodyPr>
          <a:lstStyle/>
          <a:p>
            <a:pPr algn="ctr"/>
            <a:r>
              <a:rPr lang="en-US" altLang="zh-CN" dirty="0"/>
              <a:t>Figure 5.9 Call semantics</a:t>
            </a:r>
            <a:endParaRPr lang="zh-CN" altLang="en-US" dirty="0"/>
          </a:p>
        </p:txBody>
      </p:sp>
      <p:sp>
        <p:nvSpPr>
          <p:cNvPr id="32" name="矩形 31"/>
          <p:cNvSpPr/>
          <p:nvPr/>
        </p:nvSpPr>
        <p:spPr>
          <a:xfrm>
            <a:off x="1063782" y="5358177"/>
            <a:ext cx="4572000" cy="369332"/>
          </a:xfrm>
          <a:prstGeom prst="rect">
            <a:avLst/>
          </a:prstGeom>
        </p:spPr>
        <p:txBody>
          <a:bodyPr>
            <a:spAutoFit/>
          </a:bodyPr>
          <a:lstStyle/>
          <a:p>
            <a:pPr lvl="1"/>
            <a:r>
              <a:rPr lang="zh-CN" altLang="en-US" dirty="0"/>
              <a:t>注意：本地方法调用的语义是</a:t>
            </a:r>
            <a:r>
              <a:rPr lang="zh-CN" altLang="en-US" i="1" dirty="0"/>
              <a:t>恰好一次</a:t>
            </a:r>
            <a:endParaRPr lang="zh-CN" altLang="en-US" i="1"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11.4.2</a:t>
            </a:r>
            <a:r>
              <a:rPr lang="zh-CN" altLang="en-US" dirty="0"/>
              <a:t> 实例研究：</a:t>
            </a:r>
            <a:r>
              <a:rPr lang="en-US" altLang="zh-CN" dirty="0"/>
              <a:t>Python RPC</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from </a:t>
            </a:r>
            <a:r>
              <a:rPr lang="en-US" dirty="0" err="1"/>
              <a:t>SimpleXMLRPCServer</a:t>
            </a:r>
            <a:r>
              <a:rPr lang="en-US" dirty="0"/>
              <a:t> import </a:t>
            </a:r>
            <a:r>
              <a:rPr lang="en-US" dirty="0" err="1"/>
              <a:t>SimpleXMLRPCServer</a:t>
            </a:r>
            <a:r>
              <a:rPr lang="en-US" dirty="0"/>
              <a:t>   </a:t>
            </a:r>
            <a:br>
              <a:rPr lang="en-US" dirty="0"/>
            </a:br>
            <a:r>
              <a:rPr lang="en-US" dirty="0" err="1"/>
              <a:t>def</a:t>
            </a:r>
            <a:r>
              <a:rPr lang="en-US" dirty="0"/>
              <a:t> add(x, y):</a:t>
            </a:r>
            <a:br>
              <a:rPr lang="en-US" dirty="0"/>
            </a:br>
            <a:r>
              <a:rPr lang="en-US" dirty="0"/>
              <a:t>    return x + y    </a:t>
            </a:r>
            <a:br>
              <a:rPr lang="en-US" dirty="0"/>
            </a:br>
            <a:r>
              <a:rPr lang="en-US" dirty="0"/>
              <a:t>if __name__ == '__main__':</a:t>
            </a:r>
            <a:br>
              <a:rPr lang="en-US" dirty="0"/>
            </a:br>
            <a:r>
              <a:rPr lang="en-US" dirty="0"/>
              <a:t>    s = </a:t>
            </a:r>
            <a:r>
              <a:rPr lang="en-US" dirty="0" err="1"/>
              <a:t>SimpleXMLRPCServer</a:t>
            </a:r>
            <a:r>
              <a:rPr lang="en-US" dirty="0"/>
              <a:t>(('127.0.0.1', 8080))</a:t>
            </a:r>
            <a:br>
              <a:rPr lang="en-US" dirty="0"/>
            </a:br>
            <a:r>
              <a:rPr lang="en-US" dirty="0"/>
              <a:t>    </a:t>
            </a:r>
            <a:r>
              <a:rPr lang="en-US" dirty="0" err="1"/>
              <a:t>s.register_function</a:t>
            </a:r>
            <a:r>
              <a:rPr lang="en-US" dirty="0"/>
              <a:t>(add)</a:t>
            </a:r>
            <a:br>
              <a:rPr lang="en-US" dirty="0"/>
            </a:br>
            <a:r>
              <a:rPr lang="en-US" dirty="0"/>
              <a:t>    </a:t>
            </a:r>
            <a:r>
              <a:rPr lang="en-US" dirty="0" err="1"/>
              <a:t>s.serve_forever</a:t>
            </a:r>
            <a:r>
              <a:rPr lang="en-US" dirty="0"/>
              <a:t>()</a:t>
            </a:r>
            <a:br>
              <a:rPr lang="en-US" dirty="0"/>
            </a:br>
            <a:r>
              <a:rPr lang="en-US" dirty="0"/>
              <a:t>s是一个绑定了本地8080端口的服务器对象，register_function()</a:t>
            </a:r>
            <a:r>
              <a:rPr lang="en-US" dirty="0" err="1"/>
              <a:t>方法将函数add注册到s中。serve_forever</a:t>
            </a:r>
            <a:r>
              <a:rPr lang="en-US" dirty="0"/>
              <a:t>()启动服务器。 </a:t>
            </a:r>
            <a:r>
              <a:rPr lang="en-US" dirty="0" err="1"/>
              <a:t>再给个客户端client.py</a:t>
            </a:r>
            <a:r>
              <a:rPr lang="en-US" dirty="0"/>
              <a:t>：</a:t>
            </a:r>
            <a:endParaRPr lang="en-US" dirty="0"/>
          </a:p>
          <a:p>
            <a:r>
              <a:rPr lang="en-US" dirty="0"/>
              <a:t>from </a:t>
            </a:r>
            <a:r>
              <a:rPr lang="en-US" dirty="0" err="1"/>
              <a:t>xmlrpclib</a:t>
            </a:r>
            <a:r>
              <a:rPr lang="en-US" dirty="0"/>
              <a:t> import </a:t>
            </a:r>
            <a:r>
              <a:rPr lang="en-US" dirty="0" err="1"/>
              <a:t>ServerProxy</a:t>
            </a:r>
            <a:br>
              <a:rPr lang="en-US" dirty="0"/>
            </a:br>
            <a:r>
              <a:rPr lang="en-US" dirty="0"/>
              <a:t>if __name__ == '__main__':</a:t>
            </a:r>
            <a:br>
              <a:rPr lang="en-US" dirty="0"/>
            </a:br>
            <a:r>
              <a:rPr lang="en-US" dirty="0"/>
              <a:t>    s = </a:t>
            </a:r>
            <a:r>
              <a:rPr lang="en-US" dirty="0" err="1"/>
              <a:t>ServerProxy</a:t>
            </a:r>
            <a:r>
              <a:rPr lang="en-US" dirty="0"/>
              <a:t>("http://127.0.0.1:8080")</a:t>
            </a:r>
            <a:br>
              <a:rPr lang="en-US" dirty="0"/>
            </a:br>
            <a:r>
              <a:rPr lang="en-US" dirty="0"/>
              <a:t>    print </a:t>
            </a:r>
            <a:r>
              <a:rPr lang="en-US" dirty="0" err="1"/>
              <a:t>s.add</a:t>
            </a:r>
            <a:r>
              <a:rPr lang="en-US" dirty="0"/>
              <a:t>(3,4)</a:t>
            </a:r>
            <a:endParaRPr lang="en-US" dirty="0"/>
          </a:p>
          <a:p>
            <a:endParaRPr lang="en-US" dirty="0"/>
          </a:p>
        </p:txBody>
      </p:sp>
      <p:sp>
        <p:nvSpPr>
          <p:cNvPr id="4" name="Slide Number Placeholder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11.4.2</a:t>
            </a:r>
            <a:r>
              <a:rPr lang="zh-CN" altLang="en-US" dirty="0"/>
              <a:t> 实例研究：</a:t>
            </a:r>
            <a:r>
              <a:rPr lang="en-US" altLang="zh-CN" dirty="0"/>
              <a:t>Python RPC</a:t>
            </a:r>
            <a:endParaRPr lang="en-US" altLang="zh-CN" b="1" dirty="0"/>
          </a:p>
        </p:txBody>
      </p:sp>
      <p:sp>
        <p:nvSpPr>
          <p:cNvPr id="3" name="Content Placeholder 2"/>
          <p:cNvSpPr>
            <a:spLocks noGrp="1"/>
          </p:cNvSpPr>
          <p:nvPr>
            <p:ph idx="1"/>
          </p:nvPr>
        </p:nvSpPr>
        <p:spPr>
          <a:xfrm>
            <a:off x="822960" y="1296331"/>
            <a:ext cx="3838982" cy="4572763"/>
          </a:xfrm>
        </p:spPr>
        <p:txBody>
          <a:bodyPr>
            <a:normAutofit fontScale="77500" lnSpcReduction="20000"/>
          </a:bodyPr>
          <a:lstStyle/>
          <a:p>
            <a:r>
              <a:rPr lang="is-IS"/>
              <a:t>&lt;?xml version='1.0' ?&gt;</a:t>
            </a:r>
            <a:br>
              <a:rPr lang="is-IS"/>
            </a:br>
            <a:r>
              <a:rPr lang="is-IS"/>
              <a:t>&lt;methodCall&gt;</a:t>
            </a:r>
            <a:br>
              <a:rPr lang="is-IS"/>
            </a:br>
            <a:r>
              <a:rPr lang="is-IS"/>
              <a:t>    &lt;methodName&gt;</a:t>
            </a:r>
            <a:br>
              <a:rPr lang="is-IS"/>
            </a:br>
            <a:r>
              <a:rPr lang="is-IS"/>
              <a:t>        add</a:t>
            </a:r>
            <a:br>
              <a:rPr lang="is-IS"/>
            </a:br>
            <a:r>
              <a:rPr lang="is-IS"/>
              <a:t>    &lt;/methodName&gt;</a:t>
            </a:r>
            <a:br>
              <a:rPr lang="is-IS"/>
            </a:br>
            <a:r>
              <a:rPr lang="is-IS"/>
              <a:t>    &lt;params&gt;</a:t>
            </a:r>
            <a:br>
              <a:rPr lang="is-IS"/>
            </a:br>
            <a:r>
              <a:rPr lang="is-IS"/>
              <a:t>        &lt;param&gt;</a:t>
            </a:r>
            <a:br>
              <a:rPr lang="is-IS"/>
            </a:br>
            <a:r>
              <a:rPr lang="is-IS"/>
              <a:t>            &lt;value&gt;</a:t>
            </a:r>
            <a:br>
              <a:rPr lang="is-IS"/>
            </a:br>
            <a:r>
              <a:rPr lang="is-IS"/>
              <a:t>                &lt;int&gt; 3 &lt;/int&gt;</a:t>
            </a:r>
            <a:br>
              <a:rPr lang="is-IS"/>
            </a:br>
            <a:r>
              <a:rPr lang="is-IS"/>
              <a:t>                &lt;/value&gt;</a:t>
            </a:r>
            <a:br>
              <a:rPr lang="is-IS"/>
            </a:br>
            <a:r>
              <a:rPr lang="is-IS"/>
              <a:t>        &lt;/param&gt;</a:t>
            </a:r>
            <a:br>
              <a:rPr lang="is-IS"/>
            </a:br>
            <a:r>
              <a:rPr lang="is-IS"/>
              <a:t>        &lt;param&gt;</a:t>
            </a:r>
            <a:br>
              <a:rPr lang="is-IS"/>
            </a:br>
            <a:r>
              <a:rPr lang="is-IS"/>
              <a:t>            &lt;value&gt;</a:t>
            </a:r>
            <a:br>
              <a:rPr lang="is-IS"/>
            </a:br>
            <a:r>
              <a:rPr lang="is-IS"/>
              <a:t>                &lt;int&gt; 4 &lt;/int&gt;</a:t>
            </a:r>
            <a:br>
              <a:rPr lang="is-IS"/>
            </a:br>
            <a:r>
              <a:rPr lang="is-IS"/>
              <a:t>            &lt;/value&gt;</a:t>
            </a:r>
            <a:br>
              <a:rPr lang="is-IS"/>
            </a:br>
            <a:r>
              <a:rPr lang="is-IS"/>
              <a:t>        &lt;/param&gt;</a:t>
            </a:r>
            <a:br>
              <a:rPr lang="is-IS"/>
            </a:br>
            <a:r>
              <a:rPr lang="is-IS"/>
              <a:t>    &lt;/params&gt;</a:t>
            </a:r>
            <a:br>
              <a:rPr lang="is-IS"/>
            </a:br>
            <a:r>
              <a:rPr lang="is-IS"/>
              <a:t>&lt;/methodCall&gt;</a:t>
            </a:r>
            <a:endParaRPr lang="en-US" dirty="0"/>
          </a:p>
        </p:txBody>
      </p:sp>
      <p:sp>
        <p:nvSpPr>
          <p:cNvPr id="4" name="Slide Number Placeholder 3"/>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5" name="Content Placeholder 2"/>
          <p:cNvSpPr txBox="1"/>
          <p:nvPr/>
        </p:nvSpPr>
        <p:spPr>
          <a:xfrm>
            <a:off x="5232567" y="1296331"/>
            <a:ext cx="3838982" cy="457276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pl-PL" dirty="0"/>
              <a:t>&lt;?</a:t>
            </a:r>
            <a:r>
              <a:rPr lang="pl-PL" dirty="0" err="1"/>
              <a:t>xml</a:t>
            </a:r>
            <a:r>
              <a:rPr lang="pl-PL" dirty="0"/>
              <a:t> version='1.0' ?&gt;</a:t>
            </a:r>
            <a:br>
              <a:rPr lang="pl-PL" dirty="0"/>
            </a:br>
            <a:r>
              <a:rPr lang="pl-PL" dirty="0"/>
              <a:t>&lt;</a:t>
            </a:r>
            <a:r>
              <a:rPr lang="pl-PL" dirty="0" err="1"/>
              <a:t>methodResponse</a:t>
            </a:r>
            <a:r>
              <a:rPr lang="pl-PL" dirty="0"/>
              <a:t>&gt;</a:t>
            </a:r>
            <a:br>
              <a:rPr lang="pl-PL" dirty="0"/>
            </a:br>
            <a:r>
              <a:rPr lang="pl-PL" dirty="0"/>
              <a:t>    &lt;</a:t>
            </a:r>
            <a:r>
              <a:rPr lang="pl-PL" dirty="0" err="1"/>
              <a:t>params</a:t>
            </a:r>
            <a:r>
              <a:rPr lang="pl-PL" dirty="0"/>
              <a:t>&gt;</a:t>
            </a:r>
            <a:br>
              <a:rPr lang="pl-PL" dirty="0"/>
            </a:br>
            <a:r>
              <a:rPr lang="pl-PL" dirty="0"/>
              <a:t>        &lt;param&gt;</a:t>
            </a:r>
            <a:br>
              <a:rPr lang="pl-PL" dirty="0"/>
            </a:br>
            <a:r>
              <a:rPr lang="pl-PL" dirty="0"/>
              <a:t>            &lt;</a:t>
            </a:r>
            <a:r>
              <a:rPr lang="pl-PL" dirty="0" err="1"/>
              <a:t>value</a:t>
            </a:r>
            <a:r>
              <a:rPr lang="pl-PL" dirty="0"/>
              <a:t>&gt;</a:t>
            </a:r>
            <a:br>
              <a:rPr lang="pl-PL" dirty="0"/>
            </a:br>
            <a:r>
              <a:rPr lang="pl-PL" dirty="0"/>
              <a:t>                &lt;</a:t>
            </a:r>
            <a:r>
              <a:rPr lang="pl-PL" dirty="0" err="1"/>
              <a:t>int</a:t>
            </a:r>
            <a:r>
              <a:rPr lang="pl-PL" dirty="0"/>
              <a:t>&gt; 7 &lt;/</a:t>
            </a:r>
            <a:r>
              <a:rPr lang="pl-PL" dirty="0" err="1"/>
              <a:t>int</a:t>
            </a:r>
            <a:r>
              <a:rPr lang="pl-PL" dirty="0"/>
              <a:t>&gt;</a:t>
            </a:r>
            <a:br>
              <a:rPr lang="pl-PL" dirty="0"/>
            </a:br>
            <a:r>
              <a:rPr lang="pl-PL" dirty="0"/>
              <a:t>            &lt;/</a:t>
            </a:r>
            <a:r>
              <a:rPr lang="pl-PL" dirty="0" err="1"/>
              <a:t>value</a:t>
            </a:r>
            <a:r>
              <a:rPr lang="pl-PL" dirty="0"/>
              <a:t>&gt;</a:t>
            </a:r>
            <a:br>
              <a:rPr lang="pl-PL" dirty="0"/>
            </a:br>
            <a:r>
              <a:rPr lang="pl-PL" dirty="0"/>
              <a:t>        &lt;/param&gt;</a:t>
            </a:r>
            <a:br>
              <a:rPr lang="pl-PL" dirty="0"/>
            </a:br>
            <a:r>
              <a:rPr lang="pl-PL" dirty="0"/>
              <a:t>    &lt;/</a:t>
            </a:r>
            <a:r>
              <a:rPr lang="pl-PL" dirty="0" err="1"/>
              <a:t>params</a:t>
            </a:r>
            <a:r>
              <a:rPr lang="pl-PL" dirty="0"/>
              <a:t>&gt;</a:t>
            </a:r>
            <a:br>
              <a:rPr lang="pl-PL" dirty="0"/>
            </a:br>
            <a:r>
              <a:rPr lang="pl-PL" dirty="0"/>
              <a:t>&lt;/</a:t>
            </a:r>
            <a:r>
              <a:rPr lang="pl-PL" dirty="0" err="1"/>
              <a:t>methodResponse</a:t>
            </a:r>
            <a:r>
              <a:rPr lang="pl-PL" dirty="0"/>
              <a:t>&gt;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a:t>
            </a:r>
            <a:r>
              <a:rPr lang="zh-CN" altLang="en-US" dirty="0"/>
              <a:t>远程方法调用</a:t>
            </a:r>
            <a:endParaRPr lang="zh-CN" altLang="en-US" dirty="0"/>
          </a:p>
        </p:txBody>
      </p:sp>
      <p:sp>
        <p:nvSpPr>
          <p:cNvPr id="3" name="内容占位符 2"/>
          <p:cNvSpPr>
            <a:spLocks noGrp="1"/>
          </p:cNvSpPr>
          <p:nvPr>
            <p:ph idx="1"/>
          </p:nvPr>
        </p:nvSpPr>
        <p:spPr/>
        <p:txBody>
          <a:bodyPr/>
          <a:lstStyle/>
          <a:p>
            <a:r>
              <a:rPr lang="zh-CN" altLang="en-US" b="1" dirty="0"/>
              <a:t>远程方法调用（</a:t>
            </a:r>
            <a:r>
              <a:rPr lang="en-US" altLang="zh-CN" b="1" dirty="0"/>
              <a:t>Remote Method Invocation</a:t>
            </a:r>
            <a:r>
              <a:rPr lang="zh-CN" altLang="en-US" b="1" dirty="0"/>
              <a:t>，</a:t>
            </a:r>
            <a:r>
              <a:rPr lang="en-US" altLang="zh-CN" b="1" dirty="0"/>
              <a:t>RMI</a:t>
            </a:r>
            <a:r>
              <a:rPr lang="zh-CN" altLang="en-US" b="1" dirty="0"/>
              <a:t>）</a:t>
            </a:r>
            <a:endParaRPr lang="en-US" altLang="zh-CN" b="1" dirty="0"/>
          </a:p>
          <a:p>
            <a:pPr lvl="1"/>
            <a:r>
              <a:rPr lang="zh-CN" altLang="en-US" dirty="0"/>
              <a:t>与</a:t>
            </a:r>
            <a:r>
              <a:rPr lang="en-US" altLang="zh-CN" dirty="0"/>
              <a:t>RPC</a:t>
            </a:r>
            <a:r>
              <a:rPr lang="zh-CN" altLang="en-US" dirty="0"/>
              <a:t>紧密联系，</a:t>
            </a:r>
            <a:r>
              <a:rPr lang="en-US" altLang="zh-CN" dirty="0"/>
              <a:t>RMI</a:t>
            </a:r>
            <a:r>
              <a:rPr lang="zh-CN" altLang="en-US" dirty="0"/>
              <a:t>扩展到了分布式对象的范畴</a:t>
            </a:r>
            <a:endParaRPr lang="en-US" altLang="zh-CN" dirty="0"/>
          </a:p>
          <a:p>
            <a:pPr lvl="1"/>
            <a:r>
              <a:rPr lang="zh-CN" altLang="en-US" dirty="0"/>
              <a:t>访问对象能够调用位于潜在的远程对象上的方法</a:t>
            </a:r>
            <a:endParaRPr lang="en-US" altLang="zh-CN" dirty="0"/>
          </a:p>
          <a:p>
            <a:pPr lvl="1"/>
            <a:r>
              <a:rPr lang="en-US" altLang="zh-CN" dirty="0"/>
              <a:t>RPC</a:t>
            </a:r>
            <a:r>
              <a:rPr lang="zh-CN" altLang="en-US" dirty="0"/>
              <a:t>和</a:t>
            </a:r>
            <a:r>
              <a:rPr lang="en-US" altLang="zh-CN" dirty="0"/>
              <a:t>RMI</a:t>
            </a:r>
            <a:r>
              <a:rPr lang="zh-CN" altLang="en-US" dirty="0"/>
              <a:t>的共性如下：</a:t>
            </a:r>
            <a:endParaRPr lang="en-US" altLang="zh-CN" dirty="0"/>
          </a:p>
          <a:p>
            <a:pPr lvl="2"/>
            <a:r>
              <a:rPr lang="zh-CN" altLang="en-US" dirty="0"/>
              <a:t>都支持接口编程</a:t>
            </a:r>
            <a:endParaRPr lang="en-US" altLang="zh-CN" dirty="0"/>
          </a:p>
          <a:p>
            <a:pPr lvl="2"/>
            <a:r>
              <a:rPr lang="zh-CN" altLang="en-US" dirty="0"/>
              <a:t>都是典型的基于请求</a:t>
            </a:r>
            <a:r>
              <a:rPr lang="en-US" altLang="zh-CN" dirty="0"/>
              <a:t>—</a:t>
            </a:r>
            <a:r>
              <a:rPr lang="zh-CN" altLang="en-US" dirty="0"/>
              <a:t>应答协议构造的，并提供一系列如最少一次、最多一次调用语义</a:t>
            </a:r>
            <a:endParaRPr lang="en-US" altLang="zh-CN" dirty="0"/>
          </a:p>
          <a:p>
            <a:pPr lvl="2"/>
            <a:r>
              <a:rPr lang="zh-CN" altLang="en-US" dirty="0"/>
              <a:t>都提供相似程度的透明性</a:t>
            </a:r>
            <a:endParaRPr lang="en-US" altLang="zh-CN" dirty="0"/>
          </a:p>
          <a:p>
            <a:pPr lvl="1"/>
            <a:r>
              <a:rPr lang="en-US" altLang="zh-CN" dirty="0"/>
              <a:t>RMI</a:t>
            </a:r>
            <a:r>
              <a:rPr lang="zh-CN" altLang="en-US" dirty="0"/>
              <a:t>的特殊性：</a:t>
            </a:r>
            <a:endParaRPr lang="en-US" altLang="zh-CN" dirty="0"/>
          </a:p>
          <a:p>
            <a:pPr lvl="2"/>
            <a:r>
              <a:rPr lang="zh-CN" altLang="en-US" dirty="0"/>
              <a:t>程序员能够在分布式系统软件开发中使用所有</a:t>
            </a:r>
            <a:r>
              <a:rPr lang="zh-CN" altLang="en-US" b="1" dirty="0"/>
              <a:t>面向对象编程</a:t>
            </a:r>
            <a:r>
              <a:rPr lang="zh-CN" altLang="en-US" dirty="0"/>
              <a:t>的功能</a:t>
            </a:r>
            <a:endParaRPr lang="en-US" altLang="zh-CN" dirty="0"/>
          </a:p>
          <a:p>
            <a:pPr lvl="2"/>
            <a:r>
              <a:rPr lang="zh-CN" altLang="en-US" dirty="0"/>
              <a:t>基于面向对象系统中对象标识的概念，在基于</a:t>
            </a:r>
            <a:r>
              <a:rPr lang="en-US" altLang="zh-CN" dirty="0"/>
              <a:t>RMI</a:t>
            </a:r>
            <a:r>
              <a:rPr lang="zh-CN" altLang="en-US" dirty="0"/>
              <a:t>系统中的</a:t>
            </a:r>
            <a:r>
              <a:rPr lang="zh-CN" altLang="en-US" b="1" dirty="0"/>
              <a:t>所有对象都有唯一的对象引用</a:t>
            </a:r>
            <a:endParaRPr lang="en-US" altLang="zh-CN" b="1" dirty="0"/>
          </a:p>
          <a:p>
            <a:pPr lvl="2"/>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RMI</a:t>
            </a:r>
            <a:r>
              <a:rPr lang="zh-CN" altLang="en-US" dirty="0"/>
              <a:t>的设计问题</a:t>
            </a:r>
            <a:endParaRPr lang="zh-CN" altLang="en-US" dirty="0"/>
          </a:p>
        </p:txBody>
      </p:sp>
      <p:sp>
        <p:nvSpPr>
          <p:cNvPr id="3" name="内容占位符 2"/>
          <p:cNvSpPr>
            <a:spLocks noGrp="1"/>
          </p:cNvSpPr>
          <p:nvPr>
            <p:ph idx="1"/>
          </p:nvPr>
        </p:nvSpPr>
        <p:spPr/>
        <p:txBody>
          <a:bodyPr/>
          <a:lstStyle/>
          <a:p>
            <a:r>
              <a:rPr lang="en-US" altLang="zh-CN" dirty="0"/>
              <a:t>RMI</a:t>
            </a:r>
            <a:r>
              <a:rPr lang="zh-CN" altLang="en-US" dirty="0"/>
              <a:t>在接口编程、调用语义和透明性水平上会遇到与</a:t>
            </a:r>
            <a:r>
              <a:rPr lang="en-US" altLang="zh-CN" dirty="0"/>
              <a:t>RPC</a:t>
            </a:r>
            <a:r>
              <a:rPr lang="zh-CN" altLang="en-US" dirty="0"/>
              <a:t>一样的问题</a:t>
            </a:r>
            <a:endParaRPr lang="en-US" altLang="zh-CN" dirty="0"/>
          </a:p>
          <a:p>
            <a:r>
              <a:rPr lang="zh-CN" altLang="en-US" dirty="0"/>
              <a:t>关键设计问题还涉及对象模型，尤其是实现从对象到分布式对象的转变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RMI</a:t>
            </a:r>
            <a:r>
              <a:rPr lang="zh-CN" altLang="en-US" dirty="0"/>
              <a:t>的设计问题</a:t>
            </a:r>
            <a:endParaRPr lang="zh-CN" altLang="en-US" dirty="0"/>
          </a:p>
        </p:txBody>
      </p:sp>
      <p:sp>
        <p:nvSpPr>
          <p:cNvPr id="3" name="内容占位符 2"/>
          <p:cNvSpPr>
            <a:spLocks noGrp="1"/>
          </p:cNvSpPr>
          <p:nvPr>
            <p:ph idx="1"/>
          </p:nvPr>
        </p:nvSpPr>
        <p:spPr/>
        <p:txBody>
          <a:bodyPr/>
          <a:lstStyle/>
          <a:p>
            <a:r>
              <a:rPr lang="zh-CN" altLang="en-US" b="1" dirty="0"/>
              <a:t>对象模型</a:t>
            </a:r>
            <a:endParaRPr lang="en-US" altLang="zh-CN" b="1" dirty="0"/>
          </a:p>
          <a:p>
            <a:pPr lvl="1"/>
            <a:r>
              <a:rPr lang="zh-CN" altLang="en-US" dirty="0"/>
              <a:t>一个面向对象程序由相互交互的对象的集合组成，其中每个对象又由一组数据和一组方法组成。</a:t>
            </a:r>
            <a:endParaRPr lang="en-US" altLang="zh-CN" dirty="0"/>
          </a:p>
          <a:p>
            <a:pPr lvl="1"/>
            <a:r>
              <a:rPr lang="zh-CN" altLang="en-US" dirty="0"/>
              <a:t>一个对象和其他对象通信是通过调用其他对象的方法、传递参数和接收结果进行的。</a:t>
            </a:r>
            <a:endParaRPr lang="en-US" altLang="zh-CN" dirty="0"/>
          </a:p>
          <a:p>
            <a:pPr lvl="1"/>
            <a:r>
              <a:rPr lang="zh-CN" altLang="en-US" dirty="0"/>
              <a:t>对象能够封装它们的数据和方法代码</a:t>
            </a:r>
            <a:endParaRPr lang="en-US" altLang="zh-CN" dirty="0"/>
          </a:p>
          <a:p>
            <a:pPr lvl="1"/>
            <a:r>
              <a:rPr lang="zh-CN" altLang="en-US" dirty="0"/>
              <a:t>一些语言中，允许程序员定义其实例变量能被直接访问的对象</a:t>
            </a:r>
            <a:endParaRPr lang="en-US" altLang="zh-CN" dirty="0"/>
          </a:p>
          <a:p>
            <a:pPr lvl="1"/>
            <a:r>
              <a:rPr lang="zh-CN" altLang="en-US" dirty="0"/>
              <a:t>一个分布式对象系统中，</a:t>
            </a:r>
            <a:r>
              <a:rPr lang="zh-CN" altLang="en-US" dirty="0">
                <a:solidFill>
                  <a:srgbClr val="FF0000"/>
                </a:solidFill>
              </a:rPr>
              <a:t>对象的数据仅通过它们的方法访问</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RMI</a:t>
            </a:r>
            <a:r>
              <a:rPr lang="zh-CN" altLang="en-US" dirty="0"/>
              <a:t>的设计问题</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分布式对象</a:t>
            </a:r>
            <a:endParaRPr lang="en-US" altLang="zh-CN" b="1" dirty="0"/>
          </a:p>
          <a:p>
            <a:pPr lvl="1"/>
            <a:r>
              <a:rPr lang="zh-CN" altLang="en-US" dirty="0"/>
              <a:t>对象的状态由它的实例变量组成。</a:t>
            </a:r>
            <a:endParaRPr lang="en-US" altLang="zh-CN" dirty="0"/>
          </a:p>
          <a:p>
            <a:pPr lvl="1"/>
            <a:r>
              <a:rPr lang="zh-CN" altLang="en-US" dirty="0"/>
              <a:t>在基于对象的范型中，程序的状态被划分为几个单独的部分，每个部分都与一个对象关联。因为基于对象的程序从逻辑上划分的，所以在分布式系统中可以很自然地将对象物理地分布在不同的进程或计算机中。</a:t>
            </a:r>
            <a:endParaRPr lang="en-US" altLang="zh-CN" dirty="0"/>
          </a:p>
          <a:p>
            <a:pPr lvl="1"/>
            <a:r>
              <a:rPr lang="zh-CN" altLang="en-US" dirty="0"/>
              <a:t>分布式对象系统可以采用客户</a:t>
            </a:r>
            <a:r>
              <a:rPr lang="en-US" altLang="zh-CN" dirty="0"/>
              <a:t>---</a:t>
            </a:r>
            <a:r>
              <a:rPr lang="zh-CN" altLang="en-US" dirty="0"/>
              <a:t>服务器体系结构</a:t>
            </a:r>
            <a:endParaRPr lang="en-US" altLang="zh-CN" dirty="0"/>
          </a:p>
          <a:p>
            <a:pPr lvl="2"/>
            <a:r>
              <a:rPr lang="zh-CN" altLang="en-US" dirty="0"/>
              <a:t>对象由服务器管理，它们的客户通过远程方法调用来调用它们的方法</a:t>
            </a:r>
            <a:endParaRPr lang="en-US" altLang="zh-CN" dirty="0"/>
          </a:p>
          <a:p>
            <a:pPr lvl="2"/>
            <a:r>
              <a:rPr lang="zh-CN" altLang="en-US" dirty="0"/>
              <a:t>在</a:t>
            </a:r>
            <a:r>
              <a:rPr lang="en-US" altLang="zh-CN" dirty="0"/>
              <a:t>RMI</a:t>
            </a:r>
            <a:r>
              <a:rPr lang="zh-CN" altLang="en-US" dirty="0"/>
              <a:t>中，客户调用一个对象方法的请求以消息的形式传送到管理该对象的服务器，通过在服务器端执行对象的方法来完成该调用，并将处理的结果通过另一个消息返回给客户。</a:t>
            </a:r>
            <a:endParaRPr lang="en-US" altLang="zh-CN" dirty="0"/>
          </a:p>
          <a:p>
            <a:pPr lvl="2"/>
            <a:r>
              <a:rPr lang="zh-CN" altLang="en-US" dirty="0"/>
              <a:t>考虑到会有一连串的相关调用，服务器中的对象也可以成为其他服务器中对象的客户。</a:t>
            </a:r>
            <a:endParaRPr lang="en-US" altLang="zh-CN" dirty="0"/>
          </a:p>
          <a:p>
            <a:pPr lvl="1"/>
            <a:r>
              <a:rPr lang="zh-CN" altLang="en-US" dirty="0"/>
              <a:t>分布式对象也可以采用其他体系结构模型。</a:t>
            </a:r>
            <a:endParaRPr lang="en-US" altLang="zh-CN" dirty="0"/>
          </a:p>
          <a:p>
            <a:pPr lvl="2"/>
            <a:r>
              <a:rPr lang="zh-CN" altLang="en-US" dirty="0"/>
              <a:t>例如：为了获得良好的容错性并提高性能，可以复制对象。</a:t>
            </a:r>
            <a:endParaRPr lang="en-US" altLang="zh-CN" dirty="0"/>
          </a:p>
          <a:p>
            <a:pPr lvl="2"/>
            <a:r>
              <a:rPr lang="zh-CN" altLang="en-US" dirty="0"/>
              <a:t>又比如，为了改善性能和可用性，可以迁移对象。</a:t>
            </a:r>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RMI</a:t>
            </a:r>
            <a:r>
              <a:rPr lang="zh-CN" altLang="en-US" dirty="0"/>
              <a:t>的设计问题</a:t>
            </a:r>
            <a:endParaRPr lang="zh-CN" altLang="en-US" dirty="0"/>
          </a:p>
        </p:txBody>
      </p:sp>
      <p:sp>
        <p:nvSpPr>
          <p:cNvPr id="3" name="内容占位符 2"/>
          <p:cNvSpPr>
            <a:spLocks noGrp="1"/>
          </p:cNvSpPr>
          <p:nvPr>
            <p:ph idx="1"/>
          </p:nvPr>
        </p:nvSpPr>
        <p:spPr/>
        <p:txBody>
          <a:bodyPr>
            <a:normAutofit/>
          </a:bodyPr>
          <a:lstStyle/>
          <a:p>
            <a:r>
              <a:rPr lang="zh-CN" altLang="en-US" dirty="0"/>
              <a:t>将客户和服务器对象分布在不同的进程中，可以提高封装性。</a:t>
            </a:r>
            <a:endParaRPr lang="en-US" altLang="zh-CN" dirty="0"/>
          </a:p>
          <a:p>
            <a:pPr lvl="1"/>
            <a:r>
              <a:rPr lang="zh-CN" altLang="en-US" dirty="0"/>
              <a:t>一个对象的状态只能被该对象的方法访问，这意味着不可能让未经授权的方法作用于该对象状态</a:t>
            </a:r>
            <a:endParaRPr lang="en-US" altLang="zh-CN" dirty="0"/>
          </a:p>
          <a:p>
            <a:pPr lvl="2"/>
            <a:r>
              <a:rPr lang="zh-CN" altLang="en-US" dirty="0"/>
              <a:t>例如，不同计算机上的对象可能会并发</a:t>
            </a:r>
            <a:r>
              <a:rPr lang="en-US" altLang="zh-CN" dirty="0"/>
              <a:t>RMI</a:t>
            </a:r>
            <a:r>
              <a:rPr lang="zh-CN" altLang="en-US" dirty="0"/>
              <a:t>，这意味着可能会并发的访问一个对象，也可能出现访问冲突。然而，对象的数据只能由其自己的方法访问这一事实允许对象提供保护自身不遭受不正确访问的方法。</a:t>
            </a:r>
            <a:endParaRPr lang="en-US" altLang="zh-CN" dirty="0"/>
          </a:p>
          <a:p>
            <a:pPr lvl="1"/>
            <a:r>
              <a:rPr lang="zh-CN" altLang="en-US" dirty="0"/>
              <a:t>对异构系统而言，对象只能由其方法访问这个事实还有一个好处，即在不同场合使用不同的数据格式，使用</a:t>
            </a:r>
            <a:r>
              <a:rPr lang="en-US" altLang="zh-CN" dirty="0"/>
              <a:t>RMI</a:t>
            </a:r>
            <a:r>
              <a:rPr lang="zh-CN" altLang="en-US" dirty="0"/>
              <a:t>访问对象方法的客户不会注意到数据格式的不同</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11.2.1 </a:t>
            </a:r>
            <a:r>
              <a:rPr lang="zh-CN" altLang="en-US" dirty="0"/>
              <a:t>进程间通信的特征</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Send</a:t>
            </a:r>
            <a:r>
              <a:rPr lang="zh-CN" altLang="en-US" dirty="0"/>
              <a:t>和</a:t>
            </a:r>
            <a:r>
              <a:rPr lang="en-US" altLang="zh-CN" dirty="0"/>
              <a:t>Receive</a:t>
            </a:r>
            <a:r>
              <a:rPr lang="zh-CN" altLang="en-US" dirty="0"/>
              <a:t>这两个消息通信操作来支持一对进程间进行的消息传递，均用目的地和消息定义</a:t>
            </a:r>
            <a:endParaRPr lang="en-US" altLang="zh-CN" dirty="0"/>
          </a:p>
          <a:p>
            <a:r>
              <a:rPr lang="zh-CN" altLang="en-US" dirty="0"/>
              <a:t>一个进程发送一个消息到目的地，在目的地的另一个进程接收消息</a:t>
            </a:r>
            <a:endParaRPr lang="en-US" altLang="zh-CN" dirty="0"/>
          </a:p>
          <a:p>
            <a:r>
              <a:rPr lang="zh-CN" altLang="en-US" dirty="0"/>
              <a:t>该活动设计发送进程到接收进程间的数据通信，涉及两个进程的同步</a:t>
            </a:r>
            <a:endParaRPr lang="en-US" altLang="zh-CN"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a:t>
            </a:r>
            <a:r>
              <a:rPr lang="zh-CN" altLang="en-US" dirty="0"/>
              <a:t>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en-US" altLang="zh-CN" dirty="0"/>
              <a:t>Java RMI</a:t>
            </a:r>
            <a:r>
              <a:rPr lang="zh-CN" altLang="en-US" dirty="0"/>
              <a:t>扩展了</a:t>
            </a:r>
            <a:r>
              <a:rPr lang="en-US" altLang="zh-CN" dirty="0"/>
              <a:t>Java</a:t>
            </a:r>
            <a:r>
              <a:rPr lang="zh-CN" altLang="en-US" dirty="0"/>
              <a:t>的对象模型，以便为</a:t>
            </a:r>
            <a:r>
              <a:rPr lang="en-US" altLang="zh-CN" dirty="0"/>
              <a:t>Java</a:t>
            </a:r>
            <a:r>
              <a:rPr lang="zh-CN" altLang="en-US" dirty="0"/>
              <a:t>语言中的分布式对象提供支持</a:t>
            </a:r>
            <a:endParaRPr lang="en-US" altLang="zh-CN" dirty="0"/>
          </a:p>
          <a:p>
            <a:r>
              <a:rPr lang="zh-CN" altLang="en-US" dirty="0"/>
              <a:t>它允许对象用与本地调用相同的语法调用远程对象上的方法。而且类型检查也等效地应用到本地调用和远程调用</a:t>
            </a:r>
            <a:endParaRPr lang="en-US" altLang="zh-CN" dirty="0"/>
          </a:p>
          <a:p>
            <a:r>
              <a:rPr lang="zh-CN" altLang="en-US" dirty="0"/>
              <a:t>发出远程调用的对象知道它的目标对象是远程的，因为它必须处理</a:t>
            </a:r>
            <a:r>
              <a:rPr lang="en-US" altLang="zh-CN" dirty="0" err="1"/>
              <a:t>RemoteException</a:t>
            </a:r>
            <a:r>
              <a:rPr lang="zh-CN" altLang="en-US" dirty="0"/>
              <a:t>；并且远程对象的实现者也知道它是远程的，因为它必须实现</a:t>
            </a:r>
            <a:r>
              <a:rPr lang="en-US" altLang="zh-CN" dirty="0"/>
              <a:t>Remote</a:t>
            </a:r>
            <a:r>
              <a:rPr lang="zh-CN" altLang="en-US" dirty="0"/>
              <a:t>接口</a:t>
            </a:r>
            <a:endParaRPr lang="en-US" altLang="zh-CN"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a:t>
            </a:r>
            <a:r>
              <a:rPr lang="zh-CN" altLang="en-US" dirty="0"/>
              <a:t> 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zh-CN" altLang="en-US" dirty="0"/>
              <a:t>用</a:t>
            </a:r>
            <a:r>
              <a:rPr lang="en-US" altLang="zh-CN" dirty="0"/>
              <a:t>Java RMI</a:t>
            </a:r>
            <a:r>
              <a:rPr lang="zh-CN" altLang="en-US" dirty="0"/>
              <a:t>进行分布式应用的编写相对来说较为容易，因为它是一个单语言系统</a:t>
            </a:r>
            <a:r>
              <a:rPr lang="en-US" altLang="zh-CN" dirty="0"/>
              <a:t>---</a:t>
            </a:r>
            <a:r>
              <a:rPr lang="zh-CN" altLang="en-US" dirty="0"/>
              <a:t>远程接口用</a:t>
            </a:r>
            <a:r>
              <a:rPr lang="en-US" altLang="zh-CN" dirty="0"/>
              <a:t>Java</a:t>
            </a:r>
            <a:r>
              <a:rPr lang="zh-CN" altLang="en-US" dirty="0"/>
              <a:t>语言实现。</a:t>
            </a:r>
            <a:endParaRPr lang="en-US" altLang="zh-CN" dirty="0"/>
          </a:p>
          <a:p>
            <a:r>
              <a:rPr lang="zh-CN" altLang="en-US" dirty="0"/>
              <a:t>如果使用一个多语言系统（如</a:t>
            </a:r>
            <a:r>
              <a:rPr lang="en-US" altLang="zh-CN" dirty="0"/>
              <a:t>CORBA</a:t>
            </a:r>
            <a:r>
              <a:rPr lang="zh-CN" altLang="en-US" dirty="0"/>
              <a:t>），程序员需要学习</a:t>
            </a:r>
            <a:r>
              <a:rPr lang="en-US" altLang="zh-CN" dirty="0"/>
              <a:t>IDL</a:t>
            </a:r>
            <a:r>
              <a:rPr lang="zh-CN" altLang="en-US" dirty="0"/>
              <a:t>，并理解它如何映像到实现语言中。</a:t>
            </a:r>
            <a:endParaRPr lang="en-US" altLang="zh-CN" dirty="0"/>
          </a:p>
          <a:p>
            <a:r>
              <a:rPr lang="zh-CN" altLang="en-US" dirty="0"/>
              <a:t>不过，即使在一个单语言系统中，远程对象的程序员也必须考虑它在并发环境下的行为</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a:t>
            </a:r>
            <a:r>
              <a:rPr lang="zh-CN" altLang="en-US" dirty="0"/>
              <a:t> 实例研究：</a:t>
            </a:r>
            <a:r>
              <a:rPr lang="en-US" altLang="zh-CN" dirty="0"/>
              <a:t>Java RMI</a:t>
            </a:r>
            <a:endParaRPr lang="zh-CN" altLang="en-US" dirty="0"/>
          </a:p>
        </p:txBody>
      </p:sp>
      <p:sp>
        <p:nvSpPr>
          <p:cNvPr id="3" name="内容占位符 2"/>
          <p:cNvSpPr>
            <a:spLocks noGrp="1"/>
          </p:cNvSpPr>
          <p:nvPr>
            <p:ph idx="1"/>
          </p:nvPr>
        </p:nvSpPr>
        <p:spPr/>
        <p:txBody>
          <a:bodyPr>
            <a:normAutofit/>
          </a:bodyPr>
          <a:lstStyle/>
          <a:p>
            <a:r>
              <a:rPr lang="zh-CN" altLang="en-US" b="1" dirty="0"/>
              <a:t>共享白板</a:t>
            </a:r>
            <a:endParaRPr lang="en-US" altLang="zh-CN" b="1" dirty="0"/>
          </a:p>
          <a:p>
            <a:pPr lvl="1"/>
            <a:r>
              <a:rPr lang="zh-CN" altLang="en-US" dirty="0"/>
              <a:t>设计要求</a:t>
            </a:r>
            <a:endParaRPr lang="en-US" altLang="zh-CN" dirty="0"/>
          </a:p>
          <a:p>
            <a:pPr lvl="2"/>
            <a:r>
              <a:rPr lang="zh-CN" altLang="en-US" dirty="0"/>
              <a:t>允许一组用户共享一个绘图区域的分布式程序</a:t>
            </a:r>
            <a:endParaRPr lang="en-US" altLang="zh-CN" dirty="0"/>
          </a:p>
          <a:p>
            <a:pPr lvl="2"/>
            <a:r>
              <a:rPr lang="zh-CN" altLang="en-US" dirty="0"/>
              <a:t>该绘图区域可以包含图形对象：矩形、线、圆等</a:t>
            </a:r>
            <a:endParaRPr lang="en-US" altLang="zh-CN" dirty="0"/>
          </a:p>
          <a:p>
            <a:pPr lvl="2"/>
            <a:r>
              <a:rPr lang="zh-CN" altLang="en-US" dirty="0"/>
              <a:t>每个图形由一个用户绘制</a:t>
            </a:r>
            <a:endParaRPr lang="en-US" altLang="zh-CN" dirty="0"/>
          </a:p>
          <a:p>
            <a:pPr lvl="1"/>
            <a:r>
              <a:rPr lang="zh-CN" altLang="en-US" dirty="0"/>
              <a:t>服务器功能</a:t>
            </a:r>
            <a:endParaRPr lang="en-US" altLang="zh-CN" dirty="0"/>
          </a:p>
          <a:p>
            <a:pPr lvl="2"/>
            <a:r>
              <a:rPr lang="zh-CN" altLang="en-US" dirty="0"/>
              <a:t>为客户提供操作，用于把用户最新绘制的图形告诉服务器，并记录它接收到的所有图形。</a:t>
            </a:r>
            <a:endParaRPr lang="en-US" altLang="zh-CN" dirty="0"/>
          </a:p>
          <a:p>
            <a:pPr lvl="2"/>
            <a:r>
              <a:rPr lang="zh-CN" altLang="en-US" dirty="0"/>
              <a:t>让客户通过轮询服务器的方式获取由其他用户绘制的最新图形。</a:t>
            </a:r>
            <a:endParaRPr lang="en-US" altLang="zh-CN" dirty="0"/>
          </a:p>
          <a:p>
            <a:pPr lvl="2"/>
            <a:r>
              <a:rPr lang="zh-CN" altLang="en-US" dirty="0"/>
              <a:t>每当新图形到达的时候，版本号就递增，并赋予给该新图形。</a:t>
            </a:r>
            <a:endParaRPr lang="en-US" altLang="zh-CN" dirty="0"/>
          </a:p>
          <a:p>
            <a:pPr lvl="2"/>
            <a:r>
              <a:rPr lang="zh-CN" altLang="en-US" dirty="0"/>
              <a:t>让客户询问它的版本号和每个图形的版本号，以避免客户取得它们已经有的图形。</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a:t>
            </a:r>
            <a:r>
              <a:rPr lang="zh-CN" altLang="en-US" dirty="0"/>
              <a:t> 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en-US" altLang="zh-CN" b="1" dirty="0"/>
              <a:t>Java RMI</a:t>
            </a:r>
            <a:r>
              <a:rPr lang="zh-CN" altLang="en-US" b="1" dirty="0"/>
              <a:t>中的远程接口</a:t>
            </a:r>
            <a:endParaRPr lang="en-US" altLang="zh-CN" b="1" dirty="0"/>
          </a:p>
          <a:p>
            <a:pPr lvl="1"/>
            <a:r>
              <a:rPr lang="zh-CN" altLang="en-US" dirty="0"/>
              <a:t>远程接口通过扩展</a:t>
            </a:r>
            <a:r>
              <a:rPr lang="en-US" altLang="zh-CN" dirty="0" err="1"/>
              <a:t>Java.rmi</a:t>
            </a:r>
            <a:r>
              <a:rPr lang="zh-CN" altLang="en-US" dirty="0"/>
              <a:t>包中的</a:t>
            </a:r>
            <a:r>
              <a:rPr lang="en-US" altLang="zh-CN" dirty="0"/>
              <a:t>Remote</a:t>
            </a:r>
            <a:r>
              <a:rPr lang="zh-CN" altLang="en-US" dirty="0"/>
              <a:t>接口来定义</a:t>
            </a:r>
            <a:endParaRPr lang="en-US" altLang="zh-CN" dirty="0"/>
          </a:p>
          <a:p>
            <a:pPr lvl="1"/>
            <a:r>
              <a:rPr lang="zh-CN" altLang="en-US" dirty="0"/>
              <a:t>方法必须抛出</a:t>
            </a:r>
            <a:r>
              <a:rPr lang="en-US" altLang="zh-CN" dirty="0" err="1"/>
              <a:t>RemoteException</a:t>
            </a:r>
            <a:r>
              <a:rPr lang="zh-CN" altLang="en-US" dirty="0"/>
              <a:t>异常，但是也可以抛出特定于应用的异常</a:t>
            </a:r>
            <a:endParaRPr lang="en-US" altLang="zh-CN" dirty="0"/>
          </a:p>
          <a:p>
            <a:pPr lvl="1"/>
            <a:endParaRPr lang="zh-CN" altLang="en-US" dirty="0"/>
          </a:p>
        </p:txBody>
      </p:sp>
      <p:sp>
        <p:nvSpPr>
          <p:cNvPr id="4" name="Rectangle 4"/>
          <p:cNvSpPr/>
          <p:nvPr/>
        </p:nvSpPr>
        <p:spPr bwMode="auto">
          <a:xfrm>
            <a:off x="1591110" y="2765091"/>
            <a:ext cx="6603779"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37513" bIns="0">
            <a:spAutoFit/>
          </a:bodyPr>
          <a:lstStyle>
            <a:lvl1pPr marL="40005">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1pPr>
            <a:lvl2pPr>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2pPr>
            <a:lvl3pPr>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3pPr>
            <a:lvl4pPr>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4pPr>
            <a:lvl5pPr>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5pPr>
            <a:lvl6pPr fontAlgn="base">
              <a:spcBef>
                <a:spcPct val="0"/>
              </a:spcBef>
              <a:spcAft>
                <a:spcPct val="0"/>
              </a:spcAft>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6pPr>
            <a:lvl7pPr fontAlgn="base">
              <a:spcBef>
                <a:spcPct val="0"/>
              </a:spcBef>
              <a:spcAft>
                <a:spcPct val="0"/>
              </a:spcAft>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7pPr>
            <a:lvl8pPr fontAlgn="base">
              <a:spcBef>
                <a:spcPct val="0"/>
              </a:spcBef>
              <a:spcAft>
                <a:spcPct val="0"/>
              </a:spcAft>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8pPr>
            <a:lvl9pPr fontAlgn="base">
              <a:spcBef>
                <a:spcPct val="0"/>
              </a:spcBef>
              <a:spcAft>
                <a:spcPct val="0"/>
              </a:spcAft>
              <a:tabLst>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 pos="952500" algn="l"/>
                <a:tab pos="419100" algn="l"/>
                <a:tab pos="812800" algn="l"/>
              </a:tabLst>
              <a:defRPr sz="1200">
                <a:solidFill>
                  <a:schemeClr val="tx1"/>
                </a:solidFill>
                <a:latin typeface="Times" panose="02020603050405020304" pitchFamily="18" charset="0"/>
              </a:defRPr>
            </a:lvl9pPr>
          </a:lstStyle>
          <a:p>
            <a:r>
              <a:rPr lang="en-US" altLang="zh-CN" sz="1600" i="1" dirty="0">
                <a:ea typeface="宋体" panose="02010600030101010101" pitchFamily="2" charset="-122"/>
                <a:cs typeface="Times" panose="02020603050405020304" pitchFamily="18" charset="0"/>
              </a:rPr>
              <a:t>import </a:t>
            </a:r>
            <a:r>
              <a:rPr lang="en-US" altLang="zh-CN" sz="1600" i="1" dirty="0" err="1">
                <a:ea typeface="宋体" panose="02010600030101010101" pitchFamily="2" charset="-122"/>
                <a:cs typeface="Times" panose="02020603050405020304" pitchFamily="18" charset="0"/>
              </a:rPr>
              <a:t>java.rmi</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import </a:t>
            </a:r>
            <a:r>
              <a:rPr lang="en-US" altLang="zh-CN" sz="1600" i="1" dirty="0" err="1">
                <a:ea typeface="宋体" panose="02010600030101010101" pitchFamily="2" charset="-122"/>
                <a:cs typeface="Times" panose="02020603050405020304" pitchFamily="18" charset="0"/>
              </a:rPr>
              <a:t>java.util.Vector</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public interface Shape extends Remote {</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int</a:t>
            </a:r>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getVersion</a:t>
            </a:r>
            <a:r>
              <a:rPr lang="en-US" altLang="zh-CN" sz="1600" i="1" dirty="0">
                <a:ea typeface="宋体" panose="02010600030101010101" pitchFamily="2" charset="-122"/>
                <a:cs typeface="Times" panose="02020603050405020304" pitchFamily="18" charset="0"/>
              </a:rPr>
              <a:t>() throws </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GraphicalObject</a:t>
            </a:r>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getAllState</a:t>
            </a:r>
            <a:r>
              <a:rPr lang="en-US" altLang="zh-CN" sz="1600" i="1" dirty="0">
                <a:ea typeface="宋体" panose="02010600030101010101" pitchFamily="2" charset="-122"/>
                <a:cs typeface="Times" panose="02020603050405020304" pitchFamily="18" charset="0"/>
              </a:rPr>
              <a:t>() throws </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	</a:t>
            </a:r>
            <a:r>
              <a:rPr lang="en-US" altLang="zh-CN" sz="1600" i="1" dirty="0">
                <a:solidFill>
                  <a:srgbClr val="FF3300"/>
                </a:solidFill>
                <a:ea typeface="宋体" panose="02010600030101010101" pitchFamily="2" charset="-122"/>
                <a:cs typeface="Times" panose="02020603050405020304" pitchFamily="18" charset="0"/>
              </a:rPr>
              <a:t>1</a:t>
            </a:r>
            <a:endParaRPr lang="en-US" altLang="zh-CN" sz="1600" i="1" dirty="0">
              <a:solidFill>
                <a:srgbClr val="FF3300"/>
              </a:solidFill>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public interface </a:t>
            </a:r>
            <a:r>
              <a:rPr lang="en-US" altLang="zh-CN" sz="1600" i="1" dirty="0" err="1">
                <a:ea typeface="宋体" panose="02010600030101010101" pitchFamily="2" charset="-122"/>
                <a:cs typeface="Times" panose="02020603050405020304" pitchFamily="18" charset="0"/>
              </a:rPr>
              <a:t>ShapeList</a:t>
            </a:r>
            <a:r>
              <a:rPr lang="en-US" altLang="zh-CN" sz="1600" i="1" dirty="0">
                <a:ea typeface="宋体" panose="02010600030101010101" pitchFamily="2" charset="-122"/>
                <a:cs typeface="Times" panose="02020603050405020304" pitchFamily="18" charset="0"/>
              </a:rPr>
              <a:t> extends Remote {</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Shape </a:t>
            </a:r>
            <a:r>
              <a:rPr lang="en-US" altLang="zh-CN" sz="1600" i="1" dirty="0" err="1">
                <a:ea typeface="宋体" panose="02010600030101010101" pitchFamily="2" charset="-122"/>
                <a:cs typeface="Times" panose="02020603050405020304" pitchFamily="18" charset="0"/>
              </a:rPr>
              <a:t>newShape</a:t>
            </a:r>
            <a:r>
              <a:rPr lang="en-US" altLang="zh-CN" sz="1600" i="1" dirty="0">
                <a:ea typeface="宋体" panose="02010600030101010101" pitchFamily="2" charset="-122"/>
                <a:cs typeface="Times" panose="02020603050405020304" pitchFamily="18" charset="0"/>
              </a:rPr>
              <a:t>(</a:t>
            </a:r>
            <a:r>
              <a:rPr lang="en-US" altLang="zh-CN" sz="1600" i="1" dirty="0" err="1">
                <a:ea typeface="宋体" panose="02010600030101010101" pitchFamily="2" charset="-122"/>
                <a:cs typeface="Times" panose="02020603050405020304" pitchFamily="18" charset="0"/>
              </a:rPr>
              <a:t>GraphicalObject</a:t>
            </a:r>
            <a:r>
              <a:rPr lang="en-US" altLang="zh-CN" sz="1600" i="1" dirty="0">
                <a:ea typeface="宋体" panose="02010600030101010101" pitchFamily="2" charset="-122"/>
                <a:cs typeface="Times" panose="02020603050405020304" pitchFamily="18" charset="0"/>
              </a:rPr>
              <a:t> g) throws </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	</a:t>
            </a:r>
            <a:r>
              <a:rPr lang="en-US" altLang="zh-CN" sz="1600" i="1" dirty="0">
                <a:solidFill>
                  <a:srgbClr val="FF3300"/>
                </a:solidFill>
                <a:ea typeface="宋体" panose="02010600030101010101" pitchFamily="2" charset="-122"/>
                <a:cs typeface="Times" panose="02020603050405020304" pitchFamily="18" charset="0"/>
              </a:rPr>
              <a:t>2</a:t>
            </a:r>
            <a:endParaRPr lang="en-US" altLang="zh-CN" sz="1600" i="1" dirty="0">
              <a:solidFill>
                <a:srgbClr val="FF3300"/>
              </a:solidFill>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Vector </a:t>
            </a:r>
            <a:r>
              <a:rPr lang="en-US" altLang="zh-CN" sz="1600" i="1" dirty="0" err="1">
                <a:ea typeface="宋体" panose="02010600030101010101" pitchFamily="2" charset="-122"/>
                <a:cs typeface="Times" panose="02020603050405020304" pitchFamily="18" charset="0"/>
              </a:rPr>
              <a:t>allShapes</a:t>
            </a:r>
            <a:r>
              <a:rPr lang="en-US" altLang="zh-CN" sz="1600" i="1" dirty="0">
                <a:ea typeface="宋体" panose="02010600030101010101" pitchFamily="2" charset="-122"/>
                <a:cs typeface="Times" panose="02020603050405020304" pitchFamily="18" charset="0"/>
              </a:rPr>
              <a:t>() throws </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int</a:t>
            </a:r>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getVersion</a:t>
            </a:r>
            <a:r>
              <a:rPr lang="en-US" altLang="zh-CN" sz="1600" i="1" dirty="0">
                <a:ea typeface="宋体" panose="02010600030101010101" pitchFamily="2" charset="-122"/>
                <a:cs typeface="Times" panose="02020603050405020304" pitchFamily="18" charset="0"/>
              </a:rPr>
              <a:t>() throws </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p:txBody>
      </p:sp>
      <p:sp>
        <p:nvSpPr>
          <p:cNvPr id="5" name="矩形 4"/>
          <p:cNvSpPr/>
          <p:nvPr/>
        </p:nvSpPr>
        <p:spPr>
          <a:xfrm>
            <a:off x="1851659" y="5499762"/>
            <a:ext cx="5486400" cy="338554"/>
          </a:xfrm>
          <a:prstGeom prst="rect">
            <a:avLst/>
          </a:prstGeom>
        </p:spPr>
        <p:txBody>
          <a:bodyPr wrap="square">
            <a:spAutoFit/>
          </a:bodyPr>
          <a:lstStyle/>
          <a:p>
            <a:r>
              <a:rPr lang="en-US" altLang="zh-CN" sz="1600" dirty="0"/>
              <a:t>Figure 5.16 Java Remote interfaces </a:t>
            </a:r>
            <a:r>
              <a:rPr lang="en-US" altLang="zh-CN" sz="1600" i="1" dirty="0"/>
              <a:t>Shape</a:t>
            </a:r>
            <a:r>
              <a:rPr lang="en-US" altLang="zh-CN" sz="1600" dirty="0"/>
              <a:t> and </a:t>
            </a:r>
            <a:r>
              <a:rPr lang="en-US" altLang="zh-CN" sz="1600" i="1" dirty="0" err="1"/>
              <a:t>ShapeList</a:t>
            </a:r>
            <a:endParaRPr lang="zh-CN" altLang="en-US" sz="1600"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a:t>
            </a:r>
            <a:r>
              <a:rPr lang="zh-CN" altLang="en-US" dirty="0"/>
              <a:t> 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zh-CN" altLang="en-US" b="1" dirty="0"/>
              <a:t>传递参数和结果</a:t>
            </a:r>
            <a:endParaRPr lang="en-US" altLang="zh-CN" b="1" dirty="0"/>
          </a:p>
          <a:p>
            <a:pPr lvl="1"/>
            <a:r>
              <a:rPr lang="en-US" altLang="zh-CN" dirty="0"/>
              <a:t>Java RMI</a:t>
            </a:r>
            <a:r>
              <a:rPr lang="zh-CN" altLang="en-US" dirty="0"/>
              <a:t>中假定方法的参数为</a:t>
            </a:r>
            <a:r>
              <a:rPr lang="zh-CN" altLang="en-US" i="1" dirty="0"/>
              <a:t>输入型</a:t>
            </a:r>
            <a:r>
              <a:rPr lang="zh-CN" altLang="en-US" dirty="0"/>
              <a:t>参数，而方法的结果为</a:t>
            </a:r>
            <a:r>
              <a:rPr lang="zh-CN" altLang="en-US" i="1" dirty="0"/>
              <a:t>输出型</a:t>
            </a:r>
            <a:r>
              <a:rPr lang="zh-CN" altLang="en-US" dirty="0"/>
              <a:t>参数</a:t>
            </a:r>
            <a:endParaRPr lang="en-US" altLang="zh-CN" dirty="0"/>
          </a:p>
          <a:p>
            <a:pPr lvl="2"/>
            <a:r>
              <a:rPr lang="zh-CN" altLang="en-US" dirty="0"/>
              <a:t>任何</a:t>
            </a:r>
            <a:r>
              <a:rPr lang="zh-CN" altLang="en-US" b="1" dirty="0"/>
              <a:t>可序列化</a:t>
            </a:r>
            <a:r>
              <a:rPr lang="zh-CN" altLang="en-US" dirty="0"/>
              <a:t>的对象都能作为</a:t>
            </a:r>
            <a:r>
              <a:rPr lang="en-US" altLang="zh-CN" dirty="0"/>
              <a:t>Java RMI</a:t>
            </a:r>
            <a:r>
              <a:rPr lang="zh-CN" altLang="en-US" dirty="0"/>
              <a:t>中的参数和结果传递</a:t>
            </a:r>
            <a:endParaRPr lang="en-US" altLang="zh-CN" dirty="0"/>
          </a:p>
          <a:p>
            <a:pPr lvl="2"/>
            <a:r>
              <a:rPr lang="zh-CN" altLang="en-US" dirty="0"/>
              <a:t>所有的简单类型和远程对象都是可序列化的</a:t>
            </a:r>
            <a:endParaRPr lang="en-US" altLang="zh-CN" dirty="0"/>
          </a:p>
          <a:p>
            <a:pPr lvl="2"/>
            <a:r>
              <a:rPr lang="zh-CN" altLang="en-US" dirty="0"/>
              <a:t>在必要的时候，作为参数和结果值的类可以由</a:t>
            </a:r>
            <a:r>
              <a:rPr lang="en-US" altLang="zh-CN" dirty="0"/>
              <a:t>RMI</a:t>
            </a:r>
            <a:r>
              <a:rPr lang="zh-CN" altLang="en-US" dirty="0"/>
              <a:t>系统下载给接收者</a:t>
            </a:r>
            <a:endParaRPr lang="en-US" altLang="zh-CN" dirty="0"/>
          </a:p>
          <a:p>
            <a:pPr lvl="1"/>
            <a:r>
              <a:rPr lang="zh-CN" altLang="en-US" dirty="0"/>
              <a:t>传递远程对象</a:t>
            </a:r>
            <a:endParaRPr lang="en-US" altLang="zh-CN" dirty="0"/>
          </a:p>
          <a:p>
            <a:pPr lvl="2"/>
            <a:r>
              <a:rPr lang="zh-CN" altLang="en-US" dirty="0"/>
              <a:t>当将参数或者结果值类型定义为远程接口的时候，相应的参数或者结果总是作为远程对象引用传递</a:t>
            </a:r>
            <a:endParaRPr lang="en-US" altLang="zh-CN" dirty="0"/>
          </a:p>
          <a:p>
            <a:pPr lvl="1"/>
            <a:r>
              <a:rPr lang="zh-CN" altLang="en-US" dirty="0"/>
              <a:t>传递非远程对象</a:t>
            </a:r>
            <a:endParaRPr lang="en-US" altLang="zh-CN" dirty="0"/>
          </a:p>
          <a:p>
            <a:pPr lvl="2"/>
            <a:r>
              <a:rPr lang="zh-CN" altLang="en-US" dirty="0"/>
              <a:t>所有可序列化的非远程 对象是在</a:t>
            </a:r>
            <a:r>
              <a:rPr lang="zh-CN" altLang="en-US" b="1" dirty="0"/>
              <a:t>复制</a:t>
            </a:r>
            <a:r>
              <a:rPr lang="zh-CN" altLang="en-US" dirty="0"/>
              <a:t>之后以值方式传递</a:t>
            </a:r>
            <a:endParaRPr lang="en-US" altLang="zh-CN" dirty="0"/>
          </a:p>
          <a:p>
            <a:pPr lvl="2"/>
            <a:r>
              <a:rPr lang="zh-CN" altLang="en-US" dirty="0"/>
              <a:t>当一个对象以值传递时，就要在接收者的进程中创建一个新的对象。这个新对象的方法可以在本地调用，但这可能导致它的状态与发送者进程中原来的对象状态不同</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a:t>
            </a:r>
            <a:r>
              <a:rPr lang="zh-CN" altLang="en-US" dirty="0"/>
              <a:t>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en-US" altLang="zh-CN" dirty="0" err="1"/>
              <a:t>RMIregistry</a:t>
            </a:r>
            <a:endParaRPr lang="en-US" altLang="zh-CN" dirty="0"/>
          </a:p>
          <a:p>
            <a:pPr lvl="1"/>
            <a:r>
              <a:rPr lang="en-US" altLang="zh-CN" dirty="0"/>
              <a:t>JAVA RMI</a:t>
            </a:r>
            <a:r>
              <a:rPr lang="zh-CN" altLang="en-US" dirty="0"/>
              <a:t>的绑定程序</a:t>
            </a:r>
            <a:endParaRPr lang="en-US" altLang="zh-CN" dirty="0"/>
          </a:p>
          <a:p>
            <a:pPr lvl="1"/>
            <a:r>
              <a:rPr lang="en-US" altLang="zh-CN" dirty="0" err="1"/>
              <a:t>RMIregistry</a:t>
            </a:r>
            <a:r>
              <a:rPr lang="zh-CN" altLang="en-US" dirty="0"/>
              <a:t>的一个实例必须运行在每个驻留了远程对象的服务器计算机</a:t>
            </a:r>
            <a:endParaRPr lang="en-US" altLang="zh-CN" dirty="0"/>
          </a:p>
          <a:p>
            <a:pPr lvl="1"/>
            <a:r>
              <a:rPr lang="zh-CN" altLang="en-US" dirty="0"/>
              <a:t>它维护着一张表，将文本格式的</a:t>
            </a:r>
            <a:r>
              <a:rPr lang="en-US" altLang="zh-CN" dirty="0"/>
              <a:t>URL</a:t>
            </a:r>
            <a:r>
              <a:rPr lang="zh-CN" altLang="en-US" dirty="0"/>
              <a:t>风格的名字映像到驻留在该计算机上的远程对象引用</a:t>
            </a:r>
            <a:endParaRPr lang="en-US" altLang="zh-CN" dirty="0"/>
          </a:p>
          <a:p>
            <a:pPr lvl="1"/>
            <a:r>
              <a:rPr lang="zh-CN" altLang="en-US" dirty="0"/>
              <a:t>它通过</a:t>
            </a:r>
            <a:r>
              <a:rPr lang="en-US" altLang="zh-CN" dirty="0"/>
              <a:t>Naming</a:t>
            </a:r>
            <a:r>
              <a:rPr lang="zh-CN" altLang="en-US" dirty="0"/>
              <a:t>类的方法来存取，</a:t>
            </a:r>
            <a:r>
              <a:rPr lang="en-US" altLang="zh-CN" dirty="0"/>
              <a:t>Naming</a:t>
            </a:r>
            <a:r>
              <a:rPr lang="zh-CN" altLang="en-US" dirty="0"/>
              <a:t>类的方法以一个</a:t>
            </a:r>
            <a:r>
              <a:rPr lang="en-US" altLang="zh-CN" dirty="0"/>
              <a:t>URL</a:t>
            </a:r>
            <a:r>
              <a:rPr lang="zh-CN" altLang="en-US" dirty="0"/>
              <a:t>格式的字符串作为参数</a:t>
            </a:r>
            <a:endParaRPr lang="en-US" altLang="zh-CN" dirty="0"/>
          </a:p>
          <a:p>
            <a:pPr lvl="2"/>
            <a:r>
              <a:rPr lang="en-US" altLang="zh-CN" i="1" dirty="0"/>
              <a:t>//</a:t>
            </a:r>
            <a:r>
              <a:rPr lang="en-US" altLang="zh-CN" i="1" dirty="0" err="1"/>
              <a:t>computeName:port</a:t>
            </a:r>
            <a:r>
              <a:rPr lang="en-US" altLang="zh-CN" i="1" dirty="0"/>
              <a:t>/</a:t>
            </a:r>
            <a:r>
              <a:rPr lang="en-US" altLang="zh-CN" i="1" dirty="0" err="1"/>
              <a:t>objectName</a:t>
            </a:r>
            <a:endParaRPr lang="en-US" altLang="zh-CN" i="1" dirty="0"/>
          </a:p>
          <a:p>
            <a:pPr lvl="2"/>
            <a:r>
              <a:rPr lang="zh-CN" altLang="en-US" dirty="0"/>
              <a:t>其中</a:t>
            </a:r>
            <a:r>
              <a:rPr lang="en-US" altLang="zh-CN" dirty="0" err="1"/>
              <a:t>computeName</a:t>
            </a:r>
            <a:r>
              <a:rPr lang="zh-CN" altLang="en-US" dirty="0"/>
              <a:t>和</a:t>
            </a:r>
            <a:r>
              <a:rPr lang="en-US" altLang="zh-CN" dirty="0"/>
              <a:t>port</a:t>
            </a:r>
            <a:r>
              <a:rPr lang="zh-CN" altLang="en-US" dirty="0"/>
              <a:t>指向</a:t>
            </a:r>
            <a:r>
              <a:rPr lang="en-US" altLang="zh-CN" dirty="0" err="1"/>
              <a:t>RMIregistry</a:t>
            </a:r>
            <a:r>
              <a:rPr lang="zh-CN" altLang="en-US" dirty="0"/>
              <a:t>地址，如果它们被省略，就被认为是本地计算机默认端口</a:t>
            </a:r>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11.4.3 </a:t>
            </a:r>
            <a:r>
              <a:rPr lang="zh-CN" altLang="en-US" dirty="0"/>
              <a:t>实例研究：</a:t>
            </a:r>
            <a:r>
              <a:rPr lang="en-US" altLang="zh-CN" dirty="0"/>
              <a:t>Java RMI</a:t>
            </a:r>
            <a:endParaRPr lang="zh-CN" altLang="en-US" dirty="0"/>
          </a:p>
        </p:txBody>
      </p:sp>
      <p:sp>
        <p:nvSpPr>
          <p:cNvPr id="3" name="内容占位符 2"/>
          <p:cNvSpPr>
            <a:spLocks noGrp="1"/>
          </p:cNvSpPr>
          <p:nvPr>
            <p:ph idx="1"/>
          </p:nvPr>
        </p:nvSpPr>
        <p:spPr/>
        <p:txBody>
          <a:bodyPr/>
          <a:lstStyle/>
          <a:p>
            <a:r>
              <a:rPr lang="en-US" altLang="zh-CN" dirty="0" err="1"/>
              <a:t>RMIregistry</a:t>
            </a:r>
            <a:endParaRPr lang="en-US" altLang="zh-CN" dirty="0"/>
          </a:p>
          <a:p>
            <a:endParaRPr lang="zh-CN" altLang="en-US" dirty="0"/>
          </a:p>
        </p:txBody>
      </p:sp>
      <p:sp>
        <p:nvSpPr>
          <p:cNvPr id="4" name="Rectangle 4"/>
          <p:cNvSpPr/>
          <p:nvPr/>
        </p:nvSpPr>
        <p:spPr bwMode="auto">
          <a:xfrm>
            <a:off x="1464161" y="1965470"/>
            <a:ext cx="6373554" cy="325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37513" bIns="0"/>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400" i="1">
                <a:ea typeface="宋体" panose="02010600030101010101" pitchFamily="2" charset="-122"/>
                <a:cs typeface="Times" panose="02020603050405020304" pitchFamily="18" charset="0"/>
              </a:rPr>
              <a:t>void rebind (String name, Remote obj)</a:t>
            </a:r>
            <a:r>
              <a:rPr lang="en-US" altLang="zh-CN" sz="1400">
                <a:ea typeface="宋体" panose="02010600030101010101" pitchFamily="2" charset="-122"/>
                <a:cs typeface="Times" panose="02020603050405020304" pitchFamily="18" charset="0"/>
              </a:rPr>
              <a:t>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This method is used by a server to register the identifier of a remote object by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name, as shown in  Figure 15.18, line 3. </a:t>
            </a:r>
            <a:endParaRPr lang="en-US" altLang="zh-CN" sz="1400">
              <a:ea typeface="宋体" panose="02010600030101010101" pitchFamily="2" charset="-122"/>
              <a:cs typeface="Times" panose="02020603050405020304" pitchFamily="18" charset="0"/>
            </a:endParaRPr>
          </a:p>
          <a:p>
            <a:r>
              <a:rPr lang="en-US" altLang="zh-CN" sz="1400" i="1">
                <a:ea typeface="宋体" panose="02010600030101010101" pitchFamily="2" charset="-122"/>
                <a:cs typeface="Times" panose="02020603050405020304" pitchFamily="18" charset="0"/>
              </a:rPr>
              <a:t>void bind (String name, Remote obj)</a:t>
            </a:r>
            <a:r>
              <a:rPr lang="en-US" altLang="zh-CN" sz="1400">
                <a:ea typeface="宋体" panose="02010600030101010101" pitchFamily="2" charset="-122"/>
                <a:cs typeface="Times" panose="02020603050405020304" pitchFamily="18" charset="0"/>
              </a:rPr>
              <a:t>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This method can alternatively be used by a server to register a remote object by</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name, but if the name is already bound to a remote object reference an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exception is thrown.</a:t>
            </a:r>
            <a:endParaRPr lang="en-US" altLang="zh-CN" sz="1400">
              <a:ea typeface="宋体" panose="02010600030101010101" pitchFamily="2" charset="-122"/>
              <a:cs typeface="Times" panose="02020603050405020304" pitchFamily="18" charset="0"/>
            </a:endParaRPr>
          </a:p>
          <a:p>
            <a:r>
              <a:rPr lang="en-US" altLang="zh-CN" sz="1400" i="1">
                <a:ea typeface="宋体" panose="02010600030101010101" pitchFamily="2" charset="-122"/>
                <a:cs typeface="Times" panose="02020603050405020304" pitchFamily="18" charset="0"/>
              </a:rPr>
              <a:t>void unbind (String name, Remote obj)</a:t>
            </a:r>
            <a:r>
              <a:rPr lang="en-US" altLang="zh-CN" sz="1400">
                <a:ea typeface="宋体" panose="02010600030101010101" pitchFamily="2" charset="-122"/>
                <a:cs typeface="Times" panose="02020603050405020304" pitchFamily="18" charset="0"/>
              </a:rPr>
              <a:t>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This method removes a binding.</a:t>
            </a:r>
            <a:endParaRPr lang="en-US" altLang="zh-CN" sz="1400">
              <a:ea typeface="宋体" panose="02010600030101010101" pitchFamily="2" charset="-122"/>
              <a:cs typeface="Times" panose="02020603050405020304" pitchFamily="18" charset="0"/>
            </a:endParaRPr>
          </a:p>
          <a:p>
            <a:r>
              <a:rPr lang="en-US" altLang="zh-CN" sz="1400" i="1">
                <a:ea typeface="宋体" panose="02010600030101010101" pitchFamily="2" charset="-122"/>
                <a:cs typeface="Times" panose="02020603050405020304" pitchFamily="18" charset="0"/>
              </a:rPr>
              <a:t>Remote lookup(String name)</a:t>
            </a:r>
            <a:r>
              <a:rPr lang="en-US" altLang="zh-CN" sz="1400">
                <a:ea typeface="宋体" panose="02010600030101010101" pitchFamily="2" charset="-122"/>
                <a:cs typeface="Times" panose="02020603050405020304" pitchFamily="18" charset="0"/>
              </a:rPr>
              <a:t>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This method is used by clients to look up a remote object by name, as shown in</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       Figure 5.20 line 1. A remote object reference is returned.</a:t>
            </a:r>
            <a:endParaRPr lang="en-US" altLang="zh-CN" sz="1400">
              <a:ea typeface="宋体" panose="02010600030101010101" pitchFamily="2" charset="-122"/>
              <a:cs typeface="Times" panose="02020603050405020304" pitchFamily="18" charset="0"/>
            </a:endParaRPr>
          </a:p>
          <a:p>
            <a:r>
              <a:rPr lang="en-US" altLang="zh-CN" sz="1400" i="1">
                <a:ea typeface="宋体" panose="02010600030101010101" pitchFamily="2" charset="-122"/>
                <a:cs typeface="Times" panose="02020603050405020304" pitchFamily="18" charset="0"/>
              </a:rPr>
              <a:t>String [] list()</a:t>
            </a:r>
            <a:r>
              <a:rPr lang="en-US" altLang="zh-CN" sz="1400">
                <a:ea typeface="宋体" panose="02010600030101010101" pitchFamily="2" charset="-122"/>
                <a:cs typeface="Times" panose="02020603050405020304" pitchFamily="18" charset="0"/>
              </a:rPr>
              <a:t> </a:t>
            </a:r>
            <a:endParaRPr lang="en-US" altLang="zh-CN" sz="1400">
              <a:ea typeface="宋体" panose="02010600030101010101" pitchFamily="2" charset="-122"/>
              <a:cs typeface="Times" panose="02020603050405020304" pitchFamily="18" charset="0"/>
            </a:endParaRPr>
          </a:p>
          <a:p>
            <a:r>
              <a:rPr lang="en-US" altLang="zh-CN" sz="1400">
                <a:ea typeface="宋体" panose="02010600030101010101" pitchFamily="2" charset="-122"/>
                <a:cs typeface="Times" panose="02020603050405020304" pitchFamily="18" charset="0"/>
              </a:rPr>
              <a:t>This method returns an array of Strings containing the names bound in the registry.</a:t>
            </a:r>
            <a:endParaRPr lang="en-US" altLang="zh-CN" sz="1400">
              <a:ea typeface="宋体" panose="02010600030101010101" pitchFamily="2" charset="-122"/>
              <a:cs typeface="Times" panose="02020603050405020304" pitchFamily="18" charset="0"/>
            </a:endParaRPr>
          </a:p>
        </p:txBody>
      </p:sp>
      <p:sp>
        <p:nvSpPr>
          <p:cNvPr id="5" name="矩形 4"/>
          <p:cNvSpPr/>
          <p:nvPr/>
        </p:nvSpPr>
        <p:spPr>
          <a:xfrm>
            <a:off x="2006081" y="5133676"/>
            <a:ext cx="5477069" cy="369332"/>
          </a:xfrm>
          <a:prstGeom prst="rect">
            <a:avLst/>
          </a:prstGeom>
        </p:spPr>
        <p:txBody>
          <a:bodyPr wrap="square">
            <a:spAutoFit/>
          </a:bodyPr>
          <a:lstStyle/>
          <a:p>
            <a:pPr algn="ctr"/>
            <a:r>
              <a:rPr lang="en-US" altLang="zh-CN" dirty="0"/>
              <a:t>Figure 5.17 The </a:t>
            </a:r>
            <a:r>
              <a:rPr lang="en-US" altLang="zh-CN" i="1" dirty="0"/>
              <a:t>Naming</a:t>
            </a:r>
            <a:r>
              <a:rPr lang="en-US" altLang="zh-CN" dirty="0"/>
              <a:t> class of Java </a:t>
            </a:r>
            <a:r>
              <a:rPr lang="en-US" altLang="zh-CN" dirty="0" err="1"/>
              <a:t>RMIregistry</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11.4.3 </a:t>
            </a:r>
            <a:r>
              <a:rPr lang="zh-CN" altLang="en-US" dirty="0"/>
              <a:t>创建客户和服务器程序</a:t>
            </a:r>
            <a:endParaRPr lang="zh-CN" altLang="en-US" dirty="0"/>
          </a:p>
        </p:txBody>
      </p:sp>
      <p:sp>
        <p:nvSpPr>
          <p:cNvPr id="3" name="内容占位符 2"/>
          <p:cNvSpPr>
            <a:spLocks noGrp="1"/>
          </p:cNvSpPr>
          <p:nvPr>
            <p:ph idx="1"/>
          </p:nvPr>
        </p:nvSpPr>
        <p:spPr/>
        <p:txBody>
          <a:bodyPr/>
          <a:lstStyle/>
          <a:p>
            <a:r>
              <a:rPr lang="zh-CN" altLang="en-US" b="1" dirty="0"/>
              <a:t>白板服务器程序</a:t>
            </a:r>
            <a:endParaRPr lang="en-US" altLang="zh-CN" b="1" dirty="0"/>
          </a:p>
          <a:p>
            <a:pPr lvl="1"/>
            <a:r>
              <a:rPr lang="zh-CN" altLang="en-US" dirty="0"/>
              <a:t>把每种图形表示成一个实现</a:t>
            </a:r>
            <a:r>
              <a:rPr lang="en-US" altLang="zh-CN" dirty="0"/>
              <a:t>Shape</a:t>
            </a:r>
            <a:r>
              <a:rPr lang="zh-CN" altLang="en-US" dirty="0"/>
              <a:t>接口的伺服器</a:t>
            </a:r>
            <a:endParaRPr lang="en-US" altLang="zh-CN" dirty="0"/>
          </a:p>
          <a:p>
            <a:pPr lvl="1"/>
            <a:r>
              <a:rPr lang="zh-CN" altLang="en-US" dirty="0"/>
              <a:t>拥有图形对象的状态和版本号</a:t>
            </a:r>
            <a:endParaRPr lang="en-US" altLang="zh-CN" dirty="0"/>
          </a:p>
          <a:p>
            <a:pPr lvl="1"/>
            <a:r>
              <a:rPr lang="zh-CN" altLang="en-US" dirty="0"/>
              <a:t>实现</a:t>
            </a:r>
            <a:r>
              <a:rPr lang="en-US" altLang="zh-CN" dirty="0" err="1"/>
              <a:t>ShapeList</a:t>
            </a:r>
            <a:r>
              <a:rPr lang="zh-CN" altLang="en-US" dirty="0"/>
              <a:t>接口的伺服器代表它的图形集，并把图形集放在</a:t>
            </a:r>
            <a:r>
              <a:rPr lang="en-US" altLang="zh-CN" dirty="0"/>
              <a:t>Vector</a:t>
            </a:r>
            <a:r>
              <a:rPr lang="zh-CN" altLang="en-US" dirty="0"/>
              <a:t>中</a:t>
            </a:r>
            <a:endParaRPr lang="en-US" altLang="zh-CN" dirty="0"/>
          </a:p>
          <a:p>
            <a:pPr lvl="1"/>
            <a:r>
              <a:rPr lang="zh-CN" altLang="en-US" dirty="0"/>
              <a:t>服务器包含一个</a:t>
            </a:r>
            <a:r>
              <a:rPr lang="en-US" altLang="zh-CN" dirty="0"/>
              <a:t>main</a:t>
            </a:r>
            <a:r>
              <a:rPr lang="zh-CN" altLang="en-US" dirty="0"/>
              <a:t>方法和一个伺服器类（</a:t>
            </a:r>
            <a:r>
              <a:rPr lang="en-US" altLang="zh-CN" dirty="0"/>
              <a:t>Servant</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p:nvPr/>
        </p:nvSpPr>
        <p:spPr bwMode="auto">
          <a:xfrm>
            <a:off x="1984131" y="6107723"/>
            <a:ext cx="5568462" cy="328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37513" bIns="0" anchor="b"/>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ctr">
              <a:spcBef>
                <a:spcPts val="460"/>
              </a:spcBef>
            </a:pPr>
            <a:r>
              <a:rPr lang="en-US" altLang="zh-CN" sz="740">
                <a:ea typeface="宋体" panose="02010600030101010101" pitchFamily="2" charset="-122"/>
                <a:cs typeface="Times" panose="02020603050405020304" pitchFamily="18" charset="0"/>
              </a:rPr>
              <a:t>Instructor’s Guide for  Coulouris, Dollimore, Kindberg and Blair,  Distributed Systems: Concepts and Design   Edn. 5   </a:t>
            </a:r>
            <a:br>
              <a:rPr lang="en-US" altLang="zh-CN" sz="740">
                <a:ea typeface="宋体" panose="02010600030101010101" pitchFamily="2" charset="-122"/>
                <a:cs typeface="Times" panose="02020603050405020304" pitchFamily="18" charset="0"/>
              </a:rPr>
            </a:br>
            <a:r>
              <a:rPr lang="en-US" altLang="zh-CN" sz="740">
                <a:ea typeface="宋体" panose="02010600030101010101" pitchFamily="2" charset="-122"/>
                <a:cs typeface="Times" panose="02020603050405020304" pitchFamily="18" charset="0"/>
              </a:rPr>
              <a:t>©  Pearson Education 2012 </a:t>
            </a:r>
            <a:endParaRPr lang="en-US" altLang="zh-CN" sz="740">
              <a:ea typeface="宋体" panose="02010600030101010101" pitchFamily="2" charset="-122"/>
              <a:cs typeface="Times" panose="02020603050405020304" pitchFamily="18" charset="0"/>
            </a:endParaRPr>
          </a:p>
        </p:txBody>
      </p:sp>
      <p:sp>
        <p:nvSpPr>
          <p:cNvPr id="21507" name="Rectangle 3"/>
          <p:cNvSpPr>
            <a:spLocks noGrp="1" noChangeArrowheads="1"/>
          </p:cNvSpPr>
          <p:nvPr>
            <p:ph type="title"/>
          </p:nvPr>
        </p:nvSpPr>
        <p:spPr/>
        <p:txBody>
          <a:bodyPr vert="horz" lIns="91440" tIns="45720" rIns="121920" bIns="45720" rtlCol="0" anchor="b">
            <a:noAutofit/>
          </a:bodyPr>
          <a:lstStyle/>
          <a:p>
            <a:r>
              <a:rPr lang="en-US" altLang="zh-CN" sz="2800" dirty="0"/>
              <a:t>Figure 5.18</a:t>
            </a:r>
            <a:br>
              <a:rPr lang="en-US" altLang="zh-CN" sz="2800" dirty="0"/>
            </a:br>
            <a:r>
              <a:rPr lang="en-US" altLang="zh-CN" sz="2800" dirty="0"/>
              <a:t>Java class </a:t>
            </a:r>
            <a:r>
              <a:rPr lang="en-US" altLang="zh-CN" sz="2800" i="1" dirty="0" err="1"/>
              <a:t>ShapeListServer</a:t>
            </a:r>
            <a:r>
              <a:rPr lang="en-US" altLang="zh-CN" sz="2800" dirty="0"/>
              <a:t> with </a:t>
            </a:r>
            <a:r>
              <a:rPr lang="en-US" altLang="zh-CN" sz="2800" i="1" dirty="0"/>
              <a:t>main</a:t>
            </a:r>
            <a:r>
              <a:rPr lang="en-US" altLang="zh-CN" sz="2800" dirty="0"/>
              <a:t> method</a:t>
            </a:r>
            <a:endParaRPr lang="en-US" altLang="zh-CN" sz="2800" dirty="0"/>
          </a:p>
        </p:txBody>
      </p:sp>
      <p:sp>
        <p:nvSpPr>
          <p:cNvPr id="21508" name="Rectangle 4"/>
          <p:cNvSpPr/>
          <p:nvPr/>
        </p:nvSpPr>
        <p:spPr bwMode="auto">
          <a:xfrm>
            <a:off x="684336" y="1950428"/>
            <a:ext cx="8466469" cy="34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37513" bIns="0">
            <a:spAutoFit/>
          </a:bodyPr>
          <a:lstStyle>
            <a:lvl1pPr marL="40005">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1pPr>
            <a:lvl2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2pPr>
            <a:lvl3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3pPr>
            <a:lvl4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4pPr>
            <a:lvl5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5pPr>
            <a:lvl6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6pPr>
            <a:lvl7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7pPr>
            <a:lvl8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8pPr>
            <a:lvl9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9pPr>
          </a:lstStyle>
          <a:p>
            <a:r>
              <a:rPr lang="en-US" altLang="zh-CN" sz="1845" i="1" dirty="0">
                <a:ea typeface="宋体" panose="02010600030101010101" pitchFamily="2" charset="-122"/>
                <a:cs typeface="Times" panose="02020603050405020304" pitchFamily="18" charset="0"/>
              </a:rPr>
              <a:t>import </a:t>
            </a:r>
            <a:r>
              <a:rPr lang="en-US" altLang="zh-CN" sz="1845" i="1" dirty="0" err="1">
                <a:ea typeface="宋体" panose="02010600030101010101" pitchFamily="2" charset="-122"/>
                <a:cs typeface="Times" panose="02020603050405020304" pitchFamily="18" charset="0"/>
              </a:rPr>
              <a:t>java.rmi</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public class </a:t>
            </a:r>
            <a:r>
              <a:rPr lang="en-US" altLang="zh-CN" sz="1845" i="1" dirty="0" err="1">
                <a:ea typeface="宋体" panose="02010600030101010101" pitchFamily="2" charset="-122"/>
                <a:cs typeface="Times" panose="02020603050405020304" pitchFamily="18" charset="0"/>
              </a:rPr>
              <a:t>ShapeListServer</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public static void main(String </a:t>
            </a:r>
            <a:r>
              <a:rPr lang="en-US" altLang="zh-CN" sz="1845" i="1" dirty="0" err="1">
                <a:ea typeface="宋体" panose="02010600030101010101" pitchFamily="2" charset="-122"/>
                <a:cs typeface="Times" panose="02020603050405020304" pitchFamily="18" charset="0"/>
              </a:rPr>
              <a:t>args</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System.setSecurityManager</a:t>
            </a:r>
            <a:r>
              <a:rPr lang="en-US" altLang="zh-CN" sz="1845" i="1" dirty="0">
                <a:ea typeface="宋体" panose="02010600030101010101" pitchFamily="2" charset="-122"/>
                <a:cs typeface="Times" panose="02020603050405020304" pitchFamily="18" charset="0"/>
              </a:rPr>
              <a:t>(new </a:t>
            </a:r>
            <a:r>
              <a:rPr lang="en-US" altLang="zh-CN" sz="1845" i="1" dirty="0" err="1">
                <a:ea typeface="宋体" panose="02010600030101010101" pitchFamily="2" charset="-122"/>
                <a:cs typeface="Times" panose="02020603050405020304" pitchFamily="18" charset="0"/>
              </a:rPr>
              <a:t>RMISecurityManager</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try{</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ShapeList</a:t>
            </a:r>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aShapeList</a:t>
            </a:r>
            <a:r>
              <a:rPr lang="en-US" altLang="zh-CN" sz="1845" i="1" dirty="0">
                <a:ea typeface="宋体" panose="02010600030101010101" pitchFamily="2" charset="-122"/>
                <a:cs typeface="Times" panose="02020603050405020304" pitchFamily="18" charset="0"/>
              </a:rPr>
              <a:t> = new </a:t>
            </a:r>
            <a:r>
              <a:rPr lang="en-US" altLang="zh-CN" sz="1845" i="1" dirty="0" err="1">
                <a:ea typeface="宋体" panose="02010600030101010101" pitchFamily="2" charset="-122"/>
                <a:cs typeface="Times" panose="02020603050405020304" pitchFamily="18" charset="0"/>
              </a:rPr>
              <a:t>ShapeListServant</a:t>
            </a:r>
            <a:r>
              <a:rPr lang="en-US" altLang="zh-CN" sz="1845" i="1" dirty="0">
                <a:ea typeface="宋体" panose="02010600030101010101" pitchFamily="2" charset="-122"/>
                <a:cs typeface="Times" panose="02020603050405020304" pitchFamily="18" charset="0"/>
              </a:rPr>
              <a:t>();			</a:t>
            </a:r>
            <a:r>
              <a:rPr lang="en-US" altLang="zh-CN" sz="1845" i="1" dirty="0">
                <a:solidFill>
                  <a:srgbClr val="FF3300"/>
                </a:solidFill>
                <a:ea typeface="宋体" panose="02010600030101010101" pitchFamily="2" charset="-122"/>
                <a:cs typeface="Times" panose="02020603050405020304" pitchFamily="18" charset="0"/>
              </a:rPr>
              <a:t>1</a:t>
            </a:r>
            <a:endParaRPr lang="en-US" altLang="zh-CN" sz="1845" i="1" dirty="0">
              <a:solidFill>
                <a:srgbClr val="FF3300"/>
              </a:solidFill>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Naming.rebind</a:t>
            </a:r>
            <a:r>
              <a:rPr lang="en-US" altLang="zh-CN" sz="1845" i="1" dirty="0">
                <a:ea typeface="宋体" panose="02010600030101010101" pitchFamily="2" charset="-122"/>
                <a:cs typeface="Times" panose="02020603050405020304" pitchFamily="18" charset="0"/>
              </a:rPr>
              <a:t>("Shape List", </a:t>
            </a:r>
            <a:r>
              <a:rPr lang="en-US" altLang="zh-CN" sz="1845" i="1" dirty="0" err="1">
                <a:ea typeface="宋体" panose="02010600030101010101" pitchFamily="2" charset="-122"/>
                <a:cs typeface="Times" panose="02020603050405020304" pitchFamily="18" charset="0"/>
              </a:rPr>
              <a:t>aShapeList</a:t>
            </a:r>
            <a:r>
              <a:rPr lang="en-US" altLang="zh-CN" sz="1845" i="1" dirty="0">
                <a:ea typeface="宋体" panose="02010600030101010101" pitchFamily="2" charset="-122"/>
                <a:cs typeface="Times" panose="02020603050405020304" pitchFamily="18" charset="0"/>
              </a:rPr>
              <a:t> );			</a:t>
            </a:r>
            <a:r>
              <a:rPr lang="en-US" altLang="zh-CN" sz="1845" i="1" dirty="0">
                <a:solidFill>
                  <a:srgbClr val="FF3300"/>
                </a:solidFill>
                <a:ea typeface="宋体" panose="02010600030101010101" pitchFamily="2" charset="-122"/>
                <a:cs typeface="Times" panose="02020603050405020304" pitchFamily="18" charset="0"/>
              </a:rPr>
              <a:t>2</a:t>
            </a:r>
            <a:endParaRPr lang="en-US" altLang="zh-CN" sz="1845" i="1" dirty="0">
              <a:solidFill>
                <a:srgbClr val="FF3300"/>
              </a:solidFill>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System.out.println</a:t>
            </a:r>
            <a:r>
              <a:rPr lang="en-US" altLang="zh-CN" sz="1845" i="1" dirty="0">
                <a:ea typeface="宋体" panose="02010600030101010101" pitchFamily="2" charset="-122"/>
                <a:cs typeface="Times" panose="02020603050405020304" pitchFamily="18" charset="0"/>
              </a:rPr>
              <a:t>("</a:t>
            </a:r>
            <a:r>
              <a:rPr lang="en-US" altLang="zh-CN" sz="1845" i="1" dirty="0" err="1">
                <a:ea typeface="宋体" panose="02010600030101010101" pitchFamily="2" charset="-122"/>
                <a:cs typeface="Times" panose="02020603050405020304" pitchFamily="18" charset="0"/>
              </a:rPr>
              <a:t>ShapeList</a:t>
            </a:r>
            <a:r>
              <a:rPr lang="en-US" altLang="zh-CN" sz="1845" i="1" dirty="0">
                <a:ea typeface="宋体" panose="02010600030101010101" pitchFamily="2" charset="-122"/>
                <a:cs typeface="Times" panose="02020603050405020304" pitchFamily="18" charset="0"/>
              </a:rPr>
              <a:t> server ready");</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}catch(Exception e)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System.out.println</a:t>
            </a:r>
            <a:r>
              <a:rPr lang="en-US" altLang="zh-CN" sz="1845" i="1" dirty="0">
                <a:ea typeface="宋体" panose="02010600030101010101" pitchFamily="2" charset="-122"/>
                <a:cs typeface="Times" panose="02020603050405020304" pitchFamily="18" charset="0"/>
              </a:rPr>
              <a:t>("</a:t>
            </a:r>
            <a:r>
              <a:rPr lang="en-US" altLang="zh-CN" sz="1845" i="1" dirty="0" err="1">
                <a:ea typeface="宋体" panose="02010600030101010101" pitchFamily="2" charset="-122"/>
                <a:cs typeface="Times" panose="02020603050405020304" pitchFamily="18" charset="0"/>
              </a:rPr>
              <a:t>ShapeList</a:t>
            </a:r>
            <a:r>
              <a:rPr lang="en-US" altLang="zh-CN" sz="1845" i="1" dirty="0">
                <a:ea typeface="宋体" panose="02010600030101010101" pitchFamily="2" charset="-122"/>
                <a:cs typeface="Times" panose="02020603050405020304" pitchFamily="18" charset="0"/>
              </a:rPr>
              <a:t> server main " + </a:t>
            </a:r>
            <a:r>
              <a:rPr lang="en-US" altLang="zh-CN" sz="1845" i="1" dirty="0" err="1">
                <a:ea typeface="宋体" panose="02010600030101010101" pitchFamily="2" charset="-122"/>
                <a:cs typeface="Times" panose="02020603050405020304" pitchFamily="18" charset="0"/>
              </a:rPr>
              <a:t>e.getMessage</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p:txBody>
      </p:sp>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p:nvPr/>
        </p:nvSpPr>
        <p:spPr bwMode="auto">
          <a:xfrm>
            <a:off x="1984131" y="6107723"/>
            <a:ext cx="5568462" cy="328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37513" bIns="0" anchor="b"/>
          <a:lstStyle>
            <a:lvl1pPr marL="40005">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ctr">
              <a:spcBef>
                <a:spcPts val="460"/>
              </a:spcBef>
            </a:pPr>
            <a:r>
              <a:rPr lang="en-US" altLang="zh-CN" sz="740">
                <a:ea typeface="宋体" panose="02010600030101010101" pitchFamily="2" charset="-122"/>
                <a:cs typeface="Times" panose="02020603050405020304" pitchFamily="18" charset="0"/>
              </a:rPr>
              <a:t>Instructor’s Guide for  Coulouris, Dollimore, Kindberg and Blair,  Distributed Systems: Concepts and Design   Edn. 5   </a:t>
            </a:r>
            <a:br>
              <a:rPr lang="en-US" altLang="zh-CN" sz="740">
                <a:ea typeface="宋体" panose="02010600030101010101" pitchFamily="2" charset="-122"/>
                <a:cs typeface="Times" panose="02020603050405020304" pitchFamily="18" charset="0"/>
              </a:rPr>
            </a:br>
            <a:r>
              <a:rPr lang="en-US" altLang="zh-CN" sz="740">
                <a:ea typeface="宋体" panose="02010600030101010101" pitchFamily="2" charset="-122"/>
                <a:cs typeface="Times" panose="02020603050405020304" pitchFamily="18" charset="0"/>
              </a:rPr>
              <a:t>©  Pearson Education 2012 </a:t>
            </a:r>
            <a:endParaRPr lang="en-US" altLang="zh-CN" sz="740">
              <a:ea typeface="宋体" panose="02010600030101010101" pitchFamily="2" charset="-122"/>
              <a:cs typeface="Times" panose="02020603050405020304" pitchFamily="18" charset="0"/>
            </a:endParaRPr>
          </a:p>
        </p:txBody>
      </p:sp>
      <p:sp>
        <p:nvSpPr>
          <p:cNvPr id="22531" name="Rectangle 3"/>
          <p:cNvSpPr>
            <a:spLocks noGrp="1" noChangeArrowheads="1"/>
          </p:cNvSpPr>
          <p:nvPr>
            <p:ph type="title"/>
          </p:nvPr>
        </p:nvSpPr>
        <p:spPr/>
        <p:txBody>
          <a:bodyPr vert="horz" lIns="91440" tIns="45720" rIns="121920" bIns="45720" rtlCol="0" anchor="b">
            <a:noAutofit/>
          </a:bodyPr>
          <a:lstStyle/>
          <a:p>
            <a:r>
              <a:rPr lang="en-US" altLang="zh-CN" sz="2400" dirty="0"/>
              <a:t>Figure 5.19</a:t>
            </a:r>
            <a:br>
              <a:rPr lang="en-US" altLang="zh-CN" sz="2400" dirty="0"/>
            </a:br>
            <a:r>
              <a:rPr lang="en-US" altLang="zh-CN" sz="2400" dirty="0"/>
              <a:t>Java class </a:t>
            </a:r>
            <a:r>
              <a:rPr lang="en-US" altLang="zh-CN" sz="2400" i="1" dirty="0" err="1"/>
              <a:t>ShapeListServant</a:t>
            </a:r>
            <a:r>
              <a:rPr lang="en-US" altLang="zh-CN" sz="2400" dirty="0"/>
              <a:t> implements interface </a:t>
            </a:r>
            <a:r>
              <a:rPr lang="en-US" altLang="zh-CN" sz="2400" i="1" dirty="0" err="1"/>
              <a:t>ShapeList</a:t>
            </a:r>
            <a:endParaRPr lang="en-US" altLang="zh-CN" sz="2400" i="1" dirty="0"/>
          </a:p>
        </p:txBody>
      </p:sp>
      <p:sp>
        <p:nvSpPr>
          <p:cNvPr id="22532" name="Rectangle 4"/>
          <p:cNvSpPr/>
          <p:nvPr/>
        </p:nvSpPr>
        <p:spPr bwMode="auto">
          <a:xfrm>
            <a:off x="553916" y="1648558"/>
            <a:ext cx="8466469" cy="454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37513" bIns="0">
            <a:spAutoFit/>
          </a:bodyPr>
          <a:lstStyle>
            <a:lvl1pPr marL="40005">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1pPr>
            <a:lvl2pPr>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2pPr>
            <a:lvl3pPr>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3pPr>
            <a:lvl4pPr>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4pPr>
            <a:lvl5pPr>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5pPr>
            <a:lvl6pPr fontAlgn="base">
              <a:spcBef>
                <a:spcPct val="0"/>
              </a:spcBef>
              <a:spcAft>
                <a:spcPct val="0"/>
              </a:spcAft>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6pPr>
            <a:lvl7pPr fontAlgn="base">
              <a:spcBef>
                <a:spcPct val="0"/>
              </a:spcBef>
              <a:spcAft>
                <a:spcPct val="0"/>
              </a:spcAft>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7pPr>
            <a:lvl8pPr fontAlgn="base">
              <a:spcBef>
                <a:spcPct val="0"/>
              </a:spcBef>
              <a:spcAft>
                <a:spcPct val="0"/>
              </a:spcAft>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8pPr>
            <a:lvl9pPr fontAlgn="base">
              <a:spcBef>
                <a:spcPct val="0"/>
              </a:spcBef>
              <a:spcAft>
                <a:spcPct val="0"/>
              </a:spcAft>
              <a:tabLst>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 pos="1181100" algn="l"/>
                <a:tab pos="1562100" algn="l"/>
                <a:tab pos="1955800" algn="l"/>
                <a:tab pos="2781300" algn="l"/>
                <a:tab pos="419100" algn="l"/>
                <a:tab pos="812800" algn="l"/>
              </a:tabLst>
              <a:defRPr sz="1200">
                <a:solidFill>
                  <a:schemeClr val="tx1"/>
                </a:solidFill>
                <a:latin typeface="Times" panose="02020603050405020304" pitchFamily="18" charset="0"/>
              </a:defRPr>
            </a:lvl9pPr>
          </a:lstStyle>
          <a:p>
            <a:r>
              <a:rPr lang="en-US" altLang="zh-CN" sz="1845" i="1" dirty="0">
                <a:ea typeface="宋体" panose="02010600030101010101" pitchFamily="2" charset="-122"/>
                <a:cs typeface="Times" panose="02020603050405020304" pitchFamily="18" charset="0"/>
              </a:rPr>
              <a:t>import </a:t>
            </a:r>
            <a:r>
              <a:rPr lang="en-US" altLang="zh-CN" sz="1845" i="1" dirty="0" err="1">
                <a:ea typeface="宋体" panose="02010600030101010101" pitchFamily="2" charset="-122"/>
                <a:cs typeface="Times" panose="02020603050405020304" pitchFamily="18" charset="0"/>
              </a:rPr>
              <a:t>java.rmi</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import </a:t>
            </a:r>
            <a:r>
              <a:rPr lang="en-US" altLang="zh-CN" sz="1845" i="1" dirty="0" err="1">
                <a:ea typeface="宋体" panose="02010600030101010101" pitchFamily="2" charset="-122"/>
                <a:cs typeface="Times" panose="02020603050405020304" pitchFamily="18" charset="0"/>
              </a:rPr>
              <a:t>java.rmi.server.UnicastRemoteObject</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import </a:t>
            </a:r>
            <a:r>
              <a:rPr lang="en-US" altLang="zh-CN" sz="1845" i="1" dirty="0" err="1">
                <a:ea typeface="宋体" panose="02010600030101010101" pitchFamily="2" charset="-122"/>
                <a:cs typeface="Times" panose="02020603050405020304" pitchFamily="18" charset="0"/>
              </a:rPr>
              <a:t>java.util.Vector</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public class </a:t>
            </a:r>
            <a:r>
              <a:rPr lang="en-US" altLang="zh-CN" sz="1845" i="1" dirty="0" err="1">
                <a:ea typeface="宋体" panose="02010600030101010101" pitchFamily="2" charset="-122"/>
                <a:cs typeface="Times" panose="02020603050405020304" pitchFamily="18" charset="0"/>
              </a:rPr>
              <a:t>ShapeListServant</a:t>
            </a:r>
            <a:r>
              <a:rPr lang="en-US" altLang="zh-CN" sz="1845" i="1" dirty="0">
                <a:ea typeface="宋体" panose="02010600030101010101" pitchFamily="2" charset="-122"/>
                <a:cs typeface="Times" panose="02020603050405020304" pitchFamily="18" charset="0"/>
              </a:rPr>
              <a:t> extends </a:t>
            </a:r>
            <a:r>
              <a:rPr lang="en-US" altLang="zh-CN" sz="1845" i="1" dirty="0" err="1">
                <a:ea typeface="宋体" panose="02010600030101010101" pitchFamily="2" charset="-122"/>
                <a:cs typeface="Times" panose="02020603050405020304" pitchFamily="18" charset="0"/>
              </a:rPr>
              <a:t>UnicastRemoteObject</a:t>
            </a:r>
            <a:r>
              <a:rPr lang="en-US" altLang="zh-CN" sz="1845" i="1" dirty="0">
                <a:ea typeface="宋体" panose="02010600030101010101" pitchFamily="2" charset="-122"/>
                <a:cs typeface="Times" panose="02020603050405020304" pitchFamily="18" charset="0"/>
              </a:rPr>
              <a:t> implements </a:t>
            </a:r>
            <a:r>
              <a:rPr lang="en-US" altLang="zh-CN" sz="1845" i="1" dirty="0" err="1">
                <a:ea typeface="宋体" panose="02010600030101010101" pitchFamily="2" charset="-122"/>
                <a:cs typeface="Times" panose="02020603050405020304" pitchFamily="18" charset="0"/>
              </a:rPr>
              <a:t>ShapeList</a:t>
            </a:r>
            <a:r>
              <a:rPr lang="en-US" altLang="zh-CN" sz="1845" i="1" dirty="0">
                <a:ea typeface="宋体" panose="02010600030101010101" pitchFamily="2" charset="-122"/>
                <a:cs typeface="Times" panose="02020603050405020304" pitchFamily="18" charset="0"/>
              </a:rPr>
              <a:t>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private Vector </a:t>
            </a:r>
            <a:r>
              <a:rPr lang="en-US" altLang="zh-CN" sz="1845" i="1" dirty="0" err="1">
                <a:ea typeface="宋体" panose="02010600030101010101" pitchFamily="2" charset="-122"/>
                <a:cs typeface="Times" panose="02020603050405020304" pitchFamily="18" charset="0"/>
              </a:rPr>
              <a:t>theList</a:t>
            </a:r>
            <a:r>
              <a:rPr lang="en-US" altLang="zh-CN" sz="1845" i="1" dirty="0">
                <a:ea typeface="宋体" panose="02010600030101010101" pitchFamily="2" charset="-122"/>
                <a:cs typeface="Times" panose="02020603050405020304" pitchFamily="18" charset="0"/>
              </a:rPr>
              <a:t>;		 // contains the list of Shapes		</a:t>
            </a:r>
            <a:endParaRPr lang="en-US" altLang="zh-CN" sz="1845" i="1" dirty="0">
              <a:solidFill>
                <a:srgbClr val="FF3300"/>
              </a:solidFill>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private </a:t>
            </a:r>
            <a:r>
              <a:rPr lang="en-US" altLang="zh-CN" sz="1845" i="1" dirty="0" err="1">
                <a:ea typeface="宋体" panose="02010600030101010101" pitchFamily="2" charset="-122"/>
                <a:cs typeface="Times" panose="02020603050405020304" pitchFamily="18" charset="0"/>
              </a:rPr>
              <a:t>int</a:t>
            </a:r>
            <a:r>
              <a:rPr lang="en-US" altLang="zh-CN" sz="1845" i="1" dirty="0">
                <a:ea typeface="宋体" panose="02010600030101010101" pitchFamily="2" charset="-122"/>
                <a:cs typeface="Times" panose="02020603050405020304" pitchFamily="18" charset="0"/>
              </a:rPr>
              <a:t> version;</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public </a:t>
            </a:r>
            <a:r>
              <a:rPr lang="en-US" altLang="zh-CN" sz="1845" i="1" dirty="0" err="1">
                <a:ea typeface="宋体" panose="02010600030101010101" pitchFamily="2" charset="-122"/>
                <a:cs typeface="Times" panose="02020603050405020304" pitchFamily="18" charset="0"/>
              </a:rPr>
              <a:t>ShapeListServant</a:t>
            </a:r>
            <a:r>
              <a:rPr lang="en-US" altLang="zh-CN" sz="1845" i="1" dirty="0">
                <a:ea typeface="宋体" panose="02010600030101010101" pitchFamily="2" charset="-122"/>
                <a:cs typeface="Times" panose="02020603050405020304" pitchFamily="18" charset="0"/>
              </a:rPr>
              <a:t>()throws </a:t>
            </a:r>
            <a:r>
              <a:rPr lang="en-US" altLang="zh-CN" sz="1845" i="1" dirty="0" err="1">
                <a:ea typeface="宋体" panose="02010600030101010101" pitchFamily="2" charset="-122"/>
                <a:cs typeface="Times" panose="02020603050405020304" pitchFamily="18" charset="0"/>
              </a:rPr>
              <a:t>RemoteException</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public Shape </a:t>
            </a:r>
            <a:r>
              <a:rPr lang="en-US" altLang="zh-CN" sz="1845" i="1" dirty="0" err="1">
                <a:ea typeface="宋体" panose="02010600030101010101" pitchFamily="2" charset="-122"/>
                <a:cs typeface="Times" panose="02020603050405020304" pitchFamily="18" charset="0"/>
              </a:rPr>
              <a:t>newShape</a:t>
            </a:r>
            <a:r>
              <a:rPr lang="en-US" altLang="zh-CN" sz="1845" i="1" dirty="0">
                <a:ea typeface="宋体" panose="02010600030101010101" pitchFamily="2" charset="-122"/>
                <a:cs typeface="Times" panose="02020603050405020304" pitchFamily="18" charset="0"/>
              </a:rPr>
              <a:t>(</a:t>
            </a:r>
            <a:r>
              <a:rPr lang="en-US" altLang="zh-CN" sz="1845" i="1" dirty="0" err="1">
                <a:ea typeface="宋体" panose="02010600030101010101" pitchFamily="2" charset="-122"/>
                <a:cs typeface="Times" panose="02020603050405020304" pitchFamily="18" charset="0"/>
              </a:rPr>
              <a:t>GraphicalObject</a:t>
            </a:r>
            <a:r>
              <a:rPr lang="en-US" altLang="zh-CN" sz="1845" i="1" dirty="0">
                <a:ea typeface="宋体" panose="02010600030101010101" pitchFamily="2" charset="-122"/>
                <a:cs typeface="Times" panose="02020603050405020304" pitchFamily="18" charset="0"/>
              </a:rPr>
              <a:t> g) throws </a:t>
            </a:r>
            <a:r>
              <a:rPr lang="en-US" altLang="zh-CN" sz="1845" i="1" dirty="0" err="1">
                <a:ea typeface="宋体" panose="02010600030101010101" pitchFamily="2" charset="-122"/>
                <a:cs typeface="Times" panose="02020603050405020304" pitchFamily="18" charset="0"/>
              </a:rPr>
              <a:t>RemoteException</a:t>
            </a:r>
            <a:r>
              <a:rPr lang="en-US" altLang="zh-CN" sz="1845" i="1" dirty="0">
                <a:ea typeface="宋体" panose="02010600030101010101" pitchFamily="2" charset="-122"/>
                <a:cs typeface="Times" panose="02020603050405020304" pitchFamily="18" charset="0"/>
              </a:rPr>
              <a:t> {	</a:t>
            </a:r>
            <a:r>
              <a:rPr lang="en-US" altLang="zh-CN" sz="1845" i="1" dirty="0">
                <a:solidFill>
                  <a:srgbClr val="FF3300"/>
                </a:solidFill>
                <a:ea typeface="宋体" panose="02010600030101010101" pitchFamily="2" charset="-122"/>
                <a:cs typeface="Times" panose="02020603050405020304" pitchFamily="18" charset="0"/>
              </a:rPr>
              <a:t>1</a:t>
            </a:r>
            <a:endParaRPr lang="en-US" altLang="zh-CN" sz="1845" i="1" dirty="0">
              <a:solidFill>
                <a:srgbClr val="FF3300"/>
              </a:solidFill>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version++;</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Shape s = new </a:t>
            </a:r>
            <a:r>
              <a:rPr lang="en-US" altLang="zh-CN" sz="1845" i="1" dirty="0" err="1">
                <a:ea typeface="宋体" panose="02010600030101010101" pitchFamily="2" charset="-122"/>
                <a:cs typeface="Times" panose="02020603050405020304" pitchFamily="18" charset="0"/>
              </a:rPr>
              <a:t>ShapeServant</a:t>
            </a:r>
            <a:r>
              <a:rPr lang="en-US" altLang="zh-CN" sz="1845" i="1" dirty="0">
                <a:ea typeface="宋体" panose="02010600030101010101" pitchFamily="2" charset="-122"/>
                <a:cs typeface="Times" panose="02020603050405020304" pitchFamily="18" charset="0"/>
              </a:rPr>
              <a:t>( g, version);				</a:t>
            </a:r>
            <a:r>
              <a:rPr lang="en-US" altLang="zh-CN" sz="1845" i="1" dirty="0">
                <a:solidFill>
                  <a:srgbClr val="FF3300"/>
                </a:solidFill>
                <a:ea typeface="宋体" panose="02010600030101010101" pitchFamily="2" charset="-122"/>
                <a:cs typeface="Times" panose="02020603050405020304" pitchFamily="18" charset="0"/>
              </a:rPr>
              <a:t>2</a:t>
            </a:r>
            <a:endParaRPr lang="en-US" altLang="zh-CN" sz="1845" i="1" dirty="0">
              <a:solidFill>
                <a:srgbClr val="FF3300"/>
              </a:solidFill>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theList.addElement</a:t>
            </a:r>
            <a:r>
              <a:rPr lang="en-US" altLang="zh-CN" sz="1845" i="1" dirty="0">
                <a:ea typeface="宋体" panose="02010600030101010101" pitchFamily="2" charset="-122"/>
                <a:cs typeface="Times" panose="02020603050405020304" pitchFamily="18" charset="0"/>
              </a:rPr>
              <a:t>(s);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return s;</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public  Vector </a:t>
            </a:r>
            <a:r>
              <a:rPr lang="en-US" altLang="zh-CN" sz="1845" i="1" dirty="0" err="1">
                <a:ea typeface="宋体" panose="02010600030101010101" pitchFamily="2" charset="-122"/>
                <a:cs typeface="Times" panose="02020603050405020304" pitchFamily="18" charset="0"/>
              </a:rPr>
              <a:t>allShapes</a:t>
            </a:r>
            <a:r>
              <a:rPr lang="en-US" altLang="zh-CN" sz="1845" i="1" dirty="0">
                <a:ea typeface="宋体" panose="02010600030101010101" pitchFamily="2" charset="-122"/>
                <a:cs typeface="Times" panose="02020603050405020304" pitchFamily="18" charset="0"/>
              </a:rPr>
              <a:t>()throws </a:t>
            </a:r>
            <a:r>
              <a:rPr lang="en-US" altLang="zh-CN" sz="1845" i="1" dirty="0" err="1">
                <a:ea typeface="宋体" panose="02010600030101010101" pitchFamily="2" charset="-122"/>
                <a:cs typeface="Times" panose="02020603050405020304" pitchFamily="18" charset="0"/>
              </a:rPr>
              <a:t>RemoteException</a:t>
            </a:r>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 	public </a:t>
            </a:r>
            <a:r>
              <a:rPr lang="en-US" altLang="zh-CN" sz="1845" i="1" dirty="0" err="1">
                <a:ea typeface="宋体" panose="02010600030101010101" pitchFamily="2" charset="-122"/>
                <a:cs typeface="Times" panose="02020603050405020304" pitchFamily="18" charset="0"/>
              </a:rPr>
              <a:t>int</a:t>
            </a:r>
            <a:r>
              <a:rPr lang="en-US" altLang="zh-CN" sz="1845" i="1" dirty="0">
                <a:ea typeface="宋体" panose="02010600030101010101" pitchFamily="2" charset="-122"/>
                <a:cs typeface="Times" panose="02020603050405020304" pitchFamily="18" charset="0"/>
              </a:rPr>
              <a:t> </a:t>
            </a:r>
            <a:r>
              <a:rPr lang="en-US" altLang="zh-CN" sz="1845" i="1" dirty="0" err="1">
                <a:ea typeface="宋体" panose="02010600030101010101" pitchFamily="2" charset="-122"/>
                <a:cs typeface="Times" panose="02020603050405020304" pitchFamily="18" charset="0"/>
              </a:rPr>
              <a:t>getVersion</a:t>
            </a:r>
            <a:r>
              <a:rPr lang="en-US" altLang="zh-CN" sz="1845" i="1" dirty="0">
                <a:ea typeface="宋体" panose="02010600030101010101" pitchFamily="2" charset="-122"/>
                <a:cs typeface="Times" panose="02020603050405020304" pitchFamily="18" charset="0"/>
              </a:rPr>
              <a:t>() throws </a:t>
            </a:r>
            <a:r>
              <a:rPr lang="en-US" altLang="zh-CN" sz="1845" i="1" dirty="0" err="1">
                <a:ea typeface="宋体" panose="02010600030101010101" pitchFamily="2" charset="-122"/>
                <a:cs typeface="Times" panose="02020603050405020304" pitchFamily="18" charset="0"/>
              </a:rPr>
              <a:t>RemoteException</a:t>
            </a:r>
            <a:r>
              <a:rPr lang="en-US" altLang="zh-CN" sz="1845" i="1" dirty="0">
                <a:ea typeface="宋体" panose="02010600030101010101" pitchFamily="2" charset="-122"/>
                <a:cs typeface="Times" panose="02020603050405020304" pitchFamily="18" charset="0"/>
              </a:rPr>
              <a:t> { ... }</a:t>
            </a:r>
            <a:endParaRPr lang="en-US" altLang="zh-CN" sz="1845" i="1" dirty="0">
              <a:ea typeface="宋体" panose="02010600030101010101" pitchFamily="2" charset="-122"/>
              <a:cs typeface="Times" panose="02020603050405020304" pitchFamily="18" charset="0"/>
            </a:endParaRPr>
          </a:p>
          <a:p>
            <a:r>
              <a:rPr lang="en-US" altLang="zh-CN" sz="1845" i="1" dirty="0">
                <a:ea typeface="宋体" panose="02010600030101010101" pitchFamily="2" charset="-122"/>
                <a:cs typeface="Times" panose="02020603050405020304" pitchFamily="18" charset="0"/>
              </a:rPr>
              <a:t>}</a:t>
            </a:r>
            <a:endParaRPr lang="en-US" altLang="zh-CN" sz="1845" i="1" dirty="0">
              <a:ea typeface="宋体" panose="02010600030101010101" pitchFamily="2" charset="-122"/>
              <a:cs typeface="Times" panose="02020603050405020304" pitchFamily="18" charset="0"/>
            </a:endParaRPr>
          </a:p>
        </p:txBody>
      </p:sp>
      <p:sp>
        <p:nvSpPr>
          <p:cNvPr id="2" name="灯片编号占位符 1"/>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en-US" dirty="0"/>
              <a:t>进程间通信的特征</a:t>
            </a:r>
            <a:endParaRPr lang="zh-CN" altLang="en-US" dirty="0"/>
          </a:p>
        </p:txBody>
      </p:sp>
      <p:sp>
        <p:nvSpPr>
          <p:cNvPr id="3" name="内容占位符 2"/>
          <p:cNvSpPr>
            <a:spLocks noGrp="1"/>
          </p:cNvSpPr>
          <p:nvPr>
            <p:ph idx="1"/>
          </p:nvPr>
        </p:nvSpPr>
        <p:spPr/>
        <p:txBody>
          <a:bodyPr/>
          <a:lstStyle/>
          <a:p>
            <a:r>
              <a:rPr lang="zh-CN" altLang="en-US" b="1" dirty="0"/>
              <a:t>同步和异步通信</a:t>
            </a:r>
            <a:endParaRPr lang="zh-CN" altLang="en-US" b="1" dirty="0"/>
          </a:p>
          <a:p>
            <a:pPr lvl="1"/>
            <a:r>
              <a:rPr lang="zh-CN" altLang="en-US" dirty="0"/>
              <a:t>每个消息目的地与一个队列相关</a:t>
            </a:r>
            <a:endParaRPr lang="en-US" altLang="zh-CN" dirty="0"/>
          </a:p>
          <a:p>
            <a:pPr lvl="2"/>
            <a:r>
              <a:rPr lang="zh-CN" altLang="en-US" dirty="0"/>
              <a:t>发送进程将消息添加到远程队列中</a:t>
            </a:r>
            <a:endParaRPr lang="en-US" altLang="zh-CN" dirty="0"/>
          </a:p>
          <a:p>
            <a:pPr lvl="2"/>
            <a:r>
              <a:rPr lang="zh-CN" altLang="en-US" dirty="0"/>
              <a:t>接收进程从本地队列中移除消息</a:t>
            </a:r>
            <a:endParaRPr lang="en-US" altLang="zh-CN" dirty="0"/>
          </a:p>
          <a:p>
            <a:pPr lvl="1"/>
            <a:r>
              <a:rPr lang="zh-CN" altLang="en-US" dirty="0"/>
              <a:t>发送进程和接收进程间可以是同步也可以是异步的</a:t>
            </a:r>
            <a:endParaRPr lang="en-US" altLang="zh-CN" dirty="0"/>
          </a:p>
          <a:p>
            <a:pPr lvl="1"/>
            <a:r>
              <a:rPr lang="zh-CN" altLang="en-US" dirty="0"/>
              <a:t>同步（</a:t>
            </a:r>
            <a:r>
              <a:rPr lang="en-US" altLang="zh-CN" dirty="0"/>
              <a:t>synchronous</a:t>
            </a:r>
            <a:r>
              <a:rPr lang="zh-CN" altLang="en-US" dirty="0"/>
              <a:t>）通信</a:t>
            </a:r>
            <a:endParaRPr lang="en-US" altLang="zh-CN" dirty="0"/>
          </a:p>
          <a:p>
            <a:pPr lvl="2"/>
            <a:r>
              <a:rPr lang="zh-CN" altLang="en-US" dirty="0"/>
              <a:t>发送进程和接收进程在每个消息上同步</a:t>
            </a:r>
            <a:endParaRPr lang="en-US" altLang="zh-CN" dirty="0"/>
          </a:p>
          <a:p>
            <a:pPr lvl="2"/>
            <a:r>
              <a:rPr lang="en-US" altLang="zh-CN" dirty="0"/>
              <a:t>Send</a:t>
            </a:r>
            <a:r>
              <a:rPr lang="zh-CN" altLang="en-US" dirty="0"/>
              <a:t>和</a:t>
            </a:r>
            <a:r>
              <a:rPr lang="en-US" altLang="zh-CN" dirty="0"/>
              <a:t>Receive</a:t>
            </a:r>
            <a:r>
              <a:rPr lang="zh-CN" altLang="en-US" dirty="0"/>
              <a:t>都是阻塞操作</a:t>
            </a:r>
            <a:endParaRPr lang="en-US" altLang="zh-CN" dirty="0"/>
          </a:p>
          <a:p>
            <a:pPr lvl="1"/>
            <a:r>
              <a:rPr lang="zh-CN" altLang="en-US" dirty="0"/>
              <a:t>异步（</a:t>
            </a:r>
            <a:r>
              <a:rPr lang="en-US" altLang="zh-CN" dirty="0"/>
              <a:t>asynchronous</a:t>
            </a:r>
            <a:r>
              <a:rPr lang="zh-CN" altLang="en-US" dirty="0"/>
              <a:t>）通信</a:t>
            </a:r>
            <a:endParaRPr lang="en-US" altLang="zh-CN" dirty="0"/>
          </a:p>
          <a:p>
            <a:pPr lvl="2"/>
            <a:r>
              <a:rPr lang="en-US" altLang="zh-CN" dirty="0"/>
              <a:t>Send</a:t>
            </a:r>
            <a:r>
              <a:rPr lang="zh-CN" altLang="en-US" dirty="0"/>
              <a:t>操作是非阻塞的，只要消息复制到本地缓冲区，发送进程就可以继续其他处理</a:t>
            </a:r>
            <a:endParaRPr lang="en-US" altLang="zh-CN" dirty="0"/>
          </a:p>
          <a:p>
            <a:pPr lvl="2"/>
            <a:r>
              <a:rPr lang="zh-CN" altLang="en-US" dirty="0"/>
              <a:t>消息传递和发送进程并行</a:t>
            </a:r>
            <a:endParaRPr lang="en-US" altLang="zh-CN" dirty="0"/>
          </a:p>
          <a:p>
            <a:pPr lvl="2"/>
            <a:r>
              <a:rPr lang="en-US" altLang="zh-CN" dirty="0"/>
              <a:t>Receive</a:t>
            </a:r>
            <a:r>
              <a:rPr lang="zh-CN" altLang="en-US" dirty="0"/>
              <a:t>操作包括阻塞和非阻塞两种形式</a:t>
            </a:r>
            <a:endParaRPr lang="en-US" altLang="zh-CN" dirty="0"/>
          </a:p>
          <a:p>
            <a:pPr lvl="1"/>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62585" y="4035649"/>
            <a:ext cx="435162" cy="223837"/>
          </a:xfrm>
          <a:prstGeom prst="rect">
            <a:avLst/>
          </a:prstGeom>
        </p:spPr>
      </p:pic>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94859" y="5522063"/>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11.4.3 </a:t>
            </a:r>
            <a:r>
              <a:rPr lang="zh-CN" altLang="en-US" dirty="0"/>
              <a:t>创建客户和服务器程序</a:t>
            </a:r>
            <a:endParaRPr lang="zh-CN" altLang="en-US" dirty="0"/>
          </a:p>
        </p:txBody>
      </p:sp>
      <p:sp>
        <p:nvSpPr>
          <p:cNvPr id="3" name="内容占位符 2"/>
          <p:cNvSpPr>
            <a:spLocks noGrp="1"/>
          </p:cNvSpPr>
          <p:nvPr>
            <p:ph idx="1"/>
          </p:nvPr>
        </p:nvSpPr>
        <p:spPr/>
        <p:txBody>
          <a:bodyPr/>
          <a:lstStyle/>
          <a:p>
            <a:r>
              <a:rPr lang="zh-CN" altLang="en-US" b="1" dirty="0"/>
              <a:t>白板客户程序</a:t>
            </a:r>
            <a:endParaRPr lang="en-US" altLang="zh-CN" b="1" dirty="0"/>
          </a:p>
          <a:p>
            <a:pPr marL="201295" lvl="1" indent="0">
              <a:buNone/>
            </a:pPr>
            <a:endParaRPr lang="en-US" altLang="zh-CN" b="1" dirty="0"/>
          </a:p>
        </p:txBody>
      </p:sp>
      <p:sp>
        <p:nvSpPr>
          <p:cNvPr id="4" name="Rectangle 4"/>
          <p:cNvSpPr/>
          <p:nvPr/>
        </p:nvSpPr>
        <p:spPr bwMode="auto">
          <a:xfrm>
            <a:off x="890954" y="1974772"/>
            <a:ext cx="8253046" cy="370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37513" bIns="0"/>
          <a:lstStyle>
            <a:lvl1pPr marL="40005">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1pPr>
            <a:lvl2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2pPr>
            <a:lvl3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3pPr>
            <a:lvl4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4pPr>
            <a:lvl5pPr>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5pPr>
            <a:lvl6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6pPr>
            <a:lvl7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7pPr>
            <a:lvl8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8pPr>
            <a:lvl9pPr fontAlgn="base">
              <a:spcBef>
                <a:spcPct val="0"/>
              </a:spcBef>
              <a:spcAft>
                <a:spcPct val="0"/>
              </a:spcAft>
              <a:tabLst>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 pos="1181100" algn="l"/>
                <a:tab pos="1562100" algn="l"/>
                <a:tab pos="1866900" algn="l"/>
                <a:tab pos="419100" algn="l"/>
                <a:tab pos="812800" algn="l"/>
              </a:tabLst>
              <a:defRPr sz="1200">
                <a:solidFill>
                  <a:schemeClr val="tx1"/>
                </a:solidFill>
                <a:latin typeface="Times" panose="02020603050405020304" pitchFamily="18" charset="0"/>
              </a:defRPr>
            </a:lvl9pPr>
          </a:lstStyle>
          <a:p>
            <a:r>
              <a:rPr lang="en-US" altLang="zh-CN" sz="1600" i="1" dirty="0">
                <a:ea typeface="宋体" panose="02010600030101010101" pitchFamily="2" charset="-122"/>
                <a:cs typeface="Times" panose="02020603050405020304" pitchFamily="18" charset="0"/>
              </a:rPr>
              <a:t>import </a:t>
            </a:r>
            <a:r>
              <a:rPr lang="en-US" altLang="zh-CN" sz="1600" i="1" dirty="0" err="1">
                <a:ea typeface="宋体" panose="02010600030101010101" pitchFamily="2" charset="-122"/>
                <a:cs typeface="Times" panose="02020603050405020304" pitchFamily="18" charset="0"/>
              </a:rPr>
              <a:t>java.rmi</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import </a:t>
            </a:r>
            <a:r>
              <a:rPr lang="en-US" altLang="zh-CN" sz="1600" i="1" dirty="0" err="1">
                <a:ea typeface="宋体" panose="02010600030101010101" pitchFamily="2" charset="-122"/>
                <a:cs typeface="Times" panose="02020603050405020304" pitchFamily="18" charset="0"/>
              </a:rPr>
              <a:t>java.rmi.server</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import </a:t>
            </a:r>
            <a:r>
              <a:rPr lang="en-US" altLang="zh-CN" sz="1600" i="1" dirty="0" err="1">
                <a:ea typeface="宋体" panose="02010600030101010101" pitchFamily="2" charset="-122"/>
                <a:cs typeface="Times" panose="02020603050405020304" pitchFamily="18" charset="0"/>
              </a:rPr>
              <a:t>java.util.Vector</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public class </a:t>
            </a:r>
            <a:r>
              <a:rPr lang="en-US" altLang="zh-CN" sz="1600" i="1" dirty="0" err="1">
                <a:ea typeface="宋体" panose="02010600030101010101" pitchFamily="2" charset="-122"/>
                <a:cs typeface="Times" panose="02020603050405020304" pitchFamily="18" charset="0"/>
              </a:rPr>
              <a:t>ShapeListClient</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public static void main(String </a:t>
            </a:r>
            <a:r>
              <a:rPr lang="en-US" altLang="zh-CN" sz="1600" i="1" dirty="0" err="1">
                <a:ea typeface="宋体" panose="02010600030101010101" pitchFamily="2" charset="-122"/>
                <a:cs typeface="Times" panose="02020603050405020304" pitchFamily="18" charset="0"/>
              </a:rPr>
              <a:t>args</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System.setSecurityManager</a:t>
            </a:r>
            <a:r>
              <a:rPr lang="en-US" altLang="zh-CN" sz="1600" i="1" dirty="0">
                <a:ea typeface="宋体" panose="02010600030101010101" pitchFamily="2" charset="-122"/>
                <a:cs typeface="Times" panose="02020603050405020304" pitchFamily="18" charset="0"/>
              </a:rPr>
              <a:t>(new </a:t>
            </a:r>
            <a:r>
              <a:rPr lang="en-US" altLang="zh-CN" sz="1600" i="1" dirty="0" err="1">
                <a:ea typeface="宋体" panose="02010600030101010101" pitchFamily="2" charset="-122"/>
                <a:cs typeface="Times" panose="02020603050405020304" pitchFamily="18" charset="0"/>
              </a:rPr>
              <a:t>RMISecurityManager</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ShapeList</a:t>
            </a:r>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aShapeList</a:t>
            </a:r>
            <a:r>
              <a:rPr lang="en-US" altLang="zh-CN" sz="1600" i="1" dirty="0">
                <a:ea typeface="宋体" panose="02010600030101010101" pitchFamily="2" charset="-122"/>
                <a:cs typeface="Times" panose="02020603050405020304" pitchFamily="18" charset="0"/>
              </a:rPr>
              <a:t> = null;</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try{</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aShapeList</a:t>
            </a:r>
            <a:r>
              <a:rPr lang="en-US" altLang="zh-CN" sz="1600" i="1" dirty="0">
                <a:ea typeface="宋体" panose="02010600030101010101" pitchFamily="2" charset="-122"/>
                <a:cs typeface="Times" panose="02020603050405020304" pitchFamily="18" charset="0"/>
              </a:rPr>
              <a:t>  = (</a:t>
            </a:r>
            <a:r>
              <a:rPr lang="en-US" altLang="zh-CN" sz="1600" i="1" dirty="0" err="1">
                <a:ea typeface="宋体" panose="02010600030101010101" pitchFamily="2" charset="-122"/>
                <a:cs typeface="Times" panose="02020603050405020304" pitchFamily="18" charset="0"/>
              </a:rPr>
              <a:t>ShapeList</a:t>
            </a:r>
            <a:r>
              <a:rPr lang="en-US" altLang="zh-CN" sz="1600" i="1" dirty="0">
                <a:ea typeface="宋体" panose="02010600030101010101" pitchFamily="2" charset="-122"/>
                <a:cs typeface="Times" panose="02020603050405020304" pitchFamily="18" charset="0"/>
              </a:rPr>
              <a:t>) </a:t>
            </a:r>
            <a:r>
              <a:rPr lang="en-US" altLang="zh-CN" sz="1600" i="1" dirty="0" err="1">
                <a:ea typeface="宋体" panose="02010600030101010101" pitchFamily="2" charset="-122"/>
                <a:cs typeface="Times" panose="02020603050405020304" pitchFamily="18" charset="0"/>
              </a:rPr>
              <a:t>Naming.lookup</a:t>
            </a:r>
            <a:r>
              <a:rPr lang="en-US" altLang="zh-CN" sz="1600" i="1" dirty="0">
                <a:ea typeface="宋体" panose="02010600030101010101" pitchFamily="2" charset="-122"/>
                <a:cs typeface="Times" panose="02020603050405020304" pitchFamily="18" charset="0"/>
              </a:rPr>
              <a:t>("//</a:t>
            </a:r>
            <a:r>
              <a:rPr lang="en-US" altLang="zh-CN" sz="1600" i="1" dirty="0" err="1">
                <a:ea typeface="宋体" panose="02010600030101010101" pitchFamily="2" charset="-122"/>
                <a:cs typeface="Times" panose="02020603050405020304" pitchFamily="18" charset="0"/>
              </a:rPr>
              <a:t>bruno.ShapeList</a:t>
            </a:r>
            <a:r>
              <a:rPr lang="en-US" altLang="zh-CN" sz="1600" i="1" dirty="0">
                <a:ea typeface="宋体" panose="02010600030101010101" pitchFamily="2" charset="-122"/>
                <a:cs typeface="Times" panose="02020603050405020304" pitchFamily="18" charset="0"/>
              </a:rPr>
              <a:t>")	;	</a:t>
            </a:r>
            <a:r>
              <a:rPr lang="en-US" altLang="zh-CN" sz="1600" i="1" dirty="0">
                <a:solidFill>
                  <a:srgbClr val="FF3300"/>
                </a:solidFill>
                <a:ea typeface="宋体" panose="02010600030101010101" pitchFamily="2" charset="-122"/>
                <a:cs typeface="Times" panose="02020603050405020304" pitchFamily="18" charset="0"/>
              </a:rPr>
              <a:t>1</a:t>
            </a:r>
            <a:endParaRPr lang="en-US" altLang="zh-CN" sz="1600" i="1" dirty="0">
              <a:solidFill>
                <a:srgbClr val="FF3300"/>
              </a:solidFill>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Vector </a:t>
            </a:r>
            <a:r>
              <a:rPr lang="en-US" altLang="zh-CN" sz="1600" i="1" dirty="0" err="1">
                <a:ea typeface="宋体" panose="02010600030101010101" pitchFamily="2" charset="-122"/>
                <a:cs typeface="Times" panose="02020603050405020304" pitchFamily="18" charset="0"/>
              </a:rPr>
              <a:t>sList</a:t>
            </a:r>
            <a:r>
              <a:rPr lang="en-US" altLang="zh-CN" sz="1600" i="1" dirty="0">
                <a:ea typeface="宋体" panose="02010600030101010101" pitchFamily="2" charset="-122"/>
                <a:cs typeface="Times" panose="02020603050405020304" pitchFamily="18" charset="0"/>
              </a:rPr>
              <a:t> = </a:t>
            </a:r>
            <a:r>
              <a:rPr lang="en-US" altLang="zh-CN" sz="1600" i="1" dirty="0" err="1">
                <a:ea typeface="宋体" panose="02010600030101010101" pitchFamily="2" charset="-122"/>
                <a:cs typeface="Times" panose="02020603050405020304" pitchFamily="18" charset="0"/>
              </a:rPr>
              <a:t>aShapeList.allShapes</a:t>
            </a:r>
            <a:r>
              <a:rPr lang="en-US" altLang="zh-CN" sz="1600" i="1" dirty="0">
                <a:ea typeface="宋体" panose="02010600030101010101" pitchFamily="2" charset="-122"/>
                <a:cs typeface="Times" panose="02020603050405020304" pitchFamily="18" charset="0"/>
              </a:rPr>
              <a:t>();				</a:t>
            </a:r>
            <a:r>
              <a:rPr lang="en-US" altLang="zh-CN" sz="1600" i="1" dirty="0">
                <a:solidFill>
                  <a:srgbClr val="FF3300"/>
                </a:solidFill>
                <a:ea typeface="宋体" panose="02010600030101010101" pitchFamily="2" charset="-122"/>
                <a:cs typeface="Times" panose="02020603050405020304" pitchFamily="18" charset="0"/>
              </a:rPr>
              <a:t>2</a:t>
            </a:r>
            <a:endParaRPr lang="en-US" altLang="zh-CN" sz="1600" i="1" dirty="0">
              <a:solidFill>
                <a:srgbClr val="FF3300"/>
              </a:solidFill>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 catch(</a:t>
            </a:r>
            <a:r>
              <a:rPr lang="en-US" altLang="zh-CN" sz="1600" i="1" dirty="0" err="1">
                <a:ea typeface="宋体" panose="02010600030101010101" pitchFamily="2" charset="-122"/>
                <a:cs typeface="Times" panose="02020603050405020304" pitchFamily="18" charset="0"/>
              </a:rPr>
              <a:t>RemoteException</a:t>
            </a:r>
            <a:r>
              <a:rPr lang="en-US" altLang="zh-CN" sz="1600" i="1" dirty="0">
                <a:ea typeface="宋体" panose="02010600030101010101" pitchFamily="2" charset="-122"/>
                <a:cs typeface="Times" panose="02020603050405020304" pitchFamily="18" charset="0"/>
              </a:rPr>
              <a:t> e) {</a:t>
            </a:r>
            <a:r>
              <a:rPr lang="en-US" altLang="zh-CN" sz="1600" i="1" dirty="0" err="1">
                <a:ea typeface="宋体" panose="02010600030101010101" pitchFamily="2" charset="-122"/>
                <a:cs typeface="Times" panose="02020603050405020304" pitchFamily="18" charset="0"/>
              </a:rPr>
              <a:t>System.out.println</a:t>
            </a:r>
            <a:r>
              <a:rPr lang="en-US" altLang="zh-CN" sz="1600" i="1" dirty="0">
                <a:ea typeface="宋体" panose="02010600030101010101" pitchFamily="2" charset="-122"/>
                <a:cs typeface="Times" panose="02020603050405020304" pitchFamily="18" charset="0"/>
              </a:rPr>
              <a:t>(</a:t>
            </a:r>
            <a:r>
              <a:rPr lang="en-US" altLang="zh-CN" sz="1600" i="1" dirty="0" err="1">
                <a:ea typeface="宋体" panose="02010600030101010101" pitchFamily="2" charset="-122"/>
                <a:cs typeface="Times" panose="02020603050405020304" pitchFamily="18" charset="0"/>
              </a:rPr>
              <a:t>e.getMessage</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}catch(Exception e) {</a:t>
            </a:r>
            <a:r>
              <a:rPr lang="en-US" altLang="zh-CN" sz="1600" i="1" dirty="0" err="1">
                <a:ea typeface="宋体" panose="02010600030101010101" pitchFamily="2" charset="-122"/>
                <a:cs typeface="Times" panose="02020603050405020304" pitchFamily="18" charset="0"/>
              </a:rPr>
              <a:t>System.out.println</a:t>
            </a:r>
            <a:r>
              <a:rPr lang="en-US" altLang="zh-CN" sz="1600" i="1" dirty="0">
                <a:ea typeface="宋体" panose="02010600030101010101" pitchFamily="2" charset="-122"/>
                <a:cs typeface="Times" panose="02020603050405020304" pitchFamily="18" charset="0"/>
              </a:rPr>
              <a:t>("Client: " + </a:t>
            </a:r>
            <a:r>
              <a:rPr lang="en-US" altLang="zh-CN" sz="1600" i="1" dirty="0" err="1">
                <a:ea typeface="宋体" panose="02010600030101010101" pitchFamily="2" charset="-122"/>
                <a:cs typeface="Times" panose="02020603050405020304" pitchFamily="18" charset="0"/>
              </a:rPr>
              <a:t>e.getMessage</a:t>
            </a:r>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    }</a:t>
            </a:r>
            <a:endParaRPr lang="en-US" altLang="zh-CN" sz="1600" i="1" dirty="0">
              <a:ea typeface="宋体" panose="02010600030101010101" pitchFamily="2" charset="-122"/>
              <a:cs typeface="Times" panose="02020603050405020304" pitchFamily="18" charset="0"/>
            </a:endParaRPr>
          </a:p>
          <a:p>
            <a:r>
              <a:rPr lang="en-US" altLang="zh-CN" sz="1600" i="1" dirty="0">
                <a:ea typeface="宋体" panose="02010600030101010101" pitchFamily="2" charset="-122"/>
                <a:cs typeface="Times" panose="02020603050405020304" pitchFamily="18" charset="0"/>
              </a:rPr>
              <a:t>}</a:t>
            </a:r>
            <a:endParaRPr lang="en-US" altLang="zh-CN" sz="1600" i="1" dirty="0">
              <a:ea typeface="宋体" panose="02010600030101010101" pitchFamily="2" charset="-122"/>
              <a:cs typeface="Times" panose="02020603050405020304" pitchFamily="18" charset="0"/>
            </a:endParaRPr>
          </a:p>
        </p:txBody>
      </p:sp>
      <p:sp>
        <p:nvSpPr>
          <p:cNvPr id="5" name="矩形 4"/>
          <p:cNvSpPr/>
          <p:nvPr/>
        </p:nvSpPr>
        <p:spPr>
          <a:xfrm>
            <a:off x="2308859" y="5499762"/>
            <a:ext cx="4572000" cy="369332"/>
          </a:xfrm>
          <a:prstGeom prst="rect">
            <a:avLst/>
          </a:prstGeom>
        </p:spPr>
        <p:txBody>
          <a:bodyPr>
            <a:spAutoFit/>
          </a:bodyPr>
          <a:lstStyle/>
          <a:p>
            <a:pPr algn="ctr"/>
            <a:r>
              <a:rPr lang="en-US" altLang="zh-CN" dirty="0"/>
              <a:t>Figure 5.20 Java client of </a:t>
            </a:r>
            <a:r>
              <a:rPr lang="en-US" altLang="zh-CN" i="1" dirty="0" err="1"/>
              <a:t>ShapeList</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8" name="Rectangle 3"/>
          <p:cNvSpPr>
            <a:spLocks noGrp="1" noChangeArrowheads="1"/>
          </p:cNvSpPr>
          <p:nvPr>
            <p:ph idx="1"/>
          </p:nvPr>
        </p:nvSpPr>
        <p:spPr>
          <a:xfrm>
            <a:off x="800100" y="1343025"/>
            <a:ext cx="7543800" cy="4572000"/>
          </a:xfrm>
        </p:spPr>
        <p:txBody>
          <a:bodyPr/>
          <a:lstStyle/>
          <a:p>
            <a:pPr>
              <a:lnSpc>
                <a:spcPct val="150000"/>
              </a:lnSpc>
            </a:pPr>
            <a:r>
              <a:rPr lang="en-US" altLang="en-US" sz="2800" b="0" dirty="0">
                <a:solidFill>
                  <a:srgbClr val="FF3300"/>
                </a:solidFill>
                <a:ea typeface="宋体" panose="02010600030101010101" pitchFamily="2" charset="-122"/>
              </a:rPr>
              <a:t>M</a:t>
            </a:r>
            <a:r>
              <a:rPr lang="en-US" altLang="en-US" sz="2800" dirty="0"/>
              <a:t>assage </a:t>
            </a:r>
            <a:r>
              <a:rPr lang="en-US" altLang="en-US" sz="2800" b="0" dirty="0">
                <a:solidFill>
                  <a:srgbClr val="FF3300"/>
                </a:solidFill>
                <a:ea typeface="宋体" panose="02010600030101010101" pitchFamily="2" charset="-122"/>
              </a:rPr>
              <a:t>P</a:t>
            </a:r>
            <a:r>
              <a:rPr lang="en-US" altLang="en-US" sz="2800" dirty="0"/>
              <a:t>assing </a:t>
            </a:r>
            <a:r>
              <a:rPr lang="en-US" altLang="en-US" sz="2800" b="0" dirty="0">
                <a:solidFill>
                  <a:srgbClr val="FF3300"/>
                </a:solidFill>
                <a:ea typeface="宋体" panose="02010600030101010101" pitchFamily="2" charset="-122"/>
              </a:rPr>
              <a:t>I</a:t>
            </a:r>
            <a:r>
              <a:rPr lang="en-US" altLang="en-US" sz="2800" dirty="0"/>
              <a:t>nterface</a:t>
            </a:r>
            <a:r>
              <a:rPr lang="en-US" altLang="en-US" sz="2400" dirty="0"/>
              <a:t>: </a:t>
            </a:r>
            <a:r>
              <a:rPr lang="en-US" altLang="en-US" sz="2400" dirty="0">
                <a:latin typeface="宋体" panose="02010600030101010101" pitchFamily="2" charset="-122"/>
                <a:ea typeface="宋体" panose="02010600030101010101" pitchFamily="2" charset="-122"/>
              </a:rPr>
              <a:t>是消息传递函数库的标准规范，由</a:t>
            </a:r>
            <a:r>
              <a:rPr lang="en-US" altLang="en-US" sz="2400" dirty="0">
                <a:latin typeface="宋体" panose="02010600030101010101" pitchFamily="2" charset="-122"/>
                <a:ea typeface="宋体" panose="02010600030101010101" pitchFamily="2" charset="-122"/>
              </a:rPr>
              <a:t>MPI</a:t>
            </a:r>
            <a:r>
              <a:rPr lang="en-US" altLang="en-US" sz="2400" dirty="0">
                <a:latin typeface="宋体" panose="02010600030101010101" pitchFamily="2" charset="-122"/>
                <a:ea typeface="宋体" panose="02010600030101010101" pitchFamily="2" charset="-122"/>
              </a:rPr>
              <a:t>论坛开发，支持</a:t>
            </a:r>
            <a:r>
              <a:rPr lang="en-US" altLang="en-US" sz="2400" dirty="0">
                <a:latin typeface="宋体" panose="02010600030101010101" pitchFamily="2" charset="-122"/>
                <a:ea typeface="宋体" panose="02010600030101010101" pitchFamily="2" charset="-122"/>
              </a:rPr>
              <a:t>Fortran</a:t>
            </a:r>
            <a:r>
              <a:rPr lang="en-US" altLang="en-US" sz="2400" dirty="0">
                <a:latin typeface="宋体" panose="02010600030101010101" pitchFamily="2" charset="-122"/>
                <a:ea typeface="宋体" panose="02010600030101010101" pitchFamily="2" charset="-122"/>
              </a:rPr>
              <a:t>和</a:t>
            </a:r>
            <a:r>
              <a:rPr lang="en-US" altLang="en-US" sz="2400" dirty="0">
                <a:latin typeface="宋体" panose="02010600030101010101" pitchFamily="2" charset="-122"/>
                <a:ea typeface="宋体" panose="02010600030101010101" pitchFamily="2" charset="-122"/>
              </a:rPr>
              <a:t>C</a:t>
            </a:r>
            <a:endParaRPr lang="zh-CN" altLang="en-US" sz="2400" dirty="0">
              <a:latin typeface="宋体" panose="02010600030101010101" pitchFamily="2" charset="-122"/>
              <a:ea typeface="宋体" panose="02010600030101010101" pitchFamily="2" charset="-122"/>
            </a:endParaRPr>
          </a:p>
          <a:p>
            <a:pPr lvl="1">
              <a:lnSpc>
                <a:spcPct val="150000"/>
              </a:lnSpc>
            </a:pPr>
            <a:r>
              <a:rPr lang="zh-CN" altLang="en-US" dirty="0">
                <a:highlight>
                  <a:srgbClr val="FFFF00"/>
                </a:highlight>
                <a:latin typeface="宋体" panose="02010600030101010101" pitchFamily="2" charset="-122"/>
                <a:ea typeface="宋体" panose="02010600030101010101" pitchFamily="2" charset="-122"/>
              </a:rPr>
              <a:t>一种库描述，不是一种语言。</a:t>
            </a:r>
            <a:r>
              <a:rPr lang="zh-CN" altLang="en-US" dirty="0">
                <a:latin typeface="宋体" panose="02010600030101010101" pitchFamily="2" charset="-122"/>
                <a:ea typeface="宋体" panose="02010600030101010101" pitchFamily="2" charset="-122"/>
              </a:rPr>
              <a:t>共有上百个函数调用接口，在</a:t>
            </a:r>
            <a:r>
              <a:rPr lang="en-US" altLang="en-US" dirty="0">
                <a:latin typeface="宋体" panose="02010600030101010101" pitchFamily="2" charset="-122"/>
                <a:ea typeface="宋体" panose="02010600030101010101" pitchFamily="2" charset="-122"/>
              </a:rPr>
              <a:t>Fortran</a:t>
            </a:r>
            <a:r>
              <a:rPr lang="en-US" altLang="en-US" dirty="0">
                <a:latin typeface="宋体" panose="02010600030101010101" pitchFamily="2" charset="-122"/>
                <a:ea typeface="宋体" panose="02010600030101010101" pitchFamily="2" charset="-122"/>
              </a:rPr>
              <a:t>和</a:t>
            </a:r>
            <a:r>
              <a:rPr lang="en-US" altLang="en-US" dirty="0">
                <a:latin typeface="宋体" panose="02010600030101010101" pitchFamily="2" charset="-122"/>
                <a:ea typeface="宋体" panose="02010600030101010101" pitchFamily="2" charset="-122"/>
              </a:rPr>
              <a:t>C</a:t>
            </a:r>
            <a:r>
              <a:rPr lang="en-US" altLang="en-US" dirty="0">
                <a:latin typeface="宋体" panose="02010600030101010101" pitchFamily="2" charset="-122"/>
                <a:ea typeface="宋体" panose="02010600030101010101" pitchFamily="2" charset="-122"/>
              </a:rPr>
              <a:t>语言中可以直接对这些函数进行调用</a:t>
            </a:r>
            <a:endParaRPr lang="en-US" altLang="en-US" dirty="0">
              <a:latin typeface="宋体" panose="02010600030101010101" pitchFamily="2" charset="-122"/>
              <a:ea typeface="宋体" panose="02010600030101010101" pitchFamily="2" charset="-122"/>
            </a:endParaRPr>
          </a:p>
          <a:p>
            <a:pPr lvl="1">
              <a:lnSpc>
                <a:spcPct val="150000"/>
              </a:lnSpc>
            </a:pP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是一种标准或规范的代表，而不是特指某一个对它的具体实现</a:t>
            </a:r>
            <a:endParaRPr lang="en-US" altLang="en-US" dirty="0">
              <a:latin typeface="宋体" panose="02010600030101010101" pitchFamily="2" charset="-122"/>
              <a:ea typeface="宋体" panose="02010600030101010101" pitchFamily="2" charset="-122"/>
            </a:endParaRPr>
          </a:p>
          <a:p>
            <a:pPr lvl="2">
              <a:lnSpc>
                <a:spcPct val="150000"/>
              </a:lnSpc>
            </a:pPr>
            <a:r>
              <a:rPr lang="en-US" altLang="en-US" dirty="0">
                <a:latin typeface="宋体" panose="02010600030101010101" pitchFamily="2" charset="-122"/>
                <a:ea typeface="宋体" panose="02010600030101010101" pitchFamily="2" charset="-122"/>
              </a:rPr>
              <a:t>具体的实现版本包括</a:t>
            </a:r>
            <a:r>
              <a:rPr lang="zh-CN" altLang="en-US" dirty="0">
                <a:latin typeface="宋体" panose="02010600030101010101" pitchFamily="2" charset="-122"/>
                <a:ea typeface="宋体" panose="02010600030101010101" pitchFamily="2" charset="-122"/>
              </a:rPr>
              <a:t>：</a:t>
            </a:r>
            <a:r>
              <a:rPr lang="en-US" altLang="en-US" dirty="0">
                <a:latin typeface="宋体" panose="02010600030101010101" pitchFamily="2" charset="-122"/>
                <a:ea typeface="宋体" panose="02010600030101010101" pitchFamily="2" charset="-122"/>
              </a:rPr>
              <a:t>OpenMPI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MPICH2</a:t>
            </a:r>
            <a:r>
              <a:rPr lang="zh-CN" altLang="en-US" dirty="0">
                <a:latin typeface="宋体" panose="02010600030101010101" pitchFamily="2" charset="-122"/>
                <a:ea typeface="宋体" panose="02010600030101010101" pitchFamily="2" charset="-122"/>
              </a:rPr>
              <a:t>等</a:t>
            </a:r>
            <a:endParaRPr lang="en-US" altLang="en-US" dirty="0">
              <a:latin typeface="宋体" panose="02010600030101010101" pitchFamily="2" charset="-122"/>
              <a:ea typeface="宋体" panose="02010600030101010101" pitchFamily="2" charset="-122"/>
            </a:endParaRPr>
          </a:p>
          <a:p>
            <a:pPr lvl="1">
              <a:lnSpc>
                <a:spcPct val="150000"/>
              </a:lnSpc>
            </a:pPr>
            <a:r>
              <a:rPr lang="en-US" altLang="en-US" dirty="0">
                <a:latin typeface="宋体" panose="02010600030101010101" pitchFamily="2" charset="-122"/>
                <a:ea typeface="宋体" panose="02010600030101010101" pitchFamily="2" charset="-122"/>
              </a:rPr>
              <a:t>MPI</a:t>
            </a:r>
            <a:r>
              <a:rPr lang="zh-CN" altLang="en-US" dirty="0">
                <a:latin typeface="宋体" panose="02010600030101010101" pitchFamily="2" charset="-122"/>
                <a:ea typeface="宋体" panose="02010600030101010101" pitchFamily="2" charset="-122"/>
              </a:rPr>
              <a:t>是一种消息传递编程模型，并成为这种编程模型的代表和事实上的标准</a:t>
            </a:r>
            <a:endParaRPr lang="zh-CN" altLang="en-US" dirty="0">
              <a:latin typeface="宋体" panose="02010600030101010101" pitchFamily="2" charset="-122"/>
              <a:ea typeface="宋体" panose="02010600030101010101" pitchFamily="2" charset="-122"/>
            </a:endParaRPr>
          </a:p>
          <a:p>
            <a:pPr>
              <a:lnSpc>
                <a:spcPct val="90000"/>
              </a:lnSpc>
            </a:pP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8" name="Rectangle 3"/>
          <p:cNvSpPr>
            <a:spLocks noGrp="1" noChangeArrowheads="1"/>
          </p:cNvSpPr>
          <p:nvPr>
            <p:ph idx="1"/>
          </p:nvPr>
        </p:nvSpPr>
        <p:spPr>
          <a:xfrm>
            <a:off x="800100" y="1343025"/>
            <a:ext cx="7543800" cy="4572000"/>
          </a:xfrm>
        </p:spPr>
        <p:txBody>
          <a:bodyPr>
            <a:normAutofit/>
          </a:bodyPr>
          <a:lstStyle/>
          <a:p>
            <a:pPr>
              <a:lnSpc>
                <a:spcPct val="150000"/>
              </a:lnSpc>
            </a:pPr>
            <a:r>
              <a:rPr lang="en-US" altLang="en-US" sz="2800" b="1" dirty="0">
                <a:solidFill>
                  <a:schemeClr val="tx1"/>
                </a:solidFill>
                <a:latin typeface="宋体" panose="02010600030101010101" pitchFamily="2" charset="-122"/>
                <a:ea typeface="宋体" panose="02010600030101010101" pitchFamily="2" charset="-122"/>
              </a:rPr>
              <a:t>MPI核心概念</a:t>
            </a:r>
            <a:endParaRPr lang="en-US" altLang="en-US" sz="2800" b="1" dirty="0">
              <a:solidFill>
                <a:schemeClr val="tx1"/>
              </a:solidFill>
              <a:latin typeface="宋体" panose="02010600030101010101" pitchFamily="2" charset="-122"/>
              <a:ea typeface="宋体" panose="02010600030101010101" pitchFamily="2" charset="-122"/>
            </a:endParaRPr>
          </a:p>
          <a:p>
            <a:pPr marL="578485" lvl="1" indent="-285750">
              <a:lnSpc>
                <a:spcPct val="150000"/>
              </a:lnSpc>
              <a:buFont typeface="Arial" panose="020B0604020202020204" pitchFamily="34" charset="0"/>
              <a:buChar char="•"/>
            </a:pPr>
            <a:r>
              <a:rPr lang="zh-CN" altLang="en-US" b="1" dirty="0"/>
              <a:t>进程识别：</a:t>
            </a:r>
            <a:r>
              <a:rPr lang="zh-CN" altLang="en-US" dirty="0"/>
              <a:t>每个进程有一个唯一的非负数用于进程识别。通常使用</a:t>
            </a:r>
            <a:r>
              <a:rPr lang="en-US" dirty="0">
                <a:effectLst/>
                <a:latin typeface="Times" panose="02020603050405020304" pitchFamily="18" charset="0"/>
              </a:rPr>
              <a:t>MPI_COMM_WORLD</a:t>
            </a:r>
            <a:r>
              <a:rPr lang="zh-CN" altLang="en-US" dirty="0">
                <a:latin typeface="Helvetica" pitchFamily="2" charset="0"/>
              </a:rPr>
              <a:t> 符号常量进行标识</a:t>
            </a:r>
            <a:endParaRPr lang="en-US" altLang="zh-CN" dirty="0"/>
          </a:p>
          <a:p>
            <a:pPr marL="578485" lvl="1" indent="-285750">
              <a:lnSpc>
                <a:spcPct val="150000"/>
              </a:lnSpc>
              <a:buFont typeface="Arial" panose="020B0604020202020204" pitchFamily="34" charset="0"/>
              <a:buChar char="•"/>
            </a:pPr>
            <a:r>
              <a:rPr lang="zh-CN" altLang="en-US" b="1" dirty="0"/>
              <a:t>消息路由：</a:t>
            </a:r>
            <a:r>
              <a:rPr lang="en-US" altLang="zh-CN" dirty="0"/>
              <a:t>MPI</a:t>
            </a:r>
            <a:r>
              <a:rPr lang="zh-CN" altLang="en-US" dirty="0"/>
              <a:t>通过使用套接字或者共享缓冲器将消息传递到目的进程</a:t>
            </a:r>
            <a:endParaRPr lang="en-US" altLang="zh-CN" dirty="0"/>
          </a:p>
          <a:p>
            <a:pPr marL="578485" lvl="1" indent="-285750">
              <a:lnSpc>
                <a:spcPct val="150000"/>
              </a:lnSpc>
              <a:buFont typeface="Arial" panose="020B0604020202020204" pitchFamily="34" charset="0"/>
              <a:buChar char="•"/>
            </a:pPr>
            <a:r>
              <a:rPr lang="zh-CN" altLang="en-US" b="1" dirty="0"/>
              <a:t>消息缓冲：</a:t>
            </a:r>
            <a:r>
              <a:rPr lang="zh-CN" altLang="en-US" dirty="0"/>
              <a:t>一旦一条消息由</a:t>
            </a:r>
            <a:r>
              <a:rPr lang="zh-CN" altLang="en-US" dirty="0"/>
              <a:t>发出端</a:t>
            </a:r>
            <a:r>
              <a:rPr lang="zh-CN" altLang="en-US" dirty="0"/>
              <a:t>发出，直到它到达目的地址它才通常被</a:t>
            </a:r>
            <a:r>
              <a:rPr lang="en-US" altLang="zh-CN" dirty="0"/>
              <a:t>MPI</a:t>
            </a:r>
            <a:r>
              <a:rPr lang="zh-CN" altLang="en-US" dirty="0"/>
              <a:t>缓存</a:t>
            </a:r>
            <a:endParaRPr lang="en-US" altLang="zh-CN" dirty="0"/>
          </a:p>
          <a:p>
            <a:pPr marL="578485" lvl="1" indent="-285750">
              <a:lnSpc>
                <a:spcPct val="150000"/>
              </a:lnSpc>
              <a:buFont typeface="Arial" panose="020B0604020202020204" pitchFamily="34" charset="0"/>
              <a:buChar char="•"/>
            </a:pPr>
            <a:r>
              <a:rPr lang="zh-CN" altLang="en-US" b="1" dirty="0"/>
              <a:t>数据整理：</a:t>
            </a:r>
            <a:r>
              <a:rPr lang="zh-CN" altLang="en-US" dirty="0"/>
              <a:t>通过转化数据的表示以适用消息的目的地址（例如，高</a:t>
            </a:r>
            <a:r>
              <a:rPr lang="zh-CN" altLang="en-US" dirty="0"/>
              <a:t>字节序</a:t>
            </a:r>
            <a:r>
              <a:rPr lang="zh-CN" altLang="en-US" dirty="0"/>
              <a:t>和低字节序）</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5" name="Rectangle 3"/>
          <p:cNvSpPr txBox="1">
            <a:spLocks noChangeArrowheads="1"/>
          </p:cNvSpPr>
          <p:nvPr/>
        </p:nvSpPr>
        <p:spPr>
          <a:xfrm>
            <a:off x="2004446" y="2030278"/>
            <a:ext cx="5581973" cy="417195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buFont typeface="Arial" panose="020B0604020202020204" pitchFamily="34" charset="0"/>
              <a:buNone/>
            </a:pPr>
            <a:r>
              <a:rPr lang="en-US" altLang="en-US" dirty="0">
                <a:latin typeface="Courier New" panose="02070309020205020404" pitchFamily="49" charset="0"/>
              </a:rPr>
              <a:t>#include &lt;</a:t>
            </a:r>
            <a:r>
              <a:rPr lang="en-US" altLang="en-US" dirty="0" err="1">
                <a:latin typeface="Courier New" panose="02070309020205020404" pitchFamily="49" charset="0"/>
              </a:rPr>
              <a:t>stdio.h</a:t>
            </a:r>
            <a:r>
              <a:rPr lang="en-US" altLang="en-US" dirty="0">
                <a:latin typeface="Courier New" panose="02070309020205020404" pitchFamily="49" charset="0"/>
              </a:rPr>
              <a:t>&gt;</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solidFill>
                  <a:srgbClr val="0066FF"/>
                </a:solidFill>
                <a:latin typeface="Courier New" panose="02070309020205020404" pitchFamily="49" charset="0"/>
              </a:rPr>
              <a:t>#</a:t>
            </a:r>
            <a:r>
              <a:rPr lang="en-US" altLang="en-US" dirty="0">
                <a:solidFill>
                  <a:srgbClr val="0066FF"/>
                </a:solidFill>
                <a:latin typeface="Courier New" panose="02070309020205020404" pitchFamily="49" charset="0"/>
              </a:rPr>
              <a:t>include "</a:t>
            </a:r>
            <a:r>
              <a:rPr lang="en-US" altLang="en-US" dirty="0" err="1">
                <a:solidFill>
                  <a:srgbClr val="0066FF"/>
                </a:solidFill>
                <a:latin typeface="Courier New" panose="02070309020205020404" pitchFamily="49" charset="0"/>
              </a:rPr>
              <a:t>mpi.h</a:t>
            </a:r>
            <a:r>
              <a:rPr lang="en-US" altLang="en-US" dirty="0">
                <a:solidFill>
                  <a:srgbClr val="0066FF"/>
                </a:solidFill>
                <a:latin typeface="Courier New" panose="02070309020205020404" pitchFamily="49" charset="0"/>
              </a:rPr>
              <a:t>“</a:t>
            </a:r>
            <a:endParaRPr lang="en-US" altLang="en-US" dirty="0">
              <a:solidFill>
                <a:srgbClr val="0066FF"/>
              </a:solidFill>
              <a:latin typeface="Courier New" panose="02070309020205020404" pitchFamily="49" charset="0"/>
            </a:endParaRPr>
          </a:p>
          <a:p>
            <a:pPr>
              <a:spcBef>
                <a:spcPts val="0"/>
              </a:spcBef>
              <a:spcAft>
                <a:spcPts val="0"/>
              </a:spcAft>
              <a:buFont typeface="Arial" panose="020B0604020202020204" pitchFamily="34" charset="0"/>
              <a:buNone/>
            </a:pPr>
            <a:endParaRPr lang="en-US" altLang="en-US" dirty="0">
              <a:solidFill>
                <a:srgbClr val="0066FF"/>
              </a:solidFill>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main(</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	 int </a:t>
            </a:r>
            <a:r>
              <a:rPr lang="en-US" altLang="en-US" dirty="0" err="1">
                <a:latin typeface="Courier New" panose="02070309020205020404" pitchFamily="49" charset="0"/>
              </a:rPr>
              <a:t>argc</a:t>
            </a:r>
            <a:r>
              <a:rPr lang="en-US" altLang="en-US" dirty="0">
                <a:latin typeface="Courier New" panose="02070309020205020404" pitchFamily="49" charset="0"/>
              </a:rPr>
              <a:t>,</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	 char *</a:t>
            </a:r>
            <a:r>
              <a:rPr lang="en-US" altLang="en-US" dirty="0" err="1">
                <a:latin typeface="Courier New" panose="02070309020205020404" pitchFamily="49" charset="0"/>
              </a:rPr>
              <a:t>argv</a:t>
            </a:r>
            <a:r>
              <a:rPr lang="en-US" altLang="en-US" dirty="0">
                <a:latin typeface="Courier New" panose="02070309020205020404" pitchFamily="49" charset="0"/>
              </a:rPr>
              <a:t>[] )</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    </a:t>
            </a:r>
            <a:r>
              <a:rPr lang="en-US" altLang="en-US" dirty="0" err="1">
                <a:solidFill>
                  <a:srgbClr val="0066FF"/>
                </a:solidFill>
                <a:latin typeface="Courier New" panose="02070309020205020404" pitchFamily="49" charset="0"/>
              </a:rPr>
              <a:t>MPI_Init</a:t>
            </a:r>
            <a:r>
              <a:rPr lang="en-US" altLang="en-US" dirty="0">
                <a:solidFill>
                  <a:srgbClr val="0066FF"/>
                </a:solidFill>
                <a:latin typeface="Courier New" panose="02070309020205020404" pitchFamily="49" charset="0"/>
              </a:rPr>
              <a:t>( &amp;</a:t>
            </a:r>
            <a:r>
              <a:rPr lang="en-US" altLang="en-US" dirty="0" err="1">
                <a:solidFill>
                  <a:srgbClr val="0066FF"/>
                </a:solidFill>
                <a:latin typeface="Courier New" panose="02070309020205020404" pitchFamily="49" charset="0"/>
              </a:rPr>
              <a:t>argc</a:t>
            </a:r>
            <a:r>
              <a:rPr lang="en-US" altLang="en-US" dirty="0">
                <a:solidFill>
                  <a:srgbClr val="0066FF"/>
                </a:solidFill>
                <a:latin typeface="Courier New" panose="02070309020205020404" pitchFamily="49" charset="0"/>
              </a:rPr>
              <a:t>, &amp;</a:t>
            </a:r>
            <a:r>
              <a:rPr lang="en-US" altLang="en-US" dirty="0" err="1">
                <a:solidFill>
                  <a:srgbClr val="0066FF"/>
                </a:solidFill>
                <a:latin typeface="Courier New" panose="02070309020205020404" pitchFamily="49" charset="0"/>
              </a:rPr>
              <a:t>argv</a:t>
            </a:r>
            <a:r>
              <a:rPr lang="en-US" altLang="en-US" dirty="0">
                <a:solidFill>
                  <a:srgbClr val="0066FF"/>
                </a:solidFill>
                <a:latin typeface="Courier New" panose="02070309020205020404" pitchFamily="49" charset="0"/>
              </a:rPr>
              <a:t> )</a:t>
            </a:r>
            <a:r>
              <a:rPr lang="en-US" altLang="en-US" dirty="0">
                <a:latin typeface="Courier New" panose="02070309020205020404" pitchFamily="49" charset="0"/>
              </a:rPr>
              <a:t>;</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 "Hello, world!\n" );</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    </a:t>
            </a:r>
            <a:r>
              <a:rPr lang="en-US" altLang="en-US" dirty="0" err="1">
                <a:solidFill>
                  <a:srgbClr val="0066FF"/>
                </a:solidFill>
                <a:latin typeface="Courier New" panose="02070309020205020404" pitchFamily="49" charset="0"/>
              </a:rPr>
              <a:t>MPI_Finalize</a:t>
            </a:r>
            <a:r>
              <a:rPr lang="en-US" altLang="en-US" dirty="0">
                <a:solidFill>
                  <a:srgbClr val="0066FF"/>
                </a:solidFill>
                <a:latin typeface="Courier New" panose="02070309020205020404" pitchFamily="49" charset="0"/>
              </a:rPr>
              <a:t>()</a:t>
            </a:r>
            <a:r>
              <a:rPr lang="en-US" altLang="en-US" dirty="0">
                <a:latin typeface="Courier New" panose="02070309020205020404" pitchFamily="49" charset="0"/>
              </a:rPr>
              <a:t>;</a:t>
            </a:r>
            <a:endParaRPr lang="en-US" altLang="en-US" dirty="0">
              <a:latin typeface="Courier New" panose="02070309020205020404" pitchFamily="49" charset="0"/>
            </a:endParaRPr>
          </a:p>
          <a:p>
            <a:pPr>
              <a:spcBef>
                <a:spcPts val="0"/>
              </a:spcBef>
              <a:spcAft>
                <a:spcPts val="0"/>
              </a:spcAft>
              <a:buFont typeface="Arial" panose="020B0604020202020204" pitchFamily="34" charset="0"/>
              <a:buNone/>
            </a:pPr>
            <a:r>
              <a:rPr lang="en-US" altLang="en-US" dirty="0">
                <a:latin typeface="Courier New" panose="02070309020205020404" pitchFamily="49" charset="0"/>
              </a:rPr>
              <a:t>}</a:t>
            </a:r>
            <a:endParaRPr lang="en-US" altLang="en-US" dirty="0">
              <a:latin typeface="Courier New" panose="02070309020205020404" pitchFamily="49" charset="0"/>
            </a:endParaRPr>
          </a:p>
        </p:txBody>
      </p:sp>
      <p:sp>
        <p:nvSpPr>
          <p:cNvPr id="7" name="TextBox 6"/>
          <p:cNvSpPr txBox="1"/>
          <p:nvPr/>
        </p:nvSpPr>
        <p:spPr>
          <a:xfrm>
            <a:off x="3661211" y="1350429"/>
            <a:ext cx="2268442" cy="523220"/>
          </a:xfrm>
          <a:prstGeom prst="rect">
            <a:avLst/>
          </a:prstGeom>
          <a:noFill/>
        </p:spPr>
        <p:txBody>
          <a:bodyPr wrap="none" rtlCol="0">
            <a:spAutoFit/>
          </a:bodyPr>
          <a:lstStyle/>
          <a:p>
            <a:r>
              <a:rPr lang="en-US" altLang="en-US" sz="2800" dirty="0"/>
              <a:t>Hello world</a:t>
            </a:r>
            <a:r>
              <a:rPr lang="en-US" altLang="en-US" sz="2800" dirty="0"/>
              <a:t>(</a:t>
            </a:r>
            <a:r>
              <a:rPr lang="en-US" altLang="en-US" sz="2800" dirty="0"/>
              <a:t>C)</a:t>
            </a:r>
            <a:endParaRPr 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8" name="Rectangle 3"/>
          <p:cNvSpPr>
            <a:spLocks noGrp="1" noChangeArrowheads="1"/>
          </p:cNvSpPr>
          <p:nvPr>
            <p:ph idx="1"/>
          </p:nvPr>
        </p:nvSpPr>
        <p:spPr>
          <a:xfrm>
            <a:off x="800100" y="1343025"/>
            <a:ext cx="7797362" cy="4572000"/>
          </a:xfrm>
        </p:spPr>
        <p:txBody>
          <a:bodyPr>
            <a:normAutofit/>
          </a:bodyPr>
          <a:lstStyle/>
          <a:p>
            <a:pPr marL="292735" lvl="1" indent="0">
              <a:lnSpc>
                <a:spcPct val="160000"/>
              </a:lnSpc>
              <a:buNone/>
            </a:pPr>
            <a:r>
              <a:rPr lang="en-US" altLang="en-US" b="1" dirty="0"/>
              <a:t>int </a:t>
            </a:r>
            <a:r>
              <a:rPr lang="en-US" altLang="en-US" b="1" dirty="0" err="1"/>
              <a:t>MPI_Init</a:t>
            </a:r>
            <a:r>
              <a:rPr lang="en-US" altLang="en-US" b="1" dirty="0"/>
              <a:t>(int *</a:t>
            </a:r>
            <a:r>
              <a:rPr lang="en-US" altLang="en-US" b="1" dirty="0" err="1"/>
              <a:t>argc</a:t>
            </a:r>
            <a:r>
              <a:rPr lang="en-US" altLang="en-US" b="1" dirty="0"/>
              <a:t>, char **</a:t>
            </a:r>
            <a:r>
              <a:rPr lang="en-US" altLang="en-US" b="1" dirty="0" err="1"/>
              <a:t>argv</a:t>
            </a:r>
            <a:r>
              <a:rPr lang="en-US" altLang="en-US" b="1" dirty="0"/>
              <a:t>)</a:t>
            </a:r>
            <a:r>
              <a:rPr lang="zh-CN" altLang="en-US" b="1" dirty="0"/>
              <a:t> </a:t>
            </a:r>
            <a:endParaRPr lang="en-US" altLang="zh-CN" b="1" dirty="0"/>
          </a:p>
          <a:p>
            <a:pPr marL="292735" lvl="1" indent="0">
              <a:lnSpc>
                <a:spcPct val="160000"/>
              </a:lnSpc>
              <a:buNone/>
            </a:pPr>
            <a:r>
              <a:rPr lang="en-US" altLang="en-US" b="1" dirty="0"/>
              <a:t>MPI_INIT(IERROR)</a:t>
            </a:r>
            <a:endParaRPr lang="en-US" altLang="en-US" b="1" dirty="0"/>
          </a:p>
          <a:p>
            <a:pPr marL="578485" lvl="1" indent="-285750">
              <a:lnSpc>
                <a:spcPct val="160000"/>
              </a:lnSpc>
              <a:buFont typeface="Arial" panose="020B0604020202020204" pitchFamily="34" charset="0"/>
              <a:buChar char="•"/>
            </a:pPr>
            <a:r>
              <a:rPr lang="en-US" altLang="en-US" dirty="0">
                <a:latin typeface="宋体" panose="02010600030101010101" pitchFamily="2" charset="-122"/>
                <a:ea typeface="宋体" panose="02010600030101010101" pitchFamily="2" charset="-122"/>
              </a:rPr>
              <a:t>MPI_INIT</a:t>
            </a:r>
            <a:r>
              <a:rPr lang="en-US" altLang="en-US" dirty="0">
                <a:latin typeface="宋体" panose="02010600030101010101" pitchFamily="2" charset="-122"/>
                <a:ea typeface="宋体" panose="02010600030101010101" pitchFamily="2" charset="-122"/>
              </a:rPr>
              <a:t>是</a:t>
            </a: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程序的第一个调用，它完成</a:t>
            </a: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程序的所有初始化工作。所有的</a:t>
            </a: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程序的第一条可执行语句都是这条语句。</a:t>
            </a:r>
            <a:endParaRPr lang="en-US" altLang="en-US"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r>
              <a:rPr lang="en-US" altLang="en-US" dirty="0">
                <a:latin typeface="宋体" panose="02010600030101010101" pitchFamily="2" charset="-122"/>
                <a:ea typeface="宋体" panose="02010600030101010101" pitchFamily="2" charset="-122"/>
              </a:rPr>
              <a:t>启动</a:t>
            </a: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环境,标志并行代码的开始.</a:t>
            </a:r>
            <a:endParaRPr lang="en-US" altLang="en-US"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r>
              <a:rPr lang="en-US" altLang="en-US" dirty="0">
                <a:latin typeface="宋体" panose="02010600030101010101" pitchFamily="2" charset="-122"/>
                <a:ea typeface="宋体" panose="02010600030101010101" pitchFamily="2" charset="-122"/>
              </a:rPr>
              <a:t>并行代码之前,第一个</a:t>
            </a:r>
            <a:r>
              <a:rPr lang="en-US" altLang="en-US" dirty="0" err="1">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函数(除</a:t>
            </a:r>
            <a:r>
              <a:rPr lang="en-US" altLang="en-US" dirty="0" err="1">
                <a:latin typeface="宋体" panose="02010600030101010101" pitchFamily="2" charset="-122"/>
                <a:ea typeface="宋体" panose="02010600030101010101" pitchFamily="2" charset="-122"/>
              </a:rPr>
              <a:t>MPI_Initialized</a:t>
            </a:r>
            <a:r>
              <a:rPr lang="en-US" altLang="en-US" dirty="0">
                <a:latin typeface="宋体" panose="02010600030101010101" pitchFamily="2" charset="-122"/>
                <a:ea typeface="宋体" panose="02010600030101010101" pitchFamily="2" charset="-122"/>
              </a:rPr>
              <a:t>()</a:t>
            </a:r>
            <a:r>
              <a:rPr lang="en-US" altLang="en-US" dirty="0">
                <a:latin typeface="宋体" panose="02010600030101010101" pitchFamily="2" charset="-122"/>
                <a:ea typeface="宋体" panose="02010600030101010101" pitchFamily="2" charset="-122"/>
              </a:rPr>
              <a:t>外).</a:t>
            </a:r>
            <a:endParaRPr lang="en-US" altLang="en-US"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r>
              <a:rPr lang="en-US" altLang="en-US" dirty="0">
                <a:latin typeface="宋体" panose="02010600030101010101" pitchFamily="2" charset="-122"/>
                <a:ea typeface="宋体" panose="02010600030101010101" pitchFamily="2" charset="-122"/>
              </a:rPr>
              <a:t>要求</a:t>
            </a:r>
            <a:r>
              <a:rPr lang="en-US" altLang="en-US" dirty="0">
                <a:latin typeface="宋体" panose="02010600030101010101" pitchFamily="2" charset="-122"/>
                <a:ea typeface="宋体" panose="02010600030101010101" pitchFamily="2" charset="-122"/>
              </a:rPr>
              <a:t>main</a:t>
            </a:r>
            <a:r>
              <a:rPr lang="en-US" altLang="en-US" dirty="0">
                <a:latin typeface="宋体" panose="02010600030101010101" pitchFamily="2" charset="-122"/>
                <a:ea typeface="宋体" panose="02010600030101010101" pitchFamily="2" charset="-122"/>
              </a:rPr>
              <a:t>必须带参数运行,否则出错.</a:t>
            </a:r>
            <a:endParaRPr lang="en-US" altLang="en-US" dirty="0">
              <a:latin typeface="宋体" panose="02010600030101010101" pitchFamily="2" charset="-122"/>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8" name="Rectangle 3"/>
          <p:cNvSpPr>
            <a:spLocks noGrp="1" noChangeArrowheads="1"/>
          </p:cNvSpPr>
          <p:nvPr>
            <p:ph idx="1"/>
          </p:nvPr>
        </p:nvSpPr>
        <p:spPr>
          <a:xfrm>
            <a:off x="800100" y="1343025"/>
            <a:ext cx="7543800" cy="4572000"/>
          </a:xfrm>
        </p:spPr>
        <p:txBody>
          <a:bodyPr>
            <a:normAutofit/>
          </a:bodyPr>
          <a:lstStyle/>
          <a:p>
            <a:pPr marL="292735" lvl="1" indent="0">
              <a:lnSpc>
                <a:spcPct val="160000"/>
              </a:lnSpc>
              <a:buNone/>
            </a:pPr>
            <a:r>
              <a:rPr lang="en-US" altLang="en-US" b="1" dirty="0"/>
              <a:t>int </a:t>
            </a:r>
            <a:r>
              <a:rPr lang="en-US" altLang="en-US" b="1" dirty="0" err="1"/>
              <a:t>MPI_Finalize</a:t>
            </a:r>
            <a:r>
              <a:rPr lang="en-US" altLang="en-US" b="1" dirty="0"/>
              <a:t>(void)</a:t>
            </a:r>
            <a:endParaRPr lang="en-US" altLang="en-US" b="1" dirty="0"/>
          </a:p>
          <a:p>
            <a:pPr marL="292735" lvl="1" indent="0">
              <a:lnSpc>
                <a:spcPct val="160000"/>
              </a:lnSpc>
              <a:buNone/>
            </a:pPr>
            <a:r>
              <a:rPr lang="en-US" altLang="en-US" b="1" dirty="0"/>
              <a:t>MPI_FINALIZE(IERROR)</a:t>
            </a:r>
            <a:endParaRPr lang="en-US" altLang="en-US" b="1" dirty="0"/>
          </a:p>
          <a:p>
            <a:pPr marL="578485" lvl="1" indent="-285750">
              <a:lnSpc>
                <a:spcPct val="160000"/>
              </a:lnSpc>
              <a:buFont typeface="Arial" panose="020B0604020202020204" pitchFamily="34" charset="0"/>
              <a:buChar char="•"/>
            </a:pPr>
            <a:r>
              <a:rPr lang="en-US" altLang="en-US" dirty="0">
                <a:latin typeface="宋体" panose="02010600030101010101" pitchFamily="2" charset="-122"/>
                <a:ea typeface="宋体" panose="02010600030101010101" pitchFamily="2" charset="-122"/>
              </a:rPr>
              <a:t>MPI_FINALIZE</a:t>
            </a:r>
            <a:r>
              <a:rPr lang="zh-CN" altLang="en-US" dirty="0">
                <a:latin typeface="宋体" panose="02010600030101010101" pitchFamily="2" charset="-122"/>
                <a:ea typeface="宋体" panose="02010600030101010101" pitchFamily="2" charset="-122"/>
              </a:rPr>
              <a:t>是</a:t>
            </a:r>
            <a:r>
              <a:rPr lang="en-US" altLang="en-US" dirty="0">
                <a:latin typeface="宋体" panose="02010600030101010101" pitchFamily="2" charset="-122"/>
                <a:ea typeface="宋体" panose="02010600030101010101" pitchFamily="2" charset="-122"/>
              </a:rPr>
              <a:t>MPI</a:t>
            </a:r>
            <a:r>
              <a:rPr lang="zh-CN" altLang="en-US" dirty="0">
                <a:latin typeface="宋体" panose="02010600030101010101" pitchFamily="2" charset="-122"/>
                <a:ea typeface="宋体" panose="02010600030101010101" pitchFamily="2" charset="-122"/>
              </a:rPr>
              <a:t>程序的最后一个调用，它结束</a:t>
            </a:r>
            <a:r>
              <a:rPr lang="en-US" altLang="en-US" dirty="0">
                <a:latin typeface="宋体" panose="02010600030101010101" pitchFamily="2" charset="-122"/>
                <a:ea typeface="宋体" panose="02010600030101010101" pitchFamily="2" charset="-122"/>
              </a:rPr>
              <a:t>MPI</a:t>
            </a:r>
            <a:r>
              <a:rPr lang="zh-CN" altLang="en-US" dirty="0">
                <a:latin typeface="宋体" panose="02010600030101010101" pitchFamily="2" charset="-122"/>
                <a:ea typeface="宋体" panose="02010600030101010101" pitchFamily="2" charset="-122"/>
              </a:rPr>
              <a:t>程序的运行，它是</a:t>
            </a:r>
            <a:r>
              <a:rPr lang="en-US" altLang="en-US" dirty="0">
                <a:latin typeface="宋体" panose="02010600030101010101" pitchFamily="2" charset="-122"/>
                <a:ea typeface="宋体" panose="02010600030101010101" pitchFamily="2" charset="-122"/>
              </a:rPr>
              <a:t>MPI</a:t>
            </a:r>
            <a:r>
              <a:rPr lang="zh-CN" altLang="en-US" dirty="0">
                <a:latin typeface="宋体" panose="02010600030101010101" pitchFamily="2" charset="-122"/>
                <a:ea typeface="宋体" panose="02010600030101010101" pitchFamily="2" charset="-122"/>
              </a:rPr>
              <a:t>程序的最后一条可执行语句，否则程序的运行结果是不可预知的。</a:t>
            </a:r>
            <a:endParaRPr lang="zh-CN" altLang="en-US"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标志并行代码的结束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结束除主进程外其它进程</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之后串行代码仍可在主进程</a:t>
            </a:r>
            <a:r>
              <a:rPr lang="en-US" altLang="zh-CN" dirty="0">
                <a:latin typeface="宋体" panose="02010600030101010101" pitchFamily="2" charset="-122"/>
                <a:ea typeface="宋体" panose="02010600030101010101" pitchFamily="2" charset="-122"/>
              </a:rPr>
              <a:t>(</a:t>
            </a:r>
            <a:r>
              <a:rPr lang="en-US" altLang="en-US" dirty="0">
                <a:latin typeface="宋体" panose="02010600030101010101" pitchFamily="2" charset="-122"/>
                <a:ea typeface="宋体" panose="02010600030101010101" pitchFamily="2" charset="-122"/>
              </a:rPr>
              <a:t>rank = 0)</a:t>
            </a:r>
            <a:r>
              <a:rPr lang="zh-CN" altLang="en-US" dirty="0">
                <a:latin typeface="宋体" panose="02010600030101010101" pitchFamily="2" charset="-122"/>
                <a:ea typeface="宋体" panose="02010600030101010101" pitchFamily="2" charset="-122"/>
              </a:rPr>
              <a:t>上运行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如果必须</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578485" lvl="1" indent="-285750">
              <a:lnSpc>
                <a:spcPct val="160000"/>
              </a:lnSpc>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8" name="Rectangle 3"/>
          <p:cNvSpPr>
            <a:spLocks noGrp="1" noChangeArrowheads="1"/>
          </p:cNvSpPr>
          <p:nvPr>
            <p:ph idx="1"/>
          </p:nvPr>
        </p:nvSpPr>
        <p:spPr>
          <a:xfrm>
            <a:off x="800100" y="1343025"/>
            <a:ext cx="7543800" cy="4572000"/>
          </a:xfrm>
        </p:spPr>
        <p:txBody>
          <a:bodyPr>
            <a:normAutofit/>
          </a:bodyPr>
          <a:lstStyle/>
          <a:p>
            <a:r>
              <a:rPr lang="en-US" altLang="en-US" sz="2800" dirty="0" err="1"/>
              <a:t>mpicc</a:t>
            </a:r>
            <a:r>
              <a:rPr lang="en-US" altLang="en-US" sz="2800" dirty="0"/>
              <a:t>  –o   hello  </a:t>
            </a:r>
            <a:r>
              <a:rPr lang="en-US" altLang="en-US" sz="2800" dirty="0" err="1"/>
              <a:t>hello.c</a:t>
            </a:r>
            <a:endParaRPr lang="en-US" altLang="en-US" sz="2800" dirty="0"/>
          </a:p>
          <a:p>
            <a:pPr lvl="1"/>
            <a:r>
              <a:rPr lang="en-US" altLang="en-US" dirty="0"/>
              <a:t>生成</a:t>
            </a:r>
            <a:r>
              <a:rPr lang="en-US" altLang="en-US" dirty="0"/>
              <a:t>hello</a:t>
            </a:r>
            <a:r>
              <a:rPr lang="en-US" altLang="en-US" dirty="0"/>
              <a:t>的可执行代码</a:t>
            </a:r>
            <a:endParaRPr lang="en-US" altLang="en-US" dirty="0"/>
          </a:p>
          <a:p>
            <a:r>
              <a:rPr lang="en-US" altLang="en-US" sz="2800" dirty="0" err="1"/>
              <a:t>mpirun</a:t>
            </a:r>
            <a:r>
              <a:rPr lang="en-US" altLang="en-US" sz="2800" dirty="0"/>
              <a:t> –np 4 hello</a:t>
            </a:r>
            <a:endParaRPr lang="en-US" altLang="en-US" sz="2800" dirty="0"/>
          </a:p>
          <a:p>
            <a:pPr lvl="1"/>
            <a:r>
              <a:rPr lang="en-US" altLang="en-US" dirty="0"/>
              <a:t>4 </a:t>
            </a:r>
            <a:r>
              <a:rPr lang="en-US" altLang="en-US" dirty="0"/>
              <a:t>指定</a:t>
            </a:r>
            <a:r>
              <a:rPr lang="en-US" altLang="en-US" dirty="0"/>
              <a:t>np</a:t>
            </a:r>
            <a:r>
              <a:rPr lang="en-US" altLang="en-US" dirty="0"/>
              <a:t>的实参,表示进程数,由用户指定</a:t>
            </a:r>
            <a:endParaRPr lang="en-US" altLang="en-US" dirty="0"/>
          </a:p>
          <a:p>
            <a:pPr lvl="1"/>
            <a:r>
              <a:rPr lang="en-US" altLang="en-US" dirty="0"/>
              <a:t>hello </a:t>
            </a:r>
            <a:r>
              <a:rPr lang="en-US" altLang="en-US" dirty="0"/>
              <a:t>要运行的</a:t>
            </a:r>
            <a:r>
              <a:rPr lang="en-US" altLang="en-US" dirty="0"/>
              <a:t>MPI</a:t>
            </a:r>
            <a:r>
              <a:rPr lang="en-US" altLang="en-US" dirty="0"/>
              <a:t>并行程序.</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5" name="Rectangle 3"/>
          <p:cNvSpPr txBox="1">
            <a:spLocks noChangeArrowheads="1"/>
          </p:cNvSpPr>
          <p:nvPr/>
        </p:nvSpPr>
        <p:spPr>
          <a:xfrm>
            <a:off x="720671" y="1940194"/>
            <a:ext cx="8178800" cy="4362450"/>
          </a:xfrm>
          <a:prstGeom prst="rect">
            <a:avLst/>
          </a:prstGeom>
        </p:spPr>
        <p:txBody>
          <a:bodyPr vert="horz" lIns="0" tIns="45720" rIns="0" bIns="45720" rtlCol="0">
            <a:normAutofit lnSpcReduction="1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nSpc>
                <a:spcPct val="80000"/>
              </a:lnSpc>
            </a:pPr>
            <a:r>
              <a:rPr lang="en-US" altLang="en-US" sz="2400" dirty="0"/>
              <a:t>[dair@node01 ~]$</a:t>
            </a:r>
            <a:r>
              <a:rPr lang="en-US" altLang="en-US" sz="2400" dirty="0">
                <a:solidFill>
                  <a:srgbClr val="0066FF"/>
                </a:solidFill>
              </a:rPr>
              <a:t> </a:t>
            </a:r>
            <a:r>
              <a:rPr lang="en-US" altLang="en-US" sz="2400" dirty="0" err="1">
                <a:solidFill>
                  <a:srgbClr val="0066FF"/>
                </a:solidFill>
              </a:rPr>
              <a:t>mpicc</a:t>
            </a:r>
            <a:r>
              <a:rPr lang="en-US" altLang="en-US" sz="2400" dirty="0">
                <a:solidFill>
                  <a:srgbClr val="0066FF"/>
                </a:solidFill>
              </a:rPr>
              <a:t> -o hello </a:t>
            </a:r>
            <a:r>
              <a:rPr lang="en-US" altLang="en-US" sz="2400" dirty="0" err="1">
                <a:solidFill>
                  <a:srgbClr val="0066FF"/>
                </a:solidFill>
              </a:rPr>
              <a:t>hello.c</a:t>
            </a:r>
            <a:endParaRPr lang="en-US" altLang="en-US" sz="2400" dirty="0">
              <a:solidFill>
                <a:srgbClr val="0066FF"/>
              </a:solidFill>
            </a:endParaRPr>
          </a:p>
          <a:p>
            <a:pPr>
              <a:lnSpc>
                <a:spcPct val="80000"/>
              </a:lnSpc>
            </a:pPr>
            <a:r>
              <a:rPr lang="en-US" altLang="en-US" sz="2400" dirty="0"/>
              <a:t>[dair@node01 ~]$</a:t>
            </a:r>
            <a:r>
              <a:rPr lang="en-US" altLang="en-US" sz="2400" dirty="0">
                <a:solidFill>
                  <a:srgbClr val="0066FF"/>
                </a:solidFill>
              </a:rPr>
              <a:t> ./hello                                      </a:t>
            </a:r>
            <a:r>
              <a:rPr lang="en-US" altLang="en-US" sz="2800" dirty="0">
                <a:solidFill>
                  <a:srgbClr val="FF3300"/>
                </a:solidFill>
              </a:rPr>
              <a:t>(</a:t>
            </a:r>
            <a:r>
              <a:rPr lang="en-US" altLang="en-US" sz="2800" dirty="0">
                <a:solidFill>
                  <a:srgbClr val="FF3300"/>
                </a:solidFill>
                <a:sym typeface="Wingdings 2" panose="05020102010507070707" pitchFamily="2" charset="2"/>
              </a:rPr>
              <a:t></a:t>
            </a:r>
            <a:r>
              <a:rPr lang="en-US" altLang="en-US" sz="2800" dirty="0">
                <a:solidFill>
                  <a:srgbClr val="FF3300"/>
                </a:solidFill>
              </a:rPr>
              <a:t>)</a:t>
            </a:r>
            <a:endParaRPr lang="en-US" altLang="en-US" sz="2800" dirty="0">
              <a:solidFill>
                <a:srgbClr val="0066FF"/>
              </a:solidFill>
            </a:endParaRPr>
          </a:p>
          <a:p>
            <a:pPr>
              <a:lnSpc>
                <a:spcPct val="80000"/>
              </a:lnSpc>
              <a:buFont typeface="Arial" panose="020B0604020202020204" pitchFamily="34" charset="0"/>
              <a:buNone/>
            </a:pPr>
            <a:r>
              <a:rPr lang="en-US" altLang="en-US" sz="2400" dirty="0">
                <a:solidFill>
                  <a:schemeClr val="tx2"/>
                </a:solidFill>
              </a:rPr>
              <a:t>   [0]  Aborting program ! Could not create p4 </a:t>
            </a:r>
            <a:r>
              <a:rPr lang="en-US" altLang="en-US" sz="2400" dirty="0" err="1">
                <a:solidFill>
                  <a:schemeClr val="tx2"/>
                </a:solidFill>
              </a:rPr>
              <a:t>procgroup</a:t>
            </a:r>
            <a:r>
              <a:rPr lang="en-US" altLang="en-US" sz="2400" dirty="0">
                <a:solidFill>
                  <a:schemeClr val="tx2"/>
                </a:solidFill>
              </a:rPr>
              <a:t>.  Possible missing </a:t>
            </a:r>
            <a:r>
              <a:rPr lang="en-US" altLang="en-US" sz="2400" dirty="0" err="1">
                <a:solidFill>
                  <a:schemeClr val="tx2"/>
                </a:solidFill>
              </a:rPr>
              <a:t>fileor</a:t>
            </a:r>
            <a:r>
              <a:rPr lang="en-US" altLang="en-US" sz="2400" dirty="0">
                <a:solidFill>
                  <a:schemeClr val="tx2"/>
                </a:solidFill>
              </a:rPr>
              <a:t> program started without </a:t>
            </a:r>
            <a:r>
              <a:rPr lang="en-US" altLang="en-US" sz="2400" dirty="0" err="1">
                <a:solidFill>
                  <a:schemeClr val="tx2"/>
                </a:solidFill>
              </a:rPr>
              <a:t>mpirun</a:t>
            </a:r>
            <a:r>
              <a:rPr lang="en-US" altLang="en-US" sz="2400" dirty="0">
                <a:solidFill>
                  <a:schemeClr val="tx2"/>
                </a:solidFill>
              </a:rPr>
              <a:t>.</a:t>
            </a:r>
            <a:endParaRPr lang="en-US" altLang="en-US" sz="2400" dirty="0">
              <a:solidFill>
                <a:schemeClr val="tx2"/>
              </a:solidFill>
            </a:endParaRPr>
          </a:p>
          <a:p>
            <a:pPr>
              <a:lnSpc>
                <a:spcPct val="80000"/>
              </a:lnSpc>
            </a:pPr>
            <a:r>
              <a:rPr lang="en-US" altLang="en-US" sz="2400" dirty="0"/>
              <a:t>[dair@node01 ~]$</a:t>
            </a:r>
            <a:r>
              <a:rPr lang="en-US" altLang="en-US" sz="2400" dirty="0">
                <a:solidFill>
                  <a:schemeClr val="tx2"/>
                </a:solidFill>
              </a:rPr>
              <a:t> </a:t>
            </a:r>
            <a:r>
              <a:rPr lang="en-US" altLang="en-US" sz="2400" dirty="0" err="1">
                <a:solidFill>
                  <a:srgbClr val="0066FF"/>
                </a:solidFill>
              </a:rPr>
              <a:t>mpirun</a:t>
            </a:r>
            <a:r>
              <a:rPr lang="en-US" altLang="en-US" sz="2400" dirty="0">
                <a:solidFill>
                  <a:srgbClr val="0066FF"/>
                </a:solidFill>
              </a:rPr>
              <a:t> -np 4 hello</a:t>
            </a:r>
            <a:r>
              <a:rPr lang="en-US" altLang="en-US" sz="2400" dirty="0">
                <a:solidFill>
                  <a:schemeClr val="tx2"/>
                </a:solidFill>
              </a:rPr>
              <a:t>                    </a:t>
            </a:r>
            <a:r>
              <a:rPr lang="en-US" altLang="en-US" sz="2800" dirty="0">
                <a:solidFill>
                  <a:srgbClr val="FF3300"/>
                </a:solidFill>
              </a:rPr>
              <a:t>(</a:t>
            </a:r>
            <a:r>
              <a:rPr lang="en-US" altLang="en-US" sz="2800" dirty="0">
                <a:solidFill>
                  <a:srgbClr val="FF3300"/>
                </a:solidFill>
                <a:sym typeface="Wingdings 2" panose="05020102010507070707" pitchFamily="2" charset="2"/>
              </a:rPr>
              <a:t></a:t>
            </a:r>
            <a:r>
              <a:rPr lang="en-US" altLang="en-US" sz="2800" dirty="0">
                <a:solidFill>
                  <a:srgbClr val="FF3300"/>
                </a:solidFill>
              </a:rPr>
              <a:t>)</a:t>
            </a:r>
            <a:endParaRPr lang="en-US" altLang="en-US" sz="2800" dirty="0">
              <a:solidFill>
                <a:srgbClr val="FF3300"/>
              </a:solidFill>
            </a:endParaRPr>
          </a:p>
          <a:p>
            <a:pPr>
              <a:lnSpc>
                <a:spcPct val="80000"/>
              </a:lnSpc>
              <a:buFont typeface="Arial" panose="020B0604020202020204" pitchFamily="34" charset="0"/>
              <a:buNone/>
            </a:pPr>
            <a:r>
              <a:rPr lang="en-US" altLang="en-US" sz="2400" dirty="0">
                <a:solidFill>
                  <a:schemeClr val="tx2"/>
                </a:solidFill>
              </a:rPr>
              <a:t>   Hello World!</a:t>
            </a:r>
            <a:endParaRPr lang="en-US" altLang="en-US" sz="2400" dirty="0">
              <a:solidFill>
                <a:schemeClr val="tx2"/>
              </a:solidFill>
            </a:endParaRPr>
          </a:p>
          <a:p>
            <a:pPr>
              <a:lnSpc>
                <a:spcPct val="80000"/>
              </a:lnSpc>
              <a:buFont typeface="Arial" panose="020B0604020202020204" pitchFamily="34" charset="0"/>
              <a:buNone/>
            </a:pPr>
            <a:r>
              <a:rPr lang="en-US" altLang="en-US" sz="2400" dirty="0">
                <a:solidFill>
                  <a:schemeClr val="tx2"/>
                </a:solidFill>
              </a:rPr>
              <a:t>   Hello World!</a:t>
            </a:r>
            <a:endParaRPr lang="en-US" altLang="en-US" sz="2400" dirty="0">
              <a:solidFill>
                <a:schemeClr val="tx2"/>
              </a:solidFill>
            </a:endParaRPr>
          </a:p>
          <a:p>
            <a:pPr>
              <a:lnSpc>
                <a:spcPct val="80000"/>
              </a:lnSpc>
              <a:buFont typeface="Arial" panose="020B0604020202020204" pitchFamily="34" charset="0"/>
              <a:buNone/>
            </a:pPr>
            <a:r>
              <a:rPr lang="en-US" altLang="en-US" sz="2400" dirty="0">
                <a:solidFill>
                  <a:schemeClr val="tx2"/>
                </a:solidFill>
              </a:rPr>
              <a:t>   Hello World!</a:t>
            </a:r>
            <a:r>
              <a:rPr lang="en-US" altLang="en-US" sz="2400" dirty="0">
                <a:solidFill>
                  <a:schemeClr val="tx2"/>
                </a:solidFill>
                <a:sym typeface="Webdings" panose="05030102010509060703" pitchFamily="2" charset="2"/>
              </a:rPr>
              <a:t> </a:t>
            </a:r>
            <a:endParaRPr lang="en-US" altLang="en-US" sz="2400" dirty="0">
              <a:solidFill>
                <a:schemeClr val="tx2"/>
              </a:solidFill>
              <a:sym typeface="Webdings" panose="05030102010509060703" pitchFamily="2" charset="2"/>
            </a:endParaRPr>
          </a:p>
          <a:p>
            <a:pPr>
              <a:lnSpc>
                <a:spcPct val="80000"/>
              </a:lnSpc>
              <a:buFont typeface="Arial" panose="020B0604020202020204" pitchFamily="34" charset="0"/>
              <a:buNone/>
            </a:pPr>
            <a:r>
              <a:rPr lang="en-US" altLang="en-US" sz="2400" dirty="0">
                <a:solidFill>
                  <a:schemeClr val="tx2"/>
                </a:solidFill>
              </a:rPr>
              <a:t>   Hello World!</a:t>
            </a:r>
            <a:endParaRPr lang="en-US" altLang="en-US" sz="2400" dirty="0">
              <a:solidFill>
                <a:schemeClr val="tx2"/>
              </a:solidFill>
            </a:endParaRPr>
          </a:p>
          <a:p>
            <a:pPr>
              <a:lnSpc>
                <a:spcPct val="80000"/>
              </a:lnSpc>
            </a:pPr>
            <a:r>
              <a:rPr lang="en-US" altLang="en-US" sz="2400" dirty="0"/>
              <a:t>[dair@node01 ~]$</a:t>
            </a:r>
            <a:r>
              <a:rPr lang="en-US" altLang="en-US" sz="2400" dirty="0">
                <a:solidFill>
                  <a:schemeClr val="tx2"/>
                </a:solidFill>
              </a:rPr>
              <a:t> </a:t>
            </a:r>
            <a:endParaRPr lang="en-US" altLang="en-US" sz="2400" dirty="0">
              <a:solidFill>
                <a:schemeClr val="tx2"/>
              </a:solidFill>
            </a:endParaRPr>
          </a:p>
        </p:txBody>
      </p:sp>
      <p:sp>
        <p:nvSpPr>
          <p:cNvPr id="9" name="TextBox 8"/>
          <p:cNvSpPr txBox="1"/>
          <p:nvPr/>
        </p:nvSpPr>
        <p:spPr>
          <a:xfrm>
            <a:off x="418454" y="1255018"/>
            <a:ext cx="4572000" cy="523220"/>
          </a:xfrm>
          <a:prstGeom prst="rect">
            <a:avLst/>
          </a:prstGeom>
          <a:noFill/>
        </p:spPr>
        <p:txBody>
          <a:bodyPr wrap="square">
            <a:spAutoFit/>
          </a:bodyPr>
          <a:lstStyle/>
          <a:p>
            <a:r>
              <a:rPr lang="en-US" altLang="en-US" sz="2800" dirty="0">
                <a:sym typeface="Webdings" panose="05030102010509060703" pitchFamily="2" charset="2"/>
              </a:rPr>
              <a:t>:</a:t>
            </a:r>
            <a:r>
              <a:rPr lang="en-US" altLang="en-US" dirty="0"/>
              <a:t>运行我们的</a:t>
            </a:r>
            <a:r>
              <a:rPr lang="en-US" altLang="en-US" dirty="0"/>
              <a:t>MPI</a:t>
            </a:r>
            <a:r>
              <a:rPr lang="en-US" altLang="en-US" dirty="0"/>
              <a:t>程序!</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9" name="TextBox 8"/>
          <p:cNvSpPr txBox="1"/>
          <p:nvPr/>
        </p:nvSpPr>
        <p:spPr>
          <a:xfrm>
            <a:off x="457200" y="1410001"/>
            <a:ext cx="4572000" cy="400110"/>
          </a:xfrm>
          <a:prstGeom prst="rect">
            <a:avLst/>
          </a:prstGeom>
          <a:noFill/>
        </p:spPr>
        <p:txBody>
          <a:bodyPr wrap="square">
            <a:spAutoFit/>
          </a:bodyPr>
          <a:lstStyle/>
          <a:p>
            <a:r>
              <a:rPr lang="en-US" altLang="en-US" sz="2000" dirty="0">
                <a:sym typeface="Webdings" panose="05030102010509060703" pitchFamily="2" charset="2"/>
              </a:rPr>
              <a:t>Hello</a:t>
            </a:r>
            <a:r>
              <a:rPr lang="en-US" altLang="en-US" sz="2000" dirty="0">
                <a:sym typeface="Webdings" panose="05030102010509060703" pitchFamily="2" charset="2"/>
              </a:rPr>
              <a:t>是如何被执行的?</a:t>
            </a:r>
            <a:endParaRPr lang="en-US" sz="700" dirty="0"/>
          </a:p>
        </p:txBody>
      </p:sp>
      <p:sp>
        <p:nvSpPr>
          <p:cNvPr id="3" name="Rectangle 3"/>
          <p:cNvSpPr txBox="1">
            <a:spLocks noChangeArrowheads="1"/>
          </p:cNvSpPr>
          <p:nvPr/>
        </p:nvSpPr>
        <p:spPr>
          <a:xfrm>
            <a:off x="457200" y="1885950"/>
            <a:ext cx="8097864" cy="417195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dirty="0"/>
              <a:t>SPMD: Single Program Multiple Data(SIMD)</a:t>
            </a:r>
            <a:endParaRPr lang="en-US" altLang="en-US" dirty="0"/>
          </a:p>
          <a:p>
            <a:endParaRPr lang="en-US" altLang="en-US" dirty="0"/>
          </a:p>
          <a:p>
            <a:pPr>
              <a:buFont typeface="Arial" panose="020B0604020202020204" pitchFamily="34" charset="0"/>
              <a:buNone/>
            </a:pPr>
            <a:r>
              <a:rPr lang="en-US" altLang="en-US" dirty="0">
                <a:latin typeface="Wingdings" panose="05000000000000000000" pitchFamily="2" charset="2"/>
              </a:rPr>
              <a:t>             </a:t>
            </a:r>
            <a:endParaRPr lang="en-US" altLang="en-US" dirty="0">
              <a:latin typeface="Wingdings" panose="05000000000000000000" pitchFamily="2" charset="2"/>
            </a:endParaRPr>
          </a:p>
          <a:p>
            <a:pPr>
              <a:buFont typeface="Arial" panose="020B0604020202020204" pitchFamily="34" charset="0"/>
              <a:buNone/>
            </a:pPr>
            <a:r>
              <a:rPr lang="en-US" altLang="en-US" dirty="0">
                <a:latin typeface="Wingdings" panose="05000000000000000000" pitchFamily="2" charset="2"/>
              </a:rPr>
              <a:t>             </a:t>
            </a:r>
            <a:r>
              <a:rPr lang="zh-CN" altLang="en-US" dirty="0">
                <a:latin typeface="Wingdings" panose="05000000000000000000" pitchFamily="2" charset="2"/>
              </a:rPr>
              <a:t>       </a:t>
            </a:r>
            <a:r>
              <a:rPr lang="en-US" altLang="en-US" sz="4800" dirty="0">
                <a:latin typeface="Wingdings" panose="05000000000000000000" pitchFamily="2" charset="2"/>
              </a:rPr>
              <a:t>::::</a:t>
            </a:r>
            <a:endParaRPr lang="en-US" altLang="en-US" sz="4800" dirty="0">
              <a:latin typeface="Wingdings" panose="05000000000000000000" pitchFamily="2" charset="2"/>
            </a:endParaRPr>
          </a:p>
        </p:txBody>
      </p:sp>
      <p:sp>
        <p:nvSpPr>
          <p:cNvPr id="4" name="Rectangle 4"/>
          <p:cNvSpPr>
            <a:spLocks noChangeArrowheads="1"/>
          </p:cNvSpPr>
          <p:nvPr/>
        </p:nvSpPr>
        <p:spPr bwMode="auto">
          <a:xfrm>
            <a:off x="381000" y="3124200"/>
            <a:ext cx="1562746" cy="1701800"/>
          </a:xfrm>
          <a:prstGeom prst="rect">
            <a:avLst/>
          </a:prstGeom>
          <a:solidFill>
            <a:srgbClr val="00FFFF"/>
          </a:solidFill>
          <a:ln w="9525" cmpd="sng">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buClr>
                <a:schemeClr val="accent2"/>
              </a:buClr>
              <a:buFont typeface="Monotype Sorts" pitchFamily="2" charset="2"/>
              <a:buNone/>
            </a:pPr>
            <a:r>
              <a:rPr lang="zh-CN" altLang="en-US" sz="1000" b="1">
                <a:solidFill>
                  <a:schemeClr val="tx2"/>
                </a:solidFill>
                <a:latin typeface="Arial Narrow" panose="020B0606020202030204" pitchFamily="34" charset="0"/>
              </a:rPr>
              <a:t>#</a:t>
            </a:r>
            <a:r>
              <a:rPr lang="en-US" altLang="en-US" sz="1000" b="1">
                <a:solidFill>
                  <a:schemeClr val="tx2"/>
                </a:solidFill>
                <a:latin typeface="Arial Narrow" panose="020B0606020202030204" pitchFamily="34" charset="0"/>
              </a:rPr>
              <a:t>include "mpi.h"</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#include &lt;stdio.h&gt;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main(</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int argc,</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char *argv[]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MPI_Init( &amp;argc, &amp;argv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printf( "Hello, world!\n"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MPI_Finalize();</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a:solidFill>
                  <a:schemeClr val="tx2"/>
                </a:solidFill>
                <a:latin typeface="Arial Narrow" panose="020B0606020202030204" pitchFamily="34" charset="0"/>
              </a:rPr>
              <a:t>}</a:t>
            </a:r>
            <a:endParaRPr lang="zh-CN" altLang="en-US" sz="1000">
              <a:solidFill>
                <a:schemeClr val="tx2"/>
              </a:solidFill>
              <a:latin typeface="Arial Narrow" panose="020B0606020202030204" pitchFamily="34" charset="0"/>
            </a:endParaRPr>
          </a:p>
        </p:txBody>
      </p:sp>
      <p:sp>
        <p:nvSpPr>
          <p:cNvPr id="7" name="Rectangle 5"/>
          <p:cNvSpPr>
            <a:spLocks noChangeArrowheads="1"/>
          </p:cNvSpPr>
          <p:nvPr/>
        </p:nvSpPr>
        <p:spPr bwMode="auto">
          <a:xfrm>
            <a:off x="2895600" y="3124200"/>
            <a:ext cx="1562746" cy="1701800"/>
          </a:xfrm>
          <a:prstGeom prst="rect">
            <a:avLst/>
          </a:prstGeom>
          <a:solidFill>
            <a:srgbClr val="00FFFF"/>
          </a:solidFill>
          <a:ln w="9525" cmpd="sng">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buClr>
                <a:schemeClr val="accent2"/>
              </a:buClr>
              <a:buFont typeface="Monotype Sorts" pitchFamily="2" charset="2"/>
              <a:buNone/>
            </a:pPr>
            <a:r>
              <a:rPr lang="zh-CN" altLang="en-US" sz="1000" b="1">
                <a:solidFill>
                  <a:schemeClr val="tx2"/>
                </a:solidFill>
                <a:latin typeface="Arial Narrow" panose="020B0606020202030204" pitchFamily="34" charset="0"/>
              </a:rPr>
              <a:t>#</a:t>
            </a:r>
            <a:r>
              <a:rPr lang="en-US" altLang="en-US" sz="1000" b="1">
                <a:solidFill>
                  <a:schemeClr val="tx2"/>
                </a:solidFill>
                <a:latin typeface="Arial Narrow" panose="020B0606020202030204" pitchFamily="34" charset="0"/>
              </a:rPr>
              <a:t>include "mpi.h"</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#include &lt;stdio.h&gt;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main(</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int argc,</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char *argv[]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MPI_Init( &amp;argc, &amp;argv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printf( "Hello, world!\n"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MPI_Finalize();</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a:solidFill>
                  <a:schemeClr val="tx2"/>
                </a:solidFill>
                <a:latin typeface="Arial Narrow" panose="020B0606020202030204" pitchFamily="34" charset="0"/>
              </a:rPr>
              <a:t>}</a:t>
            </a:r>
            <a:endParaRPr lang="zh-CN" altLang="en-US" sz="1000">
              <a:solidFill>
                <a:schemeClr val="tx2"/>
              </a:solidFill>
              <a:latin typeface="Arial Narrow" panose="020B0606020202030204" pitchFamily="34" charset="0"/>
            </a:endParaRPr>
          </a:p>
        </p:txBody>
      </p:sp>
      <p:sp>
        <p:nvSpPr>
          <p:cNvPr id="8" name="Rectangle 6"/>
          <p:cNvSpPr>
            <a:spLocks noChangeArrowheads="1"/>
          </p:cNvSpPr>
          <p:nvPr/>
        </p:nvSpPr>
        <p:spPr bwMode="auto">
          <a:xfrm>
            <a:off x="3048000" y="3276600"/>
            <a:ext cx="1562746" cy="1701800"/>
          </a:xfrm>
          <a:prstGeom prst="rect">
            <a:avLst/>
          </a:prstGeom>
          <a:solidFill>
            <a:srgbClr val="00FFFF"/>
          </a:solidFill>
          <a:ln w="9525" cmpd="sng">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buClr>
                <a:schemeClr val="accent2"/>
              </a:buClr>
              <a:buFont typeface="Monotype Sorts" pitchFamily="2" charset="2"/>
              <a:buNone/>
            </a:pPr>
            <a:r>
              <a:rPr lang="zh-CN" altLang="en-US" sz="1000" b="1">
                <a:solidFill>
                  <a:schemeClr val="tx2"/>
                </a:solidFill>
                <a:latin typeface="Arial Narrow" panose="020B0606020202030204" pitchFamily="34" charset="0"/>
              </a:rPr>
              <a:t>#</a:t>
            </a:r>
            <a:r>
              <a:rPr lang="en-US" altLang="en-US" sz="1000" b="1">
                <a:solidFill>
                  <a:schemeClr val="tx2"/>
                </a:solidFill>
                <a:latin typeface="Arial Narrow" panose="020B0606020202030204" pitchFamily="34" charset="0"/>
              </a:rPr>
              <a:t>include "mpi.h"</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#include &lt;stdio.h&gt;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main(</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int argc,</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char *argv[]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MPI_Init( &amp;argc, &amp;argv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printf( "Hello, world!\n"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MPI_Finalize();</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a:solidFill>
                  <a:schemeClr val="tx2"/>
                </a:solidFill>
                <a:latin typeface="Arial Narrow" panose="020B0606020202030204" pitchFamily="34" charset="0"/>
              </a:rPr>
              <a:t>}</a:t>
            </a:r>
            <a:endParaRPr lang="zh-CN" altLang="en-US" sz="1000">
              <a:solidFill>
                <a:schemeClr val="tx2"/>
              </a:solidFill>
              <a:latin typeface="Arial Narrow" panose="020B0606020202030204" pitchFamily="34" charset="0"/>
            </a:endParaRPr>
          </a:p>
        </p:txBody>
      </p:sp>
      <p:sp>
        <p:nvSpPr>
          <p:cNvPr id="10" name="Rectangle 7"/>
          <p:cNvSpPr>
            <a:spLocks noChangeArrowheads="1"/>
          </p:cNvSpPr>
          <p:nvPr/>
        </p:nvSpPr>
        <p:spPr bwMode="auto">
          <a:xfrm>
            <a:off x="3200400" y="3429000"/>
            <a:ext cx="1562746" cy="1701800"/>
          </a:xfrm>
          <a:prstGeom prst="rect">
            <a:avLst/>
          </a:prstGeom>
          <a:solidFill>
            <a:srgbClr val="00FFFF"/>
          </a:solidFill>
          <a:ln w="9525" cmpd="sng">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buClr>
                <a:schemeClr val="accent2"/>
              </a:buClr>
              <a:buFont typeface="Monotype Sorts" pitchFamily="2" charset="2"/>
              <a:buNone/>
            </a:pPr>
            <a:r>
              <a:rPr lang="zh-CN" altLang="en-US" sz="1000" b="1">
                <a:solidFill>
                  <a:schemeClr val="tx2"/>
                </a:solidFill>
                <a:latin typeface="Arial Narrow" panose="020B0606020202030204" pitchFamily="34" charset="0"/>
              </a:rPr>
              <a:t>#</a:t>
            </a:r>
            <a:r>
              <a:rPr lang="en-US" altLang="en-US" sz="1000" b="1">
                <a:solidFill>
                  <a:schemeClr val="tx2"/>
                </a:solidFill>
                <a:latin typeface="Arial Narrow" panose="020B0606020202030204" pitchFamily="34" charset="0"/>
              </a:rPr>
              <a:t>include "mpi.h"</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#include &lt;stdio.h&gt;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main(</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int argc,</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char *argv[]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MPI_Init( &amp;argc, &amp;argv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printf( "Hello, world!\n"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MPI_Finalize();</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a:solidFill>
                  <a:schemeClr val="tx2"/>
                </a:solidFill>
                <a:latin typeface="Arial Narrow" panose="020B0606020202030204" pitchFamily="34" charset="0"/>
              </a:rPr>
              <a:t>}</a:t>
            </a:r>
            <a:endParaRPr lang="zh-CN" altLang="en-US" sz="1000">
              <a:solidFill>
                <a:schemeClr val="tx2"/>
              </a:solidFill>
              <a:latin typeface="Arial Narrow" panose="020B0606020202030204" pitchFamily="34" charset="0"/>
            </a:endParaRPr>
          </a:p>
        </p:txBody>
      </p:sp>
      <p:sp>
        <p:nvSpPr>
          <p:cNvPr id="11" name="Line 8"/>
          <p:cNvSpPr>
            <a:spLocks noChangeShapeType="1"/>
          </p:cNvSpPr>
          <p:nvPr/>
        </p:nvSpPr>
        <p:spPr bwMode="auto">
          <a:xfrm>
            <a:off x="4572000" y="3200400"/>
            <a:ext cx="3054457" cy="685800"/>
          </a:xfrm>
          <a:prstGeom prst="line">
            <a:avLst/>
          </a:prstGeom>
          <a:noFill/>
          <a:ln w="9525" cmpd="sng">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9"/>
          <p:cNvSpPr>
            <a:spLocks noChangeShapeType="1"/>
          </p:cNvSpPr>
          <p:nvPr/>
        </p:nvSpPr>
        <p:spPr bwMode="auto">
          <a:xfrm>
            <a:off x="4724400" y="3352800"/>
            <a:ext cx="2273085" cy="533400"/>
          </a:xfrm>
          <a:prstGeom prst="line">
            <a:avLst/>
          </a:prstGeom>
          <a:noFill/>
          <a:ln w="9525" cmpd="sng">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4876800" y="3505200"/>
            <a:ext cx="1633780" cy="381000"/>
          </a:xfrm>
          <a:prstGeom prst="line">
            <a:avLst/>
          </a:prstGeom>
          <a:noFill/>
          <a:ln w="9525" cmpd="sng">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1"/>
          <p:cNvSpPr txBox="1">
            <a:spLocks noChangeArrowheads="1"/>
          </p:cNvSpPr>
          <p:nvPr/>
        </p:nvSpPr>
        <p:spPr bwMode="auto">
          <a:xfrm>
            <a:off x="6248400" y="4927600"/>
            <a:ext cx="2306663" cy="1323439"/>
          </a:xfrm>
          <a:prstGeom prst="rect">
            <a:avLst/>
          </a:prstGeom>
          <a:noFill/>
          <a:ln w="9525" cmpd="sng">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000">
                <a:latin typeface="Times New Roman" panose="02020603050405020304" charset="0"/>
              </a:rPr>
              <a:t>Hello World!</a:t>
            </a:r>
            <a:endParaRPr lang="en-US" altLang="en-US" sz="2000">
              <a:latin typeface="Times New Roman" panose="02020603050405020304" charset="0"/>
            </a:endParaRPr>
          </a:p>
          <a:p>
            <a:pPr eaLnBrk="0" hangingPunct="0"/>
            <a:r>
              <a:rPr lang="en-US" altLang="en-US" sz="2000">
                <a:latin typeface="Times New Roman" panose="02020603050405020304" charset="0"/>
              </a:rPr>
              <a:t>Hello World!</a:t>
            </a:r>
            <a:endParaRPr lang="en-US" altLang="en-US" sz="2000">
              <a:latin typeface="Times New Roman" panose="02020603050405020304" charset="0"/>
            </a:endParaRPr>
          </a:p>
          <a:p>
            <a:pPr eaLnBrk="0" hangingPunct="0"/>
            <a:r>
              <a:rPr lang="en-US" altLang="en-US" sz="2000">
                <a:latin typeface="Times New Roman" panose="02020603050405020304" charset="0"/>
              </a:rPr>
              <a:t>Hello World!</a:t>
            </a:r>
            <a:endParaRPr lang="en-US" altLang="en-US" sz="2000">
              <a:latin typeface="Times New Roman" panose="02020603050405020304" charset="0"/>
            </a:endParaRPr>
          </a:p>
          <a:p>
            <a:pPr eaLnBrk="0" hangingPunct="0"/>
            <a:r>
              <a:rPr lang="en-US" altLang="en-US" sz="2000">
                <a:latin typeface="Times New Roman" panose="02020603050405020304" charset="0"/>
              </a:rPr>
              <a:t>Hello World!</a:t>
            </a:r>
            <a:endParaRPr lang="en-US" altLang="en-US" sz="2000">
              <a:latin typeface="Times New Roman" panose="02020603050405020304" charset="0"/>
            </a:endParaRPr>
          </a:p>
        </p:txBody>
      </p:sp>
      <p:sp>
        <p:nvSpPr>
          <p:cNvPr id="15" name="AutoShape 12"/>
          <p:cNvSpPr/>
          <p:nvPr/>
        </p:nvSpPr>
        <p:spPr bwMode="auto">
          <a:xfrm rot="5400000" flipH="1" flipV="1">
            <a:off x="6738534" y="3510366"/>
            <a:ext cx="342900" cy="2237568"/>
          </a:xfrm>
          <a:prstGeom prst="leftBrace">
            <a:avLst>
              <a:gd name="adj1" fmla="val 58333"/>
              <a:gd name="adj2" fmla="val 50000"/>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3"/>
          <p:cNvSpPr>
            <a:spLocks noChangeArrowheads="1"/>
          </p:cNvSpPr>
          <p:nvPr/>
        </p:nvSpPr>
        <p:spPr bwMode="auto">
          <a:xfrm>
            <a:off x="2133600" y="3733800"/>
            <a:ext cx="639305" cy="304800"/>
          </a:xfrm>
          <a:prstGeom prst="rightArrow">
            <a:avLst>
              <a:gd name="adj1" fmla="val 50000"/>
              <a:gd name="adj2" fmla="val 56250"/>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4"/>
          <p:cNvSpPr>
            <a:spLocks noChangeArrowheads="1"/>
          </p:cNvSpPr>
          <p:nvPr/>
        </p:nvSpPr>
        <p:spPr bwMode="auto">
          <a:xfrm>
            <a:off x="3352800" y="3581400"/>
            <a:ext cx="1562746" cy="1701800"/>
          </a:xfrm>
          <a:prstGeom prst="rect">
            <a:avLst/>
          </a:prstGeom>
          <a:solidFill>
            <a:srgbClr val="00FFFF"/>
          </a:solidFill>
          <a:ln w="9525" cmpd="sng">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50000"/>
              </a:lnSpc>
              <a:spcBef>
                <a:spcPct val="50000"/>
              </a:spcBef>
              <a:buClr>
                <a:schemeClr val="accent2"/>
              </a:buClr>
              <a:buFont typeface="Monotype Sorts" pitchFamily="2" charset="2"/>
              <a:buNone/>
            </a:pPr>
            <a:r>
              <a:rPr lang="zh-CN" altLang="en-US" sz="1000" b="1">
                <a:solidFill>
                  <a:schemeClr val="tx2"/>
                </a:solidFill>
                <a:latin typeface="Arial Narrow" panose="020B0606020202030204" pitchFamily="34" charset="0"/>
              </a:rPr>
              <a:t>#</a:t>
            </a:r>
            <a:r>
              <a:rPr lang="en-US" altLang="en-US" sz="1000" b="1">
                <a:solidFill>
                  <a:schemeClr val="tx2"/>
                </a:solidFill>
                <a:latin typeface="Arial Narrow" panose="020B0606020202030204" pitchFamily="34" charset="0"/>
              </a:rPr>
              <a:t>include "mpi.h"</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#include &lt;stdio.h&gt;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main(</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int argc,</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char *argv[]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MPI_Init( &amp;argc, &amp;argv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printf( "Hello, world!\n" );</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b="1">
                <a:solidFill>
                  <a:schemeClr val="tx2"/>
                </a:solidFill>
                <a:latin typeface="Arial Narrow" panose="020B0606020202030204" pitchFamily="34" charset="0"/>
              </a:rPr>
              <a:t>    MPI_Finalize();</a:t>
            </a:r>
            <a:endParaRPr lang="en-US" altLang="en-US" sz="1000" b="1">
              <a:solidFill>
                <a:schemeClr val="tx2"/>
              </a:solidFill>
              <a:latin typeface="Arial Narrow" panose="020B0606020202030204" pitchFamily="34" charset="0"/>
            </a:endParaRPr>
          </a:p>
          <a:p>
            <a:pPr>
              <a:lnSpc>
                <a:spcPct val="50000"/>
              </a:lnSpc>
              <a:spcBef>
                <a:spcPct val="50000"/>
              </a:spcBef>
              <a:buClr>
                <a:schemeClr val="accent2"/>
              </a:buClr>
              <a:buFont typeface="Monotype Sorts" pitchFamily="2" charset="2"/>
              <a:buNone/>
            </a:pPr>
            <a:r>
              <a:rPr lang="en-US" altLang="en-US" sz="1000">
                <a:solidFill>
                  <a:schemeClr val="tx2"/>
                </a:solidFill>
                <a:latin typeface="Arial Narrow" panose="020B0606020202030204" pitchFamily="34" charset="0"/>
              </a:rPr>
              <a:t>}</a:t>
            </a:r>
            <a:endParaRPr lang="zh-CN" altLang="en-US" sz="1000">
              <a:solidFill>
                <a:schemeClr val="tx2"/>
              </a:solidFill>
              <a:latin typeface="Arial Narrow" panose="020B0606020202030204" pitchFamily="34" charset="0"/>
            </a:endParaRPr>
          </a:p>
        </p:txBody>
      </p:sp>
      <p:sp>
        <p:nvSpPr>
          <p:cNvPr id="18" name="Line 15"/>
          <p:cNvSpPr>
            <a:spLocks noChangeShapeType="1"/>
          </p:cNvSpPr>
          <p:nvPr/>
        </p:nvSpPr>
        <p:spPr bwMode="auto">
          <a:xfrm>
            <a:off x="5029200" y="3657600"/>
            <a:ext cx="852407" cy="381000"/>
          </a:xfrm>
          <a:prstGeom prst="line">
            <a:avLst/>
          </a:prstGeom>
          <a:noFill/>
          <a:ln w="9525" cmpd="sng">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6011864" y="2997200"/>
            <a:ext cx="127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charset="0"/>
                <a:ea typeface="宋体" panose="02010600030101010101" pitchFamily="2" charset="-122"/>
              </a:defRPr>
            </a:lvl1pPr>
            <a:lvl2pPr eaLnBrk="0" hangingPunct="0">
              <a:defRPr sz="2400">
                <a:solidFill>
                  <a:schemeClr val="tx1"/>
                </a:solidFill>
                <a:latin typeface="Times New Roman" panose="02020603050405020304" charset="0"/>
                <a:ea typeface="宋体" panose="02010600030101010101" pitchFamily="2" charset="-122"/>
              </a:defRPr>
            </a:lvl2pPr>
            <a:lvl3pPr eaLnBrk="0" hangingPunct="0">
              <a:defRPr sz="2400">
                <a:solidFill>
                  <a:schemeClr val="tx1"/>
                </a:solidFill>
                <a:latin typeface="Times New Roman" panose="02020603050405020304" charset="0"/>
                <a:ea typeface="宋体" panose="02010600030101010101" pitchFamily="2" charset="-122"/>
              </a:defRPr>
            </a:lvl3pPr>
            <a:lvl4pPr eaLnBrk="0" hangingPunct="0">
              <a:defRPr sz="2400">
                <a:solidFill>
                  <a:schemeClr val="tx1"/>
                </a:solidFill>
                <a:latin typeface="Times New Roman" panose="02020603050405020304" charset="0"/>
                <a:ea typeface="宋体" panose="02010600030101010101" pitchFamily="2" charset="-122"/>
              </a:defRPr>
            </a:lvl4pPr>
            <a:lvl5pPr eaLnBrk="0" hangingPunct="0">
              <a:defRPr sz="2400">
                <a:solidFill>
                  <a:schemeClr val="tx1"/>
                </a:solidFill>
                <a:latin typeface="Times New Roman" panose="02020603050405020304"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accent2"/>
              </a:buClr>
              <a:buFont typeface="Monotype Sorts" pitchFamily="2" charset="2"/>
              <a:buNone/>
            </a:pPr>
            <a:r>
              <a:rPr lang="en-US" altLang="en-US" sz="2000" b="1">
                <a:latin typeface="Tahoma" panose="020B0604030504040204" pitchFamily="34" charset="0"/>
              </a:rPr>
              <a:t>rsh\ssh</a:t>
            </a:r>
            <a:endParaRPr lang="en-US" altLang="en-US" sz="2000" b="1">
              <a:latin typeface="Tahoma" panose="020B060403050404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5" name="Rectangle 2"/>
          <p:cNvSpPr txBox="1">
            <a:spLocks noChangeArrowheads="1"/>
          </p:cNvSpPr>
          <p:nvPr/>
        </p:nvSpPr>
        <p:spPr>
          <a:xfrm>
            <a:off x="419692" y="1425844"/>
            <a:ext cx="8569325" cy="5312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2800" dirty="0">
                <a:sym typeface="Webdings" panose="05030102010509060703" pitchFamily="2" charset="2"/>
              </a:rPr>
              <a:t>:</a:t>
            </a:r>
            <a:r>
              <a:rPr lang="en-US" altLang="en-US" sz="1800" dirty="0"/>
              <a:t>开始写</a:t>
            </a:r>
            <a:r>
              <a:rPr lang="en-US" altLang="en-US" sz="1800" dirty="0"/>
              <a:t>MPI</a:t>
            </a:r>
            <a:r>
              <a:rPr lang="en-US" altLang="en-US" sz="1800" dirty="0"/>
              <a:t>并行程序</a:t>
            </a:r>
            <a:r>
              <a:rPr lang="zh-CN" altLang="en-US" sz="1800" dirty="0"/>
              <a:t>   </a:t>
            </a:r>
            <a:r>
              <a:rPr lang="en-US" altLang="en-US" sz="1800" dirty="0"/>
              <a:t>—</a:t>
            </a:r>
            <a:r>
              <a:rPr lang="en-US" altLang="en-US" sz="1800" dirty="0" err="1">
                <a:latin typeface="Courier New" panose="02070309020205020404" pitchFamily="49" charset="0"/>
              </a:rPr>
              <a:t>Comm_size</a:t>
            </a:r>
            <a:r>
              <a:rPr lang="en-US" altLang="en-US" sz="1800" dirty="0">
                <a:latin typeface="Courier New" panose="02070309020205020404" pitchFamily="49" charset="0"/>
              </a:rPr>
              <a:t>和</a:t>
            </a:r>
            <a:r>
              <a:rPr lang="en-US" altLang="en-US" sz="1800" dirty="0" err="1">
                <a:latin typeface="Courier New" panose="02070309020205020404" pitchFamily="49" charset="0"/>
              </a:rPr>
              <a:t>Comm_rank</a:t>
            </a:r>
            <a:endParaRPr lang="en-US" altLang="en-US" sz="1800" dirty="0">
              <a:latin typeface="Courier New" panose="02070309020205020404" pitchFamily="49" charset="0"/>
            </a:endParaRPr>
          </a:p>
        </p:txBody>
      </p:sp>
      <p:sp>
        <p:nvSpPr>
          <p:cNvPr id="20" name="Rectangle 3"/>
          <p:cNvSpPr txBox="1">
            <a:spLocks noChangeArrowheads="1"/>
          </p:cNvSpPr>
          <p:nvPr/>
        </p:nvSpPr>
        <p:spPr>
          <a:xfrm>
            <a:off x="674177" y="2452608"/>
            <a:ext cx="8229600" cy="2623088"/>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dirty="0">
                <a:latin typeface="宋体" panose="02010600030101010101" pitchFamily="2" charset="-122"/>
                <a:ea typeface="宋体" panose="02010600030101010101" pitchFamily="2" charset="-122"/>
              </a:rPr>
              <a:t>在写</a:t>
            </a:r>
            <a:r>
              <a:rPr lang="en-US" altLang="en-US" dirty="0">
                <a:latin typeface="宋体" panose="02010600030101010101" pitchFamily="2" charset="-122"/>
                <a:ea typeface="宋体" panose="02010600030101010101" pitchFamily="2" charset="-122"/>
              </a:rPr>
              <a:t>MPI</a:t>
            </a:r>
            <a:r>
              <a:rPr lang="en-US" altLang="en-US" dirty="0">
                <a:latin typeface="宋体" panose="02010600030101010101" pitchFamily="2" charset="-122"/>
                <a:ea typeface="宋体" panose="02010600030101010101" pitchFamily="2" charset="-122"/>
              </a:rPr>
              <a:t>程序时，我们常需要知道以下两个问题的答案：</a:t>
            </a:r>
            <a:endParaRPr lang="en-US" altLang="en-US" dirty="0">
              <a:latin typeface="宋体" panose="02010600030101010101" pitchFamily="2" charset="-122"/>
              <a:ea typeface="宋体" panose="02010600030101010101" pitchFamily="2" charset="-122"/>
            </a:endParaRPr>
          </a:p>
          <a:p>
            <a:pPr>
              <a:buFont typeface="Arial" panose="020B0604020202020204" pitchFamily="34" charset="0"/>
              <a:buNone/>
            </a:pPr>
            <a:endParaRPr lang="en-US" altLang="en-US" dirty="0">
              <a:latin typeface="宋体" panose="02010600030101010101" pitchFamily="2" charset="-122"/>
              <a:ea typeface="宋体" panose="02010600030101010101" pitchFamily="2" charset="-122"/>
            </a:endParaRPr>
          </a:p>
          <a:p>
            <a:pPr lvl="1"/>
            <a:r>
              <a:rPr lang="en-US" altLang="en-US" dirty="0">
                <a:latin typeface="宋体" panose="02010600030101010101" pitchFamily="2" charset="-122"/>
                <a:ea typeface="宋体" panose="02010600030101010101" pitchFamily="2" charset="-122"/>
              </a:rPr>
              <a:t>任务由</a:t>
            </a:r>
            <a:r>
              <a:rPr lang="en-US" altLang="en-US" dirty="0">
                <a:solidFill>
                  <a:srgbClr val="FF3300"/>
                </a:solidFill>
                <a:latin typeface="宋体" panose="02010600030101010101" pitchFamily="2" charset="-122"/>
                <a:ea typeface="宋体" panose="02010600030101010101" pitchFamily="2" charset="-122"/>
              </a:rPr>
              <a:t>多少</a:t>
            </a:r>
            <a:r>
              <a:rPr lang="en-US" altLang="en-US" dirty="0">
                <a:latin typeface="宋体" panose="02010600030101010101" pitchFamily="2" charset="-122"/>
                <a:ea typeface="宋体" panose="02010600030101010101" pitchFamily="2" charset="-122"/>
              </a:rPr>
              <a:t>个进程来进行并行计算？</a:t>
            </a:r>
            <a:endParaRPr lang="en-US" altLang="en-US" dirty="0">
              <a:latin typeface="宋体" panose="02010600030101010101" pitchFamily="2" charset="-122"/>
              <a:ea typeface="宋体" panose="02010600030101010101" pitchFamily="2" charset="-122"/>
            </a:endParaRPr>
          </a:p>
          <a:p>
            <a:pPr lvl="1"/>
            <a:r>
              <a:rPr lang="en-US" altLang="en-US" dirty="0">
                <a:latin typeface="宋体" panose="02010600030101010101" pitchFamily="2" charset="-122"/>
                <a:ea typeface="宋体" panose="02010600030101010101" pitchFamily="2" charset="-122"/>
              </a:rPr>
              <a:t>我是</a:t>
            </a:r>
            <a:r>
              <a:rPr lang="en-US" altLang="en-US" dirty="0">
                <a:solidFill>
                  <a:srgbClr val="FF3300"/>
                </a:solidFill>
                <a:latin typeface="宋体" panose="02010600030101010101" pitchFamily="2" charset="-122"/>
                <a:ea typeface="宋体" panose="02010600030101010101" pitchFamily="2" charset="-122"/>
              </a:rPr>
              <a:t>哪一个</a:t>
            </a:r>
            <a:r>
              <a:rPr lang="en-US" altLang="en-US" dirty="0">
                <a:latin typeface="宋体" panose="02010600030101010101" pitchFamily="2" charset="-122"/>
                <a:ea typeface="宋体" panose="02010600030101010101" pitchFamily="2" charset="-122"/>
              </a:rPr>
              <a:t>进程</a:t>
            </a:r>
            <a:r>
              <a:rPr lang="en-US" altLang="en-US" dirty="0">
                <a:latin typeface="宋体" panose="02010600030101010101" pitchFamily="2" charset="-122"/>
                <a:ea typeface="宋体" panose="02010600030101010101" pitchFamily="2" charset="-122"/>
              </a:rPr>
              <a:t>?                        </a:t>
            </a:r>
            <a:endParaRPr lang="en-US" altLang="en-US"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en-US" dirty="0"/>
              <a:t>进程间通信的特征</a:t>
            </a:r>
            <a:endParaRPr lang="zh-CN" altLang="en-US" dirty="0"/>
          </a:p>
        </p:txBody>
      </p:sp>
      <p:sp>
        <p:nvSpPr>
          <p:cNvPr id="3" name="内容占位符 2"/>
          <p:cNvSpPr>
            <a:spLocks noGrp="1"/>
          </p:cNvSpPr>
          <p:nvPr>
            <p:ph idx="1"/>
          </p:nvPr>
        </p:nvSpPr>
        <p:spPr/>
        <p:txBody>
          <a:bodyPr/>
          <a:lstStyle/>
          <a:p>
            <a:r>
              <a:rPr lang="zh-CN" altLang="en-US" b="1" dirty="0"/>
              <a:t>消息的目的地</a:t>
            </a:r>
            <a:endParaRPr lang="en-US" altLang="zh-CN" b="1" dirty="0"/>
          </a:p>
          <a:p>
            <a:pPr lvl="1"/>
            <a:r>
              <a:rPr lang="zh-CN" altLang="en-US" dirty="0"/>
              <a:t>互联网协议中解释了消息是如何发送到 </a:t>
            </a:r>
            <a:r>
              <a:rPr lang="en-US" altLang="zh-CN" dirty="0"/>
              <a:t>&lt;</a:t>
            </a:r>
            <a:r>
              <a:rPr lang="zh-CN" altLang="en-US" dirty="0"/>
              <a:t>互联网地址，本地端口</a:t>
            </a:r>
            <a:r>
              <a:rPr lang="en-US" altLang="zh-CN" dirty="0"/>
              <a:t>&gt;</a:t>
            </a:r>
            <a:endParaRPr lang="en-US" altLang="zh-CN" dirty="0"/>
          </a:p>
          <a:p>
            <a:pPr lvl="2"/>
            <a:r>
              <a:rPr lang="zh-CN" altLang="en-US" dirty="0"/>
              <a:t>本地端口是计算机内部使用的消息目的地，用一个整数指定</a:t>
            </a:r>
            <a:endParaRPr lang="en-US" altLang="zh-CN" dirty="0"/>
          </a:p>
          <a:p>
            <a:pPr lvl="2"/>
            <a:r>
              <a:rPr lang="zh-CN" altLang="en-US" dirty="0"/>
              <a:t>一个端口只能有一个接收者（组播除外），但可以有多个发送者</a:t>
            </a:r>
            <a:endParaRPr lang="en-US" altLang="zh-CN" dirty="0"/>
          </a:p>
          <a:p>
            <a:pPr lvl="2"/>
            <a:r>
              <a:rPr lang="zh-CN" altLang="en-US" dirty="0"/>
              <a:t>进程也可以使用多个端口接收消息</a:t>
            </a:r>
            <a:endParaRPr lang="en-US" altLang="zh-CN" dirty="0"/>
          </a:p>
          <a:p>
            <a:pPr lvl="2"/>
            <a:r>
              <a:rPr lang="zh-CN" altLang="en-US" dirty="0"/>
              <a:t>任何知道端口号的进程都能向端口发送消息</a:t>
            </a:r>
            <a:endParaRPr lang="zh-CN" altLang="en-US" dirty="0"/>
          </a:p>
          <a:p>
            <a:pPr lvl="1"/>
            <a:r>
              <a:rPr lang="zh-CN" altLang="en-US" dirty="0"/>
              <a:t>如果客户使用一个固定的互联网地址访问一个服务，那么该服务必须总在该地址所代表的计算机上，以保持该服务的有效性；</a:t>
            </a:r>
            <a:endParaRPr lang="en-US" altLang="zh-CN" dirty="0"/>
          </a:p>
          <a:p>
            <a:pPr lvl="2"/>
            <a:r>
              <a:rPr lang="zh-CN" altLang="en-US" dirty="0"/>
              <a:t>可以通过客户程序使用名字服务来避免这个情况，以提供位置透明性；</a:t>
            </a:r>
            <a:endParaRPr lang="en-US" altLang="zh-CN" dirty="0"/>
          </a:p>
          <a:p>
            <a:pPr lvl="2"/>
            <a:r>
              <a:rPr lang="zh-CN" altLang="en-US" dirty="0"/>
              <a:t>但是不能实现迁移</a:t>
            </a:r>
            <a:endParaRPr lang="en-US" altLang="zh-CN" dirty="0"/>
          </a:p>
          <a:p>
            <a:pPr lvl="3"/>
            <a:r>
              <a:rPr lang="zh-CN" altLang="en-US" dirty="0"/>
              <a:t>迁移是指在系统运行时移动服务所在的位置</a:t>
            </a:r>
            <a:endParaRPr lang="en-US" altLang="zh-CN" dirty="0"/>
          </a:p>
          <a:p>
            <a:pPr lvl="2"/>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3" name="Rectangle 2"/>
          <p:cNvSpPr txBox="1">
            <a:spLocks noChangeArrowheads="1"/>
          </p:cNvSpPr>
          <p:nvPr/>
        </p:nvSpPr>
        <p:spPr>
          <a:xfrm>
            <a:off x="480060" y="1739025"/>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nSpc>
                <a:spcPct val="90000"/>
              </a:lnSpc>
            </a:pPr>
            <a:r>
              <a:rPr lang="en-US" altLang="en-US" dirty="0"/>
              <a:t>MPI </a:t>
            </a:r>
            <a:r>
              <a:rPr lang="en-US" altLang="en-US" dirty="0"/>
              <a:t>提供了下列函数来回答这些问题：</a:t>
            </a:r>
            <a:endParaRPr lang="en-US" altLang="en-US" dirty="0"/>
          </a:p>
          <a:p>
            <a:pPr lvl="1">
              <a:lnSpc>
                <a:spcPct val="90000"/>
              </a:lnSpc>
            </a:pPr>
            <a:r>
              <a:rPr lang="en-US" altLang="en-US" dirty="0">
                <a:latin typeface="Courier New" panose="02070309020205020404" pitchFamily="49" charset="0"/>
              </a:rPr>
              <a:t>用</a:t>
            </a:r>
            <a:r>
              <a:rPr lang="en-US" altLang="en-US" dirty="0" err="1">
                <a:latin typeface="Courier New" panose="02070309020205020404" pitchFamily="49" charset="0"/>
              </a:rPr>
              <a:t>MPI_Comm_size</a:t>
            </a:r>
            <a:r>
              <a:rPr lang="en-US" altLang="en-US" dirty="0"/>
              <a:t> </a:t>
            </a:r>
            <a:r>
              <a:rPr lang="en-US" altLang="en-US" dirty="0"/>
              <a:t>获得进程个数 </a:t>
            </a:r>
            <a:r>
              <a:rPr lang="en-US" altLang="en-US" dirty="0"/>
              <a:t>p</a:t>
            </a:r>
            <a:endParaRPr lang="en-US" altLang="en-US" dirty="0"/>
          </a:p>
          <a:p>
            <a:pPr lvl="1">
              <a:lnSpc>
                <a:spcPct val="90000"/>
              </a:lnSpc>
              <a:buFont typeface="Arial" panose="020B0604020202020204" pitchFamily="34" charset="0"/>
              <a:buNone/>
            </a:pPr>
            <a:r>
              <a:rPr lang="en-US" altLang="en-US" dirty="0"/>
              <a:t>   int </a:t>
            </a:r>
            <a:r>
              <a:rPr lang="en-US" altLang="en-US" dirty="0" err="1"/>
              <a:t>MPI_Comm_size</a:t>
            </a:r>
            <a:r>
              <a:rPr lang="en-US" altLang="en-US" dirty="0"/>
              <a:t>(</a:t>
            </a:r>
            <a:r>
              <a:rPr lang="en-US" altLang="en-US" dirty="0" err="1"/>
              <a:t>MPI_Comm</a:t>
            </a:r>
            <a:r>
              <a:rPr lang="en-US" altLang="en-US" dirty="0"/>
              <a:t> comm, int *size);</a:t>
            </a:r>
            <a:endParaRPr lang="en-US" altLang="en-US" dirty="0"/>
          </a:p>
          <a:p>
            <a:pPr lvl="1">
              <a:lnSpc>
                <a:spcPct val="90000"/>
              </a:lnSpc>
              <a:buFont typeface="Arial" panose="020B0604020202020204" pitchFamily="34" charset="0"/>
              <a:buNone/>
            </a:pPr>
            <a:endParaRPr lang="en-US" altLang="en-US" dirty="0"/>
          </a:p>
          <a:p>
            <a:pPr lvl="1">
              <a:lnSpc>
                <a:spcPct val="90000"/>
              </a:lnSpc>
            </a:pPr>
            <a:r>
              <a:rPr lang="en-US" altLang="en-US" dirty="0">
                <a:latin typeface="Courier New" panose="02070309020205020404" pitchFamily="49" charset="0"/>
              </a:rPr>
              <a:t>用</a:t>
            </a:r>
            <a:r>
              <a:rPr lang="en-US" altLang="en-US" dirty="0" err="1">
                <a:latin typeface="Courier New" panose="02070309020205020404" pitchFamily="49" charset="0"/>
              </a:rPr>
              <a:t>MPI_Comm_rank</a:t>
            </a:r>
            <a:r>
              <a:rPr lang="en-US" altLang="en-US" dirty="0"/>
              <a:t> </a:t>
            </a:r>
            <a:r>
              <a:rPr lang="en-US" altLang="en-US" dirty="0"/>
              <a:t>获得进程的一个叫</a:t>
            </a:r>
            <a:r>
              <a:rPr lang="en-US" altLang="en-US" i="1" dirty="0">
                <a:highlight>
                  <a:srgbClr val="FFFF00"/>
                </a:highlight>
              </a:rPr>
              <a:t>rank</a:t>
            </a:r>
            <a:r>
              <a:rPr lang="en-US" altLang="en-US" dirty="0"/>
              <a:t>的值，该</a:t>
            </a:r>
            <a:r>
              <a:rPr lang="en-US" altLang="en-US" dirty="0"/>
              <a:t> </a:t>
            </a:r>
            <a:r>
              <a:rPr lang="en-US" altLang="en-US" i="1" dirty="0"/>
              <a:t>rank</a:t>
            </a:r>
            <a:r>
              <a:rPr lang="en-US" altLang="en-US" dirty="0"/>
              <a:t>值为0到</a:t>
            </a:r>
            <a:r>
              <a:rPr lang="en-US" altLang="en-US" dirty="0"/>
              <a:t>p-1</a:t>
            </a:r>
            <a:r>
              <a:rPr lang="en-US" altLang="en-US" dirty="0"/>
              <a:t>间的整数,相当于进程的</a:t>
            </a:r>
            <a:r>
              <a:rPr lang="en-US" altLang="en-US" dirty="0"/>
              <a:t>ID</a:t>
            </a:r>
            <a:endParaRPr lang="en-US" altLang="en-US" dirty="0"/>
          </a:p>
          <a:p>
            <a:pPr lvl="1">
              <a:lnSpc>
                <a:spcPct val="90000"/>
              </a:lnSpc>
              <a:buFont typeface="Arial" panose="020B0604020202020204" pitchFamily="34" charset="0"/>
              <a:buNone/>
            </a:pPr>
            <a:r>
              <a:rPr lang="en-US" altLang="en-US" dirty="0"/>
              <a:t>	int </a:t>
            </a:r>
            <a:r>
              <a:rPr lang="en-US" altLang="en-US" dirty="0" err="1"/>
              <a:t>MPI_Comm_rank</a:t>
            </a:r>
            <a:r>
              <a:rPr lang="en-US" altLang="en-US" dirty="0"/>
              <a:t>(</a:t>
            </a:r>
            <a:r>
              <a:rPr lang="en-US" altLang="en-US" dirty="0" err="1"/>
              <a:t>MPI_Comm</a:t>
            </a:r>
            <a:r>
              <a:rPr lang="en-US" altLang="en-US" dirty="0"/>
              <a:t> comm, int *rank);</a:t>
            </a:r>
            <a:endParaRPr lang="en-US"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4" name="Rectangle 3"/>
          <p:cNvSpPr txBox="1">
            <a:spLocks noChangeArrowheads="1"/>
          </p:cNvSpPr>
          <p:nvPr/>
        </p:nvSpPr>
        <p:spPr>
          <a:xfrm>
            <a:off x="1051560" y="1970322"/>
            <a:ext cx="7086600" cy="4171950"/>
          </a:xfrm>
          <a:prstGeom prst="rect">
            <a:avLst/>
          </a:prstGeom>
          <a:noFill/>
        </p:spPr>
        <p:txBody>
          <a:bodyPr vert="horz" lIns="0" tIns="45720" rIns="0" bIns="45720" rtlCol="0">
            <a:normAutofit fontScale="775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Arial" panose="020B0604020202020204" pitchFamily="34" charset="0"/>
              <a:buNone/>
            </a:pPr>
            <a:r>
              <a:rPr lang="en-US" altLang="en-US" dirty="0">
                <a:latin typeface="Courier New" panose="02070309020205020404" pitchFamily="49" charset="0"/>
              </a:rPr>
              <a:t>#include &lt;</a:t>
            </a:r>
            <a:r>
              <a:rPr lang="en-US" altLang="en-US" dirty="0" err="1">
                <a:latin typeface="Courier New" panose="02070309020205020404" pitchFamily="49" charset="0"/>
              </a:rPr>
              <a:t>stdio.h</a:t>
            </a:r>
            <a:r>
              <a:rPr lang="en-US" altLang="en-US" dirty="0">
                <a:latin typeface="Courier New" panose="02070309020205020404" pitchFamily="49" charset="0"/>
              </a:rPr>
              <a:t>&gt;</a:t>
            </a:r>
            <a:endParaRPr lang="en-US" altLang="en-US" dirty="0">
              <a:latin typeface="Courier New" panose="02070309020205020404" pitchFamily="49" charset="0"/>
            </a:endParaRPr>
          </a:p>
          <a:p>
            <a:pPr>
              <a:lnSpc>
                <a:spcPct val="80000"/>
              </a:lnSpc>
              <a:buFont typeface="Arial" panose="020B0604020202020204" pitchFamily="34" charset="0"/>
              <a:buNone/>
            </a:pPr>
            <a:r>
              <a:rPr lang="en-US" altLang="en-US" dirty="0">
                <a:solidFill>
                  <a:srgbClr val="0066FF"/>
                </a:solidFill>
                <a:latin typeface="Courier New" panose="02070309020205020404" pitchFamily="49" charset="0"/>
              </a:rPr>
              <a:t>#</a:t>
            </a:r>
            <a:r>
              <a:rPr lang="en-US" altLang="en-US" dirty="0">
                <a:solidFill>
                  <a:srgbClr val="0066FF"/>
                </a:solidFill>
                <a:latin typeface="Courier New" panose="02070309020205020404" pitchFamily="49" charset="0"/>
              </a:rPr>
              <a:t>include "</a:t>
            </a:r>
            <a:r>
              <a:rPr lang="en-US" altLang="en-US" dirty="0" err="1">
                <a:solidFill>
                  <a:srgbClr val="0066FF"/>
                </a:solidFill>
                <a:latin typeface="Courier New" panose="02070309020205020404" pitchFamily="49" charset="0"/>
              </a:rPr>
              <a:t>mpi.h</a:t>
            </a:r>
            <a:r>
              <a:rPr lang="en-US" altLang="en-US" dirty="0">
                <a:solidFill>
                  <a:srgbClr val="0066FF"/>
                </a:solidFill>
                <a:latin typeface="Courier New" panose="02070309020205020404" pitchFamily="49" charset="0"/>
              </a:rPr>
              <a:t>"</a:t>
            </a:r>
            <a:endParaRPr lang="en-US" altLang="en-US" dirty="0">
              <a:solidFill>
                <a:srgbClr val="0066FF"/>
              </a:solidFill>
              <a:latin typeface="Courier New" panose="02070309020205020404" pitchFamily="49" charset="0"/>
            </a:endParaRPr>
          </a:p>
          <a:p>
            <a:pPr>
              <a:lnSpc>
                <a:spcPct val="80000"/>
              </a:lnSpc>
              <a:buFont typeface="Arial" panose="020B0604020202020204" pitchFamily="34" charset="0"/>
              <a:buNone/>
            </a:pPr>
            <a:endParaRPr lang="en-US" altLang="en-US" dirty="0">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main( int </a:t>
            </a:r>
            <a:r>
              <a:rPr lang="en-US" altLang="en-US" dirty="0" err="1">
                <a:latin typeface="Courier New" panose="02070309020205020404" pitchFamily="49" charset="0"/>
              </a:rPr>
              <a:t>argc</a:t>
            </a:r>
            <a:r>
              <a:rPr lang="en-US" altLang="en-US" dirty="0">
                <a:latin typeface="Courier New" panose="02070309020205020404" pitchFamily="49" charset="0"/>
              </a:rPr>
              <a:t>, char *</a:t>
            </a:r>
            <a:r>
              <a:rPr lang="en-US" altLang="en-US" dirty="0" err="1">
                <a:latin typeface="Courier New" panose="02070309020205020404" pitchFamily="49" charset="0"/>
              </a:rPr>
              <a:t>argv</a:t>
            </a:r>
            <a:r>
              <a:rPr lang="en-US" altLang="en-US" dirty="0">
                <a:latin typeface="Courier New" panose="02070309020205020404" pitchFamily="49" charset="0"/>
              </a:rPr>
              <a:t>[] )</a:t>
            </a:r>
            <a:endParaRPr lang="en-US" altLang="en-US" dirty="0">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a:t>
            </a:r>
            <a:endParaRPr lang="en-US" altLang="en-US" dirty="0">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a:solidFill>
                  <a:srgbClr val="FF3300"/>
                </a:solidFill>
                <a:latin typeface="Courier New" panose="02070309020205020404" pitchFamily="49" charset="0"/>
              </a:rPr>
              <a:t>int  </a:t>
            </a:r>
            <a:r>
              <a:rPr lang="en-US" altLang="en-US" dirty="0" err="1">
                <a:solidFill>
                  <a:srgbClr val="FF3300"/>
                </a:solidFill>
                <a:latin typeface="Courier New" panose="02070309020205020404" pitchFamily="49" charset="0"/>
              </a:rPr>
              <a:t>myid</a:t>
            </a:r>
            <a:r>
              <a:rPr lang="en-US" altLang="en-US" dirty="0">
                <a:solidFill>
                  <a:srgbClr val="FF3300"/>
                </a:solidFill>
                <a:latin typeface="Courier New" panose="02070309020205020404" pitchFamily="49" charset="0"/>
              </a:rPr>
              <a:t>,</a:t>
            </a:r>
            <a:r>
              <a:rPr lang="en-US" altLang="en-US" dirty="0">
                <a:latin typeface="Courier New" panose="02070309020205020404" pitchFamily="49" charset="0"/>
              </a:rPr>
              <a:t> </a:t>
            </a:r>
            <a:r>
              <a:rPr lang="en-US" altLang="en-US" dirty="0" err="1">
                <a:solidFill>
                  <a:srgbClr val="FF3300"/>
                </a:solidFill>
                <a:latin typeface="Courier New" panose="02070309020205020404" pitchFamily="49" charset="0"/>
              </a:rPr>
              <a:t>numprocs</a:t>
            </a:r>
            <a:r>
              <a:rPr lang="en-US" altLang="en-US" dirty="0">
                <a:solidFill>
                  <a:srgbClr val="FF3300"/>
                </a:solidFill>
                <a:latin typeface="Courier New" panose="02070309020205020404" pitchFamily="49" charset="0"/>
              </a:rPr>
              <a:t>;</a:t>
            </a:r>
            <a:endParaRPr lang="en-US" altLang="en-US" dirty="0">
              <a:solidFill>
                <a:srgbClr val="FF3300"/>
              </a:solidFill>
              <a:latin typeface="Courier New" panose="02070309020205020404" pitchFamily="49" charset="0"/>
            </a:endParaRPr>
          </a:p>
          <a:p>
            <a:pPr>
              <a:lnSpc>
                <a:spcPct val="80000"/>
              </a:lnSpc>
              <a:buFont typeface="Arial" panose="020B0604020202020204" pitchFamily="34" charset="0"/>
              <a:buNone/>
            </a:pPr>
            <a:endParaRPr lang="en-US" altLang="en-US" dirty="0">
              <a:solidFill>
                <a:srgbClr val="FF3300"/>
              </a:solidFill>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err="1">
                <a:solidFill>
                  <a:srgbClr val="0066FF"/>
                </a:solidFill>
                <a:latin typeface="Courier New" panose="02070309020205020404" pitchFamily="49" charset="0"/>
              </a:rPr>
              <a:t>MPI_Init</a:t>
            </a:r>
            <a:r>
              <a:rPr lang="en-US" altLang="en-US" dirty="0">
                <a:solidFill>
                  <a:srgbClr val="0066FF"/>
                </a:solidFill>
                <a:latin typeface="Courier New" panose="02070309020205020404" pitchFamily="49" charset="0"/>
              </a:rPr>
              <a:t>( &amp;</a:t>
            </a:r>
            <a:r>
              <a:rPr lang="en-US" altLang="en-US" dirty="0" err="1">
                <a:solidFill>
                  <a:srgbClr val="0066FF"/>
                </a:solidFill>
                <a:latin typeface="Courier New" panose="02070309020205020404" pitchFamily="49" charset="0"/>
              </a:rPr>
              <a:t>argc</a:t>
            </a:r>
            <a:r>
              <a:rPr lang="en-US" altLang="en-US" dirty="0">
                <a:solidFill>
                  <a:srgbClr val="0066FF"/>
                </a:solidFill>
                <a:latin typeface="Courier New" panose="02070309020205020404" pitchFamily="49" charset="0"/>
              </a:rPr>
              <a:t>, &amp;</a:t>
            </a:r>
            <a:r>
              <a:rPr lang="en-US" altLang="en-US" dirty="0" err="1">
                <a:solidFill>
                  <a:srgbClr val="0066FF"/>
                </a:solidFill>
                <a:latin typeface="Courier New" panose="02070309020205020404" pitchFamily="49" charset="0"/>
              </a:rPr>
              <a:t>argv</a:t>
            </a:r>
            <a:r>
              <a:rPr lang="en-US" altLang="en-US" dirty="0">
                <a:solidFill>
                  <a:srgbClr val="0066FF"/>
                </a:solidFill>
                <a:latin typeface="Courier New" panose="02070309020205020404" pitchFamily="49" charset="0"/>
              </a:rPr>
              <a:t> );</a:t>
            </a:r>
            <a:endParaRPr lang="en-US" altLang="en-US" dirty="0">
              <a:solidFill>
                <a:srgbClr val="0066FF"/>
              </a:solidFill>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err="1">
                <a:solidFill>
                  <a:srgbClr val="FF3300"/>
                </a:solidFill>
                <a:latin typeface="Courier New" panose="02070309020205020404" pitchFamily="49" charset="0"/>
              </a:rPr>
              <a:t>MPI_Comm_rank</a:t>
            </a:r>
            <a:r>
              <a:rPr lang="en-US" altLang="en-US" dirty="0">
                <a:solidFill>
                  <a:srgbClr val="FF3300"/>
                </a:solidFill>
                <a:latin typeface="Courier New" panose="02070309020205020404" pitchFamily="49" charset="0"/>
              </a:rPr>
              <a:t>( MPI_COMM_WORLD, &amp;</a:t>
            </a:r>
            <a:r>
              <a:rPr lang="en-US" altLang="en-US" dirty="0" err="1">
                <a:solidFill>
                  <a:srgbClr val="FF3300"/>
                </a:solidFill>
                <a:latin typeface="Courier New" panose="02070309020205020404" pitchFamily="49" charset="0"/>
              </a:rPr>
              <a:t>myid</a:t>
            </a:r>
            <a:r>
              <a:rPr lang="en-US" altLang="en-US" dirty="0">
                <a:solidFill>
                  <a:srgbClr val="FF3300"/>
                </a:solidFill>
                <a:latin typeface="Courier New" panose="02070309020205020404" pitchFamily="49" charset="0"/>
              </a:rPr>
              <a:t> );</a:t>
            </a:r>
            <a:endParaRPr lang="en-US" altLang="en-US" dirty="0">
              <a:solidFill>
                <a:srgbClr val="FF3300"/>
              </a:solidFill>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err="1">
                <a:solidFill>
                  <a:srgbClr val="FF3300"/>
                </a:solidFill>
                <a:latin typeface="Courier New" panose="02070309020205020404" pitchFamily="49" charset="0"/>
              </a:rPr>
              <a:t>MPI_Comm_size</a:t>
            </a:r>
            <a:r>
              <a:rPr lang="en-US" altLang="en-US" dirty="0">
                <a:solidFill>
                  <a:srgbClr val="FF3300"/>
                </a:solidFill>
                <a:latin typeface="Courier New" panose="02070309020205020404" pitchFamily="49" charset="0"/>
              </a:rPr>
              <a:t>( MPI_COMM_WORLD, &amp;</a:t>
            </a:r>
            <a:r>
              <a:rPr lang="en-US" altLang="en-US" dirty="0" err="1">
                <a:solidFill>
                  <a:srgbClr val="FF3300"/>
                </a:solidFill>
                <a:latin typeface="Courier New" panose="02070309020205020404" pitchFamily="49" charset="0"/>
              </a:rPr>
              <a:t>numprocs</a:t>
            </a:r>
            <a:r>
              <a:rPr lang="en-US" altLang="en-US" dirty="0">
                <a:solidFill>
                  <a:srgbClr val="FF3300"/>
                </a:solidFill>
                <a:latin typeface="Courier New" panose="02070309020205020404" pitchFamily="49" charset="0"/>
              </a:rPr>
              <a:t> );</a:t>
            </a:r>
            <a:endParaRPr lang="en-US" altLang="en-US" dirty="0">
              <a:solidFill>
                <a:srgbClr val="FF3300"/>
              </a:solidFill>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(“I am %d of %d\n", </a:t>
            </a:r>
            <a:r>
              <a:rPr lang="en-US" altLang="en-US" dirty="0" err="1">
                <a:latin typeface="Courier New" panose="02070309020205020404" pitchFamily="49" charset="0"/>
              </a:rPr>
              <a:t>myid</a:t>
            </a:r>
            <a:r>
              <a:rPr lang="en-US" altLang="en-US" dirty="0">
                <a:latin typeface="Courier New" panose="02070309020205020404" pitchFamily="49" charset="0"/>
              </a:rPr>
              <a:t>, </a:t>
            </a:r>
            <a:r>
              <a:rPr lang="en-US" altLang="en-US" dirty="0" err="1">
                <a:latin typeface="Courier New" panose="02070309020205020404" pitchFamily="49" charset="0"/>
              </a:rPr>
              <a:t>numprocs</a:t>
            </a:r>
            <a:r>
              <a:rPr lang="en-US" altLang="en-US" dirty="0">
                <a:latin typeface="Courier New" panose="02070309020205020404" pitchFamily="49" charset="0"/>
              </a:rPr>
              <a:t> );</a:t>
            </a:r>
            <a:endParaRPr lang="en-US" altLang="en-US" dirty="0">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   </a:t>
            </a:r>
            <a:r>
              <a:rPr lang="en-US" altLang="en-US" dirty="0" err="1">
                <a:solidFill>
                  <a:srgbClr val="0066FF"/>
                </a:solidFill>
                <a:latin typeface="Courier New" panose="02070309020205020404" pitchFamily="49" charset="0"/>
              </a:rPr>
              <a:t>MPI_Finalize</a:t>
            </a:r>
            <a:r>
              <a:rPr lang="en-US" altLang="en-US" dirty="0">
                <a:solidFill>
                  <a:srgbClr val="0066FF"/>
                </a:solidFill>
                <a:latin typeface="Courier New" panose="02070309020205020404" pitchFamily="49" charset="0"/>
              </a:rPr>
              <a:t>();</a:t>
            </a:r>
            <a:endParaRPr lang="en-US" altLang="en-US" dirty="0">
              <a:solidFill>
                <a:srgbClr val="0066FF"/>
              </a:solidFill>
              <a:latin typeface="Courier New" panose="02070309020205020404" pitchFamily="49" charset="0"/>
            </a:endParaRPr>
          </a:p>
          <a:p>
            <a:pPr>
              <a:lnSpc>
                <a:spcPct val="80000"/>
              </a:lnSpc>
              <a:buFont typeface="Arial" panose="020B0604020202020204" pitchFamily="34" charset="0"/>
              <a:buNone/>
            </a:pPr>
            <a:r>
              <a:rPr lang="en-US" altLang="en-US" dirty="0">
                <a:latin typeface="Courier New" panose="02070309020205020404" pitchFamily="49" charset="0"/>
              </a:rPr>
              <a:t>}</a:t>
            </a:r>
            <a:endParaRPr lang="en-US" altLang="en-US" dirty="0">
              <a:latin typeface="Courier New" panose="02070309020205020404" pitchFamily="49" charset="0"/>
            </a:endParaRPr>
          </a:p>
        </p:txBody>
      </p:sp>
      <p:sp>
        <p:nvSpPr>
          <p:cNvPr id="7" name="TextBox 6"/>
          <p:cNvSpPr txBox="1"/>
          <p:nvPr/>
        </p:nvSpPr>
        <p:spPr>
          <a:xfrm>
            <a:off x="2324100" y="1383268"/>
            <a:ext cx="4572000" cy="369332"/>
          </a:xfrm>
          <a:prstGeom prst="rect">
            <a:avLst/>
          </a:prstGeom>
          <a:noFill/>
        </p:spPr>
        <p:txBody>
          <a:bodyPr wrap="square">
            <a:spAutoFit/>
          </a:bodyPr>
          <a:lstStyle/>
          <a:p>
            <a:pPr algn="ctr"/>
            <a:r>
              <a:rPr lang="en-US" altLang="en-US" dirty="0"/>
              <a:t>更新的</a:t>
            </a:r>
            <a:r>
              <a:rPr lang="en-US" altLang="en-US" dirty="0"/>
              <a:t>Hello World(c)</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7" name="TextBox 6"/>
          <p:cNvSpPr txBox="1"/>
          <p:nvPr/>
        </p:nvSpPr>
        <p:spPr>
          <a:xfrm>
            <a:off x="2324100" y="1383268"/>
            <a:ext cx="4572000" cy="369332"/>
          </a:xfrm>
          <a:prstGeom prst="rect">
            <a:avLst/>
          </a:prstGeom>
          <a:noFill/>
        </p:spPr>
        <p:txBody>
          <a:bodyPr wrap="square">
            <a:spAutoFit/>
          </a:bodyPr>
          <a:lstStyle/>
          <a:p>
            <a:pPr algn="ctr"/>
            <a:r>
              <a:rPr lang="en-US" altLang="en-US" dirty="0" err="1"/>
              <a:t>运行结果</a:t>
            </a:r>
            <a:endParaRPr lang="en-US" dirty="0"/>
          </a:p>
        </p:txBody>
      </p:sp>
      <p:sp>
        <p:nvSpPr>
          <p:cNvPr id="3" name="Rectangle 3"/>
          <p:cNvSpPr txBox="1">
            <a:spLocks noChangeArrowheads="1"/>
          </p:cNvSpPr>
          <p:nvPr/>
        </p:nvSpPr>
        <p:spPr>
          <a:xfrm>
            <a:off x="457200" y="1905000"/>
            <a:ext cx="8178800" cy="417195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sz="2800" dirty="0"/>
              <a:t>[dair@node01 ~]$ </a:t>
            </a:r>
            <a:r>
              <a:rPr lang="en-US" altLang="en-US" sz="2800" dirty="0" err="1">
                <a:solidFill>
                  <a:srgbClr val="0066FF"/>
                </a:solidFill>
              </a:rPr>
              <a:t>mpicc</a:t>
            </a:r>
            <a:r>
              <a:rPr lang="en-US" altLang="en-US" sz="2800" dirty="0">
                <a:solidFill>
                  <a:srgbClr val="0066FF"/>
                </a:solidFill>
              </a:rPr>
              <a:t> –o hello1 hello1.c</a:t>
            </a:r>
            <a:endParaRPr lang="en-US" altLang="en-US" sz="2800" dirty="0">
              <a:solidFill>
                <a:srgbClr val="0066FF"/>
              </a:solidFill>
            </a:endParaRPr>
          </a:p>
          <a:p>
            <a:r>
              <a:rPr lang="en-US" altLang="en-US" sz="2800" dirty="0"/>
              <a:t>[dair@node01 ~]$ </a:t>
            </a:r>
            <a:r>
              <a:rPr lang="en-US" altLang="en-US" sz="2800" dirty="0" err="1">
                <a:solidFill>
                  <a:srgbClr val="0066FF"/>
                </a:solidFill>
              </a:rPr>
              <a:t>mpirun</a:t>
            </a:r>
            <a:r>
              <a:rPr lang="en-US" altLang="en-US" sz="2800" dirty="0">
                <a:solidFill>
                  <a:srgbClr val="0066FF"/>
                </a:solidFill>
              </a:rPr>
              <a:t> -np 4 hello1</a:t>
            </a:r>
            <a:endParaRPr lang="en-US" altLang="en-US" sz="2800" dirty="0">
              <a:solidFill>
                <a:srgbClr val="0066FF"/>
              </a:solidFill>
            </a:endParaRPr>
          </a:p>
          <a:p>
            <a:pPr lvl="1">
              <a:buFont typeface="Arial" panose="020B0604020202020204" pitchFamily="34" charset="0"/>
              <a:buNone/>
            </a:pPr>
            <a:r>
              <a:rPr lang="en-US" altLang="en-US" sz="2400" dirty="0"/>
              <a:t>I am 0 of 4</a:t>
            </a:r>
            <a:endParaRPr lang="en-US" altLang="en-US" sz="2400" dirty="0"/>
          </a:p>
          <a:p>
            <a:pPr lvl="1">
              <a:buFont typeface="Arial" panose="020B0604020202020204" pitchFamily="34" charset="0"/>
              <a:buNone/>
            </a:pPr>
            <a:r>
              <a:rPr lang="en-US" altLang="en-US" sz="2400" dirty="0"/>
              <a:t>I am 1 of 4</a:t>
            </a:r>
            <a:endParaRPr lang="en-US" altLang="en-US" sz="2400" dirty="0"/>
          </a:p>
          <a:p>
            <a:pPr lvl="1">
              <a:buFont typeface="Arial" panose="020B0604020202020204" pitchFamily="34" charset="0"/>
              <a:buNone/>
            </a:pPr>
            <a:r>
              <a:rPr lang="en-US" altLang="en-US" sz="2400" dirty="0"/>
              <a:t>I am 2 of 4</a:t>
            </a:r>
            <a:endParaRPr lang="en-US" altLang="en-US" sz="2400" dirty="0"/>
          </a:p>
          <a:p>
            <a:pPr lvl="1">
              <a:buFont typeface="Arial" panose="020B0604020202020204" pitchFamily="34" charset="0"/>
              <a:buNone/>
            </a:pPr>
            <a:r>
              <a:rPr lang="en-US" altLang="en-US" sz="2400" dirty="0"/>
              <a:t>I am 3 of 4</a:t>
            </a:r>
            <a:endParaRPr lang="en-US" altLang="en-US" sz="2400" dirty="0"/>
          </a:p>
          <a:p>
            <a:r>
              <a:rPr lang="en-US" altLang="en-US" sz="2800" dirty="0"/>
              <a:t>[dair@node01 ~]$</a:t>
            </a:r>
            <a:endParaRPr lang="en-US" altLang="en-US"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7" name="TextBox 6"/>
          <p:cNvSpPr txBox="1"/>
          <p:nvPr/>
        </p:nvSpPr>
        <p:spPr>
          <a:xfrm>
            <a:off x="681279" y="1445260"/>
            <a:ext cx="5750517" cy="461665"/>
          </a:xfrm>
          <a:prstGeom prst="rect">
            <a:avLst/>
          </a:prstGeom>
          <a:noFill/>
        </p:spPr>
        <p:txBody>
          <a:bodyPr wrap="square">
            <a:spAutoFit/>
          </a:bodyPr>
          <a:lstStyle/>
          <a:p>
            <a:r>
              <a:rPr lang="en-US" altLang="en-US" sz="2400" dirty="0">
                <a:sym typeface="Webdings" panose="05030102010509060703" pitchFamily="2" charset="2"/>
              </a:rPr>
              <a:t>MPI</a:t>
            </a:r>
            <a:r>
              <a:rPr lang="en-US" altLang="en-US" sz="2400" dirty="0"/>
              <a:t>并行通信程序</a:t>
            </a:r>
            <a:r>
              <a:rPr lang="zh-CN" altLang="en-US" sz="2400" dirty="0"/>
              <a:t>  </a:t>
            </a:r>
            <a:r>
              <a:rPr lang="en-US" altLang="en-US" sz="2400" b="0" dirty="0">
                <a:latin typeface="Courier New" panose="02070309020205020404" pitchFamily="49" charset="0"/>
              </a:rPr>
              <a:t>--Send</a:t>
            </a:r>
            <a:r>
              <a:rPr lang="en-US" altLang="en-US" sz="2400" b="0" dirty="0">
                <a:latin typeface="Courier New" panose="02070309020205020404" pitchFamily="49" charset="0"/>
              </a:rPr>
              <a:t>和</a:t>
            </a:r>
            <a:r>
              <a:rPr lang="en-US" altLang="en-US" sz="2400" b="0" dirty="0" err="1">
                <a:latin typeface="Courier New" panose="02070309020205020404" pitchFamily="49" charset="0"/>
              </a:rPr>
              <a:t>Recv</a:t>
            </a:r>
            <a:endParaRPr lang="en-US" sz="2400" dirty="0"/>
          </a:p>
        </p:txBody>
      </p:sp>
      <p:graphicFrame>
        <p:nvGraphicFramePr>
          <p:cNvPr id="4" name="Object 3"/>
          <p:cNvGraphicFramePr>
            <a:graphicFrameLocks noChangeAspect="1"/>
          </p:cNvGraphicFramePr>
          <p:nvPr/>
        </p:nvGraphicFramePr>
        <p:xfrm>
          <a:off x="681279" y="2061275"/>
          <a:ext cx="7620000" cy="3746500"/>
        </p:xfrm>
        <a:graphic>
          <a:graphicData uri="http://schemas.openxmlformats.org/presentationml/2006/ole">
            <mc:AlternateContent xmlns:mc="http://schemas.openxmlformats.org/markup-compatibility/2006">
              <mc:Choice xmlns:v="urn:schemas-microsoft-com:vml" Requires="v">
                <p:oleObj spid="_x0000_s3" name="" r:id="rId1" imgW="34013775" imgH="16725900" progId="Visio.Drawing.6">
                  <p:embed/>
                </p:oleObj>
              </mc:Choice>
              <mc:Fallback>
                <p:oleObj name="" r:id="rId1" imgW="34013775" imgH="1672590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79" y="2061275"/>
                        <a:ext cx="76200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a:spLocks noChangeArrowheads="1"/>
          </p:cNvSpPr>
          <p:nvPr/>
        </p:nvSpPr>
        <p:spPr bwMode="auto">
          <a:xfrm>
            <a:off x="3414954" y="5966525"/>
            <a:ext cx="2154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charset="0"/>
                <a:ea typeface="宋体" panose="02010600030101010101" pitchFamily="2" charset="-122"/>
              </a:defRPr>
            </a:lvl1pPr>
            <a:lvl2pPr eaLnBrk="0" hangingPunct="0">
              <a:defRPr sz="2400">
                <a:solidFill>
                  <a:schemeClr val="tx1"/>
                </a:solidFill>
                <a:latin typeface="Times New Roman" panose="02020603050405020304" charset="0"/>
                <a:ea typeface="宋体" panose="02010600030101010101" pitchFamily="2" charset="-122"/>
              </a:defRPr>
            </a:lvl2pPr>
            <a:lvl3pPr eaLnBrk="0" hangingPunct="0">
              <a:defRPr sz="2400">
                <a:solidFill>
                  <a:schemeClr val="tx1"/>
                </a:solidFill>
                <a:latin typeface="Times New Roman" panose="02020603050405020304" charset="0"/>
                <a:ea typeface="宋体" panose="02010600030101010101" pitchFamily="2" charset="-122"/>
              </a:defRPr>
            </a:lvl3pPr>
            <a:lvl4pPr eaLnBrk="0" hangingPunct="0">
              <a:defRPr sz="2400">
                <a:solidFill>
                  <a:schemeClr val="tx1"/>
                </a:solidFill>
                <a:latin typeface="Times New Roman" panose="02020603050405020304" charset="0"/>
                <a:ea typeface="宋体" panose="02010600030101010101" pitchFamily="2" charset="-122"/>
              </a:defRPr>
            </a:lvl4pPr>
            <a:lvl5pPr eaLnBrk="0" hangingPunct="0">
              <a:defRPr sz="2400">
                <a:solidFill>
                  <a:schemeClr val="tx1"/>
                </a:solidFill>
                <a:latin typeface="Times New Roman" panose="02020603050405020304"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buClr>
                <a:schemeClr val="accent2"/>
              </a:buClr>
              <a:buFont typeface="Monotype Sorts" pitchFamily="2" charset="2"/>
              <a:buNone/>
            </a:pPr>
            <a:r>
              <a:rPr lang="en-US" altLang="en-US" sz="2000">
                <a:solidFill>
                  <a:schemeClr val="tx2"/>
                </a:solidFill>
                <a:effectLst>
                  <a:outerShdw blurRad="38100" dist="38100" dir="2700000" algn="tl">
                    <a:srgbClr val="C0C0C0"/>
                  </a:outerShdw>
                </a:effectLst>
                <a:latin typeface="Tahoma" panose="020B0604030504040204" pitchFamily="34" charset="0"/>
              </a:rPr>
              <a:t>Greeting</a:t>
            </a:r>
            <a:r>
              <a:rPr lang="zh-CN" altLang="en-US" sz="2000">
                <a:solidFill>
                  <a:schemeClr val="tx2"/>
                </a:solidFill>
                <a:effectLst>
                  <a:outerShdw blurRad="38100" dist="38100" dir="2700000" algn="tl">
                    <a:srgbClr val="C0C0C0"/>
                  </a:outerShdw>
                </a:effectLst>
                <a:latin typeface="Tahoma" panose="020B0604030504040204" pitchFamily="34" charset="0"/>
              </a:rPr>
              <a:t>执行过程</a:t>
            </a:r>
            <a:endParaRPr lang="zh-CN" altLang="en-US" sz="2000">
              <a:solidFill>
                <a:schemeClr val="tx2"/>
              </a:solidFill>
              <a:effectLst>
                <a:outerShdw blurRad="38100" dist="38100" dir="2700000" algn="tl">
                  <a:srgbClr val="C0C0C0"/>
                </a:outerShdw>
              </a:effectLst>
              <a:latin typeface="Tahoma" panose="020B060403050404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3" name="Rectangle 2"/>
          <p:cNvSpPr txBox="1">
            <a:spLocks noChangeArrowheads="1"/>
          </p:cNvSpPr>
          <p:nvPr/>
        </p:nvSpPr>
        <p:spPr>
          <a:xfrm>
            <a:off x="681926" y="1181770"/>
            <a:ext cx="7284203" cy="5032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2400" dirty="0"/>
              <a:t>有消息传递</a:t>
            </a:r>
            <a:r>
              <a:rPr lang="en-US" altLang="en-US" sz="2400" dirty="0"/>
              <a:t>greetings(c)</a:t>
            </a:r>
            <a:endParaRPr lang="en-US" altLang="en-US" sz="2400" dirty="0"/>
          </a:p>
        </p:txBody>
      </p:sp>
      <p:sp>
        <p:nvSpPr>
          <p:cNvPr id="8" name="Rectangle 3"/>
          <p:cNvSpPr txBox="1">
            <a:spLocks noChangeArrowheads="1"/>
          </p:cNvSpPr>
          <p:nvPr/>
        </p:nvSpPr>
        <p:spPr>
          <a:xfrm>
            <a:off x="457200" y="1809415"/>
            <a:ext cx="8229600" cy="4525963"/>
          </a:xfrm>
          <a:prstGeom prst="rect">
            <a:avLst/>
          </a:prstGeom>
        </p:spPr>
        <p:txBody>
          <a:bodyPr vert="horz" lIns="0" tIns="45720" rIns="0" bIns="45720" rtlCol="0">
            <a:normAutofit lnSpcReduction="1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None/>
            </a:pPr>
            <a:r>
              <a:rPr lang="en-US" altLang="en-US" sz="2000" dirty="0"/>
              <a:t>#</a:t>
            </a:r>
            <a:r>
              <a:rPr lang="en-US" altLang="en-US" sz="2000" dirty="0"/>
              <a:t>include &lt;</a:t>
            </a:r>
            <a:r>
              <a:rPr lang="en-US" altLang="en-US" sz="2000" dirty="0" err="1"/>
              <a:t>stdio.h</a:t>
            </a:r>
            <a:r>
              <a:rPr lang="en-US" altLang="en-US" sz="2000" dirty="0"/>
              <a:t>&gt;</a:t>
            </a:r>
            <a:endParaRPr lang="en-US" altLang="en-US" sz="2000" dirty="0"/>
          </a:p>
          <a:p>
            <a:pPr lvl="1">
              <a:buFont typeface="Arial" panose="020B0604020202020204" pitchFamily="34" charset="0"/>
              <a:buNone/>
            </a:pPr>
            <a:r>
              <a:rPr lang="en-US" altLang="en-US" sz="2000" dirty="0">
                <a:solidFill>
                  <a:srgbClr val="0000FF"/>
                </a:solidFill>
              </a:rPr>
              <a:t>#include "</a:t>
            </a:r>
            <a:r>
              <a:rPr lang="en-US" altLang="en-US" sz="2000" dirty="0" err="1">
                <a:solidFill>
                  <a:srgbClr val="0000FF"/>
                </a:solidFill>
              </a:rPr>
              <a:t>mpi.h</a:t>
            </a:r>
            <a:r>
              <a:rPr lang="en-US" altLang="en-US" sz="2000" dirty="0">
                <a:solidFill>
                  <a:srgbClr val="0000FF"/>
                </a:solidFill>
              </a:rPr>
              <a:t>"</a:t>
            </a:r>
            <a:endParaRPr lang="en-US" altLang="en-US" sz="2000" dirty="0">
              <a:solidFill>
                <a:srgbClr val="0000FF"/>
              </a:solidFill>
            </a:endParaRPr>
          </a:p>
          <a:p>
            <a:pPr lvl="1">
              <a:buFont typeface="Arial" panose="020B0604020202020204" pitchFamily="34" charset="0"/>
              <a:buNone/>
            </a:pPr>
            <a:r>
              <a:rPr lang="en-US" altLang="en-US" sz="2000" dirty="0"/>
              <a:t>main(int </a:t>
            </a:r>
            <a:r>
              <a:rPr lang="en-US" altLang="en-US" sz="2000" dirty="0" err="1"/>
              <a:t>argc</a:t>
            </a:r>
            <a:r>
              <a:rPr lang="en-US" altLang="en-US" sz="2000" dirty="0"/>
              <a:t>, char* </a:t>
            </a:r>
            <a:r>
              <a:rPr lang="en-US" altLang="en-US" sz="2000" dirty="0" err="1"/>
              <a:t>argv</a:t>
            </a:r>
            <a:r>
              <a:rPr lang="en-US" altLang="en-US" sz="2000" dirty="0"/>
              <a:t>[])</a:t>
            </a:r>
            <a:endParaRPr lang="en-US" altLang="en-US" sz="2000" dirty="0"/>
          </a:p>
          <a:p>
            <a:pPr lvl="1">
              <a:buFont typeface="Arial" panose="020B0604020202020204" pitchFamily="34" charset="0"/>
              <a:buNone/>
            </a:pPr>
            <a:r>
              <a:rPr lang="en-US" altLang="en-US" sz="2000" dirty="0"/>
              <a:t>{</a:t>
            </a:r>
            <a:endParaRPr lang="en-US" altLang="en-US" sz="2000" dirty="0"/>
          </a:p>
          <a:p>
            <a:pPr lvl="1">
              <a:buFont typeface="Arial" panose="020B0604020202020204" pitchFamily="34" charset="0"/>
              <a:buNone/>
            </a:pPr>
            <a:r>
              <a:rPr lang="en-US" altLang="en-US" sz="2000" dirty="0"/>
              <a:t>        int </a:t>
            </a:r>
            <a:r>
              <a:rPr lang="en-US" altLang="en-US" sz="2000" dirty="0" err="1">
                <a:solidFill>
                  <a:srgbClr val="0000FF"/>
                </a:solidFill>
              </a:rPr>
              <a:t>numprocs</a:t>
            </a:r>
            <a:r>
              <a:rPr lang="en-US" altLang="en-US" sz="2000" dirty="0">
                <a:solidFill>
                  <a:srgbClr val="0000FF"/>
                </a:solidFill>
              </a:rPr>
              <a:t>, </a:t>
            </a:r>
            <a:r>
              <a:rPr lang="en-US" altLang="en-US" sz="2000" dirty="0" err="1">
                <a:solidFill>
                  <a:srgbClr val="0000FF"/>
                </a:solidFill>
              </a:rPr>
              <a:t>myid</a:t>
            </a:r>
            <a:r>
              <a:rPr lang="en-US" altLang="en-US" sz="2000" dirty="0"/>
              <a:t>, source;</a:t>
            </a:r>
            <a:endParaRPr lang="en-US" altLang="en-US" sz="2000" dirty="0"/>
          </a:p>
          <a:p>
            <a:pPr lvl="1">
              <a:buFont typeface="Arial" panose="020B0604020202020204" pitchFamily="34" charset="0"/>
              <a:buNone/>
            </a:pPr>
            <a:r>
              <a:rPr lang="en-US" altLang="en-US" sz="2000" dirty="0"/>
              <a:t>        </a:t>
            </a:r>
            <a:r>
              <a:rPr lang="en-US" altLang="en-US" sz="2000" dirty="0" err="1">
                <a:solidFill>
                  <a:srgbClr val="FF3300"/>
                </a:solidFill>
              </a:rPr>
              <a:t>MPI_Status</a:t>
            </a:r>
            <a:r>
              <a:rPr lang="en-US" altLang="en-US" sz="2000" dirty="0">
                <a:solidFill>
                  <a:srgbClr val="FF3300"/>
                </a:solidFill>
              </a:rPr>
              <a:t> status;</a:t>
            </a:r>
            <a:endParaRPr lang="en-US" altLang="en-US" sz="2000" dirty="0">
              <a:solidFill>
                <a:srgbClr val="FF3300"/>
              </a:solidFill>
            </a:endParaRPr>
          </a:p>
          <a:p>
            <a:pPr lvl="1">
              <a:buFont typeface="Arial" panose="020B0604020202020204" pitchFamily="34" charset="0"/>
              <a:buNone/>
            </a:pPr>
            <a:r>
              <a:rPr lang="en-US" altLang="en-US" sz="2000" dirty="0"/>
              <a:t>        char message[100];</a:t>
            </a:r>
            <a:endParaRPr lang="en-US" altLang="en-US" sz="2000" dirty="0"/>
          </a:p>
          <a:p>
            <a:pPr lvl="1">
              <a:buFont typeface="Arial" panose="020B0604020202020204" pitchFamily="34" charset="0"/>
              <a:buNone/>
            </a:pPr>
            <a:endParaRPr lang="en-US" altLang="en-US" sz="2000" dirty="0"/>
          </a:p>
          <a:p>
            <a:pPr lvl="1">
              <a:buFont typeface="Arial" panose="020B0604020202020204" pitchFamily="34" charset="0"/>
              <a:buNone/>
            </a:pPr>
            <a:r>
              <a:rPr lang="en-US" altLang="en-US" sz="2000" dirty="0">
                <a:solidFill>
                  <a:srgbClr val="0000FF"/>
                </a:solidFill>
              </a:rPr>
              <a:t>        </a:t>
            </a:r>
            <a:r>
              <a:rPr lang="en-US" altLang="en-US" sz="2000" dirty="0" err="1">
                <a:solidFill>
                  <a:srgbClr val="0000FF"/>
                </a:solidFill>
              </a:rPr>
              <a:t>MPI_Init</a:t>
            </a:r>
            <a:r>
              <a:rPr lang="en-US" altLang="en-US" sz="2000" dirty="0">
                <a:solidFill>
                  <a:srgbClr val="0000FF"/>
                </a:solidFill>
              </a:rPr>
              <a:t>(&amp;</a:t>
            </a:r>
            <a:r>
              <a:rPr lang="en-US" altLang="en-US" sz="2000" dirty="0" err="1">
                <a:solidFill>
                  <a:srgbClr val="0000FF"/>
                </a:solidFill>
              </a:rPr>
              <a:t>argc</a:t>
            </a:r>
            <a:r>
              <a:rPr lang="en-US" altLang="en-US" sz="2000" dirty="0">
                <a:solidFill>
                  <a:srgbClr val="0000FF"/>
                </a:solidFill>
              </a:rPr>
              <a:t>, &amp;</a:t>
            </a:r>
            <a:r>
              <a:rPr lang="en-US" altLang="en-US" sz="2000" dirty="0" err="1">
                <a:solidFill>
                  <a:srgbClr val="0000FF"/>
                </a:solidFill>
              </a:rPr>
              <a:t>argv</a:t>
            </a:r>
            <a:r>
              <a:rPr lang="en-US" altLang="en-US" sz="2000" dirty="0">
                <a:solidFill>
                  <a:srgbClr val="0000FF"/>
                </a:solidFill>
              </a:rPr>
              <a:t>);</a:t>
            </a:r>
            <a:endParaRPr lang="en-US" altLang="en-US" sz="2000" dirty="0">
              <a:solidFill>
                <a:srgbClr val="0000FF"/>
              </a:solidFill>
            </a:endParaRPr>
          </a:p>
          <a:p>
            <a:pPr lvl="1">
              <a:buFont typeface="Arial" panose="020B0604020202020204" pitchFamily="34" charset="0"/>
              <a:buNone/>
            </a:pPr>
            <a:r>
              <a:rPr lang="en-US" altLang="en-US" sz="2000" dirty="0">
                <a:solidFill>
                  <a:srgbClr val="0000FF"/>
                </a:solidFill>
              </a:rPr>
              <a:t>        </a:t>
            </a:r>
            <a:r>
              <a:rPr lang="en-US" altLang="en-US" sz="2000" dirty="0" err="1">
                <a:solidFill>
                  <a:srgbClr val="0000FF"/>
                </a:solidFill>
              </a:rPr>
              <a:t>MPI_Comm_rank</a:t>
            </a:r>
            <a:r>
              <a:rPr lang="en-US" altLang="en-US" sz="2000" dirty="0">
                <a:solidFill>
                  <a:srgbClr val="0000FF"/>
                </a:solidFill>
              </a:rPr>
              <a:t>(MPI_COMM_WORLD, &amp;</a:t>
            </a:r>
            <a:r>
              <a:rPr lang="en-US" altLang="en-US" sz="2000" dirty="0" err="1">
                <a:solidFill>
                  <a:srgbClr val="0000FF"/>
                </a:solidFill>
              </a:rPr>
              <a:t>myid</a:t>
            </a:r>
            <a:r>
              <a:rPr lang="en-US" altLang="en-US" sz="2000" dirty="0">
                <a:solidFill>
                  <a:srgbClr val="0000FF"/>
                </a:solidFill>
              </a:rPr>
              <a:t>);</a:t>
            </a:r>
            <a:endParaRPr lang="en-US" altLang="en-US" sz="2000" dirty="0">
              <a:solidFill>
                <a:srgbClr val="0000FF"/>
              </a:solidFill>
            </a:endParaRPr>
          </a:p>
          <a:p>
            <a:pPr lvl="1">
              <a:buFont typeface="Arial" panose="020B0604020202020204" pitchFamily="34" charset="0"/>
              <a:buNone/>
            </a:pPr>
            <a:r>
              <a:rPr lang="en-US" altLang="en-US" sz="2000" dirty="0">
                <a:solidFill>
                  <a:srgbClr val="0000FF"/>
                </a:solidFill>
              </a:rPr>
              <a:t>        </a:t>
            </a:r>
            <a:r>
              <a:rPr lang="en-US" altLang="en-US" sz="2000" dirty="0" err="1">
                <a:solidFill>
                  <a:srgbClr val="0000FF"/>
                </a:solidFill>
              </a:rPr>
              <a:t>MPI_Comm_size</a:t>
            </a:r>
            <a:r>
              <a:rPr lang="en-US" altLang="en-US" sz="2000" dirty="0">
                <a:solidFill>
                  <a:srgbClr val="0000FF"/>
                </a:solidFill>
              </a:rPr>
              <a:t>(MPI_COMM_WORLD, &amp;</a:t>
            </a:r>
            <a:r>
              <a:rPr lang="en-US" altLang="en-US" sz="2000" dirty="0" err="1">
                <a:solidFill>
                  <a:srgbClr val="0000FF"/>
                </a:solidFill>
              </a:rPr>
              <a:t>numprocs</a:t>
            </a:r>
            <a:r>
              <a:rPr lang="en-US" altLang="en-US" sz="2000" dirty="0">
                <a:solidFill>
                  <a:srgbClr val="0000FF"/>
                </a:solidFill>
              </a:rPr>
              <a:t>);</a:t>
            </a:r>
            <a:endParaRPr lang="en-US"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3" name="Rectangle 2"/>
          <p:cNvSpPr txBox="1">
            <a:spLocks noChangeArrowheads="1"/>
          </p:cNvSpPr>
          <p:nvPr/>
        </p:nvSpPr>
        <p:spPr>
          <a:xfrm>
            <a:off x="681926" y="1181770"/>
            <a:ext cx="7284203" cy="5032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2400" dirty="0"/>
              <a:t>有消息传递</a:t>
            </a:r>
            <a:r>
              <a:rPr lang="en-US" altLang="en-US" sz="2400" dirty="0"/>
              <a:t>greetings</a:t>
            </a:r>
            <a:endParaRPr lang="en-US" altLang="en-US" sz="2400" dirty="0"/>
          </a:p>
        </p:txBody>
      </p:sp>
      <p:sp>
        <p:nvSpPr>
          <p:cNvPr id="4" name="Rectangle 3"/>
          <p:cNvSpPr txBox="1">
            <a:spLocks noChangeArrowheads="1"/>
          </p:cNvSpPr>
          <p:nvPr/>
        </p:nvSpPr>
        <p:spPr>
          <a:xfrm>
            <a:off x="457200" y="1809415"/>
            <a:ext cx="8051369" cy="452596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lvl="1">
              <a:lnSpc>
                <a:spcPct val="90000"/>
              </a:lnSpc>
              <a:buFont typeface="Arial" panose="020B0604020202020204" pitchFamily="34" charset="0"/>
              <a:buNone/>
            </a:pPr>
            <a:r>
              <a:rPr lang="en-US" altLang="en-US" sz="2000" dirty="0"/>
              <a:t>    if (</a:t>
            </a:r>
            <a:r>
              <a:rPr lang="en-US" altLang="en-US" sz="2000" dirty="0" err="1"/>
              <a:t>myid</a:t>
            </a:r>
            <a:r>
              <a:rPr lang="en-US" altLang="en-US" sz="2000" dirty="0"/>
              <a:t> != 0)  {</a:t>
            </a:r>
            <a:endParaRPr lang="en-US" altLang="en-US" sz="2000" dirty="0"/>
          </a:p>
          <a:p>
            <a:pPr lvl="1">
              <a:lnSpc>
                <a:spcPct val="90000"/>
              </a:lnSpc>
              <a:buFont typeface="Arial" panose="020B0604020202020204" pitchFamily="34" charset="0"/>
              <a:buNone/>
            </a:pPr>
            <a:r>
              <a:rPr lang="en-US" altLang="en-US" sz="2000" dirty="0"/>
              <a:t> 	      </a:t>
            </a:r>
            <a:r>
              <a:rPr lang="en-US" altLang="en-US" sz="2000" dirty="0" err="1"/>
              <a:t>strcpy</a:t>
            </a:r>
            <a:r>
              <a:rPr lang="en-US" altLang="en-US" sz="2000" dirty="0"/>
              <a:t>(message, "Hello World!");</a:t>
            </a:r>
            <a:endParaRPr lang="en-US" altLang="en-US" sz="2000" dirty="0"/>
          </a:p>
          <a:p>
            <a:pPr lvl="1">
              <a:lnSpc>
                <a:spcPct val="90000"/>
              </a:lnSpc>
              <a:buFont typeface="Arial" panose="020B0604020202020204" pitchFamily="34" charset="0"/>
              <a:buNone/>
            </a:pPr>
            <a:r>
              <a:rPr lang="en-US" altLang="en-US" sz="2000" dirty="0"/>
              <a:t> 	      </a:t>
            </a:r>
            <a:r>
              <a:rPr lang="en-US" altLang="en-US" sz="2000" dirty="0" err="1">
                <a:solidFill>
                  <a:srgbClr val="FF3300"/>
                </a:solidFill>
              </a:rPr>
              <a:t>MPI_Send</a:t>
            </a:r>
            <a:r>
              <a:rPr lang="en-US" altLang="en-US" sz="2000" dirty="0">
                <a:solidFill>
                  <a:srgbClr val="FF3300"/>
                </a:solidFill>
              </a:rPr>
              <a:t>(</a:t>
            </a:r>
            <a:r>
              <a:rPr lang="en-US" altLang="en-US" sz="2000" dirty="0" err="1">
                <a:solidFill>
                  <a:srgbClr val="FF3300"/>
                </a:solidFill>
              </a:rPr>
              <a:t>message,strlen</a:t>
            </a:r>
            <a:r>
              <a:rPr lang="en-US" altLang="en-US" sz="2000" dirty="0">
                <a:solidFill>
                  <a:srgbClr val="FF3300"/>
                </a:solidFill>
              </a:rPr>
              <a:t>(message)+1, MPI_CHAR, 0,99, MPI_COMM_WORLD);</a:t>
            </a:r>
            <a:endParaRPr lang="en-US" altLang="en-US" sz="2000" dirty="0">
              <a:solidFill>
                <a:srgbClr val="FF3300"/>
              </a:solidFill>
            </a:endParaRPr>
          </a:p>
          <a:p>
            <a:pPr lvl="1">
              <a:lnSpc>
                <a:spcPct val="90000"/>
              </a:lnSpc>
              <a:buFont typeface="Arial" panose="020B0604020202020204" pitchFamily="34" charset="0"/>
              <a:buNone/>
            </a:pPr>
            <a:r>
              <a:rPr lang="en-US" altLang="en-US" sz="2000" dirty="0"/>
              <a:t>    } else {/* </a:t>
            </a:r>
            <a:r>
              <a:rPr lang="en-US" altLang="en-US" sz="2000" dirty="0" err="1"/>
              <a:t>myid</a:t>
            </a:r>
            <a:r>
              <a:rPr lang="en-US" altLang="en-US" sz="2000" dirty="0"/>
              <a:t> == 0 */</a:t>
            </a:r>
            <a:endParaRPr lang="en-US" altLang="en-US" sz="2000" dirty="0"/>
          </a:p>
          <a:p>
            <a:pPr lvl="1">
              <a:lnSpc>
                <a:spcPct val="90000"/>
              </a:lnSpc>
              <a:buFont typeface="Arial" panose="020B0604020202020204" pitchFamily="34" charset="0"/>
              <a:buNone/>
            </a:pPr>
            <a:r>
              <a:rPr lang="en-US" altLang="en-US" sz="2000" dirty="0"/>
              <a:t>        for (source = 1; source &lt; </a:t>
            </a:r>
            <a:r>
              <a:rPr lang="en-US" altLang="en-US" sz="2000" dirty="0" err="1"/>
              <a:t>numprocs</a:t>
            </a:r>
            <a:r>
              <a:rPr lang="en-US" altLang="en-US" sz="2000" dirty="0"/>
              <a:t>; source++) {</a:t>
            </a:r>
            <a:endParaRPr lang="en-US" altLang="en-US" sz="2000" dirty="0"/>
          </a:p>
          <a:p>
            <a:pPr lvl="1">
              <a:lnSpc>
                <a:spcPct val="90000"/>
              </a:lnSpc>
              <a:buFont typeface="Arial" panose="020B0604020202020204" pitchFamily="34" charset="0"/>
              <a:buNone/>
            </a:pPr>
            <a:r>
              <a:rPr lang="en-US" altLang="en-US" sz="2000" dirty="0">
                <a:solidFill>
                  <a:srgbClr val="FF3300"/>
                </a:solidFill>
              </a:rPr>
              <a:t>              </a:t>
            </a:r>
            <a:r>
              <a:rPr lang="en-US" altLang="en-US" sz="2000" dirty="0" err="1">
                <a:solidFill>
                  <a:srgbClr val="FF3300"/>
                </a:solidFill>
              </a:rPr>
              <a:t>MPI_Recv</a:t>
            </a:r>
            <a:r>
              <a:rPr lang="en-US" altLang="en-US" sz="2000" dirty="0">
                <a:solidFill>
                  <a:srgbClr val="FF3300"/>
                </a:solidFill>
              </a:rPr>
              <a:t>(message, 100, MPI_CHAR, source, 99, MPI_COMM_WORLD,  &amp;status);</a:t>
            </a:r>
            <a:endParaRPr lang="en-US" altLang="en-US" sz="2000" dirty="0">
              <a:solidFill>
                <a:srgbClr val="FF3300"/>
              </a:solidFill>
            </a:endParaRPr>
          </a:p>
          <a:p>
            <a:pPr lvl="1">
              <a:lnSpc>
                <a:spcPct val="90000"/>
              </a:lnSpc>
              <a:buFont typeface="Arial" panose="020B0604020202020204" pitchFamily="34" charset="0"/>
              <a:buNone/>
            </a:pPr>
            <a:r>
              <a:rPr lang="en-US" altLang="en-US" sz="2000" dirty="0"/>
              <a:t>              </a:t>
            </a:r>
            <a:r>
              <a:rPr lang="en-US" altLang="en-US" sz="2000" dirty="0" err="1"/>
              <a:t>printf</a:t>
            </a:r>
            <a:r>
              <a:rPr lang="en-US" altLang="en-US" sz="2000" dirty="0"/>
              <a:t>("%s\n", message);</a:t>
            </a:r>
            <a:endParaRPr lang="en-US" altLang="en-US" sz="2000" dirty="0"/>
          </a:p>
          <a:p>
            <a:pPr lvl="1">
              <a:lnSpc>
                <a:spcPct val="90000"/>
              </a:lnSpc>
              <a:buFont typeface="Arial" panose="020B0604020202020204" pitchFamily="34" charset="0"/>
              <a:buNone/>
            </a:pPr>
            <a:r>
              <a:rPr lang="en-US" altLang="en-US" sz="2000" dirty="0"/>
              <a:t>        }</a:t>
            </a:r>
            <a:endParaRPr lang="en-US" altLang="en-US" sz="2000" dirty="0"/>
          </a:p>
          <a:p>
            <a:pPr lvl="1">
              <a:lnSpc>
                <a:spcPct val="90000"/>
              </a:lnSpc>
              <a:buFont typeface="Arial" panose="020B0604020202020204" pitchFamily="34" charset="0"/>
              <a:buNone/>
            </a:pPr>
            <a:r>
              <a:rPr lang="en-US" altLang="en-US" sz="2000" dirty="0"/>
              <a:t>    }</a:t>
            </a:r>
            <a:endParaRPr lang="en-US" altLang="en-US" sz="2000" dirty="0"/>
          </a:p>
          <a:p>
            <a:pPr lvl="1">
              <a:lnSpc>
                <a:spcPct val="90000"/>
              </a:lnSpc>
              <a:buFont typeface="Arial" panose="020B0604020202020204" pitchFamily="34" charset="0"/>
              <a:buNone/>
            </a:pPr>
            <a:r>
              <a:rPr lang="en-US" altLang="en-US" sz="2000" dirty="0"/>
              <a:t>    </a:t>
            </a:r>
            <a:r>
              <a:rPr lang="en-US" altLang="en-US" sz="2000" dirty="0" err="1">
                <a:solidFill>
                  <a:srgbClr val="0000FF"/>
                </a:solidFill>
              </a:rPr>
              <a:t>MPI_Finalize</a:t>
            </a:r>
            <a:r>
              <a:rPr lang="en-US" altLang="en-US" sz="2000" dirty="0">
                <a:solidFill>
                  <a:srgbClr val="0000FF"/>
                </a:solidFill>
              </a:rPr>
              <a:t>();</a:t>
            </a:r>
            <a:endParaRPr lang="en-US" altLang="en-US" sz="2000" dirty="0">
              <a:solidFill>
                <a:srgbClr val="0000FF"/>
              </a:solidFill>
            </a:endParaRPr>
          </a:p>
          <a:p>
            <a:pPr lvl="1">
              <a:lnSpc>
                <a:spcPct val="90000"/>
              </a:lnSpc>
              <a:buFont typeface="Arial" panose="020B0604020202020204" pitchFamily="34" charset="0"/>
              <a:buNone/>
            </a:pPr>
            <a:r>
              <a:rPr lang="en-US" altLang="en-US" sz="2000" dirty="0"/>
              <a:t>} /* end main */</a:t>
            </a:r>
            <a:endParaRPr lang="en-US"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551C50CC-1E96-5B4C-8E48-FD6FF1999A2F}" type="datetime6">
              <a:rPr lang="zh-CN" altLang="en-US"/>
            </a:fld>
            <a:endParaRPr lang="zh-CN" altLang="en-US"/>
          </a:p>
        </p:txBody>
      </p:sp>
      <p:sp>
        <p:nvSpPr>
          <p:cNvPr id="4" name="Slide Number Placeholder 5"/>
          <p:cNvSpPr>
            <a:spLocks noGrp="1"/>
          </p:cNvSpPr>
          <p:nvPr>
            <p:ph type="sldNum" sz="quarter" idx="12"/>
          </p:nvPr>
        </p:nvSpPr>
        <p:spPr/>
        <p:txBody>
          <a:bodyPr/>
          <a:lstStyle/>
          <a:p>
            <a:fld id="{91354547-A8A8-0348-9F78-02EB9DBDDC3E}" type="slidenum">
              <a:rPr lang="zh-CN" altLang="en-US"/>
            </a:fld>
            <a:r>
              <a:rPr lang="en-US" altLang="en-US"/>
              <a:t>/55</a:t>
            </a:r>
            <a:endParaRPr lang="en-US" altLang="en-US"/>
          </a:p>
        </p:txBody>
      </p:sp>
      <p:sp>
        <p:nvSpPr>
          <p:cNvPr id="32770" name="Rectangle 2"/>
          <p:cNvSpPr>
            <a:spLocks noGrp="1" noChangeArrowheads="1"/>
          </p:cNvSpPr>
          <p:nvPr>
            <p:ph type="title"/>
          </p:nvPr>
        </p:nvSpPr>
        <p:spPr/>
        <p:txBody>
          <a:bodyPr/>
          <a:lstStyle/>
          <a:p>
            <a:r>
              <a:rPr lang="en-US" altLang="zh-CN" dirty="0"/>
              <a:t>11.5 MPI</a:t>
            </a:r>
            <a:r>
              <a:rPr lang="zh-CN" altLang="en-US" dirty="0"/>
              <a:t>编程</a:t>
            </a:r>
            <a:endParaRPr lang="en-US" altLang="en-US" dirty="0"/>
          </a:p>
        </p:txBody>
      </p:sp>
      <p:sp>
        <p:nvSpPr>
          <p:cNvPr id="32771" name="Rectangle 3"/>
          <p:cNvSpPr>
            <a:spLocks noGrp="1" noChangeArrowheads="1"/>
          </p:cNvSpPr>
          <p:nvPr>
            <p:ph type="body" idx="1"/>
          </p:nvPr>
        </p:nvSpPr>
        <p:spPr>
          <a:xfrm>
            <a:off x="800099" y="1807775"/>
            <a:ext cx="7543801" cy="4572763"/>
          </a:xfrm>
          <a:noFill/>
        </p:spPr>
        <p:txBody>
          <a:bodyPr>
            <a:normAutofit/>
          </a:bodyPr>
          <a:lstStyle/>
          <a:p>
            <a:pPr marL="288925" indent="-288925" algn="just">
              <a:buFont typeface="Arial" panose="020B0604020202020204" pitchFamily="34" charset="0"/>
              <a:buNone/>
            </a:pPr>
            <a:r>
              <a:rPr lang="en-US" altLang="en-US" sz="1600" b="0" dirty="0"/>
              <a:t>int </a:t>
            </a:r>
            <a:r>
              <a:rPr lang="en-US" altLang="en-US" sz="1600" b="0" dirty="0" err="1"/>
              <a:t>MPI_Send</a:t>
            </a:r>
            <a:r>
              <a:rPr lang="en-US" altLang="en-US" sz="1600" b="0" dirty="0"/>
              <a:t>(void* </a:t>
            </a:r>
            <a:r>
              <a:rPr lang="en-US" altLang="en-US" sz="1600" b="0" dirty="0" err="1"/>
              <a:t>buf</a:t>
            </a:r>
            <a:r>
              <a:rPr lang="en-US" altLang="en-US" sz="1600" b="0" dirty="0"/>
              <a:t>, int count, </a:t>
            </a:r>
            <a:r>
              <a:rPr lang="en-US" altLang="en-US" sz="1600" b="0" dirty="0" err="1"/>
              <a:t>MPI_Datatype</a:t>
            </a:r>
            <a:r>
              <a:rPr lang="en-US" altLang="en-US" sz="1600" b="0" dirty="0"/>
              <a:t> datatype,  int </a:t>
            </a:r>
            <a:r>
              <a:rPr lang="en-US" altLang="en-US" sz="1600" b="0" dirty="0" err="1"/>
              <a:t>dest</a:t>
            </a:r>
            <a:r>
              <a:rPr lang="en-US" altLang="en-US" sz="1600" b="0" dirty="0"/>
              <a:t>, int tag, </a:t>
            </a:r>
            <a:r>
              <a:rPr lang="en-US" altLang="en-US" sz="1600" b="0" dirty="0" err="1"/>
              <a:t>MPI_Comm</a:t>
            </a:r>
            <a:r>
              <a:rPr lang="en-US" altLang="en-US" sz="1600" b="0" dirty="0"/>
              <a:t> comm);</a:t>
            </a:r>
            <a:r>
              <a:rPr lang="en-US" altLang="en-US" b="0" dirty="0">
                <a:latin typeface="Times New Roman" panose="02020603050405020304" charset="0"/>
              </a:rPr>
              <a:t> </a:t>
            </a:r>
            <a:endParaRPr lang="en-US" altLang="en-US"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IN  </a:t>
            </a:r>
            <a:r>
              <a:rPr lang="en-US" altLang="en-US" sz="1600" b="0" dirty="0" err="1">
                <a:latin typeface="Times New Roman" panose="02020603050405020304" charset="0"/>
              </a:rPr>
              <a:t>buf</a:t>
            </a:r>
            <a:r>
              <a:rPr lang="en-US" altLang="en-US" sz="1600" b="0" dirty="0">
                <a:latin typeface="Times New Roman" panose="02020603050405020304" charset="0"/>
              </a:rPr>
              <a:t>       	</a:t>
            </a:r>
            <a:r>
              <a:rPr lang="en-US" altLang="en-US" sz="1600" b="0" dirty="0">
                <a:latin typeface="Times New Roman" panose="02020603050405020304" charset="0"/>
              </a:rPr>
              <a:t>发送缓冲区的起始地址</a:t>
            </a:r>
            <a:endParaRPr lang="en-US" altLang="en-US" sz="1600"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a:t>
            </a:r>
            <a:r>
              <a:rPr lang="en-US" altLang="en-US" sz="1600" b="0" dirty="0">
                <a:latin typeface="Times New Roman" panose="02020603050405020304" charset="0"/>
              </a:rPr>
              <a:t>IN  count      	</a:t>
            </a:r>
            <a:r>
              <a:rPr lang="en-US" altLang="en-US" sz="1600" b="0" dirty="0">
                <a:latin typeface="Times New Roman" panose="02020603050405020304" charset="0"/>
              </a:rPr>
              <a:t>要发送信息的</a:t>
            </a:r>
            <a:r>
              <a:rPr lang="en-US" altLang="en-US" sz="1600" b="0" dirty="0">
                <a:solidFill>
                  <a:srgbClr val="FF3300"/>
                </a:solidFill>
                <a:latin typeface="Times New Roman" panose="02020603050405020304" charset="0"/>
              </a:rPr>
              <a:t>元素</a:t>
            </a:r>
            <a:r>
              <a:rPr lang="en-US" altLang="en-US" sz="1600" b="0" dirty="0">
                <a:latin typeface="Times New Roman" panose="02020603050405020304" charset="0"/>
              </a:rPr>
              <a:t>个数</a:t>
            </a:r>
            <a:endParaRPr lang="en-US" altLang="en-US" sz="1600"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a:t>
            </a:r>
            <a:r>
              <a:rPr lang="en-US" altLang="en-US" sz="1600" b="0" dirty="0">
                <a:latin typeface="Times New Roman" panose="02020603050405020304" charset="0"/>
              </a:rPr>
              <a:t>IN  datatype  </a:t>
            </a:r>
            <a:r>
              <a:rPr lang="zh-CN" altLang="en-US" sz="1600" b="0" dirty="0">
                <a:latin typeface="Times New Roman" panose="02020603050405020304" charset="0"/>
              </a:rPr>
              <a:t>         </a:t>
            </a:r>
            <a:r>
              <a:rPr lang="en-US" altLang="en-US" sz="1600" b="0" dirty="0">
                <a:latin typeface="Times New Roman" panose="02020603050405020304" charset="0"/>
              </a:rPr>
              <a:t>发送信息的数据类型</a:t>
            </a:r>
            <a:endParaRPr lang="en-US" altLang="en-US" sz="1600"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a:t>
            </a:r>
            <a:r>
              <a:rPr lang="en-US" altLang="en-US" sz="1600" b="0" dirty="0">
                <a:latin typeface="Times New Roman" panose="02020603050405020304" charset="0"/>
              </a:rPr>
              <a:t>IN  </a:t>
            </a:r>
            <a:r>
              <a:rPr lang="en-US" altLang="en-US" sz="1600" b="0" dirty="0" err="1">
                <a:latin typeface="Times New Roman" panose="02020603050405020304" charset="0"/>
              </a:rPr>
              <a:t>dest</a:t>
            </a:r>
            <a:r>
              <a:rPr lang="en-US" altLang="en-US" sz="1600" b="0" dirty="0">
                <a:latin typeface="Times New Roman" panose="02020603050405020304" charset="0"/>
              </a:rPr>
              <a:t>       	</a:t>
            </a:r>
            <a:r>
              <a:rPr lang="en-US" altLang="en-US" sz="1600" b="0" dirty="0">
                <a:latin typeface="Times New Roman" panose="02020603050405020304" charset="0"/>
              </a:rPr>
              <a:t>目标进程的</a:t>
            </a:r>
            <a:r>
              <a:rPr lang="en-US" altLang="en-US" sz="1600" b="0" dirty="0">
                <a:latin typeface="Times New Roman" panose="02020603050405020304" charset="0"/>
              </a:rPr>
              <a:t>rank</a:t>
            </a:r>
            <a:r>
              <a:rPr lang="en-US" altLang="en-US" sz="1600" b="0" dirty="0">
                <a:latin typeface="Times New Roman" panose="02020603050405020304" charset="0"/>
              </a:rPr>
              <a:t>值</a:t>
            </a:r>
            <a:endParaRPr lang="en-US" altLang="en-US" sz="1600"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a:t>
            </a:r>
            <a:r>
              <a:rPr lang="en-US" altLang="en-US" sz="1600" b="0" dirty="0">
                <a:latin typeface="Times New Roman" panose="02020603050405020304" charset="0"/>
              </a:rPr>
              <a:t>IN  tag        	</a:t>
            </a:r>
            <a:r>
              <a:rPr lang="en-US" altLang="en-US" sz="1600" b="0" dirty="0">
                <a:latin typeface="Times New Roman" panose="02020603050405020304" charset="0"/>
              </a:rPr>
              <a:t>消息标签</a:t>
            </a:r>
            <a:endParaRPr lang="en-US" altLang="en-US" sz="1600" b="0" dirty="0">
              <a:latin typeface="Times New Roman" panose="02020603050405020304" charset="0"/>
            </a:endParaRPr>
          </a:p>
          <a:p>
            <a:pPr marL="288925" indent="-288925" algn="just">
              <a:buFont typeface="Arial" panose="020B0604020202020204" pitchFamily="34" charset="0"/>
              <a:buNone/>
            </a:pPr>
            <a:r>
              <a:rPr lang="en-US" altLang="en-US" sz="1600" b="0" dirty="0">
                <a:latin typeface="Times New Roman" panose="02020603050405020304" charset="0"/>
              </a:rPr>
              <a:t>   	</a:t>
            </a:r>
            <a:r>
              <a:rPr lang="en-US" altLang="en-US" sz="1600" b="0" dirty="0">
                <a:latin typeface="Times New Roman" panose="02020603050405020304" charset="0"/>
              </a:rPr>
              <a:t>IN  comm     	</a:t>
            </a:r>
            <a:r>
              <a:rPr lang="en-US" altLang="en-US" sz="1600" b="0" dirty="0">
                <a:latin typeface="Times New Roman" panose="02020603050405020304" charset="0"/>
              </a:rPr>
              <a:t>通信域</a:t>
            </a:r>
            <a:endParaRPr lang="en-US" altLang="en-US" sz="1600" b="0" dirty="0">
              <a:latin typeface="Times New Roman" panose="02020603050405020304" charset="0"/>
            </a:endParaRPr>
          </a:p>
        </p:txBody>
      </p:sp>
      <p:sp>
        <p:nvSpPr>
          <p:cNvPr id="5" name="TextBox 4"/>
          <p:cNvSpPr txBox="1"/>
          <p:nvPr/>
        </p:nvSpPr>
        <p:spPr>
          <a:xfrm>
            <a:off x="526942" y="1266862"/>
            <a:ext cx="4572000" cy="461665"/>
          </a:xfrm>
          <a:prstGeom prst="rect">
            <a:avLst/>
          </a:prstGeom>
          <a:noFill/>
        </p:spPr>
        <p:txBody>
          <a:bodyPr wrap="square">
            <a:spAutoFit/>
          </a:bodyPr>
          <a:lstStyle/>
          <a:p>
            <a:r>
              <a:rPr lang="en-US" altLang="en-US" sz="2400" dirty="0"/>
              <a:t>Blocking Send</a:t>
            </a:r>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551C50CC-1E96-5B4C-8E48-FD6FF1999A2F}" type="datetime6">
              <a:rPr lang="zh-CN" altLang="en-US"/>
            </a:fld>
            <a:endParaRPr lang="zh-CN" altLang="en-US"/>
          </a:p>
        </p:txBody>
      </p:sp>
      <p:sp>
        <p:nvSpPr>
          <p:cNvPr id="4" name="Slide Number Placeholder 5"/>
          <p:cNvSpPr>
            <a:spLocks noGrp="1"/>
          </p:cNvSpPr>
          <p:nvPr>
            <p:ph type="sldNum" sz="quarter" idx="12"/>
          </p:nvPr>
        </p:nvSpPr>
        <p:spPr/>
        <p:txBody>
          <a:bodyPr/>
          <a:lstStyle/>
          <a:p>
            <a:fld id="{91354547-A8A8-0348-9F78-02EB9DBDDC3E}" type="slidenum">
              <a:rPr lang="zh-CN" altLang="en-US"/>
            </a:fld>
            <a:r>
              <a:rPr lang="en-US" altLang="en-US"/>
              <a:t>/55</a:t>
            </a:r>
            <a:endParaRPr lang="en-US" altLang="en-US"/>
          </a:p>
        </p:txBody>
      </p:sp>
      <p:sp>
        <p:nvSpPr>
          <p:cNvPr id="32770" name="Rectangle 2"/>
          <p:cNvSpPr>
            <a:spLocks noGrp="1" noChangeArrowheads="1"/>
          </p:cNvSpPr>
          <p:nvPr>
            <p:ph type="title"/>
          </p:nvPr>
        </p:nvSpPr>
        <p:spPr/>
        <p:txBody>
          <a:bodyPr/>
          <a:lstStyle/>
          <a:p>
            <a:r>
              <a:rPr lang="en-US" altLang="zh-CN" dirty="0"/>
              <a:t>11.5 MPI</a:t>
            </a:r>
            <a:r>
              <a:rPr lang="zh-CN" altLang="en-US" dirty="0"/>
              <a:t>编程</a:t>
            </a:r>
            <a:endParaRPr lang="en-US" altLang="en-US" dirty="0"/>
          </a:p>
        </p:txBody>
      </p:sp>
      <p:sp>
        <p:nvSpPr>
          <p:cNvPr id="32771" name="Rectangle 3"/>
          <p:cNvSpPr>
            <a:spLocks noGrp="1" noChangeArrowheads="1"/>
          </p:cNvSpPr>
          <p:nvPr>
            <p:ph type="body" idx="1"/>
          </p:nvPr>
        </p:nvSpPr>
        <p:spPr>
          <a:xfrm>
            <a:off x="800099" y="1807775"/>
            <a:ext cx="7543801" cy="4572763"/>
          </a:xfrm>
          <a:noFill/>
        </p:spPr>
        <p:txBody>
          <a:bodyPr>
            <a:normAutofit/>
          </a:bodyPr>
          <a:lstStyle/>
          <a:p>
            <a:pPr algn="just">
              <a:buFont typeface="Arial" panose="020B0604020202020204" pitchFamily="34" charset="0"/>
              <a:buNone/>
              <a:tabLst>
                <a:tab pos="476250" algn="l"/>
              </a:tabLst>
            </a:pPr>
            <a:r>
              <a:rPr lang="en-US" altLang="en-US" sz="1600" b="0" dirty="0"/>
              <a:t>int </a:t>
            </a:r>
            <a:r>
              <a:rPr lang="en-US" altLang="en-US" sz="1600" b="0" dirty="0" err="1"/>
              <a:t>MPI_Recv</a:t>
            </a:r>
            <a:r>
              <a:rPr lang="en-US" altLang="en-US" sz="1600" b="0" dirty="0"/>
              <a:t>(void* </a:t>
            </a:r>
            <a:r>
              <a:rPr lang="en-US" altLang="en-US" sz="1600" b="0" dirty="0" err="1"/>
              <a:t>buf</a:t>
            </a:r>
            <a:r>
              <a:rPr lang="en-US" altLang="en-US" sz="1600" b="0" dirty="0"/>
              <a:t>, int count, </a:t>
            </a:r>
            <a:r>
              <a:rPr lang="en-US" altLang="en-US" sz="1600" b="0" dirty="0" err="1"/>
              <a:t>MPI_Datatype</a:t>
            </a:r>
            <a:r>
              <a:rPr lang="en-US" altLang="en-US" sz="1600" b="0" dirty="0"/>
              <a:t> datatype, int source, int tag, </a:t>
            </a:r>
            <a:r>
              <a:rPr lang="en-US" altLang="en-US" sz="1600" b="0" dirty="0" err="1"/>
              <a:t>MPI_Comm</a:t>
            </a:r>
            <a:r>
              <a:rPr lang="en-US" altLang="en-US" sz="1600" b="0" dirty="0"/>
              <a:t> comm, </a:t>
            </a:r>
            <a:r>
              <a:rPr lang="en-US" altLang="en-US" sz="1600" b="0" dirty="0" err="1"/>
              <a:t>MPI_Status</a:t>
            </a:r>
            <a:r>
              <a:rPr lang="en-US" altLang="en-US" sz="1600" b="0" dirty="0"/>
              <a:t> *status);</a:t>
            </a:r>
            <a:r>
              <a:rPr lang="en-US" altLang="en-US" sz="2000" b="0" dirty="0">
                <a:latin typeface="Times New Roman" panose="02020603050405020304" charset="0"/>
              </a:rPr>
              <a:t> </a:t>
            </a:r>
            <a:endParaRPr lang="en-US" altLang="en-US" sz="20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zh-CN" altLang="en-US" sz="1600" b="0" dirty="0">
                <a:latin typeface="Times New Roman" panose="02020603050405020304" charset="0"/>
              </a:rPr>
              <a:t>        </a:t>
            </a:r>
            <a:r>
              <a:rPr lang="en-US" altLang="en-US" sz="1600" b="0" dirty="0">
                <a:latin typeface="Times New Roman" panose="02020603050405020304" charset="0"/>
              </a:rPr>
              <a:t>OUT  </a:t>
            </a:r>
            <a:r>
              <a:rPr lang="en-US" altLang="en-US" sz="1600" b="0" dirty="0" err="1">
                <a:latin typeface="Times New Roman" panose="02020603050405020304" charset="0"/>
              </a:rPr>
              <a:t>buf</a:t>
            </a:r>
            <a:r>
              <a:rPr lang="en-US" altLang="en-US" sz="1600" b="0" dirty="0">
                <a:latin typeface="Times New Roman" panose="02020603050405020304" charset="0"/>
              </a:rPr>
              <a:t>       	</a:t>
            </a:r>
            <a:r>
              <a:rPr lang="zh-CN" altLang="en-US" sz="1600" b="0" dirty="0">
                <a:latin typeface="Times New Roman" panose="02020603050405020304" charset="0"/>
              </a:rPr>
              <a:t>                 </a:t>
            </a:r>
            <a:r>
              <a:rPr lang="en-US" altLang="en-US" sz="1600" b="0" dirty="0">
                <a:latin typeface="Times New Roman" panose="02020603050405020304" charset="0"/>
              </a:rPr>
              <a:t>发送缓冲区的起始地址</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en-US" altLang="en-US" sz="1600" b="0" dirty="0">
                <a:latin typeface="Times New Roman" panose="02020603050405020304" charset="0"/>
              </a:rPr>
              <a:t>IN  count      		</a:t>
            </a:r>
            <a:r>
              <a:rPr lang="en-US" altLang="en-US" sz="1600" b="0" dirty="0">
                <a:latin typeface="Times New Roman" panose="02020603050405020304" charset="0"/>
              </a:rPr>
              <a:t>要发送信息的</a:t>
            </a:r>
            <a:r>
              <a:rPr lang="en-US" altLang="en-US" sz="1600" b="0" dirty="0">
                <a:solidFill>
                  <a:srgbClr val="FF3300"/>
                </a:solidFill>
                <a:latin typeface="Times New Roman" panose="02020603050405020304" charset="0"/>
              </a:rPr>
              <a:t>元素</a:t>
            </a:r>
            <a:r>
              <a:rPr lang="en-US" altLang="en-US" sz="1600" b="0" dirty="0">
                <a:latin typeface="Times New Roman" panose="02020603050405020304" charset="0"/>
              </a:rPr>
              <a:t>个数</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en-US" altLang="en-US" sz="1600" b="0" dirty="0">
                <a:latin typeface="Times New Roman" panose="02020603050405020304" charset="0"/>
              </a:rPr>
              <a:t>IN  datatype  		</a:t>
            </a:r>
            <a:r>
              <a:rPr lang="en-US" altLang="en-US" sz="1600" b="0" dirty="0">
                <a:latin typeface="Times New Roman" panose="02020603050405020304" charset="0"/>
              </a:rPr>
              <a:t>发送信息的数据类型</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en-US" altLang="en-US" sz="1600" b="0" dirty="0">
                <a:latin typeface="Times New Roman" panose="02020603050405020304" charset="0"/>
              </a:rPr>
              <a:t>IN  </a:t>
            </a:r>
            <a:r>
              <a:rPr lang="en-US" altLang="en-US" sz="1600" b="0" dirty="0" err="1">
                <a:latin typeface="Times New Roman" panose="02020603050405020304" charset="0"/>
              </a:rPr>
              <a:t>dest</a:t>
            </a:r>
            <a:r>
              <a:rPr lang="en-US" altLang="en-US" sz="1600" b="0" dirty="0">
                <a:latin typeface="Times New Roman" panose="02020603050405020304" charset="0"/>
              </a:rPr>
              <a:t>       		</a:t>
            </a:r>
            <a:r>
              <a:rPr lang="en-US" altLang="en-US" sz="1600" b="0" dirty="0">
                <a:latin typeface="Times New Roman" panose="02020603050405020304" charset="0"/>
              </a:rPr>
              <a:t>目标进程的</a:t>
            </a:r>
            <a:r>
              <a:rPr lang="en-US" altLang="en-US" sz="1600" b="0" dirty="0">
                <a:latin typeface="Times New Roman" panose="02020603050405020304" charset="0"/>
              </a:rPr>
              <a:t>rank</a:t>
            </a:r>
            <a:r>
              <a:rPr lang="en-US" altLang="en-US" sz="1600" b="0" dirty="0">
                <a:latin typeface="Times New Roman" panose="02020603050405020304" charset="0"/>
              </a:rPr>
              <a:t>值</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en-US" altLang="en-US" sz="1600" b="0" dirty="0">
                <a:latin typeface="Times New Roman" panose="02020603050405020304" charset="0"/>
              </a:rPr>
              <a:t>IN  tag        		</a:t>
            </a:r>
            <a:r>
              <a:rPr lang="en-US" altLang="en-US" sz="1600" b="0" dirty="0">
                <a:latin typeface="Times New Roman" panose="02020603050405020304" charset="0"/>
              </a:rPr>
              <a:t>消息标签</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en-US" altLang="en-US" sz="1600" b="0" dirty="0">
                <a:latin typeface="Times New Roman" panose="02020603050405020304" charset="0"/>
              </a:rPr>
              <a:t>IN  comm     		</a:t>
            </a:r>
            <a:r>
              <a:rPr lang="en-US" altLang="en-US" sz="1600" b="0" dirty="0">
                <a:latin typeface="Times New Roman" panose="02020603050405020304" charset="0"/>
              </a:rPr>
              <a:t>通信域</a:t>
            </a:r>
            <a:endParaRPr lang="en-US" altLang="en-US" sz="1600" b="0" dirty="0">
              <a:latin typeface="Times New Roman" panose="02020603050405020304" charset="0"/>
            </a:endParaRPr>
          </a:p>
          <a:p>
            <a:pPr algn="just">
              <a:buFont typeface="Arial" panose="020B0604020202020204" pitchFamily="34" charset="0"/>
              <a:buNone/>
              <a:tabLst>
                <a:tab pos="476250" algn="l"/>
              </a:tabLst>
            </a:pPr>
            <a:r>
              <a:rPr lang="en-US" altLang="en-US" sz="1600" b="0" dirty="0">
                <a:latin typeface="Times New Roman" panose="02020603050405020304" charset="0"/>
              </a:rPr>
              <a:t>	</a:t>
            </a:r>
            <a:r>
              <a:rPr lang="zh-CN" altLang="en-US" sz="1600" b="0" dirty="0">
                <a:latin typeface="Times New Roman" panose="02020603050405020304" charset="0"/>
              </a:rPr>
              <a:t>       </a:t>
            </a:r>
            <a:r>
              <a:rPr lang="en-US" altLang="en-US" sz="1600" b="0" dirty="0">
                <a:latin typeface="Times New Roman" panose="02020603050405020304" charset="0"/>
              </a:rPr>
              <a:t>OUT status		status</a:t>
            </a:r>
            <a:r>
              <a:rPr lang="en-US" altLang="en-US" sz="1600" b="0" dirty="0">
                <a:latin typeface="Times New Roman" panose="02020603050405020304" charset="0"/>
              </a:rPr>
              <a:t>对象,包含实际接收到的消息的有关信息</a:t>
            </a:r>
            <a:endParaRPr lang="en-US" altLang="en-US" sz="1600" b="0" dirty="0">
              <a:latin typeface="Times New Roman" panose="02020603050405020304" charset="0"/>
            </a:endParaRPr>
          </a:p>
          <a:p>
            <a:pPr algn="just">
              <a:buFont typeface="Arial" panose="020B0604020202020204" pitchFamily="34" charset="0"/>
              <a:buNone/>
              <a:tabLst>
                <a:tab pos="476250" algn="l"/>
              </a:tabLst>
            </a:pPr>
            <a:endParaRPr lang="en-US" altLang="en-US" sz="1600" b="0" dirty="0">
              <a:latin typeface="Times New Roman" panose="02020603050405020304" charset="0"/>
            </a:endParaRPr>
          </a:p>
        </p:txBody>
      </p:sp>
      <p:sp>
        <p:nvSpPr>
          <p:cNvPr id="5" name="TextBox 4"/>
          <p:cNvSpPr txBox="1"/>
          <p:nvPr/>
        </p:nvSpPr>
        <p:spPr>
          <a:xfrm>
            <a:off x="526942" y="1266862"/>
            <a:ext cx="4572000" cy="461665"/>
          </a:xfrm>
          <a:prstGeom prst="rect">
            <a:avLst/>
          </a:prstGeom>
          <a:noFill/>
        </p:spPr>
        <p:txBody>
          <a:bodyPr wrap="square">
            <a:spAutoFit/>
          </a:bodyPr>
          <a:lstStyle/>
          <a:p>
            <a:r>
              <a:rPr lang="en-US" altLang="en-US" sz="2400" dirty="0"/>
              <a:t>Blocking Receive</a:t>
            </a: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3" name="Rectangle 2"/>
          <p:cNvSpPr txBox="1">
            <a:spLocks noChangeArrowheads="1"/>
          </p:cNvSpPr>
          <p:nvPr/>
        </p:nvSpPr>
        <p:spPr>
          <a:xfrm>
            <a:off x="681926" y="1181770"/>
            <a:ext cx="7284203" cy="5032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2000" dirty="0"/>
              <a:t>解剖</a:t>
            </a:r>
            <a:r>
              <a:rPr lang="en-US" altLang="en-US" sz="2000" dirty="0"/>
              <a:t>greetings</a:t>
            </a:r>
            <a:r>
              <a:rPr lang="en-US" altLang="en-US" sz="2000" dirty="0"/>
              <a:t>程序</a:t>
            </a:r>
            <a:endParaRPr lang="en-US" altLang="en-US" sz="2400" dirty="0"/>
          </a:p>
        </p:txBody>
      </p:sp>
      <p:sp>
        <p:nvSpPr>
          <p:cNvPr id="5" name="Rectangle 3"/>
          <p:cNvSpPr txBox="1">
            <a:spLocks noChangeArrowheads="1"/>
          </p:cNvSpPr>
          <p:nvPr/>
        </p:nvSpPr>
        <p:spPr>
          <a:xfrm>
            <a:off x="457199" y="1885950"/>
            <a:ext cx="8476593" cy="4171950"/>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nSpc>
                <a:spcPct val="140000"/>
              </a:lnSpc>
            </a:pPr>
            <a:r>
              <a:rPr lang="en-US" altLang="en-US" sz="2400" dirty="0"/>
              <a:t>头文件: </a:t>
            </a:r>
            <a:r>
              <a:rPr lang="en-US" altLang="en-US" sz="2400" dirty="0" err="1"/>
              <a:t>mpi.h</a:t>
            </a:r>
            <a:r>
              <a:rPr lang="en-US" altLang="en-US" sz="2400" dirty="0"/>
              <a:t>/</a:t>
            </a:r>
            <a:r>
              <a:rPr lang="en-US" altLang="en-US" sz="2400" dirty="0" err="1"/>
              <a:t>mpif.h</a:t>
            </a:r>
            <a:r>
              <a:rPr lang="en-US" altLang="en-US" sz="2400" dirty="0"/>
              <a:t>.</a:t>
            </a:r>
            <a:endParaRPr lang="en-US" altLang="en-US" sz="2400" dirty="0"/>
          </a:p>
          <a:p>
            <a:pPr>
              <a:lnSpc>
                <a:spcPct val="140000"/>
              </a:lnSpc>
            </a:pPr>
            <a:r>
              <a:rPr lang="en-US" altLang="en-US" sz="2400" dirty="0">
                <a:latin typeface="Arial Unicode MS" panose="020B0604020202020204" pitchFamily="34" charset="-128"/>
              </a:rPr>
              <a:t>int </a:t>
            </a:r>
            <a:r>
              <a:rPr lang="en-US" altLang="en-US" sz="2400" dirty="0" err="1">
                <a:latin typeface="Arial Unicode MS" panose="020B0604020202020204" pitchFamily="34" charset="-128"/>
              </a:rPr>
              <a:t>MPI_Init</a:t>
            </a:r>
            <a:r>
              <a:rPr lang="en-US" altLang="en-US" sz="2400" dirty="0">
                <a:latin typeface="Arial Unicode MS" panose="020B0604020202020204" pitchFamily="34" charset="-128"/>
              </a:rPr>
              <a:t>(int *</a:t>
            </a:r>
            <a:r>
              <a:rPr lang="en-US" altLang="en-US" sz="2400" dirty="0" err="1">
                <a:latin typeface="Arial Unicode MS" panose="020B0604020202020204" pitchFamily="34" charset="-128"/>
              </a:rPr>
              <a:t>argc</a:t>
            </a:r>
            <a:r>
              <a:rPr lang="en-US" altLang="en-US" sz="2400" dirty="0">
                <a:latin typeface="Arial Unicode MS" panose="020B0604020202020204" pitchFamily="34" charset="-128"/>
              </a:rPr>
              <a:t>, char ***</a:t>
            </a:r>
            <a:r>
              <a:rPr lang="en-US" altLang="en-US" sz="2400" dirty="0" err="1">
                <a:latin typeface="Arial Unicode MS" panose="020B0604020202020204" pitchFamily="34" charset="-128"/>
              </a:rPr>
              <a:t>argv</a:t>
            </a:r>
            <a:r>
              <a:rPr lang="en-US" altLang="en-US" sz="2400" dirty="0">
                <a:latin typeface="Arial Unicode MS" panose="020B0604020202020204" pitchFamily="34" charset="-128"/>
              </a:rPr>
              <a:t>) </a:t>
            </a:r>
            <a:endParaRPr lang="en-US" altLang="en-US" sz="2400" dirty="0">
              <a:latin typeface="Arial Unicode MS" panose="020B0604020202020204" pitchFamily="34" charset="-128"/>
            </a:endParaRPr>
          </a:p>
          <a:p>
            <a:pPr lvl="1">
              <a:lnSpc>
                <a:spcPct val="140000"/>
              </a:lnSpc>
            </a:pPr>
            <a:r>
              <a:rPr lang="en-US" altLang="en-US" sz="2000" dirty="0">
                <a:solidFill>
                  <a:srgbClr val="0066FF"/>
                </a:solidFill>
              </a:rPr>
              <a:t>启动</a:t>
            </a:r>
            <a:r>
              <a:rPr lang="en-US" altLang="en-US" sz="2000" dirty="0">
                <a:solidFill>
                  <a:srgbClr val="0066FF"/>
                </a:solidFill>
              </a:rPr>
              <a:t>MPI</a:t>
            </a:r>
            <a:r>
              <a:rPr lang="en-US" altLang="en-US" sz="2000" dirty="0">
                <a:solidFill>
                  <a:srgbClr val="0066FF"/>
                </a:solidFill>
              </a:rPr>
              <a:t>环境,标志并行代码的开始.</a:t>
            </a:r>
            <a:endParaRPr lang="en-US" altLang="en-US" sz="2000" dirty="0">
              <a:solidFill>
                <a:srgbClr val="0066FF"/>
              </a:solidFill>
            </a:endParaRPr>
          </a:p>
          <a:p>
            <a:pPr lvl="1">
              <a:lnSpc>
                <a:spcPct val="140000"/>
              </a:lnSpc>
            </a:pPr>
            <a:r>
              <a:rPr lang="en-US" altLang="en-US" sz="2000" dirty="0">
                <a:solidFill>
                  <a:srgbClr val="0066FF"/>
                </a:solidFill>
              </a:rPr>
              <a:t>并行代码之前,第一个</a:t>
            </a:r>
            <a:r>
              <a:rPr lang="en-US" altLang="en-US" sz="2000" dirty="0" err="1">
                <a:solidFill>
                  <a:srgbClr val="0066FF"/>
                </a:solidFill>
              </a:rPr>
              <a:t>mpi</a:t>
            </a:r>
            <a:r>
              <a:rPr lang="en-US" altLang="en-US" sz="2000" dirty="0">
                <a:solidFill>
                  <a:srgbClr val="0066FF"/>
                </a:solidFill>
              </a:rPr>
              <a:t>函数(除</a:t>
            </a:r>
            <a:r>
              <a:rPr lang="en-US" altLang="en-US" sz="2000" dirty="0" err="1">
                <a:solidFill>
                  <a:srgbClr val="0066FF"/>
                </a:solidFill>
              </a:rPr>
              <a:t>MPI_Initialize</a:t>
            </a:r>
            <a:r>
              <a:rPr lang="en-US" altLang="en-US" sz="2000" dirty="0">
                <a:solidFill>
                  <a:srgbClr val="0066FF"/>
                </a:solidFill>
              </a:rPr>
              <a:t>()</a:t>
            </a:r>
            <a:r>
              <a:rPr lang="en-US" altLang="en-US" sz="2000" dirty="0">
                <a:solidFill>
                  <a:srgbClr val="0066FF"/>
                </a:solidFill>
              </a:rPr>
              <a:t>外).</a:t>
            </a:r>
            <a:endParaRPr lang="en-US" altLang="en-US" sz="2000" dirty="0">
              <a:solidFill>
                <a:srgbClr val="0066FF"/>
              </a:solidFill>
            </a:endParaRPr>
          </a:p>
          <a:p>
            <a:pPr lvl="1">
              <a:lnSpc>
                <a:spcPct val="140000"/>
              </a:lnSpc>
            </a:pPr>
            <a:r>
              <a:rPr lang="en-US" altLang="en-US" sz="2000" dirty="0">
                <a:solidFill>
                  <a:srgbClr val="0066FF"/>
                </a:solidFill>
              </a:rPr>
              <a:t>要求</a:t>
            </a:r>
            <a:r>
              <a:rPr lang="en-US" altLang="en-US" sz="2000" dirty="0">
                <a:solidFill>
                  <a:srgbClr val="0066FF"/>
                </a:solidFill>
              </a:rPr>
              <a:t>main</a:t>
            </a:r>
            <a:r>
              <a:rPr lang="zh-CN" altLang="en-US" sz="2000" dirty="0">
                <a:solidFill>
                  <a:srgbClr val="0066FF"/>
                </a:solidFill>
              </a:rPr>
              <a:t>必须带参数运行,否则出错.</a:t>
            </a:r>
            <a:endParaRPr lang="zh-CN" altLang="en-US" sz="2000" dirty="0">
              <a:solidFill>
                <a:srgbClr val="0066FF"/>
              </a:solidFill>
            </a:endParaRPr>
          </a:p>
          <a:p>
            <a:pPr>
              <a:lnSpc>
                <a:spcPct val="140000"/>
              </a:lnSpc>
            </a:pPr>
            <a:r>
              <a:rPr lang="zh-CN" altLang="en-US" sz="2400" dirty="0"/>
              <a:t>通信域(通信空间): </a:t>
            </a:r>
            <a:r>
              <a:rPr lang="en-US" altLang="en-US" sz="2400" dirty="0"/>
              <a:t>MPI_COMM_WORLD：</a:t>
            </a:r>
            <a:endParaRPr lang="en-US" altLang="en-US" sz="2400" dirty="0"/>
          </a:p>
          <a:p>
            <a:pPr lvl="1">
              <a:lnSpc>
                <a:spcPct val="140000"/>
              </a:lnSpc>
            </a:pPr>
            <a:r>
              <a:rPr lang="en-US" altLang="en-US" sz="2000" dirty="0">
                <a:solidFill>
                  <a:srgbClr val="0066FF"/>
                </a:solidFill>
              </a:rPr>
              <a:t>一个通信空间是一个进程组和一个上下文的组合.上下文可看作为组的超级标签,用于区分不同的通信域.</a:t>
            </a:r>
            <a:endParaRPr lang="en-US" altLang="en-US" sz="2000" dirty="0">
              <a:solidFill>
                <a:srgbClr val="0066FF"/>
              </a:solidFill>
            </a:endParaRPr>
          </a:p>
          <a:p>
            <a:pPr lvl="1">
              <a:lnSpc>
                <a:spcPct val="140000"/>
              </a:lnSpc>
            </a:pPr>
            <a:r>
              <a:rPr lang="en-US" altLang="en-US" sz="2000" dirty="0">
                <a:solidFill>
                  <a:srgbClr val="0066FF"/>
                </a:solidFill>
              </a:rPr>
              <a:t>在执行函数</a:t>
            </a:r>
            <a:r>
              <a:rPr lang="en-US" altLang="en-US" sz="2000" dirty="0" err="1">
                <a:solidFill>
                  <a:srgbClr val="0066FF"/>
                </a:solidFill>
              </a:rPr>
              <a:t>MPI_Init</a:t>
            </a:r>
            <a:r>
              <a:rPr lang="en-US" altLang="en-US" sz="2000" dirty="0">
                <a:solidFill>
                  <a:srgbClr val="0066FF"/>
                </a:solidFill>
              </a:rPr>
              <a:t>之后,一个</a:t>
            </a:r>
            <a:r>
              <a:rPr lang="en-US" altLang="en-US" sz="2000" dirty="0">
                <a:solidFill>
                  <a:srgbClr val="0066FF"/>
                </a:solidFill>
              </a:rPr>
              <a:t>MPI</a:t>
            </a:r>
            <a:r>
              <a:rPr lang="en-US" altLang="en-US" sz="2000" dirty="0">
                <a:solidFill>
                  <a:srgbClr val="0066FF"/>
                </a:solidFill>
              </a:rPr>
              <a:t>程序的所有进程形成一个缺省的组,这个组的通信域即被写作</a:t>
            </a:r>
            <a:r>
              <a:rPr lang="en-US" altLang="en-US" sz="2000" dirty="0">
                <a:solidFill>
                  <a:srgbClr val="0066FF"/>
                </a:solidFill>
              </a:rPr>
              <a:t>MPI_COMM_WORLD</a:t>
            </a:r>
            <a:r>
              <a:rPr lang="en-US" altLang="en-US" sz="2000" dirty="0">
                <a:solidFill>
                  <a:srgbClr val="0066FF"/>
                </a:solidFill>
              </a:rPr>
              <a:t>.</a:t>
            </a:r>
            <a:endParaRPr lang="en-US" altLang="en-US" sz="2000" dirty="0">
              <a:solidFill>
                <a:srgbClr val="0066FF"/>
              </a:solidFill>
            </a:endParaRPr>
          </a:p>
          <a:p>
            <a:pPr lvl="1">
              <a:lnSpc>
                <a:spcPct val="140000"/>
              </a:lnSpc>
            </a:pPr>
            <a:r>
              <a:rPr lang="en-US" altLang="en-US" sz="2000" dirty="0">
                <a:solidFill>
                  <a:srgbClr val="0066FF"/>
                </a:solidFill>
              </a:rPr>
              <a:t>该参数是</a:t>
            </a:r>
            <a:r>
              <a:rPr lang="en-US" altLang="en-US" sz="2000" dirty="0">
                <a:solidFill>
                  <a:srgbClr val="0066FF"/>
                </a:solidFill>
              </a:rPr>
              <a:t>MPI</a:t>
            </a:r>
            <a:r>
              <a:rPr lang="en-US" altLang="en-US" sz="2000" dirty="0">
                <a:solidFill>
                  <a:srgbClr val="0066FF"/>
                </a:solidFill>
              </a:rPr>
              <a:t>通信操作函数中必不可少的参数,用于限定参加通信的进程的范围.</a:t>
            </a:r>
            <a:endParaRPr lang="en-US" altLang="en-US" sz="2000" dirty="0">
              <a:solidFill>
                <a:srgbClr val="0066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11.5 MPI</a:t>
            </a:r>
            <a:r>
              <a:rPr lang="zh-CN" altLang="en-US" dirty="0"/>
              <a:t>编程</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fld>
            <a:endParaRPr lang="zh-CN" altLang="en-US"/>
          </a:p>
        </p:txBody>
      </p:sp>
      <p:sp>
        <p:nvSpPr>
          <p:cNvPr id="3" name="Rectangle 2"/>
          <p:cNvSpPr txBox="1">
            <a:spLocks noChangeArrowheads="1"/>
          </p:cNvSpPr>
          <p:nvPr/>
        </p:nvSpPr>
        <p:spPr>
          <a:xfrm>
            <a:off x="681926" y="1181770"/>
            <a:ext cx="7284203" cy="5032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2000" dirty="0"/>
              <a:t>解剖</a:t>
            </a:r>
            <a:r>
              <a:rPr lang="en-US" altLang="en-US" sz="2000" dirty="0"/>
              <a:t>greetings</a:t>
            </a:r>
            <a:r>
              <a:rPr lang="en-US" altLang="en-US" sz="2000" dirty="0"/>
              <a:t>程序</a:t>
            </a:r>
            <a:endParaRPr lang="en-US" altLang="en-US" sz="2400" dirty="0"/>
          </a:p>
        </p:txBody>
      </p:sp>
      <p:sp>
        <p:nvSpPr>
          <p:cNvPr id="4" name="Rectangle 3"/>
          <p:cNvSpPr txBox="1">
            <a:spLocks noChangeArrowheads="1"/>
          </p:cNvSpPr>
          <p:nvPr/>
        </p:nvSpPr>
        <p:spPr>
          <a:xfrm>
            <a:off x="457200" y="1600200"/>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sz="2400">
                <a:latin typeface="Arial Unicode MS" panose="020B0604020202020204" pitchFamily="34" charset="-128"/>
              </a:rPr>
              <a:t>int MPI_Comm_size ( MPI_Comm comm, int *size )</a:t>
            </a:r>
            <a:endParaRPr lang="en-US" altLang="en-US" sz="2400">
              <a:latin typeface="Arial Unicode MS" panose="020B0604020202020204" pitchFamily="34" charset="-128"/>
            </a:endParaRPr>
          </a:p>
          <a:p>
            <a:pPr lvl="1"/>
            <a:r>
              <a:rPr lang="en-US" altLang="en-US" sz="2000">
                <a:solidFill>
                  <a:srgbClr val="0066FF"/>
                </a:solidFill>
              </a:rPr>
              <a:t>获得通信空间</a:t>
            </a:r>
            <a:r>
              <a:rPr lang="en-US" altLang="en-US" sz="2000">
                <a:solidFill>
                  <a:srgbClr val="0066FF"/>
                </a:solidFill>
              </a:rPr>
              <a:t>comm</a:t>
            </a:r>
            <a:r>
              <a:rPr lang="en-US" altLang="en-US" sz="2000">
                <a:solidFill>
                  <a:srgbClr val="0066FF"/>
                </a:solidFill>
              </a:rPr>
              <a:t>中规定的组包含的进程的数量.</a:t>
            </a:r>
            <a:endParaRPr lang="en-US" altLang="en-US" sz="2000">
              <a:solidFill>
                <a:srgbClr val="0066FF"/>
              </a:solidFill>
            </a:endParaRPr>
          </a:p>
          <a:p>
            <a:pPr lvl="1"/>
            <a:r>
              <a:rPr lang="en-US" altLang="en-US" sz="2000">
                <a:solidFill>
                  <a:srgbClr val="0066FF"/>
                </a:solidFill>
              </a:rPr>
              <a:t>指定一个</a:t>
            </a:r>
            <a:r>
              <a:rPr lang="en-US" altLang="en-US" sz="2000">
                <a:solidFill>
                  <a:srgbClr val="0066FF"/>
                </a:solidFill>
              </a:rPr>
              <a:t>communicator,</a:t>
            </a:r>
            <a:r>
              <a:rPr lang="en-US" altLang="en-US" sz="2000">
                <a:solidFill>
                  <a:srgbClr val="0066FF"/>
                </a:solidFill>
              </a:rPr>
              <a:t>也指定了一组共享该空间的进程, 这些进程组成该</a:t>
            </a:r>
            <a:r>
              <a:rPr lang="en-US" altLang="en-US" sz="2000">
                <a:solidFill>
                  <a:srgbClr val="0066FF"/>
                </a:solidFill>
              </a:rPr>
              <a:t>communicator</a:t>
            </a:r>
            <a:r>
              <a:rPr lang="en-US" altLang="en-US" sz="2000">
                <a:solidFill>
                  <a:srgbClr val="0066FF"/>
                </a:solidFill>
              </a:rPr>
              <a:t>的</a:t>
            </a:r>
            <a:r>
              <a:rPr lang="en-US" altLang="en-US" sz="2000">
                <a:solidFill>
                  <a:srgbClr val="0066FF"/>
                </a:solidFill>
              </a:rPr>
              <a:t>group.</a:t>
            </a:r>
            <a:endParaRPr lang="en-US" altLang="en-US" sz="2000">
              <a:solidFill>
                <a:srgbClr val="0066FF"/>
              </a:solidFill>
            </a:endParaRPr>
          </a:p>
          <a:p>
            <a:r>
              <a:rPr lang="en-US" altLang="en-US" sz="2400">
                <a:latin typeface="Arial Unicode MS" panose="020B0604020202020204" pitchFamily="34" charset="-128"/>
              </a:rPr>
              <a:t>int MPI_Comm_rank ( MPI_Comm comm, int *rank ) </a:t>
            </a:r>
            <a:endParaRPr lang="en-US" altLang="en-US" sz="2400">
              <a:latin typeface="Arial Unicode MS" panose="020B0604020202020204" pitchFamily="34" charset="-128"/>
            </a:endParaRPr>
          </a:p>
          <a:p>
            <a:pPr lvl="1"/>
            <a:r>
              <a:rPr lang="en-US" altLang="en-US" sz="2000">
                <a:solidFill>
                  <a:srgbClr val="0066FF"/>
                </a:solidFill>
              </a:rPr>
              <a:t>得到本进程在通信空间中的</a:t>
            </a:r>
            <a:r>
              <a:rPr lang="en-US" altLang="en-US" sz="2000">
                <a:solidFill>
                  <a:srgbClr val="0066FF"/>
                </a:solidFill>
              </a:rPr>
              <a:t>rank</a:t>
            </a:r>
            <a:r>
              <a:rPr lang="en-US" altLang="en-US" sz="2000">
                <a:solidFill>
                  <a:srgbClr val="0066FF"/>
                </a:solidFill>
              </a:rPr>
              <a:t>值,即在组中的逻辑编号(从0开始).</a:t>
            </a:r>
            <a:endParaRPr lang="en-US" altLang="en-US" sz="2000">
              <a:solidFill>
                <a:srgbClr val="0066FF"/>
              </a:solidFill>
            </a:endParaRPr>
          </a:p>
          <a:p>
            <a:r>
              <a:rPr lang="en-US" altLang="en-US" sz="2400">
                <a:latin typeface="Arial Unicode MS" panose="020B0604020202020204" pitchFamily="34" charset="-128"/>
              </a:rPr>
              <a:t>int MPI_Finalize() </a:t>
            </a:r>
            <a:endParaRPr lang="en-US" altLang="en-US" sz="2400">
              <a:latin typeface="Arial Unicode MS" panose="020B0604020202020204" pitchFamily="34" charset="-128"/>
            </a:endParaRPr>
          </a:p>
          <a:p>
            <a:pPr lvl="1"/>
            <a:r>
              <a:rPr lang="en-US" altLang="en-US" sz="2000">
                <a:solidFill>
                  <a:srgbClr val="0066FF"/>
                </a:solidFill>
              </a:rPr>
              <a:t>标志并行代码的结束,结束除主进程外其它进程.</a:t>
            </a:r>
            <a:endParaRPr lang="en-US" altLang="en-US" sz="2000">
              <a:solidFill>
                <a:srgbClr val="0066FF"/>
              </a:solidFill>
            </a:endParaRPr>
          </a:p>
          <a:p>
            <a:pPr lvl="1"/>
            <a:r>
              <a:rPr lang="en-US" altLang="en-US" sz="2000">
                <a:solidFill>
                  <a:srgbClr val="0066FF"/>
                </a:solidFill>
              </a:rPr>
              <a:t>之后串行代码仍可在主进程(</a:t>
            </a:r>
            <a:r>
              <a:rPr lang="en-US" altLang="en-US" sz="2000">
                <a:solidFill>
                  <a:srgbClr val="0066FF"/>
                </a:solidFill>
              </a:rPr>
              <a:t>rank = 0)</a:t>
            </a:r>
            <a:r>
              <a:rPr lang="en-US" altLang="en-US" sz="2000">
                <a:solidFill>
                  <a:srgbClr val="0066FF"/>
                </a:solidFill>
              </a:rPr>
              <a:t>上运行(如果必须).</a:t>
            </a:r>
            <a:endParaRPr lang="en-US" altLang="en-US" sz="2000" dirty="0">
              <a:solidFill>
                <a:srgbClr val="0066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en-US" dirty="0"/>
              <a:t>进程间通信的特征</a:t>
            </a:r>
            <a:endParaRPr lang="zh-CN" altLang="en-US" dirty="0"/>
          </a:p>
        </p:txBody>
      </p:sp>
      <p:sp>
        <p:nvSpPr>
          <p:cNvPr id="3" name="内容占位符 2"/>
          <p:cNvSpPr>
            <a:spLocks noGrp="1"/>
          </p:cNvSpPr>
          <p:nvPr>
            <p:ph idx="1"/>
          </p:nvPr>
        </p:nvSpPr>
        <p:spPr/>
        <p:txBody>
          <a:bodyPr/>
          <a:lstStyle/>
          <a:p>
            <a:r>
              <a:rPr lang="zh-CN" altLang="en-US" b="1" dirty="0"/>
              <a:t>可靠性</a:t>
            </a:r>
            <a:endParaRPr lang="en-US" altLang="zh-CN" b="1" dirty="0"/>
          </a:p>
          <a:p>
            <a:pPr lvl="1"/>
            <a:r>
              <a:rPr lang="zh-CN" altLang="en-US" dirty="0"/>
              <a:t>有效性</a:t>
            </a:r>
            <a:endParaRPr lang="en-US" altLang="zh-CN" dirty="0"/>
          </a:p>
          <a:p>
            <a:pPr lvl="2"/>
            <a:r>
              <a:rPr lang="zh-CN" altLang="en-US" dirty="0"/>
              <a:t>如果一个点对点消息服务在丢失了</a:t>
            </a:r>
            <a:r>
              <a:rPr lang="zh-CN" altLang="en-US" dirty="0">
                <a:solidFill>
                  <a:srgbClr val="FF0000"/>
                </a:solidFill>
              </a:rPr>
              <a:t>“合理”</a:t>
            </a:r>
            <a:r>
              <a:rPr lang="zh-CN" altLang="en-US" dirty="0"/>
              <a:t>数量的数据包后，仍能保证发送消息，那么该服务就称为</a:t>
            </a:r>
            <a:r>
              <a:rPr lang="zh-CN" altLang="en-US" dirty="0">
                <a:solidFill>
                  <a:srgbClr val="FF0000"/>
                </a:solidFill>
              </a:rPr>
              <a:t>可靠的</a:t>
            </a:r>
            <a:r>
              <a:rPr lang="zh-CN" altLang="en-US" dirty="0"/>
              <a:t>；</a:t>
            </a:r>
            <a:endParaRPr lang="en-US" altLang="zh-CN" dirty="0"/>
          </a:p>
          <a:p>
            <a:pPr lvl="2"/>
            <a:r>
              <a:rPr lang="zh-CN" altLang="en-US" dirty="0"/>
              <a:t>相反，</a:t>
            </a:r>
            <a:r>
              <a:rPr lang="zh-CN" altLang="en-US" dirty="0">
                <a:solidFill>
                  <a:srgbClr val="FF0000"/>
                </a:solidFill>
              </a:rPr>
              <a:t>只丢失一个数据包</a:t>
            </a:r>
            <a:r>
              <a:rPr lang="zh-CN" altLang="en-US" dirty="0"/>
              <a:t>，消息就不能保证发送，那么这个点对点消息服务仍是</a:t>
            </a:r>
            <a:r>
              <a:rPr lang="zh-CN" altLang="en-US" dirty="0">
                <a:solidFill>
                  <a:srgbClr val="FF0000"/>
                </a:solidFill>
              </a:rPr>
              <a:t>不可靠的</a:t>
            </a:r>
            <a:r>
              <a:rPr lang="zh-CN" altLang="en-US" dirty="0"/>
              <a:t>。</a:t>
            </a:r>
            <a:endParaRPr lang="en-US" altLang="zh-CN" dirty="0"/>
          </a:p>
          <a:p>
            <a:pPr lvl="1"/>
            <a:r>
              <a:rPr lang="zh-CN" altLang="en-US" dirty="0"/>
              <a:t>完整性</a:t>
            </a:r>
            <a:endParaRPr lang="en-US" altLang="zh-CN" dirty="0"/>
          </a:p>
          <a:p>
            <a:pPr lvl="2"/>
            <a:r>
              <a:rPr lang="zh-CN" altLang="en-US" dirty="0"/>
              <a:t>到达的消息必须没有损坏，且没有重复</a:t>
            </a:r>
            <a:endParaRPr lang="en-US" altLang="zh-CN" dirty="0"/>
          </a:p>
          <a:p>
            <a:r>
              <a:rPr lang="zh-CN" altLang="en-US" b="1" dirty="0"/>
              <a:t>排序</a:t>
            </a:r>
            <a:endParaRPr lang="en-US" altLang="zh-CN" b="1" dirty="0"/>
          </a:p>
          <a:p>
            <a:pPr lvl="1"/>
            <a:r>
              <a:rPr lang="zh-CN" altLang="en-US" dirty="0"/>
              <a:t>有些应用要求消息按发送方的顺序发送</a:t>
            </a:r>
            <a:endParaRPr lang="en-US" altLang="zh-CN" dirty="0"/>
          </a:p>
          <a:p>
            <a:pPr lvl="1"/>
            <a:r>
              <a:rPr lang="zh-CN" altLang="en-US" dirty="0"/>
              <a:t>与发送方顺序不一致的消息发送会被这样的应用认为是失败的发送</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A9AE67-57EF-8C45-B5B8-25F373743E16}" type="slidenum">
              <a:rPr lang="zh-CN" altLang="en-US"/>
            </a:fld>
            <a:r>
              <a:rPr lang="en-US" altLang="en-US"/>
              <a:t>/55</a:t>
            </a:r>
            <a:endParaRPr lang="en-US" altLang="en-US"/>
          </a:p>
        </p:txBody>
      </p:sp>
      <p:sp>
        <p:nvSpPr>
          <p:cNvPr id="41986" name="Rectangle 2"/>
          <p:cNvSpPr>
            <a:spLocks noGrp="1" noChangeArrowheads="1"/>
          </p:cNvSpPr>
          <p:nvPr>
            <p:ph type="title"/>
          </p:nvPr>
        </p:nvSpPr>
        <p:spPr>
          <a:xfrm>
            <a:off x="1042988" y="228600"/>
            <a:ext cx="7162800" cy="1143000"/>
          </a:xfrm>
        </p:spPr>
        <p:txBody>
          <a:bodyPr/>
          <a:lstStyle/>
          <a:p>
            <a:r>
              <a:rPr lang="en-US" altLang="en-US"/>
              <a:t>分析</a:t>
            </a:r>
            <a:r>
              <a:rPr lang="en-US" altLang="en-US"/>
              <a:t>greetings</a:t>
            </a:r>
            <a:endParaRPr lang="en-US" altLang="en-US"/>
          </a:p>
        </p:txBody>
      </p:sp>
      <p:sp>
        <p:nvSpPr>
          <p:cNvPr id="6" name="Rectangle 3"/>
          <p:cNvSpPr txBox="1">
            <a:spLocks noChangeArrowheads="1"/>
          </p:cNvSpPr>
          <p:nvPr/>
        </p:nvSpPr>
        <p:spPr>
          <a:xfrm>
            <a:off x="685800" y="1676400"/>
            <a:ext cx="8001000" cy="4495800"/>
          </a:xfrm>
          <a:prstGeom prst="rect">
            <a:avLst/>
          </a:prstGeom>
          <a:noFill/>
          <a:ln>
            <a:noFill/>
            <a:miter lim="800000"/>
          </a:ln>
          <a:effectLst>
            <a:outerShdw dist="107763" dir="2700000" sx="1000" sy="1000" algn="ctr" rotWithShape="0">
              <a:schemeClr val="bg2"/>
            </a:outerShdw>
          </a:effectLst>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buFont typeface="Arial" panose="020B0604020202020204" pitchFamily="34" charset="0"/>
              <a:buNone/>
            </a:pPr>
            <a:r>
              <a:rPr lang="en-US" altLang="en-US" sz="1400" dirty="0">
                <a:solidFill>
                  <a:srgbClr val="003300"/>
                </a:solidFill>
              </a:rPr>
              <a:t>#include &lt;</a:t>
            </a:r>
            <a:r>
              <a:rPr lang="en-US" altLang="en-US" sz="1400" dirty="0" err="1">
                <a:solidFill>
                  <a:srgbClr val="003300"/>
                </a:solidFill>
              </a:rPr>
              <a:t>stdio.h</a:t>
            </a:r>
            <a:r>
              <a:rPr lang="en-US" altLang="en-US" sz="1400" dirty="0">
                <a:solidFill>
                  <a:srgbClr val="003300"/>
                </a:solidFill>
              </a:rPr>
              <a:t>&gt;</a:t>
            </a: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3300"/>
                </a:solidFill>
              </a:rPr>
              <a:t>#include "</a:t>
            </a:r>
            <a:r>
              <a:rPr lang="en-US" altLang="en-US" sz="1400" dirty="0" err="1">
                <a:solidFill>
                  <a:srgbClr val="003300"/>
                </a:solidFill>
              </a:rPr>
              <a:t>mpi.h</a:t>
            </a:r>
            <a:r>
              <a:rPr lang="en-US" altLang="en-US" sz="1400" dirty="0">
                <a:solidFill>
                  <a:srgbClr val="003300"/>
                </a:solidFill>
              </a:rPr>
              <a:t>“</a:t>
            </a:r>
            <a:endParaRPr lang="en-US" altLang="en-US" sz="1400" dirty="0">
              <a:solidFill>
                <a:srgbClr val="003300"/>
              </a:solidFill>
            </a:endParaRPr>
          </a:p>
          <a:p>
            <a:pPr>
              <a:spcBef>
                <a:spcPts val="0"/>
              </a:spcBef>
              <a:spcAft>
                <a:spcPts val="0"/>
              </a:spcAft>
              <a:buFont typeface="Arial" panose="020B0604020202020204" pitchFamily="34" charset="0"/>
              <a:buNone/>
            </a:pP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3300"/>
                </a:solidFill>
              </a:rPr>
              <a:t>main(int </a:t>
            </a:r>
            <a:r>
              <a:rPr lang="en-US" altLang="en-US" sz="1400" dirty="0" err="1">
                <a:solidFill>
                  <a:srgbClr val="003300"/>
                </a:solidFill>
              </a:rPr>
              <a:t>argc</a:t>
            </a:r>
            <a:r>
              <a:rPr lang="en-US" altLang="en-US" sz="1400" dirty="0">
                <a:solidFill>
                  <a:srgbClr val="003300"/>
                </a:solidFill>
              </a:rPr>
              <a:t>, char* </a:t>
            </a:r>
            <a:r>
              <a:rPr lang="en-US" altLang="en-US" sz="1400" dirty="0" err="1">
                <a:solidFill>
                  <a:srgbClr val="003300"/>
                </a:solidFill>
              </a:rPr>
              <a:t>argv</a:t>
            </a:r>
            <a:r>
              <a:rPr lang="en-US" altLang="en-US" sz="1400" dirty="0">
                <a:solidFill>
                  <a:srgbClr val="003300"/>
                </a:solidFill>
              </a:rPr>
              <a:t>[]) </a:t>
            </a: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3300"/>
                </a:solidFill>
              </a:rPr>
              <a:t>{</a:t>
            </a: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3300"/>
                </a:solidFill>
              </a:rPr>
              <a:t>    	int </a:t>
            </a:r>
            <a:r>
              <a:rPr lang="en-US" altLang="en-US" sz="1400" dirty="0" err="1">
                <a:solidFill>
                  <a:srgbClr val="003300"/>
                </a:solidFill>
              </a:rPr>
              <a:t>numprocs</a:t>
            </a:r>
            <a:r>
              <a:rPr lang="en-US" altLang="en-US" sz="1400" dirty="0">
                <a:solidFill>
                  <a:srgbClr val="003300"/>
                </a:solidFill>
              </a:rPr>
              <a:t>;                      </a:t>
            </a:r>
            <a:r>
              <a:rPr lang="en-US" altLang="en-US" sz="1400" dirty="0">
                <a:solidFill>
                  <a:srgbClr val="009900"/>
                </a:solidFill>
              </a:rPr>
              <a:t>/*</a:t>
            </a:r>
            <a:r>
              <a:rPr lang="en-US" altLang="en-US" sz="1400" dirty="0">
                <a:solidFill>
                  <a:srgbClr val="009900"/>
                </a:solidFill>
              </a:rPr>
              <a:t>进程数,该变量为各处理器中的同名变量, 存储是分布的	*/</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r>
              <a:rPr lang="zh-CN" altLang="en-US" sz="1400" dirty="0">
                <a:solidFill>
                  <a:srgbClr val="003300"/>
                </a:solidFill>
              </a:rPr>
              <a:t>                     </a:t>
            </a:r>
            <a:r>
              <a:rPr lang="en-US" altLang="en-US" sz="1400" dirty="0">
                <a:solidFill>
                  <a:srgbClr val="003300"/>
                </a:solidFill>
              </a:rPr>
              <a:t>int </a:t>
            </a:r>
            <a:r>
              <a:rPr lang="en-US" altLang="en-US" sz="1400" dirty="0" err="1">
                <a:solidFill>
                  <a:srgbClr val="003300"/>
                </a:solidFill>
              </a:rPr>
              <a:t>myid</a:t>
            </a:r>
            <a:r>
              <a:rPr lang="en-US" altLang="en-US" sz="1400" dirty="0">
                <a:solidFill>
                  <a:srgbClr val="003300"/>
                </a:solidFill>
              </a:rPr>
              <a:t>;		</a:t>
            </a:r>
            <a:r>
              <a:rPr lang="en-US" altLang="en-US" sz="1400" dirty="0">
                <a:solidFill>
                  <a:srgbClr val="009900"/>
                </a:solidFill>
              </a:rPr>
              <a:t>/*</a:t>
            </a:r>
            <a:r>
              <a:rPr lang="en-US" altLang="en-US" sz="1400" dirty="0">
                <a:solidFill>
                  <a:srgbClr val="009900"/>
                </a:solidFill>
              </a:rPr>
              <a:t>我的进程</a:t>
            </a:r>
            <a:r>
              <a:rPr lang="en-US" altLang="en-US" sz="1400" dirty="0">
                <a:solidFill>
                  <a:srgbClr val="009900"/>
                </a:solidFill>
              </a:rPr>
              <a:t>ID,</a:t>
            </a:r>
            <a:r>
              <a:rPr lang="en-US" altLang="en-US" sz="1400" dirty="0">
                <a:solidFill>
                  <a:srgbClr val="009900"/>
                </a:solidFill>
              </a:rPr>
              <a:t>存储也是分布的			*/</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r>
              <a:rPr lang="en-US" altLang="en-US" sz="1400" dirty="0" err="1">
                <a:solidFill>
                  <a:srgbClr val="003300"/>
                </a:solidFill>
              </a:rPr>
              <a:t>MPI_Status</a:t>
            </a:r>
            <a:r>
              <a:rPr lang="en-US" altLang="en-US" sz="1400" dirty="0">
                <a:solidFill>
                  <a:srgbClr val="003300"/>
                </a:solidFill>
              </a:rPr>
              <a:t> status; 	</a:t>
            </a:r>
            <a:r>
              <a:rPr lang="en-US" altLang="en-US" sz="1400" dirty="0">
                <a:solidFill>
                  <a:srgbClr val="009900"/>
                </a:solidFill>
              </a:rPr>
              <a:t>/*</a:t>
            </a:r>
            <a:r>
              <a:rPr lang="en-US" altLang="en-US" sz="1400" dirty="0">
                <a:solidFill>
                  <a:srgbClr val="009900"/>
                </a:solidFill>
              </a:rPr>
              <a:t>消息接收状态变量,存储也是分布的		*/</a:t>
            </a:r>
            <a:r>
              <a:rPr lang="en-US" altLang="en-US" sz="1400" dirty="0">
                <a:solidFill>
                  <a:srgbClr val="003300"/>
                </a:solidFill>
              </a:rPr>
              <a:t>    </a:t>
            </a: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3300"/>
                </a:solidFill>
              </a:rPr>
              <a:t>    	char message[100];	</a:t>
            </a:r>
            <a:r>
              <a:rPr lang="en-US" altLang="en-US" sz="1400" dirty="0">
                <a:solidFill>
                  <a:srgbClr val="009900"/>
                </a:solidFill>
              </a:rPr>
              <a:t>/*</a:t>
            </a:r>
            <a:r>
              <a:rPr lang="en-US" altLang="en-US" sz="1400" dirty="0">
                <a:solidFill>
                  <a:srgbClr val="009900"/>
                </a:solidFill>
              </a:rPr>
              <a:t>消息</a:t>
            </a:r>
            <a:r>
              <a:rPr lang="en-US" altLang="en-US" sz="1400" dirty="0">
                <a:solidFill>
                  <a:srgbClr val="009900"/>
                </a:solidFill>
              </a:rPr>
              <a:t>buffer,</a:t>
            </a:r>
            <a:r>
              <a:rPr lang="en-US" altLang="en-US" sz="1400" dirty="0">
                <a:solidFill>
                  <a:srgbClr val="009900"/>
                </a:solidFill>
              </a:rPr>
              <a:t>存储也是分布的</a:t>
            </a:r>
            <a:r>
              <a:rPr lang="en-US" altLang="en-US" sz="1400" dirty="0">
                <a:solidFill>
                  <a:srgbClr val="009900"/>
                </a:solidFill>
              </a:rPr>
              <a:t>			*/</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endParaRPr lang="en-US" altLang="en-US" sz="1400" dirty="0">
              <a:solidFill>
                <a:srgbClr val="003300"/>
              </a:solidFill>
            </a:endParaRPr>
          </a:p>
          <a:p>
            <a:pPr>
              <a:spcBef>
                <a:spcPts val="0"/>
              </a:spcBef>
              <a:spcAft>
                <a:spcPts val="0"/>
              </a:spcAft>
              <a:buFont typeface="Arial" panose="020B0604020202020204" pitchFamily="34" charset="0"/>
              <a:buNone/>
            </a:pPr>
            <a:r>
              <a:rPr lang="en-US" altLang="en-US" sz="1400" dirty="0">
                <a:solidFill>
                  <a:srgbClr val="009900"/>
                </a:solidFill>
              </a:rPr>
              <a:t>      /*</a:t>
            </a:r>
            <a:r>
              <a:rPr lang="en-US" altLang="en-US" sz="1400" dirty="0">
                <a:solidFill>
                  <a:srgbClr val="009900"/>
                </a:solidFill>
              </a:rPr>
              <a:t>初始化</a:t>
            </a:r>
            <a:r>
              <a:rPr lang="en-US" altLang="en-US" sz="1400" dirty="0">
                <a:solidFill>
                  <a:srgbClr val="009900"/>
                </a:solidFill>
              </a:rPr>
              <a:t>MPI*/</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r>
              <a:rPr lang="en-US" altLang="en-US" sz="1400" dirty="0" err="1">
                <a:solidFill>
                  <a:srgbClr val="0066FF"/>
                </a:solidFill>
                <a:latin typeface="Arial Black" panose="020B0A04020102020204" pitchFamily="34" charset="0"/>
              </a:rPr>
              <a:t>MPI_Init</a:t>
            </a:r>
            <a:r>
              <a:rPr lang="en-US" altLang="en-US" sz="1400" dirty="0">
                <a:solidFill>
                  <a:srgbClr val="0066FF"/>
                </a:solidFill>
                <a:latin typeface="Arial Black" panose="020B0A04020102020204" pitchFamily="34" charset="0"/>
              </a:rPr>
              <a:t>(&amp;</a:t>
            </a:r>
            <a:r>
              <a:rPr lang="en-US" altLang="en-US" sz="1400" dirty="0" err="1">
                <a:solidFill>
                  <a:srgbClr val="0066FF"/>
                </a:solidFill>
                <a:latin typeface="Arial Black" panose="020B0A04020102020204" pitchFamily="34" charset="0"/>
              </a:rPr>
              <a:t>argc</a:t>
            </a:r>
            <a:r>
              <a:rPr lang="en-US" altLang="en-US" sz="1400" dirty="0">
                <a:solidFill>
                  <a:srgbClr val="0066FF"/>
                </a:solidFill>
                <a:latin typeface="Arial Black" panose="020B0A04020102020204" pitchFamily="34" charset="0"/>
              </a:rPr>
              <a:t>, &amp;</a:t>
            </a:r>
            <a:r>
              <a:rPr lang="en-US" altLang="en-US" sz="1400" dirty="0" err="1">
                <a:solidFill>
                  <a:srgbClr val="0066FF"/>
                </a:solidFill>
                <a:latin typeface="Arial Black" panose="020B0A04020102020204" pitchFamily="34" charset="0"/>
              </a:rPr>
              <a:t>argv</a:t>
            </a:r>
            <a:r>
              <a:rPr lang="en-US" altLang="en-US" sz="1400" dirty="0">
                <a:solidFill>
                  <a:srgbClr val="0066FF"/>
                </a:solidFill>
                <a:latin typeface="Arial Black" panose="020B0A04020102020204" pitchFamily="34" charset="0"/>
              </a:rPr>
              <a:t>);</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9900"/>
                </a:solidFill>
              </a:rPr>
              <a:t>      /*</a:t>
            </a:r>
            <a:r>
              <a:rPr lang="en-US" altLang="en-US" sz="1400" dirty="0">
                <a:solidFill>
                  <a:srgbClr val="009900"/>
                </a:solidFill>
              </a:rPr>
              <a:t>该函数被各进程各调用一次,得到自己的进程</a:t>
            </a:r>
            <a:r>
              <a:rPr lang="en-US" altLang="en-US" sz="1400" dirty="0">
                <a:solidFill>
                  <a:srgbClr val="009900"/>
                </a:solidFill>
              </a:rPr>
              <a:t>rank</a:t>
            </a:r>
            <a:r>
              <a:rPr lang="en-US" altLang="en-US" sz="1400" dirty="0">
                <a:solidFill>
                  <a:srgbClr val="009900"/>
                </a:solidFill>
              </a:rPr>
              <a:t>值*/</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r>
              <a:rPr lang="en-US" altLang="en-US" sz="1400" dirty="0" err="1">
                <a:solidFill>
                  <a:srgbClr val="0066FF"/>
                </a:solidFill>
                <a:latin typeface="Arial Black" panose="020B0A04020102020204" pitchFamily="34" charset="0"/>
              </a:rPr>
              <a:t>MPI_Comm_rank</a:t>
            </a:r>
            <a:r>
              <a:rPr lang="en-US" altLang="en-US" sz="1400" dirty="0">
                <a:solidFill>
                  <a:srgbClr val="0066FF"/>
                </a:solidFill>
                <a:latin typeface="Arial Black" panose="020B0A04020102020204" pitchFamily="34" charset="0"/>
              </a:rPr>
              <a:t>(MPI_COMM_WORLD, &amp;</a:t>
            </a:r>
            <a:r>
              <a:rPr lang="en-US" altLang="en-US" sz="1400" dirty="0" err="1">
                <a:solidFill>
                  <a:srgbClr val="0066FF"/>
                </a:solidFill>
                <a:latin typeface="Arial Black" panose="020B0A04020102020204" pitchFamily="34" charset="0"/>
              </a:rPr>
              <a:t>myid</a:t>
            </a:r>
            <a:r>
              <a:rPr lang="en-US" altLang="en-US" sz="1400" dirty="0">
                <a:solidFill>
                  <a:srgbClr val="0066FF"/>
                </a:solidFill>
                <a:latin typeface="Arial Black" panose="020B0A04020102020204" pitchFamily="34" charset="0"/>
              </a:rPr>
              <a:t>);</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3300"/>
                </a:solidFill>
              </a:rPr>
              <a:t>	</a:t>
            </a:r>
            <a:r>
              <a:rPr lang="en-US" altLang="en-US" sz="1400" dirty="0">
                <a:solidFill>
                  <a:srgbClr val="009900"/>
                </a:solidFill>
              </a:rPr>
              <a:t>/*</a:t>
            </a:r>
            <a:r>
              <a:rPr lang="en-US" altLang="en-US" sz="1400" dirty="0">
                <a:solidFill>
                  <a:srgbClr val="009900"/>
                </a:solidFill>
              </a:rPr>
              <a:t>该函数被各进程各调用一次,得到进程数*/</a:t>
            </a:r>
            <a:endParaRPr lang="en-US" altLang="en-US" sz="1400" dirty="0">
              <a:solidFill>
                <a:srgbClr val="009900"/>
              </a:solidFill>
            </a:endParaRPr>
          </a:p>
          <a:p>
            <a:pPr>
              <a:spcBef>
                <a:spcPts val="0"/>
              </a:spcBef>
              <a:spcAft>
                <a:spcPts val="0"/>
              </a:spcAft>
              <a:buFont typeface="Arial" panose="020B0604020202020204" pitchFamily="34" charset="0"/>
              <a:buNone/>
            </a:pPr>
            <a:r>
              <a:rPr lang="en-US" altLang="en-US" sz="1400" dirty="0">
                <a:solidFill>
                  <a:srgbClr val="003300"/>
                </a:solidFill>
              </a:rPr>
              <a:t>	</a:t>
            </a:r>
            <a:r>
              <a:rPr lang="en-US" altLang="en-US" sz="1400" dirty="0" err="1">
                <a:solidFill>
                  <a:srgbClr val="0066FF"/>
                </a:solidFill>
                <a:latin typeface="Arial Black" panose="020B0A04020102020204" pitchFamily="34" charset="0"/>
              </a:rPr>
              <a:t>MPI_Comm_size</a:t>
            </a:r>
            <a:r>
              <a:rPr lang="en-US" altLang="en-US" sz="1400" dirty="0">
                <a:solidFill>
                  <a:srgbClr val="0066FF"/>
                </a:solidFill>
                <a:latin typeface="Arial Black" panose="020B0A04020102020204" pitchFamily="34" charset="0"/>
              </a:rPr>
              <a:t>(MPI_COMM_WORLD, &amp;</a:t>
            </a:r>
            <a:r>
              <a:rPr lang="en-US" altLang="en-US" sz="1400" dirty="0" err="1">
                <a:solidFill>
                  <a:srgbClr val="0066FF"/>
                </a:solidFill>
                <a:latin typeface="Arial Black" panose="020B0A04020102020204" pitchFamily="34" charset="0"/>
              </a:rPr>
              <a:t>numprocs</a:t>
            </a:r>
            <a:r>
              <a:rPr lang="en-US" altLang="en-US" sz="1400" dirty="0">
                <a:solidFill>
                  <a:srgbClr val="0066FF"/>
                </a:solidFill>
                <a:latin typeface="Arial Black" panose="020B0A04020102020204" pitchFamily="34" charset="0"/>
              </a:rPr>
              <a:t>);</a:t>
            </a:r>
            <a:endParaRPr lang="en-US" altLang="en-US" sz="1400" dirty="0">
              <a:solidFill>
                <a:srgbClr val="0066FF"/>
              </a:solidFill>
              <a:latin typeface="Arial Black" panose="020B0A040201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6954151-0886-7240-8085-B29EA27FD4FE}" type="slidenum">
              <a:rPr lang="zh-CN" altLang="en-US"/>
            </a:fld>
            <a:r>
              <a:rPr lang="en-US" altLang="en-US"/>
              <a:t>/55</a:t>
            </a:r>
            <a:endParaRPr lang="en-US" altLang="en-US"/>
          </a:p>
        </p:txBody>
      </p:sp>
      <p:sp>
        <p:nvSpPr>
          <p:cNvPr id="43010" name="Rectangle 2"/>
          <p:cNvSpPr>
            <a:spLocks noGrp="1" noChangeArrowheads="1"/>
          </p:cNvSpPr>
          <p:nvPr>
            <p:ph type="title"/>
          </p:nvPr>
        </p:nvSpPr>
        <p:spPr/>
        <p:txBody>
          <a:bodyPr/>
          <a:lstStyle/>
          <a:p>
            <a:r>
              <a:rPr lang="en-US" altLang="en-US"/>
              <a:t>分析</a:t>
            </a:r>
            <a:r>
              <a:rPr lang="en-US" altLang="en-US"/>
              <a:t>greetings</a:t>
            </a:r>
            <a:endParaRPr lang="en-US" altLang="en-US"/>
          </a:p>
        </p:txBody>
      </p:sp>
      <p:sp>
        <p:nvSpPr>
          <p:cNvPr id="43011" name="Rectangle 3"/>
          <p:cNvSpPr>
            <a:spLocks noGrp="1" noChangeArrowheads="1"/>
          </p:cNvSpPr>
          <p:nvPr>
            <p:ph type="body" idx="1"/>
          </p:nvPr>
        </p:nvSpPr>
        <p:spPr>
          <a:xfrm>
            <a:off x="304800" y="1676400"/>
            <a:ext cx="8610600" cy="4648200"/>
          </a:xfrm>
          <a:noFill/>
          <a:ln>
            <a:noFill/>
            <a:miter lim="800000"/>
          </a:ln>
          <a:effectLst>
            <a:outerShdw dist="107763" dir="2700000" sx="1000" sy="1000" algn="ctr" rotWithShape="0">
              <a:schemeClr val="bg2"/>
            </a:outerShdw>
          </a:effectLst>
        </p:spPr>
        <p:txBody>
          <a:bodyPr>
            <a:normAutofit lnSpcReduction="10000"/>
          </a:bodyPr>
          <a:lstStyle/>
          <a:p>
            <a:pPr>
              <a:spcBef>
                <a:spcPts val="0"/>
              </a:spcBef>
              <a:spcAft>
                <a:spcPts val="0"/>
              </a:spcAft>
              <a:buFont typeface="Arial" panose="020B0604020202020204" pitchFamily="34" charset="0"/>
              <a:buNone/>
            </a:pPr>
            <a:r>
              <a:rPr lang="en-US" altLang="en-US" sz="1400" dirty="0">
                <a:solidFill>
                  <a:srgbClr val="0066FF"/>
                </a:solidFill>
                <a:latin typeface="Arial Black" panose="020B0A04020102020204" pitchFamily="34" charset="0"/>
              </a:rPr>
              <a:t>if (</a:t>
            </a:r>
            <a:r>
              <a:rPr lang="en-US" altLang="en-US" sz="1400" dirty="0" err="1">
                <a:solidFill>
                  <a:srgbClr val="0066FF"/>
                </a:solidFill>
                <a:latin typeface="Arial Black" panose="020B0A04020102020204" pitchFamily="34" charset="0"/>
              </a:rPr>
              <a:t>myid</a:t>
            </a:r>
            <a:r>
              <a:rPr lang="en-US" altLang="en-US" sz="1400" dirty="0">
                <a:solidFill>
                  <a:srgbClr val="0066FF"/>
                </a:solidFill>
                <a:latin typeface="Arial Black" panose="020B0A04020102020204" pitchFamily="34" charset="0"/>
              </a:rPr>
              <a:t> != 0) </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66FF"/>
                </a:solidFill>
                <a:latin typeface="Arial Black" panose="020B0A04020102020204" pitchFamily="34" charset="0"/>
              </a:rPr>
              <a:t>{</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9900"/>
                </a:solidFill>
                <a:latin typeface="Arial Black" panose="020B0A04020102020204" pitchFamily="34" charset="0"/>
              </a:rPr>
              <a:t>     </a:t>
            </a:r>
            <a:r>
              <a:rPr lang="en-US" altLang="en-US" sz="1400" b="0" dirty="0">
                <a:solidFill>
                  <a:srgbClr val="009900"/>
                </a:solidFill>
                <a:latin typeface="Arial Black" panose="020B0A04020102020204" pitchFamily="34" charset="0"/>
              </a:rPr>
              <a:t>/*</a:t>
            </a:r>
            <a:r>
              <a:rPr lang="en-US" altLang="en-US" sz="1400" b="0" dirty="0">
                <a:solidFill>
                  <a:srgbClr val="009900"/>
                </a:solidFill>
                <a:latin typeface="Arial Black" panose="020B0A04020102020204" pitchFamily="34" charset="0"/>
              </a:rPr>
              <a:t>建立消息*/</a:t>
            </a:r>
            <a:endParaRPr lang="en-US" altLang="en-US" sz="1400" b="0" dirty="0">
              <a:solidFill>
                <a:srgbClr val="0099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66FF"/>
                </a:solidFill>
                <a:latin typeface="Arial Black" panose="020B0A04020102020204" pitchFamily="34" charset="0"/>
              </a:rPr>
              <a:t>     </a:t>
            </a:r>
            <a:r>
              <a:rPr lang="en-US" altLang="en-US" sz="1400" dirty="0" err="1">
                <a:solidFill>
                  <a:srgbClr val="0066FF"/>
                </a:solidFill>
                <a:latin typeface="Arial Black" panose="020B0A04020102020204" pitchFamily="34" charset="0"/>
              </a:rPr>
              <a:t>sprintf</a:t>
            </a:r>
            <a:r>
              <a:rPr lang="en-US" altLang="en-US" sz="1400" dirty="0">
                <a:solidFill>
                  <a:srgbClr val="0066FF"/>
                </a:solidFill>
                <a:latin typeface="Arial Black" panose="020B0A04020102020204" pitchFamily="34" charset="0"/>
              </a:rPr>
              <a:t>(message, "Greetings from process %d!",</a:t>
            </a:r>
            <a:r>
              <a:rPr lang="en-US" altLang="en-US" sz="1400" dirty="0" err="1">
                <a:solidFill>
                  <a:srgbClr val="0066FF"/>
                </a:solidFill>
                <a:latin typeface="Arial Black" panose="020B0A04020102020204" pitchFamily="34" charset="0"/>
              </a:rPr>
              <a:t>myid</a:t>
            </a:r>
            <a:r>
              <a:rPr lang="en-US" altLang="en-US" sz="1400" dirty="0">
                <a:solidFill>
                  <a:srgbClr val="0066FF"/>
                </a:solidFill>
                <a:latin typeface="Arial Black" panose="020B0A04020102020204" pitchFamily="34" charset="0"/>
              </a:rPr>
              <a:t>); </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9900"/>
                </a:solidFill>
                <a:latin typeface="Arial Black" panose="020B0A04020102020204" pitchFamily="34" charset="0"/>
              </a:rPr>
              <a:t>     </a:t>
            </a:r>
            <a:r>
              <a:rPr lang="en-US" altLang="en-US" sz="1400" b="0" dirty="0">
                <a:solidFill>
                  <a:srgbClr val="009900"/>
                </a:solidFill>
                <a:latin typeface="Arial Black" panose="020B0A04020102020204" pitchFamily="34" charset="0"/>
              </a:rPr>
              <a:t>/* </a:t>
            </a:r>
            <a:r>
              <a:rPr lang="en-US" altLang="en-US" sz="1400" b="0" dirty="0">
                <a:solidFill>
                  <a:srgbClr val="009900"/>
                </a:solidFill>
                <a:latin typeface="Arial Black" panose="020B0A04020102020204" pitchFamily="34" charset="0"/>
              </a:rPr>
              <a:t>发送长度取</a:t>
            </a:r>
            <a:r>
              <a:rPr lang="en-US" altLang="en-US" sz="1400" dirty="0" err="1">
                <a:solidFill>
                  <a:srgbClr val="009900"/>
                </a:solidFill>
                <a:latin typeface="Arial Black" panose="020B0A04020102020204" pitchFamily="34" charset="0"/>
              </a:rPr>
              <a:t>strlen</a:t>
            </a:r>
            <a:r>
              <a:rPr lang="en-US" altLang="en-US" sz="1400" dirty="0">
                <a:solidFill>
                  <a:srgbClr val="009900"/>
                </a:solidFill>
                <a:latin typeface="Arial Black" panose="020B0A04020102020204" pitchFamily="34" charset="0"/>
              </a:rPr>
              <a:t>(message)+1</a:t>
            </a:r>
            <a:r>
              <a:rPr lang="en-US" altLang="en-US" sz="1400" b="0" dirty="0">
                <a:solidFill>
                  <a:srgbClr val="009900"/>
                </a:solidFill>
                <a:latin typeface="Arial Black" panose="020B0A04020102020204" pitchFamily="34" charset="0"/>
              </a:rPr>
              <a:t>,</a:t>
            </a:r>
            <a:r>
              <a:rPr lang="en-US" altLang="en-US" sz="1400" b="0" dirty="0">
                <a:solidFill>
                  <a:srgbClr val="009900"/>
                </a:solidFill>
                <a:latin typeface="Arial Black" panose="020B0A04020102020204" pitchFamily="34" charset="0"/>
              </a:rPr>
              <a:t>使</a:t>
            </a:r>
            <a:r>
              <a:rPr lang="en-US" altLang="en-US" sz="1400" dirty="0">
                <a:solidFill>
                  <a:srgbClr val="009900"/>
                </a:solidFill>
                <a:latin typeface="Arial Black" panose="020B0A04020102020204" pitchFamily="34" charset="0"/>
              </a:rPr>
              <a:t>\0</a:t>
            </a:r>
            <a:r>
              <a:rPr lang="en-US" altLang="en-US" sz="1400" b="0" dirty="0">
                <a:solidFill>
                  <a:srgbClr val="009900"/>
                </a:solidFill>
                <a:latin typeface="Arial Black" panose="020B0A04020102020204" pitchFamily="34" charset="0"/>
              </a:rPr>
              <a:t>也一同发送出去*/</a:t>
            </a:r>
            <a:r>
              <a:rPr lang="en-US" altLang="en-US" sz="1400" dirty="0">
                <a:solidFill>
                  <a:srgbClr val="0066FF"/>
                </a:solidFill>
                <a:latin typeface="Arial Black" panose="020B0A04020102020204" pitchFamily="34" charset="0"/>
              </a:rPr>
              <a:t> 	 	</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66FF"/>
                </a:solidFill>
                <a:latin typeface="Arial Black" panose="020B0A04020102020204" pitchFamily="34" charset="0"/>
              </a:rPr>
              <a:t>     </a:t>
            </a:r>
            <a:r>
              <a:rPr lang="en-US" altLang="en-US" sz="1400" dirty="0" err="1">
                <a:solidFill>
                  <a:srgbClr val="0066FF"/>
                </a:solidFill>
                <a:latin typeface="Arial Black" panose="020B0A04020102020204" pitchFamily="34" charset="0"/>
              </a:rPr>
              <a:t>MPI_Send</a:t>
            </a:r>
            <a:r>
              <a:rPr lang="en-US" altLang="en-US" sz="1400" dirty="0">
                <a:solidFill>
                  <a:srgbClr val="0066FF"/>
                </a:solidFill>
                <a:latin typeface="Arial Black" panose="020B0A04020102020204" pitchFamily="34" charset="0"/>
              </a:rPr>
              <a:t>(</a:t>
            </a:r>
            <a:r>
              <a:rPr lang="en-US" altLang="en-US" sz="1400" dirty="0" err="1">
                <a:solidFill>
                  <a:srgbClr val="0066FF"/>
                </a:solidFill>
                <a:latin typeface="Arial Black" panose="020B0A04020102020204" pitchFamily="34" charset="0"/>
              </a:rPr>
              <a:t>message,strlen</a:t>
            </a:r>
            <a:r>
              <a:rPr lang="en-US" altLang="en-US" sz="1400" dirty="0">
                <a:solidFill>
                  <a:srgbClr val="0066FF"/>
                </a:solidFill>
                <a:latin typeface="Arial Black" panose="020B0A04020102020204" pitchFamily="34" charset="0"/>
              </a:rPr>
              <a:t>(message)+1, MPI_CHAR, 0,99,MPI_COMM_WORLD);</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0066FF"/>
                </a:solidFill>
                <a:latin typeface="Arial Black" panose="020B0A04020102020204" pitchFamily="34" charset="0"/>
              </a:rPr>
              <a:t>}</a:t>
            </a:r>
            <a:endParaRPr lang="en-US" altLang="en-US" sz="1400" dirty="0">
              <a:solidFill>
                <a:srgbClr val="0066FF"/>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latin typeface="Arial Black" panose="020B0A04020102020204" pitchFamily="34" charset="0"/>
              </a:rPr>
              <a:t>else</a:t>
            </a:r>
            <a:endParaRPr lang="en-US" altLang="en-US" sz="1400" dirty="0">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r>
              <a:rPr lang="en-US" altLang="en-US" sz="1400" dirty="0">
                <a:solidFill>
                  <a:srgbClr val="009900"/>
                </a:solidFill>
                <a:latin typeface="Arial Black" panose="020B0A04020102020204" pitchFamily="34" charset="0"/>
              </a:rPr>
              <a:t>/* </a:t>
            </a:r>
            <a:r>
              <a:rPr lang="en-US" altLang="en-US" sz="1400" dirty="0" err="1">
                <a:solidFill>
                  <a:srgbClr val="009900"/>
                </a:solidFill>
                <a:latin typeface="Arial Black" panose="020B0A04020102020204" pitchFamily="34" charset="0"/>
              </a:rPr>
              <a:t>my_rank</a:t>
            </a:r>
            <a:r>
              <a:rPr lang="en-US" altLang="en-US" sz="1400" dirty="0">
                <a:solidFill>
                  <a:srgbClr val="009900"/>
                </a:solidFill>
                <a:latin typeface="Arial Black" panose="020B0A04020102020204" pitchFamily="34" charset="0"/>
              </a:rPr>
              <a:t> == 0 */</a:t>
            </a:r>
            <a:endParaRPr lang="en-US" altLang="en-US" sz="1400" dirty="0">
              <a:solidFill>
                <a:srgbClr val="0099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for (source = 1; source &lt; </a:t>
            </a:r>
            <a:r>
              <a:rPr lang="en-US" altLang="en-US" sz="1400" dirty="0" err="1">
                <a:solidFill>
                  <a:srgbClr val="FF3300"/>
                </a:solidFill>
                <a:latin typeface="Arial Black" panose="020B0A04020102020204" pitchFamily="34" charset="0"/>
              </a:rPr>
              <a:t>numprocs</a:t>
            </a:r>
            <a:r>
              <a:rPr lang="en-US" altLang="en-US" sz="1400" dirty="0">
                <a:solidFill>
                  <a:srgbClr val="FF3300"/>
                </a:solidFill>
                <a:latin typeface="Arial Black" panose="020B0A04020102020204" pitchFamily="34" charset="0"/>
              </a:rPr>
              <a:t>; source++)</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r>
              <a:rPr lang="en-US" altLang="en-US" sz="1400" dirty="0" err="1">
                <a:solidFill>
                  <a:srgbClr val="FF3300"/>
                </a:solidFill>
                <a:latin typeface="Arial Black" panose="020B0A04020102020204" pitchFamily="34" charset="0"/>
              </a:rPr>
              <a:t>MPI_Recv</a:t>
            </a:r>
            <a:r>
              <a:rPr lang="en-US" altLang="en-US" sz="1400" dirty="0">
                <a:solidFill>
                  <a:srgbClr val="FF3300"/>
                </a:solidFill>
                <a:latin typeface="Arial Black" panose="020B0A04020102020204" pitchFamily="34" charset="0"/>
              </a:rPr>
              <a:t>(message, 100, MPI_CHAR, source, 99, </a:t>
            </a:r>
            <a:r>
              <a:rPr lang="en-US" altLang="en-US" sz="1400" dirty="0" err="1">
                <a:solidFill>
                  <a:srgbClr val="FF3300"/>
                </a:solidFill>
                <a:latin typeface="Arial Black" panose="020B0A04020102020204" pitchFamily="34" charset="0"/>
              </a:rPr>
              <a:t>MPI_COMM_WORLD,&amp;status</a:t>
            </a:r>
            <a:r>
              <a:rPr lang="en-US" altLang="en-US" sz="1400" dirty="0">
                <a:solidFill>
                  <a:srgbClr val="FF3300"/>
                </a:solidFill>
                <a:latin typeface="Arial Black" panose="020B0A04020102020204" pitchFamily="34" charset="0"/>
              </a:rPr>
              <a:t>);   </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r>
              <a:rPr lang="en-US" altLang="en-US" sz="1400" dirty="0" err="1">
                <a:solidFill>
                  <a:srgbClr val="FF3300"/>
                </a:solidFill>
                <a:latin typeface="Arial Black" panose="020B0A04020102020204" pitchFamily="34" charset="0"/>
              </a:rPr>
              <a:t>printf</a:t>
            </a:r>
            <a:r>
              <a:rPr lang="en-US" altLang="en-US" sz="1400" dirty="0">
                <a:solidFill>
                  <a:srgbClr val="FF3300"/>
                </a:solidFill>
                <a:latin typeface="Arial Black" panose="020B0A04020102020204" pitchFamily="34" charset="0"/>
              </a:rPr>
              <a:t>(“%s\n", message);</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a:t>
            </a:r>
            <a:endParaRPr lang="en-US" altLang="en-US" sz="1400" dirty="0">
              <a:solidFill>
                <a:srgbClr val="FF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r>
              <a:rPr lang="en-US" altLang="en-US" sz="1400" b="0" dirty="0">
                <a:solidFill>
                  <a:srgbClr val="009900"/>
                </a:solidFill>
                <a:latin typeface="Arial Black" panose="020B0A04020102020204" pitchFamily="34" charset="0"/>
              </a:rPr>
              <a:t>/*</a:t>
            </a:r>
            <a:r>
              <a:rPr lang="en-US" altLang="en-US" sz="1400" b="0" dirty="0">
                <a:solidFill>
                  <a:srgbClr val="009900"/>
                </a:solidFill>
                <a:latin typeface="Arial Black" panose="020B0A04020102020204" pitchFamily="34" charset="0"/>
              </a:rPr>
              <a:t>关闭</a:t>
            </a:r>
            <a:r>
              <a:rPr lang="en-US" altLang="en-US" sz="1400" dirty="0">
                <a:solidFill>
                  <a:srgbClr val="009900"/>
                </a:solidFill>
                <a:latin typeface="Arial Black" panose="020B0A04020102020204" pitchFamily="34" charset="0"/>
              </a:rPr>
              <a:t>MPI</a:t>
            </a:r>
            <a:r>
              <a:rPr lang="en-US" altLang="en-US" sz="1400" b="0" dirty="0">
                <a:solidFill>
                  <a:srgbClr val="009900"/>
                </a:solidFill>
                <a:latin typeface="Arial Black" panose="020B0A04020102020204" pitchFamily="34" charset="0"/>
              </a:rPr>
              <a:t>,</a:t>
            </a:r>
            <a:r>
              <a:rPr lang="en-US" altLang="en-US" sz="1400" b="0" dirty="0">
                <a:solidFill>
                  <a:srgbClr val="009900"/>
                </a:solidFill>
                <a:latin typeface="Arial Black" panose="020B0A04020102020204" pitchFamily="34" charset="0"/>
              </a:rPr>
              <a:t>标志并行代码段的结束*/</a:t>
            </a:r>
            <a:endParaRPr lang="en-US" altLang="en-US" sz="1400" b="0" dirty="0">
              <a:solidFill>
                <a:srgbClr val="0099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solidFill>
                  <a:srgbClr val="FF3300"/>
                </a:solidFill>
                <a:latin typeface="Arial Black" panose="020B0A04020102020204" pitchFamily="34" charset="0"/>
              </a:rPr>
              <a:t>       </a:t>
            </a:r>
            <a:r>
              <a:rPr lang="en-US" altLang="en-US" sz="1400" dirty="0" err="1">
                <a:solidFill>
                  <a:srgbClr val="003300"/>
                </a:solidFill>
                <a:latin typeface="Arial Black" panose="020B0A04020102020204" pitchFamily="34" charset="0"/>
              </a:rPr>
              <a:t>MPI_Finalize</a:t>
            </a:r>
            <a:r>
              <a:rPr lang="en-US" altLang="en-US" sz="1400" dirty="0">
                <a:solidFill>
                  <a:srgbClr val="003300"/>
                </a:solidFill>
                <a:latin typeface="Arial Black" panose="020B0A04020102020204" pitchFamily="34" charset="0"/>
              </a:rPr>
              <a:t>();</a:t>
            </a:r>
            <a:endParaRPr lang="en-US" altLang="en-US" sz="1400" dirty="0">
              <a:solidFill>
                <a:srgbClr val="003300"/>
              </a:solidFill>
              <a:latin typeface="Arial Black" panose="020B0A04020102020204" pitchFamily="34" charset="0"/>
            </a:endParaRPr>
          </a:p>
          <a:p>
            <a:pPr>
              <a:spcBef>
                <a:spcPts val="0"/>
              </a:spcBef>
              <a:spcAft>
                <a:spcPts val="0"/>
              </a:spcAft>
              <a:buFont typeface="Arial" panose="020B0604020202020204" pitchFamily="34" charset="0"/>
              <a:buNone/>
            </a:pPr>
            <a:r>
              <a:rPr lang="en-US" altLang="en-US" sz="1400" dirty="0">
                <a:latin typeface="Arial Black" panose="020B0A04020102020204" pitchFamily="34" charset="0"/>
              </a:rPr>
              <a:t>} /* End main */</a:t>
            </a:r>
            <a:endParaRPr lang="en-US" altLang="en-US" sz="1400" dirty="0">
              <a:latin typeface="Arial Black" panose="020B0A040201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2B22C2-FB86-A048-8B18-E76B7A62B28D}" type="slidenum">
              <a:rPr lang="zh-CN" altLang="en-US"/>
            </a:fld>
            <a:r>
              <a:rPr lang="en-US" altLang="en-US"/>
              <a:t>/55</a:t>
            </a:r>
            <a:endParaRPr lang="en-US" altLang="en-US"/>
          </a:p>
        </p:txBody>
      </p:sp>
      <p:sp>
        <p:nvSpPr>
          <p:cNvPr id="44034" name="Rectangle 2"/>
          <p:cNvSpPr>
            <a:spLocks noGrp="1" noChangeArrowheads="1"/>
          </p:cNvSpPr>
          <p:nvPr>
            <p:ph type="title"/>
          </p:nvPr>
        </p:nvSpPr>
        <p:spPr/>
        <p:txBody>
          <a:bodyPr/>
          <a:lstStyle/>
          <a:p>
            <a:r>
              <a:rPr lang="en-US" altLang="en-US"/>
              <a:t>Greetings</a:t>
            </a:r>
            <a:r>
              <a:rPr lang="en-US" altLang="en-US"/>
              <a:t>执行过程</a:t>
            </a:r>
            <a:endParaRPr lang="en-US" altLang="en-US" sz="3200"/>
          </a:p>
        </p:txBody>
      </p:sp>
      <p:sp>
        <p:nvSpPr>
          <p:cNvPr id="44035" name="Rectangle 3"/>
          <p:cNvSpPr>
            <a:spLocks noGrp="1" noChangeArrowheads="1"/>
          </p:cNvSpPr>
          <p:nvPr>
            <p:ph type="body" idx="1"/>
          </p:nvPr>
        </p:nvSpPr>
        <p:spPr>
          <a:xfrm>
            <a:off x="457200" y="1193801"/>
            <a:ext cx="8178800" cy="5283199"/>
          </a:xfrm>
        </p:spPr>
        <p:txBody>
          <a:bodyPr/>
          <a:lstStyle/>
          <a:p>
            <a:pPr>
              <a:buFont typeface="Arial" panose="020B0604020202020204" pitchFamily="34" charset="0"/>
              <a:buNone/>
            </a:pPr>
            <a:r>
              <a:rPr lang="en-US" altLang="en-US" sz="2800" b="0" dirty="0"/>
              <a:t>   假设进程数为3</a:t>
            </a:r>
            <a:endParaRPr lang="en-US" altLang="en-US" sz="2800" b="0" dirty="0"/>
          </a:p>
          <a:p>
            <a:pPr>
              <a:buFont typeface="Arial" panose="020B0604020202020204" pitchFamily="34" charset="0"/>
              <a:buNone/>
            </a:pPr>
            <a:r>
              <a:rPr lang="en-US" altLang="en-US" sz="2400" dirty="0"/>
              <a:t>    (进程0)                      (进程1)                 (进程2)</a:t>
            </a:r>
            <a:endParaRPr lang="en-US" altLang="en-US" sz="2400" dirty="0"/>
          </a:p>
          <a:p>
            <a:pPr>
              <a:buFont typeface="Arial" panose="020B0604020202020204" pitchFamily="34" charset="0"/>
              <a:buNone/>
            </a:pPr>
            <a:r>
              <a:rPr lang="en-US" altLang="en-US" sz="2000" dirty="0">
                <a:latin typeface="Arial Black" panose="020B0A04020102020204" pitchFamily="34" charset="0"/>
              </a:rPr>
              <a:t>     (rank=0)                      (rank=1)                 (rank=2)</a:t>
            </a:r>
            <a:endParaRPr lang="en-US" altLang="en-US" sz="2000" dirty="0">
              <a:latin typeface="Arial Black" panose="020B0A04020102020204" pitchFamily="34" charset="0"/>
            </a:endParaRPr>
          </a:p>
        </p:txBody>
      </p:sp>
      <p:sp>
        <p:nvSpPr>
          <p:cNvPr id="44036" name="AutoShape 4"/>
          <p:cNvSpPr>
            <a:spLocks noChangeArrowheads="1"/>
          </p:cNvSpPr>
          <p:nvPr/>
        </p:nvSpPr>
        <p:spPr bwMode="auto">
          <a:xfrm>
            <a:off x="1066800" y="2895600"/>
            <a:ext cx="990600" cy="2362200"/>
          </a:xfrm>
          <a:prstGeom prst="roundRect">
            <a:avLst>
              <a:gd name="adj" fmla="val 16667"/>
            </a:avLst>
          </a:prstGeom>
          <a:solidFill>
            <a:schemeClr val="accent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Recv();</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Recv();</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p:txBody>
      </p:sp>
      <p:sp>
        <p:nvSpPr>
          <p:cNvPr id="44037" name="AutoShape 5"/>
          <p:cNvSpPr>
            <a:spLocks noChangeArrowheads="1"/>
          </p:cNvSpPr>
          <p:nvPr/>
        </p:nvSpPr>
        <p:spPr bwMode="auto">
          <a:xfrm>
            <a:off x="4076700" y="2895600"/>
            <a:ext cx="990600" cy="2362200"/>
          </a:xfrm>
          <a:prstGeom prst="roundRect">
            <a:avLst>
              <a:gd name="adj" fmla="val 16667"/>
            </a:avLst>
          </a:prstGeom>
          <a:solidFill>
            <a:schemeClr val="accent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Send();</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p:txBody>
      </p:sp>
      <p:sp>
        <p:nvSpPr>
          <p:cNvPr id="44038" name="AutoShape 6"/>
          <p:cNvSpPr>
            <a:spLocks noChangeArrowheads="1"/>
          </p:cNvSpPr>
          <p:nvPr/>
        </p:nvSpPr>
        <p:spPr bwMode="auto">
          <a:xfrm>
            <a:off x="6781800" y="2895600"/>
            <a:ext cx="990600" cy="2362200"/>
          </a:xfrm>
          <a:prstGeom prst="roundRect">
            <a:avLst>
              <a:gd name="adj" fmla="val 16667"/>
            </a:avLst>
          </a:prstGeom>
          <a:solidFill>
            <a:schemeClr val="accent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Send()</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a:p>
            <a:pPr algn="ctr" eaLnBrk="0" hangingPunct="0"/>
            <a:r>
              <a:rPr lang="en-US" altLang="en-US" sz="2000">
                <a:latin typeface="Times New Roman" panose="02020603050405020304" charset="0"/>
              </a:rPr>
              <a:t>.</a:t>
            </a:r>
            <a:endParaRPr lang="en-US" altLang="en-US" sz="2000">
              <a:latin typeface="Times New Roman" panose="02020603050405020304" charset="0"/>
            </a:endParaRPr>
          </a:p>
        </p:txBody>
      </p:sp>
      <p:sp>
        <p:nvSpPr>
          <p:cNvPr id="44039" name="Text Box 7"/>
          <p:cNvSpPr txBox="1">
            <a:spLocks noChangeArrowheads="1"/>
          </p:cNvSpPr>
          <p:nvPr/>
        </p:nvSpPr>
        <p:spPr bwMode="auto">
          <a:xfrm>
            <a:off x="900113" y="5476875"/>
            <a:ext cx="7907337" cy="519113"/>
          </a:xfrm>
          <a:prstGeom prst="rect">
            <a:avLst/>
          </a:prstGeom>
          <a:solidFill>
            <a:srgbClr val="00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800" dirty="0">
                <a:latin typeface="Times New Roman" panose="02020603050405020304" charset="0"/>
              </a:rPr>
              <a:t>问题:进程1和2谁先开始发送消息?谁先完成发送？</a:t>
            </a:r>
            <a:endParaRPr lang="en-US" altLang="en-US" sz="2800" dirty="0">
              <a:latin typeface="Times New Roman" panose="02020603050405020304" charset="0"/>
            </a:endParaRPr>
          </a:p>
        </p:txBody>
      </p:sp>
      <p:sp>
        <p:nvSpPr>
          <p:cNvPr id="44040" name="未知"/>
          <p:cNvSpPr/>
          <p:nvPr/>
        </p:nvSpPr>
        <p:spPr bwMode="auto">
          <a:xfrm>
            <a:off x="1905000" y="3657600"/>
            <a:ext cx="2362200" cy="560388"/>
          </a:xfrm>
          <a:custGeom>
            <a:avLst/>
            <a:gdLst>
              <a:gd name="T0" fmla="*/ 1488 w 1488"/>
              <a:gd name="T1" fmla="*/ 288 h 353"/>
              <a:gd name="T2" fmla="*/ 435 w 1488"/>
              <a:gd name="T3" fmla="*/ 305 h 353"/>
              <a:gd name="T4" fmla="*/ 0 w 1488"/>
              <a:gd name="T5" fmla="*/ 0 h 353"/>
            </a:gdLst>
            <a:ahLst/>
            <a:cxnLst>
              <a:cxn ang="0">
                <a:pos x="T0" y="T1"/>
              </a:cxn>
              <a:cxn ang="0">
                <a:pos x="T2" y="T3"/>
              </a:cxn>
              <a:cxn ang="0">
                <a:pos x="T4" y="T5"/>
              </a:cxn>
            </a:cxnLst>
            <a:rect l="0" t="0" r="r" b="b"/>
            <a:pathLst>
              <a:path w="1488" h="353">
                <a:moveTo>
                  <a:pt x="1488" y="288"/>
                </a:moveTo>
                <a:cubicBezTo>
                  <a:pt x="1313" y="291"/>
                  <a:pt x="683" y="353"/>
                  <a:pt x="435" y="305"/>
                </a:cubicBezTo>
                <a:cubicBezTo>
                  <a:pt x="187" y="257"/>
                  <a:pt x="91" y="64"/>
                  <a:pt x="0" y="0"/>
                </a:cubicBezTo>
              </a:path>
            </a:pathLst>
          </a:custGeom>
          <a:noFill/>
          <a:ln w="38100" cmpd="sng">
            <a:solidFill>
              <a:schemeClr val="tx1"/>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未知"/>
          <p:cNvSpPr/>
          <p:nvPr/>
        </p:nvSpPr>
        <p:spPr bwMode="auto">
          <a:xfrm>
            <a:off x="1824038" y="3657600"/>
            <a:ext cx="5110162" cy="725488"/>
          </a:xfrm>
          <a:custGeom>
            <a:avLst/>
            <a:gdLst>
              <a:gd name="T0" fmla="*/ 3219 w 3219"/>
              <a:gd name="T1" fmla="*/ 288 h 457"/>
              <a:gd name="T2" fmla="*/ 528 w 3219"/>
              <a:gd name="T3" fmla="*/ 457 h 457"/>
              <a:gd name="T4" fmla="*/ 51 w 3219"/>
              <a:gd name="T5" fmla="*/ 0 h 457"/>
            </a:gdLst>
            <a:ahLst/>
            <a:cxnLst>
              <a:cxn ang="0">
                <a:pos x="T0" y="T1"/>
              </a:cxn>
              <a:cxn ang="0">
                <a:pos x="T2" y="T3"/>
              </a:cxn>
              <a:cxn ang="0">
                <a:pos x="T4" y="T5"/>
              </a:cxn>
            </a:cxnLst>
            <a:rect l="0" t="0" r="r" b="b"/>
            <a:pathLst>
              <a:path w="3219" h="457">
                <a:moveTo>
                  <a:pt x="3219" y="288"/>
                </a:moveTo>
                <a:lnTo>
                  <a:pt x="528" y="457"/>
                </a:lnTo>
                <a:cubicBezTo>
                  <a:pt x="0" y="409"/>
                  <a:pt x="151" y="95"/>
                  <a:pt x="51" y="0"/>
                </a:cubicBezTo>
              </a:path>
            </a:pathLst>
          </a:custGeom>
          <a:noFill/>
          <a:ln w="38100" cmpd="sng">
            <a:solidFill>
              <a:schemeClr val="tx1"/>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Text Box 10"/>
          <p:cNvSpPr txBox="1">
            <a:spLocks noChangeArrowheads="1"/>
          </p:cNvSpPr>
          <p:nvPr/>
        </p:nvSpPr>
        <p:spPr bwMode="auto">
          <a:xfrm>
            <a:off x="2576513" y="3776663"/>
            <a:ext cx="555625" cy="823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4800">
                <a:latin typeface="Arial Black" panose="020B0A04020102020204" pitchFamily="34" charset="0"/>
              </a:rPr>
              <a:t>?</a:t>
            </a:r>
            <a:endParaRPr lang="zh-CN" altLang="en-US" sz="4800">
              <a:latin typeface="Arial Black" panose="020B0A04020102020204" pitchFamily="34" charset="0"/>
            </a:endParaRPr>
          </a:p>
        </p:txBody>
      </p:sp>
      <p:sp>
        <p:nvSpPr>
          <p:cNvPr id="44043" name="Rectangle 11"/>
          <p:cNvSpPr>
            <a:spLocks noChangeArrowheads="1"/>
          </p:cNvSpPr>
          <p:nvPr/>
        </p:nvSpPr>
        <p:spPr bwMode="auto">
          <a:xfrm>
            <a:off x="228600" y="5308600"/>
            <a:ext cx="684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4400">
                <a:latin typeface="Wingdings" panose="05000000000000000000" pitchFamily="2" charset="2"/>
              </a:rPr>
              <a:t>%</a:t>
            </a:r>
            <a:endParaRPr lang="zh-CN" altLang="en-US" sz="4400">
              <a:latin typeface="Wingdings" panose="05000000000000000000" pitchFamily="2" charset="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0D6F8D1-C529-8444-9EFD-E7871A171ABC}" type="slidenum">
              <a:rPr lang="zh-CN" altLang="en-US"/>
            </a:fld>
            <a:r>
              <a:rPr lang="en-US" altLang="en-US"/>
              <a:t>/55</a:t>
            </a:r>
            <a:endParaRPr lang="en-US" altLang="en-US"/>
          </a:p>
        </p:txBody>
      </p:sp>
      <p:sp>
        <p:nvSpPr>
          <p:cNvPr id="45058" name="Rectangle 2"/>
          <p:cNvSpPr>
            <a:spLocks noGrp="1" noChangeArrowheads="1"/>
          </p:cNvSpPr>
          <p:nvPr>
            <p:ph type="title"/>
          </p:nvPr>
        </p:nvSpPr>
        <p:spPr/>
        <p:txBody>
          <a:bodyPr/>
          <a:lstStyle/>
          <a:p>
            <a:r>
              <a:rPr lang="en-US" altLang="en-US"/>
              <a:t>运行</a:t>
            </a:r>
            <a:r>
              <a:rPr lang="en-US" altLang="en-US"/>
              <a:t>greetings</a:t>
            </a:r>
            <a:endParaRPr lang="en-US" altLang="en-US"/>
          </a:p>
        </p:txBody>
      </p:sp>
      <p:sp>
        <p:nvSpPr>
          <p:cNvPr id="45059" name="Rectangle 3"/>
          <p:cNvSpPr>
            <a:spLocks noGrp="1" noChangeArrowheads="1"/>
          </p:cNvSpPr>
          <p:nvPr>
            <p:ph type="body" idx="1"/>
          </p:nvPr>
        </p:nvSpPr>
        <p:spPr/>
        <p:txBody>
          <a:bodyPr/>
          <a:lstStyle/>
          <a:p>
            <a:r>
              <a:rPr lang="en-US" altLang="en-US" sz="2800"/>
              <a:t>[dair@node01 ~]$ </a:t>
            </a:r>
            <a:r>
              <a:rPr lang="en-US" altLang="en-US" sz="2800">
                <a:solidFill>
                  <a:srgbClr val="0066FF"/>
                </a:solidFill>
              </a:rPr>
              <a:t>mpicc –o greeting greeting.c</a:t>
            </a:r>
            <a:endParaRPr lang="en-US" altLang="en-US" sz="2800">
              <a:solidFill>
                <a:srgbClr val="0066FF"/>
              </a:solidFill>
            </a:endParaRPr>
          </a:p>
          <a:p>
            <a:r>
              <a:rPr lang="en-US" altLang="en-US" sz="2800"/>
              <a:t>[dair@node01 ~]$ </a:t>
            </a:r>
            <a:r>
              <a:rPr lang="en-US" altLang="en-US" sz="2800">
                <a:solidFill>
                  <a:srgbClr val="0066FF"/>
                </a:solidFill>
              </a:rPr>
              <a:t>mpirun -np 4 greeting</a:t>
            </a:r>
            <a:endParaRPr lang="en-US" altLang="en-US" sz="2800">
              <a:solidFill>
                <a:srgbClr val="0066FF"/>
              </a:solidFill>
            </a:endParaRPr>
          </a:p>
          <a:p>
            <a:pPr>
              <a:buFont typeface="Arial" panose="020B0604020202020204" pitchFamily="34" charset="0"/>
              <a:buNone/>
            </a:pPr>
            <a:r>
              <a:rPr lang="en-US" altLang="en-US" sz="2800"/>
              <a:t>   Greetings from process 1!</a:t>
            </a:r>
            <a:endParaRPr lang="en-US" altLang="en-US" sz="2800"/>
          </a:p>
          <a:p>
            <a:pPr>
              <a:buFont typeface="Arial" panose="020B0604020202020204" pitchFamily="34" charset="0"/>
              <a:buNone/>
            </a:pPr>
            <a:r>
              <a:rPr lang="en-US" altLang="en-US" sz="2800"/>
              <a:t>   Greetings from process 2!</a:t>
            </a:r>
            <a:endParaRPr lang="en-US" altLang="en-US" sz="2800"/>
          </a:p>
          <a:p>
            <a:pPr>
              <a:buFont typeface="Arial" panose="020B0604020202020204" pitchFamily="34" charset="0"/>
              <a:buNone/>
            </a:pPr>
            <a:r>
              <a:rPr lang="en-US" altLang="en-US" sz="2800"/>
              <a:t>   Greetings from process 3!</a:t>
            </a:r>
            <a:endParaRPr lang="en-US" altLang="en-US" sz="2800"/>
          </a:p>
          <a:p>
            <a:r>
              <a:rPr lang="en-US" altLang="en-US" sz="2800"/>
              <a:t>[dair@node01 ~]$ </a:t>
            </a:r>
            <a:endParaRPr lang="en-US" altLang="en-US" sz="2800"/>
          </a:p>
        </p:txBody>
      </p:sp>
      <p:sp>
        <p:nvSpPr>
          <p:cNvPr id="45060" name="Oval 4"/>
          <p:cNvSpPr>
            <a:spLocks noChangeArrowheads="1"/>
          </p:cNvSpPr>
          <p:nvPr/>
        </p:nvSpPr>
        <p:spPr bwMode="auto">
          <a:xfrm>
            <a:off x="457200" y="2971800"/>
            <a:ext cx="5257800" cy="1447800"/>
          </a:xfrm>
          <a:prstGeom prst="ellipse">
            <a:avLst/>
          </a:pr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Rectangle 5"/>
          <p:cNvSpPr>
            <a:spLocks noChangeArrowheads="1"/>
          </p:cNvSpPr>
          <p:nvPr/>
        </p:nvSpPr>
        <p:spPr bwMode="auto">
          <a:xfrm>
            <a:off x="6096000" y="5453063"/>
            <a:ext cx="457200" cy="304800"/>
          </a:xfrm>
          <a:prstGeom prst="rect">
            <a:avLst/>
          </a:prstGeom>
          <a:solidFill>
            <a:schemeClr val="tx2"/>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Text Box 6"/>
          <p:cNvSpPr txBox="1">
            <a:spLocks noChangeArrowheads="1"/>
          </p:cNvSpPr>
          <p:nvPr/>
        </p:nvSpPr>
        <p:spPr bwMode="auto">
          <a:xfrm>
            <a:off x="6615113" y="5407025"/>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a:latin typeface="Times New Roman" panose="02020603050405020304" charset="0"/>
              </a:rPr>
              <a:t>计算机打印字符</a:t>
            </a:r>
            <a:endParaRPr lang="zh-CN" altLang="en-US" sz="2000">
              <a:latin typeface="Times New Roman" panose="02020603050405020304" charset="0"/>
            </a:endParaRPr>
          </a:p>
        </p:txBody>
      </p:sp>
      <p:sp>
        <p:nvSpPr>
          <p:cNvPr id="45063" name="Rectangle 7"/>
          <p:cNvSpPr>
            <a:spLocks noChangeArrowheads="1"/>
          </p:cNvSpPr>
          <p:nvPr/>
        </p:nvSpPr>
        <p:spPr bwMode="auto">
          <a:xfrm>
            <a:off x="6096000" y="5913438"/>
            <a:ext cx="457200" cy="304800"/>
          </a:xfrm>
          <a:prstGeom prst="rect">
            <a:avLst/>
          </a:prstGeom>
          <a:solidFill>
            <a:srgbClr val="0066FF"/>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Text Box 8"/>
          <p:cNvSpPr txBox="1">
            <a:spLocks noChangeArrowheads="1"/>
          </p:cNvSpPr>
          <p:nvPr/>
        </p:nvSpPr>
        <p:spPr bwMode="auto">
          <a:xfrm>
            <a:off x="6629400" y="58674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a:solidFill>
                  <a:srgbClr val="0066FF"/>
                </a:solidFill>
                <a:latin typeface="Times New Roman" panose="02020603050405020304" charset="0"/>
              </a:rPr>
              <a:t>我们输入的命令</a:t>
            </a:r>
            <a:endParaRPr lang="zh-CN" altLang="en-US" sz="2000">
              <a:solidFill>
                <a:srgbClr val="0066FF"/>
              </a:solidFill>
              <a:latin typeface="Times New Roman" panose="0202060305040502030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BB0C1B-5D24-164D-A179-1E74D76E8FE5}" type="slidenum">
              <a:rPr lang="zh-CN" altLang="en-US"/>
            </a:fld>
            <a:r>
              <a:rPr lang="en-US" altLang="en-US"/>
              <a:t>/55</a:t>
            </a:r>
            <a:endParaRPr lang="en-US" altLang="en-US"/>
          </a:p>
        </p:txBody>
      </p:sp>
      <p:sp>
        <p:nvSpPr>
          <p:cNvPr id="48130" name="Rectangle 2"/>
          <p:cNvSpPr>
            <a:spLocks noGrp="1" noChangeArrowheads="1"/>
          </p:cNvSpPr>
          <p:nvPr>
            <p:ph type="title"/>
          </p:nvPr>
        </p:nvSpPr>
        <p:spPr/>
        <p:txBody>
          <a:bodyPr/>
          <a:lstStyle/>
          <a:p>
            <a:r>
              <a:rPr lang="en-US" altLang="en-US"/>
              <a:t>实例分析:求</a:t>
            </a:r>
            <a:r>
              <a:rPr lang="en-US" altLang="en-US"/>
              <a:t>PI</a:t>
            </a:r>
            <a:endParaRPr lang="en-US" altLang="en-US"/>
          </a:p>
        </p:txBody>
      </p:sp>
      <p:pic>
        <p:nvPicPr>
          <p:cNvPr id="481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557338"/>
            <a:ext cx="8208963"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76475"/>
            <a:ext cx="34099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935288"/>
            <a:ext cx="49403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901206-37A9-7347-A0A9-F9DFE3161EB5}" type="slidenum">
              <a:rPr lang="zh-CN" altLang="en-US"/>
            </a:fld>
            <a:r>
              <a:rPr lang="en-US" altLang="en-US"/>
              <a:t>/55</a:t>
            </a:r>
            <a:endParaRPr lang="en-US" altLang="en-US"/>
          </a:p>
        </p:txBody>
      </p:sp>
      <p:sp>
        <p:nvSpPr>
          <p:cNvPr id="49154" name="Rectangle 2"/>
          <p:cNvSpPr>
            <a:spLocks noGrp="1" noChangeArrowheads="1"/>
          </p:cNvSpPr>
          <p:nvPr>
            <p:ph type="title"/>
          </p:nvPr>
        </p:nvSpPr>
        <p:spPr/>
        <p:txBody>
          <a:bodyPr/>
          <a:lstStyle/>
          <a:p>
            <a:r>
              <a:rPr lang="en-US" altLang="en-US"/>
              <a:t>串行代码</a:t>
            </a:r>
            <a:endParaRPr lang="en-US" altLang="en-US"/>
          </a:p>
        </p:txBody>
      </p:sp>
      <p:sp>
        <p:nvSpPr>
          <p:cNvPr id="49155" name="Rectangle 3"/>
          <p:cNvSpPr>
            <a:spLocks noGrp="1" noChangeArrowheads="1"/>
          </p:cNvSpPr>
          <p:nvPr>
            <p:ph type="body" idx="1"/>
          </p:nvPr>
        </p:nvSpPr>
        <p:spPr>
          <a:xfrm>
            <a:off x="457200" y="1676400"/>
            <a:ext cx="4419600" cy="4724400"/>
          </a:xfrm>
        </p:spPr>
        <p:txBody>
          <a:bodyPr/>
          <a:lstStyle/>
          <a:p>
            <a:pPr>
              <a:buFont typeface="Arial" panose="020B0604020202020204" pitchFamily="34" charset="0"/>
              <a:buNone/>
            </a:pPr>
            <a:r>
              <a:rPr lang="en-US" altLang="en-US" sz="2800" dirty="0"/>
              <a:t>h=1.0/(double)n;</a:t>
            </a:r>
            <a:endParaRPr lang="en-US" altLang="en-US" sz="2800" dirty="0"/>
          </a:p>
          <a:p>
            <a:pPr>
              <a:buFont typeface="Arial" panose="020B0604020202020204" pitchFamily="34" charset="0"/>
              <a:buNone/>
            </a:pPr>
            <a:r>
              <a:rPr lang="en-US" altLang="en-US" sz="2800" dirty="0"/>
              <a:t>sum=0.0;</a:t>
            </a:r>
            <a:endParaRPr lang="en-US" altLang="en-US" sz="2800" dirty="0"/>
          </a:p>
          <a:p>
            <a:pPr>
              <a:buFont typeface="Arial" panose="020B0604020202020204" pitchFamily="34" charset="0"/>
              <a:buNone/>
            </a:pPr>
            <a:r>
              <a:rPr lang="en-US" altLang="en-US" sz="2800" dirty="0"/>
              <a:t>for (</a:t>
            </a:r>
            <a:r>
              <a:rPr lang="en-US" altLang="en-US" sz="2800" dirty="0" err="1"/>
              <a:t>i</a:t>
            </a:r>
            <a:r>
              <a:rPr lang="en-US" altLang="en-US" sz="2800" dirty="0"/>
              <a:t>=1; </a:t>
            </a:r>
            <a:r>
              <a:rPr lang="en-US" altLang="en-US" sz="2800" dirty="0" err="1"/>
              <a:t>i</a:t>
            </a:r>
            <a:r>
              <a:rPr lang="en-US" altLang="en-US" sz="2800" dirty="0"/>
              <a:t>&lt;=n; </a:t>
            </a:r>
            <a:r>
              <a:rPr lang="en-US" altLang="en-US" sz="2800" dirty="0" err="1"/>
              <a:t>i</a:t>
            </a:r>
            <a:r>
              <a:rPr lang="en-US" altLang="en-US" sz="2800" dirty="0"/>
              <a:t>++) {</a:t>
            </a:r>
            <a:endParaRPr lang="en-US" altLang="en-US" sz="2800" dirty="0"/>
          </a:p>
          <a:p>
            <a:pPr>
              <a:buFont typeface="Arial" panose="020B0604020202020204" pitchFamily="34" charset="0"/>
              <a:buNone/>
            </a:pPr>
            <a:r>
              <a:rPr lang="en-US" altLang="en-US" sz="2800" dirty="0"/>
              <a:t>	x=h*((double)</a:t>
            </a:r>
            <a:r>
              <a:rPr lang="en-US" altLang="en-US" sz="2800" dirty="0" err="1"/>
              <a:t>i</a:t>
            </a:r>
            <a:r>
              <a:rPr lang="en-US" altLang="en-US" sz="2800" dirty="0"/>
              <a:t> – 0.5);</a:t>
            </a:r>
            <a:endParaRPr lang="en-US" altLang="en-US" sz="2800" dirty="0"/>
          </a:p>
          <a:p>
            <a:pPr>
              <a:buFont typeface="Arial" panose="020B0604020202020204" pitchFamily="34" charset="0"/>
              <a:buNone/>
            </a:pPr>
            <a:r>
              <a:rPr lang="en-US" altLang="en-US" sz="2800" dirty="0"/>
              <a:t>	sum += f(x);</a:t>
            </a:r>
            <a:endParaRPr lang="en-US" altLang="en-US" sz="2800" dirty="0"/>
          </a:p>
          <a:p>
            <a:pPr>
              <a:buFont typeface="Arial" panose="020B0604020202020204" pitchFamily="34" charset="0"/>
              <a:buNone/>
            </a:pPr>
            <a:r>
              <a:rPr lang="en-US" altLang="en-US" sz="2800" dirty="0"/>
              <a:t>}</a:t>
            </a:r>
            <a:endParaRPr lang="en-US" altLang="en-US" sz="2800" dirty="0"/>
          </a:p>
          <a:p>
            <a:pPr>
              <a:buFont typeface="Arial" panose="020B0604020202020204" pitchFamily="34" charset="0"/>
              <a:buNone/>
            </a:pPr>
            <a:r>
              <a:rPr lang="en-US" altLang="en-US" sz="2800" dirty="0"/>
              <a:t>pi=h*sum;</a:t>
            </a:r>
            <a:endParaRPr lang="en-US" altLang="en-US" sz="2800" dirty="0"/>
          </a:p>
        </p:txBody>
      </p:sp>
      <p:sp>
        <p:nvSpPr>
          <p:cNvPr id="49156" name="Rectangle 4"/>
          <p:cNvSpPr>
            <a:spLocks noChangeArrowheads="1"/>
          </p:cNvSpPr>
          <p:nvPr/>
        </p:nvSpPr>
        <p:spPr bwMode="auto">
          <a:xfrm>
            <a:off x="4800600" y="1905000"/>
            <a:ext cx="41148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double f(double a)</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	return (4.0/(1.0+a*a));</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endParaRPr lang="en-US" altLang="en-US" b="1" dirty="0">
              <a:latin typeface="Tahoma" panose="020B060403050404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5F1E46F-8790-C34B-8FC2-EF9601E9BF42}" type="slidenum">
              <a:rPr lang="zh-CN" altLang="en-US"/>
            </a:fld>
            <a:r>
              <a:rPr lang="en-US" altLang="en-US"/>
              <a:t>/55</a:t>
            </a:r>
            <a:endParaRPr lang="en-US" altLang="en-US"/>
          </a:p>
        </p:txBody>
      </p:sp>
      <p:sp>
        <p:nvSpPr>
          <p:cNvPr id="50178" name="Rectangle 2"/>
          <p:cNvSpPr>
            <a:spLocks noGrp="1" noChangeArrowheads="1"/>
          </p:cNvSpPr>
          <p:nvPr>
            <p:ph type="title"/>
          </p:nvPr>
        </p:nvSpPr>
        <p:spPr/>
        <p:txBody>
          <a:bodyPr/>
          <a:lstStyle/>
          <a:p>
            <a:r>
              <a:rPr lang="en-US" altLang="en-US"/>
              <a:t>并行代码</a:t>
            </a:r>
            <a:endParaRPr lang="en-US" altLang="en-US"/>
          </a:p>
        </p:txBody>
      </p:sp>
      <p:sp>
        <p:nvSpPr>
          <p:cNvPr id="50179" name="Rectangle 3"/>
          <p:cNvSpPr>
            <a:spLocks noGrp="1" noChangeArrowheads="1"/>
          </p:cNvSpPr>
          <p:nvPr>
            <p:ph type="body" idx="1"/>
          </p:nvPr>
        </p:nvSpPr>
        <p:spPr>
          <a:xfrm>
            <a:off x="403412" y="1331259"/>
            <a:ext cx="7458326" cy="5029200"/>
          </a:xfrm>
        </p:spPr>
        <p:txBody>
          <a:bodyPr>
            <a:normAutofit/>
          </a:bodyPr>
          <a:lstStyle/>
          <a:p>
            <a:pPr>
              <a:lnSpc>
                <a:spcPct val="90000"/>
              </a:lnSpc>
              <a:buFont typeface="Arial" panose="020B0604020202020204" pitchFamily="34" charset="0"/>
              <a:buNone/>
            </a:pPr>
            <a:r>
              <a:rPr lang="en-US" altLang="en-US" b="0" dirty="0"/>
              <a:t>h=1.0/(double)n;</a:t>
            </a:r>
            <a:endParaRPr lang="en-US" altLang="en-US" b="0" dirty="0"/>
          </a:p>
          <a:p>
            <a:pPr>
              <a:lnSpc>
                <a:spcPct val="90000"/>
              </a:lnSpc>
              <a:buFont typeface="Arial" panose="020B0604020202020204" pitchFamily="34" charset="0"/>
              <a:buNone/>
            </a:pPr>
            <a:r>
              <a:rPr lang="en-US" altLang="en-US" b="0" dirty="0"/>
              <a:t>sum=0.0;</a:t>
            </a:r>
            <a:endParaRPr lang="en-US" altLang="en-US" b="0" dirty="0"/>
          </a:p>
          <a:p>
            <a:pPr>
              <a:lnSpc>
                <a:spcPct val="90000"/>
              </a:lnSpc>
              <a:buFont typeface="Arial" panose="020B0604020202020204" pitchFamily="34" charset="0"/>
              <a:buNone/>
            </a:pPr>
            <a:r>
              <a:rPr lang="en-US" altLang="en-US" b="0" dirty="0"/>
              <a:t>for (</a:t>
            </a:r>
            <a:r>
              <a:rPr lang="en-US" altLang="en-US" b="0" dirty="0" err="1">
                <a:solidFill>
                  <a:srgbClr val="FF3300"/>
                </a:solidFill>
              </a:rPr>
              <a:t>i</a:t>
            </a:r>
            <a:r>
              <a:rPr lang="en-US" altLang="en-US" b="0" dirty="0">
                <a:solidFill>
                  <a:srgbClr val="FF3300"/>
                </a:solidFill>
              </a:rPr>
              <a:t>=myid+1;</a:t>
            </a:r>
            <a:r>
              <a:rPr lang="en-US" altLang="en-US" b="0" dirty="0"/>
              <a:t> </a:t>
            </a:r>
            <a:r>
              <a:rPr lang="en-US" altLang="en-US" b="0" dirty="0" err="1"/>
              <a:t>i</a:t>
            </a:r>
            <a:r>
              <a:rPr lang="en-US" altLang="en-US" b="0" dirty="0"/>
              <a:t>&lt;=n; </a:t>
            </a:r>
            <a:r>
              <a:rPr lang="en-US" altLang="en-US" b="0" dirty="0" err="1">
                <a:solidFill>
                  <a:srgbClr val="FF3300"/>
                </a:solidFill>
              </a:rPr>
              <a:t>i</a:t>
            </a:r>
            <a:r>
              <a:rPr lang="en-US" altLang="en-US" b="0" dirty="0">
                <a:solidFill>
                  <a:srgbClr val="FF3300"/>
                </a:solidFill>
              </a:rPr>
              <a:t>+=</a:t>
            </a:r>
            <a:r>
              <a:rPr lang="en-US" altLang="en-US" b="0" dirty="0" err="1">
                <a:solidFill>
                  <a:srgbClr val="FF3300"/>
                </a:solidFill>
              </a:rPr>
              <a:t>numprocs</a:t>
            </a:r>
            <a:r>
              <a:rPr lang="en-US" altLang="en-US" b="0" dirty="0"/>
              <a:t>) {</a:t>
            </a:r>
            <a:endParaRPr lang="en-US" altLang="en-US" b="0" dirty="0"/>
          </a:p>
          <a:p>
            <a:pPr>
              <a:lnSpc>
                <a:spcPct val="90000"/>
              </a:lnSpc>
              <a:buFont typeface="Arial" panose="020B0604020202020204" pitchFamily="34" charset="0"/>
              <a:buNone/>
            </a:pPr>
            <a:r>
              <a:rPr lang="en-US" altLang="en-US" b="0" dirty="0"/>
              <a:t>	x=h*((double)</a:t>
            </a:r>
            <a:r>
              <a:rPr lang="en-US" altLang="en-US" b="0" dirty="0" err="1"/>
              <a:t>i</a:t>
            </a:r>
            <a:r>
              <a:rPr lang="en-US" altLang="en-US" b="0" dirty="0"/>
              <a:t> – 0.5);</a:t>
            </a:r>
            <a:endParaRPr lang="en-US" altLang="en-US" b="0" dirty="0"/>
          </a:p>
          <a:p>
            <a:pPr>
              <a:lnSpc>
                <a:spcPct val="90000"/>
              </a:lnSpc>
              <a:buFont typeface="Arial" panose="020B0604020202020204" pitchFamily="34" charset="0"/>
              <a:buNone/>
            </a:pPr>
            <a:r>
              <a:rPr lang="en-US" altLang="en-US" b="0" dirty="0"/>
              <a:t>	sum += f(x);</a:t>
            </a:r>
            <a:endParaRPr lang="en-US" altLang="en-US" b="0" dirty="0"/>
          </a:p>
          <a:p>
            <a:pPr>
              <a:lnSpc>
                <a:spcPct val="90000"/>
              </a:lnSpc>
              <a:buFont typeface="Arial" panose="020B0604020202020204" pitchFamily="34" charset="0"/>
              <a:buNone/>
            </a:pPr>
            <a:r>
              <a:rPr lang="en-US" altLang="en-US" b="0" dirty="0"/>
              <a:t>}</a:t>
            </a:r>
            <a:endParaRPr lang="en-US" altLang="en-US" b="0" dirty="0"/>
          </a:p>
          <a:p>
            <a:pPr>
              <a:lnSpc>
                <a:spcPct val="90000"/>
              </a:lnSpc>
              <a:buFont typeface="Arial" panose="020B0604020202020204" pitchFamily="34" charset="0"/>
              <a:buNone/>
            </a:pPr>
            <a:r>
              <a:rPr lang="en-US" altLang="en-US" sz="2400" b="0" dirty="0" err="1">
                <a:solidFill>
                  <a:srgbClr val="FF3300"/>
                </a:solidFill>
              </a:rPr>
              <a:t>mypi</a:t>
            </a:r>
            <a:r>
              <a:rPr lang="en-US" altLang="en-US" sz="2400" b="0" dirty="0"/>
              <a:t>=h*sum;</a:t>
            </a:r>
            <a:endParaRPr lang="en-US" altLang="en-US" sz="2400" b="0" dirty="0"/>
          </a:p>
          <a:p>
            <a:pPr>
              <a:lnSpc>
                <a:spcPct val="90000"/>
              </a:lnSpc>
              <a:buFont typeface="Arial" panose="020B0604020202020204" pitchFamily="34" charset="0"/>
              <a:buNone/>
            </a:pPr>
            <a:r>
              <a:rPr lang="en-US" altLang="en-US" sz="2400" b="0" dirty="0">
                <a:solidFill>
                  <a:srgbClr val="FF3300"/>
                </a:solidFill>
              </a:rPr>
              <a:t> </a:t>
            </a:r>
            <a:r>
              <a:rPr lang="en-US" altLang="en-US" sz="2400" b="0" dirty="0" err="1">
                <a:solidFill>
                  <a:srgbClr val="FF3300"/>
                </a:solidFill>
              </a:rPr>
              <a:t>MPI_Reduce</a:t>
            </a:r>
            <a:r>
              <a:rPr lang="en-US" altLang="en-US" sz="2400" b="0" dirty="0">
                <a:solidFill>
                  <a:srgbClr val="FF3300"/>
                </a:solidFill>
              </a:rPr>
              <a:t>(&amp;</a:t>
            </a:r>
            <a:r>
              <a:rPr lang="en-US" altLang="en-US" sz="2400" b="0" dirty="0" err="1">
                <a:solidFill>
                  <a:srgbClr val="FF3300"/>
                </a:solidFill>
              </a:rPr>
              <a:t>mypi</a:t>
            </a:r>
            <a:r>
              <a:rPr lang="en-US" altLang="en-US" sz="2400" b="0" dirty="0">
                <a:solidFill>
                  <a:srgbClr val="FF3300"/>
                </a:solidFill>
              </a:rPr>
              <a:t>, &amp;pi, </a:t>
            </a:r>
            <a:r>
              <a:rPr lang="en-US" altLang="en-US" sz="2400" b="0" dirty="0">
                <a:solidFill>
                  <a:srgbClr val="0000FF"/>
                </a:solidFill>
              </a:rPr>
              <a:t>1, MPI_DOUBLE, </a:t>
            </a:r>
            <a:r>
              <a:rPr lang="en-US" altLang="en-US" sz="2400" b="0" dirty="0">
                <a:solidFill>
                  <a:srgbClr val="FF3300"/>
                </a:solidFill>
              </a:rPr>
              <a:t>MPI_SUM,</a:t>
            </a:r>
            <a:r>
              <a:rPr lang="en-US" altLang="en-US" sz="2400" b="0" dirty="0">
                <a:solidFill>
                  <a:srgbClr val="0000FF"/>
                </a:solidFill>
              </a:rPr>
              <a:t> 0, MPI_COMM_WORLD);</a:t>
            </a:r>
            <a:endParaRPr lang="en-US" altLang="en-US" sz="2400" b="0" dirty="0">
              <a:solidFill>
                <a:srgbClr val="0000FF"/>
              </a:solidFill>
            </a:endParaRPr>
          </a:p>
        </p:txBody>
      </p:sp>
      <p:sp>
        <p:nvSpPr>
          <p:cNvPr id="50180" name="Rectangle 4"/>
          <p:cNvSpPr>
            <a:spLocks noChangeArrowheads="1"/>
          </p:cNvSpPr>
          <p:nvPr/>
        </p:nvSpPr>
        <p:spPr bwMode="auto">
          <a:xfrm>
            <a:off x="4800600" y="1524000"/>
            <a:ext cx="4572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double f(double a)</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	return (4.0/(1.0+a*a));</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r>
              <a:rPr lang="en-US" altLang="en-US" sz="2000" dirty="0">
                <a:latin typeface="Tahoma" panose="020B0604030504040204" pitchFamily="34" charset="0"/>
              </a:rPr>
              <a:t>}</a:t>
            </a:r>
            <a:endParaRPr lang="en-US" altLang="en-US" sz="2000" dirty="0">
              <a:latin typeface="Tahoma" panose="020B0604030504040204" pitchFamily="34" charset="0"/>
            </a:endParaRPr>
          </a:p>
          <a:p>
            <a:pPr eaLnBrk="1" hangingPunct="1">
              <a:spcBef>
                <a:spcPct val="20000"/>
              </a:spcBef>
              <a:buClr>
                <a:schemeClr val="accent2"/>
              </a:buClr>
              <a:buFont typeface="Monotype Sorts" pitchFamily="2" charset="2"/>
              <a:buNone/>
            </a:pPr>
            <a:endParaRPr lang="en-US" altLang="en-US" b="1" dirty="0">
              <a:latin typeface="Tahoma" panose="020B060403050404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2E970E4-CC3C-9C44-B5A9-CA139BB811CC}" type="slidenum">
              <a:rPr lang="zh-CN" altLang="en-US"/>
            </a:fld>
            <a:r>
              <a:rPr lang="en-US" altLang="en-US"/>
              <a:t>/55</a:t>
            </a:r>
            <a:endParaRPr lang="en-US" altLang="en-US"/>
          </a:p>
        </p:txBody>
      </p:sp>
      <p:sp>
        <p:nvSpPr>
          <p:cNvPr id="51202" name="Rectangle 2"/>
          <p:cNvSpPr>
            <a:spLocks noGrp="1" noChangeArrowheads="1"/>
          </p:cNvSpPr>
          <p:nvPr>
            <p:ph type="title"/>
          </p:nvPr>
        </p:nvSpPr>
        <p:spPr/>
        <p:txBody>
          <a:bodyPr/>
          <a:lstStyle/>
          <a:p>
            <a:r>
              <a:rPr lang="en-US" altLang="en-US"/>
              <a:t>cpi.c</a:t>
            </a:r>
            <a:endParaRPr lang="en-US" altLang="en-US"/>
          </a:p>
        </p:txBody>
      </p:sp>
      <p:sp>
        <p:nvSpPr>
          <p:cNvPr id="51203" name="Rectangle 3"/>
          <p:cNvSpPr>
            <a:spLocks noGrp="1" noChangeArrowheads="1"/>
          </p:cNvSpPr>
          <p:nvPr>
            <p:ph type="body" idx="1"/>
          </p:nvPr>
        </p:nvSpPr>
        <p:spPr>
          <a:xfrm>
            <a:off x="457200" y="1600200"/>
            <a:ext cx="8153400" cy="4876800"/>
          </a:xfrm>
        </p:spPr>
        <p:txBody>
          <a:bodyPr>
            <a:normAutofit fontScale="92500" lnSpcReduction="10000"/>
          </a:bodyPr>
          <a:lstStyle/>
          <a:p>
            <a:pPr>
              <a:buFont typeface="Arial" panose="020B0604020202020204" pitchFamily="34" charset="0"/>
              <a:buNone/>
            </a:pPr>
            <a:r>
              <a:rPr lang="en-US" altLang="en-US" sz="2800"/>
              <a:t>#</a:t>
            </a:r>
            <a:r>
              <a:rPr lang="en-US" altLang="en-US" sz="2800"/>
              <a:t>include "mpi.h"</a:t>
            </a:r>
            <a:endParaRPr lang="en-US" altLang="en-US" sz="2800"/>
          </a:p>
          <a:p>
            <a:pPr>
              <a:buFont typeface="Arial" panose="020B0604020202020204" pitchFamily="34" charset="0"/>
              <a:buNone/>
            </a:pPr>
            <a:r>
              <a:rPr lang="en-US" altLang="en-US" sz="2800"/>
              <a:t>#include &lt;stdio.h&gt;</a:t>
            </a:r>
            <a:endParaRPr lang="en-US" altLang="en-US" sz="2800"/>
          </a:p>
          <a:p>
            <a:pPr>
              <a:buFont typeface="Arial" panose="020B0604020202020204" pitchFamily="34" charset="0"/>
              <a:buNone/>
            </a:pPr>
            <a:r>
              <a:rPr lang="en-US" altLang="en-US" sz="2800"/>
              <a:t>#include &lt;math.h&gt;</a:t>
            </a:r>
            <a:endParaRPr lang="en-US" altLang="en-US" sz="2800"/>
          </a:p>
          <a:p>
            <a:pPr>
              <a:buFont typeface="Arial" panose="020B0604020202020204" pitchFamily="34" charset="0"/>
              <a:buNone/>
            </a:pPr>
            <a:r>
              <a:rPr lang="en-US" altLang="en-US" sz="2800"/>
              <a:t>double f( double );</a:t>
            </a:r>
            <a:endParaRPr lang="en-US" altLang="en-US" sz="2800"/>
          </a:p>
          <a:p>
            <a:pPr>
              <a:buFont typeface="Arial" panose="020B0604020202020204" pitchFamily="34" charset="0"/>
              <a:buNone/>
            </a:pPr>
            <a:r>
              <a:rPr lang="en-US" altLang="en-US" sz="2800"/>
              <a:t>double f( double a );</a:t>
            </a:r>
            <a:endParaRPr lang="en-US" altLang="en-US" sz="2800"/>
          </a:p>
          <a:p>
            <a:pPr>
              <a:buFont typeface="Arial" panose="020B0604020202020204" pitchFamily="34" charset="0"/>
              <a:buNone/>
            </a:pPr>
            <a:r>
              <a:rPr lang="en-US" altLang="en-US" sz="2800"/>
              <a:t>{</a:t>
            </a:r>
            <a:endParaRPr lang="en-US" altLang="en-US" sz="2800"/>
          </a:p>
          <a:p>
            <a:pPr>
              <a:buFont typeface="Arial" panose="020B0604020202020204" pitchFamily="34" charset="0"/>
              <a:buNone/>
            </a:pPr>
            <a:r>
              <a:rPr lang="en-US" altLang="en-US" sz="2800"/>
              <a:t>    return (4.0 / (1.0 + a*a));</a:t>
            </a:r>
            <a:endParaRPr lang="en-US" altLang="en-US" sz="2800"/>
          </a:p>
          <a:p>
            <a:pPr>
              <a:buFont typeface="Arial" panose="020B0604020202020204" pitchFamily="34" charset="0"/>
              <a:buNone/>
            </a:pPr>
            <a:r>
              <a:rPr lang="en-US" altLang="en-US" sz="2800"/>
              <a:t>}</a:t>
            </a:r>
            <a:endParaRPr lang="en-US" alt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551C50CC-1E96-5B4C-8E48-FD6FF1999A2F}" type="datetime6">
              <a:rPr lang="zh-CN" altLang="en-US"/>
            </a:fld>
            <a:endParaRPr lang="zh-CN" altLang="en-US"/>
          </a:p>
        </p:txBody>
      </p:sp>
      <p:sp>
        <p:nvSpPr>
          <p:cNvPr id="4" name="Slide Number Placeholder 5"/>
          <p:cNvSpPr>
            <a:spLocks noGrp="1"/>
          </p:cNvSpPr>
          <p:nvPr>
            <p:ph type="sldNum" sz="quarter" idx="12"/>
          </p:nvPr>
        </p:nvSpPr>
        <p:spPr/>
        <p:txBody>
          <a:bodyPr/>
          <a:lstStyle/>
          <a:p>
            <a:fld id="{0B5C0283-647C-F24F-ADAD-1F292AA7EC19}" type="slidenum">
              <a:rPr lang="zh-CN" altLang="en-US"/>
            </a:fld>
            <a:r>
              <a:rPr lang="en-US" altLang="en-US"/>
              <a:t>/55</a:t>
            </a:r>
            <a:endParaRPr lang="en-US" altLang="en-US"/>
          </a:p>
        </p:txBody>
      </p:sp>
      <p:sp>
        <p:nvSpPr>
          <p:cNvPr id="52226" name="Rectangle 2"/>
          <p:cNvSpPr>
            <a:spLocks noGrp="1" noChangeArrowheads="1"/>
          </p:cNvSpPr>
          <p:nvPr>
            <p:ph type="title"/>
          </p:nvPr>
        </p:nvSpPr>
        <p:spPr/>
        <p:txBody>
          <a:bodyPr/>
          <a:lstStyle/>
          <a:p>
            <a:r>
              <a:rPr lang="en-US" altLang="en-US"/>
              <a:t>cpi.c</a:t>
            </a:r>
            <a:endParaRPr lang="en-US" altLang="en-US"/>
          </a:p>
        </p:txBody>
      </p:sp>
      <p:sp>
        <p:nvSpPr>
          <p:cNvPr id="52227" name="Rectangle 3"/>
          <p:cNvSpPr>
            <a:spLocks noGrp="1" noChangeArrowheads="1"/>
          </p:cNvSpPr>
          <p:nvPr>
            <p:ph type="body" idx="1"/>
          </p:nvPr>
        </p:nvSpPr>
        <p:spPr>
          <a:xfrm>
            <a:off x="358588" y="1295400"/>
            <a:ext cx="8785411" cy="5257800"/>
          </a:xfrm>
        </p:spPr>
        <p:txBody>
          <a:bodyPr>
            <a:normAutofit fontScale="92500" lnSpcReduction="20000"/>
          </a:bodyPr>
          <a:lstStyle/>
          <a:p>
            <a:pPr>
              <a:lnSpc>
                <a:spcPct val="90000"/>
              </a:lnSpc>
              <a:buFont typeface="Arial" panose="020B0604020202020204" pitchFamily="34" charset="0"/>
              <a:buNone/>
            </a:pPr>
            <a:r>
              <a:rPr lang="en-US" altLang="en-US" sz="2400" b="0" dirty="0"/>
              <a:t>int main( int </a:t>
            </a:r>
            <a:r>
              <a:rPr lang="en-US" altLang="en-US" sz="2400" b="0" dirty="0" err="1"/>
              <a:t>argc</a:t>
            </a:r>
            <a:r>
              <a:rPr lang="en-US" altLang="en-US" sz="2400" b="0" dirty="0"/>
              <a:t>, char *</a:t>
            </a:r>
            <a:r>
              <a:rPr lang="en-US" altLang="en-US" sz="2400" b="0" dirty="0" err="1"/>
              <a:t>argv</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int done = 0, n, </a:t>
            </a:r>
            <a:r>
              <a:rPr lang="en-US" altLang="en-US" sz="2400" b="0" dirty="0" err="1"/>
              <a:t>myid</a:t>
            </a:r>
            <a:r>
              <a:rPr lang="en-US" altLang="en-US" sz="2400" b="0" dirty="0"/>
              <a:t>, </a:t>
            </a:r>
            <a:r>
              <a:rPr lang="en-US" altLang="en-US" sz="2400" b="0" dirty="0" err="1"/>
              <a:t>numprocs</a:t>
            </a:r>
            <a:r>
              <a:rPr lang="en-US" altLang="en-US" sz="2400" b="0" dirty="0"/>
              <a:t>, </a:t>
            </a:r>
            <a:r>
              <a:rPr lang="en-US" altLang="en-US" sz="2400" b="0" dirty="0" err="1"/>
              <a:t>i</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double PI25DT = 3.141592653589793238462643;</a:t>
            </a:r>
            <a:endParaRPr lang="en-US" altLang="en-US" sz="2400" b="0" dirty="0"/>
          </a:p>
          <a:p>
            <a:pPr>
              <a:lnSpc>
                <a:spcPct val="90000"/>
              </a:lnSpc>
              <a:buFont typeface="Arial" panose="020B0604020202020204" pitchFamily="34" charset="0"/>
              <a:buNone/>
            </a:pPr>
            <a:r>
              <a:rPr lang="en-US" altLang="en-US" sz="2400" b="0" dirty="0"/>
              <a:t>    double </a:t>
            </a:r>
            <a:r>
              <a:rPr lang="en-US" altLang="en-US" sz="2400" b="0" dirty="0" err="1"/>
              <a:t>mypi</a:t>
            </a:r>
            <a:r>
              <a:rPr lang="en-US" altLang="en-US" sz="2400" b="0" dirty="0"/>
              <a:t>, pi, h, sum, x;</a:t>
            </a:r>
            <a:endParaRPr lang="en-US" altLang="en-US" sz="2400" b="0" dirty="0"/>
          </a:p>
          <a:p>
            <a:pPr>
              <a:lnSpc>
                <a:spcPct val="90000"/>
              </a:lnSpc>
              <a:buFont typeface="Arial" panose="020B0604020202020204" pitchFamily="34" charset="0"/>
              <a:buNone/>
            </a:pPr>
            <a:r>
              <a:rPr lang="en-US" altLang="en-US" sz="2400" b="0" dirty="0"/>
              <a:t>    double </a:t>
            </a:r>
            <a:r>
              <a:rPr lang="en-US" altLang="en-US" sz="2400" b="0" dirty="0" err="1"/>
              <a:t>startwtime</a:t>
            </a:r>
            <a:r>
              <a:rPr lang="en-US" altLang="en-US" sz="2400" b="0" dirty="0"/>
              <a:t> = 0.0, </a:t>
            </a:r>
            <a:r>
              <a:rPr lang="en-US" altLang="en-US" sz="2400" b="0" dirty="0" err="1"/>
              <a:t>endwtime</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int  </a:t>
            </a:r>
            <a:r>
              <a:rPr lang="en-US" altLang="en-US" sz="2400" b="0" dirty="0" err="1"/>
              <a:t>namelen</a:t>
            </a:r>
            <a:r>
              <a:rPr lang="en-US" altLang="en-US" sz="2400" b="0" dirty="0"/>
              <a:t>;</a:t>
            </a:r>
            <a:endParaRPr lang="en-US" altLang="en-US" sz="2400" b="0" dirty="0"/>
          </a:p>
          <a:p>
            <a:pPr>
              <a:lnSpc>
                <a:spcPct val="90000"/>
              </a:lnSpc>
              <a:buFont typeface="Arial" panose="020B0604020202020204" pitchFamily="34" charset="0"/>
              <a:buNone/>
            </a:pPr>
            <a:r>
              <a:rPr lang="en-US" altLang="en-US" sz="2400" b="0" dirty="0"/>
              <a:t>    char </a:t>
            </a:r>
            <a:r>
              <a:rPr lang="en-US" altLang="en-US" sz="2400" b="0" dirty="0" err="1"/>
              <a:t>processor_name</a:t>
            </a:r>
            <a:r>
              <a:rPr lang="en-US" altLang="en-US" sz="2400" b="0" dirty="0"/>
              <a:t>[MPI_MAX_PROCESSOR_NAME];</a:t>
            </a:r>
            <a:endParaRPr lang="en-US" altLang="en-US" sz="2400" b="0" dirty="0"/>
          </a:p>
          <a:p>
            <a:pPr>
              <a:lnSpc>
                <a:spcPct val="90000"/>
              </a:lnSpc>
              <a:buFont typeface="Arial" panose="020B0604020202020204" pitchFamily="34" charset="0"/>
              <a:buNone/>
            </a:pPr>
            <a:r>
              <a:rPr lang="en-US" altLang="en-US" sz="2400" b="0" dirty="0">
                <a:solidFill>
                  <a:srgbClr val="0000FF"/>
                </a:solidFill>
              </a:rPr>
              <a:t>    </a:t>
            </a:r>
            <a:r>
              <a:rPr lang="en-US" altLang="en-US" sz="2400" b="0" dirty="0" err="1">
                <a:solidFill>
                  <a:srgbClr val="0000FF"/>
                </a:solidFill>
              </a:rPr>
              <a:t>MPI_Init</a:t>
            </a:r>
            <a:r>
              <a:rPr lang="en-US" altLang="en-US" sz="2400" b="0" dirty="0">
                <a:solidFill>
                  <a:srgbClr val="0000FF"/>
                </a:solidFill>
              </a:rPr>
              <a:t>(&amp;</a:t>
            </a:r>
            <a:r>
              <a:rPr lang="en-US" altLang="en-US" sz="2400" b="0" dirty="0" err="1">
                <a:solidFill>
                  <a:srgbClr val="0000FF"/>
                </a:solidFill>
              </a:rPr>
              <a:t>argc</a:t>
            </a:r>
            <a:r>
              <a:rPr lang="en-US" altLang="en-US" sz="2400" b="0" dirty="0">
                <a:solidFill>
                  <a:srgbClr val="0000FF"/>
                </a:solidFill>
              </a:rPr>
              <a:t>,&amp;</a:t>
            </a:r>
            <a:r>
              <a:rPr lang="en-US" altLang="en-US" sz="2400" b="0" dirty="0" err="1">
                <a:solidFill>
                  <a:srgbClr val="0000FF"/>
                </a:solidFill>
              </a:rPr>
              <a:t>argv</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solidFill>
                  <a:srgbClr val="0000FF"/>
                </a:solidFill>
              </a:rPr>
              <a:t>    </a:t>
            </a:r>
            <a:r>
              <a:rPr lang="en-US" altLang="en-US" sz="2400" b="0" dirty="0" err="1">
                <a:solidFill>
                  <a:srgbClr val="0000FF"/>
                </a:solidFill>
              </a:rPr>
              <a:t>MPI_Comm_size</a:t>
            </a:r>
            <a:r>
              <a:rPr lang="en-US" altLang="en-US" sz="2400" b="0" dirty="0">
                <a:solidFill>
                  <a:srgbClr val="0000FF"/>
                </a:solidFill>
              </a:rPr>
              <a:t>(MPI_COMM_WORLD,&amp;</a:t>
            </a:r>
            <a:r>
              <a:rPr lang="en-US" altLang="en-US" sz="2400" b="0" dirty="0" err="1">
                <a:solidFill>
                  <a:srgbClr val="0000FF"/>
                </a:solidFill>
              </a:rPr>
              <a:t>numprocs</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solidFill>
                  <a:srgbClr val="0000FF"/>
                </a:solidFill>
              </a:rPr>
              <a:t>    </a:t>
            </a:r>
            <a:r>
              <a:rPr lang="en-US" altLang="en-US" sz="2400" b="0" dirty="0" err="1">
                <a:solidFill>
                  <a:srgbClr val="0000FF"/>
                </a:solidFill>
              </a:rPr>
              <a:t>MPI_Comm_rank</a:t>
            </a:r>
            <a:r>
              <a:rPr lang="en-US" altLang="en-US" sz="2400" b="0" dirty="0">
                <a:solidFill>
                  <a:srgbClr val="0000FF"/>
                </a:solidFill>
              </a:rPr>
              <a:t>(MPI_COMM_WORLD,&amp;</a:t>
            </a:r>
            <a:r>
              <a:rPr lang="en-US" altLang="en-US" sz="2400" b="0" dirty="0" err="1">
                <a:solidFill>
                  <a:srgbClr val="0000FF"/>
                </a:solidFill>
              </a:rPr>
              <a:t>myid</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solidFill>
                  <a:srgbClr val="0000FF"/>
                </a:solidFill>
              </a:rPr>
              <a:t>    </a:t>
            </a:r>
            <a:r>
              <a:rPr lang="en-US" altLang="en-US" sz="2400" b="0" dirty="0" err="1">
                <a:solidFill>
                  <a:srgbClr val="0000FF"/>
                </a:solidFill>
              </a:rPr>
              <a:t>MPI_Get_processor_name</a:t>
            </a:r>
            <a:r>
              <a:rPr lang="en-US" altLang="en-US" sz="2400" b="0" dirty="0">
                <a:solidFill>
                  <a:srgbClr val="0000FF"/>
                </a:solidFill>
              </a:rPr>
              <a:t>(processor_name,&amp;</a:t>
            </a:r>
            <a:r>
              <a:rPr lang="en-US" altLang="en-US" sz="2400" b="0" dirty="0" err="1">
                <a:solidFill>
                  <a:srgbClr val="0000FF"/>
                </a:solidFill>
              </a:rPr>
              <a:t>namelen</a:t>
            </a:r>
            <a:r>
              <a:rPr lang="en-US" altLang="en-US" sz="2400" b="0" dirty="0">
                <a:solidFill>
                  <a:srgbClr val="0000FF"/>
                </a:solidFill>
              </a:rPr>
              <a:t>);</a:t>
            </a:r>
            <a:endParaRPr lang="en-US" altLang="en-US" sz="2400" b="0" dirty="0">
              <a:solidFill>
                <a:srgbClr val="0000FF"/>
              </a:solidFill>
            </a:endParaRPr>
          </a:p>
          <a:p>
            <a:pPr>
              <a:lnSpc>
                <a:spcPct val="90000"/>
              </a:lnSpc>
              <a:buFont typeface="Arial" panose="020B0604020202020204" pitchFamily="34" charset="0"/>
              <a:buNone/>
            </a:pPr>
            <a:r>
              <a:rPr lang="en-US" altLang="en-US" sz="2400" b="0" dirty="0"/>
              <a:t>    </a:t>
            </a:r>
            <a:r>
              <a:rPr lang="en-US" altLang="en-US" sz="2400" b="0" dirty="0" err="1"/>
              <a:t>fprintf</a:t>
            </a:r>
            <a:r>
              <a:rPr lang="en-US" altLang="en-US" sz="2400" b="0" dirty="0"/>
              <a:t>(</a:t>
            </a:r>
            <a:r>
              <a:rPr lang="en-US" altLang="en-US" sz="2400" b="0" dirty="0" err="1"/>
              <a:t>stderr,"Process</a:t>
            </a:r>
            <a:r>
              <a:rPr lang="en-US" altLang="en-US" sz="2400" b="0" dirty="0"/>
              <a:t> %d on %s\n",  </a:t>
            </a:r>
            <a:r>
              <a:rPr lang="en-US" altLang="en-US" sz="2400" b="0" dirty="0" err="1"/>
              <a:t>myid</a:t>
            </a:r>
            <a:r>
              <a:rPr lang="en-US" altLang="en-US" sz="2400" b="0" dirty="0"/>
              <a:t>, </a:t>
            </a:r>
            <a:r>
              <a:rPr lang="en-US" altLang="en-US" sz="2400" b="0" dirty="0" err="1"/>
              <a:t>processor_name</a:t>
            </a:r>
            <a:r>
              <a:rPr lang="en-US" altLang="en-US" sz="2400" b="0" dirty="0"/>
              <a:t>);</a:t>
            </a:r>
            <a:endParaRPr lang="en-US" altLang="en-US" sz="2800" b="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066CDDA-EDA3-AF4E-8FAF-F3BCC3667ECD}" type="slidenum">
              <a:rPr lang="zh-CN" altLang="en-US"/>
            </a:fld>
            <a:r>
              <a:rPr lang="en-US" altLang="en-US"/>
              <a:t>/55</a:t>
            </a:r>
            <a:endParaRPr lang="en-US" altLang="en-US"/>
          </a:p>
        </p:txBody>
      </p:sp>
      <p:sp>
        <p:nvSpPr>
          <p:cNvPr id="53250" name="Rectangle 2"/>
          <p:cNvSpPr>
            <a:spLocks noGrp="1" noChangeArrowheads="1"/>
          </p:cNvSpPr>
          <p:nvPr>
            <p:ph type="title"/>
          </p:nvPr>
        </p:nvSpPr>
        <p:spPr/>
        <p:txBody>
          <a:bodyPr/>
          <a:lstStyle/>
          <a:p>
            <a:r>
              <a:rPr lang="en-US" altLang="en-US"/>
              <a:t>cpi.c</a:t>
            </a:r>
            <a:endParaRPr lang="en-US" altLang="en-US"/>
          </a:p>
        </p:txBody>
      </p:sp>
      <p:sp>
        <p:nvSpPr>
          <p:cNvPr id="53251" name="Rectangle 3"/>
          <p:cNvSpPr>
            <a:spLocks noGrp="1" noChangeArrowheads="1"/>
          </p:cNvSpPr>
          <p:nvPr>
            <p:ph type="body" idx="1"/>
          </p:nvPr>
        </p:nvSpPr>
        <p:spPr>
          <a:xfrm>
            <a:off x="304800" y="1569368"/>
            <a:ext cx="8839200" cy="3307432"/>
          </a:xfrm>
        </p:spPr>
        <p:txBody>
          <a:bodyPr>
            <a:normAutofit fontScale="92500" lnSpcReduction="20000"/>
          </a:bodyPr>
          <a:lstStyle/>
          <a:p>
            <a:pPr>
              <a:spcBef>
                <a:spcPts val="0"/>
              </a:spcBef>
              <a:spcAft>
                <a:spcPts val="0"/>
              </a:spcAft>
              <a:buFont typeface="Arial" panose="020B0604020202020204" pitchFamily="34" charset="0"/>
              <a:buNone/>
            </a:pPr>
            <a:r>
              <a:rPr lang="en-US" altLang="en-US" sz="2400" b="0" dirty="0"/>
              <a:t>    n = 0;</a:t>
            </a:r>
            <a:endParaRPr lang="en-US" altLang="en-US" sz="2400" b="0" dirty="0"/>
          </a:p>
          <a:p>
            <a:pPr>
              <a:spcBef>
                <a:spcPts val="0"/>
              </a:spcBef>
              <a:spcAft>
                <a:spcPts val="0"/>
              </a:spcAft>
              <a:buFont typeface="Arial" panose="020B0604020202020204" pitchFamily="34" charset="0"/>
              <a:buNone/>
            </a:pPr>
            <a:r>
              <a:rPr lang="en-US" altLang="en-US" sz="2400" b="0" dirty="0"/>
              <a:t>    while (!done)</a:t>
            </a:r>
            <a:endParaRPr lang="en-US" altLang="en-US" sz="2400" b="0" dirty="0"/>
          </a:p>
          <a:p>
            <a:pPr>
              <a:spcBef>
                <a:spcPts val="0"/>
              </a:spcBef>
              <a:spcAft>
                <a:spcPts val="0"/>
              </a:spcAft>
              <a:buFont typeface="Arial" panose="020B0604020202020204" pitchFamily="34" charset="0"/>
              <a:buNone/>
            </a:pPr>
            <a:r>
              <a:rPr lang="en-US" altLang="en-US" sz="2400" b="0" dirty="0"/>
              <a:t>    {</a:t>
            </a:r>
            <a:endParaRPr lang="en-US" altLang="en-US" sz="2400" b="0" dirty="0"/>
          </a:p>
          <a:p>
            <a:pPr>
              <a:spcBef>
                <a:spcPts val="0"/>
              </a:spcBef>
              <a:spcAft>
                <a:spcPts val="0"/>
              </a:spcAft>
              <a:buFont typeface="Arial" panose="020B0604020202020204" pitchFamily="34" charset="0"/>
              <a:buNone/>
            </a:pPr>
            <a:r>
              <a:rPr lang="en-US" altLang="en-US" sz="2400" b="0" dirty="0"/>
              <a:t>        if (</a:t>
            </a:r>
            <a:r>
              <a:rPr lang="en-US" altLang="en-US" sz="2400" b="0" dirty="0" err="1"/>
              <a:t>myid</a:t>
            </a:r>
            <a:r>
              <a:rPr lang="en-US" altLang="en-US" sz="2400" b="0" dirty="0"/>
              <a:t> == 0)</a:t>
            </a:r>
            <a:endParaRPr lang="en-US" altLang="en-US" sz="2400" b="0" dirty="0"/>
          </a:p>
          <a:p>
            <a:pPr>
              <a:spcBef>
                <a:spcPts val="0"/>
              </a:spcBef>
              <a:spcAft>
                <a:spcPts val="0"/>
              </a:spcAft>
              <a:buFont typeface="Arial" panose="020B0604020202020204" pitchFamily="34" charset="0"/>
              <a:buNone/>
            </a:pPr>
            <a:r>
              <a:rPr lang="en-US" altLang="en-US" sz="2400" b="0" dirty="0"/>
              <a:t>        {</a:t>
            </a:r>
            <a:endParaRPr lang="en-US" altLang="en-US" sz="2400" b="0" dirty="0"/>
          </a:p>
          <a:p>
            <a:pPr>
              <a:spcBef>
                <a:spcPts val="0"/>
              </a:spcBef>
              <a:spcAft>
                <a:spcPts val="0"/>
              </a:spcAft>
              <a:buFont typeface="Arial" panose="020B0604020202020204" pitchFamily="34" charset="0"/>
              <a:buNone/>
            </a:pPr>
            <a:r>
              <a:rPr lang="en-US" altLang="en-US" sz="2400" b="0" dirty="0"/>
              <a:t>		  if (n==0) n=100; else n=0;</a:t>
            </a:r>
            <a:endParaRPr lang="en-US" altLang="en-US" sz="2400" b="0" dirty="0"/>
          </a:p>
          <a:p>
            <a:pPr>
              <a:spcBef>
                <a:spcPts val="0"/>
              </a:spcBef>
              <a:spcAft>
                <a:spcPts val="0"/>
              </a:spcAft>
              <a:buFont typeface="Arial" panose="020B0604020202020204" pitchFamily="34" charset="0"/>
              <a:buNone/>
            </a:pPr>
            <a:r>
              <a:rPr lang="en-US" altLang="en-US" sz="2400" b="0" dirty="0"/>
              <a:t>            </a:t>
            </a:r>
            <a:r>
              <a:rPr lang="en-US" altLang="en-US" sz="2400" b="0" dirty="0" err="1">
                <a:solidFill>
                  <a:srgbClr val="0000FF"/>
                </a:solidFill>
              </a:rPr>
              <a:t>startwtime</a:t>
            </a:r>
            <a:r>
              <a:rPr lang="en-US" altLang="en-US" sz="2400" b="0" dirty="0">
                <a:solidFill>
                  <a:srgbClr val="0000FF"/>
                </a:solidFill>
              </a:rPr>
              <a:t> = </a:t>
            </a:r>
            <a:r>
              <a:rPr lang="en-US" altLang="en-US" sz="2400" b="0" dirty="0" err="1">
                <a:solidFill>
                  <a:srgbClr val="0000FF"/>
                </a:solidFill>
              </a:rPr>
              <a:t>MPI_Wtime</a:t>
            </a:r>
            <a:r>
              <a:rPr lang="en-US" altLang="en-US" sz="2400" b="0" dirty="0">
                <a:solidFill>
                  <a:srgbClr val="0000FF"/>
                </a:solidFill>
              </a:rPr>
              <a:t>();</a:t>
            </a:r>
            <a:endParaRPr lang="en-US" altLang="en-US" sz="2400" b="0" dirty="0">
              <a:solidFill>
                <a:srgbClr val="0000FF"/>
              </a:solidFill>
            </a:endParaRPr>
          </a:p>
          <a:p>
            <a:pPr>
              <a:spcBef>
                <a:spcPts val="0"/>
              </a:spcBef>
              <a:spcAft>
                <a:spcPts val="0"/>
              </a:spcAft>
              <a:buFont typeface="Arial" panose="020B0604020202020204" pitchFamily="34" charset="0"/>
              <a:buNone/>
            </a:pPr>
            <a:r>
              <a:rPr lang="en-US" altLang="en-US" sz="2400" b="0" dirty="0"/>
              <a:t>        }    </a:t>
            </a:r>
            <a:endParaRPr lang="en-US" altLang="en-US" sz="2400" b="0" dirty="0"/>
          </a:p>
          <a:p>
            <a:pPr>
              <a:spcBef>
                <a:spcPts val="0"/>
              </a:spcBef>
              <a:spcAft>
                <a:spcPts val="0"/>
              </a:spcAft>
              <a:buFont typeface="Arial" panose="020B0604020202020204" pitchFamily="34" charset="0"/>
              <a:buNone/>
            </a:pPr>
            <a:r>
              <a:rPr lang="en-US" altLang="en-US" sz="2400" b="0" dirty="0"/>
              <a:t>        </a:t>
            </a:r>
            <a:r>
              <a:rPr lang="en-US" altLang="en-US" sz="2400" b="0" dirty="0" err="1">
                <a:solidFill>
                  <a:srgbClr val="FF3300"/>
                </a:solidFill>
              </a:rPr>
              <a:t>MPI_Bcast</a:t>
            </a:r>
            <a:r>
              <a:rPr lang="en-US" altLang="en-US" sz="2400" b="0" dirty="0">
                <a:solidFill>
                  <a:srgbClr val="FF3300"/>
                </a:solidFill>
              </a:rPr>
              <a:t>(&amp;n, 1, MPI_INT, 0, MPI_COMM_WORLD);</a:t>
            </a:r>
            <a:r>
              <a:rPr lang="en-US" altLang="en-US" sz="2400" dirty="0"/>
              <a:t> </a:t>
            </a:r>
            <a:r>
              <a:rPr lang="zh-CN" altLang="en-US" sz="2400" dirty="0"/>
              <a:t>  </a:t>
            </a:r>
            <a:r>
              <a:rPr lang="en-US" altLang="zh-CN" sz="2400" dirty="0"/>
              <a:t>//</a:t>
            </a:r>
            <a:r>
              <a:rPr lang="zh-CN" altLang="en-US" sz="2000" b="0" i="0" dirty="0">
                <a:solidFill>
                  <a:srgbClr val="EA4335"/>
                </a:solidFill>
                <a:effectLst/>
                <a:latin typeface="Arial" panose="020B0604020202020204" pitchFamily="34" charset="0"/>
              </a:rPr>
              <a:t> 阻塞</a:t>
            </a:r>
            <a:r>
              <a:rPr lang="zh-CN" altLang="en-US" sz="2000" b="0" i="0" dirty="0">
                <a:solidFill>
                  <a:srgbClr val="4D5156"/>
                </a:solidFill>
                <a:effectLst/>
                <a:latin typeface="Arial" panose="020B0604020202020204" pitchFamily="34" charset="0"/>
              </a:rPr>
              <a:t>式广播</a:t>
            </a:r>
            <a:endParaRPr lang="en-US" altLang="en-US" sz="2400" dirty="0"/>
          </a:p>
        </p:txBody>
      </p:sp>
      <p:sp>
        <p:nvSpPr>
          <p:cNvPr id="5" name="TextBox 4"/>
          <p:cNvSpPr txBox="1"/>
          <p:nvPr/>
        </p:nvSpPr>
        <p:spPr>
          <a:xfrm>
            <a:off x="304800" y="5094067"/>
            <a:ext cx="8659906" cy="1477328"/>
          </a:xfrm>
          <a:prstGeom prst="rect">
            <a:avLst/>
          </a:prstGeom>
          <a:noFill/>
        </p:spPr>
        <p:txBody>
          <a:bodyPr wrap="square">
            <a:spAutoFit/>
          </a:bodyPr>
          <a:lstStyle/>
          <a:p>
            <a:r>
              <a:rPr lang="en-US" dirty="0"/>
              <a:t>一个广播发生的时候，一个进程会把同样一份数据传递给一个 communicator 里的所有其他进程。根节点调用 MPI_Bcast 函数的时候，data 变量里的值会被发送到其他的节点上。当其他的节点调用 MPI_Bcast 的时候，data 变量会被赋值成从根节点接受到的数据。实现使用了一个树形广播算法来获得比较好的网络利用率。</a:t>
            </a:r>
            <a:r>
              <a:rPr lang="zh-CN" altLang="en-US" b="0" i="0" dirty="0">
                <a:solidFill>
                  <a:srgbClr val="EA4335"/>
                </a:solidFill>
                <a:effectLst/>
                <a:latin typeface="Arial" panose="020B0604020202020204" pitchFamily="34" charset="0"/>
              </a:rPr>
              <a:t> 阻塞</a:t>
            </a:r>
            <a:r>
              <a:rPr lang="zh-CN" altLang="en-US" b="0" i="0" dirty="0">
                <a:solidFill>
                  <a:srgbClr val="4D5156"/>
                </a:solidFill>
                <a:effectLst/>
                <a:latin typeface="Arial" panose="020B0604020202020204" pitchFamily="34" charset="0"/>
              </a:rPr>
              <a:t>式广播</a:t>
            </a:r>
            <a:endParaRPr lang="en-US" dirty="0"/>
          </a:p>
          <a:p>
            <a:endParaRPr lang="en-US" dirty="0"/>
          </a:p>
        </p:txBody>
      </p:sp>
    </p:spTree>
  </p:cSld>
  <p:clrMapOvr>
    <a:masterClrMapping/>
  </p:clrMapOvr>
</p:sld>
</file>

<file path=ppt/tags/tag1.xml><?xml version="1.0" encoding="utf-8"?>
<p:tagLst xmlns:p="http://schemas.openxmlformats.org/presentationml/2006/main">
  <p:tag name="commondata" val="eyJoZGlkIjoiMjk4NDYwY2ZlNTg5ZDYyYWNiY2MzOGM5NmZlOThkYTAifQ=="/>
</p:tagLst>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31328</Words>
  <Application>WPS 演示</Application>
  <PresentationFormat>On-screen Show (4:3)</PresentationFormat>
  <Paragraphs>1726</Paragraphs>
  <Slides>102</Slides>
  <Notes>6</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25" baseType="lpstr">
      <vt:lpstr>Arial</vt:lpstr>
      <vt:lpstr>宋体</vt:lpstr>
      <vt:lpstr>Wingdings</vt:lpstr>
      <vt:lpstr>Calibri</vt:lpstr>
      <vt:lpstr>Calibri Light</vt:lpstr>
      <vt:lpstr>微软雅黑</vt:lpstr>
      <vt:lpstr>Arial Unicode MS</vt:lpstr>
      <vt:lpstr>等线</vt:lpstr>
      <vt:lpstr>Times</vt:lpstr>
      <vt:lpstr>Times New Roman</vt:lpstr>
      <vt:lpstr>Consolas</vt:lpstr>
      <vt:lpstr>Helvetica</vt:lpstr>
      <vt:lpstr>Courier New</vt:lpstr>
      <vt:lpstr>Wingdings 2</vt:lpstr>
      <vt:lpstr>Webdings</vt:lpstr>
      <vt:lpstr>Monotype Sorts</vt:lpstr>
      <vt:lpstr>Wingdings</vt:lpstr>
      <vt:lpstr>Arial Narrow</vt:lpstr>
      <vt:lpstr>Tahoma</vt:lpstr>
      <vt:lpstr>Arial Unicode MS</vt:lpstr>
      <vt:lpstr>Arial Black</vt:lpstr>
      <vt:lpstr>回顾</vt:lpstr>
      <vt:lpstr>Visio.Drawing.6</vt:lpstr>
      <vt:lpstr>并行和分布式计算 Parallel and Distributed Computing  第 11 讲 分布式存储系统并行编程 </vt:lpstr>
      <vt:lpstr>目录</vt:lpstr>
      <vt:lpstr>11.1 并行计算机结构模型</vt:lpstr>
      <vt:lpstr>11.1 并行计算机结构模型</vt:lpstr>
      <vt:lpstr>11.2 互联网协议的API</vt:lpstr>
      <vt:lpstr>11.2.1 进程间通信的特征</vt:lpstr>
      <vt:lpstr>11.2.1 进程间通信的特征</vt:lpstr>
      <vt:lpstr>11.2.1 进程间通信的特征</vt:lpstr>
      <vt:lpstr>11.2.1 进程间通信的特征</vt:lpstr>
      <vt:lpstr>11.2.2 套接字</vt:lpstr>
      <vt:lpstr>11.2.3 UDP数据报通信</vt:lpstr>
      <vt:lpstr>11.2.3 UDP数据报通信</vt:lpstr>
      <vt:lpstr>11.2.3 UDP数据报通信</vt:lpstr>
      <vt:lpstr>11.2.3 UDP数据报通信</vt:lpstr>
      <vt:lpstr>11.2.3 UDP数据报通信</vt:lpstr>
      <vt:lpstr>UDP server receives a request and sends hello  back to the client</vt:lpstr>
      <vt:lpstr>UDP client send a request to sever and receives message from the server</vt:lpstr>
      <vt:lpstr>11.2.4 TCP流通信</vt:lpstr>
      <vt:lpstr>11.2.4 TCP流通信</vt:lpstr>
      <vt:lpstr>11.2.4 TCP流通信</vt:lpstr>
      <vt:lpstr>11.2.4 TCP流通信</vt:lpstr>
      <vt:lpstr>11.2.4 TCP流通信</vt:lpstr>
      <vt:lpstr>11.2.4 TCP流通信</vt:lpstr>
      <vt:lpstr>11.2.4 TCP流通信</vt:lpstr>
      <vt:lpstr>TCP server makes a connection for client and then echoes the client’s  request</vt:lpstr>
      <vt:lpstr>TCP client</vt:lpstr>
      <vt:lpstr>11.2.4 TCP流通信</vt:lpstr>
      <vt:lpstr>11.3 外部数据表示和编码</vt:lpstr>
      <vt:lpstr>11.3 外部数据表示和编码</vt:lpstr>
      <vt:lpstr>11.3 外部数据表示和编码</vt:lpstr>
      <vt:lpstr>11.3.1 COBRA的公共数据表示</vt:lpstr>
      <vt:lpstr>11.3.1 COBRA的公共数据表示</vt:lpstr>
      <vt:lpstr>11.3.1 COBRA的公共数据表示</vt:lpstr>
      <vt:lpstr>11.3.2 Java对象序列化</vt:lpstr>
      <vt:lpstr>11.3.2 Java对象序列化</vt:lpstr>
      <vt:lpstr>11.3.2 Java对象序列化</vt:lpstr>
      <vt:lpstr>11.3.3 可扩展标记语言</vt:lpstr>
      <vt:lpstr>11.3.3 可扩展标记语言</vt:lpstr>
      <vt:lpstr>11.3.3 可扩展标记语言</vt:lpstr>
      <vt:lpstr>11.3.3 可扩展标记语言</vt:lpstr>
      <vt:lpstr>11.3.3 可扩展标记语言</vt:lpstr>
      <vt:lpstr>11.3.3 可扩展标记语言</vt:lpstr>
      <vt:lpstr>11.4 远程过程调用和方法调用</vt:lpstr>
      <vt:lpstr>11.4 远程过程调用和方法调用</vt:lpstr>
      <vt:lpstr>11.4.1 RPC的设计问题</vt:lpstr>
      <vt:lpstr>11.4.1 RPC的设计问题</vt:lpstr>
      <vt:lpstr>11.4.1 RPC的设计问题</vt:lpstr>
      <vt:lpstr>11.4.1 RPC的设计问题</vt:lpstr>
      <vt:lpstr>11.4.1 RPC的设计问题</vt:lpstr>
      <vt:lpstr>11.4.1 RPC的设计问题</vt:lpstr>
      <vt:lpstr>11.4.1 RPC的设计问题</vt:lpstr>
      <vt:lpstr>11.4.1 RPC的设计问题</vt:lpstr>
      <vt:lpstr>11.4.2 实例研究：Python RPC</vt:lpstr>
      <vt:lpstr>11.4.2 实例研究：Python RPC</vt:lpstr>
      <vt:lpstr>11.4.3 远程方法调用</vt:lpstr>
      <vt:lpstr>11.4.3 RMI的设计问题</vt:lpstr>
      <vt:lpstr>11.4.3 RMI的设计问题</vt:lpstr>
      <vt:lpstr>11.4.3 RMI的设计问题</vt:lpstr>
      <vt:lpstr>11.4.3 RMI的设计问题</vt:lpstr>
      <vt:lpstr>11.4.3 实例研究：Java RMI</vt:lpstr>
      <vt:lpstr>11.4.3 实例研究：Java RMI</vt:lpstr>
      <vt:lpstr>11.4.3 实例研究：Java RMI</vt:lpstr>
      <vt:lpstr>11.4.3 实例研究：Java RMI</vt:lpstr>
      <vt:lpstr>11.4.3 实例研究：Java RMI</vt:lpstr>
      <vt:lpstr>11.4.3 实例研究：Java RMI</vt:lpstr>
      <vt:lpstr>11.4.3 实例研究：Java RMI</vt:lpstr>
      <vt:lpstr>11.4.3 创建客户和服务器程序</vt:lpstr>
      <vt:lpstr>Figure 5.18 Java class ShapeListServer with main method</vt:lpstr>
      <vt:lpstr>Figure 5.19 Java class ShapeListServant implements interface ShapeList</vt:lpstr>
      <vt:lpstr>11.4.3 创建客户和服务器程序</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11.5 MPI编程</vt:lpstr>
      <vt:lpstr>分析greetings</vt:lpstr>
      <vt:lpstr>分析greetings</vt:lpstr>
      <vt:lpstr>Greetings执行过程</vt:lpstr>
      <vt:lpstr>运行greetings</vt:lpstr>
      <vt:lpstr>实例分析:求PI</vt:lpstr>
      <vt:lpstr>串行代码</vt:lpstr>
      <vt:lpstr>并行代码</vt:lpstr>
      <vt:lpstr>cpi.c</vt:lpstr>
      <vt:lpstr>cpi.c</vt:lpstr>
      <vt:lpstr>cpi.c</vt:lpstr>
      <vt:lpstr>cpi.c</vt:lpstr>
      <vt:lpstr>cpi.c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分布式系统 Distributed Systems  第 0 章 课程介绍 Chapter 0  Course Syllabus</dc:title>
  <dc:creator>Qi Zhang</dc:creator>
  <cp:lastModifiedBy>陈锐林</cp:lastModifiedBy>
  <cp:revision>101</cp:revision>
  <dcterms:created xsi:type="dcterms:W3CDTF">2013-07-16T11:50:00Z</dcterms:created>
  <dcterms:modified xsi:type="dcterms:W3CDTF">2023-12-20T08:31:37Z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1F26D65E2B8747D8A0B1347021B12BC8_12</vt:lpwstr>
  </property>
  <property fmtid="{D5CDD505-2E9C-101B-9397-08002B2CF9AE}" pid="3" name="KSOProductBuildVer">
    <vt:lpwstr>2052-12.1.0.15712</vt:lpwstr>
  </property>
</Properties>
</file>