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69"/>
  </p:notesMasterIdLst>
  <p:sldIdLst>
    <p:sldId id="256" r:id="rId2"/>
    <p:sldId id="337" r:id="rId3"/>
    <p:sldId id="318" r:id="rId4"/>
    <p:sldId id="260" r:id="rId5"/>
    <p:sldId id="321" r:id="rId6"/>
    <p:sldId id="299" r:id="rId7"/>
    <p:sldId id="262" r:id="rId8"/>
    <p:sldId id="353" r:id="rId9"/>
    <p:sldId id="354" r:id="rId10"/>
    <p:sldId id="355" r:id="rId11"/>
    <p:sldId id="358" r:id="rId12"/>
    <p:sldId id="356" r:id="rId13"/>
    <p:sldId id="327" r:id="rId14"/>
    <p:sldId id="330" r:id="rId15"/>
    <p:sldId id="300" r:id="rId16"/>
    <p:sldId id="269" r:id="rId17"/>
    <p:sldId id="270" r:id="rId18"/>
    <p:sldId id="352" r:id="rId19"/>
    <p:sldId id="275" r:id="rId20"/>
    <p:sldId id="428" r:id="rId21"/>
    <p:sldId id="273" r:id="rId22"/>
    <p:sldId id="274" r:id="rId23"/>
    <p:sldId id="359" r:id="rId24"/>
    <p:sldId id="276" r:id="rId25"/>
    <p:sldId id="429" r:id="rId26"/>
    <p:sldId id="430" r:id="rId27"/>
    <p:sldId id="431" r:id="rId28"/>
    <p:sldId id="285" r:id="rId29"/>
    <p:sldId id="277" r:id="rId30"/>
    <p:sldId id="278" r:id="rId31"/>
    <p:sldId id="279" r:id="rId32"/>
    <p:sldId id="280" r:id="rId33"/>
    <p:sldId id="281" r:id="rId34"/>
    <p:sldId id="282" r:id="rId35"/>
    <p:sldId id="350" r:id="rId36"/>
    <p:sldId id="283" r:id="rId37"/>
    <p:sldId id="284" r:id="rId38"/>
    <p:sldId id="345" r:id="rId39"/>
    <p:sldId id="382" r:id="rId40"/>
    <p:sldId id="421" r:id="rId41"/>
    <p:sldId id="422" r:id="rId42"/>
    <p:sldId id="423" r:id="rId43"/>
    <p:sldId id="424" r:id="rId44"/>
    <p:sldId id="425" r:id="rId45"/>
    <p:sldId id="427" r:id="rId46"/>
    <p:sldId id="390" r:id="rId47"/>
    <p:sldId id="391" r:id="rId48"/>
    <p:sldId id="392" r:id="rId49"/>
    <p:sldId id="393" r:id="rId50"/>
    <p:sldId id="394" r:id="rId51"/>
    <p:sldId id="395" r:id="rId52"/>
    <p:sldId id="400" r:id="rId53"/>
    <p:sldId id="401" r:id="rId54"/>
    <p:sldId id="402" r:id="rId55"/>
    <p:sldId id="403" r:id="rId56"/>
    <p:sldId id="404" r:id="rId57"/>
    <p:sldId id="405" r:id="rId58"/>
    <p:sldId id="406" r:id="rId59"/>
    <p:sldId id="407" r:id="rId60"/>
    <p:sldId id="408" r:id="rId61"/>
    <p:sldId id="409" r:id="rId62"/>
    <p:sldId id="410" r:id="rId63"/>
    <p:sldId id="411" r:id="rId64"/>
    <p:sldId id="412" r:id="rId65"/>
    <p:sldId id="418" r:id="rId66"/>
    <p:sldId id="419" r:id="rId67"/>
    <p:sldId id="267" r:id="rId6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26"/>
    <p:restoredTop sz="93209"/>
  </p:normalViewPr>
  <p:slideViewPr>
    <p:cSldViewPr snapToGrid="0">
      <p:cViewPr varScale="1">
        <p:scale>
          <a:sx n="122" d="100"/>
          <a:sy n="122" d="100"/>
        </p:scale>
        <p:origin x="1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501E4-2F38-EB46-B131-CBC17317FB5F}" type="datetimeFigureOut">
              <a:rPr lang="en-CN" smtClean="0"/>
              <a:t>2023/5/4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FDB99-8EF4-CB44-B440-B8509EB5237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075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2CF7154E-FE2C-4094-9169-5F6DACF2D87A}" type="slidenum">
              <a:rPr lang="en-US" smtClean="0"/>
              <a:pPr defTabSz="963613"/>
              <a:t>8</a:t>
            </a:fld>
            <a:endParaRPr lang="en-US"/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0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41</a:t>
            </a:fld>
            <a:endParaRPr lang="en-GB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56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E0E3AECE-B484-4CCE-BBA3-71147881B3B6}" type="slidenum">
              <a:rPr lang="en-US" smtClean="0"/>
              <a:pPr defTabSz="963613"/>
              <a:t>9</a:t>
            </a:fld>
            <a:endParaRPr lang="en-US"/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92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4EE3B3EE-3CD6-4E0D-BD42-34D565D868CA}" type="slidenum">
              <a:rPr lang="en-US" smtClean="0"/>
              <a:pPr defTabSz="963613"/>
              <a:t>10</a:t>
            </a:fld>
            <a:endParaRPr lang="en-US"/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650" tIns="47325" rIns="94650" bIns="47325" anchor="ctr"/>
          <a:lstStyle/>
          <a:p>
            <a:endParaRPr lang="en-US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66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20</a:t>
            </a:fld>
            <a:endParaRPr lang="en-GB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84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22</a:t>
            </a:fld>
            <a:endParaRPr lang="en-GB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72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591E87BC-B75B-420F-98DE-C19EACD1DA0D}" type="slidenum">
              <a:rPr lang="en-GB" smtClean="0"/>
              <a:pPr defTabSz="963613"/>
              <a:t>33</a:t>
            </a:fld>
            <a:endParaRPr lang="en-GB"/>
          </a:p>
        </p:txBody>
      </p:sp>
      <p:sp>
        <p:nvSpPr>
          <p:cNvPr id="111619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11620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8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0CB03AEF-385D-486F-8443-582D3770FCA0}" type="slidenum">
              <a:rPr lang="en-GB" smtClean="0"/>
              <a:pPr defTabSz="963613"/>
              <a:t>34</a:t>
            </a:fld>
            <a:endParaRPr lang="en-GB"/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1264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04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4A63F802-E59E-4480-AB12-5A0E8FB09767}" type="slidenum">
              <a:rPr lang="en-GB" smtClean="0"/>
              <a:pPr defTabSz="963613"/>
              <a:t>36</a:t>
            </a:fld>
            <a:endParaRPr lang="en-GB"/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18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579A913F-144C-4EC5-868B-DC0A768C4373}" type="slidenum">
              <a:rPr lang="en-GB" smtClean="0"/>
              <a:pPr defTabSz="963613"/>
              <a:t>37</a:t>
            </a:fld>
            <a:endParaRPr lang="en-GB"/>
          </a:p>
        </p:txBody>
      </p:sp>
      <p:sp>
        <p:nvSpPr>
          <p:cNvPr id="115715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2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5138-7A44-E944-8DA5-63E0804FC676}" type="datetime1">
              <a:rPr lang="en-US" altLang="zh-CN" smtClean="0"/>
              <a:t>5/4/23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17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B215-4D7F-8240-8217-A7F445566DEB}" type="datetime1">
              <a:rPr lang="en-US" altLang="zh-CN" smtClean="0"/>
              <a:t>5/4/23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02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2416-8E9E-3E45-B27F-9EBB1E8E9B09}" type="datetime1">
              <a:rPr lang="en-US" altLang="zh-CN" smtClean="0"/>
              <a:t>5/4/23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871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68248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D0A2-C571-D746-8E77-C7603BC1D354}" type="datetime1">
              <a:rPr lang="en-US" altLang="zh-CN" smtClean="0"/>
              <a:t>5/4/23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3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6B03B-A861-0641-9E40-7340967FA0B5}" type="datetime1">
              <a:rPr lang="en-US" altLang="zh-CN" smtClean="0"/>
              <a:t>5/4/23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902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295401"/>
            <a:ext cx="3703320" cy="4573694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95401"/>
            <a:ext cx="3703320" cy="4573694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EF93-B760-4442-8149-9B0307CA2803}" type="datetime1">
              <a:rPr lang="en-US" altLang="zh-CN" smtClean="0"/>
              <a:t>5/4/23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15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071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286934"/>
            <a:ext cx="3703320" cy="81280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099734"/>
            <a:ext cx="3703320" cy="3769361"/>
          </a:xfrm>
        </p:spPr>
        <p:txBody>
          <a:bodyPr/>
          <a:lstStyle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286934"/>
            <a:ext cx="3703320" cy="81280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099734"/>
            <a:ext cx="3703320" cy="376936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9B5EA-F780-734D-B6DD-CCB9D4B398B2}" type="datetime1">
              <a:rPr lang="en-US" altLang="zh-CN" smtClean="0"/>
              <a:t>5/4/23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16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2A31-2DA2-5345-9176-C4725B7B21AE}" type="datetime1">
              <a:rPr lang="en-US" altLang="zh-CN" smtClean="0"/>
              <a:t>5/4/23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14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EB3F-62BD-3F40-AEC2-3F69096ABC9C}" type="datetime1">
              <a:rPr lang="en-US" altLang="zh-CN" smtClean="0"/>
              <a:t>5/4/23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90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FF384D1-E778-7546-85CE-05D47DCA9D33}" type="datetime1">
              <a:rPr lang="en-US" altLang="zh-CN" smtClean="0"/>
              <a:t>5/4/23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4084D9-55F2-4E00-B75E-E42CB7218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9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F917-E27A-EC4E-A5EF-96E9CEC235C2}" type="datetime1">
              <a:rPr lang="en-US" altLang="zh-CN" smtClean="0"/>
              <a:t>5/4/23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68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071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96331"/>
            <a:ext cx="7543801" cy="45727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B5550D-D3BF-8648-BB17-AFF37BE149EC}" type="datetime1">
              <a:rPr lang="en-US" altLang="zh-CN" smtClean="0"/>
              <a:t>5/4/23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D4084D9-55F2-4E00-B75E-E42CB7218B8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229846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20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8675" y="758953"/>
            <a:ext cx="8734097" cy="3387534"/>
          </a:xfrm>
        </p:spPr>
        <p:txBody>
          <a:bodyPr>
            <a:normAutofit fontScale="90000"/>
          </a:bodyPr>
          <a:lstStyle/>
          <a:p>
            <a:pPr algn="ctr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4800" dirty="0"/>
              <a:t>并行和分布式计算</a:t>
            </a:r>
            <a:br>
              <a:rPr lang="zh-CN" altLang="en-US" sz="4800" dirty="0"/>
            </a:br>
            <a:r>
              <a:rPr lang="en-US" altLang="zh-CN" sz="3600" dirty="0"/>
              <a:t>Parallel and Distributed Computing</a:t>
            </a:r>
            <a:br>
              <a:rPr lang="en-US" altLang="zh-CN" sz="3600" dirty="0"/>
            </a:br>
            <a:br>
              <a:rPr lang="en-US" altLang="zh-CN" sz="4400" dirty="0"/>
            </a:br>
            <a:r>
              <a:rPr lang="zh-CN" altLang="en-US" sz="4000" cap="all" spc="200" dirty="0">
                <a:solidFill>
                  <a:schemeClr val="tx2"/>
                </a:solidFill>
                <a:ea typeface="+mn-ea"/>
                <a:cs typeface="+mn-cs"/>
              </a:rPr>
              <a:t>第 </a:t>
            </a:r>
            <a:r>
              <a:rPr lang="en-US" altLang="zh-CN" sz="4000" cap="all" spc="200" dirty="0">
                <a:solidFill>
                  <a:schemeClr val="tx2"/>
                </a:solidFill>
                <a:ea typeface="+mn-ea"/>
                <a:cs typeface="+mn-cs"/>
              </a:rPr>
              <a:t>12 </a:t>
            </a:r>
            <a:r>
              <a:rPr lang="zh-CN" altLang="en-US" sz="4000" cap="all" spc="200" dirty="0">
                <a:solidFill>
                  <a:schemeClr val="tx2"/>
                </a:solidFill>
                <a:ea typeface="+mn-ea"/>
                <a:cs typeface="+mn-cs"/>
              </a:rPr>
              <a:t>讲 </a:t>
            </a:r>
            <a:r>
              <a:rPr lang="en-US" altLang="zh-CN" sz="4000" cap="all" spc="200" dirty="0">
                <a:solidFill>
                  <a:schemeClr val="tx2"/>
                </a:solidFill>
                <a:ea typeface="+mn-ea"/>
                <a:cs typeface="+mn-cs"/>
              </a:rPr>
              <a:t>MapReduce</a:t>
            </a:r>
            <a:r>
              <a:rPr lang="zh-CN" altLang="en-US" sz="4000" cap="all" spc="200" dirty="0">
                <a:solidFill>
                  <a:schemeClr val="tx2"/>
                </a:solidFill>
                <a:ea typeface="+mn-ea"/>
                <a:cs typeface="+mn-cs"/>
              </a:rPr>
              <a:t>编程介绍</a:t>
            </a:r>
            <a:br>
              <a:rPr lang="en-US" altLang="zh-CN" sz="4000" cap="all" spc="200" dirty="0">
                <a:solidFill>
                  <a:schemeClr val="tx2"/>
                </a:solidFill>
                <a:ea typeface="+mn-ea"/>
                <a:cs typeface="+mn-cs"/>
              </a:rPr>
            </a:br>
            <a:endParaRPr lang="zh-CN" altLang="en-US" sz="4000" cap="all" spc="200" dirty="0">
              <a:solidFill>
                <a:schemeClr val="tx2"/>
              </a:solidFill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zh-CN" altLang="en-US" dirty="0"/>
              <a:t>张 奇</a:t>
            </a:r>
          </a:p>
          <a:p>
            <a:pPr algn="ctr"/>
            <a:r>
              <a:rPr lang="zh-CN" altLang="en-US" dirty="0"/>
              <a:t>复旦大学 计算机科学技术学院</a:t>
            </a:r>
          </a:p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17BD75-FB68-C342-8670-6963BF59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745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Managing Multiple Workers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GB" dirty="0"/>
              <a:t>Difficult because</a:t>
            </a:r>
          </a:p>
          <a:p>
            <a:pPr lvl="1" eaLnBrk="1" hangingPunct="1"/>
            <a:r>
              <a:rPr lang="en-GB" dirty="0"/>
              <a:t>We don’t know the order in which workers run</a:t>
            </a:r>
          </a:p>
          <a:p>
            <a:pPr lvl="1" eaLnBrk="1" hangingPunct="1"/>
            <a:r>
              <a:rPr lang="en-GB" dirty="0"/>
              <a:t>We don’t know when workers interrupt each other</a:t>
            </a:r>
          </a:p>
          <a:p>
            <a:pPr lvl="1" eaLnBrk="1" hangingPunct="1"/>
            <a:r>
              <a:rPr lang="en-GB" dirty="0"/>
              <a:t>We don’t know the order in which workers access shared data</a:t>
            </a:r>
          </a:p>
          <a:p>
            <a:pPr eaLnBrk="1" hangingPunct="1"/>
            <a:r>
              <a:rPr lang="en-GB" dirty="0"/>
              <a:t>Thus, we need:</a:t>
            </a:r>
          </a:p>
          <a:p>
            <a:pPr lvl="1" eaLnBrk="1" hangingPunct="1"/>
            <a:r>
              <a:rPr lang="en-GB" dirty="0"/>
              <a:t>Semaphores (lock, unlock)</a:t>
            </a:r>
          </a:p>
          <a:p>
            <a:pPr lvl="1" eaLnBrk="1" hangingPunct="1"/>
            <a:r>
              <a:rPr lang="en-GB" dirty="0"/>
              <a:t>Conditional variables (wait, notify, broadcast)</a:t>
            </a:r>
          </a:p>
          <a:p>
            <a:pPr lvl="1" eaLnBrk="1" hangingPunct="1"/>
            <a:r>
              <a:rPr lang="en-GB" dirty="0"/>
              <a:t>Barriers</a:t>
            </a:r>
          </a:p>
          <a:p>
            <a:pPr eaLnBrk="1" hangingPunct="1"/>
            <a:r>
              <a:rPr lang="en-GB" dirty="0"/>
              <a:t>Still, lots of problems:</a:t>
            </a:r>
          </a:p>
          <a:p>
            <a:pPr lvl="1" eaLnBrk="1" hangingPunct="1"/>
            <a:r>
              <a:rPr lang="en-GB" dirty="0"/>
              <a:t>Deadlock, </a:t>
            </a:r>
            <a:r>
              <a:rPr lang="en-GB" dirty="0" err="1"/>
              <a:t>livelock</a:t>
            </a:r>
            <a:r>
              <a:rPr lang="en-GB" dirty="0"/>
              <a:t>, race conditions...</a:t>
            </a:r>
          </a:p>
          <a:p>
            <a:pPr lvl="1" eaLnBrk="1" hangingPunct="1"/>
            <a:r>
              <a:rPr lang="en-GB" dirty="0"/>
              <a:t>Dining philosophers, sleeping barbers, cigarette smokers...</a:t>
            </a:r>
          </a:p>
          <a:p>
            <a:pPr eaLnBrk="1" hangingPunct="1"/>
            <a:r>
              <a:rPr lang="en-GB" dirty="0"/>
              <a:t>Moral of the story: be careful!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10</a:t>
            </a:fld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models</a:t>
            </a:r>
          </a:p>
          <a:p>
            <a:pPr lvl="1"/>
            <a:r>
              <a:rPr lang="en-US" dirty="0"/>
              <a:t>Shared memory (</a:t>
            </a:r>
            <a:r>
              <a:rPr lang="en-US" dirty="0" err="1"/>
              <a:t>pthreads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Message passing (MPI)</a:t>
            </a:r>
          </a:p>
          <a:p>
            <a:r>
              <a:rPr lang="en-US" dirty="0"/>
              <a:t>Design Patterns</a:t>
            </a:r>
          </a:p>
          <a:p>
            <a:pPr lvl="1"/>
            <a:r>
              <a:rPr lang="en-US" dirty="0"/>
              <a:t>Master-slaves</a:t>
            </a:r>
          </a:p>
          <a:p>
            <a:pPr lvl="1"/>
            <a:r>
              <a:rPr lang="en-US" dirty="0"/>
              <a:t>Producer-consumer flows</a:t>
            </a:r>
          </a:p>
          <a:p>
            <a:pPr lvl="1"/>
            <a:r>
              <a:rPr lang="en-US" dirty="0"/>
              <a:t>Shared work queues</a:t>
            </a:r>
          </a:p>
          <a:p>
            <a:pPr lvl="1"/>
            <a:endParaRPr lang="en-US" dirty="0"/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7134225" y="990600"/>
            <a:ext cx="1476375" cy="1630362"/>
            <a:chOff x="2667000" y="1524000"/>
            <a:chExt cx="2032346" cy="2243288"/>
          </a:xfrm>
        </p:grpSpPr>
        <p:cxnSp>
          <p:nvCxnSpPr>
            <p:cNvPr id="5" name="Straight Arrow Connector 4"/>
            <p:cNvCxnSpPr>
              <a:cxnSpLocks noChangeShapeType="1"/>
            </p:cNvCxnSpPr>
            <p:nvPr/>
          </p:nvCxnSpPr>
          <p:spPr bwMode="auto">
            <a:xfrm rot="5400000">
              <a:off x="21343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6" name="TextBox 9"/>
            <p:cNvSpPr txBox="1">
              <a:spLocks noChangeArrowheads="1"/>
            </p:cNvSpPr>
            <p:nvPr/>
          </p:nvSpPr>
          <p:spPr bwMode="auto">
            <a:xfrm>
              <a:off x="2682875" y="1524000"/>
              <a:ext cx="20164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Message Passing</a:t>
              </a:r>
            </a:p>
          </p:txBody>
        </p:sp>
        <p:sp>
          <p:nvSpPr>
            <p:cNvPr id="7" name="TextBox 10"/>
            <p:cNvSpPr txBox="1">
              <a:spLocks noChangeArrowheads="1"/>
            </p:cNvSpPr>
            <p:nvPr/>
          </p:nvSpPr>
          <p:spPr bwMode="auto">
            <a:xfrm>
              <a:off x="26670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8" name="Straight Arrow Connector 11"/>
            <p:cNvCxnSpPr>
              <a:cxnSpLocks noChangeShapeType="1"/>
            </p:cNvCxnSpPr>
            <p:nvPr/>
          </p:nvCxnSpPr>
          <p:spPr bwMode="auto">
            <a:xfrm rot="5400000">
              <a:off x="25153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9" name="TextBox 12"/>
            <p:cNvSpPr txBox="1">
              <a:spLocks noChangeArrowheads="1"/>
            </p:cNvSpPr>
            <p:nvPr/>
          </p:nvSpPr>
          <p:spPr bwMode="auto">
            <a:xfrm>
              <a:off x="30480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10" name="Straight Arrow Connector 13"/>
            <p:cNvCxnSpPr>
              <a:cxnSpLocks noChangeShapeType="1"/>
            </p:cNvCxnSpPr>
            <p:nvPr/>
          </p:nvCxnSpPr>
          <p:spPr bwMode="auto">
            <a:xfrm rot="5400000">
              <a:off x="28963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34290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12" name="Straight Arrow Connector 15"/>
            <p:cNvCxnSpPr>
              <a:cxnSpLocks noChangeShapeType="1"/>
            </p:cNvCxnSpPr>
            <p:nvPr/>
          </p:nvCxnSpPr>
          <p:spPr bwMode="auto">
            <a:xfrm rot="5400000">
              <a:off x="32773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3" name="TextBox 16"/>
            <p:cNvSpPr txBox="1">
              <a:spLocks noChangeArrowheads="1"/>
            </p:cNvSpPr>
            <p:nvPr/>
          </p:nvSpPr>
          <p:spPr bwMode="auto">
            <a:xfrm>
              <a:off x="38100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4</a:t>
              </a:r>
            </a:p>
          </p:txBody>
        </p:sp>
        <p:cxnSp>
          <p:nvCxnSpPr>
            <p:cNvPr id="14" name="Straight Arrow Connector 17"/>
            <p:cNvCxnSpPr>
              <a:cxnSpLocks noChangeShapeType="1"/>
            </p:cNvCxnSpPr>
            <p:nvPr/>
          </p:nvCxnSpPr>
          <p:spPr bwMode="auto">
            <a:xfrm rot="5400000">
              <a:off x="36583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15" name="TextBox 18"/>
            <p:cNvSpPr txBox="1">
              <a:spLocks noChangeArrowheads="1"/>
            </p:cNvSpPr>
            <p:nvPr/>
          </p:nvSpPr>
          <p:spPr bwMode="auto">
            <a:xfrm>
              <a:off x="4191001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</a:t>
              </a:r>
              <a:r>
                <a:rPr lang="en-US" sz="1200" baseline="-25000" dirty="0">
                  <a:solidFill>
                    <a:srgbClr val="FF0000"/>
                  </a:solidFill>
                </a:rPr>
                <a:t>5</a:t>
              </a:r>
            </a:p>
          </p:txBody>
        </p:sp>
        <p:cxnSp>
          <p:nvCxnSpPr>
            <p:cNvPr id="16" name="Straight Arrow Connector 43"/>
            <p:cNvCxnSpPr>
              <a:cxnSpLocks noChangeShapeType="1"/>
            </p:cNvCxnSpPr>
            <p:nvPr/>
          </p:nvCxnSpPr>
          <p:spPr bwMode="auto">
            <a:xfrm>
              <a:off x="2835275" y="1981200"/>
              <a:ext cx="381000" cy="762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48"/>
            <p:cNvCxnSpPr>
              <a:cxnSpLocks noChangeShapeType="1"/>
            </p:cNvCxnSpPr>
            <p:nvPr/>
          </p:nvCxnSpPr>
          <p:spPr bwMode="auto">
            <a:xfrm rot="10800000" flipV="1">
              <a:off x="3216275" y="2057400"/>
              <a:ext cx="1143000" cy="2286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58"/>
            <p:cNvCxnSpPr>
              <a:cxnSpLocks noChangeShapeType="1"/>
            </p:cNvCxnSpPr>
            <p:nvPr/>
          </p:nvCxnSpPr>
          <p:spPr bwMode="auto">
            <a:xfrm>
              <a:off x="3597275" y="2362200"/>
              <a:ext cx="381000" cy="762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59"/>
            <p:cNvCxnSpPr>
              <a:cxnSpLocks noChangeShapeType="1"/>
            </p:cNvCxnSpPr>
            <p:nvPr/>
          </p:nvCxnSpPr>
          <p:spPr bwMode="auto">
            <a:xfrm flipH="1">
              <a:off x="3978275" y="2590800"/>
              <a:ext cx="381000" cy="762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60"/>
            <p:cNvCxnSpPr>
              <a:cxnSpLocks noChangeShapeType="1"/>
            </p:cNvCxnSpPr>
            <p:nvPr/>
          </p:nvCxnSpPr>
          <p:spPr bwMode="auto">
            <a:xfrm rot="10800000" flipV="1">
              <a:off x="3597275" y="2819400"/>
              <a:ext cx="762000" cy="1524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62"/>
            <p:cNvCxnSpPr>
              <a:cxnSpLocks noChangeShapeType="1"/>
            </p:cNvCxnSpPr>
            <p:nvPr/>
          </p:nvCxnSpPr>
          <p:spPr bwMode="auto">
            <a:xfrm rot="10800000" flipH="1" flipV="1">
              <a:off x="2835275" y="2438400"/>
              <a:ext cx="762000" cy="1524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63"/>
            <p:cNvCxnSpPr>
              <a:cxnSpLocks noChangeShapeType="1"/>
            </p:cNvCxnSpPr>
            <p:nvPr/>
          </p:nvCxnSpPr>
          <p:spPr bwMode="auto">
            <a:xfrm flipH="1">
              <a:off x="2835275" y="2667000"/>
              <a:ext cx="381000" cy="762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64"/>
            <p:cNvCxnSpPr>
              <a:cxnSpLocks noChangeShapeType="1"/>
            </p:cNvCxnSpPr>
            <p:nvPr/>
          </p:nvCxnSpPr>
          <p:spPr bwMode="auto">
            <a:xfrm rot="10800000" flipH="1" flipV="1">
              <a:off x="2835275" y="2971800"/>
              <a:ext cx="762000" cy="15240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42"/>
          <p:cNvGrpSpPr>
            <a:grpSpLocks/>
          </p:cNvGrpSpPr>
          <p:nvPr/>
        </p:nvGrpSpPr>
        <p:grpSpPr bwMode="auto">
          <a:xfrm>
            <a:off x="4800600" y="990600"/>
            <a:ext cx="2005012" cy="1630362"/>
            <a:chOff x="5181600" y="1524000"/>
            <a:chExt cx="2759075" cy="2243288"/>
          </a:xfrm>
        </p:grpSpPr>
        <p:cxnSp>
          <p:nvCxnSpPr>
            <p:cNvPr id="25" name="Straight Arrow Connector 30"/>
            <p:cNvCxnSpPr>
              <a:cxnSpLocks noChangeShapeType="1"/>
            </p:cNvCxnSpPr>
            <p:nvPr/>
          </p:nvCxnSpPr>
          <p:spPr bwMode="auto">
            <a:xfrm rot="5400000">
              <a:off x="46489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26" name="TextBox 31"/>
            <p:cNvSpPr txBox="1">
              <a:spLocks noChangeArrowheads="1"/>
            </p:cNvSpPr>
            <p:nvPr/>
          </p:nvSpPr>
          <p:spPr bwMode="auto">
            <a:xfrm>
              <a:off x="5273675" y="1524000"/>
              <a:ext cx="1840014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Shared Memory</a:t>
              </a:r>
            </a:p>
          </p:txBody>
        </p:sp>
        <p:sp>
          <p:nvSpPr>
            <p:cNvPr id="27" name="TextBox 32"/>
            <p:cNvSpPr txBox="1">
              <a:spLocks noChangeArrowheads="1"/>
            </p:cNvSpPr>
            <p:nvPr/>
          </p:nvSpPr>
          <p:spPr bwMode="auto">
            <a:xfrm>
              <a:off x="51816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28" name="Straight Arrow Connector 33"/>
            <p:cNvCxnSpPr>
              <a:cxnSpLocks noChangeShapeType="1"/>
            </p:cNvCxnSpPr>
            <p:nvPr/>
          </p:nvCxnSpPr>
          <p:spPr bwMode="auto">
            <a:xfrm rot="5400000">
              <a:off x="50299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29" name="TextBox 34"/>
            <p:cNvSpPr txBox="1">
              <a:spLocks noChangeArrowheads="1"/>
            </p:cNvSpPr>
            <p:nvPr/>
          </p:nvSpPr>
          <p:spPr bwMode="auto">
            <a:xfrm>
              <a:off x="55626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30" name="Straight Arrow Connector 35"/>
            <p:cNvCxnSpPr>
              <a:cxnSpLocks noChangeShapeType="1"/>
            </p:cNvCxnSpPr>
            <p:nvPr/>
          </p:nvCxnSpPr>
          <p:spPr bwMode="auto">
            <a:xfrm rot="5400000">
              <a:off x="54109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31" name="TextBox 36"/>
            <p:cNvSpPr txBox="1">
              <a:spLocks noChangeArrowheads="1"/>
            </p:cNvSpPr>
            <p:nvPr/>
          </p:nvSpPr>
          <p:spPr bwMode="auto">
            <a:xfrm>
              <a:off x="5943601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32" name="Straight Arrow Connector 37"/>
            <p:cNvCxnSpPr>
              <a:cxnSpLocks noChangeShapeType="1"/>
            </p:cNvCxnSpPr>
            <p:nvPr/>
          </p:nvCxnSpPr>
          <p:spPr bwMode="auto">
            <a:xfrm rot="5400000">
              <a:off x="57919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33" name="TextBox 38"/>
            <p:cNvSpPr txBox="1">
              <a:spLocks noChangeArrowheads="1"/>
            </p:cNvSpPr>
            <p:nvPr/>
          </p:nvSpPr>
          <p:spPr bwMode="auto">
            <a:xfrm>
              <a:off x="6324599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4</a:t>
              </a:r>
            </a:p>
          </p:txBody>
        </p:sp>
        <p:cxnSp>
          <p:nvCxnSpPr>
            <p:cNvPr id="34" name="Straight Arrow Connector 39"/>
            <p:cNvCxnSpPr>
              <a:cxnSpLocks noChangeShapeType="1"/>
            </p:cNvCxnSpPr>
            <p:nvPr/>
          </p:nvCxnSpPr>
          <p:spPr bwMode="auto">
            <a:xfrm rot="5400000">
              <a:off x="6172994" y="2661444"/>
              <a:ext cx="1447800" cy="1588"/>
            </a:xfrm>
            <a:prstGeom prst="straightConnector1">
              <a:avLst/>
            </a:prstGeom>
            <a:noFill/>
            <a:ln w="63500" cmpd="dbl" algn="ctr">
              <a:solidFill>
                <a:srgbClr val="FF0000"/>
              </a:solidFill>
              <a:round/>
              <a:headEnd/>
              <a:tailEnd type="triangle" w="sm" len="sm"/>
            </a:ln>
          </p:spPr>
        </p:cxnSp>
        <p:sp>
          <p:nvSpPr>
            <p:cNvPr id="35" name="TextBox 40"/>
            <p:cNvSpPr txBox="1">
              <a:spLocks noChangeArrowheads="1"/>
            </p:cNvSpPr>
            <p:nvPr/>
          </p:nvSpPr>
          <p:spPr bwMode="auto">
            <a:xfrm>
              <a:off x="6705600" y="3386139"/>
              <a:ext cx="47467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P</a:t>
              </a:r>
              <a:r>
                <a:rPr lang="en-US" sz="1200" baseline="-2500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36" name="Rectangle 41"/>
            <p:cNvSpPr>
              <a:spLocks noChangeArrowheads="1"/>
            </p:cNvSpPr>
            <p:nvPr/>
          </p:nvSpPr>
          <p:spPr bwMode="auto">
            <a:xfrm>
              <a:off x="7331075" y="1905000"/>
              <a:ext cx="609600" cy="15240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37" name="Straight Arrow Connector 65"/>
            <p:cNvCxnSpPr>
              <a:cxnSpLocks noChangeShapeType="1"/>
            </p:cNvCxnSpPr>
            <p:nvPr/>
          </p:nvCxnSpPr>
          <p:spPr bwMode="auto">
            <a:xfrm>
              <a:off x="5349875" y="2133600"/>
              <a:ext cx="19812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67"/>
            <p:cNvCxnSpPr>
              <a:cxnSpLocks noChangeShapeType="1"/>
            </p:cNvCxnSpPr>
            <p:nvPr/>
          </p:nvCxnSpPr>
          <p:spPr bwMode="auto">
            <a:xfrm>
              <a:off x="6111875" y="2286000"/>
              <a:ext cx="1219200" cy="1588"/>
            </a:xfrm>
            <a:prstGeom prst="straightConnector1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cxnSp>
          <p:nvCxnSpPr>
            <p:cNvPr id="39" name="Straight Arrow Connector 69"/>
            <p:cNvCxnSpPr>
              <a:cxnSpLocks noChangeShapeType="1"/>
            </p:cNvCxnSpPr>
            <p:nvPr/>
          </p:nvCxnSpPr>
          <p:spPr bwMode="auto">
            <a:xfrm rot="10800000">
              <a:off x="5730875" y="2438400"/>
              <a:ext cx="16002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71"/>
            <p:cNvCxnSpPr>
              <a:cxnSpLocks noChangeShapeType="1"/>
            </p:cNvCxnSpPr>
            <p:nvPr/>
          </p:nvCxnSpPr>
          <p:spPr bwMode="auto">
            <a:xfrm rot="10800000">
              <a:off x="6492875" y="2667000"/>
              <a:ext cx="8382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74"/>
            <p:cNvCxnSpPr>
              <a:cxnSpLocks noChangeShapeType="1"/>
            </p:cNvCxnSpPr>
            <p:nvPr/>
          </p:nvCxnSpPr>
          <p:spPr bwMode="auto">
            <a:xfrm rot="10800000" flipH="1">
              <a:off x="6492875" y="2817813"/>
              <a:ext cx="838200" cy="1587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76"/>
            <p:cNvCxnSpPr>
              <a:cxnSpLocks noChangeShapeType="1"/>
            </p:cNvCxnSpPr>
            <p:nvPr/>
          </p:nvCxnSpPr>
          <p:spPr bwMode="auto">
            <a:xfrm flipH="1">
              <a:off x="5349875" y="2971800"/>
              <a:ext cx="1981200" cy="158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77"/>
            <p:cNvSpPr txBox="1">
              <a:spLocks noChangeArrowheads="1"/>
            </p:cNvSpPr>
            <p:nvPr/>
          </p:nvSpPr>
          <p:spPr bwMode="auto">
            <a:xfrm rot="-5400000">
              <a:off x="6856413" y="2476425"/>
              <a:ext cx="1524001" cy="381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</a:rPr>
                <a:t>Memory</a:t>
              </a: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1271954" y="4419600"/>
            <a:ext cx="1471246" cy="1459672"/>
            <a:chOff x="1271954" y="4419600"/>
            <a:chExt cx="1471246" cy="1459672"/>
          </a:xfrm>
        </p:grpSpPr>
        <p:sp>
          <p:nvSpPr>
            <p:cNvPr id="59" name="AutoShape 4"/>
            <p:cNvSpPr>
              <a:spLocks noChangeArrowheads="1"/>
            </p:cNvSpPr>
            <p:nvPr/>
          </p:nvSpPr>
          <p:spPr bwMode="auto">
            <a:xfrm>
              <a:off x="1271954" y="53340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AutoShape 8"/>
            <p:cNvSpPr>
              <a:spLocks noChangeArrowheads="1"/>
            </p:cNvSpPr>
            <p:nvPr/>
          </p:nvSpPr>
          <p:spPr bwMode="auto">
            <a:xfrm>
              <a:off x="1828800" y="4648200"/>
              <a:ext cx="381000" cy="353786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Text Box 14"/>
            <p:cNvSpPr txBox="1">
              <a:spLocks noChangeArrowheads="1"/>
            </p:cNvSpPr>
            <p:nvPr/>
          </p:nvSpPr>
          <p:spPr bwMode="auto">
            <a:xfrm>
              <a:off x="1676400" y="4419600"/>
              <a:ext cx="685800" cy="2404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master</a:t>
              </a:r>
            </a:p>
          </p:txBody>
        </p:sp>
        <p:sp>
          <p:nvSpPr>
            <p:cNvPr id="134" name="AutoShape 4"/>
            <p:cNvSpPr>
              <a:spLocks noChangeArrowheads="1"/>
            </p:cNvSpPr>
            <p:nvPr/>
          </p:nvSpPr>
          <p:spPr bwMode="auto">
            <a:xfrm>
              <a:off x="1652954" y="53340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AutoShape 4"/>
            <p:cNvSpPr>
              <a:spLocks noChangeArrowheads="1"/>
            </p:cNvSpPr>
            <p:nvPr/>
          </p:nvSpPr>
          <p:spPr bwMode="auto">
            <a:xfrm>
              <a:off x="2033954" y="53340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AutoShape 4"/>
            <p:cNvSpPr>
              <a:spLocks noChangeArrowheads="1"/>
            </p:cNvSpPr>
            <p:nvPr/>
          </p:nvSpPr>
          <p:spPr bwMode="auto">
            <a:xfrm>
              <a:off x="2414954" y="53340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29" name="Straight Arrow Connector 128"/>
            <p:cNvCxnSpPr>
              <a:stCxn id="63" idx="2"/>
              <a:endCxn id="59" idx="0"/>
            </p:cNvCxnSpPr>
            <p:nvPr/>
          </p:nvCxnSpPr>
          <p:spPr bwMode="auto">
            <a:xfrm rot="5400000">
              <a:off x="1561682" y="4876382"/>
              <a:ext cx="332014" cy="583223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63" idx="2"/>
              <a:endCxn id="134" idx="0"/>
            </p:cNvCxnSpPr>
            <p:nvPr/>
          </p:nvCxnSpPr>
          <p:spPr bwMode="auto">
            <a:xfrm rot="5400000">
              <a:off x="1752182" y="5066882"/>
              <a:ext cx="332014" cy="202223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63" idx="2"/>
              <a:endCxn id="135" idx="0"/>
            </p:cNvCxnSpPr>
            <p:nvPr/>
          </p:nvCxnSpPr>
          <p:spPr bwMode="auto">
            <a:xfrm rot="16200000" flipH="1">
              <a:off x="1942681" y="5078604"/>
              <a:ext cx="332014" cy="178777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63" idx="2"/>
              <a:endCxn id="136" idx="0"/>
            </p:cNvCxnSpPr>
            <p:nvPr/>
          </p:nvCxnSpPr>
          <p:spPr bwMode="auto">
            <a:xfrm rot="16200000" flipH="1">
              <a:off x="2133181" y="4888104"/>
              <a:ext cx="332014" cy="559777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Text Box 14"/>
            <p:cNvSpPr txBox="1">
              <a:spLocks noChangeArrowheads="1"/>
            </p:cNvSpPr>
            <p:nvPr/>
          </p:nvSpPr>
          <p:spPr bwMode="auto">
            <a:xfrm>
              <a:off x="1676400" y="5638800"/>
              <a:ext cx="685800" cy="2404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slaves</a:t>
              </a:r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200400" y="4267200"/>
            <a:ext cx="2743200" cy="1916872"/>
            <a:chOff x="3276600" y="4267200"/>
            <a:chExt cx="2743200" cy="1916872"/>
          </a:xfrm>
        </p:grpSpPr>
        <p:sp>
          <p:nvSpPr>
            <p:cNvPr id="149" name="AutoShape 8"/>
            <p:cNvSpPr>
              <a:spLocks noChangeArrowheads="1"/>
            </p:cNvSpPr>
            <p:nvPr/>
          </p:nvSpPr>
          <p:spPr bwMode="auto">
            <a:xfrm>
              <a:off x="3686908" y="4495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AutoShape 4"/>
            <p:cNvSpPr>
              <a:spLocks noChangeArrowheads="1"/>
            </p:cNvSpPr>
            <p:nvPr/>
          </p:nvSpPr>
          <p:spPr bwMode="auto">
            <a:xfrm>
              <a:off x="4296508" y="4495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51" name="Straight Arrow Connector 150"/>
            <p:cNvCxnSpPr>
              <a:stCxn id="149" idx="3"/>
              <a:endCxn id="150" idx="1"/>
            </p:cNvCxnSpPr>
            <p:nvPr/>
          </p:nvCxnSpPr>
          <p:spPr bwMode="auto">
            <a:xfrm>
              <a:off x="4015154" y="4648200"/>
              <a:ext cx="281354" cy="1588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AutoShape 8"/>
            <p:cNvSpPr>
              <a:spLocks noChangeArrowheads="1"/>
            </p:cNvSpPr>
            <p:nvPr/>
          </p:nvSpPr>
          <p:spPr bwMode="auto">
            <a:xfrm>
              <a:off x="3686908" y="4876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AutoShape 4"/>
            <p:cNvSpPr>
              <a:spLocks noChangeArrowheads="1"/>
            </p:cNvSpPr>
            <p:nvPr/>
          </p:nvSpPr>
          <p:spPr bwMode="auto">
            <a:xfrm>
              <a:off x="4296508" y="4876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60" name="Straight Arrow Connector 159"/>
            <p:cNvCxnSpPr>
              <a:stCxn id="158" idx="3"/>
              <a:endCxn id="159" idx="1"/>
            </p:cNvCxnSpPr>
            <p:nvPr/>
          </p:nvCxnSpPr>
          <p:spPr bwMode="auto">
            <a:xfrm>
              <a:off x="4015154" y="5029200"/>
              <a:ext cx="281354" cy="1588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AutoShape 8"/>
            <p:cNvSpPr>
              <a:spLocks noChangeArrowheads="1"/>
            </p:cNvSpPr>
            <p:nvPr/>
          </p:nvSpPr>
          <p:spPr bwMode="auto">
            <a:xfrm>
              <a:off x="3686908" y="5257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AutoShape 4"/>
            <p:cNvSpPr>
              <a:spLocks noChangeArrowheads="1"/>
            </p:cNvSpPr>
            <p:nvPr/>
          </p:nvSpPr>
          <p:spPr bwMode="auto">
            <a:xfrm>
              <a:off x="4296508" y="5257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63" name="Straight Arrow Connector 162"/>
            <p:cNvCxnSpPr>
              <a:stCxn id="161" idx="3"/>
              <a:endCxn id="162" idx="1"/>
            </p:cNvCxnSpPr>
            <p:nvPr/>
          </p:nvCxnSpPr>
          <p:spPr bwMode="auto">
            <a:xfrm>
              <a:off x="4015154" y="5410200"/>
              <a:ext cx="281354" cy="1588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AutoShape 8"/>
            <p:cNvSpPr>
              <a:spLocks noChangeArrowheads="1"/>
            </p:cNvSpPr>
            <p:nvPr/>
          </p:nvSpPr>
          <p:spPr bwMode="auto">
            <a:xfrm>
              <a:off x="3686908" y="5638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AutoShape 4"/>
            <p:cNvSpPr>
              <a:spLocks noChangeArrowheads="1"/>
            </p:cNvSpPr>
            <p:nvPr/>
          </p:nvSpPr>
          <p:spPr bwMode="auto">
            <a:xfrm>
              <a:off x="4296508" y="5638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66" name="Straight Arrow Connector 165"/>
            <p:cNvCxnSpPr>
              <a:stCxn id="164" idx="3"/>
              <a:endCxn id="165" idx="1"/>
            </p:cNvCxnSpPr>
            <p:nvPr/>
          </p:nvCxnSpPr>
          <p:spPr bwMode="auto">
            <a:xfrm>
              <a:off x="4015154" y="5791200"/>
              <a:ext cx="281354" cy="1588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AutoShape 8"/>
            <p:cNvSpPr>
              <a:spLocks noChangeArrowheads="1"/>
            </p:cNvSpPr>
            <p:nvPr/>
          </p:nvSpPr>
          <p:spPr bwMode="auto">
            <a:xfrm>
              <a:off x="4624754" y="4495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AutoShape 4"/>
            <p:cNvSpPr>
              <a:spLocks noChangeArrowheads="1"/>
            </p:cNvSpPr>
            <p:nvPr/>
          </p:nvSpPr>
          <p:spPr bwMode="auto">
            <a:xfrm>
              <a:off x="5234354" y="4495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69" name="Straight Arrow Connector 168"/>
            <p:cNvCxnSpPr>
              <a:stCxn id="167" idx="3"/>
              <a:endCxn id="168" idx="1"/>
            </p:cNvCxnSpPr>
            <p:nvPr/>
          </p:nvCxnSpPr>
          <p:spPr bwMode="auto">
            <a:xfrm>
              <a:off x="4953000" y="4648200"/>
              <a:ext cx="281354" cy="1588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AutoShape 8"/>
            <p:cNvSpPr>
              <a:spLocks noChangeArrowheads="1"/>
            </p:cNvSpPr>
            <p:nvPr/>
          </p:nvSpPr>
          <p:spPr bwMode="auto">
            <a:xfrm>
              <a:off x="4624754" y="4876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AutoShape 4"/>
            <p:cNvSpPr>
              <a:spLocks noChangeArrowheads="1"/>
            </p:cNvSpPr>
            <p:nvPr/>
          </p:nvSpPr>
          <p:spPr bwMode="auto">
            <a:xfrm>
              <a:off x="5234354" y="4876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72" name="Straight Arrow Connector 171"/>
            <p:cNvCxnSpPr>
              <a:stCxn id="170" idx="3"/>
              <a:endCxn id="171" idx="1"/>
            </p:cNvCxnSpPr>
            <p:nvPr/>
          </p:nvCxnSpPr>
          <p:spPr bwMode="auto">
            <a:xfrm>
              <a:off x="4953000" y="5029200"/>
              <a:ext cx="281354" cy="1588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AutoShape 8"/>
            <p:cNvSpPr>
              <a:spLocks noChangeArrowheads="1"/>
            </p:cNvSpPr>
            <p:nvPr/>
          </p:nvSpPr>
          <p:spPr bwMode="auto">
            <a:xfrm>
              <a:off x="4624754" y="5257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AutoShape 4"/>
            <p:cNvSpPr>
              <a:spLocks noChangeArrowheads="1"/>
            </p:cNvSpPr>
            <p:nvPr/>
          </p:nvSpPr>
          <p:spPr bwMode="auto">
            <a:xfrm>
              <a:off x="5234354" y="5257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75" name="Straight Arrow Connector 174"/>
            <p:cNvCxnSpPr>
              <a:stCxn id="173" idx="3"/>
              <a:endCxn id="174" idx="1"/>
            </p:cNvCxnSpPr>
            <p:nvPr/>
          </p:nvCxnSpPr>
          <p:spPr bwMode="auto">
            <a:xfrm>
              <a:off x="4953000" y="5410200"/>
              <a:ext cx="281354" cy="1588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6" name="AutoShape 8"/>
            <p:cNvSpPr>
              <a:spLocks noChangeArrowheads="1"/>
            </p:cNvSpPr>
            <p:nvPr/>
          </p:nvSpPr>
          <p:spPr bwMode="auto">
            <a:xfrm>
              <a:off x="4624754" y="5638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AutoShape 4"/>
            <p:cNvSpPr>
              <a:spLocks noChangeArrowheads="1"/>
            </p:cNvSpPr>
            <p:nvPr/>
          </p:nvSpPr>
          <p:spPr bwMode="auto">
            <a:xfrm>
              <a:off x="5234354" y="5638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78" name="Straight Arrow Connector 177"/>
            <p:cNvCxnSpPr>
              <a:stCxn id="176" idx="3"/>
              <a:endCxn id="177" idx="1"/>
            </p:cNvCxnSpPr>
            <p:nvPr/>
          </p:nvCxnSpPr>
          <p:spPr bwMode="auto">
            <a:xfrm>
              <a:off x="4953000" y="5791200"/>
              <a:ext cx="281354" cy="1588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Text Box 14"/>
            <p:cNvSpPr txBox="1">
              <a:spLocks noChangeArrowheads="1"/>
            </p:cNvSpPr>
            <p:nvPr/>
          </p:nvSpPr>
          <p:spPr bwMode="auto">
            <a:xfrm>
              <a:off x="3276600" y="4267200"/>
              <a:ext cx="914400" cy="2404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producer</a:t>
              </a:r>
            </a:p>
          </p:txBody>
        </p:sp>
        <p:sp>
          <p:nvSpPr>
            <p:cNvPr id="180" name="Text Box 14"/>
            <p:cNvSpPr txBox="1">
              <a:spLocks noChangeArrowheads="1"/>
            </p:cNvSpPr>
            <p:nvPr/>
          </p:nvSpPr>
          <p:spPr bwMode="auto">
            <a:xfrm>
              <a:off x="3962400" y="4267200"/>
              <a:ext cx="990600" cy="2404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consumer</a:t>
              </a:r>
            </a:p>
          </p:txBody>
        </p:sp>
        <p:sp>
          <p:nvSpPr>
            <p:cNvPr id="181" name="Text Box 14"/>
            <p:cNvSpPr txBox="1">
              <a:spLocks noChangeArrowheads="1"/>
            </p:cNvSpPr>
            <p:nvPr/>
          </p:nvSpPr>
          <p:spPr bwMode="auto">
            <a:xfrm>
              <a:off x="4343400" y="5943600"/>
              <a:ext cx="914400" cy="2404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producer</a:t>
              </a:r>
            </a:p>
          </p:txBody>
        </p:sp>
        <p:sp>
          <p:nvSpPr>
            <p:cNvPr id="182" name="Text Box 14"/>
            <p:cNvSpPr txBox="1">
              <a:spLocks noChangeArrowheads="1"/>
            </p:cNvSpPr>
            <p:nvPr/>
          </p:nvSpPr>
          <p:spPr bwMode="auto">
            <a:xfrm>
              <a:off x="5029200" y="5943600"/>
              <a:ext cx="990600" cy="2404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consumer</a:t>
              </a: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6248400" y="4495800"/>
            <a:ext cx="2133600" cy="1447800"/>
            <a:chOff x="6248400" y="4495800"/>
            <a:chExt cx="2133600" cy="1447800"/>
          </a:xfrm>
        </p:grpSpPr>
        <p:sp>
          <p:nvSpPr>
            <p:cNvPr id="184" name="AutoShape 4"/>
            <p:cNvSpPr>
              <a:spLocks noChangeArrowheads="1"/>
            </p:cNvSpPr>
            <p:nvPr/>
          </p:nvSpPr>
          <p:spPr bwMode="auto">
            <a:xfrm>
              <a:off x="8053754" y="4495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AutoShape 4"/>
            <p:cNvSpPr>
              <a:spLocks noChangeArrowheads="1"/>
            </p:cNvSpPr>
            <p:nvPr/>
          </p:nvSpPr>
          <p:spPr bwMode="auto">
            <a:xfrm>
              <a:off x="8053754" y="4876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AutoShape 4"/>
            <p:cNvSpPr>
              <a:spLocks noChangeArrowheads="1"/>
            </p:cNvSpPr>
            <p:nvPr/>
          </p:nvSpPr>
          <p:spPr bwMode="auto">
            <a:xfrm>
              <a:off x="8053754" y="5257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AutoShape 4"/>
            <p:cNvSpPr>
              <a:spLocks noChangeArrowheads="1"/>
            </p:cNvSpPr>
            <p:nvPr/>
          </p:nvSpPr>
          <p:spPr bwMode="auto">
            <a:xfrm>
              <a:off x="8053754" y="5638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AutoShape 4"/>
            <p:cNvSpPr>
              <a:spLocks noChangeArrowheads="1"/>
            </p:cNvSpPr>
            <p:nvPr/>
          </p:nvSpPr>
          <p:spPr bwMode="auto">
            <a:xfrm>
              <a:off x="6910754" y="5105400"/>
              <a:ext cx="175846" cy="2286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AutoShape 4"/>
            <p:cNvSpPr>
              <a:spLocks noChangeArrowheads="1"/>
            </p:cNvSpPr>
            <p:nvPr/>
          </p:nvSpPr>
          <p:spPr bwMode="auto">
            <a:xfrm>
              <a:off x="7086600" y="5105400"/>
              <a:ext cx="175846" cy="2286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AutoShape 4"/>
            <p:cNvSpPr>
              <a:spLocks noChangeArrowheads="1"/>
            </p:cNvSpPr>
            <p:nvPr/>
          </p:nvSpPr>
          <p:spPr bwMode="auto">
            <a:xfrm>
              <a:off x="7239000" y="5105400"/>
              <a:ext cx="175846" cy="2286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AutoShape 4"/>
            <p:cNvSpPr>
              <a:spLocks noChangeArrowheads="1"/>
            </p:cNvSpPr>
            <p:nvPr/>
          </p:nvSpPr>
          <p:spPr bwMode="auto">
            <a:xfrm>
              <a:off x="7391400" y="5105400"/>
              <a:ext cx="175846" cy="2286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AutoShape 4"/>
            <p:cNvSpPr>
              <a:spLocks noChangeArrowheads="1"/>
            </p:cNvSpPr>
            <p:nvPr/>
          </p:nvSpPr>
          <p:spPr bwMode="auto">
            <a:xfrm>
              <a:off x="7543800" y="5105400"/>
              <a:ext cx="175846" cy="2286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96" name="Straight Arrow Connector 195"/>
            <p:cNvCxnSpPr>
              <a:stCxn id="183" idx="3"/>
              <a:endCxn id="191" idx="1"/>
            </p:cNvCxnSpPr>
            <p:nvPr/>
          </p:nvCxnSpPr>
          <p:spPr bwMode="auto">
            <a:xfrm>
              <a:off x="6576646" y="4648200"/>
              <a:ext cx="334108" cy="571500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89" idx="3"/>
              <a:endCxn id="191" idx="1"/>
            </p:cNvCxnSpPr>
            <p:nvPr/>
          </p:nvCxnSpPr>
          <p:spPr bwMode="auto">
            <a:xfrm flipV="1">
              <a:off x="6576646" y="5219700"/>
              <a:ext cx="334108" cy="571500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185" idx="3"/>
              <a:endCxn id="191" idx="1"/>
            </p:cNvCxnSpPr>
            <p:nvPr/>
          </p:nvCxnSpPr>
          <p:spPr bwMode="auto">
            <a:xfrm>
              <a:off x="6576646" y="5029200"/>
              <a:ext cx="334108" cy="190500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>
              <a:endCxn id="191" idx="1"/>
            </p:cNvCxnSpPr>
            <p:nvPr/>
          </p:nvCxnSpPr>
          <p:spPr bwMode="auto">
            <a:xfrm flipV="1">
              <a:off x="6553200" y="5219700"/>
              <a:ext cx="357554" cy="190500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AutoShape 8"/>
            <p:cNvSpPr>
              <a:spLocks noChangeArrowheads="1"/>
            </p:cNvSpPr>
            <p:nvPr/>
          </p:nvSpPr>
          <p:spPr bwMode="auto">
            <a:xfrm>
              <a:off x="6248400" y="4495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AutoShape 8"/>
            <p:cNvSpPr>
              <a:spLocks noChangeArrowheads="1"/>
            </p:cNvSpPr>
            <p:nvPr/>
          </p:nvSpPr>
          <p:spPr bwMode="auto">
            <a:xfrm>
              <a:off x="6248400" y="4876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AutoShape 8"/>
            <p:cNvSpPr>
              <a:spLocks noChangeArrowheads="1"/>
            </p:cNvSpPr>
            <p:nvPr/>
          </p:nvSpPr>
          <p:spPr bwMode="auto">
            <a:xfrm>
              <a:off x="6248400" y="5257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AutoShape 8"/>
            <p:cNvSpPr>
              <a:spLocks noChangeArrowheads="1"/>
            </p:cNvSpPr>
            <p:nvPr/>
          </p:nvSpPr>
          <p:spPr bwMode="auto">
            <a:xfrm>
              <a:off x="6248400" y="5638800"/>
              <a:ext cx="328246" cy="304800"/>
            </a:xfrm>
            <a:prstGeom prst="roundRect">
              <a:avLst>
                <a:gd name="adj" fmla="val 319"/>
              </a:avLst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14" name="Straight Arrow Connector 213"/>
            <p:cNvCxnSpPr>
              <a:stCxn id="195" idx="3"/>
              <a:endCxn id="184" idx="1"/>
            </p:cNvCxnSpPr>
            <p:nvPr/>
          </p:nvCxnSpPr>
          <p:spPr bwMode="auto">
            <a:xfrm flipV="1">
              <a:off x="7719646" y="4648200"/>
              <a:ext cx="334108" cy="571500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stCxn id="195" idx="3"/>
              <a:endCxn id="186" idx="1"/>
            </p:cNvCxnSpPr>
            <p:nvPr/>
          </p:nvCxnSpPr>
          <p:spPr bwMode="auto">
            <a:xfrm flipV="1">
              <a:off x="7719646" y="5029200"/>
              <a:ext cx="334108" cy="190500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195" idx="3"/>
              <a:endCxn id="188" idx="1"/>
            </p:cNvCxnSpPr>
            <p:nvPr/>
          </p:nvCxnSpPr>
          <p:spPr bwMode="auto">
            <a:xfrm>
              <a:off x="7719646" y="5219700"/>
              <a:ext cx="334108" cy="190500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195" idx="3"/>
              <a:endCxn id="190" idx="1"/>
            </p:cNvCxnSpPr>
            <p:nvPr/>
          </p:nvCxnSpPr>
          <p:spPr bwMode="auto">
            <a:xfrm>
              <a:off x="7719646" y="5219700"/>
              <a:ext cx="334108" cy="571500"/>
            </a:xfrm>
            <a:prstGeom prst="straightConnector1">
              <a:avLst/>
            </a:prstGeom>
            <a:ln w="15875"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6" name="Text Box 14"/>
            <p:cNvSpPr txBox="1">
              <a:spLocks noChangeArrowheads="1"/>
            </p:cNvSpPr>
            <p:nvPr/>
          </p:nvSpPr>
          <p:spPr bwMode="auto">
            <a:xfrm>
              <a:off x="6781800" y="5334000"/>
              <a:ext cx="990600" cy="24047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8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lang="en-GB" sz="1200" b="0" kern="0" noProof="0" dirty="0">
                  <a:solidFill>
                    <a:sysClr val="windowText" lastClr="000000"/>
                  </a:solidFill>
                </a:rPr>
                <a:t>work queue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4" name="Slide Number Placeholder 22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11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the rubber meets the road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is difficult to reason about</a:t>
            </a:r>
          </a:p>
          <a:p>
            <a:r>
              <a:rPr lang="en-US" dirty="0"/>
              <a:t>Concurrency is even more difficult to reason about</a:t>
            </a:r>
          </a:p>
          <a:p>
            <a:pPr lvl="1"/>
            <a:r>
              <a:rPr lang="en-US" dirty="0"/>
              <a:t>At the scale of datacenters (even across datacenters)</a:t>
            </a:r>
          </a:p>
          <a:p>
            <a:pPr lvl="1"/>
            <a:r>
              <a:rPr lang="en-US" dirty="0"/>
              <a:t>In the presence of failures</a:t>
            </a:r>
          </a:p>
          <a:p>
            <a:pPr lvl="1"/>
            <a:r>
              <a:rPr lang="en-US" dirty="0"/>
              <a:t>In terms of multiple interacting services</a:t>
            </a:r>
          </a:p>
          <a:p>
            <a:r>
              <a:rPr lang="en-US" dirty="0"/>
              <a:t>Not to mention debugging…</a:t>
            </a:r>
          </a:p>
          <a:p>
            <a:pPr eaLnBrk="1" hangingPunct="1"/>
            <a:r>
              <a:rPr lang="en-US" dirty="0"/>
              <a:t>The reality:</a:t>
            </a:r>
          </a:p>
          <a:p>
            <a:pPr lvl="1" eaLnBrk="1" hangingPunct="1"/>
            <a:r>
              <a:rPr lang="en-US" dirty="0"/>
              <a:t>Lots of one-off solutions, custom code</a:t>
            </a:r>
          </a:p>
          <a:p>
            <a:pPr lvl="1" eaLnBrk="1" hangingPunct="1"/>
            <a:r>
              <a:rPr lang="en-US" dirty="0"/>
              <a:t>Write you own dedicated library, then program with it</a:t>
            </a:r>
          </a:p>
          <a:p>
            <a:pPr lvl="1" eaLnBrk="1" hangingPunct="1"/>
            <a:r>
              <a:rPr lang="en-US" dirty="0"/>
              <a:t>Burden on the programmer to explicitly manage everything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point?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all about the right level of abstraction</a:t>
            </a:r>
          </a:p>
          <a:p>
            <a:pPr lvl="1"/>
            <a:r>
              <a:rPr lang="en-US" dirty="0"/>
              <a:t>The von Neumann architecture has served us well, but is no longer appropriate for the multi-core/cluster environment</a:t>
            </a:r>
          </a:p>
          <a:p>
            <a:r>
              <a:rPr lang="en-US" dirty="0"/>
              <a:t>Hide system-level details from the developers</a:t>
            </a:r>
          </a:p>
          <a:p>
            <a:pPr lvl="1"/>
            <a:r>
              <a:rPr lang="en-US" dirty="0"/>
              <a:t>No more race conditions, lock contention, etc.</a:t>
            </a:r>
          </a:p>
          <a:p>
            <a:r>
              <a:rPr lang="en-US" dirty="0"/>
              <a:t>Separating the </a:t>
            </a:r>
            <a:r>
              <a:rPr lang="en-US" i="1" dirty="0"/>
              <a:t>what</a:t>
            </a:r>
            <a:r>
              <a:rPr lang="en-US" dirty="0"/>
              <a:t> from </a:t>
            </a:r>
            <a:r>
              <a:rPr lang="en-US" i="1" dirty="0"/>
              <a:t>how</a:t>
            </a:r>
            <a:endParaRPr lang="en-US" dirty="0"/>
          </a:p>
          <a:p>
            <a:pPr lvl="1"/>
            <a:r>
              <a:rPr lang="en-US" dirty="0"/>
              <a:t>Developer specifies the computation that needs to be performed</a:t>
            </a:r>
          </a:p>
          <a:p>
            <a:pPr lvl="1"/>
            <a:r>
              <a:rPr lang="en-US" dirty="0"/>
              <a:t>Execution framework (“runtime”) handles actual execution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133600" y="5558135"/>
            <a:ext cx="495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datacenter </a:t>
            </a:r>
            <a:r>
              <a:rPr lang="en-US" sz="2400" i="1" dirty="0">
                <a:solidFill>
                  <a:srgbClr val="FF0000"/>
                </a:solidFill>
              </a:rPr>
              <a:t>is</a:t>
            </a:r>
            <a:r>
              <a:rPr lang="en-US" sz="2400" dirty="0">
                <a:solidFill>
                  <a:srgbClr val="FF0000"/>
                </a:solidFill>
              </a:rPr>
              <a:t> the computer!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13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“Big Ideas”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 “out”, not “up”</a:t>
            </a:r>
          </a:p>
          <a:p>
            <a:pPr lvl="1"/>
            <a:r>
              <a:rPr lang="en-US" dirty="0"/>
              <a:t>Limits of SMP and large shared-memory machines</a:t>
            </a:r>
          </a:p>
          <a:p>
            <a:r>
              <a:rPr lang="en-US" dirty="0"/>
              <a:t>Move processing to the data</a:t>
            </a:r>
          </a:p>
          <a:p>
            <a:pPr lvl="1"/>
            <a:r>
              <a:rPr lang="en-US" dirty="0"/>
              <a:t>Cluster have limited bandwidth</a:t>
            </a:r>
          </a:p>
          <a:p>
            <a:r>
              <a:rPr lang="en-US" dirty="0"/>
              <a:t>Process data sequentially, avoid random access</a:t>
            </a:r>
          </a:p>
          <a:p>
            <a:pPr lvl="1"/>
            <a:r>
              <a:rPr lang="en-US" dirty="0"/>
              <a:t>Seeks are expensive, disk throughput is reasonable</a:t>
            </a:r>
          </a:p>
          <a:p>
            <a:r>
              <a:rPr lang="en-US" dirty="0"/>
              <a:t>Seamless scalability</a:t>
            </a:r>
          </a:p>
          <a:p>
            <a:pPr lvl="1"/>
            <a:r>
              <a:rPr lang="en-US" dirty="0"/>
              <a:t>From the mythical man-month to the tradable machine-hour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14</a:t>
            </a:fld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MapReduce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Large-Data Problem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Iterate over a large number of records</a:t>
            </a:r>
          </a:p>
          <a:p>
            <a:r>
              <a:rPr lang="en-US" dirty="0"/>
              <a:t>Extract something of interest from each</a:t>
            </a:r>
          </a:p>
          <a:p>
            <a:r>
              <a:rPr lang="en-US" dirty="0"/>
              <a:t>Shuffle and sort intermediate results</a:t>
            </a:r>
          </a:p>
          <a:p>
            <a:r>
              <a:rPr lang="en-US" dirty="0"/>
              <a:t>Aggregate intermediate results</a:t>
            </a:r>
          </a:p>
          <a:p>
            <a:r>
              <a:rPr lang="en-US" dirty="0"/>
              <a:t>Generate final output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914400" y="4426803"/>
            <a:ext cx="746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Key idea: provide a functional abstraction for these two operations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816188">
            <a:off x="201613" y="1546225"/>
            <a:ext cx="9032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Map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-811533">
            <a:off x="4384675" y="2757488"/>
            <a:ext cx="14843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Reduce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0" y="6611938"/>
            <a:ext cx="3124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(Dean and </a:t>
            </a:r>
            <a:r>
              <a:rPr lang="en-US" sz="1000" b="0" dirty="0" err="1">
                <a:solidFill>
                  <a:schemeClr val="bg1"/>
                </a:solidFill>
              </a:rPr>
              <a:t>Ghemawat</a:t>
            </a:r>
            <a:r>
              <a:rPr lang="en-US" sz="1000" b="0" dirty="0">
                <a:solidFill>
                  <a:schemeClr val="bg1"/>
                </a:solidFill>
              </a:rPr>
              <a:t>, OSDI 2004)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16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33313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40171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Oval 17"/>
          <p:cNvSpPr>
            <a:spLocks noChangeArrowheads="1"/>
          </p:cNvSpPr>
          <p:nvPr/>
        </p:nvSpPr>
        <p:spPr bwMode="auto">
          <a:xfrm>
            <a:off x="47029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Oval 21"/>
          <p:cNvSpPr>
            <a:spLocks noChangeArrowheads="1"/>
          </p:cNvSpPr>
          <p:nvPr/>
        </p:nvSpPr>
        <p:spPr bwMode="auto">
          <a:xfrm>
            <a:off x="53887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60745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34075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TextBox 12"/>
          <p:cNvSpPr txBox="1">
            <a:spLocks noChangeArrowheads="1"/>
          </p:cNvSpPr>
          <p:nvPr/>
        </p:nvSpPr>
        <p:spPr bwMode="auto">
          <a:xfrm>
            <a:off x="34431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41" name="Straight Arrow Connector 37"/>
          <p:cNvCxnSpPr>
            <a:cxnSpLocks noChangeShapeType="1"/>
            <a:stCxn id="37" idx="0"/>
            <a:endCxn id="40" idx="1"/>
          </p:cNvCxnSpPr>
          <p:nvPr/>
        </p:nvCxnSpPr>
        <p:spPr bwMode="auto">
          <a:xfrm flipV="1">
            <a:off x="2933700" y="4680466"/>
            <a:ext cx="509479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50"/>
          <p:cNvCxnSpPr>
            <a:cxnSpLocks noChangeShapeType="1"/>
            <a:stCxn id="70" idx="4"/>
            <a:endCxn id="40" idx="0"/>
          </p:cNvCxnSpPr>
          <p:nvPr/>
        </p:nvCxnSpPr>
        <p:spPr bwMode="auto">
          <a:xfrm flipH="1">
            <a:off x="35900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51"/>
          <p:cNvCxnSpPr>
            <a:cxnSpLocks noChangeShapeType="1"/>
            <a:stCxn id="40" idx="2"/>
            <a:endCxn id="39" idx="0"/>
          </p:cNvCxnSpPr>
          <p:nvPr/>
        </p:nvCxnSpPr>
        <p:spPr bwMode="auto">
          <a:xfrm>
            <a:off x="35900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40933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TextBox 53"/>
          <p:cNvSpPr txBox="1">
            <a:spLocks noChangeArrowheads="1"/>
          </p:cNvSpPr>
          <p:nvPr/>
        </p:nvSpPr>
        <p:spPr bwMode="auto">
          <a:xfrm>
            <a:off x="41289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47" name="Straight Arrow Connector 54"/>
          <p:cNvCxnSpPr>
            <a:cxnSpLocks noChangeShapeType="1"/>
            <a:stCxn id="39" idx="0"/>
            <a:endCxn id="46" idx="1"/>
          </p:cNvCxnSpPr>
          <p:nvPr/>
        </p:nvCxnSpPr>
        <p:spPr bwMode="auto">
          <a:xfrm flipV="1">
            <a:off x="35980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55"/>
          <p:cNvCxnSpPr>
            <a:cxnSpLocks noChangeShapeType="1"/>
            <a:stCxn id="74" idx="4"/>
            <a:endCxn id="46" idx="0"/>
          </p:cNvCxnSpPr>
          <p:nvPr/>
        </p:nvCxnSpPr>
        <p:spPr bwMode="auto">
          <a:xfrm flipH="1">
            <a:off x="42758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56"/>
          <p:cNvCxnSpPr>
            <a:cxnSpLocks noChangeShapeType="1"/>
            <a:stCxn id="46" idx="2"/>
            <a:endCxn id="45" idx="0"/>
          </p:cNvCxnSpPr>
          <p:nvPr/>
        </p:nvCxnSpPr>
        <p:spPr bwMode="auto">
          <a:xfrm>
            <a:off x="42758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18"/>
          <p:cNvSpPr>
            <a:spLocks noChangeArrowheads="1"/>
          </p:cNvSpPr>
          <p:nvPr/>
        </p:nvSpPr>
        <p:spPr bwMode="auto">
          <a:xfrm>
            <a:off x="47791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TextBox 57"/>
          <p:cNvSpPr txBox="1">
            <a:spLocks noChangeArrowheads="1"/>
          </p:cNvSpPr>
          <p:nvPr/>
        </p:nvSpPr>
        <p:spPr bwMode="auto">
          <a:xfrm>
            <a:off x="48147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53" name="Straight Arrow Connector 58"/>
          <p:cNvCxnSpPr>
            <a:cxnSpLocks noChangeShapeType="1"/>
            <a:stCxn id="45" idx="0"/>
            <a:endCxn id="52" idx="1"/>
          </p:cNvCxnSpPr>
          <p:nvPr/>
        </p:nvCxnSpPr>
        <p:spPr bwMode="auto">
          <a:xfrm flipV="1">
            <a:off x="42838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9"/>
          <p:cNvCxnSpPr>
            <a:cxnSpLocks noChangeShapeType="1"/>
            <a:stCxn id="75" idx="4"/>
            <a:endCxn id="52" idx="0"/>
          </p:cNvCxnSpPr>
          <p:nvPr/>
        </p:nvCxnSpPr>
        <p:spPr bwMode="auto">
          <a:xfrm flipH="1">
            <a:off x="49616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60"/>
          <p:cNvCxnSpPr>
            <a:cxnSpLocks noChangeShapeType="1"/>
            <a:stCxn id="52" idx="2"/>
            <a:endCxn id="51" idx="0"/>
          </p:cNvCxnSpPr>
          <p:nvPr/>
        </p:nvCxnSpPr>
        <p:spPr bwMode="auto">
          <a:xfrm>
            <a:off x="49616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22"/>
          <p:cNvSpPr>
            <a:spLocks noChangeArrowheads="1"/>
          </p:cNvSpPr>
          <p:nvPr/>
        </p:nvSpPr>
        <p:spPr bwMode="auto">
          <a:xfrm>
            <a:off x="54649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TextBox 61"/>
          <p:cNvSpPr txBox="1">
            <a:spLocks noChangeArrowheads="1"/>
          </p:cNvSpPr>
          <p:nvPr/>
        </p:nvSpPr>
        <p:spPr bwMode="auto">
          <a:xfrm>
            <a:off x="55005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59" name="Straight Arrow Connector 62"/>
          <p:cNvCxnSpPr>
            <a:cxnSpLocks noChangeShapeType="1"/>
            <a:stCxn id="51" idx="0"/>
            <a:endCxn id="58" idx="1"/>
          </p:cNvCxnSpPr>
          <p:nvPr/>
        </p:nvCxnSpPr>
        <p:spPr bwMode="auto">
          <a:xfrm flipV="1">
            <a:off x="49696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63"/>
          <p:cNvCxnSpPr>
            <a:cxnSpLocks noChangeShapeType="1"/>
            <a:stCxn id="76" idx="4"/>
            <a:endCxn id="58" idx="0"/>
          </p:cNvCxnSpPr>
          <p:nvPr/>
        </p:nvCxnSpPr>
        <p:spPr bwMode="auto">
          <a:xfrm flipH="1">
            <a:off x="56474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4"/>
          <p:cNvCxnSpPr>
            <a:cxnSpLocks noChangeShapeType="1"/>
            <a:stCxn id="58" idx="2"/>
            <a:endCxn id="57" idx="0"/>
          </p:cNvCxnSpPr>
          <p:nvPr/>
        </p:nvCxnSpPr>
        <p:spPr bwMode="auto">
          <a:xfrm>
            <a:off x="56474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61507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4" name="TextBox 65"/>
          <p:cNvSpPr txBox="1">
            <a:spLocks noChangeArrowheads="1"/>
          </p:cNvSpPr>
          <p:nvPr/>
        </p:nvSpPr>
        <p:spPr bwMode="auto">
          <a:xfrm>
            <a:off x="61863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65" name="Straight Arrow Connector 66"/>
          <p:cNvCxnSpPr>
            <a:cxnSpLocks noChangeShapeType="1"/>
            <a:stCxn id="57" idx="0"/>
            <a:endCxn id="64" idx="1"/>
          </p:cNvCxnSpPr>
          <p:nvPr/>
        </p:nvCxnSpPr>
        <p:spPr bwMode="auto">
          <a:xfrm flipV="1">
            <a:off x="56554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7"/>
          <p:cNvCxnSpPr>
            <a:cxnSpLocks noChangeShapeType="1"/>
            <a:stCxn id="77" idx="4"/>
            <a:endCxn id="64" idx="0"/>
          </p:cNvCxnSpPr>
          <p:nvPr/>
        </p:nvCxnSpPr>
        <p:spPr bwMode="auto">
          <a:xfrm flipH="1">
            <a:off x="63332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8"/>
          <p:cNvCxnSpPr>
            <a:cxnSpLocks noChangeShapeType="1"/>
            <a:stCxn id="64" idx="2"/>
            <a:endCxn id="63" idx="0"/>
          </p:cNvCxnSpPr>
          <p:nvPr/>
        </p:nvCxnSpPr>
        <p:spPr bwMode="auto">
          <a:xfrm>
            <a:off x="63332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Oval 7"/>
          <p:cNvSpPr>
            <a:spLocks noChangeArrowheads="1"/>
          </p:cNvSpPr>
          <p:nvPr/>
        </p:nvSpPr>
        <p:spPr bwMode="auto">
          <a:xfrm>
            <a:off x="33313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4" name="Oval 7"/>
          <p:cNvSpPr>
            <a:spLocks noChangeArrowheads="1"/>
          </p:cNvSpPr>
          <p:nvPr/>
        </p:nvSpPr>
        <p:spPr bwMode="auto">
          <a:xfrm>
            <a:off x="40171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Oval 7"/>
          <p:cNvSpPr>
            <a:spLocks noChangeArrowheads="1"/>
          </p:cNvSpPr>
          <p:nvPr/>
        </p:nvSpPr>
        <p:spPr bwMode="auto">
          <a:xfrm>
            <a:off x="47029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6" name="Oval 7"/>
          <p:cNvSpPr>
            <a:spLocks noChangeArrowheads="1"/>
          </p:cNvSpPr>
          <p:nvPr/>
        </p:nvSpPr>
        <p:spPr bwMode="auto">
          <a:xfrm>
            <a:off x="53887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Oval 7"/>
          <p:cNvSpPr>
            <a:spLocks noChangeArrowheads="1"/>
          </p:cNvSpPr>
          <p:nvPr/>
        </p:nvSpPr>
        <p:spPr bwMode="auto">
          <a:xfrm>
            <a:off x="60745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" name="TextBox 12"/>
          <p:cNvSpPr txBox="1">
            <a:spLocks noChangeArrowheads="1"/>
          </p:cNvSpPr>
          <p:nvPr/>
        </p:nvSpPr>
        <p:spPr bwMode="auto">
          <a:xfrm>
            <a:off x="34712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84" name="Straight Arrow Connector 50"/>
          <p:cNvCxnSpPr>
            <a:cxnSpLocks noChangeShapeType="1"/>
            <a:stCxn id="27" idx="4"/>
            <a:endCxn id="82" idx="0"/>
          </p:cNvCxnSpPr>
          <p:nvPr/>
        </p:nvCxnSpPr>
        <p:spPr bwMode="auto">
          <a:xfrm>
            <a:off x="35980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51"/>
          <p:cNvCxnSpPr>
            <a:cxnSpLocks noChangeShapeType="1"/>
            <a:stCxn id="82" idx="2"/>
            <a:endCxn id="70" idx="0"/>
          </p:cNvCxnSpPr>
          <p:nvPr/>
        </p:nvCxnSpPr>
        <p:spPr bwMode="auto">
          <a:xfrm flipH="1">
            <a:off x="35980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53"/>
          <p:cNvSpPr txBox="1">
            <a:spLocks noChangeArrowheads="1"/>
          </p:cNvSpPr>
          <p:nvPr/>
        </p:nvSpPr>
        <p:spPr bwMode="auto">
          <a:xfrm>
            <a:off x="41570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88" name="Straight Arrow Connector 55"/>
          <p:cNvCxnSpPr>
            <a:cxnSpLocks noChangeShapeType="1"/>
            <a:stCxn id="28" idx="4"/>
            <a:endCxn id="86" idx="0"/>
          </p:cNvCxnSpPr>
          <p:nvPr/>
        </p:nvCxnSpPr>
        <p:spPr bwMode="auto">
          <a:xfrm>
            <a:off x="42838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56"/>
          <p:cNvCxnSpPr>
            <a:cxnSpLocks noChangeShapeType="1"/>
            <a:stCxn id="86" idx="2"/>
            <a:endCxn id="74" idx="0"/>
          </p:cNvCxnSpPr>
          <p:nvPr/>
        </p:nvCxnSpPr>
        <p:spPr bwMode="auto">
          <a:xfrm flipH="1">
            <a:off x="42838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57"/>
          <p:cNvSpPr txBox="1">
            <a:spLocks noChangeArrowheads="1"/>
          </p:cNvSpPr>
          <p:nvPr/>
        </p:nvSpPr>
        <p:spPr bwMode="auto">
          <a:xfrm>
            <a:off x="48428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92" name="Straight Arrow Connector 59"/>
          <p:cNvCxnSpPr>
            <a:cxnSpLocks noChangeShapeType="1"/>
            <a:stCxn id="29" idx="4"/>
            <a:endCxn id="90" idx="0"/>
          </p:cNvCxnSpPr>
          <p:nvPr/>
        </p:nvCxnSpPr>
        <p:spPr bwMode="auto">
          <a:xfrm>
            <a:off x="49696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60"/>
          <p:cNvCxnSpPr>
            <a:cxnSpLocks noChangeShapeType="1"/>
            <a:stCxn id="90" idx="2"/>
            <a:endCxn id="75" idx="0"/>
          </p:cNvCxnSpPr>
          <p:nvPr/>
        </p:nvCxnSpPr>
        <p:spPr bwMode="auto">
          <a:xfrm flipH="1">
            <a:off x="49696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61"/>
          <p:cNvSpPr txBox="1">
            <a:spLocks noChangeArrowheads="1"/>
          </p:cNvSpPr>
          <p:nvPr/>
        </p:nvSpPr>
        <p:spPr bwMode="auto">
          <a:xfrm>
            <a:off x="55286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96" name="Straight Arrow Connector 63"/>
          <p:cNvCxnSpPr>
            <a:cxnSpLocks noChangeShapeType="1"/>
            <a:stCxn id="30" idx="4"/>
            <a:endCxn id="94" idx="0"/>
          </p:cNvCxnSpPr>
          <p:nvPr/>
        </p:nvCxnSpPr>
        <p:spPr bwMode="auto">
          <a:xfrm>
            <a:off x="56554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64"/>
          <p:cNvCxnSpPr>
            <a:cxnSpLocks noChangeShapeType="1"/>
            <a:stCxn id="94" idx="2"/>
            <a:endCxn id="76" idx="0"/>
          </p:cNvCxnSpPr>
          <p:nvPr/>
        </p:nvCxnSpPr>
        <p:spPr bwMode="auto">
          <a:xfrm flipH="1">
            <a:off x="56554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65"/>
          <p:cNvSpPr txBox="1">
            <a:spLocks noChangeArrowheads="1"/>
          </p:cNvSpPr>
          <p:nvPr/>
        </p:nvSpPr>
        <p:spPr bwMode="auto">
          <a:xfrm>
            <a:off x="62144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100" name="Straight Arrow Connector 67"/>
          <p:cNvCxnSpPr>
            <a:cxnSpLocks noChangeShapeType="1"/>
            <a:stCxn id="31" idx="4"/>
            <a:endCxn id="98" idx="0"/>
          </p:cNvCxnSpPr>
          <p:nvPr/>
        </p:nvCxnSpPr>
        <p:spPr bwMode="auto">
          <a:xfrm>
            <a:off x="63412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68"/>
          <p:cNvCxnSpPr>
            <a:cxnSpLocks noChangeShapeType="1"/>
            <a:stCxn id="98" idx="2"/>
            <a:endCxn id="77" idx="0"/>
          </p:cNvCxnSpPr>
          <p:nvPr/>
        </p:nvCxnSpPr>
        <p:spPr bwMode="auto">
          <a:xfrm flipH="1">
            <a:off x="63412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990600" y="2895600"/>
            <a:ext cx="853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000585" y="4343400"/>
            <a:ext cx="804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Fold</a:t>
            </a:r>
          </a:p>
        </p:txBody>
      </p:sp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Roots in Functional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7" grpId="0" animBg="1"/>
      <p:bldP spid="39" grpId="0" animBg="1"/>
      <p:bldP spid="40" grpId="0"/>
      <p:bldP spid="45" grpId="0" animBg="1"/>
      <p:bldP spid="46" grpId="0"/>
      <p:bldP spid="51" grpId="0" animBg="1"/>
      <p:bldP spid="52" grpId="0"/>
      <p:bldP spid="57" grpId="0" animBg="1"/>
      <p:bldP spid="58" grpId="0"/>
      <p:bldP spid="63" grpId="0" animBg="1"/>
      <p:bldP spid="64" grpId="0"/>
      <p:bldP spid="70" grpId="0" animBg="1"/>
      <p:bldP spid="74" grpId="0" animBg="1"/>
      <p:bldP spid="75" grpId="0" animBg="1"/>
      <p:bldP spid="76" grpId="0" animBg="1"/>
      <p:bldP spid="77" grpId="0" animBg="1"/>
      <p:bldP spid="82" grpId="0"/>
      <p:bldP spid="86" grpId="0"/>
      <p:bldP spid="90" grpId="0"/>
      <p:bldP spid="94" grpId="0"/>
      <p:bldP spid="98" grpId="0"/>
      <p:bldP spid="146" grpId="0"/>
      <p:bldP spid="1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map</a:t>
            </a:r>
            <a:r>
              <a:rPr lang="en-US" dirty="0"/>
              <a:t> (k, v) </a:t>
            </a:r>
            <a:r>
              <a:rPr lang="en-US" dirty="0">
                <a:cs typeface="Arial" charset="0"/>
              </a:rPr>
              <a:t>→ &lt;k’, v’&gt;*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All values with the same key are sent to the same reducer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The execution framework handles everything else…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29000" y="3124200"/>
            <a:ext cx="495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What’s “everything else”?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18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“Runtime”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Handles scheduling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Assigns workers to map and reduce tasks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Handles “data distribution”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Moves processes to data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Handles synchronization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Gathers, sorts, and shuffles intermediate data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Handles errors and faults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Detects worker failures and restarts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Everything happens on top of a distributed FS (later)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19</a:t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12.1 </a:t>
            </a:r>
            <a:r>
              <a:rPr lang="en-CN" altLang="zh-CN" sz="2800" dirty="0"/>
              <a:t>MapReduce</a:t>
            </a:r>
            <a:r>
              <a:rPr lang="zh-CN" altLang="en-CN" sz="2800" dirty="0"/>
              <a:t>简介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12.2</a:t>
            </a:r>
            <a:r>
              <a:rPr lang="zh-CN" altLang="en-US" sz="2800" dirty="0"/>
              <a:t> </a:t>
            </a:r>
            <a:r>
              <a:rPr lang="en-CN" altLang="zh-CN" sz="2800" dirty="0"/>
              <a:t>MapReduce</a:t>
            </a:r>
            <a:r>
              <a:rPr lang="zh-CN" altLang="en-US" sz="2800" dirty="0"/>
              <a:t>算法设计基础</a:t>
            </a:r>
            <a:endParaRPr lang="en-US" altLang="zh-C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07E1-6731-4344-8307-17ABEE22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356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2"/>
          <p:cNvSpPr txBox="1">
            <a:spLocks noChangeArrowheads="1"/>
          </p:cNvSpPr>
          <p:nvPr/>
        </p:nvSpPr>
        <p:spPr bwMode="auto">
          <a:xfrm>
            <a:off x="1874873" y="19050"/>
            <a:ext cx="51816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3300"/>
                </a:solidFill>
                <a:latin typeface="Arial Black" pitchFamily="34" charset="0"/>
              </a:defRPr>
            </a:lvl9pPr>
          </a:lstStyle>
          <a:p>
            <a:r>
              <a:rPr lang="en-US" sz="2400" b="0" kern="0" dirty="0">
                <a:solidFill>
                  <a:schemeClr val="tx1"/>
                </a:solidFill>
              </a:rPr>
              <a:t>“Hello World”: Word Count</a:t>
            </a:r>
          </a:p>
        </p:txBody>
      </p:sp>
      <p:pic>
        <p:nvPicPr>
          <p:cNvPr id="24604" name="Picture 24603">
            <a:extLst>
              <a:ext uri="{FF2B5EF4-FFF2-40B4-BE49-F238E27FC236}">
                <a16:creationId xmlns:a16="http://schemas.microsoft.com/office/drawing/2014/main" id="{D9B60C6C-5D4F-EA43-C948-5559D854F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0" y="1482834"/>
            <a:ext cx="55118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670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map</a:t>
            </a:r>
            <a:r>
              <a:rPr lang="en-US" dirty="0"/>
              <a:t> (k, v) </a:t>
            </a:r>
            <a:r>
              <a:rPr lang="en-US" dirty="0">
                <a:cs typeface="Arial" charset="0"/>
              </a:rPr>
              <a:t>→ &lt;k’, v’&gt;*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All values with the same key are reduced together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The execution framework handles everything else…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Not quite…usually, programmers also specify: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partition</a:t>
            </a:r>
            <a:r>
              <a:rPr lang="en-US" dirty="0">
                <a:cs typeface="Arial" charset="0"/>
              </a:rPr>
              <a:t> (k’, number of partitions) → partition for k’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Often a simple hash of the key, e.g., hash(k’) mod 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Divides up key space for parallel reduce operations</a:t>
            </a:r>
          </a:p>
          <a:p>
            <a:pPr lvl="1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combine</a:t>
            </a:r>
            <a:r>
              <a:rPr lang="en-US" dirty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Mini-reducers that run in memory after the map phase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Used as an optimization to reduce network traffic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21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2CED30-546E-5007-3896-DB1FF0697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0" y="292100"/>
            <a:ext cx="5511800" cy="62738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more details…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Barrier between map and reduce phases</a:t>
            </a:r>
          </a:p>
          <a:p>
            <a:pPr lvl="1"/>
            <a:r>
              <a:rPr lang="en-US" dirty="0"/>
              <a:t>But we can begin copying intermediate data earlier</a:t>
            </a:r>
          </a:p>
          <a:p>
            <a:r>
              <a:rPr lang="en-US" dirty="0"/>
              <a:t>Keys arrive at each reducer in sorted order</a:t>
            </a:r>
          </a:p>
          <a:p>
            <a:pPr lvl="1"/>
            <a:r>
              <a:rPr lang="en-US" dirty="0"/>
              <a:t>No enforced ordering </a:t>
            </a:r>
            <a:r>
              <a:rPr lang="en-US" i="1" dirty="0"/>
              <a:t>across</a:t>
            </a:r>
            <a:r>
              <a:rPr lang="en-US" dirty="0"/>
              <a:t> reducers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23</a:t>
            </a:fld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 World”: Word Count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660525" y="1905000"/>
            <a:ext cx="61118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Map(String </a:t>
            </a:r>
            <a:r>
              <a:rPr lang="en-US" sz="1800" dirty="0" err="1"/>
              <a:t>docid</a:t>
            </a:r>
            <a:r>
              <a:rPr lang="en-US" sz="1800" dirty="0"/>
              <a:t>, String text):</a:t>
            </a:r>
          </a:p>
          <a:p>
            <a:r>
              <a:rPr lang="en-US" sz="1800" b="0" i="1" dirty="0"/>
              <a:t>     </a:t>
            </a:r>
            <a:r>
              <a:rPr lang="en-US" sz="1800" b="0" dirty="0"/>
              <a:t>for each word w in text:</a:t>
            </a:r>
          </a:p>
          <a:p>
            <a:r>
              <a:rPr lang="en-US" sz="1800" b="0" dirty="0"/>
              <a:t>          Emit(w, 1);</a:t>
            </a:r>
          </a:p>
          <a:p>
            <a:endParaRPr lang="en-US" sz="1800" b="0" dirty="0"/>
          </a:p>
          <a:p>
            <a:r>
              <a:rPr lang="en-US" sz="1800" dirty="0"/>
              <a:t>Reduce(String term, </a:t>
            </a:r>
            <a:r>
              <a:rPr lang="en-US" sz="1800" dirty="0" err="1"/>
              <a:t>Iterator</a:t>
            </a:r>
            <a:r>
              <a:rPr lang="en-US" sz="1800" dirty="0"/>
              <a:t>&lt;</a:t>
            </a:r>
            <a:r>
              <a:rPr lang="en-US" sz="1800" dirty="0" err="1"/>
              <a:t>Int</a:t>
            </a:r>
            <a:r>
              <a:rPr lang="en-US" sz="1800" dirty="0"/>
              <a:t>&gt; values):</a:t>
            </a:r>
          </a:p>
          <a:p>
            <a:r>
              <a:rPr lang="en-US" sz="1800" b="0" i="1" dirty="0"/>
              <a:t>     </a:t>
            </a:r>
            <a:r>
              <a:rPr lang="en-US" sz="1800" b="0" dirty="0" err="1"/>
              <a:t>int</a:t>
            </a:r>
            <a:r>
              <a:rPr lang="en-US" sz="1800" b="0" dirty="0"/>
              <a:t> sum = 0;</a:t>
            </a:r>
          </a:p>
          <a:p>
            <a:r>
              <a:rPr lang="en-US" sz="1800" b="0" dirty="0"/>
              <a:t>     for each v in values:</a:t>
            </a:r>
          </a:p>
          <a:p>
            <a:r>
              <a:rPr lang="en-US" sz="1800" b="0" dirty="0"/>
              <a:t>          sum += v;</a:t>
            </a:r>
          </a:p>
          <a:p>
            <a:r>
              <a:rPr lang="en-US" sz="1800" b="0" dirty="0"/>
              <a:t>          Emit(term, value);</a:t>
            </a:r>
          </a:p>
          <a:p>
            <a:endParaRPr lang="en-US" sz="18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24</a:t>
            </a:fld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 World”: Word Count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25</a:t>
            </a:fld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F0D97-AD87-9B7B-3108-34409D2F3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56" y="1484730"/>
            <a:ext cx="7068207" cy="516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05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 World”: Word Count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26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CA31D-84D1-4859-B7EB-417017A74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97" y="1388052"/>
            <a:ext cx="6506560" cy="49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65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 World”: Word Count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27</a:t>
            </a:fld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A05DA-FA00-4798-B286-9E130C9B2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429" y="0"/>
            <a:ext cx="5875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47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can refer 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programming model</a:t>
            </a:r>
          </a:p>
          <a:p>
            <a:r>
              <a:rPr lang="en-US" dirty="0"/>
              <a:t>The execution framework (aka “runtime”)</a:t>
            </a:r>
          </a:p>
          <a:p>
            <a:r>
              <a:rPr lang="en-US" dirty="0"/>
              <a:t>The specific implementation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14400" y="4426803"/>
            <a:ext cx="7467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Usage is usually clear from context!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28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has a proprietary implementation in C++</a:t>
            </a:r>
          </a:p>
          <a:p>
            <a:pPr lvl="1"/>
            <a:r>
              <a:rPr lang="en-US" dirty="0"/>
              <a:t>Bindings in Java, Python</a:t>
            </a:r>
          </a:p>
          <a:p>
            <a:r>
              <a:rPr lang="en-US" dirty="0"/>
              <a:t>Hadoop is an open-source implementation in Java</a:t>
            </a:r>
          </a:p>
          <a:p>
            <a:pPr lvl="1"/>
            <a:r>
              <a:rPr lang="en-US" dirty="0"/>
              <a:t>Development led by Yahoo, used in production</a:t>
            </a:r>
          </a:p>
          <a:p>
            <a:pPr lvl="1"/>
            <a:r>
              <a:rPr lang="en-US" dirty="0"/>
              <a:t>Now an Apache project</a:t>
            </a:r>
          </a:p>
          <a:p>
            <a:pPr lvl="1"/>
            <a:r>
              <a:rPr lang="en-US" dirty="0"/>
              <a:t>Rapidly expanding software ecosystem</a:t>
            </a:r>
          </a:p>
          <a:p>
            <a:r>
              <a:rPr lang="en-US" dirty="0"/>
              <a:t>Lots of custom research implementations</a:t>
            </a:r>
          </a:p>
          <a:p>
            <a:pPr lvl="1"/>
            <a:r>
              <a:rPr lang="en-US" dirty="0"/>
              <a:t>For GPUs, cell processors,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29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model for expressing distributed computations at a massive scale</a:t>
            </a:r>
          </a:p>
          <a:p>
            <a:r>
              <a:rPr lang="en-US" dirty="0"/>
              <a:t>Execution framework for organizing and performing such computations</a:t>
            </a:r>
          </a:p>
          <a:p>
            <a:r>
              <a:rPr lang="en-US" dirty="0"/>
              <a:t>Open-source implementation called </a:t>
            </a:r>
            <a:r>
              <a:rPr lang="en-US" dirty="0" err="1"/>
              <a:t>Hadoop</a:t>
            </a:r>
            <a:endParaRPr lang="en-US" dirty="0"/>
          </a:p>
          <a:p>
            <a:pPr lvl="1"/>
            <a:r>
              <a:rPr lang="en-US" dirty="0"/>
              <a:t>http://www.cloudera.com</a:t>
            </a:r>
          </a:p>
        </p:txBody>
      </p:sp>
      <p:pic>
        <p:nvPicPr>
          <p:cNvPr id="4" name="Picture 3" descr="hadoop+elephant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1200" y="5867400"/>
            <a:ext cx="3048000" cy="72237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1371600" y="33289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1384300" y="33051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split 0</a:t>
            </a: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1371600" y="35575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TextBox 7"/>
          <p:cNvSpPr txBox="1">
            <a:spLocks noChangeArrowheads="1"/>
          </p:cNvSpPr>
          <p:nvPr/>
        </p:nvSpPr>
        <p:spPr bwMode="auto">
          <a:xfrm>
            <a:off x="1384300" y="35337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1</a:t>
            </a:r>
          </a:p>
        </p:txBody>
      </p:sp>
      <p:sp>
        <p:nvSpPr>
          <p:cNvPr id="28678" name="Rectangle 9"/>
          <p:cNvSpPr>
            <a:spLocks noChangeArrowheads="1"/>
          </p:cNvSpPr>
          <p:nvPr/>
        </p:nvSpPr>
        <p:spPr bwMode="auto">
          <a:xfrm>
            <a:off x="1371600" y="37861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9" name="TextBox 10"/>
          <p:cNvSpPr txBox="1">
            <a:spLocks noChangeArrowheads="1"/>
          </p:cNvSpPr>
          <p:nvPr/>
        </p:nvSpPr>
        <p:spPr bwMode="auto">
          <a:xfrm>
            <a:off x="1384300" y="37623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2</a:t>
            </a:r>
          </a:p>
        </p:txBody>
      </p:sp>
      <p:sp>
        <p:nvSpPr>
          <p:cNvPr id="28680" name="Rectangle 12"/>
          <p:cNvSpPr>
            <a:spLocks noChangeArrowheads="1"/>
          </p:cNvSpPr>
          <p:nvPr/>
        </p:nvSpPr>
        <p:spPr bwMode="auto">
          <a:xfrm>
            <a:off x="1371600" y="40147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1" name="TextBox 13"/>
          <p:cNvSpPr txBox="1">
            <a:spLocks noChangeArrowheads="1"/>
          </p:cNvSpPr>
          <p:nvPr/>
        </p:nvSpPr>
        <p:spPr bwMode="auto">
          <a:xfrm>
            <a:off x="1384300" y="39909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3</a:t>
            </a:r>
          </a:p>
        </p:txBody>
      </p:sp>
      <p:sp>
        <p:nvSpPr>
          <p:cNvPr id="28682" name="Rectangle 15"/>
          <p:cNvSpPr>
            <a:spLocks noChangeArrowheads="1"/>
          </p:cNvSpPr>
          <p:nvPr/>
        </p:nvSpPr>
        <p:spPr bwMode="auto">
          <a:xfrm>
            <a:off x="1371600" y="42433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3" name="TextBox 16"/>
          <p:cNvSpPr txBox="1">
            <a:spLocks noChangeArrowheads="1"/>
          </p:cNvSpPr>
          <p:nvPr/>
        </p:nvSpPr>
        <p:spPr bwMode="auto">
          <a:xfrm>
            <a:off x="1384300" y="42195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4</a:t>
            </a:r>
          </a:p>
        </p:txBody>
      </p:sp>
      <p:sp>
        <p:nvSpPr>
          <p:cNvPr id="28684" name="Oval 18"/>
          <p:cNvSpPr>
            <a:spLocks noChangeArrowheads="1"/>
          </p:cNvSpPr>
          <p:nvPr/>
        </p:nvSpPr>
        <p:spPr bwMode="auto">
          <a:xfrm>
            <a:off x="2514600" y="29718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5" name="TextBox 19"/>
          <p:cNvSpPr txBox="1">
            <a:spLocks noChangeArrowheads="1"/>
          </p:cNvSpPr>
          <p:nvPr/>
        </p:nvSpPr>
        <p:spPr bwMode="auto">
          <a:xfrm>
            <a:off x="2611438" y="30622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86" name="Oval 21"/>
          <p:cNvSpPr>
            <a:spLocks noChangeArrowheads="1"/>
          </p:cNvSpPr>
          <p:nvPr/>
        </p:nvSpPr>
        <p:spPr bwMode="auto">
          <a:xfrm>
            <a:off x="2514600" y="38100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7" name="TextBox 22"/>
          <p:cNvSpPr txBox="1">
            <a:spLocks noChangeArrowheads="1"/>
          </p:cNvSpPr>
          <p:nvPr/>
        </p:nvSpPr>
        <p:spPr bwMode="auto">
          <a:xfrm>
            <a:off x="2611438" y="39004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88" name="Oval 24"/>
          <p:cNvSpPr>
            <a:spLocks noChangeArrowheads="1"/>
          </p:cNvSpPr>
          <p:nvPr/>
        </p:nvSpPr>
        <p:spPr bwMode="auto">
          <a:xfrm>
            <a:off x="2514600" y="46482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9" name="TextBox 25"/>
          <p:cNvSpPr txBox="1">
            <a:spLocks noChangeArrowheads="1"/>
          </p:cNvSpPr>
          <p:nvPr/>
        </p:nvSpPr>
        <p:spPr bwMode="auto">
          <a:xfrm>
            <a:off x="2611438" y="47386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90" name="Oval 27"/>
          <p:cNvSpPr>
            <a:spLocks noChangeArrowheads="1"/>
          </p:cNvSpPr>
          <p:nvPr/>
        </p:nvSpPr>
        <p:spPr bwMode="auto">
          <a:xfrm>
            <a:off x="5791200" y="3430588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1" name="TextBox 28"/>
          <p:cNvSpPr txBox="1">
            <a:spLocks noChangeArrowheads="1"/>
          </p:cNvSpPr>
          <p:nvPr/>
        </p:nvSpPr>
        <p:spPr bwMode="auto">
          <a:xfrm>
            <a:off x="5888038" y="3521075"/>
            <a:ext cx="6445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92" name="Oval 30"/>
          <p:cNvSpPr>
            <a:spLocks noChangeArrowheads="1"/>
          </p:cNvSpPr>
          <p:nvPr/>
        </p:nvSpPr>
        <p:spPr bwMode="auto">
          <a:xfrm>
            <a:off x="5791200" y="4189413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3" name="TextBox 31"/>
          <p:cNvSpPr txBox="1">
            <a:spLocks noChangeArrowheads="1"/>
          </p:cNvSpPr>
          <p:nvPr/>
        </p:nvSpPr>
        <p:spPr bwMode="auto">
          <a:xfrm>
            <a:off x="5888038" y="4278313"/>
            <a:ext cx="6445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94" name="Oval 33"/>
          <p:cNvSpPr>
            <a:spLocks noChangeArrowheads="1"/>
          </p:cNvSpPr>
          <p:nvPr/>
        </p:nvSpPr>
        <p:spPr bwMode="auto">
          <a:xfrm>
            <a:off x="4191000" y="21336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5" name="TextBox 34"/>
          <p:cNvSpPr txBox="1">
            <a:spLocks noChangeArrowheads="1"/>
          </p:cNvSpPr>
          <p:nvPr/>
        </p:nvSpPr>
        <p:spPr bwMode="auto">
          <a:xfrm>
            <a:off x="4287838" y="2224088"/>
            <a:ext cx="6285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Master</a:t>
            </a:r>
            <a:endParaRPr lang="en-US" b="0"/>
          </a:p>
        </p:txBody>
      </p:sp>
      <p:sp>
        <p:nvSpPr>
          <p:cNvPr id="28696" name="Oval 36"/>
          <p:cNvSpPr>
            <a:spLocks noChangeArrowheads="1"/>
          </p:cNvSpPr>
          <p:nvPr/>
        </p:nvSpPr>
        <p:spPr bwMode="auto">
          <a:xfrm>
            <a:off x="4114800" y="1143000"/>
            <a:ext cx="990600" cy="6096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7" name="TextBox 37"/>
          <p:cNvSpPr txBox="1">
            <a:spLocks noChangeArrowheads="1"/>
          </p:cNvSpPr>
          <p:nvPr/>
        </p:nvSpPr>
        <p:spPr bwMode="auto">
          <a:xfrm>
            <a:off x="4252086" y="1217613"/>
            <a:ext cx="7160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 dirty="0"/>
              <a:t>User</a:t>
            </a:r>
            <a:br>
              <a:rPr lang="en-US" sz="1200" b="0" dirty="0"/>
            </a:br>
            <a:r>
              <a:rPr lang="en-US" sz="1200" b="0" dirty="0"/>
              <a:t>Program</a:t>
            </a:r>
            <a:endParaRPr lang="en-US" b="0" dirty="0"/>
          </a:p>
        </p:txBody>
      </p:sp>
      <p:sp>
        <p:nvSpPr>
          <p:cNvPr id="28698" name="Rectangle 39"/>
          <p:cNvSpPr>
            <a:spLocks noChangeArrowheads="1"/>
          </p:cNvSpPr>
          <p:nvPr/>
        </p:nvSpPr>
        <p:spPr bwMode="auto">
          <a:xfrm>
            <a:off x="7315200" y="3443288"/>
            <a:ext cx="609600" cy="433387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9" name="TextBox 40"/>
          <p:cNvSpPr txBox="1">
            <a:spLocks noChangeArrowheads="1"/>
          </p:cNvSpPr>
          <p:nvPr/>
        </p:nvSpPr>
        <p:spPr bwMode="auto">
          <a:xfrm>
            <a:off x="7313613" y="3429000"/>
            <a:ext cx="611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 dirty="0"/>
              <a:t>output</a:t>
            </a:r>
          </a:p>
          <a:p>
            <a:pPr algn="ctr"/>
            <a:r>
              <a:rPr lang="en-US" sz="1200" b="0" dirty="0"/>
              <a:t>file 0</a:t>
            </a:r>
          </a:p>
        </p:txBody>
      </p:sp>
      <p:sp>
        <p:nvSpPr>
          <p:cNvPr id="28700" name="Rectangle 44"/>
          <p:cNvSpPr>
            <a:spLocks noChangeArrowheads="1"/>
          </p:cNvSpPr>
          <p:nvPr/>
        </p:nvSpPr>
        <p:spPr bwMode="auto">
          <a:xfrm>
            <a:off x="7315200" y="4200525"/>
            <a:ext cx="609600" cy="433388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1" name="TextBox 45"/>
          <p:cNvSpPr txBox="1">
            <a:spLocks noChangeArrowheads="1"/>
          </p:cNvSpPr>
          <p:nvPr/>
        </p:nvSpPr>
        <p:spPr bwMode="auto">
          <a:xfrm>
            <a:off x="7315200" y="4186238"/>
            <a:ext cx="611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/>
              <a:t>output</a:t>
            </a:r>
          </a:p>
          <a:p>
            <a:pPr algn="ctr"/>
            <a:r>
              <a:rPr lang="en-US" sz="1200" b="0"/>
              <a:t>file 1</a:t>
            </a:r>
          </a:p>
        </p:txBody>
      </p:sp>
      <p:sp>
        <p:nvSpPr>
          <p:cNvPr id="28702" name="Rectangle 46"/>
          <p:cNvSpPr>
            <a:spLocks noChangeArrowheads="1"/>
          </p:cNvSpPr>
          <p:nvPr/>
        </p:nvSpPr>
        <p:spPr bwMode="auto">
          <a:xfrm>
            <a:off x="4419600" y="30099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703" name="Rectangle 47"/>
          <p:cNvSpPr>
            <a:spLocks noChangeArrowheads="1"/>
          </p:cNvSpPr>
          <p:nvPr/>
        </p:nvSpPr>
        <p:spPr bwMode="auto">
          <a:xfrm>
            <a:off x="4572000" y="30099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704" name="Rectangle 48"/>
          <p:cNvSpPr>
            <a:spLocks noChangeArrowheads="1"/>
          </p:cNvSpPr>
          <p:nvPr/>
        </p:nvSpPr>
        <p:spPr bwMode="auto">
          <a:xfrm>
            <a:off x="4419600" y="38481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705" name="Rectangle 49"/>
          <p:cNvSpPr>
            <a:spLocks noChangeArrowheads="1"/>
          </p:cNvSpPr>
          <p:nvPr/>
        </p:nvSpPr>
        <p:spPr bwMode="auto">
          <a:xfrm>
            <a:off x="4572000" y="38481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706" name="Rectangle 50"/>
          <p:cNvSpPr>
            <a:spLocks noChangeArrowheads="1"/>
          </p:cNvSpPr>
          <p:nvPr/>
        </p:nvSpPr>
        <p:spPr bwMode="auto">
          <a:xfrm>
            <a:off x="4419600" y="46863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707" name="Rectangle 51"/>
          <p:cNvSpPr>
            <a:spLocks noChangeArrowheads="1"/>
          </p:cNvSpPr>
          <p:nvPr/>
        </p:nvSpPr>
        <p:spPr bwMode="auto">
          <a:xfrm>
            <a:off x="4572000" y="46863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8708" name="Curved Connector 53"/>
          <p:cNvCxnSpPr>
            <a:cxnSpLocks noChangeShapeType="1"/>
            <a:stCxn id="28674" idx="3"/>
            <a:endCxn id="28684" idx="2"/>
          </p:cNvCxnSpPr>
          <p:nvPr/>
        </p:nvCxnSpPr>
        <p:spPr bwMode="auto">
          <a:xfrm flipV="1">
            <a:off x="1981200" y="3200400"/>
            <a:ext cx="533400" cy="24288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09" name="Curved Connector 55"/>
          <p:cNvCxnSpPr>
            <a:cxnSpLocks noChangeShapeType="1"/>
            <a:stCxn id="28677" idx="3"/>
            <a:endCxn id="28684" idx="3"/>
          </p:cNvCxnSpPr>
          <p:nvPr/>
        </p:nvCxnSpPr>
        <p:spPr bwMode="auto">
          <a:xfrm flipV="1">
            <a:off x="1945672" y="3362045"/>
            <a:ext cx="691680" cy="31023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0" name="Curved Connector 55"/>
          <p:cNvCxnSpPr>
            <a:cxnSpLocks noChangeShapeType="1"/>
            <a:stCxn id="28681" idx="3"/>
            <a:endCxn id="28688" idx="1"/>
          </p:cNvCxnSpPr>
          <p:nvPr/>
        </p:nvCxnSpPr>
        <p:spPr bwMode="auto">
          <a:xfrm>
            <a:off x="1945672" y="4129475"/>
            <a:ext cx="691680" cy="58568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1" name="Straight Arrow Connector 66"/>
          <p:cNvCxnSpPr>
            <a:cxnSpLocks noChangeShapeType="1"/>
            <a:stCxn id="28678" idx="3"/>
            <a:endCxn id="28686" idx="2"/>
          </p:cNvCxnSpPr>
          <p:nvPr/>
        </p:nvCxnSpPr>
        <p:spPr bwMode="auto">
          <a:xfrm>
            <a:off x="1981200" y="3900488"/>
            <a:ext cx="533400" cy="138112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2" name="Straight Arrow Connector 68"/>
          <p:cNvCxnSpPr>
            <a:cxnSpLocks noChangeShapeType="1"/>
            <a:stCxn id="28682" idx="3"/>
            <a:endCxn id="28686" idx="3"/>
          </p:cNvCxnSpPr>
          <p:nvPr/>
        </p:nvCxnSpPr>
        <p:spPr bwMode="auto">
          <a:xfrm flipV="1">
            <a:off x="1981200" y="4200525"/>
            <a:ext cx="655638" cy="157163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3" name="Straight Arrow Connector 72"/>
          <p:cNvCxnSpPr>
            <a:cxnSpLocks noChangeShapeType="1"/>
            <a:stCxn id="28684" idx="6"/>
            <a:endCxn id="28702" idx="1"/>
          </p:cNvCxnSpPr>
          <p:nvPr/>
        </p:nvCxnSpPr>
        <p:spPr bwMode="auto">
          <a:xfrm>
            <a:off x="3352800" y="3200400"/>
            <a:ext cx="1066800" cy="1588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4" name="Straight Arrow Connector 75"/>
          <p:cNvCxnSpPr>
            <a:cxnSpLocks noChangeShapeType="1"/>
          </p:cNvCxnSpPr>
          <p:nvPr/>
        </p:nvCxnSpPr>
        <p:spPr bwMode="auto">
          <a:xfrm>
            <a:off x="3352800" y="4037013"/>
            <a:ext cx="1066800" cy="3175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5" name="Straight Arrow Connector 78"/>
          <p:cNvCxnSpPr>
            <a:cxnSpLocks noChangeShapeType="1"/>
          </p:cNvCxnSpPr>
          <p:nvPr/>
        </p:nvCxnSpPr>
        <p:spPr bwMode="auto">
          <a:xfrm>
            <a:off x="3352800" y="4875213"/>
            <a:ext cx="1066800" cy="3175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6" name="Straight Arrow Connector 81"/>
          <p:cNvCxnSpPr>
            <a:cxnSpLocks noChangeShapeType="1"/>
            <a:stCxn id="28690" idx="6"/>
            <a:endCxn id="28699" idx="1"/>
          </p:cNvCxnSpPr>
          <p:nvPr/>
        </p:nvCxnSpPr>
        <p:spPr bwMode="auto">
          <a:xfrm>
            <a:off x="6629400" y="3659188"/>
            <a:ext cx="684213" cy="0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7" name="Straight Arrow Connector 84"/>
          <p:cNvCxnSpPr>
            <a:cxnSpLocks noChangeShapeType="1"/>
            <a:stCxn id="28692" idx="6"/>
            <a:endCxn id="28701" idx="1"/>
          </p:cNvCxnSpPr>
          <p:nvPr/>
        </p:nvCxnSpPr>
        <p:spPr bwMode="auto">
          <a:xfrm>
            <a:off x="6629400" y="4418013"/>
            <a:ext cx="685800" cy="0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8" name="Straight Arrow Connector 90"/>
          <p:cNvCxnSpPr>
            <a:cxnSpLocks noChangeShapeType="1"/>
            <a:stCxn id="28705" idx="3"/>
            <a:endCxn id="28690" idx="2"/>
          </p:cNvCxnSpPr>
          <p:nvPr/>
        </p:nvCxnSpPr>
        <p:spPr bwMode="auto">
          <a:xfrm flipV="1">
            <a:off x="4724400" y="3659188"/>
            <a:ext cx="1066800" cy="379412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9" name="Straight Arrow Connector 93"/>
          <p:cNvCxnSpPr>
            <a:cxnSpLocks noChangeShapeType="1"/>
            <a:stCxn id="28705" idx="3"/>
            <a:endCxn id="28692" idx="2"/>
          </p:cNvCxnSpPr>
          <p:nvPr/>
        </p:nvCxnSpPr>
        <p:spPr bwMode="auto">
          <a:xfrm>
            <a:off x="4724400" y="4038600"/>
            <a:ext cx="1066800" cy="379413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0" name="Curved Connector 98"/>
          <p:cNvCxnSpPr>
            <a:cxnSpLocks noChangeShapeType="1"/>
            <a:stCxn id="28703" idx="3"/>
            <a:endCxn id="28690" idx="1"/>
          </p:cNvCxnSpPr>
          <p:nvPr/>
        </p:nvCxnSpPr>
        <p:spPr bwMode="auto">
          <a:xfrm>
            <a:off x="4724400" y="3200400"/>
            <a:ext cx="1189038" cy="29845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1" name="Curved Connector 98"/>
          <p:cNvCxnSpPr>
            <a:cxnSpLocks noChangeShapeType="1"/>
          </p:cNvCxnSpPr>
          <p:nvPr/>
        </p:nvCxnSpPr>
        <p:spPr bwMode="auto">
          <a:xfrm>
            <a:off x="4724400" y="3200400"/>
            <a:ext cx="1143000" cy="10668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2" name="Curved Connector 98"/>
          <p:cNvCxnSpPr>
            <a:cxnSpLocks noChangeShapeType="1"/>
            <a:stCxn id="28707" idx="3"/>
          </p:cNvCxnSpPr>
          <p:nvPr/>
        </p:nvCxnSpPr>
        <p:spPr bwMode="auto">
          <a:xfrm flipV="1">
            <a:off x="4724400" y="3810000"/>
            <a:ext cx="1143000" cy="10668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3" name="Curved Connector 98"/>
          <p:cNvCxnSpPr>
            <a:cxnSpLocks noChangeShapeType="1"/>
            <a:stCxn id="28707" idx="3"/>
            <a:endCxn id="28692" idx="3"/>
          </p:cNvCxnSpPr>
          <p:nvPr/>
        </p:nvCxnSpPr>
        <p:spPr bwMode="auto">
          <a:xfrm flipV="1">
            <a:off x="4724400" y="4578350"/>
            <a:ext cx="1189038" cy="29845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5" name="Straight Arrow Connector 120"/>
          <p:cNvCxnSpPr>
            <a:cxnSpLocks noChangeShapeType="1"/>
            <a:stCxn id="28696" idx="4"/>
            <a:endCxn id="28694" idx="0"/>
          </p:cNvCxnSpPr>
          <p:nvPr/>
        </p:nvCxnSpPr>
        <p:spPr bwMode="auto">
          <a:xfrm rot="5400000">
            <a:off x="4419601" y="1943100"/>
            <a:ext cx="381000" cy="3175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727" name="Straight Arrow Connector 127"/>
          <p:cNvCxnSpPr>
            <a:cxnSpLocks noChangeShapeType="1"/>
            <a:stCxn id="28694" idx="3"/>
          </p:cNvCxnSpPr>
          <p:nvPr/>
        </p:nvCxnSpPr>
        <p:spPr bwMode="auto">
          <a:xfrm rot="5400000">
            <a:off x="3532981" y="2343944"/>
            <a:ext cx="600075" cy="960438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728" name="Straight Arrow Connector 133"/>
          <p:cNvCxnSpPr>
            <a:cxnSpLocks noChangeShapeType="1"/>
            <a:stCxn id="28694" idx="5"/>
          </p:cNvCxnSpPr>
          <p:nvPr/>
        </p:nvCxnSpPr>
        <p:spPr bwMode="auto">
          <a:xfrm rot="16200000" flipH="1">
            <a:off x="5010944" y="2420144"/>
            <a:ext cx="904875" cy="1112837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8730" name="TextBox 137"/>
          <p:cNvSpPr txBox="1">
            <a:spLocks noChangeArrowheads="1"/>
          </p:cNvSpPr>
          <p:nvPr/>
        </p:nvSpPr>
        <p:spPr bwMode="auto">
          <a:xfrm>
            <a:off x="4572000" y="1752600"/>
            <a:ext cx="80983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(1) submit</a:t>
            </a:r>
          </a:p>
        </p:txBody>
      </p:sp>
      <p:sp>
        <p:nvSpPr>
          <p:cNvPr id="28732" name="TextBox 139"/>
          <p:cNvSpPr txBox="1">
            <a:spLocks noChangeArrowheads="1"/>
          </p:cNvSpPr>
          <p:nvPr/>
        </p:nvSpPr>
        <p:spPr bwMode="auto">
          <a:xfrm>
            <a:off x="3352800" y="2633663"/>
            <a:ext cx="127310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(2) schedule map</a:t>
            </a:r>
          </a:p>
        </p:txBody>
      </p:sp>
      <p:sp>
        <p:nvSpPr>
          <p:cNvPr id="28733" name="TextBox 140"/>
          <p:cNvSpPr txBox="1">
            <a:spLocks noChangeArrowheads="1"/>
          </p:cNvSpPr>
          <p:nvPr/>
        </p:nvSpPr>
        <p:spPr bwMode="auto">
          <a:xfrm>
            <a:off x="4742000" y="2633990"/>
            <a:ext cx="1430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(2) schedule reduce</a:t>
            </a:r>
          </a:p>
        </p:txBody>
      </p:sp>
      <p:sp>
        <p:nvSpPr>
          <p:cNvPr id="28734" name="TextBox 141"/>
          <p:cNvSpPr txBox="1">
            <a:spLocks noChangeArrowheads="1"/>
          </p:cNvSpPr>
          <p:nvPr/>
        </p:nvSpPr>
        <p:spPr bwMode="auto">
          <a:xfrm>
            <a:off x="1990725" y="3657600"/>
            <a:ext cx="6762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(3) read</a:t>
            </a:r>
          </a:p>
        </p:txBody>
      </p:sp>
      <p:sp>
        <p:nvSpPr>
          <p:cNvPr id="28735" name="TextBox 142"/>
          <p:cNvSpPr txBox="1">
            <a:spLocks noChangeArrowheads="1"/>
          </p:cNvSpPr>
          <p:nvPr/>
        </p:nvSpPr>
        <p:spPr bwMode="auto">
          <a:xfrm>
            <a:off x="3352800" y="3776663"/>
            <a:ext cx="10223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(4) local write</a:t>
            </a:r>
          </a:p>
        </p:txBody>
      </p:sp>
      <p:sp>
        <p:nvSpPr>
          <p:cNvPr id="28736" name="TextBox 143"/>
          <p:cNvSpPr txBox="1">
            <a:spLocks noChangeArrowheads="1"/>
          </p:cNvSpPr>
          <p:nvPr/>
        </p:nvSpPr>
        <p:spPr bwMode="auto">
          <a:xfrm>
            <a:off x="4562475" y="3505200"/>
            <a:ext cx="11525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0000"/>
                </a:solidFill>
              </a:rPr>
              <a:t>(5) remote read</a:t>
            </a:r>
          </a:p>
        </p:txBody>
      </p:sp>
      <p:sp>
        <p:nvSpPr>
          <p:cNvPr id="28737" name="TextBox 144"/>
          <p:cNvSpPr txBox="1">
            <a:spLocks noChangeArrowheads="1"/>
          </p:cNvSpPr>
          <p:nvPr/>
        </p:nvSpPr>
        <p:spPr bwMode="auto">
          <a:xfrm>
            <a:off x="6623050" y="3395663"/>
            <a:ext cx="6921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0000"/>
                </a:solidFill>
              </a:rPr>
              <a:t>(6) write</a:t>
            </a:r>
          </a:p>
        </p:txBody>
      </p:sp>
      <p:sp>
        <p:nvSpPr>
          <p:cNvPr id="28738" name="TextBox 145"/>
          <p:cNvSpPr txBox="1">
            <a:spLocks noChangeArrowheads="1"/>
          </p:cNvSpPr>
          <p:nvPr/>
        </p:nvSpPr>
        <p:spPr bwMode="auto">
          <a:xfrm>
            <a:off x="1394858" y="5267325"/>
            <a:ext cx="5741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Input</a:t>
            </a:r>
          </a:p>
          <a:p>
            <a:pPr algn="ctr"/>
            <a:r>
              <a:rPr lang="en-US" sz="1400"/>
              <a:t>files</a:t>
            </a:r>
          </a:p>
        </p:txBody>
      </p:sp>
      <p:sp>
        <p:nvSpPr>
          <p:cNvPr id="28739" name="TextBox 146"/>
          <p:cNvSpPr txBox="1">
            <a:spLocks noChangeArrowheads="1"/>
          </p:cNvSpPr>
          <p:nvPr/>
        </p:nvSpPr>
        <p:spPr bwMode="auto">
          <a:xfrm>
            <a:off x="2617788" y="5267325"/>
            <a:ext cx="701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Map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phase</a:t>
            </a:r>
          </a:p>
        </p:txBody>
      </p:sp>
      <p:sp>
        <p:nvSpPr>
          <p:cNvPr id="28740" name="TextBox 147"/>
          <p:cNvSpPr txBox="1">
            <a:spLocks noChangeArrowheads="1"/>
          </p:cNvSpPr>
          <p:nvPr/>
        </p:nvSpPr>
        <p:spPr bwMode="auto">
          <a:xfrm>
            <a:off x="3845162" y="5267325"/>
            <a:ext cx="14743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Intermediate files</a:t>
            </a:r>
          </a:p>
          <a:p>
            <a:pPr algn="ctr"/>
            <a:r>
              <a:rPr lang="en-US" sz="1400"/>
              <a:t>(on local disk)</a:t>
            </a:r>
          </a:p>
        </p:txBody>
      </p:sp>
      <p:sp>
        <p:nvSpPr>
          <p:cNvPr id="28741" name="TextBox 148"/>
          <p:cNvSpPr txBox="1">
            <a:spLocks noChangeArrowheads="1"/>
          </p:cNvSpPr>
          <p:nvPr/>
        </p:nvSpPr>
        <p:spPr bwMode="auto">
          <a:xfrm>
            <a:off x="5988330" y="5267325"/>
            <a:ext cx="7233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Reduce</a:t>
            </a:r>
          </a:p>
          <a:p>
            <a:pPr algn="ctr"/>
            <a:r>
              <a:rPr lang="en-US" sz="1400"/>
              <a:t>phase</a:t>
            </a:r>
          </a:p>
        </p:txBody>
      </p:sp>
      <p:sp>
        <p:nvSpPr>
          <p:cNvPr id="28742" name="TextBox 149"/>
          <p:cNvSpPr txBox="1">
            <a:spLocks noChangeArrowheads="1"/>
          </p:cNvSpPr>
          <p:nvPr/>
        </p:nvSpPr>
        <p:spPr bwMode="auto">
          <a:xfrm>
            <a:off x="7345745" y="5267325"/>
            <a:ext cx="7088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Output</a:t>
            </a:r>
          </a:p>
          <a:p>
            <a:pPr algn="ctr"/>
            <a:r>
              <a:rPr lang="en-US" sz="1400"/>
              <a:t>files</a:t>
            </a:r>
          </a:p>
        </p:txBody>
      </p:sp>
      <p:sp>
        <p:nvSpPr>
          <p:cNvPr id="28743" name="TextBox 2"/>
          <p:cNvSpPr txBox="1">
            <a:spLocks noChangeArrowheads="1"/>
          </p:cNvSpPr>
          <p:nvPr/>
        </p:nvSpPr>
        <p:spPr bwMode="auto">
          <a:xfrm>
            <a:off x="0" y="6611938"/>
            <a:ext cx="3124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Adapted from (Dean and </a:t>
            </a:r>
            <a:r>
              <a:rPr lang="en-US" sz="1000" b="0" dirty="0" err="1">
                <a:solidFill>
                  <a:schemeClr val="bg1"/>
                </a:solidFill>
              </a:rPr>
              <a:t>Ghemawat</a:t>
            </a:r>
            <a:r>
              <a:rPr lang="en-US" sz="1000" b="0" dirty="0">
                <a:solidFill>
                  <a:schemeClr val="bg1"/>
                </a:solidFill>
              </a:rPr>
              <a:t>, OSDI 2004)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8026750" cy="907196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we get data to the workers?</a:t>
            </a:r>
          </a:p>
        </p:txBody>
      </p:sp>
      <p:pic>
        <p:nvPicPr>
          <p:cNvPr id="31747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73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0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7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TextBox 7"/>
          <p:cNvSpPr txBox="1">
            <a:spLocks noChangeArrowheads="1"/>
          </p:cNvSpPr>
          <p:nvPr/>
        </p:nvSpPr>
        <p:spPr bwMode="auto">
          <a:xfrm>
            <a:off x="1404938" y="3929063"/>
            <a:ext cx="17557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 Nodes</a:t>
            </a:r>
          </a:p>
        </p:txBody>
      </p:sp>
      <p:pic>
        <p:nvPicPr>
          <p:cNvPr id="31752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24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3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41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4" name="Picture 33" descr="MCj04352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709863"/>
            <a:ext cx="7191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V="1">
            <a:off x="3733800" y="2362200"/>
            <a:ext cx="1371600" cy="7239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>
            <a:off x="3733800" y="3352800"/>
            <a:ext cx="1219200" cy="6096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5148263" y="1295400"/>
            <a:ext cx="719137" cy="1828800"/>
            <a:chOff x="5105400" y="4114800"/>
            <a:chExt cx="719138" cy="1828800"/>
          </a:xfrm>
        </p:grpSpPr>
        <p:pic>
          <p:nvPicPr>
            <p:cNvPr id="31771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05400" y="44958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72" name="TextBox 7"/>
            <p:cNvSpPr txBox="1">
              <a:spLocks noChangeArrowheads="1"/>
            </p:cNvSpPr>
            <p:nvPr/>
          </p:nvSpPr>
          <p:spPr bwMode="auto">
            <a:xfrm>
              <a:off x="5175326" y="4114800"/>
              <a:ext cx="6158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NAS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105400" y="3200400"/>
            <a:ext cx="3657600" cy="3124200"/>
            <a:chOff x="5105400" y="3200400"/>
            <a:chExt cx="3657600" cy="3124200"/>
          </a:xfrm>
        </p:grpSpPr>
        <p:pic>
          <p:nvPicPr>
            <p:cNvPr id="31760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05400" y="3810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1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77062" y="48768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2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043862" y="38862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3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29462" y="32004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64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38862" y="3429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1765" name="Straight Arrow Connector 25"/>
            <p:cNvCxnSpPr>
              <a:cxnSpLocks noChangeShapeType="1"/>
            </p:cNvCxnSpPr>
            <p:nvPr/>
          </p:nvCxnSpPr>
          <p:spPr bwMode="auto">
            <a:xfrm>
              <a:off x="5791200" y="4686300"/>
              <a:ext cx="1143000" cy="647700"/>
            </a:xfrm>
            <a:prstGeom prst="straightConnector1">
              <a:avLst/>
            </a:prstGeom>
            <a:ln w="12700">
              <a:prstDash val="dash"/>
              <a:headEnd type="none" w="lg" len="lg"/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66" name="Straight Arrow Connector 28"/>
            <p:cNvCxnSpPr>
              <a:cxnSpLocks noChangeShapeType="1"/>
            </p:cNvCxnSpPr>
            <p:nvPr/>
          </p:nvCxnSpPr>
          <p:spPr bwMode="auto">
            <a:xfrm flipV="1">
              <a:off x="5867400" y="4267200"/>
              <a:ext cx="304800" cy="76200"/>
            </a:xfrm>
            <a:prstGeom prst="straightConnector1">
              <a:avLst/>
            </a:prstGeom>
            <a:ln w="12700">
              <a:prstDash val="dash"/>
              <a:headEnd type="none" w="lg" len="lg"/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67" name="Straight Arrow Connector 31"/>
            <p:cNvCxnSpPr>
              <a:cxnSpLocks noChangeShapeType="1"/>
            </p:cNvCxnSpPr>
            <p:nvPr/>
          </p:nvCxnSpPr>
          <p:spPr bwMode="auto">
            <a:xfrm rot="5400000" flipH="1" flipV="1">
              <a:off x="6896100" y="4457700"/>
              <a:ext cx="609600" cy="76200"/>
            </a:xfrm>
            <a:prstGeom prst="straightConnector1">
              <a:avLst/>
            </a:prstGeom>
            <a:ln w="12700">
              <a:prstDash val="dash"/>
              <a:headEnd type="none" w="lg" len="lg"/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68" name="Straight Arrow Connector 34"/>
            <p:cNvCxnSpPr>
              <a:cxnSpLocks noChangeShapeType="1"/>
            </p:cNvCxnSpPr>
            <p:nvPr/>
          </p:nvCxnSpPr>
          <p:spPr bwMode="auto">
            <a:xfrm>
              <a:off x="5824538" y="4533900"/>
              <a:ext cx="2219324" cy="76200"/>
            </a:xfrm>
            <a:prstGeom prst="straightConnector1">
              <a:avLst/>
            </a:prstGeom>
            <a:ln w="12700">
              <a:prstDash val="dash"/>
              <a:headEnd type="none" w="lg" len="lg"/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69" name="Straight Arrow Connector 36"/>
            <p:cNvCxnSpPr>
              <a:cxnSpLocks noChangeShapeType="1"/>
            </p:cNvCxnSpPr>
            <p:nvPr/>
          </p:nvCxnSpPr>
          <p:spPr bwMode="auto">
            <a:xfrm flipV="1">
              <a:off x="7772400" y="4953000"/>
              <a:ext cx="457200" cy="381000"/>
            </a:xfrm>
            <a:prstGeom prst="straightConnector1">
              <a:avLst/>
            </a:prstGeom>
            <a:ln w="12700">
              <a:prstDash val="dash"/>
              <a:headEnd type="none" w="lg" len="lg"/>
              <a:tailEnd type="non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770" name="TextBox 7"/>
            <p:cNvSpPr txBox="1">
              <a:spLocks noChangeArrowheads="1"/>
            </p:cNvSpPr>
            <p:nvPr/>
          </p:nvSpPr>
          <p:spPr bwMode="auto">
            <a:xfrm>
              <a:off x="5181600" y="3395246"/>
              <a:ext cx="6158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SAN</a:t>
              </a:r>
            </a:p>
          </p:txBody>
        </p:sp>
      </p:grp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09600" y="5572125"/>
            <a:ext cx="4584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What’s the problem here?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31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File System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move data to workers… move workers to the data!</a:t>
            </a:r>
          </a:p>
          <a:p>
            <a:pPr lvl="1"/>
            <a:r>
              <a:rPr lang="en-US" dirty="0"/>
              <a:t>Store data on the local disks of nodes in the cluster</a:t>
            </a:r>
          </a:p>
          <a:p>
            <a:pPr lvl="1"/>
            <a:r>
              <a:rPr lang="en-US" dirty="0"/>
              <a:t>Start up the workers on the node that has the data local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Not enough RAM to hold all the data in memory</a:t>
            </a:r>
          </a:p>
          <a:p>
            <a:pPr lvl="1"/>
            <a:r>
              <a:rPr lang="en-US" dirty="0"/>
              <a:t>Disk access is slow, but disk throughput is reasonable</a:t>
            </a:r>
          </a:p>
          <a:p>
            <a:r>
              <a:rPr lang="en-US" dirty="0"/>
              <a:t>A distributed file system is the answer</a:t>
            </a:r>
          </a:p>
          <a:p>
            <a:pPr lvl="1"/>
            <a:r>
              <a:rPr lang="en-US" dirty="0"/>
              <a:t>GFS (Google File System) for Google’s MapReduce</a:t>
            </a:r>
          </a:p>
          <a:p>
            <a:pPr lvl="1"/>
            <a:r>
              <a:rPr lang="en-US" dirty="0"/>
              <a:t>HDFS (Hadoop Distributed File System) for Hadoop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32</a:t>
            </a:fld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GFS: Assumptions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Commodity hardware over “exotic” hardware</a:t>
            </a:r>
          </a:p>
          <a:p>
            <a:pPr lvl="1"/>
            <a:r>
              <a:rPr lang="en-GB" dirty="0"/>
              <a:t>Scale “out”, not “up”</a:t>
            </a:r>
          </a:p>
          <a:p>
            <a:r>
              <a:rPr lang="en-GB" dirty="0"/>
              <a:t>High component failure rates</a:t>
            </a:r>
          </a:p>
          <a:p>
            <a:pPr lvl="1"/>
            <a:r>
              <a:rPr lang="en-GB" dirty="0"/>
              <a:t>Inexpensive commodity components fail all the time</a:t>
            </a:r>
          </a:p>
          <a:p>
            <a:r>
              <a:rPr lang="en-GB" dirty="0"/>
              <a:t>“Modest” number of huge files</a:t>
            </a:r>
          </a:p>
          <a:p>
            <a:pPr lvl="1"/>
            <a:r>
              <a:rPr lang="en-GB" dirty="0"/>
              <a:t>Multi-gigabyte files are common, if not encouraged</a:t>
            </a:r>
          </a:p>
          <a:p>
            <a:r>
              <a:rPr lang="en-GB" dirty="0"/>
              <a:t>Files are write-once, mostly appended to</a:t>
            </a:r>
          </a:p>
          <a:p>
            <a:pPr lvl="1"/>
            <a:r>
              <a:rPr lang="en-GB" dirty="0"/>
              <a:t>Perhaps concurrently</a:t>
            </a:r>
          </a:p>
          <a:p>
            <a:r>
              <a:rPr lang="en-GB" dirty="0"/>
              <a:t>Large streaming reads over random access</a:t>
            </a:r>
          </a:p>
          <a:p>
            <a:pPr lvl="1"/>
            <a:r>
              <a:rPr lang="en-GB" dirty="0"/>
              <a:t>High sustained throughput over low latency</a:t>
            </a:r>
          </a:p>
        </p:txBody>
      </p:sp>
      <p:sp>
        <p:nvSpPr>
          <p:cNvPr id="33796" name="Text Box 16"/>
          <p:cNvSpPr txBox="1">
            <a:spLocks noChangeArrowheads="1"/>
          </p:cNvSpPr>
          <p:nvPr/>
        </p:nvSpPr>
        <p:spPr bwMode="auto">
          <a:xfrm>
            <a:off x="0" y="6611779"/>
            <a:ext cx="74834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GFS slides adapted from material by </a:t>
            </a:r>
            <a:r>
              <a:rPr lang="da-DK" sz="1000" b="0" dirty="0">
                <a:solidFill>
                  <a:schemeClr val="bg1"/>
                </a:solidFill>
              </a:rPr>
              <a:t>(Ghemawat et al., SOSP 2003)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33</a:t>
            </a:fld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GFS: Design Decisions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Files stored as chunks</a:t>
            </a:r>
          </a:p>
          <a:p>
            <a:pPr lvl="1"/>
            <a:r>
              <a:rPr lang="en-GB" dirty="0"/>
              <a:t>Fixed size (64MB)</a:t>
            </a:r>
          </a:p>
          <a:p>
            <a:r>
              <a:rPr lang="en-GB" dirty="0"/>
              <a:t>Reliability through replication</a:t>
            </a:r>
          </a:p>
          <a:p>
            <a:pPr lvl="1"/>
            <a:r>
              <a:rPr lang="en-GB" dirty="0"/>
              <a:t>Each chunk replicated across 3+ </a:t>
            </a:r>
            <a:r>
              <a:rPr lang="en-GB" dirty="0" err="1"/>
              <a:t>chunkservers</a:t>
            </a:r>
            <a:endParaRPr lang="en-GB" dirty="0"/>
          </a:p>
          <a:p>
            <a:r>
              <a:rPr lang="en-GB" dirty="0"/>
              <a:t>Single master to coordinate access, keep metadata</a:t>
            </a:r>
          </a:p>
          <a:p>
            <a:pPr lvl="1"/>
            <a:r>
              <a:rPr lang="en-GB" dirty="0"/>
              <a:t>Simple centralized management</a:t>
            </a:r>
          </a:p>
          <a:p>
            <a:r>
              <a:rPr lang="en-GB" dirty="0"/>
              <a:t>No data caching</a:t>
            </a:r>
          </a:p>
          <a:p>
            <a:pPr lvl="1"/>
            <a:r>
              <a:rPr lang="en-GB" dirty="0"/>
              <a:t>Little benefit due to large datasets, streaming reads</a:t>
            </a:r>
          </a:p>
          <a:p>
            <a:r>
              <a:rPr lang="en-GB" dirty="0"/>
              <a:t>Simplify the API</a:t>
            </a:r>
          </a:p>
          <a:p>
            <a:pPr lvl="1"/>
            <a:r>
              <a:rPr lang="en-GB" dirty="0"/>
              <a:t>Push some of the issues onto the client (e.g., data layout)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600" y="5877580"/>
            <a:ext cx="5715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HDFS = GFS clone (same basic ideas)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34</a:t>
            </a:fld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GFS to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Terminology differences:</a:t>
            </a:r>
          </a:p>
          <a:p>
            <a:pPr lvl="1"/>
            <a:r>
              <a:rPr lang="en-US" dirty="0"/>
              <a:t>GFS master = Hadoop </a:t>
            </a:r>
            <a:r>
              <a:rPr lang="en-US" dirty="0" err="1"/>
              <a:t>namenode</a:t>
            </a:r>
            <a:endParaRPr lang="en-US" dirty="0"/>
          </a:p>
          <a:p>
            <a:pPr lvl="1"/>
            <a:r>
              <a:rPr lang="en-US" dirty="0"/>
              <a:t>GFS </a:t>
            </a:r>
            <a:r>
              <a:rPr lang="en-US" dirty="0" err="1"/>
              <a:t>chunkservers</a:t>
            </a:r>
            <a:r>
              <a:rPr lang="en-US" dirty="0"/>
              <a:t> = Hadoop </a:t>
            </a:r>
            <a:r>
              <a:rPr lang="en-US" dirty="0" err="1"/>
              <a:t>datanodes</a:t>
            </a:r>
            <a:endParaRPr lang="en-US" dirty="0"/>
          </a:p>
          <a:p>
            <a:r>
              <a:rPr lang="en-US" dirty="0"/>
              <a:t>Functional differences:</a:t>
            </a:r>
          </a:p>
          <a:p>
            <a:pPr lvl="1"/>
            <a:r>
              <a:rPr lang="en-US" dirty="0"/>
              <a:t>No file appends in HDFS (planned feature)</a:t>
            </a:r>
          </a:p>
          <a:p>
            <a:pPr lvl="1"/>
            <a:r>
              <a:rPr lang="en-US" dirty="0"/>
              <a:t>HDFS performance is (likely) slower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09600" y="5877580"/>
            <a:ext cx="80181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For the most part, we’ll use the Hadoop terminology…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35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3"/>
          <p:cNvSpPr txBox="1">
            <a:spLocks noChangeArrowheads="1"/>
          </p:cNvSpPr>
          <p:nvPr/>
        </p:nvSpPr>
        <p:spPr bwMode="auto">
          <a:xfrm>
            <a:off x="0" y="6611938"/>
            <a:ext cx="274145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Adapted from (</a:t>
            </a:r>
            <a:r>
              <a:rPr lang="en-US" sz="1000" b="0" dirty="0" err="1">
                <a:solidFill>
                  <a:schemeClr val="bg1"/>
                </a:solidFill>
              </a:rPr>
              <a:t>Ghemawat</a:t>
            </a:r>
            <a:r>
              <a:rPr lang="en-US" sz="1000" b="0" dirty="0">
                <a:solidFill>
                  <a:schemeClr val="bg1"/>
                </a:solidFill>
              </a:rPr>
              <a:t> et al., SOSP 2003)</a:t>
            </a:r>
          </a:p>
        </p:txBody>
      </p:sp>
      <p:sp>
        <p:nvSpPr>
          <p:cNvPr id="113" name="Rectangle 6"/>
          <p:cNvSpPr>
            <a:spLocks noChangeArrowheads="1"/>
          </p:cNvSpPr>
          <p:nvPr/>
        </p:nvSpPr>
        <p:spPr bwMode="auto">
          <a:xfrm>
            <a:off x="1188720" y="2133600"/>
            <a:ext cx="109728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14" name="Straight Arrow Connector 53"/>
          <p:cNvCxnSpPr>
            <a:cxnSpLocks noChangeShapeType="1"/>
          </p:cNvCxnSpPr>
          <p:nvPr/>
        </p:nvCxnSpPr>
        <p:spPr bwMode="auto">
          <a:xfrm>
            <a:off x="2286000" y="2514600"/>
            <a:ext cx="20574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115" name="Straight Arrow Connector 55"/>
          <p:cNvCxnSpPr>
            <a:cxnSpLocks noChangeShapeType="1"/>
          </p:cNvCxnSpPr>
          <p:nvPr/>
        </p:nvCxnSpPr>
        <p:spPr bwMode="auto">
          <a:xfrm rot="10800000">
            <a:off x="2286000" y="2667000"/>
            <a:ext cx="20574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116" name="TextBox 58"/>
          <p:cNvSpPr txBox="1">
            <a:spLocks noChangeArrowheads="1"/>
          </p:cNvSpPr>
          <p:nvPr/>
        </p:nvSpPr>
        <p:spPr bwMode="auto">
          <a:xfrm>
            <a:off x="2653514" y="2286000"/>
            <a:ext cx="1406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latin typeface="Arial" pitchFamily="34" charset="0"/>
                <a:cs typeface="Arial" pitchFamily="34" charset="0"/>
              </a:rPr>
              <a:t>(file name, block id)</a:t>
            </a:r>
          </a:p>
        </p:txBody>
      </p:sp>
      <p:sp>
        <p:nvSpPr>
          <p:cNvPr id="117" name="TextBox 59"/>
          <p:cNvSpPr txBox="1">
            <a:spLocks noChangeArrowheads="1"/>
          </p:cNvSpPr>
          <p:nvPr/>
        </p:nvSpPr>
        <p:spPr bwMode="auto">
          <a:xfrm>
            <a:off x="2501114" y="2667000"/>
            <a:ext cx="16898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latin typeface="Arial" pitchFamily="34" charset="0"/>
                <a:cs typeface="Arial" pitchFamily="34" charset="0"/>
              </a:rPr>
              <a:t>(block id, block location)</a:t>
            </a:r>
          </a:p>
        </p:txBody>
      </p:sp>
      <p:sp>
        <p:nvSpPr>
          <p:cNvPr id="118" name="TextBox 69"/>
          <p:cNvSpPr txBox="1">
            <a:spLocks noChangeArrowheads="1"/>
          </p:cNvSpPr>
          <p:nvPr/>
        </p:nvSpPr>
        <p:spPr bwMode="auto">
          <a:xfrm>
            <a:off x="4686300" y="3581400"/>
            <a:ext cx="168026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latin typeface="Arial" pitchFamily="34" charset="0"/>
                <a:cs typeface="Arial" pitchFamily="34" charset="0"/>
              </a:rPr>
              <a:t>instructions to datanode</a:t>
            </a:r>
          </a:p>
        </p:txBody>
      </p:sp>
      <p:sp>
        <p:nvSpPr>
          <p:cNvPr id="119" name="TextBox 70"/>
          <p:cNvSpPr txBox="1">
            <a:spLocks noChangeArrowheads="1"/>
          </p:cNvSpPr>
          <p:nvPr/>
        </p:nvSpPr>
        <p:spPr bwMode="auto">
          <a:xfrm>
            <a:off x="5589589" y="3962400"/>
            <a:ext cx="111601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latin typeface="Arial" pitchFamily="34" charset="0"/>
                <a:cs typeface="Arial" pitchFamily="34" charset="0"/>
              </a:rPr>
              <a:t>datanode state</a:t>
            </a:r>
          </a:p>
        </p:txBody>
      </p:sp>
      <p:cxnSp>
        <p:nvCxnSpPr>
          <p:cNvPr id="120" name="Straight Arrow Connector 71"/>
          <p:cNvCxnSpPr>
            <a:cxnSpLocks noChangeShapeType="1"/>
          </p:cNvCxnSpPr>
          <p:nvPr/>
        </p:nvCxnSpPr>
        <p:spPr bwMode="auto">
          <a:xfrm>
            <a:off x="1981200" y="4343400"/>
            <a:ext cx="23622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121" name="TextBox 72"/>
          <p:cNvSpPr txBox="1">
            <a:spLocks noChangeArrowheads="1"/>
          </p:cNvSpPr>
          <p:nvPr/>
        </p:nvSpPr>
        <p:spPr bwMode="auto">
          <a:xfrm>
            <a:off x="2362200" y="4081463"/>
            <a:ext cx="14991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latin typeface="Arial" pitchFamily="34" charset="0"/>
                <a:cs typeface="Arial" pitchFamily="34" charset="0"/>
              </a:rPr>
              <a:t>(block id, byte range)</a:t>
            </a:r>
          </a:p>
        </p:txBody>
      </p:sp>
      <p:cxnSp>
        <p:nvCxnSpPr>
          <p:cNvPr id="122" name="Straight Arrow Connector 73"/>
          <p:cNvCxnSpPr>
            <a:cxnSpLocks noChangeShapeType="1"/>
          </p:cNvCxnSpPr>
          <p:nvPr/>
        </p:nvCxnSpPr>
        <p:spPr bwMode="auto">
          <a:xfrm rot="5400000" flipH="1" flipV="1">
            <a:off x="1181894" y="3542506"/>
            <a:ext cx="16002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23" name="Shape 79"/>
          <p:cNvCxnSpPr>
            <a:cxnSpLocks noChangeShapeType="1"/>
          </p:cNvCxnSpPr>
          <p:nvPr/>
        </p:nvCxnSpPr>
        <p:spPr bwMode="auto">
          <a:xfrm rot="10800000">
            <a:off x="1524000" y="2743200"/>
            <a:ext cx="2819400" cy="1752600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24" name="TextBox 84"/>
          <p:cNvSpPr txBox="1">
            <a:spLocks noChangeArrowheads="1"/>
          </p:cNvSpPr>
          <p:nvPr/>
        </p:nvSpPr>
        <p:spPr bwMode="auto">
          <a:xfrm>
            <a:off x="2362200" y="4495800"/>
            <a:ext cx="82747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latin typeface="Arial" pitchFamily="34" charset="0"/>
                <a:cs typeface="Arial" pitchFamily="34" charset="0"/>
              </a:rPr>
              <a:t>block data</a:t>
            </a:r>
          </a:p>
        </p:txBody>
      </p:sp>
      <p:sp>
        <p:nvSpPr>
          <p:cNvPr id="125" name="Rectangle 6"/>
          <p:cNvSpPr>
            <a:spLocks noChangeArrowheads="1"/>
          </p:cNvSpPr>
          <p:nvPr/>
        </p:nvSpPr>
        <p:spPr bwMode="auto">
          <a:xfrm>
            <a:off x="4343400" y="1828800"/>
            <a:ext cx="3124200" cy="1752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4343400" y="1828800"/>
            <a:ext cx="3124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HDFS namenode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4343400" y="3581400"/>
            <a:ext cx="1676400" cy="1707596"/>
            <a:chOff x="1828800" y="4572000"/>
            <a:chExt cx="1676400" cy="1707596"/>
          </a:xfrm>
        </p:grpSpPr>
        <p:grpSp>
          <p:nvGrpSpPr>
            <p:cNvPr id="128" name="Group 80"/>
            <p:cNvGrpSpPr/>
            <p:nvPr/>
          </p:nvGrpSpPr>
          <p:grpSpPr>
            <a:xfrm>
              <a:off x="1828800" y="5257800"/>
              <a:ext cx="1676400" cy="1021796"/>
              <a:chOff x="1828800" y="5257800"/>
              <a:chExt cx="1676400" cy="1021796"/>
            </a:xfrm>
          </p:grpSpPr>
          <p:sp>
            <p:nvSpPr>
              <p:cNvPr id="131" name="Rectangle 6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6096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32" name="Rectangle 4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304800"/>
              </a:xfrm>
              <a:prstGeom prst="rect">
                <a:avLst/>
              </a:prstGeom>
              <a:solidFill>
                <a:sysClr val="windowText" lastClr="000000"/>
              </a:solidFill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HDFS datanode</a:t>
                </a:r>
              </a:p>
            </p:txBody>
          </p:sp>
          <p:sp>
            <p:nvSpPr>
              <p:cNvPr id="133" name="Rectangle 35"/>
              <p:cNvSpPr>
                <a:spLocks noChangeArrowheads="1"/>
              </p:cNvSpPr>
              <p:nvPr/>
            </p:nvSpPr>
            <p:spPr bwMode="auto">
              <a:xfrm>
                <a:off x="1828800" y="5562600"/>
                <a:ext cx="1676400" cy="304800"/>
              </a:xfrm>
              <a:prstGeom prst="rect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Linux file system</a:t>
                </a:r>
              </a:p>
            </p:txBody>
          </p:sp>
          <p:sp>
            <p:nvSpPr>
              <p:cNvPr id="134" name="Flowchart: Magnetic Disk 36"/>
              <p:cNvSpPr>
                <a:spLocks noChangeArrowheads="1"/>
              </p:cNvSpPr>
              <p:nvPr/>
            </p:nvSpPr>
            <p:spPr bwMode="auto">
              <a:xfrm>
                <a:off x="20991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35" name="Flowchart: Magnetic Disk 37"/>
              <p:cNvSpPr>
                <a:spLocks noChangeArrowheads="1"/>
              </p:cNvSpPr>
              <p:nvPr/>
            </p:nvSpPr>
            <p:spPr bwMode="auto">
              <a:xfrm>
                <a:off x="26325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136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1832403" y="5981701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37" name="Straight Connector 39"/>
              <p:cNvCxnSpPr>
                <a:cxnSpLocks noChangeShapeType="1"/>
                <a:endCxn id="134" idx="2"/>
              </p:cNvCxnSpPr>
              <p:nvPr/>
            </p:nvCxnSpPr>
            <p:spPr bwMode="auto">
              <a:xfrm>
                <a:off x="1946702" y="6096001"/>
                <a:ext cx="152400" cy="1588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38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2365803" y="5980113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39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2480102" y="6094414"/>
                <a:ext cx="1524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sp>
            <p:nvSpPr>
              <p:cNvPr id="140" name="TextBox 42"/>
              <p:cNvSpPr txBox="1">
                <a:spLocks noChangeArrowheads="1"/>
              </p:cNvSpPr>
              <p:nvPr/>
            </p:nvSpPr>
            <p:spPr bwMode="auto">
              <a:xfrm>
                <a:off x="3089702" y="5910264"/>
                <a:ext cx="41549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…</a:t>
                </a:r>
              </a:p>
            </p:txBody>
          </p:sp>
        </p:grpSp>
        <p:cxnSp>
          <p:nvCxnSpPr>
            <p:cNvPr id="129" name="Straight Arrow Connector 60"/>
            <p:cNvCxnSpPr>
              <a:cxnSpLocks noChangeShapeType="1"/>
            </p:cNvCxnSpPr>
            <p:nvPr/>
          </p:nvCxnSpPr>
          <p:spPr bwMode="auto">
            <a:xfrm rot="5400000">
              <a:off x="18661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30" name="Straight Arrow Connector 64"/>
            <p:cNvCxnSpPr>
              <a:cxnSpLocks noChangeShapeType="1"/>
            </p:cNvCxnSpPr>
            <p:nvPr/>
          </p:nvCxnSpPr>
          <p:spPr bwMode="auto">
            <a:xfrm rot="5400000" flipH="1" flipV="1">
              <a:off x="17137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1" name="Group 140"/>
          <p:cNvGrpSpPr/>
          <p:nvPr/>
        </p:nvGrpSpPr>
        <p:grpSpPr>
          <a:xfrm>
            <a:off x="6477000" y="3581400"/>
            <a:ext cx="1676400" cy="1707596"/>
            <a:chOff x="1828800" y="4572000"/>
            <a:chExt cx="1676400" cy="1707596"/>
          </a:xfrm>
        </p:grpSpPr>
        <p:grpSp>
          <p:nvGrpSpPr>
            <p:cNvPr id="142" name="Group 80"/>
            <p:cNvGrpSpPr/>
            <p:nvPr/>
          </p:nvGrpSpPr>
          <p:grpSpPr>
            <a:xfrm>
              <a:off x="1828800" y="5257800"/>
              <a:ext cx="1676400" cy="1021796"/>
              <a:chOff x="1828800" y="5257800"/>
              <a:chExt cx="1676400" cy="1021796"/>
            </a:xfrm>
          </p:grpSpPr>
          <p:sp>
            <p:nvSpPr>
              <p:cNvPr id="145" name="Rectangle 6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6096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6" name="Rectangle 4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304800"/>
              </a:xfrm>
              <a:prstGeom prst="rect">
                <a:avLst/>
              </a:prstGeom>
              <a:solidFill>
                <a:sysClr val="windowText" lastClr="000000"/>
              </a:solidFill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HDFS datanode</a:t>
                </a:r>
              </a:p>
            </p:txBody>
          </p:sp>
          <p:sp>
            <p:nvSpPr>
              <p:cNvPr id="147" name="Rectangle 35"/>
              <p:cNvSpPr>
                <a:spLocks noChangeArrowheads="1"/>
              </p:cNvSpPr>
              <p:nvPr/>
            </p:nvSpPr>
            <p:spPr bwMode="auto">
              <a:xfrm>
                <a:off x="1828800" y="5562600"/>
                <a:ext cx="1676400" cy="304800"/>
              </a:xfrm>
              <a:prstGeom prst="rect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Linux file system</a:t>
                </a:r>
              </a:p>
            </p:txBody>
          </p:sp>
          <p:sp>
            <p:nvSpPr>
              <p:cNvPr id="148" name="Flowchart: Magnetic Disk 36"/>
              <p:cNvSpPr>
                <a:spLocks noChangeArrowheads="1"/>
              </p:cNvSpPr>
              <p:nvPr/>
            </p:nvSpPr>
            <p:spPr bwMode="auto">
              <a:xfrm>
                <a:off x="20991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9" name="Flowchart: Magnetic Disk 37"/>
              <p:cNvSpPr>
                <a:spLocks noChangeArrowheads="1"/>
              </p:cNvSpPr>
              <p:nvPr/>
            </p:nvSpPr>
            <p:spPr bwMode="auto">
              <a:xfrm>
                <a:off x="26325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150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1832403" y="5981701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51" name="Straight Connector 39"/>
              <p:cNvCxnSpPr>
                <a:cxnSpLocks noChangeShapeType="1"/>
                <a:endCxn id="148" idx="2"/>
              </p:cNvCxnSpPr>
              <p:nvPr/>
            </p:nvCxnSpPr>
            <p:spPr bwMode="auto">
              <a:xfrm>
                <a:off x="1946702" y="6096001"/>
                <a:ext cx="152400" cy="1588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52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2365803" y="5980113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53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2480102" y="6094414"/>
                <a:ext cx="1524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sp>
            <p:nvSpPr>
              <p:cNvPr id="154" name="TextBox 42"/>
              <p:cNvSpPr txBox="1">
                <a:spLocks noChangeArrowheads="1"/>
              </p:cNvSpPr>
              <p:nvPr/>
            </p:nvSpPr>
            <p:spPr bwMode="auto">
              <a:xfrm>
                <a:off x="3089702" y="5910264"/>
                <a:ext cx="41549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…</a:t>
                </a:r>
              </a:p>
            </p:txBody>
          </p:sp>
        </p:grpSp>
        <p:cxnSp>
          <p:nvCxnSpPr>
            <p:cNvPr id="143" name="Straight Arrow Connector 60"/>
            <p:cNvCxnSpPr>
              <a:cxnSpLocks noChangeShapeType="1"/>
            </p:cNvCxnSpPr>
            <p:nvPr/>
          </p:nvCxnSpPr>
          <p:spPr bwMode="auto">
            <a:xfrm rot="5400000">
              <a:off x="18661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44" name="Straight Arrow Connector 64"/>
            <p:cNvCxnSpPr>
              <a:cxnSpLocks noChangeShapeType="1"/>
            </p:cNvCxnSpPr>
            <p:nvPr/>
          </p:nvCxnSpPr>
          <p:spPr bwMode="auto">
            <a:xfrm rot="5400000" flipH="1" flipV="1">
              <a:off x="17137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55" name="TextBox 9"/>
          <p:cNvSpPr txBox="1">
            <a:spLocks noChangeArrowheads="1"/>
          </p:cNvSpPr>
          <p:nvPr/>
        </p:nvSpPr>
        <p:spPr bwMode="auto">
          <a:xfrm>
            <a:off x="4648200" y="2359025"/>
            <a:ext cx="12668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Arial" pitchFamily="34" charset="0"/>
                <a:cs typeface="Arial" pitchFamily="34" charset="0"/>
              </a:rPr>
              <a:t>File namespace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0"/>
          <p:cNvSpPr txBox="1">
            <a:spLocks noChangeArrowheads="1"/>
          </p:cNvSpPr>
          <p:nvPr/>
        </p:nvSpPr>
        <p:spPr bwMode="auto">
          <a:xfrm>
            <a:off x="6276975" y="2162175"/>
            <a:ext cx="7048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1200" b="0" dirty="0" err="1">
                <a:latin typeface="Arial" pitchFamily="34" charset="0"/>
                <a:cs typeface="Arial" pitchFamily="34" charset="0"/>
              </a:rPr>
              <a:t>foo</a:t>
            </a:r>
            <a:r>
              <a:rPr lang="en-US" sz="1200" b="0" dirty="0">
                <a:latin typeface="Arial" pitchFamily="34" charset="0"/>
                <a:cs typeface="Arial" pitchFamily="34" charset="0"/>
              </a:rPr>
              <a:t>/bar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7" name="Straight Connector 11"/>
          <p:cNvCxnSpPr>
            <a:cxnSpLocks noChangeShapeType="1"/>
          </p:cNvCxnSpPr>
          <p:nvPr/>
        </p:nvCxnSpPr>
        <p:spPr bwMode="auto">
          <a:xfrm rot="5400000">
            <a:off x="4949826" y="2640012"/>
            <a:ext cx="411162" cy="404813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8" name="Straight Connector 12"/>
          <p:cNvCxnSpPr>
            <a:cxnSpLocks noChangeShapeType="1"/>
          </p:cNvCxnSpPr>
          <p:nvPr/>
        </p:nvCxnSpPr>
        <p:spPr bwMode="auto">
          <a:xfrm rot="16200000" flipH="1">
            <a:off x="5362576" y="2625725"/>
            <a:ext cx="258762" cy="28098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9" name="Straight Connector 13"/>
          <p:cNvCxnSpPr>
            <a:cxnSpLocks noChangeShapeType="1"/>
          </p:cNvCxnSpPr>
          <p:nvPr/>
        </p:nvCxnSpPr>
        <p:spPr bwMode="auto">
          <a:xfrm rot="16200000" flipH="1">
            <a:off x="5295900" y="3238500"/>
            <a:ext cx="228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0" name="Straight Connector 14"/>
          <p:cNvCxnSpPr>
            <a:cxnSpLocks noChangeShapeType="1"/>
          </p:cNvCxnSpPr>
          <p:nvPr/>
        </p:nvCxnSpPr>
        <p:spPr bwMode="auto">
          <a:xfrm rot="10800000" flipV="1">
            <a:off x="5181600" y="3124200"/>
            <a:ext cx="228600" cy="2286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1" name="Straight Connector 15"/>
          <p:cNvCxnSpPr>
            <a:cxnSpLocks noChangeShapeType="1"/>
          </p:cNvCxnSpPr>
          <p:nvPr/>
        </p:nvCxnSpPr>
        <p:spPr bwMode="auto">
          <a:xfrm rot="16200000" flipH="1">
            <a:off x="5241925" y="2755900"/>
            <a:ext cx="228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Connector 16"/>
          <p:cNvCxnSpPr>
            <a:cxnSpLocks noChangeShapeType="1"/>
          </p:cNvCxnSpPr>
          <p:nvPr/>
        </p:nvCxnSpPr>
        <p:spPr bwMode="auto">
          <a:xfrm rot="16200000" flipH="1">
            <a:off x="5032375" y="2979738"/>
            <a:ext cx="228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3" name="Rectangle 21"/>
          <p:cNvSpPr>
            <a:spLocks noChangeArrowheads="1"/>
          </p:cNvSpPr>
          <p:nvPr/>
        </p:nvSpPr>
        <p:spPr bwMode="auto">
          <a:xfrm>
            <a:off x="6400800" y="2438400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block 3df2</a:t>
            </a:r>
          </a:p>
        </p:txBody>
      </p:sp>
      <p:cxnSp>
        <p:nvCxnSpPr>
          <p:cNvPr id="164" name="Straight Connector 26"/>
          <p:cNvCxnSpPr>
            <a:cxnSpLocks noChangeShapeType="1"/>
          </p:cNvCxnSpPr>
          <p:nvPr/>
        </p:nvCxnSpPr>
        <p:spPr bwMode="auto">
          <a:xfrm>
            <a:off x="5141913" y="2865438"/>
            <a:ext cx="533400" cy="48736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hape 29"/>
          <p:cNvCxnSpPr>
            <a:cxnSpLocks noChangeShapeType="1"/>
            <a:endCxn id="156" idx="1"/>
          </p:cNvCxnSpPr>
          <p:nvPr/>
        </p:nvCxnSpPr>
        <p:spPr bwMode="auto">
          <a:xfrm flipV="1">
            <a:off x="5686425" y="2300288"/>
            <a:ext cx="590550" cy="1014412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sm" len="sm"/>
          </a:ln>
        </p:spPr>
      </p:cxnSp>
      <p:sp>
        <p:nvSpPr>
          <p:cNvPr id="166" name="Rectangle 4"/>
          <p:cNvSpPr>
            <a:spLocks noChangeArrowheads="1"/>
          </p:cNvSpPr>
          <p:nvPr/>
        </p:nvSpPr>
        <p:spPr bwMode="auto">
          <a:xfrm>
            <a:off x="1188720" y="2133600"/>
            <a:ext cx="109728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Application</a:t>
            </a:r>
          </a:p>
        </p:txBody>
      </p:sp>
      <p:sp>
        <p:nvSpPr>
          <p:cNvPr id="167" name="Rectangle 35"/>
          <p:cNvSpPr>
            <a:spLocks noChangeArrowheads="1"/>
          </p:cNvSpPr>
          <p:nvPr/>
        </p:nvSpPr>
        <p:spPr bwMode="auto">
          <a:xfrm>
            <a:off x="1188720" y="2438400"/>
            <a:ext cx="109728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HDFS Client</a:t>
            </a:r>
          </a:p>
        </p:txBody>
      </p:sp>
      <p:sp>
        <p:nvSpPr>
          <p:cNvPr id="168" name="Rectangle 21"/>
          <p:cNvSpPr>
            <a:spLocks noChangeArrowheads="1"/>
          </p:cNvSpPr>
          <p:nvPr/>
        </p:nvSpPr>
        <p:spPr bwMode="auto">
          <a:xfrm>
            <a:off x="6400800" y="2667000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9" name="Rectangle 21"/>
          <p:cNvSpPr>
            <a:spLocks noChangeArrowheads="1"/>
          </p:cNvSpPr>
          <p:nvPr/>
        </p:nvSpPr>
        <p:spPr bwMode="auto">
          <a:xfrm>
            <a:off x="6400800" y="2895600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0" name="Rectangle 21"/>
          <p:cNvSpPr>
            <a:spLocks noChangeArrowheads="1"/>
          </p:cNvSpPr>
          <p:nvPr/>
        </p:nvSpPr>
        <p:spPr bwMode="auto">
          <a:xfrm>
            <a:off x="6400800" y="3124200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1" name="Title 1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 Architecture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Namenode</a:t>
            </a:r>
            <a:r>
              <a:rPr lang="en-GB" dirty="0"/>
              <a:t> Responsibilities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Managing the file system namespace:</a:t>
            </a:r>
          </a:p>
          <a:p>
            <a:pPr lvl="1"/>
            <a:r>
              <a:rPr lang="en-GB" dirty="0"/>
              <a:t>Holds file/directory structure, metadata, file-to-block mapping, access permissions, etc.</a:t>
            </a:r>
          </a:p>
          <a:p>
            <a:r>
              <a:rPr lang="en-GB" dirty="0"/>
              <a:t>Coordinating file operations:</a:t>
            </a:r>
          </a:p>
          <a:p>
            <a:pPr lvl="1"/>
            <a:r>
              <a:rPr lang="en-GB" dirty="0"/>
              <a:t>Directs clients to </a:t>
            </a:r>
            <a:r>
              <a:rPr lang="en-GB" dirty="0" err="1"/>
              <a:t>datanodes</a:t>
            </a:r>
            <a:r>
              <a:rPr lang="en-GB" dirty="0"/>
              <a:t> for reads and writes</a:t>
            </a:r>
          </a:p>
          <a:p>
            <a:pPr lvl="1"/>
            <a:r>
              <a:rPr lang="en-GB" dirty="0"/>
              <a:t>No data is moved through the </a:t>
            </a:r>
            <a:r>
              <a:rPr lang="en-GB" dirty="0" err="1"/>
              <a:t>namenode</a:t>
            </a:r>
            <a:endParaRPr lang="en-GB" dirty="0"/>
          </a:p>
          <a:p>
            <a:r>
              <a:rPr lang="en-GB" dirty="0"/>
              <a:t>Maintaining overall health:</a:t>
            </a:r>
          </a:p>
          <a:p>
            <a:pPr lvl="1"/>
            <a:r>
              <a:rPr lang="en-GB" dirty="0"/>
              <a:t>Periodic communication with the </a:t>
            </a:r>
            <a:r>
              <a:rPr lang="en-GB" dirty="0" err="1"/>
              <a:t>datanodes</a:t>
            </a:r>
            <a:endParaRPr lang="en-GB" dirty="0"/>
          </a:p>
          <a:p>
            <a:pPr lvl="1"/>
            <a:r>
              <a:rPr lang="en-GB" dirty="0"/>
              <a:t>Block re-replication and rebalancing</a:t>
            </a:r>
          </a:p>
          <a:p>
            <a:pPr lvl="1"/>
            <a:r>
              <a:rPr lang="en-GB" dirty="0"/>
              <a:t>Garbage collection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37</a:t>
            </a:fld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everything together…</a:t>
            </a: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724400" y="1981200"/>
            <a:ext cx="1981200" cy="9144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8" name="Rectangle 35"/>
          <p:cNvSpPr>
            <a:spLocks noChangeArrowheads="1"/>
          </p:cNvSpPr>
          <p:nvPr/>
        </p:nvSpPr>
        <p:spPr bwMode="auto">
          <a:xfrm>
            <a:off x="4724400" y="2286000"/>
            <a:ext cx="1981200" cy="6096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2590800" y="1981200"/>
            <a:ext cx="1981200" cy="9144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3657600" y="3352800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5715000" y="3352800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1600200" y="3352800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63" name="Straight Arrow Connector 53"/>
          <p:cNvCxnSpPr>
            <a:cxnSpLocks noChangeShapeType="1"/>
            <a:stCxn id="107" idx="2"/>
            <a:endCxn id="70" idx="0"/>
          </p:cNvCxnSpPr>
          <p:nvPr/>
        </p:nvCxnSpPr>
        <p:spPr bwMode="auto">
          <a:xfrm rot="5400000">
            <a:off x="2514600" y="2819400"/>
            <a:ext cx="1143000" cy="9906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4" name="Straight Arrow Connector 53"/>
          <p:cNvCxnSpPr>
            <a:cxnSpLocks noChangeShapeType="1"/>
            <a:stCxn id="107" idx="2"/>
            <a:endCxn id="82" idx="0"/>
          </p:cNvCxnSpPr>
          <p:nvPr/>
        </p:nvCxnSpPr>
        <p:spPr bwMode="auto">
          <a:xfrm rot="16200000" flipH="1">
            <a:off x="3543300" y="2781300"/>
            <a:ext cx="1143000" cy="10668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5" name="Straight Arrow Connector 53"/>
          <p:cNvCxnSpPr>
            <a:cxnSpLocks noChangeShapeType="1"/>
            <a:stCxn id="107" idx="2"/>
            <a:endCxn id="94" idx="0"/>
          </p:cNvCxnSpPr>
          <p:nvPr/>
        </p:nvCxnSpPr>
        <p:spPr bwMode="auto">
          <a:xfrm rot="16200000" flipH="1">
            <a:off x="4572000" y="1752600"/>
            <a:ext cx="1143000" cy="31242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6" name="Straight Arrow Connector 53"/>
          <p:cNvCxnSpPr>
            <a:cxnSpLocks noChangeShapeType="1"/>
            <a:stCxn id="109" idx="2"/>
            <a:endCxn id="79" idx="0"/>
          </p:cNvCxnSpPr>
          <p:nvPr/>
        </p:nvCxnSpPr>
        <p:spPr bwMode="auto">
          <a:xfrm rot="5400000">
            <a:off x="3771900" y="1562100"/>
            <a:ext cx="762000" cy="31242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7" name="Straight Arrow Connector 53"/>
          <p:cNvCxnSpPr>
            <a:cxnSpLocks noChangeShapeType="1"/>
            <a:stCxn id="109" idx="2"/>
            <a:endCxn id="91" idx="0"/>
          </p:cNvCxnSpPr>
          <p:nvPr/>
        </p:nvCxnSpPr>
        <p:spPr bwMode="auto">
          <a:xfrm rot="5400000">
            <a:off x="4800600" y="2590800"/>
            <a:ext cx="762000" cy="10668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8" name="Straight Arrow Connector 53"/>
          <p:cNvCxnSpPr>
            <a:cxnSpLocks noChangeShapeType="1"/>
            <a:stCxn id="109" idx="2"/>
            <a:endCxn id="103" idx="0"/>
          </p:cNvCxnSpPr>
          <p:nvPr/>
        </p:nvCxnSpPr>
        <p:spPr bwMode="auto">
          <a:xfrm rot="16200000" flipH="1">
            <a:off x="5829300" y="2628900"/>
            <a:ext cx="762000" cy="9906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9" name="Rectangle 6"/>
          <p:cNvSpPr>
            <a:spLocks noChangeArrowheads="1"/>
          </p:cNvSpPr>
          <p:nvPr/>
        </p:nvSpPr>
        <p:spPr bwMode="auto">
          <a:xfrm>
            <a:off x="1752600" y="3886200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1752600" y="3886200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datanode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1752600" y="4191000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72" name="Flowchart: Magnetic Disk 36"/>
          <p:cNvSpPr>
            <a:spLocks noChangeArrowheads="1"/>
          </p:cNvSpPr>
          <p:nvPr/>
        </p:nvSpPr>
        <p:spPr bwMode="auto">
          <a:xfrm>
            <a:off x="20229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3" name="Flowchart: Magnetic Disk 37"/>
          <p:cNvSpPr>
            <a:spLocks noChangeArrowheads="1"/>
          </p:cNvSpPr>
          <p:nvPr/>
        </p:nvSpPr>
        <p:spPr bwMode="auto">
          <a:xfrm>
            <a:off x="25563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74" name="Straight Connector 38"/>
          <p:cNvCxnSpPr>
            <a:cxnSpLocks noChangeShapeType="1"/>
          </p:cNvCxnSpPr>
          <p:nvPr/>
        </p:nvCxnSpPr>
        <p:spPr bwMode="auto">
          <a:xfrm rot="5400000">
            <a:off x="1756203" y="4610101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5" name="Straight Connector 39"/>
          <p:cNvCxnSpPr>
            <a:cxnSpLocks noChangeShapeType="1"/>
            <a:endCxn id="72" idx="2"/>
          </p:cNvCxnSpPr>
          <p:nvPr/>
        </p:nvCxnSpPr>
        <p:spPr bwMode="auto">
          <a:xfrm>
            <a:off x="1870502" y="4724401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6" name="Straight Connector 40"/>
          <p:cNvCxnSpPr>
            <a:cxnSpLocks noChangeShapeType="1"/>
          </p:cNvCxnSpPr>
          <p:nvPr/>
        </p:nvCxnSpPr>
        <p:spPr bwMode="auto">
          <a:xfrm rot="5400000">
            <a:off x="2289603" y="4608513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7" name="Straight Connector 41"/>
          <p:cNvCxnSpPr>
            <a:cxnSpLocks noChangeShapeType="1"/>
          </p:cNvCxnSpPr>
          <p:nvPr/>
        </p:nvCxnSpPr>
        <p:spPr bwMode="auto">
          <a:xfrm>
            <a:off x="2403902" y="4722814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78" name="TextBox 42"/>
          <p:cNvSpPr txBox="1">
            <a:spLocks noChangeArrowheads="1"/>
          </p:cNvSpPr>
          <p:nvPr/>
        </p:nvSpPr>
        <p:spPr bwMode="auto">
          <a:xfrm>
            <a:off x="3013502" y="453866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1752600" y="35052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tasktracker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600200" y="49530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slave node</a:t>
            </a:r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3810000" y="3886200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3810000" y="3886200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datanode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3810000" y="4191000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84" name="Flowchart: Magnetic Disk 36"/>
          <p:cNvSpPr>
            <a:spLocks noChangeArrowheads="1"/>
          </p:cNvSpPr>
          <p:nvPr/>
        </p:nvSpPr>
        <p:spPr bwMode="auto">
          <a:xfrm>
            <a:off x="40803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5" name="Flowchart: Magnetic Disk 37"/>
          <p:cNvSpPr>
            <a:spLocks noChangeArrowheads="1"/>
          </p:cNvSpPr>
          <p:nvPr/>
        </p:nvSpPr>
        <p:spPr bwMode="auto">
          <a:xfrm>
            <a:off x="46137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86" name="Straight Connector 38"/>
          <p:cNvCxnSpPr>
            <a:cxnSpLocks noChangeShapeType="1"/>
          </p:cNvCxnSpPr>
          <p:nvPr/>
        </p:nvCxnSpPr>
        <p:spPr bwMode="auto">
          <a:xfrm rot="5400000">
            <a:off x="3813603" y="4610101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87" name="Straight Connector 39"/>
          <p:cNvCxnSpPr>
            <a:cxnSpLocks noChangeShapeType="1"/>
            <a:endCxn id="84" idx="2"/>
          </p:cNvCxnSpPr>
          <p:nvPr/>
        </p:nvCxnSpPr>
        <p:spPr bwMode="auto">
          <a:xfrm>
            <a:off x="3927902" y="4724401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88" name="Straight Connector 40"/>
          <p:cNvCxnSpPr>
            <a:cxnSpLocks noChangeShapeType="1"/>
          </p:cNvCxnSpPr>
          <p:nvPr/>
        </p:nvCxnSpPr>
        <p:spPr bwMode="auto">
          <a:xfrm rot="5400000">
            <a:off x="4347003" y="4608513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89" name="Straight Connector 41"/>
          <p:cNvCxnSpPr>
            <a:cxnSpLocks noChangeShapeType="1"/>
          </p:cNvCxnSpPr>
          <p:nvPr/>
        </p:nvCxnSpPr>
        <p:spPr bwMode="auto">
          <a:xfrm>
            <a:off x="4461302" y="4722814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90" name="TextBox 42"/>
          <p:cNvSpPr txBox="1">
            <a:spLocks noChangeArrowheads="1"/>
          </p:cNvSpPr>
          <p:nvPr/>
        </p:nvSpPr>
        <p:spPr bwMode="auto">
          <a:xfrm>
            <a:off x="5070902" y="453866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3810000" y="35052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tasktracker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657600" y="49530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slave node</a:t>
            </a:r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5867400" y="3886200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4" name="Rectangle 4"/>
          <p:cNvSpPr>
            <a:spLocks noChangeArrowheads="1"/>
          </p:cNvSpPr>
          <p:nvPr/>
        </p:nvSpPr>
        <p:spPr bwMode="auto">
          <a:xfrm>
            <a:off x="5867400" y="3886200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datanode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95" name="Rectangle 35"/>
          <p:cNvSpPr>
            <a:spLocks noChangeArrowheads="1"/>
          </p:cNvSpPr>
          <p:nvPr/>
        </p:nvSpPr>
        <p:spPr bwMode="auto">
          <a:xfrm>
            <a:off x="5867400" y="4191000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96" name="Flowchart: Magnetic Disk 36"/>
          <p:cNvSpPr>
            <a:spLocks noChangeArrowheads="1"/>
          </p:cNvSpPr>
          <p:nvPr/>
        </p:nvSpPr>
        <p:spPr bwMode="auto">
          <a:xfrm>
            <a:off x="61377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7" name="Flowchart: Magnetic Disk 37"/>
          <p:cNvSpPr>
            <a:spLocks noChangeArrowheads="1"/>
          </p:cNvSpPr>
          <p:nvPr/>
        </p:nvSpPr>
        <p:spPr bwMode="auto">
          <a:xfrm>
            <a:off x="66711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98" name="Straight Connector 38"/>
          <p:cNvCxnSpPr>
            <a:cxnSpLocks noChangeShapeType="1"/>
          </p:cNvCxnSpPr>
          <p:nvPr/>
        </p:nvCxnSpPr>
        <p:spPr bwMode="auto">
          <a:xfrm rot="5400000">
            <a:off x="5871003" y="4610101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99" name="Straight Connector 39"/>
          <p:cNvCxnSpPr>
            <a:cxnSpLocks noChangeShapeType="1"/>
            <a:endCxn id="96" idx="2"/>
          </p:cNvCxnSpPr>
          <p:nvPr/>
        </p:nvCxnSpPr>
        <p:spPr bwMode="auto">
          <a:xfrm>
            <a:off x="5985302" y="4724401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00" name="Straight Connector 40"/>
          <p:cNvCxnSpPr>
            <a:cxnSpLocks noChangeShapeType="1"/>
          </p:cNvCxnSpPr>
          <p:nvPr/>
        </p:nvCxnSpPr>
        <p:spPr bwMode="auto">
          <a:xfrm rot="5400000">
            <a:off x="6404403" y="4608513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01" name="Straight Connector 41"/>
          <p:cNvCxnSpPr>
            <a:cxnSpLocks noChangeShapeType="1"/>
          </p:cNvCxnSpPr>
          <p:nvPr/>
        </p:nvCxnSpPr>
        <p:spPr bwMode="auto">
          <a:xfrm>
            <a:off x="6518702" y="4722814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102" name="TextBox 42"/>
          <p:cNvSpPr txBox="1">
            <a:spLocks noChangeArrowheads="1"/>
          </p:cNvSpPr>
          <p:nvPr/>
        </p:nvSpPr>
        <p:spPr bwMode="auto">
          <a:xfrm>
            <a:off x="7128302" y="4538664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103" name="Rectangle 4"/>
          <p:cNvSpPr>
            <a:spLocks noChangeArrowheads="1"/>
          </p:cNvSpPr>
          <p:nvPr/>
        </p:nvSpPr>
        <p:spPr bwMode="auto">
          <a:xfrm>
            <a:off x="5867400" y="35052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tasktracker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5715000" y="49530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slave node</a:t>
            </a: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2590800" y="19812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namenode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ectangle 35"/>
          <p:cNvSpPr>
            <a:spLocks noChangeArrowheads="1"/>
          </p:cNvSpPr>
          <p:nvPr/>
        </p:nvSpPr>
        <p:spPr bwMode="auto">
          <a:xfrm>
            <a:off x="2590800" y="2286000"/>
            <a:ext cx="1981200" cy="6096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Rectangle 4"/>
          <p:cNvSpPr>
            <a:spLocks noChangeArrowheads="1"/>
          </p:cNvSpPr>
          <p:nvPr/>
        </p:nvSpPr>
        <p:spPr bwMode="auto">
          <a:xfrm>
            <a:off x="2743200" y="24384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namenode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108" name="Rectangle 4"/>
          <p:cNvSpPr>
            <a:spLocks noChangeArrowheads="1"/>
          </p:cNvSpPr>
          <p:nvPr/>
        </p:nvSpPr>
        <p:spPr bwMode="auto">
          <a:xfrm>
            <a:off x="4724400" y="19812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job submission node</a:t>
            </a:r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4876800" y="24384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jobtracker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38</a:t>
            </a:fld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MapReduce</a:t>
            </a:r>
            <a:r>
              <a:rPr lang="en-US" dirty="0">
                <a:solidFill>
                  <a:srgbClr val="0070C0"/>
                </a:solidFill>
              </a:rPr>
              <a:t> Algorithm Design</a:t>
            </a:r>
          </a:p>
        </p:txBody>
      </p:sp>
    </p:spTree>
    <p:extLst>
      <p:ext uri="{BB962C8B-B14F-4D97-AF65-F5344CB8AC3E}">
        <p14:creationId xmlns:p14="http://schemas.microsoft.com/office/powerpoint/2010/main" val="96872210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data like more data!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1506538"/>
            <a:ext cx="5181600" cy="5199062"/>
            <a:chOff x="864" y="1257"/>
            <a:chExt cx="3264" cy="3275"/>
          </a:xfrm>
        </p:grpSpPr>
        <p:pic>
          <p:nvPicPr>
            <p:cNvPr id="12298" name="Picture 4" descr="BankoBrillDataGraph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0" y="1257"/>
              <a:ext cx="2928" cy="274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12299" name="Text Box 6"/>
            <p:cNvSpPr txBox="1">
              <a:spLocks noChangeArrowheads="1"/>
            </p:cNvSpPr>
            <p:nvPr/>
          </p:nvSpPr>
          <p:spPr bwMode="auto">
            <a:xfrm>
              <a:off x="864" y="4377"/>
              <a:ext cx="111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0" dirty="0">
                  <a:solidFill>
                    <a:schemeClr val="bg1"/>
                  </a:solidFill>
                </a:rPr>
                <a:t>(</a:t>
              </a:r>
              <a:r>
                <a:rPr lang="en-US" sz="1000" b="0" dirty="0" err="1">
                  <a:solidFill>
                    <a:schemeClr val="bg1"/>
                  </a:solidFill>
                </a:rPr>
                <a:t>Banko</a:t>
              </a:r>
              <a:r>
                <a:rPr lang="en-US" sz="1000" b="0" dirty="0">
                  <a:solidFill>
                    <a:schemeClr val="bg1"/>
                  </a:solidFill>
                </a:rPr>
                <a:t> and Brill, ACL 2001)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0" y="1905000"/>
            <a:ext cx="8705850" cy="4953000"/>
            <a:chOff x="0" y="1508"/>
            <a:chExt cx="5484" cy="3120"/>
          </a:xfrm>
        </p:grpSpPr>
        <p:pic>
          <p:nvPicPr>
            <p:cNvPr id="12296" name="Picture 5" descr="MT-LM-siz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60" y="1508"/>
              <a:ext cx="3324" cy="23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12297" name="Text Box 7"/>
            <p:cNvSpPr txBox="1">
              <a:spLocks noChangeArrowheads="1"/>
            </p:cNvSpPr>
            <p:nvPr/>
          </p:nvSpPr>
          <p:spPr bwMode="auto">
            <a:xfrm>
              <a:off x="0" y="4473"/>
              <a:ext cx="11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0" dirty="0">
                  <a:solidFill>
                    <a:schemeClr val="bg1"/>
                  </a:solidFill>
                </a:rPr>
                <a:t>(</a:t>
              </a:r>
              <a:r>
                <a:rPr lang="en-US" sz="1000" b="0" dirty="0" err="1">
                  <a:solidFill>
                    <a:schemeClr val="bg1"/>
                  </a:solidFill>
                </a:rPr>
                <a:t>Brants</a:t>
              </a:r>
              <a:r>
                <a:rPr lang="en-US" sz="1000" b="0" dirty="0">
                  <a:solidFill>
                    <a:schemeClr val="bg1"/>
                  </a:solidFill>
                </a:rPr>
                <a:t> et al., EMNLP 2007)</a:t>
              </a:r>
              <a:endParaRPr lang="en-US" sz="1800" b="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Oval 12"/>
          <p:cNvSpPr/>
          <p:nvPr/>
        </p:nvSpPr>
        <p:spPr bwMode="auto">
          <a:xfrm>
            <a:off x="7620000" y="4800600"/>
            <a:ext cx="1143000" cy="914400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838200"/>
            <a:ext cx="263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s/knowledge/data/g;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68111" y="5867400"/>
            <a:ext cx="414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do we get here if we’re not Google?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MapReduce: Recap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Programmers must specify: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map</a:t>
            </a:r>
            <a:r>
              <a:rPr lang="en-US" dirty="0"/>
              <a:t> (k, v) </a:t>
            </a:r>
            <a:r>
              <a:rPr lang="en-US" dirty="0">
                <a:cs typeface="Arial" charset="0"/>
              </a:rPr>
              <a:t>→ &lt;k’, v’&gt;*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All values with the same key are reduced together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Optionally, also: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partition</a:t>
            </a:r>
            <a:r>
              <a:rPr lang="en-US" dirty="0">
                <a:cs typeface="Arial" charset="0"/>
              </a:rPr>
              <a:t> (k’, number of partitions) → partition for k’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Often a simple hash of the key, e.g., hash(k’) mod 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Divides up key space for parallel reduce operations</a:t>
            </a:r>
          </a:p>
          <a:p>
            <a:pPr lvl="1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combine</a:t>
            </a:r>
            <a:r>
              <a:rPr lang="en-US" dirty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Mini-reducers that run in memory after the map phase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Used as an optimization to reduce network traffic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The execution framework handles everything else…</a:t>
            </a:r>
          </a:p>
          <a:p>
            <a:pPr lvl="1">
              <a:lnSpc>
                <a:spcPct val="90000"/>
              </a:lnSpc>
            </a:pPr>
            <a:endParaRPr lang="en-US" dirty="0"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630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F9CD8FC-7383-964A-E999-D367CC2CC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0" y="292100"/>
            <a:ext cx="5511800" cy="62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3719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“Everything Else”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execution framework handles everything else…</a:t>
            </a:r>
          </a:p>
          <a:p>
            <a:pPr lvl="1"/>
            <a:r>
              <a:rPr lang="en-US" dirty="0"/>
              <a:t>Scheduling: assigns workers to map and reduce tasks</a:t>
            </a:r>
          </a:p>
          <a:p>
            <a:pPr lvl="1"/>
            <a:r>
              <a:rPr lang="en-US" dirty="0"/>
              <a:t>“Data distribution”: moves processes to data</a:t>
            </a:r>
          </a:p>
          <a:p>
            <a:pPr lvl="1"/>
            <a:r>
              <a:rPr lang="en-US" dirty="0"/>
              <a:t>Synchronization: gathers, sorts, and shuffles intermediate data</a:t>
            </a:r>
          </a:p>
          <a:p>
            <a:pPr lvl="1"/>
            <a:r>
              <a:rPr lang="en-US" dirty="0"/>
              <a:t>Errors and faults: detects worker failures and restarts</a:t>
            </a:r>
          </a:p>
          <a:p>
            <a:r>
              <a:rPr lang="en-US" dirty="0"/>
              <a:t>Limited control over data and execution flow</a:t>
            </a:r>
          </a:p>
          <a:p>
            <a:pPr lvl="1"/>
            <a:r>
              <a:rPr lang="en-US" dirty="0"/>
              <a:t>All algorithms must expressed in m, r, c, p</a:t>
            </a:r>
          </a:p>
          <a:p>
            <a:r>
              <a:rPr lang="en-US" dirty="0"/>
              <a:t>You don’t know: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mappers</a:t>
            </a:r>
            <a:r>
              <a:rPr lang="en-US" dirty="0"/>
              <a:t> and reducers run</a:t>
            </a:r>
          </a:p>
          <a:p>
            <a:pPr lvl="1"/>
            <a:r>
              <a:rPr lang="en-US" dirty="0"/>
              <a:t>When a mapper or reducer begins or finishes</a:t>
            </a:r>
          </a:p>
          <a:p>
            <a:pPr lvl="1"/>
            <a:r>
              <a:rPr lang="en-US" dirty="0"/>
              <a:t>Which input a particular mapper is processing</a:t>
            </a:r>
          </a:p>
          <a:p>
            <a:pPr lvl="1"/>
            <a:r>
              <a:rPr lang="en-US" dirty="0"/>
              <a:t>Which intermediate key a particular reducer is processing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91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for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Cleverly-constructed data structures</a:t>
            </a:r>
          </a:p>
          <a:p>
            <a:pPr lvl="1"/>
            <a:r>
              <a:rPr lang="en-US" dirty="0"/>
              <a:t>Bring partial results together</a:t>
            </a:r>
          </a:p>
          <a:p>
            <a:r>
              <a:rPr lang="en-US" dirty="0"/>
              <a:t>Sort order of intermediate keys</a:t>
            </a:r>
          </a:p>
          <a:p>
            <a:pPr lvl="1"/>
            <a:r>
              <a:rPr lang="en-US" dirty="0"/>
              <a:t>Control order in which reducers process keys</a:t>
            </a:r>
          </a:p>
          <a:p>
            <a:r>
              <a:rPr lang="en-US" dirty="0"/>
              <a:t>Partitioner</a:t>
            </a:r>
          </a:p>
          <a:p>
            <a:pPr lvl="1"/>
            <a:r>
              <a:rPr lang="en-US" dirty="0"/>
              <a:t>Control which reducer processes which keys</a:t>
            </a:r>
          </a:p>
          <a:p>
            <a:r>
              <a:rPr lang="en-US" dirty="0"/>
              <a:t>Preserving state in </a:t>
            </a:r>
            <a:r>
              <a:rPr lang="en-US" dirty="0" err="1"/>
              <a:t>mappers</a:t>
            </a:r>
            <a:r>
              <a:rPr lang="en-US" dirty="0"/>
              <a:t> and reducers</a:t>
            </a:r>
          </a:p>
          <a:p>
            <a:pPr lvl="1"/>
            <a:r>
              <a:rPr lang="en-US" dirty="0"/>
              <a:t>Capture dependencies across multiple keys and values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817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Preserving State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143000" y="1676400"/>
            <a:ext cx="2057400" cy="3886200"/>
            <a:chOff x="1143000" y="1676400"/>
            <a:chExt cx="2057400" cy="38862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1143000" y="1676400"/>
              <a:ext cx="2057400" cy="3886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4000" y="1828800"/>
              <a:ext cx="12282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Mapper object</a:t>
              </a:r>
            </a:p>
          </p:txBody>
        </p:sp>
      </p:grpSp>
      <p:sp>
        <p:nvSpPr>
          <p:cNvPr id="10" name="Rounded Rectangle 9"/>
          <p:cNvSpPr/>
          <p:nvPr/>
        </p:nvSpPr>
        <p:spPr bwMode="auto">
          <a:xfrm>
            <a:off x="1371600" y="28956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configure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371600" y="3505200"/>
            <a:ext cx="16002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1371600" y="47244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close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676400" y="2362200"/>
            <a:ext cx="990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state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rot="10800000">
            <a:off x="3200400" y="2286000"/>
            <a:ext cx="533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97258" y="2161401"/>
            <a:ext cx="1386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one object per task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6019800" y="1676400"/>
            <a:ext cx="2057400" cy="3886200"/>
            <a:chOff x="6019800" y="1676400"/>
            <a:chExt cx="2057400" cy="3886200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6019800" y="1676400"/>
              <a:ext cx="2057400" cy="3886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00800" y="1828800"/>
              <a:ext cx="12955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Reducer object</a:t>
              </a:r>
            </a:p>
          </p:txBody>
        </p:sp>
      </p:grpSp>
      <p:sp>
        <p:nvSpPr>
          <p:cNvPr id="22" name="Rounded Rectangle 21"/>
          <p:cNvSpPr/>
          <p:nvPr/>
        </p:nvSpPr>
        <p:spPr bwMode="auto">
          <a:xfrm>
            <a:off x="6248400" y="28956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configure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6248400" y="3505200"/>
            <a:ext cx="16002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reduce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6248400" y="47244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close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553200" y="2362200"/>
            <a:ext cx="990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state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flipV="1">
            <a:off x="5486400" y="2286000"/>
            <a:ext cx="533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rot="10800000">
            <a:off x="2971801" y="3705999"/>
            <a:ext cx="609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36539" y="3581400"/>
            <a:ext cx="131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one call per input </a:t>
            </a:r>
            <a:br>
              <a:rPr lang="en-US" sz="1200" dirty="0"/>
            </a:br>
            <a:r>
              <a:rPr lang="en-US" sz="1200" dirty="0"/>
              <a:t>key-value pair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0" y="4191000"/>
            <a:ext cx="123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one call per </a:t>
            </a:r>
            <a:br>
              <a:rPr lang="en-US" sz="1200" dirty="0"/>
            </a:br>
            <a:r>
              <a:rPr lang="en-US" sz="1200" dirty="0"/>
              <a:t>intermediate key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 rot="10800000" flipH="1">
            <a:off x="5638800" y="4341811"/>
            <a:ext cx="609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3"/>
          </p:cNvCxnSpPr>
          <p:nvPr/>
        </p:nvCxnSpPr>
        <p:spPr bwMode="auto">
          <a:xfrm rot="10800000">
            <a:off x="2971801" y="3124200"/>
            <a:ext cx="762001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33800" y="2999601"/>
            <a:ext cx="1538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API initialization hook</a:t>
            </a:r>
          </a:p>
        </p:txBody>
      </p:sp>
      <p:cxnSp>
        <p:nvCxnSpPr>
          <p:cNvPr id="35" name="Straight Arrow Connector 34"/>
          <p:cNvCxnSpPr>
            <a:endCxn id="22" idx="1"/>
          </p:cNvCxnSpPr>
          <p:nvPr/>
        </p:nvCxnSpPr>
        <p:spPr bwMode="auto">
          <a:xfrm flipV="1">
            <a:off x="5486401" y="3124200"/>
            <a:ext cx="76199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 rot="10800000">
            <a:off x="2971802" y="4953000"/>
            <a:ext cx="91439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86200" y="4828401"/>
            <a:ext cx="1269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API cleanup hook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5334000" y="4953000"/>
            <a:ext cx="914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11" idx="1"/>
            <a:endCxn id="15" idx="1"/>
          </p:cNvCxnSpPr>
          <p:nvPr/>
        </p:nvCxnSpPr>
        <p:spPr bwMode="auto">
          <a:xfrm rot="10800000" flipH="1">
            <a:off x="1371600" y="2514600"/>
            <a:ext cx="304800" cy="1524000"/>
          </a:xfrm>
          <a:prstGeom prst="curvedConnector3">
            <a:avLst>
              <a:gd name="adj1" fmla="val -43235"/>
            </a:avLst>
          </a:prstGeom>
          <a:ln>
            <a:prstDash val="dash"/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23" idx="3"/>
            <a:endCxn id="25" idx="3"/>
          </p:cNvCxnSpPr>
          <p:nvPr/>
        </p:nvCxnSpPr>
        <p:spPr bwMode="auto">
          <a:xfrm flipH="1" flipV="1">
            <a:off x="7543800" y="2514600"/>
            <a:ext cx="304800" cy="1524000"/>
          </a:xfrm>
          <a:prstGeom prst="curvedConnector3">
            <a:avLst>
              <a:gd name="adj1" fmla="val -39706"/>
            </a:avLst>
          </a:prstGeom>
          <a:ln>
            <a:prstDash val="dash"/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02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9" grpId="0"/>
      <p:bldP spid="22" grpId="0" animBg="1"/>
      <p:bldP spid="23" grpId="0" animBg="1"/>
      <p:bldP spid="24" grpId="0" animBg="1"/>
      <p:bldP spid="25" grpId="0" animBg="1"/>
      <p:bldP spid="28" grpId="0"/>
      <p:bldP spid="30" grpId="0"/>
      <p:bldP spid="34" grpId="0"/>
      <p:bldP spid="3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Importance of Local Aggregation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 scaling characteristics:</a:t>
            </a:r>
          </a:p>
          <a:p>
            <a:pPr lvl="1"/>
            <a:r>
              <a:rPr lang="en-US" dirty="0"/>
              <a:t>Twice the data, twice the running time</a:t>
            </a:r>
          </a:p>
          <a:p>
            <a:pPr lvl="1"/>
            <a:r>
              <a:rPr lang="en-US" dirty="0"/>
              <a:t>Twice the resources, half the running time</a:t>
            </a:r>
          </a:p>
          <a:p>
            <a:r>
              <a:rPr lang="en-US" dirty="0"/>
              <a:t>Why can’t we achieve this?</a:t>
            </a:r>
          </a:p>
          <a:p>
            <a:pPr lvl="1"/>
            <a:r>
              <a:rPr lang="en-US" dirty="0"/>
              <a:t>Synchronization requires communication</a:t>
            </a:r>
          </a:p>
          <a:p>
            <a:pPr lvl="1"/>
            <a:r>
              <a:rPr lang="en-US" dirty="0"/>
              <a:t>Communication kills performance</a:t>
            </a:r>
          </a:p>
          <a:p>
            <a:r>
              <a:rPr lang="en-US" dirty="0"/>
              <a:t>Thus… avoid communication!</a:t>
            </a:r>
          </a:p>
          <a:p>
            <a:pPr lvl="1"/>
            <a:r>
              <a:rPr lang="en-US" dirty="0"/>
              <a:t>Reduce intermediate data via local aggregation</a:t>
            </a:r>
          </a:p>
          <a:p>
            <a:pPr lvl="1"/>
            <a:r>
              <a:rPr lang="en-US" dirty="0"/>
              <a:t>Combiners can help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96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Shuffle and Sort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524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Mapper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315200" y="2286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Reducer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85800" y="2590800"/>
            <a:ext cx="1371600" cy="1371600"/>
            <a:chOff x="1219200" y="3200400"/>
            <a:chExt cx="1371600" cy="1371600"/>
          </a:xfrm>
        </p:grpSpPr>
        <p:sp>
          <p:nvSpPr>
            <p:cNvPr id="7" name="Oval 6"/>
            <p:cNvSpPr/>
            <p:nvPr/>
          </p:nvSpPr>
          <p:spPr bwMode="auto">
            <a:xfrm>
              <a:off x="1219200" y="3200400"/>
              <a:ext cx="1371600" cy="1371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371600" y="3352800"/>
              <a:ext cx="1066800" cy="1066800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447800" y="4800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26670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2895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895600" y="3124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2133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2743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5400000">
            <a:off x="1181100" y="2324100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 rot="5400000">
            <a:off x="1181894" y="4228306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 rot="16200000" flipH="1">
            <a:off x="1372394" y="4191794"/>
            <a:ext cx="609600" cy="3032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rot="16200000" flipH="1">
            <a:off x="1753394" y="4039394"/>
            <a:ext cx="381000" cy="3794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 bwMode="auto">
          <a:xfrm rot="5400000" flipH="1" flipV="1">
            <a:off x="2362200" y="3733800"/>
            <a:ext cx="838200" cy="38100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7" idx="1"/>
          </p:cNvCxnSpPr>
          <p:nvPr/>
        </p:nvCxnSpPr>
        <p:spPr bwMode="auto">
          <a:xfrm flipV="1">
            <a:off x="3657600" y="2247900"/>
            <a:ext cx="1295400" cy="304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1"/>
          </p:cNvCxnSpPr>
          <p:nvPr/>
        </p:nvCxnSpPr>
        <p:spPr bwMode="auto">
          <a:xfrm rot="5400000" flipH="1" flipV="1">
            <a:off x="2152650" y="3143250"/>
            <a:ext cx="3390900" cy="2209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9" idx="1"/>
          </p:cNvCxnSpPr>
          <p:nvPr/>
        </p:nvCxnSpPr>
        <p:spPr bwMode="auto">
          <a:xfrm rot="5400000" flipH="1" flipV="1">
            <a:off x="2419350" y="3409950"/>
            <a:ext cx="3086100" cy="19812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8854" y="5943600"/>
            <a:ext cx="157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other </a:t>
            </a:r>
            <a:r>
              <a:rPr lang="en-US" b="0" dirty="0" err="1"/>
              <a:t>mappers</a:t>
            </a:r>
            <a:endParaRPr lang="en-US" b="0" dirty="0"/>
          </a:p>
        </p:txBody>
      </p:sp>
      <p:cxnSp>
        <p:nvCxnSpPr>
          <p:cNvPr id="46" name="Straight Arrow Connector 45"/>
          <p:cNvCxnSpPr>
            <a:stCxn id="13" idx="3"/>
          </p:cNvCxnSpPr>
          <p:nvPr/>
        </p:nvCxnSpPr>
        <p:spPr bwMode="auto">
          <a:xfrm>
            <a:off x="3657600" y="2781300"/>
            <a:ext cx="2057400" cy="20193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3"/>
          </p:cNvCxnSpPr>
          <p:nvPr/>
        </p:nvCxnSpPr>
        <p:spPr bwMode="auto">
          <a:xfrm>
            <a:off x="3657600" y="3009900"/>
            <a:ext cx="1828800" cy="17907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3"/>
          </p:cNvCxnSpPr>
          <p:nvPr/>
        </p:nvCxnSpPr>
        <p:spPr bwMode="auto">
          <a:xfrm>
            <a:off x="3657600" y="3238500"/>
            <a:ext cx="1600200" cy="15621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15854" y="4843046"/>
            <a:ext cx="1569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other reducers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2001" y="30480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dirty="0"/>
              <a:t>circular buffer </a:t>
            </a:r>
            <a:br>
              <a:rPr lang="en-US" sz="1200" b="0" dirty="0"/>
            </a:br>
            <a:r>
              <a:rPr lang="en-US" sz="1200" b="0" dirty="0"/>
              <a:t>(in memory)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4886" y="5029200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dirty="0"/>
              <a:t>spills (on disk)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24006" y="1976735"/>
            <a:ext cx="104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dirty="0"/>
              <a:t>merged spills </a:t>
            </a:r>
            <a:br>
              <a:rPr lang="en-US" sz="1200" b="0" dirty="0"/>
            </a:br>
            <a:r>
              <a:rPr lang="en-US" sz="1200" b="0" dirty="0"/>
              <a:t>(on disk)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667218" y="1600200"/>
            <a:ext cx="1318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dirty="0"/>
              <a:t>intermediate files </a:t>
            </a:r>
            <a:br>
              <a:rPr lang="en-US" sz="1200" b="0" dirty="0"/>
            </a:br>
            <a:r>
              <a:rPr lang="en-US" sz="1200" b="0" dirty="0"/>
              <a:t>(on disk)</a:t>
            </a:r>
          </a:p>
        </p:txBody>
      </p:sp>
      <p:cxnSp>
        <p:nvCxnSpPr>
          <p:cNvPr id="74" name="Straight Arrow Connector 73"/>
          <p:cNvCxnSpPr>
            <a:endCxn id="17" idx="3"/>
          </p:cNvCxnSpPr>
          <p:nvPr/>
        </p:nvCxnSpPr>
        <p:spPr bwMode="auto">
          <a:xfrm rot="10800000">
            <a:off x="5715000" y="22479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" idx="1"/>
            <a:endCxn id="18" idx="3"/>
          </p:cNvCxnSpPr>
          <p:nvPr/>
        </p:nvCxnSpPr>
        <p:spPr bwMode="auto">
          <a:xfrm rot="10800000">
            <a:off x="5715000" y="2552700"/>
            <a:ext cx="1600200" cy="1588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19" idx="3"/>
          </p:cNvCxnSpPr>
          <p:nvPr/>
        </p:nvCxnSpPr>
        <p:spPr bwMode="auto">
          <a:xfrm rot="10800000" flipV="1">
            <a:off x="5715000" y="26670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 bwMode="auto">
          <a:xfrm>
            <a:off x="2286000" y="3733800"/>
            <a:ext cx="1066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Combiner</a:t>
            </a: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Rounded Rectangle 86"/>
          <p:cNvSpPr/>
          <p:nvPr/>
        </p:nvSpPr>
        <p:spPr bwMode="auto">
          <a:xfrm>
            <a:off x="5943600" y="2362200"/>
            <a:ext cx="10668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Combiner</a:t>
            </a: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7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Count: Baseline</a:t>
            </a:r>
          </a:p>
        </p:txBody>
      </p:sp>
      <p:pic>
        <p:nvPicPr>
          <p:cNvPr id="5" name="Picture 4" descr="w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2286000"/>
            <a:ext cx="4876800" cy="283845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5867400"/>
            <a:ext cx="50209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What’s the impact of combiners?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1132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Count: Version 1</a:t>
            </a:r>
          </a:p>
        </p:txBody>
      </p:sp>
      <p:pic>
        <p:nvPicPr>
          <p:cNvPr id="6" name="Picture 5" descr="w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2286000"/>
            <a:ext cx="8172450" cy="198120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5867400"/>
            <a:ext cx="43043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Are combiners still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needed?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2326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Count: Version 2</a:t>
            </a:r>
          </a:p>
        </p:txBody>
      </p:sp>
      <p:pic>
        <p:nvPicPr>
          <p:cNvPr id="4" name="Picture 3" descr="wc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2286000"/>
            <a:ext cx="8162925" cy="2505075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5867400"/>
            <a:ext cx="43043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Are combiners still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needed?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 rot="20273313">
            <a:off x="4045079" y="2603869"/>
            <a:ext cx="344677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Key: preserve state across</a:t>
            </a:r>
            <a:b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</a:b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input</a:t>
            </a:r>
            <a:r>
              <a:rPr kumimoji="0" lang="en-US" sz="200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key-value pairs!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0433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 do with more data?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Answering factoid questions</a:t>
            </a:r>
          </a:p>
          <a:p>
            <a:pPr lvl="1"/>
            <a:r>
              <a:rPr lang="en-US" dirty="0"/>
              <a:t>Pattern matching on the Web</a:t>
            </a:r>
          </a:p>
          <a:p>
            <a:pPr lvl="1"/>
            <a:r>
              <a:rPr lang="en-US" dirty="0"/>
              <a:t>Works amazingly well</a:t>
            </a:r>
          </a:p>
          <a:p>
            <a:pPr lvl="1"/>
            <a:endParaRPr lang="en-US" dirty="0"/>
          </a:p>
          <a:p>
            <a:r>
              <a:rPr lang="en-US" dirty="0"/>
              <a:t>Learning relations</a:t>
            </a:r>
          </a:p>
          <a:p>
            <a:pPr lvl="1"/>
            <a:r>
              <a:rPr lang="en-US" dirty="0"/>
              <a:t>Start with seed instances</a:t>
            </a:r>
          </a:p>
          <a:p>
            <a:pPr lvl="1"/>
            <a:r>
              <a:rPr lang="en-US" dirty="0"/>
              <a:t>Search for patterns on the Web</a:t>
            </a:r>
          </a:p>
          <a:p>
            <a:pPr lvl="1"/>
            <a:r>
              <a:rPr lang="en-US" dirty="0"/>
              <a:t>Using patterns to find more instances</a:t>
            </a:r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1417638" y="2362200"/>
            <a:ext cx="53778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Who shot Abraham Lincoln?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/>
              <a:t>shot Abraham Lincoln</a:t>
            </a:r>
          </a:p>
        </p:txBody>
      </p:sp>
      <p:sp>
        <p:nvSpPr>
          <p:cNvPr id="11269" name="TextBox 5"/>
          <p:cNvSpPr txBox="1">
            <a:spLocks noChangeArrowheads="1"/>
          </p:cNvSpPr>
          <p:nvPr/>
        </p:nvSpPr>
        <p:spPr bwMode="auto">
          <a:xfrm>
            <a:off x="1187669" y="5493264"/>
            <a:ext cx="26901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/>
              <a:t>Birthday-of(Mozart, 1756)</a:t>
            </a:r>
          </a:p>
          <a:p>
            <a:r>
              <a:rPr lang="en-US" b="0" dirty="0"/>
              <a:t>Birthday-of(Einstein, 1879)</a:t>
            </a:r>
          </a:p>
        </p:txBody>
      </p:sp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3957857" y="4782064"/>
            <a:ext cx="40251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0"/>
              <a:t>Wolfgang Amadeus Mozart (1756 - 1791)</a:t>
            </a:r>
            <a:endParaRPr lang="en-US" b="0"/>
          </a:p>
        </p:txBody>
      </p:sp>
      <p:sp>
        <p:nvSpPr>
          <p:cNvPr id="11271" name="TextBox 8"/>
          <p:cNvSpPr txBox="1">
            <a:spLocks noChangeArrowheads="1"/>
          </p:cNvSpPr>
          <p:nvPr/>
        </p:nvSpPr>
        <p:spPr bwMode="auto">
          <a:xfrm>
            <a:off x="3957857" y="5053527"/>
            <a:ext cx="25863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b="0"/>
              <a:t>Einstein was born in 1879</a:t>
            </a:r>
            <a:endParaRPr lang="en-US" b="0"/>
          </a:p>
        </p:txBody>
      </p:sp>
      <p:sp>
        <p:nvSpPr>
          <p:cNvPr id="11272" name="TextBox 9"/>
          <p:cNvSpPr txBox="1">
            <a:spLocks noChangeArrowheads="1"/>
          </p:cNvSpPr>
          <p:nvPr/>
        </p:nvSpPr>
        <p:spPr bwMode="auto">
          <a:xfrm>
            <a:off x="4388069" y="5925064"/>
            <a:ext cx="261828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PERSON (DATE –</a:t>
            </a:r>
          </a:p>
          <a:p>
            <a:r>
              <a:rPr lang="en-US" b="0"/>
              <a:t>PERSON was born in DATE</a:t>
            </a:r>
          </a:p>
        </p:txBody>
      </p:sp>
      <p:sp>
        <p:nvSpPr>
          <p:cNvPr id="11273" name="Right Arrow 10"/>
          <p:cNvSpPr>
            <a:spLocks noChangeArrowheads="1"/>
          </p:cNvSpPr>
          <p:nvPr/>
        </p:nvSpPr>
        <p:spPr bwMode="auto">
          <a:xfrm rot="-1886155">
            <a:off x="3626069" y="5163064"/>
            <a:ext cx="304800" cy="3048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274" name="Right Arrow 11"/>
          <p:cNvSpPr>
            <a:spLocks noChangeArrowheads="1"/>
          </p:cNvSpPr>
          <p:nvPr/>
        </p:nvSpPr>
        <p:spPr bwMode="auto">
          <a:xfrm rot="5400000">
            <a:off x="4616669" y="5467864"/>
            <a:ext cx="304800" cy="3048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275" name="Right Arrow 12"/>
          <p:cNvSpPr>
            <a:spLocks noChangeArrowheads="1"/>
          </p:cNvSpPr>
          <p:nvPr/>
        </p:nvSpPr>
        <p:spPr bwMode="auto">
          <a:xfrm rot="-9953443">
            <a:off x="3949919" y="5848864"/>
            <a:ext cx="304800" cy="3048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324" name="TextBox 13"/>
          <p:cNvSpPr txBox="1">
            <a:spLocks noChangeArrowheads="1"/>
          </p:cNvSpPr>
          <p:nvPr/>
        </p:nvSpPr>
        <p:spPr bwMode="auto">
          <a:xfrm>
            <a:off x="0" y="6442075"/>
            <a:ext cx="47244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(Brill et al., TREC 2001; Lin, ACM TOIS 2007)</a:t>
            </a:r>
          </a:p>
          <a:p>
            <a:r>
              <a:rPr lang="en-US" sz="1000" b="0" dirty="0">
                <a:solidFill>
                  <a:schemeClr val="bg1"/>
                </a:solidFill>
              </a:rPr>
              <a:t>(</a:t>
            </a:r>
            <a:r>
              <a:rPr lang="en-US" sz="1000" b="0" dirty="0" err="1">
                <a:solidFill>
                  <a:schemeClr val="bg1"/>
                </a:solidFill>
              </a:rPr>
              <a:t>Agichtein</a:t>
            </a:r>
            <a:r>
              <a:rPr lang="en-US" sz="1000" b="0" dirty="0">
                <a:solidFill>
                  <a:schemeClr val="bg1"/>
                </a:solidFill>
              </a:rPr>
              <a:t> and </a:t>
            </a:r>
            <a:r>
              <a:rPr lang="en-US" sz="1000" b="0" dirty="0" err="1">
                <a:solidFill>
                  <a:schemeClr val="bg1"/>
                </a:solidFill>
              </a:rPr>
              <a:t>Gravano</a:t>
            </a:r>
            <a:r>
              <a:rPr lang="en-US" sz="1000" b="0" dirty="0">
                <a:solidFill>
                  <a:schemeClr val="bg1"/>
                </a:solidFill>
              </a:rPr>
              <a:t>, DL 2000; </a:t>
            </a:r>
            <a:r>
              <a:rPr lang="en-US" sz="1000" b="0" dirty="0" err="1">
                <a:solidFill>
                  <a:schemeClr val="bg1"/>
                </a:solidFill>
              </a:rPr>
              <a:t>Ravichandran</a:t>
            </a:r>
            <a:r>
              <a:rPr lang="en-US" sz="1000" b="0" dirty="0">
                <a:solidFill>
                  <a:schemeClr val="bg1"/>
                </a:solidFill>
              </a:rPr>
              <a:t> and </a:t>
            </a:r>
            <a:r>
              <a:rPr lang="en-US" sz="1000" b="0" dirty="0" err="1">
                <a:solidFill>
                  <a:schemeClr val="bg1"/>
                </a:solidFill>
              </a:rPr>
              <a:t>Hovy</a:t>
            </a:r>
            <a:r>
              <a:rPr lang="en-US" sz="1000" b="0" dirty="0">
                <a:solidFill>
                  <a:schemeClr val="bg1"/>
                </a:solidFill>
              </a:rPr>
              <a:t>, ACL 2002; … )</a:t>
            </a:r>
            <a:endParaRPr lang="en-US" sz="1400" b="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9" grpId="0"/>
      <p:bldP spid="11270" grpId="0"/>
      <p:bldP spid="11271" grpId="0"/>
      <p:bldP spid="11272" grpId="0"/>
      <p:bldP spid="11273" grpId="0" animBg="1"/>
      <p:bldP spid="11274" grpId="0" animBg="1"/>
      <p:bldP spid="1127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970166" cy="907196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Pattern for Local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“In-mapper combining”</a:t>
            </a:r>
          </a:p>
          <a:p>
            <a:pPr lvl="1"/>
            <a:r>
              <a:rPr lang="en-US" dirty="0"/>
              <a:t>Fold the functionality of the combiner into the mapper by preserving state across multiple map calls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Why is this faster than actual combiners?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Explicit memory management required</a:t>
            </a:r>
          </a:p>
          <a:p>
            <a:pPr lvl="1"/>
            <a:r>
              <a:rPr lang="en-US" dirty="0"/>
              <a:t>Potential for order-dependent bugs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3614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Combiners and reducers share same method signature</a:t>
            </a:r>
          </a:p>
          <a:p>
            <a:pPr lvl="1"/>
            <a:r>
              <a:rPr lang="en-US" dirty="0"/>
              <a:t>Sometimes, reducers can serve as combiners</a:t>
            </a:r>
          </a:p>
          <a:p>
            <a:pPr lvl="1"/>
            <a:r>
              <a:rPr lang="en-US" dirty="0"/>
              <a:t>Often, not…</a:t>
            </a:r>
          </a:p>
          <a:p>
            <a:r>
              <a:rPr lang="en-US" dirty="0"/>
              <a:t>Remember: combiner are optional optimizations</a:t>
            </a:r>
          </a:p>
          <a:p>
            <a:pPr lvl="1"/>
            <a:r>
              <a:rPr lang="en-US" dirty="0"/>
              <a:t>Should not affect algorithm correctness</a:t>
            </a:r>
          </a:p>
          <a:p>
            <a:pPr lvl="1"/>
            <a:r>
              <a:rPr lang="en-US" dirty="0"/>
              <a:t>May be run 0, 1, or multiple times</a:t>
            </a:r>
          </a:p>
          <a:p>
            <a:r>
              <a:rPr lang="en-US" dirty="0"/>
              <a:t>Example: find mean of all integers associated with the same key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2892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822959" y="286605"/>
            <a:ext cx="7959533" cy="907196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Design: Running 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 co-occurrence matrix for a text collection</a:t>
            </a:r>
          </a:p>
          <a:p>
            <a:pPr lvl="1"/>
            <a:r>
              <a:rPr lang="en-US" dirty="0"/>
              <a:t>M = N </a:t>
            </a:r>
            <a:r>
              <a:rPr lang="en-US" dirty="0" err="1"/>
              <a:t>x</a:t>
            </a:r>
            <a:r>
              <a:rPr lang="en-US" dirty="0"/>
              <a:t> N matrix (N = vocabulary size)</a:t>
            </a:r>
          </a:p>
          <a:p>
            <a:pPr lvl="1"/>
            <a:r>
              <a:rPr lang="en-US" dirty="0" err="1"/>
              <a:t>M</a:t>
            </a:r>
            <a:r>
              <a:rPr lang="en-US" i="1" baseline="-25000" dirty="0" err="1"/>
              <a:t>ij</a:t>
            </a:r>
            <a:r>
              <a:rPr lang="en-US" dirty="0"/>
              <a:t>: number of times </a:t>
            </a:r>
            <a:r>
              <a:rPr lang="en-US" i="1" dirty="0" err="1"/>
              <a:t>i</a:t>
            </a:r>
            <a:r>
              <a:rPr lang="en-US" dirty="0"/>
              <a:t> and </a:t>
            </a:r>
            <a:r>
              <a:rPr lang="en-US" i="1" dirty="0" err="1"/>
              <a:t>j</a:t>
            </a:r>
            <a:r>
              <a:rPr lang="en-US" dirty="0"/>
              <a:t> co-occur in some context </a:t>
            </a:r>
            <a:br>
              <a:rPr lang="en-US" dirty="0"/>
            </a:br>
            <a:r>
              <a:rPr lang="en-US" dirty="0"/>
              <a:t>(for concreteness, let’s say context = sentence)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Distributional profiles as a way of measuring semantic distance</a:t>
            </a:r>
          </a:p>
          <a:p>
            <a:pPr lvl="1"/>
            <a:r>
              <a:rPr lang="en-US" dirty="0"/>
              <a:t>Semantic distance useful for many language processing tasks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58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8321040" cy="907196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MapReduce: Large Counting Problems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 co-occurrence matrix for a text collection</a:t>
            </a:r>
            <a:br>
              <a:rPr lang="en-US" dirty="0"/>
            </a:br>
            <a:r>
              <a:rPr lang="en-US" dirty="0"/>
              <a:t>= specific instance of a large counting problem</a:t>
            </a:r>
          </a:p>
          <a:p>
            <a:pPr lvl="1"/>
            <a:r>
              <a:rPr lang="en-US" dirty="0"/>
              <a:t>A large event space (number of terms)</a:t>
            </a:r>
          </a:p>
          <a:p>
            <a:pPr lvl="1"/>
            <a:r>
              <a:rPr lang="en-US" dirty="0"/>
              <a:t>A large number of observations (the collection itself)</a:t>
            </a:r>
          </a:p>
          <a:p>
            <a:pPr lvl="1"/>
            <a:r>
              <a:rPr lang="en-US" dirty="0"/>
              <a:t>Goal: keep track of interesting statistics about the events</a:t>
            </a:r>
          </a:p>
          <a:p>
            <a:r>
              <a:rPr lang="en-US" dirty="0"/>
              <a:t>Basic approach</a:t>
            </a:r>
          </a:p>
          <a:p>
            <a:pPr lvl="1"/>
            <a:r>
              <a:rPr lang="en-US" dirty="0" err="1"/>
              <a:t>Mappers</a:t>
            </a:r>
            <a:r>
              <a:rPr lang="en-US" dirty="0"/>
              <a:t> generate partial counts</a:t>
            </a:r>
          </a:p>
          <a:p>
            <a:pPr lvl="1"/>
            <a:r>
              <a:rPr lang="en-US" dirty="0"/>
              <a:t>Reducers aggregate partial counts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990600" y="5029200"/>
            <a:ext cx="7156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aggregate partial counts efficiently?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07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Try: “Pairs”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mapper takes a sentence:</a:t>
            </a:r>
          </a:p>
          <a:p>
            <a:pPr lvl="1"/>
            <a:r>
              <a:rPr lang="en-US" dirty="0"/>
              <a:t>Generate all co-occurring term pairs</a:t>
            </a:r>
          </a:p>
          <a:p>
            <a:pPr lvl="1"/>
            <a:r>
              <a:rPr lang="en-US" dirty="0"/>
              <a:t>For all pairs, emit (a, b) → count</a:t>
            </a:r>
          </a:p>
          <a:p>
            <a:r>
              <a:rPr lang="en-US" dirty="0"/>
              <a:t>Reducers sum up counts associated with these pairs</a:t>
            </a:r>
          </a:p>
          <a:p>
            <a:r>
              <a:rPr lang="en-US" dirty="0"/>
              <a:t>Use combiners!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2689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Pairs: Pseudo-Code</a:t>
            </a:r>
          </a:p>
        </p:txBody>
      </p:sp>
      <p:pic>
        <p:nvPicPr>
          <p:cNvPr id="4" name="Content Placeholder 3" descr="matrix-pai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62" y="2071687"/>
            <a:ext cx="8220075" cy="30956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7617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“Pairs” Analysis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Easy to implement, easy to understand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Lots of pairs to sort and shuffle around (upper bound?)</a:t>
            </a:r>
          </a:p>
          <a:p>
            <a:pPr lvl="1"/>
            <a:r>
              <a:rPr lang="en-US" dirty="0"/>
              <a:t>Not many opportunities for combiners to 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557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Try: “Stripes”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group together pairs into an associative array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Each </a:t>
            </a:r>
            <a:r>
              <a:rPr lang="en-US" dirty="0" err="1"/>
              <a:t>mapper</a:t>
            </a:r>
            <a:r>
              <a:rPr lang="en-US" dirty="0"/>
              <a:t> takes a sentence:</a:t>
            </a:r>
          </a:p>
          <a:p>
            <a:pPr lvl="1"/>
            <a:r>
              <a:rPr lang="en-US" dirty="0"/>
              <a:t>Generate all co-occurring term pairs</a:t>
            </a:r>
          </a:p>
          <a:p>
            <a:pPr lvl="1"/>
            <a:r>
              <a:rPr lang="en-US" dirty="0"/>
              <a:t>For each term, emit a → { b: </a:t>
            </a:r>
            <a:r>
              <a:rPr lang="en-US" dirty="0" err="1"/>
              <a:t>count</a:t>
            </a:r>
            <a:r>
              <a:rPr lang="en-US" baseline="-25000" dirty="0" err="1"/>
              <a:t>b</a:t>
            </a:r>
            <a:r>
              <a:rPr lang="en-US" dirty="0"/>
              <a:t>, c: </a:t>
            </a:r>
            <a:r>
              <a:rPr lang="en-US" dirty="0" err="1"/>
              <a:t>count</a:t>
            </a:r>
            <a:r>
              <a:rPr lang="en-US" baseline="-25000" dirty="0" err="1"/>
              <a:t>c</a:t>
            </a:r>
            <a:r>
              <a:rPr lang="en-US" dirty="0"/>
              <a:t>, d: </a:t>
            </a:r>
            <a:r>
              <a:rPr lang="en-US" dirty="0" err="1"/>
              <a:t>count</a:t>
            </a:r>
            <a:r>
              <a:rPr lang="en-US" baseline="-25000" dirty="0" err="1"/>
              <a:t>d</a:t>
            </a:r>
            <a:r>
              <a:rPr lang="en-US" dirty="0"/>
              <a:t> … }</a:t>
            </a:r>
          </a:p>
          <a:p>
            <a:r>
              <a:rPr lang="en-US" dirty="0"/>
              <a:t>Reducers perform element-wise sum of associative arrays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328560" y="1776402"/>
            <a:ext cx="115288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dirty="0"/>
              <a:t>(a, b) → 1 </a:t>
            </a:r>
          </a:p>
          <a:p>
            <a:r>
              <a:rPr lang="en-US" sz="1800" b="0" dirty="0"/>
              <a:t>(a, c) → 2 </a:t>
            </a:r>
          </a:p>
          <a:p>
            <a:r>
              <a:rPr lang="en-US" sz="1800" b="0" dirty="0"/>
              <a:t>(a, d) → 5 </a:t>
            </a:r>
          </a:p>
          <a:p>
            <a:r>
              <a:rPr lang="en-US" sz="1800" b="0" dirty="0"/>
              <a:t>(a, e) → 3 </a:t>
            </a:r>
          </a:p>
          <a:p>
            <a:r>
              <a:rPr lang="en-US" sz="1800" b="0" dirty="0"/>
              <a:t>(a, f) → 2 </a:t>
            </a: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3955872" y="2309802"/>
            <a:ext cx="29915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a → { b: 1, c: 2, d: 5, e: 3, f: 2 }</a:t>
            </a: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33131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a → { b: 1,         d: 5, e: 3 }</a:t>
            </a:r>
          </a:p>
          <a:p>
            <a:r>
              <a:rPr lang="en-US" sz="1800" b="0">
                <a:solidFill>
                  <a:schemeClr val="bg1"/>
                </a:solidFill>
              </a:rPr>
              <a:t>a → { b: 1, c: 2, d: 2,         f: 2 }</a:t>
            </a:r>
          </a:p>
          <a:p>
            <a:r>
              <a:rPr lang="en-US" sz="1800" b="0">
                <a:solidFill>
                  <a:schemeClr val="bg1"/>
                </a:solidFill>
              </a:rPr>
              <a:t>a → { b: 2, c: 2, d: 7, e: 3, f: 2 }</a:t>
            </a:r>
          </a:p>
        </p:txBody>
      </p:sp>
      <p:cxnSp>
        <p:nvCxnSpPr>
          <p:cNvPr id="14343" name="Straight Connector 7"/>
          <p:cNvCxnSpPr>
            <a:cxnSpLocks noChangeShapeType="1"/>
          </p:cNvCxnSpPr>
          <p:nvPr/>
        </p:nvCxnSpPr>
        <p:spPr bwMode="auto">
          <a:xfrm>
            <a:off x="1524000" y="5562600"/>
            <a:ext cx="3810000" cy="1588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</p:spPr>
      </p:cxnSp>
      <p:sp>
        <p:nvSpPr>
          <p:cNvPr id="14344" name="TextBox 9"/>
          <p:cNvSpPr txBox="1">
            <a:spLocks noChangeArrowheads="1"/>
          </p:cNvSpPr>
          <p:nvPr/>
        </p:nvSpPr>
        <p:spPr bwMode="auto">
          <a:xfrm>
            <a:off x="1447800" y="5257800"/>
            <a:ext cx="333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 rot="20634739">
            <a:off x="3960661" y="5340670"/>
            <a:ext cx="50978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Key: cleverly-constructed data structure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FF0000"/>
                </a:solidFill>
              </a:rPr>
              <a:t>brings together partial results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20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Stripes: Pseudo-Code</a:t>
            </a:r>
          </a:p>
        </p:txBody>
      </p:sp>
      <p:pic>
        <p:nvPicPr>
          <p:cNvPr id="4" name="Content Placeholder 3" descr="matrix-strip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9112" y="1738312"/>
            <a:ext cx="8181975" cy="37623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1546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“Stripes” Analysis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Far less sorting and shuffling of key-value pairs</a:t>
            </a:r>
          </a:p>
          <a:p>
            <a:pPr lvl="1"/>
            <a:r>
              <a:rPr lang="en-US" dirty="0"/>
              <a:t>Can make better use of combiners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More difficult to implement</a:t>
            </a:r>
          </a:p>
          <a:p>
            <a:pPr lvl="1"/>
            <a:r>
              <a:rPr lang="en-US" dirty="0"/>
              <a:t>Underlying object more heavyweight</a:t>
            </a:r>
          </a:p>
          <a:p>
            <a:pPr lvl="1"/>
            <a:r>
              <a:rPr lang="en-US" dirty="0"/>
              <a:t>Fundamental limitation in terms of size of event space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12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 we scale up?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-chapter3-pairs-vs-strip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685801"/>
            <a:ext cx="8915401" cy="5349240"/>
          </a:xfrm>
          <a:prstGeom prst="rect">
            <a:avLst/>
          </a:prstGeom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0" y="6303963"/>
            <a:ext cx="54102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Cluster size:</a:t>
            </a:r>
            <a:r>
              <a:rPr lang="en-US" sz="1000" b="0" dirty="0">
                <a:solidFill>
                  <a:schemeClr val="bg2"/>
                </a:solidFill>
              </a:rPr>
              <a:t> 38 cores</a:t>
            </a:r>
          </a:p>
          <a:p>
            <a:r>
              <a:rPr lang="en-US" sz="1000" dirty="0">
                <a:solidFill>
                  <a:schemeClr val="bg2"/>
                </a:solidFill>
              </a:rPr>
              <a:t>Data Source:</a:t>
            </a:r>
            <a:r>
              <a:rPr lang="en-US" sz="1000" b="0" dirty="0">
                <a:solidFill>
                  <a:schemeClr val="bg2"/>
                </a:solidFill>
              </a:rPr>
              <a:t> Associated Press </a:t>
            </a:r>
            <a:r>
              <a:rPr lang="en-US" sz="1000" b="0" dirty="0" err="1">
                <a:solidFill>
                  <a:schemeClr val="bg2"/>
                </a:solidFill>
              </a:rPr>
              <a:t>Worldstream</a:t>
            </a:r>
            <a:r>
              <a:rPr lang="en-US" sz="1000" b="0" dirty="0">
                <a:solidFill>
                  <a:schemeClr val="bg2"/>
                </a:solidFill>
              </a:rPr>
              <a:t> (APW) of the English </a:t>
            </a:r>
            <a:r>
              <a:rPr lang="en-US" sz="1000" b="0" dirty="0" err="1">
                <a:solidFill>
                  <a:schemeClr val="bg2"/>
                </a:solidFill>
              </a:rPr>
              <a:t>Gigaword</a:t>
            </a:r>
            <a:r>
              <a:rPr lang="en-US" sz="1000" b="0" dirty="0">
                <a:solidFill>
                  <a:schemeClr val="bg2"/>
                </a:solidFill>
              </a:rPr>
              <a:t> Corpus (v3), which contains 2.27 million documents (1.8 GB compressed, 5.7 GB uncompressed)</a:t>
            </a:r>
          </a:p>
        </p:txBody>
      </p:sp>
    </p:spTree>
    <p:extLst>
      <p:ext uri="{BB962C8B-B14F-4D97-AF65-F5344CB8AC3E}">
        <p14:creationId xmlns:p14="http://schemas.microsoft.com/office/powerpoint/2010/main" val="23028573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-chapter3-pairs-vs-stripes-e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685801"/>
            <a:ext cx="8915401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127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Frequencies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estimate relative frequencies from counts?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do we want to do this?</a:t>
            </a:r>
          </a:p>
          <a:p>
            <a:r>
              <a:rPr lang="en-US" dirty="0"/>
              <a:t>How do we do this with </a:t>
            </a:r>
            <a:r>
              <a:rPr lang="en-US" dirty="0" err="1"/>
              <a:t>MapReduce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89088" y="1905000"/>
          <a:ext cx="47402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52400" imgH="533160" progId="Equation.3">
                  <p:embed/>
                </p:oleObj>
              </mc:Choice>
              <mc:Fallback>
                <p:oleObj name="Equation" r:id="rId2" imgW="2552400" imgH="53316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1905000"/>
                        <a:ext cx="474027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62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9276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f(B|A): “Stripes”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Easy!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One pass to compute (a, *)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Another pass to directly compute f(B|A)</a:t>
            </a:r>
          </a:p>
        </p:txBody>
      </p:sp>
      <p:sp>
        <p:nvSpPr>
          <p:cNvPr id="18436" name="TextBox 10"/>
          <p:cNvSpPr txBox="1">
            <a:spLocks noChangeArrowheads="1"/>
          </p:cNvSpPr>
          <p:nvPr/>
        </p:nvSpPr>
        <p:spPr bwMode="auto">
          <a:xfrm>
            <a:off x="822959" y="1573618"/>
            <a:ext cx="35782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/>
              <a:t>a →  {b</a:t>
            </a:r>
            <a:r>
              <a:rPr lang="en-US" sz="2000" b="0" baseline="-25000" dirty="0"/>
              <a:t>1</a:t>
            </a:r>
            <a:r>
              <a:rPr lang="en-US" sz="2000" b="0" dirty="0"/>
              <a:t>:3, b</a:t>
            </a:r>
            <a:r>
              <a:rPr lang="en-US" sz="2000" b="0" baseline="-25000" dirty="0"/>
              <a:t>2</a:t>
            </a:r>
            <a:r>
              <a:rPr lang="en-US" sz="2000" b="0" dirty="0"/>
              <a:t> :12, b</a:t>
            </a:r>
            <a:r>
              <a:rPr lang="en-US" sz="2000" b="0" baseline="-25000" dirty="0"/>
              <a:t>3</a:t>
            </a:r>
            <a:r>
              <a:rPr lang="en-US" sz="2000" b="0" dirty="0"/>
              <a:t> :7, b</a:t>
            </a:r>
            <a:r>
              <a:rPr lang="en-US" sz="2000" b="0" baseline="-25000" dirty="0"/>
              <a:t>4</a:t>
            </a:r>
            <a:r>
              <a:rPr lang="en-US" sz="2000" b="0" dirty="0"/>
              <a:t> :1, … 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996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f(B|A): “Pairs”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this to work:</a:t>
            </a:r>
          </a:p>
          <a:p>
            <a:pPr lvl="1"/>
            <a:r>
              <a:rPr lang="en-US" dirty="0"/>
              <a:t>Must emit extra (a, *) for every </a:t>
            </a:r>
            <a:r>
              <a:rPr lang="en-US" dirty="0" err="1"/>
              <a:t>b</a:t>
            </a:r>
            <a:r>
              <a:rPr lang="en-US" baseline="-25000" dirty="0" err="1"/>
              <a:t>n</a:t>
            </a:r>
            <a:r>
              <a:rPr lang="en-US" dirty="0"/>
              <a:t> in </a:t>
            </a:r>
            <a:r>
              <a:rPr lang="en-US" dirty="0" err="1"/>
              <a:t>mapper</a:t>
            </a:r>
            <a:endParaRPr lang="en-US" dirty="0"/>
          </a:p>
          <a:p>
            <a:pPr lvl="1"/>
            <a:r>
              <a:rPr lang="en-US" dirty="0"/>
              <a:t>Must make sure all </a:t>
            </a:r>
            <a:r>
              <a:rPr lang="en-US" dirty="0" err="1"/>
              <a:t>a’s</a:t>
            </a:r>
            <a:r>
              <a:rPr lang="en-US" dirty="0"/>
              <a:t> get sent to same reducer (use </a:t>
            </a:r>
            <a:r>
              <a:rPr lang="en-US" dirty="0" err="1"/>
              <a:t>partitioner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Must make sure (a, *) comes first (define sort order)</a:t>
            </a:r>
          </a:p>
          <a:p>
            <a:pPr lvl="1"/>
            <a:r>
              <a:rPr lang="en-US" dirty="0"/>
              <a:t>Must hold state in reducer across different key-value pairs</a:t>
            </a: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1143000" y="1720850"/>
            <a:ext cx="147348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(a, b</a:t>
            </a:r>
            <a:r>
              <a:rPr lang="en-US" sz="2000" b="0" baseline="-25000"/>
              <a:t>1</a:t>
            </a:r>
            <a:r>
              <a:rPr lang="en-US" sz="2000" b="0"/>
              <a:t>) → 3 </a:t>
            </a:r>
          </a:p>
          <a:p>
            <a:r>
              <a:rPr lang="en-US" sz="2000" b="0"/>
              <a:t>(a, b</a:t>
            </a:r>
            <a:r>
              <a:rPr lang="en-US" sz="2000" b="0" baseline="-25000"/>
              <a:t>2</a:t>
            </a:r>
            <a:r>
              <a:rPr lang="en-US" sz="2000" b="0"/>
              <a:t>) → 12 </a:t>
            </a:r>
          </a:p>
          <a:p>
            <a:r>
              <a:rPr lang="en-US" sz="2000" b="0"/>
              <a:t>(a, b</a:t>
            </a:r>
            <a:r>
              <a:rPr lang="en-US" sz="2000" b="0" baseline="-25000"/>
              <a:t>3</a:t>
            </a:r>
            <a:r>
              <a:rPr lang="en-US" sz="2000" b="0"/>
              <a:t>) → 7</a:t>
            </a:r>
          </a:p>
          <a:p>
            <a:r>
              <a:rPr lang="en-US" sz="2000" b="0"/>
              <a:t>(a, b</a:t>
            </a:r>
            <a:r>
              <a:rPr lang="en-US" sz="2000" b="0" baseline="-25000"/>
              <a:t>4</a:t>
            </a:r>
            <a:r>
              <a:rPr lang="en-US" sz="2000" b="0"/>
              <a:t>) → 1 </a:t>
            </a:r>
          </a:p>
          <a:p>
            <a:r>
              <a:rPr lang="en-US" sz="2000" b="0"/>
              <a:t>…</a:t>
            </a:r>
          </a:p>
        </p:txBody>
      </p:sp>
      <p:sp>
        <p:nvSpPr>
          <p:cNvPr id="17413" name="Right Arrow 4"/>
          <p:cNvSpPr>
            <a:spLocks noChangeArrowheads="1"/>
          </p:cNvSpPr>
          <p:nvPr/>
        </p:nvSpPr>
        <p:spPr bwMode="auto">
          <a:xfrm>
            <a:off x="3429000" y="21336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ltGray">
          <a:xfrm>
            <a:off x="1143000" y="1295400"/>
            <a:ext cx="1380506" cy="40011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/>
              <a:t>(a, *) → 32 </a:t>
            </a:r>
          </a:p>
        </p:txBody>
      </p:sp>
      <p:sp>
        <p:nvSpPr>
          <p:cNvPr id="17415" name="TextBox 7"/>
          <p:cNvSpPr txBox="1">
            <a:spLocks noChangeArrowheads="1"/>
          </p:cNvSpPr>
          <p:nvPr/>
        </p:nvSpPr>
        <p:spPr bwMode="auto">
          <a:xfrm>
            <a:off x="4848225" y="1720850"/>
            <a:ext cx="1890261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/>
              <a:t>(a, b</a:t>
            </a:r>
            <a:r>
              <a:rPr lang="en-US" sz="2000" b="0" baseline="-25000"/>
              <a:t>1</a:t>
            </a:r>
            <a:r>
              <a:rPr lang="en-US" sz="2000" b="0"/>
              <a:t>) → 3 / 32 </a:t>
            </a:r>
          </a:p>
          <a:p>
            <a:r>
              <a:rPr lang="en-US" sz="2000" b="0"/>
              <a:t>(a, b</a:t>
            </a:r>
            <a:r>
              <a:rPr lang="en-US" sz="2000" b="0" baseline="-25000"/>
              <a:t>2</a:t>
            </a:r>
            <a:r>
              <a:rPr lang="en-US" sz="2000" b="0"/>
              <a:t>) → 12 / 32</a:t>
            </a:r>
          </a:p>
          <a:p>
            <a:r>
              <a:rPr lang="en-US" sz="2000" b="0"/>
              <a:t>(a, b</a:t>
            </a:r>
            <a:r>
              <a:rPr lang="en-US" sz="2000" b="0" baseline="-25000"/>
              <a:t>3</a:t>
            </a:r>
            <a:r>
              <a:rPr lang="en-US" sz="2000" b="0"/>
              <a:t>) → 7 / 32</a:t>
            </a:r>
          </a:p>
          <a:p>
            <a:r>
              <a:rPr lang="en-US" sz="2000" b="0"/>
              <a:t>(a, b</a:t>
            </a:r>
            <a:r>
              <a:rPr lang="en-US" sz="2000" b="0" baseline="-25000"/>
              <a:t>4</a:t>
            </a:r>
            <a:r>
              <a:rPr lang="en-US" sz="2000" b="0"/>
              <a:t>) → 1 / 32</a:t>
            </a:r>
          </a:p>
          <a:p>
            <a:r>
              <a:rPr lang="en-US" sz="2000" b="0"/>
              <a:t>…</a:t>
            </a:r>
          </a:p>
        </p:txBody>
      </p:sp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2743200" y="1338263"/>
            <a:ext cx="35398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Reducer holds this value in memory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9579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and Tradeoffs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key-value pairs</a:t>
            </a:r>
          </a:p>
          <a:p>
            <a:pPr lvl="1"/>
            <a:r>
              <a:rPr lang="en-US" dirty="0"/>
              <a:t>Object creation overhead</a:t>
            </a:r>
          </a:p>
          <a:p>
            <a:pPr lvl="1"/>
            <a:r>
              <a:rPr lang="en-US" dirty="0"/>
              <a:t>Time for sorting and shuffling pairs across the network</a:t>
            </a:r>
          </a:p>
          <a:p>
            <a:r>
              <a:rPr lang="en-US" dirty="0"/>
              <a:t>Size of each key-value pair</a:t>
            </a:r>
          </a:p>
          <a:p>
            <a:pPr lvl="1"/>
            <a:r>
              <a:rPr lang="en-US" dirty="0"/>
              <a:t>De/serialization overhead</a:t>
            </a:r>
          </a:p>
          <a:p>
            <a:r>
              <a:rPr lang="en-US" dirty="0"/>
              <a:t>Local aggregation</a:t>
            </a:r>
          </a:p>
          <a:p>
            <a:pPr lvl="1"/>
            <a:r>
              <a:rPr lang="en-US" dirty="0"/>
              <a:t>Opportunities to perform local aggregation varies</a:t>
            </a:r>
          </a:p>
          <a:p>
            <a:pPr lvl="1"/>
            <a:r>
              <a:rPr lang="en-US" dirty="0"/>
              <a:t>Combiners make a big difference</a:t>
            </a:r>
          </a:p>
          <a:p>
            <a:pPr lvl="1"/>
            <a:r>
              <a:rPr lang="en-US" dirty="0"/>
              <a:t>Combiners vs. in-mapper combining</a:t>
            </a:r>
          </a:p>
          <a:p>
            <a:pPr lvl="1"/>
            <a:r>
              <a:rPr lang="en-US" dirty="0"/>
              <a:t>RAM vs. disk vs. network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6422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at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on small datasets, won’t scale… why?</a:t>
            </a:r>
          </a:p>
          <a:p>
            <a:pPr lvl="1"/>
            <a:r>
              <a:rPr lang="en-US" dirty="0"/>
              <a:t>Memory management issues (buffering and object creation)</a:t>
            </a:r>
          </a:p>
          <a:p>
            <a:pPr lvl="1"/>
            <a:r>
              <a:rPr lang="en-US" dirty="0"/>
              <a:t>Too much intermediate data</a:t>
            </a:r>
          </a:p>
          <a:p>
            <a:pPr lvl="1"/>
            <a:r>
              <a:rPr lang="en-US" dirty="0"/>
              <a:t>Mangled input records</a:t>
            </a:r>
          </a:p>
          <a:p>
            <a:r>
              <a:rPr lang="en-US" dirty="0"/>
              <a:t>Real-world data is messy!</a:t>
            </a:r>
          </a:p>
          <a:p>
            <a:pPr lvl="1"/>
            <a:r>
              <a:rPr lang="en-US" dirty="0"/>
              <a:t>Word count: how many unique words in Wikipedia?</a:t>
            </a:r>
          </a:p>
          <a:p>
            <a:pPr lvl="1"/>
            <a:r>
              <a:rPr lang="en-US" dirty="0"/>
              <a:t>There’s no such thing as “consistent data”</a:t>
            </a:r>
          </a:p>
          <a:p>
            <a:pPr lvl="1"/>
            <a:r>
              <a:rPr lang="en-US" dirty="0"/>
              <a:t>Watch out for corner cases</a:t>
            </a:r>
          </a:p>
          <a:p>
            <a:pPr lvl="1"/>
            <a:r>
              <a:rPr lang="en-US" dirty="0"/>
              <a:t>Isolate unexpected behavior, bring local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66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003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892786" y="2812210"/>
            <a:ext cx="7543800" cy="9071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/>
              <a:t>Question?</a:t>
            </a:r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72BF9E-6F3D-5E46-9D74-4BD9D1B5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084D9-55F2-4E00-B75E-E42CB7218B8E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05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Divide and Conquer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1676400"/>
            <a:ext cx="3505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“Work”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78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w</a:t>
            </a:r>
            <a:r>
              <a:rPr lang="en-US" i="1" baseline="-2500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3504407" y="2439194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572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>
            <a:off x="2286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004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w</a:t>
            </a:r>
            <a:r>
              <a:rPr lang="en-US" i="1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8768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w</a:t>
            </a:r>
            <a:r>
              <a:rPr lang="en-US" i="1" baseline="-250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i="1" dirty="0">
                <a:solidFill>
                  <a:schemeClr val="bg2"/>
                </a:solidFill>
              </a:rPr>
              <a:t>r</a:t>
            </a:r>
            <a:r>
              <a:rPr lang="en-US" i="1" baseline="-250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2004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r</a:t>
            </a:r>
            <a:r>
              <a:rPr lang="en-US" i="1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8768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i="1">
                <a:solidFill>
                  <a:schemeClr val="bg2"/>
                </a:solidFill>
              </a:rPr>
              <a:t>r</a:t>
            </a:r>
            <a:r>
              <a:rPr lang="en-US" i="1" baseline="-25000">
                <a:solidFill>
                  <a:schemeClr val="bg2"/>
                </a:solidFill>
              </a:rPr>
              <a:t>3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5400000">
            <a:off x="35059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>
            <a:off x="5180807" y="3656806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17533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57400" y="5334000"/>
            <a:ext cx="3505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“Result”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5400000">
            <a:off x="3505994" y="48760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4572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286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1600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b="0" dirty="0">
                <a:solidFill>
                  <a:schemeClr val="bg2"/>
                </a:solidFill>
              </a:rPr>
              <a:t>“worker”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33528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b="0">
                <a:solidFill>
                  <a:schemeClr val="bg2"/>
                </a:solidFill>
              </a:rPr>
              <a:t>“worker”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029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b="0">
                <a:solidFill>
                  <a:schemeClr val="bg2"/>
                </a:solidFill>
              </a:rPr>
              <a:t>“worker”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148388" y="1752600"/>
            <a:ext cx="1431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Partition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096000" y="5176838"/>
            <a:ext cx="1500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Combine</a:t>
            </a: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6414294" y="2704306"/>
            <a:ext cx="839788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rot="5400000">
            <a:off x="6415088" y="4760913"/>
            <a:ext cx="839787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Parallelization Challenges</a:t>
            </a:r>
          </a:p>
        </p:txBody>
      </p:sp>
      <p:sp>
        <p:nvSpPr>
          <p:cNvPr id="4198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/>
              <a:t>How do we assign work units to workers?</a:t>
            </a:r>
          </a:p>
          <a:p>
            <a:pPr eaLnBrk="1" hangingPunct="1"/>
            <a:r>
              <a:rPr lang="en-GB"/>
              <a:t>What if we have more work units than workers?</a:t>
            </a:r>
          </a:p>
          <a:p>
            <a:pPr eaLnBrk="1" hangingPunct="1"/>
            <a:r>
              <a:rPr lang="en-GB"/>
              <a:t>What if workers need to share partial results?</a:t>
            </a:r>
          </a:p>
          <a:p>
            <a:pPr eaLnBrk="1" hangingPunct="1"/>
            <a:r>
              <a:rPr lang="en-GB"/>
              <a:t>How do we aggregate partial results?</a:t>
            </a:r>
          </a:p>
          <a:p>
            <a:pPr eaLnBrk="1" hangingPunct="1"/>
            <a:r>
              <a:rPr lang="en-GB"/>
              <a:t>How do we know all the workers have finished?</a:t>
            </a:r>
          </a:p>
          <a:p>
            <a:pPr eaLnBrk="1" hangingPunct="1"/>
            <a:r>
              <a:rPr lang="en-GB"/>
              <a:t>What if workers die?</a:t>
            </a:r>
          </a:p>
        </p:txBody>
      </p:sp>
      <p:sp>
        <p:nvSpPr>
          <p:cNvPr id="20484" name="Text Box 10"/>
          <p:cNvSpPr txBox="1">
            <a:spLocks noChangeArrowheads="1"/>
          </p:cNvSpPr>
          <p:nvPr/>
        </p:nvSpPr>
        <p:spPr bwMode="auto">
          <a:xfrm>
            <a:off x="702666" y="5405735"/>
            <a:ext cx="79079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common theme of all of these problems?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Common Theme?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Parallelization problems arise from:</a:t>
            </a:r>
          </a:p>
          <a:p>
            <a:pPr lvl="1" eaLnBrk="1" hangingPunct="1"/>
            <a:r>
              <a:rPr lang="en-GB" dirty="0"/>
              <a:t>Communication between workers (e.g., to exchange state)</a:t>
            </a:r>
          </a:p>
          <a:p>
            <a:pPr lvl="1" eaLnBrk="1" hangingPunct="1"/>
            <a:r>
              <a:rPr lang="en-GB" dirty="0"/>
              <a:t>Access to shared resources (e.g., data)</a:t>
            </a:r>
          </a:p>
          <a:p>
            <a:pPr eaLnBrk="1" hangingPunct="1"/>
            <a:r>
              <a:rPr lang="en-GB" dirty="0"/>
              <a:t>Thus, we need a synchronization mechanism</a:t>
            </a:r>
          </a:p>
          <a:p>
            <a:pPr lvl="1" eaLnBrk="1" hangingPunct="1"/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13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25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39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19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564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2780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9908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039" algn="l" defTabSz="914259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2331</TotalTime>
  <Words>3105</Words>
  <Application>Microsoft Macintosh PowerPoint</Application>
  <PresentationFormat>On-screen Show (4:3)</PresentationFormat>
  <Paragraphs>630</Paragraphs>
  <Slides>67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Calibri Light</vt:lpstr>
      <vt:lpstr>Wingdings</vt:lpstr>
      <vt:lpstr>回顾</vt:lpstr>
      <vt:lpstr>Equation</vt:lpstr>
      <vt:lpstr>并行和分布式计算 Parallel and Distributed Computing  第 12 讲 MapReduce编程介绍 </vt:lpstr>
      <vt:lpstr>目录</vt:lpstr>
      <vt:lpstr>What is MapReduce?</vt:lpstr>
      <vt:lpstr>No data like more data!</vt:lpstr>
      <vt:lpstr>What to do with more data?</vt:lpstr>
      <vt:lpstr>How do we scale up?</vt:lpstr>
      <vt:lpstr>Divide and Conquer</vt:lpstr>
      <vt:lpstr>Parallelization Challenges</vt:lpstr>
      <vt:lpstr>Common Theme?</vt:lpstr>
      <vt:lpstr>Managing Multiple Workers</vt:lpstr>
      <vt:lpstr>Current Tools</vt:lpstr>
      <vt:lpstr>Where the rubber meets the road</vt:lpstr>
      <vt:lpstr>What’s the point?</vt:lpstr>
      <vt:lpstr>“Big Ideas”</vt:lpstr>
      <vt:lpstr>MapReduce</vt:lpstr>
      <vt:lpstr>Typical Large-Data Problem</vt:lpstr>
      <vt:lpstr>Roots in Functional Programming</vt:lpstr>
      <vt:lpstr>MapReduce</vt:lpstr>
      <vt:lpstr>MapReduce “Runtime”</vt:lpstr>
      <vt:lpstr>PowerPoint Presentation</vt:lpstr>
      <vt:lpstr>MapReduce</vt:lpstr>
      <vt:lpstr>PowerPoint Presentation</vt:lpstr>
      <vt:lpstr>Two more details…</vt:lpstr>
      <vt:lpstr>“Hello World”: Word Count</vt:lpstr>
      <vt:lpstr>“Hello World”: Word Count</vt:lpstr>
      <vt:lpstr>“Hello World”: Word Count</vt:lpstr>
      <vt:lpstr>“Hello World”: Word Count</vt:lpstr>
      <vt:lpstr>MapReduce can refer to…</vt:lpstr>
      <vt:lpstr>MapReduce Implementations</vt:lpstr>
      <vt:lpstr>PowerPoint Presentation</vt:lpstr>
      <vt:lpstr>How do we get data to the workers?</vt:lpstr>
      <vt:lpstr>Distributed File System</vt:lpstr>
      <vt:lpstr>GFS: Assumptions</vt:lpstr>
      <vt:lpstr>GFS: Design Decisions</vt:lpstr>
      <vt:lpstr>From GFS to HDFS</vt:lpstr>
      <vt:lpstr>HDFS Architecture</vt:lpstr>
      <vt:lpstr>Namenode Responsibilities</vt:lpstr>
      <vt:lpstr>Putting everything together…</vt:lpstr>
      <vt:lpstr>MapReduce Algorithm Design</vt:lpstr>
      <vt:lpstr>MapReduce: Recap</vt:lpstr>
      <vt:lpstr>PowerPoint Presentation</vt:lpstr>
      <vt:lpstr>“Everything Else”</vt:lpstr>
      <vt:lpstr>Tools for Synchronization</vt:lpstr>
      <vt:lpstr>Preserving State</vt:lpstr>
      <vt:lpstr>Importance of Local Aggregation</vt:lpstr>
      <vt:lpstr>Shuffle and Sort</vt:lpstr>
      <vt:lpstr>Word Count: Baseline</vt:lpstr>
      <vt:lpstr>Word Count: Version 1</vt:lpstr>
      <vt:lpstr>Word Count: Version 2</vt:lpstr>
      <vt:lpstr>Design Pattern for Local Aggregation</vt:lpstr>
      <vt:lpstr>Combiner Design</vt:lpstr>
      <vt:lpstr>Algorithm Design: Running Example</vt:lpstr>
      <vt:lpstr>MapReduce: Large Counting Problems</vt:lpstr>
      <vt:lpstr>First Try: “Pairs”</vt:lpstr>
      <vt:lpstr>Pairs: Pseudo-Code</vt:lpstr>
      <vt:lpstr>“Pairs” Analysis</vt:lpstr>
      <vt:lpstr>Another Try: “Stripes”</vt:lpstr>
      <vt:lpstr>Stripes: Pseudo-Code</vt:lpstr>
      <vt:lpstr>“Stripes” Analysis</vt:lpstr>
      <vt:lpstr>PowerPoint Presentation</vt:lpstr>
      <vt:lpstr>PowerPoint Presentation</vt:lpstr>
      <vt:lpstr>Relative Frequencies</vt:lpstr>
      <vt:lpstr>f(B|A): “Stripes” </vt:lpstr>
      <vt:lpstr>f(B|A): “Pairs” </vt:lpstr>
      <vt:lpstr>Issues and Tradeoffs</vt:lpstr>
      <vt:lpstr>Debugging at Scale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分布式系统 Distributed Systems  第 0 章 课程介绍 Chapter 0  Course Syllabus</dc:title>
  <dc:creator>Qi Zhang</dc:creator>
  <cp:lastModifiedBy>Qi Zhang</cp:lastModifiedBy>
  <cp:revision>102</cp:revision>
  <dcterms:created xsi:type="dcterms:W3CDTF">2013-07-16T11:50:30Z</dcterms:created>
  <dcterms:modified xsi:type="dcterms:W3CDTF">2023-05-04T10:35:35Z</dcterms:modified>
</cp:coreProperties>
</file>